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8FC7FF"/>
    <a:srgbClr val="6699FF"/>
    <a:srgbClr val="7BA3FD"/>
    <a:srgbClr val="FAEE94"/>
    <a:srgbClr val="FFFF00"/>
    <a:srgbClr val="F9EB87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3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0B4CBE-D6EF-47D7-B870-56ED6B1A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5780-1333-4157-9740-28D97870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7AB8-5E07-4451-8209-1D4C4703E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66B78-D3BA-4D45-BB69-3038DD4C9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BCAD8-81C8-46C3-AC11-6FC2AC10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23CF2-E600-4D8D-B5A2-F32169D7F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B1AE5F-8507-473A-AFC0-56555895F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E502CAD-C4BE-40BA-B71B-6D3077E74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2C1-A141-477B-9751-A521A88F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DA9-F260-4392-9700-BD578CC13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C27F-3070-4C6F-A77D-14F3D0CB8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389F9-C120-4B2B-8E9C-6D2ADB981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-228600" y="39266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Montana State University - Administration and Finance</a:t>
            </a:r>
          </a:p>
        </p:txBody>
      </p:sp>
      <p:sp>
        <p:nvSpPr>
          <p:cNvPr id="48" name="_s2074"/>
          <p:cNvSpPr>
            <a:spLocks noChangeArrowheads="1"/>
          </p:cNvSpPr>
          <p:nvPr/>
        </p:nvSpPr>
        <p:spPr bwMode="auto">
          <a:xfrm>
            <a:off x="2823001" y="2221649"/>
            <a:ext cx="1500196" cy="67171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Dan Stevenson</a:t>
            </a:r>
          </a:p>
        </p:txBody>
      </p:sp>
      <p:sp>
        <p:nvSpPr>
          <p:cNvPr id="50" name="_s2082"/>
          <p:cNvSpPr>
            <a:spLocks noChangeArrowheads="1"/>
          </p:cNvSpPr>
          <p:nvPr/>
        </p:nvSpPr>
        <p:spPr bwMode="auto">
          <a:xfrm>
            <a:off x="2990083" y="3129644"/>
            <a:ext cx="1163813" cy="255286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Facilities Services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Budget &amp; IT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Budgeting &amp; Accounting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Transportation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Campus Stores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Mail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Maintenance &amp; Ops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Campus Maintenance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Gen. Contractor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Work Control Center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Environmental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Custodial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Grounds Maintenance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Solid Waste Disposal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Engineering &amp; Utilities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Engineering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Utilities Acquisitions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Heating Plant Operation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Sustainability</a:t>
            </a:r>
          </a:p>
        </p:txBody>
      </p:sp>
      <p:sp>
        <p:nvSpPr>
          <p:cNvPr id="51" name="_s2083"/>
          <p:cNvSpPr>
            <a:spLocks noChangeArrowheads="1"/>
          </p:cNvSpPr>
          <p:nvPr/>
        </p:nvSpPr>
        <p:spPr bwMode="auto">
          <a:xfrm>
            <a:off x="4198987" y="3880544"/>
            <a:ext cx="1233121" cy="100062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Safety &amp; Risk Mgmt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Occup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Health &amp;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Fire &amp; Life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Workers Compensation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Property &amp; Casualty Ins.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Radiation Safety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Hazardous Waste</a:t>
            </a:r>
          </a:p>
        </p:txBody>
      </p:sp>
      <p:sp>
        <p:nvSpPr>
          <p:cNvPr id="52" name="_s2084"/>
          <p:cNvSpPr>
            <a:spLocks noChangeArrowheads="1"/>
          </p:cNvSpPr>
          <p:nvPr/>
        </p:nvSpPr>
        <p:spPr bwMode="auto">
          <a:xfrm>
            <a:off x="4366962" y="2224677"/>
            <a:ext cx="1083255" cy="66868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Police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Chief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Frank Parrish</a:t>
            </a:r>
          </a:p>
        </p:txBody>
      </p:sp>
      <p:sp>
        <p:nvSpPr>
          <p:cNvPr id="53" name="_s2085"/>
          <p:cNvSpPr>
            <a:spLocks noChangeArrowheads="1"/>
          </p:cNvSpPr>
          <p:nvPr/>
        </p:nvSpPr>
        <p:spPr bwMode="auto">
          <a:xfrm>
            <a:off x="4186529" y="4957854"/>
            <a:ext cx="1263688" cy="142935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Planning,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Design &amp; Construction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Master 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Capital Construction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Space Utilization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Fac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Condition Inventory</a:t>
            </a:r>
          </a:p>
          <a:p>
            <a:pPr algn="ctr"/>
            <a:r>
              <a:rPr lang="en-US" sz="800" u="sng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Design &amp; Construction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Project Design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Project 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Contract Administration</a:t>
            </a:r>
          </a:p>
        </p:txBody>
      </p:sp>
      <p:sp>
        <p:nvSpPr>
          <p:cNvPr id="54" name="_s2076"/>
          <p:cNvSpPr>
            <a:spLocks noChangeArrowheads="1"/>
          </p:cNvSpPr>
          <p:nvPr/>
        </p:nvSpPr>
        <p:spPr bwMode="auto">
          <a:xfrm>
            <a:off x="5496459" y="2221648"/>
            <a:ext cx="1326866" cy="67171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Financial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Laura Humberger</a:t>
            </a:r>
          </a:p>
        </p:txBody>
      </p:sp>
      <p:sp>
        <p:nvSpPr>
          <p:cNvPr id="57" name="_s2078"/>
          <p:cNvSpPr>
            <a:spLocks noChangeArrowheads="1"/>
          </p:cNvSpPr>
          <p:nvPr/>
        </p:nvSpPr>
        <p:spPr bwMode="auto">
          <a:xfrm>
            <a:off x="1453929" y="2214265"/>
            <a:ext cx="1327915" cy="79931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Human Resources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Chief Human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Resources Officer </a:t>
            </a:r>
          </a:p>
          <a:p>
            <a:pPr algn="ctr"/>
            <a:r>
              <a:rPr lang="en-US" sz="95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Jeannette Grey Gilbert</a:t>
            </a:r>
          </a:p>
          <a:p>
            <a:pPr algn="ctr"/>
            <a:endParaRPr lang="en-US" sz="10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2" name="_s2079"/>
          <p:cNvSpPr>
            <a:spLocks noChangeArrowheads="1"/>
          </p:cNvSpPr>
          <p:nvPr/>
        </p:nvSpPr>
        <p:spPr bwMode="auto">
          <a:xfrm>
            <a:off x="6849472" y="2214265"/>
            <a:ext cx="1169918" cy="66766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Budgets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Kathy Attebury</a:t>
            </a:r>
          </a:p>
        </p:txBody>
      </p:sp>
      <p:sp>
        <p:nvSpPr>
          <p:cNvPr id="64" name="_s2081"/>
          <p:cNvSpPr>
            <a:spLocks noChangeArrowheads="1"/>
          </p:cNvSpPr>
          <p:nvPr/>
        </p:nvSpPr>
        <p:spPr bwMode="auto">
          <a:xfrm>
            <a:off x="1476610" y="3548217"/>
            <a:ext cx="1266734" cy="2654614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Talent 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Recruitment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Compensation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Diversity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ADA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Professional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Development &amp; Training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Professional Development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Training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Faculty Affairs &amp;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Faculty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Collective Bargaining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Administration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HR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HR Information Systems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Payroll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Benefits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Retirement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Compliance</a:t>
            </a:r>
          </a:p>
        </p:txBody>
      </p:sp>
      <p:sp>
        <p:nvSpPr>
          <p:cNvPr id="66" name="_s2086"/>
          <p:cNvSpPr>
            <a:spLocks noChangeArrowheads="1"/>
          </p:cNvSpPr>
          <p:nvPr/>
        </p:nvSpPr>
        <p:spPr bwMode="auto">
          <a:xfrm>
            <a:off x="5539862" y="3180054"/>
            <a:ext cx="1245679" cy="91142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Accounting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General Accounting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Accounts Payable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External Finance Reporting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Taxation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Univ. Cash Reconciliation</a:t>
            </a:r>
          </a:p>
        </p:txBody>
      </p:sp>
      <p:sp>
        <p:nvSpPr>
          <p:cNvPr id="67" name="_s2087"/>
          <p:cNvSpPr>
            <a:spLocks noChangeArrowheads="1"/>
          </p:cNvSpPr>
          <p:nvPr/>
        </p:nvSpPr>
        <p:spPr bwMode="auto">
          <a:xfrm>
            <a:off x="5537394" y="4142840"/>
            <a:ext cx="1268464" cy="75360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Accounts Receivable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Accts &amp; Collection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 &amp; Student Cashiers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Loans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Student Fee Allocations</a:t>
            </a:r>
          </a:p>
        </p:txBody>
      </p:sp>
      <p:sp>
        <p:nvSpPr>
          <p:cNvPr id="68" name="_s2088"/>
          <p:cNvSpPr>
            <a:spLocks noChangeArrowheads="1"/>
          </p:cNvSpPr>
          <p:nvPr/>
        </p:nvSpPr>
        <p:spPr bwMode="auto">
          <a:xfrm>
            <a:off x="5526500" y="4947807"/>
            <a:ext cx="1279357" cy="2512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Procurement Services</a:t>
            </a:r>
          </a:p>
        </p:txBody>
      </p:sp>
      <p:sp>
        <p:nvSpPr>
          <p:cNvPr id="70" name="_s2089"/>
          <p:cNvSpPr>
            <a:spLocks noChangeArrowheads="1"/>
          </p:cNvSpPr>
          <p:nvPr/>
        </p:nvSpPr>
        <p:spPr bwMode="auto">
          <a:xfrm>
            <a:off x="5537393" y="5248412"/>
            <a:ext cx="1268464" cy="75360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Capital Program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 Debt/Pledged Revenues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Cash/Investment Monitoring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Plant Fund Set-up/Monitor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Endowment Fund Set-up</a:t>
            </a:r>
          </a:p>
        </p:txBody>
      </p:sp>
      <p:sp>
        <p:nvSpPr>
          <p:cNvPr id="72" name="_s2092"/>
          <p:cNvSpPr>
            <a:spLocks noChangeArrowheads="1"/>
          </p:cNvSpPr>
          <p:nvPr/>
        </p:nvSpPr>
        <p:spPr bwMode="auto">
          <a:xfrm>
            <a:off x="6871523" y="3180054"/>
            <a:ext cx="112193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Annual Budgets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Biennial Budgets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Trending &amp; Analysis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Cyclical Reporting</a:t>
            </a:r>
          </a:p>
        </p:txBody>
      </p:sp>
      <p:sp>
        <p:nvSpPr>
          <p:cNvPr id="46" name="_s2077"/>
          <p:cNvSpPr>
            <a:spLocks noChangeArrowheads="1"/>
          </p:cNvSpPr>
          <p:nvPr/>
        </p:nvSpPr>
        <p:spPr bwMode="auto">
          <a:xfrm>
            <a:off x="5720192" y="962593"/>
            <a:ext cx="1830652" cy="450428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Assistant to the Vice President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  <a:latin typeface="Calibri"/>
                <a:cs typeface="Tahoma" pitchFamily="34" charset="0"/>
              </a:rPr>
              <a:t>Heidi Gagnon</a:t>
            </a:r>
          </a:p>
        </p:txBody>
      </p:sp>
      <p:sp>
        <p:nvSpPr>
          <p:cNvPr id="45" name="_s2073"/>
          <p:cNvSpPr>
            <a:spLocks noChangeArrowheads="1"/>
          </p:cNvSpPr>
          <p:nvPr/>
        </p:nvSpPr>
        <p:spPr bwMode="auto">
          <a:xfrm>
            <a:off x="3403218" y="838200"/>
            <a:ext cx="1926529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Calibri"/>
                <a:cs typeface="Tahoma" pitchFamily="34" charset="0"/>
              </a:rPr>
              <a:t>Administration &amp; Finance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  <a:cs typeface="Tahoma" pitchFamily="34" charset="0"/>
              </a:rPr>
              <a:t>Vice President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  <a:cs typeface="Tahoma" pitchFamily="34" charset="0"/>
              </a:rPr>
              <a:t>Terry Leist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330543" y="1179513"/>
            <a:ext cx="384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132682" y="1796163"/>
            <a:ext cx="518905" cy="35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741526" y="2054804"/>
            <a:ext cx="7790143" cy="125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3573099" y="3054497"/>
            <a:ext cx="6615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_s2090"/>
          <p:cNvSpPr>
            <a:spLocks noChangeArrowheads="1"/>
          </p:cNvSpPr>
          <p:nvPr/>
        </p:nvSpPr>
        <p:spPr bwMode="auto">
          <a:xfrm>
            <a:off x="5526500" y="6055337"/>
            <a:ext cx="1279357" cy="58755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Finance System Support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Banner Production Control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SABHRS Interface</a:t>
            </a:r>
          </a:p>
        </p:txBody>
      </p: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5613" y="6006213"/>
            <a:ext cx="762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_s2079"/>
          <p:cNvSpPr>
            <a:spLocks noChangeArrowheads="1"/>
          </p:cNvSpPr>
          <p:nvPr/>
        </p:nvSpPr>
        <p:spPr bwMode="auto">
          <a:xfrm>
            <a:off x="8063652" y="2209800"/>
            <a:ext cx="943702" cy="82777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Office of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Kristin </a:t>
            </a:r>
            <a:r>
              <a:rPr lang="en-US" sz="10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Blackler</a:t>
            </a:r>
            <a:endParaRPr lang="en-US" sz="10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4" name="_s2092"/>
          <p:cNvSpPr>
            <a:spLocks noChangeArrowheads="1"/>
          </p:cNvSpPr>
          <p:nvPr/>
        </p:nvSpPr>
        <p:spPr bwMode="auto">
          <a:xfrm>
            <a:off x="7813333" y="1307790"/>
            <a:ext cx="1210447" cy="46140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Oversight Provided By:</a:t>
            </a:r>
          </a:p>
          <a:p>
            <a:pPr algn="ctr"/>
            <a:r>
              <a:rPr lang="en-US" sz="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Sustainability </a:t>
            </a:r>
          </a:p>
          <a:p>
            <a:pPr algn="ctr"/>
            <a:r>
              <a:rPr lang="en-US" sz="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Advisory Council</a:t>
            </a:r>
          </a:p>
        </p:txBody>
      </p:sp>
      <p:sp>
        <p:nvSpPr>
          <p:cNvPr id="63" name="_s2092"/>
          <p:cNvSpPr>
            <a:spLocks noChangeArrowheads="1"/>
          </p:cNvSpPr>
          <p:nvPr/>
        </p:nvSpPr>
        <p:spPr bwMode="auto">
          <a:xfrm>
            <a:off x="8037067" y="3180054"/>
            <a:ext cx="99745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Campus-Wide Support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Funding Opportunities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Dev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&amp; Promotion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Campus Recycling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8614977" y="1769197"/>
            <a:ext cx="386" cy="4406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106" idx="2"/>
            <a:endCxn id="109" idx="0"/>
          </p:cNvCxnSpPr>
          <p:nvPr/>
        </p:nvCxnSpPr>
        <p:spPr>
          <a:xfrm>
            <a:off x="745897" y="2895600"/>
            <a:ext cx="0" cy="2385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_s2078"/>
          <p:cNvSpPr>
            <a:spLocks noChangeArrowheads="1"/>
          </p:cNvSpPr>
          <p:nvPr/>
        </p:nvSpPr>
        <p:spPr bwMode="auto">
          <a:xfrm>
            <a:off x="72297" y="2216179"/>
            <a:ext cx="1347200" cy="679421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Auxiliary Services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Associate Vice President 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Tom Stump</a:t>
            </a:r>
          </a:p>
        </p:txBody>
      </p:sp>
      <p:sp>
        <p:nvSpPr>
          <p:cNvPr id="109" name="_s2092"/>
          <p:cNvSpPr>
            <a:spLocks noChangeArrowheads="1"/>
          </p:cNvSpPr>
          <p:nvPr/>
        </p:nvSpPr>
        <p:spPr bwMode="auto">
          <a:xfrm>
            <a:off x="152528" y="3134135"/>
            <a:ext cx="1186738" cy="5213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Housing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Residence Life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Family &amp; Graduate Housing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90245" y="3318094"/>
            <a:ext cx="1266734" cy="68430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00372" y="4069348"/>
            <a:ext cx="1270306" cy="609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95540" y="4734868"/>
            <a:ext cx="1253367" cy="838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10628" y="5625212"/>
            <a:ext cx="1253367" cy="8517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_s2087"/>
          <p:cNvSpPr>
            <a:spLocks noChangeArrowheads="1"/>
          </p:cNvSpPr>
          <p:nvPr/>
        </p:nvSpPr>
        <p:spPr bwMode="auto">
          <a:xfrm>
            <a:off x="154335" y="3726836"/>
            <a:ext cx="1183914" cy="95933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University Food Service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Dining Halls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Retail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Internal Operations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Catering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Concessions</a:t>
            </a:r>
          </a:p>
        </p:txBody>
      </p:sp>
      <p:sp>
        <p:nvSpPr>
          <p:cNvPr id="73" name="_s2087"/>
          <p:cNvSpPr>
            <a:spLocks noChangeArrowheads="1"/>
          </p:cNvSpPr>
          <p:nvPr/>
        </p:nvSpPr>
        <p:spPr bwMode="auto">
          <a:xfrm>
            <a:off x="144810" y="4753466"/>
            <a:ext cx="1193439" cy="77933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Event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Strand Union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Conference Services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Sports Facilities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Bobcat Ticket Office</a:t>
            </a:r>
          </a:p>
        </p:txBody>
      </p:sp>
      <p:sp>
        <p:nvSpPr>
          <p:cNvPr id="75" name="_s2087"/>
          <p:cNvSpPr>
            <a:spLocks noChangeArrowheads="1"/>
          </p:cNvSpPr>
          <p:nvPr/>
        </p:nvSpPr>
        <p:spPr bwMode="auto">
          <a:xfrm>
            <a:off x="144639" y="5600091"/>
            <a:ext cx="1203307" cy="567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Information Technology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ResNet</a:t>
            </a:r>
            <a:endParaRPr lang="en-US" sz="8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5" name="_s2087"/>
          <p:cNvSpPr>
            <a:spLocks noChangeArrowheads="1"/>
          </p:cNvSpPr>
          <p:nvPr/>
        </p:nvSpPr>
        <p:spPr bwMode="auto">
          <a:xfrm>
            <a:off x="2990082" y="5749638"/>
            <a:ext cx="1163813" cy="68825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Emergency </a:t>
            </a:r>
          </a:p>
          <a:p>
            <a:pPr algn="ctr"/>
            <a:r>
              <a:rPr lang="en-US" sz="9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Emergency Planning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Training</a:t>
            </a:r>
          </a:p>
        </p:txBody>
      </p:sp>
      <p:sp>
        <p:nvSpPr>
          <p:cNvPr id="79" name="_s2092"/>
          <p:cNvSpPr>
            <a:spLocks noChangeArrowheads="1"/>
          </p:cNvSpPr>
          <p:nvPr/>
        </p:nvSpPr>
        <p:spPr bwMode="auto">
          <a:xfrm>
            <a:off x="4381860" y="3113756"/>
            <a:ext cx="1050248" cy="67240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Law Enforcement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Public Assistance</a:t>
            </a:r>
          </a:p>
          <a:p>
            <a:pPr algn="ctr"/>
            <a:r>
              <a:rPr lang="en-US" sz="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ResHall</a:t>
            </a:r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Police Program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Community Policing</a:t>
            </a:r>
          </a:p>
          <a:p>
            <a:pPr algn="ctr"/>
            <a:r>
              <a:rPr lang="en-US" sz="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Parking Services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233891" y="3054497"/>
            <a:ext cx="0" cy="82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5" name="Straight Connector 2064"/>
          <p:cNvCxnSpPr>
            <a:cxnSpLocks/>
            <a:stCxn id="52" idx="2"/>
            <a:endCxn id="79" idx="0"/>
          </p:cNvCxnSpPr>
          <p:nvPr/>
        </p:nvCxnSpPr>
        <p:spPr>
          <a:xfrm flipH="1">
            <a:off x="4906984" y="2893363"/>
            <a:ext cx="1606" cy="2203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>
            <a:cxnSpLocks/>
            <a:stCxn id="54" idx="2"/>
            <a:endCxn id="66" idx="0"/>
          </p:cNvCxnSpPr>
          <p:nvPr/>
        </p:nvCxnSpPr>
        <p:spPr>
          <a:xfrm>
            <a:off x="6159892" y="2893363"/>
            <a:ext cx="2810" cy="286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39778" y="2054804"/>
            <a:ext cx="2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  <a:stCxn id="62" idx="2"/>
            <a:endCxn id="72" idx="0"/>
          </p:cNvCxnSpPr>
          <p:nvPr/>
        </p:nvCxnSpPr>
        <p:spPr>
          <a:xfrm flipH="1">
            <a:off x="7432492" y="2881933"/>
            <a:ext cx="1939" cy="2981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" name="Straight Connector 2086"/>
          <p:cNvCxnSpPr>
            <a:cxnSpLocks/>
            <a:stCxn id="41" idx="2"/>
            <a:endCxn id="63" idx="0"/>
          </p:cNvCxnSpPr>
          <p:nvPr/>
        </p:nvCxnSpPr>
        <p:spPr>
          <a:xfrm>
            <a:off x="8535503" y="3037571"/>
            <a:ext cx="293" cy="1424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5CCA7E0-33CD-46CB-BFCA-C37FFAAB3AEA}"/>
              </a:ext>
            </a:extLst>
          </p:cNvPr>
          <p:cNvCxnSpPr>
            <a:cxnSpLocks/>
            <a:stCxn id="57" idx="2"/>
            <a:endCxn id="14" idx="0"/>
          </p:cNvCxnSpPr>
          <p:nvPr/>
        </p:nvCxnSpPr>
        <p:spPr>
          <a:xfrm>
            <a:off x="2117887" y="3013580"/>
            <a:ext cx="5725" cy="3045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27718CC-62A3-4893-9B9F-34FD6958749E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8531669" y="2054804"/>
            <a:ext cx="3834" cy="1549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D223457-8DB4-460D-93F9-05B236D7E84A}"/>
              </a:ext>
            </a:extLst>
          </p:cNvPr>
          <p:cNvCxnSpPr>
            <a:cxnSpLocks/>
            <a:stCxn id="50" idx="0"/>
            <a:endCxn id="48" idx="2"/>
          </p:cNvCxnSpPr>
          <p:nvPr/>
        </p:nvCxnSpPr>
        <p:spPr>
          <a:xfrm flipV="1">
            <a:off x="3571990" y="2893363"/>
            <a:ext cx="1109" cy="23628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19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CDF0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7293</TotalTime>
  <Words>332</Words>
  <Application>Microsoft Office PowerPoint</Application>
  <PresentationFormat>On-screen Show (4:3)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Constantia</vt:lpstr>
      <vt:lpstr>Georgia</vt:lpstr>
      <vt:lpstr>Tahoma</vt:lpstr>
      <vt:lpstr>Times New Roman</vt:lpstr>
      <vt:lpstr>Wingdings 2</vt:lpstr>
      <vt:lpstr>Urban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mbergstedt</dc:creator>
  <cp:lastModifiedBy>Hespen, Lisa</cp:lastModifiedBy>
  <cp:revision>209</cp:revision>
  <cp:lastPrinted>2018-07-11T19:31:49Z</cp:lastPrinted>
  <dcterms:created xsi:type="dcterms:W3CDTF">2005-12-01T23:16:23Z</dcterms:created>
  <dcterms:modified xsi:type="dcterms:W3CDTF">2019-01-03T20:46:59Z</dcterms:modified>
</cp:coreProperties>
</file>