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8FC7FF"/>
    <a:srgbClr val="6699FF"/>
    <a:srgbClr val="7BA3FD"/>
    <a:srgbClr val="FAEE94"/>
    <a:srgbClr val="FFFF00"/>
    <a:srgbClr val="F9EB87"/>
    <a:srgbClr val="F4DB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35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70B4CBE-D6EF-47D7-B870-56ED6B1A6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F5780-1333-4157-9740-28D978707F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57AB8-5E07-4451-8209-1D4C4703E6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66B78-D3BA-4D45-BB69-3038DD4C99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BCAD8-81C8-46C3-AC11-6FC2AC10D8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23CF2-E600-4D8D-B5A2-F32169D7F3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EB1AE5F-8507-473A-AFC0-56555895F9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DE502CAD-C4BE-40BA-B71B-6D3077E745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792C1-A141-477B-9751-A521A88F89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EFDA9-F260-4392-9700-BD578CC132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2FC27F-3070-4C6F-A77D-14F3D0CB8C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8389F9-C120-4B2B-8E9C-6D2ADB9811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5"/>
          <p:cNvSpPr txBox="1">
            <a:spLocks noChangeArrowheads="1"/>
          </p:cNvSpPr>
          <p:nvPr/>
        </p:nvSpPr>
        <p:spPr bwMode="auto">
          <a:xfrm>
            <a:off x="-228600" y="392668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1F497D"/>
                </a:solidFill>
                <a:latin typeface="Calibri"/>
              </a:rPr>
              <a:t>Montana State University - Administration and Finance</a:t>
            </a:r>
          </a:p>
        </p:txBody>
      </p:sp>
      <p:sp>
        <p:nvSpPr>
          <p:cNvPr id="48" name="_s2074"/>
          <p:cNvSpPr>
            <a:spLocks noChangeArrowheads="1"/>
          </p:cNvSpPr>
          <p:nvPr/>
        </p:nvSpPr>
        <p:spPr bwMode="auto">
          <a:xfrm>
            <a:off x="2823001" y="2221649"/>
            <a:ext cx="1500196" cy="671714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University Services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Associate Vice President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Dan Stevenson</a:t>
            </a:r>
          </a:p>
        </p:txBody>
      </p:sp>
      <p:sp>
        <p:nvSpPr>
          <p:cNvPr id="50" name="_s2082"/>
          <p:cNvSpPr>
            <a:spLocks noChangeArrowheads="1"/>
          </p:cNvSpPr>
          <p:nvPr/>
        </p:nvSpPr>
        <p:spPr bwMode="auto">
          <a:xfrm>
            <a:off x="2990083" y="3129644"/>
            <a:ext cx="1163813" cy="2552864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Facilities Services</a:t>
            </a:r>
          </a:p>
          <a:p>
            <a:pPr algn="ctr"/>
            <a:r>
              <a:rPr lang="en-US" sz="800" u="sng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Budget &amp; IT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Budgeting &amp; Accounting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IT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Transportation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Campus Stores</a:t>
            </a:r>
          </a:p>
          <a:p>
            <a:pPr algn="ctr"/>
            <a:r>
              <a:rPr lang="en-US" sz="800" u="sng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Campus Mail</a:t>
            </a:r>
          </a:p>
          <a:p>
            <a:pPr algn="ctr"/>
            <a:r>
              <a:rPr lang="en-US" sz="800" u="sng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Maintenance &amp; Ops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Campus Maintenance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Gen. Contractor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Work Control Center</a:t>
            </a:r>
          </a:p>
          <a:p>
            <a:pPr algn="ctr"/>
            <a:r>
              <a:rPr lang="en-US" sz="800" u="sng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Environmental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Custodial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Grounds Maintenance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Solid Waste Disposal</a:t>
            </a:r>
          </a:p>
          <a:p>
            <a:pPr algn="ctr"/>
            <a:r>
              <a:rPr lang="en-US" sz="800" u="sng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Engineering &amp; Utilities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Engineering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Utilities Acquisitions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Heating Plant Operation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Sustainability</a:t>
            </a:r>
          </a:p>
        </p:txBody>
      </p:sp>
      <p:sp>
        <p:nvSpPr>
          <p:cNvPr id="51" name="_s2083"/>
          <p:cNvSpPr>
            <a:spLocks noChangeArrowheads="1"/>
          </p:cNvSpPr>
          <p:nvPr/>
        </p:nvSpPr>
        <p:spPr bwMode="auto">
          <a:xfrm>
            <a:off x="4198987" y="3880544"/>
            <a:ext cx="1233121" cy="100062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Safety &amp; Risk Mgmt</a:t>
            </a:r>
          </a:p>
          <a:p>
            <a:pPr algn="ctr"/>
            <a:r>
              <a:rPr lang="en-US" sz="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Occup</a:t>
            </a:r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Health &amp; Safety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Fire &amp; Life Safety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Workers Compensation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Property &amp; Casualty Ins.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Radiation Safety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Hazardous Waste</a:t>
            </a:r>
          </a:p>
        </p:txBody>
      </p:sp>
      <p:sp>
        <p:nvSpPr>
          <p:cNvPr id="52" name="_s2084"/>
          <p:cNvSpPr>
            <a:spLocks noChangeArrowheads="1"/>
          </p:cNvSpPr>
          <p:nvPr/>
        </p:nvSpPr>
        <p:spPr bwMode="auto">
          <a:xfrm>
            <a:off x="4366962" y="2224677"/>
            <a:ext cx="1083255" cy="668686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University Police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Chief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Frank Parrish</a:t>
            </a:r>
          </a:p>
        </p:txBody>
      </p:sp>
      <p:sp>
        <p:nvSpPr>
          <p:cNvPr id="53" name="_s2085"/>
          <p:cNvSpPr>
            <a:spLocks noChangeArrowheads="1"/>
          </p:cNvSpPr>
          <p:nvPr/>
        </p:nvSpPr>
        <p:spPr bwMode="auto">
          <a:xfrm>
            <a:off x="4186529" y="4957854"/>
            <a:ext cx="1263688" cy="142935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Campus Planning,</a:t>
            </a:r>
          </a:p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Design &amp; Construction</a:t>
            </a:r>
          </a:p>
          <a:p>
            <a:pPr algn="ctr"/>
            <a:r>
              <a:rPr lang="en-US" sz="800" u="sng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Planning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Campus Master Planning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Capital Construction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Space Utilization</a:t>
            </a:r>
          </a:p>
          <a:p>
            <a:pPr algn="ctr"/>
            <a:r>
              <a:rPr lang="en-US" sz="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Fac</a:t>
            </a:r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Condition Inventory</a:t>
            </a:r>
          </a:p>
          <a:p>
            <a:pPr algn="ctr"/>
            <a:r>
              <a:rPr lang="en-US" sz="800" u="sng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Design &amp; Construction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Project Design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Project Management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Contract Administration</a:t>
            </a:r>
          </a:p>
        </p:txBody>
      </p:sp>
      <p:sp>
        <p:nvSpPr>
          <p:cNvPr id="54" name="_s2076"/>
          <p:cNvSpPr>
            <a:spLocks noChangeArrowheads="1"/>
          </p:cNvSpPr>
          <p:nvPr/>
        </p:nvSpPr>
        <p:spPr bwMode="auto">
          <a:xfrm>
            <a:off x="5496459" y="2221648"/>
            <a:ext cx="1326866" cy="67171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Financial Services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Associate Vice President</a:t>
            </a:r>
          </a:p>
          <a:p>
            <a:pPr algn="ctr"/>
            <a:r>
              <a:rPr lang="en-US" sz="1000">
                <a:solidFill>
                  <a:prstClr val="black"/>
                </a:solidFill>
                <a:latin typeface="Calibri"/>
                <a:cs typeface="Times New Roman" pitchFamily="18" charset="0"/>
              </a:rPr>
              <a:t>Vacant</a:t>
            </a:r>
            <a:endParaRPr lang="en-US" sz="10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57" name="_s2078"/>
          <p:cNvSpPr>
            <a:spLocks noChangeArrowheads="1"/>
          </p:cNvSpPr>
          <p:nvPr/>
        </p:nvSpPr>
        <p:spPr bwMode="auto">
          <a:xfrm>
            <a:off x="1453929" y="2214265"/>
            <a:ext cx="1327915" cy="79931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en-US" sz="11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11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Human Resources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Chief Human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Resources Officer </a:t>
            </a:r>
          </a:p>
          <a:p>
            <a:pPr algn="ctr"/>
            <a:r>
              <a:rPr lang="en-US" sz="95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Jeannette Grey Gilbert</a:t>
            </a:r>
          </a:p>
          <a:p>
            <a:pPr algn="ctr"/>
            <a:endParaRPr lang="en-US" sz="10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62" name="_s2079"/>
          <p:cNvSpPr>
            <a:spLocks noChangeArrowheads="1"/>
          </p:cNvSpPr>
          <p:nvPr/>
        </p:nvSpPr>
        <p:spPr bwMode="auto">
          <a:xfrm>
            <a:off x="6849472" y="2214265"/>
            <a:ext cx="1169918" cy="66766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University Budgets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Director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Kathy Attebury</a:t>
            </a:r>
          </a:p>
        </p:txBody>
      </p:sp>
      <p:sp>
        <p:nvSpPr>
          <p:cNvPr id="64" name="_s2081"/>
          <p:cNvSpPr>
            <a:spLocks noChangeArrowheads="1"/>
          </p:cNvSpPr>
          <p:nvPr/>
        </p:nvSpPr>
        <p:spPr bwMode="auto">
          <a:xfrm>
            <a:off x="1476610" y="3548217"/>
            <a:ext cx="1266734" cy="2654614"/>
          </a:xfrm>
          <a:prstGeom prst="rect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Talent Management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Recruitment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Compensation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Diversity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ADA</a:t>
            </a: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Professional </a:t>
            </a:r>
          </a:p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Development &amp; Training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Professional Development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Training</a:t>
            </a: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Faculty Affairs &amp; </a:t>
            </a:r>
          </a:p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Employee Relations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Faculty Relations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Employee Relations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Collective Bargaining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Administration</a:t>
            </a: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HR Operations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HR Information Systems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Payroll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Benefits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Retirement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Compliance</a:t>
            </a:r>
          </a:p>
        </p:txBody>
      </p:sp>
      <p:sp>
        <p:nvSpPr>
          <p:cNvPr id="66" name="_s2086"/>
          <p:cNvSpPr>
            <a:spLocks noChangeArrowheads="1"/>
          </p:cNvSpPr>
          <p:nvPr/>
        </p:nvSpPr>
        <p:spPr bwMode="auto">
          <a:xfrm>
            <a:off x="5539862" y="3180054"/>
            <a:ext cx="1245679" cy="91142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Accounting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General Accounting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Accounts Payable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External Finance Reporting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Taxation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Univ. Cash Reconciliation</a:t>
            </a:r>
          </a:p>
        </p:txBody>
      </p:sp>
      <p:sp>
        <p:nvSpPr>
          <p:cNvPr id="67" name="_s2087"/>
          <p:cNvSpPr>
            <a:spLocks noChangeArrowheads="1"/>
          </p:cNvSpPr>
          <p:nvPr/>
        </p:nvSpPr>
        <p:spPr bwMode="auto">
          <a:xfrm>
            <a:off x="5537394" y="4142840"/>
            <a:ext cx="1268464" cy="753601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Accounts Receivable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Student Accts &amp; Collection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Univ &amp; Student Cashiers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Student Loans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Student Fee Allocations</a:t>
            </a:r>
          </a:p>
        </p:txBody>
      </p:sp>
      <p:sp>
        <p:nvSpPr>
          <p:cNvPr id="68" name="_s2088"/>
          <p:cNvSpPr>
            <a:spLocks noChangeArrowheads="1"/>
          </p:cNvSpPr>
          <p:nvPr/>
        </p:nvSpPr>
        <p:spPr bwMode="auto">
          <a:xfrm>
            <a:off x="5526500" y="4947807"/>
            <a:ext cx="1279357" cy="2512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Procurement Services</a:t>
            </a:r>
          </a:p>
        </p:txBody>
      </p:sp>
      <p:sp>
        <p:nvSpPr>
          <p:cNvPr id="70" name="_s2089"/>
          <p:cNvSpPr>
            <a:spLocks noChangeArrowheads="1"/>
          </p:cNvSpPr>
          <p:nvPr/>
        </p:nvSpPr>
        <p:spPr bwMode="auto">
          <a:xfrm>
            <a:off x="5537393" y="5248412"/>
            <a:ext cx="1268464" cy="753601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Capital Program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Univ Debt/Pledged Revenues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Cash/Investment Monitoring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Plant Fund Set-up/Monitor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Endowment Fund Set-up</a:t>
            </a:r>
          </a:p>
        </p:txBody>
      </p:sp>
      <p:sp>
        <p:nvSpPr>
          <p:cNvPr id="72" name="_s2092"/>
          <p:cNvSpPr>
            <a:spLocks noChangeArrowheads="1"/>
          </p:cNvSpPr>
          <p:nvPr/>
        </p:nvSpPr>
        <p:spPr bwMode="auto">
          <a:xfrm>
            <a:off x="6871523" y="3180054"/>
            <a:ext cx="1121938" cy="67240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Annual Budgets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Biennial Budgets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Trending &amp; Analysis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Cyclical Reporting</a:t>
            </a:r>
          </a:p>
        </p:txBody>
      </p:sp>
      <p:sp>
        <p:nvSpPr>
          <p:cNvPr id="46" name="_s2077"/>
          <p:cNvSpPr>
            <a:spLocks noChangeArrowheads="1"/>
          </p:cNvSpPr>
          <p:nvPr/>
        </p:nvSpPr>
        <p:spPr bwMode="auto">
          <a:xfrm>
            <a:off x="5720192" y="962593"/>
            <a:ext cx="1830652" cy="450428"/>
          </a:xfrm>
          <a:prstGeom prst="rect">
            <a:avLst/>
          </a:prstGeom>
          <a:noFill/>
          <a:ln w="9525" cmpd="thickThin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ahoma" pitchFamily="34" charset="0"/>
              </a:rPr>
              <a:t>Assistant to the Vice President 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  <a:latin typeface="Calibri"/>
                <a:cs typeface="Tahoma" pitchFamily="34" charset="0"/>
              </a:rPr>
              <a:t>Heidi Gagnon</a:t>
            </a:r>
          </a:p>
        </p:txBody>
      </p:sp>
      <p:sp>
        <p:nvSpPr>
          <p:cNvPr id="45" name="_s2073"/>
          <p:cNvSpPr>
            <a:spLocks noChangeArrowheads="1"/>
          </p:cNvSpPr>
          <p:nvPr/>
        </p:nvSpPr>
        <p:spPr bwMode="auto">
          <a:xfrm>
            <a:off x="3403218" y="838200"/>
            <a:ext cx="1926529" cy="701628"/>
          </a:xfrm>
          <a:prstGeom prst="rect">
            <a:avLst/>
          </a:prstGeom>
          <a:noFill/>
          <a:ln w="19050" cmpd="thickThin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200" b="1" dirty="0">
                <a:solidFill>
                  <a:prstClr val="black"/>
                </a:solidFill>
                <a:latin typeface="Calibri"/>
                <a:cs typeface="Tahoma" pitchFamily="34" charset="0"/>
              </a:rPr>
              <a:t>Administration &amp; Finance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Calibri"/>
                <a:cs typeface="Tahoma" pitchFamily="34" charset="0"/>
              </a:rPr>
              <a:t>Vice President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Calibri"/>
                <a:cs typeface="Tahoma" pitchFamily="34" charset="0"/>
              </a:rPr>
              <a:t>Terry Leist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5330543" y="1179513"/>
            <a:ext cx="3840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H="1">
            <a:off x="4132682" y="1796163"/>
            <a:ext cx="518905" cy="356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741526" y="2054804"/>
            <a:ext cx="7790143" cy="125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3573099" y="3054497"/>
            <a:ext cx="6615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_s2090"/>
          <p:cNvSpPr>
            <a:spLocks noChangeArrowheads="1"/>
          </p:cNvSpPr>
          <p:nvPr/>
        </p:nvSpPr>
        <p:spPr bwMode="auto">
          <a:xfrm>
            <a:off x="5526500" y="6055337"/>
            <a:ext cx="1279357" cy="58755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Finance System Support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Banner Production Control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SABHRS Interface</a:t>
            </a:r>
          </a:p>
        </p:txBody>
      </p:sp>
      <p:pic>
        <p:nvPicPr>
          <p:cNvPr id="98" name="Picture 2" descr="http://www.dianneclick.com/SiteImages/GAR016/Image/MSU(1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075613" y="6006213"/>
            <a:ext cx="7620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_s2079"/>
          <p:cNvSpPr>
            <a:spLocks noChangeArrowheads="1"/>
          </p:cNvSpPr>
          <p:nvPr/>
        </p:nvSpPr>
        <p:spPr bwMode="auto">
          <a:xfrm>
            <a:off x="8063652" y="2209800"/>
            <a:ext cx="943702" cy="827771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Office of </a:t>
            </a:r>
          </a:p>
          <a:p>
            <a:pPr algn="ctr"/>
            <a:r>
              <a:rPr lang="en-US" sz="11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Sustainability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Director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Kristin </a:t>
            </a:r>
            <a:r>
              <a:rPr lang="en-US" sz="10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Blackler</a:t>
            </a:r>
            <a:endParaRPr lang="en-US" sz="10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44" name="_s2092"/>
          <p:cNvSpPr>
            <a:spLocks noChangeArrowheads="1"/>
          </p:cNvSpPr>
          <p:nvPr/>
        </p:nvSpPr>
        <p:spPr bwMode="auto">
          <a:xfrm>
            <a:off x="7813333" y="1307790"/>
            <a:ext cx="1210447" cy="461406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Oversight Provided By:</a:t>
            </a:r>
          </a:p>
          <a:p>
            <a:pPr algn="ctr"/>
            <a:r>
              <a:rPr lang="en-US" sz="8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Campus Sustainability </a:t>
            </a:r>
          </a:p>
          <a:p>
            <a:pPr algn="ctr"/>
            <a:r>
              <a:rPr lang="en-US" sz="8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Advisory Council</a:t>
            </a:r>
          </a:p>
        </p:txBody>
      </p:sp>
      <p:sp>
        <p:nvSpPr>
          <p:cNvPr id="63" name="_s2092"/>
          <p:cNvSpPr>
            <a:spLocks noChangeArrowheads="1"/>
          </p:cNvSpPr>
          <p:nvPr/>
        </p:nvSpPr>
        <p:spPr bwMode="auto">
          <a:xfrm>
            <a:off x="8037067" y="3180054"/>
            <a:ext cx="997458" cy="67240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Campus-Wide Support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Funding Opportunities</a:t>
            </a:r>
          </a:p>
          <a:p>
            <a:pPr algn="ctr"/>
            <a:r>
              <a:rPr lang="en-US" sz="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Dev</a:t>
            </a:r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&amp; Promotion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Campus Recycling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H="1" flipV="1">
            <a:off x="8614977" y="1769197"/>
            <a:ext cx="386" cy="44060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cxnSpLocks/>
            <a:stCxn id="106" idx="2"/>
            <a:endCxn id="109" idx="0"/>
          </p:cNvCxnSpPr>
          <p:nvPr/>
        </p:nvCxnSpPr>
        <p:spPr>
          <a:xfrm>
            <a:off x="745897" y="2895600"/>
            <a:ext cx="0" cy="23853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_s2078"/>
          <p:cNvSpPr>
            <a:spLocks noChangeArrowheads="1"/>
          </p:cNvSpPr>
          <p:nvPr/>
        </p:nvSpPr>
        <p:spPr bwMode="auto">
          <a:xfrm>
            <a:off x="72297" y="2216179"/>
            <a:ext cx="1347200" cy="679421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Auxiliary Services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Associate Vice President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Tom Stump</a:t>
            </a:r>
          </a:p>
        </p:txBody>
      </p:sp>
      <p:sp>
        <p:nvSpPr>
          <p:cNvPr id="109" name="_s2092"/>
          <p:cNvSpPr>
            <a:spLocks noChangeArrowheads="1"/>
          </p:cNvSpPr>
          <p:nvPr/>
        </p:nvSpPr>
        <p:spPr bwMode="auto">
          <a:xfrm>
            <a:off x="152528" y="3134135"/>
            <a:ext cx="1186738" cy="52130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Housing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Residence Life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Family &amp; Graduate Housing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90245" y="3318094"/>
            <a:ext cx="1266734" cy="68430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00372" y="4069348"/>
            <a:ext cx="1270306" cy="609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495540" y="4734868"/>
            <a:ext cx="1253367" cy="838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510628" y="5625212"/>
            <a:ext cx="1253367" cy="85178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_s2087"/>
          <p:cNvSpPr>
            <a:spLocks noChangeArrowheads="1"/>
          </p:cNvSpPr>
          <p:nvPr/>
        </p:nvSpPr>
        <p:spPr bwMode="auto">
          <a:xfrm>
            <a:off x="154335" y="3726836"/>
            <a:ext cx="1183914" cy="95933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University Food Service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Dining Halls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Retail Operations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Internal Operations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Catering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Concessions</a:t>
            </a:r>
          </a:p>
        </p:txBody>
      </p:sp>
      <p:sp>
        <p:nvSpPr>
          <p:cNvPr id="73" name="_s2087"/>
          <p:cNvSpPr>
            <a:spLocks noChangeArrowheads="1"/>
          </p:cNvSpPr>
          <p:nvPr/>
        </p:nvSpPr>
        <p:spPr bwMode="auto">
          <a:xfrm>
            <a:off x="144810" y="4753466"/>
            <a:ext cx="1193439" cy="779334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Event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Strand Union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Conference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Sports Facilities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Bobcat Ticket Office</a:t>
            </a:r>
          </a:p>
        </p:txBody>
      </p:sp>
      <p:sp>
        <p:nvSpPr>
          <p:cNvPr id="75" name="_s2087"/>
          <p:cNvSpPr>
            <a:spLocks noChangeArrowheads="1"/>
          </p:cNvSpPr>
          <p:nvPr/>
        </p:nvSpPr>
        <p:spPr bwMode="auto">
          <a:xfrm>
            <a:off x="144639" y="5600091"/>
            <a:ext cx="1203307" cy="5673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Information Technology</a:t>
            </a:r>
          </a:p>
          <a:p>
            <a:pPr algn="ctr"/>
            <a:r>
              <a:rPr lang="en-US" sz="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ResNet</a:t>
            </a:r>
            <a:endParaRPr lang="en-US" sz="8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55" name="_s2087"/>
          <p:cNvSpPr>
            <a:spLocks noChangeArrowheads="1"/>
          </p:cNvSpPr>
          <p:nvPr/>
        </p:nvSpPr>
        <p:spPr bwMode="auto">
          <a:xfrm>
            <a:off x="2990082" y="5749638"/>
            <a:ext cx="1163813" cy="68825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Emergency </a:t>
            </a:r>
          </a:p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Management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Emergency Planning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Training</a:t>
            </a:r>
          </a:p>
        </p:txBody>
      </p:sp>
      <p:sp>
        <p:nvSpPr>
          <p:cNvPr id="79" name="_s2092"/>
          <p:cNvSpPr>
            <a:spLocks noChangeArrowheads="1"/>
          </p:cNvSpPr>
          <p:nvPr/>
        </p:nvSpPr>
        <p:spPr bwMode="auto">
          <a:xfrm>
            <a:off x="4381860" y="3113756"/>
            <a:ext cx="1050248" cy="67240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Law Enforcement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Public Assistance</a:t>
            </a:r>
          </a:p>
          <a:p>
            <a:pPr algn="ctr"/>
            <a:r>
              <a:rPr lang="en-US" sz="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ResHall</a:t>
            </a:r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Police Program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Community Policing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Parking Services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4233891" y="3054497"/>
            <a:ext cx="0" cy="8260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5" name="Straight Connector 2064"/>
          <p:cNvCxnSpPr>
            <a:cxnSpLocks/>
            <a:stCxn id="52" idx="2"/>
            <a:endCxn id="79" idx="0"/>
          </p:cNvCxnSpPr>
          <p:nvPr/>
        </p:nvCxnSpPr>
        <p:spPr>
          <a:xfrm flipH="1">
            <a:off x="4906984" y="2893363"/>
            <a:ext cx="1606" cy="2203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7" name="Straight Connector 2066"/>
          <p:cNvCxnSpPr>
            <a:cxnSpLocks/>
            <a:stCxn id="54" idx="2"/>
            <a:endCxn id="66" idx="0"/>
          </p:cNvCxnSpPr>
          <p:nvPr/>
        </p:nvCxnSpPr>
        <p:spPr>
          <a:xfrm>
            <a:off x="6159892" y="2893363"/>
            <a:ext cx="2810" cy="2866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739778" y="2054804"/>
            <a:ext cx="2" cy="1613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cxnSpLocks/>
            <a:stCxn id="62" idx="2"/>
            <a:endCxn id="72" idx="0"/>
          </p:cNvCxnSpPr>
          <p:nvPr/>
        </p:nvCxnSpPr>
        <p:spPr>
          <a:xfrm flipH="1">
            <a:off x="7432492" y="2881933"/>
            <a:ext cx="1939" cy="29812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7" name="Straight Connector 2086"/>
          <p:cNvCxnSpPr>
            <a:cxnSpLocks/>
            <a:stCxn id="41" idx="2"/>
            <a:endCxn id="63" idx="0"/>
          </p:cNvCxnSpPr>
          <p:nvPr/>
        </p:nvCxnSpPr>
        <p:spPr>
          <a:xfrm>
            <a:off x="8535503" y="3037571"/>
            <a:ext cx="293" cy="14248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5CCA7E0-33CD-46CB-BFCA-C37FFAAB3AEA}"/>
              </a:ext>
            </a:extLst>
          </p:cNvPr>
          <p:cNvCxnSpPr>
            <a:cxnSpLocks/>
            <a:stCxn id="57" idx="2"/>
            <a:endCxn id="14" idx="0"/>
          </p:cNvCxnSpPr>
          <p:nvPr/>
        </p:nvCxnSpPr>
        <p:spPr>
          <a:xfrm>
            <a:off x="2117887" y="3013580"/>
            <a:ext cx="5725" cy="30451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27718CC-62A3-4893-9B9F-34FD6958749E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8531669" y="2054804"/>
            <a:ext cx="3834" cy="15499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D223457-8DB4-460D-93F9-05B236D7E84A}"/>
              </a:ext>
            </a:extLst>
          </p:cNvPr>
          <p:cNvCxnSpPr>
            <a:cxnSpLocks/>
            <a:stCxn id="50" idx="0"/>
            <a:endCxn id="48" idx="2"/>
          </p:cNvCxnSpPr>
          <p:nvPr/>
        </p:nvCxnSpPr>
        <p:spPr>
          <a:xfrm flipV="1">
            <a:off x="3571990" y="2893363"/>
            <a:ext cx="1109" cy="23628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819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CDF0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C000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7294</TotalTime>
  <Words>331</Words>
  <Application>Microsoft Office PowerPoint</Application>
  <PresentationFormat>On-screen Show (4:3)</PresentationFormat>
  <Paragraphs>148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Constantia</vt:lpstr>
      <vt:lpstr>Georgia</vt:lpstr>
      <vt:lpstr>Tahoma</vt:lpstr>
      <vt:lpstr>Times New Roman</vt:lpstr>
      <vt:lpstr>Wingdings 2</vt:lpstr>
      <vt:lpstr>Urban</vt:lpstr>
      <vt:lpstr>PowerPoint Presentation</vt:lpstr>
    </vt:vector>
  </TitlesOfParts>
  <Company>Montana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mbergstedt</dc:creator>
  <cp:lastModifiedBy>Hespen, Lisa</cp:lastModifiedBy>
  <cp:revision>210</cp:revision>
  <cp:lastPrinted>2018-07-11T19:31:49Z</cp:lastPrinted>
  <dcterms:created xsi:type="dcterms:W3CDTF">2005-12-01T23:16:23Z</dcterms:created>
  <dcterms:modified xsi:type="dcterms:W3CDTF">2019-07-03T14:07:08Z</dcterms:modified>
</cp:coreProperties>
</file>