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1"/>
  </p:notesMasterIdLst>
  <p:sldIdLst>
    <p:sldId id="257" r:id="rId2"/>
    <p:sldId id="260" r:id="rId3"/>
    <p:sldId id="347" r:id="rId4"/>
    <p:sldId id="345" r:id="rId5"/>
    <p:sldId id="346" r:id="rId6"/>
    <p:sldId id="259" r:id="rId7"/>
    <p:sldId id="263" r:id="rId8"/>
    <p:sldId id="258" r:id="rId9"/>
    <p:sldId id="262" r:id="rId10"/>
    <p:sldId id="261" r:id="rId11"/>
    <p:sldId id="268" r:id="rId12"/>
    <p:sldId id="264" r:id="rId13"/>
    <p:sldId id="270" r:id="rId14"/>
    <p:sldId id="269" r:id="rId15"/>
    <p:sldId id="350" r:id="rId16"/>
    <p:sldId id="271" r:id="rId17"/>
    <p:sldId id="272" r:id="rId18"/>
    <p:sldId id="273" r:id="rId19"/>
    <p:sldId id="274" r:id="rId20"/>
    <p:sldId id="275" r:id="rId21"/>
    <p:sldId id="276" r:id="rId22"/>
    <p:sldId id="277" r:id="rId23"/>
    <p:sldId id="361" r:id="rId24"/>
    <p:sldId id="267" r:id="rId25"/>
    <p:sldId id="266" r:id="rId26"/>
    <p:sldId id="280" r:id="rId27"/>
    <p:sldId id="281" r:id="rId28"/>
    <p:sldId id="283" r:id="rId29"/>
    <p:sldId id="282" r:id="rId30"/>
    <p:sldId id="279" r:id="rId31"/>
    <p:sldId id="284" r:id="rId32"/>
    <p:sldId id="285" r:id="rId33"/>
    <p:sldId id="292" r:id="rId34"/>
    <p:sldId id="289" r:id="rId35"/>
    <p:sldId id="286" r:id="rId36"/>
    <p:sldId id="287" r:id="rId37"/>
    <p:sldId id="360" r:id="rId38"/>
    <p:sldId id="290" r:id="rId39"/>
    <p:sldId id="291" r:id="rId40"/>
    <p:sldId id="294" r:id="rId41"/>
    <p:sldId id="293" r:id="rId42"/>
    <p:sldId id="369" r:id="rId43"/>
    <p:sldId id="295" r:id="rId44"/>
    <p:sldId id="296" r:id="rId45"/>
    <p:sldId id="297" r:id="rId46"/>
    <p:sldId id="298" r:id="rId47"/>
    <p:sldId id="299" r:id="rId48"/>
    <p:sldId id="300" r:id="rId49"/>
    <p:sldId id="301" r:id="rId50"/>
    <p:sldId id="302" r:id="rId51"/>
    <p:sldId id="303" r:id="rId52"/>
    <p:sldId id="304" r:id="rId53"/>
    <p:sldId id="305" r:id="rId54"/>
    <p:sldId id="307" r:id="rId55"/>
    <p:sldId id="308" r:id="rId56"/>
    <p:sldId id="309" r:id="rId57"/>
    <p:sldId id="310" r:id="rId58"/>
    <p:sldId id="311" r:id="rId59"/>
    <p:sldId id="348" r:id="rId60"/>
    <p:sldId id="349" r:id="rId61"/>
    <p:sldId id="351" r:id="rId62"/>
    <p:sldId id="352" r:id="rId63"/>
    <p:sldId id="359" r:id="rId64"/>
    <p:sldId id="353" r:id="rId65"/>
    <p:sldId id="354" r:id="rId66"/>
    <p:sldId id="355" r:id="rId67"/>
    <p:sldId id="356" r:id="rId68"/>
    <p:sldId id="357" r:id="rId69"/>
    <p:sldId id="358" r:id="rId70"/>
    <p:sldId id="343" r:id="rId71"/>
    <p:sldId id="312" r:id="rId72"/>
    <p:sldId id="313" r:id="rId73"/>
    <p:sldId id="366" r:id="rId74"/>
    <p:sldId id="314" r:id="rId75"/>
    <p:sldId id="315" r:id="rId76"/>
    <p:sldId id="318" r:id="rId77"/>
    <p:sldId id="317" r:id="rId78"/>
    <p:sldId id="316" r:id="rId79"/>
    <p:sldId id="319" r:id="rId80"/>
    <p:sldId id="320" r:id="rId81"/>
    <p:sldId id="321" r:id="rId82"/>
    <p:sldId id="322" r:id="rId83"/>
    <p:sldId id="323" r:id="rId84"/>
    <p:sldId id="324" r:id="rId85"/>
    <p:sldId id="368" r:id="rId86"/>
    <p:sldId id="325" r:id="rId87"/>
    <p:sldId id="327" r:id="rId88"/>
    <p:sldId id="333" r:id="rId89"/>
    <p:sldId id="334" r:id="rId90"/>
    <p:sldId id="328" r:id="rId91"/>
    <p:sldId id="335" r:id="rId92"/>
    <p:sldId id="337" r:id="rId93"/>
    <p:sldId id="371" r:id="rId94"/>
    <p:sldId id="338" r:id="rId95"/>
    <p:sldId id="329" r:id="rId96"/>
    <p:sldId id="339" r:id="rId97"/>
    <p:sldId id="331" r:id="rId98"/>
    <p:sldId id="326" r:id="rId99"/>
    <p:sldId id="330" r:id="rId100"/>
    <p:sldId id="340" r:id="rId101"/>
    <p:sldId id="362" r:id="rId102"/>
    <p:sldId id="363" r:id="rId103"/>
    <p:sldId id="332" r:id="rId104"/>
    <p:sldId id="364" r:id="rId105"/>
    <p:sldId id="341" r:id="rId106"/>
    <p:sldId id="344" r:id="rId107"/>
    <p:sldId id="367" r:id="rId108"/>
    <p:sldId id="370" r:id="rId109"/>
    <p:sldId id="365" r:id="rId1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Daniel" initials="AD" lastIdx="1" clrIdx="0">
    <p:extLst>
      <p:ext uri="{19B8F6BF-5375-455C-9EA6-DF929625EA0E}">
        <p15:presenceInfo xmlns:p15="http://schemas.microsoft.com/office/powerpoint/2012/main" userId="S-1-5-21-62665781-247875009-941767090-113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B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4630" autoAdjust="0"/>
  </p:normalViewPr>
  <p:slideViewPr>
    <p:cSldViewPr snapToGrid="0" snapToObjects="1">
      <p:cViewPr varScale="1">
        <p:scale>
          <a:sx n="87" d="100"/>
          <a:sy n="87" d="100"/>
        </p:scale>
        <p:origin x="9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A8C3B-7138-4A89-B45D-A92B9C09B99F}"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3ABC917A-3801-4559-B45A-D668AF829F26}">
      <dgm:prSet phldrT="[Text]"/>
      <dgm:spPr/>
      <dgm:t>
        <a:bodyPr/>
        <a:lstStyle/>
        <a:p>
          <a:endParaRPr lang="en-US" dirty="0" smtClean="0"/>
        </a:p>
        <a:p>
          <a:endParaRPr lang="en-US" dirty="0" smtClean="0"/>
        </a:p>
        <a:p>
          <a:r>
            <a:rPr lang="en-US" dirty="0" smtClean="0"/>
            <a:t>Mgmt</a:t>
          </a:r>
          <a:r>
            <a:rPr lang="en-US" dirty="0" smtClean="0"/>
            <a:t>.</a:t>
          </a:r>
          <a:endParaRPr lang="en-US" dirty="0"/>
        </a:p>
      </dgm:t>
    </dgm:pt>
    <dgm:pt modelId="{31286973-1789-44A1-8765-CA4A09F9465B}" type="parTrans" cxnId="{05EC5B01-58C8-409B-B4B0-D62425C25C56}">
      <dgm:prSet/>
      <dgm:spPr/>
      <dgm:t>
        <a:bodyPr/>
        <a:lstStyle/>
        <a:p>
          <a:endParaRPr lang="en-US"/>
        </a:p>
      </dgm:t>
    </dgm:pt>
    <dgm:pt modelId="{4761A21E-C5F4-4D44-A601-92FC273E1546}" type="sibTrans" cxnId="{05EC5B01-58C8-409B-B4B0-D62425C25C56}">
      <dgm:prSet/>
      <dgm:spPr/>
      <dgm:t>
        <a:bodyPr/>
        <a:lstStyle/>
        <a:p>
          <a:endParaRPr lang="en-US"/>
        </a:p>
      </dgm:t>
    </dgm:pt>
    <dgm:pt modelId="{68744689-4F6E-42E1-A300-5C19FE1F5386}">
      <dgm:prSet phldrT="[Text]"/>
      <dgm:spPr/>
      <dgm:t>
        <a:bodyPr/>
        <a:lstStyle/>
        <a:p>
          <a:endParaRPr lang="en-US" dirty="0" smtClean="0"/>
        </a:p>
        <a:p>
          <a:endParaRPr lang="en-US" dirty="0" smtClean="0"/>
        </a:p>
        <a:p>
          <a:r>
            <a:rPr lang="en-US" dirty="0" smtClean="0"/>
            <a:t>Personnel</a:t>
          </a:r>
          <a:endParaRPr lang="en-US" dirty="0"/>
        </a:p>
      </dgm:t>
    </dgm:pt>
    <dgm:pt modelId="{FCEE5206-B72E-41C8-A64E-CC2D0E1DE275}" type="parTrans" cxnId="{2F2E3574-E7B3-4B8A-B943-631EFB641352}">
      <dgm:prSet/>
      <dgm:spPr/>
      <dgm:t>
        <a:bodyPr/>
        <a:lstStyle/>
        <a:p>
          <a:endParaRPr lang="en-US"/>
        </a:p>
      </dgm:t>
    </dgm:pt>
    <dgm:pt modelId="{20BA1F83-482C-4EC0-A65B-9000615D2D95}" type="sibTrans" cxnId="{2F2E3574-E7B3-4B8A-B943-631EFB641352}">
      <dgm:prSet/>
      <dgm:spPr/>
      <dgm:t>
        <a:bodyPr/>
        <a:lstStyle/>
        <a:p>
          <a:endParaRPr lang="en-US"/>
        </a:p>
      </dgm:t>
    </dgm:pt>
    <dgm:pt modelId="{3B9FE669-7D58-42A7-B318-6C1D53949D32}" type="pres">
      <dgm:prSet presAssocID="{374A8C3B-7138-4A89-B45D-A92B9C09B99F}" presName="Name0" presStyleCnt="0">
        <dgm:presLayoutVars>
          <dgm:chMax val="2"/>
          <dgm:chPref val="2"/>
          <dgm:animLvl val="lvl"/>
        </dgm:presLayoutVars>
      </dgm:prSet>
      <dgm:spPr/>
      <dgm:t>
        <a:bodyPr/>
        <a:lstStyle/>
        <a:p>
          <a:endParaRPr lang="en-US"/>
        </a:p>
      </dgm:t>
    </dgm:pt>
    <dgm:pt modelId="{63E73C9A-1984-4933-A02A-A576E2294C2C}" type="pres">
      <dgm:prSet presAssocID="{374A8C3B-7138-4A89-B45D-A92B9C09B99F}" presName="LeftText" presStyleLbl="revTx" presStyleIdx="0" presStyleCnt="0">
        <dgm:presLayoutVars>
          <dgm:bulletEnabled val="1"/>
        </dgm:presLayoutVars>
      </dgm:prSet>
      <dgm:spPr/>
      <dgm:t>
        <a:bodyPr/>
        <a:lstStyle/>
        <a:p>
          <a:endParaRPr lang="en-US"/>
        </a:p>
      </dgm:t>
    </dgm:pt>
    <dgm:pt modelId="{C1F2D080-312B-46D0-898E-84531198FCA3}" type="pres">
      <dgm:prSet presAssocID="{374A8C3B-7138-4A89-B45D-A92B9C09B99F}" presName="LeftNode" presStyleLbl="bgImgPlace1" presStyleIdx="0" presStyleCnt="2">
        <dgm:presLayoutVars>
          <dgm:chMax val="2"/>
          <dgm:chPref val="2"/>
        </dgm:presLayoutVars>
      </dgm:prSet>
      <dgm:spPr/>
      <dgm:t>
        <a:bodyPr/>
        <a:lstStyle/>
        <a:p>
          <a:endParaRPr lang="en-US"/>
        </a:p>
      </dgm:t>
    </dgm:pt>
    <dgm:pt modelId="{E7152C6F-8D18-447E-A18F-892976415C15}" type="pres">
      <dgm:prSet presAssocID="{374A8C3B-7138-4A89-B45D-A92B9C09B99F}" presName="RightText" presStyleLbl="revTx" presStyleIdx="0" presStyleCnt="0">
        <dgm:presLayoutVars>
          <dgm:bulletEnabled val="1"/>
        </dgm:presLayoutVars>
      </dgm:prSet>
      <dgm:spPr/>
      <dgm:t>
        <a:bodyPr/>
        <a:lstStyle/>
        <a:p>
          <a:endParaRPr lang="en-US"/>
        </a:p>
      </dgm:t>
    </dgm:pt>
    <dgm:pt modelId="{F4022565-7896-464E-A7F6-E2481809DCA1}" type="pres">
      <dgm:prSet presAssocID="{374A8C3B-7138-4A89-B45D-A92B9C09B99F}" presName="RightNode" presStyleLbl="bgImgPlace1" presStyleIdx="1" presStyleCnt="2">
        <dgm:presLayoutVars>
          <dgm:chMax val="0"/>
          <dgm:chPref val="0"/>
        </dgm:presLayoutVars>
      </dgm:prSet>
      <dgm:spPr/>
      <dgm:t>
        <a:bodyPr/>
        <a:lstStyle/>
        <a:p>
          <a:endParaRPr lang="en-US"/>
        </a:p>
      </dgm:t>
    </dgm:pt>
    <dgm:pt modelId="{7884A8FA-9FDE-428C-ACD1-A1964382A7E1}" type="pres">
      <dgm:prSet presAssocID="{374A8C3B-7138-4A89-B45D-A92B9C09B99F}" presName="TopArrow" presStyleLbl="node1" presStyleIdx="0" presStyleCnt="2"/>
      <dgm:spPr/>
    </dgm:pt>
    <dgm:pt modelId="{057BDA7B-2D6F-4031-B162-1A25ABAA2754}" type="pres">
      <dgm:prSet presAssocID="{374A8C3B-7138-4A89-B45D-A92B9C09B99F}" presName="BottomArrow" presStyleLbl="node1" presStyleIdx="1" presStyleCnt="2"/>
      <dgm:spPr/>
    </dgm:pt>
  </dgm:ptLst>
  <dgm:cxnLst>
    <dgm:cxn modelId="{F343C138-3E30-4FC2-91C1-8410CF02D317}" type="presOf" srcId="{3ABC917A-3801-4559-B45A-D668AF829F26}" destId="{63E73C9A-1984-4933-A02A-A576E2294C2C}" srcOrd="0" destOrd="0" presId="urn:microsoft.com/office/officeart/2009/layout/ReverseList"/>
    <dgm:cxn modelId="{F6BDAEBD-BA01-43CF-BBFB-AF75D825B548}" type="presOf" srcId="{68744689-4F6E-42E1-A300-5C19FE1F5386}" destId="{E7152C6F-8D18-447E-A18F-892976415C15}" srcOrd="0" destOrd="0" presId="urn:microsoft.com/office/officeart/2009/layout/ReverseList"/>
    <dgm:cxn modelId="{66D913B0-8A22-487C-8E5D-08CB12E66DB4}" type="presOf" srcId="{68744689-4F6E-42E1-A300-5C19FE1F5386}" destId="{F4022565-7896-464E-A7F6-E2481809DCA1}" srcOrd="1" destOrd="0" presId="urn:microsoft.com/office/officeart/2009/layout/ReverseList"/>
    <dgm:cxn modelId="{05EC5B01-58C8-409B-B4B0-D62425C25C56}" srcId="{374A8C3B-7138-4A89-B45D-A92B9C09B99F}" destId="{3ABC917A-3801-4559-B45A-D668AF829F26}" srcOrd="0" destOrd="0" parTransId="{31286973-1789-44A1-8765-CA4A09F9465B}" sibTransId="{4761A21E-C5F4-4D44-A601-92FC273E1546}"/>
    <dgm:cxn modelId="{FB619F5A-22E8-4AF2-B0BC-4D13880B0C0B}" type="presOf" srcId="{374A8C3B-7138-4A89-B45D-A92B9C09B99F}" destId="{3B9FE669-7D58-42A7-B318-6C1D53949D32}" srcOrd="0" destOrd="0" presId="urn:microsoft.com/office/officeart/2009/layout/ReverseList"/>
    <dgm:cxn modelId="{C12E5C14-44D0-476C-BE27-CDE97BB653BA}" type="presOf" srcId="{3ABC917A-3801-4559-B45A-D668AF829F26}" destId="{C1F2D080-312B-46D0-898E-84531198FCA3}" srcOrd="1" destOrd="0" presId="urn:microsoft.com/office/officeart/2009/layout/ReverseList"/>
    <dgm:cxn modelId="{2F2E3574-E7B3-4B8A-B943-631EFB641352}" srcId="{374A8C3B-7138-4A89-B45D-A92B9C09B99F}" destId="{68744689-4F6E-42E1-A300-5C19FE1F5386}" srcOrd="1" destOrd="0" parTransId="{FCEE5206-B72E-41C8-A64E-CC2D0E1DE275}" sibTransId="{20BA1F83-482C-4EC0-A65B-9000615D2D95}"/>
    <dgm:cxn modelId="{5C361956-35EF-47DE-BA5E-0BEED04F2017}" type="presParOf" srcId="{3B9FE669-7D58-42A7-B318-6C1D53949D32}" destId="{63E73C9A-1984-4933-A02A-A576E2294C2C}" srcOrd="0" destOrd="0" presId="urn:microsoft.com/office/officeart/2009/layout/ReverseList"/>
    <dgm:cxn modelId="{40140D1F-9D54-48A0-A2C7-71A3E727ECBD}" type="presParOf" srcId="{3B9FE669-7D58-42A7-B318-6C1D53949D32}" destId="{C1F2D080-312B-46D0-898E-84531198FCA3}" srcOrd="1" destOrd="0" presId="urn:microsoft.com/office/officeart/2009/layout/ReverseList"/>
    <dgm:cxn modelId="{CB287017-EFEA-4214-8982-CF5F17561878}" type="presParOf" srcId="{3B9FE669-7D58-42A7-B318-6C1D53949D32}" destId="{E7152C6F-8D18-447E-A18F-892976415C15}" srcOrd="2" destOrd="0" presId="urn:microsoft.com/office/officeart/2009/layout/ReverseList"/>
    <dgm:cxn modelId="{55155CCC-72AA-485B-92EF-694878BD4475}" type="presParOf" srcId="{3B9FE669-7D58-42A7-B318-6C1D53949D32}" destId="{F4022565-7896-464E-A7F6-E2481809DCA1}" srcOrd="3" destOrd="0" presId="urn:microsoft.com/office/officeart/2009/layout/ReverseList"/>
    <dgm:cxn modelId="{EEDD9E95-75F1-4322-A87B-D92CE0A8C1E7}" type="presParOf" srcId="{3B9FE669-7D58-42A7-B318-6C1D53949D32}" destId="{7884A8FA-9FDE-428C-ACD1-A1964382A7E1}" srcOrd="4" destOrd="0" presId="urn:microsoft.com/office/officeart/2009/layout/ReverseList"/>
    <dgm:cxn modelId="{F8A5E18A-4D00-4570-8173-F37E5458C330}" type="presParOf" srcId="{3B9FE669-7D58-42A7-B318-6C1D53949D32}" destId="{057BDA7B-2D6F-4031-B162-1A25ABAA2754}"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8178D-F4C2-4C56-BB05-FC460AD36E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63EAB45-DECF-41F8-9F47-4FF0143D441E}">
      <dgm:prSet phldrT="[Text]" custT="1"/>
      <dgm:spPr/>
      <dgm:t>
        <a:bodyPr/>
        <a:lstStyle/>
        <a:p>
          <a:r>
            <a:rPr lang="en-US" sz="2800" dirty="0" smtClean="0"/>
            <a:t>Management and Personnel</a:t>
          </a:r>
          <a:endParaRPr lang="en-US" sz="2800" dirty="0" smtClean="0"/>
        </a:p>
        <a:p>
          <a:r>
            <a:rPr lang="en-US" sz="2000" dirty="0" smtClean="0"/>
            <a:t>Deans, Directors, </a:t>
          </a:r>
          <a:r>
            <a:rPr lang="en-US" sz="2000" dirty="0" smtClean="0"/>
            <a:t>Dept Heads, Faculty &amp; Staff</a:t>
          </a:r>
          <a:endParaRPr lang="en-US" sz="2000" dirty="0"/>
        </a:p>
      </dgm:t>
    </dgm:pt>
    <dgm:pt modelId="{9BBF48C6-88C5-4EB4-9646-E412F9EE2F36}" type="parTrans" cxnId="{FB2EE286-F791-4484-994D-D13096C8846D}">
      <dgm:prSet/>
      <dgm:spPr/>
      <dgm:t>
        <a:bodyPr/>
        <a:lstStyle/>
        <a:p>
          <a:endParaRPr lang="en-US"/>
        </a:p>
      </dgm:t>
    </dgm:pt>
    <dgm:pt modelId="{A862FE74-D4F6-47A9-BEDB-668ABA7A6AB3}" type="sibTrans" cxnId="{FB2EE286-F791-4484-994D-D13096C8846D}">
      <dgm:prSet/>
      <dgm:spPr/>
      <dgm:t>
        <a:bodyPr/>
        <a:lstStyle/>
        <a:p>
          <a:endParaRPr lang="en-US"/>
        </a:p>
      </dgm:t>
    </dgm:pt>
    <dgm:pt modelId="{1495EE61-C9C9-4CCB-99E6-D5EC3B209166}">
      <dgm:prSet phldrT="[Text]" custT="1"/>
      <dgm:spPr/>
      <dgm:t>
        <a:bodyPr/>
        <a:lstStyle/>
        <a:p>
          <a:r>
            <a:rPr lang="en-US" sz="2800" dirty="0" smtClean="0"/>
            <a:t>Risk and Compliance</a:t>
          </a:r>
        </a:p>
        <a:p>
          <a:r>
            <a:rPr lang="en-US" sz="2400" dirty="0" smtClean="0"/>
            <a:t>SRM, Info Security, Research Compliance</a:t>
          </a:r>
          <a:endParaRPr lang="en-US" sz="2400" dirty="0"/>
        </a:p>
      </dgm:t>
    </dgm:pt>
    <dgm:pt modelId="{155EAFA4-2C2B-41AE-899D-94F3343C1A6C}" type="parTrans" cxnId="{22F7BE78-E83A-4762-8F01-90DA23057AAE}">
      <dgm:prSet/>
      <dgm:spPr/>
      <dgm:t>
        <a:bodyPr/>
        <a:lstStyle/>
        <a:p>
          <a:endParaRPr lang="en-US"/>
        </a:p>
      </dgm:t>
    </dgm:pt>
    <dgm:pt modelId="{90BF23DD-AF07-4094-ACA3-33A2A764D703}" type="sibTrans" cxnId="{22F7BE78-E83A-4762-8F01-90DA23057AAE}">
      <dgm:prSet/>
      <dgm:spPr/>
      <dgm:t>
        <a:bodyPr/>
        <a:lstStyle/>
        <a:p>
          <a:endParaRPr lang="en-US"/>
        </a:p>
      </dgm:t>
    </dgm:pt>
    <dgm:pt modelId="{0A637652-8FBB-45B6-BA18-2A6AFAF86EEC}">
      <dgm:prSet phldrT="[Text]"/>
      <dgm:spPr/>
      <dgm:t>
        <a:bodyPr/>
        <a:lstStyle/>
        <a:p>
          <a:r>
            <a:rPr lang="en-US" dirty="0" smtClean="0"/>
            <a:t>Audit</a:t>
          </a:r>
          <a:endParaRPr lang="en-US" dirty="0"/>
        </a:p>
      </dgm:t>
    </dgm:pt>
    <dgm:pt modelId="{23204EA0-1FAE-4D62-995A-D3FEBB075955}" type="parTrans" cxnId="{3FC42FAB-F5AC-4704-8E28-35F128C0760F}">
      <dgm:prSet/>
      <dgm:spPr/>
      <dgm:t>
        <a:bodyPr/>
        <a:lstStyle/>
        <a:p>
          <a:endParaRPr lang="en-US"/>
        </a:p>
      </dgm:t>
    </dgm:pt>
    <dgm:pt modelId="{81655F16-B87E-4101-A620-215619F1A8C6}" type="sibTrans" cxnId="{3FC42FAB-F5AC-4704-8E28-35F128C0760F}">
      <dgm:prSet/>
      <dgm:spPr/>
      <dgm:t>
        <a:bodyPr/>
        <a:lstStyle/>
        <a:p>
          <a:endParaRPr lang="en-US"/>
        </a:p>
      </dgm:t>
    </dgm:pt>
    <dgm:pt modelId="{65E14D7D-6232-47B2-A226-9C6E7CBD1917}" type="pres">
      <dgm:prSet presAssocID="{0158178D-F4C2-4C56-BB05-FC460AD36E94}" presName="linear" presStyleCnt="0">
        <dgm:presLayoutVars>
          <dgm:dir/>
          <dgm:animLvl val="lvl"/>
          <dgm:resizeHandles val="exact"/>
        </dgm:presLayoutVars>
      </dgm:prSet>
      <dgm:spPr/>
      <dgm:t>
        <a:bodyPr/>
        <a:lstStyle/>
        <a:p>
          <a:endParaRPr lang="en-US"/>
        </a:p>
      </dgm:t>
    </dgm:pt>
    <dgm:pt modelId="{241DD673-EAF8-4BDF-8884-BFFE610AAB71}" type="pres">
      <dgm:prSet presAssocID="{D63EAB45-DECF-41F8-9F47-4FF0143D441E}" presName="parentLin" presStyleCnt="0"/>
      <dgm:spPr/>
    </dgm:pt>
    <dgm:pt modelId="{E2DA078E-94B8-495A-A4EE-B9653973FE2D}" type="pres">
      <dgm:prSet presAssocID="{D63EAB45-DECF-41F8-9F47-4FF0143D441E}" presName="parentLeftMargin" presStyleLbl="node1" presStyleIdx="0" presStyleCnt="3"/>
      <dgm:spPr/>
      <dgm:t>
        <a:bodyPr/>
        <a:lstStyle/>
        <a:p>
          <a:endParaRPr lang="en-US"/>
        </a:p>
      </dgm:t>
    </dgm:pt>
    <dgm:pt modelId="{2592FE86-46FE-41AB-AE9C-F896A4D3656A}" type="pres">
      <dgm:prSet presAssocID="{D63EAB45-DECF-41F8-9F47-4FF0143D441E}" presName="parentText" presStyleLbl="node1" presStyleIdx="0" presStyleCnt="3">
        <dgm:presLayoutVars>
          <dgm:chMax val="0"/>
          <dgm:bulletEnabled val="1"/>
        </dgm:presLayoutVars>
      </dgm:prSet>
      <dgm:spPr/>
      <dgm:t>
        <a:bodyPr/>
        <a:lstStyle/>
        <a:p>
          <a:endParaRPr lang="en-US"/>
        </a:p>
      </dgm:t>
    </dgm:pt>
    <dgm:pt modelId="{04F620CD-28B1-442C-803F-120F4145B238}" type="pres">
      <dgm:prSet presAssocID="{D63EAB45-DECF-41F8-9F47-4FF0143D441E}" presName="negativeSpace" presStyleCnt="0"/>
      <dgm:spPr/>
    </dgm:pt>
    <dgm:pt modelId="{3362D280-293B-45D9-AB74-820EDA79880F}" type="pres">
      <dgm:prSet presAssocID="{D63EAB45-DECF-41F8-9F47-4FF0143D441E}" presName="childText" presStyleLbl="conFgAcc1" presStyleIdx="0" presStyleCnt="3">
        <dgm:presLayoutVars>
          <dgm:bulletEnabled val="1"/>
        </dgm:presLayoutVars>
      </dgm:prSet>
      <dgm:spPr/>
    </dgm:pt>
    <dgm:pt modelId="{078AE928-6E59-4A19-B8B1-F8D2FA95E46C}" type="pres">
      <dgm:prSet presAssocID="{A862FE74-D4F6-47A9-BEDB-668ABA7A6AB3}" presName="spaceBetweenRectangles" presStyleCnt="0"/>
      <dgm:spPr/>
    </dgm:pt>
    <dgm:pt modelId="{367AD8BD-18B7-4D83-82B4-799373BF23F2}" type="pres">
      <dgm:prSet presAssocID="{1495EE61-C9C9-4CCB-99E6-D5EC3B209166}" presName="parentLin" presStyleCnt="0"/>
      <dgm:spPr/>
    </dgm:pt>
    <dgm:pt modelId="{B657F125-6326-4583-A70A-87C17716D0F2}" type="pres">
      <dgm:prSet presAssocID="{1495EE61-C9C9-4CCB-99E6-D5EC3B209166}" presName="parentLeftMargin" presStyleLbl="node1" presStyleIdx="0" presStyleCnt="3"/>
      <dgm:spPr/>
      <dgm:t>
        <a:bodyPr/>
        <a:lstStyle/>
        <a:p>
          <a:endParaRPr lang="en-US"/>
        </a:p>
      </dgm:t>
    </dgm:pt>
    <dgm:pt modelId="{3917CBAA-4FEB-42AC-92CF-F7989DBE95AE}" type="pres">
      <dgm:prSet presAssocID="{1495EE61-C9C9-4CCB-99E6-D5EC3B209166}" presName="parentText" presStyleLbl="node1" presStyleIdx="1" presStyleCnt="3" custLinFactNeighborX="10710">
        <dgm:presLayoutVars>
          <dgm:chMax val="0"/>
          <dgm:bulletEnabled val="1"/>
        </dgm:presLayoutVars>
      </dgm:prSet>
      <dgm:spPr/>
      <dgm:t>
        <a:bodyPr/>
        <a:lstStyle/>
        <a:p>
          <a:endParaRPr lang="en-US"/>
        </a:p>
      </dgm:t>
    </dgm:pt>
    <dgm:pt modelId="{9214CF77-1214-415F-BACE-A06A83DFAD2D}" type="pres">
      <dgm:prSet presAssocID="{1495EE61-C9C9-4CCB-99E6-D5EC3B209166}" presName="negativeSpace" presStyleCnt="0"/>
      <dgm:spPr/>
    </dgm:pt>
    <dgm:pt modelId="{ED48B87A-9E13-4AFB-B36D-5C813DCC2BFE}" type="pres">
      <dgm:prSet presAssocID="{1495EE61-C9C9-4CCB-99E6-D5EC3B209166}" presName="childText" presStyleLbl="conFgAcc1" presStyleIdx="1" presStyleCnt="3">
        <dgm:presLayoutVars>
          <dgm:bulletEnabled val="1"/>
        </dgm:presLayoutVars>
      </dgm:prSet>
      <dgm:spPr/>
    </dgm:pt>
    <dgm:pt modelId="{7E7BA494-0CBC-49CD-A5CF-4FE4875BD032}" type="pres">
      <dgm:prSet presAssocID="{90BF23DD-AF07-4094-ACA3-33A2A764D703}" presName="spaceBetweenRectangles" presStyleCnt="0"/>
      <dgm:spPr/>
    </dgm:pt>
    <dgm:pt modelId="{D54874F7-5902-4237-8340-B1E936D1A373}" type="pres">
      <dgm:prSet presAssocID="{0A637652-8FBB-45B6-BA18-2A6AFAF86EEC}" presName="parentLin" presStyleCnt="0"/>
      <dgm:spPr/>
    </dgm:pt>
    <dgm:pt modelId="{F431F127-3B16-4AFF-ACA9-91A93A2C848E}" type="pres">
      <dgm:prSet presAssocID="{0A637652-8FBB-45B6-BA18-2A6AFAF86EEC}" presName="parentLeftMargin" presStyleLbl="node1" presStyleIdx="1" presStyleCnt="3"/>
      <dgm:spPr/>
      <dgm:t>
        <a:bodyPr/>
        <a:lstStyle/>
        <a:p>
          <a:endParaRPr lang="en-US"/>
        </a:p>
      </dgm:t>
    </dgm:pt>
    <dgm:pt modelId="{3597F055-8D77-4CA6-BCFE-89A739385EE2}" type="pres">
      <dgm:prSet presAssocID="{0A637652-8FBB-45B6-BA18-2A6AFAF86EEC}" presName="parentText" presStyleLbl="node1" presStyleIdx="2" presStyleCnt="3">
        <dgm:presLayoutVars>
          <dgm:chMax val="0"/>
          <dgm:bulletEnabled val="1"/>
        </dgm:presLayoutVars>
      </dgm:prSet>
      <dgm:spPr/>
      <dgm:t>
        <a:bodyPr/>
        <a:lstStyle/>
        <a:p>
          <a:endParaRPr lang="en-US"/>
        </a:p>
      </dgm:t>
    </dgm:pt>
    <dgm:pt modelId="{180A680E-0473-41C4-B23C-737689C7575C}" type="pres">
      <dgm:prSet presAssocID="{0A637652-8FBB-45B6-BA18-2A6AFAF86EEC}" presName="negativeSpace" presStyleCnt="0"/>
      <dgm:spPr/>
    </dgm:pt>
    <dgm:pt modelId="{438EA2D8-899F-4883-B439-3BBE5B0B46C1}" type="pres">
      <dgm:prSet presAssocID="{0A637652-8FBB-45B6-BA18-2A6AFAF86EEC}" presName="childText" presStyleLbl="conFgAcc1" presStyleIdx="2" presStyleCnt="3">
        <dgm:presLayoutVars>
          <dgm:bulletEnabled val="1"/>
        </dgm:presLayoutVars>
      </dgm:prSet>
      <dgm:spPr/>
    </dgm:pt>
  </dgm:ptLst>
  <dgm:cxnLst>
    <dgm:cxn modelId="{FB2EE286-F791-4484-994D-D13096C8846D}" srcId="{0158178D-F4C2-4C56-BB05-FC460AD36E94}" destId="{D63EAB45-DECF-41F8-9F47-4FF0143D441E}" srcOrd="0" destOrd="0" parTransId="{9BBF48C6-88C5-4EB4-9646-E412F9EE2F36}" sibTransId="{A862FE74-D4F6-47A9-BEDB-668ABA7A6AB3}"/>
    <dgm:cxn modelId="{FE0658D9-DD56-43A8-A38C-B79F57CA9D8F}" type="presOf" srcId="{0158178D-F4C2-4C56-BB05-FC460AD36E94}" destId="{65E14D7D-6232-47B2-A226-9C6E7CBD1917}" srcOrd="0" destOrd="0" presId="urn:microsoft.com/office/officeart/2005/8/layout/list1"/>
    <dgm:cxn modelId="{3FC42FAB-F5AC-4704-8E28-35F128C0760F}" srcId="{0158178D-F4C2-4C56-BB05-FC460AD36E94}" destId="{0A637652-8FBB-45B6-BA18-2A6AFAF86EEC}" srcOrd="2" destOrd="0" parTransId="{23204EA0-1FAE-4D62-995A-D3FEBB075955}" sibTransId="{81655F16-B87E-4101-A620-215619F1A8C6}"/>
    <dgm:cxn modelId="{22F7BE78-E83A-4762-8F01-90DA23057AAE}" srcId="{0158178D-F4C2-4C56-BB05-FC460AD36E94}" destId="{1495EE61-C9C9-4CCB-99E6-D5EC3B209166}" srcOrd="1" destOrd="0" parTransId="{155EAFA4-2C2B-41AE-899D-94F3343C1A6C}" sibTransId="{90BF23DD-AF07-4094-ACA3-33A2A764D703}"/>
    <dgm:cxn modelId="{3E41E901-4421-430E-9491-49F9BEC92A8A}" type="presOf" srcId="{1495EE61-C9C9-4CCB-99E6-D5EC3B209166}" destId="{B657F125-6326-4583-A70A-87C17716D0F2}" srcOrd="0" destOrd="0" presId="urn:microsoft.com/office/officeart/2005/8/layout/list1"/>
    <dgm:cxn modelId="{A586C359-6437-4E52-834F-5C6EF9C53D2A}" type="presOf" srcId="{D63EAB45-DECF-41F8-9F47-4FF0143D441E}" destId="{2592FE86-46FE-41AB-AE9C-F896A4D3656A}" srcOrd="1" destOrd="0" presId="urn:microsoft.com/office/officeart/2005/8/layout/list1"/>
    <dgm:cxn modelId="{D428BA32-EB97-4B5A-ACDD-4F14B9D188A8}" type="presOf" srcId="{D63EAB45-DECF-41F8-9F47-4FF0143D441E}" destId="{E2DA078E-94B8-495A-A4EE-B9653973FE2D}" srcOrd="0" destOrd="0" presId="urn:microsoft.com/office/officeart/2005/8/layout/list1"/>
    <dgm:cxn modelId="{A596EFC8-247A-458D-B527-5C2ABA49BF66}" type="presOf" srcId="{0A637652-8FBB-45B6-BA18-2A6AFAF86EEC}" destId="{F431F127-3B16-4AFF-ACA9-91A93A2C848E}" srcOrd="0" destOrd="0" presId="urn:microsoft.com/office/officeart/2005/8/layout/list1"/>
    <dgm:cxn modelId="{17E059BE-8705-453F-928F-7ED224080FF7}" type="presOf" srcId="{1495EE61-C9C9-4CCB-99E6-D5EC3B209166}" destId="{3917CBAA-4FEB-42AC-92CF-F7989DBE95AE}" srcOrd="1" destOrd="0" presId="urn:microsoft.com/office/officeart/2005/8/layout/list1"/>
    <dgm:cxn modelId="{A222FE9E-8398-42E2-89D7-C31E90D57163}" type="presOf" srcId="{0A637652-8FBB-45B6-BA18-2A6AFAF86EEC}" destId="{3597F055-8D77-4CA6-BCFE-89A739385EE2}" srcOrd="1" destOrd="0" presId="urn:microsoft.com/office/officeart/2005/8/layout/list1"/>
    <dgm:cxn modelId="{A3CD31E5-6275-40FA-89B7-8E56DDA7A657}" type="presParOf" srcId="{65E14D7D-6232-47B2-A226-9C6E7CBD1917}" destId="{241DD673-EAF8-4BDF-8884-BFFE610AAB71}" srcOrd="0" destOrd="0" presId="urn:microsoft.com/office/officeart/2005/8/layout/list1"/>
    <dgm:cxn modelId="{00E849BA-56F5-4190-BFBE-C50814A60298}" type="presParOf" srcId="{241DD673-EAF8-4BDF-8884-BFFE610AAB71}" destId="{E2DA078E-94B8-495A-A4EE-B9653973FE2D}" srcOrd="0" destOrd="0" presId="urn:microsoft.com/office/officeart/2005/8/layout/list1"/>
    <dgm:cxn modelId="{A75C8D5D-3F2A-4502-8484-5DF5B85FB16C}" type="presParOf" srcId="{241DD673-EAF8-4BDF-8884-BFFE610AAB71}" destId="{2592FE86-46FE-41AB-AE9C-F896A4D3656A}" srcOrd="1" destOrd="0" presId="urn:microsoft.com/office/officeart/2005/8/layout/list1"/>
    <dgm:cxn modelId="{1143DE57-71A5-464C-8F01-8B5FD4751C35}" type="presParOf" srcId="{65E14D7D-6232-47B2-A226-9C6E7CBD1917}" destId="{04F620CD-28B1-442C-803F-120F4145B238}" srcOrd="1" destOrd="0" presId="urn:microsoft.com/office/officeart/2005/8/layout/list1"/>
    <dgm:cxn modelId="{808669F6-1E53-4618-A7B0-2B2AD0F46D1A}" type="presParOf" srcId="{65E14D7D-6232-47B2-A226-9C6E7CBD1917}" destId="{3362D280-293B-45D9-AB74-820EDA79880F}" srcOrd="2" destOrd="0" presId="urn:microsoft.com/office/officeart/2005/8/layout/list1"/>
    <dgm:cxn modelId="{5FA9B96B-FCB3-48FC-A06C-A8EB5A9A9263}" type="presParOf" srcId="{65E14D7D-6232-47B2-A226-9C6E7CBD1917}" destId="{078AE928-6E59-4A19-B8B1-F8D2FA95E46C}" srcOrd="3" destOrd="0" presId="urn:microsoft.com/office/officeart/2005/8/layout/list1"/>
    <dgm:cxn modelId="{FA853F8B-FACB-423C-9DEE-334DF495DA20}" type="presParOf" srcId="{65E14D7D-6232-47B2-A226-9C6E7CBD1917}" destId="{367AD8BD-18B7-4D83-82B4-799373BF23F2}" srcOrd="4" destOrd="0" presId="urn:microsoft.com/office/officeart/2005/8/layout/list1"/>
    <dgm:cxn modelId="{DDB69200-FD4B-4B4A-825A-5EF3B606D641}" type="presParOf" srcId="{367AD8BD-18B7-4D83-82B4-799373BF23F2}" destId="{B657F125-6326-4583-A70A-87C17716D0F2}" srcOrd="0" destOrd="0" presId="urn:microsoft.com/office/officeart/2005/8/layout/list1"/>
    <dgm:cxn modelId="{882035E4-F68F-4047-8833-17E1AC803EED}" type="presParOf" srcId="{367AD8BD-18B7-4D83-82B4-799373BF23F2}" destId="{3917CBAA-4FEB-42AC-92CF-F7989DBE95AE}" srcOrd="1" destOrd="0" presId="urn:microsoft.com/office/officeart/2005/8/layout/list1"/>
    <dgm:cxn modelId="{79E480F8-2C45-4312-9EB7-B46244238EA7}" type="presParOf" srcId="{65E14D7D-6232-47B2-A226-9C6E7CBD1917}" destId="{9214CF77-1214-415F-BACE-A06A83DFAD2D}" srcOrd="5" destOrd="0" presId="urn:microsoft.com/office/officeart/2005/8/layout/list1"/>
    <dgm:cxn modelId="{A12099C5-0E55-4C50-87DC-5D7925B957D6}" type="presParOf" srcId="{65E14D7D-6232-47B2-A226-9C6E7CBD1917}" destId="{ED48B87A-9E13-4AFB-B36D-5C813DCC2BFE}" srcOrd="6" destOrd="0" presId="urn:microsoft.com/office/officeart/2005/8/layout/list1"/>
    <dgm:cxn modelId="{A7E4567D-3045-42F9-8E6A-1A023B8963A3}" type="presParOf" srcId="{65E14D7D-6232-47B2-A226-9C6E7CBD1917}" destId="{7E7BA494-0CBC-49CD-A5CF-4FE4875BD032}" srcOrd="7" destOrd="0" presId="urn:microsoft.com/office/officeart/2005/8/layout/list1"/>
    <dgm:cxn modelId="{24338C1A-7DF2-43AC-AEBC-F8C3310EBD8E}" type="presParOf" srcId="{65E14D7D-6232-47B2-A226-9C6E7CBD1917}" destId="{D54874F7-5902-4237-8340-B1E936D1A373}" srcOrd="8" destOrd="0" presId="urn:microsoft.com/office/officeart/2005/8/layout/list1"/>
    <dgm:cxn modelId="{99CD549F-EE85-452C-9044-7E0966D2CF3B}" type="presParOf" srcId="{D54874F7-5902-4237-8340-B1E936D1A373}" destId="{F431F127-3B16-4AFF-ACA9-91A93A2C848E}" srcOrd="0" destOrd="0" presId="urn:microsoft.com/office/officeart/2005/8/layout/list1"/>
    <dgm:cxn modelId="{F51EAA88-6E6D-4998-A2AA-EC0A5CE5747A}" type="presParOf" srcId="{D54874F7-5902-4237-8340-B1E936D1A373}" destId="{3597F055-8D77-4CA6-BCFE-89A739385EE2}" srcOrd="1" destOrd="0" presId="urn:microsoft.com/office/officeart/2005/8/layout/list1"/>
    <dgm:cxn modelId="{D34AE1DA-A18F-4364-A0D0-FA29C015F3BC}" type="presParOf" srcId="{65E14D7D-6232-47B2-A226-9C6E7CBD1917}" destId="{180A680E-0473-41C4-B23C-737689C7575C}" srcOrd="9" destOrd="0" presId="urn:microsoft.com/office/officeart/2005/8/layout/list1"/>
    <dgm:cxn modelId="{9A3B9498-7B16-4B4B-9BBA-7EC4A656705A}" type="presParOf" srcId="{65E14D7D-6232-47B2-A226-9C6E7CBD1917}" destId="{438EA2D8-899F-4883-B439-3BBE5B0B46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2D080-312B-46D0-898E-84531198FCA3}">
      <dsp:nvSpPr>
        <dsp:cNvPr id="0" name=""/>
        <dsp:cNvSpPr/>
      </dsp:nvSpPr>
      <dsp:spPr>
        <a:xfrm rot="16200000">
          <a:off x="1730477" y="1374127"/>
          <a:ext cx="2909741" cy="177816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71450" rIns="154305" bIns="171450" numCol="1" spcCol="1270" anchor="t" anchorCtr="0">
          <a:noAutofit/>
        </a:bodyPr>
        <a:lstStyle/>
        <a:p>
          <a:pPr lvl="0" algn="l" defTabSz="1200150">
            <a:lnSpc>
              <a:spcPct val="90000"/>
            </a:lnSpc>
            <a:spcBef>
              <a:spcPct val="0"/>
            </a:spcBef>
            <a:spcAft>
              <a:spcPct val="35000"/>
            </a:spcAft>
          </a:pPr>
          <a:endParaRPr lang="en-US" sz="2700" kern="1200" dirty="0" smtClean="0"/>
        </a:p>
        <a:p>
          <a:pPr lvl="0" algn="l" defTabSz="1200150">
            <a:lnSpc>
              <a:spcPct val="90000"/>
            </a:lnSpc>
            <a:spcBef>
              <a:spcPct val="0"/>
            </a:spcBef>
            <a:spcAft>
              <a:spcPct val="35000"/>
            </a:spcAft>
          </a:pPr>
          <a:endParaRPr lang="en-US" sz="2700" kern="1200" dirty="0" smtClean="0"/>
        </a:p>
        <a:p>
          <a:pPr lvl="0" algn="l" defTabSz="1200150">
            <a:lnSpc>
              <a:spcPct val="90000"/>
            </a:lnSpc>
            <a:spcBef>
              <a:spcPct val="0"/>
            </a:spcBef>
            <a:spcAft>
              <a:spcPct val="35000"/>
            </a:spcAft>
          </a:pPr>
          <a:r>
            <a:rPr lang="en-US" sz="2700" kern="1200" dirty="0" smtClean="0"/>
            <a:t>Mgmt</a:t>
          </a:r>
          <a:r>
            <a:rPr lang="en-US" sz="2700" kern="1200" dirty="0" smtClean="0"/>
            <a:t>.</a:t>
          </a:r>
          <a:endParaRPr lang="en-US" sz="2700" kern="1200" dirty="0"/>
        </a:p>
      </dsp:txBody>
      <dsp:txXfrm rot="5400000">
        <a:off x="2383085" y="895155"/>
        <a:ext cx="1691342" cy="2736105"/>
      </dsp:txXfrm>
    </dsp:sp>
    <dsp:sp modelId="{F4022565-7896-464E-A7F6-E2481809DCA1}">
      <dsp:nvSpPr>
        <dsp:cNvPr id="0" name=""/>
        <dsp:cNvSpPr/>
      </dsp:nvSpPr>
      <dsp:spPr>
        <a:xfrm rot="5400000">
          <a:off x="3589380" y="1374127"/>
          <a:ext cx="2909741" cy="177816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305" tIns="171450" rIns="102870" bIns="171450" numCol="1" spcCol="1270" anchor="t" anchorCtr="0">
          <a:noAutofit/>
        </a:bodyPr>
        <a:lstStyle/>
        <a:p>
          <a:pPr lvl="0" algn="l" defTabSz="1200150">
            <a:lnSpc>
              <a:spcPct val="90000"/>
            </a:lnSpc>
            <a:spcBef>
              <a:spcPct val="0"/>
            </a:spcBef>
            <a:spcAft>
              <a:spcPct val="35000"/>
            </a:spcAft>
          </a:pPr>
          <a:endParaRPr lang="en-US" sz="2700" kern="1200" dirty="0" smtClean="0"/>
        </a:p>
        <a:p>
          <a:pPr lvl="0" algn="l" defTabSz="1200150">
            <a:lnSpc>
              <a:spcPct val="90000"/>
            </a:lnSpc>
            <a:spcBef>
              <a:spcPct val="0"/>
            </a:spcBef>
            <a:spcAft>
              <a:spcPct val="35000"/>
            </a:spcAft>
          </a:pPr>
          <a:endParaRPr lang="en-US" sz="2700" kern="1200" dirty="0" smtClean="0"/>
        </a:p>
        <a:p>
          <a:pPr lvl="0" algn="l" defTabSz="1200150">
            <a:lnSpc>
              <a:spcPct val="90000"/>
            </a:lnSpc>
            <a:spcBef>
              <a:spcPct val="0"/>
            </a:spcBef>
            <a:spcAft>
              <a:spcPct val="35000"/>
            </a:spcAft>
          </a:pPr>
          <a:r>
            <a:rPr lang="en-US" sz="2700" kern="1200" dirty="0" smtClean="0"/>
            <a:t>Personnel</a:t>
          </a:r>
          <a:endParaRPr lang="en-US" sz="2700" kern="1200" dirty="0"/>
        </a:p>
      </dsp:txBody>
      <dsp:txXfrm rot="-5400000">
        <a:off x="4155170" y="895155"/>
        <a:ext cx="1691342" cy="2736105"/>
      </dsp:txXfrm>
    </dsp:sp>
    <dsp:sp modelId="{7884A8FA-9FDE-428C-ACD1-A1964382A7E1}">
      <dsp:nvSpPr>
        <dsp:cNvPr id="0" name=""/>
        <dsp:cNvSpPr/>
      </dsp:nvSpPr>
      <dsp:spPr>
        <a:xfrm>
          <a:off x="3185166" y="0"/>
          <a:ext cx="1858903" cy="185881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BDA7B-2D6F-4031-B162-1A25ABAA2754}">
      <dsp:nvSpPr>
        <dsp:cNvPr id="0" name=""/>
        <dsp:cNvSpPr/>
      </dsp:nvSpPr>
      <dsp:spPr>
        <a:xfrm rot="10800000">
          <a:off x="3185166" y="2667149"/>
          <a:ext cx="1858903" cy="185881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2D280-293B-45D9-AB74-820EDA79880F}">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92FE86-46FE-41AB-AE9C-F896A4D3656A}">
      <dsp:nvSpPr>
        <dsp:cNvPr id="0" name=""/>
        <dsp:cNvSpPr/>
      </dsp:nvSpPr>
      <dsp:spPr>
        <a:xfrm>
          <a:off x="411480" y="4142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smtClean="0"/>
            <a:t>Management and Personnel</a:t>
          </a:r>
          <a:endParaRPr lang="en-US" sz="2800" kern="1200" dirty="0" smtClean="0"/>
        </a:p>
        <a:p>
          <a:pPr lvl="0" algn="l" defTabSz="1244600">
            <a:lnSpc>
              <a:spcPct val="90000"/>
            </a:lnSpc>
            <a:spcBef>
              <a:spcPct val="0"/>
            </a:spcBef>
            <a:spcAft>
              <a:spcPct val="35000"/>
            </a:spcAft>
          </a:pPr>
          <a:r>
            <a:rPr lang="en-US" sz="2000" kern="1200" dirty="0" smtClean="0"/>
            <a:t>Deans, Directors, </a:t>
          </a:r>
          <a:r>
            <a:rPr lang="en-US" sz="2000" kern="1200" dirty="0" smtClean="0"/>
            <a:t>Dept Heads, Faculty &amp; Staff</a:t>
          </a:r>
          <a:endParaRPr lang="en-US" sz="2000" kern="1200" dirty="0"/>
        </a:p>
      </dsp:txBody>
      <dsp:txXfrm>
        <a:off x="460476" y="90417"/>
        <a:ext cx="5662728" cy="905688"/>
      </dsp:txXfrm>
    </dsp:sp>
    <dsp:sp modelId="{ED48B87A-9E13-4AFB-B36D-5C813DCC2BFE}">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7CBAA-4FEB-42AC-92CF-F7989DBE95AE}">
      <dsp:nvSpPr>
        <dsp:cNvPr id="0" name=""/>
        <dsp:cNvSpPr/>
      </dsp:nvSpPr>
      <dsp:spPr>
        <a:xfrm>
          <a:off x="455549" y="158366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smtClean="0"/>
            <a:t>Risk and Compliance</a:t>
          </a:r>
        </a:p>
        <a:p>
          <a:pPr lvl="0" algn="l" defTabSz="1244600">
            <a:lnSpc>
              <a:spcPct val="90000"/>
            </a:lnSpc>
            <a:spcBef>
              <a:spcPct val="0"/>
            </a:spcBef>
            <a:spcAft>
              <a:spcPct val="35000"/>
            </a:spcAft>
          </a:pPr>
          <a:r>
            <a:rPr lang="en-US" sz="2400" kern="1200" dirty="0" smtClean="0"/>
            <a:t>SRM, Info Security, Research Compliance</a:t>
          </a:r>
          <a:endParaRPr lang="en-US" sz="2400" kern="1200" dirty="0"/>
        </a:p>
      </dsp:txBody>
      <dsp:txXfrm>
        <a:off x="504545" y="1632657"/>
        <a:ext cx="5662728" cy="905688"/>
      </dsp:txXfrm>
    </dsp:sp>
    <dsp:sp modelId="{438EA2D8-899F-4883-B439-3BBE5B0B46C1}">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97F055-8D77-4CA6-BCFE-89A739385EE2}">
      <dsp:nvSpPr>
        <dsp:cNvPr id="0" name=""/>
        <dsp:cNvSpPr/>
      </dsp:nvSpPr>
      <dsp:spPr>
        <a:xfrm>
          <a:off x="411480" y="312590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en-US" sz="3400" kern="1200" dirty="0" smtClean="0"/>
            <a:t>Audit</a:t>
          </a:r>
          <a:endParaRPr lang="en-US" sz="3400" kern="1200" dirty="0"/>
        </a:p>
      </dsp:txBody>
      <dsp:txXfrm>
        <a:off x="460476" y="3174897"/>
        <a:ext cx="5662728" cy="905688"/>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345E5-8DF9-4BD3-BAE6-72BFEAE40E62}" type="datetimeFigureOut">
              <a:rPr lang="en-US" smtClean="0"/>
              <a:t>10/28/2014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8A7D1-6516-4BCA-B453-4B48DB961DF2}" type="slidenum">
              <a:rPr lang="en-US" smtClean="0"/>
              <a:t>‹#›</a:t>
            </a:fld>
            <a:endParaRPr lang="en-US" dirty="0"/>
          </a:p>
        </p:txBody>
      </p:sp>
    </p:spTree>
    <p:extLst>
      <p:ext uri="{BB962C8B-B14F-4D97-AF65-F5344CB8AC3E}">
        <p14:creationId xmlns:p14="http://schemas.microsoft.com/office/powerpoint/2010/main" val="23078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1</a:t>
            </a:fld>
            <a:endParaRPr lang="en-US" dirty="0"/>
          </a:p>
        </p:txBody>
      </p:sp>
    </p:spTree>
    <p:extLst>
      <p:ext uri="{BB962C8B-B14F-4D97-AF65-F5344CB8AC3E}">
        <p14:creationId xmlns:p14="http://schemas.microsoft.com/office/powerpoint/2010/main" val="82257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James</a:t>
            </a:r>
            <a:r>
              <a:rPr lang="en-US" baseline="0" dirty="0" smtClean="0"/>
              <a:t> Treadway http://www.coso.org/publications/ncffr.pdf </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8</a:t>
            </a:fld>
            <a:endParaRPr lang="en-US" dirty="0"/>
          </a:p>
        </p:txBody>
      </p:sp>
    </p:spTree>
    <p:extLst>
      <p:ext uri="{BB962C8B-B14F-4D97-AF65-F5344CB8AC3E}">
        <p14:creationId xmlns:p14="http://schemas.microsoft.com/office/powerpoint/2010/main" val="266688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See risk rating </a:t>
            </a:r>
            <a:r>
              <a:rPr lang="en-US" dirty="0" smtClean="0"/>
              <a:t>criteria</a:t>
            </a:r>
          </a:p>
          <a:p>
            <a:pPr marL="171450" indent="-171450">
              <a:buFont typeface="Arial" panose="020B0604020202020204" pitchFamily="34" charset="0"/>
              <a:buChar char="•"/>
            </a:pPr>
            <a:r>
              <a:rPr lang="en-US" dirty="0" smtClean="0"/>
              <a:t>Inherent risk</a:t>
            </a:r>
          </a:p>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20</a:t>
            </a:fld>
            <a:endParaRPr lang="en-US" dirty="0"/>
          </a:p>
        </p:txBody>
      </p:sp>
    </p:spTree>
    <p:extLst>
      <p:ext uri="{BB962C8B-B14F-4D97-AF65-F5344CB8AC3E}">
        <p14:creationId xmlns:p14="http://schemas.microsoft.com/office/powerpoint/2010/main" val="103026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Regulation</a:t>
            </a:r>
          </a:p>
          <a:p>
            <a:pPr marL="228600" indent="-228600">
              <a:buFont typeface="+mj-lt"/>
              <a:buAutoNum type="arabicPeriod"/>
            </a:pPr>
            <a:r>
              <a:rPr lang="en-US" dirty="0" smtClean="0"/>
              <a:t>Technology</a:t>
            </a:r>
          </a:p>
          <a:p>
            <a:pPr marL="228600" indent="-228600">
              <a:buFont typeface="+mj-lt"/>
              <a:buAutoNum type="arabicPeriod"/>
            </a:pPr>
            <a:r>
              <a:rPr lang="en-US" dirty="0" smtClean="0"/>
              <a:t>Org</a:t>
            </a:r>
            <a:r>
              <a:rPr lang="en-US" baseline="0" dirty="0" smtClean="0"/>
              <a:t> Structure</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75</a:t>
            </a:fld>
            <a:endParaRPr lang="en-US" dirty="0"/>
          </a:p>
        </p:txBody>
      </p:sp>
    </p:spTree>
    <p:extLst>
      <p:ext uri="{BB962C8B-B14F-4D97-AF65-F5344CB8AC3E}">
        <p14:creationId xmlns:p14="http://schemas.microsoft.com/office/powerpoint/2010/main" val="344162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Regulation</a:t>
            </a:r>
          </a:p>
          <a:p>
            <a:pPr marL="228600" indent="-228600">
              <a:buFont typeface="+mj-lt"/>
              <a:buAutoNum type="arabicPeriod"/>
            </a:pPr>
            <a:r>
              <a:rPr lang="en-US" dirty="0" smtClean="0"/>
              <a:t>Technology</a:t>
            </a:r>
          </a:p>
          <a:p>
            <a:pPr marL="228600" indent="-228600">
              <a:buFont typeface="+mj-lt"/>
              <a:buAutoNum type="arabicPeriod"/>
            </a:pPr>
            <a:r>
              <a:rPr lang="en-US" dirty="0" smtClean="0"/>
              <a:t>Org</a:t>
            </a:r>
            <a:r>
              <a:rPr lang="en-US" baseline="0" dirty="0" smtClean="0"/>
              <a:t> Structure</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88</a:t>
            </a:fld>
            <a:endParaRPr lang="en-US" dirty="0"/>
          </a:p>
        </p:txBody>
      </p:sp>
    </p:spTree>
    <p:extLst>
      <p:ext uri="{BB962C8B-B14F-4D97-AF65-F5344CB8AC3E}">
        <p14:creationId xmlns:p14="http://schemas.microsoft.com/office/powerpoint/2010/main" val="243846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Regulation</a:t>
            </a:r>
          </a:p>
          <a:p>
            <a:pPr marL="228600" indent="-228600">
              <a:buFont typeface="+mj-lt"/>
              <a:buAutoNum type="arabicPeriod"/>
            </a:pPr>
            <a:r>
              <a:rPr lang="en-US" dirty="0" smtClean="0"/>
              <a:t>Technology</a:t>
            </a:r>
          </a:p>
          <a:p>
            <a:pPr marL="228600" indent="-228600">
              <a:buFont typeface="+mj-lt"/>
              <a:buAutoNum type="arabicPeriod"/>
            </a:pPr>
            <a:r>
              <a:rPr lang="en-US" dirty="0" smtClean="0"/>
              <a:t>Org</a:t>
            </a:r>
            <a:r>
              <a:rPr lang="en-US" baseline="0" dirty="0" smtClean="0"/>
              <a:t> Structure</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92</a:t>
            </a:fld>
            <a:endParaRPr lang="en-US" dirty="0"/>
          </a:p>
        </p:txBody>
      </p:sp>
    </p:spTree>
    <p:extLst>
      <p:ext uri="{BB962C8B-B14F-4D97-AF65-F5344CB8AC3E}">
        <p14:creationId xmlns:p14="http://schemas.microsoft.com/office/powerpoint/2010/main" val="234786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Regulation</a:t>
            </a:r>
          </a:p>
          <a:p>
            <a:pPr marL="228600" indent="-228600">
              <a:buFont typeface="+mj-lt"/>
              <a:buAutoNum type="arabicPeriod"/>
            </a:pPr>
            <a:r>
              <a:rPr lang="en-US" dirty="0" smtClean="0"/>
              <a:t>Technology</a:t>
            </a:r>
          </a:p>
          <a:p>
            <a:pPr marL="228600" indent="-228600">
              <a:buFont typeface="+mj-lt"/>
              <a:buAutoNum type="arabicPeriod"/>
            </a:pPr>
            <a:r>
              <a:rPr lang="en-US" dirty="0" smtClean="0"/>
              <a:t>Org</a:t>
            </a:r>
            <a:r>
              <a:rPr lang="en-US" baseline="0" dirty="0" smtClean="0"/>
              <a:t> Structure</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93</a:t>
            </a:fld>
            <a:endParaRPr lang="en-US" dirty="0"/>
          </a:p>
        </p:txBody>
      </p:sp>
    </p:spTree>
    <p:extLst>
      <p:ext uri="{BB962C8B-B14F-4D97-AF65-F5344CB8AC3E}">
        <p14:creationId xmlns:p14="http://schemas.microsoft.com/office/powerpoint/2010/main" val="407088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Regulation</a:t>
            </a:r>
          </a:p>
          <a:p>
            <a:pPr marL="228600" indent="-228600">
              <a:buFont typeface="+mj-lt"/>
              <a:buAutoNum type="arabicPeriod"/>
            </a:pPr>
            <a:r>
              <a:rPr lang="en-US" dirty="0" smtClean="0"/>
              <a:t>Technology</a:t>
            </a:r>
          </a:p>
          <a:p>
            <a:pPr marL="228600" indent="-228600">
              <a:buFont typeface="+mj-lt"/>
              <a:buAutoNum type="arabicPeriod"/>
            </a:pPr>
            <a:r>
              <a:rPr lang="en-US" dirty="0" smtClean="0"/>
              <a:t>Org</a:t>
            </a:r>
            <a:r>
              <a:rPr lang="en-US" baseline="0" dirty="0" smtClean="0"/>
              <a:t> Structure</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108</a:t>
            </a:fld>
            <a:endParaRPr lang="en-US" dirty="0"/>
          </a:p>
        </p:txBody>
      </p:sp>
    </p:spTree>
    <p:extLst>
      <p:ext uri="{BB962C8B-B14F-4D97-AF65-F5344CB8AC3E}">
        <p14:creationId xmlns:p14="http://schemas.microsoft.com/office/powerpoint/2010/main" val="130748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4" name="Date Placeholder 3"/>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74666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6149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567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7347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7443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3005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89011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7614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568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9087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47218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10/28/2014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dirty="0"/>
          </a:p>
        </p:txBody>
      </p:sp>
    </p:spTree>
    <p:extLst>
      <p:ext uri="{BB962C8B-B14F-4D97-AF65-F5344CB8AC3E}">
        <p14:creationId xmlns:p14="http://schemas.microsoft.com/office/powerpoint/2010/main" val="417106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ontana.edu/audit/iaas_charter.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msucompliancehotline.ethicspoin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ontana.edu/policy/reporting-violation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ontana.edu/policy/fiscal_misconduct/audit100.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us.edu/borpol/default.asp"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mus.edu/borpol/bor900/9301.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eg.mt.gov/bills/mca/5/13/5-13-309.htm" TargetMode="External"/><Relationship Id="rId2" Type="http://schemas.openxmlformats.org/officeDocument/2006/relationships/hyperlink" Target="http://www.mus.edu/borpol/bor900/9301.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montana.edu/research/osp/piguide/700.00.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ontana.edu/audit/guidance.html" TargetMode="External"/><Relationship Id="rId2" Type="http://schemas.openxmlformats.org/officeDocument/2006/relationships/hyperlink" Target="http://www.montana.edu/audit/documents/RevenueCollectionProceduresModel_IAAS_201405.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montana.edu/audit/guidance.html" TargetMode="External"/><Relationship Id="rId2" Type="http://schemas.openxmlformats.org/officeDocument/2006/relationships/hyperlink" Target="http://www.montana.edu/audit/documents/IAAS_CtrlAssess_Combined_20141016.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montana.edu/audit/guidance.html" TargetMode="External"/><Relationship Id="rId2" Type="http://schemas.openxmlformats.org/officeDocument/2006/relationships/hyperlink" Target="http://www2.montana.edu/policy/student_trip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hyperlink" Target="https://montana.policytech.com/default.aspx?public=true&amp;siteid=1"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flawd.se/5percentfrau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montana.edu/policy/personnel/" TargetMode="External"/><Relationship Id="rId7" Type="http://schemas.openxmlformats.org/officeDocument/2006/relationships/hyperlink" Target="http://www.montana.edu/research/osp/piguide/index.html" TargetMode="External"/><Relationship Id="rId2" Type="http://schemas.openxmlformats.org/officeDocument/2006/relationships/hyperlink" Target="http://www.montana.edu/policy/" TargetMode="External"/><Relationship Id="rId1" Type="http://schemas.openxmlformats.org/officeDocument/2006/relationships/slideLayout" Target="../slideLayouts/slideLayout2.xml"/><Relationship Id="rId6" Type="http://schemas.openxmlformats.org/officeDocument/2006/relationships/hyperlink" Target="http://www.montana.edu/policy/property/manual.html" TargetMode="External"/><Relationship Id="rId5" Type="http://schemas.openxmlformats.org/officeDocument/2006/relationships/hyperlink" Target="http://www.montana.edu/policy/purchasing/" TargetMode="External"/><Relationship Id="rId4" Type="http://schemas.openxmlformats.org/officeDocument/2006/relationships/hyperlink" Target="http://www.montana.edu/policy/business_manual/"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latin typeface="Georgia" panose="02040502050405020303" pitchFamily="18" charset="0"/>
              </a:rPr>
              <a:t>Internal Control in Higher Education</a:t>
            </a:r>
            <a:endParaRPr lang="en-US" sz="4000" dirty="0">
              <a:latin typeface="Georgia" panose="02040502050405020303" pitchFamily="18" charset="0"/>
            </a:endParaRPr>
          </a:p>
        </p:txBody>
      </p:sp>
      <p:sp>
        <p:nvSpPr>
          <p:cNvPr id="3" name="Subtitle 2"/>
          <p:cNvSpPr>
            <a:spLocks noGrp="1"/>
          </p:cNvSpPr>
          <p:nvPr>
            <p:ph type="subTitle" idx="1"/>
          </p:nvPr>
        </p:nvSpPr>
        <p:spPr>
          <a:xfrm>
            <a:off x="1344058" y="3886200"/>
            <a:ext cx="6400800" cy="1752600"/>
          </a:xfrm>
        </p:spPr>
        <p:txBody>
          <a:bodyPr/>
          <a:lstStyle/>
          <a:p>
            <a:pPr algn="r"/>
            <a:endParaRPr lang="en-US" dirty="0" smtClean="0"/>
          </a:p>
          <a:p>
            <a:pPr algn="r"/>
            <a:r>
              <a:rPr lang="en-US" sz="2800" dirty="0" smtClean="0">
                <a:latin typeface="Georgia" panose="02040502050405020303" pitchFamily="18" charset="0"/>
              </a:rPr>
              <a:t>Daniel Adams</a:t>
            </a:r>
          </a:p>
          <a:p>
            <a:pPr algn="r"/>
            <a:r>
              <a:rPr lang="en-US" sz="2800" dirty="0" smtClean="0">
                <a:latin typeface="Georgia" panose="02040502050405020303" pitchFamily="18" charset="0"/>
              </a:rPr>
              <a:t>Inst. Audit &amp; Advisory Services</a:t>
            </a:r>
            <a:endParaRPr lang="en-US" sz="2800" dirty="0">
              <a:latin typeface="Georgia" panose="02040502050405020303" pitchFamily="18" charset="0"/>
            </a:endParaRPr>
          </a:p>
        </p:txBody>
      </p:sp>
    </p:spTree>
    <p:extLst>
      <p:ext uri="{BB962C8B-B14F-4D97-AF65-F5344CB8AC3E}">
        <p14:creationId xmlns:p14="http://schemas.microsoft.com/office/powerpoint/2010/main" val="221482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Other Internal Control Frameworks</a:t>
            </a:r>
            <a:endParaRPr lang="en-US" sz="4000"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Canadian Institute of Chartered  Accountants Control Framework</a:t>
            </a:r>
          </a:p>
          <a:p>
            <a:r>
              <a:rPr lang="en-US" dirty="0" smtClean="0">
                <a:latin typeface="Georgia" panose="02040502050405020303" pitchFamily="18" charset="0"/>
              </a:rPr>
              <a:t>Control Objectives for Information and Related Technology (COBIT)</a:t>
            </a:r>
          </a:p>
          <a:p>
            <a:r>
              <a:rPr lang="en-US" dirty="0" smtClean="0">
                <a:latin typeface="Georgia" panose="02040502050405020303" pitchFamily="18" charset="0"/>
              </a:rPr>
              <a:t>International Organization for Standardization (ISO)</a:t>
            </a:r>
            <a:endParaRPr lang="en-US" dirty="0">
              <a:latin typeface="Georgia" panose="02040502050405020303" pitchFamily="18" charset="0"/>
            </a:endParaRPr>
          </a:p>
        </p:txBody>
      </p:sp>
    </p:spTree>
    <p:extLst>
      <p:ext uri="{BB962C8B-B14F-4D97-AF65-F5344CB8AC3E}">
        <p14:creationId xmlns:p14="http://schemas.microsoft.com/office/powerpoint/2010/main" val="2246837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Georgia" panose="02040502050405020303" pitchFamily="18" charset="0"/>
              </a:rPr>
              <a:t>Internal Control System Monitoring</a:t>
            </a:r>
            <a:endParaRPr lang="en-US" sz="3600"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2800" b="1" dirty="0" smtClean="0">
                <a:latin typeface="Georgia" panose="02040502050405020303" pitchFamily="18" charset="0"/>
              </a:rPr>
              <a:t>Ongoing monitoring – </a:t>
            </a:r>
            <a:r>
              <a:rPr lang="en-US" sz="2800" dirty="0" smtClean="0">
                <a:latin typeface="Georgia" panose="02040502050405020303" pitchFamily="18" charset="0"/>
              </a:rPr>
              <a:t>regular management </a:t>
            </a:r>
            <a:r>
              <a:rPr lang="en-US" sz="2800" dirty="0">
                <a:latin typeface="Georgia" panose="02040502050405020303" pitchFamily="18" charset="0"/>
              </a:rPr>
              <a:t>and supervisory activities, comparisons, reconciliations, </a:t>
            </a:r>
            <a:r>
              <a:rPr lang="en-US" sz="2800" dirty="0" smtClean="0">
                <a:latin typeface="Georgia" panose="02040502050405020303" pitchFamily="18" charset="0"/>
              </a:rPr>
              <a:t>and other </a:t>
            </a:r>
            <a:r>
              <a:rPr lang="en-US" sz="2800" dirty="0">
                <a:latin typeface="Georgia" panose="02040502050405020303" pitchFamily="18" charset="0"/>
              </a:rPr>
              <a:t>routine </a:t>
            </a:r>
            <a:r>
              <a:rPr lang="en-US" sz="2800" dirty="0" smtClean="0">
                <a:latin typeface="Georgia" panose="02040502050405020303" pitchFamily="18" charset="0"/>
              </a:rPr>
              <a:t>actions</a:t>
            </a:r>
          </a:p>
          <a:p>
            <a:r>
              <a:rPr lang="en-US" sz="2800" b="1" dirty="0" smtClean="0">
                <a:latin typeface="Georgia" panose="02040502050405020303" pitchFamily="18" charset="0"/>
              </a:rPr>
              <a:t>Separate evaluations – </a:t>
            </a:r>
            <a:r>
              <a:rPr lang="en-US" sz="2800" dirty="0" smtClean="0">
                <a:latin typeface="Georgia" panose="02040502050405020303" pitchFamily="18" charset="0"/>
              </a:rPr>
              <a:t>can be conducted by management or others such as internal auditors or management consultants</a:t>
            </a:r>
            <a:endParaRPr lang="en-US" sz="2800" dirty="0">
              <a:latin typeface="Georgia" panose="02040502050405020303" pitchFamily="18" charset="0"/>
            </a:endParaRPr>
          </a:p>
        </p:txBody>
      </p:sp>
    </p:spTree>
    <p:extLst>
      <p:ext uri="{BB962C8B-B14F-4D97-AF65-F5344CB8AC3E}">
        <p14:creationId xmlns:p14="http://schemas.microsoft.com/office/powerpoint/2010/main" val="31263125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Georgia" panose="02040502050405020303" pitchFamily="18" charset="0"/>
              </a:rPr>
              <a:t>3 Lines of Defense for Risk Management</a:t>
            </a:r>
            <a:r>
              <a:rPr lang="en-US" sz="3600" dirty="0"/>
              <a:t/>
            </a:r>
            <a:br>
              <a:rPr lang="en-US" sz="3600" dirty="0"/>
            </a:br>
            <a:r>
              <a:rPr lang="en-US" sz="1800" dirty="0"/>
              <a:t>(Institute of Internal Auditors Position Paper, January 2013)</a:t>
            </a:r>
          </a:p>
        </p:txBody>
      </p:sp>
      <p:graphicFrame>
        <p:nvGraphicFramePr>
          <p:cNvPr id="4" name="Content Placeholder 3"/>
          <p:cNvGraphicFramePr>
            <a:graphicFrameLocks/>
          </p:cNvGraphicFramePr>
          <p:nvPr>
            <p:extLst>
              <p:ext uri="{D42A27DB-BD31-4B8C-83A1-F6EECF244321}">
                <p14:modId xmlns:p14="http://schemas.microsoft.com/office/powerpoint/2010/main" val="3482587795"/>
              </p:ext>
            </p:extLst>
          </p:nvPr>
        </p:nvGraphicFramePr>
        <p:xfrm>
          <a:off x="609600" y="158734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38002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fontScale="90000"/>
          </a:bodyPr>
          <a:lstStyle/>
          <a:p>
            <a:r>
              <a:rPr lang="en-US" sz="4000" dirty="0" smtClean="0">
                <a:latin typeface="Georgia" panose="02040502050405020303" pitchFamily="18" charset="0"/>
              </a:rPr>
              <a:t>OMB </a:t>
            </a:r>
            <a:r>
              <a:rPr lang="en-US" sz="4000" dirty="0">
                <a:latin typeface="Georgia" panose="02040502050405020303" pitchFamily="18" charset="0"/>
              </a:rPr>
              <a:t>Circular A-81 </a:t>
            </a:r>
            <a:r>
              <a:rPr lang="en-US" sz="4000" dirty="0" smtClean="0">
                <a:latin typeface="Georgia" panose="02040502050405020303" pitchFamily="18" charset="0"/>
              </a:rPr>
              <a:t/>
            </a:r>
            <a:br>
              <a:rPr lang="en-US" sz="4000" dirty="0" smtClean="0">
                <a:latin typeface="Georgia" panose="02040502050405020303" pitchFamily="18" charset="0"/>
              </a:rPr>
            </a:br>
            <a:r>
              <a:rPr lang="en-US" sz="4000" dirty="0" smtClean="0">
                <a:latin typeface="Georgia" panose="02040502050405020303" pitchFamily="18" charset="0"/>
              </a:rPr>
              <a:t>§</a:t>
            </a:r>
            <a:r>
              <a:rPr lang="en-US" sz="4000" dirty="0">
                <a:latin typeface="Georgia" panose="02040502050405020303" pitchFamily="18" charset="0"/>
              </a:rPr>
              <a:t>200.303 Internal controls.</a:t>
            </a:r>
          </a:p>
        </p:txBody>
      </p:sp>
      <p:sp>
        <p:nvSpPr>
          <p:cNvPr id="3" name="Content Placeholder 2"/>
          <p:cNvSpPr>
            <a:spLocks noGrp="1"/>
          </p:cNvSpPr>
          <p:nvPr>
            <p:ph idx="1"/>
          </p:nvPr>
        </p:nvSpPr>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smtClean="0">
                <a:latin typeface="Georgia" panose="02040502050405020303" pitchFamily="18" charset="0"/>
              </a:rPr>
              <a:t>	(c) Evaluate and monitor the non-Federal entity’s compliance with statute, regulations and the terms and conditions of Federal awards.</a:t>
            </a:r>
            <a:endParaRPr lang="en-US" sz="2800" dirty="0">
              <a:latin typeface="Georgia" panose="02040502050405020303" pitchFamily="18" charset="0"/>
            </a:endParaRPr>
          </a:p>
        </p:txBody>
      </p:sp>
    </p:spTree>
    <p:extLst>
      <p:ext uri="{BB962C8B-B14F-4D97-AF65-F5344CB8AC3E}">
        <p14:creationId xmlns:p14="http://schemas.microsoft.com/office/powerpoint/2010/main" val="30741908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25"/>
            <a:ext cx="8229600" cy="1143000"/>
          </a:xfrm>
        </p:spPr>
        <p:txBody>
          <a:bodyPr>
            <a:normAutofit/>
          </a:bodyPr>
          <a:lstStyle/>
          <a:p>
            <a:r>
              <a:rPr lang="en-US" sz="4000" dirty="0" smtClean="0">
                <a:latin typeface="Georgia" panose="02040502050405020303" pitchFamily="18" charset="0"/>
              </a:rPr>
              <a:t>Monitoring - Principle 17</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remediate identified internal </a:t>
            </a:r>
            <a:r>
              <a:rPr lang="en-US" sz="2800" dirty="0" smtClean="0">
                <a:latin typeface="Georgia" panose="02040502050405020303" pitchFamily="18" charset="0"/>
              </a:rPr>
              <a:t>control deficiencies </a:t>
            </a:r>
            <a:r>
              <a:rPr lang="en-US" sz="2800" dirty="0">
                <a:latin typeface="Georgia" panose="02040502050405020303" pitchFamily="18" charset="0"/>
              </a:rPr>
              <a:t>on a timely basis</a:t>
            </a:r>
            <a:r>
              <a:rPr lang="en-US" sz="2800" dirty="0" smtClean="0">
                <a:latin typeface="Georgia" panose="02040502050405020303" pitchFamily="18" charset="0"/>
              </a:rPr>
              <a:t>.</a:t>
            </a:r>
          </a:p>
          <a:p>
            <a:pPr marL="0" indent="0">
              <a:buNone/>
            </a:pPr>
            <a:endParaRPr lang="en-US" sz="2400" dirty="0" smtClean="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Reporting of Issues</a:t>
            </a:r>
          </a:p>
          <a:p>
            <a:pPr marL="914400" lvl="1" indent="-514350">
              <a:lnSpc>
                <a:spcPct val="90000"/>
              </a:lnSpc>
              <a:buFont typeface="+mj-lt"/>
              <a:buAutoNum type="arabicPeriod"/>
            </a:pPr>
            <a:r>
              <a:rPr lang="en-US" sz="2400" dirty="0" smtClean="0">
                <a:latin typeface="Georgia" panose="02040502050405020303" pitchFamily="18" charset="0"/>
              </a:rPr>
              <a:t>Evaluation </a:t>
            </a:r>
            <a:r>
              <a:rPr lang="en-US" sz="2400" dirty="0">
                <a:latin typeface="Georgia" panose="02040502050405020303" pitchFamily="18" charset="0"/>
              </a:rPr>
              <a:t>of Issues</a:t>
            </a:r>
          </a:p>
          <a:p>
            <a:pPr marL="914400" lvl="1" indent="-514350">
              <a:lnSpc>
                <a:spcPct val="90000"/>
              </a:lnSpc>
              <a:buFont typeface="+mj-lt"/>
              <a:buAutoNum type="arabicPeriod"/>
            </a:pPr>
            <a:r>
              <a:rPr lang="en-US" sz="2400" dirty="0" smtClean="0">
                <a:latin typeface="Georgia" panose="02040502050405020303" pitchFamily="18" charset="0"/>
              </a:rPr>
              <a:t>Corrective </a:t>
            </a:r>
            <a:r>
              <a:rPr lang="en-US" sz="2400" dirty="0">
                <a:latin typeface="Georgia" panose="02040502050405020303" pitchFamily="18" charset="0"/>
              </a:rPr>
              <a:t>Actions</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10365762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fontScale="90000"/>
          </a:bodyPr>
          <a:lstStyle/>
          <a:p>
            <a:r>
              <a:rPr lang="en-US" sz="4000" dirty="0" smtClean="0">
                <a:latin typeface="Georgia" panose="02040502050405020303" pitchFamily="18" charset="0"/>
              </a:rPr>
              <a:t>OMB </a:t>
            </a:r>
            <a:r>
              <a:rPr lang="en-US" sz="4000" dirty="0">
                <a:latin typeface="Georgia" panose="02040502050405020303" pitchFamily="18" charset="0"/>
              </a:rPr>
              <a:t>Circular A-81 </a:t>
            </a:r>
            <a:r>
              <a:rPr lang="en-US" sz="4000" dirty="0" smtClean="0">
                <a:latin typeface="Georgia" panose="02040502050405020303" pitchFamily="18" charset="0"/>
              </a:rPr>
              <a:t/>
            </a:r>
            <a:br>
              <a:rPr lang="en-US" sz="4000" dirty="0" smtClean="0">
                <a:latin typeface="Georgia" panose="02040502050405020303" pitchFamily="18" charset="0"/>
              </a:rPr>
            </a:br>
            <a:r>
              <a:rPr lang="en-US" sz="4000" dirty="0" smtClean="0">
                <a:latin typeface="Georgia" panose="02040502050405020303" pitchFamily="18" charset="0"/>
              </a:rPr>
              <a:t>§</a:t>
            </a:r>
            <a:r>
              <a:rPr lang="en-US" sz="4000" dirty="0">
                <a:latin typeface="Georgia" panose="02040502050405020303" pitchFamily="18" charset="0"/>
              </a:rPr>
              <a:t>200.303 Internal controls.</a:t>
            </a:r>
          </a:p>
        </p:txBody>
      </p:sp>
      <p:sp>
        <p:nvSpPr>
          <p:cNvPr id="3" name="Content Placeholder 2"/>
          <p:cNvSpPr>
            <a:spLocks noGrp="1"/>
          </p:cNvSpPr>
          <p:nvPr>
            <p:ph idx="1"/>
          </p:nvPr>
        </p:nvSpPr>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a:latin typeface="Georgia" panose="02040502050405020303" pitchFamily="18" charset="0"/>
              </a:rPr>
              <a:t>	 (d) Take prompt action when </a:t>
            </a:r>
            <a:r>
              <a:rPr lang="en-US" sz="2800" dirty="0" smtClean="0">
                <a:latin typeface="Georgia" panose="02040502050405020303" pitchFamily="18" charset="0"/>
              </a:rPr>
              <a:t>instances </a:t>
            </a:r>
            <a:r>
              <a:rPr lang="en-US" sz="2800" dirty="0">
                <a:latin typeface="Georgia" panose="02040502050405020303" pitchFamily="18" charset="0"/>
              </a:rPr>
              <a:t>of noncompliance are </a:t>
            </a:r>
            <a:r>
              <a:rPr lang="en-US" sz="2800" dirty="0" smtClean="0">
                <a:latin typeface="Georgia" panose="02040502050405020303" pitchFamily="18" charset="0"/>
              </a:rPr>
              <a:t>identified including noncompliance identified </a:t>
            </a:r>
            <a:r>
              <a:rPr lang="en-US" sz="2800" dirty="0">
                <a:latin typeface="Georgia" panose="02040502050405020303" pitchFamily="18" charset="0"/>
              </a:rPr>
              <a:t>in audit findings. </a:t>
            </a:r>
          </a:p>
        </p:txBody>
      </p:sp>
    </p:spTree>
    <p:extLst>
      <p:ext uri="{BB962C8B-B14F-4D97-AF65-F5344CB8AC3E}">
        <p14:creationId xmlns:p14="http://schemas.microsoft.com/office/powerpoint/2010/main" val="40069270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
            </a:r>
            <a:br>
              <a:rPr lang="en-US" sz="4000" dirty="0" smtClean="0">
                <a:latin typeface="Georgia" panose="02040502050405020303" pitchFamily="18" charset="0"/>
              </a:rPr>
            </a:br>
            <a:r>
              <a:rPr lang="en-US" sz="4000" dirty="0" smtClean="0">
                <a:latin typeface="Georgia" panose="02040502050405020303" pitchFamily="18" charset="0"/>
              </a:rPr>
              <a:t>Five Components </a:t>
            </a:r>
            <a:r>
              <a:rPr lang="en-US" sz="4000" dirty="0">
                <a:latin typeface="Georgia" panose="02040502050405020303" pitchFamily="18" charset="0"/>
              </a:rPr>
              <a:t>of Internal Control </a:t>
            </a:r>
            <a:br>
              <a:rPr lang="en-US" sz="4000" dirty="0">
                <a:latin typeface="Georgia" panose="02040502050405020303" pitchFamily="18" charset="0"/>
              </a:rPr>
            </a:br>
            <a:endParaRPr lang="en-US" sz="4000" dirty="0">
              <a:latin typeface="Georgia" panose="0204050205040502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45920"/>
            <a:ext cx="6424214" cy="4389120"/>
          </a:xfrm>
        </p:spPr>
      </p:pic>
    </p:spTree>
    <p:extLst>
      <p:ext uri="{BB962C8B-B14F-4D97-AF65-F5344CB8AC3E}">
        <p14:creationId xmlns:p14="http://schemas.microsoft.com/office/powerpoint/2010/main" val="28516587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Limitations of Internal Control</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0"/>
            <a:ext cx="8229600" cy="4227723"/>
          </a:xfrm>
        </p:spPr>
        <p:txBody>
          <a:bodyPr/>
          <a:lstStyle/>
          <a:p>
            <a:r>
              <a:rPr lang="en-US" dirty="0" smtClean="0">
                <a:latin typeface="Georgia" panose="02040502050405020303" pitchFamily="18" charset="0"/>
              </a:rPr>
              <a:t>Human judgment</a:t>
            </a:r>
          </a:p>
          <a:p>
            <a:r>
              <a:rPr lang="en-US" dirty="0" smtClean="0">
                <a:latin typeface="Georgia" panose="02040502050405020303" pitchFamily="18" charset="0"/>
              </a:rPr>
              <a:t>External events</a:t>
            </a:r>
          </a:p>
          <a:p>
            <a:r>
              <a:rPr lang="en-US" dirty="0" smtClean="0">
                <a:latin typeface="Georgia" panose="02040502050405020303" pitchFamily="18" charset="0"/>
              </a:rPr>
              <a:t>Breakdowns</a:t>
            </a:r>
          </a:p>
          <a:p>
            <a:r>
              <a:rPr lang="en-US" dirty="0" smtClean="0">
                <a:latin typeface="Georgia" panose="02040502050405020303" pitchFamily="18" charset="0"/>
              </a:rPr>
              <a:t>Management override</a:t>
            </a:r>
          </a:p>
          <a:p>
            <a:r>
              <a:rPr lang="en-US" dirty="0" smtClean="0">
                <a:latin typeface="Georgia" panose="02040502050405020303" pitchFamily="18" charset="0"/>
              </a:rPr>
              <a:t>Collusion</a:t>
            </a:r>
            <a:endParaRPr lang="en-US" dirty="0">
              <a:latin typeface="Georgia" panose="02040502050405020303" pitchFamily="18" charset="0"/>
            </a:endParaRPr>
          </a:p>
        </p:txBody>
      </p:sp>
      <p:sp>
        <p:nvSpPr>
          <p:cNvPr id="4" name="Rectangle 3"/>
          <p:cNvSpPr/>
          <p:nvPr/>
        </p:nvSpPr>
        <p:spPr>
          <a:xfrm>
            <a:off x="539827" y="5799071"/>
            <a:ext cx="8146973" cy="369332"/>
          </a:xfrm>
          <a:prstGeom prst="rect">
            <a:avLst/>
          </a:prstGeom>
        </p:spPr>
        <p:txBody>
          <a:bodyPr wrap="square">
            <a:spAutoFit/>
          </a:bodyPr>
          <a:lstStyle/>
          <a:p>
            <a:r>
              <a:rPr lang="en-US" dirty="0" smtClean="0"/>
              <a:t>Source: COSO Internal Control – Integrated Framework. May 2013.</a:t>
            </a:r>
            <a:endParaRPr lang="en-US" dirty="0"/>
          </a:p>
        </p:txBody>
      </p:sp>
    </p:spTree>
    <p:extLst>
      <p:ext uri="{BB962C8B-B14F-4D97-AF65-F5344CB8AC3E}">
        <p14:creationId xmlns:p14="http://schemas.microsoft.com/office/powerpoint/2010/main" val="10987483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a:bodyPr>
          <a:lstStyle/>
          <a:p>
            <a:r>
              <a:rPr lang="en-US" sz="3200" dirty="0" smtClean="0">
                <a:latin typeface="Georgia" panose="02040502050405020303" pitchFamily="18" charset="0"/>
              </a:rPr>
              <a:t>Office of Management and Budget (OMB) Circular A-81 §200.303 Internal controls.</a:t>
            </a:r>
            <a:endParaRPr lang="en-US" sz="3200"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Georgia" panose="02040502050405020303" pitchFamily="18" charset="0"/>
              </a:rPr>
              <a:t>	</a:t>
            </a:r>
          </a:p>
          <a:p>
            <a:pPr marL="0" indent="0">
              <a:buNone/>
            </a:pPr>
            <a:r>
              <a:rPr lang="en-US" sz="2800" dirty="0">
                <a:latin typeface="Georgia" panose="02040502050405020303" pitchFamily="18" charset="0"/>
              </a:rPr>
              <a:t>	</a:t>
            </a:r>
            <a:r>
              <a:rPr lang="en-US" sz="2800" dirty="0" smtClean="0">
                <a:latin typeface="Georgia" panose="02040502050405020303" pitchFamily="18" charset="0"/>
              </a:rPr>
              <a:t>The </a:t>
            </a:r>
            <a:r>
              <a:rPr lang="en-US" sz="2800" dirty="0">
                <a:latin typeface="Georgia" panose="02040502050405020303" pitchFamily="18" charset="0"/>
              </a:rPr>
              <a:t>non-Federal entity </a:t>
            </a:r>
            <a:r>
              <a:rPr lang="en-US" sz="2800" u="sng" dirty="0">
                <a:latin typeface="Georgia" panose="02040502050405020303" pitchFamily="18" charset="0"/>
              </a:rPr>
              <a:t>must</a:t>
            </a:r>
            <a:r>
              <a:rPr lang="en-US" sz="2800" dirty="0">
                <a:latin typeface="Georgia" panose="02040502050405020303" pitchFamily="18" charset="0"/>
              </a:rPr>
              <a:t>: </a:t>
            </a:r>
            <a:endParaRPr lang="en-US" sz="2800" dirty="0" smtClean="0">
              <a:latin typeface="Georgia" panose="02040502050405020303" pitchFamily="18" charset="0"/>
            </a:endParaRPr>
          </a:p>
          <a:p>
            <a:pPr marL="0" indent="0">
              <a:buNone/>
            </a:pPr>
            <a:r>
              <a:rPr lang="en-US" sz="2800" dirty="0">
                <a:latin typeface="Georgia" panose="02040502050405020303" pitchFamily="18" charset="0"/>
              </a:rPr>
              <a:t>	</a:t>
            </a:r>
            <a:r>
              <a:rPr lang="en-US" sz="2800" dirty="0" smtClean="0">
                <a:latin typeface="Georgia" panose="02040502050405020303" pitchFamily="18" charset="0"/>
              </a:rPr>
              <a:t>(</a:t>
            </a:r>
            <a:r>
              <a:rPr lang="en-US" sz="2800" dirty="0">
                <a:latin typeface="Georgia" panose="02040502050405020303" pitchFamily="18" charset="0"/>
              </a:rPr>
              <a:t>a) Establish and maintain effective </a:t>
            </a:r>
            <a:r>
              <a:rPr lang="en-US" sz="2800" dirty="0" smtClean="0">
                <a:latin typeface="Georgia" panose="02040502050405020303" pitchFamily="18" charset="0"/>
              </a:rPr>
              <a:t>internal </a:t>
            </a:r>
            <a:r>
              <a:rPr lang="en-US" sz="2800" dirty="0">
                <a:latin typeface="Georgia" panose="02040502050405020303" pitchFamily="18" charset="0"/>
              </a:rPr>
              <a:t>control over the Federal award </a:t>
            </a:r>
            <a:r>
              <a:rPr lang="en-US" sz="2800" dirty="0" smtClean="0">
                <a:latin typeface="Georgia" panose="02040502050405020303" pitchFamily="18" charset="0"/>
              </a:rPr>
              <a:t>that </a:t>
            </a:r>
            <a:r>
              <a:rPr lang="en-US" sz="2800" dirty="0">
                <a:latin typeface="Georgia" panose="02040502050405020303" pitchFamily="18" charset="0"/>
              </a:rPr>
              <a:t>provides reasonable assurance that </a:t>
            </a:r>
            <a:r>
              <a:rPr lang="en-US" sz="2800" dirty="0" smtClean="0">
                <a:latin typeface="Georgia" panose="02040502050405020303" pitchFamily="18" charset="0"/>
              </a:rPr>
              <a:t>the </a:t>
            </a:r>
            <a:r>
              <a:rPr lang="en-US" sz="2800" dirty="0">
                <a:latin typeface="Georgia" panose="02040502050405020303" pitchFamily="18" charset="0"/>
              </a:rPr>
              <a:t>non-Federal entity is managing the </a:t>
            </a:r>
            <a:r>
              <a:rPr lang="en-US" sz="2800" dirty="0" smtClean="0">
                <a:latin typeface="Georgia" panose="02040502050405020303" pitchFamily="18" charset="0"/>
              </a:rPr>
              <a:t>Federal </a:t>
            </a:r>
            <a:r>
              <a:rPr lang="en-US" sz="2800" dirty="0">
                <a:latin typeface="Georgia" panose="02040502050405020303" pitchFamily="18" charset="0"/>
              </a:rPr>
              <a:t>award in compliance with </a:t>
            </a:r>
            <a:r>
              <a:rPr lang="en-US" sz="2800" dirty="0" smtClean="0">
                <a:latin typeface="Georgia" panose="02040502050405020303" pitchFamily="18" charset="0"/>
              </a:rPr>
              <a:t>Federal </a:t>
            </a:r>
            <a:r>
              <a:rPr lang="en-US" sz="2800" dirty="0">
                <a:latin typeface="Georgia" panose="02040502050405020303" pitchFamily="18" charset="0"/>
              </a:rPr>
              <a:t>statutes, regulations, and the </a:t>
            </a:r>
            <a:r>
              <a:rPr lang="en-US" sz="2800" dirty="0" smtClean="0">
                <a:latin typeface="Georgia" panose="02040502050405020303" pitchFamily="18" charset="0"/>
              </a:rPr>
              <a:t>terms </a:t>
            </a:r>
            <a:r>
              <a:rPr lang="en-US" sz="2800" dirty="0">
                <a:latin typeface="Georgia" panose="02040502050405020303" pitchFamily="18" charset="0"/>
              </a:rPr>
              <a:t>and conditions of the Federal </a:t>
            </a:r>
            <a:r>
              <a:rPr lang="en-US" sz="2800" dirty="0" smtClean="0">
                <a:latin typeface="Georgia" panose="02040502050405020303" pitchFamily="18" charset="0"/>
              </a:rPr>
              <a:t>award</a:t>
            </a:r>
            <a:r>
              <a:rPr lang="en-US" sz="2800" dirty="0">
                <a:latin typeface="Georgia" panose="02040502050405020303" pitchFamily="18" charset="0"/>
              </a:rPr>
              <a:t>. </a:t>
            </a:r>
          </a:p>
        </p:txBody>
      </p:sp>
    </p:spTree>
    <p:extLst>
      <p:ext uri="{BB962C8B-B14F-4D97-AF65-F5344CB8AC3E}">
        <p14:creationId xmlns:p14="http://schemas.microsoft.com/office/powerpoint/2010/main" val="1186380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911" y="1773716"/>
            <a:ext cx="8053330" cy="2721166"/>
          </a:xfrm>
        </p:spPr>
        <p:txBody>
          <a:bodyPr anchor="ctr">
            <a:noAutofit/>
          </a:bodyPr>
          <a:lstStyle/>
          <a:p>
            <a:r>
              <a:rPr lang="en-US" sz="3200" dirty="0" smtClean="0">
                <a:solidFill>
                  <a:schemeClr val="tx1"/>
                </a:solidFill>
                <a:latin typeface="Georgia" panose="02040502050405020303" pitchFamily="18" charset="0"/>
              </a:rPr>
              <a:t>Has MSU established and does it maintain an effective internal control system</a:t>
            </a:r>
            <a:r>
              <a:rPr lang="en-US" sz="3200" dirty="0" smtClean="0">
                <a:solidFill>
                  <a:schemeClr val="tx1"/>
                </a:solidFill>
                <a:latin typeface="Georgia" panose="02040502050405020303" pitchFamily="18" charset="0"/>
              </a:rPr>
              <a:t>?</a:t>
            </a:r>
            <a:endParaRPr lang="en-US" sz="3200" dirty="0" smtClean="0">
              <a:solidFill>
                <a:schemeClr val="tx1"/>
              </a:solidFill>
              <a:latin typeface="Georgia" panose="02040502050405020303" pitchFamily="18" charset="0"/>
            </a:endParaRP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8611625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Georgia" panose="02040502050405020303" pitchFamily="18" charset="0"/>
              </a:rPr>
              <a:t>Thanks!</a:t>
            </a:r>
            <a:endParaRPr lang="en-US" b="0" dirty="0">
              <a:latin typeface="Georgia" panose="02040502050405020303" pitchFamily="18"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002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10954"/>
            <a:ext cx="7772400" cy="1500187"/>
          </a:xfrm>
        </p:spPr>
        <p:txBody>
          <a:bodyPr anchor="ctr">
            <a:normAutofit/>
          </a:bodyPr>
          <a:lstStyle/>
          <a:p>
            <a:pPr algn="ctr"/>
            <a:r>
              <a:rPr lang="en-US" sz="4000" dirty="0" smtClean="0">
                <a:solidFill>
                  <a:schemeClr val="tx1"/>
                </a:solidFill>
                <a:latin typeface="Georgia" panose="02040502050405020303" pitchFamily="18" charset="0"/>
              </a:rPr>
              <a:t>Internal Control Definitions</a:t>
            </a:r>
            <a:endParaRPr lang="en-US" sz="40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192375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COSO Internal Control Definition</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smtClean="0">
                <a:latin typeface="Georgia" panose="02040502050405020303" pitchFamily="18" charset="0"/>
              </a:rPr>
              <a:t>Internal control is a </a:t>
            </a:r>
            <a:r>
              <a:rPr lang="en-US" sz="2800" u="sng" dirty="0" smtClean="0">
                <a:latin typeface="Georgia" panose="02040502050405020303" pitchFamily="18" charset="0"/>
              </a:rPr>
              <a:t>process</a:t>
            </a:r>
            <a:r>
              <a:rPr lang="en-US" sz="2800" dirty="0" smtClean="0">
                <a:latin typeface="Georgia" panose="02040502050405020303" pitchFamily="18" charset="0"/>
              </a:rPr>
              <a:t>, effected by an entity’s board of directors, management, and other personnel, designed to provide </a:t>
            </a:r>
            <a:r>
              <a:rPr lang="en-US" sz="2800" u="sng" dirty="0" smtClean="0">
                <a:latin typeface="Georgia" panose="02040502050405020303" pitchFamily="18" charset="0"/>
              </a:rPr>
              <a:t>reasonable assurance</a:t>
            </a:r>
            <a:r>
              <a:rPr lang="en-US" sz="2800" dirty="0" smtClean="0">
                <a:latin typeface="Georgia" panose="02040502050405020303" pitchFamily="18" charset="0"/>
              </a:rPr>
              <a:t> regarding the </a:t>
            </a:r>
            <a:r>
              <a:rPr lang="en-US" sz="2800" u="sng" dirty="0" smtClean="0">
                <a:latin typeface="Georgia" panose="02040502050405020303" pitchFamily="18" charset="0"/>
              </a:rPr>
              <a:t>achievement of objectives</a:t>
            </a:r>
            <a:r>
              <a:rPr lang="en-US" sz="2800" dirty="0" smtClean="0">
                <a:latin typeface="Georgia" panose="02040502050405020303" pitchFamily="18" charset="0"/>
              </a:rPr>
              <a:t> relating to </a:t>
            </a:r>
            <a:r>
              <a:rPr lang="en-US" sz="2800" u="sng" dirty="0" smtClean="0">
                <a:latin typeface="Georgia" panose="02040502050405020303" pitchFamily="18" charset="0"/>
              </a:rPr>
              <a:t>operations, reporting, and compliance</a:t>
            </a:r>
            <a:r>
              <a:rPr lang="en-US" sz="2800" dirty="0" smtClean="0">
                <a:latin typeface="Georgia" panose="02040502050405020303" pitchFamily="18" charset="0"/>
              </a:rPr>
              <a:t>.</a:t>
            </a:r>
            <a:endParaRPr lang="en-US" sz="2800" dirty="0">
              <a:latin typeface="Georgia" panose="02040502050405020303" pitchFamily="18" charset="0"/>
            </a:endParaRPr>
          </a:p>
        </p:txBody>
      </p:sp>
      <p:sp>
        <p:nvSpPr>
          <p:cNvPr id="5" name="Rectangle 4"/>
          <p:cNvSpPr/>
          <p:nvPr/>
        </p:nvSpPr>
        <p:spPr>
          <a:xfrm>
            <a:off x="539827" y="5694144"/>
            <a:ext cx="8146973" cy="369332"/>
          </a:xfrm>
          <a:prstGeom prst="rect">
            <a:avLst/>
          </a:prstGeom>
        </p:spPr>
        <p:txBody>
          <a:bodyPr wrap="square">
            <a:spAutoFit/>
          </a:bodyPr>
          <a:lstStyle/>
          <a:p>
            <a:r>
              <a:rPr lang="en-US" dirty="0" smtClean="0"/>
              <a:t>Source: COSO Internal Control – Integrated Framework. May 2013.</a:t>
            </a:r>
            <a:endParaRPr lang="en-US" dirty="0"/>
          </a:p>
        </p:txBody>
      </p:sp>
    </p:spTree>
    <p:extLst>
      <p:ext uri="{BB962C8B-B14F-4D97-AF65-F5344CB8AC3E}">
        <p14:creationId xmlns:p14="http://schemas.microsoft.com/office/powerpoint/2010/main" val="27915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Green Book Internal Control Definition</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smtClean="0">
                <a:latin typeface="Georgia" panose="02040502050405020303" pitchFamily="18" charset="0"/>
              </a:rPr>
              <a:t>Internal </a:t>
            </a:r>
            <a:r>
              <a:rPr lang="en-US" sz="2800" dirty="0">
                <a:latin typeface="Georgia" panose="02040502050405020303" pitchFamily="18" charset="0"/>
              </a:rPr>
              <a:t>control is a </a:t>
            </a:r>
            <a:r>
              <a:rPr lang="en-US" sz="2800" u="sng" dirty="0">
                <a:latin typeface="Georgia" panose="02040502050405020303" pitchFamily="18" charset="0"/>
              </a:rPr>
              <a:t>process</a:t>
            </a:r>
            <a:r>
              <a:rPr lang="en-US" sz="2800" dirty="0">
                <a:latin typeface="Georgia" panose="02040502050405020303" pitchFamily="18" charset="0"/>
              </a:rPr>
              <a:t> effected by an entity’s oversight </a:t>
            </a:r>
            <a:r>
              <a:rPr lang="en-US" sz="2800" dirty="0" smtClean="0">
                <a:latin typeface="Georgia" panose="02040502050405020303" pitchFamily="18" charset="0"/>
              </a:rPr>
              <a:t>body</a:t>
            </a:r>
            <a:r>
              <a:rPr lang="en-US" sz="2800" dirty="0">
                <a:latin typeface="Georgia" panose="02040502050405020303" pitchFamily="18" charset="0"/>
              </a:rPr>
              <a:t>, management, and other personnel that </a:t>
            </a:r>
            <a:r>
              <a:rPr lang="en-US" sz="2800" dirty="0" smtClean="0">
                <a:latin typeface="Georgia" panose="02040502050405020303" pitchFamily="18" charset="0"/>
              </a:rPr>
              <a:t>provides </a:t>
            </a:r>
            <a:r>
              <a:rPr lang="en-US" sz="2800" u="sng" dirty="0" smtClean="0">
                <a:latin typeface="Georgia" panose="02040502050405020303" pitchFamily="18" charset="0"/>
              </a:rPr>
              <a:t>reasonable assurance</a:t>
            </a:r>
            <a:r>
              <a:rPr lang="en-US" sz="2800" dirty="0" smtClean="0">
                <a:latin typeface="Georgia" panose="02040502050405020303" pitchFamily="18" charset="0"/>
              </a:rPr>
              <a:t> </a:t>
            </a:r>
            <a:r>
              <a:rPr lang="en-US" sz="2800" dirty="0">
                <a:latin typeface="Georgia" panose="02040502050405020303" pitchFamily="18" charset="0"/>
              </a:rPr>
              <a:t>that the </a:t>
            </a:r>
            <a:r>
              <a:rPr lang="en-US" sz="2800" u="sng" dirty="0">
                <a:latin typeface="Georgia" panose="02040502050405020303" pitchFamily="18" charset="0"/>
              </a:rPr>
              <a:t>objectives</a:t>
            </a:r>
            <a:r>
              <a:rPr lang="en-US" sz="2800" dirty="0">
                <a:latin typeface="Georgia" panose="02040502050405020303" pitchFamily="18" charset="0"/>
              </a:rPr>
              <a:t> of an entity will be </a:t>
            </a:r>
            <a:r>
              <a:rPr lang="en-US" sz="2800" u="sng" dirty="0" smtClean="0">
                <a:latin typeface="Georgia" panose="02040502050405020303" pitchFamily="18" charset="0"/>
              </a:rPr>
              <a:t>achieved</a:t>
            </a:r>
            <a:r>
              <a:rPr lang="en-US" sz="2800" dirty="0" smtClean="0">
                <a:latin typeface="Georgia" panose="02040502050405020303" pitchFamily="18" charset="0"/>
              </a:rPr>
              <a:t>. </a:t>
            </a:r>
            <a:endParaRPr lang="en-US" sz="2800" dirty="0">
              <a:latin typeface="Georgia" panose="02040502050405020303" pitchFamily="18" charset="0"/>
            </a:endParaRPr>
          </a:p>
        </p:txBody>
      </p:sp>
      <p:sp>
        <p:nvSpPr>
          <p:cNvPr id="5" name="Rectangle 4"/>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357532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Green Book Internal Control Definition</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r>
              <a:rPr lang="en-US" sz="2600" dirty="0" smtClean="0">
                <a:latin typeface="Georgia" panose="02040502050405020303" pitchFamily="18" charset="0"/>
              </a:rPr>
              <a:t>These </a:t>
            </a:r>
            <a:r>
              <a:rPr lang="en-US" sz="2600" dirty="0">
                <a:latin typeface="Georgia" panose="02040502050405020303" pitchFamily="18" charset="0"/>
              </a:rPr>
              <a:t>objectives and related </a:t>
            </a:r>
            <a:r>
              <a:rPr lang="en-US" sz="2600" u="sng" dirty="0">
                <a:latin typeface="Georgia" panose="02040502050405020303" pitchFamily="18" charset="0"/>
              </a:rPr>
              <a:t>risks</a:t>
            </a:r>
            <a:r>
              <a:rPr lang="en-US" sz="2600" dirty="0">
                <a:latin typeface="Georgia" panose="02040502050405020303" pitchFamily="18" charset="0"/>
              </a:rPr>
              <a:t> can be broadly classified into one or </a:t>
            </a:r>
            <a:r>
              <a:rPr lang="en-US" sz="2600" dirty="0" smtClean="0">
                <a:latin typeface="Georgia" panose="02040502050405020303" pitchFamily="18" charset="0"/>
              </a:rPr>
              <a:t>more </a:t>
            </a:r>
            <a:r>
              <a:rPr lang="en-US" sz="2600" dirty="0">
                <a:latin typeface="Georgia" panose="02040502050405020303" pitchFamily="18" charset="0"/>
              </a:rPr>
              <a:t>of the following three categories:</a:t>
            </a:r>
          </a:p>
          <a:p>
            <a:r>
              <a:rPr lang="en-US" sz="2600" b="1" dirty="0" smtClean="0">
                <a:latin typeface="Georgia" panose="02040502050405020303" pitchFamily="18" charset="0"/>
              </a:rPr>
              <a:t>Operations</a:t>
            </a:r>
            <a:r>
              <a:rPr lang="en-US" sz="2600" dirty="0" smtClean="0">
                <a:latin typeface="Georgia" panose="02040502050405020303" pitchFamily="18" charset="0"/>
              </a:rPr>
              <a:t> </a:t>
            </a:r>
            <a:r>
              <a:rPr lang="en-US" sz="2600" dirty="0">
                <a:latin typeface="Georgia" panose="02040502050405020303" pitchFamily="18" charset="0"/>
              </a:rPr>
              <a:t>- Effectiveness and efficiency of operations</a:t>
            </a:r>
          </a:p>
          <a:p>
            <a:r>
              <a:rPr lang="en-US" sz="2600" b="1" dirty="0" smtClean="0">
                <a:latin typeface="Georgia" panose="02040502050405020303" pitchFamily="18" charset="0"/>
              </a:rPr>
              <a:t>Reporting</a:t>
            </a:r>
            <a:r>
              <a:rPr lang="en-US" sz="2600" dirty="0" smtClean="0">
                <a:latin typeface="Georgia" panose="02040502050405020303" pitchFamily="18" charset="0"/>
              </a:rPr>
              <a:t> </a:t>
            </a:r>
            <a:r>
              <a:rPr lang="en-US" sz="2600" dirty="0">
                <a:latin typeface="Georgia" panose="02040502050405020303" pitchFamily="18" charset="0"/>
              </a:rPr>
              <a:t>- Reliability of reporting for internal </a:t>
            </a:r>
            <a:r>
              <a:rPr lang="en-US" sz="2600" dirty="0" smtClean="0">
                <a:latin typeface="Georgia" panose="02040502050405020303" pitchFamily="18" charset="0"/>
              </a:rPr>
              <a:t>and external </a:t>
            </a:r>
            <a:r>
              <a:rPr lang="en-US" sz="2600" dirty="0">
                <a:latin typeface="Georgia" panose="02040502050405020303" pitchFamily="18" charset="0"/>
              </a:rPr>
              <a:t>use</a:t>
            </a:r>
          </a:p>
          <a:p>
            <a:r>
              <a:rPr lang="en-US" sz="2600" b="1" dirty="0" smtClean="0">
                <a:latin typeface="Georgia" panose="02040502050405020303" pitchFamily="18" charset="0"/>
              </a:rPr>
              <a:t>Compliance</a:t>
            </a:r>
            <a:r>
              <a:rPr lang="en-US" sz="2600" dirty="0" smtClean="0">
                <a:latin typeface="Georgia" panose="02040502050405020303" pitchFamily="18" charset="0"/>
              </a:rPr>
              <a:t> </a:t>
            </a:r>
            <a:r>
              <a:rPr lang="en-US" sz="2600" dirty="0">
                <a:latin typeface="Georgia" panose="02040502050405020303" pitchFamily="18" charset="0"/>
              </a:rPr>
              <a:t>- Compliance with applicable laws and regulations</a:t>
            </a:r>
          </a:p>
        </p:txBody>
      </p:sp>
      <p:sp>
        <p:nvSpPr>
          <p:cNvPr id="5" name="Rectangle 4"/>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4093893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fontScale="90000"/>
          </a:bodyPr>
          <a:lstStyle/>
          <a:p>
            <a:r>
              <a:rPr lang="en-US" sz="4000" dirty="0" smtClean="0">
                <a:latin typeface="Georgia" panose="02040502050405020303" pitchFamily="18" charset="0"/>
              </a:rPr>
              <a:t>OMB </a:t>
            </a:r>
            <a:r>
              <a:rPr lang="en-US" sz="4000" dirty="0">
                <a:latin typeface="Georgia" panose="02040502050405020303" pitchFamily="18" charset="0"/>
              </a:rPr>
              <a:t>Circular A-81 </a:t>
            </a:r>
            <a:r>
              <a:rPr lang="en-US" sz="4000" dirty="0" smtClean="0">
                <a:latin typeface="Georgia" panose="02040502050405020303" pitchFamily="18" charset="0"/>
              </a:rPr>
              <a:t/>
            </a:r>
            <a:br>
              <a:rPr lang="en-US" sz="4000" dirty="0" smtClean="0">
                <a:latin typeface="Georgia" panose="02040502050405020303" pitchFamily="18" charset="0"/>
              </a:rPr>
            </a:br>
            <a:r>
              <a:rPr lang="en-US" sz="4000" dirty="0" smtClean="0">
                <a:latin typeface="Georgia" panose="02040502050405020303" pitchFamily="18" charset="0"/>
              </a:rPr>
              <a:t>§</a:t>
            </a:r>
            <a:r>
              <a:rPr lang="en-US" sz="4000" dirty="0">
                <a:latin typeface="Georgia" panose="02040502050405020303" pitchFamily="18" charset="0"/>
              </a:rPr>
              <a:t>200.303 Internal controls.</a:t>
            </a:r>
          </a:p>
        </p:txBody>
      </p:sp>
      <p:sp>
        <p:nvSpPr>
          <p:cNvPr id="3" name="Content Placeholder 2"/>
          <p:cNvSpPr>
            <a:spLocks noGrp="1"/>
          </p:cNvSpPr>
          <p:nvPr>
            <p:ph idx="1"/>
          </p:nvPr>
        </p:nvSpPr>
        <p:spPr/>
        <p:txBody>
          <a:bodyPr>
            <a:normAutofit/>
          </a:bodyPr>
          <a:lstStyle/>
          <a:p>
            <a:pPr marL="0" indent="0">
              <a:buNone/>
            </a:pPr>
            <a:r>
              <a:rPr lang="en-US" sz="2800" dirty="0" smtClean="0">
                <a:latin typeface="Georgia" panose="02040502050405020303" pitchFamily="18" charset="0"/>
              </a:rPr>
              <a:t>	</a:t>
            </a:r>
          </a:p>
          <a:p>
            <a:pPr marL="0" indent="0">
              <a:buNone/>
            </a:pPr>
            <a:r>
              <a:rPr lang="en-US" sz="2800" dirty="0" smtClean="0">
                <a:latin typeface="Georgia" panose="02040502050405020303" pitchFamily="18" charset="0"/>
              </a:rPr>
              <a:t>	(</a:t>
            </a:r>
            <a:r>
              <a:rPr lang="en-US" sz="2800" dirty="0">
                <a:latin typeface="Georgia" panose="02040502050405020303" pitchFamily="18" charset="0"/>
              </a:rPr>
              <a:t>b) Comply with Federal statutes, </a:t>
            </a:r>
            <a:r>
              <a:rPr lang="en-US" sz="2800" dirty="0" smtClean="0">
                <a:latin typeface="Georgia" panose="02040502050405020303" pitchFamily="18" charset="0"/>
              </a:rPr>
              <a:t>regulations</a:t>
            </a:r>
            <a:r>
              <a:rPr lang="en-US" sz="2800" dirty="0">
                <a:latin typeface="Georgia" panose="02040502050405020303" pitchFamily="18" charset="0"/>
              </a:rPr>
              <a:t>, and the terms and </a:t>
            </a:r>
            <a:r>
              <a:rPr lang="en-US" sz="2800" dirty="0" smtClean="0">
                <a:latin typeface="Georgia" panose="02040502050405020303" pitchFamily="18" charset="0"/>
              </a:rPr>
              <a:t>conditions </a:t>
            </a:r>
            <a:r>
              <a:rPr lang="en-US" sz="2800" dirty="0">
                <a:latin typeface="Georgia" panose="02040502050405020303" pitchFamily="18" charset="0"/>
              </a:rPr>
              <a:t>of the </a:t>
            </a:r>
            <a:r>
              <a:rPr lang="en-US" sz="2800" dirty="0" smtClean="0">
                <a:latin typeface="Georgia" panose="02040502050405020303" pitchFamily="18" charset="0"/>
              </a:rPr>
              <a:t>Federal awards</a:t>
            </a:r>
            <a:r>
              <a:rPr lang="en-US" sz="2800" dirty="0">
                <a:latin typeface="Georgia" panose="02040502050405020303" pitchFamily="18" charset="0"/>
              </a:rPr>
              <a:t>. </a:t>
            </a:r>
          </a:p>
        </p:txBody>
      </p:sp>
    </p:spTree>
    <p:extLst>
      <p:ext uri="{BB962C8B-B14F-4D97-AF65-F5344CB8AC3E}">
        <p14:creationId xmlns:p14="http://schemas.microsoft.com/office/powerpoint/2010/main" val="226466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Green Book Internal Control Definition</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smtClean="0">
                <a:latin typeface="Georgia" panose="02040502050405020303" pitchFamily="18" charset="0"/>
              </a:rPr>
              <a:t>Internal </a:t>
            </a:r>
            <a:r>
              <a:rPr lang="en-US" sz="2800" dirty="0">
                <a:latin typeface="Georgia" panose="02040502050405020303" pitchFamily="18" charset="0"/>
              </a:rPr>
              <a:t>control comprises the plans, methods, policies, and </a:t>
            </a:r>
            <a:r>
              <a:rPr lang="en-US" sz="2800" dirty="0" smtClean="0">
                <a:latin typeface="Georgia" panose="02040502050405020303" pitchFamily="18" charset="0"/>
              </a:rPr>
              <a:t>procedures </a:t>
            </a:r>
            <a:r>
              <a:rPr lang="en-US" sz="2800" dirty="0">
                <a:latin typeface="Georgia" panose="02040502050405020303" pitchFamily="18" charset="0"/>
              </a:rPr>
              <a:t>used to fulfill the mission, strategic plan, goals, and objectives </a:t>
            </a:r>
            <a:r>
              <a:rPr lang="en-US" sz="2800" dirty="0" smtClean="0">
                <a:latin typeface="Georgia" panose="02040502050405020303" pitchFamily="18" charset="0"/>
              </a:rPr>
              <a:t>of </a:t>
            </a:r>
            <a:r>
              <a:rPr lang="en-US" sz="2800" dirty="0">
                <a:latin typeface="Georgia" panose="02040502050405020303" pitchFamily="18" charset="0"/>
              </a:rPr>
              <a:t>the entity. </a:t>
            </a:r>
          </a:p>
        </p:txBody>
      </p:sp>
      <p:sp>
        <p:nvSpPr>
          <p:cNvPr id="5" name="Rectangle 4"/>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290271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Green Book Internal Control Definition</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smtClean="0">
                <a:latin typeface="Georgia" panose="02040502050405020303" pitchFamily="18" charset="0"/>
              </a:rPr>
              <a:t>Internal </a:t>
            </a:r>
            <a:r>
              <a:rPr lang="en-US" sz="2800" dirty="0">
                <a:latin typeface="Georgia" panose="02040502050405020303" pitchFamily="18" charset="0"/>
              </a:rPr>
              <a:t>control serves as the first line of defense in </a:t>
            </a:r>
            <a:r>
              <a:rPr lang="en-US" sz="2800" dirty="0" smtClean="0">
                <a:latin typeface="Georgia" panose="02040502050405020303" pitchFamily="18" charset="0"/>
              </a:rPr>
              <a:t>safeguarding </a:t>
            </a:r>
            <a:r>
              <a:rPr lang="en-US" sz="2800" dirty="0">
                <a:latin typeface="Georgia" panose="02040502050405020303" pitchFamily="18" charset="0"/>
              </a:rPr>
              <a:t>assets. </a:t>
            </a:r>
          </a:p>
        </p:txBody>
      </p:sp>
      <p:sp>
        <p:nvSpPr>
          <p:cNvPr id="5" name="Rectangle 4"/>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98066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Green Book Internal Control Definition</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smtClean="0">
                <a:latin typeface="Georgia" panose="02040502050405020303" pitchFamily="18" charset="0"/>
              </a:rPr>
              <a:t>In </a:t>
            </a:r>
            <a:r>
              <a:rPr lang="en-US" sz="2800" dirty="0">
                <a:latin typeface="Georgia" panose="02040502050405020303" pitchFamily="18" charset="0"/>
              </a:rPr>
              <a:t>short, internal control helps managers achieve </a:t>
            </a:r>
            <a:r>
              <a:rPr lang="en-US" sz="2800" dirty="0" smtClean="0">
                <a:latin typeface="Georgia" panose="02040502050405020303" pitchFamily="18" charset="0"/>
              </a:rPr>
              <a:t>desired </a:t>
            </a:r>
            <a:r>
              <a:rPr lang="en-US" sz="2800" dirty="0">
                <a:latin typeface="Georgia" panose="02040502050405020303" pitchFamily="18" charset="0"/>
              </a:rPr>
              <a:t>results through effective stewardship of public resources.</a:t>
            </a:r>
          </a:p>
        </p:txBody>
      </p:sp>
      <p:sp>
        <p:nvSpPr>
          <p:cNvPr id="5" name="Rectangle 4"/>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3800180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eorgia" panose="02040502050405020303" pitchFamily="18" charset="0"/>
              </a:rPr>
              <a:t>International Organization for Standardization (ISO) </a:t>
            </a:r>
            <a:r>
              <a:rPr lang="en-US" sz="3200" dirty="0" smtClean="0">
                <a:latin typeface="Georgia" panose="02040502050405020303" pitchFamily="18" charset="0"/>
              </a:rPr>
              <a:t>Control Definition</a:t>
            </a:r>
            <a:endParaRPr lang="en-US" sz="3200" dirty="0">
              <a:latin typeface="Georgia" panose="02040502050405020303" pitchFamily="18" charset="0"/>
            </a:endParaRPr>
          </a:p>
        </p:txBody>
      </p:sp>
      <p:sp>
        <p:nvSpPr>
          <p:cNvPr id="3" name="Content Placeholder 2"/>
          <p:cNvSpPr>
            <a:spLocks noGrp="1"/>
          </p:cNvSpPr>
          <p:nvPr>
            <p:ph idx="1"/>
          </p:nvPr>
        </p:nvSpPr>
        <p:spPr>
          <a:xfrm>
            <a:off x="457200" y="1600200"/>
            <a:ext cx="8229600" cy="4172639"/>
          </a:xfrm>
        </p:spPr>
        <p:txBody>
          <a:bodyPr/>
          <a:lstStyle/>
          <a:p>
            <a:pPr marL="0" indent="0">
              <a:buNone/>
            </a:pPr>
            <a:endParaRPr lang="en-US" dirty="0" smtClean="0">
              <a:latin typeface="Georgia" panose="02040502050405020303" pitchFamily="18" charset="0"/>
            </a:endParaRPr>
          </a:p>
          <a:p>
            <a:pPr marL="0" indent="0">
              <a:buNone/>
            </a:pPr>
            <a:r>
              <a:rPr lang="en-US" sz="2800" dirty="0" smtClean="0">
                <a:latin typeface="Georgia" panose="02040502050405020303" pitchFamily="18" charset="0"/>
              </a:rPr>
              <a:t>Administrative</a:t>
            </a:r>
            <a:r>
              <a:rPr lang="en-US" sz="2800" dirty="0">
                <a:latin typeface="Georgia" panose="02040502050405020303" pitchFamily="18" charset="0"/>
              </a:rPr>
              <a:t>, managerial, technical or legal </a:t>
            </a:r>
            <a:r>
              <a:rPr lang="en-US" sz="2800" u="sng" dirty="0">
                <a:latin typeface="Georgia" panose="02040502050405020303" pitchFamily="18" charset="0"/>
              </a:rPr>
              <a:t>methods for managing risk</a:t>
            </a:r>
            <a:r>
              <a:rPr lang="en-US" sz="2800" dirty="0">
                <a:latin typeface="Georgia" panose="02040502050405020303" pitchFamily="18" charset="0"/>
              </a:rPr>
              <a:t>, including policies, procedures, guidelines, practices or organizational structures</a:t>
            </a:r>
          </a:p>
          <a:p>
            <a:endParaRPr lang="en-US" dirty="0">
              <a:latin typeface="Georgia" panose="02040502050405020303" pitchFamily="18" charset="0"/>
            </a:endParaRPr>
          </a:p>
        </p:txBody>
      </p:sp>
      <p:sp>
        <p:nvSpPr>
          <p:cNvPr id="4" name="TextBox 3"/>
          <p:cNvSpPr txBox="1"/>
          <p:nvPr/>
        </p:nvSpPr>
        <p:spPr>
          <a:xfrm>
            <a:off x="457200" y="5772839"/>
            <a:ext cx="8312227" cy="369332"/>
          </a:xfrm>
          <a:prstGeom prst="rect">
            <a:avLst/>
          </a:prstGeom>
          <a:noFill/>
        </p:spPr>
        <p:txBody>
          <a:bodyPr wrap="square" rtlCol="0">
            <a:spAutoFit/>
          </a:bodyPr>
          <a:lstStyle/>
          <a:p>
            <a:r>
              <a:rPr lang="en-US" dirty="0" smtClean="0"/>
              <a:t>Source: ISO 27000 Information security management systems.</a:t>
            </a:r>
            <a:endParaRPr lang="en-US" dirty="0"/>
          </a:p>
        </p:txBody>
      </p:sp>
    </p:spTree>
    <p:extLst>
      <p:ext uri="{BB962C8B-B14F-4D97-AF65-F5344CB8AC3E}">
        <p14:creationId xmlns:p14="http://schemas.microsoft.com/office/powerpoint/2010/main" val="70202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About IAAS</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0"/>
            <a:ext cx="8229600" cy="4205689"/>
          </a:xfrm>
        </p:spPr>
        <p:txBody>
          <a:bodyPr>
            <a:normAutofit/>
          </a:bodyPr>
          <a:lstStyle/>
          <a:p>
            <a:r>
              <a:rPr lang="en-US" sz="2800" dirty="0" smtClean="0">
                <a:latin typeface="Georgia" panose="02040502050405020303" pitchFamily="18" charset="0"/>
              </a:rPr>
              <a:t>Evaluate (internal) control processes</a:t>
            </a:r>
          </a:p>
          <a:p>
            <a:r>
              <a:rPr lang="en-US" sz="2800" dirty="0" smtClean="0">
                <a:latin typeface="Georgia" panose="02040502050405020303" pitchFamily="18" charset="0"/>
              </a:rPr>
              <a:t>Monitor:</a:t>
            </a:r>
          </a:p>
          <a:p>
            <a:pPr lvl="1"/>
            <a:r>
              <a:rPr lang="en-US" sz="2400" dirty="0" smtClean="0">
                <a:latin typeface="Georgia" panose="02040502050405020303" pitchFamily="18" charset="0"/>
              </a:rPr>
              <a:t>Compliance with policies, procedures laws and regulations</a:t>
            </a:r>
          </a:p>
          <a:p>
            <a:pPr lvl="1"/>
            <a:r>
              <a:rPr lang="en-US" sz="2400" dirty="0" smtClean="0">
                <a:latin typeface="Georgia" panose="02040502050405020303" pitchFamily="18" charset="0"/>
              </a:rPr>
              <a:t>Means of safeguarding assets</a:t>
            </a:r>
          </a:p>
          <a:p>
            <a:pPr lvl="1"/>
            <a:r>
              <a:rPr lang="en-US" sz="2400" dirty="0" smtClean="0">
                <a:latin typeface="Georgia" panose="02040502050405020303" pitchFamily="18" charset="0"/>
              </a:rPr>
              <a:t>Effectiveness and efficiency</a:t>
            </a:r>
          </a:p>
          <a:p>
            <a:pPr lvl="1"/>
            <a:r>
              <a:rPr lang="en-US" sz="2400" dirty="0" smtClean="0">
                <a:latin typeface="Georgia" panose="02040502050405020303" pitchFamily="18" charset="0"/>
              </a:rPr>
              <a:t>Risk management </a:t>
            </a:r>
            <a:r>
              <a:rPr lang="en-US" sz="2400" dirty="0" smtClean="0">
                <a:latin typeface="Georgia" panose="02040502050405020303" pitchFamily="18" charset="0"/>
              </a:rPr>
              <a:t>processes</a:t>
            </a:r>
          </a:p>
          <a:p>
            <a:pPr lvl="1"/>
            <a:r>
              <a:rPr lang="en-US" sz="2400" dirty="0" smtClean="0">
                <a:latin typeface="Georgia" panose="02040502050405020303" pitchFamily="18" charset="0"/>
              </a:rPr>
              <a:t>Quality and continuous improvement in operations</a:t>
            </a:r>
            <a:endParaRPr lang="en-US" sz="2400" dirty="0" smtClean="0">
              <a:latin typeface="Georgia" panose="02040502050405020303" pitchFamily="18" charset="0"/>
            </a:endParaRPr>
          </a:p>
          <a:p>
            <a:r>
              <a:rPr lang="en-US" sz="2800" dirty="0">
                <a:latin typeface="Georgia" panose="02040502050405020303" pitchFamily="18" charset="0"/>
              </a:rPr>
              <a:t>Investigate suspected fiscal misconduct</a:t>
            </a:r>
          </a:p>
          <a:p>
            <a:pPr lvl="1"/>
            <a:endParaRPr lang="en-US" dirty="0">
              <a:latin typeface="Georgia" panose="02040502050405020303" pitchFamily="18" charset="0"/>
            </a:endParaRPr>
          </a:p>
        </p:txBody>
      </p:sp>
      <p:sp>
        <p:nvSpPr>
          <p:cNvPr id="4" name="TextBox 3"/>
          <p:cNvSpPr txBox="1"/>
          <p:nvPr/>
        </p:nvSpPr>
        <p:spPr>
          <a:xfrm>
            <a:off x="457200" y="5823198"/>
            <a:ext cx="8229600" cy="369332"/>
          </a:xfrm>
          <a:prstGeom prst="rect">
            <a:avLst/>
          </a:prstGeom>
          <a:noFill/>
        </p:spPr>
        <p:txBody>
          <a:bodyPr wrap="square" rtlCol="0">
            <a:spAutoFit/>
          </a:bodyPr>
          <a:lstStyle/>
          <a:p>
            <a:r>
              <a:rPr lang="en-US" dirty="0"/>
              <a:t>Source: </a:t>
            </a:r>
            <a:r>
              <a:rPr lang="en-US" dirty="0">
                <a:hlinkClick r:id="rId2"/>
              </a:rPr>
              <a:t>http://</a:t>
            </a:r>
            <a:r>
              <a:rPr lang="en-US" dirty="0" smtClean="0">
                <a:hlinkClick r:id="rId2"/>
              </a:rPr>
              <a:t>www.montana.edu/audit/iaas_charter.html</a:t>
            </a:r>
            <a:r>
              <a:rPr lang="en-US" dirty="0" smtClean="0"/>
              <a:t> </a:t>
            </a:r>
            <a:endParaRPr lang="en-US" dirty="0"/>
          </a:p>
        </p:txBody>
      </p:sp>
    </p:spTree>
    <p:extLst>
      <p:ext uri="{BB962C8B-B14F-4D97-AF65-F5344CB8AC3E}">
        <p14:creationId xmlns:p14="http://schemas.microsoft.com/office/powerpoint/2010/main" val="499988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eorgia" panose="02040502050405020303" pitchFamily="18" charset="0"/>
              </a:rPr>
              <a:t>ISO Risk Definition</a:t>
            </a:r>
            <a:endParaRPr lang="en-US" sz="3600" dirty="0">
              <a:latin typeface="Georgia" panose="02040502050405020303" pitchFamily="18" charset="0"/>
            </a:endParaRPr>
          </a:p>
        </p:txBody>
      </p:sp>
      <p:sp>
        <p:nvSpPr>
          <p:cNvPr id="3" name="Content Placeholder 2"/>
          <p:cNvSpPr>
            <a:spLocks noGrp="1"/>
          </p:cNvSpPr>
          <p:nvPr>
            <p:ph idx="1"/>
          </p:nvPr>
        </p:nvSpPr>
        <p:spPr>
          <a:xfrm>
            <a:off x="457200" y="1600200"/>
            <a:ext cx="8229600" cy="4172639"/>
          </a:xfrm>
        </p:spPr>
        <p:txBody>
          <a:bodyPr/>
          <a:lstStyle/>
          <a:p>
            <a:pPr marL="0" indent="0">
              <a:buNone/>
            </a:pPr>
            <a:endParaRPr lang="en-US" dirty="0" smtClean="0">
              <a:latin typeface="Georgia" panose="02040502050405020303" pitchFamily="18" charset="0"/>
            </a:endParaRPr>
          </a:p>
          <a:p>
            <a:pPr marL="0" indent="0">
              <a:buNone/>
            </a:pPr>
            <a:r>
              <a:rPr lang="en-US" sz="2800" dirty="0" smtClean="0">
                <a:latin typeface="Georgia" panose="02040502050405020303" pitchFamily="18" charset="0"/>
              </a:rPr>
              <a:t>Combination </a:t>
            </a:r>
            <a:r>
              <a:rPr lang="en-US" sz="2800" dirty="0">
                <a:latin typeface="Georgia" panose="02040502050405020303" pitchFamily="18" charset="0"/>
              </a:rPr>
              <a:t>of the probability (</a:t>
            </a:r>
            <a:r>
              <a:rPr lang="en-US" sz="2800" dirty="0" smtClean="0">
                <a:latin typeface="Georgia" panose="02040502050405020303" pitchFamily="18" charset="0"/>
              </a:rPr>
              <a:t>likelihood) of </a:t>
            </a:r>
            <a:r>
              <a:rPr lang="en-US" sz="2800" dirty="0">
                <a:latin typeface="Georgia" panose="02040502050405020303" pitchFamily="18" charset="0"/>
              </a:rPr>
              <a:t>an event and its consequence (impact)</a:t>
            </a:r>
          </a:p>
          <a:p>
            <a:pPr marL="0" indent="0">
              <a:buNone/>
            </a:pPr>
            <a:endParaRPr lang="en-US" dirty="0">
              <a:latin typeface="Georgia" panose="02040502050405020303" pitchFamily="18" charset="0"/>
            </a:endParaRPr>
          </a:p>
        </p:txBody>
      </p:sp>
      <p:sp>
        <p:nvSpPr>
          <p:cNvPr id="4" name="TextBox 3"/>
          <p:cNvSpPr txBox="1"/>
          <p:nvPr/>
        </p:nvSpPr>
        <p:spPr>
          <a:xfrm>
            <a:off x="457200" y="5772839"/>
            <a:ext cx="8312227" cy="369332"/>
          </a:xfrm>
          <a:prstGeom prst="rect">
            <a:avLst/>
          </a:prstGeom>
          <a:noFill/>
        </p:spPr>
        <p:txBody>
          <a:bodyPr wrap="square" rtlCol="0">
            <a:spAutoFit/>
          </a:bodyPr>
          <a:lstStyle/>
          <a:p>
            <a:r>
              <a:rPr lang="en-US" dirty="0" smtClean="0"/>
              <a:t>Source: ISO 27000 Information security management systems.</a:t>
            </a:r>
            <a:endParaRPr lang="en-US" dirty="0"/>
          </a:p>
        </p:txBody>
      </p:sp>
    </p:spTree>
    <p:extLst>
      <p:ext uri="{BB962C8B-B14F-4D97-AF65-F5344CB8AC3E}">
        <p14:creationId xmlns:p14="http://schemas.microsoft.com/office/powerpoint/2010/main" val="232773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10954"/>
            <a:ext cx="7772400" cy="1500187"/>
          </a:xfrm>
        </p:spPr>
        <p:txBody>
          <a:bodyPr anchor="ctr">
            <a:normAutofit/>
          </a:bodyPr>
          <a:lstStyle/>
          <a:p>
            <a:r>
              <a:rPr lang="en-US" sz="3200" dirty="0" smtClean="0">
                <a:solidFill>
                  <a:schemeClr val="tx1"/>
                </a:solidFill>
                <a:latin typeface="Georgia" panose="02040502050405020303" pitchFamily="18" charset="0"/>
              </a:rPr>
              <a:t>Who is responsible for internal control at MSU?</a:t>
            </a:r>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537584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Green Book Internal Control Definition</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a:latin typeface="Georgia" panose="02040502050405020303" pitchFamily="18" charset="0"/>
              </a:rPr>
              <a:t>People are what make internal control work. </a:t>
            </a:r>
            <a:r>
              <a:rPr lang="en-US" sz="2800" u="sng" dirty="0">
                <a:latin typeface="Georgia" panose="02040502050405020303" pitchFamily="18" charset="0"/>
              </a:rPr>
              <a:t>Management is </a:t>
            </a:r>
            <a:r>
              <a:rPr lang="en-US" sz="2800" u="sng" dirty="0" smtClean="0">
                <a:latin typeface="Georgia" panose="02040502050405020303" pitchFamily="18" charset="0"/>
              </a:rPr>
              <a:t>responsible</a:t>
            </a:r>
            <a:r>
              <a:rPr lang="en-US" sz="2800" dirty="0" smtClean="0">
                <a:latin typeface="Georgia" panose="02040502050405020303" pitchFamily="18" charset="0"/>
              </a:rPr>
              <a:t> </a:t>
            </a:r>
            <a:r>
              <a:rPr lang="en-US" sz="2800" dirty="0">
                <a:latin typeface="Georgia" panose="02040502050405020303" pitchFamily="18" charset="0"/>
              </a:rPr>
              <a:t>for an effective internal control system. </a:t>
            </a:r>
            <a:r>
              <a:rPr lang="en-US" sz="2800" dirty="0" smtClean="0">
                <a:latin typeface="Georgia" panose="02040502050405020303" pitchFamily="18" charset="0"/>
              </a:rPr>
              <a:t>However</a:t>
            </a:r>
            <a:r>
              <a:rPr lang="en-US" sz="2800" dirty="0">
                <a:latin typeface="Georgia" panose="02040502050405020303" pitchFamily="18" charset="0"/>
              </a:rPr>
              <a:t>, </a:t>
            </a:r>
            <a:r>
              <a:rPr lang="en-US" sz="2800" u="sng" dirty="0">
                <a:latin typeface="Georgia" panose="02040502050405020303" pitchFamily="18" charset="0"/>
              </a:rPr>
              <a:t>personnel</a:t>
            </a:r>
            <a:r>
              <a:rPr lang="en-US" sz="2800" dirty="0">
                <a:latin typeface="Georgia" panose="02040502050405020303" pitchFamily="18" charset="0"/>
              </a:rPr>
              <a:t> </a:t>
            </a:r>
            <a:r>
              <a:rPr lang="en-US" sz="2800" dirty="0" smtClean="0">
                <a:latin typeface="Georgia" panose="02040502050405020303" pitchFamily="18" charset="0"/>
              </a:rPr>
              <a:t>throughout </a:t>
            </a:r>
            <a:r>
              <a:rPr lang="en-US" sz="2800" dirty="0">
                <a:latin typeface="Georgia" panose="02040502050405020303" pitchFamily="18" charset="0"/>
              </a:rPr>
              <a:t>an entity </a:t>
            </a:r>
            <a:r>
              <a:rPr lang="en-US" sz="2800" u="sng" dirty="0">
                <a:latin typeface="Georgia" panose="02040502050405020303" pitchFamily="18" charset="0"/>
              </a:rPr>
              <a:t>play important roles</a:t>
            </a:r>
            <a:r>
              <a:rPr lang="en-US" sz="2800" dirty="0">
                <a:latin typeface="Georgia" panose="02040502050405020303" pitchFamily="18" charset="0"/>
              </a:rPr>
              <a:t> in implementing and operating </a:t>
            </a:r>
            <a:r>
              <a:rPr lang="en-US" sz="2800" dirty="0" smtClean="0">
                <a:latin typeface="Georgia" panose="02040502050405020303" pitchFamily="18" charset="0"/>
              </a:rPr>
              <a:t>an </a:t>
            </a:r>
            <a:r>
              <a:rPr lang="en-US" sz="2800" dirty="0">
                <a:latin typeface="Georgia" panose="02040502050405020303" pitchFamily="18" charset="0"/>
              </a:rPr>
              <a:t>effective internal control system.</a:t>
            </a:r>
          </a:p>
        </p:txBody>
      </p:sp>
      <p:sp>
        <p:nvSpPr>
          <p:cNvPr id="5" name="Rectangle 4"/>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321423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panose="02040502050405020303" pitchFamily="18" charset="0"/>
              </a:rPr>
              <a:t>Characteristics of Higher Education</a:t>
            </a:r>
            <a:endParaRPr lang="en-US"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2800" dirty="0" smtClean="0">
                <a:latin typeface="Georgia" panose="02040502050405020303" pitchFamily="18" charset="0"/>
              </a:rPr>
              <a:t>Large organizations</a:t>
            </a:r>
          </a:p>
          <a:p>
            <a:pPr lvl="1"/>
            <a:r>
              <a:rPr lang="en-US" dirty="0" smtClean="0">
                <a:latin typeface="Georgia" panose="02040502050405020303" pitchFamily="18" charset="0"/>
              </a:rPr>
              <a:t>Offices with functional (e.g., finance, HR) expertise</a:t>
            </a:r>
          </a:p>
          <a:p>
            <a:r>
              <a:rPr lang="en-US" sz="2800" dirty="0" smtClean="0">
                <a:latin typeface="Georgia" panose="02040502050405020303" pitchFamily="18" charset="0"/>
              </a:rPr>
              <a:t>Decentralized</a:t>
            </a:r>
          </a:p>
          <a:p>
            <a:r>
              <a:rPr lang="en-US" sz="2800" dirty="0" smtClean="0">
                <a:latin typeface="Georgia" panose="02040502050405020303" pitchFamily="18" charset="0"/>
              </a:rPr>
              <a:t>Partially taxpayer funded</a:t>
            </a:r>
          </a:p>
          <a:p>
            <a:r>
              <a:rPr lang="en-US" sz="2800" dirty="0" smtClean="0">
                <a:latin typeface="Georgia" panose="02040502050405020303" pitchFamily="18" charset="0"/>
              </a:rPr>
              <a:t>Highly regulated</a:t>
            </a:r>
          </a:p>
          <a:p>
            <a:r>
              <a:rPr lang="en-US" sz="2800" dirty="0" smtClean="0">
                <a:latin typeface="Georgia" panose="02040502050405020303" pitchFamily="18" charset="0"/>
              </a:rPr>
              <a:t>Some managers do not have prior business-type experience</a:t>
            </a:r>
            <a:endParaRPr lang="en-US" sz="2800" dirty="0">
              <a:latin typeface="Georgia" panose="02040502050405020303" pitchFamily="18" charset="0"/>
            </a:endParaRPr>
          </a:p>
        </p:txBody>
      </p:sp>
    </p:spTree>
    <p:extLst>
      <p:ext uri="{BB962C8B-B14F-4D97-AF65-F5344CB8AC3E}">
        <p14:creationId xmlns:p14="http://schemas.microsoft.com/office/powerpoint/2010/main" val="4061103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
            </a:r>
            <a:br>
              <a:rPr lang="en-US" sz="4000" dirty="0" smtClean="0">
                <a:latin typeface="Georgia" panose="02040502050405020303" pitchFamily="18" charset="0"/>
              </a:rPr>
            </a:br>
            <a:r>
              <a:rPr lang="en-US" sz="4000" dirty="0" smtClean="0">
                <a:latin typeface="Georgia" panose="02040502050405020303" pitchFamily="18" charset="0"/>
              </a:rPr>
              <a:t>Five Components </a:t>
            </a:r>
            <a:r>
              <a:rPr lang="en-US" sz="4000" dirty="0">
                <a:latin typeface="Georgia" panose="02040502050405020303" pitchFamily="18" charset="0"/>
              </a:rPr>
              <a:t>of Internal Control </a:t>
            </a:r>
            <a:br>
              <a:rPr lang="en-US" sz="4000" dirty="0">
                <a:latin typeface="Georgia" panose="02040502050405020303" pitchFamily="18" charset="0"/>
              </a:rPr>
            </a:br>
            <a:endParaRPr lang="en-US" sz="4000" dirty="0">
              <a:latin typeface="Georgia" panose="0204050205040502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45920"/>
            <a:ext cx="6424214" cy="4389120"/>
          </a:xfrm>
        </p:spPr>
      </p:pic>
    </p:spTree>
    <p:extLst>
      <p:ext uri="{BB962C8B-B14F-4D97-AF65-F5344CB8AC3E}">
        <p14:creationId xmlns:p14="http://schemas.microsoft.com/office/powerpoint/2010/main" val="2753207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06"/>
            <a:ext cx="8229600" cy="1143000"/>
          </a:xfrm>
        </p:spPr>
        <p:txBody>
          <a:bodyPr>
            <a:normAutofit fontScale="90000"/>
          </a:bodyPr>
          <a:lstStyle/>
          <a:p>
            <a:r>
              <a:rPr lang="en-US" sz="4000" dirty="0" smtClean="0">
                <a:latin typeface="Georgia" panose="02040502050405020303" pitchFamily="18" charset="0"/>
              </a:rPr>
              <a:t>17 Principles Support the Five Components</a:t>
            </a:r>
            <a:endParaRPr lang="en-US" sz="4000" dirty="0">
              <a:latin typeface="Georgia" panose="02040502050405020303"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720" y="1645920"/>
            <a:ext cx="6886161" cy="4389120"/>
          </a:xfrm>
        </p:spPr>
      </p:pic>
    </p:spTree>
    <p:extLst>
      <p:ext uri="{BB962C8B-B14F-4D97-AF65-F5344CB8AC3E}">
        <p14:creationId xmlns:p14="http://schemas.microsoft.com/office/powerpoint/2010/main" val="2727374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Environment</a:t>
            </a:r>
            <a:endParaRPr lang="en-US" sz="4000" dirty="0">
              <a:latin typeface="Georgia" panose="020405020504050203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2103120"/>
            <a:ext cx="4760344" cy="3200400"/>
          </a:xfrm>
        </p:spPr>
      </p:pic>
      <p:sp>
        <p:nvSpPr>
          <p:cNvPr id="6" name="TextBox 5"/>
          <p:cNvSpPr txBox="1"/>
          <p:nvPr/>
        </p:nvSpPr>
        <p:spPr>
          <a:xfrm>
            <a:off x="782198" y="1233888"/>
            <a:ext cx="7733841" cy="646331"/>
          </a:xfrm>
          <a:prstGeom prst="rect">
            <a:avLst/>
          </a:prstGeom>
          <a:noFill/>
        </p:spPr>
        <p:txBody>
          <a:bodyPr wrap="square" rtlCol="0">
            <a:spAutoFit/>
          </a:bodyPr>
          <a:lstStyle/>
          <a:p>
            <a:r>
              <a:rPr lang="en-US" dirty="0"/>
              <a:t>The oversight body and management </a:t>
            </a:r>
            <a:r>
              <a:rPr lang="en-US" dirty="0" smtClean="0"/>
              <a:t>establish and </a:t>
            </a:r>
            <a:r>
              <a:rPr lang="en-US" dirty="0"/>
              <a:t>maintain an environment throughout the entity that sets a </a:t>
            </a:r>
            <a:r>
              <a:rPr lang="en-US" dirty="0" smtClean="0"/>
              <a:t>positive attitude </a:t>
            </a:r>
            <a:r>
              <a:rPr lang="en-US" dirty="0"/>
              <a:t>toward internal control.</a:t>
            </a:r>
          </a:p>
        </p:txBody>
      </p:sp>
      <p:sp>
        <p:nvSpPr>
          <p:cNvPr id="7" name="Rectangle 6"/>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198301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Environment - Principle 1</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smtClean="0">
                <a:latin typeface="Georgia" panose="02040502050405020303" pitchFamily="18" charset="0"/>
              </a:rPr>
              <a:t>The oversight body and management demonstrate a commitment to integrity and ethical values.</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Tone at the Top</a:t>
            </a:r>
          </a:p>
          <a:p>
            <a:pPr marL="914400" lvl="1" indent="-514350">
              <a:buFont typeface="+mj-lt"/>
              <a:buAutoNum type="arabicPeriod"/>
            </a:pPr>
            <a:r>
              <a:rPr lang="en-US" sz="2400" dirty="0" smtClean="0">
                <a:latin typeface="Georgia" panose="02040502050405020303" pitchFamily="18" charset="0"/>
              </a:rPr>
              <a:t>Standards of Conduct</a:t>
            </a:r>
          </a:p>
          <a:p>
            <a:pPr marL="914400" lvl="1" indent="-514350">
              <a:buFont typeface="+mj-lt"/>
              <a:buAutoNum type="arabicPeriod"/>
            </a:pPr>
            <a:r>
              <a:rPr lang="en-US" sz="2400" dirty="0" smtClean="0">
                <a:latin typeface="Georgia" panose="02040502050405020303" pitchFamily="18" charset="0"/>
              </a:rPr>
              <a:t>Adherence </a:t>
            </a:r>
            <a:r>
              <a:rPr lang="en-US" sz="2400" dirty="0">
                <a:latin typeface="Georgia" panose="02040502050405020303" pitchFamily="18" charset="0"/>
              </a:rPr>
              <a:t>to </a:t>
            </a:r>
            <a:r>
              <a:rPr lang="en-US" sz="2400" dirty="0" smtClean="0">
                <a:latin typeface="Georgia" panose="02040502050405020303" pitchFamily="18" charset="0"/>
              </a:rPr>
              <a:t>Standards </a:t>
            </a:r>
            <a:r>
              <a:rPr lang="en-US" sz="2400" dirty="0">
                <a:latin typeface="Georgia" panose="02040502050405020303" pitchFamily="18" charset="0"/>
              </a:rPr>
              <a:t>of Conduct</a:t>
            </a:r>
          </a:p>
          <a:p>
            <a:pPr marL="914400" lvl="1" indent="-514350">
              <a:buFont typeface="+mj-lt"/>
              <a:buAutoNum type="arabicPeriod"/>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2073094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3725" y="2410954"/>
            <a:ext cx="8416887" cy="1500187"/>
          </a:xfrm>
        </p:spPr>
        <p:txBody>
          <a:bodyPr anchor="ctr">
            <a:noAutofit/>
          </a:bodyPr>
          <a:lstStyle/>
          <a:p>
            <a:r>
              <a:rPr lang="en-US" sz="3200" dirty="0" smtClean="0">
                <a:solidFill>
                  <a:schemeClr val="tx1"/>
                </a:solidFill>
                <a:latin typeface="Georgia" panose="02040502050405020303" pitchFamily="18" charset="0"/>
              </a:rPr>
              <a:t>What do you think about </a:t>
            </a:r>
            <a:r>
              <a:rPr lang="en-US" sz="3200" dirty="0" smtClean="0">
                <a:solidFill>
                  <a:schemeClr val="tx1"/>
                </a:solidFill>
                <a:latin typeface="Georgia" panose="02040502050405020303" pitchFamily="18" charset="0"/>
              </a:rPr>
              <a:t>MSU’s commitment </a:t>
            </a:r>
            <a:r>
              <a:rPr lang="en-US" sz="3200" dirty="0" smtClean="0">
                <a:solidFill>
                  <a:schemeClr val="tx1"/>
                </a:solidFill>
                <a:latin typeface="Georgia" panose="02040502050405020303" pitchFamily="18" charset="0"/>
              </a:rPr>
              <a:t>to integrity and ethical values?</a:t>
            </a:r>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901029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eorgia" panose="02040502050405020303" pitchFamily="18" charset="0"/>
              </a:rPr>
              <a:t>MSU Compliance Hotline</a:t>
            </a:r>
            <a:endParaRPr lang="en-US" sz="3600"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endParaRPr lang="en-US" sz="2600" dirty="0" smtClean="0">
              <a:latin typeface="Georgia" panose="02040502050405020303" pitchFamily="18" charset="0"/>
            </a:endParaRPr>
          </a:p>
          <a:p>
            <a:pPr marL="0" indent="0">
              <a:buNone/>
            </a:pPr>
            <a:r>
              <a:rPr lang="en-US" sz="2600" dirty="0" smtClean="0">
                <a:latin typeface="Georgia" panose="02040502050405020303" pitchFamily="18" charset="0"/>
              </a:rPr>
              <a:t>Montana </a:t>
            </a:r>
            <a:r>
              <a:rPr lang="en-US" sz="2600" dirty="0">
                <a:latin typeface="Georgia" panose="02040502050405020303" pitchFamily="18" charset="0"/>
              </a:rPr>
              <a:t>State University’s four campuses are committed to acting with integrity in their pursuit of excellence. As part of this commitment, the university has selected a private contractor, EthicsPoint, to provide an independent avenue for confidential reporting of concerns about suspected legal, regulatory or policy violations</a:t>
            </a:r>
            <a:r>
              <a:rPr lang="en-US" sz="2600" dirty="0" smtClean="0">
                <a:latin typeface="Georgia" panose="02040502050405020303" pitchFamily="18" charset="0"/>
              </a:rPr>
              <a:t>.</a:t>
            </a:r>
          </a:p>
          <a:p>
            <a:pPr marL="0" indent="0">
              <a:buNone/>
            </a:pPr>
            <a:endParaRPr lang="en-US" sz="2600" dirty="0">
              <a:latin typeface="Georgia" panose="02040502050405020303" pitchFamily="18" charset="0"/>
            </a:endParaRPr>
          </a:p>
          <a:p>
            <a:pPr marL="0" indent="0">
              <a:buNone/>
            </a:pPr>
            <a:r>
              <a:rPr lang="en-US" sz="2600" dirty="0" smtClean="0">
                <a:latin typeface="Georgia" panose="02040502050405020303" pitchFamily="18" charset="0"/>
                <a:hlinkClick r:id="rId2"/>
              </a:rPr>
              <a:t>www.msucompliancehotline.ethicspoint.com</a:t>
            </a:r>
            <a:r>
              <a:rPr lang="en-US" sz="2600" dirty="0" smtClean="0">
                <a:latin typeface="Georgia" panose="02040502050405020303" pitchFamily="18" charset="0"/>
              </a:rPr>
              <a:t> </a:t>
            </a:r>
            <a:endParaRPr lang="en-US" sz="2600" dirty="0">
              <a:latin typeface="Georgia" panose="02040502050405020303" pitchFamily="18" charset="0"/>
            </a:endParaRPr>
          </a:p>
        </p:txBody>
      </p:sp>
    </p:spTree>
    <p:extLst>
      <p:ext uri="{BB962C8B-B14F-4D97-AF65-F5344CB8AC3E}">
        <p14:creationId xmlns:p14="http://schemas.microsoft.com/office/powerpoint/2010/main" val="3649920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Internal Control in HE Overview</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0"/>
            <a:ext cx="8229600" cy="4205689"/>
          </a:xfrm>
        </p:spPr>
        <p:txBody>
          <a:bodyPr>
            <a:normAutofit/>
          </a:bodyPr>
          <a:lstStyle/>
          <a:p>
            <a:r>
              <a:rPr lang="en-US" sz="2800" dirty="0" smtClean="0">
                <a:latin typeface="Georgia" panose="02040502050405020303" pitchFamily="18" charset="0"/>
              </a:rPr>
              <a:t>5 elements and 17 principles of internal control</a:t>
            </a:r>
            <a:endParaRPr lang="en-US" sz="2800" dirty="0" smtClean="0">
              <a:latin typeface="Georgia" panose="02040502050405020303" pitchFamily="18" charset="0"/>
            </a:endParaRPr>
          </a:p>
          <a:p>
            <a:r>
              <a:rPr lang="en-US" sz="2800" dirty="0" smtClean="0">
                <a:latin typeface="Georgia" panose="02040502050405020303" pitchFamily="18" charset="0"/>
              </a:rPr>
              <a:t>Areas where internal control processes should commonly be implemented in HE</a:t>
            </a:r>
          </a:p>
          <a:p>
            <a:r>
              <a:rPr lang="en-US" sz="2800" dirty="0">
                <a:latin typeface="Georgia" panose="02040502050405020303" pitchFamily="18" charset="0"/>
              </a:rPr>
              <a:t>Tools for assessing and improving internal control processes in your </a:t>
            </a:r>
            <a:r>
              <a:rPr lang="en-US" sz="2800" dirty="0" smtClean="0">
                <a:latin typeface="Georgia" panose="02040502050405020303" pitchFamily="18" charset="0"/>
              </a:rPr>
              <a:t>unit</a:t>
            </a:r>
            <a:endParaRPr lang="en-US" sz="2800" dirty="0">
              <a:latin typeface="Georgia" panose="02040502050405020303" pitchFamily="18" charset="0"/>
            </a:endParaRPr>
          </a:p>
          <a:p>
            <a:pPr marL="457200" lvl="1" indent="0">
              <a:buNone/>
            </a:pPr>
            <a:endParaRPr lang="en-US" dirty="0">
              <a:latin typeface="Georgia" panose="02040502050405020303" pitchFamily="18" charset="0"/>
            </a:endParaRPr>
          </a:p>
        </p:txBody>
      </p:sp>
    </p:spTree>
    <p:extLst>
      <p:ext uri="{BB962C8B-B14F-4D97-AF65-F5344CB8AC3E}">
        <p14:creationId xmlns:p14="http://schemas.microsoft.com/office/powerpoint/2010/main" val="3378277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smtClean="0">
                <a:latin typeface="Georgia" panose="02040502050405020303" pitchFamily="18" charset="0"/>
              </a:rPr>
              <a:t>Reporting Suspected Legal, Regulatory and Policy Violations </a:t>
            </a:r>
            <a:endParaRPr lang="en-US" sz="3200" dirty="0">
              <a:latin typeface="Georgia" panose="02040502050405020303" pitchFamily="18" charset="0"/>
            </a:endParaRPr>
          </a:p>
        </p:txBody>
      </p:sp>
      <p:sp>
        <p:nvSpPr>
          <p:cNvPr id="3" name="Content Placeholder 2"/>
          <p:cNvSpPr>
            <a:spLocks noGrp="1"/>
          </p:cNvSpPr>
          <p:nvPr>
            <p:ph idx="1"/>
          </p:nvPr>
        </p:nvSpPr>
        <p:spPr/>
        <p:txBody>
          <a:bodyPr>
            <a:normAutofit fontScale="92500"/>
          </a:bodyPr>
          <a:lstStyle/>
          <a:p>
            <a:pPr marL="0" indent="0">
              <a:buNone/>
            </a:pPr>
            <a:endParaRPr lang="en-US" sz="2800" dirty="0" smtClean="0">
              <a:latin typeface="Georgia" panose="02040502050405020303" pitchFamily="18" charset="0"/>
            </a:endParaRPr>
          </a:p>
          <a:p>
            <a:pPr marL="0" indent="0">
              <a:buNone/>
            </a:pPr>
            <a:r>
              <a:rPr lang="en-US" sz="2800" dirty="0" smtClean="0">
                <a:latin typeface="Georgia" panose="02040502050405020303" pitchFamily="18" charset="0"/>
              </a:rPr>
              <a:t>Montana </a:t>
            </a:r>
            <a:r>
              <a:rPr lang="en-US" sz="2800" dirty="0">
                <a:latin typeface="Georgia" panose="02040502050405020303" pitchFamily="18" charset="0"/>
              </a:rPr>
              <a:t>State University encourages all faculty, staff, students, and volunteers, acting in good faith, to report suspected legal, regulatory or policy violations. </a:t>
            </a:r>
            <a:r>
              <a:rPr lang="en-US" sz="2800" u="sng" dirty="0">
                <a:latin typeface="Georgia" panose="02040502050405020303" pitchFamily="18" charset="0"/>
              </a:rPr>
              <a:t>The university is committed to protecting individuals from retaliation for making a good faith report</a:t>
            </a:r>
            <a:r>
              <a:rPr lang="en-US" sz="2800" u="sng" dirty="0" smtClean="0">
                <a:latin typeface="Georgia" panose="02040502050405020303" pitchFamily="18" charset="0"/>
              </a:rPr>
              <a:t>.</a:t>
            </a:r>
          </a:p>
          <a:p>
            <a:pPr marL="0" indent="0">
              <a:buNone/>
            </a:pPr>
            <a:endParaRPr lang="en-US" sz="2800" dirty="0">
              <a:latin typeface="Georgia" panose="02040502050405020303" pitchFamily="18" charset="0"/>
            </a:endParaRPr>
          </a:p>
          <a:p>
            <a:pPr marL="0" indent="0">
              <a:buNone/>
            </a:pPr>
            <a:endParaRPr lang="en-US" sz="2800" dirty="0" smtClean="0">
              <a:latin typeface="Georgia" panose="02040502050405020303" pitchFamily="18" charset="0"/>
            </a:endParaRPr>
          </a:p>
          <a:p>
            <a:pPr marL="0" indent="0">
              <a:buNone/>
            </a:pPr>
            <a:endParaRPr lang="en-US" sz="2800" dirty="0" smtClean="0">
              <a:latin typeface="Georgia" panose="02040502050405020303" pitchFamily="18" charset="0"/>
            </a:endParaRPr>
          </a:p>
          <a:p>
            <a:pPr marL="0" indent="0">
              <a:buNone/>
            </a:pPr>
            <a:r>
              <a:rPr lang="en-US" sz="2800" dirty="0">
                <a:latin typeface="Georgia" panose="02040502050405020303" pitchFamily="18" charset="0"/>
                <a:hlinkClick r:id="rId2"/>
              </a:rPr>
              <a:t>http://www.montana.edu/policy/reporting-violations</a:t>
            </a:r>
            <a:r>
              <a:rPr lang="en-US" sz="2800" dirty="0" smtClean="0">
                <a:latin typeface="Georgia" panose="02040502050405020303" pitchFamily="18" charset="0"/>
                <a:hlinkClick r:id="rId2"/>
              </a:rPr>
              <a:t>/</a:t>
            </a:r>
            <a:r>
              <a:rPr lang="en-US" sz="2800" dirty="0" smtClean="0">
                <a:latin typeface="Georgia" panose="02040502050405020303" pitchFamily="18" charset="0"/>
              </a:rPr>
              <a:t> </a:t>
            </a:r>
            <a:endParaRPr lang="en-US" sz="2800" dirty="0">
              <a:latin typeface="Georgia" panose="02040502050405020303" pitchFamily="18" charset="0"/>
            </a:endParaRPr>
          </a:p>
        </p:txBody>
      </p:sp>
    </p:spTree>
    <p:extLst>
      <p:ext uri="{BB962C8B-B14F-4D97-AF65-F5344CB8AC3E}">
        <p14:creationId xmlns:p14="http://schemas.microsoft.com/office/powerpoint/2010/main" val="690389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eorgia" panose="02040502050405020303" pitchFamily="18" charset="0"/>
              </a:rPr>
              <a:t>Fiscal Misconduct Policy</a:t>
            </a:r>
            <a:endParaRPr lang="en-US" sz="3600"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endParaRPr lang="en-US" sz="2800" dirty="0" smtClean="0">
              <a:latin typeface="Georgia" panose="02040502050405020303" pitchFamily="18" charset="0"/>
            </a:endParaRPr>
          </a:p>
          <a:p>
            <a:pPr marL="0" indent="0">
              <a:buNone/>
            </a:pPr>
            <a:r>
              <a:rPr lang="en-US" sz="2600" dirty="0">
                <a:latin typeface="Georgia" panose="02040502050405020303" pitchFamily="18" charset="0"/>
              </a:rPr>
              <a:t>Any employee or student associated with the University who knows of or suspects fiscal misconduct should promptly notify one of the following: the director of Institutional Audit &amp; Advisory Services, Legal Counsel, or director of University Police.</a:t>
            </a:r>
          </a:p>
          <a:p>
            <a:pPr marL="0" indent="0">
              <a:buNone/>
            </a:pPr>
            <a:endParaRPr lang="en-US" sz="2800" dirty="0" smtClean="0">
              <a:latin typeface="Georgia" panose="02040502050405020303" pitchFamily="18" charset="0"/>
            </a:endParaRPr>
          </a:p>
          <a:p>
            <a:pPr marL="0" indent="0">
              <a:buNone/>
            </a:pPr>
            <a:endParaRPr lang="en-US" sz="2800" dirty="0" smtClean="0">
              <a:latin typeface="Georgia" panose="02040502050405020303" pitchFamily="18" charset="0"/>
            </a:endParaRPr>
          </a:p>
          <a:p>
            <a:pPr marL="0" indent="0">
              <a:buNone/>
            </a:pPr>
            <a:r>
              <a:rPr lang="en-US" sz="2600" dirty="0">
                <a:latin typeface="Georgia" panose="02040502050405020303" pitchFamily="18" charset="0"/>
                <a:hlinkClick r:id="rId2"/>
              </a:rPr>
              <a:t>http://</a:t>
            </a:r>
            <a:r>
              <a:rPr lang="en-US" sz="2600" dirty="0" smtClean="0">
                <a:latin typeface="Georgia" panose="02040502050405020303" pitchFamily="18" charset="0"/>
                <a:hlinkClick r:id="rId2"/>
              </a:rPr>
              <a:t>www.montana.edu/policy/fiscal_misconduct/audit100.html</a:t>
            </a:r>
            <a:r>
              <a:rPr lang="en-US" sz="2600" dirty="0" smtClean="0">
                <a:latin typeface="Georgia" panose="02040502050405020303" pitchFamily="18" charset="0"/>
              </a:rPr>
              <a:t> </a:t>
            </a:r>
            <a:endParaRPr lang="en-US" sz="2600" dirty="0">
              <a:latin typeface="Georgia" panose="02040502050405020303" pitchFamily="18" charset="0"/>
            </a:endParaRPr>
          </a:p>
        </p:txBody>
      </p:sp>
    </p:spTree>
    <p:extLst>
      <p:ext uri="{BB962C8B-B14F-4D97-AF65-F5344CB8AC3E}">
        <p14:creationId xmlns:p14="http://schemas.microsoft.com/office/powerpoint/2010/main" val="3909290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Environment - Principle 2</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The oversight body should oversee the entity’s internal </a:t>
            </a:r>
            <a:r>
              <a:rPr lang="en-US" sz="2800" dirty="0" smtClean="0">
                <a:latin typeface="Georgia" panose="02040502050405020303" pitchFamily="18" charset="0"/>
              </a:rPr>
              <a:t>control system.</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Oversight Structure</a:t>
            </a:r>
            <a:endParaRPr lang="en-US" sz="2400" dirty="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Oversight for the Internal Control System</a:t>
            </a:r>
          </a:p>
          <a:p>
            <a:pPr marL="914400" lvl="1" indent="-514350">
              <a:buFont typeface="+mj-lt"/>
              <a:buAutoNum type="arabicPeriod"/>
            </a:pPr>
            <a:r>
              <a:rPr lang="en-US" sz="2400" dirty="0" smtClean="0">
                <a:latin typeface="Georgia" panose="02040502050405020303" pitchFamily="18" charset="0"/>
              </a:rPr>
              <a:t>Input for Remediation of Deficiencies</a:t>
            </a: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1821277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r>
              <a:rPr lang="en-US" sz="3200" dirty="0" smtClean="0">
                <a:solidFill>
                  <a:schemeClr val="tx1"/>
                </a:solidFill>
                <a:latin typeface="Georgia" panose="02040502050405020303" pitchFamily="18" charset="0"/>
              </a:rPr>
              <a:t>How </a:t>
            </a:r>
            <a:r>
              <a:rPr lang="en-US" sz="3200" dirty="0" smtClean="0">
                <a:solidFill>
                  <a:schemeClr val="tx1"/>
                </a:solidFill>
                <a:latin typeface="Georgia" panose="02040502050405020303" pitchFamily="18" charset="0"/>
              </a:rPr>
              <a:t>do </a:t>
            </a:r>
            <a:r>
              <a:rPr lang="en-US" sz="3200" dirty="0" smtClean="0">
                <a:solidFill>
                  <a:schemeClr val="tx1"/>
                </a:solidFill>
                <a:latin typeface="Georgia" panose="02040502050405020303" pitchFamily="18" charset="0"/>
              </a:rPr>
              <a:t>MSU’s oversight bodies oversee the internal control system?</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01417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31" y="5485376"/>
            <a:ext cx="7557571" cy="566738"/>
          </a:xfrm>
        </p:spPr>
        <p:txBody>
          <a:bodyPr>
            <a:normAutofit/>
          </a:bodyPr>
          <a:lstStyle/>
          <a:p>
            <a:r>
              <a:rPr lang="en-US" sz="2600" b="0" dirty="0" smtClean="0">
                <a:latin typeface="Georgia" panose="02040502050405020303" pitchFamily="18" charset="0"/>
                <a:hlinkClick r:id="rId2"/>
              </a:rPr>
              <a:t>http://www.mus.edu/borpol/default.asp</a:t>
            </a:r>
            <a:r>
              <a:rPr lang="en-US" sz="2600" b="0" dirty="0" smtClean="0">
                <a:latin typeface="Georgia" panose="02040502050405020303" pitchFamily="18" charset="0"/>
              </a:rPr>
              <a:t> </a:t>
            </a:r>
            <a:endParaRPr lang="en-US" sz="2600" b="0" dirty="0">
              <a:latin typeface="Georgia" panose="02040502050405020303" pitchFamily="18" charset="0"/>
            </a:endParaRP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9963" r="9963"/>
          <a:stretch>
            <a:fillRect/>
          </a:stretch>
        </p:blipFill>
        <p:spPr>
          <a:xfrm>
            <a:off x="1280160" y="612775"/>
            <a:ext cx="6461760" cy="4846320"/>
          </a:xfrm>
        </p:spPr>
      </p:pic>
    </p:spTree>
    <p:extLst>
      <p:ext uri="{BB962C8B-B14F-4D97-AF65-F5344CB8AC3E}">
        <p14:creationId xmlns:p14="http://schemas.microsoft.com/office/powerpoint/2010/main" val="1788100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r>
              <a:rPr lang="en-US" sz="3000" dirty="0" smtClean="0">
                <a:solidFill>
                  <a:schemeClr val="tx1"/>
                </a:solidFill>
                <a:latin typeface="Georgia" panose="02040502050405020303" pitchFamily="18" charset="0"/>
              </a:rPr>
              <a:t>How do they provide input for remediation of deficiencies?</a:t>
            </a:r>
            <a:endParaRPr lang="en-US" sz="30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943350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Georgia" panose="02040502050405020303" pitchFamily="18" charset="0"/>
              </a:rPr>
              <a:t>BOR Policy 930.1 – Internal Audit Reports</a:t>
            </a:r>
            <a:endParaRPr lang="en-US" sz="3600" dirty="0">
              <a:latin typeface="Georgia" panose="02040502050405020303" pitchFamily="18" charset="0"/>
            </a:endParaRPr>
          </a:p>
        </p:txBody>
      </p:sp>
      <p:sp>
        <p:nvSpPr>
          <p:cNvPr id="3" name="Content Placeholder 2"/>
          <p:cNvSpPr>
            <a:spLocks noGrp="1"/>
          </p:cNvSpPr>
          <p:nvPr>
            <p:ph idx="1"/>
          </p:nvPr>
        </p:nvSpPr>
        <p:spPr>
          <a:xfrm>
            <a:off x="473725" y="1600200"/>
            <a:ext cx="8229600" cy="4525963"/>
          </a:xfrm>
        </p:spPr>
        <p:txBody>
          <a:bodyPr>
            <a:normAutofit/>
          </a:bodyPr>
          <a:lstStyle/>
          <a:p>
            <a:pPr marL="0" indent="0">
              <a:buNone/>
            </a:pPr>
            <a:endParaRPr lang="en-US" sz="2600" dirty="0" smtClean="0">
              <a:latin typeface="Georgia" panose="02040502050405020303" pitchFamily="18" charset="0"/>
            </a:endParaRPr>
          </a:p>
          <a:p>
            <a:pPr marL="0" indent="0">
              <a:buNone/>
            </a:pPr>
            <a:r>
              <a:rPr lang="en-US" sz="2600" dirty="0" smtClean="0">
                <a:latin typeface="Georgia" panose="02040502050405020303" pitchFamily="18" charset="0"/>
              </a:rPr>
              <a:t>An </a:t>
            </a:r>
            <a:r>
              <a:rPr lang="en-US" sz="2600" dirty="0">
                <a:latin typeface="Georgia" panose="02040502050405020303" pitchFamily="18" charset="0"/>
              </a:rPr>
              <a:t>internal audit report for a campus of the Montana University System shall be provided to the Commissioner's Office when the report contains a conclusion that there has been or may have been a violation of institutional or system policy or of state or federal law. </a:t>
            </a:r>
            <a:endParaRPr lang="en-US" sz="2600" dirty="0" smtClean="0">
              <a:latin typeface="Georgia" panose="02040502050405020303" pitchFamily="18" charset="0"/>
            </a:endParaRPr>
          </a:p>
          <a:p>
            <a:pPr marL="0" indent="0">
              <a:buNone/>
            </a:pPr>
            <a:endParaRPr lang="en-US" sz="2600" dirty="0" smtClean="0">
              <a:latin typeface="Georgia" panose="02040502050405020303" pitchFamily="18" charset="0"/>
            </a:endParaRPr>
          </a:p>
          <a:p>
            <a:pPr marL="0" indent="0">
              <a:buNone/>
            </a:pPr>
            <a:endParaRPr lang="en-US" sz="2600" dirty="0" smtClean="0">
              <a:latin typeface="Georgia" panose="02040502050405020303" pitchFamily="18" charset="0"/>
              <a:hlinkClick r:id="rId2"/>
            </a:endParaRPr>
          </a:p>
          <a:p>
            <a:pPr marL="0" indent="0">
              <a:buNone/>
            </a:pPr>
            <a:r>
              <a:rPr lang="en-US" sz="2600" dirty="0" smtClean="0">
                <a:latin typeface="Georgia" panose="02040502050405020303" pitchFamily="18" charset="0"/>
                <a:hlinkClick r:id="rId2"/>
              </a:rPr>
              <a:t>http</a:t>
            </a:r>
            <a:r>
              <a:rPr lang="en-US" sz="2600" dirty="0">
                <a:latin typeface="Georgia" panose="02040502050405020303" pitchFamily="18" charset="0"/>
                <a:hlinkClick r:id="rId2"/>
              </a:rPr>
              <a:t>://</a:t>
            </a:r>
            <a:r>
              <a:rPr lang="en-US" sz="2600" dirty="0" smtClean="0">
                <a:latin typeface="Georgia" panose="02040502050405020303" pitchFamily="18" charset="0"/>
                <a:hlinkClick r:id="rId2"/>
              </a:rPr>
              <a:t>www.mus.edu/borpol/bor900/9301.htm</a:t>
            </a:r>
            <a:r>
              <a:rPr lang="en-US" sz="2600" dirty="0" smtClean="0">
                <a:latin typeface="Georgia" panose="02040502050405020303" pitchFamily="18" charset="0"/>
              </a:rPr>
              <a:t> </a:t>
            </a:r>
            <a:endParaRPr lang="en-US" sz="2600" dirty="0">
              <a:latin typeface="Georgia" panose="02040502050405020303" pitchFamily="18" charset="0"/>
            </a:endParaRPr>
          </a:p>
        </p:txBody>
      </p:sp>
    </p:spTree>
    <p:extLst>
      <p:ext uri="{BB962C8B-B14F-4D97-AF65-F5344CB8AC3E}">
        <p14:creationId xmlns:p14="http://schemas.microsoft.com/office/powerpoint/2010/main" val="2201567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Georgia" panose="02040502050405020303" pitchFamily="18" charset="0"/>
              </a:rPr>
              <a:t>Montana Code Annotated (MCA) </a:t>
            </a:r>
            <a:r>
              <a:rPr lang="en-US" sz="3600" dirty="0"/>
              <a:t> </a:t>
            </a:r>
            <a:r>
              <a:rPr lang="en-US" sz="3600" dirty="0">
                <a:latin typeface="Georgia" panose="02040502050405020303" pitchFamily="18" charset="0"/>
              </a:rPr>
              <a:t>5-13-309.</a:t>
            </a:r>
          </a:p>
        </p:txBody>
      </p:sp>
      <p:sp>
        <p:nvSpPr>
          <p:cNvPr id="3" name="Content Placeholder 2"/>
          <p:cNvSpPr>
            <a:spLocks noGrp="1"/>
          </p:cNvSpPr>
          <p:nvPr>
            <p:ph idx="1"/>
          </p:nvPr>
        </p:nvSpPr>
        <p:spPr>
          <a:xfrm>
            <a:off x="473725" y="1600200"/>
            <a:ext cx="8229600" cy="4525963"/>
          </a:xfrm>
        </p:spPr>
        <p:txBody>
          <a:bodyPr>
            <a:normAutofit/>
          </a:bodyPr>
          <a:lstStyle/>
          <a:p>
            <a:pPr marL="0" indent="0" algn="ctr">
              <a:buNone/>
            </a:pPr>
            <a:r>
              <a:rPr lang="en-US" sz="2400" b="1" dirty="0">
                <a:latin typeface="Georgia" panose="02040502050405020303" pitchFamily="18" charset="0"/>
              </a:rPr>
              <a:t>Information from state agencies</a:t>
            </a:r>
            <a:r>
              <a:rPr lang="en-US" sz="2400" b="1" dirty="0" smtClean="0">
                <a:latin typeface="Georgia" panose="02040502050405020303" pitchFamily="18" charset="0"/>
              </a:rPr>
              <a:t>.</a:t>
            </a:r>
          </a:p>
          <a:p>
            <a:pPr marL="0" indent="0">
              <a:buNone/>
            </a:pPr>
            <a:r>
              <a:rPr lang="en-US" sz="2400" dirty="0" smtClean="0">
                <a:latin typeface="Georgia" panose="02040502050405020303" pitchFamily="18" charset="0"/>
              </a:rPr>
              <a:t>	[…]</a:t>
            </a:r>
          </a:p>
          <a:p>
            <a:pPr marL="0" indent="0">
              <a:buNone/>
            </a:pPr>
            <a:r>
              <a:rPr lang="en-US" sz="2400" dirty="0"/>
              <a:t>	</a:t>
            </a:r>
            <a:r>
              <a:rPr lang="en-US" sz="2400" dirty="0" smtClean="0">
                <a:latin typeface="Georgia" panose="02040502050405020303" pitchFamily="18" charset="0"/>
              </a:rPr>
              <a:t>(</a:t>
            </a:r>
            <a:r>
              <a:rPr lang="en-US" sz="2400" dirty="0">
                <a:latin typeface="Georgia" panose="02040502050405020303" pitchFamily="18" charset="0"/>
              </a:rPr>
              <a:t>3) The head of each state agency shall immediately notify both the attorney general and the legislative auditor in writing upon the discovery of any theft, actual or suspected, involving state money or property under that agency's control or for which the agency is responsible.</a:t>
            </a:r>
            <a:endParaRPr lang="en-US" sz="2400" dirty="0" smtClean="0">
              <a:latin typeface="Georgia" panose="02040502050405020303" pitchFamily="18" charset="0"/>
            </a:endParaRPr>
          </a:p>
          <a:p>
            <a:pPr marL="0" indent="0">
              <a:buNone/>
            </a:pPr>
            <a:endParaRPr lang="en-US" sz="2400" dirty="0" smtClean="0">
              <a:latin typeface="Georgia" panose="02040502050405020303" pitchFamily="18" charset="0"/>
              <a:hlinkClick r:id="rId2"/>
            </a:endParaRPr>
          </a:p>
          <a:p>
            <a:pPr marL="0" indent="0">
              <a:buNone/>
            </a:pPr>
            <a:endParaRPr lang="en-US" sz="2400" dirty="0" smtClean="0">
              <a:latin typeface="Georgia" panose="02040502050405020303" pitchFamily="18" charset="0"/>
              <a:hlinkClick r:id="rId3"/>
            </a:endParaRPr>
          </a:p>
          <a:p>
            <a:pPr marL="0" indent="0">
              <a:buNone/>
            </a:pPr>
            <a:r>
              <a:rPr lang="en-US" sz="2400" dirty="0" smtClean="0">
                <a:latin typeface="Georgia" panose="02040502050405020303" pitchFamily="18" charset="0"/>
                <a:hlinkClick r:id="rId3"/>
              </a:rPr>
              <a:t>http</a:t>
            </a:r>
            <a:r>
              <a:rPr lang="en-US" sz="2400" dirty="0">
                <a:latin typeface="Georgia" panose="02040502050405020303" pitchFamily="18" charset="0"/>
                <a:hlinkClick r:id="rId3"/>
              </a:rPr>
              <a:t>://</a:t>
            </a:r>
            <a:r>
              <a:rPr lang="en-US" sz="2400" dirty="0" smtClean="0">
                <a:latin typeface="Georgia" panose="02040502050405020303" pitchFamily="18" charset="0"/>
                <a:hlinkClick r:id="rId3"/>
              </a:rPr>
              <a:t>leg.mt.gov/bills/mca/5/13/5-13-309.htm</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1098852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Environment - Principle 3</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smtClean="0">
                <a:latin typeface="Georgia" panose="02040502050405020303" pitchFamily="18" charset="0"/>
              </a:rPr>
              <a:t>Management should establish an organizational structure, assign responsibility, and delegate authority to achieve the entity’s objectives.</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Organizational Structure</a:t>
            </a:r>
            <a:endParaRPr lang="en-US" sz="2400" dirty="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Assignment of Responsibility and Delegation of Authority</a:t>
            </a:r>
          </a:p>
          <a:p>
            <a:pPr marL="914400" lvl="1" indent="-514350">
              <a:buFont typeface="+mj-lt"/>
              <a:buAutoNum type="arabicPeriod"/>
            </a:pPr>
            <a:r>
              <a:rPr lang="en-US" sz="2400" dirty="0" smtClean="0">
                <a:latin typeface="Georgia" panose="02040502050405020303" pitchFamily="18" charset="0"/>
              </a:rPr>
              <a:t>Documentation of the Internal Control System</a:t>
            </a: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3724512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smtClean="0">
              <a:solidFill>
                <a:schemeClr val="tx1"/>
              </a:solidFill>
              <a:latin typeface="Georgia" panose="02040502050405020303" pitchFamily="18" charset="0"/>
            </a:endParaRPr>
          </a:p>
          <a:p>
            <a:r>
              <a:rPr lang="en-US" sz="3200" dirty="0" smtClean="0">
                <a:solidFill>
                  <a:schemeClr val="tx1"/>
                </a:solidFill>
                <a:latin typeface="Georgia" panose="02040502050405020303" pitchFamily="18" charset="0"/>
              </a:rPr>
              <a:t>Do you think authority and responsibility are clearly assigned at MSU?</a:t>
            </a:r>
          </a:p>
          <a:p>
            <a:endParaRPr lang="en-US" sz="3200" dirty="0">
              <a:solidFill>
                <a:schemeClr val="tx1"/>
              </a:solidFill>
              <a:latin typeface="Georgia" panose="02040502050405020303" pitchFamily="18" charset="0"/>
            </a:endParaRP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955872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a:bodyPr>
          <a:lstStyle/>
          <a:p>
            <a:r>
              <a:rPr lang="en-US" sz="3200" dirty="0" smtClean="0">
                <a:latin typeface="Georgia" panose="02040502050405020303" pitchFamily="18" charset="0"/>
              </a:rPr>
              <a:t>Office of Management and Budget (OMB) Circular A-81 §200.303 Internal controls.</a:t>
            </a:r>
            <a:endParaRPr lang="en-US" sz="3200"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Georgia" panose="02040502050405020303" pitchFamily="18" charset="0"/>
              </a:rPr>
              <a:t>	</a:t>
            </a:r>
          </a:p>
          <a:p>
            <a:pPr marL="0" indent="0">
              <a:buNone/>
            </a:pPr>
            <a:r>
              <a:rPr lang="en-US" sz="2800" dirty="0">
                <a:latin typeface="Georgia" panose="02040502050405020303" pitchFamily="18" charset="0"/>
              </a:rPr>
              <a:t>	</a:t>
            </a:r>
            <a:r>
              <a:rPr lang="en-US" sz="2800" dirty="0" smtClean="0">
                <a:latin typeface="Georgia" panose="02040502050405020303" pitchFamily="18" charset="0"/>
              </a:rPr>
              <a:t>The </a:t>
            </a:r>
            <a:r>
              <a:rPr lang="en-US" sz="2800" dirty="0">
                <a:latin typeface="Georgia" panose="02040502050405020303" pitchFamily="18" charset="0"/>
              </a:rPr>
              <a:t>non-Federal entity </a:t>
            </a:r>
            <a:r>
              <a:rPr lang="en-US" sz="2800" u="sng" dirty="0">
                <a:latin typeface="Georgia" panose="02040502050405020303" pitchFamily="18" charset="0"/>
              </a:rPr>
              <a:t>must</a:t>
            </a:r>
            <a:r>
              <a:rPr lang="en-US" sz="2800" dirty="0">
                <a:latin typeface="Georgia" panose="02040502050405020303" pitchFamily="18" charset="0"/>
              </a:rPr>
              <a:t>: </a:t>
            </a:r>
            <a:endParaRPr lang="en-US" sz="2800" dirty="0" smtClean="0">
              <a:latin typeface="Georgia" panose="02040502050405020303" pitchFamily="18" charset="0"/>
            </a:endParaRPr>
          </a:p>
          <a:p>
            <a:pPr marL="0" indent="0">
              <a:buNone/>
            </a:pPr>
            <a:r>
              <a:rPr lang="en-US" sz="2800" dirty="0">
                <a:latin typeface="Georgia" panose="02040502050405020303" pitchFamily="18" charset="0"/>
              </a:rPr>
              <a:t>	</a:t>
            </a:r>
            <a:r>
              <a:rPr lang="en-US" sz="2800" dirty="0" smtClean="0">
                <a:latin typeface="Georgia" panose="02040502050405020303" pitchFamily="18" charset="0"/>
              </a:rPr>
              <a:t>(</a:t>
            </a:r>
            <a:r>
              <a:rPr lang="en-US" sz="2800" dirty="0">
                <a:latin typeface="Georgia" panose="02040502050405020303" pitchFamily="18" charset="0"/>
              </a:rPr>
              <a:t>a) Establish and maintain effective </a:t>
            </a:r>
            <a:r>
              <a:rPr lang="en-US" sz="2800" dirty="0" smtClean="0">
                <a:latin typeface="Georgia" panose="02040502050405020303" pitchFamily="18" charset="0"/>
              </a:rPr>
              <a:t>internal </a:t>
            </a:r>
            <a:r>
              <a:rPr lang="en-US" sz="2800" dirty="0">
                <a:latin typeface="Georgia" panose="02040502050405020303" pitchFamily="18" charset="0"/>
              </a:rPr>
              <a:t>control over the Federal award </a:t>
            </a:r>
            <a:r>
              <a:rPr lang="en-US" sz="2800" dirty="0" smtClean="0">
                <a:latin typeface="Georgia" panose="02040502050405020303" pitchFamily="18" charset="0"/>
              </a:rPr>
              <a:t>that </a:t>
            </a:r>
            <a:r>
              <a:rPr lang="en-US" sz="2800" dirty="0">
                <a:latin typeface="Georgia" panose="02040502050405020303" pitchFamily="18" charset="0"/>
              </a:rPr>
              <a:t>provides reasonable assurance that </a:t>
            </a:r>
            <a:r>
              <a:rPr lang="en-US" sz="2800" dirty="0" smtClean="0">
                <a:latin typeface="Georgia" panose="02040502050405020303" pitchFamily="18" charset="0"/>
              </a:rPr>
              <a:t>the </a:t>
            </a:r>
            <a:r>
              <a:rPr lang="en-US" sz="2800" dirty="0">
                <a:latin typeface="Georgia" panose="02040502050405020303" pitchFamily="18" charset="0"/>
              </a:rPr>
              <a:t>non-Federal entity is managing the </a:t>
            </a:r>
            <a:r>
              <a:rPr lang="en-US" sz="2800" dirty="0" smtClean="0">
                <a:latin typeface="Georgia" panose="02040502050405020303" pitchFamily="18" charset="0"/>
              </a:rPr>
              <a:t>Federal </a:t>
            </a:r>
            <a:r>
              <a:rPr lang="en-US" sz="2800" dirty="0">
                <a:latin typeface="Georgia" panose="02040502050405020303" pitchFamily="18" charset="0"/>
              </a:rPr>
              <a:t>award in compliance with </a:t>
            </a:r>
            <a:r>
              <a:rPr lang="en-US" sz="2800" dirty="0" smtClean="0">
                <a:latin typeface="Georgia" panose="02040502050405020303" pitchFamily="18" charset="0"/>
              </a:rPr>
              <a:t>Federal </a:t>
            </a:r>
            <a:r>
              <a:rPr lang="en-US" sz="2800" dirty="0">
                <a:latin typeface="Georgia" panose="02040502050405020303" pitchFamily="18" charset="0"/>
              </a:rPr>
              <a:t>statutes, regulations, and the </a:t>
            </a:r>
            <a:r>
              <a:rPr lang="en-US" sz="2800" dirty="0" smtClean="0">
                <a:latin typeface="Georgia" panose="02040502050405020303" pitchFamily="18" charset="0"/>
              </a:rPr>
              <a:t>terms </a:t>
            </a:r>
            <a:r>
              <a:rPr lang="en-US" sz="2800" dirty="0">
                <a:latin typeface="Georgia" panose="02040502050405020303" pitchFamily="18" charset="0"/>
              </a:rPr>
              <a:t>and conditions of the Federal </a:t>
            </a:r>
            <a:r>
              <a:rPr lang="en-US" sz="2800" dirty="0" smtClean="0">
                <a:latin typeface="Georgia" panose="02040502050405020303" pitchFamily="18" charset="0"/>
              </a:rPr>
              <a:t>award</a:t>
            </a:r>
            <a:r>
              <a:rPr lang="en-US" sz="2800" dirty="0">
                <a:latin typeface="Georgia" panose="02040502050405020303" pitchFamily="18" charset="0"/>
              </a:rPr>
              <a:t>. </a:t>
            </a:r>
          </a:p>
        </p:txBody>
      </p:sp>
    </p:spTree>
    <p:extLst>
      <p:ext uri="{BB962C8B-B14F-4D97-AF65-F5344CB8AC3E}">
        <p14:creationId xmlns:p14="http://schemas.microsoft.com/office/powerpoint/2010/main" val="1816500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Principa</a:t>
            </a:r>
            <a:r>
              <a:rPr lang="en-US" sz="4000" dirty="0" smtClean="0">
                <a:latin typeface="Georgia" panose="02040502050405020303" pitchFamily="18" charset="0"/>
              </a:rPr>
              <a:t>l Investigator Guide</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800" dirty="0">
                <a:latin typeface="Georgia" panose="02040502050405020303" pitchFamily="18" charset="0"/>
              </a:rPr>
              <a:t>710.00 Responsibilities of the PI in Post-Award Administration</a:t>
            </a:r>
            <a:r>
              <a:rPr lang="en-US" sz="2800" dirty="0" smtClean="0">
                <a:latin typeface="Georgia" panose="02040502050405020303" pitchFamily="18" charset="0"/>
              </a:rPr>
              <a:t>.</a:t>
            </a:r>
          </a:p>
          <a:p>
            <a:r>
              <a:rPr lang="en-US" sz="2800" dirty="0">
                <a:latin typeface="Georgia" panose="02040502050405020303" pitchFamily="18" charset="0"/>
              </a:rPr>
              <a:t>720.00 Role of Departmental Business Managers/Accountants in Post-Award Administration</a:t>
            </a:r>
            <a:r>
              <a:rPr lang="en-US" sz="2800" dirty="0" smtClean="0">
                <a:latin typeface="Georgia" panose="02040502050405020303" pitchFamily="18" charset="0"/>
              </a:rPr>
              <a:t>.</a:t>
            </a:r>
          </a:p>
          <a:p>
            <a:r>
              <a:rPr lang="en-US" sz="2800" dirty="0">
                <a:latin typeface="Georgia" panose="02040502050405020303" pitchFamily="18" charset="0"/>
              </a:rPr>
              <a:t>730.00 Role of OSP in Post-Award Administration. </a:t>
            </a:r>
            <a:endParaRPr lang="en-US" sz="2400" dirty="0">
              <a:latin typeface="Georgia" panose="02040502050405020303" pitchFamily="18" charset="0"/>
            </a:endParaRPr>
          </a:p>
        </p:txBody>
      </p:sp>
      <p:sp>
        <p:nvSpPr>
          <p:cNvPr id="4" name="Rectangle 3"/>
          <p:cNvSpPr/>
          <p:nvPr/>
        </p:nvSpPr>
        <p:spPr>
          <a:xfrm>
            <a:off x="275422" y="5695721"/>
            <a:ext cx="8648241"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www.montana.edu/research/osp/piguide/700.00.html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2020883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smtClean="0">
              <a:solidFill>
                <a:schemeClr val="tx1"/>
              </a:solidFill>
              <a:latin typeface="Georgia" panose="02040502050405020303" pitchFamily="18" charset="0"/>
            </a:endParaRPr>
          </a:p>
          <a:p>
            <a:r>
              <a:rPr lang="en-US" sz="3200" dirty="0" smtClean="0">
                <a:solidFill>
                  <a:schemeClr val="tx1"/>
                </a:solidFill>
                <a:latin typeface="Georgia" panose="02040502050405020303" pitchFamily="18" charset="0"/>
              </a:rPr>
              <a:t>Do you have the authority to ensure that your unit is in compliance with policies, laws and regulations?</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284871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Documentation of the Control System</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800" dirty="0" smtClean="0">
                <a:latin typeface="Georgia" panose="02040502050405020303" pitchFamily="18" charset="0"/>
              </a:rPr>
              <a:t>Establishing and communicating who, what, when, where and why of internal control execution to personnel</a:t>
            </a:r>
          </a:p>
          <a:p>
            <a:r>
              <a:rPr lang="en-US" sz="2800" dirty="0" smtClean="0">
                <a:latin typeface="Georgia" panose="02040502050405020303" pitchFamily="18" charset="0"/>
              </a:rPr>
              <a:t>Means to retain organizational knowledge that could be limited to a few personnel</a:t>
            </a:r>
          </a:p>
          <a:p>
            <a:r>
              <a:rPr lang="en-US" sz="2800" dirty="0" smtClean="0">
                <a:latin typeface="Georgia" panose="02040502050405020303" pitchFamily="18" charset="0"/>
              </a:rPr>
              <a:t>Means to communicate effective control design to outside parties (e.g., auditors)</a:t>
            </a: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4070004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Georgia" panose="02040502050405020303" pitchFamily="18" charset="0"/>
              </a:rPr>
              <a:t>Guidance on Adequate Documentation</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400050" lvl="1" indent="0">
              <a:buNone/>
            </a:pPr>
            <a:endParaRPr lang="en-US" sz="2400" b="1" u="sng" dirty="0" smtClean="0">
              <a:hlinkClick r:id="rId2" tooltip="Departmental Revenue Collection Procedures Model"/>
            </a:endParaRPr>
          </a:p>
          <a:p>
            <a:pPr marL="400050" lvl="1" indent="0">
              <a:buNone/>
            </a:pPr>
            <a:r>
              <a:rPr lang="en-US" sz="2400" b="1" u="sng" dirty="0" smtClean="0">
                <a:latin typeface="Georgia" panose="02040502050405020303" pitchFamily="18" charset="0"/>
                <a:hlinkClick r:id="rId2" tooltip="Departmental Revenue Collection Procedures Model"/>
              </a:rPr>
              <a:t>Departmental </a:t>
            </a:r>
            <a:r>
              <a:rPr lang="en-US" sz="2400" b="1" u="sng" dirty="0">
                <a:latin typeface="Georgia" panose="02040502050405020303" pitchFamily="18" charset="0"/>
                <a:hlinkClick r:id="rId2" tooltip="Departmental Revenue Collection Procedures Model"/>
              </a:rPr>
              <a:t>Revenue Collection Procedures </a:t>
            </a:r>
            <a:r>
              <a:rPr lang="en-US" sz="2400" b="1" u="sng" dirty="0" smtClean="0">
                <a:latin typeface="Georgia" panose="02040502050405020303" pitchFamily="18" charset="0"/>
                <a:hlinkClick r:id="rId2" tooltip="Departmental Revenue Collection Procedures Model"/>
              </a:rPr>
              <a:t>Model</a:t>
            </a:r>
            <a:endParaRPr lang="en-US" sz="2400" b="1" u="sng" dirty="0" smtClean="0">
              <a:latin typeface="Georgia" panose="02040502050405020303" pitchFamily="18" charset="0"/>
            </a:endParaRPr>
          </a:p>
          <a:p>
            <a:pPr marL="400050" lvl="1" indent="0">
              <a:buNone/>
            </a:pPr>
            <a:r>
              <a:rPr lang="en-US" sz="2400" dirty="0">
                <a:latin typeface="Georgia" panose="02040502050405020303" pitchFamily="18" charset="0"/>
              </a:rPr>
              <a:t>This document should be used by departments as a guide for the development or enhancement of their revenue collection procedures and should be tailored to each department’s specific situation. </a:t>
            </a:r>
          </a:p>
        </p:txBody>
      </p:sp>
      <p:sp>
        <p:nvSpPr>
          <p:cNvPr id="5" name="Rectangle 4"/>
          <p:cNvSpPr/>
          <p:nvPr/>
        </p:nvSpPr>
        <p:spPr>
          <a:xfrm>
            <a:off x="649995" y="5555118"/>
            <a:ext cx="8036805" cy="461665"/>
          </a:xfrm>
          <a:prstGeom prst="rect">
            <a:avLst/>
          </a:prstGeom>
        </p:spPr>
        <p:txBody>
          <a:bodyPr wrap="square">
            <a:spAutoFit/>
          </a:bodyPr>
          <a:lstStyle/>
          <a:p>
            <a:r>
              <a:rPr lang="en-US" sz="2400" dirty="0">
                <a:latin typeface="Georgia" panose="02040502050405020303" pitchFamily="18" charset="0"/>
                <a:hlinkClick r:id="rId3"/>
              </a:rPr>
              <a:t>http://</a:t>
            </a:r>
            <a:r>
              <a:rPr lang="en-US" sz="2400" dirty="0" smtClean="0">
                <a:latin typeface="Georgia" panose="02040502050405020303" pitchFamily="18" charset="0"/>
                <a:hlinkClick r:id="rId3"/>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2651322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Environment - Principle 4</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demonstrate a commitment to recruit, </a:t>
            </a:r>
            <a:r>
              <a:rPr lang="en-US" sz="2800" dirty="0" smtClean="0">
                <a:latin typeface="Georgia" panose="02040502050405020303" pitchFamily="18" charset="0"/>
              </a:rPr>
              <a:t>develop, and </a:t>
            </a:r>
            <a:r>
              <a:rPr lang="en-US" sz="2800" dirty="0">
                <a:latin typeface="Georgia" panose="02040502050405020303" pitchFamily="18" charset="0"/>
              </a:rPr>
              <a:t>retain competent individuals</a:t>
            </a:r>
            <a:r>
              <a:rPr lang="en-US" sz="2800" dirty="0" smtClean="0">
                <a:latin typeface="Georgia" panose="02040502050405020303" pitchFamily="18" charset="0"/>
              </a:rPr>
              <a:t>.</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Expectations of Competence</a:t>
            </a:r>
            <a:endParaRPr lang="en-US" sz="2400" dirty="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Recruitment, Development, and Retention of Individuals</a:t>
            </a:r>
          </a:p>
          <a:p>
            <a:pPr marL="914400" lvl="1" indent="-514350">
              <a:buFont typeface="+mj-lt"/>
              <a:buAutoNum type="arabicPeriod"/>
            </a:pPr>
            <a:r>
              <a:rPr lang="en-US" sz="2400" dirty="0" smtClean="0">
                <a:latin typeface="Georgia" panose="02040502050405020303" pitchFamily="18" charset="0"/>
              </a:rPr>
              <a:t>Succession and Contingency Plans and Preparation</a:t>
            </a: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1067807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smtClean="0">
              <a:solidFill>
                <a:schemeClr val="tx1"/>
              </a:solidFill>
              <a:latin typeface="Georgia" panose="02040502050405020303" pitchFamily="18" charset="0"/>
            </a:endParaRPr>
          </a:p>
          <a:p>
            <a:r>
              <a:rPr lang="en-US" sz="3200" dirty="0" smtClean="0">
                <a:solidFill>
                  <a:schemeClr val="tx1"/>
                </a:solidFill>
                <a:latin typeface="Georgia" panose="02040502050405020303" pitchFamily="18" charset="0"/>
              </a:rPr>
              <a:t>How does MSU do at developing and training its people?</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4063623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smtClean="0">
              <a:solidFill>
                <a:schemeClr val="tx1"/>
              </a:solidFill>
              <a:latin typeface="Georgia" panose="02040502050405020303" pitchFamily="18" charset="0"/>
            </a:endParaRPr>
          </a:p>
          <a:p>
            <a:r>
              <a:rPr lang="en-US" sz="3200" dirty="0" smtClean="0">
                <a:solidFill>
                  <a:schemeClr val="tx1"/>
                </a:solidFill>
                <a:latin typeface="Georgia" panose="02040502050405020303" pitchFamily="18" charset="0"/>
              </a:rPr>
              <a:t>How does MSU do at providing incentives to motivate and retain people?</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993437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Environment - Principle 5</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evaluate performance and hold </a:t>
            </a:r>
            <a:r>
              <a:rPr lang="en-US" sz="2800" dirty="0" smtClean="0">
                <a:latin typeface="Georgia" panose="02040502050405020303" pitchFamily="18" charset="0"/>
              </a:rPr>
              <a:t>individuals accountable </a:t>
            </a:r>
            <a:r>
              <a:rPr lang="en-US" sz="2800" dirty="0">
                <a:latin typeface="Georgia" panose="02040502050405020303" pitchFamily="18" charset="0"/>
              </a:rPr>
              <a:t>for their internal </a:t>
            </a:r>
            <a:r>
              <a:rPr lang="en-US" sz="2800" dirty="0" smtClean="0">
                <a:latin typeface="Georgia" panose="02040502050405020303" pitchFamily="18" charset="0"/>
              </a:rPr>
              <a:t>control responsibilities.</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Enforcement of Accountability</a:t>
            </a:r>
          </a:p>
          <a:p>
            <a:pPr marL="914400" lvl="1" indent="-514350">
              <a:buFont typeface="+mj-lt"/>
              <a:buAutoNum type="arabicPeriod"/>
            </a:pPr>
            <a:r>
              <a:rPr lang="en-US" sz="2400" dirty="0" smtClean="0">
                <a:latin typeface="Georgia" panose="02040502050405020303" pitchFamily="18" charset="0"/>
              </a:rPr>
              <a:t>Consideration of Excessive Pressures</a:t>
            </a: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1493034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smtClean="0">
              <a:solidFill>
                <a:schemeClr val="tx1"/>
              </a:solidFill>
              <a:latin typeface="Georgia" panose="02040502050405020303" pitchFamily="18" charset="0"/>
            </a:endParaRPr>
          </a:p>
          <a:p>
            <a:r>
              <a:rPr lang="en-US" sz="3200" dirty="0" smtClean="0">
                <a:solidFill>
                  <a:schemeClr val="tx1"/>
                </a:solidFill>
                <a:latin typeface="Georgia" panose="02040502050405020303" pitchFamily="18" charset="0"/>
              </a:rPr>
              <a:t>Are people at MSU held accountable?</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211609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smtClean="0">
              <a:solidFill>
                <a:schemeClr val="tx1"/>
              </a:solidFill>
              <a:latin typeface="Georgia" panose="02040502050405020303" pitchFamily="18" charset="0"/>
            </a:endParaRPr>
          </a:p>
          <a:p>
            <a:r>
              <a:rPr lang="en-US" sz="3200" dirty="0" smtClean="0">
                <a:solidFill>
                  <a:schemeClr val="tx1"/>
                </a:solidFill>
                <a:latin typeface="Georgia" panose="02040502050405020303" pitchFamily="18" charset="0"/>
              </a:rPr>
              <a:t>Could </a:t>
            </a:r>
            <a:r>
              <a:rPr lang="en-US" sz="3200" dirty="0" smtClean="0">
                <a:solidFill>
                  <a:schemeClr val="tx1"/>
                </a:solidFill>
                <a:latin typeface="Georgia" panose="02040502050405020303" pitchFamily="18" charset="0"/>
              </a:rPr>
              <a:t>people at MSU </a:t>
            </a:r>
            <a:r>
              <a:rPr lang="en-US" sz="3200" dirty="0" smtClean="0">
                <a:solidFill>
                  <a:schemeClr val="tx1"/>
                </a:solidFill>
                <a:latin typeface="Georgia" panose="02040502050405020303" pitchFamily="18" charset="0"/>
              </a:rPr>
              <a:t>be feeling </a:t>
            </a:r>
            <a:r>
              <a:rPr lang="en-US" sz="3200" dirty="0" smtClean="0">
                <a:solidFill>
                  <a:schemeClr val="tx1"/>
                </a:solidFill>
                <a:latin typeface="Georgia" panose="02040502050405020303" pitchFamily="18" charset="0"/>
              </a:rPr>
              <a:t>excessive pressures that could lead to corner cutting?</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16258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fontScale="90000"/>
          </a:bodyPr>
          <a:lstStyle/>
          <a:p>
            <a:r>
              <a:rPr lang="en-US" sz="4000" dirty="0" smtClean="0">
                <a:latin typeface="Georgia" panose="02040502050405020303" pitchFamily="18" charset="0"/>
              </a:rPr>
              <a:t>OMB </a:t>
            </a:r>
            <a:r>
              <a:rPr lang="en-US" sz="4000" dirty="0">
                <a:latin typeface="Georgia" panose="02040502050405020303" pitchFamily="18" charset="0"/>
              </a:rPr>
              <a:t>Circular A-81 </a:t>
            </a:r>
            <a:r>
              <a:rPr lang="en-US" sz="4000" dirty="0" smtClean="0">
                <a:latin typeface="Georgia" panose="02040502050405020303" pitchFamily="18" charset="0"/>
              </a:rPr>
              <a:t/>
            </a:r>
            <a:br>
              <a:rPr lang="en-US" sz="4000" dirty="0" smtClean="0">
                <a:latin typeface="Georgia" panose="02040502050405020303" pitchFamily="18" charset="0"/>
              </a:rPr>
            </a:br>
            <a:r>
              <a:rPr lang="en-US" sz="4000" dirty="0" smtClean="0">
                <a:latin typeface="Georgia" panose="02040502050405020303" pitchFamily="18" charset="0"/>
              </a:rPr>
              <a:t>§</a:t>
            </a:r>
            <a:r>
              <a:rPr lang="en-US" sz="4000" dirty="0">
                <a:latin typeface="Georgia" panose="02040502050405020303" pitchFamily="18" charset="0"/>
              </a:rPr>
              <a:t>200.303 Internal controls.</a:t>
            </a:r>
          </a:p>
        </p:txBody>
      </p:sp>
      <p:sp>
        <p:nvSpPr>
          <p:cNvPr id="3" name="Content Placeholder 2"/>
          <p:cNvSpPr>
            <a:spLocks noGrp="1"/>
          </p:cNvSpPr>
          <p:nvPr>
            <p:ph idx="1"/>
          </p:nvPr>
        </p:nvSpPr>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smtClean="0">
                <a:latin typeface="Georgia" panose="02040502050405020303" pitchFamily="18" charset="0"/>
              </a:rPr>
              <a:t>These </a:t>
            </a:r>
            <a:r>
              <a:rPr lang="en-US" sz="2800" dirty="0">
                <a:latin typeface="Georgia" panose="02040502050405020303" pitchFamily="18" charset="0"/>
              </a:rPr>
              <a:t>internal controls </a:t>
            </a:r>
            <a:r>
              <a:rPr lang="en-US" sz="2800" u="sng" dirty="0">
                <a:latin typeface="Georgia" panose="02040502050405020303" pitchFamily="18" charset="0"/>
              </a:rPr>
              <a:t>should</a:t>
            </a:r>
            <a:r>
              <a:rPr lang="en-US" sz="2800" dirty="0">
                <a:latin typeface="Georgia" panose="02040502050405020303" pitchFamily="18" charset="0"/>
              </a:rPr>
              <a:t> </a:t>
            </a:r>
            <a:r>
              <a:rPr lang="en-US" sz="2800" dirty="0" smtClean="0">
                <a:latin typeface="Georgia" panose="02040502050405020303" pitchFamily="18" charset="0"/>
              </a:rPr>
              <a:t>be </a:t>
            </a:r>
            <a:r>
              <a:rPr lang="en-US" sz="2800" dirty="0">
                <a:latin typeface="Georgia" panose="02040502050405020303" pitchFamily="18" charset="0"/>
              </a:rPr>
              <a:t>in compliance with guidance in </a:t>
            </a:r>
            <a:r>
              <a:rPr lang="en-US" sz="2800" dirty="0" smtClean="0">
                <a:latin typeface="Georgia" panose="02040502050405020303" pitchFamily="18" charset="0"/>
              </a:rPr>
              <a:t>‘‘</a:t>
            </a:r>
            <a:r>
              <a:rPr lang="en-US" sz="2800" dirty="0">
                <a:latin typeface="Georgia" panose="02040502050405020303" pitchFamily="18" charset="0"/>
              </a:rPr>
              <a:t>Standards for Internal Control in the </a:t>
            </a:r>
            <a:r>
              <a:rPr lang="en-US" sz="2800" dirty="0" smtClean="0">
                <a:latin typeface="Georgia" panose="02040502050405020303" pitchFamily="18" charset="0"/>
              </a:rPr>
              <a:t>Federal </a:t>
            </a:r>
            <a:r>
              <a:rPr lang="en-US" sz="2800" dirty="0">
                <a:latin typeface="Georgia" panose="02040502050405020303" pitchFamily="18" charset="0"/>
              </a:rPr>
              <a:t>Government’’ issued by the </a:t>
            </a:r>
            <a:r>
              <a:rPr lang="en-US" sz="2800" dirty="0" smtClean="0">
                <a:latin typeface="Georgia" panose="02040502050405020303" pitchFamily="18" charset="0"/>
              </a:rPr>
              <a:t>Comptroller </a:t>
            </a:r>
            <a:r>
              <a:rPr lang="en-US" sz="2800" dirty="0">
                <a:latin typeface="Georgia" panose="02040502050405020303" pitchFamily="18" charset="0"/>
              </a:rPr>
              <a:t>General of the United </a:t>
            </a:r>
            <a:r>
              <a:rPr lang="en-US" sz="2800" dirty="0" smtClean="0">
                <a:latin typeface="Georgia" panose="02040502050405020303" pitchFamily="18" charset="0"/>
              </a:rPr>
              <a:t>States </a:t>
            </a:r>
            <a:r>
              <a:rPr lang="en-US" sz="2800" dirty="0">
                <a:latin typeface="Georgia" panose="02040502050405020303" pitchFamily="18" charset="0"/>
              </a:rPr>
              <a:t>and the ‘‘Internal Control </a:t>
            </a:r>
            <a:r>
              <a:rPr lang="en-US" sz="2800" dirty="0" smtClean="0">
                <a:latin typeface="Georgia" panose="02040502050405020303" pitchFamily="18" charset="0"/>
              </a:rPr>
              <a:t>Integrated </a:t>
            </a:r>
            <a:r>
              <a:rPr lang="en-US" sz="2800" dirty="0">
                <a:latin typeface="Georgia" panose="02040502050405020303" pitchFamily="18" charset="0"/>
              </a:rPr>
              <a:t>Framework’’, issued by the </a:t>
            </a:r>
            <a:r>
              <a:rPr lang="en-US" sz="2800" dirty="0" smtClean="0">
                <a:latin typeface="Georgia" panose="02040502050405020303" pitchFamily="18" charset="0"/>
              </a:rPr>
              <a:t>Committee </a:t>
            </a:r>
            <a:r>
              <a:rPr lang="en-US" sz="2800" dirty="0">
                <a:latin typeface="Georgia" panose="02040502050405020303" pitchFamily="18" charset="0"/>
              </a:rPr>
              <a:t>of Sponsoring Organizations </a:t>
            </a:r>
            <a:r>
              <a:rPr lang="en-US" sz="2800" dirty="0" smtClean="0">
                <a:latin typeface="Georgia" panose="02040502050405020303" pitchFamily="18" charset="0"/>
              </a:rPr>
              <a:t>of </a:t>
            </a:r>
            <a:r>
              <a:rPr lang="en-US" sz="2800" dirty="0">
                <a:latin typeface="Georgia" panose="02040502050405020303" pitchFamily="18" charset="0"/>
              </a:rPr>
              <a:t>the Treadway Commission (COSO).</a:t>
            </a:r>
          </a:p>
        </p:txBody>
      </p:sp>
    </p:spTree>
    <p:extLst>
      <p:ext uri="{BB962C8B-B14F-4D97-AF65-F5344CB8AC3E}">
        <p14:creationId xmlns:p14="http://schemas.microsoft.com/office/powerpoint/2010/main" val="3888785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Risk Assessment</a:t>
            </a:r>
            <a:endParaRPr lang="en-US" sz="4000" dirty="0">
              <a:latin typeface="Georgia" panose="02040502050405020303" pitchFamily="18" charset="0"/>
            </a:endParaRPr>
          </a:p>
        </p:txBody>
      </p:sp>
      <p:sp>
        <p:nvSpPr>
          <p:cNvPr id="6" name="TextBox 5"/>
          <p:cNvSpPr txBox="1"/>
          <p:nvPr/>
        </p:nvSpPr>
        <p:spPr>
          <a:xfrm>
            <a:off x="782198" y="1233888"/>
            <a:ext cx="7733841" cy="923330"/>
          </a:xfrm>
          <a:prstGeom prst="rect">
            <a:avLst/>
          </a:prstGeom>
          <a:noFill/>
        </p:spPr>
        <p:txBody>
          <a:bodyPr wrap="square" rtlCol="0">
            <a:spAutoFit/>
          </a:bodyPr>
          <a:lstStyle/>
          <a:p>
            <a:r>
              <a:rPr lang="en-US" dirty="0" smtClean="0"/>
              <a:t>Management assesses the risks facing the entity as it seeks to achieve its objectives. This assessment provides the basis for developing appropriate risk</a:t>
            </a:r>
          </a:p>
          <a:p>
            <a:r>
              <a:rPr lang="en-US" dirty="0" smtClean="0"/>
              <a:t>responses.</a:t>
            </a:r>
            <a:endParaRPr lang="en-US" dirty="0"/>
          </a:p>
        </p:txBody>
      </p:sp>
      <p:sp>
        <p:nvSpPr>
          <p:cNvPr id="7" name="Rectangle 6"/>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2286000"/>
            <a:ext cx="4545792" cy="3200400"/>
          </a:xfrm>
        </p:spPr>
      </p:pic>
    </p:spTree>
    <p:extLst>
      <p:ext uri="{BB962C8B-B14F-4D97-AF65-F5344CB8AC3E}">
        <p14:creationId xmlns:p14="http://schemas.microsoft.com/office/powerpoint/2010/main" val="2016577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06"/>
            <a:ext cx="8229600" cy="1143000"/>
          </a:xfrm>
        </p:spPr>
        <p:txBody>
          <a:bodyPr>
            <a:normAutofit fontScale="90000"/>
          </a:bodyPr>
          <a:lstStyle/>
          <a:p>
            <a:r>
              <a:rPr lang="en-US" sz="4000" dirty="0" smtClean="0">
                <a:latin typeface="Georgia" panose="02040502050405020303" pitchFamily="18" charset="0"/>
              </a:rPr>
              <a:t>17 Principles Support the Five Components</a:t>
            </a:r>
            <a:endParaRPr lang="en-US" sz="4000" dirty="0">
              <a:latin typeface="Georgia" panose="02040502050405020303"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720" y="1645920"/>
            <a:ext cx="6886161" cy="4389120"/>
          </a:xfrm>
        </p:spPr>
      </p:pic>
    </p:spTree>
    <p:extLst>
      <p:ext uri="{BB962C8B-B14F-4D97-AF65-F5344CB8AC3E}">
        <p14:creationId xmlns:p14="http://schemas.microsoft.com/office/powerpoint/2010/main" val="951771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Risk Assessment - Principle 6</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define objectives clearly to enable </a:t>
            </a:r>
            <a:r>
              <a:rPr lang="en-US" sz="2800" dirty="0" smtClean="0">
                <a:latin typeface="Georgia" panose="02040502050405020303" pitchFamily="18" charset="0"/>
              </a:rPr>
              <a:t>the identification </a:t>
            </a:r>
            <a:r>
              <a:rPr lang="en-US" sz="2800" dirty="0">
                <a:latin typeface="Georgia" panose="02040502050405020303" pitchFamily="18" charset="0"/>
              </a:rPr>
              <a:t>of risks and define risk tolerances</a:t>
            </a:r>
            <a:r>
              <a:rPr lang="en-US" sz="2800" dirty="0" smtClean="0">
                <a:latin typeface="Georgia" panose="02040502050405020303" pitchFamily="18" charset="0"/>
              </a:rPr>
              <a:t>.</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Definitions of Objectives</a:t>
            </a:r>
            <a:endParaRPr lang="en-US" sz="2400" dirty="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Definitions of Risk Tolerances</a:t>
            </a: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2866418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Definitions of Objectives</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800" dirty="0">
                <a:latin typeface="Georgia" panose="02040502050405020303" pitchFamily="18" charset="0"/>
              </a:rPr>
              <a:t>For quantitative objectives, </a:t>
            </a:r>
            <a:r>
              <a:rPr lang="en-US" sz="2800" dirty="0" smtClean="0">
                <a:latin typeface="Georgia" panose="02040502050405020303" pitchFamily="18" charset="0"/>
              </a:rPr>
              <a:t>performance measures </a:t>
            </a:r>
            <a:r>
              <a:rPr lang="en-US" sz="2800" dirty="0">
                <a:latin typeface="Georgia" panose="02040502050405020303" pitchFamily="18" charset="0"/>
              </a:rPr>
              <a:t>may be a targeted percentage or numerical value</a:t>
            </a:r>
            <a:r>
              <a:rPr lang="en-US" sz="2800" dirty="0" smtClean="0">
                <a:latin typeface="Georgia" panose="02040502050405020303" pitchFamily="18" charset="0"/>
              </a:rPr>
              <a:t>. </a:t>
            </a:r>
          </a:p>
          <a:p>
            <a:r>
              <a:rPr lang="en-US" sz="2800" dirty="0" smtClean="0">
                <a:latin typeface="Georgia" panose="02040502050405020303" pitchFamily="18" charset="0"/>
              </a:rPr>
              <a:t>For qualitative </a:t>
            </a:r>
            <a:r>
              <a:rPr lang="en-US" sz="2800" dirty="0">
                <a:latin typeface="Georgia" panose="02040502050405020303" pitchFamily="18" charset="0"/>
              </a:rPr>
              <a:t>objectives, management may need to design </a:t>
            </a:r>
            <a:r>
              <a:rPr lang="en-US" sz="2800" dirty="0" smtClean="0">
                <a:latin typeface="Georgia" panose="02040502050405020303" pitchFamily="18" charset="0"/>
              </a:rPr>
              <a:t>performance measures </a:t>
            </a:r>
            <a:r>
              <a:rPr lang="en-US" sz="2800" dirty="0">
                <a:latin typeface="Georgia" panose="02040502050405020303" pitchFamily="18" charset="0"/>
              </a:rPr>
              <a:t>that indicate a level or degree of performance, such </a:t>
            </a:r>
            <a:r>
              <a:rPr lang="en-US" sz="2800" dirty="0" smtClean="0">
                <a:latin typeface="Georgia" panose="02040502050405020303" pitchFamily="18" charset="0"/>
              </a:rPr>
              <a:t>as milestones</a:t>
            </a:r>
            <a:r>
              <a:rPr lang="en-US" sz="2800" dirty="0">
                <a:latin typeface="Georgia" panose="02040502050405020303" pitchFamily="18" charset="0"/>
              </a:rPr>
              <a:t>.</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1042385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480" y="2069295"/>
            <a:ext cx="7192652" cy="128016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05840" y="4082904"/>
            <a:ext cx="7177292" cy="822960"/>
          </a:xfrm>
        </p:spPr>
      </p:pic>
      <p:sp>
        <p:nvSpPr>
          <p:cNvPr id="8" name="TextBox 7"/>
          <p:cNvSpPr txBox="1"/>
          <p:nvPr/>
        </p:nvSpPr>
        <p:spPr>
          <a:xfrm>
            <a:off x="473725" y="627961"/>
            <a:ext cx="8339769" cy="707886"/>
          </a:xfrm>
          <a:prstGeom prst="rect">
            <a:avLst/>
          </a:prstGeom>
          <a:noFill/>
        </p:spPr>
        <p:txBody>
          <a:bodyPr wrap="square" rtlCol="0">
            <a:spAutoFit/>
          </a:bodyPr>
          <a:lstStyle/>
          <a:p>
            <a:pPr algn="ctr"/>
            <a:r>
              <a:rPr lang="en-US" sz="4000" dirty="0" smtClean="0">
                <a:latin typeface="Georgia" panose="02040502050405020303" pitchFamily="18" charset="0"/>
              </a:rPr>
              <a:t>MSU </a:t>
            </a:r>
            <a:r>
              <a:rPr lang="en-US" sz="4000" dirty="0" smtClean="0">
                <a:latin typeface="Georgia" panose="02040502050405020303" pitchFamily="18" charset="0"/>
              </a:rPr>
              <a:t>Strategic </a:t>
            </a:r>
            <a:r>
              <a:rPr lang="en-US" sz="4000" dirty="0" smtClean="0">
                <a:latin typeface="Georgia" panose="02040502050405020303" pitchFamily="18" charset="0"/>
              </a:rPr>
              <a:t>Objectives</a:t>
            </a:r>
            <a:endParaRPr lang="en-US" sz="4000" dirty="0">
              <a:latin typeface="Georgia" panose="02040502050405020303" pitchFamily="18" charset="0"/>
            </a:endParaRPr>
          </a:p>
        </p:txBody>
      </p:sp>
    </p:spTree>
    <p:extLst>
      <p:ext uri="{BB962C8B-B14F-4D97-AF65-F5344CB8AC3E}">
        <p14:creationId xmlns:p14="http://schemas.microsoft.com/office/powerpoint/2010/main" val="3474804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Definitions of Risk Tolerances</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3709929"/>
          </a:xfrm>
        </p:spPr>
        <p:txBody>
          <a:bodyPr>
            <a:normAutofit/>
          </a:bodyPr>
          <a:lstStyle/>
          <a:p>
            <a:r>
              <a:rPr lang="en-US" sz="2800" dirty="0" smtClean="0">
                <a:latin typeface="Georgia" panose="02040502050405020303" pitchFamily="18" charset="0"/>
              </a:rPr>
              <a:t>Risk tolerance </a:t>
            </a:r>
            <a:r>
              <a:rPr lang="en-US" sz="2800" dirty="0">
                <a:latin typeface="Georgia" panose="02040502050405020303" pitchFamily="18" charset="0"/>
              </a:rPr>
              <a:t>is the acceptable level of variation in performance relative to </a:t>
            </a:r>
            <a:r>
              <a:rPr lang="en-US" sz="2800" dirty="0" smtClean="0">
                <a:latin typeface="Georgia" panose="02040502050405020303" pitchFamily="18" charset="0"/>
              </a:rPr>
              <a:t>the achievement </a:t>
            </a:r>
            <a:r>
              <a:rPr lang="en-US" sz="2800" dirty="0">
                <a:latin typeface="Georgia" panose="02040502050405020303" pitchFamily="18" charset="0"/>
              </a:rPr>
              <a:t>of objectives</a:t>
            </a:r>
            <a:r>
              <a:rPr lang="en-US" sz="2800" dirty="0" smtClean="0">
                <a:latin typeface="Georgia" panose="02040502050405020303" pitchFamily="18" charset="0"/>
              </a:rPr>
              <a:t>.</a:t>
            </a:r>
          </a:p>
          <a:p>
            <a:pPr lvl="1"/>
            <a:r>
              <a:rPr lang="en-US" sz="2400" dirty="0" smtClean="0">
                <a:latin typeface="Georgia" panose="02040502050405020303" pitchFamily="18" charset="0"/>
              </a:rPr>
              <a:t>For financial reporting objectives, risk tolerance is typically expressed in terms of materiality.</a:t>
            </a:r>
            <a:endParaRPr lang="en-US" sz="2400" dirty="0">
              <a:latin typeface="Georgia" panose="02040502050405020303" pitchFamily="18" charset="0"/>
            </a:endParaRPr>
          </a:p>
        </p:txBody>
      </p:sp>
      <p:sp>
        <p:nvSpPr>
          <p:cNvPr id="4" name="Rectangle 3"/>
          <p:cNvSpPr/>
          <p:nvPr/>
        </p:nvSpPr>
        <p:spPr>
          <a:xfrm>
            <a:off x="275422" y="5445998"/>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
        <p:nvSpPr>
          <p:cNvPr id="5" name="Rectangle 4"/>
          <p:cNvSpPr/>
          <p:nvPr/>
        </p:nvSpPr>
        <p:spPr>
          <a:xfrm>
            <a:off x="275422" y="5766532"/>
            <a:ext cx="8146973" cy="369332"/>
          </a:xfrm>
          <a:prstGeom prst="rect">
            <a:avLst/>
          </a:prstGeom>
        </p:spPr>
        <p:txBody>
          <a:bodyPr wrap="square">
            <a:spAutoFit/>
          </a:bodyPr>
          <a:lstStyle/>
          <a:p>
            <a:r>
              <a:rPr lang="en-US" dirty="0" smtClean="0"/>
              <a:t>Source: COSO Internal Control – Integrated Framework. May 2013.</a:t>
            </a:r>
            <a:endParaRPr lang="en-US" dirty="0"/>
          </a:p>
        </p:txBody>
      </p:sp>
    </p:spTree>
    <p:extLst>
      <p:ext uri="{BB962C8B-B14F-4D97-AF65-F5344CB8AC3E}">
        <p14:creationId xmlns:p14="http://schemas.microsoft.com/office/powerpoint/2010/main" val="1394201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Definitions of Risk Tolerances</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800" b="1" dirty="0" smtClean="0">
                <a:latin typeface="Georgia" panose="02040502050405020303" pitchFamily="18" charset="0"/>
              </a:rPr>
              <a:t>Compliance </a:t>
            </a:r>
            <a:r>
              <a:rPr lang="en-US" sz="2800" b="1" dirty="0">
                <a:latin typeface="Georgia" panose="02040502050405020303" pitchFamily="18" charset="0"/>
              </a:rPr>
              <a:t>objectives </a:t>
            </a:r>
            <a:r>
              <a:rPr lang="en-US" sz="2800" dirty="0">
                <a:latin typeface="Georgia" panose="02040502050405020303" pitchFamily="18" charset="0"/>
              </a:rPr>
              <a:t>- Concept of risk tolerance does not </a:t>
            </a:r>
            <a:r>
              <a:rPr lang="en-US" sz="2800" dirty="0" smtClean="0">
                <a:latin typeface="Georgia" panose="02040502050405020303" pitchFamily="18" charset="0"/>
              </a:rPr>
              <a:t>apply. An </a:t>
            </a:r>
            <a:r>
              <a:rPr lang="en-US" sz="2800" dirty="0">
                <a:latin typeface="Georgia" panose="02040502050405020303" pitchFamily="18" charset="0"/>
              </a:rPr>
              <a:t>entity is either compliant or not compliant.</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3403874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Risk Assessment - Principle 7</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identify, analyze, and respond to risks </a:t>
            </a:r>
            <a:r>
              <a:rPr lang="en-US" sz="2800" dirty="0" smtClean="0">
                <a:latin typeface="Georgia" panose="02040502050405020303" pitchFamily="18" charset="0"/>
              </a:rPr>
              <a:t>related to </a:t>
            </a:r>
            <a:r>
              <a:rPr lang="en-US" sz="2800" dirty="0">
                <a:latin typeface="Georgia" panose="02040502050405020303" pitchFamily="18" charset="0"/>
              </a:rPr>
              <a:t>achieving the defined objectives</a:t>
            </a:r>
            <a:r>
              <a:rPr lang="en-US" sz="2800" dirty="0" smtClean="0">
                <a:latin typeface="Georgia" panose="02040502050405020303" pitchFamily="18" charset="0"/>
              </a:rPr>
              <a:t>.</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Identification of Risks</a:t>
            </a:r>
            <a:endParaRPr lang="en-US" sz="2400" dirty="0">
              <a:latin typeface="Georgia" panose="02040502050405020303" pitchFamily="18" charset="0"/>
            </a:endParaRPr>
          </a:p>
          <a:p>
            <a:pPr marL="914400" lvl="1" indent="-514350">
              <a:buFont typeface="+mj-lt"/>
              <a:buAutoNum type="arabicPeriod"/>
            </a:pPr>
            <a:r>
              <a:rPr lang="en-US" sz="2400" dirty="0" smtClean="0">
                <a:latin typeface="Georgia" panose="02040502050405020303" pitchFamily="18" charset="0"/>
              </a:rPr>
              <a:t>Analysis </a:t>
            </a:r>
            <a:r>
              <a:rPr lang="en-US" sz="2400" dirty="0">
                <a:latin typeface="Georgia" panose="02040502050405020303" pitchFamily="18" charset="0"/>
              </a:rPr>
              <a:t>of </a:t>
            </a:r>
            <a:r>
              <a:rPr lang="en-US" sz="2400" dirty="0" smtClean="0">
                <a:latin typeface="Georgia" panose="02040502050405020303" pitchFamily="18" charset="0"/>
              </a:rPr>
              <a:t>Risks</a:t>
            </a:r>
          </a:p>
          <a:p>
            <a:pPr marL="914400" lvl="1" indent="-514350">
              <a:buFont typeface="+mj-lt"/>
              <a:buAutoNum type="arabicPeriod"/>
            </a:pPr>
            <a:r>
              <a:rPr lang="en-US" sz="2400" dirty="0" smtClean="0">
                <a:latin typeface="Georgia" panose="02040502050405020303" pitchFamily="18" charset="0"/>
              </a:rPr>
              <a:t>Response to </a:t>
            </a:r>
            <a:r>
              <a:rPr lang="en-US" sz="2400" dirty="0">
                <a:latin typeface="Georgia" panose="02040502050405020303" pitchFamily="18" charset="0"/>
              </a:rPr>
              <a:t>Risks</a:t>
            </a:r>
          </a:p>
          <a:p>
            <a:pPr marL="400050" lvl="1" indent="0">
              <a:buNone/>
            </a:pP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1722938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Guidance on Risk Assessment</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lgn="ctr">
              <a:buNone/>
            </a:pPr>
            <a:endParaRPr lang="en-US" sz="2400" b="1" u="sng" dirty="0" smtClean="0">
              <a:latin typeface="Georgia" panose="02040502050405020303" pitchFamily="18" charset="0"/>
              <a:hlinkClick r:id="rId2" tooltip="Internal Control Assessments"/>
            </a:endParaRPr>
          </a:p>
          <a:p>
            <a:pPr marL="0" indent="0" algn="ctr">
              <a:buNone/>
            </a:pPr>
            <a:r>
              <a:rPr lang="en-US" sz="2400" b="1" u="sng" dirty="0" smtClean="0">
                <a:latin typeface="Georgia" panose="02040502050405020303" pitchFamily="18" charset="0"/>
                <a:hlinkClick r:id="rId2" tooltip="Internal Control Assessments"/>
              </a:rPr>
              <a:t>Internal </a:t>
            </a:r>
            <a:r>
              <a:rPr lang="en-US" sz="2400" b="1" u="sng" dirty="0">
                <a:latin typeface="Georgia" panose="02040502050405020303" pitchFamily="18" charset="0"/>
                <a:hlinkClick r:id="rId2" tooltip="Internal Control Assessments"/>
              </a:rPr>
              <a:t>Control </a:t>
            </a:r>
            <a:r>
              <a:rPr lang="en-US" sz="2400" b="1" u="sng" dirty="0" smtClean="0">
                <a:latin typeface="Georgia" panose="02040502050405020303" pitchFamily="18" charset="0"/>
                <a:hlinkClick r:id="rId2" tooltip="Internal Control Assessments"/>
              </a:rPr>
              <a:t>Assessments</a:t>
            </a:r>
            <a:endParaRPr lang="en-US" sz="2400" b="1" u="sng" dirty="0" smtClean="0">
              <a:latin typeface="Georgia" panose="02040502050405020303" pitchFamily="18" charset="0"/>
            </a:endParaRPr>
          </a:p>
          <a:p>
            <a:pPr marL="400050" lvl="1" indent="0">
              <a:buNone/>
            </a:pPr>
            <a:r>
              <a:rPr lang="en-US" sz="2400" dirty="0" smtClean="0">
                <a:latin typeface="Georgia" panose="02040502050405020303" pitchFamily="18" charset="0"/>
              </a:rPr>
              <a:t>These </a:t>
            </a:r>
            <a:r>
              <a:rPr lang="en-US" sz="2400" dirty="0">
                <a:latin typeface="Georgia" panose="02040502050405020303" pitchFamily="18" charset="0"/>
              </a:rPr>
              <a:t>questionnaires were designed to make it easy for staff members to determine if their units have implemented many of the control activities that are commonly needed at MSU and are based on MSU and State of Montana policies and procedures and sound administrative practices.</a:t>
            </a:r>
          </a:p>
        </p:txBody>
      </p:sp>
      <p:sp>
        <p:nvSpPr>
          <p:cNvPr id="5" name="Rectangle 4"/>
          <p:cNvSpPr/>
          <p:nvPr/>
        </p:nvSpPr>
        <p:spPr>
          <a:xfrm>
            <a:off x="649995" y="5555118"/>
            <a:ext cx="8036805" cy="461665"/>
          </a:xfrm>
          <a:prstGeom prst="rect">
            <a:avLst/>
          </a:prstGeom>
        </p:spPr>
        <p:txBody>
          <a:bodyPr wrap="square">
            <a:spAutoFit/>
          </a:bodyPr>
          <a:lstStyle/>
          <a:p>
            <a:r>
              <a:rPr lang="en-US" sz="2400" dirty="0">
                <a:latin typeface="Georgia" panose="02040502050405020303" pitchFamily="18" charset="0"/>
                <a:hlinkClick r:id="rId3"/>
              </a:rPr>
              <a:t>http://</a:t>
            </a:r>
            <a:r>
              <a:rPr lang="en-US" sz="2400" dirty="0" smtClean="0">
                <a:latin typeface="Georgia" panose="02040502050405020303" pitchFamily="18" charset="0"/>
                <a:hlinkClick r:id="rId3"/>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42085993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092"/>
            <a:ext cx="8229600" cy="1143000"/>
          </a:xfrm>
        </p:spPr>
        <p:txBody>
          <a:bodyPr>
            <a:normAutofit fontScale="90000"/>
          </a:bodyPr>
          <a:lstStyle/>
          <a:p>
            <a:r>
              <a:rPr lang="en-US" sz="4000" dirty="0" smtClean="0">
                <a:latin typeface="Georgia" panose="02040502050405020303" pitchFamily="18" charset="0"/>
              </a:rPr>
              <a:t>Accounting &amp; Budgeting </a:t>
            </a:r>
            <a:br>
              <a:rPr lang="en-US" sz="4000" dirty="0" smtClean="0">
                <a:latin typeface="Georgia" panose="02040502050405020303" pitchFamily="18" charset="0"/>
              </a:rPr>
            </a:br>
            <a:r>
              <a:rPr lang="en-US" sz="4000" dirty="0" smtClean="0">
                <a:latin typeface="Georgia" panose="02040502050405020303" pitchFamily="18" charset="0"/>
              </a:rPr>
              <a:t>Control Assessment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How do you ensure that all indexes are regularly monitored to know that you have adequate resources and prevent budget deficits? </a:t>
            </a:r>
            <a:endParaRPr lang="en-US" sz="2400" dirty="0" smtClean="0">
              <a:latin typeface="Georgia" panose="02040502050405020303" pitchFamily="18" charset="0"/>
            </a:endParaRPr>
          </a:p>
          <a:p>
            <a:r>
              <a:rPr lang="en-US" sz="2400" dirty="0" smtClean="0">
                <a:latin typeface="Georgia" panose="02040502050405020303" pitchFamily="18" charset="0"/>
              </a:rPr>
              <a:t>Do </a:t>
            </a:r>
            <a:r>
              <a:rPr lang="en-US" sz="2400" dirty="0">
                <a:latin typeface="Georgia" panose="02040502050405020303" pitchFamily="18" charset="0"/>
              </a:rPr>
              <a:t>you have plans for </a:t>
            </a:r>
            <a:r>
              <a:rPr lang="en-US" sz="2400" dirty="0" smtClean="0">
                <a:latin typeface="Georgia" panose="02040502050405020303" pitchFamily="18" charset="0"/>
              </a:rPr>
              <a:t>handling </a:t>
            </a:r>
            <a:r>
              <a:rPr lang="en-US" sz="2400" dirty="0">
                <a:latin typeface="Georgia" panose="02040502050405020303" pitchFamily="18" charset="0"/>
              </a:rPr>
              <a:t>an unexpected deficit</a:t>
            </a:r>
            <a:r>
              <a:rPr lang="en-US" sz="2400" dirty="0" smtClean="0">
                <a:latin typeface="Georgia" panose="02040502050405020303" pitchFamily="18" charset="0"/>
              </a:rPr>
              <a:t>?</a:t>
            </a:r>
          </a:p>
          <a:p>
            <a:r>
              <a:rPr lang="en-US" sz="2400" dirty="0">
                <a:latin typeface="Georgia" panose="02040502050405020303" pitchFamily="18" charset="0"/>
              </a:rPr>
              <a:t>Do you use a subsidiary accounting system (e.g., CatBooks)? </a:t>
            </a:r>
            <a:r>
              <a:rPr lang="en-US" sz="2400" dirty="0">
                <a:latin typeface="Georgia" panose="02040502050405020303" pitchFamily="18" charset="0"/>
              </a:rPr>
              <a:t>How is it used? </a:t>
            </a:r>
            <a:r>
              <a:rPr lang="en-US" sz="2400" dirty="0">
                <a:latin typeface="Georgia" panose="02040502050405020303" pitchFamily="18" charset="0"/>
              </a:rPr>
              <a:t>Is it regularly reconciled to Banner (monthly</a:t>
            </a:r>
            <a:r>
              <a:rPr lang="en-US" sz="2400" dirty="0" smtClean="0">
                <a:latin typeface="Georgia" panose="02040502050405020303" pitchFamily="18" charset="0"/>
              </a:rPr>
              <a:t>)?</a:t>
            </a:r>
          </a:p>
          <a:p>
            <a:r>
              <a:rPr lang="en-US" sz="2400" dirty="0">
                <a:latin typeface="Georgia" panose="02040502050405020303" pitchFamily="18" charset="0"/>
              </a:rPr>
              <a:t>What reconciliations do you perform and at what frequency? What do you do if you detect errors or omissions?</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335405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10954"/>
            <a:ext cx="7772400" cy="1500187"/>
          </a:xfrm>
        </p:spPr>
        <p:txBody>
          <a:bodyPr anchor="ctr">
            <a:normAutofit/>
          </a:bodyPr>
          <a:lstStyle/>
          <a:p>
            <a:pPr algn="ctr"/>
            <a:r>
              <a:rPr lang="en-US" sz="4000" dirty="0" smtClean="0">
                <a:solidFill>
                  <a:schemeClr val="tx1"/>
                </a:solidFill>
                <a:latin typeface="Georgia" panose="02040502050405020303" pitchFamily="18" charset="0"/>
              </a:rPr>
              <a:t>What is internal control?</a:t>
            </a:r>
            <a:endParaRPr lang="en-US" sz="40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41669601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smtClean="0">
                <a:latin typeface="Georgia" panose="02040502050405020303" pitchFamily="18" charset="0"/>
              </a:rPr>
              <a:t>Human Resources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smtClean="0">
                <a:latin typeface="Georgia" panose="02040502050405020303" pitchFamily="18" charset="0"/>
              </a:rPr>
              <a:t>Recruitment and hiring are conducted in compliance with applicable requirements.</a:t>
            </a:r>
          </a:p>
          <a:p>
            <a:r>
              <a:rPr lang="en-US" sz="2400" dirty="0">
                <a:latin typeface="Georgia" panose="02040502050405020303" pitchFamily="18" charset="0"/>
              </a:rPr>
              <a:t>Regular, extra (e.g., overtime) and exception time (e.g., leave) is recorded, complete, reviewed and properly approved</a:t>
            </a:r>
            <a:r>
              <a:rPr lang="en-US" sz="2400" dirty="0" smtClean="0">
                <a:latin typeface="Georgia" panose="02040502050405020303" pitchFamily="18" charset="0"/>
              </a:rPr>
              <a:t>.</a:t>
            </a:r>
          </a:p>
          <a:p>
            <a:r>
              <a:rPr lang="en-US" sz="2400" dirty="0">
                <a:latin typeface="Georgia" panose="02040502050405020303" pitchFamily="18" charset="0"/>
              </a:rPr>
              <a:t>Payroll reports are reconciled periodically and discrepancies are properly resolved.</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18682561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smtClean="0">
                <a:latin typeface="Georgia" panose="02040502050405020303" pitchFamily="18" charset="0"/>
              </a:rPr>
              <a:t>Information Security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lvl="0"/>
            <a:r>
              <a:rPr lang="en-US" sz="2400" dirty="0">
                <a:latin typeface="Georgia" panose="02040502050405020303" pitchFamily="18" charset="0"/>
              </a:rPr>
              <a:t>The unit has identified the types of information for which it is responsible. Sensitive information is not stored on hard drives of computers assigned to unit employees or students</a:t>
            </a:r>
            <a:r>
              <a:rPr lang="en-US" sz="2400" dirty="0" smtClean="0">
                <a:latin typeface="Georgia" panose="02040502050405020303" pitchFamily="18" charset="0"/>
              </a:rPr>
              <a:t>.</a:t>
            </a:r>
          </a:p>
          <a:p>
            <a:pPr lvl="0"/>
            <a:r>
              <a:rPr lang="en-US" sz="2400" dirty="0">
                <a:latin typeface="Georgia" panose="02040502050405020303" pitchFamily="18" charset="0"/>
              </a:rPr>
              <a:t>Information system access privileges for unit employees are periodically reviewed and accordingly changed or terminated</a:t>
            </a:r>
            <a:r>
              <a:rPr lang="en-US" sz="2400" dirty="0" smtClean="0">
                <a:latin typeface="Georgia" panose="02040502050405020303" pitchFamily="18" charset="0"/>
              </a:rPr>
              <a:t>.</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13630007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smtClean="0">
                <a:latin typeface="Georgia" panose="02040502050405020303" pitchFamily="18" charset="0"/>
              </a:rPr>
              <a:t>Information Security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lvl="0"/>
            <a:r>
              <a:rPr lang="en-US" sz="2400" dirty="0">
                <a:latin typeface="Georgia" panose="02040502050405020303" pitchFamily="18" charset="0"/>
              </a:rPr>
              <a:t>Unit personnel do not download software from unknown sources or open attachments or links included in email without first thinking about the potential for resulting information security </a:t>
            </a:r>
            <a:r>
              <a:rPr lang="en-US" sz="2400" dirty="0" smtClean="0">
                <a:latin typeface="Georgia" panose="02040502050405020303" pitchFamily="18" charset="0"/>
              </a:rPr>
              <a:t>issues.</a:t>
            </a:r>
          </a:p>
          <a:p>
            <a:r>
              <a:rPr lang="en-US" sz="2400" dirty="0">
                <a:latin typeface="Georgia" panose="02040502050405020303" pitchFamily="18" charset="0"/>
              </a:rPr>
              <a:t>Software and operating system updates are applied immediately on unit information systems.</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7972967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fontScale="90000"/>
          </a:bodyPr>
          <a:lstStyle/>
          <a:p>
            <a:r>
              <a:rPr lang="en-US" sz="4000" dirty="0" smtClean="0">
                <a:latin typeface="Georgia" panose="02040502050405020303" pitchFamily="18" charset="0"/>
              </a:rPr>
              <a:t>OMB </a:t>
            </a:r>
            <a:r>
              <a:rPr lang="en-US" sz="4000" dirty="0">
                <a:latin typeface="Georgia" panose="02040502050405020303" pitchFamily="18" charset="0"/>
              </a:rPr>
              <a:t>Circular A-81 </a:t>
            </a:r>
            <a:r>
              <a:rPr lang="en-US" sz="4000" dirty="0" smtClean="0">
                <a:latin typeface="Georgia" panose="02040502050405020303" pitchFamily="18" charset="0"/>
              </a:rPr>
              <a:t/>
            </a:r>
            <a:br>
              <a:rPr lang="en-US" sz="4000" dirty="0" smtClean="0">
                <a:latin typeface="Georgia" panose="02040502050405020303" pitchFamily="18" charset="0"/>
              </a:rPr>
            </a:br>
            <a:r>
              <a:rPr lang="en-US" sz="4000" dirty="0" smtClean="0">
                <a:latin typeface="Georgia" panose="02040502050405020303" pitchFamily="18" charset="0"/>
              </a:rPr>
              <a:t>§</a:t>
            </a:r>
            <a:r>
              <a:rPr lang="en-US" sz="4000" dirty="0">
                <a:latin typeface="Georgia" panose="02040502050405020303" pitchFamily="18" charset="0"/>
              </a:rPr>
              <a:t>200.303 Internal controls.</a:t>
            </a:r>
          </a:p>
        </p:txBody>
      </p:sp>
      <p:sp>
        <p:nvSpPr>
          <p:cNvPr id="3" name="Content Placeholder 2"/>
          <p:cNvSpPr>
            <a:spLocks noGrp="1"/>
          </p:cNvSpPr>
          <p:nvPr>
            <p:ph idx="1"/>
          </p:nvPr>
        </p:nvSpPr>
        <p:spPr/>
        <p:txBody>
          <a:bodyPr>
            <a:normAutofit/>
          </a:bodyPr>
          <a:lstStyle/>
          <a:p>
            <a:pPr marL="0" indent="0">
              <a:buNone/>
            </a:pPr>
            <a:endParaRPr lang="en-US" sz="2800" dirty="0" smtClean="0">
              <a:latin typeface="Georgia" panose="02040502050405020303" pitchFamily="18" charset="0"/>
            </a:endParaRPr>
          </a:p>
          <a:p>
            <a:pPr marL="0" indent="0">
              <a:buNone/>
            </a:pPr>
            <a:r>
              <a:rPr lang="en-US" sz="2800" dirty="0" smtClean="0">
                <a:latin typeface="Georgia" panose="02040502050405020303" pitchFamily="18" charset="0"/>
              </a:rPr>
              <a:t>	(</a:t>
            </a:r>
            <a:r>
              <a:rPr lang="en-US" sz="2800" dirty="0">
                <a:latin typeface="Georgia" panose="02040502050405020303" pitchFamily="18" charset="0"/>
              </a:rPr>
              <a:t>e) Take reasonable measures to </a:t>
            </a:r>
            <a:r>
              <a:rPr lang="en-US" sz="2800" dirty="0" smtClean="0">
                <a:latin typeface="Georgia" panose="02040502050405020303" pitchFamily="18" charset="0"/>
              </a:rPr>
              <a:t>safeguard </a:t>
            </a:r>
            <a:r>
              <a:rPr lang="en-US" sz="2800" dirty="0">
                <a:latin typeface="Georgia" panose="02040502050405020303" pitchFamily="18" charset="0"/>
              </a:rPr>
              <a:t>protected personally </a:t>
            </a:r>
            <a:r>
              <a:rPr lang="en-US" sz="2800" dirty="0" smtClean="0">
                <a:latin typeface="Georgia" panose="02040502050405020303" pitchFamily="18" charset="0"/>
              </a:rPr>
              <a:t>identifiable </a:t>
            </a:r>
            <a:r>
              <a:rPr lang="en-US" sz="2800" dirty="0">
                <a:latin typeface="Georgia" panose="02040502050405020303" pitchFamily="18" charset="0"/>
              </a:rPr>
              <a:t>information and </a:t>
            </a:r>
            <a:r>
              <a:rPr lang="en-US" sz="2800" dirty="0" smtClean="0">
                <a:latin typeface="Georgia" panose="02040502050405020303" pitchFamily="18" charset="0"/>
              </a:rPr>
              <a:t>other information </a:t>
            </a:r>
            <a:r>
              <a:rPr lang="en-US" sz="2800" dirty="0">
                <a:latin typeface="Georgia" panose="02040502050405020303" pitchFamily="18" charset="0"/>
              </a:rPr>
              <a:t>the Federal awarding </a:t>
            </a:r>
            <a:r>
              <a:rPr lang="en-US" sz="2800" dirty="0" smtClean="0">
                <a:latin typeface="Georgia" panose="02040502050405020303" pitchFamily="18" charset="0"/>
              </a:rPr>
              <a:t>agency </a:t>
            </a:r>
            <a:r>
              <a:rPr lang="en-US" sz="2800" dirty="0">
                <a:latin typeface="Georgia" panose="02040502050405020303" pitchFamily="18" charset="0"/>
              </a:rPr>
              <a:t>or pass-through entity designates </a:t>
            </a:r>
            <a:r>
              <a:rPr lang="en-US" sz="2800" dirty="0" smtClean="0">
                <a:latin typeface="Georgia" panose="02040502050405020303" pitchFamily="18" charset="0"/>
              </a:rPr>
              <a:t>as </a:t>
            </a:r>
            <a:r>
              <a:rPr lang="en-US" sz="2800" dirty="0">
                <a:latin typeface="Georgia" panose="02040502050405020303" pitchFamily="18" charset="0"/>
              </a:rPr>
              <a:t>sensitive or the non-Federal entity </a:t>
            </a:r>
            <a:r>
              <a:rPr lang="en-US" sz="2800" dirty="0" smtClean="0">
                <a:latin typeface="Georgia" panose="02040502050405020303" pitchFamily="18" charset="0"/>
              </a:rPr>
              <a:t>considers </a:t>
            </a:r>
            <a:r>
              <a:rPr lang="en-US" sz="2800" dirty="0">
                <a:latin typeface="Georgia" panose="02040502050405020303" pitchFamily="18" charset="0"/>
              </a:rPr>
              <a:t>sensitive consistent with </a:t>
            </a:r>
            <a:r>
              <a:rPr lang="en-US" sz="2800" dirty="0" smtClean="0">
                <a:latin typeface="Georgia" panose="02040502050405020303" pitchFamily="18" charset="0"/>
              </a:rPr>
              <a:t>applicable </a:t>
            </a:r>
            <a:r>
              <a:rPr lang="en-US" sz="2800" dirty="0">
                <a:latin typeface="Georgia" panose="02040502050405020303" pitchFamily="18" charset="0"/>
              </a:rPr>
              <a:t>Federal, state and local </a:t>
            </a:r>
            <a:r>
              <a:rPr lang="en-US" sz="2800" dirty="0" smtClean="0">
                <a:latin typeface="Georgia" panose="02040502050405020303" pitchFamily="18" charset="0"/>
              </a:rPr>
              <a:t>laws regarding </a:t>
            </a:r>
            <a:r>
              <a:rPr lang="en-US" sz="2800" dirty="0">
                <a:latin typeface="Georgia" panose="02040502050405020303" pitchFamily="18" charset="0"/>
              </a:rPr>
              <a:t>privacy and obligations </a:t>
            </a:r>
            <a:r>
              <a:rPr lang="en-US" sz="2800" dirty="0" smtClean="0">
                <a:latin typeface="Georgia" panose="02040502050405020303" pitchFamily="18" charset="0"/>
              </a:rPr>
              <a:t>of confidentiality</a:t>
            </a:r>
            <a:r>
              <a:rPr lang="en-US" sz="2800" dirty="0">
                <a:latin typeface="Georgia" panose="02040502050405020303" pitchFamily="18" charset="0"/>
              </a:rPr>
              <a:t>.</a:t>
            </a:r>
          </a:p>
        </p:txBody>
      </p:sp>
    </p:spTree>
    <p:extLst>
      <p:ext uri="{BB962C8B-B14F-4D97-AF65-F5344CB8AC3E}">
        <p14:creationId xmlns:p14="http://schemas.microsoft.com/office/powerpoint/2010/main" val="1462091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smtClean="0">
                <a:latin typeface="Georgia" panose="02040502050405020303" pitchFamily="18" charset="0"/>
              </a:rPr>
              <a:t>Procurement &amp; Disbursements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lnSpcReduction="10000"/>
          </a:bodyPr>
          <a:lstStyle/>
          <a:p>
            <a:pPr lvl="0"/>
            <a:r>
              <a:rPr lang="en-US" sz="2400" dirty="0">
                <a:latin typeface="Georgia" panose="02040502050405020303" pitchFamily="18" charset="0"/>
              </a:rPr>
              <a:t>Purchases are not manipulated (e.g., two payments of $4,900 for a single item) to avoid following procurement procedures</a:t>
            </a:r>
            <a:r>
              <a:rPr lang="en-US" sz="2400" dirty="0" smtClean="0">
                <a:latin typeface="Georgia" panose="02040502050405020303" pitchFamily="18" charset="0"/>
              </a:rPr>
              <a:t>.</a:t>
            </a:r>
          </a:p>
          <a:p>
            <a:pPr lvl="0"/>
            <a:r>
              <a:rPr lang="en-US" sz="2400" dirty="0">
                <a:latin typeface="Georgia" panose="02040502050405020303" pitchFamily="18" charset="0"/>
              </a:rPr>
              <a:t>A written contract exists for all purchased services that amount to $500 or more.</a:t>
            </a:r>
            <a:endParaRPr lang="en-US" sz="2400" dirty="0">
              <a:latin typeface="Georgia" panose="02040502050405020303" pitchFamily="18" charset="0"/>
            </a:endParaRPr>
          </a:p>
          <a:p>
            <a:pPr lvl="0"/>
            <a:r>
              <a:rPr lang="en-US" sz="2400" dirty="0">
                <a:latin typeface="Georgia" panose="02040502050405020303" pitchFamily="18" charset="0"/>
              </a:rPr>
              <a:t>Prior to entering into a contract, the unit determines whether the relationship with the person or firm is an employment relationship or an independent contractor relationship. </a:t>
            </a:r>
            <a:endParaRPr lang="en-US" sz="2400" dirty="0" smtClean="0">
              <a:latin typeface="Georgia" panose="02040502050405020303" pitchFamily="18" charset="0"/>
            </a:endParaRPr>
          </a:p>
          <a:p>
            <a:pPr lvl="0"/>
            <a:r>
              <a:rPr lang="en-US" sz="2400" dirty="0">
                <a:latin typeface="Georgia" panose="02040502050405020303" pitchFamily="18" charset="0"/>
              </a:rPr>
              <a:t>P-card expense statements/reports are properly reviewed and approved in a timely manner.</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1742109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smtClean="0">
                <a:latin typeface="Georgia" panose="02040502050405020303" pitchFamily="18" charset="0"/>
              </a:rPr>
              <a:t>Property Management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lvl="0"/>
            <a:r>
              <a:rPr lang="en-US" sz="2400" dirty="0">
                <a:latin typeface="Georgia" panose="02040502050405020303" pitchFamily="18" charset="0"/>
              </a:rPr>
              <a:t>The unit maintains capital and minor and sensitive equipment inventory listings.</a:t>
            </a:r>
          </a:p>
          <a:p>
            <a:r>
              <a:rPr lang="en-US" sz="2400" dirty="0">
                <a:latin typeface="Georgia" panose="02040502050405020303" pitchFamily="18" charset="0"/>
              </a:rPr>
              <a:t>Sensitive property includes items that possess a special risk of theft due to marketability and/or portability or that present a risk to safety. </a:t>
            </a:r>
            <a:endParaRPr lang="en-US" sz="2400" dirty="0" smtClean="0">
              <a:latin typeface="Georgia" panose="02040502050405020303" pitchFamily="18" charset="0"/>
            </a:endParaRPr>
          </a:p>
          <a:p>
            <a:r>
              <a:rPr lang="en-US" sz="2400" dirty="0">
                <a:latin typeface="Georgia" panose="02040502050405020303" pitchFamily="18" charset="0"/>
              </a:rPr>
              <a:t>MSU Property Management is notified and proper procedures are followed in the sale or disposition of property</a:t>
            </a:r>
            <a:r>
              <a:rPr lang="en-US" sz="2400" dirty="0" smtClean="0">
                <a:latin typeface="Georgia" panose="02040502050405020303" pitchFamily="18" charset="0"/>
              </a:rPr>
              <a:t>.</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15624133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smtClean="0">
                <a:latin typeface="Georgia" panose="02040502050405020303" pitchFamily="18" charset="0"/>
              </a:rPr>
              <a:t>Property Management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smtClean="0">
                <a:latin typeface="Georgia" panose="02040502050405020303" pitchFamily="18" charset="0"/>
              </a:rPr>
              <a:t>Actual </a:t>
            </a:r>
            <a:r>
              <a:rPr lang="en-US" sz="2400" dirty="0">
                <a:latin typeface="Georgia" panose="02040502050405020303" pitchFamily="18" charset="0"/>
              </a:rPr>
              <a:t>and suspected losses of assets are reported to MSU Property Management</a:t>
            </a:r>
            <a:r>
              <a:rPr lang="en-US" sz="2400" dirty="0" smtClean="0">
                <a:latin typeface="Georgia" panose="02040502050405020303" pitchFamily="18" charset="0"/>
              </a:rPr>
              <a:t>.</a:t>
            </a:r>
          </a:p>
          <a:p>
            <a:r>
              <a:rPr lang="en-US" sz="2400" dirty="0" smtClean="0">
                <a:latin typeface="Georgia" panose="02040502050405020303" pitchFamily="18" charset="0"/>
              </a:rPr>
              <a:t>University facilities and equipment are not used for personal gain (i.e., no personal use).</a:t>
            </a:r>
            <a:endParaRPr lang="en-US" sz="2400" dirty="0">
              <a:latin typeface="Georgia" panose="02040502050405020303" pitchFamily="18" charset="0"/>
            </a:endParaRP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36991948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smtClean="0">
                <a:latin typeface="Georgia" panose="02040502050405020303" pitchFamily="18" charset="0"/>
              </a:rPr>
              <a:t>Revenue Collection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Procedures must prevent skimming at the initial receipt of revenue. Records of initial receipt must be retained to prove that all revenue received was deposited.</a:t>
            </a:r>
          </a:p>
          <a:p>
            <a:r>
              <a:rPr lang="en-US" sz="2400" dirty="0" smtClean="0">
                <a:latin typeface="Georgia" panose="02040502050405020303" pitchFamily="18" charset="0"/>
              </a:rPr>
              <a:t>The </a:t>
            </a:r>
            <a:r>
              <a:rPr lang="en-US" sz="2400" dirty="0">
                <a:latin typeface="Georgia" panose="02040502050405020303" pitchFamily="18" charset="0"/>
              </a:rPr>
              <a:t>change fund is balanced each day it is in use (amount authorized for the change fund plus amount recorded as received that day equals amount on hand). </a:t>
            </a:r>
            <a:endParaRPr lang="en-US" sz="2400" dirty="0" smtClean="0">
              <a:latin typeface="Georgia" panose="02040502050405020303" pitchFamily="18" charset="0"/>
            </a:endParaRPr>
          </a:p>
          <a:p>
            <a:r>
              <a:rPr lang="en-US" sz="2400" dirty="0">
                <a:latin typeface="Georgia" panose="02040502050405020303" pitchFamily="18" charset="0"/>
              </a:rPr>
              <a:t>If there is insufficient staff for ideal separation of duties, procedures are in place that compensate for the lack of separation (e.g., supervisory review</a:t>
            </a:r>
            <a:r>
              <a:rPr lang="en-US" sz="2400" dirty="0" smtClean="0">
                <a:latin typeface="Georgia" panose="02040502050405020303" pitchFamily="18" charset="0"/>
              </a:rPr>
              <a:t>).</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36929505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smtClean="0">
                <a:latin typeface="Georgia" panose="02040502050405020303" pitchFamily="18" charset="0"/>
              </a:rPr>
              <a:t>Safety &amp; Risk Management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Workers’ compensation issues are reported. </a:t>
            </a:r>
            <a:endParaRPr lang="en-US" sz="2400" dirty="0" smtClean="0">
              <a:latin typeface="Georgia" panose="02040502050405020303" pitchFamily="18" charset="0"/>
            </a:endParaRPr>
          </a:p>
          <a:p>
            <a:r>
              <a:rPr lang="en-US" sz="2400" dirty="0">
                <a:latin typeface="Georgia" panose="02040502050405020303" pitchFamily="18" charset="0"/>
              </a:rPr>
              <a:t>International travel is approved and reported</a:t>
            </a:r>
            <a:r>
              <a:rPr lang="en-US" sz="2400" dirty="0" smtClean="0">
                <a:latin typeface="Georgia" panose="02040502050405020303" pitchFamily="18" charset="0"/>
              </a:rPr>
              <a:t>.</a:t>
            </a:r>
          </a:p>
          <a:p>
            <a:r>
              <a:rPr lang="en-US" sz="2400" dirty="0">
                <a:latin typeface="Georgia" panose="02040502050405020303" pitchFamily="18" charset="0"/>
              </a:rPr>
              <a:t>Student travel is conducted in accordance with student travel policy (</a:t>
            </a:r>
            <a:r>
              <a:rPr lang="en-US" sz="2400" u="sng" dirty="0">
                <a:latin typeface="Georgia" panose="02040502050405020303" pitchFamily="18" charset="0"/>
                <a:hlinkClick r:id="rId2"/>
              </a:rPr>
              <a:t>http://www2.montana.edu/policy/student_trips/</a:t>
            </a:r>
            <a:r>
              <a:rPr lang="en-US" sz="2400" dirty="0">
                <a:latin typeface="Georgia" panose="02040502050405020303" pitchFamily="18" charset="0"/>
              </a:rPr>
              <a:t>)</a:t>
            </a:r>
            <a:endParaRPr lang="en-US" sz="2400" dirty="0" smtClean="0">
              <a:latin typeface="Georgia" panose="02040502050405020303" pitchFamily="18" charset="0"/>
            </a:endParaRP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3"/>
              </a:rPr>
              <a:t>http://</a:t>
            </a:r>
            <a:r>
              <a:rPr lang="en-US" sz="2400" dirty="0" smtClean="0">
                <a:latin typeface="Georgia" panose="02040502050405020303" pitchFamily="18" charset="0"/>
                <a:hlinkClick r:id="rId3"/>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19530280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smtClean="0">
                <a:latin typeface="Georgia" panose="02040502050405020303" pitchFamily="18" charset="0"/>
              </a:rPr>
              <a:t>Sponsored Programs CA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Costs charged to sponsored programs are allowable</a:t>
            </a:r>
            <a:r>
              <a:rPr lang="en-US" sz="2400" dirty="0" smtClean="0">
                <a:latin typeface="Georgia" panose="02040502050405020303" pitchFamily="18" charset="0"/>
              </a:rPr>
              <a:t>.</a:t>
            </a:r>
          </a:p>
          <a:p>
            <a:r>
              <a:rPr lang="en-US" sz="2400" dirty="0">
                <a:latin typeface="Georgia" panose="02040502050405020303" pitchFamily="18" charset="0"/>
              </a:rPr>
              <a:t>Time and effort reporting is accurate, complete, timely and properly certified</a:t>
            </a:r>
            <a:r>
              <a:rPr lang="en-US" sz="2400" dirty="0" smtClean="0">
                <a:latin typeface="Georgia" panose="02040502050405020303" pitchFamily="18" charset="0"/>
              </a:rPr>
              <a:t>.</a:t>
            </a:r>
          </a:p>
          <a:p>
            <a:r>
              <a:rPr lang="en-US" sz="2400" dirty="0">
                <a:latin typeface="Georgia" panose="02040502050405020303" pitchFamily="18" charset="0"/>
              </a:rPr>
              <a:t>Cost transfers are minimized, properly approved, completed in a timely manner and reasonable in amount and frequency.</a:t>
            </a:r>
            <a:endParaRPr lang="en-US" sz="2400" dirty="0">
              <a:latin typeface="Georgia" panose="02040502050405020303" pitchFamily="18" charset="0"/>
            </a:endParaRP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a:t>
            </a:r>
            <a:r>
              <a:rPr lang="en-US" sz="2400" dirty="0" smtClean="0">
                <a:latin typeface="Georgia" panose="02040502050405020303" pitchFamily="18" charset="0"/>
                <a:hlinkClick r:id="rId2"/>
              </a:rPr>
              <a:t>www.montana.edu/audit/guidance.html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200624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10954"/>
            <a:ext cx="7772400" cy="1500187"/>
          </a:xfrm>
        </p:spPr>
        <p:txBody>
          <a:bodyPr anchor="ctr">
            <a:normAutofit/>
          </a:bodyPr>
          <a:lstStyle/>
          <a:p>
            <a:pPr algn="ctr"/>
            <a:r>
              <a:rPr lang="en-US" sz="4000" dirty="0" smtClean="0">
                <a:solidFill>
                  <a:schemeClr val="tx1"/>
                </a:solidFill>
                <a:latin typeface="Georgia" panose="02040502050405020303" pitchFamily="18" charset="0"/>
              </a:rPr>
              <a:t>Internal Control Frameworks</a:t>
            </a:r>
            <a:endParaRPr lang="en-US" sz="40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4551703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lgn="ctr">
              <a:buNone/>
            </a:pPr>
            <a:endParaRPr lang="en-US" sz="2400" b="1" u="sng" dirty="0">
              <a:latin typeface="Georgia" panose="02040502050405020303" pitchFamily="18" charset="0"/>
            </a:endParaRPr>
          </a:p>
          <a:p>
            <a:pPr marL="0" indent="0" algn="ctr">
              <a:buNone/>
            </a:pPr>
            <a:r>
              <a:rPr lang="en-US" dirty="0" smtClean="0">
                <a:latin typeface="Georgia" panose="02040502050405020303" pitchFamily="18" charset="0"/>
              </a:rPr>
              <a:t>Montana Operations Manual (MOM) 399</a:t>
            </a:r>
          </a:p>
          <a:p>
            <a:pPr marL="0" indent="0" algn="ctr">
              <a:buNone/>
            </a:pPr>
            <a:r>
              <a:rPr lang="en-US" dirty="0">
                <a:latin typeface="Georgia" panose="02040502050405020303" pitchFamily="18" charset="0"/>
              </a:rPr>
              <a:t>Internal Control Guidebook</a:t>
            </a:r>
            <a:endParaRPr lang="en-US" dirty="0" smtClean="0">
              <a:latin typeface="Georgia" panose="02040502050405020303" pitchFamily="18" charset="0"/>
            </a:endParaRPr>
          </a:p>
          <a:p>
            <a:pPr marL="0" indent="0" algn="ctr">
              <a:buNone/>
            </a:pPr>
            <a:endParaRPr lang="en-US" sz="2400" dirty="0">
              <a:latin typeface="Georgia" panose="02040502050405020303" pitchFamily="18" charset="0"/>
            </a:endParaRPr>
          </a:p>
        </p:txBody>
      </p:sp>
      <p:sp>
        <p:nvSpPr>
          <p:cNvPr id="5" name="Rectangle 4"/>
          <p:cNvSpPr/>
          <p:nvPr/>
        </p:nvSpPr>
        <p:spPr>
          <a:xfrm>
            <a:off x="760164" y="3825995"/>
            <a:ext cx="8036805" cy="1200329"/>
          </a:xfrm>
          <a:prstGeom prst="rect">
            <a:avLst/>
          </a:prstGeom>
        </p:spPr>
        <p:txBody>
          <a:bodyPr wrap="square">
            <a:spAutoFit/>
          </a:bodyPr>
          <a:lstStyle/>
          <a:p>
            <a:r>
              <a:rPr lang="en-US" sz="2400" dirty="0">
                <a:latin typeface="Georgia" panose="02040502050405020303" pitchFamily="18" charset="0"/>
                <a:hlinkClick r:id="rId2"/>
              </a:rPr>
              <a:t>https://</a:t>
            </a:r>
            <a:r>
              <a:rPr lang="en-US" sz="2400" dirty="0" smtClean="0">
                <a:latin typeface="Georgia" panose="02040502050405020303" pitchFamily="18" charset="0"/>
                <a:hlinkClick r:id="rId2"/>
              </a:rPr>
              <a:t>montana.policytech.com/default.aspx?public=true&amp;siteid=1</a:t>
            </a:r>
            <a:r>
              <a:rPr lang="en-US" sz="2400" dirty="0" smtClean="0">
                <a:latin typeface="Georgia" panose="02040502050405020303" pitchFamily="18" charset="0"/>
              </a:rPr>
              <a:t> </a:t>
            </a:r>
          </a:p>
          <a:p>
            <a:r>
              <a:rPr lang="en-US" sz="2400" dirty="0" smtClean="0">
                <a:latin typeface="Georgia" panose="02040502050405020303" pitchFamily="18" charset="0"/>
              </a:rPr>
              <a:t>(Accounting category)</a:t>
            </a:r>
            <a:endParaRPr lang="en-US" sz="2400" dirty="0">
              <a:latin typeface="Georgia" panose="02040502050405020303" pitchFamily="18" charset="0"/>
            </a:endParaRPr>
          </a:p>
        </p:txBody>
      </p:sp>
    </p:spTree>
    <p:extLst>
      <p:ext uri="{BB962C8B-B14F-4D97-AF65-F5344CB8AC3E}">
        <p14:creationId xmlns:p14="http://schemas.microsoft.com/office/powerpoint/2010/main" val="16209351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Risk Assessment - Principle 8</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consider the potential for fraud </a:t>
            </a:r>
            <a:r>
              <a:rPr lang="en-US" sz="2800" dirty="0" smtClean="0">
                <a:latin typeface="Georgia" panose="02040502050405020303" pitchFamily="18" charset="0"/>
              </a:rPr>
              <a:t>when identifying</a:t>
            </a:r>
            <a:r>
              <a:rPr lang="en-US" sz="2800" dirty="0">
                <a:latin typeface="Georgia" panose="02040502050405020303" pitchFamily="18" charset="0"/>
              </a:rPr>
              <a:t>, analyzing, and responding to risks</a:t>
            </a:r>
            <a:r>
              <a:rPr lang="en-US" sz="2800" dirty="0" smtClean="0">
                <a:latin typeface="Georgia" panose="02040502050405020303" pitchFamily="18" charset="0"/>
              </a:rPr>
              <a:t>.</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Types of Fraud</a:t>
            </a:r>
          </a:p>
          <a:p>
            <a:pPr marL="914400" lvl="1" indent="-514350">
              <a:buFont typeface="+mj-lt"/>
              <a:buAutoNum type="arabicPeriod"/>
            </a:pPr>
            <a:r>
              <a:rPr lang="en-US" sz="2400" dirty="0">
                <a:latin typeface="Georgia" panose="02040502050405020303" pitchFamily="18" charset="0"/>
              </a:rPr>
              <a:t>Fraud Risk Factors</a:t>
            </a:r>
          </a:p>
          <a:p>
            <a:pPr marL="914400" lvl="1" indent="-514350">
              <a:buFont typeface="+mj-lt"/>
              <a:buAutoNum type="arabicPeriod"/>
            </a:pPr>
            <a:r>
              <a:rPr lang="en-US" sz="2400" dirty="0" smtClean="0">
                <a:latin typeface="Georgia" panose="02040502050405020303" pitchFamily="18" charset="0"/>
              </a:rPr>
              <a:t>Response to Fraud Risks</a:t>
            </a: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3739165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Fraud Risk Factors</a:t>
            </a:r>
            <a:endParaRPr lang="en-US" sz="4000" dirty="0">
              <a:latin typeface="Georgia" panose="0204050205040502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463040"/>
            <a:ext cx="4599612" cy="3931920"/>
          </a:xfrm>
        </p:spPr>
      </p:pic>
      <p:sp>
        <p:nvSpPr>
          <p:cNvPr id="5" name="TextBox 4"/>
          <p:cNvSpPr txBox="1"/>
          <p:nvPr/>
        </p:nvSpPr>
        <p:spPr>
          <a:xfrm>
            <a:off x="457200" y="5827923"/>
            <a:ext cx="8229600" cy="369332"/>
          </a:xfrm>
          <a:prstGeom prst="rect">
            <a:avLst/>
          </a:prstGeom>
          <a:noFill/>
        </p:spPr>
        <p:txBody>
          <a:bodyPr wrap="square" rtlCol="0">
            <a:spAutoFit/>
          </a:bodyPr>
          <a:lstStyle/>
          <a:p>
            <a:r>
              <a:rPr lang="en-US" dirty="0" smtClean="0"/>
              <a:t>Source</a:t>
            </a:r>
            <a:r>
              <a:rPr lang="en-US" dirty="0"/>
              <a:t>: </a:t>
            </a:r>
            <a:r>
              <a:rPr lang="en-US" dirty="0">
                <a:hlinkClick r:id="rId3"/>
              </a:rPr>
              <a:t>http://www.flawd.se/5percentfraud</a:t>
            </a:r>
            <a:r>
              <a:rPr lang="en-US" dirty="0" smtClean="0">
                <a:hlinkClick r:id="rId3"/>
              </a:rPr>
              <a:t>/</a:t>
            </a:r>
            <a:r>
              <a:rPr lang="en-US" dirty="0" smtClean="0"/>
              <a:t>. Retrieved October 17, 2014.</a:t>
            </a:r>
            <a:endParaRPr lang="en-US" dirty="0"/>
          </a:p>
        </p:txBody>
      </p:sp>
    </p:spTree>
    <p:extLst>
      <p:ext uri="{BB962C8B-B14F-4D97-AF65-F5344CB8AC3E}">
        <p14:creationId xmlns:p14="http://schemas.microsoft.com/office/powerpoint/2010/main" val="666752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Fiscal Misconduct Risk Assessment</a:t>
            </a:r>
            <a:endParaRPr lang="en-US" sz="4000"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Revenue collection</a:t>
            </a:r>
          </a:p>
          <a:p>
            <a:r>
              <a:rPr lang="en-US" dirty="0" smtClean="0">
                <a:latin typeface="Georgia" panose="02040502050405020303" pitchFamily="18" charset="0"/>
              </a:rPr>
              <a:t>Purchasing card</a:t>
            </a:r>
          </a:p>
          <a:p>
            <a:r>
              <a:rPr lang="en-US" dirty="0">
                <a:latin typeface="Georgia" panose="02040502050405020303" pitchFamily="18" charset="0"/>
              </a:rPr>
              <a:t>Property management</a:t>
            </a:r>
          </a:p>
          <a:p>
            <a:r>
              <a:rPr lang="en-US" dirty="0" smtClean="0">
                <a:latin typeface="Georgia" panose="02040502050405020303" pitchFamily="18" charset="0"/>
              </a:rPr>
              <a:t>Payroll</a:t>
            </a:r>
          </a:p>
          <a:p>
            <a:r>
              <a:rPr lang="en-US" dirty="0" smtClean="0">
                <a:latin typeface="Georgia" panose="02040502050405020303" pitchFamily="18" charset="0"/>
              </a:rPr>
              <a:t>Conflict of interest</a:t>
            </a:r>
          </a:p>
          <a:p>
            <a:r>
              <a:rPr lang="en-US" dirty="0" smtClean="0">
                <a:latin typeface="Georgia" panose="02040502050405020303" pitchFamily="18" charset="0"/>
              </a:rPr>
              <a:t>Sponsored programs noncompliance</a:t>
            </a:r>
          </a:p>
          <a:p>
            <a:endParaRPr lang="en-US" dirty="0">
              <a:latin typeface="Georgia" panose="02040502050405020303" pitchFamily="18" charset="0"/>
            </a:endParaRPr>
          </a:p>
        </p:txBody>
      </p:sp>
    </p:spTree>
    <p:extLst>
      <p:ext uri="{BB962C8B-B14F-4D97-AF65-F5344CB8AC3E}">
        <p14:creationId xmlns:p14="http://schemas.microsoft.com/office/powerpoint/2010/main" val="898230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Risk Assessment - Principle 9</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identify, analyze, and respond to </a:t>
            </a:r>
            <a:r>
              <a:rPr lang="en-US" sz="2800" dirty="0" smtClean="0">
                <a:latin typeface="Georgia" panose="02040502050405020303" pitchFamily="18" charset="0"/>
              </a:rPr>
              <a:t>significant changes </a:t>
            </a:r>
            <a:r>
              <a:rPr lang="en-US" sz="2800" dirty="0">
                <a:latin typeface="Georgia" panose="02040502050405020303" pitchFamily="18" charset="0"/>
              </a:rPr>
              <a:t>that could impact the </a:t>
            </a:r>
            <a:r>
              <a:rPr lang="en-US" sz="2800" dirty="0" smtClean="0">
                <a:latin typeface="Georgia" panose="02040502050405020303" pitchFamily="18" charset="0"/>
              </a:rPr>
              <a:t>internal control </a:t>
            </a:r>
            <a:r>
              <a:rPr lang="en-US" sz="2800" dirty="0">
                <a:latin typeface="Georgia" panose="02040502050405020303" pitchFamily="18" charset="0"/>
              </a:rPr>
              <a:t>system</a:t>
            </a:r>
            <a:r>
              <a:rPr lang="en-US" sz="2800" dirty="0" smtClean="0">
                <a:latin typeface="Georgia" panose="02040502050405020303" pitchFamily="18" charset="0"/>
              </a:rPr>
              <a:t>.</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Identification of </a:t>
            </a:r>
            <a:r>
              <a:rPr lang="en-US" sz="2400" dirty="0" smtClean="0">
                <a:latin typeface="Georgia" panose="02040502050405020303" pitchFamily="18" charset="0"/>
              </a:rPr>
              <a:t>Change</a:t>
            </a:r>
          </a:p>
          <a:p>
            <a:pPr marL="914400" lvl="1" indent="-514350">
              <a:buFont typeface="+mj-lt"/>
              <a:buAutoNum type="arabicPeriod"/>
            </a:pPr>
            <a:r>
              <a:rPr lang="en-US" sz="2400" dirty="0">
                <a:latin typeface="Georgia" panose="02040502050405020303" pitchFamily="18" charset="0"/>
              </a:rPr>
              <a:t>Analysis of and Response to </a:t>
            </a:r>
            <a:r>
              <a:rPr lang="en-US" sz="2400" dirty="0" smtClean="0">
                <a:latin typeface="Georgia" panose="02040502050405020303" pitchFamily="18" charset="0"/>
              </a:rPr>
              <a:t>Change</a:t>
            </a:r>
          </a:p>
          <a:p>
            <a:pPr marL="400050" lvl="1" indent="0">
              <a:buNone/>
            </a:pP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2586087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smtClean="0">
              <a:solidFill>
                <a:schemeClr val="tx1"/>
              </a:solidFill>
              <a:latin typeface="Georgia" panose="02040502050405020303" pitchFamily="18" charset="0"/>
            </a:endParaRPr>
          </a:p>
          <a:p>
            <a:r>
              <a:rPr lang="en-US" sz="3200" dirty="0" smtClean="0">
                <a:solidFill>
                  <a:schemeClr val="tx1"/>
                </a:solidFill>
                <a:latin typeface="Georgia" panose="02040502050405020303" pitchFamily="18" charset="0"/>
              </a:rPr>
              <a:t>What types of changes affect the internal control system?</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4356169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Activities</a:t>
            </a:r>
            <a:endParaRPr lang="en-US" sz="4000" dirty="0">
              <a:latin typeface="Georgia" panose="02040502050405020303" pitchFamily="18" charset="0"/>
            </a:endParaRPr>
          </a:p>
        </p:txBody>
      </p:sp>
      <p:sp>
        <p:nvSpPr>
          <p:cNvPr id="6" name="TextBox 5"/>
          <p:cNvSpPr txBox="1"/>
          <p:nvPr/>
        </p:nvSpPr>
        <p:spPr>
          <a:xfrm>
            <a:off x="782198" y="1233888"/>
            <a:ext cx="7733841" cy="923330"/>
          </a:xfrm>
          <a:prstGeom prst="rect">
            <a:avLst/>
          </a:prstGeom>
          <a:noFill/>
        </p:spPr>
        <p:txBody>
          <a:bodyPr wrap="square" rtlCol="0">
            <a:spAutoFit/>
          </a:bodyPr>
          <a:lstStyle/>
          <a:p>
            <a:r>
              <a:rPr lang="en-US" dirty="0"/>
              <a:t>Control activities are the actions management establishes </a:t>
            </a:r>
            <a:r>
              <a:rPr lang="en-US" dirty="0" smtClean="0"/>
              <a:t>through policies </a:t>
            </a:r>
            <a:r>
              <a:rPr lang="en-US" dirty="0"/>
              <a:t>and procedures to achieve objectives and respond to risks in </a:t>
            </a:r>
            <a:r>
              <a:rPr lang="en-US" dirty="0" smtClean="0"/>
              <a:t>the internal </a:t>
            </a:r>
            <a:r>
              <a:rPr lang="en-US" dirty="0"/>
              <a:t>control system, which includes the entity’s information system.</a:t>
            </a:r>
          </a:p>
        </p:txBody>
      </p:sp>
      <p:sp>
        <p:nvSpPr>
          <p:cNvPr id="7" name="Rectangle 6"/>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2286000"/>
            <a:ext cx="4535600" cy="3200400"/>
          </a:xfrm>
        </p:spPr>
      </p:pic>
    </p:spTree>
    <p:extLst>
      <p:ext uri="{BB962C8B-B14F-4D97-AF65-F5344CB8AC3E}">
        <p14:creationId xmlns:p14="http://schemas.microsoft.com/office/powerpoint/2010/main" val="2200759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06"/>
            <a:ext cx="8229600" cy="1143000"/>
          </a:xfrm>
        </p:spPr>
        <p:txBody>
          <a:bodyPr>
            <a:normAutofit fontScale="90000"/>
          </a:bodyPr>
          <a:lstStyle/>
          <a:p>
            <a:r>
              <a:rPr lang="en-US" sz="4000" dirty="0" smtClean="0">
                <a:latin typeface="Georgia" panose="02040502050405020303" pitchFamily="18" charset="0"/>
              </a:rPr>
              <a:t>17 Principles Support the Five Components</a:t>
            </a:r>
            <a:endParaRPr lang="en-US" sz="4000" dirty="0">
              <a:latin typeface="Georgia" panose="02040502050405020303"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720" y="1645920"/>
            <a:ext cx="6886161" cy="4389120"/>
          </a:xfrm>
        </p:spPr>
      </p:pic>
    </p:spTree>
    <p:extLst>
      <p:ext uri="{BB962C8B-B14F-4D97-AF65-F5344CB8AC3E}">
        <p14:creationId xmlns:p14="http://schemas.microsoft.com/office/powerpoint/2010/main" val="6669629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Activities - Principle 10</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design control activities to achieve </a:t>
            </a:r>
            <a:r>
              <a:rPr lang="en-US" sz="2800" dirty="0" smtClean="0">
                <a:latin typeface="Georgia" panose="02040502050405020303" pitchFamily="18" charset="0"/>
              </a:rPr>
              <a:t>objectives and </a:t>
            </a:r>
            <a:r>
              <a:rPr lang="en-US" sz="2800" dirty="0">
                <a:latin typeface="Georgia" panose="02040502050405020303" pitchFamily="18" charset="0"/>
              </a:rPr>
              <a:t>respond to risks</a:t>
            </a:r>
            <a:r>
              <a:rPr lang="en-US" sz="2800" dirty="0" smtClean="0">
                <a:latin typeface="Georgia" panose="02040502050405020303" pitchFamily="18" charset="0"/>
              </a:rPr>
              <a:t>.</a:t>
            </a:r>
          </a:p>
          <a:p>
            <a:pPr marL="0" indent="0">
              <a:buNone/>
            </a:pPr>
            <a:endParaRPr lang="en-US" sz="2800" dirty="0" smtClean="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Response to Objectives and Risks</a:t>
            </a:r>
          </a:p>
          <a:p>
            <a:pPr marL="914400" lvl="1" indent="-514350">
              <a:buFont typeface="+mj-lt"/>
              <a:buAutoNum type="arabicPeriod"/>
            </a:pPr>
            <a:r>
              <a:rPr lang="en-US" sz="2400" dirty="0" smtClean="0">
                <a:latin typeface="Georgia" panose="02040502050405020303" pitchFamily="18" charset="0"/>
              </a:rPr>
              <a:t>Design </a:t>
            </a:r>
            <a:r>
              <a:rPr lang="en-US" sz="2400" dirty="0">
                <a:latin typeface="Georgia" panose="02040502050405020303" pitchFamily="18" charset="0"/>
              </a:rPr>
              <a:t>of Appropriate Types of Control Activities</a:t>
            </a:r>
          </a:p>
          <a:p>
            <a:pPr marL="914400" lvl="1" indent="-514350">
              <a:buFont typeface="+mj-lt"/>
              <a:buAutoNum type="arabicPeriod"/>
            </a:pPr>
            <a:r>
              <a:rPr lang="en-US" sz="2400" dirty="0" smtClean="0">
                <a:latin typeface="Georgia" panose="02040502050405020303" pitchFamily="18" charset="0"/>
              </a:rPr>
              <a:t>Design </a:t>
            </a:r>
            <a:r>
              <a:rPr lang="en-US" sz="2400" dirty="0">
                <a:latin typeface="Georgia" panose="02040502050405020303" pitchFamily="18" charset="0"/>
              </a:rPr>
              <a:t>of Control Activities at Various Levels</a:t>
            </a:r>
          </a:p>
          <a:p>
            <a:pPr marL="914400" lvl="1" indent="-514350">
              <a:buFont typeface="+mj-lt"/>
              <a:buAutoNum type="arabicPeriod"/>
            </a:pPr>
            <a:r>
              <a:rPr lang="en-US" sz="2400" dirty="0" smtClean="0">
                <a:latin typeface="Georgia" panose="02040502050405020303" pitchFamily="18" charset="0"/>
              </a:rPr>
              <a:t>Segregation </a:t>
            </a:r>
            <a:r>
              <a:rPr lang="en-US" sz="2400" dirty="0">
                <a:latin typeface="Georgia" panose="02040502050405020303" pitchFamily="18" charset="0"/>
              </a:rPr>
              <a:t>of Duties</a:t>
            </a: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19891397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 y="731520"/>
            <a:ext cx="8774631" cy="4754880"/>
          </a:xfrm>
        </p:spPr>
      </p:pic>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
        <p:nvSpPr>
          <p:cNvPr id="2" name="TextBox 1"/>
          <p:cNvSpPr txBox="1"/>
          <p:nvPr/>
        </p:nvSpPr>
        <p:spPr>
          <a:xfrm>
            <a:off x="3503364" y="5015295"/>
            <a:ext cx="1768113" cy="369332"/>
          </a:xfrm>
          <a:prstGeom prst="rect">
            <a:avLst/>
          </a:prstGeom>
          <a:noFill/>
          <a:ln>
            <a:solidFill>
              <a:schemeClr val="tx1"/>
            </a:solidFill>
          </a:ln>
        </p:spPr>
        <p:txBody>
          <a:bodyPr wrap="none" rtlCol="0">
            <a:spAutoFit/>
          </a:bodyPr>
          <a:lstStyle/>
          <a:p>
            <a:r>
              <a:rPr lang="en-US" dirty="0" smtClean="0"/>
              <a:t>See pages 46-48.</a:t>
            </a:r>
            <a:endParaRPr lang="en-US" dirty="0"/>
          </a:p>
        </p:txBody>
      </p:sp>
    </p:spTree>
    <p:extLst>
      <p:ext uri="{BB962C8B-B14F-4D97-AF65-F5344CB8AC3E}">
        <p14:creationId xmlns:p14="http://schemas.microsoft.com/office/powerpoint/2010/main" val="43685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a:latin typeface="Georgia" panose="02040502050405020303" pitchFamily="18" charset="0"/>
              </a:rPr>
              <a:t>COSO </a:t>
            </a:r>
            <a:r>
              <a:rPr lang="en-US" sz="3600" dirty="0" smtClean="0">
                <a:latin typeface="Georgia" panose="02040502050405020303" pitchFamily="18" charset="0"/>
              </a:rPr>
              <a:t>Internal Control–Integrated </a:t>
            </a:r>
            <a:r>
              <a:rPr lang="en-US" sz="3600" dirty="0">
                <a:latin typeface="Georgia" panose="02040502050405020303" pitchFamily="18" charset="0"/>
              </a:rPr>
              <a:t>Framework</a:t>
            </a:r>
          </a:p>
        </p:txBody>
      </p:sp>
      <p:sp>
        <p:nvSpPr>
          <p:cNvPr id="3" name="Content Placeholder 2"/>
          <p:cNvSpPr>
            <a:spLocks noGrp="1"/>
          </p:cNvSpPr>
          <p:nvPr>
            <p:ph idx="1"/>
          </p:nvPr>
        </p:nvSpPr>
        <p:spPr/>
        <p:txBody>
          <a:bodyPr>
            <a:normAutofit lnSpcReduction="10000"/>
          </a:bodyPr>
          <a:lstStyle/>
          <a:p>
            <a:r>
              <a:rPr lang="en-US" dirty="0" smtClean="0">
                <a:latin typeface="Georgia" panose="02040502050405020303" pitchFamily="18" charset="0"/>
              </a:rPr>
              <a:t>COSO (Committee of Sponsoring Organizations) </a:t>
            </a:r>
            <a:r>
              <a:rPr lang="en-US" dirty="0" smtClean="0">
                <a:latin typeface="Georgia" panose="02040502050405020303" pitchFamily="18" charset="0"/>
              </a:rPr>
              <a:t>of the Treadway Commission</a:t>
            </a:r>
            <a:endParaRPr lang="en-US" dirty="0" smtClean="0">
              <a:latin typeface="Georgia" panose="02040502050405020303" pitchFamily="18" charset="0"/>
            </a:endParaRPr>
          </a:p>
          <a:p>
            <a:pPr lvl="1"/>
            <a:r>
              <a:rPr lang="en-US" dirty="0" smtClean="0">
                <a:latin typeface="Georgia" panose="02040502050405020303" pitchFamily="18" charset="0"/>
              </a:rPr>
              <a:t>American Accounting Association (AAA)</a:t>
            </a:r>
          </a:p>
          <a:p>
            <a:pPr lvl="1"/>
            <a:r>
              <a:rPr lang="en-US" dirty="0" smtClean="0">
                <a:latin typeface="Georgia" panose="02040502050405020303" pitchFamily="18" charset="0"/>
              </a:rPr>
              <a:t>American Institute of Certified Public Accountants (AICPA)</a:t>
            </a:r>
          </a:p>
          <a:p>
            <a:pPr lvl="1"/>
            <a:r>
              <a:rPr lang="en-US" dirty="0" smtClean="0">
                <a:latin typeface="Georgia" panose="02040502050405020303" pitchFamily="18" charset="0"/>
              </a:rPr>
              <a:t>Financial Executives International (FEI)</a:t>
            </a:r>
          </a:p>
          <a:p>
            <a:pPr lvl="1"/>
            <a:r>
              <a:rPr lang="en-US" dirty="0" smtClean="0">
                <a:latin typeface="Georgia" panose="02040502050405020303" pitchFamily="18" charset="0"/>
              </a:rPr>
              <a:t>Institute of Management Accountants (IMA)</a:t>
            </a:r>
          </a:p>
          <a:p>
            <a:pPr lvl="1"/>
            <a:r>
              <a:rPr lang="en-US" dirty="0" smtClean="0">
                <a:latin typeface="Georgia" panose="02040502050405020303" pitchFamily="18" charset="0"/>
              </a:rPr>
              <a:t>The Institute of Internal Auditors (IIA)</a:t>
            </a:r>
            <a:endParaRPr lang="en-US" dirty="0">
              <a:latin typeface="Georgia" panose="02040502050405020303" pitchFamily="18" charset="0"/>
            </a:endParaRPr>
          </a:p>
        </p:txBody>
      </p:sp>
    </p:spTree>
    <p:extLst>
      <p:ext uri="{BB962C8B-B14F-4D97-AF65-F5344CB8AC3E}">
        <p14:creationId xmlns:p14="http://schemas.microsoft.com/office/powerpoint/2010/main" val="27933746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Segregation of Duties</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757409"/>
          </a:xfrm>
          <a:ln>
            <a:solidFill>
              <a:schemeClr val="tx1"/>
            </a:solidFill>
          </a:ln>
        </p:spPr>
        <p:txBody>
          <a:bodyPr>
            <a:normAutofit lnSpcReduction="10000"/>
          </a:bodyPr>
          <a:lstStyle/>
          <a:p>
            <a:pPr marL="400050" lvl="1" indent="0">
              <a:buNone/>
            </a:pPr>
            <a:r>
              <a:rPr lang="en-US" sz="2400" b="1" dirty="0" smtClean="0">
                <a:latin typeface="Georgia" panose="02040502050405020303" pitchFamily="18" charset="0"/>
              </a:rPr>
              <a:t>Authority</a:t>
            </a:r>
            <a:r>
              <a:rPr lang="en-US" sz="2400" dirty="0" smtClean="0">
                <a:latin typeface="Georgia" panose="02040502050405020303" pitchFamily="18" charset="0"/>
              </a:rPr>
              <a:t> to execute transactions (e.g., can delete revenue transactions in software application)</a:t>
            </a: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
        <p:nvSpPr>
          <p:cNvPr id="6" name="Rectangle 5"/>
          <p:cNvSpPr/>
          <p:nvPr/>
        </p:nvSpPr>
        <p:spPr>
          <a:xfrm>
            <a:off x="457200" y="2540173"/>
            <a:ext cx="8229600" cy="830997"/>
          </a:xfrm>
          <a:prstGeom prst="rect">
            <a:avLst/>
          </a:prstGeom>
          <a:ln>
            <a:solidFill>
              <a:schemeClr val="tx1"/>
            </a:solidFill>
          </a:ln>
        </p:spPr>
        <p:txBody>
          <a:bodyPr wrap="square">
            <a:spAutoFit/>
          </a:bodyPr>
          <a:lstStyle/>
          <a:p>
            <a:pPr marL="400050" lvl="1" indent="0">
              <a:buNone/>
            </a:pPr>
            <a:r>
              <a:rPr lang="en-US" sz="2400" b="1" dirty="0" smtClean="0">
                <a:latin typeface="Georgia" panose="02040502050405020303" pitchFamily="18" charset="0"/>
              </a:rPr>
              <a:t>Custody</a:t>
            </a:r>
            <a:r>
              <a:rPr lang="en-US" sz="2400" dirty="0" smtClean="0">
                <a:latin typeface="Georgia" panose="02040502050405020303" pitchFamily="18" charset="0"/>
              </a:rPr>
              <a:t> of assets </a:t>
            </a:r>
            <a:r>
              <a:rPr lang="en-US" sz="2400" dirty="0">
                <a:latin typeface="Georgia" panose="02040502050405020303" pitchFamily="18" charset="0"/>
              </a:rPr>
              <a:t>(e.g., </a:t>
            </a:r>
            <a:r>
              <a:rPr lang="en-US" sz="2400" dirty="0" smtClean="0">
                <a:latin typeface="Georgia" panose="02040502050405020303" pitchFamily="18" charset="0"/>
              </a:rPr>
              <a:t>cash and checks)</a:t>
            </a:r>
          </a:p>
          <a:p>
            <a:pPr marL="400050" lvl="1" indent="0">
              <a:buNone/>
            </a:pPr>
            <a:endParaRPr lang="en-US" sz="2400" dirty="0">
              <a:latin typeface="Georgia" panose="02040502050405020303" pitchFamily="18" charset="0"/>
            </a:endParaRPr>
          </a:p>
        </p:txBody>
      </p:sp>
      <p:sp>
        <p:nvSpPr>
          <p:cNvPr id="7" name="Rectangle 6"/>
          <p:cNvSpPr/>
          <p:nvPr/>
        </p:nvSpPr>
        <p:spPr>
          <a:xfrm>
            <a:off x="457200" y="3553733"/>
            <a:ext cx="8229600" cy="830997"/>
          </a:xfrm>
          <a:prstGeom prst="rect">
            <a:avLst/>
          </a:prstGeom>
          <a:ln>
            <a:solidFill>
              <a:schemeClr val="tx1"/>
            </a:solidFill>
          </a:ln>
        </p:spPr>
        <p:txBody>
          <a:bodyPr wrap="square">
            <a:spAutoFit/>
          </a:bodyPr>
          <a:lstStyle/>
          <a:p>
            <a:pPr marL="400050" lvl="1" indent="0">
              <a:buNone/>
            </a:pPr>
            <a:r>
              <a:rPr lang="en-US" sz="2400" b="1" dirty="0" smtClean="0">
                <a:latin typeface="Georgia" panose="02040502050405020303" pitchFamily="18" charset="0"/>
              </a:rPr>
              <a:t>Recording</a:t>
            </a:r>
            <a:r>
              <a:rPr lang="en-US" sz="2400" dirty="0" smtClean="0">
                <a:latin typeface="Georgia" panose="02040502050405020303" pitchFamily="18" charset="0"/>
              </a:rPr>
              <a:t> of </a:t>
            </a:r>
            <a:r>
              <a:rPr lang="en-US" sz="2400" dirty="0">
                <a:latin typeface="Georgia" panose="02040502050405020303" pitchFamily="18" charset="0"/>
              </a:rPr>
              <a:t>transactions (e.g., </a:t>
            </a:r>
            <a:r>
              <a:rPr lang="en-US" sz="2400" dirty="0" smtClean="0">
                <a:latin typeface="Georgia" panose="02040502050405020303" pitchFamily="18" charset="0"/>
              </a:rPr>
              <a:t>preparation of bank deposit)</a:t>
            </a:r>
            <a:endParaRPr lang="en-US" sz="2400" dirty="0">
              <a:latin typeface="Georgia" panose="02040502050405020303" pitchFamily="18" charset="0"/>
            </a:endParaRPr>
          </a:p>
        </p:txBody>
      </p:sp>
      <p:sp>
        <p:nvSpPr>
          <p:cNvPr id="8" name="Rectangle 7"/>
          <p:cNvSpPr/>
          <p:nvPr/>
        </p:nvSpPr>
        <p:spPr>
          <a:xfrm>
            <a:off x="484742" y="4567293"/>
            <a:ext cx="8229600" cy="830997"/>
          </a:xfrm>
          <a:prstGeom prst="rect">
            <a:avLst/>
          </a:prstGeom>
          <a:ln>
            <a:solidFill>
              <a:schemeClr val="tx1"/>
            </a:solidFill>
          </a:ln>
        </p:spPr>
        <p:txBody>
          <a:bodyPr wrap="square">
            <a:spAutoFit/>
          </a:bodyPr>
          <a:lstStyle/>
          <a:p>
            <a:pPr marL="400050" lvl="1" indent="0">
              <a:buNone/>
            </a:pPr>
            <a:r>
              <a:rPr lang="en-US" sz="2400" b="1" dirty="0" smtClean="0">
                <a:latin typeface="Georgia" panose="02040502050405020303" pitchFamily="18" charset="0"/>
              </a:rPr>
              <a:t>Reviewing</a:t>
            </a:r>
            <a:r>
              <a:rPr lang="en-US" sz="2400" dirty="0" smtClean="0">
                <a:latin typeface="Georgia" panose="02040502050405020303" pitchFamily="18" charset="0"/>
              </a:rPr>
              <a:t> </a:t>
            </a:r>
            <a:r>
              <a:rPr lang="en-US" sz="2400" dirty="0">
                <a:latin typeface="Georgia" panose="02040502050405020303" pitchFamily="18" charset="0"/>
              </a:rPr>
              <a:t>transactions (e.g., </a:t>
            </a:r>
            <a:r>
              <a:rPr lang="en-US" sz="2400" dirty="0" smtClean="0">
                <a:latin typeface="Georgia" panose="02040502050405020303" pitchFamily="18" charset="0"/>
              </a:rPr>
              <a:t>reconciling </a:t>
            </a:r>
            <a:r>
              <a:rPr lang="en-US" sz="2400" dirty="0" smtClean="0">
                <a:latin typeface="Georgia" panose="02040502050405020303" pitchFamily="18" charset="0"/>
              </a:rPr>
              <a:t>bank </a:t>
            </a:r>
            <a:r>
              <a:rPr lang="en-US" sz="2400" dirty="0" smtClean="0">
                <a:latin typeface="Georgia" panose="02040502050405020303" pitchFamily="18" charset="0"/>
              </a:rPr>
              <a:t>statement)</a:t>
            </a:r>
            <a:endParaRPr lang="en-US" sz="2400" dirty="0">
              <a:latin typeface="Georgia" panose="02040502050405020303" pitchFamily="18" charset="0"/>
            </a:endParaRPr>
          </a:p>
        </p:txBody>
      </p:sp>
    </p:spTree>
    <p:extLst>
      <p:ext uri="{BB962C8B-B14F-4D97-AF65-F5344CB8AC3E}">
        <p14:creationId xmlns:p14="http://schemas.microsoft.com/office/powerpoint/2010/main" val="27573794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Activities - Principle 11</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fontScale="85000" lnSpcReduction="10000"/>
          </a:bodyPr>
          <a:lstStyle/>
          <a:p>
            <a:pPr marL="0" indent="0">
              <a:buNone/>
            </a:pPr>
            <a:r>
              <a:rPr lang="en-US" sz="2800" dirty="0">
                <a:latin typeface="Georgia" panose="02040502050405020303" pitchFamily="18" charset="0"/>
              </a:rPr>
              <a:t>Management should design the </a:t>
            </a:r>
            <a:r>
              <a:rPr lang="en-US" sz="2800" dirty="0" smtClean="0">
                <a:latin typeface="Georgia" panose="02040502050405020303" pitchFamily="18" charset="0"/>
              </a:rPr>
              <a:t>entity’s information </a:t>
            </a:r>
            <a:r>
              <a:rPr lang="en-US" sz="2800" dirty="0">
                <a:latin typeface="Georgia" panose="02040502050405020303" pitchFamily="18" charset="0"/>
              </a:rPr>
              <a:t>system </a:t>
            </a:r>
            <a:r>
              <a:rPr lang="en-US" sz="2800" dirty="0" smtClean="0">
                <a:latin typeface="Georgia" panose="02040502050405020303" pitchFamily="18" charset="0"/>
              </a:rPr>
              <a:t>and related </a:t>
            </a:r>
            <a:r>
              <a:rPr lang="en-US" sz="2800" dirty="0">
                <a:latin typeface="Georgia" panose="02040502050405020303" pitchFamily="18" charset="0"/>
              </a:rPr>
              <a:t>control activities to achieve objectives and respond to risks</a:t>
            </a:r>
            <a:r>
              <a:rPr lang="en-US" sz="2800" dirty="0" smtClean="0">
                <a:latin typeface="Georgia" panose="02040502050405020303" pitchFamily="18" charset="0"/>
              </a:rPr>
              <a:t>.</a:t>
            </a:r>
          </a:p>
          <a:p>
            <a:pPr marL="0" indent="0">
              <a:buNone/>
            </a:pPr>
            <a:endParaRPr lang="en-US" sz="1300" dirty="0" smtClean="0">
              <a:latin typeface="Georgia" panose="02040502050405020303" pitchFamily="18" charset="0"/>
            </a:endParaRPr>
          </a:p>
          <a:p>
            <a:pPr marL="914400" lvl="1" indent="-514350">
              <a:buFont typeface="+mj-lt"/>
              <a:buAutoNum type="arabicPeriod"/>
            </a:pPr>
            <a:r>
              <a:rPr lang="en-US" dirty="0">
                <a:latin typeface="Georgia" panose="02040502050405020303" pitchFamily="18" charset="0"/>
              </a:rPr>
              <a:t>Design of the Entity’s Information System</a:t>
            </a:r>
          </a:p>
          <a:p>
            <a:pPr marL="914400" lvl="1" indent="-514350">
              <a:buFont typeface="+mj-lt"/>
              <a:buAutoNum type="arabicPeriod"/>
            </a:pPr>
            <a:r>
              <a:rPr lang="en-US" dirty="0" smtClean="0">
                <a:latin typeface="Georgia" panose="02040502050405020303" pitchFamily="18" charset="0"/>
              </a:rPr>
              <a:t>Design </a:t>
            </a:r>
            <a:r>
              <a:rPr lang="en-US" dirty="0">
                <a:latin typeface="Georgia" panose="02040502050405020303" pitchFamily="18" charset="0"/>
              </a:rPr>
              <a:t>of Appropriate Types of Control Activities</a:t>
            </a:r>
          </a:p>
          <a:p>
            <a:pPr marL="914400" lvl="1" indent="-514350">
              <a:buFont typeface="+mj-lt"/>
              <a:buAutoNum type="arabicPeriod"/>
            </a:pPr>
            <a:r>
              <a:rPr lang="en-US" dirty="0" smtClean="0">
                <a:latin typeface="Georgia" panose="02040502050405020303" pitchFamily="18" charset="0"/>
              </a:rPr>
              <a:t>Design </a:t>
            </a:r>
            <a:r>
              <a:rPr lang="en-US" dirty="0">
                <a:latin typeface="Georgia" panose="02040502050405020303" pitchFamily="18" charset="0"/>
              </a:rPr>
              <a:t>of Information Technology Infrastructure</a:t>
            </a:r>
          </a:p>
          <a:p>
            <a:pPr marL="914400" lvl="1" indent="-514350">
              <a:buFont typeface="+mj-lt"/>
              <a:buAutoNum type="arabicPeriod"/>
            </a:pPr>
            <a:r>
              <a:rPr lang="en-US" dirty="0" smtClean="0">
                <a:latin typeface="Georgia" panose="02040502050405020303" pitchFamily="18" charset="0"/>
              </a:rPr>
              <a:t>Design </a:t>
            </a:r>
            <a:r>
              <a:rPr lang="en-US" dirty="0">
                <a:latin typeface="Georgia" panose="02040502050405020303" pitchFamily="18" charset="0"/>
              </a:rPr>
              <a:t>of Security Management</a:t>
            </a:r>
          </a:p>
          <a:p>
            <a:pPr marL="914400" lvl="1" indent="-514350">
              <a:buFont typeface="+mj-lt"/>
              <a:buAutoNum type="arabicPeriod"/>
            </a:pPr>
            <a:r>
              <a:rPr lang="en-US" dirty="0" smtClean="0">
                <a:latin typeface="Georgia" panose="02040502050405020303" pitchFamily="18" charset="0"/>
              </a:rPr>
              <a:t>Design </a:t>
            </a:r>
            <a:r>
              <a:rPr lang="en-US" dirty="0">
                <a:latin typeface="Georgia" panose="02040502050405020303" pitchFamily="18" charset="0"/>
              </a:rPr>
              <a:t>of Information Technology Acquisition, Development, and Maintenance</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39689634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Information Processing Objectives</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400" b="1" dirty="0">
                <a:latin typeface="Georgia" panose="02040502050405020303" pitchFamily="18" charset="0"/>
              </a:rPr>
              <a:t>Completeness </a:t>
            </a:r>
            <a:r>
              <a:rPr lang="en-US" sz="2400" dirty="0">
                <a:latin typeface="Georgia" panose="02040502050405020303" pitchFamily="18" charset="0"/>
              </a:rPr>
              <a:t>- Transactions that occur are recorded and </a:t>
            </a:r>
            <a:r>
              <a:rPr lang="en-US" sz="2400" dirty="0" smtClean="0">
                <a:latin typeface="Georgia" panose="02040502050405020303" pitchFamily="18" charset="0"/>
              </a:rPr>
              <a:t>not understated</a:t>
            </a:r>
            <a:r>
              <a:rPr lang="en-US" sz="2400" dirty="0">
                <a:latin typeface="Georgia" panose="02040502050405020303" pitchFamily="18" charset="0"/>
              </a:rPr>
              <a:t>.</a:t>
            </a:r>
          </a:p>
          <a:p>
            <a:r>
              <a:rPr lang="en-US" sz="2400" b="1" dirty="0" smtClean="0">
                <a:latin typeface="Georgia" panose="02040502050405020303" pitchFamily="18" charset="0"/>
              </a:rPr>
              <a:t>Accuracy </a:t>
            </a:r>
            <a:r>
              <a:rPr lang="en-US" sz="2400" dirty="0">
                <a:latin typeface="Georgia" panose="02040502050405020303" pitchFamily="18" charset="0"/>
              </a:rPr>
              <a:t>- Transactions are recorded at the correct amount in </a:t>
            </a:r>
            <a:r>
              <a:rPr lang="en-US" sz="2400" dirty="0" smtClean="0">
                <a:latin typeface="Georgia" panose="02040502050405020303" pitchFamily="18" charset="0"/>
              </a:rPr>
              <a:t>the right </a:t>
            </a:r>
            <a:r>
              <a:rPr lang="en-US" sz="2400" dirty="0">
                <a:latin typeface="Georgia" panose="02040502050405020303" pitchFamily="18" charset="0"/>
              </a:rPr>
              <a:t>account (and on a timely basis) at each stage of processing</a:t>
            </a:r>
            <a:r>
              <a:rPr lang="en-US" sz="2400" dirty="0" smtClean="0">
                <a:latin typeface="Georgia" panose="02040502050405020303" pitchFamily="18" charset="0"/>
              </a:rPr>
              <a:t>.</a:t>
            </a:r>
          </a:p>
          <a:p>
            <a:r>
              <a:rPr lang="en-US" sz="2400" b="1" dirty="0" smtClean="0">
                <a:latin typeface="Georgia" panose="02040502050405020303" pitchFamily="18" charset="0"/>
              </a:rPr>
              <a:t>Validity </a:t>
            </a:r>
            <a:r>
              <a:rPr lang="en-US" sz="2400" dirty="0">
                <a:latin typeface="Georgia" panose="02040502050405020303" pitchFamily="18" charset="0"/>
              </a:rPr>
              <a:t>- Recorded transactions represent economic events </a:t>
            </a:r>
            <a:r>
              <a:rPr lang="en-US" sz="2400" dirty="0" smtClean="0">
                <a:latin typeface="Georgia" panose="02040502050405020303" pitchFamily="18" charset="0"/>
              </a:rPr>
              <a:t>that actually </a:t>
            </a:r>
            <a:r>
              <a:rPr lang="en-US" sz="2400" dirty="0">
                <a:latin typeface="Georgia" panose="02040502050405020303" pitchFamily="18" charset="0"/>
              </a:rPr>
              <a:t>occurred and were executed according to </a:t>
            </a:r>
            <a:r>
              <a:rPr lang="en-US" sz="2400" dirty="0" smtClean="0">
                <a:latin typeface="Georgia" panose="02040502050405020303" pitchFamily="18" charset="0"/>
              </a:rPr>
              <a:t>prescribed procedures</a:t>
            </a:r>
            <a:r>
              <a:rPr lang="en-US" sz="2400" dirty="0">
                <a:latin typeface="Georgia" panose="02040502050405020303" pitchFamily="18" charset="0"/>
              </a:rPr>
              <a:t>.</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3503521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Information Security Objectives</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400" b="1" dirty="0">
                <a:latin typeface="Georgia" panose="02040502050405020303" pitchFamily="18" charset="0"/>
              </a:rPr>
              <a:t>Confidentiality</a:t>
            </a:r>
            <a:r>
              <a:rPr lang="en-US" sz="2400" dirty="0">
                <a:latin typeface="Georgia" panose="02040502050405020303" pitchFamily="18" charset="0"/>
              </a:rPr>
              <a:t> </a:t>
            </a:r>
            <a:r>
              <a:rPr lang="en-US" sz="2400" dirty="0" smtClean="0">
                <a:latin typeface="Georgia" panose="02040502050405020303" pitchFamily="18" charset="0"/>
              </a:rPr>
              <a:t>- Data</a:t>
            </a:r>
            <a:r>
              <a:rPr lang="en-US" sz="2400" dirty="0">
                <a:latin typeface="Georgia" panose="02040502050405020303" pitchFamily="18" charset="0"/>
              </a:rPr>
              <a:t>, reports, and other outputs </a:t>
            </a:r>
            <a:r>
              <a:rPr lang="en-US" sz="2400" dirty="0" smtClean="0">
                <a:latin typeface="Georgia" panose="02040502050405020303" pitchFamily="18" charset="0"/>
              </a:rPr>
              <a:t>are safeguarded </a:t>
            </a:r>
            <a:r>
              <a:rPr lang="en-US" sz="2400" dirty="0">
                <a:latin typeface="Georgia" panose="02040502050405020303" pitchFamily="18" charset="0"/>
              </a:rPr>
              <a:t>against unauthorized access. </a:t>
            </a:r>
            <a:endParaRPr lang="en-US" sz="2400" dirty="0" smtClean="0">
              <a:latin typeface="Georgia" panose="02040502050405020303" pitchFamily="18" charset="0"/>
            </a:endParaRPr>
          </a:p>
          <a:p>
            <a:r>
              <a:rPr lang="en-US" sz="2400" b="1" dirty="0" smtClean="0">
                <a:latin typeface="Georgia" panose="02040502050405020303" pitchFamily="18" charset="0"/>
              </a:rPr>
              <a:t>Integrity</a:t>
            </a:r>
            <a:r>
              <a:rPr lang="en-US" sz="2400" dirty="0" smtClean="0">
                <a:latin typeface="Georgia" panose="02040502050405020303" pitchFamily="18" charset="0"/>
              </a:rPr>
              <a:t> - Information </a:t>
            </a:r>
            <a:r>
              <a:rPr lang="en-US" sz="2400" dirty="0">
                <a:latin typeface="Georgia" panose="02040502050405020303" pitchFamily="18" charset="0"/>
              </a:rPr>
              <a:t>is safeguarded against improper modification or </a:t>
            </a:r>
            <a:r>
              <a:rPr lang="en-US" sz="2400" dirty="0" smtClean="0">
                <a:latin typeface="Georgia" panose="02040502050405020303" pitchFamily="18" charset="0"/>
              </a:rPr>
              <a:t>destruction, which </a:t>
            </a:r>
            <a:r>
              <a:rPr lang="en-US" sz="2400" dirty="0">
                <a:latin typeface="Georgia" panose="02040502050405020303" pitchFamily="18" charset="0"/>
              </a:rPr>
              <a:t>includes ensuring information’s nonrepudiation and authenticity.</a:t>
            </a:r>
          </a:p>
          <a:p>
            <a:r>
              <a:rPr lang="en-US" sz="2400" b="1" dirty="0">
                <a:latin typeface="Georgia" panose="02040502050405020303" pitchFamily="18" charset="0"/>
              </a:rPr>
              <a:t>Availability</a:t>
            </a:r>
            <a:r>
              <a:rPr lang="en-US" sz="2400" dirty="0">
                <a:latin typeface="Georgia" panose="02040502050405020303" pitchFamily="18" charset="0"/>
              </a:rPr>
              <a:t> </a:t>
            </a:r>
            <a:r>
              <a:rPr lang="en-US" sz="2400" dirty="0" smtClean="0">
                <a:latin typeface="Georgia" panose="02040502050405020303" pitchFamily="18" charset="0"/>
              </a:rPr>
              <a:t>- Data</a:t>
            </a:r>
            <a:r>
              <a:rPr lang="en-US" sz="2400" dirty="0">
                <a:latin typeface="Georgia" panose="02040502050405020303" pitchFamily="18" charset="0"/>
              </a:rPr>
              <a:t>, reports, and other relevant information </a:t>
            </a:r>
            <a:r>
              <a:rPr lang="en-US" sz="2400" dirty="0" smtClean="0">
                <a:latin typeface="Georgia" panose="02040502050405020303" pitchFamily="18" charset="0"/>
              </a:rPr>
              <a:t>are readily </a:t>
            </a:r>
            <a:r>
              <a:rPr lang="en-US" sz="2400" dirty="0">
                <a:latin typeface="Georgia" panose="02040502050405020303" pitchFamily="18" charset="0"/>
              </a:rPr>
              <a:t>available to users when needed.</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4248899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Control Activities - Principle 12</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implement control activities through </a:t>
            </a:r>
            <a:r>
              <a:rPr lang="en-US" sz="2800" dirty="0" smtClean="0">
                <a:latin typeface="Georgia" panose="02040502050405020303" pitchFamily="18" charset="0"/>
              </a:rPr>
              <a:t>policies (what) and procedures (how).</a:t>
            </a:r>
          </a:p>
          <a:p>
            <a:pPr marL="0" indent="0">
              <a:buNone/>
            </a:pPr>
            <a:endParaRPr lang="en-US" sz="2400" dirty="0" smtClean="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Documentation of Responsibilities through Policies</a:t>
            </a:r>
          </a:p>
          <a:p>
            <a:pPr marL="914400" lvl="1" indent="-514350">
              <a:buFont typeface="+mj-lt"/>
              <a:buAutoNum type="arabicPeriod"/>
            </a:pPr>
            <a:r>
              <a:rPr lang="en-US" sz="2400" dirty="0">
                <a:latin typeface="Georgia" panose="02040502050405020303" pitchFamily="18" charset="0"/>
              </a:rPr>
              <a:t>Periodic Review of Control Activities</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21789867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MSU Policies and Procedures</a:t>
            </a:r>
            <a:endParaRPr lang="en-US" sz="4000" dirty="0">
              <a:latin typeface="Georgia" panose="02040502050405020303" pitchFamily="18" charset="0"/>
            </a:endParaRPr>
          </a:p>
        </p:txBody>
      </p:sp>
      <p:sp>
        <p:nvSpPr>
          <p:cNvPr id="3" name="Content Placeholder 2"/>
          <p:cNvSpPr>
            <a:spLocks noGrp="1"/>
          </p:cNvSpPr>
          <p:nvPr>
            <p:ph idx="1"/>
          </p:nvPr>
        </p:nvSpPr>
        <p:spPr>
          <a:xfrm>
            <a:off x="0" y="1600200"/>
            <a:ext cx="9144000" cy="4525963"/>
          </a:xfrm>
        </p:spPr>
        <p:txBody>
          <a:bodyPr/>
          <a:lstStyle/>
          <a:p>
            <a:r>
              <a:rPr lang="en-US" dirty="0">
                <a:latin typeface="Georgia" panose="02040502050405020303" pitchFamily="18" charset="0"/>
                <a:hlinkClick r:id="rId2"/>
              </a:rPr>
              <a:t>http://www.montana.edu/policy</a:t>
            </a:r>
            <a:r>
              <a:rPr lang="en-US" dirty="0" smtClean="0">
                <a:latin typeface="Georgia" panose="02040502050405020303" pitchFamily="18" charset="0"/>
                <a:hlinkClick r:id="rId2"/>
              </a:rPr>
              <a:t>/</a:t>
            </a:r>
            <a:r>
              <a:rPr lang="en-US" dirty="0" smtClean="0">
                <a:latin typeface="Georgia" panose="02040502050405020303" pitchFamily="18" charset="0"/>
              </a:rPr>
              <a:t> </a:t>
            </a:r>
          </a:p>
          <a:p>
            <a:pPr lvl="1">
              <a:lnSpc>
                <a:spcPct val="150000"/>
              </a:lnSpc>
            </a:pPr>
            <a:r>
              <a:rPr lang="en-US" sz="2400" dirty="0">
                <a:latin typeface="Georgia" panose="02040502050405020303" pitchFamily="18" charset="0"/>
                <a:hlinkClick r:id="rId3"/>
              </a:rPr>
              <a:t>http://www.montana.edu/policy/personnel</a:t>
            </a:r>
            <a:r>
              <a:rPr lang="en-US" sz="2400" dirty="0" smtClean="0">
                <a:latin typeface="Georgia" panose="02040502050405020303" pitchFamily="18" charset="0"/>
                <a:hlinkClick r:id="rId3"/>
              </a:rPr>
              <a:t>/</a:t>
            </a:r>
            <a:endParaRPr lang="en-US" sz="2400" dirty="0" smtClean="0">
              <a:latin typeface="Georgia" panose="02040502050405020303" pitchFamily="18" charset="0"/>
            </a:endParaRPr>
          </a:p>
          <a:p>
            <a:pPr lvl="1">
              <a:lnSpc>
                <a:spcPct val="150000"/>
              </a:lnSpc>
            </a:pPr>
            <a:r>
              <a:rPr lang="en-US" sz="2400" dirty="0">
                <a:latin typeface="Georgia" panose="02040502050405020303" pitchFamily="18" charset="0"/>
                <a:hlinkClick r:id="rId4"/>
              </a:rPr>
              <a:t>http://</a:t>
            </a:r>
            <a:r>
              <a:rPr lang="en-US" sz="2400" dirty="0" smtClean="0">
                <a:latin typeface="Georgia" panose="02040502050405020303" pitchFamily="18" charset="0"/>
                <a:hlinkClick r:id="rId4"/>
              </a:rPr>
              <a:t>www.montana.edu/policy/business_manual/</a:t>
            </a:r>
            <a:r>
              <a:rPr lang="en-US" sz="2400" dirty="0" smtClean="0">
                <a:latin typeface="Georgia" panose="02040502050405020303" pitchFamily="18" charset="0"/>
              </a:rPr>
              <a:t> </a:t>
            </a:r>
          </a:p>
          <a:p>
            <a:pPr lvl="1">
              <a:lnSpc>
                <a:spcPct val="150000"/>
              </a:lnSpc>
            </a:pPr>
            <a:r>
              <a:rPr lang="en-US" sz="2400" dirty="0">
                <a:latin typeface="Georgia" panose="02040502050405020303" pitchFamily="18" charset="0"/>
                <a:hlinkClick r:id="rId5"/>
              </a:rPr>
              <a:t>http://www.montana.edu/policy/purchasing</a:t>
            </a:r>
            <a:r>
              <a:rPr lang="en-US" sz="2400" dirty="0" smtClean="0">
                <a:latin typeface="Georgia" panose="02040502050405020303" pitchFamily="18" charset="0"/>
                <a:hlinkClick r:id="rId5"/>
              </a:rPr>
              <a:t>/</a:t>
            </a:r>
            <a:endParaRPr lang="en-US" sz="2400" dirty="0" smtClean="0">
              <a:latin typeface="Georgia" panose="02040502050405020303" pitchFamily="18" charset="0"/>
            </a:endParaRPr>
          </a:p>
          <a:p>
            <a:pPr lvl="1">
              <a:lnSpc>
                <a:spcPct val="150000"/>
              </a:lnSpc>
            </a:pPr>
            <a:r>
              <a:rPr lang="en-US" sz="2400" dirty="0">
                <a:latin typeface="Georgia" panose="02040502050405020303" pitchFamily="18" charset="0"/>
                <a:hlinkClick r:id="rId6"/>
              </a:rPr>
              <a:t>http://</a:t>
            </a:r>
            <a:r>
              <a:rPr lang="en-US" sz="2400" dirty="0" smtClean="0">
                <a:latin typeface="Georgia" panose="02040502050405020303" pitchFamily="18" charset="0"/>
                <a:hlinkClick r:id="rId6"/>
              </a:rPr>
              <a:t>www.montana.edu/policy/property/manual.html</a:t>
            </a:r>
            <a:r>
              <a:rPr lang="en-US" sz="2400" dirty="0" smtClean="0">
                <a:latin typeface="Georgia" panose="02040502050405020303" pitchFamily="18" charset="0"/>
              </a:rPr>
              <a:t> </a:t>
            </a:r>
          </a:p>
          <a:p>
            <a:pPr lvl="1">
              <a:lnSpc>
                <a:spcPct val="150000"/>
              </a:lnSpc>
            </a:pPr>
            <a:r>
              <a:rPr lang="en-US" sz="2400" dirty="0">
                <a:latin typeface="Georgia" panose="02040502050405020303" pitchFamily="18" charset="0"/>
                <a:hlinkClick r:id="rId7"/>
              </a:rPr>
              <a:t>http://</a:t>
            </a:r>
            <a:r>
              <a:rPr lang="en-US" sz="2400" dirty="0" smtClean="0">
                <a:latin typeface="Georgia" panose="02040502050405020303" pitchFamily="18" charset="0"/>
                <a:hlinkClick r:id="rId7"/>
              </a:rPr>
              <a:t>www.montana.edu/research/osp/piguide/index.html</a:t>
            </a:r>
            <a:r>
              <a:rPr lang="en-US" sz="2400" dirty="0" smtClean="0">
                <a:latin typeface="Georgia" panose="02040502050405020303" pitchFamily="18" charset="0"/>
              </a:rPr>
              <a:t> </a:t>
            </a:r>
            <a:endParaRPr lang="en-US" sz="2400" dirty="0">
              <a:latin typeface="Georgia" panose="02040502050405020303" pitchFamily="18" charset="0"/>
            </a:endParaRPr>
          </a:p>
        </p:txBody>
      </p:sp>
    </p:spTree>
    <p:extLst>
      <p:ext uri="{BB962C8B-B14F-4D97-AF65-F5344CB8AC3E}">
        <p14:creationId xmlns:p14="http://schemas.microsoft.com/office/powerpoint/2010/main" val="7668670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Information and Communication</a:t>
            </a:r>
            <a:endParaRPr lang="en-US" sz="4000" dirty="0">
              <a:latin typeface="Georgia" panose="02040502050405020303" pitchFamily="18" charset="0"/>
            </a:endParaRPr>
          </a:p>
        </p:txBody>
      </p:sp>
      <p:sp>
        <p:nvSpPr>
          <p:cNvPr id="6" name="TextBox 5"/>
          <p:cNvSpPr txBox="1"/>
          <p:nvPr/>
        </p:nvSpPr>
        <p:spPr>
          <a:xfrm>
            <a:off x="657922" y="1233888"/>
            <a:ext cx="8028878" cy="923330"/>
          </a:xfrm>
          <a:prstGeom prst="rect">
            <a:avLst/>
          </a:prstGeom>
          <a:noFill/>
        </p:spPr>
        <p:txBody>
          <a:bodyPr wrap="square" rtlCol="0">
            <a:spAutoFit/>
          </a:bodyPr>
          <a:lstStyle/>
          <a:p>
            <a:r>
              <a:rPr lang="en-US" dirty="0"/>
              <a:t>Effective information and communication are vital for an entity </a:t>
            </a:r>
            <a:r>
              <a:rPr lang="en-US" dirty="0" smtClean="0"/>
              <a:t>to achieve its objectives</a:t>
            </a:r>
            <a:r>
              <a:rPr lang="en-US" dirty="0"/>
              <a:t>. Entity management needs access to relevant </a:t>
            </a:r>
            <a:r>
              <a:rPr lang="en-US" dirty="0" smtClean="0"/>
              <a:t>and reliable communication </a:t>
            </a:r>
            <a:r>
              <a:rPr lang="en-US" dirty="0"/>
              <a:t>related to internal as well as external events.</a:t>
            </a:r>
          </a:p>
        </p:txBody>
      </p:sp>
      <p:sp>
        <p:nvSpPr>
          <p:cNvPr id="7" name="Rectangle 6"/>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2286000"/>
            <a:ext cx="4521855" cy="3200400"/>
          </a:xfrm>
        </p:spPr>
      </p:pic>
    </p:spTree>
    <p:extLst>
      <p:ext uri="{BB962C8B-B14F-4D97-AF65-F5344CB8AC3E}">
        <p14:creationId xmlns:p14="http://schemas.microsoft.com/office/powerpoint/2010/main" val="1940074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397"/>
            <a:ext cx="8229600" cy="1143000"/>
          </a:xfrm>
        </p:spPr>
        <p:txBody>
          <a:bodyPr>
            <a:normAutofit fontScale="90000"/>
          </a:bodyPr>
          <a:lstStyle/>
          <a:p>
            <a:r>
              <a:rPr lang="en-US" sz="4000" dirty="0" smtClean="0">
                <a:latin typeface="Georgia" panose="02040502050405020303" pitchFamily="18" charset="0"/>
              </a:rPr>
              <a:t>Information &amp; Communication - Principle 13</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use quality information to achieve the </a:t>
            </a:r>
            <a:r>
              <a:rPr lang="en-US" sz="2800" dirty="0" smtClean="0">
                <a:latin typeface="Georgia" panose="02040502050405020303" pitchFamily="18" charset="0"/>
              </a:rPr>
              <a:t>entity’s objectives.</a:t>
            </a:r>
          </a:p>
          <a:p>
            <a:pPr marL="0" indent="0">
              <a:buNone/>
            </a:pPr>
            <a:endParaRPr lang="en-US" sz="2400" dirty="0" smtClean="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Identification of Information Requirements</a:t>
            </a:r>
          </a:p>
          <a:p>
            <a:pPr marL="914400" lvl="1" indent="-514350">
              <a:lnSpc>
                <a:spcPct val="90000"/>
              </a:lnSpc>
              <a:buFont typeface="+mj-lt"/>
              <a:buAutoNum type="arabicPeriod"/>
            </a:pPr>
            <a:r>
              <a:rPr lang="en-US" sz="2400" dirty="0" smtClean="0">
                <a:latin typeface="Georgia" panose="02040502050405020303" pitchFamily="18" charset="0"/>
              </a:rPr>
              <a:t>Relevant </a:t>
            </a:r>
            <a:r>
              <a:rPr lang="en-US" sz="2400" dirty="0">
                <a:latin typeface="Georgia" panose="02040502050405020303" pitchFamily="18" charset="0"/>
              </a:rPr>
              <a:t>Data from Reliable Sources</a:t>
            </a:r>
          </a:p>
          <a:p>
            <a:pPr marL="914400" lvl="1" indent="-514350">
              <a:lnSpc>
                <a:spcPct val="90000"/>
              </a:lnSpc>
              <a:buFont typeface="+mj-lt"/>
              <a:buAutoNum type="arabicPeriod"/>
            </a:pPr>
            <a:r>
              <a:rPr lang="en-US" sz="2400" dirty="0" smtClean="0">
                <a:latin typeface="Georgia" panose="02040502050405020303" pitchFamily="18" charset="0"/>
              </a:rPr>
              <a:t>Data </a:t>
            </a:r>
            <a:r>
              <a:rPr lang="en-US" sz="2400" dirty="0">
                <a:latin typeface="Georgia" panose="02040502050405020303" pitchFamily="18" charset="0"/>
              </a:rPr>
              <a:t>Processed into Quality Information</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24742361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smtClean="0">
              <a:solidFill>
                <a:schemeClr val="tx1"/>
              </a:solidFill>
              <a:latin typeface="Georgia" panose="02040502050405020303" pitchFamily="18" charset="0"/>
            </a:endParaRPr>
          </a:p>
          <a:p>
            <a:pPr algn="ctr"/>
            <a:r>
              <a:rPr lang="en-US" sz="9600" dirty="0" smtClean="0">
                <a:solidFill>
                  <a:schemeClr val="tx1"/>
                </a:solidFill>
                <a:latin typeface="Georgia" panose="02040502050405020303" pitchFamily="18" charset="0"/>
              </a:rPr>
              <a:t>Banner</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3368696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25"/>
            <a:ext cx="8229600" cy="1143000"/>
          </a:xfrm>
        </p:spPr>
        <p:txBody>
          <a:bodyPr>
            <a:normAutofit/>
          </a:bodyPr>
          <a:lstStyle/>
          <a:p>
            <a:r>
              <a:rPr lang="en-US" sz="4000" dirty="0" smtClean="0">
                <a:latin typeface="Georgia" panose="02040502050405020303" pitchFamily="18" charset="0"/>
              </a:rPr>
              <a:t>Other Examples of Sources of Data</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800" dirty="0" smtClean="0">
                <a:latin typeface="Georgia" panose="02040502050405020303" pitchFamily="18" charset="0"/>
              </a:rPr>
              <a:t>Office of Planning &amp; Analysis</a:t>
            </a:r>
          </a:p>
          <a:p>
            <a:r>
              <a:rPr lang="en-US" sz="2800" dirty="0" smtClean="0">
                <a:latin typeface="Georgia" panose="02040502050405020303" pitchFamily="18" charset="0"/>
              </a:rPr>
              <a:t>Minutes from committee meetings</a:t>
            </a:r>
          </a:p>
          <a:p>
            <a:r>
              <a:rPr lang="en-US" sz="2800" dirty="0" smtClean="0">
                <a:latin typeface="Georgia" panose="02040502050405020303" pitchFamily="18" charset="0"/>
              </a:rPr>
              <a:t>Web time entry system</a:t>
            </a:r>
          </a:p>
          <a:p>
            <a:r>
              <a:rPr lang="en-US" sz="2800" dirty="0" smtClean="0">
                <a:latin typeface="Georgia" panose="02040502050405020303" pitchFamily="18" charset="0"/>
              </a:rPr>
              <a:t>OSP effort reporting system</a:t>
            </a:r>
          </a:p>
          <a:p>
            <a:r>
              <a:rPr lang="en-US" sz="2800" dirty="0" smtClean="0">
                <a:latin typeface="Georgia" panose="02040502050405020303" pitchFamily="18" charset="0"/>
              </a:rPr>
              <a:t>Responses </a:t>
            </a:r>
            <a:r>
              <a:rPr lang="en-US" sz="2800" dirty="0" smtClean="0">
                <a:latin typeface="Georgia" panose="02040502050405020303" pitchFamily="18" charset="0"/>
              </a:rPr>
              <a:t>to surveys</a:t>
            </a:r>
          </a:p>
          <a:p>
            <a:r>
              <a:rPr lang="en-US" sz="2800" dirty="0">
                <a:latin typeface="Georgia" panose="02040502050405020303" pitchFamily="18" charset="0"/>
              </a:rPr>
              <a:t>Office of Commissioner of Higher Education (OCHE) Data and Reports</a:t>
            </a:r>
          </a:p>
          <a:p>
            <a:endParaRPr lang="en-US" sz="2800" dirty="0" smtClean="0">
              <a:latin typeface="Georgia" panose="02040502050405020303" pitchFamily="18"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30876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The Green Book</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73486"/>
          </a:xfrm>
        </p:spPr>
        <p:txBody>
          <a:bodyPr/>
          <a:lstStyle/>
          <a:p>
            <a:r>
              <a:rPr lang="en-US" i="1" dirty="0">
                <a:latin typeface="Georgia" panose="02040502050405020303" pitchFamily="18" charset="0"/>
              </a:rPr>
              <a:t>Standards for Internal Control in the Federal </a:t>
            </a:r>
            <a:r>
              <a:rPr lang="en-US" i="1" dirty="0" smtClean="0">
                <a:latin typeface="Georgia" panose="02040502050405020303" pitchFamily="18" charset="0"/>
              </a:rPr>
              <a:t>Government</a:t>
            </a:r>
          </a:p>
          <a:p>
            <a:pPr lvl="1"/>
            <a:r>
              <a:rPr lang="en-US" dirty="0" smtClean="0">
                <a:latin typeface="Georgia" panose="02040502050405020303" pitchFamily="18" charset="0"/>
              </a:rPr>
              <a:t>Government Accountability Office (GAO)</a:t>
            </a:r>
          </a:p>
          <a:p>
            <a:pPr lvl="1"/>
            <a:r>
              <a:rPr lang="en-US" dirty="0" smtClean="0">
                <a:latin typeface="Georgia" panose="02040502050405020303" pitchFamily="18" charset="0"/>
              </a:rPr>
              <a:t>Comptroller General of the United States</a:t>
            </a:r>
          </a:p>
          <a:p>
            <a:pPr lvl="1"/>
            <a:r>
              <a:rPr lang="en-US" dirty="0" smtClean="0">
                <a:latin typeface="Georgia" panose="02040502050405020303" pitchFamily="18" charset="0"/>
              </a:rPr>
              <a:t>“May also be adopted by state, local, and quasi-governmental entities as a framework for an internal control system”</a:t>
            </a:r>
            <a:endParaRPr lang="en-US" dirty="0">
              <a:latin typeface="Georgia" panose="02040502050405020303" pitchFamily="18" charset="0"/>
            </a:endParaRPr>
          </a:p>
        </p:txBody>
      </p:sp>
      <p:sp>
        <p:nvSpPr>
          <p:cNvPr id="4" name="TextBox 3"/>
          <p:cNvSpPr txBox="1"/>
          <p:nvPr/>
        </p:nvSpPr>
        <p:spPr>
          <a:xfrm>
            <a:off x="457200" y="5743979"/>
            <a:ext cx="8488495" cy="369332"/>
          </a:xfrm>
          <a:prstGeom prst="rect">
            <a:avLst/>
          </a:prstGeom>
          <a:noFill/>
        </p:spPr>
        <p:txBody>
          <a:bodyPr wrap="square" rtlCol="0">
            <a:spAutoFit/>
          </a:bodyPr>
          <a:lstStyle/>
          <a:p>
            <a:r>
              <a:rPr lang="en-US" dirty="0" smtClean="0"/>
              <a:t>Source: Standards for Internal Control in the Federal Government. GAO. September 2014.</a:t>
            </a:r>
            <a:endParaRPr lang="en-US" dirty="0"/>
          </a:p>
        </p:txBody>
      </p:sp>
    </p:spTree>
    <p:extLst>
      <p:ext uri="{BB962C8B-B14F-4D97-AF65-F5344CB8AC3E}">
        <p14:creationId xmlns:p14="http://schemas.microsoft.com/office/powerpoint/2010/main" val="25562008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397"/>
            <a:ext cx="8229600" cy="1143000"/>
          </a:xfrm>
        </p:spPr>
        <p:txBody>
          <a:bodyPr>
            <a:normAutofit fontScale="90000"/>
          </a:bodyPr>
          <a:lstStyle/>
          <a:p>
            <a:r>
              <a:rPr lang="en-US" sz="4000" dirty="0" smtClean="0">
                <a:latin typeface="Georgia" panose="02040502050405020303" pitchFamily="18" charset="0"/>
              </a:rPr>
              <a:t>Information &amp; Communication - Principle 14</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internally communicate the necessary </a:t>
            </a:r>
            <a:r>
              <a:rPr lang="en-US" sz="2800" dirty="0" smtClean="0">
                <a:latin typeface="Georgia" panose="02040502050405020303" pitchFamily="18" charset="0"/>
              </a:rPr>
              <a:t>quality information </a:t>
            </a:r>
            <a:r>
              <a:rPr lang="en-US" sz="2800" dirty="0">
                <a:latin typeface="Georgia" panose="02040502050405020303" pitchFamily="18" charset="0"/>
              </a:rPr>
              <a:t>to achieve the entity’s objectives</a:t>
            </a:r>
            <a:r>
              <a:rPr lang="en-US" sz="2800" dirty="0" smtClean="0">
                <a:latin typeface="Georgia" panose="02040502050405020303" pitchFamily="18" charset="0"/>
              </a:rPr>
              <a:t>.</a:t>
            </a:r>
          </a:p>
          <a:p>
            <a:pPr marL="0" indent="0">
              <a:buNone/>
            </a:pPr>
            <a:endParaRPr lang="en-US" sz="2400" dirty="0" smtClean="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Communication throughout the Entity</a:t>
            </a:r>
          </a:p>
          <a:p>
            <a:pPr marL="914400" lvl="1" indent="-514350">
              <a:lnSpc>
                <a:spcPct val="90000"/>
              </a:lnSpc>
              <a:buFont typeface="+mj-lt"/>
              <a:buAutoNum type="arabicPeriod"/>
            </a:pPr>
            <a:r>
              <a:rPr lang="en-US" sz="2400" dirty="0" smtClean="0">
                <a:latin typeface="Georgia" panose="02040502050405020303" pitchFamily="18" charset="0"/>
              </a:rPr>
              <a:t>Appropriate </a:t>
            </a:r>
            <a:r>
              <a:rPr lang="en-US" sz="2400" dirty="0">
                <a:latin typeface="Georgia" panose="02040502050405020303" pitchFamily="18" charset="0"/>
              </a:rPr>
              <a:t>Methods of Communication</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22293852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eorgia" panose="02040502050405020303" pitchFamily="18" charset="0"/>
              </a:rPr>
              <a:t>Communication throughout the Entity</a:t>
            </a:r>
            <a:endParaRPr lang="en-US" sz="3600" dirty="0">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76834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32742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911" y="1773716"/>
            <a:ext cx="8053330" cy="2721166"/>
          </a:xfrm>
        </p:spPr>
        <p:txBody>
          <a:bodyPr anchor="ctr">
            <a:noAutofit/>
          </a:bodyPr>
          <a:lstStyle/>
          <a:p>
            <a:endParaRPr lang="en-US" sz="3200" dirty="0" smtClean="0">
              <a:solidFill>
                <a:schemeClr val="tx1"/>
              </a:solidFill>
              <a:latin typeface="Georgia" panose="02040502050405020303" pitchFamily="18" charset="0"/>
            </a:endParaRPr>
          </a:p>
          <a:p>
            <a:r>
              <a:rPr lang="en-US" sz="3200" dirty="0" smtClean="0">
                <a:solidFill>
                  <a:schemeClr val="tx1"/>
                </a:solidFill>
                <a:latin typeface="Georgia" panose="02040502050405020303" pitchFamily="18" charset="0"/>
              </a:rPr>
              <a:t>Appropriate methods of communication</a:t>
            </a:r>
            <a:endParaRPr lang="en-US" sz="3200" dirty="0" smtClean="0">
              <a:solidFill>
                <a:schemeClr val="tx1"/>
              </a:solidFill>
              <a:latin typeface="Georgia" panose="02040502050405020303" pitchFamily="18" charset="0"/>
            </a:endParaRP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7306818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911" y="1773716"/>
            <a:ext cx="8053330" cy="2721166"/>
          </a:xfrm>
        </p:spPr>
        <p:txBody>
          <a:bodyPr anchor="ctr">
            <a:noAutofit/>
          </a:bodyPr>
          <a:lstStyle/>
          <a:p>
            <a:endParaRPr lang="en-US" sz="3200" dirty="0" smtClean="0">
              <a:solidFill>
                <a:schemeClr val="tx1"/>
              </a:solidFill>
              <a:latin typeface="Georgia" panose="02040502050405020303" pitchFamily="18" charset="0"/>
            </a:endParaRPr>
          </a:p>
          <a:p>
            <a:r>
              <a:rPr lang="en-US" sz="3200" dirty="0" smtClean="0">
                <a:solidFill>
                  <a:schemeClr val="tx1"/>
                </a:solidFill>
                <a:latin typeface="Georgia" panose="02040502050405020303" pitchFamily="18" charset="0"/>
              </a:rPr>
              <a:t>How effective are internal communications at MSU?</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4915949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 y="1064934"/>
            <a:ext cx="8447892" cy="4114800"/>
          </a:xfrm>
        </p:spPr>
      </p:pic>
    </p:spTree>
    <p:extLst>
      <p:ext uri="{BB962C8B-B14F-4D97-AF65-F5344CB8AC3E}">
        <p14:creationId xmlns:p14="http://schemas.microsoft.com/office/powerpoint/2010/main" val="4156574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907"/>
            <a:ext cx="8229600" cy="1143000"/>
          </a:xfrm>
        </p:spPr>
        <p:txBody>
          <a:bodyPr>
            <a:normAutofit fontScale="90000"/>
          </a:bodyPr>
          <a:lstStyle/>
          <a:p>
            <a:r>
              <a:rPr lang="en-US" sz="4000" dirty="0" smtClean="0">
                <a:latin typeface="Georgia" panose="02040502050405020303" pitchFamily="18" charset="0"/>
              </a:rPr>
              <a:t>Information &amp; Communication - Principle 15</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externally communicate the necessary </a:t>
            </a:r>
            <a:r>
              <a:rPr lang="en-US" sz="2800" dirty="0" smtClean="0">
                <a:latin typeface="Georgia" panose="02040502050405020303" pitchFamily="18" charset="0"/>
              </a:rPr>
              <a:t>quality information </a:t>
            </a:r>
            <a:r>
              <a:rPr lang="en-US" sz="2800" dirty="0">
                <a:latin typeface="Georgia" panose="02040502050405020303" pitchFamily="18" charset="0"/>
              </a:rPr>
              <a:t>to achieve the entity’s objectives</a:t>
            </a:r>
            <a:r>
              <a:rPr lang="en-US" sz="2800" dirty="0" smtClean="0">
                <a:latin typeface="Georgia" panose="02040502050405020303" pitchFamily="18" charset="0"/>
              </a:rPr>
              <a:t>.</a:t>
            </a:r>
          </a:p>
          <a:p>
            <a:pPr marL="0" indent="0">
              <a:buNone/>
            </a:pPr>
            <a:endParaRPr lang="en-US" sz="2400" dirty="0" smtClean="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Communication with External Parties</a:t>
            </a:r>
          </a:p>
          <a:p>
            <a:pPr marL="914400" lvl="1" indent="-514350">
              <a:lnSpc>
                <a:spcPct val="90000"/>
              </a:lnSpc>
              <a:buFont typeface="+mj-lt"/>
              <a:buAutoNum type="arabicPeriod"/>
            </a:pPr>
            <a:r>
              <a:rPr lang="en-US" sz="2400" dirty="0" smtClean="0">
                <a:latin typeface="Georgia" panose="02040502050405020303" pitchFamily="18" charset="0"/>
              </a:rPr>
              <a:t>Appropriate </a:t>
            </a:r>
            <a:r>
              <a:rPr lang="en-US" sz="2400" dirty="0">
                <a:latin typeface="Georgia" panose="02040502050405020303" pitchFamily="18" charset="0"/>
              </a:rPr>
              <a:t>Methods of Communication</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3492610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449"/>
            <a:ext cx="8229600" cy="1143000"/>
          </a:xfrm>
        </p:spPr>
        <p:txBody>
          <a:bodyPr>
            <a:noAutofit/>
          </a:bodyPr>
          <a:lstStyle/>
          <a:p>
            <a:r>
              <a:rPr lang="en-US" sz="3600" dirty="0" smtClean="0">
                <a:latin typeface="Georgia" panose="02040502050405020303" pitchFamily="18" charset="0"/>
              </a:rPr>
              <a:t>Examples </a:t>
            </a:r>
            <a:r>
              <a:rPr lang="en-US" sz="3600" dirty="0">
                <a:latin typeface="Georgia" panose="02040502050405020303" pitchFamily="18" charset="0"/>
              </a:rPr>
              <a:t>of </a:t>
            </a:r>
            <a:r>
              <a:rPr lang="en-US" sz="3600" dirty="0" smtClean="0">
                <a:latin typeface="Georgia" panose="02040502050405020303" pitchFamily="18" charset="0"/>
              </a:rPr>
              <a:t>Recipients of External Communications</a:t>
            </a:r>
            <a:endParaRPr lang="en-US" sz="36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r>
              <a:rPr lang="en-US" sz="2800" dirty="0" smtClean="0">
                <a:latin typeface="Georgia" panose="02040502050405020303" pitchFamily="18" charset="0"/>
              </a:rPr>
              <a:t>State agencies</a:t>
            </a:r>
          </a:p>
          <a:p>
            <a:pPr lvl="1"/>
            <a:r>
              <a:rPr lang="en-US" sz="2400" dirty="0" smtClean="0">
                <a:latin typeface="Georgia" panose="02040502050405020303" pitchFamily="18" charset="0"/>
              </a:rPr>
              <a:t>Legislative </a:t>
            </a:r>
            <a:r>
              <a:rPr lang="en-US" sz="2400" dirty="0">
                <a:latin typeface="Georgia" panose="02040502050405020303" pitchFamily="18" charset="0"/>
              </a:rPr>
              <a:t>Audit Division (LAD)</a:t>
            </a:r>
          </a:p>
          <a:p>
            <a:r>
              <a:rPr lang="en-US" sz="2800" dirty="0">
                <a:latin typeface="Georgia" panose="02040502050405020303" pitchFamily="18" charset="0"/>
              </a:rPr>
              <a:t>Federal agencies</a:t>
            </a:r>
          </a:p>
          <a:p>
            <a:r>
              <a:rPr lang="en-US" sz="2800" dirty="0" smtClean="0">
                <a:latin typeface="Georgia" panose="02040502050405020303" pitchFamily="18" charset="0"/>
              </a:rPr>
              <a:t>The </a:t>
            </a:r>
            <a:r>
              <a:rPr lang="en-US" sz="2800" dirty="0" smtClean="0">
                <a:latin typeface="Georgia" panose="02040502050405020303" pitchFamily="18" charset="0"/>
              </a:rPr>
              <a:t>Integrated Postsecondary Education Data System (IPEDS)</a:t>
            </a:r>
          </a:p>
          <a:p>
            <a:endParaRPr lang="en-US" sz="2800" dirty="0" smtClean="0">
              <a:latin typeface="Georgia" panose="02040502050405020303" pitchFamily="18"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207824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eorgia" panose="02040502050405020303" pitchFamily="18" charset="0"/>
              </a:rPr>
              <a:t>Monitoring</a:t>
            </a:r>
            <a:endParaRPr lang="en-US" sz="4000" dirty="0">
              <a:latin typeface="Georgia" panose="02040502050405020303" pitchFamily="18" charset="0"/>
            </a:endParaRPr>
          </a:p>
        </p:txBody>
      </p:sp>
      <p:sp>
        <p:nvSpPr>
          <p:cNvPr id="6" name="TextBox 5"/>
          <p:cNvSpPr txBox="1"/>
          <p:nvPr/>
        </p:nvSpPr>
        <p:spPr>
          <a:xfrm>
            <a:off x="657922" y="1233888"/>
            <a:ext cx="8028878" cy="923330"/>
          </a:xfrm>
          <a:prstGeom prst="rect">
            <a:avLst/>
          </a:prstGeom>
          <a:noFill/>
        </p:spPr>
        <p:txBody>
          <a:bodyPr wrap="square" rtlCol="0">
            <a:spAutoFit/>
          </a:bodyPr>
          <a:lstStyle/>
          <a:p>
            <a:r>
              <a:rPr lang="en-US" dirty="0"/>
              <a:t>Internal control monitoring assesses the quality of performance </a:t>
            </a:r>
            <a:r>
              <a:rPr lang="en-US" dirty="0" smtClean="0"/>
              <a:t>over time </a:t>
            </a:r>
            <a:r>
              <a:rPr lang="en-US" dirty="0"/>
              <a:t>and promptly resolves the findings of audits and other </a:t>
            </a:r>
            <a:r>
              <a:rPr lang="en-US" dirty="0" smtClean="0"/>
              <a:t>reviews. Corrective </a:t>
            </a:r>
            <a:r>
              <a:rPr lang="en-US" dirty="0"/>
              <a:t>actions are a necessary complement to control activities </a:t>
            </a:r>
            <a:r>
              <a:rPr lang="en-US" dirty="0" smtClean="0"/>
              <a:t>in order </a:t>
            </a:r>
            <a:r>
              <a:rPr lang="en-US" dirty="0"/>
              <a:t>to achieve objectives.</a:t>
            </a:r>
          </a:p>
        </p:txBody>
      </p:sp>
      <p:sp>
        <p:nvSpPr>
          <p:cNvPr id="7" name="Rectangle 6"/>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2286000"/>
            <a:ext cx="4484638" cy="3200400"/>
          </a:xfrm>
        </p:spPr>
      </p:pic>
    </p:spTree>
    <p:extLst>
      <p:ext uri="{BB962C8B-B14F-4D97-AF65-F5344CB8AC3E}">
        <p14:creationId xmlns:p14="http://schemas.microsoft.com/office/powerpoint/2010/main" val="37816701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06"/>
            <a:ext cx="8229600" cy="1143000"/>
          </a:xfrm>
        </p:spPr>
        <p:txBody>
          <a:bodyPr>
            <a:normAutofit fontScale="90000"/>
          </a:bodyPr>
          <a:lstStyle/>
          <a:p>
            <a:r>
              <a:rPr lang="en-US" sz="4000" dirty="0" smtClean="0">
                <a:latin typeface="Georgia" panose="02040502050405020303" pitchFamily="18" charset="0"/>
              </a:rPr>
              <a:t>17 Principles Support the Five Components</a:t>
            </a:r>
            <a:endParaRPr lang="en-US" sz="4000" dirty="0">
              <a:latin typeface="Georgia" panose="02040502050405020303"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720" y="1645920"/>
            <a:ext cx="6886161" cy="4389120"/>
          </a:xfrm>
        </p:spPr>
      </p:pic>
    </p:spTree>
    <p:extLst>
      <p:ext uri="{BB962C8B-B14F-4D97-AF65-F5344CB8AC3E}">
        <p14:creationId xmlns:p14="http://schemas.microsoft.com/office/powerpoint/2010/main" val="6082380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25"/>
            <a:ext cx="8229600" cy="1143000"/>
          </a:xfrm>
        </p:spPr>
        <p:txBody>
          <a:bodyPr>
            <a:normAutofit/>
          </a:bodyPr>
          <a:lstStyle/>
          <a:p>
            <a:r>
              <a:rPr lang="en-US" sz="4000" dirty="0" smtClean="0">
                <a:latin typeface="Georgia" panose="02040502050405020303" pitchFamily="18" charset="0"/>
              </a:rPr>
              <a:t>Monitoring - Principle 16</a:t>
            </a:r>
            <a:endParaRPr lang="en-US" sz="4000" dirty="0">
              <a:latin typeface="Georgia" panose="02040502050405020303" pitchFamily="18" charset="0"/>
            </a:endParaRP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establish and </a:t>
            </a:r>
            <a:r>
              <a:rPr lang="en-US" sz="2800" dirty="0" smtClean="0">
                <a:latin typeface="Georgia" panose="02040502050405020303" pitchFamily="18" charset="0"/>
              </a:rPr>
              <a:t>operate monitoring </a:t>
            </a:r>
            <a:r>
              <a:rPr lang="en-US" sz="2800" dirty="0">
                <a:latin typeface="Georgia" panose="02040502050405020303" pitchFamily="18" charset="0"/>
              </a:rPr>
              <a:t>activities </a:t>
            </a:r>
            <a:r>
              <a:rPr lang="en-US" sz="2800" dirty="0" smtClean="0">
                <a:latin typeface="Georgia" panose="02040502050405020303" pitchFamily="18" charset="0"/>
              </a:rPr>
              <a:t>to monitor </a:t>
            </a:r>
            <a:r>
              <a:rPr lang="en-US" sz="2800" dirty="0">
                <a:latin typeface="Georgia" panose="02040502050405020303" pitchFamily="18" charset="0"/>
              </a:rPr>
              <a:t>the </a:t>
            </a:r>
            <a:r>
              <a:rPr lang="en-US" sz="2800" dirty="0" smtClean="0">
                <a:latin typeface="Georgia" panose="02040502050405020303" pitchFamily="18" charset="0"/>
              </a:rPr>
              <a:t>internal control </a:t>
            </a:r>
            <a:r>
              <a:rPr lang="en-US" sz="2800" dirty="0">
                <a:latin typeface="Georgia" panose="02040502050405020303" pitchFamily="18" charset="0"/>
              </a:rPr>
              <a:t>system and evaluate the results</a:t>
            </a:r>
            <a:r>
              <a:rPr lang="en-US" sz="2800" dirty="0" smtClean="0">
                <a:latin typeface="Georgia" panose="02040502050405020303" pitchFamily="18" charset="0"/>
              </a:rPr>
              <a:t>.</a:t>
            </a:r>
          </a:p>
          <a:p>
            <a:pPr marL="0" indent="0">
              <a:buNone/>
            </a:pPr>
            <a:endParaRPr lang="en-US" sz="2400" dirty="0" smtClean="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Establishment of a Baseline</a:t>
            </a:r>
          </a:p>
          <a:p>
            <a:pPr marL="914400" lvl="1" indent="-514350">
              <a:lnSpc>
                <a:spcPct val="90000"/>
              </a:lnSpc>
              <a:buFont typeface="+mj-lt"/>
              <a:buAutoNum type="arabicPeriod"/>
            </a:pPr>
            <a:r>
              <a:rPr lang="en-US" sz="2400" dirty="0" smtClean="0">
                <a:latin typeface="Georgia" panose="02040502050405020303" pitchFamily="18" charset="0"/>
              </a:rPr>
              <a:t>Internal </a:t>
            </a:r>
            <a:r>
              <a:rPr lang="en-US" sz="2400" dirty="0">
                <a:latin typeface="Georgia" panose="02040502050405020303" pitchFamily="18" charset="0"/>
              </a:rPr>
              <a:t>Control System Monitoring</a:t>
            </a:r>
          </a:p>
          <a:p>
            <a:pPr marL="914400" lvl="1" indent="-514350">
              <a:lnSpc>
                <a:spcPct val="90000"/>
              </a:lnSpc>
              <a:buFont typeface="+mj-lt"/>
              <a:buAutoNum type="arabicPeriod"/>
            </a:pPr>
            <a:r>
              <a:rPr lang="en-US" sz="2400" dirty="0" smtClean="0">
                <a:latin typeface="Georgia" panose="02040502050405020303" pitchFamily="18" charset="0"/>
              </a:rPr>
              <a:t>Evaluation </a:t>
            </a:r>
            <a:r>
              <a:rPr lang="en-US" sz="2400" dirty="0">
                <a:latin typeface="Georgia" panose="02040502050405020303" pitchFamily="18" charset="0"/>
              </a:rPr>
              <a:t>of Results</a:t>
            </a:r>
          </a:p>
        </p:txBody>
      </p:sp>
      <p:sp>
        <p:nvSpPr>
          <p:cNvPr id="4" name="Rectangle 3"/>
          <p:cNvSpPr/>
          <p:nvPr/>
        </p:nvSpPr>
        <p:spPr>
          <a:xfrm>
            <a:off x="275422" y="5815330"/>
            <a:ext cx="8648241" cy="369332"/>
          </a:xfrm>
          <a:prstGeom prst="rect">
            <a:avLst/>
          </a:prstGeom>
        </p:spPr>
        <p:txBody>
          <a:bodyPr wrap="square">
            <a:spAutoFit/>
          </a:bodyPr>
          <a:lstStyle/>
          <a:p>
            <a:r>
              <a:rPr lang="en-US" dirty="0" smtClean="0"/>
              <a:t>Source: </a:t>
            </a:r>
            <a:r>
              <a:rPr lang="en-US" dirty="0"/>
              <a:t>Standards for Internal Control in the Federal Government. GAO. September 2014.</a:t>
            </a:r>
          </a:p>
        </p:txBody>
      </p:sp>
    </p:spTree>
    <p:extLst>
      <p:ext uri="{BB962C8B-B14F-4D97-AF65-F5344CB8AC3E}">
        <p14:creationId xmlns:p14="http://schemas.microsoft.com/office/powerpoint/2010/main" val="1730349620"/>
      </p:ext>
    </p:extLst>
  </p:cSld>
  <p:clrMapOvr>
    <a:masterClrMapping/>
  </p:clrMapOvr>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2153</TotalTime>
  <Words>3733</Words>
  <Application>Microsoft Office PowerPoint</Application>
  <PresentationFormat>On-screen Show (4:3)</PresentationFormat>
  <Paragraphs>484</Paragraphs>
  <Slides>109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109</vt:i4>
      </vt:variant>
    </vt:vector>
  </HeadingPairs>
  <TitlesOfParts>
    <vt:vector size="113" baseType="lpstr">
      <vt:lpstr>Arial</vt:lpstr>
      <vt:lpstr>Calibri</vt:lpstr>
      <vt:lpstr>Georgia</vt:lpstr>
      <vt:lpstr>1_Custom Design</vt:lpstr>
      <vt:lpstr>Internal Control in Higher Education</vt:lpstr>
      <vt:lpstr>About IAAS</vt:lpstr>
      <vt:lpstr>Internal Control in HE Overview</vt:lpstr>
      <vt:lpstr>Office of Management and Budget (OMB) Circular A-81 §200.303 Internal controls.</vt:lpstr>
      <vt:lpstr>OMB Circular A-81  §200.303 Internal controls.</vt:lpstr>
      <vt:lpstr>PowerPoint Presentation</vt:lpstr>
      <vt:lpstr>PowerPoint Presentation</vt:lpstr>
      <vt:lpstr>COSO Internal Control–Integrated Framework</vt:lpstr>
      <vt:lpstr>The Green Book</vt:lpstr>
      <vt:lpstr>Other Internal Control Frameworks</vt:lpstr>
      <vt:lpstr>PowerPoint Presentation</vt:lpstr>
      <vt:lpstr>COSO Internal Control Definition</vt:lpstr>
      <vt:lpstr>Green Book Internal Control Definition</vt:lpstr>
      <vt:lpstr>Green Book Internal Control Definition</vt:lpstr>
      <vt:lpstr>OMB Circular A-81  §200.303 Internal controls.</vt:lpstr>
      <vt:lpstr>Green Book Internal Control Definition</vt:lpstr>
      <vt:lpstr>Green Book Internal Control Definition</vt:lpstr>
      <vt:lpstr>Green Book Internal Control Definition</vt:lpstr>
      <vt:lpstr>International Organization for Standardization (ISO) Control Definition</vt:lpstr>
      <vt:lpstr>ISO Risk Definition</vt:lpstr>
      <vt:lpstr>PowerPoint Presentation</vt:lpstr>
      <vt:lpstr>Green Book Internal Control Definition</vt:lpstr>
      <vt:lpstr>Characteristics of Higher Education</vt:lpstr>
      <vt:lpstr> Five Components of Internal Control  </vt:lpstr>
      <vt:lpstr>17 Principles Support the Five Components</vt:lpstr>
      <vt:lpstr>Control Environment</vt:lpstr>
      <vt:lpstr>Control Environment - Principle 1</vt:lpstr>
      <vt:lpstr>PowerPoint Presentation</vt:lpstr>
      <vt:lpstr>MSU Compliance Hotline</vt:lpstr>
      <vt:lpstr>Reporting Suspected Legal, Regulatory and Policy Violations </vt:lpstr>
      <vt:lpstr>Fiscal Misconduct Policy</vt:lpstr>
      <vt:lpstr>Control Environment - Principle 2</vt:lpstr>
      <vt:lpstr>PowerPoint Presentation</vt:lpstr>
      <vt:lpstr>http://www.mus.edu/borpol/default.asp </vt:lpstr>
      <vt:lpstr>PowerPoint Presentation</vt:lpstr>
      <vt:lpstr>BOR Policy 930.1 – Internal Audit Reports</vt:lpstr>
      <vt:lpstr>Montana Code Annotated (MCA)  5-13-309.</vt:lpstr>
      <vt:lpstr>Control Environment - Principle 3</vt:lpstr>
      <vt:lpstr>PowerPoint Presentation</vt:lpstr>
      <vt:lpstr>Principal Investigator Guide</vt:lpstr>
      <vt:lpstr>PowerPoint Presentation</vt:lpstr>
      <vt:lpstr>Documentation of the Control System</vt:lpstr>
      <vt:lpstr>Guidance on Adequate Documentation</vt:lpstr>
      <vt:lpstr>Control Environment - Principle 4</vt:lpstr>
      <vt:lpstr>PowerPoint Presentation</vt:lpstr>
      <vt:lpstr>PowerPoint Presentation</vt:lpstr>
      <vt:lpstr>Control Environment - Principle 5</vt:lpstr>
      <vt:lpstr>PowerPoint Presentation</vt:lpstr>
      <vt:lpstr>PowerPoint Presentation</vt:lpstr>
      <vt:lpstr>Risk Assessment</vt:lpstr>
      <vt:lpstr>17 Principles Support the Five Components</vt:lpstr>
      <vt:lpstr>Risk Assessment - Principle 6</vt:lpstr>
      <vt:lpstr>Definitions of Objectives</vt:lpstr>
      <vt:lpstr>PowerPoint Presentation</vt:lpstr>
      <vt:lpstr>Definitions of Risk Tolerances</vt:lpstr>
      <vt:lpstr>Definitions of Risk Tolerances</vt:lpstr>
      <vt:lpstr>Risk Assessment - Principle 7</vt:lpstr>
      <vt:lpstr>Guidance on Risk Assessment</vt:lpstr>
      <vt:lpstr>Accounting &amp; Budgeting  Control Assessment (CA)</vt:lpstr>
      <vt:lpstr>Human Resources CA</vt:lpstr>
      <vt:lpstr>Information Security CA</vt:lpstr>
      <vt:lpstr>Information Security CA</vt:lpstr>
      <vt:lpstr>OMB Circular A-81  §200.303 Internal controls.</vt:lpstr>
      <vt:lpstr>Procurement &amp; Disbursements CA</vt:lpstr>
      <vt:lpstr>Property Management CA</vt:lpstr>
      <vt:lpstr>Property Management CA</vt:lpstr>
      <vt:lpstr>Revenue Collection CA</vt:lpstr>
      <vt:lpstr>Safety &amp; Risk Management CA</vt:lpstr>
      <vt:lpstr>Sponsored Programs CA</vt:lpstr>
      <vt:lpstr>PowerPoint Presentation</vt:lpstr>
      <vt:lpstr>Risk Assessment - Principle 8</vt:lpstr>
      <vt:lpstr>Fraud Risk Factors</vt:lpstr>
      <vt:lpstr>Fiscal Misconduct Risk Assessment</vt:lpstr>
      <vt:lpstr>Risk Assessment - Principle 9</vt:lpstr>
      <vt:lpstr>PowerPoint Presentation</vt:lpstr>
      <vt:lpstr>Control Activities</vt:lpstr>
      <vt:lpstr>17 Principles Support the Five Components</vt:lpstr>
      <vt:lpstr>Control Activities - Principle 10</vt:lpstr>
      <vt:lpstr>PowerPoint Presentation</vt:lpstr>
      <vt:lpstr>Segregation of Duties</vt:lpstr>
      <vt:lpstr>Control Activities - Principle 11</vt:lpstr>
      <vt:lpstr>Information Processing Objectives</vt:lpstr>
      <vt:lpstr>Information Security Objectives</vt:lpstr>
      <vt:lpstr>Control Activities - Principle 12</vt:lpstr>
      <vt:lpstr>MSU Policies and Procedures</vt:lpstr>
      <vt:lpstr>Information and Communication</vt:lpstr>
      <vt:lpstr>Information &amp; Communication - Principle 13</vt:lpstr>
      <vt:lpstr>PowerPoint Presentation</vt:lpstr>
      <vt:lpstr>Other Examples of Sources of Data</vt:lpstr>
      <vt:lpstr>Information &amp; Communication - Principle 14</vt:lpstr>
      <vt:lpstr>Communication throughout the Entity</vt:lpstr>
      <vt:lpstr>PowerPoint Presentation</vt:lpstr>
      <vt:lpstr>PowerPoint Presentation</vt:lpstr>
      <vt:lpstr>PowerPoint Presentation</vt:lpstr>
      <vt:lpstr>Information &amp; Communication - Principle 15</vt:lpstr>
      <vt:lpstr>Examples of Recipients of External Communications</vt:lpstr>
      <vt:lpstr>Monitoring</vt:lpstr>
      <vt:lpstr>17 Principles Support the Five Components</vt:lpstr>
      <vt:lpstr>Monitoring - Principle 16</vt:lpstr>
      <vt:lpstr>Internal Control System Monitoring</vt:lpstr>
      <vt:lpstr>3 Lines of Defense for Risk Management (Institute of Internal Auditors Position Paper, January 2013)</vt:lpstr>
      <vt:lpstr>OMB Circular A-81  §200.303 Internal controls.</vt:lpstr>
      <vt:lpstr>Monitoring - Principle 17</vt:lpstr>
      <vt:lpstr>OMB Circular A-81  §200.303 Internal controls.</vt:lpstr>
      <vt:lpstr> Five Components of Internal Control  </vt:lpstr>
      <vt:lpstr>Limitations of Internal Control</vt:lpstr>
      <vt:lpstr>Office of Management and Budget (OMB) Circular A-81 §200.303 Internal controls.</vt:lpstr>
      <vt:lpstr>PowerPoint Presentation</vt:lpstr>
      <vt:lpstr>Thanks!</vt:lpstr>
    </vt:vector>
  </TitlesOfParts>
  <Company>Montana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Lambert</dc:creator>
  <cp:lastModifiedBy>Adams, Daniel</cp:lastModifiedBy>
  <cp:revision>88</cp:revision>
  <dcterms:created xsi:type="dcterms:W3CDTF">2012-04-26T20:02:36Z</dcterms:created>
  <dcterms:modified xsi:type="dcterms:W3CDTF">2014-10-28T19:16:27Z</dcterms:modified>
</cp:coreProperties>
</file>