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86" r:id="rId2"/>
    <p:sldId id="693" r:id="rId3"/>
    <p:sldId id="816" r:id="rId4"/>
    <p:sldId id="817" r:id="rId5"/>
    <p:sldId id="818" r:id="rId6"/>
    <p:sldId id="819" r:id="rId7"/>
    <p:sldId id="820" r:id="rId8"/>
    <p:sldId id="821" r:id="rId9"/>
    <p:sldId id="822" r:id="rId10"/>
    <p:sldId id="823" r:id="rId11"/>
    <p:sldId id="824" r:id="rId12"/>
    <p:sldId id="825" r:id="rId13"/>
    <p:sldId id="826" r:id="rId14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0000"/>
    <a:srgbClr val="FF9933"/>
    <a:srgbClr val="FFCCCC"/>
    <a:srgbClr val="FF9999"/>
    <a:srgbClr val="FF3300"/>
    <a:srgbClr val="0000FF"/>
    <a:srgbClr val="0066FF"/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4693" autoAdjust="0"/>
  </p:normalViewPr>
  <p:slideViewPr>
    <p:cSldViewPr snapToGrid="0">
      <p:cViewPr varScale="1">
        <p:scale>
          <a:sx n="63" d="100"/>
          <a:sy n="63" d="100"/>
        </p:scale>
        <p:origin x="595" y="2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4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0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38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32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C95C8-48E4-418D-AF59-70AC98ACC39C}" type="slidenum">
              <a:rPr lang="ar-SA" smtClean="0"/>
              <a:pPr/>
              <a:t>1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92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5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35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5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4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7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609600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Cat-hea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5" y="6259492"/>
            <a:ext cx="779903" cy="58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-2"/>
            <a:ext cx="9144000" cy="76409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190485"/>
            <a:ext cx="5493657" cy="387676"/>
          </a:xfr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13" y="901700"/>
            <a:ext cx="8886677" cy="5168900"/>
          </a:xfrm>
        </p:spPr>
        <p:txBody>
          <a:bodyPr/>
          <a:lstStyle>
            <a:lvl1pPr>
              <a:defRPr sz="22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50651" y="6352020"/>
            <a:ext cx="649514" cy="333828"/>
          </a:xfrm>
          <a:prstGeom prst="rect">
            <a:avLst/>
          </a:prstGeom>
          <a:ln/>
        </p:spPr>
        <p:txBody>
          <a:bodyPr/>
          <a:lstStyle>
            <a:lvl1pPr algn="ctr">
              <a:defRPr sz="16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213828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" name="Picture 8" descr="MS-horiz-color-rever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14" y="124587"/>
            <a:ext cx="3054577" cy="461899"/>
          </a:xfrm>
          <a:prstGeom prst="rect">
            <a:avLst/>
          </a:prstGeom>
          <a:noFill/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1914972" y="6346815"/>
            <a:ext cx="5268295" cy="33382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/>
              <a:t>Introduction</a:t>
            </a:r>
            <a:r>
              <a:rPr lang="en-US" i="1" baseline="0" dirty="0"/>
              <a:t> to Logic Circuits &amp; Logic Design</a:t>
            </a:r>
            <a:endParaRPr lang="en-US" i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57" y="733074"/>
            <a:ext cx="8331200" cy="1333459"/>
          </a:xfrm>
        </p:spPr>
        <p:txBody>
          <a:bodyPr anchor="t" anchorCtr="0"/>
          <a:lstStyle/>
          <a:p>
            <a:r>
              <a:rPr lang="en-US" sz="2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 Portable Lab Kit for Teaching</a:t>
            </a:r>
            <a:br>
              <a:rPr lang="en-US" sz="2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Introduction to Logic Circuits &amp; Logic Design</a:t>
            </a:r>
            <a:br>
              <a:rPr lang="en-US" sz="2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br>
              <a:rPr lang="en-US" sz="2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endParaRPr lang="en-US" sz="2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64457" y="2229580"/>
            <a:ext cx="600619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Brock J. LaMeres</a:t>
            </a:r>
            <a:br>
              <a:rPr lang="en-US" altLang="ja-JP" sz="1800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Associate Professor</a:t>
            </a:r>
            <a:br>
              <a:rPr lang="en-US" altLang="ja-JP" sz="1600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Department of Electrical &amp; Computer Engineering</a:t>
            </a:r>
            <a:br>
              <a:rPr lang="en-US" altLang="ja-JP" sz="1600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Montana State University - Bozeman</a:t>
            </a:r>
            <a:endParaRPr lang="en-US" sz="1600" dirty="0">
              <a:ea typeface="MS PGothic" pitchFamily="34" charset="-128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04808" y="1842163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6" descr="MS-vert-color-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295757"/>
            <a:ext cx="1774107" cy="1640556"/>
          </a:xfrm>
          <a:prstGeom prst="rect">
            <a:avLst/>
          </a:prstGeom>
          <a:noFill/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42908" y="6242293"/>
            <a:ext cx="830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5" name="Picture 2" descr="New Cat-hea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57" y="4305871"/>
            <a:ext cx="2263044" cy="17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10" y="2078245"/>
            <a:ext cx="1312863" cy="18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5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3516284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dirty="0"/>
              <a:t>Demo’s taken by uploading videos or using Google Hangouts</a:t>
            </a:r>
            <a:br>
              <a:rPr lang="en-US" sz="2000" dirty="0"/>
            </a:br>
            <a:br>
              <a:rPr lang="en-US" sz="2000" dirty="0"/>
            </a:br>
            <a:endParaRPr lang="en-US" sz="1400" b="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Demo’s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01" y="1929160"/>
            <a:ext cx="3725553" cy="268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4400" y="4702391"/>
            <a:ext cx="37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Hangout</a:t>
            </a:r>
          </a:p>
        </p:txBody>
      </p:sp>
    </p:spTree>
    <p:extLst>
      <p:ext uri="{BB962C8B-B14F-4D97-AF65-F5344CB8AC3E}">
        <p14:creationId xmlns:p14="http://schemas.microsoft.com/office/powerpoint/2010/main" val="133116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603580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dirty="0"/>
              <a:t>Pros</a:t>
            </a:r>
            <a:br>
              <a:rPr lang="en-US" sz="2000" dirty="0"/>
            </a:br>
            <a:endParaRPr lang="en-US" sz="2000" dirty="0"/>
          </a:p>
          <a:p>
            <a:pPr defTabSz="171450">
              <a:spcBef>
                <a:spcPts val="0"/>
              </a:spcBef>
              <a:tabLst>
                <a:tab pos="914400" algn="l"/>
                <a:tab pos="4521200" algn="l"/>
              </a:tabLst>
            </a:pPr>
            <a:r>
              <a:rPr lang="en-US" sz="2000" b="0" dirty="0"/>
              <a:t>This approach has been successfully used for </a:t>
            </a:r>
            <a:br>
              <a:rPr lang="en-US" sz="2000" b="0" dirty="0"/>
            </a:br>
            <a:r>
              <a:rPr lang="en-US" sz="2000" b="0" dirty="0"/>
              <a:t>the past four semesters at MSU.</a:t>
            </a:r>
            <a:br>
              <a:rPr lang="en-US" sz="2000" b="0" dirty="0"/>
            </a:br>
            <a:endParaRPr lang="en-US" sz="1400" b="0" dirty="0"/>
          </a:p>
          <a:p>
            <a:pPr defTabSz="171450">
              <a:spcBef>
                <a:spcPts val="0"/>
              </a:spcBef>
              <a:tabLst>
                <a:tab pos="914400" algn="l"/>
                <a:tab pos="4521200" algn="l"/>
              </a:tabLst>
            </a:pPr>
            <a:r>
              <a:rPr lang="en-US" sz="2000" b="0" dirty="0"/>
              <a:t>The kit is full portable with an original cost </a:t>
            </a:r>
            <a:br>
              <a:rPr lang="en-US" sz="2000" b="0" dirty="0"/>
            </a:br>
            <a:r>
              <a:rPr lang="en-US" sz="2000" b="0" dirty="0"/>
              <a:t>of $185.</a:t>
            </a:r>
            <a:br>
              <a:rPr lang="en-US" sz="2000" b="0" dirty="0"/>
            </a:br>
            <a:endParaRPr lang="en-US" sz="1400" b="0" dirty="0"/>
          </a:p>
          <a:p>
            <a:pPr defTabSz="171450">
              <a:spcBef>
                <a:spcPts val="0"/>
              </a:spcBef>
              <a:tabLst>
                <a:tab pos="914400" algn="l"/>
                <a:tab pos="4521200" algn="l"/>
              </a:tabLst>
            </a:pPr>
            <a:r>
              <a:rPr lang="en-US" sz="2000" b="0" dirty="0"/>
              <a:t>Course offerings have been extended state-wide. Last semesters we had students from MSU-Bozeman, MSU-Billings, and Flathead Valley Community College.</a:t>
            </a:r>
            <a:br>
              <a:rPr lang="en-US" sz="2000" b="0" dirty="0"/>
            </a:br>
            <a:endParaRPr lang="en-US" sz="1400" b="0" dirty="0"/>
          </a:p>
          <a:p>
            <a:pPr defTabSz="171450">
              <a:spcBef>
                <a:spcPts val="0"/>
              </a:spcBef>
              <a:tabLst>
                <a:tab pos="914400" algn="l"/>
                <a:tab pos="4521200" algn="l"/>
              </a:tabLst>
            </a:pPr>
            <a:r>
              <a:rPr lang="en-US" sz="2000" b="0" dirty="0"/>
              <a:t>This approach is being used to address large enrollments that are exceeding classroom &amp; lab capacity. </a:t>
            </a:r>
            <a:br>
              <a:rPr lang="en-US" sz="2000" b="0" dirty="0"/>
            </a:br>
            <a:endParaRPr lang="en-US" sz="1400" b="0" dirty="0"/>
          </a:p>
          <a:p>
            <a:pPr defTabSz="171450">
              <a:spcBef>
                <a:spcPts val="0"/>
              </a:spcBef>
              <a:tabLst>
                <a:tab pos="914400" algn="l"/>
                <a:tab pos="4521200" algn="l"/>
              </a:tabLst>
            </a:pPr>
            <a:r>
              <a:rPr lang="en-US" sz="2000" b="0" dirty="0"/>
              <a:t>This approach allows the course to be offered spring, fall, and summer to help students meet key pre-requisite chains.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55717"/>
            <a:ext cx="2737744" cy="20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dirty="0"/>
              <a:t>Cons</a:t>
            </a:r>
          </a:p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endParaRPr lang="en-US" sz="2000" dirty="0"/>
          </a:p>
          <a:p>
            <a:pPr defTabSz="171450">
              <a:tabLst>
                <a:tab pos="914400" algn="l"/>
                <a:tab pos="4521200" algn="l"/>
              </a:tabLst>
            </a:pPr>
            <a:r>
              <a:rPr lang="en-US" sz="2000" b="0" u="sng" dirty="0"/>
              <a:t>Product obsolescence</a:t>
            </a:r>
            <a:r>
              <a:rPr lang="en-US" sz="2000" b="0" dirty="0"/>
              <a:t>.  The Analog Discovery </a:t>
            </a:r>
            <a:br>
              <a:rPr lang="en-US" sz="2000" b="0" dirty="0"/>
            </a:br>
            <a:r>
              <a:rPr lang="en-US" sz="2000" b="0" dirty="0"/>
              <a:t>now has a version 2.  The DE0-nano has been </a:t>
            </a:r>
            <a:br>
              <a:rPr lang="en-US" sz="2000" b="0" dirty="0"/>
            </a:br>
            <a:r>
              <a:rPr lang="en-US" sz="2000" b="0" dirty="0"/>
              <a:t>replaced.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This has impact on kit maintenance and keeping lab handouts/videos up to date.</a:t>
            </a:r>
            <a:br>
              <a:rPr lang="en-US" sz="2000" b="0" dirty="0"/>
            </a:br>
            <a:endParaRPr lang="en-US" sz="2000" b="0" dirty="0"/>
          </a:p>
          <a:p>
            <a:pPr defTabSz="171450">
              <a:tabLst>
                <a:tab pos="914400" algn="l"/>
                <a:tab pos="4521200" algn="l"/>
              </a:tabLst>
            </a:pPr>
            <a:r>
              <a:rPr lang="en-US" sz="2000" b="0" u="sng" dirty="0"/>
              <a:t>Cost</a:t>
            </a:r>
            <a:r>
              <a:rPr lang="en-US" sz="2000" b="0" dirty="0"/>
              <a:t>.  The original $99 Analog Discovery cost is no longer available.  It is now $179 (academic).  The DE0-nano now costs $90 since it is being obsoleted.  The replacement (DE0-CV costs $99).  Cost creep could eventually make this unsustainable at smaller public universities.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pic>
        <p:nvPicPr>
          <p:cNvPr id="5122" name="Picture 2" descr="Analog Discovery 2, obliqu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96" y="1014152"/>
            <a:ext cx="1919749" cy="19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2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defTabSz="171450">
              <a:tabLst>
                <a:tab pos="914400" algn="l"/>
                <a:tab pos="4521200" algn="l"/>
              </a:tabLst>
            </a:pPr>
            <a:r>
              <a:rPr lang="en-US" sz="2000" dirty="0"/>
              <a:t>This portable kit has enabled a fully online offering of a logic circuits class including laboratory component.</a:t>
            </a:r>
          </a:p>
          <a:p>
            <a:pPr defTabSz="171450">
              <a:tabLst>
                <a:tab pos="914400" algn="l"/>
                <a:tab pos="4521200" algn="l"/>
              </a:tabLst>
            </a:pPr>
            <a:r>
              <a:rPr lang="en-US" sz="2000" dirty="0"/>
              <a:t>No significant difference in student understanding has been measured.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0" y="2550621"/>
            <a:ext cx="2065925" cy="2887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73" y="2550621"/>
            <a:ext cx="4267200" cy="2891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36" y="5608371"/>
            <a:ext cx="84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through NSF DUE Awards IDs 0836961 and 1432373.</a:t>
            </a:r>
          </a:p>
        </p:txBody>
      </p:sp>
    </p:spTree>
    <p:extLst>
      <p:ext uri="{BB962C8B-B14F-4D97-AF65-F5344CB8AC3E}">
        <p14:creationId xmlns:p14="http://schemas.microsoft.com/office/powerpoint/2010/main" val="111943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4902200"/>
          </a:xfrm>
        </p:spPr>
        <p:txBody>
          <a:bodyPr/>
          <a:lstStyle/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dirty="0"/>
              <a:t>Logic Circuits &amp; Logic Design are found in nearly every ABET accredited </a:t>
            </a:r>
            <a:r>
              <a:rPr lang="en-US" sz="2000" u="sng" dirty="0"/>
              <a:t>electrical engineering</a:t>
            </a:r>
            <a:r>
              <a:rPr lang="en-US" sz="2000" dirty="0"/>
              <a:t> and </a:t>
            </a:r>
            <a:r>
              <a:rPr lang="en-US" sz="2000" u="sng" dirty="0"/>
              <a:t>computer engineering</a:t>
            </a:r>
            <a:r>
              <a:rPr lang="en-US" sz="2000" dirty="0"/>
              <a:t> programs. </a:t>
            </a:r>
            <a:br>
              <a:rPr lang="en-US" sz="2000" dirty="0"/>
            </a:br>
            <a:endParaRPr lang="en-US" sz="2000" dirty="0"/>
          </a:p>
          <a:p>
            <a:pPr defTabSz="171450">
              <a:tabLst>
                <a:tab pos="2852738" algn="l"/>
                <a:tab pos="4521200" algn="l"/>
              </a:tabLst>
            </a:pPr>
            <a:r>
              <a:rPr lang="en-US" sz="2000" dirty="0"/>
              <a:t>These topics are also popular electives for </a:t>
            </a:r>
            <a:r>
              <a:rPr lang="en-US" sz="2000" u="sng" dirty="0"/>
              <a:t>computer scientists</a:t>
            </a:r>
            <a:r>
              <a:rPr lang="en-US" sz="2000" dirty="0"/>
              <a:t> &amp; </a:t>
            </a:r>
            <a:r>
              <a:rPr lang="en-US" sz="2000" u="sng" dirty="0"/>
              <a:t>mechanical engineers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00444" y="3386478"/>
            <a:ext cx="2740183" cy="1826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98" y="3407063"/>
            <a:ext cx="2678432" cy="178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9" y="3386478"/>
            <a:ext cx="2005581" cy="18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3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u="sng" dirty="0"/>
              <a:t>Classical Digital Design</a:t>
            </a:r>
            <a:endParaRPr lang="en-US" sz="2000" dirty="0"/>
          </a:p>
          <a:p>
            <a:pPr marL="687388" lvl="2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Number Systems</a:t>
            </a:r>
          </a:p>
          <a:p>
            <a:pPr marL="687388" lvl="2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Digital Circuit Operation</a:t>
            </a:r>
          </a:p>
          <a:p>
            <a:pPr marL="687388" lvl="2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Boolean Algebra</a:t>
            </a:r>
          </a:p>
          <a:p>
            <a:pPr marL="687388" lvl="2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Combinational Logic Design</a:t>
            </a:r>
          </a:p>
          <a:p>
            <a:pPr marL="687388" lvl="2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MSI Logic</a:t>
            </a:r>
          </a:p>
          <a:p>
            <a:pPr marL="687388" lvl="2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State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Topics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5" y="3894591"/>
            <a:ext cx="2650510" cy="1686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0" y="3771003"/>
            <a:ext cx="2182128" cy="1974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19" y="3756046"/>
            <a:ext cx="2350948" cy="1989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75564" y="1354214"/>
            <a:ext cx="2660072" cy="1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u="sng" dirty="0"/>
              <a:t>Modern Digital Design</a:t>
            </a:r>
            <a:endParaRPr lang="en-US" sz="2000" dirty="0"/>
          </a:p>
          <a:p>
            <a:pPr marL="687388" lvl="2" indent="-227013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Hardware Description Languages (VHDL, Verilog)</a:t>
            </a:r>
          </a:p>
          <a:p>
            <a:pPr marL="687388" lvl="2" indent="-227013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HDL Modeling Techniques (concurrency, sequential, structural, RTL)</a:t>
            </a:r>
          </a:p>
          <a:p>
            <a:pPr marL="687388" lvl="2" indent="-227013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Memory Devices</a:t>
            </a:r>
          </a:p>
          <a:p>
            <a:pPr marL="687388" lvl="2" indent="-227013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Arithmetic Circuits</a:t>
            </a:r>
          </a:p>
          <a:p>
            <a:pPr marL="687388" lvl="2" indent="-227013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Programmable Logic</a:t>
            </a:r>
          </a:p>
          <a:p>
            <a:pPr marL="687388" lvl="2" indent="-227013" defTabSz="171450">
              <a:tabLst>
                <a:tab pos="914400" algn="l"/>
                <a:tab pos="4521200" algn="l"/>
              </a:tabLst>
            </a:pPr>
            <a:r>
              <a:rPr lang="en-US" sz="1800" dirty="0">
                <a:solidFill>
                  <a:srgbClr val="003366"/>
                </a:solidFill>
              </a:rPr>
              <a:t>Computer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Topics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2" y="3605813"/>
            <a:ext cx="5262350" cy="2455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917" y="3668683"/>
            <a:ext cx="3346548" cy="23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7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dirty="0"/>
              <a:t>The Lecture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0" dirty="0"/>
              <a:t>- Relatively straight forward…</a:t>
            </a:r>
            <a:endParaRPr lang="en-US" sz="1800" b="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This Content Online</a:t>
            </a:r>
          </a:p>
        </p:txBody>
      </p:sp>
      <p:pic>
        <p:nvPicPr>
          <p:cNvPr id="12" name="video_capture_lecture_doc_cam_example_20se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5020" y="2340032"/>
            <a:ext cx="4587267" cy="2902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4" y="2340032"/>
            <a:ext cx="2065925" cy="2887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985" y="2340034"/>
            <a:ext cx="1945180" cy="29025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81430" y="5366392"/>
            <a:ext cx="201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7419" y="5373822"/>
            <a:ext cx="459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Videos using DocCam or </a:t>
            </a:r>
            <a:b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Capture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7490" y="5373822"/>
            <a:ext cx="201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Homework Assessments </a:t>
            </a:r>
          </a:p>
        </p:txBody>
      </p:sp>
    </p:spTree>
    <p:extLst>
      <p:ext uri="{BB962C8B-B14F-4D97-AF65-F5344CB8AC3E}">
        <p14:creationId xmlns:p14="http://schemas.microsoft.com/office/powerpoint/2010/main" val="15157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dirty="0"/>
              <a:t>The Laboratory…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0" dirty="0"/>
              <a:t>- This is where the challenge is…</a:t>
            </a: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r>
              <a:rPr lang="en-US" sz="2000" dirty="0"/>
              <a:t>   </a:t>
            </a:r>
            <a:r>
              <a:rPr lang="en-US" sz="2000" b="0" dirty="0"/>
              <a:t>- Our Requirements:</a:t>
            </a:r>
          </a:p>
          <a:p>
            <a:pPr marL="685800" lvl="1" defTabSz="171450">
              <a:buFont typeface="Wingdings" panose="05000000000000000000" pitchFamily="2" charset="2"/>
              <a:buChar char="q"/>
              <a:tabLst>
                <a:tab pos="914400" algn="l"/>
                <a:tab pos="4521200" algn="l"/>
              </a:tabLst>
            </a:pPr>
            <a:r>
              <a:rPr lang="en-US" sz="1600" dirty="0"/>
              <a:t>Portable</a:t>
            </a:r>
          </a:p>
          <a:p>
            <a:pPr marL="685800" lvl="1" defTabSz="171450">
              <a:buFont typeface="Wingdings" panose="05000000000000000000" pitchFamily="2" charset="2"/>
              <a:buChar char="q"/>
              <a:tabLst>
                <a:tab pos="914400" algn="l"/>
                <a:tab pos="4521200" algn="l"/>
              </a:tabLst>
            </a:pPr>
            <a:r>
              <a:rPr lang="en-US" sz="1600" b="0" dirty="0"/>
              <a:t>Low Cost</a:t>
            </a:r>
          </a:p>
          <a:p>
            <a:pPr marL="685800" lvl="1" defTabSz="171450">
              <a:buFont typeface="Wingdings" panose="05000000000000000000" pitchFamily="2" charset="2"/>
              <a:buChar char="q"/>
              <a:tabLst>
                <a:tab pos="914400" algn="l"/>
                <a:tab pos="4521200" algn="l"/>
              </a:tabLst>
            </a:pPr>
            <a:r>
              <a:rPr lang="en-US" sz="1600" dirty="0"/>
              <a:t>Experience with classical &amp; modern design flows</a:t>
            </a:r>
          </a:p>
          <a:p>
            <a:pPr marL="685800" lvl="1" defTabSz="171450">
              <a:buFont typeface="Wingdings" panose="05000000000000000000" pitchFamily="2" charset="2"/>
              <a:buChar char="q"/>
              <a:tabLst>
                <a:tab pos="914400" algn="l"/>
                <a:tab pos="4521200" algn="l"/>
              </a:tabLst>
            </a:pPr>
            <a:r>
              <a:rPr lang="en-US" sz="1600" b="0" dirty="0"/>
              <a:t>Experience with measurement techniques</a:t>
            </a:r>
            <a:br>
              <a:rPr lang="en-US" sz="1600" b="0" dirty="0"/>
            </a:br>
            <a:br>
              <a:rPr lang="en-US" sz="1600" b="0" dirty="0"/>
            </a:br>
            <a:endParaRPr lang="en-US" sz="1400" b="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This Content Online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51" y="2124696"/>
            <a:ext cx="6387348" cy="206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00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dirty="0"/>
              <a:t>Our Kit Consists of Three Items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0" dirty="0"/>
              <a:t>1) A breadboard and an assortment of discrete parts &amp; I/O </a:t>
            </a:r>
            <a:r>
              <a:rPr lang="en-US" sz="2000" b="0" dirty="0">
                <a:solidFill>
                  <a:srgbClr val="FF0000"/>
                </a:solidFill>
              </a:rPr>
              <a:t>($25)</a:t>
            </a: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1600" b="0" dirty="0"/>
            </a:br>
            <a:endParaRPr lang="en-US" sz="1400" b="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Lab Kit</a:t>
            </a:r>
          </a:p>
        </p:txBody>
      </p:sp>
      <p:pic>
        <p:nvPicPr>
          <p:cNvPr id="7" name="Picture 6" descr="C:\Users\k91h784\Dropbox\01_Teaching\EE261_Intro_to_Logic_Circuits\eele261_summer15\eele261_summer15_D2L\lab_handouts\figures\Lab04b_SOP_CKT_Annotat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0315" y="2075248"/>
            <a:ext cx="3685310" cy="40207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63500" y="2270403"/>
            <a:ext cx="37807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74HC Series parts (ANDs, ORs, </a:t>
            </a:r>
            <a:r>
              <a:rPr lang="en-US" sz="18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These provide experience with interfacing and circuit operation using very little power.</a:t>
            </a:r>
            <a:b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I/O in the form of LEDs, switches, buzzers, 7-segment displays.  These provide visual/auditory feedback on the circuit operation.</a:t>
            </a:r>
            <a:b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helps teach the concepts of </a:t>
            </a:r>
            <a:r>
              <a:rPr lang="en-US" sz="1800" b="1" u="sng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digital design</a:t>
            </a: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7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dirty="0"/>
              <a:t>Our Kit Consists of Three Items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0" dirty="0"/>
              <a:t>2) </a:t>
            </a:r>
            <a:r>
              <a:rPr lang="en-US" sz="2000" b="0" i="1" dirty="0" err="1"/>
              <a:t>Terasic</a:t>
            </a:r>
            <a:r>
              <a:rPr lang="en-US" sz="2000" b="0" dirty="0"/>
              <a:t> DE0-nano FPGA Board </a:t>
            </a:r>
            <a:r>
              <a:rPr lang="en-US" sz="2000" b="0" dirty="0">
                <a:solidFill>
                  <a:srgbClr val="FF0000"/>
                </a:solidFill>
              </a:rPr>
              <a:t>($60) </a:t>
            </a:r>
            <a:r>
              <a:rPr lang="en-US" sz="2000" b="0" baseline="-25000" dirty="0">
                <a:solidFill>
                  <a:srgbClr val="FF0000"/>
                </a:solidFill>
              </a:rPr>
              <a:t>purchased 2 years ago.  Now ~$90.</a:t>
            </a: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1600" b="0" dirty="0"/>
            </a:br>
            <a:endParaRPr lang="en-US" sz="1400" b="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Lab Kit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322" y="4391145"/>
            <a:ext cx="862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Altera </a:t>
            </a:r>
            <a:r>
              <a:rPr lang="en-US" sz="1800" i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Quartus</a:t>
            </a:r>
            <a:r>
              <a:rPr lang="en-US" sz="1800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allows HDL-based designs to be fully implemented and downloaded to FPGA.</a:t>
            </a:r>
            <a:b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 board can be interfaced with breadboard I/O.</a:t>
            </a:r>
            <a:b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helps teach the concepts of </a:t>
            </a:r>
            <a:r>
              <a:rPr lang="en-US" sz="1800" b="1" u="sng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digital design</a:t>
            </a: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endParaRPr lang="en-US" sz="1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endParaRPr lang="en-US" sz="1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lameres\Desktop\IMG_20131011_225338_9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48182" y="324536"/>
            <a:ext cx="2130953" cy="58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51" y="2169496"/>
            <a:ext cx="2950614" cy="20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42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89" y="1066800"/>
            <a:ext cx="8327341" cy="5084618"/>
          </a:xfrm>
        </p:spPr>
        <p:txBody>
          <a:bodyPr/>
          <a:lstStyle/>
          <a:p>
            <a:pPr marL="0" indent="0" defTabSz="171450">
              <a:buNone/>
              <a:tabLst>
                <a:tab pos="914400" algn="l"/>
                <a:tab pos="4521200" algn="l"/>
              </a:tabLst>
            </a:pPr>
            <a:r>
              <a:rPr lang="en-US" sz="2000" dirty="0"/>
              <a:t>Our Kit Consists of Three Items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0" dirty="0"/>
              <a:t>3) </a:t>
            </a:r>
            <a:r>
              <a:rPr lang="en-US" sz="2000" b="0" i="1" dirty="0" err="1"/>
              <a:t>Digilent</a:t>
            </a:r>
            <a:r>
              <a:rPr lang="en-US" sz="2000" b="0" i="1" dirty="0"/>
              <a:t> Analog Discovery</a:t>
            </a:r>
            <a:r>
              <a:rPr lang="en-US" sz="2000" b="0" dirty="0">
                <a:solidFill>
                  <a:srgbClr val="FF0000"/>
                </a:solidFill>
              </a:rPr>
              <a:t> ($99) </a:t>
            </a:r>
            <a:r>
              <a:rPr lang="en-US" sz="2000" b="0" baseline="-25000" dirty="0">
                <a:solidFill>
                  <a:srgbClr val="FF0000"/>
                </a:solidFill>
              </a:rPr>
              <a:t>purchased 2 years ago.  Now ~$179.</a:t>
            </a: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1600" b="0" dirty="0"/>
            </a:br>
            <a:endParaRPr lang="en-US" sz="1400" b="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Lab Kit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322" y="5151691"/>
            <a:ext cx="862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USB-based instrument that provides: power supply, AWG, Volt Meter, Logic Analyzer, &amp; Oscilloscope.</a:t>
            </a:r>
          </a:p>
        </p:txBody>
      </p:sp>
      <p:pic>
        <p:nvPicPr>
          <p:cNvPr id="2050" name="Picture 2" descr="http://www.mathworks.com/cmsimages/76330_wm_digilent-analog-discovery-gallery-imag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2" y="2272641"/>
            <a:ext cx="3714716" cy="26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24" y="2243547"/>
            <a:ext cx="4468294" cy="27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2992"/>
      </p:ext>
    </p:extLst>
  </p:cSld>
  <p:clrMapOvr>
    <a:masterClrMapping/>
  </p:clrMapOvr>
</p:sld>
</file>

<file path=ppt/theme/theme1.xml><?xml version="1.0" encoding="utf-8"?>
<a:theme xmlns:a="http://schemas.openxmlformats.org/drawingml/2006/main" name="MAPLD_Presentation_09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44720</TotalTime>
  <Words>285</Words>
  <Application>Microsoft Office PowerPoint</Application>
  <PresentationFormat>On-screen Show (4:3)</PresentationFormat>
  <Paragraphs>90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PGothic</vt:lpstr>
      <vt:lpstr>Arial</vt:lpstr>
      <vt:lpstr>Times New Roman</vt:lpstr>
      <vt:lpstr>Wingdings</vt:lpstr>
      <vt:lpstr>MAPLD_Presentation_09</vt:lpstr>
      <vt:lpstr>A Portable Lab Kit for Teaching Introduction to Logic Circuits &amp; Logic Design  </vt:lpstr>
      <vt:lpstr>Course Overview </vt:lpstr>
      <vt:lpstr>Typical Topics</vt:lpstr>
      <vt:lpstr>Typical Topics</vt:lpstr>
      <vt:lpstr>Moving This Content Online</vt:lpstr>
      <vt:lpstr>Moving This Content Online</vt:lpstr>
      <vt:lpstr>Portable Lab Kit</vt:lpstr>
      <vt:lpstr>Portable Lab Kit</vt:lpstr>
      <vt:lpstr>Portable Lab Kit</vt:lpstr>
      <vt:lpstr>Student Demo’s </vt:lpstr>
      <vt:lpstr>Pros and Cons</vt:lpstr>
      <vt:lpstr>Pros and Cons</vt:lpstr>
      <vt:lpstr>Summary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Die-To-Die Coaxial Interconnect System For Use In System-In-Package Applications</dc:title>
  <dc:creator>Chris McIntosh</dc:creator>
  <cp:lastModifiedBy>LaMeres, Brock</cp:lastModifiedBy>
  <cp:revision>1479</cp:revision>
  <dcterms:created xsi:type="dcterms:W3CDTF">2004-02-21T02:56:01Z</dcterms:created>
  <dcterms:modified xsi:type="dcterms:W3CDTF">2017-02-02T23:39:12Z</dcterms:modified>
</cp:coreProperties>
</file>