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686" r:id="rId2"/>
    <p:sldId id="693" r:id="rId3"/>
    <p:sldId id="754" r:id="rId4"/>
    <p:sldId id="785" r:id="rId5"/>
    <p:sldId id="791" r:id="rId6"/>
    <p:sldId id="792" r:id="rId7"/>
    <p:sldId id="793" r:id="rId8"/>
    <p:sldId id="794" r:id="rId9"/>
    <p:sldId id="795" r:id="rId10"/>
    <p:sldId id="796" r:id="rId11"/>
    <p:sldId id="797" r:id="rId12"/>
    <p:sldId id="798" r:id="rId13"/>
    <p:sldId id="804" r:id="rId14"/>
    <p:sldId id="805" r:id="rId15"/>
    <p:sldId id="716" r:id="rId16"/>
    <p:sldId id="806" r:id="rId17"/>
    <p:sldId id="807" r:id="rId18"/>
    <p:sldId id="808" r:id="rId19"/>
    <p:sldId id="809" r:id="rId20"/>
    <p:sldId id="810" r:id="rId21"/>
    <p:sldId id="801" r:id="rId22"/>
    <p:sldId id="802" r:id="rId23"/>
    <p:sldId id="803" r:id="rId24"/>
    <p:sldId id="811" r:id="rId25"/>
    <p:sldId id="812" r:id="rId26"/>
    <p:sldId id="813" r:id="rId27"/>
    <p:sldId id="819" r:id="rId28"/>
    <p:sldId id="820" r:id="rId29"/>
    <p:sldId id="821" r:id="rId30"/>
    <p:sldId id="823" r:id="rId31"/>
    <p:sldId id="822" r:id="rId32"/>
    <p:sldId id="827" r:id="rId33"/>
    <p:sldId id="824" r:id="rId34"/>
    <p:sldId id="825" r:id="rId35"/>
    <p:sldId id="826" r:id="rId36"/>
    <p:sldId id="814" r:id="rId37"/>
    <p:sldId id="815" r:id="rId38"/>
    <p:sldId id="690" r:id="rId39"/>
    <p:sldId id="688" r:id="rId40"/>
    <p:sldId id="689" r:id="rId41"/>
    <p:sldId id="700" r:id="rId42"/>
    <p:sldId id="790" r:id="rId43"/>
  </p:sldIdLst>
  <p:sldSz cx="9144000" cy="6858000" type="screen4x3"/>
  <p:notesSz cx="7315200" cy="9601200"/>
  <p:defaultTextStyle>
    <a:defPPr>
      <a:defRPr lang="en-US"/>
    </a:defPPr>
    <a:lvl1pPr algn="r" rtl="0" fontAlgn="base">
      <a:spcBef>
        <a:spcPct val="0"/>
      </a:spcBef>
      <a:spcAft>
        <a:spcPct val="0"/>
      </a:spcAft>
      <a:defRPr sz="1400" kern="1200">
        <a:solidFill>
          <a:schemeClr val="tx1"/>
        </a:solidFill>
        <a:latin typeface="Times New Roman" pitchFamily="18" charset="0"/>
        <a:ea typeface="+mn-ea"/>
        <a:cs typeface="+mn-cs"/>
      </a:defRPr>
    </a:lvl1pPr>
    <a:lvl2pPr marL="457200" algn="r" rtl="0" fontAlgn="base">
      <a:spcBef>
        <a:spcPct val="0"/>
      </a:spcBef>
      <a:spcAft>
        <a:spcPct val="0"/>
      </a:spcAft>
      <a:defRPr sz="1400" kern="1200">
        <a:solidFill>
          <a:schemeClr val="tx1"/>
        </a:solidFill>
        <a:latin typeface="Times New Roman" pitchFamily="18" charset="0"/>
        <a:ea typeface="+mn-ea"/>
        <a:cs typeface="+mn-cs"/>
      </a:defRPr>
    </a:lvl2pPr>
    <a:lvl3pPr marL="914400" algn="r" rtl="0" fontAlgn="base">
      <a:spcBef>
        <a:spcPct val="0"/>
      </a:spcBef>
      <a:spcAft>
        <a:spcPct val="0"/>
      </a:spcAft>
      <a:defRPr sz="1400" kern="1200">
        <a:solidFill>
          <a:schemeClr val="tx1"/>
        </a:solidFill>
        <a:latin typeface="Times New Roman" pitchFamily="18" charset="0"/>
        <a:ea typeface="+mn-ea"/>
        <a:cs typeface="+mn-cs"/>
      </a:defRPr>
    </a:lvl3pPr>
    <a:lvl4pPr marL="1371600" algn="r" rtl="0" fontAlgn="base">
      <a:spcBef>
        <a:spcPct val="0"/>
      </a:spcBef>
      <a:spcAft>
        <a:spcPct val="0"/>
      </a:spcAft>
      <a:defRPr sz="1400" kern="1200">
        <a:solidFill>
          <a:schemeClr val="tx1"/>
        </a:solidFill>
        <a:latin typeface="Times New Roman" pitchFamily="18" charset="0"/>
        <a:ea typeface="+mn-ea"/>
        <a:cs typeface="+mn-cs"/>
      </a:defRPr>
    </a:lvl4pPr>
    <a:lvl5pPr marL="1828800" algn="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00"/>
    <a:srgbClr val="FF9933"/>
    <a:srgbClr val="FFCCCC"/>
    <a:srgbClr val="FF9999"/>
    <a:srgbClr val="FF3300"/>
    <a:srgbClr val="0066FF"/>
    <a:srgbClr val="0033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94693" autoAdjust="0"/>
  </p:normalViewPr>
  <p:slideViewPr>
    <p:cSldViewPr snapToGrid="0">
      <p:cViewPr varScale="1">
        <p:scale>
          <a:sx n="66" d="100"/>
          <a:sy n="66" d="100"/>
        </p:scale>
        <p:origin x="1298" y="26"/>
      </p:cViewPr>
      <p:guideLst>
        <p:guide orient="horz" pos="2160"/>
        <p:guide pos="2880"/>
      </p:guideLst>
    </p:cSldViewPr>
  </p:slideViewPr>
  <p:outlineViewPr>
    <p:cViewPr>
      <p:scale>
        <a:sx n="20" d="100"/>
        <a:sy n="20" d="100"/>
      </p:scale>
      <p:origin x="0" y="422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80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4608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4608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Times New Roman" pitchFamily="18" charset="0"/>
              </a:defRPr>
            </a:lvl1pPr>
          </a:lstStyle>
          <a:p>
            <a:pPr>
              <a:defRPr/>
            </a:pPr>
            <a:fld id="{BD087C93-04CB-431B-B921-9479533F005A}" type="slidenum">
              <a:rPr lang="ar-SA"/>
              <a:pPr>
                <a:defRPr/>
              </a:pPr>
              <a:t>‹#›</a:t>
            </a:fld>
            <a:endParaRPr lang="en-US"/>
          </a:p>
        </p:txBody>
      </p:sp>
    </p:spTree>
    <p:extLst>
      <p:ext uri="{BB962C8B-B14F-4D97-AF65-F5344CB8AC3E}">
        <p14:creationId xmlns:p14="http://schemas.microsoft.com/office/powerpoint/2010/main" val="41354938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endParaRPr lang="en-US"/>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Times New Roman" pitchFamily="18" charset="0"/>
              </a:defRPr>
            </a:lvl1pPr>
          </a:lstStyle>
          <a:p>
            <a:pPr>
              <a:defRPr/>
            </a:pPr>
            <a:fld id="{938D1779-7EAE-47D2-BB95-5FCCE3AD3C60}" type="slidenum">
              <a:rPr lang="ar-SA"/>
              <a:pPr>
                <a:defRPr/>
              </a:pPr>
              <a:t>‹#›</a:t>
            </a:fld>
            <a:endParaRPr lang="en-US"/>
          </a:p>
        </p:txBody>
      </p:sp>
    </p:spTree>
    <p:extLst>
      <p:ext uri="{BB962C8B-B14F-4D97-AF65-F5344CB8AC3E}">
        <p14:creationId xmlns:p14="http://schemas.microsoft.com/office/powerpoint/2010/main" val="25572532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27C95C8-48E4-418D-AF59-70AC98ACC39C}" type="slidenum">
              <a:rPr lang="ar-SA" smtClean="0"/>
              <a:pPr/>
              <a:t>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p>
        </p:txBody>
      </p:sp>
      <p:sp>
        <p:nvSpPr>
          <p:cNvPr id="5" name="Footer Placeholder 4"/>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86449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22</a:t>
            </a:fld>
            <a:endParaRPr lang="en-US"/>
          </a:p>
        </p:txBody>
      </p:sp>
    </p:spTree>
    <p:extLst>
      <p:ext uri="{BB962C8B-B14F-4D97-AF65-F5344CB8AC3E}">
        <p14:creationId xmlns:p14="http://schemas.microsoft.com/office/powerpoint/2010/main" val="219595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23</a:t>
            </a:fld>
            <a:endParaRPr lang="en-US"/>
          </a:p>
        </p:txBody>
      </p:sp>
    </p:spTree>
    <p:extLst>
      <p:ext uri="{BB962C8B-B14F-4D97-AF65-F5344CB8AC3E}">
        <p14:creationId xmlns:p14="http://schemas.microsoft.com/office/powerpoint/2010/main" val="247207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24</a:t>
            </a:fld>
            <a:endParaRPr lang="en-US"/>
          </a:p>
        </p:txBody>
      </p:sp>
    </p:spTree>
    <p:extLst>
      <p:ext uri="{BB962C8B-B14F-4D97-AF65-F5344CB8AC3E}">
        <p14:creationId xmlns:p14="http://schemas.microsoft.com/office/powerpoint/2010/main" val="2931720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25</a:t>
            </a:fld>
            <a:endParaRPr lang="en-US"/>
          </a:p>
        </p:txBody>
      </p:sp>
    </p:spTree>
    <p:extLst>
      <p:ext uri="{BB962C8B-B14F-4D97-AF65-F5344CB8AC3E}">
        <p14:creationId xmlns:p14="http://schemas.microsoft.com/office/powerpoint/2010/main" val="244610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26</a:t>
            </a:fld>
            <a:endParaRPr lang="en-US"/>
          </a:p>
        </p:txBody>
      </p:sp>
    </p:spTree>
    <p:extLst>
      <p:ext uri="{BB962C8B-B14F-4D97-AF65-F5344CB8AC3E}">
        <p14:creationId xmlns:p14="http://schemas.microsoft.com/office/powerpoint/2010/main" val="335433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27</a:t>
            </a:fld>
            <a:endParaRPr lang="en-US"/>
          </a:p>
        </p:txBody>
      </p:sp>
    </p:spTree>
    <p:extLst>
      <p:ext uri="{BB962C8B-B14F-4D97-AF65-F5344CB8AC3E}">
        <p14:creationId xmlns:p14="http://schemas.microsoft.com/office/powerpoint/2010/main" val="226453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28</a:t>
            </a:fld>
            <a:endParaRPr lang="en-US"/>
          </a:p>
        </p:txBody>
      </p:sp>
    </p:spTree>
    <p:extLst>
      <p:ext uri="{BB962C8B-B14F-4D97-AF65-F5344CB8AC3E}">
        <p14:creationId xmlns:p14="http://schemas.microsoft.com/office/powerpoint/2010/main" val="1289314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29</a:t>
            </a:fld>
            <a:endParaRPr lang="en-US"/>
          </a:p>
        </p:txBody>
      </p:sp>
    </p:spTree>
    <p:extLst>
      <p:ext uri="{BB962C8B-B14F-4D97-AF65-F5344CB8AC3E}">
        <p14:creationId xmlns:p14="http://schemas.microsoft.com/office/powerpoint/2010/main" val="303068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30</a:t>
            </a:fld>
            <a:endParaRPr lang="en-US"/>
          </a:p>
        </p:txBody>
      </p:sp>
    </p:spTree>
    <p:extLst>
      <p:ext uri="{BB962C8B-B14F-4D97-AF65-F5344CB8AC3E}">
        <p14:creationId xmlns:p14="http://schemas.microsoft.com/office/powerpoint/2010/main" val="334183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31</a:t>
            </a:fld>
            <a:endParaRPr lang="en-US"/>
          </a:p>
        </p:txBody>
      </p:sp>
    </p:spTree>
    <p:extLst>
      <p:ext uri="{BB962C8B-B14F-4D97-AF65-F5344CB8AC3E}">
        <p14:creationId xmlns:p14="http://schemas.microsoft.com/office/powerpoint/2010/main" val="136833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a:t>
            </a:fld>
            <a:endParaRPr lang="en-US"/>
          </a:p>
        </p:txBody>
      </p:sp>
    </p:spTree>
    <p:extLst>
      <p:ext uri="{BB962C8B-B14F-4D97-AF65-F5344CB8AC3E}">
        <p14:creationId xmlns:p14="http://schemas.microsoft.com/office/powerpoint/2010/main" val="254141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32</a:t>
            </a:fld>
            <a:endParaRPr lang="en-US"/>
          </a:p>
        </p:txBody>
      </p:sp>
    </p:spTree>
    <p:extLst>
      <p:ext uri="{BB962C8B-B14F-4D97-AF65-F5344CB8AC3E}">
        <p14:creationId xmlns:p14="http://schemas.microsoft.com/office/powerpoint/2010/main" val="898799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33</a:t>
            </a:fld>
            <a:endParaRPr lang="en-US"/>
          </a:p>
        </p:txBody>
      </p:sp>
    </p:spTree>
    <p:extLst>
      <p:ext uri="{BB962C8B-B14F-4D97-AF65-F5344CB8AC3E}">
        <p14:creationId xmlns:p14="http://schemas.microsoft.com/office/powerpoint/2010/main" val="311726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34</a:t>
            </a:fld>
            <a:endParaRPr lang="en-US"/>
          </a:p>
        </p:txBody>
      </p:sp>
    </p:spTree>
    <p:extLst>
      <p:ext uri="{BB962C8B-B14F-4D97-AF65-F5344CB8AC3E}">
        <p14:creationId xmlns:p14="http://schemas.microsoft.com/office/powerpoint/2010/main" val="398160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35</a:t>
            </a:fld>
            <a:endParaRPr lang="en-US"/>
          </a:p>
        </p:txBody>
      </p:sp>
    </p:spTree>
    <p:extLst>
      <p:ext uri="{BB962C8B-B14F-4D97-AF65-F5344CB8AC3E}">
        <p14:creationId xmlns:p14="http://schemas.microsoft.com/office/powerpoint/2010/main" val="490282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36</a:t>
            </a:fld>
            <a:endParaRPr lang="en-US"/>
          </a:p>
        </p:txBody>
      </p:sp>
    </p:spTree>
    <p:extLst>
      <p:ext uri="{BB962C8B-B14F-4D97-AF65-F5344CB8AC3E}">
        <p14:creationId xmlns:p14="http://schemas.microsoft.com/office/powerpoint/2010/main" val="1971112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37</a:t>
            </a:fld>
            <a:endParaRPr lang="en-US"/>
          </a:p>
        </p:txBody>
      </p:sp>
    </p:spTree>
    <p:extLst>
      <p:ext uri="{BB962C8B-B14F-4D97-AF65-F5344CB8AC3E}">
        <p14:creationId xmlns:p14="http://schemas.microsoft.com/office/powerpoint/2010/main" val="2674005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38</a:t>
            </a:fld>
            <a:endParaRPr lang="en-US"/>
          </a:p>
        </p:txBody>
      </p:sp>
    </p:spTree>
    <p:extLst>
      <p:ext uri="{BB962C8B-B14F-4D97-AF65-F5344CB8AC3E}">
        <p14:creationId xmlns:p14="http://schemas.microsoft.com/office/powerpoint/2010/main" val="39194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39</a:t>
            </a:fld>
            <a:endParaRPr lang="en-US"/>
          </a:p>
        </p:txBody>
      </p:sp>
    </p:spTree>
    <p:extLst>
      <p:ext uri="{BB962C8B-B14F-4D97-AF65-F5344CB8AC3E}">
        <p14:creationId xmlns:p14="http://schemas.microsoft.com/office/powerpoint/2010/main" val="315102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40</a:t>
            </a:fld>
            <a:endParaRPr lang="en-US"/>
          </a:p>
        </p:txBody>
      </p:sp>
    </p:spTree>
    <p:extLst>
      <p:ext uri="{BB962C8B-B14F-4D97-AF65-F5344CB8AC3E}">
        <p14:creationId xmlns:p14="http://schemas.microsoft.com/office/powerpoint/2010/main" val="288110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41</a:t>
            </a:fld>
            <a:endParaRPr lang="en-US"/>
          </a:p>
        </p:txBody>
      </p:sp>
    </p:spTree>
    <p:extLst>
      <p:ext uri="{BB962C8B-B14F-4D97-AF65-F5344CB8AC3E}">
        <p14:creationId xmlns:p14="http://schemas.microsoft.com/office/powerpoint/2010/main" val="300280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15</a:t>
            </a:fld>
            <a:endParaRPr lang="en-US"/>
          </a:p>
        </p:txBody>
      </p:sp>
    </p:spTree>
    <p:extLst>
      <p:ext uri="{BB962C8B-B14F-4D97-AF65-F5344CB8AC3E}">
        <p14:creationId xmlns:p14="http://schemas.microsoft.com/office/powerpoint/2010/main" val="3581118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42</a:t>
            </a:fld>
            <a:endParaRPr lang="en-US"/>
          </a:p>
        </p:txBody>
      </p:sp>
    </p:spTree>
    <p:extLst>
      <p:ext uri="{BB962C8B-B14F-4D97-AF65-F5344CB8AC3E}">
        <p14:creationId xmlns:p14="http://schemas.microsoft.com/office/powerpoint/2010/main" val="193711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16</a:t>
            </a:fld>
            <a:endParaRPr lang="en-US"/>
          </a:p>
        </p:txBody>
      </p:sp>
    </p:spTree>
    <p:extLst>
      <p:ext uri="{BB962C8B-B14F-4D97-AF65-F5344CB8AC3E}">
        <p14:creationId xmlns:p14="http://schemas.microsoft.com/office/powerpoint/2010/main" val="76208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17</a:t>
            </a:fld>
            <a:endParaRPr lang="en-US"/>
          </a:p>
        </p:txBody>
      </p:sp>
    </p:spTree>
    <p:extLst>
      <p:ext uri="{BB962C8B-B14F-4D97-AF65-F5344CB8AC3E}">
        <p14:creationId xmlns:p14="http://schemas.microsoft.com/office/powerpoint/2010/main" val="7748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18</a:t>
            </a:fld>
            <a:endParaRPr lang="en-US"/>
          </a:p>
        </p:txBody>
      </p:sp>
    </p:spTree>
    <p:extLst>
      <p:ext uri="{BB962C8B-B14F-4D97-AF65-F5344CB8AC3E}">
        <p14:creationId xmlns:p14="http://schemas.microsoft.com/office/powerpoint/2010/main" val="5764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19</a:t>
            </a:fld>
            <a:endParaRPr lang="en-US"/>
          </a:p>
        </p:txBody>
      </p:sp>
    </p:spTree>
    <p:extLst>
      <p:ext uri="{BB962C8B-B14F-4D97-AF65-F5344CB8AC3E}">
        <p14:creationId xmlns:p14="http://schemas.microsoft.com/office/powerpoint/2010/main" val="32347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20</a:t>
            </a:fld>
            <a:endParaRPr lang="en-US"/>
          </a:p>
        </p:txBody>
      </p:sp>
    </p:spTree>
    <p:extLst>
      <p:ext uri="{BB962C8B-B14F-4D97-AF65-F5344CB8AC3E}">
        <p14:creationId xmlns:p14="http://schemas.microsoft.com/office/powerpoint/2010/main" val="373921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8D1779-7EAE-47D2-BB95-5FCCE3AD3C60}" type="slidenum">
              <a:rPr lang="ar-SA" smtClean="0"/>
              <a:pPr>
                <a:defRPr/>
              </a:pPr>
              <a:t>21</a:t>
            </a:fld>
            <a:endParaRPr lang="en-US"/>
          </a:p>
        </p:txBody>
      </p:sp>
    </p:spTree>
    <p:extLst>
      <p:ext uri="{BB962C8B-B14F-4D97-AF65-F5344CB8AC3E}">
        <p14:creationId xmlns:p14="http://schemas.microsoft.com/office/powerpoint/2010/main" val="37057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609600"/>
            <a:ext cx="8305800" cy="0"/>
          </a:xfrm>
          <a:prstGeom prst="line">
            <a:avLst/>
          </a:prstGeom>
          <a:noFill/>
          <a:ln w="25400">
            <a:solidFill>
              <a:schemeClr val="accent6">
                <a:lumMod val="75000"/>
              </a:schemeClr>
            </a:solidFill>
            <a:round/>
            <a:headEnd/>
            <a:tailEnd/>
          </a:ln>
          <a:effectLst/>
        </p:spPr>
        <p:txBody>
          <a:bodyPr/>
          <a:lstStyle/>
          <a:p>
            <a:pPr>
              <a:defRPr/>
            </a:pPr>
            <a:endParaRPr lang="en-US"/>
          </a:p>
        </p:txBody>
      </p:sp>
      <p:sp>
        <p:nvSpPr>
          <p:cNvPr id="27648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648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New Cat-head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7335" y="6259492"/>
            <a:ext cx="779903" cy="5859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7"/>
          <p:cNvSpPr>
            <a:spLocks noChangeArrowheads="1"/>
          </p:cNvSpPr>
          <p:nvPr userDrawn="1"/>
        </p:nvSpPr>
        <p:spPr bwMode="auto">
          <a:xfrm>
            <a:off x="0" y="-2"/>
            <a:ext cx="9144000" cy="764090"/>
          </a:xfrm>
          <a:prstGeom prst="rect">
            <a:avLst/>
          </a:prstGeom>
          <a:solidFill>
            <a:srgbClr val="003366"/>
          </a:solidFill>
          <a:ln w="9525">
            <a:noFill/>
            <a:miter lim="800000"/>
            <a:headEnd/>
            <a:tailEnd/>
          </a:ln>
          <a:effectLst/>
        </p:spPr>
        <p:txBody>
          <a:bodyPr wrap="none" anchor="ctr"/>
          <a:lstStyle/>
          <a:p>
            <a:endParaRPr lang="en-US"/>
          </a:p>
        </p:txBody>
      </p:sp>
      <p:sp>
        <p:nvSpPr>
          <p:cNvPr id="2" name="Title 1"/>
          <p:cNvSpPr>
            <a:spLocks noGrp="1"/>
          </p:cNvSpPr>
          <p:nvPr>
            <p:ph type="title"/>
          </p:nvPr>
        </p:nvSpPr>
        <p:spPr>
          <a:xfrm>
            <a:off x="181429" y="190485"/>
            <a:ext cx="5493657" cy="387676"/>
          </a:xfrm>
        </p:spPr>
        <p:txBody>
          <a:bodyPr/>
          <a:lstStyle>
            <a:lvl1pPr algn="l">
              <a:defRPr sz="2200" b="1" baseline="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26013" y="901700"/>
            <a:ext cx="8886677" cy="5168900"/>
          </a:xfrm>
        </p:spPr>
        <p:txBody>
          <a:bodyPr/>
          <a:lstStyle>
            <a:lvl1pPr>
              <a:defRPr sz="2200" b="1">
                <a:solidFill>
                  <a:srgbClr val="003366"/>
                </a:solidFill>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xfrm>
            <a:off x="8350651" y="6352020"/>
            <a:ext cx="649514" cy="333828"/>
          </a:xfrm>
          <a:prstGeom prst="rect">
            <a:avLst/>
          </a:prstGeom>
          <a:ln/>
        </p:spPr>
        <p:txBody>
          <a:bodyPr/>
          <a:lstStyle>
            <a:lvl1pPr algn="ctr">
              <a:defRPr sz="1600" b="1">
                <a:solidFill>
                  <a:srgbClr val="003366"/>
                </a:solidFill>
                <a:latin typeface="Arial" pitchFamily="34" charset="0"/>
                <a:cs typeface="Arial" pitchFamily="34" charset="0"/>
              </a:defRPr>
            </a:lvl1pPr>
          </a:lstStyle>
          <a:p>
            <a:pPr>
              <a:defRPr/>
            </a:pPr>
            <a:fld id="{F9B67EBE-9D2B-49A5-B86A-4FA926BD5DC1}" type="slidenum">
              <a:rPr lang="ar-SA" smtClean="0"/>
              <a:pPr>
                <a:defRPr/>
              </a:pPr>
              <a:t>‹#›</a:t>
            </a:fld>
            <a:endParaRPr lang="en-US" dirty="0"/>
          </a:p>
        </p:txBody>
      </p:sp>
      <p:sp>
        <p:nvSpPr>
          <p:cNvPr id="7" name="Line 7"/>
          <p:cNvSpPr>
            <a:spLocks noChangeShapeType="1"/>
          </p:cNvSpPr>
          <p:nvPr userDrawn="1"/>
        </p:nvSpPr>
        <p:spPr bwMode="auto">
          <a:xfrm>
            <a:off x="0" y="6213828"/>
            <a:ext cx="9144000" cy="0"/>
          </a:xfrm>
          <a:prstGeom prst="line">
            <a:avLst/>
          </a:prstGeom>
          <a:noFill/>
          <a:ln w="25400">
            <a:solidFill>
              <a:srgbClr val="003366"/>
            </a:solidFill>
            <a:round/>
            <a:headEnd/>
            <a:tailEnd/>
          </a:ln>
          <a:effectLst/>
        </p:spPr>
        <p:txBody>
          <a:bodyPr/>
          <a:lstStyle/>
          <a:p>
            <a:pPr>
              <a:defRPr/>
            </a:pPr>
            <a:endParaRPr lang="en-US"/>
          </a:p>
        </p:txBody>
      </p:sp>
      <p:pic>
        <p:nvPicPr>
          <p:cNvPr id="15" name="Picture 8" descr="MS-horiz-color-reverse"/>
          <p:cNvPicPr>
            <a:picLocks noChangeAspect="1" noChangeArrowheads="1"/>
          </p:cNvPicPr>
          <p:nvPr userDrawn="1"/>
        </p:nvPicPr>
        <p:blipFill>
          <a:blip r:embed="rId3" cstate="print"/>
          <a:srcRect/>
          <a:stretch>
            <a:fillRect/>
          </a:stretch>
        </p:blipFill>
        <p:spPr bwMode="auto">
          <a:xfrm>
            <a:off x="5958114" y="124587"/>
            <a:ext cx="3054577" cy="461899"/>
          </a:xfrm>
          <a:prstGeom prst="rect">
            <a:avLst/>
          </a:prstGeom>
          <a:noFill/>
        </p:spPr>
      </p:pic>
      <p:sp>
        <p:nvSpPr>
          <p:cNvPr id="13" name="Rectangle 6"/>
          <p:cNvSpPr txBox="1">
            <a:spLocks noChangeArrowheads="1"/>
          </p:cNvSpPr>
          <p:nvPr userDrawn="1"/>
        </p:nvSpPr>
        <p:spPr>
          <a:xfrm>
            <a:off x="2192056" y="6346815"/>
            <a:ext cx="4885864" cy="333828"/>
          </a:xfrm>
          <a:prstGeom prst="rect">
            <a:avLst/>
          </a:prstGeom>
          <a:ln/>
        </p:spPr>
        <p:txBody>
          <a:bodyPr/>
          <a:lstStyle>
            <a:defPPr>
              <a:defRPr lang="en-US"/>
            </a:defPPr>
            <a:lvl1pPr algn="ctr" rtl="0" fontAlgn="base">
              <a:spcBef>
                <a:spcPct val="0"/>
              </a:spcBef>
              <a:spcAft>
                <a:spcPct val="0"/>
              </a:spcAft>
              <a:defRPr sz="1600" b="1" kern="1200">
                <a:solidFill>
                  <a:srgbClr val="003366"/>
                </a:solidFill>
                <a:latin typeface="Arial" pitchFamily="34" charset="0"/>
                <a:ea typeface="+mn-ea"/>
                <a:cs typeface="Arial" pitchFamily="34" charset="0"/>
              </a:defRPr>
            </a:lvl1pPr>
            <a:lvl2pPr marL="457200" algn="r" rtl="0" fontAlgn="base">
              <a:spcBef>
                <a:spcPct val="0"/>
              </a:spcBef>
              <a:spcAft>
                <a:spcPct val="0"/>
              </a:spcAft>
              <a:defRPr sz="1400" kern="1200">
                <a:solidFill>
                  <a:schemeClr val="tx1"/>
                </a:solidFill>
                <a:latin typeface="Times New Roman" pitchFamily="18" charset="0"/>
                <a:ea typeface="+mn-ea"/>
                <a:cs typeface="+mn-cs"/>
              </a:defRPr>
            </a:lvl2pPr>
            <a:lvl3pPr marL="914400" algn="r" rtl="0" fontAlgn="base">
              <a:spcBef>
                <a:spcPct val="0"/>
              </a:spcBef>
              <a:spcAft>
                <a:spcPct val="0"/>
              </a:spcAft>
              <a:defRPr sz="1400" kern="1200">
                <a:solidFill>
                  <a:schemeClr val="tx1"/>
                </a:solidFill>
                <a:latin typeface="Times New Roman" pitchFamily="18" charset="0"/>
                <a:ea typeface="+mn-ea"/>
                <a:cs typeface="+mn-cs"/>
              </a:defRPr>
            </a:lvl3pPr>
            <a:lvl4pPr marL="1371600" algn="r" rtl="0" fontAlgn="base">
              <a:spcBef>
                <a:spcPct val="0"/>
              </a:spcBef>
              <a:spcAft>
                <a:spcPct val="0"/>
              </a:spcAft>
              <a:defRPr sz="1400" kern="1200">
                <a:solidFill>
                  <a:schemeClr val="tx1"/>
                </a:solidFill>
                <a:latin typeface="Times New Roman" pitchFamily="18" charset="0"/>
                <a:ea typeface="+mn-ea"/>
                <a:cs typeface="+mn-cs"/>
              </a:defRPr>
            </a:lvl4pPr>
            <a:lvl5pPr marL="1828800" algn="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a:lstStyle>
          <a:p>
            <a:pPr>
              <a:defRPr/>
            </a:pPr>
            <a:r>
              <a:rPr lang="en-US" i="1" dirty="0"/>
              <a:t>Personalized </a:t>
            </a:r>
            <a:r>
              <a:rPr lang="en-US" i="1" baseline="0" dirty="0"/>
              <a:t>Learning…</a:t>
            </a:r>
            <a:endParaRPr lang="en-US" i="1"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38100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066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Lst>
  <p:hf hdr="0" dt="0"/>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Times New Roman" pitchFamily="18" charset="0"/>
        </a:defRPr>
      </a:lvl2pPr>
      <a:lvl3pPr algn="ctr" rtl="0" eaLnBrk="0" fontAlgn="base" hangingPunct="0">
        <a:spcBef>
          <a:spcPct val="0"/>
        </a:spcBef>
        <a:spcAft>
          <a:spcPct val="0"/>
        </a:spcAft>
        <a:defRPr sz="3000">
          <a:solidFill>
            <a:schemeClr val="tx2"/>
          </a:solidFill>
          <a:latin typeface="Times New Roman" pitchFamily="18" charset="0"/>
        </a:defRPr>
      </a:lvl3pPr>
      <a:lvl4pPr algn="ctr" rtl="0" eaLnBrk="0" fontAlgn="base" hangingPunct="0">
        <a:spcBef>
          <a:spcPct val="0"/>
        </a:spcBef>
        <a:spcAft>
          <a:spcPct val="0"/>
        </a:spcAft>
        <a:defRPr sz="3000">
          <a:solidFill>
            <a:schemeClr val="tx2"/>
          </a:solidFill>
          <a:latin typeface="Times New Roman" pitchFamily="18" charset="0"/>
        </a:defRPr>
      </a:lvl4pPr>
      <a:lvl5pPr algn="ctr" rtl="0" eaLnBrk="0" fontAlgn="base" hangingPunct="0">
        <a:spcBef>
          <a:spcPct val="0"/>
        </a:spcBef>
        <a:spcAft>
          <a:spcPct val="0"/>
        </a:spcAft>
        <a:defRPr sz="3000">
          <a:solidFill>
            <a:schemeClr val="tx2"/>
          </a:solidFill>
          <a:latin typeface="Times New Roman" pitchFamily="18" charset="0"/>
        </a:defRPr>
      </a:lvl5pPr>
      <a:lvl6pPr marL="457200" algn="ctr" rtl="0" fontAlgn="base">
        <a:spcBef>
          <a:spcPct val="0"/>
        </a:spcBef>
        <a:spcAft>
          <a:spcPct val="0"/>
        </a:spcAft>
        <a:defRPr sz="3000">
          <a:solidFill>
            <a:schemeClr val="tx2"/>
          </a:solidFill>
          <a:latin typeface="Times New Roman" pitchFamily="18" charset="0"/>
        </a:defRPr>
      </a:lvl6pPr>
      <a:lvl7pPr marL="914400" algn="ctr" rtl="0" fontAlgn="base">
        <a:spcBef>
          <a:spcPct val="0"/>
        </a:spcBef>
        <a:spcAft>
          <a:spcPct val="0"/>
        </a:spcAft>
        <a:defRPr sz="3000">
          <a:solidFill>
            <a:schemeClr val="tx2"/>
          </a:solidFill>
          <a:latin typeface="Times New Roman" pitchFamily="18" charset="0"/>
        </a:defRPr>
      </a:lvl7pPr>
      <a:lvl8pPr marL="1371600" algn="ctr" rtl="0" fontAlgn="base">
        <a:spcBef>
          <a:spcPct val="0"/>
        </a:spcBef>
        <a:spcAft>
          <a:spcPct val="0"/>
        </a:spcAft>
        <a:defRPr sz="3000">
          <a:solidFill>
            <a:schemeClr val="tx2"/>
          </a:solidFill>
          <a:latin typeface="Times New Roman" pitchFamily="18" charset="0"/>
        </a:defRPr>
      </a:lvl8pPr>
      <a:lvl9pPr marL="1828800" algn="ctr" rtl="0" fontAlgn="base">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wlz.da.in/" TargetMode="External"/><Relationship Id="rId13" Type="http://schemas.openxmlformats.org/officeDocument/2006/relationships/hyperlink" Target="http://www.ideachampions.com/weblogs/archives/2010/09/theres_a_lot_of.shtml" TargetMode="External"/><Relationship Id="rId3" Type="http://schemas.openxmlformats.org/officeDocument/2006/relationships/hyperlink" Target="http://www.reddit.com/" TargetMode="External"/><Relationship Id="rId7" Type="http://schemas.openxmlformats.org/officeDocument/2006/relationships/hyperlink" Target="http://www.fomi.nu/2010/03/the-cost-of-education-in-the-states/" TargetMode="External"/><Relationship Id="rId12" Type="http://schemas.openxmlformats.org/officeDocument/2006/relationships/hyperlink" Target="http://lexileventini.wordpress.com/2013/03/25/confessions-of-a-farm-gir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blog.xyleme.com/importance-personalized-learning-%E2%80%93-part-1-3-%E2%80%93-k12" TargetMode="External"/><Relationship Id="rId11" Type="http://schemas.openxmlformats.org/officeDocument/2006/relationships/hyperlink" Target="http://www.lonesomespur.com/" TargetMode="External"/><Relationship Id="rId5" Type="http://schemas.openxmlformats.org/officeDocument/2006/relationships/hyperlink" Target="http://www.plos.org/" TargetMode="External"/><Relationship Id="rId10" Type="http://schemas.openxmlformats.org/officeDocument/2006/relationships/hyperlink" Target="http://www.icomproductions.ca/" TargetMode="External"/><Relationship Id="rId4" Type="http://schemas.openxmlformats.org/officeDocument/2006/relationships/hyperlink" Target="http://www.rfcafe.com/references/electrical/bob-pease-breadboard.htm" TargetMode="External"/><Relationship Id="rId9" Type="http://schemas.openxmlformats.org/officeDocument/2006/relationships/hyperlink" Target="http://www.dreamstime.com/"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464457" y="839165"/>
            <a:ext cx="8331200" cy="1152137"/>
          </a:xfrm>
        </p:spPr>
        <p:txBody>
          <a:bodyPr anchor="t" anchorCtr="0"/>
          <a:lstStyle/>
          <a:p>
            <a:r>
              <a:rPr lang="en-US" sz="2300" b="1" dirty="0">
                <a:solidFill>
                  <a:srgbClr val="003366"/>
                </a:solidFill>
                <a:latin typeface="Arial" pitchFamily="34" charset="0"/>
                <a:cs typeface="Arial" pitchFamily="34" charset="0"/>
              </a:rPr>
              <a:t>A Personalized Learning System to Address Background Deficiencies and Highlight the Value of Digital Logic</a:t>
            </a:r>
            <a:br>
              <a:rPr lang="en-US" sz="2600" b="1" dirty="0">
                <a:solidFill>
                  <a:srgbClr val="003366"/>
                </a:solidFill>
                <a:latin typeface="Arial" pitchFamily="34" charset="0"/>
                <a:cs typeface="Arial" pitchFamily="34" charset="0"/>
              </a:rPr>
            </a:br>
            <a:br>
              <a:rPr lang="en-US" sz="2600" b="1" dirty="0">
                <a:solidFill>
                  <a:srgbClr val="003366"/>
                </a:solidFill>
                <a:latin typeface="Arial" pitchFamily="34" charset="0"/>
                <a:cs typeface="Arial" pitchFamily="34" charset="0"/>
              </a:rPr>
            </a:br>
            <a:endParaRPr lang="en-US" sz="2600" b="1" dirty="0">
              <a:solidFill>
                <a:srgbClr val="003366"/>
              </a:solidFill>
              <a:latin typeface="Arial" pitchFamily="34" charset="0"/>
              <a:cs typeface="Arial" pitchFamily="34" charset="0"/>
            </a:endParaRPr>
          </a:p>
        </p:txBody>
      </p:sp>
      <p:sp>
        <p:nvSpPr>
          <p:cNvPr id="9221" name="Rectangle 4"/>
          <p:cNvSpPr>
            <a:spLocks noChangeArrowheads="1"/>
          </p:cNvSpPr>
          <p:nvPr/>
        </p:nvSpPr>
        <p:spPr bwMode="auto">
          <a:xfrm>
            <a:off x="1116957" y="2310611"/>
            <a:ext cx="6910086" cy="3139321"/>
          </a:xfrm>
          <a:prstGeom prst="rect">
            <a:avLst/>
          </a:prstGeom>
          <a:noFill/>
          <a:ln w="9525">
            <a:noFill/>
            <a:miter lim="800000"/>
            <a:headEnd/>
            <a:tailEnd/>
          </a:ln>
        </p:spPr>
        <p:txBody>
          <a:bodyPr wrap="square">
            <a:spAutoFit/>
          </a:bodyPr>
          <a:lstStyle/>
          <a:p>
            <a:pPr algn="ctr"/>
            <a:r>
              <a:rPr lang="en-US" altLang="ja-JP" sz="1800" b="1" dirty="0">
                <a:latin typeface="Arial" pitchFamily="34" charset="0"/>
                <a:ea typeface="MS PGothic" pitchFamily="34" charset="-128"/>
                <a:cs typeface="Arial" pitchFamily="34" charset="0"/>
              </a:rPr>
              <a:t>Brock J. LaMeres</a:t>
            </a:r>
            <a:br>
              <a:rPr lang="en-US" altLang="ja-JP" sz="1800" dirty="0">
                <a:latin typeface="Arial" pitchFamily="34" charset="0"/>
                <a:ea typeface="MS PGothic" pitchFamily="34" charset="-128"/>
                <a:cs typeface="Arial" pitchFamily="34" charset="0"/>
              </a:rPr>
            </a:br>
            <a:r>
              <a:rPr lang="en-US" altLang="ja-JP" sz="1600" dirty="0">
                <a:latin typeface="Arial" pitchFamily="34" charset="0"/>
                <a:ea typeface="MS PGothic" pitchFamily="34" charset="-128"/>
                <a:cs typeface="Arial" pitchFamily="34" charset="0"/>
              </a:rPr>
              <a:t>Director, Montana Engineering Education Research Center</a:t>
            </a:r>
            <a:br>
              <a:rPr lang="en-US" altLang="ja-JP" sz="1600" dirty="0">
                <a:latin typeface="Arial" pitchFamily="34" charset="0"/>
                <a:ea typeface="MS PGothic" pitchFamily="34" charset="-128"/>
                <a:cs typeface="Arial" pitchFamily="34" charset="0"/>
              </a:rPr>
            </a:br>
            <a:r>
              <a:rPr lang="en-US" altLang="ja-JP" sz="1600" dirty="0">
                <a:latin typeface="Arial" pitchFamily="34" charset="0"/>
                <a:ea typeface="MS PGothic" pitchFamily="34" charset="-128"/>
                <a:cs typeface="Arial" pitchFamily="34" charset="0"/>
              </a:rPr>
              <a:t>Associate Professor, Electrical &amp; Computer Engineering Department</a:t>
            </a:r>
          </a:p>
          <a:p>
            <a:pPr algn="ctr"/>
            <a:endParaRPr lang="en-US" altLang="ja-JP" sz="1600" dirty="0">
              <a:latin typeface="Arial" pitchFamily="34" charset="0"/>
              <a:ea typeface="MS PGothic" pitchFamily="34" charset="-128"/>
              <a:cs typeface="Arial" pitchFamily="34" charset="0"/>
            </a:endParaRPr>
          </a:p>
          <a:p>
            <a:pPr algn="ctr"/>
            <a:r>
              <a:rPr lang="en-US" altLang="ja-JP" sz="1800" b="1" dirty="0">
                <a:latin typeface="Arial" pitchFamily="34" charset="0"/>
                <a:ea typeface="MS PGothic" pitchFamily="34" charset="-128"/>
                <a:cs typeface="Arial" pitchFamily="34" charset="0"/>
              </a:rPr>
              <a:t>Carolyn Plumb</a:t>
            </a:r>
          </a:p>
          <a:p>
            <a:pPr algn="ctr"/>
            <a:r>
              <a:rPr lang="en-US" altLang="ja-JP" sz="1600" dirty="0">
                <a:latin typeface="Arial" pitchFamily="34" charset="0"/>
                <a:ea typeface="MS PGothic" pitchFamily="34" charset="-128"/>
                <a:cs typeface="Arial" pitchFamily="34" charset="0"/>
              </a:rPr>
              <a:t>Director of Educational Innovation, College of Engineering</a:t>
            </a:r>
          </a:p>
          <a:p>
            <a:pPr algn="ctr"/>
            <a:endParaRPr lang="en-US" altLang="ja-JP" sz="1600" dirty="0">
              <a:latin typeface="Arial" pitchFamily="34" charset="0"/>
              <a:ea typeface="MS PGothic" pitchFamily="34" charset="-128"/>
              <a:cs typeface="Arial" pitchFamily="34" charset="0"/>
            </a:endParaRPr>
          </a:p>
          <a:p>
            <a:pPr algn="ctr"/>
            <a:r>
              <a:rPr lang="en-US" altLang="ja-JP" sz="1800" b="1" dirty="0">
                <a:latin typeface="Arial" pitchFamily="34" charset="0"/>
                <a:ea typeface="MS PGothic" pitchFamily="34" charset="-128"/>
                <a:cs typeface="Arial" pitchFamily="34" charset="0"/>
              </a:rPr>
              <a:t>Jessi Smith</a:t>
            </a:r>
          </a:p>
          <a:p>
            <a:pPr algn="ctr"/>
            <a:r>
              <a:rPr lang="en-US" altLang="ja-JP" sz="1600" dirty="0">
                <a:latin typeface="Arial" pitchFamily="34" charset="0"/>
                <a:ea typeface="MS PGothic" pitchFamily="34" charset="-128"/>
                <a:cs typeface="Arial" pitchFamily="34" charset="0"/>
              </a:rPr>
              <a:t>Director, NSF ADVANCE - </a:t>
            </a:r>
            <a:r>
              <a:rPr lang="en-US" altLang="ja-JP" sz="1600" dirty="0">
                <a:latin typeface="Arial" pitchFamily="34" charset="0"/>
                <a:ea typeface="MS PGothic" pitchFamily="34" charset="-128"/>
                <a:cs typeface="Arial" pitchFamily="34" charset="0"/>
              </a:rPr>
              <a:t>Project TRACS </a:t>
            </a:r>
            <a:endParaRPr lang="en-US" altLang="ja-JP" sz="1600" dirty="0">
              <a:latin typeface="Arial" pitchFamily="34" charset="0"/>
              <a:ea typeface="MS PGothic" pitchFamily="34" charset="-128"/>
              <a:cs typeface="Arial" pitchFamily="34" charset="0"/>
            </a:endParaRPr>
          </a:p>
          <a:p>
            <a:pPr algn="ctr"/>
            <a:r>
              <a:rPr lang="en-US" altLang="ja-JP" sz="1600" dirty="0">
                <a:latin typeface="Arial" pitchFamily="34" charset="0"/>
                <a:ea typeface="MS PGothic" pitchFamily="34" charset="-128"/>
                <a:cs typeface="Arial" pitchFamily="34" charset="0"/>
              </a:rPr>
              <a:t>Professor of Psychology</a:t>
            </a:r>
            <a:br>
              <a:rPr lang="en-US" altLang="ja-JP" sz="1600" dirty="0">
                <a:ea typeface="MS PGothic" pitchFamily="34" charset="-128"/>
              </a:rPr>
            </a:br>
            <a:br>
              <a:rPr lang="en-US" altLang="ja-JP" sz="1600" dirty="0">
                <a:ea typeface="MS PGothic" pitchFamily="34" charset="-128"/>
              </a:rPr>
            </a:br>
            <a:endParaRPr lang="en-US" sz="1600" dirty="0">
              <a:ea typeface="MS PGothic" pitchFamily="34" charset="-128"/>
            </a:endParaRPr>
          </a:p>
        </p:txBody>
      </p:sp>
      <p:sp>
        <p:nvSpPr>
          <p:cNvPr id="10" name="Line 7"/>
          <p:cNvSpPr>
            <a:spLocks noChangeShapeType="1"/>
          </p:cNvSpPr>
          <p:nvPr/>
        </p:nvSpPr>
        <p:spPr bwMode="auto">
          <a:xfrm>
            <a:off x="504808" y="1981863"/>
            <a:ext cx="8305800" cy="0"/>
          </a:xfrm>
          <a:prstGeom prst="line">
            <a:avLst/>
          </a:prstGeom>
          <a:noFill/>
          <a:ln w="25400">
            <a:solidFill>
              <a:schemeClr val="accent6">
                <a:lumMod val="75000"/>
              </a:schemeClr>
            </a:solidFill>
            <a:round/>
            <a:headEnd/>
            <a:tailEnd/>
          </a:ln>
          <a:effectLst/>
        </p:spPr>
        <p:txBody>
          <a:bodyPr/>
          <a:lstStyle/>
          <a:p>
            <a:pPr>
              <a:defRPr/>
            </a:pPr>
            <a:endParaRPr lang="en-US" dirty="0"/>
          </a:p>
        </p:txBody>
      </p:sp>
      <p:pic>
        <p:nvPicPr>
          <p:cNvPr id="11" name="Picture 6" descr="MS-vert-color-pos"/>
          <p:cNvPicPr>
            <a:picLocks noChangeAspect="1" noChangeArrowheads="1"/>
          </p:cNvPicPr>
          <p:nvPr/>
        </p:nvPicPr>
        <p:blipFill>
          <a:blip r:embed="rId3" cstate="print"/>
          <a:srcRect/>
          <a:stretch>
            <a:fillRect/>
          </a:stretch>
        </p:blipFill>
        <p:spPr bwMode="auto">
          <a:xfrm>
            <a:off x="6931547" y="4356385"/>
            <a:ext cx="1774107" cy="1640556"/>
          </a:xfrm>
          <a:prstGeom prst="rect">
            <a:avLst/>
          </a:prstGeom>
          <a:noFill/>
        </p:spPr>
      </p:pic>
      <p:sp>
        <p:nvSpPr>
          <p:cNvPr id="8" name="Rectangle 4"/>
          <p:cNvSpPr>
            <a:spLocks noChangeArrowheads="1"/>
          </p:cNvSpPr>
          <p:nvPr/>
        </p:nvSpPr>
        <p:spPr bwMode="auto">
          <a:xfrm>
            <a:off x="556259" y="6265009"/>
            <a:ext cx="5971863" cy="461665"/>
          </a:xfrm>
          <a:prstGeom prst="rect">
            <a:avLst/>
          </a:prstGeom>
          <a:noFill/>
          <a:ln w="9525">
            <a:noFill/>
            <a:miter lim="800000"/>
            <a:headEnd/>
            <a:tailEnd/>
          </a:ln>
        </p:spPr>
        <p:txBody>
          <a:bodyPr wrap="square">
            <a:spAutoFit/>
          </a:bodyPr>
          <a:lstStyle/>
          <a:p>
            <a:pPr algn="l"/>
            <a:r>
              <a:rPr lang="en-US" altLang="ja-JP" sz="1200" b="1" dirty="0">
                <a:solidFill>
                  <a:srgbClr val="003366"/>
                </a:solidFill>
                <a:latin typeface="Arial" pitchFamily="34" charset="0"/>
                <a:ea typeface="MS PGothic" pitchFamily="34" charset="-128"/>
                <a:cs typeface="Arial" pitchFamily="34" charset="0"/>
              </a:rPr>
              <a:t>International Conference on Engineering Education &amp; Research (</a:t>
            </a:r>
            <a:r>
              <a:rPr lang="en-US" altLang="ja-JP" sz="1200" b="1" dirty="0" err="1">
                <a:solidFill>
                  <a:srgbClr val="003366"/>
                </a:solidFill>
                <a:latin typeface="Arial" pitchFamily="34" charset="0"/>
                <a:ea typeface="MS PGothic" pitchFamily="34" charset="-128"/>
                <a:cs typeface="Arial" pitchFamily="34" charset="0"/>
              </a:rPr>
              <a:t>iCEER</a:t>
            </a:r>
            <a:r>
              <a:rPr lang="en-US" altLang="ja-JP" sz="1200" b="1" dirty="0">
                <a:solidFill>
                  <a:srgbClr val="003366"/>
                </a:solidFill>
                <a:latin typeface="Arial" pitchFamily="34" charset="0"/>
                <a:ea typeface="MS PGothic" pitchFamily="34" charset="-128"/>
                <a:cs typeface="Arial" pitchFamily="34" charset="0"/>
              </a:rPr>
              <a:t>) </a:t>
            </a:r>
          </a:p>
          <a:p>
            <a:pPr algn="l"/>
            <a:r>
              <a:rPr lang="en-US" altLang="ja-JP" sz="1200" b="1" dirty="0">
                <a:solidFill>
                  <a:srgbClr val="003366"/>
                </a:solidFill>
                <a:latin typeface="Arial" pitchFamily="34" charset="0"/>
                <a:ea typeface="MS PGothic" pitchFamily="34" charset="-128"/>
                <a:cs typeface="Arial" pitchFamily="34" charset="0"/>
              </a:rPr>
              <a:t>Sydney Australia</a:t>
            </a:r>
            <a:endParaRPr lang="en-US" sz="1200" dirty="0">
              <a:solidFill>
                <a:srgbClr val="003366"/>
              </a:solidFill>
              <a:ea typeface="MS PGothic" pitchFamily="34" charset="-128"/>
            </a:endParaRPr>
          </a:p>
        </p:txBody>
      </p:sp>
      <p:sp>
        <p:nvSpPr>
          <p:cNvPr id="12" name="Rectangle 4"/>
          <p:cNvSpPr>
            <a:spLocks noChangeArrowheads="1"/>
          </p:cNvSpPr>
          <p:nvPr/>
        </p:nvSpPr>
        <p:spPr bwMode="auto">
          <a:xfrm>
            <a:off x="4877446" y="6283821"/>
            <a:ext cx="4007474" cy="276999"/>
          </a:xfrm>
          <a:prstGeom prst="rect">
            <a:avLst/>
          </a:prstGeom>
          <a:noFill/>
          <a:ln w="9525">
            <a:noFill/>
            <a:miter lim="800000"/>
            <a:headEnd/>
            <a:tailEnd/>
          </a:ln>
        </p:spPr>
        <p:txBody>
          <a:bodyPr wrap="square">
            <a:spAutoFit/>
          </a:bodyPr>
          <a:lstStyle/>
          <a:p>
            <a:r>
              <a:rPr lang="en-US" altLang="ja-JP" sz="1200" b="1" dirty="0">
                <a:solidFill>
                  <a:srgbClr val="003366"/>
                </a:solidFill>
                <a:latin typeface="Arial" pitchFamily="34" charset="0"/>
                <a:ea typeface="MS PGothic" pitchFamily="34" charset="-128"/>
                <a:cs typeface="Arial" pitchFamily="34" charset="0"/>
              </a:rPr>
              <a:t>November 21-24, 2016</a:t>
            </a:r>
            <a:endParaRPr lang="en-US" sz="1200" dirty="0">
              <a:solidFill>
                <a:srgbClr val="003366"/>
              </a:solidFill>
              <a:ea typeface="MS PGothic" pitchFamily="34" charset="-128"/>
            </a:endParaRPr>
          </a:p>
        </p:txBody>
      </p:sp>
      <p:pic>
        <p:nvPicPr>
          <p:cNvPr id="15" name="Picture 2" descr="New Cat-hea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809" y="4494641"/>
            <a:ext cx="2099496" cy="1577459"/>
          </a:xfrm>
          <a:prstGeom prst="rect">
            <a:avLst/>
          </a:prstGeom>
          <a:noFill/>
          <a:extLst>
            <a:ext uri="{909E8E84-426E-40DD-AFC4-6F175D3DCCD1}">
              <a14:hiddenFill xmlns:a14="http://schemas.microsoft.com/office/drawing/2010/main">
                <a:solidFill>
                  <a:srgbClr val="FFFFFF"/>
                </a:solidFill>
              </a14:hiddenFill>
            </a:ext>
          </a:extLst>
        </p:spPr>
      </p:pic>
      <p:sp>
        <p:nvSpPr>
          <p:cNvPr id="14" name="Line 7"/>
          <p:cNvSpPr>
            <a:spLocks noChangeShapeType="1"/>
          </p:cNvSpPr>
          <p:nvPr/>
        </p:nvSpPr>
        <p:spPr bwMode="auto">
          <a:xfrm>
            <a:off x="542908" y="6242293"/>
            <a:ext cx="8305800" cy="0"/>
          </a:xfrm>
          <a:prstGeom prst="line">
            <a:avLst/>
          </a:prstGeom>
          <a:noFill/>
          <a:ln w="25400">
            <a:solidFill>
              <a:schemeClr val="accent6">
                <a:lumMod val="75000"/>
              </a:schemeClr>
            </a:solidFill>
            <a:round/>
            <a:headEnd/>
            <a:tailEnd/>
          </a:ln>
          <a:effectLst/>
        </p:spPr>
        <p:txBody>
          <a:bodyPr/>
          <a:lstStyle/>
          <a:p>
            <a:pPr>
              <a:defRPr/>
            </a:pPr>
            <a:endParaRPr lang="en-US" dirty="0"/>
          </a:p>
        </p:txBody>
      </p:sp>
    </p:spTree>
    <p:extLst>
      <p:ext uri="{BB962C8B-B14F-4D97-AF65-F5344CB8AC3E}">
        <p14:creationId xmlns:p14="http://schemas.microsoft.com/office/powerpoint/2010/main" val="3858259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STEM Pipeline – The off roads are the concern.</a:t>
            </a:r>
          </a:p>
          <a:p>
            <a:pPr lvl="1" defTabSz="171450">
              <a:tabLst>
                <a:tab pos="2852738" algn="l"/>
                <a:tab pos="4521200" algn="l"/>
              </a:tabLst>
            </a:pPr>
            <a:r>
              <a:rPr lang="en-US" dirty="0"/>
              <a:t>Some STEM graduates don’t enter the field after getting a degree.</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10</a:t>
            </a:fld>
            <a:endParaRPr lang="en-US" dirty="0"/>
          </a:p>
        </p:txBody>
      </p:sp>
      <p:sp>
        <p:nvSpPr>
          <p:cNvPr id="9" name="Right Arrow 8"/>
          <p:cNvSpPr/>
          <p:nvPr/>
        </p:nvSpPr>
        <p:spPr bwMode="auto">
          <a:xfrm rot="745025">
            <a:off x="3433966" y="2117648"/>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65k – 80k H1B </a:t>
            </a:r>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ight Arrow 14"/>
          <p:cNvSpPr/>
          <p:nvPr/>
        </p:nvSpPr>
        <p:spPr bwMode="auto">
          <a:xfrm>
            <a:off x="1042583" y="3109035"/>
            <a:ext cx="1194574" cy="508614"/>
          </a:xfrm>
          <a:prstGeom prst="rightArrow">
            <a:avLst>
              <a:gd name="adj1" fmla="val 50000"/>
              <a:gd name="adj2" fmla="val 31414"/>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 STEM</a:t>
            </a:r>
            <a:endParaRPr kumimoji="0" lang="en-US" sz="1400" b="1" i="0" u="none" strike="noStrike" cap="none" normalizeH="0" baseline="0" dirty="0">
              <a:ln>
                <a:noFill/>
              </a:ln>
              <a:effectLst/>
              <a:latin typeface="Times New Roman" pitchFamily="18" charset="0"/>
            </a:endParaRPr>
          </a:p>
        </p:txBody>
      </p:sp>
      <p:sp>
        <p:nvSpPr>
          <p:cNvPr id="17" name="Right Arrow 16"/>
          <p:cNvSpPr/>
          <p:nvPr/>
        </p:nvSpPr>
        <p:spPr bwMode="auto">
          <a:xfrm>
            <a:off x="3416741" y="2719138"/>
            <a:ext cx="943260" cy="433504"/>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287k BS</a:t>
            </a:r>
            <a:endParaRPr kumimoji="0" lang="en-US" sz="1400" b="1" i="0" u="none" strike="noStrike" cap="none" normalizeH="0" baseline="0" dirty="0">
              <a:ln>
                <a:noFill/>
              </a:ln>
              <a:effectLst/>
              <a:latin typeface="Times New Roman" pitchFamily="18" charset="0"/>
            </a:endParaRPr>
          </a:p>
        </p:txBody>
      </p:sp>
      <p:sp>
        <p:nvSpPr>
          <p:cNvPr id="18" name="Right Arrow 17"/>
          <p:cNvSpPr/>
          <p:nvPr/>
        </p:nvSpPr>
        <p:spPr bwMode="auto">
          <a:xfrm>
            <a:off x="3414296" y="3232838"/>
            <a:ext cx="943260" cy="433261"/>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92k MS</a:t>
            </a:r>
            <a:endParaRPr kumimoji="0" lang="en-US" sz="1400" b="1" i="0" u="none" strike="noStrike" cap="none" normalizeH="0" baseline="0" dirty="0">
              <a:ln>
                <a:noFill/>
              </a:ln>
              <a:effectLst/>
              <a:latin typeface="Times New Roman" pitchFamily="18" charset="0"/>
            </a:endParaRPr>
          </a:p>
        </p:txBody>
      </p:sp>
      <p:sp>
        <p:nvSpPr>
          <p:cNvPr id="19" name="Right Arrow 18"/>
          <p:cNvSpPr/>
          <p:nvPr/>
        </p:nvSpPr>
        <p:spPr bwMode="auto">
          <a:xfrm>
            <a:off x="3409925" y="3731702"/>
            <a:ext cx="943260" cy="451677"/>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25k PhD</a:t>
            </a:r>
            <a:endParaRPr kumimoji="0" lang="en-US" sz="1400" b="1" i="0" u="none" strike="noStrike" cap="none" normalizeH="0" baseline="0" dirty="0">
              <a:ln>
                <a:noFill/>
              </a:ln>
              <a:effectLst/>
              <a:latin typeface="Times New Roman" pitchFamily="18" charset="0"/>
            </a:endParaRPr>
          </a:p>
        </p:txBody>
      </p:sp>
      <p:cxnSp>
        <p:nvCxnSpPr>
          <p:cNvPr id="20" name="Straight Arrow Connector 19"/>
          <p:cNvCxnSpPr/>
          <p:nvPr/>
        </p:nvCxnSpPr>
        <p:spPr bwMode="auto">
          <a:xfrm>
            <a:off x="4414020" y="2949785"/>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3" name="Straight Arrow Connector 22"/>
          <p:cNvCxnSpPr/>
          <p:nvPr/>
        </p:nvCxnSpPr>
        <p:spPr bwMode="auto">
          <a:xfrm>
            <a:off x="4414020" y="3443729"/>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4" name="Straight Arrow Connector 23"/>
          <p:cNvCxnSpPr/>
          <p:nvPr/>
        </p:nvCxnSpPr>
        <p:spPr bwMode="auto">
          <a:xfrm>
            <a:off x="4414020" y="3956055"/>
            <a:ext cx="428978" cy="0"/>
          </a:xfrm>
          <a:prstGeom prst="straightConnector1">
            <a:avLst/>
          </a:prstGeom>
          <a:noFill/>
          <a:ln w="28575" cap="flat" cmpd="sng" algn="ctr">
            <a:solidFill>
              <a:srgbClr val="00B050"/>
            </a:solidFill>
            <a:prstDash val="sysDash"/>
            <a:round/>
            <a:headEnd type="none" w="med" len="med"/>
            <a:tailEnd type="none"/>
          </a:ln>
          <a:effectLst/>
        </p:spPr>
      </p:cxnSp>
      <p:sp>
        <p:nvSpPr>
          <p:cNvPr id="27" name="Bent Arrow 26"/>
          <p:cNvSpPr/>
          <p:nvPr/>
        </p:nvSpPr>
        <p:spPr bwMode="auto">
          <a:xfrm rot="5400000">
            <a:off x="3706451" y="4409230"/>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28" name="TextBox 27"/>
          <p:cNvSpPr txBox="1"/>
          <p:nvPr/>
        </p:nvSpPr>
        <p:spPr>
          <a:xfrm>
            <a:off x="3726308" y="5312399"/>
            <a:ext cx="1752553"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50% Don’t Choose a STEM Career</a:t>
            </a:r>
          </a:p>
        </p:txBody>
      </p:sp>
      <p:sp>
        <p:nvSpPr>
          <p:cNvPr id="29" name="Bent Arrow 28"/>
          <p:cNvSpPr/>
          <p:nvPr/>
        </p:nvSpPr>
        <p:spPr bwMode="auto">
          <a:xfrm rot="5400000">
            <a:off x="2437744" y="4390733"/>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30" name="TextBox 29"/>
          <p:cNvSpPr txBox="1"/>
          <p:nvPr/>
        </p:nvSpPr>
        <p:spPr>
          <a:xfrm>
            <a:off x="2067050" y="5312399"/>
            <a:ext cx="1607947" cy="738664"/>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40% Don’t Persist to Graduation</a:t>
            </a:r>
          </a:p>
        </p:txBody>
      </p:sp>
      <p:sp>
        <p:nvSpPr>
          <p:cNvPr id="39" name="Right Arrow 38"/>
          <p:cNvSpPr/>
          <p:nvPr/>
        </p:nvSpPr>
        <p:spPr bwMode="auto">
          <a:xfrm>
            <a:off x="7046767" y="3259169"/>
            <a:ext cx="690701" cy="451677"/>
          </a:xfrm>
          <a:prstGeom prst="rightArrow">
            <a:avLst>
              <a:gd name="adj1" fmla="val 50000"/>
              <a:gd name="adj2" fmla="val 31414"/>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235k</a:t>
            </a:r>
            <a:endParaRPr kumimoji="0" lang="en-US" sz="1400" b="1" i="0" u="none" strike="noStrike" cap="none" normalizeH="0" baseline="0" dirty="0">
              <a:ln>
                <a:noFill/>
              </a:ln>
              <a:effectLst/>
              <a:latin typeface="Times New Roman" pitchFamily="18" charset="0"/>
            </a:endParaRPr>
          </a:p>
        </p:txBody>
      </p:sp>
      <p:sp>
        <p:nvSpPr>
          <p:cNvPr id="40" name="Rounded Rectangle 39"/>
          <p:cNvSpPr/>
          <p:nvPr/>
        </p:nvSpPr>
        <p:spPr bwMode="auto">
          <a:xfrm>
            <a:off x="7787445" y="2491714"/>
            <a:ext cx="1056835" cy="225836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Arial" panose="020B0604020202020204" pitchFamily="34" charset="0"/>
                <a:cs typeface="Arial" panose="020B0604020202020204" pitchFamily="34" charset="0"/>
              </a:rPr>
              <a:t>Retire</a:t>
            </a:r>
            <a:endPar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Bent Arrow 40"/>
          <p:cNvSpPr/>
          <p:nvPr/>
        </p:nvSpPr>
        <p:spPr bwMode="auto">
          <a:xfrm rot="5400000">
            <a:off x="296800" y="4561450"/>
            <a:ext cx="867473" cy="634427"/>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4" name="Right Arrow 43"/>
          <p:cNvSpPr/>
          <p:nvPr/>
        </p:nvSpPr>
        <p:spPr bwMode="auto">
          <a:xfrm rot="745025">
            <a:off x="626700" y="2050233"/>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International</a:t>
            </a:r>
          </a:p>
        </p:txBody>
      </p:sp>
      <p:sp>
        <p:nvSpPr>
          <p:cNvPr id="45" name="TextBox 44"/>
          <p:cNvSpPr txBox="1"/>
          <p:nvPr/>
        </p:nvSpPr>
        <p:spPr>
          <a:xfrm>
            <a:off x="71525" y="5355056"/>
            <a:ext cx="1452475"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35% Don’t Enter College</a:t>
            </a:r>
          </a:p>
        </p:txBody>
      </p:sp>
      <p:sp>
        <p:nvSpPr>
          <p:cNvPr id="46" name="Bent Arrow 45"/>
          <p:cNvSpPr/>
          <p:nvPr/>
        </p:nvSpPr>
        <p:spPr bwMode="auto">
          <a:xfrm rot="5400000">
            <a:off x="1039743" y="4062943"/>
            <a:ext cx="867473" cy="634427"/>
          </a:xfrm>
          <a:prstGeom prst="bentArrow">
            <a:avLst>
              <a:gd name="adj1" fmla="val 15931"/>
              <a:gd name="adj2" fmla="val 26075"/>
              <a:gd name="adj3" fmla="val 25000"/>
              <a:gd name="adj4" fmla="val 74818"/>
            </a:avLst>
          </a:prstGeom>
          <a:solidFill>
            <a:srgbClr val="FF9933"/>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7" name="TextBox 46"/>
          <p:cNvSpPr txBox="1"/>
          <p:nvPr/>
        </p:nvSpPr>
        <p:spPr>
          <a:xfrm>
            <a:off x="949944" y="4799278"/>
            <a:ext cx="1452475" cy="523220"/>
          </a:xfrm>
          <a:prstGeom prst="rect">
            <a:avLst/>
          </a:prstGeom>
          <a:noFill/>
        </p:spPr>
        <p:txBody>
          <a:bodyPr wrap="square" rtlCol="0">
            <a:spAutoFit/>
          </a:bodyPr>
          <a:lstStyle/>
          <a:p>
            <a:pPr algn="ctr"/>
            <a:r>
              <a:rPr lang="en-US" b="1" dirty="0">
                <a:solidFill>
                  <a:srgbClr val="FF9933"/>
                </a:solidFill>
                <a:latin typeface="Arial" panose="020B0604020202020204" pitchFamily="34" charset="0"/>
                <a:cs typeface="Arial" panose="020B0604020202020204" pitchFamily="34" charset="0"/>
              </a:rPr>
              <a:t>40% </a:t>
            </a:r>
            <a:br>
              <a:rPr lang="en-US" b="1" dirty="0">
                <a:solidFill>
                  <a:srgbClr val="FF9933"/>
                </a:solidFill>
                <a:latin typeface="Arial" panose="020B0604020202020204" pitchFamily="34" charset="0"/>
                <a:cs typeface="Arial" panose="020B0604020202020204" pitchFamily="34" charset="0"/>
              </a:rPr>
            </a:br>
            <a:r>
              <a:rPr lang="en-US" b="1" dirty="0">
                <a:solidFill>
                  <a:srgbClr val="FF9933"/>
                </a:solidFill>
                <a:latin typeface="Arial" panose="020B0604020202020204" pitchFamily="34" charset="0"/>
                <a:cs typeface="Arial" panose="020B0604020202020204" pitchFamily="34" charset="0"/>
              </a:rPr>
              <a:t>non-STEM</a:t>
            </a:r>
          </a:p>
        </p:txBody>
      </p:sp>
      <p:sp>
        <p:nvSpPr>
          <p:cNvPr id="48" name="TextBox 47"/>
          <p:cNvSpPr txBox="1"/>
          <p:nvPr/>
        </p:nvSpPr>
        <p:spPr>
          <a:xfrm>
            <a:off x="892257" y="3471397"/>
            <a:ext cx="125086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60% entering choose STEM</a:t>
            </a:r>
          </a:p>
        </p:txBody>
      </p:sp>
      <p:sp>
        <p:nvSpPr>
          <p:cNvPr id="49" name="TextBox 48"/>
          <p:cNvSpPr txBox="1"/>
          <p:nvPr/>
        </p:nvSpPr>
        <p:spPr>
          <a:xfrm>
            <a:off x="6992279" y="3613724"/>
            <a:ext cx="64482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~3%</a:t>
            </a:r>
          </a:p>
        </p:txBody>
      </p:sp>
      <p:sp>
        <p:nvSpPr>
          <p:cNvPr id="31"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32" name="Oval 31"/>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27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STEM Pipeline – The off roads are the concern.</a:t>
            </a:r>
          </a:p>
          <a:p>
            <a:pPr lvl="1" defTabSz="171450">
              <a:tabLst>
                <a:tab pos="2852738" algn="l"/>
                <a:tab pos="4521200" algn="l"/>
              </a:tabLst>
            </a:pPr>
            <a:r>
              <a:rPr lang="en-US" dirty="0"/>
              <a:t>People leave the workforce at an alarming rate.</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11</a:t>
            </a:fld>
            <a:endParaRPr lang="en-US" dirty="0"/>
          </a:p>
        </p:txBody>
      </p:sp>
      <p:sp>
        <p:nvSpPr>
          <p:cNvPr id="9" name="Right Arrow 8"/>
          <p:cNvSpPr/>
          <p:nvPr/>
        </p:nvSpPr>
        <p:spPr bwMode="auto">
          <a:xfrm rot="745025">
            <a:off x="3433966" y="2117648"/>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65k – 80k H1B </a:t>
            </a:r>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ight Arrow 14"/>
          <p:cNvSpPr/>
          <p:nvPr/>
        </p:nvSpPr>
        <p:spPr bwMode="auto">
          <a:xfrm>
            <a:off x="1042583" y="3109035"/>
            <a:ext cx="1194574" cy="508614"/>
          </a:xfrm>
          <a:prstGeom prst="rightArrow">
            <a:avLst>
              <a:gd name="adj1" fmla="val 50000"/>
              <a:gd name="adj2" fmla="val 31414"/>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 STEM</a:t>
            </a:r>
            <a:endParaRPr kumimoji="0" lang="en-US" sz="1400" b="1" i="0" u="none" strike="noStrike" cap="none" normalizeH="0" baseline="0" dirty="0">
              <a:ln>
                <a:noFill/>
              </a:ln>
              <a:effectLst/>
              <a:latin typeface="Times New Roman" pitchFamily="18" charset="0"/>
            </a:endParaRPr>
          </a:p>
        </p:txBody>
      </p:sp>
      <p:sp>
        <p:nvSpPr>
          <p:cNvPr id="17" name="Right Arrow 16"/>
          <p:cNvSpPr/>
          <p:nvPr/>
        </p:nvSpPr>
        <p:spPr bwMode="auto">
          <a:xfrm>
            <a:off x="3416741" y="2719138"/>
            <a:ext cx="943260" cy="433504"/>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287k BS</a:t>
            </a:r>
            <a:endParaRPr kumimoji="0" lang="en-US" sz="1400" b="1" i="0" u="none" strike="noStrike" cap="none" normalizeH="0" baseline="0" dirty="0">
              <a:ln>
                <a:noFill/>
              </a:ln>
              <a:effectLst/>
              <a:latin typeface="Times New Roman" pitchFamily="18" charset="0"/>
            </a:endParaRPr>
          </a:p>
        </p:txBody>
      </p:sp>
      <p:sp>
        <p:nvSpPr>
          <p:cNvPr id="18" name="Right Arrow 17"/>
          <p:cNvSpPr/>
          <p:nvPr/>
        </p:nvSpPr>
        <p:spPr bwMode="auto">
          <a:xfrm>
            <a:off x="3414296" y="3232838"/>
            <a:ext cx="943260" cy="433261"/>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92k MS</a:t>
            </a:r>
            <a:endParaRPr kumimoji="0" lang="en-US" sz="1400" b="1" i="0" u="none" strike="noStrike" cap="none" normalizeH="0" baseline="0" dirty="0">
              <a:ln>
                <a:noFill/>
              </a:ln>
              <a:effectLst/>
              <a:latin typeface="Times New Roman" pitchFamily="18" charset="0"/>
            </a:endParaRPr>
          </a:p>
        </p:txBody>
      </p:sp>
      <p:sp>
        <p:nvSpPr>
          <p:cNvPr id="19" name="Right Arrow 18"/>
          <p:cNvSpPr/>
          <p:nvPr/>
        </p:nvSpPr>
        <p:spPr bwMode="auto">
          <a:xfrm>
            <a:off x="3409925" y="3731702"/>
            <a:ext cx="943260" cy="451677"/>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25k PhD</a:t>
            </a:r>
            <a:endParaRPr kumimoji="0" lang="en-US" sz="1400" b="1" i="0" u="none" strike="noStrike" cap="none" normalizeH="0" baseline="0" dirty="0">
              <a:ln>
                <a:noFill/>
              </a:ln>
              <a:effectLst/>
              <a:latin typeface="Times New Roman" pitchFamily="18" charset="0"/>
            </a:endParaRPr>
          </a:p>
        </p:txBody>
      </p:sp>
      <p:cxnSp>
        <p:nvCxnSpPr>
          <p:cNvPr id="20" name="Straight Arrow Connector 19"/>
          <p:cNvCxnSpPr/>
          <p:nvPr/>
        </p:nvCxnSpPr>
        <p:spPr bwMode="auto">
          <a:xfrm>
            <a:off x="4414020" y="2949785"/>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3" name="Straight Arrow Connector 22"/>
          <p:cNvCxnSpPr/>
          <p:nvPr/>
        </p:nvCxnSpPr>
        <p:spPr bwMode="auto">
          <a:xfrm>
            <a:off x="4414020" y="3443729"/>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4" name="Straight Arrow Connector 23"/>
          <p:cNvCxnSpPr/>
          <p:nvPr/>
        </p:nvCxnSpPr>
        <p:spPr bwMode="auto">
          <a:xfrm>
            <a:off x="4414020" y="3956055"/>
            <a:ext cx="428978" cy="0"/>
          </a:xfrm>
          <a:prstGeom prst="straightConnector1">
            <a:avLst/>
          </a:prstGeom>
          <a:noFill/>
          <a:ln w="28575" cap="flat" cmpd="sng" algn="ctr">
            <a:solidFill>
              <a:srgbClr val="00B050"/>
            </a:solidFill>
            <a:prstDash val="sysDash"/>
            <a:round/>
            <a:headEnd type="none" w="med" len="med"/>
            <a:tailEnd type="none"/>
          </a:ln>
          <a:effectLst/>
        </p:spPr>
      </p:cxnSp>
      <p:sp>
        <p:nvSpPr>
          <p:cNvPr id="27" name="Bent Arrow 26"/>
          <p:cNvSpPr/>
          <p:nvPr/>
        </p:nvSpPr>
        <p:spPr bwMode="auto">
          <a:xfrm rot="5400000">
            <a:off x="3706451" y="4409230"/>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28" name="TextBox 27"/>
          <p:cNvSpPr txBox="1"/>
          <p:nvPr/>
        </p:nvSpPr>
        <p:spPr>
          <a:xfrm>
            <a:off x="3726308" y="5312399"/>
            <a:ext cx="1752553"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50% Don’t Choose a STEM Career</a:t>
            </a:r>
          </a:p>
        </p:txBody>
      </p:sp>
      <p:sp>
        <p:nvSpPr>
          <p:cNvPr id="29" name="Bent Arrow 28"/>
          <p:cNvSpPr/>
          <p:nvPr/>
        </p:nvSpPr>
        <p:spPr bwMode="auto">
          <a:xfrm rot="5400000">
            <a:off x="2437744" y="4390733"/>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30" name="TextBox 29"/>
          <p:cNvSpPr txBox="1"/>
          <p:nvPr/>
        </p:nvSpPr>
        <p:spPr>
          <a:xfrm>
            <a:off x="2067050" y="5312399"/>
            <a:ext cx="1607947" cy="738664"/>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40% Don’t Persist to Graduation</a:t>
            </a:r>
          </a:p>
        </p:txBody>
      </p:sp>
      <p:sp>
        <p:nvSpPr>
          <p:cNvPr id="34" name="TextBox 33"/>
          <p:cNvSpPr txBox="1"/>
          <p:nvPr/>
        </p:nvSpPr>
        <p:spPr>
          <a:xfrm>
            <a:off x="5686918" y="5319105"/>
            <a:ext cx="2949081" cy="677108"/>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Opt Out of Profession</a:t>
            </a:r>
          </a:p>
          <a:p>
            <a:pPr algn="ctr"/>
            <a:r>
              <a:rPr lang="en-US" sz="1200" b="1" dirty="0">
                <a:latin typeface="Arial" panose="020B0604020202020204" pitchFamily="34" charset="0"/>
                <a:cs typeface="Arial" panose="020B0604020202020204" pitchFamily="34" charset="0"/>
              </a:rPr>
              <a:t>(only 26% of people w/ STEM degrees work in STEM ages 22-65)</a:t>
            </a:r>
          </a:p>
        </p:txBody>
      </p:sp>
      <p:sp>
        <p:nvSpPr>
          <p:cNvPr id="39" name="Right Arrow 38"/>
          <p:cNvSpPr/>
          <p:nvPr/>
        </p:nvSpPr>
        <p:spPr bwMode="auto">
          <a:xfrm>
            <a:off x="7046767" y="3259169"/>
            <a:ext cx="690701" cy="451677"/>
          </a:xfrm>
          <a:prstGeom prst="rightArrow">
            <a:avLst>
              <a:gd name="adj1" fmla="val 50000"/>
              <a:gd name="adj2" fmla="val 31414"/>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235k</a:t>
            </a:r>
            <a:endParaRPr kumimoji="0" lang="en-US" sz="1400" b="1" i="0" u="none" strike="noStrike" cap="none" normalizeH="0" baseline="0" dirty="0">
              <a:ln>
                <a:noFill/>
              </a:ln>
              <a:effectLst/>
              <a:latin typeface="Times New Roman" pitchFamily="18" charset="0"/>
            </a:endParaRPr>
          </a:p>
        </p:txBody>
      </p:sp>
      <p:sp>
        <p:nvSpPr>
          <p:cNvPr id="33" name="Bent Arrow 32"/>
          <p:cNvSpPr/>
          <p:nvPr/>
        </p:nvSpPr>
        <p:spPr bwMode="auto">
          <a:xfrm rot="5400000">
            <a:off x="5482114" y="4377726"/>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0" name="Rounded Rectangle 39"/>
          <p:cNvSpPr/>
          <p:nvPr/>
        </p:nvSpPr>
        <p:spPr bwMode="auto">
          <a:xfrm>
            <a:off x="7787445" y="2491714"/>
            <a:ext cx="1056835" cy="225836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Arial" panose="020B0604020202020204" pitchFamily="34" charset="0"/>
                <a:cs typeface="Arial" panose="020B0604020202020204" pitchFamily="34" charset="0"/>
              </a:rPr>
              <a:t>Retire</a:t>
            </a:r>
            <a:endPar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Bent Arrow 40"/>
          <p:cNvSpPr/>
          <p:nvPr/>
        </p:nvSpPr>
        <p:spPr bwMode="auto">
          <a:xfrm rot="5400000">
            <a:off x="296800" y="4561450"/>
            <a:ext cx="867473" cy="634427"/>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4" name="Right Arrow 43"/>
          <p:cNvSpPr/>
          <p:nvPr/>
        </p:nvSpPr>
        <p:spPr bwMode="auto">
          <a:xfrm rot="745025">
            <a:off x="626700" y="2050233"/>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International</a:t>
            </a:r>
          </a:p>
        </p:txBody>
      </p:sp>
      <p:sp>
        <p:nvSpPr>
          <p:cNvPr id="45" name="TextBox 44"/>
          <p:cNvSpPr txBox="1"/>
          <p:nvPr/>
        </p:nvSpPr>
        <p:spPr>
          <a:xfrm>
            <a:off x="71525" y="5355056"/>
            <a:ext cx="1452475"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35% Don’t Enter College</a:t>
            </a:r>
          </a:p>
        </p:txBody>
      </p:sp>
      <p:sp>
        <p:nvSpPr>
          <p:cNvPr id="46" name="Bent Arrow 45"/>
          <p:cNvSpPr/>
          <p:nvPr/>
        </p:nvSpPr>
        <p:spPr bwMode="auto">
          <a:xfrm rot="5400000">
            <a:off x="1039743" y="4062943"/>
            <a:ext cx="867473" cy="634427"/>
          </a:xfrm>
          <a:prstGeom prst="bentArrow">
            <a:avLst>
              <a:gd name="adj1" fmla="val 15931"/>
              <a:gd name="adj2" fmla="val 26075"/>
              <a:gd name="adj3" fmla="val 25000"/>
              <a:gd name="adj4" fmla="val 74818"/>
            </a:avLst>
          </a:prstGeom>
          <a:solidFill>
            <a:srgbClr val="FF9933"/>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7" name="TextBox 46"/>
          <p:cNvSpPr txBox="1"/>
          <p:nvPr/>
        </p:nvSpPr>
        <p:spPr>
          <a:xfrm>
            <a:off x="949944" y="4799278"/>
            <a:ext cx="1452475" cy="523220"/>
          </a:xfrm>
          <a:prstGeom prst="rect">
            <a:avLst/>
          </a:prstGeom>
          <a:noFill/>
        </p:spPr>
        <p:txBody>
          <a:bodyPr wrap="square" rtlCol="0">
            <a:spAutoFit/>
          </a:bodyPr>
          <a:lstStyle/>
          <a:p>
            <a:pPr algn="ctr"/>
            <a:r>
              <a:rPr lang="en-US" b="1" dirty="0">
                <a:solidFill>
                  <a:srgbClr val="FF9933"/>
                </a:solidFill>
                <a:latin typeface="Arial" panose="020B0604020202020204" pitchFamily="34" charset="0"/>
                <a:cs typeface="Arial" panose="020B0604020202020204" pitchFamily="34" charset="0"/>
              </a:rPr>
              <a:t>40% </a:t>
            </a:r>
            <a:br>
              <a:rPr lang="en-US" b="1" dirty="0">
                <a:solidFill>
                  <a:srgbClr val="FF9933"/>
                </a:solidFill>
                <a:latin typeface="Arial" panose="020B0604020202020204" pitchFamily="34" charset="0"/>
                <a:cs typeface="Arial" panose="020B0604020202020204" pitchFamily="34" charset="0"/>
              </a:rPr>
            </a:br>
            <a:r>
              <a:rPr lang="en-US" b="1" dirty="0">
                <a:solidFill>
                  <a:srgbClr val="FF9933"/>
                </a:solidFill>
                <a:latin typeface="Arial" panose="020B0604020202020204" pitchFamily="34" charset="0"/>
                <a:cs typeface="Arial" panose="020B0604020202020204" pitchFamily="34" charset="0"/>
              </a:rPr>
              <a:t>non-STEM</a:t>
            </a:r>
          </a:p>
        </p:txBody>
      </p:sp>
      <p:sp>
        <p:nvSpPr>
          <p:cNvPr id="48" name="TextBox 47"/>
          <p:cNvSpPr txBox="1"/>
          <p:nvPr/>
        </p:nvSpPr>
        <p:spPr>
          <a:xfrm>
            <a:off x="892257" y="3471397"/>
            <a:ext cx="125086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60% entering choose STEM</a:t>
            </a:r>
          </a:p>
        </p:txBody>
      </p:sp>
      <p:sp>
        <p:nvSpPr>
          <p:cNvPr id="32"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49" name="TextBox 48"/>
          <p:cNvSpPr txBox="1"/>
          <p:nvPr/>
        </p:nvSpPr>
        <p:spPr>
          <a:xfrm>
            <a:off x="6992279" y="3613724"/>
            <a:ext cx="64482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~3%</a:t>
            </a:r>
          </a:p>
        </p:txBody>
      </p:sp>
      <p:sp>
        <p:nvSpPr>
          <p:cNvPr id="35" name="Oval 34"/>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
        <p:nvSpPr>
          <p:cNvPr id="36" name="Bent Arrow 26"/>
          <p:cNvSpPr/>
          <p:nvPr/>
        </p:nvSpPr>
        <p:spPr bwMode="auto">
          <a:xfrm rot="5400000">
            <a:off x="5493854" y="4375870"/>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7020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off-roads impact certain demographics more than others</a:t>
            </a:r>
            <a:br>
              <a:rPr lang="en-US" dirty="0"/>
            </a:br>
            <a:endParaRPr lang="en-US" dirty="0"/>
          </a:p>
          <a:p>
            <a:pPr lvl="1"/>
            <a:r>
              <a:rPr lang="en-US" dirty="0"/>
              <a:t>The fastest growing fields have the most severe underrepresentation of women.</a:t>
            </a:r>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12</a:t>
            </a:fld>
            <a:endParaRPr lang="en-US" dirty="0"/>
          </a:p>
        </p:txBody>
      </p:sp>
      <p:pic>
        <p:nvPicPr>
          <p:cNvPr id="7" name="Picture 6" descr="http://blog.xyleme.com/sites/default/files/blog2/posts/xyleme-personalized-learning-k1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243" y="2551393"/>
            <a:ext cx="4173453" cy="2787465"/>
          </a:xfrm>
          <a:prstGeom prst="rect">
            <a:avLst/>
          </a:prstGeom>
          <a:noFill/>
          <a:extLst/>
        </p:spPr>
      </p:pic>
    </p:spTree>
    <p:extLst>
      <p:ext uri="{BB962C8B-B14F-4D97-AF65-F5344CB8AC3E}">
        <p14:creationId xmlns:p14="http://schemas.microsoft.com/office/powerpoint/2010/main" val="183853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off-roads impact certain demographics more than others</a:t>
            </a:r>
            <a:br>
              <a:rPr lang="en-US" dirty="0"/>
            </a:br>
            <a:endParaRPr lang="en-US" dirty="0"/>
          </a:p>
          <a:p>
            <a:pPr lvl="1"/>
            <a:r>
              <a:rPr lang="en-US" dirty="0"/>
              <a:t>The fastest growing fields have the most severe underrepresentation of women.</a:t>
            </a:r>
          </a:p>
          <a:p>
            <a:pPr lvl="1"/>
            <a:endParaRPr lang="en-US" dirty="0"/>
          </a:p>
          <a:p>
            <a:pPr lvl="1"/>
            <a:r>
              <a:rPr lang="en-US" dirty="0"/>
              <a:t>Growth in the area of computers accounted for over 90% of the job growth in STEM occupations between 2003 and 2013.  </a:t>
            </a:r>
          </a:p>
          <a:p>
            <a:pPr lvl="2"/>
            <a:r>
              <a:rPr lang="en-US" dirty="0">
                <a:solidFill>
                  <a:srgbClr val="002060"/>
                </a:solidFill>
              </a:rPr>
              <a:t>Yet only 26% of jobs in this area were held by women.  </a:t>
            </a:r>
          </a:p>
          <a:p>
            <a:pPr lvl="2"/>
            <a:r>
              <a:rPr lang="en-US" dirty="0">
                <a:solidFill>
                  <a:srgbClr val="002060"/>
                </a:solidFill>
              </a:rPr>
              <a:t>The percentage of BS degrees awarded to women in this area decreased from 23% to 18% between 2004 and 2014.</a:t>
            </a:r>
            <a:br>
              <a:rPr lang="en-US" dirty="0"/>
            </a:b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13</a:t>
            </a:fld>
            <a:endParaRPr lang="en-US" dirty="0"/>
          </a:p>
        </p:txBody>
      </p:sp>
      <p:pic>
        <p:nvPicPr>
          <p:cNvPr id="5" name="Picture 4" descr="http://blog.xyleme.com/sites/default/files/blog2/posts/xyleme-personalized-learning-k1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2339" y="4150610"/>
            <a:ext cx="2628233" cy="1755407"/>
          </a:xfrm>
          <a:prstGeom prst="rect">
            <a:avLst/>
          </a:prstGeom>
          <a:noFill/>
          <a:extLst/>
        </p:spPr>
      </p:pic>
      <p:sp>
        <p:nvSpPr>
          <p:cNvPr id="6" name="Rectangle 5"/>
          <p:cNvSpPr/>
          <p:nvPr/>
        </p:nvSpPr>
        <p:spPr bwMode="auto">
          <a:xfrm>
            <a:off x="4363720" y="5024119"/>
            <a:ext cx="762000" cy="881897"/>
          </a:xfrm>
          <a:prstGeom prst="rect">
            <a:avLst/>
          </a:prstGeom>
          <a:solidFill>
            <a:schemeClr val="accent2">
              <a:lumMod val="20000"/>
              <a:lumOff val="80000"/>
              <a:alpha val="5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0627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off-roads impact certain demographics more than others</a:t>
            </a:r>
            <a:br>
              <a:rPr lang="en-US" dirty="0"/>
            </a:br>
            <a:endParaRPr lang="en-US" dirty="0"/>
          </a:p>
          <a:p>
            <a:pPr lvl="1"/>
            <a:r>
              <a:rPr lang="en-US" dirty="0"/>
              <a:t>The fastest growing fields have the most severe underrepresentation of women.</a:t>
            </a:r>
          </a:p>
          <a:p>
            <a:pPr lvl="1"/>
            <a:endParaRPr lang="en-US" dirty="0"/>
          </a:p>
          <a:p>
            <a:pPr lvl="1"/>
            <a:r>
              <a:rPr lang="en-US" dirty="0"/>
              <a:t>Growth in the area of computers accounted for over 90% of the job growth in STEM occupations between 2003 and 2013.  </a:t>
            </a:r>
          </a:p>
          <a:p>
            <a:pPr lvl="2"/>
            <a:r>
              <a:rPr lang="en-US" dirty="0">
                <a:solidFill>
                  <a:srgbClr val="002060"/>
                </a:solidFill>
              </a:rPr>
              <a:t>Yet only 26% of jobs in this area were held by women.  </a:t>
            </a:r>
          </a:p>
          <a:p>
            <a:pPr lvl="2"/>
            <a:r>
              <a:rPr lang="en-US" dirty="0">
                <a:solidFill>
                  <a:srgbClr val="002060"/>
                </a:solidFill>
              </a:rPr>
              <a:t>The percentage of BS degrees awarded to women in this area decreased from 23% to 18% between 2004 and 2014.</a:t>
            </a:r>
            <a:br>
              <a:rPr lang="en-US" dirty="0"/>
            </a:br>
            <a:endParaRPr lang="en-US" dirty="0"/>
          </a:p>
          <a:p>
            <a:pPr lvl="1"/>
            <a:r>
              <a:rPr lang="en-US" dirty="0"/>
              <a:t>Women are 45% more likely than their male peers to leave the STEM industry within their first year. By age 35, 52% of women employed in STEM leave the field (Hewlett, 2008).</a:t>
            </a:r>
          </a:p>
          <a:p>
            <a:pPr marL="457200" lvl="1" indent="0" defTabSz="171450">
              <a:buNone/>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14</a:t>
            </a:fld>
            <a:endParaRPr lang="en-US" dirty="0"/>
          </a:p>
        </p:txBody>
      </p:sp>
      <p:pic>
        <p:nvPicPr>
          <p:cNvPr id="5" name="Picture 4" descr="http://blog.xyleme.com/sites/default/files/blog2/posts/xyleme-personalized-learning-k1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0999" y="5183810"/>
            <a:ext cx="1327721" cy="886790"/>
          </a:xfrm>
          <a:prstGeom prst="rect">
            <a:avLst/>
          </a:prstGeom>
          <a:noFill/>
          <a:extLst/>
        </p:spPr>
      </p:pic>
      <p:sp>
        <p:nvSpPr>
          <p:cNvPr id="6" name="Rectangle 5"/>
          <p:cNvSpPr/>
          <p:nvPr/>
        </p:nvSpPr>
        <p:spPr bwMode="auto">
          <a:xfrm>
            <a:off x="4389120" y="5627205"/>
            <a:ext cx="366713" cy="443395"/>
          </a:xfrm>
          <a:prstGeom prst="rect">
            <a:avLst/>
          </a:prstGeom>
          <a:solidFill>
            <a:schemeClr val="accent2">
              <a:lumMod val="20000"/>
              <a:lumOff val="80000"/>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089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15</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pic>
        <p:nvPicPr>
          <p:cNvPr id="2050" name="Picture 2" descr="http://www.icomproductions.ca/wp-content/uploads/2012/02/ICOM_Website_Philosophy_CAP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14025" t="23419" r="64855" b="29789"/>
          <a:stretch/>
        </p:blipFill>
        <p:spPr bwMode="auto">
          <a:xfrm>
            <a:off x="2261149" y="1371600"/>
            <a:ext cx="1854201" cy="1574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91826" y="1627838"/>
            <a:ext cx="4253674" cy="923330"/>
          </a:xfrm>
          <a:prstGeom prst="rect">
            <a:avLst/>
          </a:prstGeom>
          <a:noFill/>
        </p:spPr>
        <p:txBody>
          <a:bodyPr wrap="square" rtlCol="0">
            <a:spAutoFit/>
          </a:bodyPr>
          <a:lstStyle/>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Our intellectual skills.</a:t>
            </a:r>
          </a:p>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The first thing we think of when we talk about “learning”.</a:t>
            </a:r>
          </a:p>
        </p:txBody>
      </p:sp>
      <p:sp>
        <p:nvSpPr>
          <p:cNvPr id="13" name="TextBox 12"/>
          <p:cNvSpPr txBox="1"/>
          <p:nvPr/>
        </p:nvSpPr>
        <p:spPr>
          <a:xfrm>
            <a:off x="139700" y="1837035"/>
            <a:ext cx="2743200"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1) COGNITIVE</a:t>
            </a:r>
          </a:p>
        </p:txBody>
      </p:sp>
      <p:pic>
        <p:nvPicPr>
          <p:cNvPr id="14" name="Picture 2" descr="http://www.icomproductions.ca/wp-content/uploads/2012/02/ICOM_Website_Philosophy_CAP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40185" t="20944" r="41293" b="29623"/>
          <a:stretch/>
        </p:blipFill>
        <p:spPr bwMode="auto">
          <a:xfrm>
            <a:off x="2756175" y="2908300"/>
            <a:ext cx="162615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icomproductions.ca/wp-content/uploads/2012/02/ICOM_Website_Philosophy_CAP_02.jpg"/>
          <p:cNvPicPr>
            <a:picLocks noChangeAspect="1" noChangeArrowheads="1"/>
          </p:cNvPicPr>
          <p:nvPr/>
        </p:nvPicPr>
        <p:blipFill rotWithShape="1">
          <a:blip r:embed="rId3">
            <a:extLst>
              <a:ext uri="{28A0092B-C50C-407E-A947-70E740481C1C}">
                <a14:useLocalDpi xmlns:a14="http://schemas.microsoft.com/office/drawing/2010/main" val="0"/>
              </a:ext>
            </a:extLst>
          </a:blip>
          <a:srcRect l="64538" t="17547" r="14776" b="31887"/>
          <a:stretch/>
        </p:blipFill>
        <p:spPr bwMode="auto">
          <a:xfrm>
            <a:off x="3099351" y="4457700"/>
            <a:ext cx="1816100" cy="1701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2466" y="3492782"/>
            <a:ext cx="2756175"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2) AFFECTIVE</a:t>
            </a:r>
          </a:p>
        </p:txBody>
      </p:sp>
      <p:sp>
        <p:nvSpPr>
          <p:cNvPr id="17" name="TextBox 16"/>
          <p:cNvSpPr txBox="1"/>
          <p:nvPr/>
        </p:nvSpPr>
        <p:spPr>
          <a:xfrm>
            <a:off x="4407725" y="3047652"/>
            <a:ext cx="4621975" cy="1200329"/>
          </a:xfrm>
          <a:prstGeom prst="rect">
            <a:avLst/>
          </a:prstGeom>
          <a:noFill/>
        </p:spPr>
        <p:txBody>
          <a:bodyPr wrap="square" rtlCol="0">
            <a:spAutoFit/>
          </a:bodyPr>
          <a:lstStyle/>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Our feelings (attitudes, motivation, willingness to participate, value of what is being learned).</a:t>
            </a:r>
          </a:p>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Heavily influences success of cognition.</a:t>
            </a:r>
          </a:p>
        </p:txBody>
      </p:sp>
      <p:sp>
        <p:nvSpPr>
          <p:cNvPr id="18" name="TextBox 17"/>
          <p:cNvSpPr txBox="1"/>
          <p:nvPr/>
        </p:nvSpPr>
        <p:spPr>
          <a:xfrm>
            <a:off x="406400" y="5153967"/>
            <a:ext cx="3162300"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3) PSYCHOMOTOR</a:t>
            </a:r>
          </a:p>
        </p:txBody>
      </p:sp>
      <p:sp>
        <p:nvSpPr>
          <p:cNvPr id="19" name="TextBox 18"/>
          <p:cNvSpPr txBox="1"/>
          <p:nvPr/>
        </p:nvSpPr>
        <p:spPr>
          <a:xfrm>
            <a:off x="4915451" y="4821872"/>
            <a:ext cx="4088849" cy="923330"/>
          </a:xfrm>
          <a:prstGeom prst="rect">
            <a:avLst/>
          </a:prstGeom>
          <a:noFill/>
        </p:spPr>
        <p:txBody>
          <a:bodyPr wrap="square" rtlCol="0">
            <a:spAutoFit/>
          </a:bodyPr>
          <a:lstStyle/>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Motor skills.</a:t>
            </a:r>
          </a:p>
          <a:p>
            <a:pPr marL="285750" indent="-285750" algn="l">
              <a:buFontTx/>
              <a:buChar char="-"/>
            </a:pPr>
            <a:r>
              <a:rPr lang="en-US" sz="1800" dirty="0">
                <a:solidFill>
                  <a:srgbClr val="003366"/>
                </a:solidFill>
                <a:latin typeface="Arial" panose="020B0604020202020204" pitchFamily="34" charset="0"/>
                <a:cs typeface="Arial" panose="020B0604020202020204" pitchFamily="34" charset="0"/>
              </a:rPr>
              <a:t>Cognition is underlying component, but practice-makes-perfect.</a:t>
            </a:r>
          </a:p>
        </p:txBody>
      </p:sp>
      <p:sp>
        <p:nvSpPr>
          <p:cNvPr id="20" name="Rounded Rectangle 19"/>
          <p:cNvSpPr/>
          <p:nvPr/>
        </p:nvSpPr>
        <p:spPr bwMode="auto">
          <a:xfrm>
            <a:off x="139701" y="2760887"/>
            <a:ext cx="8704580" cy="1811113"/>
          </a:xfrm>
          <a:prstGeom prst="roundRect">
            <a:avLst/>
          </a:prstGeom>
          <a:solidFill>
            <a:srgbClr val="FFCCC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55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16</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sp>
        <p:nvSpPr>
          <p:cNvPr id="13" name="TextBox 12"/>
          <p:cNvSpPr txBox="1"/>
          <p:nvPr/>
        </p:nvSpPr>
        <p:spPr>
          <a:xfrm>
            <a:off x="1667558" y="2143764"/>
            <a:ext cx="661412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Motivation = Expectancy x Value</a:t>
            </a:r>
          </a:p>
        </p:txBody>
      </p:sp>
      <p:sp>
        <p:nvSpPr>
          <p:cNvPr id="21" name="Rounded Rectangle 20"/>
          <p:cNvSpPr/>
          <p:nvPr/>
        </p:nvSpPr>
        <p:spPr bwMode="auto">
          <a:xfrm>
            <a:off x="243068" y="3145683"/>
            <a:ext cx="8426369" cy="225836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More than just wanting good grades &amp; lots of money…</a:t>
            </a: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a:solidFill>
                <a:schemeClr val="bg1"/>
              </a:solidFill>
              <a:latin typeface="Arial" panose="020B0604020202020204" pitchFamily="34" charset="0"/>
              <a:cs typeface="Arial" panose="020B0604020202020204" pitchFamily="34" charset="0"/>
            </a:endParaRP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Arial" panose="020B0604020202020204" pitchFamily="34" charset="0"/>
                <a:cs typeface="Arial" panose="020B0604020202020204" pitchFamily="34" charset="0"/>
              </a:rPr>
              <a:t>Will a student “choose” a STEM degree</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Arial" panose="020B0604020202020204" pitchFamily="34" charset="0"/>
                <a:cs typeface="Arial" panose="020B0604020202020204" pitchFamily="34" charset="0"/>
              </a:rPr>
              <a:t>Will the student put in the time necessary to achieve graduation.</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Will the person “choose” a STEM profession.</a:t>
            </a:r>
          </a:p>
          <a:p>
            <a:pPr marL="285750" marR="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800" dirty="0">
                <a:solidFill>
                  <a:schemeClr val="bg1"/>
                </a:solidFill>
                <a:latin typeface="Arial" panose="020B0604020202020204" pitchFamily="34" charset="0"/>
                <a:cs typeface="Arial" panose="020B0604020202020204" pitchFamily="34" charset="0"/>
              </a:rPr>
              <a:t>Will the professional “choose” to stay in STEM.</a:t>
            </a:r>
            <a:endPar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2" name="Right Arrow 21"/>
          <p:cNvSpPr/>
          <p:nvPr/>
        </p:nvSpPr>
        <p:spPr bwMode="auto">
          <a:xfrm rot="16200000">
            <a:off x="2018121" y="2700201"/>
            <a:ext cx="745441" cy="555898"/>
          </a:xfrm>
          <a:prstGeom prst="rightArrow">
            <a:avLst>
              <a:gd name="adj1" fmla="val 50000"/>
              <a:gd name="adj2" fmla="val 40680"/>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23" name="TextBox 22"/>
          <p:cNvSpPr txBox="1"/>
          <p:nvPr/>
        </p:nvSpPr>
        <p:spPr>
          <a:xfrm>
            <a:off x="6581192" y="5855156"/>
            <a:ext cx="2418973" cy="215444"/>
          </a:xfrm>
          <a:prstGeom prst="rect">
            <a:avLst/>
          </a:prstGeom>
          <a:noFill/>
        </p:spPr>
        <p:txBody>
          <a:bodyPr wrap="square" rtlCol="0">
            <a:spAutoFit/>
          </a:bodyPr>
          <a:lstStyle/>
          <a:p>
            <a:pPr algn="l"/>
            <a:r>
              <a:rPr lang="en-US" sz="800" b="1" dirty="0">
                <a:latin typeface="Arial" panose="020B0604020202020204" pitchFamily="34" charset="0"/>
                <a:cs typeface="Arial" panose="020B0604020202020204" pitchFamily="34" charset="0"/>
              </a:rPr>
              <a:t>(Atkinson 50’s 60’s, Eccles 80’s)</a:t>
            </a:r>
          </a:p>
        </p:txBody>
      </p:sp>
    </p:spTree>
    <p:extLst>
      <p:ext uri="{BB962C8B-B14F-4D97-AF65-F5344CB8AC3E}">
        <p14:creationId xmlns:p14="http://schemas.microsoft.com/office/powerpoint/2010/main" val="139323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17</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sp>
        <p:nvSpPr>
          <p:cNvPr id="13" name="TextBox 12"/>
          <p:cNvSpPr txBox="1"/>
          <p:nvPr/>
        </p:nvSpPr>
        <p:spPr>
          <a:xfrm>
            <a:off x="1667558" y="2143764"/>
            <a:ext cx="661412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Motivation = Expectancy x Value</a:t>
            </a:r>
          </a:p>
        </p:txBody>
      </p:sp>
      <p:sp>
        <p:nvSpPr>
          <p:cNvPr id="21" name="Rounded Rectangle 20"/>
          <p:cNvSpPr/>
          <p:nvPr/>
        </p:nvSpPr>
        <p:spPr bwMode="auto">
          <a:xfrm>
            <a:off x="821803" y="3145684"/>
            <a:ext cx="7847634" cy="928606"/>
          </a:xfrm>
          <a:prstGeom prst="round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Beliefs about one’s own ability and chances for success.</a:t>
            </a: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a:solidFill>
                <a:schemeClr val="bg1"/>
              </a:solidFill>
              <a:latin typeface="Arial" panose="020B0604020202020204" pitchFamily="34" charset="0"/>
              <a:cs typeface="Arial" panose="020B0604020202020204" pitchFamily="34" charset="0"/>
            </a:endParaRPr>
          </a:p>
        </p:txBody>
      </p:sp>
      <p:sp>
        <p:nvSpPr>
          <p:cNvPr id="22" name="Right Arrow 21"/>
          <p:cNvSpPr/>
          <p:nvPr/>
        </p:nvSpPr>
        <p:spPr bwMode="auto">
          <a:xfrm rot="16200000">
            <a:off x="3904795" y="2700201"/>
            <a:ext cx="745441" cy="555898"/>
          </a:xfrm>
          <a:prstGeom prst="rightArrow">
            <a:avLst>
              <a:gd name="adj1" fmla="val 50000"/>
              <a:gd name="adj2" fmla="val 40680"/>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23" name="TextBox 22"/>
          <p:cNvSpPr txBox="1"/>
          <p:nvPr/>
        </p:nvSpPr>
        <p:spPr>
          <a:xfrm>
            <a:off x="6581192" y="5855156"/>
            <a:ext cx="2418973" cy="215444"/>
          </a:xfrm>
          <a:prstGeom prst="rect">
            <a:avLst/>
          </a:prstGeom>
          <a:noFill/>
        </p:spPr>
        <p:txBody>
          <a:bodyPr wrap="square" rtlCol="0">
            <a:spAutoFit/>
          </a:bodyPr>
          <a:lstStyle/>
          <a:p>
            <a:pPr algn="l"/>
            <a:r>
              <a:rPr lang="en-US" sz="800" b="1" dirty="0">
                <a:latin typeface="Arial" panose="020B0604020202020204" pitchFamily="34" charset="0"/>
                <a:cs typeface="Arial" panose="020B0604020202020204" pitchFamily="34" charset="0"/>
              </a:rPr>
              <a:t>(Atkinson 50’s 60’s, Eccles 80’s)</a:t>
            </a:r>
          </a:p>
        </p:txBody>
      </p:sp>
    </p:spTree>
    <p:extLst>
      <p:ext uri="{BB962C8B-B14F-4D97-AF65-F5344CB8AC3E}">
        <p14:creationId xmlns:p14="http://schemas.microsoft.com/office/powerpoint/2010/main" val="9640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18</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sp>
        <p:nvSpPr>
          <p:cNvPr id="13" name="TextBox 12"/>
          <p:cNvSpPr txBox="1"/>
          <p:nvPr/>
        </p:nvSpPr>
        <p:spPr>
          <a:xfrm>
            <a:off x="1667558" y="2143764"/>
            <a:ext cx="661412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Motivation = Expectancy x Value</a:t>
            </a:r>
          </a:p>
        </p:txBody>
      </p:sp>
      <p:sp>
        <p:nvSpPr>
          <p:cNvPr id="21" name="Rounded Rectangle 20"/>
          <p:cNvSpPr/>
          <p:nvPr/>
        </p:nvSpPr>
        <p:spPr bwMode="auto">
          <a:xfrm>
            <a:off x="1522071" y="3145684"/>
            <a:ext cx="7147366" cy="928606"/>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Beliefs about the importance of the tasks.</a:t>
            </a: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a:solidFill>
                <a:schemeClr val="bg1"/>
              </a:solidFill>
              <a:latin typeface="Arial" panose="020B0604020202020204" pitchFamily="34" charset="0"/>
              <a:cs typeface="Arial" panose="020B0604020202020204" pitchFamily="34" charset="0"/>
            </a:endParaRPr>
          </a:p>
        </p:txBody>
      </p:sp>
      <p:sp>
        <p:nvSpPr>
          <p:cNvPr id="22" name="Right Arrow 21"/>
          <p:cNvSpPr/>
          <p:nvPr/>
        </p:nvSpPr>
        <p:spPr bwMode="auto">
          <a:xfrm rot="16200000">
            <a:off x="5722023" y="2700200"/>
            <a:ext cx="745441" cy="555898"/>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23" name="TextBox 22"/>
          <p:cNvSpPr txBox="1"/>
          <p:nvPr/>
        </p:nvSpPr>
        <p:spPr>
          <a:xfrm>
            <a:off x="6581192" y="5855156"/>
            <a:ext cx="2418973" cy="215444"/>
          </a:xfrm>
          <a:prstGeom prst="rect">
            <a:avLst/>
          </a:prstGeom>
          <a:noFill/>
        </p:spPr>
        <p:txBody>
          <a:bodyPr wrap="square" rtlCol="0">
            <a:spAutoFit/>
          </a:bodyPr>
          <a:lstStyle/>
          <a:p>
            <a:pPr algn="l"/>
            <a:r>
              <a:rPr lang="en-US" sz="800" b="1" dirty="0">
                <a:latin typeface="Arial" panose="020B0604020202020204" pitchFamily="34" charset="0"/>
                <a:cs typeface="Arial" panose="020B0604020202020204" pitchFamily="34" charset="0"/>
              </a:rPr>
              <a:t>(Atkinson 50’s 60’s, Eccles 80’s)</a:t>
            </a:r>
          </a:p>
        </p:txBody>
      </p:sp>
    </p:spTree>
    <p:extLst>
      <p:ext uri="{BB962C8B-B14F-4D97-AF65-F5344CB8AC3E}">
        <p14:creationId xmlns:p14="http://schemas.microsoft.com/office/powerpoint/2010/main" val="132557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19</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sp>
        <p:nvSpPr>
          <p:cNvPr id="13" name="TextBox 12"/>
          <p:cNvSpPr txBox="1"/>
          <p:nvPr/>
        </p:nvSpPr>
        <p:spPr>
          <a:xfrm>
            <a:off x="1667558" y="2143764"/>
            <a:ext cx="661412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Motivation = Expectancy x Value</a:t>
            </a:r>
          </a:p>
        </p:txBody>
      </p:sp>
      <p:sp>
        <p:nvSpPr>
          <p:cNvPr id="21" name="Rounded Rectangle 20"/>
          <p:cNvSpPr/>
          <p:nvPr/>
        </p:nvSpPr>
        <p:spPr bwMode="auto">
          <a:xfrm>
            <a:off x="1522071" y="3145684"/>
            <a:ext cx="7147366" cy="928606"/>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Beliefs about the importance of the tasks</a:t>
            </a: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a:solidFill>
                <a:schemeClr val="bg1"/>
              </a:solidFill>
              <a:latin typeface="Arial" panose="020B0604020202020204" pitchFamily="34" charset="0"/>
              <a:cs typeface="Arial" panose="020B0604020202020204" pitchFamily="34" charset="0"/>
            </a:endParaRPr>
          </a:p>
        </p:txBody>
      </p:sp>
      <p:sp>
        <p:nvSpPr>
          <p:cNvPr id="22" name="Right Arrow 21"/>
          <p:cNvSpPr/>
          <p:nvPr/>
        </p:nvSpPr>
        <p:spPr bwMode="auto">
          <a:xfrm rot="16200000">
            <a:off x="5722023" y="2700200"/>
            <a:ext cx="745441" cy="555898"/>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23" name="TextBox 22"/>
          <p:cNvSpPr txBox="1"/>
          <p:nvPr/>
        </p:nvSpPr>
        <p:spPr>
          <a:xfrm>
            <a:off x="6581192" y="5855156"/>
            <a:ext cx="2418973" cy="215444"/>
          </a:xfrm>
          <a:prstGeom prst="rect">
            <a:avLst/>
          </a:prstGeom>
          <a:noFill/>
        </p:spPr>
        <p:txBody>
          <a:bodyPr wrap="square" rtlCol="0">
            <a:spAutoFit/>
          </a:bodyPr>
          <a:lstStyle/>
          <a:p>
            <a:pPr algn="l"/>
            <a:r>
              <a:rPr lang="en-US" sz="800" b="1" dirty="0">
                <a:latin typeface="Arial" panose="020B0604020202020204" pitchFamily="34" charset="0"/>
                <a:cs typeface="Arial" panose="020B0604020202020204" pitchFamily="34" charset="0"/>
              </a:rPr>
              <a:t>(Atkinson 50’s 60’s, Eccles 80’s)</a:t>
            </a:r>
          </a:p>
        </p:txBody>
      </p:sp>
      <p:sp>
        <p:nvSpPr>
          <p:cNvPr id="11" name="Right Arrow 10"/>
          <p:cNvSpPr/>
          <p:nvPr/>
        </p:nvSpPr>
        <p:spPr bwMode="auto">
          <a:xfrm rot="16200000">
            <a:off x="2555538" y="4318819"/>
            <a:ext cx="745441" cy="277576"/>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9" name="Rounded Rectangle 8"/>
          <p:cNvSpPr/>
          <p:nvPr/>
        </p:nvSpPr>
        <p:spPr bwMode="auto">
          <a:xfrm>
            <a:off x="1855670" y="4644562"/>
            <a:ext cx="2145174" cy="760815"/>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Agentic </a:t>
            </a: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(self)</a:t>
            </a:r>
          </a:p>
        </p:txBody>
      </p:sp>
      <p:sp>
        <p:nvSpPr>
          <p:cNvPr id="14" name="Right Arrow 13"/>
          <p:cNvSpPr/>
          <p:nvPr/>
        </p:nvSpPr>
        <p:spPr bwMode="auto">
          <a:xfrm rot="16200000">
            <a:off x="6134047" y="4308222"/>
            <a:ext cx="745441" cy="277576"/>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12" name="Rounded Rectangle 11"/>
          <p:cNvSpPr/>
          <p:nvPr/>
        </p:nvSpPr>
        <p:spPr bwMode="auto">
          <a:xfrm>
            <a:off x="5434180" y="4633965"/>
            <a:ext cx="2145174" cy="760815"/>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Communal</a:t>
            </a: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(others)</a:t>
            </a:r>
          </a:p>
        </p:txBody>
      </p:sp>
    </p:spTree>
    <p:extLst>
      <p:ext uri="{BB962C8B-B14F-4D97-AF65-F5344CB8AC3E}">
        <p14:creationId xmlns:p14="http://schemas.microsoft.com/office/powerpoint/2010/main" val="244170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289" y="1066800"/>
            <a:ext cx="8327341" cy="4902200"/>
          </a:xfrm>
        </p:spPr>
        <p:txBody>
          <a:bodyPr/>
          <a:lstStyle/>
          <a:p>
            <a:pPr marL="457200" indent="-457200" defTabSz="171450">
              <a:buAutoNum type="arabicParenR"/>
              <a:tabLst>
                <a:tab pos="2852738" algn="l"/>
                <a:tab pos="4521200" algn="l"/>
              </a:tabLst>
            </a:pPr>
            <a:r>
              <a:rPr lang="en-US" sz="2000" b="1" dirty="0">
                <a:solidFill>
                  <a:srgbClr val="003366"/>
                </a:solidFill>
              </a:rPr>
              <a:t>Motivation – The STEM Workforce &amp; Pipeline</a:t>
            </a:r>
            <a:br>
              <a:rPr lang="en-US" sz="2000" b="1" dirty="0">
                <a:solidFill>
                  <a:srgbClr val="003366"/>
                </a:solidFill>
              </a:rPr>
            </a:br>
            <a:endParaRPr lang="en-US" sz="2000" b="1" dirty="0">
              <a:solidFill>
                <a:srgbClr val="003366"/>
              </a:solidFill>
            </a:endParaRPr>
          </a:p>
          <a:p>
            <a:pPr marL="457200" indent="-457200" defTabSz="171450">
              <a:buFontTx/>
              <a:buAutoNum type="arabicParenR"/>
              <a:tabLst>
                <a:tab pos="2852738" algn="l"/>
                <a:tab pos="4521200" algn="l"/>
              </a:tabLst>
            </a:pPr>
            <a:r>
              <a:rPr lang="en-US" sz="2000" dirty="0"/>
              <a:t>Demographic-Specific Content Can Stress Value</a:t>
            </a:r>
            <a:br>
              <a:rPr lang="en-US" sz="2000" dirty="0"/>
            </a:br>
            <a:endParaRPr lang="en-US" sz="2000" dirty="0"/>
          </a:p>
          <a:p>
            <a:pPr marL="457200" indent="-457200" defTabSz="171450">
              <a:buAutoNum type="arabicParenR"/>
              <a:tabLst>
                <a:tab pos="2852738" algn="l"/>
                <a:tab pos="4521200" algn="l"/>
              </a:tabLst>
            </a:pPr>
            <a:r>
              <a:rPr lang="en-US" sz="2000" dirty="0"/>
              <a:t>Current Status of our Work - Personalized Learning</a:t>
            </a:r>
            <a:r>
              <a:rPr lang="en-US" sz="2000" b="1" dirty="0">
                <a:solidFill>
                  <a:srgbClr val="003366"/>
                </a:solidFill>
              </a:rPr>
              <a:t> </a:t>
            </a:r>
          </a:p>
          <a:p>
            <a:pPr marL="457200" indent="-457200" defTabSz="171450">
              <a:buAutoNum type="arabicParenR"/>
              <a:tabLst>
                <a:tab pos="2852738" algn="l"/>
                <a:tab pos="4521200" algn="l"/>
              </a:tabLst>
            </a:pPr>
            <a:endParaRPr lang="en-US" sz="2000" b="1"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a:t>
            </a:fld>
            <a:endParaRPr lang="en-US" dirty="0"/>
          </a:p>
        </p:txBody>
      </p:sp>
      <p:sp>
        <p:nvSpPr>
          <p:cNvPr id="5" name="Title 4"/>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30513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20</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Why do people leave STEM?  It depends on the student.</a:t>
            </a:r>
          </a:p>
        </p:txBody>
      </p:sp>
      <p:sp>
        <p:nvSpPr>
          <p:cNvPr id="13" name="TextBox 12"/>
          <p:cNvSpPr txBox="1"/>
          <p:nvPr/>
        </p:nvSpPr>
        <p:spPr>
          <a:xfrm>
            <a:off x="1667558" y="2143764"/>
            <a:ext cx="6614127" cy="461665"/>
          </a:xfrm>
          <a:prstGeom prst="rect">
            <a:avLst/>
          </a:prstGeom>
          <a:noFill/>
        </p:spPr>
        <p:txBody>
          <a:bodyPr wrap="square" rtlCol="0">
            <a:spAutoFit/>
          </a:bodyPr>
          <a:lstStyle/>
          <a:p>
            <a:pPr algn="l"/>
            <a:r>
              <a:rPr lang="en-US" sz="2400" b="1" dirty="0">
                <a:latin typeface="Arial" panose="020B0604020202020204" pitchFamily="34" charset="0"/>
                <a:cs typeface="Arial" panose="020B0604020202020204" pitchFamily="34" charset="0"/>
              </a:rPr>
              <a:t>Motivation = Expectancy x Value</a:t>
            </a:r>
          </a:p>
        </p:txBody>
      </p:sp>
      <p:sp>
        <p:nvSpPr>
          <p:cNvPr id="21" name="Rounded Rectangle 20"/>
          <p:cNvSpPr/>
          <p:nvPr/>
        </p:nvSpPr>
        <p:spPr bwMode="auto">
          <a:xfrm>
            <a:off x="1522071" y="3145684"/>
            <a:ext cx="7147366" cy="928606"/>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Beliefs about the importance of the tasks</a:t>
            </a:r>
          </a:p>
          <a:p>
            <a:pPr marL="0" marR="0" indent="0" algn="l" defTabSz="914400" rtl="0" eaLnBrk="1" fontAlgn="base" latinLnBrk="0" hangingPunct="1">
              <a:lnSpc>
                <a:spcPct val="100000"/>
              </a:lnSpc>
              <a:spcBef>
                <a:spcPct val="0"/>
              </a:spcBef>
              <a:spcAft>
                <a:spcPct val="0"/>
              </a:spcAft>
              <a:buClrTx/>
              <a:buSzTx/>
              <a:buFontTx/>
              <a:buNone/>
              <a:tabLst/>
            </a:pPr>
            <a:endParaRPr lang="en-US" sz="1800" dirty="0">
              <a:solidFill>
                <a:schemeClr val="bg1"/>
              </a:solidFill>
              <a:latin typeface="Arial" panose="020B0604020202020204" pitchFamily="34" charset="0"/>
              <a:cs typeface="Arial" panose="020B0604020202020204" pitchFamily="34" charset="0"/>
            </a:endParaRPr>
          </a:p>
        </p:txBody>
      </p:sp>
      <p:sp>
        <p:nvSpPr>
          <p:cNvPr id="22" name="Right Arrow 21"/>
          <p:cNvSpPr/>
          <p:nvPr/>
        </p:nvSpPr>
        <p:spPr bwMode="auto">
          <a:xfrm rot="16200000">
            <a:off x="5722023" y="2700200"/>
            <a:ext cx="745441" cy="555898"/>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11" name="Right Arrow 10"/>
          <p:cNvSpPr/>
          <p:nvPr/>
        </p:nvSpPr>
        <p:spPr bwMode="auto">
          <a:xfrm rot="16200000">
            <a:off x="2555538" y="4318819"/>
            <a:ext cx="745441" cy="277576"/>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9" name="Rounded Rectangle 8"/>
          <p:cNvSpPr/>
          <p:nvPr/>
        </p:nvSpPr>
        <p:spPr bwMode="auto">
          <a:xfrm>
            <a:off x="1855670" y="4644562"/>
            <a:ext cx="2145174" cy="760815"/>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Agentic </a:t>
            </a: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(self)</a:t>
            </a:r>
          </a:p>
        </p:txBody>
      </p:sp>
      <p:sp>
        <p:nvSpPr>
          <p:cNvPr id="14" name="Right Arrow 13"/>
          <p:cNvSpPr/>
          <p:nvPr/>
        </p:nvSpPr>
        <p:spPr bwMode="auto">
          <a:xfrm rot="16200000">
            <a:off x="6134047" y="4308222"/>
            <a:ext cx="745441" cy="277576"/>
          </a:xfrm>
          <a:prstGeom prst="rightArrow">
            <a:avLst>
              <a:gd name="adj1" fmla="val 50000"/>
              <a:gd name="adj2" fmla="val 40680"/>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p:txBody>
      </p:sp>
      <p:sp>
        <p:nvSpPr>
          <p:cNvPr id="12" name="Rounded Rectangle 11"/>
          <p:cNvSpPr/>
          <p:nvPr/>
        </p:nvSpPr>
        <p:spPr bwMode="auto">
          <a:xfrm>
            <a:off x="5434180" y="4633965"/>
            <a:ext cx="2145174" cy="760815"/>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Communal</a:t>
            </a: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a:solidFill>
                  <a:schemeClr val="bg1"/>
                </a:solidFill>
                <a:latin typeface="Arial" panose="020B0604020202020204" pitchFamily="34" charset="0"/>
                <a:cs typeface="Arial" panose="020B0604020202020204" pitchFamily="34" charset="0"/>
              </a:rPr>
              <a:t>(others)</a:t>
            </a:r>
          </a:p>
        </p:txBody>
      </p:sp>
      <p:sp>
        <p:nvSpPr>
          <p:cNvPr id="2" name="Oval 1"/>
          <p:cNvSpPr/>
          <p:nvPr/>
        </p:nvSpPr>
        <p:spPr bwMode="auto">
          <a:xfrm>
            <a:off x="4977114" y="3941180"/>
            <a:ext cx="3206187" cy="177671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752354" y="5699886"/>
            <a:ext cx="7717443" cy="461665"/>
          </a:xfrm>
          <a:prstGeom prst="rect">
            <a:avLst/>
          </a:prstGeom>
          <a:noFill/>
        </p:spPr>
        <p:txBody>
          <a:bodyPr wrap="square" rtlCol="0">
            <a:spAutoFit/>
          </a:bodyPr>
          <a:lstStyle/>
          <a:p>
            <a:pPr algn="l"/>
            <a:r>
              <a:rPr lang="en-US" sz="2400" b="1" dirty="0">
                <a:solidFill>
                  <a:srgbClr val="FF0000"/>
                </a:solidFill>
                <a:latin typeface="Arial" panose="020B0604020202020204" pitchFamily="34" charset="0"/>
                <a:cs typeface="Arial" panose="020B0604020202020204" pitchFamily="34" charset="0"/>
              </a:rPr>
              <a:t>Simple interventions can make a big difference.</a:t>
            </a:r>
          </a:p>
        </p:txBody>
      </p:sp>
    </p:spTree>
    <p:extLst>
      <p:ext uri="{BB962C8B-B14F-4D97-AF65-F5344CB8AC3E}">
        <p14:creationId xmlns:p14="http://schemas.microsoft.com/office/powerpoint/2010/main" val="1537834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21</a:t>
            </a:fld>
            <a:endParaRPr lang="en-US" dirty="0"/>
          </a:p>
        </p:txBody>
      </p:sp>
      <p:sp>
        <p:nvSpPr>
          <p:cNvPr id="8" name="Title 7"/>
          <p:cNvSpPr>
            <a:spLocks noGrp="1"/>
          </p:cNvSpPr>
          <p:nvPr>
            <p:ph type="title"/>
          </p:nvPr>
        </p:nvSpPr>
        <p:spPr/>
        <p:txBody>
          <a:bodyPr/>
          <a:lstStyle/>
          <a:p>
            <a:r>
              <a:rPr lang="en-US" dirty="0"/>
              <a:t>Adaptive Learning System</a:t>
            </a:r>
          </a:p>
        </p:txBody>
      </p:sp>
      <p:sp>
        <p:nvSpPr>
          <p:cNvPr id="10" name="Content Placeholder 9"/>
          <p:cNvSpPr>
            <a:spLocks noGrp="1"/>
          </p:cNvSpPr>
          <p:nvPr>
            <p:ph idx="1"/>
          </p:nvPr>
        </p:nvSpPr>
        <p:spPr/>
        <p:txBody>
          <a:bodyPr/>
          <a:lstStyle/>
          <a:p>
            <a:r>
              <a:rPr lang="en-US" dirty="0"/>
              <a:t>E-Learning Systems </a:t>
            </a:r>
            <a:br>
              <a:rPr lang="en-US" dirty="0"/>
            </a:br>
            <a:r>
              <a:rPr lang="en-US" dirty="0"/>
              <a:t>Have </a:t>
            </a:r>
            <a:r>
              <a:rPr lang="en-US" u="sng" dirty="0"/>
              <a:t>Major</a:t>
            </a:r>
            <a:r>
              <a:rPr lang="en-US" dirty="0"/>
              <a:t> Potential</a:t>
            </a:r>
          </a:p>
          <a:p>
            <a:pPr lvl="1"/>
            <a:r>
              <a:rPr lang="en-US" dirty="0"/>
              <a:t>Personalized instruction without </a:t>
            </a:r>
            <a:br>
              <a:rPr lang="en-US" dirty="0"/>
            </a:br>
            <a:r>
              <a:rPr lang="en-US" dirty="0"/>
              <a:t>instructor resources</a:t>
            </a:r>
          </a:p>
          <a:p>
            <a:pPr lvl="1"/>
            <a:r>
              <a:rPr lang="en-US" dirty="0"/>
              <a:t>Address background deficiencies</a:t>
            </a:r>
          </a:p>
          <a:p>
            <a:pPr lvl="1"/>
            <a:r>
              <a:rPr lang="en-US" dirty="0"/>
              <a:t>Challenge top students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712" y="866423"/>
            <a:ext cx="4209671" cy="5279571"/>
          </a:xfrm>
          <a:prstGeom prst="rect">
            <a:avLst/>
          </a:prstGeom>
        </p:spPr>
      </p:pic>
    </p:spTree>
    <p:extLst>
      <p:ext uri="{BB962C8B-B14F-4D97-AF65-F5344CB8AC3E}">
        <p14:creationId xmlns:p14="http://schemas.microsoft.com/office/powerpoint/2010/main" val="116459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22</a:t>
            </a:fld>
            <a:endParaRPr lang="en-US" dirty="0"/>
          </a:p>
        </p:txBody>
      </p:sp>
      <p:sp>
        <p:nvSpPr>
          <p:cNvPr id="8" name="Title 7"/>
          <p:cNvSpPr>
            <a:spLocks noGrp="1"/>
          </p:cNvSpPr>
          <p:nvPr>
            <p:ph type="title"/>
          </p:nvPr>
        </p:nvSpPr>
        <p:spPr/>
        <p:txBody>
          <a:bodyPr/>
          <a:lstStyle/>
          <a:p>
            <a:r>
              <a:rPr lang="en-US" dirty="0"/>
              <a:t>Adaptive Learning System</a:t>
            </a:r>
          </a:p>
        </p:txBody>
      </p:sp>
      <p:sp>
        <p:nvSpPr>
          <p:cNvPr id="10" name="Content Placeholder 9"/>
          <p:cNvSpPr>
            <a:spLocks noGrp="1"/>
          </p:cNvSpPr>
          <p:nvPr>
            <p:ph idx="1"/>
          </p:nvPr>
        </p:nvSpPr>
        <p:spPr/>
        <p:txBody>
          <a:bodyPr/>
          <a:lstStyle/>
          <a:p>
            <a:r>
              <a:rPr lang="en-US" dirty="0"/>
              <a:t>They are becoming practical</a:t>
            </a:r>
          </a:p>
          <a:p>
            <a:pPr lvl="1"/>
            <a:r>
              <a:rPr lang="en-US" dirty="0"/>
              <a:t>Course management systems support the creation.</a:t>
            </a:r>
          </a:p>
          <a:p>
            <a:pPr lvl="1"/>
            <a:r>
              <a:rPr lang="en-US" dirty="0"/>
              <a:t>Publishers are providing more sophisticated e-learning environments.</a:t>
            </a: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835498" y="2332810"/>
            <a:ext cx="2300605" cy="1572297"/>
          </a:xfrm>
          <a:prstGeom prst="rect">
            <a:avLst/>
          </a:prstGeom>
        </p:spPr>
      </p:pic>
      <p:pic>
        <p:nvPicPr>
          <p:cNvPr id="23" name="Picture 22"/>
          <p:cNvPicPr/>
          <p:nvPr/>
        </p:nvPicPr>
        <p:blipFill rotWithShape="1">
          <a:blip r:embed="rId4">
            <a:extLst>
              <a:ext uri="{28A0092B-C50C-407E-A947-70E740481C1C}">
                <a14:useLocalDpi xmlns:a14="http://schemas.microsoft.com/office/drawing/2010/main" val="0"/>
              </a:ext>
            </a:extLst>
          </a:blip>
          <a:srcRect r="7198"/>
          <a:stretch/>
        </p:blipFill>
        <p:spPr>
          <a:xfrm>
            <a:off x="4288503" y="2332810"/>
            <a:ext cx="2347153" cy="3416935"/>
          </a:xfrm>
          <a:prstGeom prst="rect">
            <a:avLst/>
          </a:prstGeom>
          <a:ln>
            <a:solidFill>
              <a:schemeClr val="bg1">
                <a:lumMod val="75000"/>
              </a:schemeClr>
            </a:solidFill>
          </a:ln>
        </p:spPr>
      </p:pic>
      <p:pic>
        <p:nvPicPr>
          <p:cNvPr id="24" name="Picture 23"/>
          <p:cNvPicPr/>
          <p:nvPr/>
        </p:nvPicPr>
        <p:blipFill>
          <a:blip r:embed="rId5" cstate="print">
            <a:extLst>
              <a:ext uri="{28A0092B-C50C-407E-A947-70E740481C1C}">
                <a14:useLocalDpi xmlns:a14="http://schemas.microsoft.com/office/drawing/2010/main" val="0"/>
              </a:ext>
            </a:extLst>
          </a:blip>
          <a:stretch>
            <a:fillRect/>
          </a:stretch>
        </p:blipFill>
        <p:spPr>
          <a:xfrm>
            <a:off x="1853913" y="3974957"/>
            <a:ext cx="2267585" cy="1818005"/>
          </a:xfrm>
          <a:prstGeom prst="rect">
            <a:avLst/>
          </a:prstGeom>
          <a:ln>
            <a:solidFill>
              <a:schemeClr val="accent1"/>
            </a:solidFill>
          </a:ln>
        </p:spPr>
      </p:pic>
    </p:spTree>
    <p:extLst>
      <p:ext uri="{BB962C8B-B14F-4D97-AF65-F5344CB8AC3E}">
        <p14:creationId xmlns:p14="http://schemas.microsoft.com/office/powerpoint/2010/main" val="136506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23</a:t>
            </a:fld>
            <a:endParaRPr lang="en-US" dirty="0"/>
          </a:p>
        </p:txBody>
      </p:sp>
      <p:sp>
        <p:nvSpPr>
          <p:cNvPr id="8" name="Title 7"/>
          <p:cNvSpPr>
            <a:spLocks noGrp="1"/>
          </p:cNvSpPr>
          <p:nvPr>
            <p:ph type="title"/>
          </p:nvPr>
        </p:nvSpPr>
        <p:spPr/>
        <p:txBody>
          <a:bodyPr/>
          <a:lstStyle/>
          <a:p>
            <a:r>
              <a:rPr lang="en-US" dirty="0"/>
              <a:t>Demographic Consideration </a:t>
            </a:r>
          </a:p>
        </p:txBody>
      </p:sp>
      <p:sp>
        <p:nvSpPr>
          <p:cNvPr id="10" name="Content Placeholder 9"/>
          <p:cNvSpPr>
            <a:spLocks noGrp="1"/>
          </p:cNvSpPr>
          <p:nvPr>
            <p:ph idx="1"/>
          </p:nvPr>
        </p:nvSpPr>
        <p:spPr/>
        <p:txBody>
          <a:bodyPr/>
          <a:lstStyle/>
          <a:p>
            <a:r>
              <a:rPr lang="en-US" dirty="0"/>
              <a:t>If we have the attention of the student, why not make the material “relevant”. </a:t>
            </a:r>
          </a:p>
          <a:p>
            <a:pPr lvl="1"/>
            <a:r>
              <a:rPr lang="en-US" dirty="0"/>
              <a:t>Wording of problems and choice of examples can make material “relevant”.</a:t>
            </a:r>
          </a:p>
          <a:p>
            <a:pPr marL="457200" lvl="1" indent="0">
              <a:buNone/>
            </a:pPr>
            <a:r>
              <a:rPr lang="en-US" dirty="0"/>
              <a:t> </a:t>
            </a:r>
          </a:p>
          <a:p>
            <a:r>
              <a:rPr lang="en-US" dirty="0"/>
              <a:t>“Relevance” varies between students</a:t>
            </a:r>
          </a:p>
          <a:p>
            <a:pPr lvl="1"/>
            <a:r>
              <a:rPr lang="en-US" dirty="0"/>
              <a:t>Agentic vs. Communal value systems.</a:t>
            </a:r>
          </a:p>
          <a:p>
            <a:pPr lvl="1"/>
            <a:r>
              <a:rPr lang="en-US" dirty="0"/>
              <a:t>Values often track demographics.</a:t>
            </a:r>
          </a:p>
          <a:p>
            <a:pPr lvl="1"/>
            <a:endParaRPr lang="en-US" dirty="0"/>
          </a:p>
          <a:p>
            <a:r>
              <a:rPr lang="en-US" dirty="0"/>
              <a:t>But it’s a lot of work to make material relevant to many different student groups!</a:t>
            </a:r>
          </a:p>
          <a:p>
            <a:pPr lvl="1"/>
            <a:r>
              <a:rPr lang="en-US" dirty="0"/>
              <a:t>That’s where the e-learning system has great potential.</a:t>
            </a:r>
          </a:p>
          <a:p>
            <a:pPr lvl="1"/>
            <a:r>
              <a:rPr lang="en-US" dirty="0"/>
              <a:t>The system automatically tailors the material based on the individual.</a:t>
            </a:r>
          </a:p>
          <a:p>
            <a:pPr lvl="1"/>
            <a:endParaRPr lang="en-US" dirty="0"/>
          </a:p>
        </p:txBody>
      </p:sp>
    </p:spTree>
    <p:extLst>
      <p:ext uri="{BB962C8B-B14F-4D97-AF65-F5344CB8AC3E}">
        <p14:creationId xmlns:p14="http://schemas.microsoft.com/office/powerpoint/2010/main" val="368651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24</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A simple example: The traditional question format</a:t>
            </a:r>
          </a:p>
        </p:txBody>
      </p:sp>
      <p:graphicFrame>
        <p:nvGraphicFramePr>
          <p:cNvPr id="3" name="Table 2"/>
          <p:cNvGraphicFramePr>
            <a:graphicFrameLocks noGrp="1"/>
          </p:cNvGraphicFramePr>
          <p:nvPr/>
        </p:nvGraphicFramePr>
        <p:xfrm>
          <a:off x="387755" y="2064827"/>
          <a:ext cx="8507392" cy="2617955"/>
        </p:xfrm>
        <a:graphic>
          <a:graphicData uri="http://schemas.openxmlformats.org/drawingml/2006/table">
            <a:tbl>
              <a:tblPr firstRow="1" firstCol="1" lastCol="1" bandRow="1">
                <a:tableStyleId>{5C22544A-7EE6-4342-B048-85BDC9FD1C3A}</a:tableStyleId>
              </a:tblPr>
              <a:tblGrid>
                <a:gridCol w="2395959">
                  <a:extLst>
                    <a:ext uri="{9D8B030D-6E8A-4147-A177-3AD203B41FA5}">
                      <a16:colId xmlns:a16="http://schemas.microsoft.com/office/drawing/2014/main" val="20000"/>
                    </a:ext>
                  </a:extLst>
                </a:gridCol>
                <a:gridCol w="6111433">
                  <a:extLst>
                    <a:ext uri="{9D8B030D-6E8A-4147-A177-3AD203B41FA5}">
                      <a16:colId xmlns:a16="http://schemas.microsoft.com/office/drawing/2014/main" val="20001"/>
                    </a:ext>
                  </a:extLst>
                </a:gridCol>
              </a:tblGrid>
              <a:tr h="524171">
                <a:tc gridSpan="2">
                  <a:txBody>
                    <a:bodyPr/>
                    <a:lstStyle/>
                    <a:p>
                      <a:pPr marL="0" marR="0" algn="ctr">
                        <a:spcBef>
                          <a:spcPts val="0"/>
                        </a:spcBef>
                        <a:spcAft>
                          <a:spcPts val="0"/>
                        </a:spcAft>
                      </a:pPr>
                      <a:r>
                        <a:rPr lang="en-US" sz="2000" dirty="0">
                          <a:solidFill>
                            <a:schemeClr val="tx1"/>
                          </a:solidFill>
                          <a:effectLst/>
                        </a:rPr>
                        <a:t>Example 1.  Calculating How Long a Battery Will Last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0"/>
                  </a:ext>
                </a:extLst>
              </a:tr>
              <a:tr h="393128">
                <a:tc>
                  <a:txBody>
                    <a:bodyPr/>
                    <a:lstStyle/>
                    <a:p>
                      <a:pPr marL="742950" marR="0" indent="-742950">
                        <a:spcBef>
                          <a:spcPts val="0"/>
                        </a:spcBef>
                        <a:spcAft>
                          <a:spcPts val="0"/>
                        </a:spcAft>
                        <a:tabLst>
                          <a:tab pos="13970" algn="l"/>
                          <a:tab pos="742950" algn="l"/>
                        </a:tabLst>
                      </a:pPr>
                      <a:r>
                        <a:rPr lang="en-US" sz="2000" dirty="0">
                          <a:solidFill>
                            <a:schemeClr val="tx1"/>
                          </a:solidFill>
                          <a:effectLst/>
                        </a:rPr>
                        <a:t>Concept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342900" marR="0" lvl="0" indent="-342900">
                        <a:spcBef>
                          <a:spcPts val="0"/>
                        </a:spcBef>
                        <a:spcAft>
                          <a:spcPts val="0"/>
                        </a:spcAft>
                        <a:buFont typeface="Symbol" panose="05050102010706020507" pitchFamily="18" charset="2"/>
                        <a:buChar char=""/>
                      </a:pPr>
                      <a:r>
                        <a:rPr lang="en-US" sz="2000" dirty="0">
                          <a:solidFill>
                            <a:schemeClr val="tx1"/>
                          </a:solidFill>
                          <a:effectLst/>
                        </a:rPr>
                        <a:t>DC Power Consumption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1"/>
                  </a:ext>
                </a:extLst>
              </a:tr>
              <a:tr h="393128">
                <a:tc>
                  <a:txBody>
                    <a:bodyPr/>
                    <a:lstStyle/>
                    <a:p>
                      <a:pPr marL="0" marR="0">
                        <a:spcBef>
                          <a:spcPts val="0"/>
                        </a:spcBef>
                        <a:spcAft>
                          <a:spcPts val="0"/>
                        </a:spcAft>
                        <a:tabLst>
                          <a:tab pos="102870" algn="l"/>
                          <a:tab pos="331470" algn="l"/>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0" marR="0">
                        <a:spcBef>
                          <a:spcPts val="0"/>
                        </a:spcBef>
                        <a:spcAft>
                          <a:spcPts val="0"/>
                        </a:spcAft>
                        <a:tabLst>
                          <a:tab pos="409575" algn="l"/>
                          <a:tab pos="2971800" algn="ctr"/>
                          <a:tab pos="5943600" algn="r"/>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786256">
                <a:tc>
                  <a:txBody>
                    <a:bodyPr/>
                    <a:lstStyle/>
                    <a:p>
                      <a:pPr marL="205740" marR="0" indent="-205740">
                        <a:spcBef>
                          <a:spcPts val="0"/>
                        </a:spcBef>
                        <a:spcAft>
                          <a:spcPts val="0"/>
                        </a:spcAft>
                        <a:tabLst>
                          <a:tab pos="13970" algn="l"/>
                        </a:tabLst>
                      </a:pPr>
                      <a:r>
                        <a:rPr lang="en-US" sz="2000" dirty="0">
                          <a:solidFill>
                            <a:schemeClr val="tx1"/>
                          </a:solidFill>
                          <a:effectLst/>
                        </a:rPr>
                        <a:t>Problem Statement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342900" marR="0" lvl="0" indent="-342900">
                        <a:spcBef>
                          <a:spcPts val="0"/>
                        </a:spcBef>
                        <a:spcAft>
                          <a:spcPts val="0"/>
                        </a:spcAft>
                        <a:buFont typeface="Symbol" panose="05050102010706020507" pitchFamily="18" charset="2"/>
                        <a:buChar char=""/>
                        <a:tabLst>
                          <a:tab pos="148590" algn="l"/>
                        </a:tabLst>
                      </a:pPr>
                      <a:r>
                        <a:rPr lang="en-US" sz="2000" dirty="0">
                          <a:solidFill>
                            <a:schemeClr val="tx1"/>
                          </a:solidFill>
                          <a:effectLst/>
                        </a:rPr>
                        <a:t>A 9v battery is has a capacity of 500 </a:t>
                      </a:r>
                      <a:r>
                        <a:rPr lang="en-US" sz="2000" dirty="0" err="1">
                          <a:solidFill>
                            <a:schemeClr val="tx1"/>
                          </a:solidFill>
                          <a:effectLst/>
                        </a:rPr>
                        <a:t>mAh</a:t>
                      </a:r>
                      <a:r>
                        <a:rPr lang="en-US" sz="2000" dirty="0">
                          <a:solidFill>
                            <a:schemeClr val="tx1"/>
                          </a:solidFill>
                          <a:effectLst/>
                        </a:rPr>
                        <a:t>.  If you are driving a circuit that consumes 20mW of power, how long will the battery last?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3"/>
                  </a:ext>
                </a:extLst>
              </a:tr>
              <a:tr h="393128">
                <a:tc>
                  <a:txBody>
                    <a:bodyPr/>
                    <a:lstStyle/>
                    <a:p>
                      <a:pPr marL="205740" marR="0" indent="-205740">
                        <a:spcBef>
                          <a:spcPts val="0"/>
                        </a:spcBef>
                        <a:spcAft>
                          <a:spcPts val="0"/>
                        </a:spcAft>
                        <a:tabLst>
                          <a:tab pos="13970" algn="l"/>
                        </a:tabLst>
                      </a:pPr>
                      <a:r>
                        <a:rPr lang="en-US" sz="9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tc>
                  <a:txBody>
                    <a:bodyPr/>
                    <a:lstStyle/>
                    <a:p>
                      <a:pPr marL="123825"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65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25</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A simple example: </a:t>
            </a:r>
            <a:r>
              <a:rPr lang="en-US" b="0" i="1" dirty="0"/>
              <a:t>More relevant to the millennials.</a:t>
            </a:r>
          </a:p>
        </p:txBody>
      </p:sp>
      <p:graphicFrame>
        <p:nvGraphicFramePr>
          <p:cNvPr id="3" name="Table 2"/>
          <p:cNvGraphicFramePr>
            <a:graphicFrameLocks noGrp="1"/>
          </p:cNvGraphicFramePr>
          <p:nvPr>
            <p:extLst>
              <p:ext uri="{D42A27DB-BD31-4B8C-83A1-F6EECF244321}">
                <p14:modId xmlns:p14="http://schemas.microsoft.com/office/powerpoint/2010/main" val="3855694411"/>
              </p:ext>
            </p:extLst>
          </p:nvPr>
        </p:nvGraphicFramePr>
        <p:xfrm>
          <a:off x="387755" y="2064827"/>
          <a:ext cx="8507392" cy="3227555"/>
        </p:xfrm>
        <a:graphic>
          <a:graphicData uri="http://schemas.openxmlformats.org/drawingml/2006/table">
            <a:tbl>
              <a:tblPr firstRow="1" firstCol="1" lastCol="1" bandRow="1">
                <a:tableStyleId>{5C22544A-7EE6-4342-B048-85BDC9FD1C3A}</a:tableStyleId>
              </a:tblPr>
              <a:tblGrid>
                <a:gridCol w="2395959">
                  <a:extLst>
                    <a:ext uri="{9D8B030D-6E8A-4147-A177-3AD203B41FA5}">
                      <a16:colId xmlns:a16="http://schemas.microsoft.com/office/drawing/2014/main" val="20000"/>
                    </a:ext>
                  </a:extLst>
                </a:gridCol>
                <a:gridCol w="6111433">
                  <a:extLst>
                    <a:ext uri="{9D8B030D-6E8A-4147-A177-3AD203B41FA5}">
                      <a16:colId xmlns:a16="http://schemas.microsoft.com/office/drawing/2014/main" val="20001"/>
                    </a:ext>
                  </a:extLst>
                </a:gridCol>
              </a:tblGrid>
              <a:tr h="524171">
                <a:tc gridSpan="2">
                  <a:txBody>
                    <a:bodyPr/>
                    <a:lstStyle/>
                    <a:p>
                      <a:pPr marL="0" marR="0" algn="ctr">
                        <a:spcBef>
                          <a:spcPts val="0"/>
                        </a:spcBef>
                        <a:spcAft>
                          <a:spcPts val="0"/>
                        </a:spcAft>
                      </a:pPr>
                      <a:r>
                        <a:rPr lang="en-US" sz="2000" dirty="0">
                          <a:solidFill>
                            <a:schemeClr val="tx1"/>
                          </a:solidFill>
                          <a:effectLst/>
                        </a:rPr>
                        <a:t>Example 2.  Calculating How Long a Battery Will Last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93128">
                <a:tc>
                  <a:txBody>
                    <a:bodyPr/>
                    <a:lstStyle/>
                    <a:p>
                      <a:pPr marL="742950" marR="0" indent="-742950">
                        <a:spcBef>
                          <a:spcPts val="0"/>
                        </a:spcBef>
                        <a:spcAft>
                          <a:spcPts val="0"/>
                        </a:spcAft>
                        <a:tabLst>
                          <a:tab pos="13970" algn="l"/>
                          <a:tab pos="742950" algn="l"/>
                        </a:tabLst>
                      </a:pPr>
                      <a:r>
                        <a:rPr lang="en-US" sz="2000" dirty="0">
                          <a:solidFill>
                            <a:schemeClr val="tx1"/>
                          </a:solidFill>
                          <a:effectLst/>
                        </a:rPr>
                        <a:t>Concept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tc>
                  <a:txBody>
                    <a:bodyPr/>
                    <a:lstStyle/>
                    <a:p>
                      <a:pPr marL="342900" marR="0" lvl="0" indent="-342900">
                        <a:spcBef>
                          <a:spcPts val="0"/>
                        </a:spcBef>
                        <a:spcAft>
                          <a:spcPts val="0"/>
                        </a:spcAft>
                        <a:buFont typeface="Symbol" panose="05050102010706020507" pitchFamily="18" charset="2"/>
                        <a:buChar char=""/>
                      </a:pPr>
                      <a:r>
                        <a:rPr lang="en-US" sz="2000" dirty="0">
                          <a:solidFill>
                            <a:schemeClr val="tx1"/>
                          </a:solidFill>
                          <a:effectLst/>
                        </a:rPr>
                        <a:t>DC Power Consumption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1"/>
                  </a:ext>
                </a:extLst>
              </a:tr>
              <a:tr h="393128">
                <a:tc>
                  <a:txBody>
                    <a:bodyPr/>
                    <a:lstStyle/>
                    <a:p>
                      <a:pPr marL="0" marR="0">
                        <a:spcBef>
                          <a:spcPts val="0"/>
                        </a:spcBef>
                        <a:spcAft>
                          <a:spcPts val="0"/>
                        </a:spcAft>
                        <a:tabLst>
                          <a:tab pos="102870" algn="l"/>
                          <a:tab pos="331470" algn="l"/>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spcBef>
                          <a:spcPts val="0"/>
                        </a:spcBef>
                        <a:spcAft>
                          <a:spcPts val="0"/>
                        </a:spcAft>
                        <a:tabLst>
                          <a:tab pos="409575" algn="l"/>
                          <a:tab pos="2971800" algn="ctr"/>
                          <a:tab pos="5943600" algn="r"/>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2"/>
                  </a:ext>
                </a:extLst>
              </a:tr>
              <a:tr h="786256">
                <a:tc>
                  <a:txBody>
                    <a:bodyPr/>
                    <a:lstStyle/>
                    <a:p>
                      <a:pPr marL="205740" marR="0" indent="-205740">
                        <a:spcBef>
                          <a:spcPts val="0"/>
                        </a:spcBef>
                        <a:spcAft>
                          <a:spcPts val="0"/>
                        </a:spcAft>
                        <a:tabLst>
                          <a:tab pos="13970" algn="l"/>
                        </a:tabLst>
                      </a:pPr>
                      <a:r>
                        <a:rPr lang="en-US" sz="2000" dirty="0">
                          <a:solidFill>
                            <a:schemeClr val="tx1"/>
                          </a:solidFill>
                          <a:effectLst/>
                        </a:rPr>
                        <a:t>Problem Statement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tc>
                  <a:txBody>
                    <a:bodyPr/>
                    <a:lstStyle/>
                    <a:p>
                      <a:pPr marL="342900" marR="0" lvl="0" indent="-342900">
                        <a:spcBef>
                          <a:spcPts val="0"/>
                        </a:spcBef>
                        <a:spcAft>
                          <a:spcPts val="0"/>
                        </a:spcAft>
                        <a:buFont typeface="Symbol" panose="05050102010706020507" pitchFamily="18" charset="2"/>
                        <a:buChar char=""/>
                        <a:tabLst>
                          <a:tab pos="148590" algn="l"/>
                        </a:tabLst>
                      </a:pPr>
                      <a:r>
                        <a:rPr lang="en-US" sz="2000" dirty="0">
                          <a:solidFill>
                            <a:schemeClr val="tx1"/>
                          </a:solidFill>
                          <a:effectLst/>
                        </a:rPr>
                        <a:t>Your smart phone consumes 1W of power.  Its rechargeable battery has a capacity of 1000 </a:t>
                      </a:r>
                      <a:r>
                        <a:rPr lang="en-US" sz="2000" dirty="0" err="1">
                          <a:solidFill>
                            <a:schemeClr val="tx1"/>
                          </a:solidFill>
                          <a:effectLst/>
                        </a:rPr>
                        <a:t>mAh</a:t>
                      </a:r>
                      <a:r>
                        <a:rPr lang="en-US" sz="2000" dirty="0">
                          <a:solidFill>
                            <a:schemeClr val="tx1"/>
                          </a:solidFill>
                          <a:effectLst/>
                        </a:rPr>
                        <a:t>.  If you charge your phone overnight and then disconnect it at 8am when you go to class, at what time will you run out of power?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393128">
                <a:tc>
                  <a:txBody>
                    <a:bodyPr/>
                    <a:lstStyle/>
                    <a:p>
                      <a:pPr marL="205740" marR="0" indent="-205740">
                        <a:spcBef>
                          <a:spcPts val="0"/>
                        </a:spcBef>
                        <a:spcAft>
                          <a:spcPts val="0"/>
                        </a:spcAft>
                        <a:tabLst>
                          <a:tab pos="13970" algn="l"/>
                        </a:tabLst>
                      </a:pPr>
                      <a:r>
                        <a:rPr lang="en-US" sz="9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tc>
                  <a:txBody>
                    <a:bodyPr/>
                    <a:lstStyle/>
                    <a:p>
                      <a:pPr marL="123825"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11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26</a:t>
            </a:fld>
            <a:endParaRPr lang="en-US" dirty="0"/>
          </a:p>
        </p:txBody>
      </p:sp>
      <p:sp>
        <p:nvSpPr>
          <p:cNvPr id="8" name="Title 7"/>
          <p:cNvSpPr>
            <a:spLocks noGrp="1"/>
          </p:cNvSpPr>
          <p:nvPr>
            <p:ph type="title"/>
          </p:nvPr>
        </p:nvSpPr>
        <p:spPr/>
        <p:txBody>
          <a:bodyPr/>
          <a:lstStyle/>
          <a:p>
            <a:r>
              <a:rPr lang="en-US" dirty="0"/>
              <a:t>Personal Learning</a:t>
            </a:r>
          </a:p>
        </p:txBody>
      </p:sp>
      <p:sp>
        <p:nvSpPr>
          <p:cNvPr id="10" name="Content Placeholder 9"/>
          <p:cNvSpPr>
            <a:spLocks noGrp="1"/>
          </p:cNvSpPr>
          <p:nvPr>
            <p:ph idx="1"/>
          </p:nvPr>
        </p:nvSpPr>
        <p:spPr/>
        <p:txBody>
          <a:bodyPr/>
          <a:lstStyle/>
          <a:p>
            <a:r>
              <a:rPr lang="en-US" dirty="0"/>
              <a:t>A simple example: </a:t>
            </a:r>
            <a:r>
              <a:rPr lang="en-US" b="0" i="1" dirty="0"/>
              <a:t>More relevant to communal value systems</a:t>
            </a:r>
            <a:r>
              <a:rPr lang="en-US" dirty="0"/>
              <a:t>.</a:t>
            </a:r>
          </a:p>
        </p:txBody>
      </p:sp>
      <p:graphicFrame>
        <p:nvGraphicFramePr>
          <p:cNvPr id="3" name="Table 2"/>
          <p:cNvGraphicFramePr>
            <a:graphicFrameLocks noGrp="1"/>
          </p:cNvGraphicFramePr>
          <p:nvPr>
            <p:extLst>
              <p:ext uri="{D42A27DB-BD31-4B8C-83A1-F6EECF244321}">
                <p14:modId xmlns:p14="http://schemas.microsoft.com/office/powerpoint/2010/main" val="2332988822"/>
              </p:ext>
            </p:extLst>
          </p:nvPr>
        </p:nvGraphicFramePr>
        <p:xfrm>
          <a:off x="387755" y="2064827"/>
          <a:ext cx="8507392" cy="2617955"/>
        </p:xfrm>
        <a:graphic>
          <a:graphicData uri="http://schemas.openxmlformats.org/drawingml/2006/table">
            <a:tbl>
              <a:tblPr firstRow="1" firstCol="1" lastCol="1" bandRow="1">
                <a:tableStyleId>{5C22544A-7EE6-4342-B048-85BDC9FD1C3A}</a:tableStyleId>
              </a:tblPr>
              <a:tblGrid>
                <a:gridCol w="2395959">
                  <a:extLst>
                    <a:ext uri="{9D8B030D-6E8A-4147-A177-3AD203B41FA5}">
                      <a16:colId xmlns:a16="http://schemas.microsoft.com/office/drawing/2014/main" val="20000"/>
                    </a:ext>
                  </a:extLst>
                </a:gridCol>
                <a:gridCol w="6111433">
                  <a:extLst>
                    <a:ext uri="{9D8B030D-6E8A-4147-A177-3AD203B41FA5}">
                      <a16:colId xmlns:a16="http://schemas.microsoft.com/office/drawing/2014/main" val="20001"/>
                    </a:ext>
                  </a:extLst>
                </a:gridCol>
              </a:tblGrid>
              <a:tr h="524171">
                <a:tc gridSpan="2">
                  <a:txBody>
                    <a:bodyPr/>
                    <a:lstStyle/>
                    <a:p>
                      <a:pPr marL="0" marR="0" algn="ctr">
                        <a:spcBef>
                          <a:spcPts val="0"/>
                        </a:spcBef>
                        <a:spcAft>
                          <a:spcPts val="0"/>
                        </a:spcAft>
                      </a:pPr>
                      <a:r>
                        <a:rPr lang="en-US" sz="2000" dirty="0">
                          <a:solidFill>
                            <a:schemeClr val="tx1"/>
                          </a:solidFill>
                          <a:effectLst/>
                        </a:rPr>
                        <a:t>Example 3.  Calculating How Long a Battery Will Last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93128">
                <a:tc>
                  <a:txBody>
                    <a:bodyPr/>
                    <a:lstStyle/>
                    <a:p>
                      <a:pPr marL="742950" marR="0" indent="-742950">
                        <a:spcBef>
                          <a:spcPts val="0"/>
                        </a:spcBef>
                        <a:spcAft>
                          <a:spcPts val="0"/>
                        </a:spcAft>
                        <a:tabLst>
                          <a:tab pos="13970" algn="l"/>
                          <a:tab pos="742950" algn="l"/>
                        </a:tabLst>
                      </a:pPr>
                      <a:r>
                        <a:rPr lang="en-US" sz="2000" dirty="0">
                          <a:solidFill>
                            <a:schemeClr val="tx1"/>
                          </a:solidFill>
                          <a:effectLst/>
                        </a:rPr>
                        <a:t>Concept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342900" marR="0" lvl="0" indent="-342900">
                        <a:spcBef>
                          <a:spcPts val="0"/>
                        </a:spcBef>
                        <a:spcAft>
                          <a:spcPts val="0"/>
                        </a:spcAft>
                        <a:buFont typeface="Symbol" panose="05050102010706020507" pitchFamily="18" charset="2"/>
                        <a:buChar char=""/>
                      </a:pPr>
                      <a:r>
                        <a:rPr lang="en-US" sz="2000" dirty="0">
                          <a:solidFill>
                            <a:schemeClr val="tx1"/>
                          </a:solidFill>
                          <a:effectLst/>
                        </a:rPr>
                        <a:t>DC Power Consumption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393128">
                <a:tc>
                  <a:txBody>
                    <a:bodyPr/>
                    <a:lstStyle/>
                    <a:p>
                      <a:pPr marL="0" marR="0">
                        <a:spcBef>
                          <a:spcPts val="0"/>
                        </a:spcBef>
                        <a:spcAft>
                          <a:spcPts val="0"/>
                        </a:spcAft>
                        <a:tabLst>
                          <a:tab pos="102870" algn="l"/>
                          <a:tab pos="331470" algn="l"/>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spcBef>
                          <a:spcPts val="0"/>
                        </a:spcBef>
                        <a:spcAft>
                          <a:spcPts val="0"/>
                        </a:spcAft>
                        <a:tabLst>
                          <a:tab pos="409575" algn="l"/>
                          <a:tab pos="2971800" algn="ctr"/>
                          <a:tab pos="5943600" algn="r"/>
                        </a:tabLs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786256">
                <a:tc>
                  <a:txBody>
                    <a:bodyPr/>
                    <a:lstStyle/>
                    <a:p>
                      <a:pPr marL="205740" marR="0" indent="-205740">
                        <a:spcBef>
                          <a:spcPts val="0"/>
                        </a:spcBef>
                        <a:spcAft>
                          <a:spcPts val="0"/>
                        </a:spcAft>
                        <a:tabLst>
                          <a:tab pos="13970" algn="l"/>
                        </a:tabLst>
                      </a:pPr>
                      <a:r>
                        <a:rPr lang="en-US" sz="2000" dirty="0">
                          <a:solidFill>
                            <a:schemeClr val="tx1"/>
                          </a:solidFill>
                          <a:effectLst/>
                        </a:rPr>
                        <a:t>Problem Statement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342900" marR="0" lvl="0" indent="-342900">
                        <a:spcBef>
                          <a:spcPts val="0"/>
                        </a:spcBef>
                        <a:spcAft>
                          <a:spcPts val="0"/>
                        </a:spcAft>
                        <a:buFont typeface="Symbol" panose="05050102010706020507" pitchFamily="18" charset="2"/>
                        <a:buChar char=""/>
                        <a:tabLst>
                          <a:tab pos="148590" algn="l"/>
                        </a:tabLst>
                      </a:pPr>
                      <a:r>
                        <a:rPr lang="en-US" sz="2000" dirty="0">
                          <a:solidFill>
                            <a:schemeClr val="tx1"/>
                          </a:solidFill>
                          <a:effectLst/>
                        </a:rPr>
                        <a:t>A pacemaker consumes 1nW of power.  Its battery has a capacity of 100mAh.  How long will the pacemaker operate before it needs to be replaced?</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393128">
                <a:tc>
                  <a:txBody>
                    <a:bodyPr/>
                    <a:lstStyle/>
                    <a:p>
                      <a:pPr marL="205740" marR="0" indent="-205740">
                        <a:spcBef>
                          <a:spcPts val="0"/>
                        </a:spcBef>
                        <a:spcAft>
                          <a:spcPts val="0"/>
                        </a:spcAft>
                        <a:tabLst>
                          <a:tab pos="13970" algn="l"/>
                        </a:tabLst>
                      </a:pPr>
                      <a:r>
                        <a:rPr lang="en-US" sz="9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123825"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478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27</a:t>
            </a:fld>
            <a:endParaRPr lang="en-US" dirty="0"/>
          </a:p>
        </p:txBody>
      </p:sp>
      <p:sp>
        <p:nvSpPr>
          <p:cNvPr id="8" name="Title 7"/>
          <p:cNvSpPr>
            <a:spLocks noGrp="1"/>
          </p:cNvSpPr>
          <p:nvPr>
            <p:ph type="title"/>
          </p:nvPr>
        </p:nvSpPr>
        <p:spPr/>
        <p:txBody>
          <a:bodyPr/>
          <a:lstStyle/>
          <a:p>
            <a:r>
              <a:rPr lang="en-US" dirty="0"/>
              <a:t>Our Current Work</a:t>
            </a:r>
          </a:p>
        </p:txBody>
      </p:sp>
      <p:sp>
        <p:nvSpPr>
          <p:cNvPr id="10" name="Content Placeholder 9"/>
          <p:cNvSpPr>
            <a:spLocks noGrp="1"/>
          </p:cNvSpPr>
          <p:nvPr>
            <p:ph idx="1"/>
          </p:nvPr>
        </p:nvSpPr>
        <p:spPr/>
        <p:txBody>
          <a:bodyPr/>
          <a:lstStyle/>
          <a:p>
            <a:r>
              <a:rPr lang="en-US" dirty="0"/>
              <a:t>Introduction Logic Circuits Course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4405"/>
          <a:stretch/>
        </p:blipFill>
        <p:spPr>
          <a:xfrm>
            <a:off x="365368" y="1619514"/>
            <a:ext cx="2562889" cy="3733272"/>
          </a:xfrm>
          <a:prstGeom prst="rect">
            <a:avLst/>
          </a:prstGeom>
        </p:spPr>
      </p:pic>
      <p:sp>
        <p:nvSpPr>
          <p:cNvPr id="9" name="TextBox 8"/>
          <p:cNvSpPr txBox="1"/>
          <p:nvPr/>
        </p:nvSpPr>
        <p:spPr>
          <a:xfrm>
            <a:off x="3167612" y="1619514"/>
            <a:ext cx="5736902" cy="4524315"/>
          </a:xfrm>
          <a:prstGeom prst="rect">
            <a:avLst/>
          </a:prstGeom>
          <a:noFill/>
        </p:spPr>
        <p:txBody>
          <a:bodyPr wrap="square" rtlCol="0">
            <a:spAutoFit/>
          </a:bodyPr>
          <a:lstStyle/>
          <a:p>
            <a:pPr algn="l"/>
            <a:r>
              <a:rPr lang="en-US" sz="1800" b="1" dirty="0">
                <a:latin typeface="Arial" panose="020B0604020202020204" pitchFamily="34" charset="0"/>
                <a:cs typeface="Arial" panose="020B0604020202020204" pitchFamily="34" charset="0"/>
              </a:rPr>
              <a:t>A lower-level course found is all ABET accredited EE/</a:t>
            </a:r>
            <a:r>
              <a:rPr lang="en-US" sz="1800" b="1" dirty="0" err="1">
                <a:latin typeface="Arial" panose="020B0604020202020204" pitchFamily="34" charset="0"/>
                <a:cs typeface="Arial" panose="020B0604020202020204" pitchFamily="34" charset="0"/>
              </a:rPr>
              <a:t>CpE</a:t>
            </a:r>
            <a:r>
              <a:rPr lang="en-US" sz="1800" b="1" dirty="0">
                <a:latin typeface="Arial" panose="020B0604020202020204" pitchFamily="34" charset="0"/>
                <a:cs typeface="Arial" panose="020B0604020202020204" pitchFamily="34" charset="0"/>
              </a:rPr>
              <a:t> Programs</a:t>
            </a:r>
          </a:p>
          <a:p>
            <a:pPr algn="l"/>
            <a:endParaRPr lang="en-US" sz="1800" b="1" dirty="0">
              <a:latin typeface="Arial" panose="020B0604020202020204" pitchFamily="34" charset="0"/>
              <a:cs typeface="Arial" panose="020B0604020202020204" pitchFamily="34" charset="0"/>
            </a:endParaRP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Analog vs. Digital</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Number Systems</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Digital Circuits &amp; Interfacing</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Combinational Logic Design</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VHDL – part 1</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MSI Logic</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Sequential Logic Design</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VHDL – part 2</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Behavioral Modeling Techniques</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 Semiconductor Memory</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 Programmable Logic</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 Arithmetic Circuits</a:t>
            </a:r>
          </a:p>
          <a:p>
            <a:pPr marL="800100" lvl="1" indent="-342900" algn="l">
              <a:buFont typeface="+mj-lt"/>
              <a:buAutoNum type="arabicPeriod"/>
            </a:pPr>
            <a:r>
              <a:rPr lang="en-US" sz="1800" b="1" dirty="0">
                <a:latin typeface="Arial" panose="020B0604020202020204" pitchFamily="34" charset="0"/>
                <a:cs typeface="Arial" panose="020B0604020202020204" pitchFamily="34" charset="0"/>
              </a:rPr>
              <a:t> Computer Systems</a:t>
            </a:r>
          </a:p>
        </p:txBody>
      </p:sp>
    </p:spTree>
    <p:extLst>
      <p:ext uri="{BB962C8B-B14F-4D97-AF65-F5344CB8AC3E}">
        <p14:creationId xmlns:p14="http://schemas.microsoft.com/office/powerpoint/2010/main" val="152243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28</a:t>
            </a:fld>
            <a:endParaRPr lang="en-US" dirty="0"/>
          </a:p>
        </p:txBody>
      </p:sp>
      <p:sp>
        <p:nvSpPr>
          <p:cNvPr id="8" name="Title 7"/>
          <p:cNvSpPr>
            <a:spLocks noGrp="1"/>
          </p:cNvSpPr>
          <p:nvPr>
            <p:ph type="title"/>
          </p:nvPr>
        </p:nvSpPr>
        <p:spPr/>
        <p:txBody>
          <a:bodyPr/>
          <a:lstStyle/>
          <a:p>
            <a:r>
              <a:rPr lang="en-US" dirty="0"/>
              <a:t>Current Work</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436" b="50340"/>
          <a:stretch/>
        </p:blipFill>
        <p:spPr>
          <a:xfrm>
            <a:off x="627152" y="1214297"/>
            <a:ext cx="7978166" cy="4566017"/>
          </a:xfrm>
          <a:prstGeom prst="rect">
            <a:avLst/>
          </a:prstGeom>
        </p:spPr>
      </p:pic>
      <p:sp>
        <p:nvSpPr>
          <p:cNvPr id="10" name="Content Placeholder 9"/>
          <p:cNvSpPr>
            <a:spLocks noGrp="1"/>
          </p:cNvSpPr>
          <p:nvPr>
            <p:ph idx="1"/>
          </p:nvPr>
        </p:nvSpPr>
        <p:spPr/>
        <p:txBody>
          <a:bodyPr/>
          <a:lstStyle/>
          <a:p>
            <a:r>
              <a:rPr lang="en-US" dirty="0"/>
              <a:t>Step 1: Define Learning Outcomes</a:t>
            </a:r>
          </a:p>
        </p:txBody>
      </p:sp>
    </p:spTree>
    <p:extLst>
      <p:ext uri="{BB962C8B-B14F-4D97-AF65-F5344CB8AC3E}">
        <p14:creationId xmlns:p14="http://schemas.microsoft.com/office/powerpoint/2010/main" val="404229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29</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p:txBody>
          <a:bodyPr/>
          <a:lstStyle/>
          <a:p>
            <a:r>
              <a:rPr lang="en-US" dirty="0"/>
              <a:t>Step 1: Define Learning Outcomes </a:t>
            </a:r>
            <a:r>
              <a:rPr lang="en-US" dirty="0" err="1"/>
              <a:t>Cont</a:t>
            </a:r>
            <a:r>
              <a:rPr lang="en-US" dirty="0"/>
              <a: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9188" b="6018"/>
          <a:stretch/>
        </p:blipFill>
        <p:spPr>
          <a:xfrm>
            <a:off x="681581" y="1491343"/>
            <a:ext cx="7899496" cy="4579257"/>
          </a:xfrm>
          <a:prstGeom prst="rect">
            <a:avLst/>
          </a:prstGeom>
        </p:spPr>
      </p:pic>
    </p:spTree>
    <p:extLst>
      <p:ext uri="{BB962C8B-B14F-4D97-AF65-F5344CB8AC3E}">
        <p14:creationId xmlns:p14="http://schemas.microsoft.com/office/powerpoint/2010/main" val="412433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What is STEM anyway?</a:t>
            </a:r>
          </a:p>
          <a:p>
            <a:pPr lvl="1"/>
            <a:r>
              <a:rPr lang="en-US" dirty="0"/>
              <a:t>STEM = Science, Technology, Engineering, and Math.</a:t>
            </a:r>
          </a:p>
          <a:p>
            <a:pPr lvl="1"/>
            <a:r>
              <a:rPr lang="en-US" dirty="0"/>
              <a:t>Defined as </a:t>
            </a:r>
            <a:r>
              <a:rPr lang="en-US" b="1" dirty="0">
                <a:solidFill>
                  <a:srgbClr val="FF0000"/>
                </a:solidFill>
              </a:rPr>
              <a:t>“people who create knowledge”.</a:t>
            </a:r>
          </a:p>
          <a:p>
            <a:pPr lvl="1"/>
            <a:r>
              <a:rPr lang="en-US" dirty="0"/>
              <a:t>This </a:t>
            </a:r>
            <a:r>
              <a:rPr lang="en-US" u="sng" dirty="0"/>
              <a:t>doesn’t</a:t>
            </a:r>
            <a:r>
              <a:rPr lang="en-US" dirty="0"/>
              <a:t> include health practitioners.</a:t>
            </a:r>
            <a:br>
              <a:rPr lang="en-US" dirty="0"/>
            </a:br>
            <a:endParaRPr lang="en-US" dirty="0"/>
          </a:p>
          <a:p>
            <a:r>
              <a:rPr lang="en-US" dirty="0"/>
              <a:t>Who are these STEM people?</a:t>
            </a:r>
          </a:p>
          <a:p>
            <a:pPr lvl="1"/>
            <a:r>
              <a:rPr lang="en-US" dirty="0"/>
              <a:t>In 2013, there were 142M jobs in the US.</a:t>
            </a:r>
          </a:p>
          <a:p>
            <a:pPr lvl="1"/>
            <a:r>
              <a:rPr lang="en-US" dirty="0"/>
              <a:t>Of these, 8M were in STEM (1 of ~18).</a:t>
            </a:r>
          </a:p>
          <a:p>
            <a:pPr lvl="2"/>
            <a:r>
              <a:rPr lang="en-US" dirty="0">
                <a:solidFill>
                  <a:schemeClr val="accent2"/>
                </a:solidFill>
              </a:rPr>
              <a:t>3.8M in Computers &amp; Math</a:t>
            </a:r>
          </a:p>
          <a:p>
            <a:pPr lvl="2"/>
            <a:r>
              <a:rPr lang="en-US" dirty="0">
                <a:solidFill>
                  <a:schemeClr val="accent2"/>
                </a:solidFill>
              </a:rPr>
              <a:t>2.85M in Architecture &amp; Engineering</a:t>
            </a:r>
          </a:p>
          <a:p>
            <a:pPr lvl="2"/>
            <a:r>
              <a:rPr lang="en-US" dirty="0">
                <a:solidFill>
                  <a:schemeClr val="accent2"/>
                </a:solidFill>
              </a:rPr>
              <a:t>1.35 in Science</a:t>
            </a:r>
          </a:p>
          <a:p>
            <a:pPr lvl="1"/>
            <a:r>
              <a:rPr lang="en-US" dirty="0"/>
              <a:t>That’s 25% of the professional workforce.</a:t>
            </a:r>
          </a:p>
          <a:p>
            <a:pPr lvl="1"/>
            <a:r>
              <a:rPr lang="en-US" dirty="0"/>
              <a:t>That’s 5% of the overall workforce</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a:t>
            </a:fld>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648" y="3596671"/>
            <a:ext cx="3689444" cy="222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318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30</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p:txBody>
          <a:bodyPr/>
          <a:lstStyle/>
          <a:p>
            <a:r>
              <a:rPr lang="en-US" dirty="0"/>
              <a:t>Step 2: Create Assessment Tools</a:t>
            </a:r>
          </a:p>
        </p:txBody>
      </p:sp>
      <p:pic>
        <p:nvPicPr>
          <p:cNvPr id="6" name="Picture 5"/>
          <p:cNvPicPr/>
          <p:nvPr/>
        </p:nvPicPr>
        <p:blipFill>
          <a:blip r:embed="rId3"/>
          <a:stretch>
            <a:fillRect/>
          </a:stretch>
        </p:blipFill>
        <p:spPr>
          <a:xfrm>
            <a:off x="181429" y="1743710"/>
            <a:ext cx="4640127" cy="3666490"/>
          </a:xfrm>
          <a:prstGeom prst="rect">
            <a:avLst/>
          </a:prstGeom>
          <a:ln>
            <a:solidFill>
              <a:srgbClr val="0070C0"/>
            </a:solidFill>
          </a:ln>
        </p:spPr>
      </p:pic>
      <p:sp>
        <p:nvSpPr>
          <p:cNvPr id="7" name="TextBox 6"/>
          <p:cNvSpPr txBox="1"/>
          <p:nvPr/>
        </p:nvSpPr>
        <p:spPr>
          <a:xfrm>
            <a:off x="4876972" y="2449799"/>
            <a:ext cx="4191134" cy="1077218"/>
          </a:xfrm>
          <a:prstGeom prst="rect">
            <a:avLst/>
          </a:prstGeom>
          <a:noFill/>
        </p:spPr>
        <p:txBody>
          <a:bodyPr wrap="square" rtlCol="0">
            <a:spAutoFit/>
          </a:bodyPr>
          <a:lstStyle/>
          <a:p>
            <a:pPr marL="285750" indent="-285750" algn="l">
              <a:buFontTx/>
              <a:buChar char="-"/>
            </a:pPr>
            <a:r>
              <a:rPr lang="en-US" sz="1600" dirty="0">
                <a:solidFill>
                  <a:srgbClr val="FF0000"/>
                </a:solidFill>
                <a:latin typeface="Arial" panose="020B0604020202020204" pitchFamily="34" charset="0"/>
                <a:cs typeface="Arial" panose="020B0604020202020204" pitchFamily="34" charset="0"/>
              </a:rPr>
              <a:t>Over 600 questions developed.  </a:t>
            </a:r>
          </a:p>
          <a:p>
            <a:pPr marL="285750" indent="-285750" algn="l">
              <a:buFontTx/>
              <a:buChar char="-"/>
            </a:pPr>
            <a:r>
              <a:rPr lang="en-US" sz="1600" dirty="0">
                <a:solidFill>
                  <a:srgbClr val="FF0000"/>
                </a:solidFill>
                <a:latin typeface="Arial" panose="020B0604020202020204" pitchFamily="34" charset="0"/>
                <a:cs typeface="Arial" panose="020B0604020202020204" pitchFamily="34" charset="0"/>
              </a:rPr>
              <a:t>Care taken to match assessment to level of learning (i.e., knowledge, design, etc..)</a:t>
            </a:r>
          </a:p>
          <a:p>
            <a:pPr marL="285750" indent="-285750" algn="l">
              <a:buFontTx/>
              <a:buChar char="-"/>
            </a:pPr>
            <a:r>
              <a:rPr lang="en-US" sz="1600" dirty="0">
                <a:solidFill>
                  <a:srgbClr val="FF0000"/>
                </a:solidFill>
                <a:latin typeface="Arial" panose="020B0604020202020204" pitchFamily="34" charset="0"/>
                <a:cs typeface="Arial" panose="020B0604020202020204" pitchFamily="34" charset="0"/>
              </a:rPr>
              <a:t>Multiple-Choice + VHDL Design</a:t>
            </a:r>
          </a:p>
        </p:txBody>
      </p:sp>
    </p:spTree>
    <p:extLst>
      <p:ext uri="{BB962C8B-B14F-4D97-AF65-F5344CB8AC3E}">
        <p14:creationId xmlns:p14="http://schemas.microsoft.com/office/powerpoint/2010/main" val="162193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31</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a:xfrm>
            <a:off x="98386" y="859584"/>
            <a:ext cx="8970380" cy="5168900"/>
          </a:xfrm>
        </p:spPr>
        <p:txBody>
          <a:bodyPr/>
          <a:lstStyle/>
          <a:p>
            <a:r>
              <a:rPr lang="en-US" dirty="0"/>
              <a:t>Step 3: Collect Baseline Understanding to Identify </a:t>
            </a:r>
            <a:br>
              <a:rPr lang="en-US" dirty="0"/>
            </a:br>
            <a:r>
              <a:rPr lang="en-US" dirty="0"/>
              <a:t>“Stress-Points”</a:t>
            </a:r>
          </a:p>
        </p:txBody>
      </p:sp>
      <p:pic>
        <p:nvPicPr>
          <p:cNvPr id="1026" name="Picture 2" descr="Outcome_Plot_All"/>
          <p:cNvPicPr>
            <a:picLocks noChangeAspect="1" noChangeArrowheads="1"/>
          </p:cNvPicPr>
          <p:nvPr/>
        </p:nvPicPr>
        <p:blipFill>
          <a:blip r:embed="rId3" cstate="print">
            <a:extLst>
              <a:ext uri="{28A0092B-C50C-407E-A947-70E740481C1C}">
                <a14:useLocalDpi xmlns:a14="http://schemas.microsoft.com/office/drawing/2010/main" val="0"/>
              </a:ext>
            </a:extLst>
          </a:blip>
          <a:srcRect l="8693" t="8621" r="17705" b="3752"/>
          <a:stretch>
            <a:fillRect/>
          </a:stretch>
        </p:blipFill>
        <p:spPr bwMode="auto">
          <a:xfrm rot="16200000">
            <a:off x="2618617" y="-195709"/>
            <a:ext cx="4203949" cy="83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89139" y="5764064"/>
            <a:ext cx="232906"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a:t>
            </a:r>
          </a:p>
          <a:p>
            <a:pPr algn="ctr"/>
            <a:r>
              <a:rPr lang="en-US" sz="500" dirty="0">
                <a:latin typeface="Arial" panose="020B0604020202020204" pitchFamily="34" charset="0"/>
                <a:cs typeface="Arial" panose="020B0604020202020204" pitchFamily="34" charset="0"/>
              </a:rPr>
              <a:t>(n=91)</a:t>
            </a:r>
          </a:p>
        </p:txBody>
      </p:sp>
      <p:sp>
        <p:nvSpPr>
          <p:cNvPr id="11" name="TextBox 10"/>
          <p:cNvSpPr txBox="1"/>
          <p:nvPr/>
        </p:nvSpPr>
        <p:spPr>
          <a:xfrm>
            <a:off x="125299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2</a:t>
            </a:r>
          </a:p>
          <a:p>
            <a:pPr algn="ctr"/>
            <a:r>
              <a:rPr lang="en-US" sz="500" dirty="0">
                <a:latin typeface="Arial" panose="020B0604020202020204" pitchFamily="34" charset="0"/>
                <a:cs typeface="Arial" panose="020B0604020202020204" pitchFamily="34" charset="0"/>
              </a:rPr>
              <a:t>(n=91)</a:t>
            </a:r>
          </a:p>
        </p:txBody>
      </p:sp>
      <p:sp>
        <p:nvSpPr>
          <p:cNvPr id="12" name="TextBox 11"/>
          <p:cNvSpPr txBox="1"/>
          <p:nvPr/>
        </p:nvSpPr>
        <p:spPr>
          <a:xfrm>
            <a:off x="1792108"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3</a:t>
            </a:r>
          </a:p>
          <a:p>
            <a:pPr algn="ctr"/>
            <a:r>
              <a:rPr lang="en-US" sz="500" dirty="0">
                <a:latin typeface="Arial" panose="020B0604020202020204" pitchFamily="34" charset="0"/>
                <a:cs typeface="Arial" panose="020B0604020202020204" pitchFamily="34" charset="0"/>
              </a:rPr>
              <a:t>(n=91)</a:t>
            </a:r>
          </a:p>
        </p:txBody>
      </p:sp>
      <p:sp>
        <p:nvSpPr>
          <p:cNvPr id="13" name="TextBox 12"/>
          <p:cNvSpPr txBox="1"/>
          <p:nvPr/>
        </p:nvSpPr>
        <p:spPr>
          <a:xfrm>
            <a:off x="241885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4</a:t>
            </a:r>
          </a:p>
          <a:p>
            <a:pPr algn="ctr"/>
            <a:r>
              <a:rPr lang="en-US" sz="500" dirty="0">
                <a:latin typeface="Arial" panose="020B0604020202020204" pitchFamily="34" charset="0"/>
                <a:cs typeface="Arial" panose="020B0604020202020204" pitchFamily="34" charset="0"/>
              </a:rPr>
              <a:t>(n=91)</a:t>
            </a:r>
          </a:p>
        </p:txBody>
      </p:sp>
      <p:sp>
        <p:nvSpPr>
          <p:cNvPr id="14" name="TextBox 13"/>
          <p:cNvSpPr txBox="1"/>
          <p:nvPr/>
        </p:nvSpPr>
        <p:spPr>
          <a:xfrm>
            <a:off x="3264673"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5</a:t>
            </a:r>
          </a:p>
          <a:p>
            <a:pPr algn="ctr"/>
            <a:r>
              <a:rPr lang="en-US" sz="500" dirty="0">
                <a:latin typeface="Arial" panose="020B0604020202020204" pitchFamily="34" charset="0"/>
                <a:cs typeface="Arial" panose="020B0604020202020204" pitchFamily="34" charset="0"/>
              </a:rPr>
              <a:t>(n=91)</a:t>
            </a:r>
          </a:p>
        </p:txBody>
      </p:sp>
      <p:sp>
        <p:nvSpPr>
          <p:cNvPr id="15" name="TextBox 14"/>
          <p:cNvSpPr txBox="1"/>
          <p:nvPr/>
        </p:nvSpPr>
        <p:spPr>
          <a:xfrm>
            <a:off x="4015243"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6</a:t>
            </a:r>
          </a:p>
          <a:p>
            <a:pPr algn="ctr"/>
            <a:r>
              <a:rPr lang="en-US" sz="500" dirty="0">
                <a:latin typeface="Arial" panose="020B0604020202020204" pitchFamily="34" charset="0"/>
                <a:cs typeface="Arial" panose="020B0604020202020204" pitchFamily="34" charset="0"/>
              </a:rPr>
              <a:t>(n=91)</a:t>
            </a:r>
          </a:p>
        </p:txBody>
      </p:sp>
      <p:sp>
        <p:nvSpPr>
          <p:cNvPr id="16" name="TextBox 15"/>
          <p:cNvSpPr txBox="1"/>
          <p:nvPr/>
        </p:nvSpPr>
        <p:spPr>
          <a:xfrm>
            <a:off x="6286687"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9</a:t>
            </a:r>
          </a:p>
          <a:p>
            <a:pPr algn="ctr"/>
            <a:r>
              <a:rPr lang="en-US" sz="500" dirty="0">
                <a:latin typeface="Arial" panose="020B0604020202020204" pitchFamily="34" charset="0"/>
                <a:cs typeface="Arial" panose="020B0604020202020204" pitchFamily="34" charset="0"/>
              </a:rPr>
              <a:t>(n=50)</a:t>
            </a:r>
          </a:p>
        </p:txBody>
      </p:sp>
      <p:sp>
        <p:nvSpPr>
          <p:cNvPr id="17" name="TextBox 16"/>
          <p:cNvSpPr txBox="1"/>
          <p:nvPr/>
        </p:nvSpPr>
        <p:spPr>
          <a:xfrm>
            <a:off x="4765813" y="576728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7</a:t>
            </a:r>
          </a:p>
          <a:p>
            <a:pPr algn="ctr"/>
            <a:r>
              <a:rPr lang="en-US" sz="500" dirty="0">
                <a:latin typeface="Arial" panose="020B0604020202020204" pitchFamily="34" charset="0"/>
                <a:cs typeface="Arial" panose="020B0604020202020204" pitchFamily="34" charset="0"/>
              </a:rPr>
              <a:t>(n=91)</a:t>
            </a:r>
          </a:p>
        </p:txBody>
      </p:sp>
      <p:sp>
        <p:nvSpPr>
          <p:cNvPr id="18" name="TextBox 17"/>
          <p:cNvSpPr txBox="1"/>
          <p:nvPr/>
        </p:nvSpPr>
        <p:spPr>
          <a:xfrm>
            <a:off x="5589953" y="577115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8</a:t>
            </a:r>
          </a:p>
          <a:p>
            <a:pPr algn="ctr"/>
            <a:r>
              <a:rPr lang="en-US" sz="500" dirty="0">
                <a:latin typeface="Arial" panose="020B0604020202020204" pitchFamily="34" charset="0"/>
                <a:cs typeface="Arial" panose="020B0604020202020204" pitchFamily="34" charset="0"/>
              </a:rPr>
              <a:t>(n=50)</a:t>
            </a:r>
          </a:p>
        </p:txBody>
      </p:sp>
      <p:sp>
        <p:nvSpPr>
          <p:cNvPr id="19" name="TextBox 18"/>
          <p:cNvSpPr txBox="1"/>
          <p:nvPr/>
        </p:nvSpPr>
        <p:spPr>
          <a:xfrm>
            <a:off x="6926539"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10</a:t>
            </a:r>
          </a:p>
          <a:p>
            <a:pPr algn="ctr"/>
            <a:r>
              <a:rPr lang="en-US" sz="500" dirty="0">
                <a:latin typeface="Arial" panose="020B0604020202020204" pitchFamily="34" charset="0"/>
                <a:cs typeface="Arial" panose="020B0604020202020204" pitchFamily="34" charset="0"/>
              </a:rPr>
              <a:t>(n=50)</a:t>
            </a:r>
          </a:p>
        </p:txBody>
      </p:sp>
      <p:sp>
        <p:nvSpPr>
          <p:cNvPr id="20" name="TextBox 19"/>
          <p:cNvSpPr txBox="1"/>
          <p:nvPr/>
        </p:nvSpPr>
        <p:spPr>
          <a:xfrm>
            <a:off x="7383739" y="5758668"/>
            <a:ext cx="256581"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11</a:t>
            </a:r>
          </a:p>
          <a:p>
            <a:pPr algn="ctr"/>
            <a:r>
              <a:rPr lang="en-US" sz="500" dirty="0">
                <a:latin typeface="Arial" panose="020B0604020202020204" pitchFamily="34" charset="0"/>
                <a:cs typeface="Arial" panose="020B0604020202020204" pitchFamily="34" charset="0"/>
              </a:rPr>
              <a:t>(n=50)</a:t>
            </a:r>
          </a:p>
        </p:txBody>
      </p:sp>
      <p:sp>
        <p:nvSpPr>
          <p:cNvPr id="21" name="TextBox 20"/>
          <p:cNvSpPr txBox="1"/>
          <p:nvPr/>
        </p:nvSpPr>
        <p:spPr>
          <a:xfrm>
            <a:off x="7731492"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12</a:t>
            </a:r>
          </a:p>
          <a:p>
            <a:pPr algn="ctr"/>
            <a:r>
              <a:rPr lang="en-US" sz="500" dirty="0">
                <a:latin typeface="Arial" panose="020B0604020202020204" pitchFamily="34" charset="0"/>
                <a:cs typeface="Arial" panose="020B0604020202020204" pitchFamily="34" charset="0"/>
              </a:rPr>
              <a:t>(n=50)</a:t>
            </a:r>
          </a:p>
        </p:txBody>
      </p:sp>
      <p:sp>
        <p:nvSpPr>
          <p:cNvPr id="22" name="TextBox 21"/>
          <p:cNvSpPr txBox="1"/>
          <p:nvPr/>
        </p:nvSpPr>
        <p:spPr>
          <a:xfrm>
            <a:off x="8223347" y="5758668"/>
            <a:ext cx="242473"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13</a:t>
            </a:r>
          </a:p>
          <a:p>
            <a:pPr algn="ctr"/>
            <a:r>
              <a:rPr lang="en-US" sz="500" dirty="0">
                <a:latin typeface="Arial" panose="020B0604020202020204" pitchFamily="34" charset="0"/>
                <a:cs typeface="Arial" panose="020B0604020202020204" pitchFamily="34" charset="0"/>
              </a:rPr>
              <a:t>(n=50)</a:t>
            </a:r>
          </a:p>
        </p:txBody>
      </p:sp>
    </p:spTree>
    <p:extLst>
      <p:ext uri="{BB962C8B-B14F-4D97-AF65-F5344CB8AC3E}">
        <p14:creationId xmlns:p14="http://schemas.microsoft.com/office/powerpoint/2010/main" val="1604309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32</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a:xfrm>
            <a:off x="113488" y="859584"/>
            <a:ext cx="8886677" cy="5168900"/>
          </a:xfrm>
        </p:spPr>
        <p:txBody>
          <a:bodyPr/>
          <a:lstStyle/>
          <a:p>
            <a:r>
              <a:rPr lang="en-US" dirty="0"/>
              <a:t>Step 3: Collect Baseline Understanding to Identify </a:t>
            </a:r>
            <a:br>
              <a:rPr lang="en-US" dirty="0"/>
            </a:br>
            <a:r>
              <a:rPr lang="en-US" dirty="0"/>
              <a:t>“Stress-Points”</a:t>
            </a:r>
          </a:p>
        </p:txBody>
      </p:sp>
      <p:pic>
        <p:nvPicPr>
          <p:cNvPr id="1026" name="Picture 2" descr="Outcome_Plot_All"/>
          <p:cNvPicPr>
            <a:picLocks noChangeAspect="1" noChangeArrowheads="1"/>
          </p:cNvPicPr>
          <p:nvPr/>
        </p:nvPicPr>
        <p:blipFill>
          <a:blip r:embed="rId3" cstate="print">
            <a:extLst>
              <a:ext uri="{28A0092B-C50C-407E-A947-70E740481C1C}">
                <a14:useLocalDpi xmlns:a14="http://schemas.microsoft.com/office/drawing/2010/main" val="0"/>
              </a:ext>
            </a:extLst>
          </a:blip>
          <a:srcRect l="8693" t="8621" r="17705" b="3752"/>
          <a:stretch>
            <a:fillRect/>
          </a:stretch>
        </p:blipFill>
        <p:spPr bwMode="auto">
          <a:xfrm rot="16200000">
            <a:off x="2618617" y="-195709"/>
            <a:ext cx="4203949" cy="83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89139" y="5764064"/>
            <a:ext cx="232906"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a:t>
            </a:r>
          </a:p>
          <a:p>
            <a:pPr algn="ctr"/>
            <a:r>
              <a:rPr lang="en-US" sz="500" dirty="0">
                <a:latin typeface="Arial" panose="020B0604020202020204" pitchFamily="34" charset="0"/>
                <a:cs typeface="Arial" panose="020B0604020202020204" pitchFamily="34" charset="0"/>
              </a:rPr>
              <a:t>(n=91)</a:t>
            </a:r>
          </a:p>
        </p:txBody>
      </p:sp>
      <p:sp>
        <p:nvSpPr>
          <p:cNvPr id="11" name="TextBox 10"/>
          <p:cNvSpPr txBox="1"/>
          <p:nvPr/>
        </p:nvSpPr>
        <p:spPr>
          <a:xfrm>
            <a:off x="125299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2</a:t>
            </a:r>
          </a:p>
          <a:p>
            <a:pPr algn="ctr"/>
            <a:r>
              <a:rPr lang="en-US" sz="500" dirty="0">
                <a:latin typeface="Arial" panose="020B0604020202020204" pitchFamily="34" charset="0"/>
                <a:cs typeface="Arial" panose="020B0604020202020204" pitchFamily="34" charset="0"/>
              </a:rPr>
              <a:t>(n=91)</a:t>
            </a:r>
          </a:p>
        </p:txBody>
      </p:sp>
      <p:sp>
        <p:nvSpPr>
          <p:cNvPr id="12" name="TextBox 11"/>
          <p:cNvSpPr txBox="1"/>
          <p:nvPr/>
        </p:nvSpPr>
        <p:spPr>
          <a:xfrm>
            <a:off x="1792108"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3</a:t>
            </a:r>
          </a:p>
          <a:p>
            <a:pPr algn="ctr"/>
            <a:r>
              <a:rPr lang="en-US" sz="500" dirty="0">
                <a:latin typeface="Arial" panose="020B0604020202020204" pitchFamily="34" charset="0"/>
                <a:cs typeface="Arial" panose="020B0604020202020204" pitchFamily="34" charset="0"/>
              </a:rPr>
              <a:t>(n=91)</a:t>
            </a:r>
          </a:p>
        </p:txBody>
      </p:sp>
      <p:sp>
        <p:nvSpPr>
          <p:cNvPr id="13" name="TextBox 12"/>
          <p:cNvSpPr txBox="1"/>
          <p:nvPr/>
        </p:nvSpPr>
        <p:spPr>
          <a:xfrm>
            <a:off x="241885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4</a:t>
            </a:r>
          </a:p>
          <a:p>
            <a:pPr algn="ctr"/>
            <a:r>
              <a:rPr lang="en-US" sz="500" dirty="0">
                <a:latin typeface="Arial" panose="020B0604020202020204" pitchFamily="34" charset="0"/>
                <a:cs typeface="Arial" panose="020B0604020202020204" pitchFamily="34" charset="0"/>
              </a:rPr>
              <a:t>(n=91)</a:t>
            </a:r>
          </a:p>
        </p:txBody>
      </p:sp>
      <p:sp>
        <p:nvSpPr>
          <p:cNvPr id="14" name="TextBox 13"/>
          <p:cNvSpPr txBox="1"/>
          <p:nvPr/>
        </p:nvSpPr>
        <p:spPr>
          <a:xfrm>
            <a:off x="3264673"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5</a:t>
            </a:r>
          </a:p>
          <a:p>
            <a:pPr algn="ctr"/>
            <a:r>
              <a:rPr lang="en-US" sz="500" dirty="0">
                <a:latin typeface="Arial" panose="020B0604020202020204" pitchFamily="34" charset="0"/>
                <a:cs typeface="Arial" panose="020B0604020202020204" pitchFamily="34" charset="0"/>
              </a:rPr>
              <a:t>(n=91)</a:t>
            </a:r>
          </a:p>
        </p:txBody>
      </p:sp>
      <p:sp>
        <p:nvSpPr>
          <p:cNvPr id="15" name="TextBox 14"/>
          <p:cNvSpPr txBox="1"/>
          <p:nvPr/>
        </p:nvSpPr>
        <p:spPr>
          <a:xfrm>
            <a:off x="4015243"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6</a:t>
            </a:r>
          </a:p>
          <a:p>
            <a:pPr algn="ctr"/>
            <a:r>
              <a:rPr lang="en-US" sz="500" dirty="0">
                <a:latin typeface="Arial" panose="020B0604020202020204" pitchFamily="34" charset="0"/>
                <a:cs typeface="Arial" panose="020B0604020202020204" pitchFamily="34" charset="0"/>
              </a:rPr>
              <a:t>(n=91)</a:t>
            </a:r>
          </a:p>
        </p:txBody>
      </p:sp>
      <p:sp>
        <p:nvSpPr>
          <p:cNvPr id="16" name="TextBox 15"/>
          <p:cNvSpPr txBox="1"/>
          <p:nvPr/>
        </p:nvSpPr>
        <p:spPr>
          <a:xfrm>
            <a:off x="6286687"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9</a:t>
            </a:r>
          </a:p>
          <a:p>
            <a:pPr algn="ctr"/>
            <a:r>
              <a:rPr lang="en-US" sz="500" dirty="0">
                <a:latin typeface="Arial" panose="020B0604020202020204" pitchFamily="34" charset="0"/>
                <a:cs typeface="Arial" panose="020B0604020202020204" pitchFamily="34" charset="0"/>
              </a:rPr>
              <a:t>(n=50)</a:t>
            </a:r>
          </a:p>
        </p:txBody>
      </p:sp>
      <p:sp>
        <p:nvSpPr>
          <p:cNvPr id="17" name="TextBox 16"/>
          <p:cNvSpPr txBox="1"/>
          <p:nvPr/>
        </p:nvSpPr>
        <p:spPr>
          <a:xfrm>
            <a:off x="4765813" y="576728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7</a:t>
            </a:r>
          </a:p>
          <a:p>
            <a:pPr algn="ctr"/>
            <a:r>
              <a:rPr lang="en-US" sz="500" dirty="0">
                <a:latin typeface="Arial" panose="020B0604020202020204" pitchFamily="34" charset="0"/>
                <a:cs typeface="Arial" panose="020B0604020202020204" pitchFamily="34" charset="0"/>
              </a:rPr>
              <a:t>(n=91)</a:t>
            </a:r>
          </a:p>
        </p:txBody>
      </p:sp>
      <p:sp>
        <p:nvSpPr>
          <p:cNvPr id="18" name="TextBox 17"/>
          <p:cNvSpPr txBox="1"/>
          <p:nvPr/>
        </p:nvSpPr>
        <p:spPr>
          <a:xfrm>
            <a:off x="5589953" y="577115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8</a:t>
            </a:r>
          </a:p>
          <a:p>
            <a:pPr algn="ctr"/>
            <a:r>
              <a:rPr lang="en-US" sz="500" dirty="0">
                <a:latin typeface="Arial" panose="020B0604020202020204" pitchFamily="34" charset="0"/>
                <a:cs typeface="Arial" panose="020B0604020202020204" pitchFamily="34" charset="0"/>
              </a:rPr>
              <a:t>(n=50)</a:t>
            </a:r>
          </a:p>
        </p:txBody>
      </p:sp>
      <p:sp>
        <p:nvSpPr>
          <p:cNvPr id="19" name="TextBox 18"/>
          <p:cNvSpPr txBox="1"/>
          <p:nvPr/>
        </p:nvSpPr>
        <p:spPr>
          <a:xfrm>
            <a:off x="6926539"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10</a:t>
            </a:r>
          </a:p>
          <a:p>
            <a:pPr algn="ctr"/>
            <a:r>
              <a:rPr lang="en-US" sz="500" dirty="0">
                <a:latin typeface="Arial" panose="020B0604020202020204" pitchFamily="34" charset="0"/>
                <a:cs typeface="Arial" panose="020B0604020202020204" pitchFamily="34" charset="0"/>
              </a:rPr>
              <a:t>(n=50)</a:t>
            </a:r>
          </a:p>
        </p:txBody>
      </p:sp>
      <p:sp>
        <p:nvSpPr>
          <p:cNvPr id="20" name="TextBox 19"/>
          <p:cNvSpPr txBox="1"/>
          <p:nvPr/>
        </p:nvSpPr>
        <p:spPr>
          <a:xfrm>
            <a:off x="7383739" y="5758668"/>
            <a:ext cx="256581"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11</a:t>
            </a:r>
          </a:p>
          <a:p>
            <a:pPr algn="ctr"/>
            <a:r>
              <a:rPr lang="en-US" sz="500" dirty="0">
                <a:latin typeface="Arial" panose="020B0604020202020204" pitchFamily="34" charset="0"/>
                <a:cs typeface="Arial" panose="020B0604020202020204" pitchFamily="34" charset="0"/>
              </a:rPr>
              <a:t>(n=50)</a:t>
            </a:r>
          </a:p>
        </p:txBody>
      </p:sp>
      <p:sp>
        <p:nvSpPr>
          <p:cNvPr id="21" name="TextBox 20"/>
          <p:cNvSpPr txBox="1"/>
          <p:nvPr/>
        </p:nvSpPr>
        <p:spPr>
          <a:xfrm>
            <a:off x="7731492"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12</a:t>
            </a:r>
          </a:p>
          <a:p>
            <a:pPr algn="ctr"/>
            <a:r>
              <a:rPr lang="en-US" sz="500" dirty="0">
                <a:latin typeface="Arial" panose="020B0604020202020204" pitchFamily="34" charset="0"/>
                <a:cs typeface="Arial" panose="020B0604020202020204" pitchFamily="34" charset="0"/>
              </a:rPr>
              <a:t>(n=50)</a:t>
            </a:r>
          </a:p>
        </p:txBody>
      </p:sp>
      <p:sp>
        <p:nvSpPr>
          <p:cNvPr id="22" name="TextBox 21"/>
          <p:cNvSpPr txBox="1"/>
          <p:nvPr/>
        </p:nvSpPr>
        <p:spPr>
          <a:xfrm>
            <a:off x="8223347" y="5758668"/>
            <a:ext cx="242473"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13</a:t>
            </a:r>
          </a:p>
          <a:p>
            <a:pPr algn="ctr"/>
            <a:r>
              <a:rPr lang="en-US" sz="500" dirty="0">
                <a:latin typeface="Arial" panose="020B0604020202020204" pitchFamily="34" charset="0"/>
                <a:cs typeface="Arial" panose="020B0604020202020204" pitchFamily="34" charset="0"/>
              </a:rPr>
              <a:t>(n=50)</a:t>
            </a:r>
          </a:p>
        </p:txBody>
      </p:sp>
      <p:sp>
        <p:nvSpPr>
          <p:cNvPr id="23" name="TextBox 22"/>
          <p:cNvSpPr txBox="1"/>
          <p:nvPr/>
        </p:nvSpPr>
        <p:spPr>
          <a:xfrm>
            <a:off x="3819282" y="1190223"/>
            <a:ext cx="3912210" cy="584775"/>
          </a:xfrm>
          <a:prstGeom prst="rect">
            <a:avLst/>
          </a:prstGeom>
          <a:noFill/>
        </p:spPr>
        <p:txBody>
          <a:bodyPr wrap="square" rtlCol="0">
            <a:spAutoFit/>
          </a:bodyPr>
          <a:lstStyle/>
          <a:p>
            <a:pPr algn="l"/>
            <a:r>
              <a:rPr lang="en-US" sz="1600" dirty="0">
                <a:solidFill>
                  <a:srgbClr val="FF0000"/>
                </a:solidFill>
                <a:latin typeface="Arial" panose="020B0604020202020204" pitchFamily="34" charset="0"/>
                <a:cs typeface="Arial" panose="020B0604020202020204" pitchFamily="34" charset="0"/>
              </a:rPr>
              <a:t>Fall 2016: Targets have both low score AND high “cognitive difficulty”.</a:t>
            </a:r>
          </a:p>
        </p:txBody>
      </p:sp>
      <p:sp>
        <p:nvSpPr>
          <p:cNvPr id="24" name="Right Arrow 8"/>
          <p:cNvSpPr/>
          <p:nvPr/>
        </p:nvSpPr>
        <p:spPr bwMode="auto">
          <a:xfrm rot="5400000">
            <a:off x="2066952" y="2154387"/>
            <a:ext cx="1336604" cy="555898"/>
          </a:xfrm>
          <a:prstGeom prst="rightArrow">
            <a:avLst>
              <a:gd name="adj1" fmla="val 50000"/>
              <a:gd name="adj2" fmla="val 40680"/>
            </a:avLst>
          </a:prstGeom>
          <a:solidFill>
            <a:srgbClr val="FF000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Module 4.4</a:t>
            </a:r>
            <a:endParaRPr kumimoji="0" lang="en-US" sz="1400" b="1" i="0" u="none" strike="noStrike" cap="none" normalizeH="0" baseline="0" dirty="0">
              <a:ln>
                <a:noFill/>
              </a:ln>
              <a:solidFill>
                <a:schemeClr val="bg1"/>
              </a:solidFill>
              <a:effectLst/>
            </a:endParaRPr>
          </a:p>
        </p:txBody>
      </p:sp>
      <p:sp>
        <p:nvSpPr>
          <p:cNvPr id="25" name="Right Arrow 8"/>
          <p:cNvSpPr/>
          <p:nvPr/>
        </p:nvSpPr>
        <p:spPr bwMode="auto">
          <a:xfrm rot="5400000">
            <a:off x="2926080" y="2154387"/>
            <a:ext cx="1336604" cy="555898"/>
          </a:xfrm>
          <a:prstGeom prst="rightArrow">
            <a:avLst>
              <a:gd name="adj1" fmla="val 50000"/>
              <a:gd name="adj2" fmla="val 40680"/>
            </a:avLst>
          </a:prstGeom>
          <a:solidFill>
            <a:srgbClr val="FF000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Module 5.5</a:t>
            </a:r>
            <a:endParaRPr kumimoji="0" lang="en-US" sz="14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60338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33</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a:xfrm>
            <a:off x="113488" y="859584"/>
            <a:ext cx="8886677" cy="5168900"/>
          </a:xfrm>
        </p:spPr>
        <p:txBody>
          <a:bodyPr/>
          <a:lstStyle/>
          <a:p>
            <a:r>
              <a:rPr lang="en-US" dirty="0"/>
              <a:t>Step 3: Collect Baseline Understanding to Identify </a:t>
            </a:r>
            <a:br>
              <a:rPr lang="en-US" dirty="0"/>
            </a:br>
            <a:r>
              <a:rPr lang="en-US" dirty="0"/>
              <a:t>“Stress-Points”</a:t>
            </a:r>
          </a:p>
        </p:txBody>
      </p:sp>
      <p:sp>
        <p:nvSpPr>
          <p:cNvPr id="23" name="TextBox 22"/>
          <p:cNvSpPr txBox="1"/>
          <p:nvPr/>
        </p:nvSpPr>
        <p:spPr>
          <a:xfrm>
            <a:off x="3051425" y="1204120"/>
            <a:ext cx="4998768" cy="338554"/>
          </a:xfrm>
          <a:prstGeom prst="rect">
            <a:avLst/>
          </a:prstGeom>
          <a:noFill/>
        </p:spPr>
        <p:txBody>
          <a:bodyPr wrap="square" rtlCol="0">
            <a:spAutoFit/>
          </a:bodyPr>
          <a:lstStyle/>
          <a:p>
            <a:pPr algn="l"/>
            <a:r>
              <a:rPr lang="en-US" sz="1600" dirty="0">
                <a:solidFill>
                  <a:srgbClr val="FF0000"/>
                </a:solidFill>
                <a:latin typeface="Arial" panose="020B0604020202020204" pitchFamily="34" charset="0"/>
                <a:cs typeface="Arial" panose="020B0604020202020204" pitchFamily="34" charset="0"/>
              </a:rPr>
              <a:t>Also breakdown demographics for more insight</a:t>
            </a:r>
          </a:p>
        </p:txBody>
      </p:sp>
      <p:pic>
        <p:nvPicPr>
          <p:cNvPr id="2" name="Picture 1"/>
          <p:cNvPicPr>
            <a:picLocks noChangeAspect="1"/>
          </p:cNvPicPr>
          <p:nvPr/>
        </p:nvPicPr>
        <p:blipFill>
          <a:blip r:embed="rId3"/>
          <a:stretch>
            <a:fillRect/>
          </a:stretch>
        </p:blipFill>
        <p:spPr>
          <a:xfrm>
            <a:off x="1194282" y="1613019"/>
            <a:ext cx="3094138" cy="4485810"/>
          </a:xfrm>
          <a:prstGeom prst="rect">
            <a:avLst/>
          </a:prstGeom>
        </p:spPr>
      </p:pic>
      <p:pic>
        <p:nvPicPr>
          <p:cNvPr id="3" name="Picture 2"/>
          <p:cNvPicPr>
            <a:picLocks noChangeAspect="1"/>
          </p:cNvPicPr>
          <p:nvPr/>
        </p:nvPicPr>
        <p:blipFill>
          <a:blip r:embed="rId4"/>
          <a:stretch>
            <a:fillRect/>
          </a:stretch>
        </p:blipFill>
        <p:spPr>
          <a:xfrm>
            <a:off x="5163805" y="1613019"/>
            <a:ext cx="3049124" cy="4496933"/>
          </a:xfrm>
          <a:prstGeom prst="rect">
            <a:avLst/>
          </a:prstGeom>
        </p:spPr>
      </p:pic>
    </p:spTree>
    <p:extLst>
      <p:ext uri="{BB962C8B-B14F-4D97-AF65-F5344CB8AC3E}">
        <p14:creationId xmlns:p14="http://schemas.microsoft.com/office/powerpoint/2010/main" val="185040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34</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a:xfrm>
            <a:off x="117211" y="876026"/>
            <a:ext cx="8882954" cy="5081882"/>
          </a:xfrm>
        </p:spPr>
        <p:txBody>
          <a:bodyPr/>
          <a:lstStyle/>
          <a:p>
            <a:r>
              <a:rPr lang="en-US" dirty="0"/>
              <a:t>Step 4: Implement Adaptive Learning Modules</a:t>
            </a:r>
          </a:p>
        </p:txBody>
      </p:sp>
      <p:pic>
        <p:nvPicPr>
          <p:cNvPr id="2" name="Picture 1"/>
          <p:cNvPicPr>
            <a:picLocks noChangeAspect="1"/>
          </p:cNvPicPr>
          <p:nvPr/>
        </p:nvPicPr>
        <p:blipFill>
          <a:blip r:embed="rId3"/>
          <a:stretch>
            <a:fillRect/>
          </a:stretch>
        </p:blipFill>
        <p:spPr>
          <a:xfrm>
            <a:off x="3991144" y="1425480"/>
            <a:ext cx="4999469" cy="4628675"/>
          </a:xfrm>
          <a:prstGeom prst="rect">
            <a:avLst/>
          </a:prstGeom>
          <a:ln>
            <a:solidFill>
              <a:schemeClr val="accent2"/>
            </a:solidFill>
          </a:ln>
        </p:spPr>
      </p:pic>
      <p:pic>
        <p:nvPicPr>
          <p:cNvPr id="3" name="Picture 2"/>
          <p:cNvPicPr>
            <a:picLocks noChangeAspect="1"/>
          </p:cNvPicPr>
          <p:nvPr/>
        </p:nvPicPr>
        <p:blipFill>
          <a:blip r:embed="rId4"/>
          <a:stretch>
            <a:fillRect/>
          </a:stretch>
        </p:blipFill>
        <p:spPr>
          <a:xfrm>
            <a:off x="355618" y="1425480"/>
            <a:ext cx="3444240" cy="2339613"/>
          </a:xfrm>
          <a:prstGeom prst="rect">
            <a:avLst/>
          </a:prstGeom>
          <a:ln>
            <a:solidFill>
              <a:schemeClr val="accent2"/>
            </a:solidFill>
          </a:ln>
        </p:spPr>
      </p:pic>
      <p:pic>
        <p:nvPicPr>
          <p:cNvPr id="5" name="Picture 4"/>
          <p:cNvPicPr>
            <a:picLocks noChangeAspect="1"/>
          </p:cNvPicPr>
          <p:nvPr/>
        </p:nvPicPr>
        <p:blipFill>
          <a:blip r:embed="rId5"/>
          <a:stretch>
            <a:fillRect/>
          </a:stretch>
        </p:blipFill>
        <p:spPr>
          <a:xfrm>
            <a:off x="360716" y="3860970"/>
            <a:ext cx="3444240" cy="2193185"/>
          </a:xfrm>
          <a:prstGeom prst="rect">
            <a:avLst/>
          </a:prstGeom>
          <a:solidFill>
            <a:schemeClr val="accent2"/>
          </a:solidFill>
          <a:ln>
            <a:solidFill>
              <a:schemeClr val="accent2"/>
            </a:solidFill>
          </a:ln>
        </p:spPr>
      </p:pic>
    </p:spTree>
    <p:extLst>
      <p:ext uri="{BB962C8B-B14F-4D97-AF65-F5344CB8AC3E}">
        <p14:creationId xmlns:p14="http://schemas.microsoft.com/office/powerpoint/2010/main" val="1212223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35</a:t>
            </a:fld>
            <a:endParaRPr lang="en-US" dirty="0"/>
          </a:p>
        </p:txBody>
      </p:sp>
      <p:sp>
        <p:nvSpPr>
          <p:cNvPr id="8" name="Title 7"/>
          <p:cNvSpPr>
            <a:spLocks noGrp="1"/>
          </p:cNvSpPr>
          <p:nvPr>
            <p:ph type="title"/>
          </p:nvPr>
        </p:nvSpPr>
        <p:spPr/>
        <p:txBody>
          <a:bodyPr/>
          <a:lstStyle/>
          <a:p>
            <a:r>
              <a:rPr lang="en-US" dirty="0"/>
              <a:t>Current Work</a:t>
            </a:r>
          </a:p>
        </p:txBody>
      </p:sp>
      <p:sp>
        <p:nvSpPr>
          <p:cNvPr id="10" name="Content Placeholder 9"/>
          <p:cNvSpPr>
            <a:spLocks noGrp="1"/>
          </p:cNvSpPr>
          <p:nvPr>
            <p:ph idx="1"/>
          </p:nvPr>
        </p:nvSpPr>
        <p:spPr>
          <a:xfrm>
            <a:off x="113488" y="859584"/>
            <a:ext cx="8886677" cy="5168900"/>
          </a:xfrm>
        </p:spPr>
        <p:txBody>
          <a:bodyPr/>
          <a:lstStyle/>
          <a:p>
            <a:r>
              <a:rPr lang="en-US" dirty="0"/>
              <a:t>Step 5: Measure Impact</a:t>
            </a:r>
          </a:p>
        </p:txBody>
      </p:sp>
      <p:pic>
        <p:nvPicPr>
          <p:cNvPr id="1026" name="Picture 2" descr="Outcome_Plot_All"/>
          <p:cNvPicPr>
            <a:picLocks noChangeAspect="1" noChangeArrowheads="1"/>
          </p:cNvPicPr>
          <p:nvPr/>
        </p:nvPicPr>
        <p:blipFill>
          <a:blip r:embed="rId3" cstate="print">
            <a:extLst>
              <a:ext uri="{28A0092B-C50C-407E-A947-70E740481C1C}">
                <a14:useLocalDpi xmlns:a14="http://schemas.microsoft.com/office/drawing/2010/main" val="0"/>
              </a:ext>
            </a:extLst>
          </a:blip>
          <a:srcRect l="8693" t="8621" r="17705" b="3752"/>
          <a:stretch>
            <a:fillRect/>
          </a:stretch>
        </p:blipFill>
        <p:spPr bwMode="auto">
          <a:xfrm rot="16200000">
            <a:off x="2618617" y="-195709"/>
            <a:ext cx="4203949" cy="83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89139" y="5764064"/>
            <a:ext cx="232906"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a:t>
            </a:r>
          </a:p>
          <a:p>
            <a:pPr algn="ctr"/>
            <a:r>
              <a:rPr lang="en-US" sz="500" dirty="0">
                <a:latin typeface="Arial" panose="020B0604020202020204" pitchFamily="34" charset="0"/>
                <a:cs typeface="Arial" panose="020B0604020202020204" pitchFamily="34" charset="0"/>
              </a:rPr>
              <a:t>(n=91)</a:t>
            </a:r>
          </a:p>
        </p:txBody>
      </p:sp>
      <p:sp>
        <p:nvSpPr>
          <p:cNvPr id="11" name="TextBox 10"/>
          <p:cNvSpPr txBox="1"/>
          <p:nvPr/>
        </p:nvSpPr>
        <p:spPr>
          <a:xfrm>
            <a:off x="125299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2</a:t>
            </a:r>
          </a:p>
          <a:p>
            <a:pPr algn="ctr"/>
            <a:r>
              <a:rPr lang="en-US" sz="500" dirty="0">
                <a:latin typeface="Arial" panose="020B0604020202020204" pitchFamily="34" charset="0"/>
                <a:cs typeface="Arial" panose="020B0604020202020204" pitchFamily="34" charset="0"/>
              </a:rPr>
              <a:t>(n=91)</a:t>
            </a:r>
          </a:p>
        </p:txBody>
      </p:sp>
      <p:sp>
        <p:nvSpPr>
          <p:cNvPr id="12" name="TextBox 11"/>
          <p:cNvSpPr txBox="1"/>
          <p:nvPr/>
        </p:nvSpPr>
        <p:spPr>
          <a:xfrm>
            <a:off x="1792108"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3</a:t>
            </a:r>
          </a:p>
          <a:p>
            <a:pPr algn="ctr"/>
            <a:r>
              <a:rPr lang="en-US" sz="500" dirty="0">
                <a:latin typeface="Arial" panose="020B0604020202020204" pitchFamily="34" charset="0"/>
                <a:cs typeface="Arial" panose="020B0604020202020204" pitchFamily="34" charset="0"/>
              </a:rPr>
              <a:t>(n=91)</a:t>
            </a:r>
          </a:p>
        </p:txBody>
      </p:sp>
      <p:sp>
        <p:nvSpPr>
          <p:cNvPr id="13" name="TextBox 12"/>
          <p:cNvSpPr txBox="1"/>
          <p:nvPr/>
        </p:nvSpPr>
        <p:spPr>
          <a:xfrm>
            <a:off x="2418853" y="5764064"/>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4</a:t>
            </a:r>
          </a:p>
          <a:p>
            <a:pPr algn="ctr"/>
            <a:r>
              <a:rPr lang="en-US" sz="500" dirty="0">
                <a:latin typeface="Arial" panose="020B0604020202020204" pitchFamily="34" charset="0"/>
                <a:cs typeface="Arial" panose="020B0604020202020204" pitchFamily="34" charset="0"/>
              </a:rPr>
              <a:t>(n=91)</a:t>
            </a:r>
          </a:p>
        </p:txBody>
      </p:sp>
      <p:sp>
        <p:nvSpPr>
          <p:cNvPr id="14" name="TextBox 13"/>
          <p:cNvSpPr txBox="1"/>
          <p:nvPr/>
        </p:nvSpPr>
        <p:spPr>
          <a:xfrm>
            <a:off x="3264673"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5</a:t>
            </a:r>
          </a:p>
          <a:p>
            <a:pPr algn="ctr"/>
            <a:r>
              <a:rPr lang="en-US" sz="500" dirty="0">
                <a:latin typeface="Arial" panose="020B0604020202020204" pitchFamily="34" charset="0"/>
                <a:cs typeface="Arial" panose="020B0604020202020204" pitchFamily="34" charset="0"/>
              </a:rPr>
              <a:t>(n=91)</a:t>
            </a:r>
          </a:p>
        </p:txBody>
      </p:sp>
      <p:sp>
        <p:nvSpPr>
          <p:cNvPr id="15" name="TextBox 14"/>
          <p:cNvSpPr txBox="1"/>
          <p:nvPr/>
        </p:nvSpPr>
        <p:spPr>
          <a:xfrm>
            <a:off x="4015243" y="5768275"/>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6</a:t>
            </a:r>
          </a:p>
          <a:p>
            <a:pPr algn="ctr"/>
            <a:r>
              <a:rPr lang="en-US" sz="500" dirty="0">
                <a:latin typeface="Arial" panose="020B0604020202020204" pitchFamily="34" charset="0"/>
                <a:cs typeface="Arial" panose="020B0604020202020204" pitchFamily="34" charset="0"/>
              </a:rPr>
              <a:t>(n=91)</a:t>
            </a:r>
          </a:p>
        </p:txBody>
      </p:sp>
      <p:sp>
        <p:nvSpPr>
          <p:cNvPr id="16" name="TextBox 15"/>
          <p:cNvSpPr txBox="1"/>
          <p:nvPr/>
        </p:nvSpPr>
        <p:spPr>
          <a:xfrm>
            <a:off x="6286687" y="5760900"/>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9</a:t>
            </a:r>
          </a:p>
          <a:p>
            <a:pPr algn="ctr"/>
            <a:r>
              <a:rPr lang="en-US" sz="500" dirty="0">
                <a:latin typeface="Arial" panose="020B0604020202020204" pitchFamily="34" charset="0"/>
                <a:cs typeface="Arial" panose="020B0604020202020204" pitchFamily="34" charset="0"/>
              </a:rPr>
              <a:t>(n=50)</a:t>
            </a:r>
          </a:p>
        </p:txBody>
      </p:sp>
      <p:sp>
        <p:nvSpPr>
          <p:cNvPr id="17" name="TextBox 16"/>
          <p:cNvSpPr txBox="1"/>
          <p:nvPr/>
        </p:nvSpPr>
        <p:spPr>
          <a:xfrm>
            <a:off x="4765813" y="576728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7</a:t>
            </a:r>
          </a:p>
          <a:p>
            <a:pPr algn="ctr"/>
            <a:r>
              <a:rPr lang="en-US" sz="500" dirty="0">
                <a:latin typeface="Arial" panose="020B0604020202020204" pitchFamily="34" charset="0"/>
                <a:cs typeface="Arial" panose="020B0604020202020204" pitchFamily="34" charset="0"/>
              </a:rPr>
              <a:t>(n=91)</a:t>
            </a:r>
          </a:p>
        </p:txBody>
      </p:sp>
      <p:sp>
        <p:nvSpPr>
          <p:cNvPr id="18" name="TextBox 17"/>
          <p:cNvSpPr txBox="1"/>
          <p:nvPr/>
        </p:nvSpPr>
        <p:spPr>
          <a:xfrm>
            <a:off x="5589953" y="5771153"/>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8</a:t>
            </a:r>
          </a:p>
          <a:p>
            <a:pPr algn="ctr"/>
            <a:r>
              <a:rPr lang="en-US" sz="500" dirty="0">
                <a:latin typeface="Arial" panose="020B0604020202020204" pitchFamily="34" charset="0"/>
                <a:cs typeface="Arial" panose="020B0604020202020204" pitchFamily="34" charset="0"/>
              </a:rPr>
              <a:t>(n=50)</a:t>
            </a:r>
          </a:p>
        </p:txBody>
      </p:sp>
      <p:sp>
        <p:nvSpPr>
          <p:cNvPr id="19" name="TextBox 18"/>
          <p:cNvSpPr txBox="1"/>
          <p:nvPr/>
        </p:nvSpPr>
        <p:spPr>
          <a:xfrm>
            <a:off x="6926539"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10</a:t>
            </a:r>
          </a:p>
          <a:p>
            <a:pPr algn="ctr"/>
            <a:r>
              <a:rPr lang="en-US" sz="500" dirty="0">
                <a:latin typeface="Arial" panose="020B0604020202020204" pitchFamily="34" charset="0"/>
                <a:cs typeface="Arial" panose="020B0604020202020204" pitchFamily="34" charset="0"/>
              </a:rPr>
              <a:t>(n=50)</a:t>
            </a:r>
          </a:p>
        </p:txBody>
      </p:sp>
      <p:sp>
        <p:nvSpPr>
          <p:cNvPr id="20" name="TextBox 19"/>
          <p:cNvSpPr txBox="1"/>
          <p:nvPr/>
        </p:nvSpPr>
        <p:spPr>
          <a:xfrm>
            <a:off x="7383739" y="5758668"/>
            <a:ext cx="256581"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11</a:t>
            </a:r>
          </a:p>
          <a:p>
            <a:pPr algn="ctr"/>
            <a:r>
              <a:rPr lang="en-US" sz="500" dirty="0">
                <a:latin typeface="Arial" panose="020B0604020202020204" pitchFamily="34" charset="0"/>
                <a:cs typeface="Arial" panose="020B0604020202020204" pitchFamily="34" charset="0"/>
              </a:rPr>
              <a:t>(n=50)</a:t>
            </a:r>
          </a:p>
        </p:txBody>
      </p:sp>
      <p:sp>
        <p:nvSpPr>
          <p:cNvPr id="21" name="TextBox 20"/>
          <p:cNvSpPr txBox="1"/>
          <p:nvPr/>
        </p:nvSpPr>
        <p:spPr>
          <a:xfrm>
            <a:off x="7731492" y="5758668"/>
            <a:ext cx="365304"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Module 12</a:t>
            </a:r>
          </a:p>
          <a:p>
            <a:pPr algn="ctr"/>
            <a:r>
              <a:rPr lang="en-US" sz="500" dirty="0">
                <a:latin typeface="Arial" panose="020B0604020202020204" pitchFamily="34" charset="0"/>
                <a:cs typeface="Arial" panose="020B0604020202020204" pitchFamily="34" charset="0"/>
              </a:rPr>
              <a:t>(n=50)</a:t>
            </a:r>
          </a:p>
        </p:txBody>
      </p:sp>
      <p:sp>
        <p:nvSpPr>
          <p:cNvPr id="22" name="TextBox 21"/>
          <p:cNvSpPr txBox="1"/>
          <p:nvPr/>
        </p:nvSpPr>
        <p:spPr>
          <a:xfrm>
            <a:off x="8223347" y="5758668"/>
            <a:ext cx="242473" cy="153888"/>
          </a:xfrm>
          <a:prstGeom prst="rect">
            <a:avLst/>
          </a:prstGeom>
          <a:solidFill>
            <a:schemeClr val="bg1"/>
          </a:solidFill>
        </p:spPr>
        <p:txBody>
          <a:bodyPr wrap="square" lIns="0" tIns="0" rIns="0" bIns="0" rtlCol="0" anchor="ctr" anchorCtr="0">
            <a:spAutoFit/>
          </a:bodyPr>
          <a:lstStyle/>
          <a:p>
            <a:pPr algn="ctr"/>
            <a:r>
              <a:rPr lang="en-US" sz="500" dirty="0">
                <a:latin typeface="Arial" panose="020B0604020202020204" pitchFamily="34" charset="0"/>
                <a:cs typeface="Arial" panose="020B0604020202020204" pitchFamily="34" charset="0"/>
              </a:rPr>
              <a:t>Mod 13</a:t>
            </a:r>
          </a:p>
          <a:p>
            <a:pPr algn="ctr"/>
            <a:r>
              <a:rPr lang="en-US" sz="500" dirty="0">
                <a:latin typeface="Arial" panose="020B0604020202020204" pitchFamily="34" charset="0"/>
                <a:cs typeface="Arial" panose="020B0604020202020204" pitchFamily="34" charset="0"/>
              </a:rPr>
              <a:t>(n=50)</a:t>
            </a:r>
          </a:p>
        </p:txBody>
      </p:sp>
      <p:sp>
        <p:nvSpPr>
          <p:cNvPr id="23" name="TextBox 22"/>
          <p:cNvSpPr txBox="1"/>
          <p:nvPr/>
        </p:nvSpPr>
        <p:spPr>
          <a:xfrm>
            <a:off x="1468950" y="1387382"/>
            <a:ext cx="3461865" cy="338554"/>
          </a:xfrm>
          <a:prstGeom prst="rect">
            <a:avLst/>
          </a:prstGeom>
          <a:noFill/>
        </p:spPr>
        <p:txBody>
          <a:bodyPr wrap="square" rtlCol="0">
            <a:spAutoFit/>
          </a:bodyPr>
          <a:lstStyle/>
          <a:p>
            <a:pPr algn="l"/>
            <a:r>
              <a:rPr lang="en-US" sz="1600" dirty="0">
                <a:solidFill>
                  <a:srgbClr val="FF0000"/>
                </a:solidFill>
                <a:latin typeface="Arial" panose="020B0604020202020204" pitchFamily="34" charset="0"/>
                <a:cs typeface="Arial" panose="020B0604020202020204" pitchFamily="34" charset="0"/>
              </a:rPr>
              <a:t>Initial Results Look Promising</a:t>
            </a:r>
          </a:p>
        </p:txBody>
      </p:sp>
      <p:sp>
        <p:nvSpPr>
          <p:cNvPr id="24" name="Right Arrow 8"/>
          <p:cNvSpPr/>
          <p:nvPr/>
        </p:nvSpPr>
        <p:spPr bwMode="auto">
          <a:xfrm rot="16200000">
            <a:off x="2345297" y="2496392"/>
            <a:ext cx="791489" cy="555898"/>
          </a:xfrm>
          <a:prstGeom prst="rightArrow">
            <a:avLst>
              <a:gd name="adj1" fmla="val 50000"/>
              <a:gd name="adj2" fmla="val 40680"/>
            </a:avLst>
          </a:prstGeom>
          <a:solidFill>
            <a:srgbClr val="00FF0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b="1" dirty="0"/>
              <a:t>+14%</a:t>
            </a:r>
            <a:endParaRPr kumimoji="0" lang="en-US" sz="1400" b="1" i="0" u="none" strike="noStrike" cap="none" normalizeH="0" baseline="0" dirty="0">
              <a:ln>
                <a:noFill/>
              </a:ln>
              <a:solidFill>
                <a:schemeClr val="tx1"/>
              </a:solidFill>
              <a:effectLst/>
              <a:latin typeface="Times New Roman" pitchFamily="18" charset="0"/>
            </a:endParaRPr>
          </a:p>
        </p:txBody>
      </p:sp>
      <p:sp>
        <p:nvSpPr>
          <p:cNvPr id="26" name="Right Arrow 8"/>
          <p:cNvSpPr/>
          <p:nvPr/>
        </p:nvSpPr>
        <p:spPr bwMode="auto">
          <a:xfrm rot="16200000">
            <a:off x="3110157" y="2415368"/>
            <a:ext cx="953531" cy="555898"/>
          </a:xfrm>
          <a:prstGeom prst="rightArrow">
            <a:avLst>
              <a:gd name="adj1" fmla="val 50000"/>
              <a:gd name="adj2" fmla="val 40680"/>
            </a:avLst>
          </a:prstGeom>
          <a:solidFill>
            <a:srgbClr val="00FF0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b="1" dirty="0"/>
              <a:t>+18%</a:t>
            </a:r>
            <a:endParaRPr kumimoji="0" lang="en-US" sz="14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9211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36</a:t>
            </a:fld>
            <a:endParaRPr lang="en-US" dirty="0"/>
          </a:p>
        </p:txBody>
      </p:sp>
      <p:sp>
        <p:nvSpPr>
          <p:cNvPr id="8" name="Title 7"/>
          <p:cNvSpPr>
            <a:spLocks noGrp="1"/>
          </p:cNvSpPr>
          <p:nvPr>
            <p:ph type="title"/>
          </p:nvPr>
        </p:nvSpPr>
        <p:spPr/>
        <p:txBody>
          <a:bodyPr/>
          <a:lstStyle/>
          <a:p>
            <a:r>
              <a:rPr lang="en-US" dirty="0"/>
              <a:t>Next Steps</a:t>
            </a:r>
          </a:p>
        </p:txBody>
      </p:sp>
      <p:sp>
        <p:nvSpPr>
          <p:cNvPr id="10" name="Content Placeholder 9"/>
          <p:cNvSpPr>
            <a:spLocks noGrp="1"/>
          </p:cNvSpPr>
          <p:nvPr>
            <p:ph idx="1"/>
          </p:nvPr>
        </p:nvSpPr>
        <p:spPr/>
        <p:txBody>
          <a:bodyPr/>
          <a:lstStyle/>
          <a:p>
            <a:r>
              <a:rPr lang="en-US" dirty="0"/>
              <a:t>Year 1 (done)</a:t>
            </a:r>
          </a:p>
          <a:p>
            <a:pPr lvl="1"/>
            <a:r>
              <a:rPr lang="en-US" dirty="0"/>
              <a:t>Defined 13 broad learning objectives across two courses in digital logic.</a:t>
            </a:r>
          </a:p>
          <a:p>
            <a:pPr lvl="1"/>
            <a:r>
              <a:rPr lang="en-US" dirty="0"/>
              <a:t>Defined 60 specific learning outcomes to be measured.</a:t>
            </a:r>
          </a:p>
          <a:p>
            <a:pPr lvl="1"/>
            <a:r>
              <a:rPr lang="en-US" dirty="0"/>
              <a:t>Developed over 600 assessment tools (i.e., homework questions).</a:t>
            </a:r>
          </a:p>
          <a:p>
            <a:pPr lvl="1"/>
            <a:r>
              <a:rPr lang="en-US" dirty="0"/>
              <a:t>Implemented in course management system as auto-graded assignments.</a:t>
            </a:r>
          </a:p>
          <a:p>
            <a:pPr lvl="1"/>
            <a:r>
              <a:rPr lang="en-US" dirty="0"/>
              <a:t>Collected baseline data on student performance across 3 semesters (n=220).</a:t>
            </a:r>
          </a:p>
          <a:p>
            <a:pPr lvl="1"/>
            <a:endParaRPr lang="en-US" dirty="0"/>
          </a:p>
          <a:p>
            <a:r>
              <a:rPr lang="en-US" dirty="0"/>
              <a:t>Year 2 (now)</a:t>
            </a:r>
          </a:p>
          <a:p>
            <a:pPr lvl="1"/>
            <a:r>
              <a:rPr lang="en-US" dirty="0"/>
              <a:t>Implement adaptive learning modules.</a:t>
            </a:r>
          </a:p>
          <a:p>
            <a:pPr lvl="1"/>
            <a:r>
              <a:rPr lang="en-US" dirty="0"/>
              <a:t>Assess Impact.  </a:t>
            </a:r>
          </a:p>
          <a:p>
            <a:pPr lvl="1"/>
            <a:endParaRPr lang="en-US" dirty="0"/>
          </a:p>
          <a:p>
            <a:r>
              <a:rPr lang="en-US" dirty="0"/>
              <a:t>Year 3 (future)</a:t>
            </a:r>
          </a:p>
          <a:p>
            <a:pPr lvl="1"/>
            <a:r>
              <a:rPr lang="en-US" dirty="0"/>
              <a:t>Implement demographic-specific examples and implement in adaptive learning modules.  </a:t>
            </a:r>
          </a:p>
          <a:p>
            <a:pPr lvl="1"/>
            <a:r>
              <a:rPr lang="en-US" dirty="0"/>
              <a:t>Assess Impact.</a:t>
            </a:r>
          </a:p>
          <a:p>
            <a:pPr lvl="1"/>
            <a:endParaRPr lang="en-US" dirty="0"/>
          </a:p>
        </p:txBody>
      </p:sp>
    </p:spTree>
    <p:extLst>
      <p:ext uri="{BB962C8B-B14F-4D97-AF65-F5344CB8AC3E}">
        <p14:creationId xmlns:p14="http://schemas.microsoft.com/office/powerpoint/2010/main" val="1290242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37</a:t>
            </a:fld>
            <a:endParaRPr lang="en-US" dirty="0"/>
          </a:p>
        </p:txBody>
      </p:sp>
      <p:sp>
        <p:nvSpPr>
          <p:cNvPr id="8" name="Title 7"/>
          <p:cNvSpPr>
            <a:spLocks noGrp="1"/>
          </p:cNvSpPr>
          <p:nvPr>
            <p:ph type="title"/>
          </p:nvPr>
        </p:nvSpPr>
        <p:spPr/>
        <p:txBody>
          <a:bodyPr/>
          <a:lstStyle/>
          <a:p>
            <a:r>
              <a:rPr lang="en-US" dirty="0"/>
              <a:t>Lessons Learned</a:t>
            </a:r>
          </a:p>
        </p:txBody>
      </p:sp>
      <p:sp>
        <p:nvSpPr>
          <p:cNvPr id="10" name="Content Placeholder 9"/>
          <p:cNvSpPr>
            <a:spLocks noGrp="1"/>
          </p:cNvSpPr>
          <p:nvPr>
            <p:ph idx="1"/>
          </p:nvPr>
        </p:nvSpPr>
        <p:spPr/>
        <p:txBody>
          <a:bodyPr/>
          <a:lstStyle/>
          <a:p>
            <a:r>
              <a:rPr lang="en-US" dirty="0"/>
              <a:t>Consent Forms</a:t>
            </a:r>
          </a:p>
          <a:p>
            <a:pPr lvl="1"/>
            <a:r>
              <a:rPr lang="en-US" dirty="0"/>
              <a:t>Difficult to obtain demographic information.</a:t>
            </a:r>
          </a:p>
          <a:p>
            <a:pPr lvl="1"/>
            <a:r>
              <a:rPr lang="en-US" dirty="0"/>
              <a:t>We learned if coded sufficiently, we can pull data from university data base.</a:t>
            </a:r>
          </a:p>
          <a:p>
            <a:pPr lvl="1"/>
            <a:endParaRPr lang="en-US" sz="1050" dirty="0"/>
          </a:p>
          <a:p>
            <a:r>
              <a:rPr lang="en-US" dirty="0"/>
              <a:t>Auto-grading leads to poor students impacting results.</a:t>
            </a:r>
          </a:p>
          <a:p>
            <a:pPr lvl="1"/>
            <a:r>
              <a:rPr lang="en-US" dirty="0"/>
              <a:t>Failing students are able to login and turn in assignments at the last minute.</a:t>
            </a:r>
          </a:p>
          <a:p>
            <a:pPr lvl="1"/>
            <a:endParaRPr lang="en-US" sz="1050" dirty="0"/>
          </a:p>
          <a:p>
            <a:r>
              <a:rPr lang="en-US" dirty="0"/>
              <a:t>Assessment measures need to match learning outcome category. </a:t>
            </a:r>
          </a:p>
          <a:p>
            <a:pPr lvl="1"/>
            <a:r>
              <a:rPr lang="en-US" dirty="0"/>
              <a:t>If the learning outcome targets “synthesis”, the assessment tools can’t ask questions about “analysis”.</a:t>
            </a:r>
          </a:p>
          <a:p>
            <a:r>
              <a:rPr lang="en-US" dirty="0"/>
              <a:t>Labs are rich with assessment data, but hard to grade.</a:t>
            </a:r>
          </a:p>
          <a:p>
            <a:pPr lvl="1"/>
            <a:r>
              <a:rPr lang="en-US" dirty="0"/>
              <a:t>Most learning in engineering occurs in the lab.  But lab demonstrations are typically pass/fail.</a:t>
            </a:r>
          </a:p>
          <a:p>
            <a:pPr lvl="1"/>
            <a:r>
              <a:rPr lang="en-US" dirty="0"/>
              <a:t>Lab reports graded with rubrics give great assessment data, but scaling becomes impractical.</a:t>
            </a:r>
          </a:p>
          <a:p>
            <a:pPr lvl="1"/>
            <a:endParaRPr lang="en-US" dirty="0"/>
          </a:p>
        </p:txBody>
      </p:sp>
    </p:spTree>
    <p:extLst>
      <p:ext uri="{BB962C8B-B14F-4D97-AF65-F5344CB8AC3E}">
        <p14:creationId xmlns:p14="http://schemas.microsoft.com/office/powerpoint/2010/main" val="864709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  </a:t>
            </a:r>
          </a:p>
        </p:txBody>
      </p:sp>
      <p:sp>
        <p:nvSpPr>
          <p:cNvPr id="3" name="Content Placeholder 2"/>
          <p:cNvSpPr>
            <a:spLocks noGrp="1"/>
          </p:cNvSpPr>
          <p:nvPr>
            <p:ph idx="1"/>
          </p:nvPr>
        </p:nvSpPr>
        <p:spPr>
          <a:xfrm>
            <a:off x="324289" y="1066800"/>
            <a:ext cx="8327341" cy="2267243"/>
          </a:xfrm>
        </p:spPr>
        <p:txBody>
          <a:bodyPr/>
          <a:lstStyle/>
          <a:p>
            <a:pPr marL="0" indent="0" algn="ctr" defTabSz="171450">
              <a:buNone/>
              <a:tabLst>
                <a:tab pos="2852738" algn="l"/>
                <a:tab pos="4521200" algn="l"/>
              </a:tabLst>
            </a:pPr>
            <a:r>
              <a:rPr lang="en-US" sz="2500" b="1" dirty="0">
                <a:solidFill>
                  <a:srgbClr val="003366"/>
                </a:solidFill>
              </a:rPr>
              <a:t>Questions</a:t>
            </a: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endParaRPr lang="en-US" sz="2500" b="1" dirty="0">
              <a:solidFill>
                <a:srgbClr val="003366"/>
              </a:solidFill>
            </a:endParaRPr>
          </a:p>
          <a:p>
            <a:pPr marL="0" indent="0" algn="ctr" defTabSz="171450">
              <a:buNone/>
              <a:tabLst>
                <a:tab pos="2852738" algn="l"/>
                <a:tab pos="4521200" algn="l"/>
              </a:tabLst>
            </a:pPr>
            <a:r>
              <a:rPr lang="en-US" sz="2500" b="1" dirty="0">
                <a:solidFill>
                  <a:srgbClr val="003366"/>
                </a:solidFill>
              </a:rPr>
              <a:t>Thank you</a:t>
            </a:r>
            <a:endParaRPr lang="en-US" sz="25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38</a:t>
            </a:fld>
            <a:endParaRPr lang="en-US" dirty="0"/>
          </a:p>
        </p:txBody>
      </p:sp>
      <p:pic>
        <p:nvPicPr>
          <p:cNvPr id="2050" name="Picture 2" descr="http://thumbs.dreamstime.com/z/thinking-man-95082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07" b="19197"/>
          <a:stretch/>
        </p:blipFill>
        <p:spPr bwMode="auto">
          <a:xfrm>
            <a:off x="2759074" y="1857673"/>
            <a:ext cx="3806825" cy="2995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7339" y="4345679"/>
            <a:ext cx="532321"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[G]</a:t>
            </a:r>
          </a:p>
        </p:txBody>
      </p:sp>
      <p:sp>
        <p:nvSpPr>
          <p:cNvPr id="5" name="Rectangle 4"/>
          <p:cNvSpPr/>
          <p:nvPr/>
        </p:nvSpPr>
        <p:spPr>
          <a:xfrm>
            <a:off x="2163471" y="725587"/>
            <a:ext cx="184731" cy="307777"/>
          </a:xfrm>
          <a:prstGeom prst="rect">
            <a:avLst/>
          </a:prstGeom>
        </p:spPr>
        <p:txBody>
          <a:bodyPr wrap="none">
            <a:spAutoFit/>
          </a:bodyPr>
          <a:lstStyle/>
          <a:p>
            <a:pPr marL="0" indent="0" algn="ctr" defTabSz="171450">
              <a:buNone/>
              <a:tabLst>
                <a:tab pos="2852738" algn="l"/>
                <a:tab pos="4521200" algn="l"/>
              </a:tabLst>
            </a:pPr>
            <a:endParaRPr lang="en-US" b="1" dirty="0">
              <a:solidFill>
                <a:srgbClr val="003366"/>
              </a:solidFill>
            </a:endParaRPr>
          </a:p>
        </p:txBody>
      </p:sp>
    </p:spTree>
    <p:extLst>
      <p:ext uri="{BB962C8B-B14F-4D97-AF65-F5344CB8AC3E}">
        <p14:creationId xmlns:p14="http://schemas.microsoft.com/office/powerpoint/2010/main" val="3164115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References</a:t>
            </a:r>
          </a:p>
        </p:txBody>
      </p:sp>
      <p:sp>
        <p:nvSpPr>
          <p:cNvPr id="3" name="Content Placeholder 2"/>
          <p:cNvSpPr>
            <a:spLocks noGrp="1"/>
          </p:cNvSpPr>
          <p:nvPr>
            <p:ph idx="1"/>
          </p:nvPr>
        </p:nvSpPr>
        <p:spPr>
          <a:xfrm>
            <a:off x="130630" y="1030513"/>
            <a:ext cx="8839200" cy="4833257"/>
          </a:xfrm>
        </p:spPr>
        <p:txBody>
          <a:bodyPr/>
          <a:lstStyle/>
          <a:p>
            <a:pPr lvl="0">
              <a:buFont typeface="+mj-lt"/>
              <a:buAutoNum type="arabicPeriod"/>
            </a:pPr>
            <a:r>
              <a:rPr lang="en-US" sz="800" dirty="0"/>
              <a:t>J. Bourne, D. Harris, and F. </a:t>
            </a:r>
            <a:r>
              <a:rPr lang="en-US" sz="800" dirty="0" err="1"/>
              <a:t>Mayadas</a:t>
            </a:r>
            <a:r>
              <a:rPr lang="en-US" sz="800" dirty="0"/>
              <a:t>, “Online engineering education: Learning anywhere, anytime”, J. </a:t>
            </a:r>
            <a:r>
              <a:rPr lang="en-US" sz="800" dirty="0" err="1"/>
              <a:t>Eng.Educ</a:t>
            </a:r>
            <a:r>
              <a:rPr lang="en-US" sz="800" dirty="0"/>
              <a:t>., vol. 94, pp. 131-146, Jan. 2005.</a:t>
            </a:r>
          </a:p>
          <a:p>
            <a:pPr lvl="0">
              <a:buFont typeface="+mj-lt"/>
              <a:buAutoNum type="arabicPeriod"/>
            </a:pPr>
            <a:r>
              <a:rPr lang="en-US" sz="800" dirty="0"/>
              <a:t>R.E., </a:t>
            </a:r>
            <a:r>
              <a:rPr lang="en-US" sz="800" dirty="0" err="1"/>
              <a:t>Gomery</a:t>
            </a:r>
            <a:r>
              <a:rPr lang="en-US" sz="800" dirty="0"/>
              <a:t>, “Internet Learning: Is it real and what does it mean for universities?”, Journal of Asynchronous Learning Networks, vol. 5, No. 1, pp. 139-146, 2001.</a:t>
            </a:r>
          </a:p>
          <a:p>
            <a:pPr lvl="0">
              <a:buFont typeface="+mj-lt"/>
              <a:buAutoNum type="arabicPeriod"/>
            </a:pPr>
            <a:r>
              <a:rPr lang="en-US" sz="800" dirty="0" err="1"/>
              <a:t>Grose</a:t>
            </a:r>
            <a:r>
              <a:rPr lang="en-US" sz="800" dirty="0"/>
              <a:t>, T.K., “Can Distance Education be Unlocked?”, </a:t>
            </a:r>
            <a:r>
              <a:rPr lang="en-US" sz="800" dirty="0" err="1"/>
              <a:t>Prsim</a:t>
            </a:r>
            <a:r>
              <a:rPr lang="en-US" sz="800" dirty="0"/>
              <a:t>, </a:t>
            </a:r>
            <a:r>
              <a:rPr lang="en-US" sz="800" dirty="0" err="1"/>
              <a:t>Vol</a:t>
            </a:r>
            <a:r>
              <a:rPr lang="en-US" sz="800" dirty="0"/>
              <a:t> 12, No. 8, April 19-23, 2003.</a:t>
            </a:r>
          </a:p>
          <a:p>
            <a:pPr lvl="0">
              <a:buFont typeface="+mj-lt"/>
              <a:buAutoNum type="arabicPeriod"/>
            </a:pPr>
            <a:r>
              <a:rPr lang="en-US" sz="800" dirty="0"/>
              <a:t> “The Power of the Internet for Learning – Moving from Promise to Practice”, Report of the Web-Based Education Commission to the President and the Congress of the United States, Dec. 2000.</a:t>
            </a:r>
          </a:p>
          <a:p>
            <a:pPr lvl="0">
              <a:buFont typeface="+mj-lt"/>
              <a:buAutoNum type="arabicPeriod"/>
            </a:pPr>
            <a:r>
              <a:rPr lang="en-US" sz="800" dirty="0"/>
              <a:t>B. Means, et. Al., “Evaluation of Evidence-Based Practices in Online Learning:  A Meta-Analysis and Review of Online Learning Studies”, U. S. </a:t>
            </a:r>
            <a:r>
              <a:rPr lang="en-US" sz="800" dirty="0" err="1"/>
              <a:t>Dept</a:t>
            </a:r>
            <a:r>
              <a:rPr lang="en-US" sz="800" dirty="0"/>
              <a:t> of Education, Office of Planning, Evaluation, and Policy Development, Center for Technology in Learning, Sept 2010.</a:t>
            </a:r>
          </a:p>
          <a:p>
            <a:pPr lvl="0">
              <a:buFont typeface="+mj-lt"/>
              <a:buAutoNum type="arabicPeriod"/>
            </a:pPr>
            <a:r>
              <a:rPr lang="en-US" sz="800" dirty="0"/>
              <a:t>A.F. </a:t>
            </a:r>
            <a:r>
              <a:rPr lang="en-US" sz="800" dirty="0" err="1"/>
              <a:t>Mayadas</a:t>
            </a:r>
            <a:r>
              <a:rPr lang="en-US" sz="800" dirty="0"/>
              <a:t>, “Testimony to the Kerrey Commission on Web-Based Education”, Journal of Asynchronous Learning Networks, Vol. 5, No. 1, pp. 134-138, 2001.</a:t>
            </a:r>
          </a:p>
          <a:p>
            <a:pPr lvl="0">
              <a:buFont typeface="+mj-lt"/>
              <a:buAutoNum type="arabicPeriod"/>
            </a:pPr>
            <a:r>
              <a:rPr lang="en-US" sz="800" dirty="0"/>
              <a:t>A. </a:t>
            </a:r>
            <a:r>
              <a:rPr lang="en-US" sz="800" dirty="0" err="1"/>
              <a:t>Jaggars</a:t>
            </a:r>
            <a:r>
              <a:rPr lang="en-US" sz="800" dirty="0"/>
              <a:t> and T. Bailey, “Effectiveness of Fully Online Courses for College Students:  Response to a Department of Education Meta-Analysis”, Community College Research Center, Teachers College, Columbia University, New York, 2010.</a:t>
            </a:r>
          </a:p>
          <a:p>
            <a:pPr lvl="0">
              <a:buFont typeface="+mj-lt"/>
              <a:buAutoNum type="arabicPeriod"/>
            </a:pPr>
            <a:r>
              <a:rPr lang="en-US" sz="800" dirty="0"/>
              <a:t>D. </a:t>
            </a:r>
            <a:r>
              <a:rPr lang="en-US" sz="800" dirty="0" err="1"/>
              <a:t>Figlio</a:t>
            </a:r>
            <a:r>
              <a:rPr lang="en-US" sz="800" dirty="0"/>
              <a:t>, M. Rush, and L. Yin, “Is It Live or Is It Internet?  Experimental Estimates of the Effects of Online Instruction on Student Learning”, Working Paper 16089, National Bureau of Economic Research, Cambridge, MA, June 2010.</a:t>
            </a:r>
          </a:p>
          <a:p>
            <a:pPr lvl="0">
              <a:buFont typeface="+mj-lt"/>
              <a:buAutoNum type="arabicPeriod"/>
            </a:pPr>
            <a:r>
              <a:rPr lang="en-US" sz="800" dirty="0"/>
              <a:t>Maki, W.S.; Maki, R.H.; , "Learning without lectures: a case study," Computer , vol.30, no.5, pp.107-111, May 1997.</a:t>
            </a:r>
          </a:p>
          <a:p>
            <a:pPr lvl="0">
              <a:buFont typeface="+mj-lt"/>
              <a:buAutoNum type="arabicPeriod"/>
            </a:pPr>
            <a:r>
              <a:rPr lang="en-US" sz="800" dirty="0"/>
              <a:t>C. </a:t>
            </a:r>
            <a:r>
              <a:rPr lang="en-US" sz="800" dirty="0" err="1"/>
              <a:t>Scherrer</a:t>
            </a:r>
            <a:r>
              <a:rPr lang="en-US" sz="800" dirty="0"/>
              <a:t>, R. Butler, and S. Burns, "Student Perceptions of On-Line Education," Advances in Eng. Edu., 2010.</a:t>
            </a:r>
          </a:p>
          <a:p>
            <a:pPr lvl="0">
              <a:buFont typeface="+mj-lt"/>
              <a:buAutoNum type="arabicPeriod"/>
            </a:pPr>
            <a:r>
              <a:rPr lang="en-US" sz="800" dirty="0"/>
              <a:t>M. </a:t>
            </a:r>
            <a:r>
              <a:rPr lang="en-US" sz="800" dirty="0" err="1"/>
              <a:t>Holdhusen</a:t>
            </a:r>
            <a:r>
              <a:rPr lang="en-US" sz="800" dirty="0"/>
              <a:t>, "A Comparison of Engineering Graphics Courses Delivered Face to Face, On Line, Via Synchronous Distance Education, and in Hybrid Formats," Proceedings of the Annual Conference of the American Society for Engineering Education, June 2009.</a:t>
            </a:r>
          </a:p>
          <a:p>
            <a:pPr lvl="0">
              <a:buFont typeface="+mj-lt"/>
              <a:buAutoNum type="arabicPeriod"/>
            </a:pPr>
            <a:r>
              <a:rPr lang="en-US" sz="800" dirty="0"/>
              <a:t>A. Enriquez, "Assessing the Effectiveness of Dual Delivery Mode in an Online Introductory Circuits Analysis Course," Proceedings of the Annual Conference of the ASEE, June 2010.</a:t>
            </a:r>
          </a:p>
          <a:p>
            <a:pPr lvl="0">
              <a:buFont typeface="+mj-lt"/>
              <a:buAutoNum type="arabicPeriod"/>
            </a:pPr>
            <a:r>
              <a:rPr lang="en-US" sz="800" dirty="0"/>
              <a:t>J. </a:t>
            </a:r>
            <a:r>
              <a:rPr lang="en-US" sz="800" dirty="0" err="1"/>
              <a:t>Carpinelli</a:t>
            </a:r>
            <a:r>
              <a:rPr lang="en-US" sz="800" dirty="0"/>
              <a:t>, R. </a:t>
            </a:r>
            <a:r>
              <a:rPr lang="en-US" sz="800" dirty="0" err="1"/>
              <a:t>Calluori</a:t>
            </a:r>
            <a:r>
              <a:rPr lang="en-US" sz="800" dirty="0"/>
              <a:t>, V. </a:t>
            </a:r>
            <a:r>
              <a:rPr lang="en-US" sz="800" dirty="0" err="1"/>
              <a:t>Briller</a:t>
            </a:r>
            <a:r>
              <a:rPr lang="en-US" sz="800" dirty="0"/>
              <a:t>, E. </a:t>
            </a:r>
            <a:r>
              <a:rPr lang="en-US" sz="800" dirty="0" err="1"/>
              <a:t>Deess</a:t>
            </a:r>
            <a:r>
              <a:rPr lang="en-US" sz="800" dirty="0"/>
              <a:t>, and K. Joshi, "Factors Affecting Student Performance and Satisfaction in Distance Learning Courses”, Proceedings of the Annual Conference of the ASEE, June 2006.</a:t>
            </a:r>
          </a:p>
          <a:p>
            <a:pPr lvl="0">
              <a:buFont typeface="+mj-lt"/>
              <a:buAutoNum type="arabicPeriod"/>
            </a:pPr>
            <a:r>
              <a:rPr lang="en-US" sz="800" dirty="0"/>
              <a:t>D. R. Wallace and P. </a:t>
            </a:r>
            <a:r>
              <a:rPr lang="en-US" sz="800" dirty="0" err="1"/>
              <a:t>Mutooni</a:t>
            </a:r>
            <a:r>
              <a:rPr lang="en-US" sz="800" dirty="0"/>
              <a:t>, “A comparative evaluation of world wide web-based and classroom teaching”, Journal of Engineering Education, vol. 86, pp. 211–220, Jul. 1997.</a:t>
            </a:r>
          </a:p>
          <a:p>
            <a:pPr lvl="0">
              <a:buFont typeface="+mj-lt"/>
              <a:buAutoNum type="arabicPeriod"/>
            </a:pPr>
            <a:r>
              <a:rPr lang="en-US" sz="800" dirty="0"/>
              <a:t>K.S. Cheung, J. Lam, t. </a:t>
            </a:r>
            <a:r>
              <a:rPr lang="en-US" sz="800" dirty="0" err="1"/>
              <a:t>Im</a:t>
            </a:r>
            <a:r>
              <a:rPr lang="en-US" sz="800" dirty="0"/>
              <a:t>, R. Szeto, J. </a:t>
            </a:r>
            <a:r>
              <a:rPr lang="en-US" sz="800" dirty="0" err="1"/>
              <a:t>Yau</a:t>
            </a:r>
            <a:r>
              <a:rPr lang="en-US" sz="800" dirty="0"/>
              <a:t>, "Exploring a Pedagogy-Driven Approach to E-courses Development", Education Technology and Training, 2008. and 2008 International Workshop on Geoscience and Remote Sensing. ETT and GRS 2008. International Workshop on, vol.1, no., pp.22-25, 21-22 Dec. 2008.</a:t>
            </a:r>
          </a:p>
          <a:p>
            <a:pPr lvl="0">
              <a:buFont typeface="+mj-lt"/>
              <a:buAutoNum type="arabicPeriod"/>
            </a:pPr>
            <a:r>
              <a:rPr lang="en-US" sz="800" dirty="0"/>
              <a:t> “ADEC Guiding Principles for Distance Learning”, American Distance Education Consortium, 2002.</a:t>
            </a:r>
          </a:p>
          <a:p>
            <a:pPr lvl="0">
              <a:buFont typeface="+mj-lt"/>
              <a:buAutoNum type="arabicPeriod"/>
            </a:pPr>
            <a:r>
              <a:rPr lang="en-US" sz="800" dirty="0"/>
              <a:t> “Southern Regional Education Board’s (SREB) Electronic Campus Principles of Good Practice Checklist”, 2002.</a:t>
            </a:r>
          </a:p>
          <a:p>
            <a:pPr lvl="0">
              <a:buFont typeface="+mj-lt"/>
              <a:buAutoNum type="arabicPeriod"/>
            </a:pPr>
            <a:r>
              <a:rPr lang="en-US" sz="800" dirty="0"/>
              <a:t> “Middle States Commission on Higher Education. http://www.msche.org Distance Learning Programs: Interregional Guidelines for Electronically Offered Degree and Certificate Programs”, 2002.</a:t>
            </a:r>
          </a:p>
          <a:p>
            <a:pPr lvl="0">
              <a:buFont typeface="+mj-lt"/>
              <a:buAutoNum type="arabicPeriod"/>
            </a:pPr>
            <a:r>
              <a:rPr lang="en-US" sz="800" dirty="0"/>
              <a:t>L.D. </a:t>
            </a:r>
            <a:r>
              <a:rPr lang="en-US" sz="800" dirty="0" err="1"/>
              <a:t>Feisel</a:t>
            </a:r>
            <a:r>
              <a:rPr lang="en-US" sz="800" dirty="0"/>
              <a:t> and A.J. Rosa, “The Role of the Laboratory in Undergraduate Engineering Education”, Journal of Engineering Education, Vol. 94, No. 1, pp. 121-130, 2001.</a:t>
            </a:r>
          </a:p>
          <a:p>
            <a:pPr lvl="0">
              <a:buFont typeface="+mj-lt"/>
              <a:buAutoNum type="arabicPeriod"/>
            </a:pPr>
            <a:r>
              <a:rPr lang="en-US" sz="800" dirty="0"/>
              <a:t>L. </a:t>
            </a:r>
            <a:r>
              <a:rPr lang="en-US" sz="800" dirty="0" err="1"/>
              <a:t>Feisel</a:t>
            </a:r>
            <a:r>
              <a:rPr lang="en-US" sz="800" dirty="0"/>
              <a:t>, G.D. Peterson, “A Colloquy of Learning Objectives for Engineering Educational Laboratories”, 2002 ASEE Annual Conference and Exposition, Montreal, Ontario, Canada, June 16-19, 2002.</a:t>
            </a:r>
          </a:p>
          <a:p>
            <a:pPr lvl="0">
              <a:buFont typeface="+mj-lt"/>
              <a:buAutoNum type="arabicPeriod"/>
            </a:pPr>
            <a:r>
              <a:rPr lang="en-US" sz="800" dirty="0"/>
              <a:t>M. Cooper, J.M.M. Ferreira, "Remote Laboratories Extending Access to Science and Engineering Curricular," Learning Technologies, IEEE Transactions on , vol.2, no.4, pp.342-353, Oct.-Dec. 2009.</a:t>
            </a:r>
          </a:p>
          <a:p>
            <a:pPr lvl="0">
              <a:buFont typeface="+mj-lt"/>
              <a:buAutoNum type="arabicPeriod"/>
            </a:pPr>
            <a:r>
              <a:rPr lang="en-US" sz="800" dirty="0"/>
              <a:t>Michael E Auer, Christophe </a:t>
            </a:r>
            <a:r>
              <a:rPr lang="en-US" sz="800" dirty="0" err="1"/>
              <a:t>Gravier</a:t>
            </a:r>
            <a:r>
              <a:rPr lang="en-US" sz="800" dirty="0"/>
              <a:t>, "Guest Editorial: The Many Facets of Remote Laboratories in Online Engineering Education", Learning Technologies, IEEE Transactions on , vol.2, no.4, pp.260-262, Oct.-Dec. 2009.</a:t>
            </a:r>
            <a:endParaRPr lang="en-US" sz="16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39</a:t>
            </a:fld>
            <a:endParaRPr lang="en-US" dirty="0"/>
          </a:p>
        </p:txBody>
      </p:sp>
    </p:spTree>
    <p:extLst>
      <p:ext uri="{BB962C8B-B14F-4D97-AF65-F5344CB8AC3E}">
        <p14:creationId xmlns:p14="http://schemas.microsoft.com/office/powerpoint/2010/main" val="26767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STEM Fuels the US economy</a:t>
            </a:r>
          </a:p>
          <a:p>
            <a:pPr lvl="1" defTabSz="171450">
              <a:tabLst>
                <a:tab pos="2852738" algn="l"/>
                <a:tab pos="4521200" algn="l"/>
              </a:tabLst>
            </a:pPr>
            <a:r>
              <a:rPr lang="en-US" dirty="0"/>
              <a:t>STEM innovations account for </a:t>
            </a:r>
            <a:r>
              <a:rPr lang="en-US" dirty="0">
                <a:solidFill>
                  <a:srgbClr val="FF0000"/>
                </a:solidFill>
              </a:rPr>
              <a:t>50%</a:t>
            </a:r>
            <a:r>
              <a:rPr lang="en-US" dirty="0"/>
              <a:t> of the growth in U.S. economy.</a:t>
            </a:r>
          </a:p>
          <a:p>
            <a:pPr lvl="1" defTabSz="171450">
              <a:tabLst>
                <a:tab pos="2852738" algn="l"/>
                <a:tab pos="4521200" algn="l"/>
              </a:tabLst>
            </a:pPr>
            <a:r>
              <a:rPr lang="en-US" dirty="0"/>
              <a:t>Predicted growth rate through 2018 in STEM jobs (</a:t>
            </a:r>
            <a:r>
              <a:rPr lang="en-US" dirty="0">
                <a:solidFill>
                  <a:srgbClr val="FF0000"/>
                </a:solidFill>
              </a:rPr>
              <a:t>20.6%).</a:t>
            </a:r>
          </a:p>
          <a:p>
            <a:pPr lvl="1" defTabSz="171450">
              <a:tabLst>
                <a:tab pos="2852738" algn="l"/>
                <a:tab pos="4521200" algn="l"/>
              </a:tabLst>
            </a:pPr>
            <a:r>
              <a:rPr lang="en-US" dirty="0"/>
              <a:t>Predicted growth rate through 2018 in non-STEM jobs (10.1%).</a:t>
            </a:r>
          </a:p>
          <a:p>
            <a:pPr lvl="1" defTabSz="171450">
              <a:tabLst>
                <a:tab pos="2852738" algn="l"/>
                <a:tab pos="4521200" algn="l"/>
              </a:tabLst>
            </a:pPr>
            <a:r>
              <a:rPr lang="en-US" dirty="0"/>
              <a:t>Jobs are shifting from non-STEM to STEM.</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4</a:t>
            </a:fld>
            <a:endParaRPr lang="en-US" dirty="0"/>
          </a:p>
        </p:txBody>
      </p:sp>
      <p:pic>
        <p:nvPicPr>
          <p:cNvPr id="23554" name="Picture 2" descr="http://www.gajizmo.com/wp-content/uploads/2013/04/STEM-J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174" y="2672398"/>
            <a:ext cx="4378325" cy="337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References</a:t>
            </a:r>
          </a:p>
        </p:txBody>
      </p:sp>
      <p:sp>
        <p:nvSpPr>
          <p:cNvPr id="3" name="Content Placeholder 2"/>
          <p:cNvSpPr>
            <a:spLocks noGrp="1"/>
          </p:cNvSpPr>
          <p:nvPr>
            <p:ph idx="1"/>
          </p:nvPr>
        </p:nvSpPr>
        <p:spPr>
          <a:xfrm>
            <a:off x="130630" y="957943"/>
            <a:ext cx="8839200" cy="2844800"/>
          </a:xfrm>
        </p:spPr>
        <p:txBody>
          <a:bodyPr/>
          <a:lstStyle/>
          <a:p>
            <a:pPr lvl="0">
              <a:buFont typeface="+mj-lt"/>
              <a:buAutoNum type="arabicPeriod" startAt="23"/>
            </a:pPr>
            <a:r>
              <a:rPr lang="en-US" sz="800" dirty="0"/>
              <a:t>J. Ventura, R. Drake, J. </a:t>
            </a:r>
            <a:r>
              <a:rPr lang="en-US" sz="800" dirty="0" err="1"/>
              <a:t>McGrory</a:t>
            </a:r>
            <a:r>
              <a:rPr lang="en-US" sz="800" dirty="0"/>
              <a:t>, "NI ELVIS has entered the lab [educational laboratory virtual instrumentation suite]," </a:t>
            </a:r>
            <a:r>
              <a:rPr lang="en-US" sz="800" dirty="0" err="1"/>
              <a:t>SoutheastCon</a:t>
            </a:r>
            <a:r>
              <a:rPr lang="en-US" sz="800" dirty="0"/>
              <a:t>, 2005. Proceedings. IEEE, pp. 670- 679, 8-10 April 2005.</a:t>
            </a:r>
          </a:p>
          <a:p>
            <a:pPr lvl="0">
              <a:buFont typeface="+mj-lt"/>
              <a:buAutoNum type="arabicPeriod" startAt="23"/>
            </a:pPr>
            <a:r>
              <a:rPr lang="en-US" sz="800" dirty="0"/>
              <a:t>E. </a:t>
            </a:r>
            <a:r>
              <a:rPr lang="en-US" sz="800" dirty="0" err="1"/>
              <a:t>Sancristobal</a:t>
            </a:r>
            <a:r>
              <a:rPr lang="en-US" sz="800" dirty="0"/>
              <a:t>, et al., "State of Art, Initiatives and New Challenges for Virtual and Remote Labs", Advanced Learning Technologies (ICALT), 2012 IEEE 12th International Conference on, pp.714-715, 4-6 July 2012.</a:t>
            </a:r>
          </a:p>
          <a:p>
            <a:pPr lvl="0">
              <a:buFont typeface="+mj-lt"/>
              <a:buAutoNum type="arabicPeriod" startAt="23"/>
            </a:pPr>
            <a:r>
              <a:rPr lang="en-US" sz="800" dirty="0"/>
              <a:t>N. Lewis, M. </a:t>
            </a:r>
            <a:r>
              <a:rPr lang="en-US" sz="800" dirty="0" err="1"/>
              <a:t>Billaud</a:t>
            </a:r>
            <a:r>
              <a:rPr lang="en-US" sz="800" dirty="0"/>
              <a:t>, D. </a:t>
            </a:r>
            <a:r>
              <a:rPr lang="en-US" sz="800" dirty="0" err="1"/>
              <a:t>Geoffroy</a:t>
            </a:r>
            <a:r>
              <a:rPr lang="en-US" sz="800" dirty="0"/>
              <a:t>, P. </a:t>
            </a:r>
            <a:r>
              <a:rPr lang="en-US" sz="800" dirty="0" err="1"/>
              <a:t>Cazenave</a:t>
            </a:r>
            <a:r>
              <a:rPr lang="en-US" sz="800" dirty="0"/>
              <a:t>, T. Zimmer, "A Distance Measurement Platform Dedicated to Electrical Engineering", Learning Technologies, IEEE Transactions on , vol.2, no.4, pp.312-319, Oct.-Dec. 2009.</a:t>
            </a:r>
          </a:p>
          <a:p>
            <a:pPr lvl="0">
              <a:buFont typeface="+mj-lt"/>
              <a:buAutoNum type="arabicPeriod" startAt="23"/>
            </a:pPr>
            <a:r>
              <a:rPr lang="en-US" sz="800" dirty="0"/>
              <a:t>B. </a:t>
            </a:r>
            <a:r>
              <a:rPr lang="en-US" sz="800" dirty="0" err="1"/>
              <a:t>Pradarelli</a:t>
            </a:r>
            <a:r>
              <a:rPr lang="en-US" sz="800" dirty="0"/>
              <a:t>, L. </a:t>
            </a:r>
            <a:r>
              <a:rPr lang="en-US" sz="800" dirty="0" err="1"/>
              <a:t>Latorre</a:t>
            </a:r>
            <a:r>
              <a:rPr lang="en-US" sz="800" dirty="0"/>
              <a:t>, M.L. </a:t>
            </a:r>
            <a:r>
              <a:rPr lang="en-US" sz="800" dirty="0" err="1"/>
              <a:t>Flottes</a:t>
            </a:r>
            <a:r>
              <a:rPr lang="en-US" sz="800" dirty="0"/>
              <a:t>, Y. Bertrand, P. </a:t>
            </a:r>
            <a:r>
              <a:rPr lang="en-US" sz="800" dirty="0" err="1"/>
              <a:t>Nouet</a:t>
            </a:r>
            <a:r>
              <a:rPr lang="en-US" sz="800" dirty="0"/>
              <a:t>, "Remote Labs for Industrial IC Testing," Learning Technologies, IEEE Transactions on , vol.2, no.4, pp.304-311, Oct.-Dec. 2009.</a:t>
            </a:r>
          </a:p>
          <a:p>
            <a:pPr lvl="0">
              <a:buFont typeface="+mj-lt"/>
              <a:buAutoNum type="arabicPeriod" startAt="23"/>
            </a:pPr>
            <a:r>
              <a:rPr lang="en-US" sz="800" dirty="0"/>
              <a:t> “Desire2Learn Learning Management System”, Available [Online]: http://www.desire2learn.com/</a:t>
            </a:r>
          </a:p>
          <a:p>
            <a:pPr lvl="0">
              <a:buFont typeface="+mj-lt"/>
              <a:buAutoNum type="arabicPeriod" startAt="23"/>
            </a:pPr>
            <a:r>
              <a:rPr lang="en-US" sz="800" dirty="0"/>
              <a:t> “Camtasia Screen Recording and Video Editing Software”, Available [Online]: http://www.techsmith.com/camtasia.html</a:t>
            </a:r>
          </a:p>
          <a:p>
            <a:pPr lvl="0">
              <a:buFont typeface="+mj-lt"/>
              <a:buAutoNum type="arabicPeriod" startAt="23"/>
            </a:pPr>
            <a:r>
              <a:rPr lang="en-US" sz="800" dirty="0"/>
              <a:t> “7 things you should know about Lecture Capture”, EDUCAUSE, 2008, Available [Online]: http://www.educause.edu </a:t>
            </a:r>
          </a:p>
          <a:p>
            <a:pPr lvl="0">
              <a:buFont typeface="+mj-lt"/>
              <a:buAutoNum type="arabicPeriod" startAt="23"/>
            </a:pPr>
            <a:r>
              <a:rPr lang="en-US" sz="800" dirty="0"/>
              <a:t> “Getting Started with CodeWarrior Development Tools”, Available [Online]: www.freescale.com/mcu </a:t>
            </a:r>
          </a:p>
          <a:p>
            <a:pPr lvl="0">
              <a:buFont typeface="+mj-lt"/>
              <a:buAutoNum type="arabicPeriod" startAt="23"/>
            </a:pPr>
            <a:r>
              <a:rPr lang="en-US" sz="800" dirty="0"/>
              <a:t> “TLA5000B Logic Analyzer Series”, Tektronix Inc., Available [Online]: http://www.tek.com/logic-analyzer/tla5000</a:t>
            </a:r>
          </a:p>
          <a:p>
            <a:pPr lvl="0">
              <a:buFont typeface="+mj-lt"/>
              <a:buAutoNum type="arabicPeriod" startAt="23"/>
            </a:pPr>
            <a:r>
              <a:rPr lang="en-US" sz="800" dirty="0"/>
              <a:t>M. Stassen, M. </a:t>
            </a:r>
            <a:r>
              <a:rPr lang="en-US" sz="800" dirty="0" err="1"/>
              <a:t>Blaustein</a:t>
            </a:r>
            <a:r>
              <a:rPr lang="en-US" sz="800" dirty="0"/>
              <a:t>, R. Rogers, M. Shih, “Undergraduate Student Outcomes: A Comparison of Online and Face-to-Face Courses”, Report from the Comparative Outcomes Subcommittee for the University of Massachusetts Amherst Faculty Senate Ad Hoc Committee on Online Learning, July 2007, Available [Online]: http://www.umass.edu/oapa/oapa/publications/misc_docs/undergrad-student-outcomes.pdf</a:t>
            </a:r>
          </a:p>
          <a:p>
            <a:pPr lvl="0">
              <a:buFont typeface="+mj-lt"/>
              <a:buAutoNum type="arabicPeriod" startAt="23"/>
            </a:pPr>
            <a:r>
              <a:rPr lang="en-US" sz="800" dirty="0"/>
              <a:t>R.N. </a:t>
            </a:r>
            <a:r>
              <a:rPr lang="en-US" sz="800" dirty="0" err="1"/>
              <a:t>Gerlich</a:t>
            </a:r>
            <a:r>
              <a:rPr lang="en-US" sz="800" dirty="0"/>
              <a:t>, M. </a:t>
            </a:r>
            <a:r>
              <a:rPr lang="en-US" sz="800" dirty="0" err="1"/>
              <a:t>Sollosy</a:t>
            </a:r>
            <a:r>
              <a:rPr lang="en-US" sz="800" dirty="0"/>
              <a:t>, “Comparing outcomes between a traditional F2F course and a blended ITV course”, Journal of Case Studies in Education, vol.1., Jan. 2011.</a:t>
            </a:r>
          </a:p>
          <a:p>
            <a:pPr lvl="0">
              <a:buFont typeface="+mj-lt"/>
              <a:buAutoNum type="arabicPeriod" startAt="23"/>
            </a:pPr>
            <a:r>
              <a:rPr lang="en-US" sz="800" dirty="0"/>
              <a:t>J. Collins, E.T. </a:t>
            </a:r>
            <a:r>
              <a:rPr lang="en-US" sz="800" dirty="0" err="1"/>
              <a:t>Pascarella</a:t>
            </a:r>
            <a:r>
              <a:rPr lang="en-US" sz="800" dirty="0"/>
              <a:t>, “Learning on Campus and Learning at a Distance: A Randomized Instructional Experiment”, Research in Higher Education, Vol. 44, No. 3, June 2003.</a:t>
            </a:r>
          </a:p>
          <a:p>
            <a:pPr lvl="0">
              <a:buFont typeface="+mj-lt"/>
              <a:buAutoNum type="arabicPeriod" startAt="23"/>
            </a:pPr>
            <a:r>
              <a:rPr lang="en-US" sz="800" dirty="0"/>
              <a:t>M.D. Stroup, M.M. Pickard and K.E. </a:t>
            </a:r>
            <a:r>
              <a:rPr lang="en-US" sz="800" dirty="0" err="1"/>
              <a:t>Kahler</a:t>
            </a:r>
            <a:r>
              <a:rPr lang="en-US" sz="800" dirty="0"/>
              <a:t>, “Testing the Effectiveness of Lecture Capture Technology Using Prior GPA as a Performance Indicator”, Teacher-Scholar: The Journal of the State Comprehensive University, vol. 4, no. 1 Fall 2012.</a:t>
            </a:r>
            <a:r>
              <a:rPr lang="en-US" sz="800" b="1" dirty="0"/>
              <a:t> </a:t>
            </a:r>
            <a:br>
              <a:rPr lang="en-US" sz="800" b="1" dirty="0"/>
            </a:br>
            <a:br>
              <a:rPr lang="en-US" sz="800" b="1" dirty="0"/>
            </a:br>
            <a:br>
              <a:rPr lang="en-US" sz="800" b="1" dirty="0"/>
            </a:br>
            <a:br>
              <a:rPr lang="en-US" sz="800" b="1" dirty="0"/>
            </a:br>
            <a:endParaRPr lang="en-US" sz="800" b="1" dirty="0"/>
          </a:p>
          <a:p>
            <a:pPr>
              <a:buFont typeface="+mj-lt"/>
              <a:buAutoNum type="arabicPeriod" startAt="23"/>
            </a:pPr>
            <a:r>
              <a:rPr lang="en-US" sz="800" b="0" dirty="0"/>
              <a:t>Jeffrey </a:t>
            </a:r>
            <a:r>
              <a:rPr lang="en-US" sz="800" b="0" dirty="0" err="1"/>
              <a:t>Mervis</a:t>
            </a:r>
            <a:r>
              <a:rPr lang="en-US" sz="800" b="0" dirty="0"/>
              <a:t>, Data check: U.S. producing more STEM graduates even without proposed initiatives, </a:t>
            </a:r>
            <a:r>
              <a:rPr lang="en-US" sz="800" b="0" dirty="0" err="1"/>
              <a:t>ScienceInsider</a:t>
            </a:r>
            <a:r>
              <a:rPr lang="en-US" sz="800" b="0" dirty="0"/>
              <a:t>, June 30, 2014.</a:t>
            </a:r>
          </a:p>
          <a:p>
            <a:pPr>
              <a:buFont typeface="+mj-lt"/>
              <a:buAutoNum type="arabicPeriod" startAt="23"/>
            </a:pPr>
            <a:r>
              <a:rPr lang="en-US" sz="800" b="0" dirty="0"/>
              <a:t>National Science Board, National Science Indicators, 2014 Report.</a:t>
            </a:r>
          </a:p>
          <a:p>
            <a:pPr lvl="0">
              <a:buFont typeface="+mj-lt"/>
              <a:buAutoNum type="arabicPeriod" startAt="23"/>
            </a:pPr>
            <a:endParaRPr lang="en-US" sz="800" dirty="0"/>
          </a:p>
          <a:p>
            <a:pPr marL="0" indent="0">
              <a:buNone/>
            </a:pPr>
            <a:endParaRPr lang="en-US" sz="1600" dirty="0">
              <a:solidFill>
                <a:srgbClr val="003366"/>
              </a:solidFill>
            </a:endParaRPr>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40</a:t>
            </a:fld>
            <a:endParaRPr lang="en-US" dirty="0"/>
          </a:p>
        </p:txBody>
      </p:sp>
    </p:spTree>
    <p:extLst>
      <p:ext uri="{BB962C8B-B14F-4D97-AF65-F5344CB8AC3E}">
        <p14:creationId xmlns:p14="http://schemas.microsoft.com/office/powerpoint/2010/main" val="3394852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Figure References</a:t>
            </a:r>
          </a:p>
        </p:txBody>
      </p:sp>
      <p:sp>
        <p:nvSpPr>
          <p:cNvPr id="3" name="Content Placeholder 2"/>
          <p:cNvSpPr>
            <a:spLocks noGrp="1"/>
          </p:cNvSpPr>
          <p:nvPr>
            <p:ph idx="1"/>
          </p:nvPr>
        </p:nvSpPr>
        <p:spPr>
          <a:xfrm>
            <a:off x="130630" y="957943"/>
            <a:ext cx="8839200" cy="2844800"/>
          </a:xfrm>
        </p:spPr>
        <p:txBody>
          <a:bodyPr/>
          <a:lstStyle/>
          <a:p>
            <a:pPr lvl="0">
              <a:buFont typeface="+mj-lt"/>
              <a:buAutoNum type="alphaUcPeriod"/>
            </a:pPr>
            <a:r>
              <a:rPr lang="en-US" sz="800" dirty="0"/>
              <a:t>NASA scientists at work.  Circa 1960’s, </a:t>
            </a:r>
            <a:r>
              <a:rPr lang="en-US" sz="800" dirty="0">
                <a:hlinkClick r:id="rId3"/>
              </a:rPr>
              <a:t>www.reddit.com</a:t>
            </a:r>
            <a:r>
              <a:rPr lang="en-US" sz="800" dirty="0"/>
              <a:t>.</a:t>
            </a:r>
          </a:p>
          <a:p>
            <a:pPr lvl="0">
              <a:buFont typeface="+mj-lt"/>
              <a:buAutoNum type="alphaUcPeriod"/>
            </a:pPr>
            <a:r>
              <a:rPr lang="en-US" sz="800" dirty="0"/>
              <a:t>Bob Pease's Famously Tangles Prototype Circuit Board - RF Cafe, </a:t>
            </a:r>
            <a:r>
              <a:rPr lang="en-US" sz="800" dirty="0">
                <a:hlinkClick r:id="rId4"/>
              </a:rPr>
              <a:t>www.rfcafe.com</a:t>
            </a:r>
            <a:r>
              <a:rPr lang="en-US" sz="800" dirty="0"/>
              <a:t> </a:t>
            </a:r>
          </a:p>
          <a:p>
            <a:pPr lvl="0">
              <a:buFont typeface="+mj-lt"/>
              <a:buAutoNum type="alphaUcPeriod"/>
            </a:pPr>
            <a:r>
              <a:rPr lang="en-US" sz="800" dirty="0">
                <a:solidFill>
                  <a:srgbClr val="333333"/>
                </a:solidFill>
                <a:latin typeface="Arial"/>
              </a:rPr>
              <a:t>Open Access </a:t>
            </a:r>
            <a:r>
              <a:rPr lang="en-US" sz="800" dirty="0" err="1">
                <a:solidFill>
                  <a:srgbClr val="333333"/>
                </a:solidFill>
                <a:latin typeface="Arial"/>
              </a:rPr>
              <a:t>PLoS</a:t>
            </a:r>
            <a:r>
              <a:rPr lang="en-US" sz="800" dirty="0">
                <a:solidFill>
                  <a:srgbClr val="333333"/>
                </a:solidFill>
                <a:latin typeface="Arial"/>
              </a:rPr>
              <a:t>, </a:t>
            </a:r>
            <a:r>
              <a:rPr lang="en-US" sz="800" dirty="0">
                <a:latin typeface="Arial"/>
              </a:rPr>
              <a:t>CC BY-SA 3.0</a:t>
            </a:r>
            <a:r>
              <a:rPr lang="en-US" sz="800" dirty="0">
                <a:solidFill>
                  <a:srgbClr val="0B0080"/>
                </a:solidFill>
                <a:latin typeface="Arial"/>
              </a:rPr>
              <a:t>, </a:t>
            </a:r>
            <a:r>
              <a:rPr lang="en-US" sz="800" dirty="0">
                <a:hlinkClick r:id="rId5"/>
              </a:rPr>
              <a:t>http://www.plos.org/</a:t>
            </a:r>
            <a:endParaRPr lang="en-US" sz="800" dirty="0"/>
          </a:p>
          <a:p>
            <a:pPr lvl="0">
              <a:buFont typeface="+mj-lt"/>
              <a:buAutoNum type="alphaUcPeriod"/>
            </a:pPr>
            <a:r>
              <a:rPr lang="en-US" sz="800" dirty="0"/>
              <a:t>The Importance of Personalized  Learning, BY JEFFREY KATZMAN | PUBLISHED: OCTOBER 24, 2012, </a:t>
            </a:r>
            <a:r>
              <a:rPr lang="en-US" sz="800" dirty="0">
                <a:hlinkClick r:id="rId6"/>
              </a:rPr>
              <a:t>http://blog.xyleme.com/importance-personalized-learning-%E2%80%93-part-1-3-%E2%80%93-k12</a:t>
            </a:r>
            <a:endParaRPr lang="en-US" sz="800" dirty="0"/>
          </a:p>
          <a:p>
            <a:pPr lvl="0">
              <a:buFont typeface="+mj-lt"/>
              <a:buAutoNum type="alphaUcPeriod"/>
            </a:pPr>
            <a:r>
              <a:rPr lang="en-US" sz="800" dirty="0"/>
              <a:t>FOMI, The Cost of Education in the States, 2010   </a:t>
            </a:r>
            <a:r>
              <a:rPr lang="en-US" sz="800" dirty="0">
                <a:hlinkClick r:id="rId7"/>
              </a:rPr>
              <a:t>http://www.fomi.nu/2010/03/the-cost-of-education-in-the-states/</a:t>
            </a:r>
            <a:endParaRPr lang="en-US" sz="800" dirty="0"/>
          </a:p>
          <a:p>
            <a:pPr lvl="0">
              <a:buFont typeface="+mj-lt"/>
              <a:buAutoNum type="alphaUcPeriod"/>
            </a:pPr>
            <a:r>
              <a:rPr lang="en-US" sz="800" dirty="0"/>
              <a:t>Dr. Fly, Games, Simulations and Virtual Labs for STEM, flyrussell.com</a:t>
            </a:r>
          </a:p>
          <a:p>
            <a:pPr lvl="0">
              <a:buFont typeface="+mj-lt"/>
              <a:buAutoNum type="alphaUcPeriod"/>
            </a:pPr>
            <a:r>
              <a:rPr lang="en-US" sz="800" dirty="0"/>
              <a:t>Virtual Labs, </a:t>
            </a:r>
            <a:r>
              <a:rPr lang="en-US" sz="800" dirty="0">
                <a:hlinkClick r:id="rId8"/>
              </a:rPr>
              <a:t>www.wlz.da.in</a:t>
            </a:r>
            <a:endParaRPr lang="en-US" sz="800" dirty="0"/>
          </a:p>
          <a:p>
            <a:pPr lvl="0">
              <a:buFont typeface="+mj-lt"/>
              <a:buAutoNum type="alphaUcPeriod"/>
            </a:pPr>
            <a:r>
              <a:rPr lang="en-US" sz="800" dirty="0"/>
              <a:t>Cartoon Man Thinking, </a:t>
            </a:r>
            <a:r>
              <a:rPr lang="en-US" sz="800" dirty="0">
                <a:hlinkClick r:id="rId9"/>
              </a:rPr>
              <a:t>www.dreamstime.com</a:t>
            </a:r>
            <a:endParaRPr lang="en-US" sz="800" dirty="0"/>
          </a:p>
          <a:p>
            <a:pPr lvl="0">
              <a:buFont typeface="+mj-lt"/>
              <a:buAutoNum type="alphaUcPeriod"/>
            </a:pPr>
            <a:endParaRPr lang="en-US" sz="800" dirty="0"/>
          </a:p>
          <a:p>
            <a:pPr lvl="0">
              <a:buFont typeface="+mj-lt"/>
              <a:buAutoNum type="alphaUcPeriod"/>
            </a:pPr>
            <a:r>
              <a:rPr lang="en-US" sz="800" dirty="0"/>
              <a:t>Systems Thinking and Blooms Taxonomy, systemsandus.com</a:t>
            </a:r>
          </a:p>
          <a:p>
            <a:pPr lvl="0">
              <a:buFont typeface="+mj-lt"/>
              <a:buAutoNum type="alphaUcPeriod"/>
            </a:pPr>
            <a:r>
              <a:rPr lang="en-US" sz="800" dirty="0"/>
              <a:t>What we know, ICON Productions, </a:t>
            </a:r>
            <a:r>
              <a:rPr lang="en-US" sz="800" dirty="0">
                <a:hlinkClick r:id="rId10"/>
              </a:rPr>
              <a:t>www.icomproductions.ca</a:t>
            </a:r>
            <a:br>
              <a:rPr lang="en-US" sz="800" dirty="0"/>
            </a:br>
            <a:br>
              <a:rPr lang="en-US" sz="800" dirty="0"/>
            </a:br>
            <a:br>
              <a:rPr lang="en-US" sz="800" dirty="0"/>
            </a:br>
            <a:br>
              <a:rPr lang="en-US" sz="800" dirty="0"/>
            </a:br>
            <a:endParaRPr lang="en-US" sz="800" dirty="0"/>
          </a:p>
          <a:p>
            <a:pPr lvl="0">
              <a:buFont typeface="+mj-lt"/>
              <a:buAutoNum type="alphaUcPeriod"/>
            </a:pPr>
            <a:r>
              <a:rPr lang="en-US" sz="800" dirty="0"/>
              <a:t>Lonesome spur Ranch, Bridger, MT, </a:t>
            </a:r>
            <a:r>
              <a:rPr lang="en-US" sz="800" dirty="0">
                <a:hlinkClick r:id="rId11"/>
              </a:rPr>
              <a:t>www.lonesomespur.com</a:t>
            </a:r>
            <a:endParaRPr lang="en-US" sz="800" dirty="0"/>
          </a:p>
          <a:p>
            <a:pPr lvl="0">
              <a:buFont typeface="+mj-lt"/>
              <a:buAutoNum type="alphaUcPeriod"/>
            </a:pPr>
            <a:r>
              <a:rPr lang="en-US" sz="800" dirty="0"/>
              <a:t>Lexi </a:t>
            </a:r>
            <a:r>
              <a:rPr lang="en-US" sz="800" dirty="0" err="1"/>
              <a:t>Leventini</a:t>
            </a:r>
            <a:r>
              <a:rPr lang="en-US" sz="800" dirty="0"/>
              <a:t>, Confessions of a Farm Girl, </a:t>
            </a:r>
            <a:r>
              <a:rPr lang="en-US" sz="800" dirty="0">
                <a:hlinkClick r:id="rId12"/>
              </a:rPr>
              <a:t>http://lexileventini.wordpress.com/2013/03/25/confessions-of-a-farm-girl/</a:t>
            </a:r>
            <a:r>
              <a:rPr lang="en-US" sz="800" dirty="0"/>
              <a:t>, March 25, 2013</a:t>
            </a:r>
          </a:p>
          <a:p>
            <a:pPr lvl="0">
              <a:buFont typeface="+mj-lt"/>
              <a:buAutoNum type="alphaUcPeriod"/>
            </a:pPr>
            <a:r>
              <a:rPr lang="en-US" sz="800" dirty="0"/>
              <a:t>The Heart of Innovation, 14 Ways to Get Break Though Ideas, </a:t>
            </a:r>
            <a:r>
              <a:rPr lang="en-US" sz="800" b="0" dirty="0">
                <a:hlinkClick r:id="rId13"/>
              </a:rPr>
              <a:t> The Heart of Innovation: 14 Ways to Get Breakthrough Ideaswww.ideachampions.com</a:t>
            </a:r>
            <a:endParaRPr lang="en-US" sz="800" b="0" dirty="0"/>
          </a:p>
          <a:p>
            <a:pPr lvl="0">
              <a:buFont typeface="+mj-lt"/>
              <a:buAutoNum type="alphaUcPeriod"/>
            </a:pPr>
            <a:r>
              <a:rPr lang="en-US" sz="800" b="0" dirty="0"/>
              <a:t>The History of Online Education, straighterline.com, </a:t>
            </a:r>
          </a:p>
          <a:p>
            <a:pPr lvl="0">
              <a:buFont typeface="+mj-lt"/>
              <a:buAutoNum type="alphaUcPeriod"/>
            </a:pPr>
            <a:r>
              <a:rPr lang="en-US" sz="800" b="0" dirty="0"/>
              <a:t>Non-Degree &amp; Alumni, admissions.yale.edu</a:t>
            </a:r>
          </a:p>
          <a:p>
            <a:pPr lvl="0">
              <a:buFont typeface="+mj-lt"/>
              <a:buAutoNum type="alphaUcPeriod"/>
            </a:pPr>
            <a:r>
              <a:rPr lang="en-US" sz="800" b="0" dirty="0"/>
              <a:t>Teaching through Questions, NIU, niu.edu</a:t>
            </a:r>
          </a:p>
          <a:p>
            <a:pPr lvl="0">
              <a:buFont typeface="+mj-lt"/>
              <a:buAutoNum type="alphaUcPeriod"/>
            </a:pPr>
            <a:endParaRPr lang="en-US" sz="800" b="0" dirty="0"/>
          </a:p>
          <a:p>
            <a:pPr lvl="0">
              <a:buFont typeface="+mj-lt"/>
              <a:buAutoNum type="alphaUcPeriod"/>
            </a:pPr>
            <a:endParaRPr lang="en-US" sz="800" b="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41</a:t>
            </a:fld>
            <a:endParaRPr lang="en-US" dirty="0"/>
          </a:p>
        </p:txBody>
      </p:sp>
    </p:spTree>
    <p:extLst>
      <p:ext uri="{BB962C8B-B14F-4D97-AF65-F5344CB8AC3E}">
        <p14:creationId xmlns:p14="http://schemas.microsoft.com/office/powerpoint/2010/main" val="3809251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HICE REF</a:t>
            </a:r>
          </a:p>
        </p:txBody>
      </p:sp>
      <p:sp>
        <p:nvSpPr>
          <p:cNvPr id="3" name="Content Placeholder 2"/>
          <p:cNvSpPr>
            <a:spLocks noGrp="1"/>
          </p:cNvSpPr>
          <p:nvPr>
            <p:ph idx="1"/>
          </p:nvPr>
        </p:nvSpPr>
        <p:spPr>
          <a:xfrm>
            <a:off x="130630" y="957943"/>
            <a:ext cx="8839200" cy="2844800"/>
          </a:xfrm>
        </p:spPr>
        <p:txBody>
          <a:bodyPr/>
          <a:lstStyle/>
          <a:p>
            <a:pPr lvl="0">
              <a:buFont typeface="+mj-lt"/>
              <a:buAutoNum type="alphaUcPeriod"/>
            </a:pPr>
            <a:r>
              <a:rPr lang="en-US" sz="800" dirty="0"/>
              <a:t>Plugging the leaks in the STEM  pipeline, Complete College American, March 2014</a:t>
            </a:r>
            <a:endParaRPr lang="en-US" sz="800" b="0" dirty="0"/>
          </a:p>
          <a:p>
            <a:pPr lvl="0">
              <a:buFont typeface="+mj-lt"/>
              <a:buAutoNum type="alphaUcPeriod"/>
            </a:pPr>
            <a:endParaRPr lang="en-US" sz="800" b="0" dirty="0"/>
          </a:p>
          <a:p>
            <a:pPr lvl="0">
              <a:buFont typeface="+mj-lt"/>
              <a:buAutoNum type="alphaUcPeriod"/>
            </a:pPr>
            <a:endParaRPr lang="en-US" sz="800" b="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a:p>
            <a:pPr lvl="0">
              <a:buFont typeface="+mj-lt"/>
              <a:buAutoNum type="alphaUcPeriod"/>
            </a:pPr>
            <a:endParaRPr lang="en-US" sz="800"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42</a:t>
            </a:fld>
            <a:endParaRPr lang="en-US" dirty="0"/>
          </a:p>
        </p:txBody>
      </p:sp>
    </p:spTree>
    <p:extLst>
      <p:ext uri="{BB962C8B-B14F-4D97-AF65-F5344CB8AC3E}">
        <p14:creationId xmlns:p14="http://schemas.microsoft.com/office/powerpoint/2010/main" val="338387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Are We Producing Enough STEM Grads To Meet the Demand?</a:t>
            </a:r>
          </a:p>
          <a:p>
            <a:pPr lvl="1" defTabSz="171450">
              <a:tabLst>
                <a:tab pos="2852738" algn="l"/>
                <a:tab pos="4521200" algn="l"/>
              </a:tabLst>
            </a:pPr>
            <a:r>
              <a:rPr lang="en-US" dirty="0"/>
              <a:t>There are 8M STEM workers in the U.S. right now.  </a:t>
            </a:r>
          </a:p>
          <a:p>
            <a:pPr lvl="1" defTabSz="171450">
              <a:tabLst>
                <a:tab pos="2852738" algn="l"/>
                <a:tab pos="4521200" algn="l"/>
              </a:tabLst>
            </a:pPr>
            <a:r>
              <a:rPr lang="en-US" dirty="0"/>
              <a:t>9M+ by 2022.</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5</a:t>
            </a:fld>
            <a:endParaRPr lang="en-US" dirty="0"/>
          </a:p>
        </p:txBody>
      </p:sp>
      <p:sp>
        <p:nvSpPr>
          <p:cNvPr id="5" name="Oval 4"/>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783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Question requires looking at the entire pipeline</a:t>
            </a:r>
          </a:p>
          <a:p>
            <a:pPr lvl="1" defTabSz="171450">
              <a:tabLst>
                <a:tab pos="2852738" algn="l"/>
                <a:tab pos="4521200" algn="l"/>
              </a:tabLst>
            </a:pPr>
            <a:r>
              <a:rPr lang="en-US" dirty="0"/>
              <a:t>Data can be difficult to find.</a:t>
            </a:r>
          </a:p>
          <a:p>
            <a:pPr lvl="1" defTabSz="171450">
              <a:tabLst>
                <a:tab pos="2852738" algn="l"/>
                <a:tab pos="4521200" algn="l"/>
              </a:tabLst>
            </a:pPr>
            <a:r>
              <a:rPr lang="en-US" dirty="0"/>
              <a:t>Different sources define STEM professions differently.  We use NSF def.</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6</a:t>
            </a:fld>
            <a:endParaRPr lang="en-US" dirty="0"/>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10" name="Oval 9"/>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6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STEM Pipeline</a:t>
            </a:r>
          </a:p>
          <a:p>
            <a:pPr lvl="1" defTabSz="171450">
              <a:tabLst>
                <a:tab pos="2852738" algn="l"/>
                <a:tab pos="4521200" algn="l"/>
              </a:tabLst>
            </a:pPr>
            <a:r>
              <a:rPr lang="en-US" dirty="0"/>
              <a:t>Who enters U.S. higher education system?</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7</a:t>
            </a:fld>
            <a:endParaRPr lang="en-US" dirty="0"/>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ight Arrow 14"/>
          <p:cNvSpPr/>
          <p:nvPr/>
        </p:nvSpPr>
        <p:spPr bwMode="auto">
          <a:xfrm>
            <a:off x="1042583" y="3109035"/>
            <a:ext cx="1194574" cy="508614"/>
          </a:xfrm>
          <a:prstGeom prst="rightArrow">
            <a:avLst>
              <a:gd name="adj1" fmla="val 50000"/>
              <a:gd name="adj2" fmla="val 31414"/>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 STEM</a:t>
            </a:r>
            <a:endParaRPr kumimoji="0" lang="en-US" sz="1400" b="1" i="0" u="none" strike="noStrike" cap="none" normalizeH="0" baseline="0" dirty="0">
              <a:ln>
                <a:noFill/>
              </a:ln>
              <a:effectLst/>
              <a:latin typeface="Times New Roman" pitchFamily="18" charset="0"/>
            </a:endParaRPr>
          </a:p>
        </p:txBody>
      </p:sp>
      <p:sp>
        <p:nvSpPr>
          <p:cNvPr id="41" name="Bent Arrow 40"/>
          <p:cNvSpPr/>
          <p:nvPr/>
        </p:nvSpPr>
        <p:spPr bwMode="auto">
          <a:xfrm rot="5400000">
            <a:off x="296800" y="4561450"/>
            <a:ext cx="867473" cy="634427"/>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4" name="Right Arrow 43"/>
          <p:cNvSpPr/>
          <p:nvPr/>
        </p:nvSpPr>
        <p:spPr bwMode="auto">
          <a:xfrm rot="745025">
            <a:off x="626700" y="2050233"/>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International</a:t>
            </a:r>
          </a:p>
        </p:txBody>
      </p:sp>
      <p:sp>
        <p:nvSpPr>
          <p:cNvPr id="45" name="TextBox 44"/>
          <p:cNvSpPr txBox="1"/>
          <p:nvPr/>
        </p:nvSpPr>
        <p:spPr>
          <a:xfrm>
            <a:off x="71525" y="5355056"/>
            <a:ext cx="1452475"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35% Don’t Enter College</a:t>
            </a:r>
          </a:p>
        </p:txBody>
      </p:sp>
      <p:sp>
        <p:nvSpPr>
          <p:cNvPr id="46" name="Bent Arrow 45"/>
          <p:cNvSpPr/>
          <p:nvPr/>
        </p:nvSpPr>
        <p:spPr bwMode="auto">
          <a:xfrm rot="5400000">
            <a:off x="1039743" y="4062943"/>
            <a:ext cx="867473" cy="634427"/>
          </a:xfrm>
          <a:prstGeom prst="bentArrow">
            <a:avLst>
              <a:gd name="adj1" fmla="val 15931"/>
              <a:gd name="adj2" fmla="val 26075"/>
              <a:gd name="adj3" fmla="val 25000"/>
              <a:gd name="adj4" fmla="val 74818"/>
            </a:avLst>
          </a:prstGeom>
          <a:solidFill>
            <a:srgbClr val="FF9933"/>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7" name="TextBox 46"/>
          <p:cNvSpPr txBox="1"/>
          <p:nvPr/>
        </p:nvSpPr>
        <p:spPr>
          <a:xfrm>
            <a:off x="949944" y="4799278"/>
            <a:ext cx="1452475" cy="523220"/>
          </a:xfrm>
          <a:prstGeom prst="rect">
            <a:avLst/>
          </a:prstGeom>
          <a:noFill/>
        </p:spPr>
        <p:txBody>
          <a:bodyPr wrap="square" rtlCol="0">
            <a:spAutoFit/>
          </a:bodyPr>
          <a:lstStyle/>
          <a:p>
            <a:pPr algn="ctr"/>
            <a:r>
              <a:rPr lang="en-US" b="1" dirty="0">
                <a:solidFill>
                  <a:srgbClr val="FF9933"/>
                </a:solidFill>
                <a:latin typeface="Arial" panose="020B0604020202020204" pitchFamily="34" charset="0"/>
                <a:cs typeface="Arial" panose="020B0604020202020204" pitchFamily="34" charset="0"/>
              </a:rPr>
              <a:t>40% </a:t>
            </a:r>
            <a:br>
              <a:rPr lang="en-US" b="1" dirty="0">
                <a:solidFill>
                  <a:srgbClr val="FF9933"/>
                </a:solidFill>
                <a:latin typeface="Arial" panose="020B0604020202020204" pitchFamily="34" charset="0"/>
                <a:cs typeface="Arial" panose="020B0604020202020204" pitchFamily="34" charset="0"/>
              </a:rPr>
            </a:br>
            <a:r>
              <a:rPr lang="en-US" b="1" dirty="0">
                <a:solidFill>
                  <a:srgbClr val="FF9933"/>
                </a:solidFill>
                <a:latin typeface="Arial" panose="020B0604020202020204" pitchFamily="34" charset="0"/>
                <a:cs typeface="Arial" panose="020B0604020202020204" pitchFamily="34" charset="0"/>
              </a:rPr>
              <a:t>non-STEM</a:t>
            </a:r>
          </a:p>
        </p:txBody>
      </p:sp>
      <p:sp>
        <p:nvSpPr>
          <p:cNvPr id="48" name="TextBox 47"/>
          <p:cNvSpPr txBox="1"/>
          <p:nvPr/>
        </p:nvSpPr>
        <p:spPr>
          <a:xfrm>
            <a:off x="892257" y="3471397"/>
            <a:ext cx="125086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60% entering choose STEM</a:t>
            </a:r>
          </a:p>
        </p:txBody>
      </p:sp>
      <p:sp>
        <p:nvSpPr>
          <p:cNvPr id="16"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17" name="Oval 16"/>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3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p:txBody>
          <a:bodyPr/>
          <a:lstStyle/>
          <a:p>
            <a:r>
              <a:rPr lang="en-US" dirty="0"/>
              <a:t>The STEM Pipeline</a:t>
            </a:r>
          </a:p>
          <a:p>
            <a:pPr lvl="1" defTabSz="171450">
              <a:tabLst>
                <a:tab pos="2852738" algn="l"/>
                <a:tab pos="4521200" algn="l"/>
              </a:tabLst>
            </a:pPr>
            <a:r>
              <a:rPr lang="en-US" dirty="0"/>
              <a:t>Who obtains a STEM degree?</a:t>
            </a:r>
          </a:p>
          <a:p>
            <a:pPr lvl="1" defTabSz="171450">
              <a:tabLst>
                <a:tab pos="2852738" algn="l"/>
                <a:tab pos="4521200" algn="l"/>
              </a:tabLst>
            </a:pPr>
            <a:endParaRPr lang="en-US" dirty="0"/>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8</a:t>
            </a:fld>
            <a:endParaRPr lang="en-US" dirty="0"/>
          </a:p>
        </p:txBody>
      </p:sp>
      <p:sp>
        <p:nvSpPr>
          <p:cNvPr id="9" name="Right Arrow 8"/>
          <p:cNvSpPr/>
          <p:nvPr/>
        </p:nvSpPr>
        <p:spPr bwMode="auto">
          <a:xfrm rot="745025">
            <a:off x="3433966" y="2117648"/>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65k – 80k H1B </a:t>
            </a:r>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ight Arrow 14"/>
          <p:cNvSpPr/>
          <p:nvPr/>
        </p:nvSpPr>
        <p:spPr bwMode="auto">
          <a:xfrm>
            <a:off x="1042583" y="3109035"/>
            <a:ext cx="1194574" cy="508614"/>
          </a:xfrm>
          <a:prstGeom prst="rightArrow">
            <a:avLst>
              <a:gd name="adj1" fmla="val 50000"/>
              <a:gd name="adj2" fmla="val 31414"/>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 STEM</a:t>
            </a:r>
            <a:endParaRPr kumimoji="0" lang="en-US" sz="1400" b="1" i="0" u="none" strike="noStrike" cap="none" normalizeH="0" baseline="0" dirty="0">
              <a:ln>
                <a:noFill/>
              </a:ln>
              <a:effectLst/>
              <a:latin typeface="Times New Roman" pitchFamily="18" charset="0"/>
            </a:endParaRPr>
          </a:p>
        </p:txBody>
      </p:sp>
      <p:sp>
        <p:nvSpPr>
          <p:cNvPr id="17" name="Right Arrow 16"/>
          <p:cNvSpPr/>
          <p:nvPr/>
        </p:nvSpPr>
        <p:spPr bwMode="auto">
          <a:xfrm>
            <a:off x="3416741" y="2719138"/>
            <a:ext cx="943260" cy="433504"/>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287k BS</a:t>
            </a:r>
            <a:endParaRPr kumimoji="0" lang="en-US" sz="1400" b="1" i="0" u="none" strike="noStrike" cap="none" normalizeH="0" baseline="0" dirty="0">
              <a:ln>
                <a:noFill/>
              </a:ln>
              <a:effectLst/>
              <a:latin typeface="Times New Roman" pitchFamily="18" charset="0"/>
            </a:endParaRPr>
          </a:p>
        </p:txBody>
      </p:sp>
      <p:sp>
        <p:nvSpPr>
          <p:cNvPr id="18" name="Right Arrow 17"/>
          <p:cNvSpPr/>
          <p:nvPr/>
        </p:nvSpPr>
        <p:spPr bwMode="auto">
          <a:xfrm>
            <a:off x="3414296" y="3232838"/>
            <a:ext cx="943260" cy="433261"/>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92k MS</a:t>
            </a:r>
            <a:endParaRPr kumimoji="0" lang="en-US" sz="1400" b="1" i="0" u="none" strike="noStrike" cap="none" normalizeH="0" baseline="0" dirty="0">
              <a:ln>
                <a:noFill/>
              </a:ln>
              <a:effectLst/>
              <a:latin typeface="Times New Roman" pitchFamily="18" charset="0"/>
            </a:endParaRPr>
          </a:p>
        </p:txBody>
      </p:sp>
      <p:sp>
        <p:nvSpPr>
          <p:cNvPr id="19" name="Right Arrow 18"/>
          <p:cNvSpPr/>
          <p:nvPr/>
        </p:nvSpPr>
        <p:spPr bwMode="auto">
          <a:xfrm>
            <a:off x="3409925" y="3731702"/>
            <a:ext cx="943260" cy="451677"/>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25k PhD</a:t>
            </a:r>
            <a:endParaRPr kumimoji="0" lang="en-US" sz="1400" b="1" i="0" u="none" strike="noStrike" cap="none" normalizeH="0" baseline="0" dirty="0">
              <a:ln>
                <a:noFill/>
              </a:ln>
              <a:effectLst/>
              <a:latin typeface="Times New Roman" pitchFamily="18" charset="0"/>
            </a:endParaRPr>
          </a:p>
        </p:txBody>
      </p:sp>
      <p:cxnSp>
        <p:nvCxnSpPr>
          <p:cNvPr id="20" name="Straight Arrow Connector 19"/>
          <p:cNvCxnSpPr/>
          <p:nvPr/>
        </p:nvCxnSpPr>
        <p:spPr bwMode="auto">
          <a:xfrm>
            <a:off x="4414020" y="2949785"/>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3" name="Straight Arrow Connector 22"/>
          <p:cNvCxnSpPr/>
          <p:nvPr/>
        </p:nvCxnSpPr>
        <p:spPr bwMode="auto">
          <a:xfrm>
            <a:off x="4414020" y="3443729"/>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4" name="Straight Arrow Connector 23"/>
          <p:cNvCxnSpPr/>
          <p:nvPr/>
        </p:nvCxnSpPr>
        <p:spPr bwMode="auto">
          <a:xfrm>
            <a:off x="4414020" y="3956055"/>
            <a:ext cx="428978" cy="0"/>
          </a:xfrm>
          <a:prstGeom prst="straightConnector1">
            <a:avLst/>
          </a:prstGeom>
          <a:noFill/>
          <a:ln w="28575" cap="flat" cmpd="sng" algn="ctr">
            <a:solidFill>
              <a:srgbClr val="00B050"/>
            </a:solidFill>
            <a:prstDash val="sysDash"/>
            <a:round/>
            <a:headEnd type="none" w="med" len="med"/>
            <a:tailEnd type="none"/>
          </a:ln>
          <a:effectLst/>
        </p:spPr>
      </p:cxnSp>
      <p:sp>
        <p:nvSpPr>
          <p:cNvPr id="29" name="Bent Arrow 28"/>
          <p:cNvSpPr/>
          <p:nvPr/>
        </p:nvSpPr>
        <p:spPr bwMode="auto">
          <a:xfrm rot="5400000">
            <a:off x="2437744" y="4390733"/>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30" name="TextBox 29"/>
          <p:cNvSpPr txBox="1"/>
          <p:nvPr/>
        </p:nvSpPr>
        <p:spPr>
          <a:xfrm>
            <a:off x="2067050" y="5312399"/>
            <a:ext cx="1607947" cy="738664"/>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40% Don’t Persist to Graduation</a:t>
            </a:r>
          </a:p>
        </p:txBody>
      </p:sp>
      <p:sp>
        <p:nvSpPr>
          <p:cNvPr id="41" name="Bent Arrow 40"/>
          <p:cNvSpPr/>
          <p:nvPr/>
        </p:nvSpPr>
        <p:spPr bwMode="auto">
          <a:xfrm rot="5400000">
            <a:off x="296800" y="4561450"/>
            <a:ext cx="867473" cy="634427"/>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4" name="Right Arrow 43"/>
          <p:cNvSpPr/>
          <p:nvPr/>
        </p:nvSpPr>
        <p:spPr bwMode="auto">
          <a:xfrm rot="745025">
            <a:off x="626700" y="2050233"/>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International</a:t>
            </a:r>
          </a:p>
        </p:txBody>
      </p:sp>
      <p:sp>
        <p:nvSpPr>
          <p:cNvPr id="45" name="TextBox 44"/>
          <p:cNvSpPr txBox="1"/>
          <p:nvPr/>
        </p:nvSpPr>
        <p:spPr>
          <a:xfrm>
            <a:off x="71525" y="5355056"/>
            <a:ext cx="1452475"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35% Don’t Enter College</a:t>
            </a:r>
          </a:p>
        </p:txBody>
      </p:sp>
      <p:sp>
        <p:nvSpPr>
          <p:cNvPr id="46" name="Bent Arrow 45"/>
          <p:cNvSpPr/>
          <p:nvPr/>
        </p:nvSpPr>
        <p:spPr bwMode="auto">
          <a:xfrm rot="5400000">
            <a:off x="1039743" y="4062943"/>
            <a:ext cx="867473" cy="634427"/>
          </a:xfrm>
          <a:prstGeom prst="bentArrow">
            <a:avLst>
              <a:gd name="adj1" fmla="val 15931"/>
              <a:gd name="adj2" fmla="val 26075"/>
              <a:gd name="adj3" fmla="val 25000"/>
              <a:gd name="adj4" fmla="val 74818"/>
            </a:avLst>
          </a:prstGeom>
          <a:solidFill>
            <a:srgbClr val="FF9933"/>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7" name="TextBox 46"/>
          <p:cNvSpPr txBox="1"/>
          <p:nvPr/>
        </p:nvSpPr>
        <p:spPr>
          <a:xfrm>
            <a:off x="949944" y="4799278"/>
            <a:ext cx="1452475" cy="523220"/>
          </a:xfrm>
          <a:prstGeom prst="rect">
            <a:avLst/>
          </a:prstGeom>
          <a:noFill/>
        </p:spPr>
        <p:txBody>
          <a:bodyPr wrap="square" rtlCol="0">
            <a:spAutoFit/>
          </a:bodyPr>
          <a:lstStyle/>
          <a:p>
            <a:pPr algn="ctr"/>
            <a:r>
              <a:rPr lang="en-US" b="1" dirty="0">
                <a:solidFill>
                  <a:srgbClr val="FF9933"/>
                </a:solidFill>
                <a:latin typeface="Arial" panose="020B0604020202020204" pitchFamily="34" charset="0"/>
                <a:cs typeface="Arial" panose="020B0604020202020204" pitchFamily="34" charset="0"/>
              </a:rPr>
              <a:t>40% </a:t>
            </a:r>
            <a:br>
              <a:rPr lang="en-US" b="1" dirty="0">
                <a:solidFill>
                  <a:srgbClr val="FF9933"/>
                </a:solidFill>
                <a:latin typeface="Arial" panose="020B0604020202020204" pitchFamily="34" charset="0"/>
                <a:cs typeface="Arial" panose="020B0604020202020204" pitchFamily="34" charset="0"/>
              </a:rPr>
            </a:br>
            <a:r>
              <a:rPr lang="en-US" b="1" dirty="0">
                <a:solidFill>
                  <a:srgbClr val="FF9933"/>
                </a:solidFill>
                <a:latin typeface="Arial" panose="020B0604020202020204" pitchFamily="34" charset="0"/>
                <a:cs typeface="Arial" panose="020B0604020202020204" pitchFamily="34" charset="0"/>
              </a:rPr>
              <a:t>non-STEM</a:t>
            </a:r>
          </a:p>
        </p:txBody>
      </p:sp>
      <p:sp>
        <p:nvSpPr>
          <p:cNvPr id="48" name="TextBox 47"/>
          <p:cNvSpPr txBox="1"/>
          <p:nvPr/>
        </p:nvSpPr>
        <p:spPr>
          <a:xfrm>
            <a:off x="892257" y="3471397"/>
            <a:ext cx="125086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60% entering choose STEM</a:t>
            </a:r>
          </a:p>
        </p:txBody>
      </p:sp>
      <p:sp>
        <p:nvSpPr>
          <p:cNvPr id="25"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26" name="Oval 25"/>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528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5020674" y="2495121"/>
            <a:ext cx="1936139" cy="2183559"/>
          </a:xfrm>
          <a:prstGeom prst="round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Workforce (8M)</a:t>
            </a:r>
          </a:p>
        </p:txBody>
      </p:sp>
      <p:sp>
        <p:nvSpPr>
          <p:cNvPr id="2" name="Title 1"/>
          <p:cNvSpPr>
            <a:spLocks noGrp="1"/>
          </p:cNvSpPr>
          <p:nvPr>
            <p:ph type="title"/>
          </p:nvPr>
        </p:nvSpPr>
        <p:spPr/>
        <p:txBody>
          <a:bodyPr/>
          <a:lstStyle/>
          <a:p>
            <a:r>
              <a:rPr lang="en-US" dirty="0"/>
              <a:t>Motivation – The STEM Workforce</a:t>
            </a:r>
          </a:p>
        </p:txBody>
      </p:sp>
      <p:sp>
        <p:nvSpPr>
          <p:cNvPr id="3" name="Content Placeholder 2"/>
          <p:cNvSpPr>
            <a:spLocks noGrp="1"/>
          </p:cNvSpPr>
          <p:nvPr>
            <p:ph idx="1"/>
          </p:nvPr>
        </p:nvSpPr>
        <p:spPr>
          <a:xfrm>
            <a:off x="126014" y="901700"/>
            <a:ext cx="9017986" cy="5168900"/>
          </a:xfrm>
        </p:spPr>
        <p:txBody>
          <a:bodyPr/>
          <a:lstStyle/>
          <a:p>
            <a:r>
              <a:rPr lang="en-US" dirty="0"/>
              <a:t>The STEM Pipeline</a:t>
            </a:r>
          </a:p>
          <a:p>
            <a:pPr lvl="1" defTabSz="171450">
              <a:tabLst>
                <a:tab pos="2852738" algn="l"/>
                <a:tab pos="4521200" algn="l"/>
              </a:tabLst>
            </a:pPr>
            <a:r>
              <a:rPr lang="en-US" dirty="0"/>
              <a:t>Including retirement completes the flow diagram. </a:t>
            </a:r>
            <a:r>
              <a:rPr lang="en-US" sz="2200" b="1" dirty="0">
                <a:solidFill>
                  <a:srgbClr val="FF0000"/>
                </a:solidFill>
              </a:rPr>
              <a:t>Looks like we are fine?</a:t>
            </a:r>
          </a:p>
          <a:p>
            <a:pPr lvl="1" defTabSz="171450">
              <a:tabLst>
                <a:tab pos="2852738" algn="l"/>
                <a:tab pos="4521200" algn="l"/>
              </a:tabLst>
            </a:pPr>
            <a:endParaRPr lang="en-US" dirty="0"/>
          </a:p>
        </p:txBody>
      </p:sp>
      <p:sp>
        <p:nvSpPr>
          <p:cNvPr id="4" name="Slide Number Placeholder 3"/>
          <p:cNvSpPr>
            <a:spLocks noGrp="1"/>
          </p:cNvSpPr>
          <p:nvPr>
            <p:ph type="sldNum" sz="quarter" idx="11"/>
          </p:nvPr>
        </p:nvSpPr>
        <p:spPr/>
        <p:txBody>
          <a:bodyPr/>
          <a:lstStyle/>
          <a:p>
            <a:pPr>
              <a:defRPr/>
            </a:pPr>
            <a:fld id="{F9B67EBE-9D2B-49A5-B86A-4FA926BD5DC1}" type="slidenum">
              <a:rPr lang="ar-SA" smtClean="0"/>
              <a:pPr>
                <a:defRPr/>
              </a:pPr>
              <a:t>9</a:t>
            </a:fld>
            <a:endParaRPr lang="en-US" dirty="0"/>
          </a:p>
        </p:txBody>
      </p:sp>
      <p:sp>
        <p:nvSpPr>
          <p:cNvPr id="9" name="Right Arrow 8"/>
          <p:cNvSpPr/>
          <p:nvPr/>
        </p:nvSpPr>
        <p:spPr bwMode="auto">
          <a:xfrm rot="745025">
            <a:off x="3433966" y="2117648"/>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65k – 80k H1B </a:t>
            </a:r>
          </a:p>
        </p:txBody>
      </p:sp>
      <p:sp>
        <p:nvSpPr>
          <p:cNvPr id="6" name="Rounded Rectangle 5"/>
          <p:cNvSpPr/>
          <p:nvPr/>
        </p:nvSpPr>
        <p:spPr bwMode="auto">
          <a:xfrm>
            <a:off x="2293620" y="2482425"/>
            <a:ext cx="1033425" cy="219625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U.S. STEM Higher Ed</a:t>
            </a:r>
          </a:p>
        </p:txBody>
      </p:sp>
      <p:sp>
        <p:nvSpPr>
          <p:cNvPr id="14" name="Rounded Rectangle 13"/>
          <p:cNvSpPr/>
          <p:nvPr/>
        </p:nvSpPr>
        <p:spPr bwMode="auto">
          <a:xfrm>
            <a:off x="188172" y="2491714"/>
            <a:ext cx="792252" cy="2258369"/>
          </a:xfrm>
          <a:prstGeom prst="roundRect">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K-12</a:t>
            </a:r>
          </a:p>
          <a:p>
            <a:pPr marL="0" marR="0" indent="0" algn="ct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panose="020B0604020202020204" pitchFamily="34" charset="0"/>
                <a:cs typeface="Arial" panose="020B0604020202020204" pitchFamily="34" charset="0"/>
              </a:rPr>
              <a:t>(3M/</a:t>
            </a:r>
            <a:r>
              <a:rPr lang="en-US" sz="1200" dirty="0" err="1">
                <a:solidFill>
                  <a:schemeClr val="bg1"/>
                </a:solidFill>
                <a:latin typeface="Arial" panose="020B0604020202020204" pitchFamily="34" charset="0"/>
                <a:cs typeface="Arial" panose="020B0604020202020204" pitchFamily="34" charset="0"/>
              </a:rPr>
              <a:t>yr</a:t>
            </a:r>
            <a:r>
              <a:rPr lang="en-US" sz="1200" dirty="0">
                <a:solidFill>
                  <a:schemeClr val="bg1"/>
                </a:solidFill>
                <a:latin typeface="Arial" panose="020B0604020202020204" pitchFamily="34" charset="0"/>
                <a:cs typeface="Arial" panose="020B0604020202020204" pitchFamily="34" charset="0"/>
              </a:rPr>
              <a:t>)</a:t>
            </a:r>
            <a:endParaRPr kumimoji="0" 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ight Arrow 14"/>
          <p:cNvSpPr/>
          <p:nvPr/>
        </p:nvSpPr>
        <p:spPr bwMode="auto">
          <a:xfrm>
            <a:off x="1042583" y="3109035"/>
            <a:ext cx="1194574" cy="508614"/>
          </a:xfrm>
          <a:prstGeom prst="rightArrow">
            <a:avLst>
              <a:gd name="adj1" fmla="val 50000"/>
              <a:gd name="adj2" fmla="val 31414"/>
            </a:avLst>
          </a:prstGeom>
          <a:solidFill>
            <a:srgbClr val="FF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 STEM</a:t>
            </a:r>
            <a:endParaRPr kumimoji="0" lang="en-US" sz="1400" b="1" i="0" u="none" strike="noStrike" cap="none" normalizeH="0" baseline="0" dirty="0">
              <a:ln>
                <a:noFill/>
              </a:ln>
              <a:effectLst/>
              <a:latin typeface="Times New Roman" pitchFamily="18" charset="0"/>
            </a:endParaRPr>
          </a:p>
        </p:txBody>
      </p:sp>
      <p:sp>
        <p:nvSpPr>
          <p:cNvPr id="17" name="Right Arrow 16"/>
          <p:cNvSpPr/>
          <p:nvPr/>
        </p:nvSpPr>
        <p:spPr bwMode="auto">
          <a:xfrm>
            <a:off x="3416741" y="2719138"/>
            <a:ext cx="943260" cy="433504"/>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287k BS</a:t>
            </a:r>
            <a:endParaRPr kumimoji="0" lang="en-US" sz="1400" b="1" i="0" u="none" strike="noStrike" cap="none" normalizeH="0" baseline="0" dirty="0">
              <a:ln>
                <a:noFill/>
              </a:ln>
              <a:effectLst/>
              <a:latin typeface="Times New Roman" pitchFamily="18" charset="0"/>
            </a:endParaRPr>
          </a:p>
        </p:txBody>
      </p:sp>
      <p:sp>
        <p:nvSpPr>
          <p:cNvPr id="18" name="Right Arrow 17"/>
          <p:cNvSpPr/>
          <p:nvPr/>
        </p:nvSpPr>
        <p:spPr bwMode="auto">
          <a:xfrm>
            <a:off x="3414296" y="3232838"/>
            <a:ext cx="943260" cy="433261"/>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92k MS</a:t>
            </a:r>
            <a:endParaRPr kumimoji="0" lang="en-US" sz="1400" b="1" i="0" u="none" strike="noStrike" cap="none" normalizeH="0" baseline="0" dirty="0">
              <a:ln>
                <a:noFill/>
              </a:ln>
              <a:effectLst/>
              <a:latin typeface="Times New Roman" pitchFamily="18" charset="0"/>
            </a:endParaRPr>
          </a:p>
        </p:txBody>
      </p:sp>
      <p:sp>
        <p:nvSpPr>
          <p:cNvPr id="19" name="Right Arrow 18"/>
          <p:cNvSpPr/>
          <p:nvPr/>
        </p:nvSpPr>
        <p:spPr bwMode="auto">
          <a:xfrm>
            <a:off x="3409925" y="3731702"/>
            <a:ext cx="943260" cy="451677"/>
          </a:xfrm>
          <a:prstGeom prst="rightArrow">
            <a:avLst>
              <a:gd name="adj1" fmla="val 50000"/>
              <a:gd name="adj2" fmla="val 31414"/>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25k PhD</a:t>
            </a:r>
            <a:endParaRPr kumimoji="0" lang="en-US" sz="1400" b="1" i="0" u="none" strike="noStrike" cap="none" normalizeH="0" baseline="0" dirty="0">
              <a:ln>
                <a:noFill/>
              </a:ln>
              <a:effectLst/>
              <a:latin typeface="Times New Roman" pitchFamily="18" charset="0"/>
            </a:endParaRPr>
          </a:p>
        </p:txBody>
      </p:sp>
      <p:cxnSp>
        <p:nvCxnSpPr>
          <p:cNvPr id="20" name="Straight Arrow Connector 19"/>
          <p:cNvCxnSpPr/>
          <p:nvPr/>
        </p:nvCxnSpPr>
        <p:spPr bwMode="auto">
          <a:xfrm>
            <a:off x="4414020" y="2949785"/>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3" name="Straight Arrow Connector 22"/>
          <p:cNvCxnSpPr/>
          <p:nvPr/>
        </p:nvCxnSpPr>
        <p:spPr bwMode="auto">
          <a:xfrm>
            <a:off x="4414020" y="3443729"/>
            <a:ext cx="428978" cy="0"/>
          </a:xfrm>
          <a:prstGeom prst="straightConnector1">
            <a:avLst/>
          </a:prstGeom>
          <a:noFill/>
          <a:ln w="28575" cap="flat" cmpd="sng" algn="ctr">
            <a:solidFill>
              <a:srgbClr val="00B050"/>
            </a:solidFill>
            <a:prstDash val="sysDash"/>
            <a:round/>
            <a:headEnd type="none" w="med" len="med"/>
            <a:tailEnd type="none"/>
          </a:ln>
          <a:effectLst/>
        </p:spPr>
      </p:cxnSp>
      <p:cxnSp>
        <p:nvCxnSpPr>
          <p:cNvPr id="24" name="Straight Arrow Connector 23"/>
          <p:cNvCxnSpPr/>
          <p:nvPr/>
        </p:nvCxnSpPr>
        <p:spPr bwMode="auto">
          <a:xfrm>
            <a:off x="4414020" y="3956055"/>
            <a:ext cx="428978" cy="0"/>
          </a:xfrm>
          <a:prstGeom prst="straightConnector1">
            <a:avLst/>
          </a:prstGeom>
          <a:noFill/>
          <a:ln w="28575" cap="flat" cmpd="sng" algn="ctr">
            <a:solidFill>
              <a:srgbClr val="00B050"/>
            </a:solidFill>
            <a:prstDash val="sysDash"/>
            <a:round/>
            <a:headEnd type="none" w="med" len="med"/>
            <a:tailEnd type="none"/>
          </a:ln>
          <a:effectLst/>
        </p:spPr>
      </p:cxnSp>
      <p:sp>
        <p:nvSpPr>
          <p:cNvPr id="29" name="Bent Arrow 28"/>
          <p:cNvSpPr/>
          <p:nvPr/>
        </p:nvSpPr>
        <p:spPr bwMode="auto">
          <a:xfrm rot="5400000">
            <a:off x="2437744" y="4390733"/>
            <a:ext cx="867473" cy="840196"/>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30" name="TextBox 29"/>
          <p:cNvSpPr txBox="1"/>
          <p:nvPr/>
        </p:nvSpPr>
        <p:spPr>
          <a:xfrm>
            <a:off x="2067050" y="5312399"/>
            <a:ext cx="1607947" cy="738664"/>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40% Don’t Persist to Graduation</a:t>
            </a:r>
          </a:p>
        </p:txBody>
      </p:sp>
      <p:sp>
        <p:nvSpPr>
          <p:cNvPr id="39" name="Right Arrow 38"/>
          <p:cNvSpPr/>
          <p:nvPr/>
        </p:nvSpPr>
        <p:spPr bwMode="auto">
          <a:xfrm>
            <a:off x="7046767" y="3259169"/>
            <a:ext cx="690701" cy="451677"/>
          </a:xfrm>
          <a:prstGeom prst="rightArrow">
            <a:avLst>
              <a:gd name="adj1" fmla="val 50000"/>
              <a:gd name="adj2" fmla="val 31414"/>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t>235k</a:t>
            </a:r>
            <a:endParaRPr kumimoji="0" lang="en-US" sz="1400" b="1" i="0" u="none" strike="noStrike" cap="none" normalizeH="0" baseline="0" dirty="0">
              <a:ln>
                <a:noFill/>
              </a:ln>
              <a:effectLst/>
              <a:latin typeface="Times New Roman" pitchFamily="18" charset="0"/>
            </a:endParaRPr>
          </a:p>
        </p:txBody>
      </p:sp>
      <p:sp>
        <p:nvSpPr>
          <p:cNvPr id="40" name="Rounded Rectangle 39"/>
          <p:cNvSpPr/>
          <p:nvPr/>
        </p:nvSpPr>
        <p:spPr bwMode="auto">
          <a:xfrm>
            <a:off x="7787445" y="2491714"/>
            <a:ext cx="1056835" cy="225836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latin typeface="Arial" panose="020B0604020202020204" pitchFamily="34" charset="0"/>
                <a:cs typeface="Arial" panose="020B0604020202020204" pitchFamily="34" charset="0"/>
              </a:rPr>
              <a:t>Retire</a:t>
            </a:r>
            <a:endParaRPr kumimoji="0" lang="en-US" sz="1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Bent Arrow 40"/>
          <p:cNvSpPr/>
          <p:nvPr/>
        </p:nvSpPr>
        <p:spPr bwMode="auto">
          <a:xfrm rot="5400000">
            <a:off x="296800" y="4561450"/>
            <a:ext cx="867473" cy="634427"/>
          </a:xfrm>
          <a:prstGeom prst="bentArrow">
            <a:avLst>
              <a:gd name="adj1" fmla="val 15931"/>
              <a:gd name="adj2" fmla="val 26075"/>
              <a:gd name="adj3" fmla="val 25000"/>
              <a:gd name="adj4" fmla="val 7481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4" name="Right Arrow 43"/>
          <p:cNvSpPr/>
          <p:nvPr/>
        </p:nvSpPr>
        <p:spPr bwMode="auto">
          <a:xfrm rot="745025">
            <a:off x="626700" y="2050233"/>
            <a:ext cx="1444835" cy="555898"/>
          </a:xfrm>
          <a:prstGeom prst="rightArrow">
            <a:avLst>
              <a:gd name="adj1" fmla="val 50000"/>
              <a:gd name="adj2" fmla="val 40680"/>
            </a:avLst>
          </a:prstGeom>
          <a:solidFill>
            <a:srgbClr val="92D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rPr>
              <a:t>International</a:t>
            </a:r>
          </a:p>
        </p:txBody>
      </p:sp>
      <p:sp>
        <p:nvSpPr>
          <p:cNvPr id="45" name="TextBox 44"/>
          <p:cNvSpPr txBox="1"/>
          <p:nvPr/>
        </p:nvSpPr>
        <p:spPr>
          <a:xfrm>
            <a:off x="71525" y="5355056"/>
            <a:ext cx="1452475" cy="523220"/>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35% Don’t Enter College</a:t>
            </a:r>
          </a:p>
        </p:txBody>
      </p:sp>
      <p:sp>
        <p:nvSpPr>
          <p:cNvPr id="46" name="Bent Arrow 45"/>
          <p:cNvSpPr/>
          <p:nvPr/>
        </p:nvSpPr>
        <p:spPr bwMode="auto">
          <a:xfrm rot="5400000">
            <a:off x="1039743" y="4062943"/>
            <a:ext cx="867473" cy="634427"/>
          </a:xfrm>
          <a:prstGeom prst="bentArrow">
            <a:avLst>
              <a:gd name="adj1" fmla="val 15931"/>
              <a:gd name="adj2" fmla="val 26075"/>
              <a:gd name="adj3" fmla="val 25000"/>
              <a:gd name="adj4" fmla="val 74818"/>
            </a:avLst>
          </a:prstGeom>
          <a:solidFill>
            <a:srgbClr val="FF9933"/>
          </a:solidFill>
          <a:ln w="9525"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8" charset="0"/>
            </a:endParaRPr>
          </a:p>
        </p:txBody>
      </p:sp>
      <p:sp>
        <p:nvSpPr>
          <p:cNvPr id="47" name="TextBox 46"/>
          <p:cNvSpPr txBox="1"/>
          <p:nvPr/>
        </p:nvSpPr>
        <p:spPr>
          <a:xfrm>
            <a:off x="949944" y="4799278"/>
            <a:ext cx="1452475" cy="523220"/>
          </a:xfrm>
          <a:prstGeom prst="rect">
            <a:avLst/>
          </a:prstGeom>
          <a:noFill/>
        </p:spPr>
        <p:txBody>
          <a:bodyPr wrap="square" rtlCol="0">
            <a:spAutoFit/>
          </a:bodyPr>
          <a:lstStyle/>
          <a:p>
            <a:pPr algn="ctr"/>
            <a:r>
              <a:rPr lang="en-US" b="1" dirty="0">
                <a:solidFill>
                  <a:srgbClr val="FF9933"/>
                </a:solidFill>
                <a:latin typeface="Arial" panose="020B0604020202020204" pitchFamily="34" charset="0"/>
                <a:cs typeface="Arial" panose="020B0604020202020204" pitchFamily="34" charset="0"/>
              </a:rPr>
              <a:t>40% </a:t>
            </a:r>
            <a:br>
              <a:rPr lang="en-US" b="1" dirty="0">
                <a:solidFill>
                  <a:srgbClr val="FF9933"/>
                </a:solidFill>
                <a:latin typeface="Arial" panose="020B0604020202020204" pitchFamily="34" charset="0"/>
                <a:cs typeface="Arial" panose="020B0604020202020204" pitchFamily="34" charset="0"/>
              </a:rPr>
            </a:br>
            <a:r>
              <a:rPr lang="en-US" b="1" dirty="0">
                <a:solidFill>
                  <a:srgbClr val="FF9933"/>
                </a:solidFill>
                <a:latin typeface="Arial" panose="020B0604020202020204" pitchFamily="34" charset="0"/>
                <a:cs typeface="Arial" panose="020B0604020202020204" pitchFamily="34" charset="0"/>
              </a:rPr>
              <a:t>non-STEM</a:t>
            </a:r>
          </a:p>
        </p:txBody>
      </p:sp>
      <p:sp>
        <p:nvSpPr>
          <p:cNvPr id="48" name="TextBox 47"/>
          <p:cNvSpPr txBox="1"/>
          <p:nvPr/>
        </p:nvSpPr>
        <p:spPr>
          <a:xfrm>
            <a:off x="892257" y="3471397"/>
            <a:ext cx="125086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60% entering choose STEM</a:t>
            </a:r>
          </a:p>
        </p:txBody>
      </p:sp>
      <p:sp>
        <p:nvSpPr>
          <p:cNvPr id="49" name="TextBox 48"/>
          <p:cNvSpPr txBox="1"/>
          <p:nvPr/>
        </p:nvSpPr>
        <p:spPr>
          <a:xfrm>
            <a:off x="6992279" y="3613724"/>
            <a:ext cx="644828" cy="184666"/>
          </a:xfrm>
          <a:prstGeom prst="rect">
            <a:avLst/>
          </a:prstGeom>
          <a:noFill/>
        </p:spPr>
        <p:txBody>
          <a:bodyPr wrap="square" rtlCol="0">
            <a:spAutoFit/>
          </a:bodyPr>
          <a:lstStyle/>
          <a:p>
            <a:pPr algn="ctr"/>
            <a:r>
              <a:rPr lang="en-US" sz="600" b="1" dirty="0">
                <a:latin typeface="Arial" panose="020B0604020202020204" pitchFamily="34" charset="0"/>
                <a:cs typeface="Arial" panose="020B0604020202020204" pitchFamily="34" charset="0"/>
              </a:rPr>
              <a:t>~3%</a:t>
            </a:r>
          </a:p>
        </p:txBody>
      </p:sp>
      <p:sp>
        <p:nvSpPr>
          <p:cNvPr id="28" name="Oval 27"/>
          <p:cNvSpPr/>
          <p:nvPr/>
        </p:nvSpPr>
        <p:spPr bwMode="auto">
          <a:xfrm>
            <a:off x="5073867" y="3574206"/>
            <a:ext cx="1842002" cy="784938"/>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a:solidFill>
                  <a:srgbClr val="0070C0"/>
                </a:solidFill>
                <a:latin typeface="Arial" panose="020B0604020202020204" pitchFamily="34" charset="0"/>
                <a:cs typeface="Arial" panose="020B0604020202020204" pitchFamily="34" charset="0"/>
              </a:rPr>
              <a:t>287k STEM Openings </a:t>
            </a:r>
            <a:endParaRPr 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53791"/>
      </p:ext>
    </p:extLst>
  </p:cSld>
  <p:clrMapOvr>
    <a:masterClrMapping/>
  </p:clrMapOvr>
</p:sld>
</file>

<file path=ppt/theme/theme1.xml><?xml version="1.0" encoding="utf-8"?>
<a:theme xmlns:a="http://schemas.openxmlformats.org/drawingml/2006/main" name="MAPLD_Presentation_09">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45819</TotalTime>
  <Words>3341</Words>
  <Application>Microsoft Office PowerPoint</Application>
  <PresentationFormat>On-screen Show (4:3)</PresentationFormat>
  <Paragraphs>571</Paragraphs>
  <Slides>42</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MS PGothic</vt:lpstr>
      <vt:lpstr>Arial</vt:lpstr>
      <vt:lpstr>Symbol</vt:lpstr>
      <vt:lpstr>Times New Roman</vt:lpstr>
      <vt:lpstr>MAPLD_Presentation_09</vt:lpstr>
      <vt:lpstr>A Personalized Learning System to Address Background Deficiencies and Highlight the Value of Digital Logic  </vt:lpstr>
      <vt:lpstr>Agenda</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Motivation – The STEM Workforce</vt:lpstr>
      <vt:lpstr>Personal Learning</vt:lpstr>
      <vt:lpstr>Personal Learning</vt:lpstr>
      <vt:lpstr>Personal Learning</vt:lpstr>
      <vt:lpstr>Personal Learning</vt:lpstr>
      <vt:lpstr>Personal Learning</vt:lpstr>
      <vt:lpstr>Personal Learning</vt:lpstr>
      <vt:lpstr>Adaptive Learning System</vt:lpstr>
      <vt:lpstr>Adaptive Learning System</vt:lpstr>
      <vt:lpstr>Demographic Consideration </vt:lpstr>
      <vt:lpstr>Personal Learning</vt:lpstr>
      <vt:lpstr>Personal Learning</vt:lpstr>
      <vt:lpstr>Personal Learning</vt:lpstr>
      <vt:lpstr>Our Current Work</vt:lpstr>
      <vt:lpstr>Current Work</vt:lpstr>
      <vt:lpstr>Current Work</vt:lpstr>
      <vt:lpstr>Current Work</vt:lpstr>
      <vt:lpstr>Current Work</vt:lpstr>
      <vt:lpstr>Current Work</vt:lpstr>
      <vt:lpstr>Current Work</vt:lpstr>
      <vt:lpstr>Current Work</vt:lpstr>
      <vt:lpstr>Current Work</vt:lpstr>
      <vt:lpstr>Next Steps</vt:lpstr>
      <vt:lpstr>Lessons Learned</vt:lpstr>
      <vt:lpstr>  </vt:lpstr>
      <vt:lpstr>References</vt:lpstr>
      <vt:lpstr>References</vt:lpstr>
      <vt:lpstr>Figure References</vt:lpstr>
      <vt:lpstr>HICE REF</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Die-To-Die Coaxial Interconnect System For Use In System-In-Package Applications</dc:title>
  <dc:creator>Chris McIntosh</dc:creator>
  <cp:lastModifiedBy>LaMeres, Brock</cp:lastModifiedBy>
  <cp:revision>1469</cp:revision>
  <dcterms:created xsi:type="dcterms:W3CDTF">2004-02-21T02:56:01Z</dcterms:created>
  <dcterms:modified xsi:type="dcterms:W3CDTF">2016-11-17T15:53:50Z</dcterms:modified>
</cp:coreProperties>
</file>