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3" r:id="rId2"/>
    <p:sldMasterId id="2147483769" r:id="rId3"/>
    <p:sldMasterId id="2147483781" r:id="rId4"/>
  </p:sldMasterIdLst>
  <p:notesMasterIdLst>
    <p:notesMasterId r:id="rId34"/>
  </p:notesMasterIdLst>
  <p:sldIdLst>
    <p:sldId id="273" r:id="rId5"/>
    <p:sldId id="322" r:id="rId6"/>
    <p:sldId id="324" r:id="rId7"/>
    <p:sldId id="339" r:id="rId8"/>
    <p:sldId id="258" r:id="rId9"/>
    <p:sldId id="288" r:id="rId10"/>
    <p:sldId id="336" r:id="rId11"/>
    <p:sldId id="260" r:id="rId12"/>
    <p:sldId id="293" r:id="rId13"/>
    <p:sldId id="262" r:id="rId14"/>
    <p:sldId id="298" r:id="rId15"/>
    <p:sldId id="264" r:id="rId16"/>
    <p:sldId id="302" r:id="rId17"/>
    <p:sldId id="267" r:id="rId18"/>
    <p:sldId id="295" r:id="rId19"/>
    <p:sldId id="308" r:id="rId20"/>
    <p:sldId id="335" r:id="rId21"/>
    <p:sldId id="280" r:id="rId22"/>
    <p:sldId id="282" r:id="rId23"/>
    <p:sldId id="321" r:id="rId24"/>
    <p:sldId id="309" r:id="rId25"/>
    <p:sldId id="340" r:id="rId26"/>
    <p:sldId id="285" r:id="rId27"/>
    <p:sldId id="338" r:id="rId28"/>
    <p:sldId id="326" r:id="rId29"/>
    <p:sldId id="328" r:id="rId30"/>
    <p:sldId id="329" r:id="rId31"/>
    <p:sldId id="330" r:id="rId32"/>
    <p:sldId id="33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C"/>
    <a:srgbClr val="0000C5"/>
    <a:srgbClr val="0000D3"/>
    <a:srgbClr val="0099FF"/>
    <a:srgbClr val="0066FF"/>
    <a:srgbClr val="66CCFF"/>
    <a:srgbClr val="00FF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34" autoAdjust="0"/>
    <p:restoredTop sz="87482" autoAdjust="0"/>
  </p:normalViewPr>
  <p:slideViewPr>
    <p:cSldViewPr>
      <p:cViewPr varScale="1">
        <p:scale>
          <a:sx n="102" d="100"/>
          <a:sy n="102" d="100"/>
        </p:scale>
        <p:origin x="150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AB65FEC-BA8A-6840-876A-7516CB7AABE1}" type="slidenum">
              <a:rPr lang="en-US"/>
              <a:pPr>
                <a:defRPr/>
              </a:pPr>
              <a:t>‹#›</a:t>
            </a:fld>
            <a:endParaRPr lang="en-US"/>
          </a:p>
        </p:txBody>
      </p:sp>
    </p:spTree>
    <p:extLst>
      <p:ext uri="{BB962C8B-B14F-4D97-AF65-F5344CB8AC3E}">
        <p14:creationId xmlns:p14="http://schemas.microsoft.com/office/powerpoint/2010/main" val="2711594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opening</a:t>
            </a:r>
            <a:r>
              <a:rPr lang="en-US" sz="1400" baseline="0" dirty="0" smtClean="0"/>
              <a:t> slide is designed to grab the audience’s attention, unlike the audience depicted in this slide.</a:t>
            </a:r>
            <a:endParaRPr lang="en-US" sz="1400"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a:t>
            </a:fld>
            <a:endParaRPr lang="en-US"/>
          </a:p>
        </p:txBody>
      </p:sp>
    </p:spTree>
    <p:extLst>
      <p:ext uri="{BB962C8B-B14F-4D97-AF65-F5344CB8AC3E}">
        <p14:creationId xmlns:p14="http://schemas.microsoft.com/office/powerpoint/2010/main" val="142094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10</a:t>
            </a:fld>
            <a:endParaRPr lang="en-US"/>
          </a:p>
        </p:txBody>
      </p:sp>
    </p:spTree>
    <p:extLst>
      <p:ext uri="{BB962C8B-B14F-4D97-AF65-F5344CB8AC3E}">
        <p14:creationId xmlns:p14="http://schemas.microsoft.com/office/powerpoint/2010/main" val="170062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dirty="0" smtClean="0"/>
              <a:t>While we are all proud of the Bobcat football team, they really don’t belong in the slide.</a:t>
            </a:r>
          </a:p>
          <a:p>
            <a:pPr>
              <a:defRPr/>
            </a:pPr>
            <a:endParaRPr lang="en-US" sz="1400" dirty="0"/>
          </a:p>
        </p:txBody>
      </p:sp>
      <p:sp>
        <p:nvSpPr>
          <p:cNvPr id="4" name="Slide Number Placeholder 3"/>
          <p:cNvSpPr>
            <a:spLocks noGrp="1"/>
          </p:cNvSpPr>
          <p:nvPr>
            <p:ph type="sldNum" sz="quarter" idx="5"/>
          </p:nvPr>
        </p:nvSpPr>
        <p:spPr/>
        <p:txBody>
          <a:bodyPr/>
          <a:lstStyle/>
          <a:p>
            <a:pPr>
              <a:defRPr/>
            </a:pPr>
            <a:fld id="{21CD72CD-163D-F44F-A0FA-1BA9281E292F}" type="slidenum">
              <a:rPr lang="en-US" smtClean="0"/>
              <a:pPr>
                <a:defRPr/>
              </a:pPr>
              <a:t>11</a:t>
            </a:fld>
            <a:endParaRPr lang="en-US"/>
          </a:p>
        </p:txBody>
      </p:sp>
    </p:spTree>
    <p:extLst>
      <p:ext uri="{BB962C8B-B14F-4D97-AF65-F5344CB8AC3E}">
        <p14:creationId xmlns:p14="http://schemas.microsoft.com/office/powerpoint/2010/main" val="514871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12</a:t>
            </a:fld>
            <a:endParaRPr lang="en-US"/>
          </a:p>
        </p:txBody>
      </p:sp>
    </p:spTree>
    <p:extLst>
      <p:ext uri="{BB962C8B-B14F-4D97-AF65-F5344CB8AC3E}">
        <p14:creationId xmlns:p14="http://schemas.microsoft.com/office/powerpoint/2010/main" val="360012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13</a:t>
            </a:fld>
            <a:endParaRPr lang="en-US"/>
          </a:p>
        </p:txBody>
      </p:sp>
    </p:spTree>
    <p:extLst>
      <p:ext uri="{BB962C8B-B14F-4D97-AF65-F5344CB8AC3E}">
        <p14:creationId xmlns:p14="http://schemas.microsoft.com/office/powerpoint/2010/main" val="54388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14</a:t>
            </a:fld>
            <a:endParaRPr lang="en-US"/>
          </a:p>
        </p:txBody>
      </p:sp>
    </p:spTree>
    <p:extLst>
      <p:ext uri="{BB962C8B-B14F-4D97-AF65-F5344CB8AC3E}">
        <p14:creationId xmlns:p14="http://schemas.microsoft.com/office/powerpoint/2010/main" val="64167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Cover other ways presentations can</a:t>
            </a:r>
            <a:r>
              <a:rPr lang="en-US" sz="1400" baseline="0" dirty="0" smtClean="0"/>
              <a:t> go awry…screen resolution settings, projector issues, etc.  - experiment with the technology before presentation time!</a:t>
            </a:r>
          </a:p>
          <a:p>
            <a:endParaRPr lang="en-US" sz="1400" baseline="0" dirty="0" smtClean="0"/>
          </a:p>
          <a:p>
            <a:r>
              <a:rPr lang="en-US" sz="1400" baseline="0" dirty="0" smtClean="0"/>
              <a:t>Being nervous can help our performance if we have practiced.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Garamond" pitchFamily="18" charset="0"/>
              </a:rPr>
              <a:t>Be prepared to do the presentation without the PowerPoint…professionals ALWAYS print handouts for the audience.</a:t>
            </a:r>
          </a:p>
          <a:p>
            <a:endParaRPr lang="en-US" sz="1400"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15</a:t>
            </a:fld>
            <a:endParaRPr lang="en-US"/>
          </a:p>
        </p:txBody>
      </p:sp>
    </p:spTree>
    <p:extLst>
      <p:ext uri="{BB962C8B-B14F-4D97-AF65-F5344CB8AC3E}">
        <p14:creationId xmlns:p14="http://schemas.microsoft.com/office/powerpoint/2010/main" val="167071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Joanne</a:t>
            </a:r>
            <a:r>
              <a:rPr lang="en-US" baseline="0" dirty="0" smtClean="0"/>
              <a:t>’s tips</a:t>
            </a:r>
          </a:p>
          <a:p>
            <a:r>
              <a:rPr lang="en-US" dirty="0" smtClean="0"/>
              <a:t>Avoid fillers:</a:t>
            </a:r>
            <a:r>
              <a:rPr lang="en-US" baseline="0" dirty="0" smtClean="0"/>
              <a:t> um, ah, you know, like, . . . .</a:t>
            </a:r>
          </a:p>
          <a:p>
            <a:r>
              <a:rPr lang="en-US" baseline="0" dirty="0" smtClean="0"/>
              <a:t>Avoid fidgeting!  Use gestures to emphasize a point</a:t>
            </a:r>
          </a:p>
          <a:p>
            <a:r>
              <a:rPr lang="en-US" baseline="0" dirty="0" smtClean="0"/>
              <a:t>Make sure you are loud enough to be heard (Outside voice)!</a:t>
            </a:r>
          </a:p>
          <a:p>
            <a:endParaRPr lang="en-US" baseline="0" dirty="0" smtClean="0"/>
          </a:p>
          <a:p>
            <a:r>
              <a:rPr lang="en-US" baseline="0" dirty="0" smtClean="0"/>
              <a:t>Eye contact – DO NOT read your slides!</a:t>
            </a:r>
          </a:p>
          <a:p>
            <a:r>
              <a:rPr lang="en-US" baseline="0" dirty="0" smtClean="0"/>
              <a:t>Avoid using notes as much as possible.</a:t>
            </a:r>
          </a:p>
          <a:p>
            <a:r>
              <a:rPr lang="en-US" baseline="0" dirty="0" smtClean="0"/>
              <a:t>Look at different people in the class – not just your professor or best friend.</a:t>
            </a:r>
          </a:p>
          <a:p>
            <a:r>
              <a:rPr lang="en-US" baseline="0" dirty="0" smtClean="0"/>
              <a:t>Avoid speaking in a monotone.</a:t>
            </a:r>
          </a:p>
          <a:p>
            <a:endParaRPr lang="en-US" baseline="0" dirty="0" smtClean="0"/>
          </a:p>
          <a:p>
            <a:r>
              <a:rPr lang="en-US" baseline="0" dirty="0" smtClean="0"/>
              <a:t>Avoid closing with, “Well, that’s all I have.”  Close with a strong conclusion.</a:t>
            </a:r>
          </a:p>
          <a:p>
            <a:pPr marL="0" inden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16</a:t>
            </a:fld>
            <a:endParaRPr lang="en-US"/>
          </a:p>
        </p:txBody>
      </p:sp>
    </p:spTree>
    <p:extLst>
      <p:ext uri="{BB962C8B-B14F-4D97-AF65-F5344CB8AC3E}">
        <p14:creationId xmlns:p14="http://schemas.microsoft.com/office/powerpoint/2010/main" val="378078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Transitions – introduce next team member and briefly tell us what they are going to speak about.</a:t>
            </a:r>
          </a:p>
          <a:p>
            <a:r>
              <a:rPr lang="en-US" sz="1400" baseline="0" dirty="0" smtClean="0"/>
              <a:t>Best team member could deliver conclusion and “wrap up.”</a:t>
            </a:r>
          </a:p>
          <a:p>
            <a:r>
              <a:rPr lang="en-US" sz="1400" baseline="0" dirty="0" smtClean="0"/>
              <a:t>Avoid interrupting each other. </a:t>
            </a:r>
          </a:p>
          <a:p>
            <a:endParaRPr lang="en-US" sz="1400" baseline="0" dirty="0" smtClean="0"/>
          </a:p>
          <a:p>
            <a:r>
              <a:rPr lang="en-US" sz="1400" baseline="0" dirty="0" smtClean="0"/>
              <a:t>Practice transitions between speakers</a:t>
            </a:r>
          </a:p>
          <a:p>
            <a:pPr marL="228600" indent="-228600">
              <a:buAutoNum type="arabicParenR"/>
            </a:pPr>
            <a:r>
              <a:rPr lang="en-US" sz="1400" baseline="0" dirty="0" smtClean="0"/>
              <a:t>I know you have heard the presentation 30 times before, but the most interesting person in the room is your team member.</a:t>
            </a:r>
          </a:p>
          <a:p>
            <a:pPr marL="228600" indent="-228600">
              <a:buAutoNum type="arabicParenR"/>
            </a:pPr>
            <a:r>
              <a:rPr lang="en-US" sz="1400" baseline="0" dirty="0" smtClean="0"/>
              <a:t>How do I get up to the speaker’s area without running into my teammate?</a:t>
            </a:r>
          </a:p>
          <a:p>
            <a:pPr marL="228600" indent="-228600">
              <a:buAutoNum type="arabicParenR"/>
            </a:pPr>
            <a:r>
              <a:rPr lang="en-US" sz="1400" baseline="0" dirty="0" smtClean="0"/>
              <a:t>Introducing the next speaker – short, sweet, to the point.</a:t>
            </a:r>
          </a:p>
          <a:p>
            <a:pPr marL="228600" indent="-228600">
              <a:buAutoNum type="arabicParenR"/>
            </a:pPr>
            <a:endParaRPr lang="en-US" sz="1400" baseline="0" dirty="0" smtClean="0"/>
          </a:p>
          <a:p>
            <a:pPr marL="0" indent="0">
              <a:buNone/>
            </a:pPr>
            <a:r>
              <a:rPr lang="en-US" sz="1400" baseline="0" dirty="0" smtClean="0"/>
              <a:t>During Q &amp; A, rest of team assembles at the front.</a:t>
            </a:r>
          </a:p>
          <a:p>
            <a:pPr marL="228600" indent="-228600">
              <a:buAutoNum type="arabicParenR"/>
            </a:pPr>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17</a:t>
            </a:fld>
            <a:endParaRPr lang="en-US"/>
          </a:p>
        </p:txBody>
      </p:sp>
    </p:spTree>
    <p:extLst>
      <p:ext uri="{BB962C8B-B14F-4D97-AF65-F5344CB8AC3E}">
        <p14:creationId xmlns:p14="http://schemas.microsoft.com/office/powerpoint/2010/main" val="378078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18</a:t>
            </a:fld>
            <a:endParaRPr lang="en-US"/>
          </a:p>
        </p:txBody>
      </p:sp>
    </p:spTree>
    <p:extLst>
      <p:ext uri="{BB962C8B-B14F-4D97-AF65-F5344CB8AC3E}">
        <p14:creationId xmlns:p14="http://schemas.microsoft.com/office/powerpoint/2010/main" val="287956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19</a:t>
            </a:fld>
            <a:endParaRPr lang="en-US"/>
          </a:p>
        </p:txBody>
      </p:sp>
    </p:spTree>
    <p:extLst>
      <p:ext uri="{BB962C8B-B14F-4D97-AF65-F5344CB8AC3E}">
        <p14:creationId xmlns:p14="http://schemas.microsoft.com/office/powerpoint/2010/main" val="156540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Good</a:t>
            </a:r>
            <a:r>
              <a:rPr lang="en-US" sz="1400" baseline="0" dirty="0" smtClean="0"/>
              <a:t> presentations start with a preview of the information to come.  This slide lets the audience know what to expect and makes listening  and understanding easier for them.</a:t>
            </a:r>
            <a:endParaRPr lang="en-US" sz="1400"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a:t>
            </a:fld>
            <a:endParaRPr lang="en-US"/>
          </a:p>
        </p:txBody>
      </p:sp>
    </p:spTree>
    <p:extLst>
      <p:ext uri="{BB962C8B-B14F-4D97-AF65-F5344CB8AC3E}">
        <p14:creationId xmlns:p14="http://schemas.microsoft.com/office/powerpoint/2010/main" val="333976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20</a:t>
            </a:fld>
            <a:endParaRPr lang="en-US"/>
          </a:p>
        </p:txBody>
      </p:sp>
    </p:spTree>
    <p:extLst>
      <p:ext uri="{BB962C8B-B14F-4D97-AF65-F5344CB8AC3E}">
        <p14:creationId xmlns:p14="http://schemas.microsoft.com/office/powerpoint/2010/main" val="128237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21</a:t>
            </a:fld>
            <a:endParaRPr lang="en-US"/>
          </a:p>
        </p:txBody>
      </p:sp>
    </p:spTree>
    <p:extLst>
      <p:ext uri="{BB962C8B-B14F-4D97-AF65-F5344CB8AC3E}">
        <p14:creationId xmlns:p14="http://schemas.microsoft.com/office/powerpoint/2010/main" val="1635895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Both of these women</a:t>
            </a:r>
            <a:r>
              <a:rPr lang="en-US" sz="1400" baseline="0" dirty="0" smtClean="0"/>
              <a:t> are appropriately dressed for most workplaces. </a:t>
            </a:r>
          </a:p>
          <a:p>
            <a:endParaRPr lang="en-US" sz="1400" baseline="0" dirty="0" smtClean="0"/>
          </a:p>
          <a:p>
            <a:r>
              <a:rPr lang="en-US" sz="1400" baseline="0" dirty="0" smtClean="0"/>
              <a:t>Industries, such as banking, tend to be more conservative in the office dress code. When new to an organization, pay attention to what others are wearing and emulate them.</a:t>
            </a:r>
          </a:p>
          <a:p>
            <a:endParaRPr lang="en-US" sz="1400" baseline="0" dirty="0" smtClean="0"/>
          </a:p>
          <a:p>
            <a:r>
              <a:rPr lang="en-US" sz="1400" baseline="0" dirty="0" smtClean="0"/>
              <a:t>You can add color to your work wardrobe, by selecting one item with color, such as a sweater, jacket or blouse, and wear neutrals for the other garments. </a:t>
            </a:r>
            <a:endParaRPr lang="en-US" sz="1400" baseline="0" dirty="0" smtClean="0"/>
          </a:p>
          <a:p>
            <a:endParaRPr lang="en-US" sz="1400" baseline="0" dirty="0" smtClean="0"/>
          </a:p>
          <a:p>
            <a:r>
              <a:rPr lang="en-US" sz="1400" baseline="0" dirty="0" smtClean="0"/>
              <a:t>Avoid too many accessories.</a:t>
            </a:r>
          </a:p>
          <a:p>
            <a:endParaRPr lang="en-US" sz="1400" baseline="0" dirty="0" smtClean="0"/>
          </a:p>
          <a:p>
            <a:r>
              <a:rPr lang="en-US" sz="1400" baseline="0" dirty="0" smtClean="0"/>
              <a:t>Make sure you can move comfortably.</a:t>
            </a:r>
            <a:endParaRPr lang="en-US" sz="1400"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22</a:t>
            </a:fld>
            <a:endParaRPr lang="en-US"/>
          </a:p>
        </p:txBody>
      </p:sp>
    </p:spTree>
    <p:extLst>
      <p:ext uri="{BB962C8B-B14F-4D97-AF65-F5344CB8AC3E}">
        <p14:creationId xmlns:p14="http://schemas.microsoft.com/office/powerpoint/2010/main" val="4280282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BBCC Coaches</a:t>
            </a:r>
            <a:r>
              <a:rPr lang="en-US" baseline="0" dirty="0" smtClean="0"/>
              <a:t> can help you outline your presentation, prepare and edit PowerPoint slides, and practice your presentation.</a:t>
            </a:r>
            <a:endParaRPr lang="en-US"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23</a:t>
            </a:fld>
            <a:endParaRPr lang="en-US"/>
          </a:p>
        </p:txBody>
      </p:sp>
    </p:spTree>
    <p:extLst>
      <p:ext uri="{BB962C8B-B14F-4D97-AF65-F5344CB8AC3E}">
        <p14:creationId xmlns:p14="http://schemas.microsoft.com/office/powerpoint/2010/main" val="1610970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24</a:t>
            </a:fld>
            <a:endParaRPr lang="en-US"/>
          </a:p>
        </p:txBody>
      </p:sp>
    </p:spTree>
    <p:extLst>
      <p:ext uri="{BB962C8B-B14F-4D97-AF65-F5344CB8AC3E}">
        <p14:creationId xmlns:p14="http://schemas.microsoft.com/office/powerpoint/2010/main" val="376485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25</a:t>
            </a:fld>
            <a:endParaRPr lang="en-US"/>
          </a:p>
        </p:txBody>
      </p:sp>
    </p:spTree>
    <p:extLst>
      <p:ext uri="{BB962C8B-B14F-4D97-AF65-F5344CB8AC3E}">
        <p14:creationId xmlns:p14="http://schemas.microsoft.com/office/powerpoint/2010/main" val="3020824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26</a:t>
            </a:fld>
            <a:endParaRPr lang="en-US"/>
          </a:p>
        </p:txBody>
      </p:sp>
    </p:spTree>
    <p:extLst>
      <p:ext uri="{BB962C8B-B14F-4D97-AF65-F5344CB8AC3E}">
        <p14:creationId xmlns:p14="http://schemas.microsoft.com/office/powerpoint/2010/main" val="1138309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27</a:t>
            </a:fld>
            <a:endParaRPr lang="en-US"/>
          </a:p>
        </p:txBody>
      </p:sp>
    </p:spTree>
    <p:extLst>
      <p:ext uri="{BB962C8B-B14F-4D97-AF65-F5344CB8AC3E}">
        <p14:creationId xmlns:p14="http://schemas.microsoft.com/office/powerpoint/2010/main" val="2871484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28</a:t>
            </a:fld>
            <a:endParaRPr lang="en-US"/>
          </a:p>
        </p:txBody>
      </p:sp>
    </p:spTree>
    <p:extLst>
      <p:ext uri="{BB962C8B-B14F-4D97-AF65-F5344CB8AC3E}">
        <p14:creationId xmlns:p14="http://schemas.microsoft.com/office/powerpoint/2010/main" val="3659166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29</a:t>
            </a:fld>
            <a:endParaRPr lang="en-US"/>
          </a:p>
        </p:txBody>
      </p:sp>
    </p:spTree>
    <p:extLst>
      <p:ext uri="{BB962C8B-B14F-4D97-AF65-F5344CB8AC3E}">
        <p14:creationId xmlns:p14="http://schemas.microsoft.com/office/powerpoint/2010/main" val="312498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Make sure the attention</a:t>
            </a:r>
            <a:r>
              <a:rPr lang="en-US" sz="1400" baseline="0" dirty="0" smtClean="0"/>
              <a:t> getter</a:t>
            </a:r>
            <a:r>
              <a:rPr lang="en-US" sz="1400" dirty="0" smtClean="0"/>
              <a:t> is relevant to the topic and makes the audience pause</a:t>
            </a:r>
            <a:r>
              <a:rPr lang="en-US" sz="1400" baseline="0" dirty="0" smtClean="0"/>
              <a:t> to consider.</a:t>
            </a:r>
          </a:p>
          <a:p>
            <a:endParaRPr lang="en-US" sz="1400" baseline="0" dirty="0" smtClean="0"/>
          </a:p>
          <a:p>
            <a:r>
              <a:rPr lang="en-US" sz="1400" baseline="0" dirty="0" smtClean="0"/>
              <a:t>There are lots of options for an attention getter. We use two in this presentation – an image and a question.</a:t>
            </a:r>
          </a:p>
          <a:p>
            <a:endParaRPr lang="en-US" sz="1400" baseline="0" dirty="0" smtClean="0"/>
          </a:p>
          <a:p>
            <a:r>
              <a:rPr lang="en-US" sz="1400" baseline="0" dirty="0" smtClean="0"/>
              <a:t>The next few slides will provide examples of what to avoid when designing a presentation…</a:t>
            </a:r>
            <a:endParaRPr lang="en-US" sz="1400"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3</a:t>
            </a:fld>
            <a:endParaRPr lang="en-US"/>
          </a:p>
        </p:txBody>
      </p:sp>
    </p:spTree>
    <p:extLst>
      <p:ext uri="{BB962C8B-B14F-4D97-AF65-F5344CB8AC3E}">
        <p14:creationId xmlns:p14="http://schemas.microsoft.com/office/powerpoint/2010/main" val="71308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Make sure the attention</a:t>
            </a:r>
            <a:r>
              <a:rPr lang="en-US" sz="1400" baseline="0" dirty="0" smtClean="0"/>
              <a:t> getter</a:t>
            </a:r>
            <a:r>
              <a:rPr lang="en-US" sz="1400" dirty="0" smtClean="0"/>
              <a:t> is relevant to the topic and makes the audience pause</a:t>
            </a:r>
            <a:r>
              <a:rPr lang="en-US" sz="1400" baseline="0" dirty="0" smtClean="0"/>
              <a:t> to consider.</a:t>
            </a:r>
          </a:p>
          <a:p>
            <a:endParaRPr lang="en-US" sz="1400" baseline="0" dirty="0" smtClean="0"/>
          </a:p>
          <a:p>
            <a:r>
              <a:rPr lang="en-US" sz="1400" baseline="0" dirty="0" smtClean="0"/>
              <a:t>There are lots of options for an attention getter. We use two in this presentation – an image and a question.</a:t>
            </a:r>
          </a:p>
          <a:p>
            <a:endParaRPr lang="en-US" sz="1400" baseline="0" dirty="0" smtClean="0"/>
          </a:p>
          <a:p>
            <a:r>
              <a:rPr lang="en-US" sz="1400" baseline="0" dirty="0" smtClean="0"/>
              <a:t>The next few slides will provide examples of what to avoid when designing a presentation…</a:t>
            </a:r>
            <a:endParaRPr lang="en-US" sz="1400"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4</a:t>
            </a:fld>
            <a:endParaRPr lang="en-US"/>
          </a:p>
        </p:txBody>
      </p:sp>
    </p:spTree>
    <p:extLst>
      <p:ext uri="{BB962C8B-B14F-4D97-AF65-F5344CB8AC3E}">
        <p14:creationId xmlns:p14="http://schemas.microsoft.com/office/powerpoint/2010/main" val="215149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wrong with this slide?</a:t>
            </a:r>
            <a:endParaRPr lang="en-US"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5</a:t>
            </a:fld>
            <a:endParaRPr lang="en-US"/>
          </a:p>
        </p:txBody>
      </p:sp>
    </p:spTree>
    <p:extLst>
      <p:ext uri="{BB962C8B-B14F-4D97-AF65-F5344CB8AC3E}">
        <p14:creationId xmlns:p14="http://schemas.microsoft.com/office/powerpoint/2010/main" val="143947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dirty="0" smtClean="0"/>
              <a:t>Obviously these are just guidelines.  There are times where you will need to break these rules.</a:t>
            </a:r>
          </a:p>
          <a:p>
            <a:pPr>
              <a:defRPr/>
            </a:pPr>
            <a:endParaRPr lang="en-US" sz="1400" dirty="0" smtClean="0"/>
          </a:p>
          <a:p>
            <a:pPr>
              <a:defRPr/>
            </a:pPr>
            <a:r>
              <a:rPr lang="en-US" sz="1400" dirty="0" smtClean="0"/>
              <a:t>Remember that YOU are the presentation and your slides are there to support</a:t>
            </a:r>
            <a:r>
              <a:rPr lang="en-US" sz="1400" baseline="0" dirty="0" smtClean="0"/>
              <a:t> your points. If your audience is reading your slides, they are not listening to you!</a:t>
            </a:r>
            <a:endParaRPr lang="en-US" sz="1400" dirty="0"/>
          </a:p>
        </p:txBody>
      </p:sp>
      <p:sp>
        <p:nvSpPr>
          <p:cNvPr id="4" name="Slide Number Placeholder 3"/>
          <p:cNvSpPr>
            <a:spLocks noGrp="1"/>
          </p:cNvSpPr>
          <p:nvPr>
            <p:ph type="sldNum" sz="quarter" idx="5"/>
          </p:nvPr>
        </p:nvSpPr>
        <p:spPr/>
        <p:txBody>
          <a:bodyPr/>
          <a:lstStyle/>
          <a:p>
            <a:pPr>
              <a:defRPr/>
            </a:pPr>
            <a:fld id="{2DE49B37-6638-1D4A-B317-9B1576A5F559}" type="slidenum">
              <a:rPr lang="en-US" smtClean="0"/>
              <a:pPr>
                <a:defRPr/>
              </a:pPr>
              <a:t>6</a:t>
            </a:fld>
            <a:endParaRPr lang="en-US"/>
          </a:p>
        </p:txBody>
      </p:sp>
    </p:spTree>
    <p:extLst>
      <p:ext uri="{BB962C8B-B14F-4D97-AF65-F5344CB8AC3E}">
        <p14:creationId xmlns:p14="http://schemas.microsoft.com/office/powerpoint/2010/main" val="153799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7</a:t>
            </a:fld>
            <a:endParaRPr lang="en-US"/>
          </a:p>
        </p:txBody>
      </p:sp>
    </p:spTree>
    <p:extLst>
      <p:ext uri="{BB962C8B-B14F-4D97-AF65-F5344CB8AC3E}">
        <p14:creationId xmlns:p14="http://schemas.microsoft.com/office/powerpoint/2010/main" val="301376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8</a:t>
            </a:fld>
            <a:endParaRPr lang="en-US"/>
          </a:p>
        </p:txBody>
      </p:sp>
    </p:spTree>
    <p:extLst>
      <p:ext uri="{BB962C8B-B14F-4D97-AF65-F5344CB8AC3E}">
        <p14:creationId xmlns:p14="http://schemas.microsoft.com/office/powerpoint/2010/main" val="127620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our</a:t>
            </a:r>
            <a:r>
              <a:rPr lang="en-US" baseline="0" dirty="0" smtClean="0"/>
              <a:t> eyes are drawn to brightness, so a white background detracts from dark words. The combination that is easiest for the audience to see is a dark background with light text because our eyes will be drawn to the light text.</a:t>
            </a:r>
            <a:endParaRPr lang="en-US" dirty="0"/>
          </a:p>
        </p:txBody>
      </p:sp>
      <p:sp>
        <p:nvSpPr>
          <p:cNvPr id="4" name="Slide Number Placeholder 3"/>
          <p:cNvSpPr>
            <a:spLocks noGrp="1"/>
          </p:cNvSpPr>
          <p:nvPr>
            <p:ph type="sldNum" sz="quarter" idx="10"/>
          </p:nvPr>
        </p:nvSpPr>
        <p:spPr/>
        <p:txBody>
          <a:bodyPr/>
          <a:lstStyle/>
          <a:p>
            <a:pPr>
              <a:defRPr/>
            </a:pPr>
            <a:fld id="{6AB65FEC-BA8A-6840-876A-7516CB7AABE1}" type="slidenum">
              <a:rPr lang="en-US" smtClean="0"/>
              <a:pPr>
                <a:defRPr/>
              </a:pPr>
              <a:t>9</a:t>
            </a:fld>
            <a:endParaRPr lang="en-US"/>
          </a:p>
        </p:txBody>
      </p:sp>
    </p:spTree>
    <p:extLst>
      <p:ext uri="{BB962C8B-B14F-4D97-AF65-F5344CB8AC3E}">
        <p14:creationId xmlns:p14="http://schemas.microsoft.com/office/powerpoint/2010/main" val="22016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a:latin typeface="Times New Roman" charset="0"/>
                <a:cs typeface="+mn-cs"/>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a:latin typeface="Times New Roman" charset="0"/>
                  <a:cs typeface="+mn-cs"/>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a:latin typeface="Times New Roman" charset="0"/>
                  <a:cs typeface="+mn-cs"/>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a:latin typeface="Times New Roman" charset="0"/>
                  <a:cs typeface="+mn-cs"/>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7419"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noProof="0" smtClean="0"/>
              <a:t>Click to edit Master title style</a:t>
            </a:r>
          </a:p>
        </p:txBody>
      </p:sp>
      <p:sp>
        <p:nvSpPr>
          <p:cNvPr id="1742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charset="0"/>
              <a:buNone/>
              <a:defRPr/>
            </a:lvl1pPr>
          </a:lstStyle>
          <a:p>
            <a:pPr lvl="0"/>
            <a:r>
              <a:rPr lang="en-US" noProof="0" smtClean="0"/>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4C2B0E85-E94F-6141-BDA3-A93BEF003AAE}" type="slidenum">
              <a:rPr lang="en-US"/>
              <a:pPr>
                <a:defRPr/>
              </a:pPr>
              <a:t>‹#›</a:t>
            </a:fld>
            <a:endParaRPr lang="en-US"/>
          </a:p>
        </p:txBody>
      </p:sp>
    </p:spTree>
    <p:extLst>
      <p:ext uri="{BB962C8B-B14F-4D97-AF65-F5344CB8AC3E}">
        <p14:creationId xmlns:p14="http://schemas.microsoft.com/office/powerpoint/2010/main" val="24236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EA45E6E-15B8-DA49-9BF6-0C648F6B6B87}" type="slidenum">
              <a:rPr lang="en-US"/>
              <a:pPr>
                <a:defRPr/>
              </a:pPr>
              <a:t>‹#›</a:t>
            </a:fld>
            <a:endParaRPr lang="en-US"/>
          </a:p>
        </p:txBody>
      </p:sp>
    </p:spTree>
    <p:extLst>
      <p:ext uri="{BB962C8B-B14F-4D97-AF65-F5344CB8AC3E}">
        <p14:creationId xmlns:p14="http://schemas.microsoft.com/office/powerpoint/2010/main" val="397917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42356AF-24A7-D44F-B010-C5E13BD4B491}" type="slidenum">
              <a:rPr lang="en-US"/>
              <a:pPr>
                <a:defRPr/>
              </a:pPr>
              <a:t>‹#›</a:t>
            </a:fld>
            <a:endParaRPr lang="en-US"/>
          </a:p>
        </p:txBody>
      </p:sp>
    </p:spTree>
    <p:extLst>
      <p:ext uri="{BB962C8B-B14F-4D97-AF65-F5344CB8AC3E}">
        <p14:creationId xmlns:p14="http://schemas.microsoft.com/office/powerpoint/2010/main" val="1852098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009 w 6027"/>
                <a:gd name="T1" fmla="*/ 9 h 2296"/>
                <a:gd name="T2" fmla="*/ 0 w 6027"/>
                <a:gd name="T3" fmla="*/ 9 h 2296"/>
                <a:gd name="T4" fmla="*/ 0 w 6027"/>
                <a:gd name="T5" fmla="*/ 0 h 2296"/>
                <a:gd name="T6" fmla="*/ 4009 w 6027"/>
                <a:gd name="T7" fmla="*/ 0 h 2296"/>
                <a:gd name="T8" fmla="*/ 4009 w 6027"/>
                <a:gd name="T9" fmla="*/ 9 h 2296"/>
                <a:gd name="T10" fmla="*/ 4009 w 6027"/>
                <a:gd name="T11" fmla="*/ 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49 h 353"/>
                  <a:gd name="T4" fmla="*/ 24 w 186"/>
                  <a:gd name="T5" fmla="*/ 84 h 353"/>
                  <a:gd name="T6" fmla="*/ 18 w 186"/>
                  <a:gd name="T7" fmla="*/ 181 h 353"/>
                  <a:gd name="T8" fmla="*/ 42 w 186"/>
                  <a:gd name="T9" fmla="*/ 314 h 353"/>
                  <a:gd name="T10" fmla="*/ 48 w 186"/>
                  <a:gd name="T11" fmla="*/ 445 h 353"/>
                  <a:gd name="T12" fmla="*/ 0 w 186"/>
                  <a:gd name="T13" fmla="*/ 972 h 353"/>
                  <a:gd name="T14" fmla="*/ 54 w 186"/>
                  <a:gd name="T15" fmla="*/ 643 h 353"/>
                  <a:gd name="T16" fmla="*/ 84 w 186"/>
                  <a:gd name="T17" fmla="*/ 593 h 353"/>
                  <a:gd name="T18" fmla="*/ 126 w 186"/>
                  <a:gd name="T19" fmla="*/ 348 h 353"/>
                  <a:gd name="T20" fmla="*/ 144 w 186"/>
                  <a:gd name="T21" fmla="*/ 329 h 353"/>
                  <a:gd name="T22" fmla="*/ 144 w 186"/>
                  <a:gd name="T23" fmla="*/ 248 h 353"/>
                  <a:gd name="T24" fmla="*/ 186 w 186"/>
                  <a:gd name="T25" fmla="*/ 181 h 353"/>
                  <a:gd name="T26" fmla="*/ 162 w 186"/>
                  <a:gd name="T27" fmla="*/ 16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7 h 66"/>
                  <a:gd name="T8" fmla="*/ 6 w 155"/>
                  <a:gd name="T9" fmla="*/ 49 h 66"/>
                  <a:gd name="T10" fmla="*/ 0 w 155"/>
                  <a:gd name="T11" fmla="*/ 68 h 66"/>
                  <a:gd name="T12" fmla="*/ 78 w 155"/>
                  <a:gd name="T13" fmla="*/ 166 h 66"/>
                  <a:gd name="T14" fmla="*/ 96 w 155"/>
                  <a:gd name="T15" fmla="*/ 117 h 66"/>
                  <a:gd name="T16" fmla="*/ 155 w 155"/>
                  <a:gd name="T17" fmla="*/ 185 h 66"/>
                  <a:gd name="T18" fmla="*/ 126 w 155"/>
                  <a:gd name="T19" fmla="*/ 6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105 h 72"/>
                  <a:gd name="T2" fmla="*/ 0 w 42"/>
                  <a:gd name="T3" fmla="*/ 53 h 72"/>
                  <a:gd name="T4" fmla="*/ 12 w 42"/>
                  <a:gd name="T5" fmla="*/ 18 h 72"/>
                  <a:gd name="T6" fmla="*/ 0 w 42"/>
                  <a:gd name="T7" fmla="*/ 18 h 72"/>
                  <a:gd name="T8" fmla="*/ 12 w 42"/>
                  <a:gd name="T9" fmla="*/ 18 h 72"/>
                  <a:gd name="T10" fmla="*/ 24 w 42"/>
                  <a:gd name="T11" fmla="*/ 18 h 72"/>
                  <a:gd name="T12" fmla="*/ 36 w 42"/>
                  <a:gd name="T13" fmla="*/ 18 h 72"/>
                  <a:gd name="T14" fmla="*/ 42 w 42"/>
                  <a:gd name="T15" fmla="*/ 0 h 72"/>
                  <a:gd name="T16" fmla="*/ 30 w 42"/>
                  <a:gd name="T17" fmla="*/ 53 h 72"/>
                  <a:gd name="T18" fmla="*/ 42 w 42"/>
                  <a:gd name="T19" fmla="*/ 141 h 72"/>
                  <a:gd name="T20" fmla="*/ 12 w 42"/>
                  <a:gd name="T21" fmla="*/ 206 h 72"/>
                  <a:gd name="T22" fmla="*/ 6 w 42"/>
                  <a:gd name="T23" fmla="*/ 105 h 72"/>
                  <a:gd name="T24" fmla="*/ 6 w 42"/>
                  <a:gd name="T25" fmla="*/ 10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9 h 287"/>
                <a:gd name="T4" fmla="*/ 66 w 365"/>
                <a:gd name="T5" fmla="*/ 126 h 287"/>
                <a:gd name="T6" fmla="*/ 143 w 365"/>
                <a:gd name="T7" fmla="*/ 207 h 287"/>
                <a:gd name="T8" fmla="*/ 191 w 365"/>
                <a:gd name="T9" fmla="*/ 189 h 287"/>
                <a:gd name="T10" fmla="*/ 341 w 365"/>
                <a:gd name="T11" fmla="*/ 323 h 287"/>
                <a:gd name="T12" fmla="*/ 305 w 365"/>
                <a:gd name="T13" fmla="*/ 198 h 287"/>
                <a:gd name="T14" fmla="*/ 365 w 365"/>
                <a:gd name="T15" fmla="*/ 150 h 287"/>
                <a:gd name="T16" fmla="*/ 359 w 365"/>
                <a:gd name="T17" fmla="*/ 144 h 287"/>
                <a:gd name="T18" fmla="*/ 335 w 365"/>
                <a:gd name="T19" fmla="*/ 132 h 287"/>
                <a:gd name="T20" fmla="*/ 299 w 365"/>
                <a:gd name="T21" fmla="*/ 99 h 287"/>
                <a:gd name="T22" fmla="*/ 257 w 365"/>
                <a:gd name="T23" fmla="*/ 81 h 287"/>
                <a:gd name="T24" fmla="*/ 215 w 365"/>
                <a:gd name="T25" fmla="*/ 63 h 287"/>
                <a:gd name="T26" fmla="*/ 173 w 365"/>
                <a:gd name="T27" fmla="*/ 4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9 h 60"/>
                <a:gd name="T16" fmla="*/ 65 w 71"/>
                <a:gd name="T17" fmla="*/ 51 h 60"/>
                <a:gd name="T18" fmla="*/ 71 w 71"/>
                <a:gd name="T19" fmla="*/ 63 h 60"/>
                <a:gd name="T20" fmla="*/ 71 w 71"/>
                <a:gd name="T21" fmla="*/ 69 h 60"/>
                <a:gd name="T22" fmla="*/ 59 w 71"/>
                <a:gd name="T23" fmla="*/ 63 h 60"/>
                <a:gd name="T24" fmla="*/ 47 w 71"/>
                <a:gd name="T25" fmla="*/ 51 h 60"/>
                <a:gd name="T26" fmla="*/ 23 w 71"/>
                <a:gd name="T27" fmla="*/ 39 h 60"/>
                <a:gd name="T28" fmla="*/ 23 w 71"/>
                <a:gd name="T29" fmla="*/ 45 h 60"/>
                <a:gd name="T30" fmla="*/ 18 w 71"/>
                <a:gd name="T31" fmla="*/ 51 h 60"/>
                <a:gd name="T32" fmla="*/ 12 w 71"/>
                <a:gd name="T33" fmla="*/ 57 h 60"/>
                <a:gd name="T34" fmla="*/ 6 w 71"/>
                <a:gd name="T35" fmla="*/ 57 h 60"/>
                <a:gd name="T36" fmla="*/ 6 w 71"/>
                <a:gd name="T37" fmla="*/ 57 h 60"/>
                <a:gd name="T38" fmla="*/ 6 w 71"/>
                <a:gd name="T39" fmla="*/ 4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3 h 162"/>
                <a:gd name="T10" fmla="*/ 96 w 161"/>
                <a:gd name="T11" fmla="*/ 69 h 162"/>
                <a:gd name="T12" fmla="*/ 102 w 161"/>
                <a:gd name="T13" fmla="*/ 81 h 162"/>
                <a:gd name="T14" fmla="*/ 108 w 161"/>
                <a:gd name="T15" fmla="*/ 93 h 162"/>
                <a:gd name="T16" fmla="*/ 120 w 161"/>
                <a:gd name="T17" fmla="*/ 105 h 162"/>
                <a:gd name="T18" fmla="*/ 143 w 161"/>
                <a:gd name="T19" fmla="*/ 124 h 162"/>
                <a:gd name="T20" fmla="*/ 155 w 161"/>
                <a:gd name="T21" fmla="*/ 156 h 162"/>
                <a:gd name="T22" fmla="*/ 161 w 161"/>
                <a:gd name="T23" fmla="*/ 174 h 162"/>
                <a:gd name="T24" fmla="*/ 161 w 161"/>
                <a:gd name="T25" fmla="*/ 180 h 162"/>
                <a:gd name="T26" fmla="*/ 96 w 161"/>
                <a:gd name="T27" fmla="*/ 111 h 162"/>
                <a:gd name="T28" fmla="*/ 30 w 161"/>
                <a:gd name="T29" fmla="*/ 6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9 h 60"/>
                <a:gd name="T4" fmla="*/ 41 w 59"/>
                <a:gd name="T5" fmla="*/ 45 h 60"/>
                <a:gd name="T6" fmla="*/ 47 w 59"/>
                <a:gd name="T7" fmla="*/ 51 h 60"/>
                <a:gd name="T8" fmla="*/ 53 w 59"/>
                <a:gd name="T9" fmla="*/ 63 h 60"/>
                <a:gd name="T10" fmla="*/ 53 w 59"/>
                <a:gd name="T11" fmla="*/ 69 h 60"/>
                <a:gd name="T12" fmla="*/ 47 w 59"/>
                <a:gd name="T13" fmla="*/ 63 h 60"/>
                <a:gd name="T14" fmla="*/ 35 w 59"/>
                <a:gd name="T15" fmla="*/ 57 h 60"/>
                <a:gd name="T16" fmla="*/ 23 w 59"/>
                <a:gd name="T17" fmla="*/ 45 h 60"/>
                <a:gd name="T18" fmla="*/ 17 w 59"/>
                <a:gd name="T19" fmla="*/ 3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5 h 204"/>
                <a:gd name="T2" fmla="*/ 245 w 245"/>
                <a:gd name="T3" fmla="*/ 51 h 204"/>
                <a:gd name="T4" fmla="*/ 209 w 245"/>
                <a:gd name="T5" fmla="*/ 93 h 204"/>
                <a:gd name="T6" fmla="*/ 143 w 245"/>
                <a:gd name="T7" fmla="*/ 150 h 204"/>
                <a:gd name="T8" fmla="*/ 167 w 245"/>
                <a:gd name="T9" fmla="*/ 176 h 204"/>
                <a:gd name="T10" fmla="*/ 179 w 245"/>
                <a:gd name="T11" fmla="*/ 231 h 204"/>
                <a:gd name="T12" fmla="*/ 77 w 245"/>
                <a:gd name="T13" fmla="*/ 150 h 204"/>
                <a:gd name="T14" fmla="*/ 47 w 245"/>
                <a:gd name="T15" fmla="*/ 93 h 204"/>
                <a:gd name="T16" fmla="*/ 89 w 245"/>
                <a:gd name="T17" fmla="*/ 75 h 204"/>
                <a:gd name="T18" fmla="*/ 59 w 245"/>
                <a:gd name="T19" fmla="*/ 4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5 h 204"/>
                <a:gd name="T50" fmla="*/ 233 w 245"/>
                <a:gd name="T51" fmla="*/ 4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297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567A6D90-A85E-2745-A434-00C37677DFCB}"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4243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0665AB26-9A44-D949-9B8A-88F60DFC01CF}" type="slidenum">
              <a:rPr lang="en-US"/>
              <a:pPr>
                <a:defRPr/>
              </a:pPr>
              <a:t>‹#›</a:t>
            </a:fld>
            <a:endParaRPr lang="en-US"/>
          </a:p>
        </p:txBody>
      </p:sp>
    </p:spTree>
    <p:extLst>
      <p:ext uri="{BB962C8B-B14F-4D97-AF65-F5344CB8AC3E}">
        <p14:creationId xmlns:p14="http://schemas.microsoft.com/office/powerpoint/2010/main" val="1514677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B51C1729-1757-2748-9903-A7A07C8233F1}" type="slidenum">
              <a:rPr lang="en-US"/>
              <a:pPr>
                <a:defRPr/>
              </a:pPr>
              <a:t>‹#›</a:t>
            </a:fld>
            <a:endParaRPr lang="en-US"/>
          </a:p>
        </p:txBody>
      </p:sp>
    </p:spTree>
    <p:extLst>
      <p:ext uri="{BB962C8B-B14F-4D97-AF65-F5344CB8AC3E}">
        <p14:creationId xmlns:p14="http://schemas.microsoft.com/office/powerpoint/2010/main" val="1008396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A7BB69B0-6271-A141-B635-AF2666382331}" type="slidenum">
              <a:rPr lang="en-US"/>
              <a:pPr>
                <a:defRPr/>
              </a:pPr>
              <a:t>‹#›</a:t>
            </a:fld>
            <a:endParaRPr lang="en-US"/>
          </a:p>
        </p:txBody>
      </p:sp>
    </p:spTree>
    <p:extLst>
      <p:ext uri="{BB962C8B-B14F-4D97-AF65-F5344CB8AC3E}">
        <p14:creationId xmlns:p14="http://schemas.microsoft.com/office/powerpoint/2010/main" val="13514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8A122E59-DE87-4B4F-B461-0D27F4707A76}" type="slidenum">
              <a:rPr lang="en-US"/>
              <a:pPr>
                <a:defRPr/>
              </a:pPr>
              <a:t>‹#›</a:t>
            </a:fld>
            <a:endParaRPr lang="en-US"/>
          </a:p>
        </p:txBody>
      </p:sp>
    </p:spTree>
    <p:extLst>
      <p:ext uri="{BB962C8B-B14F-4D97-AF65-F5344CB8AC3E}">
        <p14:creationId xmlns:p14="http://schemas.microsoft.com/office/powerpoint/2010/main" val="1079207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93232B77-BD1B-0140-B3E3-AEE697C9DA5D}" type="slidenum">
              <a:rPr lang="en-US"/>
              <a:pPr>
                <a:defRPr/>
              </a:pPr>
              <a:t>‹#›</a:t>
            </a:fld>
            <a:endParaRPr lang="en-US"/>
          </a:p>
        </p:txBody>
      </p:sp>
    </p:spTree>
    <p:extLst>
      <p:ext uri="{BB962C8B-B14F-4D97-AF65-F5344CB8AC3E}">
        <p14:creationId xmlns:p14="http://schemas.microsoft.com/office/powerpoint/2010/main" val="268301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D49906A9-F802-114F-8558-61F618747222}" type="slidenum">
              <a:rPr lang="en-US"/>
              <a:pPr>
                <a:defRPr/>
              </a:pPr>
              <a:t>‹#›</a:t>
            </a:fld>
            <a:endParaRPr lang="en-US"/>
          </a:p>
        </p:txBody>
      </p:sp>
    </p:spTree>
    <p:extLst>
      <p:ext uri="{BB962C8B-B14F-4D97-AF65-F5344CB8AC3E}">
        <p14:creationId xmlns:p14="http://schemas.microsoft.com/office/powerpoint/2010/main" val="1546260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D0CE41A-4738-E44C-888F-5C87FD3D9108}" type="slidenum">
              <a:rPr lang="en-US"/>
              <a:pPr>
                <a:defRPr/>
              </a:pPr>
              <a:t>‹#›</a:t>
            </a:fld>
            <a:endParaRPr lang="en-US"/>
          </a:p>
        </p:txBody>
      </p:sp>
    </p:spTree>
    <p:extLst>
      <p:ext uri="{BB962C8B-B14F-4D97-AF65-F5344CB8AC3E}">
        <p14:creationId xmlns:p14="http://schemas.microsoft.com/office/powerpoint/2010/main" val="231884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71F497-37E6-8349-85C3-7B07B5299886}" type="slidenum">
              <a:rPr lang="en-US"/>
              <a:pPr>
                <a:defRPr/>
              </a:pPr>
              <a:t>‹#›</a:t>
            </a:fld>
            <a:endParaRPr lang="en-US"/>
          </a:p>
        </p:txBody>
      </p:sp>
    </p:spTree>
    <p:extLst>
      <p:ext uri="{BB962C8B-B14F-4D97-AF65-F5344CB8AC3E}">
        <p14:creationId xmlns:p14="http://schemas.microsoft.com/office/powerpoint/2010/main" val="347313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ED07FA8-E249-9A4A-9E46-21B6C1E73B12}" type="slidenum">
              <a:rPr lang="en-US"/>
              <a:pPr>
                <a:defRPr/>
              </a:pPr>
              <a:t>‹#›</a:t>
            </a:fld>
            <a:endParaRPr lang="en-US"/>
          </a:p>
        </p:txBody>
      </p:sp>
    </p:spTree>
    <p:extLst>
      <p:ext uri="{BB962C8B-B14F-4D97-AF65-F5344CB8AC3E}">
        <p14:creationId xmlns:p14="http://schemas.microsoft.com/office/powerpoint/2010/main" val="196083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C952AAB-A789-8B4C-8669-D93C91B8AA41}" type="slidenum">
              <a:rPr lang="en-US"/>
              <a:pPr>
                <a:defRPr/>
              </a:pPr>
              <a:t>‹#›</a:t>
            </a:fld>
            <a:endParaRPr lang="en-US"/>
          </a:p>
        </p:txBody>
      </p:sp>
    </p:spTree>
    <p:extLst>
      <p:ext uri="{BB962C8B-B14F-4D97-AF65-F5344CB8AC3E}">
        <p14:creationId xmlns:p14="http://schemas.microsoft.com/office/powerpoint/2010/main" val="380450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8AD78DF-2753-D144-A61A-323082BD3549}" type="slidenum">
              <a:rPr lang="en-US"/>
              <a:pPr>
                <a:defRPr/>
              </a:pPr>
              <a:t>‹#›</a:t>
            </a:fld>
            <a:endParaRPr lang="en-US"/>
          </a:p>
        </p:txBody>
      </p:sp>
    </p:spTree>
    <p:extLst>
      <p:ext uri="{BB962C8B-B14F-4D97-AF65-F5344CB8AC3E}">
        <p14:creationId xmlns:p14="http://schemas.microsoft.com/office/powerpoint/2010/main" val="3400376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0464E718-BC83-9B45-8486-CA52F8D5095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4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67D6EA9-72B1-C047-AFC6-B3D44DA7B71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709893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9A605E99-1155-3B44-9187-C118C3A6FE4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091752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9E9F73CF-98DB-2140-84D4-098A44072C3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832471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6DA35309-9EEE-A846-BD07-D85CAFDBDB46}"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05613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4003D41-6F93-AD42-9DF4-CD166E300C10}"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335050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E0F4754-710A-1045-84CE-F28D69EC7959}"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4003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36AAC1C-5146-7146-BD5D-F5C7D43BF618}" type="slidenum">
              <a:rPr lang="en-US"/>
              <a:pPr>
                <a:defRPr/>
              </a:pPr>
              <a:t>‹#›</a:t>
            </a:fld>
            <a:endParaRPr lang="en-US"/>
          </a:p>
        </p:txBody>
      </p:sp>
    </p:spTree>
    <p:extLst>
      <p:ext uri="{BB962C8B-B14F-4D97-AF65-F5344CB8AC3E}">
        <p14:creationId xmlns:p14="http://schemas.microsoft.com/office/powerpoint/2010/main" val="775907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C875D8A4-1BE1-7B49-B2C1-C06A923D7569}"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2844383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CE4242B-DB40-344B-B00C-F929BD8A5C43}"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6999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E028D1D-9730-A349-AC88-E5DA5A052AC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1530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1F158E5-7F63-5447-8326-A8D1D86A820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231557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3739FABE-22AE-0040-B909-DAD85E4D0CD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68897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8474C3B-1E4D-E243-AAAE-17DAF82B750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207250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7939D704-FE04-A84F-B393-73B243BCBE4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32359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67009DC7-3A49-3B42-B129-A913ECC12040}"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00056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E845F918-7D1E-EF40-8634-495B9D6E3D90}"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175035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749CC53-C024-1B42-B669-71176FF3208E}"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14287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FCDD1A1-B396-4840-9C5C-9AD8B813055D}" type="slidenum">
              <a:rPr lang="en-US"/>
              <a:pPr>
                <a:defRPr/>
              </a:pPr>
              <a:t>‹#›</a:t>
            </a:fld>
            <a:endParaRPr lang="en-US"/>
          </a:p>
        </p:txBody>
      </p:sp>
    </p:spTree>
    <p:extLst>
      <p:ext uri="{BB962C8B-B14F-4D97-AF65-F5344CB8AC3E}">
        <p14:creationId xmlns:p14="http://schemas.microsoft.com/office/powerpoint/2010/main" val="3321562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03990C3-4CD7-164B-9593-42987511ADE7}"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492453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B98814BA-1D10-BD4A-987E-4219CB150A15}"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899532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ACDF094-897E-9247-AA0A-F7CED5DA4798}"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826496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2A5BBF7-C85A-A748-825E-82127384F058}"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735990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5A091AD-E3B6-9845-A4B2-4B3C1108D01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746168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3916255B-F697-3A48-8775-6B87AEC56507}"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1266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96B002C-DB20-8E43-AAC8-0F74096778CC}" type="slidenum">
              <a:rPr lang="en-US"/>
              <a:pPr>
                <a:defRPr/>
              </a:pPr>
              <a:t>‹#›</a:t>
            </a:fld>
            <a:endParaRPr lang="en-US"/>
          </a:p>
        </p:txBody>
      </p:sp>
    </p:spTree>
    <p:extLst>
      <p:ext uri="{BB962C8B-B14F-4D97-AF65-F5344CB8AC3E}">
        <p14:creationId xmlns:p14="http://schemas.microsoft.com/office/powerpoint/2010/main" val="57242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A586D40-49D0-D340-8441-1B544A9E15DF}" type="slidenum">
              <a:rPr lang="en-US"/>
              <a:pPr>
                <a:defRPr/>
              </a:pPr>
              <a:t>‹#›</a:t>
            </a:fld>
            <a:endParaRPr lang="en-US"/>
          </a:p>
        </p:txBody>
      </p:sp>
    </p:spTree>
    <p:extLst>
      <p:ext uri="{BB962C8B-B14F-4D97-AF65-F5344CB8AC3E}">
        <p14:creationId xmlns:p14="http://schemas.microsoft.com/office/powerpoint/2010/main" val="209983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85557C0E-2FBC-D442-B719-E7B85DBE993B}" type="slidenum">
              <a:rPr lang="en-US"/>
              <a:pPr>
                <a:defRPr/>
              </a:pPr>
              <a:t>‹#›</a:t>
            </a:fld>
            <a:endParaRPr lang="en-US"/>
          </a:p>
        </p:txBody>
      </p:sp>
    </p:spTree>
    <p:extLst>
      <p:ext uri="{BB962C8B-B14F-4D97-AF65-F5344CB8AC3E}">
        <p14:creationId xmlns:p14="http://schemas.microsoft.com/office/powerpoint/2010/main" val="906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4D96B39-A399-C24F-8E7F-E22E0337F1AE}" type="slidenum">
              <a:rPr lang="en-US"/>
              <a:pPr>
                <a:defRPr/>
              </a:pPr>
              <a:t>‹#›</a:t>
            </a:fld>
            <a:endParaRPr lang="en-US"/>
          </a:p>
        </p:txBody>
      </p:sp>
    </p:spTree>
    <p:extLst>
      <p:ext uri="{BB962C8B-B14F-4D97-AF65-F5344CB8AC3E}">
        <p14:creationId xmlns:p14="http://schemas.microsoft.com/office/powerpoint/2010/main" val="109619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0713C78-7A5B-6F4C-B42A-95290943BEEB}" type="slidenum">
              <a:rPr lang="en-US"/>
              <a:pPr>
                <a:defRPr/>
              </a:pPr>
              <a:t>‹#›</a:t>
            </a:fld>
            <a:endParaRPr lang="en-US"/>
          </a:p>
        </p:txBody>
      </p:sp>
    </p:spTree>
    <p:extLst>
      <p:ext uri="{BB962C8B-B14F-4D97-AF65-F5344CB8AC3E}">
        <p14:creationId xmlns:p14="http://schemas.microsoft.com/office/powerpoint/2010/main" val="357269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6387"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a:latin typeface="Times New Roman" charset="0"/>
                <a:cs typeface="+mn-cs"/>
              </a:endParaRPr>
            </a:p>
          </p:txBody>
        </p:sp>
        <p:grpSp>
          <p:nvGrpSpPr>
            <p:cNvPr id="1034" name="Group 4"/>
            <p:cNvGrpSpPr>
              <a:grpSpLocks/>
            </p:cNvGrpSpPr>
            <p:nvPr/>
          </p:nvGrpSpPr>
          <p:grpSpPr bwMode="auto">
            <a:xfrm>
              <a:off x="240" y="893"/>
              <a:ext cx="5232" cy="115"/>
              <a:chOff x="240" y="893"/>
              <a:chExt cx="5232" cy="115"/>
            </a:xfrm>
          </p:grpSpPr>
          <p:sp>
            <p:nvSpPr>
              <p:cNvPr id="16389"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a:latin typeface="Times New Roman" charset="0"/>
                  <a:cs typeface="+mn-cs"/>
                </a:endParaRPr>
              </a:p>
            </p:txBody>
          </p:sp>
          <p:sp>
            <p:nvSpPr>
              <p:cNvPr id="16390"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6391"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92"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3"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endParaRPr lang="en-US"/>
          </a:p>
        </p:txBody>
      </p:sp>
      <p:sp>
        <p:nvSpPr>
          <p:cNvPr id="16394"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00">
                <a:cs typeface="+mn-cs"/>
              </a:defRPr>
            </a:lvl1pPr>
          </a:lstStyle>
          <a:p>
            <a:pPr>
              <a:defRPr/>
            </a:pPr>
            <a:endParaRPr lang="en-US"/>
          </a:p>
        </p:txBody>
      </p:sp>
      <p:sp>
        <p:nvSpPr>
          <p:cNvPr id="16395"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a:cs typeface="+mn-cs"/>
              </a:defRPr>
            </a:lvl1pPr>
          </a:lstStyle>
          <a:p>
            <a:pPr>
              <a:defRPr/>
            </a:pPr>
            <a:fld id="{E9378860-2166-A84D-AF7C-4E6451166BDE}" type="slidenum">
              <a:rPr lang="en-US"/>
              <a:pPr>
                <a:defRPr/>
              </a:pPr>
              <a:t>‹#›</a:t>
            </a:fld>
            <a:endParaRPr lang="en-US"/>
          </a:p>
        </p:txBody>
      </p:sp>
      <p:sp>
        <p:nvSpPr>
          <p:cNvPr id="16396"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4264"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ＭＳ Ｐゴシック" charset="0"/>
        </a:defRPr>
      </a:lvl1pPr>
      <a:lvl2pPr algn="l" rtl="0" eaLnBrk="0" fontAlgn="base" hangingPunct="0">
        <a:spcBef>
          <a:spcPct val="0"/>
        </a:spcBef>
        <a:spcAft>
          <a:spcPct val="0"/>
        </a:spcAft>
        <a:defRPr sz="42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Times New Roman" charset="0"/>
          <a:ea typeface="ＭＳ Ｐゴシック" charset="0"/>
        </a:defRPr>
      </a:lvl6pPr>
      <a:lvl7pPr marL="914400" algn="l" rtl="0" fontAlgn="base">
        <a:spcBef>
          <a:spcPct val="0"/>
        </a:spcBef>
        <a:spcAft>
          <a:spcPct val="0"/>
        </a:spcAft>
        <a:defRPr sz="4200">
          <a:solidFill>
            <a:schemeClr val="tx2"/>
          </a:solidFill>
          <a:latin typeface="Times New Roman" charset="0"/>
          <a:ea typeface="ＭＳ Ｐゴシック" charset="0"/>
        </a:defRPr>
      </a:lvl7pPr>
      <a:lvl8pPr marL="1371600" algn="l" rtl="0" fontAlgn="base">
        <a:spcBef>
          <a:spcPct val="0"/>
        </a:spcBef>
        <a:spcAft>
          <a:spcPct val="0"/>
        </a:spcAft>
        <a:defRPr sz="4200">
          <a:solidFill>
            <a:schemeClr val="tx2"/>
          </a:solidFill>
          <a:latin typeface="Times New Roman" charset="0"/>
          <a:ea typeface="ＭＳ Ｐゴシック" charset="0"/>
        </a:defRPr>
      </a:lvl8pPr>
      <a:lvl9pPr marL="1828800" algn="l" rtl="0" fontAlgn="base">
        <a:spcBef>
          <a:spcPct val="0"/>
        </a:spcBef>
        <a:spcAft>
          <a:spcPct val="0"/>
        </a:spcAft>
        <a:defRPr sz="42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90000"/>
        <a:buFont typeface="Wingdings" charset="0"/>
        <a:buChar char="n"/>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6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5000"/>
        <a:buFont typeface="Wingdings" charset="0"/>
        <a:buChar char="n"/>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25" name="Freeform 3"/>
            <p:cNvSpPr>
              <a:spLocks/>
            </p:cNvSpPr>
            <p:nvPr/>
          </p:nvSpPr>
          <p:spPr bwMode="hidden">
            <a:xfrm>
              <a:off x="0" y="3072"/>
              <a:ext cx="5760" cy="1248"/>
            </a:xfrm>
            <a:custGeom>
              <a:avLst/>
              <a:gdLst>
                <a:gd name="T0" fmla="*/ 4009 w 6027"/>
                <a:gd name="T1" fmla="*/ 9 h 2296"/>
                <a:gd name="T2" fmla="*/ 0 w 6027"/>
                <a:gd name="T3" fmla="*/ 9 h 2296"/>
                <a:gd name="T4" fmla="*/ 0 w 6027"/>
                <a:gd name="T5" fmla="*/ 0 h 2296"/>
                <a:gd name="T6" fmla="*/ 4009 w 6027"/>
                <a:gd name="T7" fmla="*/ 0 h 2296"/>
                <a:gd name="T8" fmla="*/ 4009 w 6027"/>
                <a:gd name="T9" fmla="*/ 9 h 2296"/>
                <a:gd name="T10" fmla="*/ 4009 w 6027"/>
                <a:gd name="T11" fmla="*/ 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grpSp>
      <p:sp>
        <p:nvSpPr>
          <p:cNvPr id="25603"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604" name="Group 6"/>
          <p:cNvGrpSpPr>
            <a:grpSpLocks/>
          </p:cNvGrpSpPr>
          <p:nvPr/>
        </p:nvGrpSpPr>
        <p:grpSpPr bwMode="auto">
          <a:xfrm>
            <a:off x="0" y="6019800"/>
            <a:ext cx="7848600" cy="857250"/>
            <a:chOff x="0" y="3792"/>
            <a:chExt cx="4944" cy="540"/>
          </a:xfrm>
        </p:grpSpPr>
        <p:sp>
          <p:nvSpPr>
            <p:cNvPr id="2867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grpSp>
          <p:nvGrpSpPr>
            <p:cNvPr id="25618" name="Group 8"/>
            <p:cNvGrpSpPr>
              <a:grpSpLocks/>
            </p:cNvGrpSpPr>
            <p:nvPr userDrawn="1"/>
          </p:nvGrpSpPr>
          <p:grpSpPr bwMode="auto">
            <a:xfrm>
              <a:off x="2486" y="3792"/>
              <a:ext cx="2458" cy="540"/>
              <a:chOff x="2486" y="3792"/>
              <a:chExt cx="2458" cy="540"/>
            </a:xfrm>
          </p:grpSpPr>
          <p:sp>
            <p:nvSpPr>
              <p:cNvPr id="25620"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Freeform 10"/>
              <p:cNvSpPr>
                <a:spLocks/>
              </p:cNvSpPr>
              <p:nvPr userDrawn="1"/>
            </p:nvSpPr>
            <p:spPr bwMode="ltGray">
              <a:xfrm>
                <a:off x="2677" y="3792"/>
                <a:ext cx="186" cy="395"/>
              </a:xfrm>
              <a:custGeom>
                <a:avLst/>
                <a:gdLst>
                  <a:gd name="T0" fmla="*/ 36 w 186"/>
                  <a:gd name="T1" fmla="*/ 0 h 353"/>
                  <a:gd name="T2" fmla="*/ 54 w 186"/>
                  <a:gd name="T3" fmla="*/ 49 h 353"/>
                  <a:gd name="T4" fmla="*/ 24 w 186"/>
                  <a:gd name="T5" fmla="*/ 84 h 353"/>
                  <a:gd name="T6" fmla="*/ 18 w 186"/>
                  <a:gd name="T7" fmla="*/ 181 h 353"/>
                  <a:gd name="T8" fmla="*/ 42 w 186"/>
                  <a:gd name="T9" fmla="*/ 314 h 353"/>
                  <a:gd name="T10" fmla="*/ 48 w 186"/>
                  <a:gd name="T11" fmla="*/ 445 h 353"/>
                  <a:gd name="T12" fmla="*/ 0 w 186"/>
                  <a:gd name="T13" fmla="*/ 972 h 353"/>
                  <a:gd name="T14" fmla="*/ 54 w 186"/>
                  <a:gd name="T15" fmla="*/ 643 h 353"/>
                  <a:gd name="T16" fmla="*/ 84 w 186"/>
                  <a:gd name="T17" fmla="*/ 593 h 353"/>
                  <a:gd name="T18" fmla="*/ 126 w 186"/>
                  <a:gd name="T19" fmla="*/ 348 h 353"/>
                  <a:gd name="T20" fmla="*/ 144 w 186"/>
                  <a:gd name="T21" fmla="*/ 329 h 353"/>
                  <a:gd name="T22" fmla="*/ 144 w 186"/>
                  <a:gd name="T23" fmla="*/ 248 h 353"/>
                  <a:gd name="T24" fmla="*/ 186 w 186"/>
                  <a:gd name="T25" fmla="*/ 181 h 353"/>
                  <a:gd name="T26" fmla="*/ 162 w 186"/>
                  <a:gd name="T27" fmla="*/ 16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3"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7 h 66"/>
                  <a:gd name="T8" fmla="*/ 6 w 155"/>
                  <a:gd name="T9" fmla="*/ 49 h 66"/>
                  <a:gd name="T10" fmla="*/ 0 w 155"/>
                  <a:gd name="T11" fmla="*/ 68 h 66"/>
                  <a:gd name="T12" fmla="*/ 78 w 155"/>
                  <a:gd name="T13" fmla="*/ 166 h 66"/>
                  <a:gd name="T14" fmla="*/ 96 w 155"/>
                  <a:gd name="T15" fmla="*/ 117 h 66"/>
                  <a:gd name="T16" fmla="*/ 155 w 155"/>
                  <a:gd name="T17" fmla="*/ 185 h 66"/>
                  <a:gd name="T18" fmla="*/ 126 w 155"/>
                  <a:gd name="T19" fmla="*/ 6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13"/>
              <p:cNvSpPr>
                <a:spLocks/>
              </p:cNvSpPr>
              <p:nvPr userDrawn="1"/>
            </p:nvSpPr>
            <p:spPr bwMode="ltGray">
              <a:xfrm>
                <a:off x="2486" y="3859"/>
                <a:ext cx="42" cy="81"/>
              </a:xfrm>
              <a:custGeom>
                <a:avLst/>
                <a:gdLst>
                  <a:gd name="T0" fmla="*/ 6 w 42"/>
                  <a:gd name="T1" fmla="*/ 105 h 72"/>
                  <a:gd name="T2" fmla="*/ 0 w 42"/>
                  <a:gd name="T3" fmla="*/ 53 h 72"/>
                  <a:gd name="T4" fmla="*/ 12 w 42"/>
                  <a:gd name="T5" fmla="*/ 18 h 72"/>
                  <a:gd name="T6" fmla="*/ 0 w 42"/>
                  <a:gd name="T7" fmla="*/ 18 h 72"/>
                  <a:gd name="T8" fmla="*/ 12 w 42"/>
                  <a:gd name="T9" fmla="*/ 18 h 72"/>
                  <a:gd name="T10" fmla="*/ 24 w 42"/>
                  <a:gd name="T11" fmla="*/ 18 h 72"/>
                  <a:gd name="T12" fmla="*/ 36 w 42"/>
                  <a:gd name="T13" fmla="*/ 18 h 72"/>
                  <a:gd name="T14" fmla="*/ 42 w 42"/>
                  <a:gd name="T15" fmla="*/ 0 h 72"/>
                  <a:gd name="T16" fmla="*/ 30 w 42"/>
                  <a:gd name="T17" fmla="*/ 53 h 72"/>
                  <a:gd name="T18" fmla="*/ 42 w 42"/>
                  <a:gd name="T19" fmla="*/ 141 h 72"/>
                  <a:gd name="T20" fmla="*/ 12 w 42"/>
                  <a:gd name="T21" fmla="*/ 206 h 72"/>
                  <a:gd name="T22" fmla="*/ 6 w 42"/>
                  <a:gd name="T23" fmla="*/ 105 h 72"/>
                  <a:gd name="T24" fmla="*/ 6 w 42"/>
                  <a:gd name="T25" fmla="*/ 10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8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grpSp>
      <p:grpSp>
        <p:nvGrpSpPr>
          <p:cNvPr id="25605" name="Group 15"/>
          <p:cNvGrpSpPr>
            <a:grpSpLocks/>
          </p:cNvGrpSpPr>
          <p:nvPr/>
        </p:nvGrpSpPr>
        <p:grpSpPr bwMode="auto">
          <a:xfrm>
            <a:off x="627063" y="6021388"/>
            <a:ext cx="5684837" cy="849312"/>
            <a:chOff x="395" y="3793"/>
            <a:chExt cx="3581" cy="535"/>
          </a:xfrm>
        </p:grpSpPr>
        <p:sp>
          <p:nvSpPr>
            <p:cNvPr id="25611" name="Freeform 16"/>
            <p:cNvSpPr>
              <a:spLocks/>
            </p:cNvSpPr>
            <p:nvPr/>
          </p:nvSpPr>
          <p:spPr bwMode="auto">
            <a:xfrm>
              <a:off x="1196" y="3793"/>
              <a:ext cx="365" cy="291"/>
            </a:xfrm>
            <a:custGeom>
              <a:avLst/>
              <a:gdLst>
                <a:gd name="T0" fmla="*/ 24 w 365"/>
                <a:gd name="T1" fmla="*/ 24 h 287"/>
                <a:gd name="T2" fmla="*/ 0 w 365"/>
                <a:gd name="T3" fmla="*/ 69 h 287"/>
                <a:gd name="T4" fmla="*/ 66 w 365"/>
                <a:gd name="T5" fmla="*/ 126 h 287"/>
                <a:gd name="T6" fmla="*/ 143 w 365"/>
                <a:gd name="T7" fmla="*/ 207 h 287"/>
                <a:gd name="T8" fmla="*/ 191 w 365"/>
                <a:gd name="T9" fmla="*/ 189 h 287"/>
                <a:gd name="T10" fmla="*/ 341 w 365"/>
                <a:gd name="T11" fmla="*/ 323 h 287"/>
                <a:gd name="T12" fmla="*/ 305 w 365"/>
                <a:gd name="T13" fmla="*/ 198 h 287"/>
                <a:gd name="T14" fmla="*/ 365 w 365"/>
                <a:gd name="T15" fmla="*/ 150 h 287"/>
                <a:gd name="T16" fmla="*/ 359 w 365"/>
                <a:gd name="T17" fmla="*/ 144 h 287"/>
                <a:gd name="T18" fmla="*/ 335 w 365"/>
                <a:gd name="T19" fmla="*/ 132 h 287"/>
                <a:gd name="T20" fmla="*/ 299 w 365"/>
                <a:gd name="T21" fmla="*/ 99 h 287"/>
                <a:gd name="T22" fmla="*/ 257 w 365"/>
                <a:gd name="T23" fmla="*/ 81 h 287"/>
                <a:gd name="T24" fmla="*/ 215 w 365"/>
                <a:gd name="T25" fmla="*/ 63 h 287"/>
                <a:gd name="T26" fmla="*/ 173 w 365"/>
                <a:gd name="T27" fmla="*/ 4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9 h 60"/>
                <a:gd name="T16" fmla="*/ 65 w 71"/>
                <a:gd name="T17" fmla="*/ 51 h 60"/>
                <a:gd name="T18" fmla="*/ 71 w 71"/>
                <a:gd name="T19" fmla="*/ 63 h 60"/>
                <a:gd name="T20" fmla="*/ 71 w 71"/>
                <a:gd name="T21" fmla="*/ 69 h 60"/>
                <a:gd name="T22" fmla="*/ 59 w 71"/>
                <a:gd name="T23" fmla="*/ 63 h 60"/>
                <a:gd name="T24" fmla="*/ 47 w 71"/>
                <a:gd name="T25" fmla="*/ 51 h 60"/>
                <a:gd name="T26" fmla="*/ 23 w 71"/>
                <a:gd name="T27" fmla="*/ 39 h 60"/>
                <a:gd name="T28" fmla="*/ 23 w 71"/>
                <a:gd name="T29" fmla="*/ 45 h 60"/>
                <a:gd name="T30" fmla="*/ 18 w 71"/>
                <a:gd name="T31" fmla="*/ 51 h 60"/>
                <a:gd name="T32" fmla="*/ 12 w 71"/>
                <a:gd name="T33" fmla="*/ 57 h 60"/>
                <a:gd name="T34" fmla="*/ 6 w 71"/>
                <a:gd name="T35" fmla="*/ 57 h 60"/>
                <a:gd name="T36" fmla="*/ 6 w 71"/>
                <a:gd name="T37" fmla="*/ 57 h 60"/>
                <a:gd name="T38" fmla="*/ 6 w 71"/>
                <a:gd name="T39" fmla="*/ 4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3 h 162"/>
                <a:gd name="T10" fmla="*/ 96 w 161"/>
                <a:gd name="T11" fmla="*/ 69 h 162"/>
                <a:gd name="T12" fmla="*/ 102 w 161"/>
                <a:gd name="T13" fmla="*/ 81 h 162"/>
                <a:gd name="T14" fmla="*/ 108 w 161"/>
                <a:gd name="T15" fmla="*/ 93 h 162"/>
                <a:gd name="T16" fmla="*/ 120 w 161"/>
                <a:gd name="T17" fmla="*/ 105 h 162"/>
                <a:gd name="T18" fmla="*/ 143 w 161"/>
                <a:gd name="T19" fmla="*/ 124 h 162"/>
                <a:gd name="T20" fmla="*/ 155 w 161"/>
                <a:gd name="T21" fmla="*/ 156 h 162"/>
                <a:gd name="T22" fmla="*/ 161 w 161"/>
                <a:gd name="T23" fmla="*/ 174 h 162"/>
                <a:gd name="T24" fmla="*/ 161 w 161"/>
                <a:gd name="T25" fmla="*/ 180 h 162"/>
                <a:gd name="T26" fmla="*/ 96 w 161"/>
                <a:gd name="T27" fmla="*/ 111 h 162"/>
                <a:gd name="T28" fmla="*/ 30 w 161"/>
                <a:gd name="T29" fmla="*/ 6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5" name="Freeform 20"/>
            <p:cNvSpPr>
              <a:spLocks/>
            </p:cNvSpPr>
            <p:nvPr/>
          </p:nvSpPr>
          <p:spPr bwMode="auto">
            <a:xfrm>
              <a:off x="706" y="3854"/>
              <a:ext cx="59" cy="61"/>
            </a:xfrm>
            <a:custGeom>
              <a:avLst/>
              <a:gdLst>
                <a:gd name="T0" fmla="*/ 59 w 59"/>
                <a:gd name="T1" fmla="*/ 6 h 60"/>
                <a:gd name="T2" fmla="*/ 41 w 59"/>
                <a:gd name="T3" fmla="*/ 39 h 60"/>
                <a:gd name="T4" fmla="*/ 41 w 59"/>
                <a:gd name="T5" fmla="*/ 45 h 60"/>
                <a:gd name="T6" fmla="*/ 47 w 59"/>
                <a:gd name="T7" fmla="*/ 51 h 60"/>
                <a:gd name="T8" fmla="*/ 53 w 59"/>
                <a:gd name="T9" fmla="*/ 63 h 60"/>
                <a:gd name="T10" fmla="*/ 53 w 59"/>
                <a:gd name="T11" fmla="*/ 69 h 60"/>
                <a:gd name="T12" fmla="*/ 47 w 59"/>
                <a:gd name="T13" fmla="*/ 63 h 60"/>
                <a:gd name="T14" fmla="*/ 35 w 59"/>
                <a:gd name="T15" fmla="*/ 57 h 60"/>
                <a:gd name="T16" fmla="*/ 23 w 59"/>
                <a:gd name="T17" fmla="*/ 45 h 60"/>
                <a:gd name="T18" fmla="*/ 17 w 59"/>
                <a:gd name="T19" fmla="*/ 3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Freeform 21"/>
            <p:cNvSpPr>
              <a:spLocks/>
            </p:cNvSpPr>
            <p:nvPr/>
          </p:nvSpPr>
          <p:spPr bwMode="auto">
            <a:xfrm>
              <a:off x="395" y="3811"/>
              <a:ext cx="245" cy="207"/>
            </a:xfrm>
            <a:custGeom>
              <a:avLst/>
              <a:gdLst>
                <a:gd name="T0" fmla="*/ 233 w 245"/>
                <a:gd name="T1" fmla="*/ 45 h 204"/>
                <a:gd name="T2" fmla="*/ 245 w 245"/>
                <a:gd name="T3" fmla="*/ 51 h 204"/>
                <a:gd name="T4" fmla="*/ 209 w 245"/>
                <a:gd name="T5" fmla="*/ 93 h 204"/>
                <a:gd name="T6" fmla="*/ 143 w 245"/>
                <a:gd name="T7" fmla="*/ 150 h 204"/>
                <a:gd name="T8" fmla="*/ 167 w 245"/>
                <a:gd name="T9" fmla="*/ 176 h 204"/>
                <a:gd name="T10" fmla="*/ 179 w 245"/>
                <a:gd name="T11" fmla="*/ 231 h 204"/>
                <a:gd name="T12" fmla="*/ 77 w 245"/>
                <a:gd name="T13" fmla="*/ 150 h 204"/>
                <a:gd name="T14" fmla="*/ 47 w 245"/>
                <a:gd name="T15" fmla="*/ 93 h 204"/>
                <a:gd name="T16" fmla="*/ 89 w 245"/>
                <a:gd name="T17" fmla="*/ 75 h 204"/>
                <a:gd name="T18" fmla="*/ 59 w 245"/>
                <a:gd name="T19" fmla="*/ 4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5 h 204"/>
                <a:gd name="T50" fmla="*/ 233 w 245"/>
                <a:gd name="T51" fmla="*/ 4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94"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9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96"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cs typeface="+mn-cs"/>
              </a:defRPr>
            </a:lvl1pPr>
          </a:lstStyle>
          <a:p>
            <a:pPr>
              <a:defRPr/>
            </a:pPr>
            <a:endParaRPr lang="en-US"/>
          </a:p>
        </p:txBody>
      </p:sp>
      <p:sp>
        <p:nvSpPr>
          <p:cNvPr id="2869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cs typeface="+mn-cs"/>
              </a:defRPr>
            </a:lvl1pPr>
          </a:lstStyle>
          <a:p>
            <a:pPr>
              <a:defRPr/>
            </a:pPr>
            <a:endParaRPr lang="en-US"/>
          </a:p>
        </p:txBody>
      </p:sp>
      <p:sp>
        <p:nvSpPr>
          <p:cNvPr id="28698"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cs typeface="+mn-cs"/>
              </a:defRPr>
            </a:lvl1pPr>
          </a:lstStyle>
          <a:p>
            <a:pPr>
              <a:defRPr/>
            </a:pPr>
            <a:fld id="{246635D9-49BD-F44E-B7C9-01F0FAE6134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66"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789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9EE76D49-01A2-854B-8DCC-213503FBDA92}"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50179"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F8B8836-C80A-074B-8B5B-1745929A97ED}"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Lst>
  <p:txStyles>
    <p:title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hyperlink" Target="mailto:MSUStudentTM@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t>  </a:t>
            </a:r>
            <a:endParaRPr lang="en-US"/>
          </a:p>
        </p:txBody>
      </p:sp>
      <p:sp>
        <p:nvSpPr>
          <p:cNvPr id="64514" name="Rectangle 4"/>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pic>
        <p:nvPicPr>
          <p:cNvPr id="6451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t="2797" b="2797"/>
          <a:stretch>
            <a:fillRect/>
          </a:stretch>
        </p:blipFill>
        <p:spPr>
          <a:xfrm>
            <a:off x="-14288" y="0"/>
            <a:ext cx="9191626" cy="6858000"/>
          </a:xfrm>
          <a:gradFill rotWithShape="1">
            <a:gsLst>
              <a:gs pos="0">
                <a:srgbClr val="EEB10F"/>
              </a:gs>
              <a:gs pos="100000">
                <a:srgbClr val="FCEFCC"/>
              </a:gs>
            </a:gsLst>
            <a:lin ang="5400000" scaled="1"/>
          </a:gradFill>
          <a:ln>
            <a:solidFill>
              <a:schemeClr val="tx1"/>
            </a:solidFill>
            <a:miter lim="800000"/>
            <a:headEnd/>
            <a:tailEnd/>
          </a:ln>
        </p:spPr>
      </p:pic>
      <p:pic>
        <p:nvPicPr>
          <p:cNvPr id="64516" name="Picture 7" descr="COB"/>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endParaRPr lang="en-US" i="1" smtClean="0">
              <a:ea typeface="+mj-ea"/>
              <a:cs typeface="+mj-cs"/>
            </a:endParaRPr>
          </a:p>
        </p:txBody>
      </p:sp>
      <p:pic>
        <p:nvPicPr>
          <p:cNvPr id="890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828800"/>
            <a:ext cx="1524000" cy="1309688"/>
          </a:xfrm>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191000"/>
            <a:ext cx="21050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29000"/>
            <a:ext cx="138906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429000"/>
            <a:ext cx="20923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9095" name="Picture 19" descr="wow2an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33400"/>
            <a:ext cx="12065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WordArt 20"/>
          <p:cNvSpPr>
            <a:spLocks noChangeArrowheads="1" noChangeShapeType="1" noTextEdit="1"/>
          </p:cNvSpPr>
          <p:nvPr/>
        </p:nvSpPr>
        <p:spPr bwMode="auto">
          <a:xfrm>
            <a:off x="2362200" y="228600"/>
            <a:ext cx="4562475" cy="12954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Buying a New Suit</a:t>
            </a:r>
          </a:p>
        </p:txBody>
      </p:sp>
      <p:pic>
        <p:nvPicPr>
          <p:cNvPr id="89097" name="Picture 21" descr="wow2an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457200"/>
            <a:ext cx="12065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1600200"/>
            <a:ext cx="29479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Picture 27" descr="The image “http://www.crews.org/curriculum/ex/compsci/webresources/animation/eyescan.gif” cannot be displayed, because it contains error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5715000"/>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0" name="Picture 15" descr="The image “http://www.crews.org/curriculum/ex/compsci/webresources/animation/eyescan.gif” cannot be displayed, because it contains error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733800"/>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1600200"/>
            <a:ext cx="1009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9102" name="Picture 29" descr="flames"/>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5400" y="4876800"/>
            <a:ext cx="800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3" name="Picture 28" descr="flames"/>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4495800"/>
            <a:ext cx="9048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96258" name="Content Placeholder 2"/>
          <p:cNvSpPr>
            <a:spLocks noGrp="1"/>
          </p:cNvSpPr>
          <p:nvPr>
            <p:ph idx="1"/>
          </p:nvPr>
        </p:nvSpPr>
        <p:spPr/>
        <p:txBody>
          <a:bodyPr/>
          <a:lstStyle/>
          <a:p>
            <a:pPr eaLnBrk="1" hangingPunct="1"/>
            <a:endParaRPr lang="en-US">
              <a:latin typeface="Calibri" charset="0"/>
            </a:endParaRPr>
          </a:p>
        </p:txBody>
      </p:sp>
      <p:sp>
        <p:nvSpPr>
          <p:cNvPr id="96259" name="Rectangle 3"/>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5" name="Rectangle 2"/>
          <p:cNvSpPr txBox="1">
            <a:spLocks noChangeArrowheads="1"/>
          </p:cNvSpPr>
          <p:nvPr/>
        </p:nvSpPr>
        <p:spPr>
          <a:xfrm>
            <a:off x="609600" y="427038"/>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dirty="0" smtClean="0">
                <a:solidFill>
                  <a:srgbClr val="2F2B20"/>
                </a:solidFill>
                <a:latin typeface="Garamond Premr Pro Smbd" pitchFamily="18" charset="0"/>
                <a:ea typeface="+mj-ea"/>
                <a:cs typeface="+mj-cs"/>
              </a:rPr>
              <a:t>Overwhelming Pictures</a:t>
            </a:r>
          </a:p>
        </p:txBody>
      </p:sp>
      <p:sp>
        <p:nvSpPr>
          <p:cNvPr id="6" name="Rectangle 3"/>
          <p:cNvSpPr txBox="1">
            <a:spLocks noChangeArrowheads="1"/>
          </p:cNvSpPr>
          <p:nvPr/>
        </p:nvSpPr>
        <p:spPr bwMode="auto">
          <a:xfrm>
            <a:off x="609600" y="17526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fontAlgn="base">
              <a:spcBef>
                <a:spcPct val="20000"/>
              </a:spcBef>
              <a:spcAft>
                <a:spcPct val="0"/>
              </a:spcAft>
              <a:buClr>
                <a:srgbClr val="D2CB6C"/>
              </a:buClr>
              <a:buFont typeface="Arial" charset="0"/>
              <a:buChar char="•"/>
              <a:defRPr kern="1200">
                <a:solidFill>
                  <a:schemeClr val="tx1"/>
                </a:solidFill>
                <a:latin typeface="+mn-lt"/>
                <a:ea typeface="ＭＳ Ｐゴシック" charset="0"/>
                <a:cs typeface="+mn-cs"/>
              </a:defRPr>
            </a:lvl3pPr>
            <a:lvl4pPr marL="1279525" indent="-228600" algn="l" rtl="0" fontAlgn="base">
              <a:spcBef>
                <a:spcPct val="20000"/>
              </a:spcBef>
              <a:spcAft>
                <a:spcPct val="0"/>
              </a:spcAft>
              <a:buClr>
                <a:srgbClr val="95A39D"/>
              </a:buClr>
              <a:buFont typeface="Arial" charset="0"/>
              <a:buChar char="•"/>
              <a:defRPr sz="1600" kern="1200">
                <a:solidFill>
                  <a:schemeClr val="tx1"/>
                </a:solidFill>
                <a:latin typeface="+mn-lt"/>
                <a:ea typeface="ＭＳ Ｐゴシック" charset="0"/>
                <a:cs typeface="+mn-cs"/>
              </a:defRPr>
            </a:lvl4pPr>
            <a:lvl5pPr marL="1554163" indent="-228600" algn="l" rtl="0" fontAlgn="base">
              <a:spcBef>
                <a:spcPct val="20000"/>
              </a:spcBef>
              <a:spcAft>
                <a:spcPct val="0"/>
              </a:spcAft>
              <a:buClr>
                <a:srgbClr val="C89F5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800" dirty="0" smtClean="0">
                <a:latin typeface="Garamond" pitchFamily="18" charset="0"/>
              </a:rPr>
              <a:t>Keep slides SIMPLE! </a:t>
            </a:r>
          </a:p>
          <a:p>
            <a:pPr>
              <a:defRPr/>
            </a:pPr>
            <a:r>
              <a:rPr lang="en-US" sz="2800" dirty="0" smtClean="0">
                <a:latin typeface="Garamond" pitchFamily="18" charset="0"/>
              </a:rPr>
              <a:t>Too many pictures make saving a presentation difficult.</a:t>
            </a:r>
          </a:p>
          <a:p>
            <a:pPr>
              <a:defRPr/>
            </a:pPr>
            <a:r>
              <a:rPr lang="en-US" sz="2800" dirty="0" smtClean="0">
                <a:latin typeface="Garamond" pitchFamily="18" charset="0"/>
              </a:rPr>
              <a:t>1 or 2 pictures per slide is best.</a:t>
            </a:r>
          </a:p>
          <a:p>
            <a:pPr>
              <a:defRPr/>
            </a:pPr>
            <a:r>
              <a:rPr lang="en-US" sz="2800" dirty="0" smtClean="0">
                <a:latin typeface="Garamond" pitchFamily="18" charset="0"/>
              </a:rPr>
              <a:t>Pictures should relate to your topic.</a:t>
            </a:r>
          </a:p>
          <a:p>
            <a:pPr>
              <a:buFontTx/>
              <a:buNone/>
              <a:defRPr/>
            </a:pPr>
            <a:endParaRPr lang="en-US" sz="2800" dirty="0">
              <a:latin typeface="+mj-lt"/>
            </a:endParaRPr>
          </a:p>
        </p:txBody>
      </p:sp>
      <p:sp>
        <p:nvSpPr>
          <p:cNvPr id="96262"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6263"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cs typeface="+mj-cs"/>
              </a:rPr>
              <a:t>Racquetball Fundamentals</a:t>
            </a:r>
          </a:p>
        </p:txBody>
      </p:sp>
      <p:sp>
        <p:nvSpPr>
          <p:cNvPr id="11267" name="Rectangle 3"/>
          <p:cNvSpPr>
            <a:spLocks noGrp="1" noChangeArrowheads="1"/>
          </p:cNvSpPr>
          <p:nvPr>
            <p:ph type="body" idx="1"/>
          </p:nvPr>
        </p:nvSpPr>
        <p:spPr/>
        <p:txBody>
          <a:bodyPr/>
          <a:lstStyle/>
          <a:p>
            <a:pPr eaLnBrk="1" hangingPunct="1">
              <a:defRPr/>
            </a:pPr>
            <a:r>
              <a:rPr lang="en-US" smtClean="0">
                <a:cs typeface="+mn-cs"/>
              </a:rPr>
              <a:t>2, 3, or 4 players.</a:t>
            </a:r>
          </a:p>
          <a:p>
            <a:pPr eaLnBrk="1" hangingPunct="1">
              <a:defRPr/>
            </a:pPr>
            <a:r>
              <a:rPr lang="en-US" smtClean="0">
                <a:cs typeface="+mn-cs"/>
              </a:rPr>
              <a:t>1 player serves, other </a:t>
            </a:r>
            <a:r>
              <a:rPr lang="ja-JP" altLang="en-US" smtClean="0">
                <a:latin typeface="Arial"/>
                <a:cs typeface="+mn-cs"/>
              </a:rPr>
              <a:t>“</a:t>
            </a:r>
            <a:r>
              <a:rPr lang="en-US" smtClean="0">
                <a:cs typeface="+mn-cs"/>
              </a:rPr>
              <a:t>returns.</a:t>
            </a:r>
            <a:r>
              <a:rPr lang="ja-JP" altLang="en-US" smtClean="0">
                <a:latin typeface="Arial"/>
                <a:cs typeface="+mn-cs"/>
              </a:rPr>
              <a:t>”</a:t>
            </a:r>
            <a:endParaRPr lang="en-US" smtClean="0">
              <a:cs typeface="+mn-cs"/>
            </a:endParaRPr>
          </a:p>
          <a:p>
            <a:pPr eaLnBrk="1" hangingPunct="1">
              <a:defRPr/>
            </a:pPr>
            <a:r>
              <a:rPr lang="en-US" smtClean="0">
                <a:cs typeface="+mn-cs"/>
              </a:rPr>
              <a:t>Only serving player can score.</a:t>
            </a:r>
          </a:p>
          <a:p>
            <a:pPr eaLnBrk="1" hangingPunct="1">
              <a:defRPr/>
            </a:pPr>
            <a:r>
              <a:rPr lang="en-US" smtClean="0">
                <a:cs typeface="+mn-cs"/>
              </a:rPr>
              <a:t>Served ball must land past serving line and cannot hit back wall.</a:t>
            </a:r>
          </a:p>
          <a:p>
            <a:pPr eaLnBrk="1" hangingPunct="1">
              <a:defRPr/>
            </a:pPr>
            <a:r>
              <a:rPr lang="en-US" smtClean="0">
                <a:cs typeface="+mn-cs"/>
              </a:rPr>
              <a:t>Ball can only bounce once before striking front wall…but ball does not have to bounce.</a:t>
            </a:r>
          </a:p>
          <a:p>
            <a:pPr eaLnBrk="1" hangingPunct="1">
              <a:buFont typeface="Wingdings" charset="0"/>
              <a:buNone/>
              <a:defRPr/>
            </a:pPr>
            <a:endParaRPr lang="en-US" smtClean="0">
              <a:cs typeface="+mn-cs"/>
            </a:endParaRPr>
          </a:p>
          <a:p>
            <a:pPr eaLnBrk="1" hangingPunct="1">
              <a:defRPr/>
            </a:pPr>
            <a:endParaRPr lang="en-US" smtClean="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1266"/>
                                        </p:tgtEl>
                                        <p:attrNameLst>
                                          <p:attrName>ppt_x</p:attrName>
                                          <p:attrName>ppt_y</p:attrName>
                                        </p:attrNameLst>
                                      </p:cBhvr>
                                    </p:animMotion>
                                  </p:childTnLst>
                                </p:cTn>
                              </p:par>
                            </p:childTnLst>
                          </p:cTn>
                        </p:par>
                        <p:par>
                          <p:cTn id="7" fill="hold">
                            <p:stCondLst>
                              <p:cond delay="4157"/>
                            </p:stCondLst>
                            <p:childTnLst>
                              <p:par>
                                <p:cTn id="8" presetID="37" presetClass="entr" presetSubtype="0" fill="hold" grpId="0" nodeType="after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animEffect transition="in" filter="fade">
                                      <p:cBhvr>
                                        <p:cTn id="10" dur="1000"/>
                                        <p:tgtEl>
                                          <p:spTgt spid="11267">
                                            <p:txEl>
                                              <p:pRg st="0" end="0"/>
                                            </p:txEl>
                                          </p:spTgt>
                                        </p:tgtEl>
                                      </p:cBhvr>
                                    </p:animEffect>
                                    <p:anim calcmode="lin" valueType="num">
                                      <p:cBhvr>
                                        <p:cTn id="11"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2" dur="898"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3" dur="100" accel="100000" fill="hold">
                                          <p:stCondLst>
                                            <p:cond delay="898"/>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par>
                          <p:cTn id="14" fill="hold" nodeType="withGroup">
                            <p:stCondLst>
                              <p:cond delay="5157"/>
                            </p:stCondLst>
                            <p:childTnLst>
                              <p:par>
                                <p:cTn id="15" presetID="37" presetClass="entr" presetSubtype="0" fill="hold" grpId="0" nodeType="after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1000"/>
                                        <p:tgtEl>
                                          <p:spTgt spid="11267">
                                            <p:txEl>
                                              <p:pRg st="1" end="1"/>
                                            </p:txEl>
                                          </p:spTgt>
                                        </p:tgtEl>
                                      </p:cBhvr>
                                    </p:animEffect>
                                    <p:anim calcmode="lin" valueType="num">
                                      <p:cBhvr>
                                        <p:cTn id="18"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126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1267">
                                            <p:txEl>
                                              <p:pRg st="1" end="1"/>
                                            </p:txEl>
                                          </p:spTgt>
                                        </p:tgtEl>
                                        <p:attrNameLst>
                                          <p:attrName>ppt_y</p:attrName>
                                        </p:attrNameLst>
                                      </p:cBhvr>
                                      <p:tavLst>
                                        <p:tav tm="0">
                                          <p:val>
                                            <p:strVal val="#ppt_y-.03"/>
                                          </p:val>
                                        </p:tav>
                                        <p:tav tm="100000">
                                          <p:val>
                                            <p:strVal val="#ppt_y"/>
                                          </p:val>
                                        </p:tav>
                                      </p:tavLst>
                                    </p:anim>
                                  </p:childTnLst>
                                </p:cTn>
                              </p:par>
                            </p:childTnLst>
                          </p:cTn>
                        </p:par>
                        <p:par>
                          <p:cTn id="21" fill="hold" nodeType="withGroup">
                            <p:stCondLst>
                              <p:cond delay="6157"/>
                            </p:stCondLst>
                            <p:childTnLst>
                              <p:par>
                                <p:cTn id="22" presetID="37" presetClass="entr" presetSubtype="0" fill="hold" grpId="0" nodeType="afterEffect">
                                  <p:stCondLst>
                                    <p:cond delay="0"/>
                                  </p:stCondLst>
                                  <p:iterate type="lt">
                                    <p:tmPct val="0"/>
                                  </p:iterate>
                                  <p:childTnLst>
                                    <p:set>
                                      <p:cBhvr>
                                        <p:cTn id="23" dur="1" fill="hold">
                                          <p:stCondLst>
                                            <p:cond delay="0"/>
                                          </p:stCondLst>
                                        </p:cTn>
                                        <p:tgtEl>
                                          <p:spTgt spid="11267">
                                            <p:txEl>
                                              <p:pRg st="2" end="2"/>
                                            </p:txEl>
                                          </p:spTgt>
                                        </p:tgtEl>
                                        <p:attrNameLst>
                                          <p:attrName>style.visibility</p:attrName>
                                        </p:attrNameLst>
                                      </p:cBhvr>
                                      <p:to>
                                        <p:strVal val="visible"/>
                                      </p:to>
                                    </p:set>
                                    <p:animEffect transition="in" filter="fade">
                                      <p:cBhvr>
                                        <p:cTn id="24" dur="1000"/>
                                        <p:tgtEl>
                                          <p:spTgt spid="11267">
                                            <p:txEl>
                                              <p:pRg st="2" end="2"/>
                                            </p:txEl>
                                          </p:spTgt>
                                        </p:tgtEl>
                                      </p:cBhvr>
                                    </p:animEffect>
                                    <p:anim calcmode="lin" valueType="num">
                                      <p:cBhvr>
                                        <p:cTn id="2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6" dur="898"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898"/>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par>
                          <p:cTn id="28" fill="hold" nodeType="withGroup">
                            <p:stCondLst>
                              <p:cond delay="7157"/>
                            </p:stCondLst>
                            <p:childTnLst>
                              <p:par>
                                <p:cTn id="29" presetID="37" presetClass="entr" presetSubtype="0" fill="hold" grpId="0" nodeType="after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Effect transition="in" filter="fade">
                                      <p:cBhvr>
                                        <p:cTn id="31" dur="1000"/>
                                        <p:tgtEl>
                                          <p:spTgt spid="11267">
                                            <p:txEl>
                                              <p:pRg st="3" end="3"/>
                                            </p:txEl>
                                          </p:spTgt>
                                        </p:tgtEl>
                                      </p:cBhvr>
                                    </p:animEffect>
                                    <p:anim calcmode="lin" valueType="num">
                                      <p:cBhvr>
                                        <p:cTn id="32"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126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1267">
                                            <p:txEl>
                                              <p:pRg st="3" end="3"/>
                                            </p:txEl>
                                          </p:spTgt>
                                        </p:tgtEl>
                                        <p:attrNameLst>
                                          <p:attrName>ppt_y</p:attrName>
                                        </p:attrNameLst>
                                      </p:cBhvr>
                                      <p:tavLst>
                                        <p:tav tm="0">
                                          <p:val>
                                            <p:strVal val="#ppt_y-.03"/>
                                          </p:val>
                                        </p:tav>
                                        <p:tav tm="100000">
                                          <p:val>
                                            <p:strVal val="#ppt_y"/>
                                          </p:val>
                                        </p:tav>
                                      </p:tavLst>
                                    </p:anim>
                                  </p:childTnLst>
                                </p:cTn>
                              </p:par>
                            </p:childTnLst>
                          </p:cTn>
                        </p:par>
                        <p:par>
                          <p:cTn id="35" fill="hold" nodeType="withGroup">
                            <p:stCondLst>
                              <p:cond delay="8157"/>
                            </p:stCondLst>
                            <p:childTnLst>
                              <p:par>
                                <p:cTn id="36" presetID="37" presetClass="entr" presetSubtype="0" fill="hold" grpId="0" nodeType="afterEffect">
                                  <p:stCondLst>
                                    <p:cond delay="0"/>
                                  </p:stCondLst>
                                  <p:iterate type="lt">
                                    <p:tmPct val="0"/>
                                  </p:iterate>
                                  <p:childTnLst>
                                    <p:set>
                                      <p:cBhvr>
                                        <p:cTn id="37" dur="1" fill="hold">
                                          <p:stCondLst>
                                            <p:cond delay="0"/>
                                          </p:stCondLst>
                                        </p:cTn>
                                        <p:tgtEl>
                                          <p:spTgt spid="11267">
                                            <p:txEl>
                                              <p:pRg st="4" end="4"/>
                                            </p:txEl>
                                          </p:spTgt>
                                        </p:tgtEl>
                                        <p:attrNameLst>
                                          <p:attrName>style.visibility</p:attrName>
                                        </p:attrNameLst>
                                      </p:cBhvr>
                                      <p:to>
                                        <p:strVal val="visible"/>
                                      </p:to>
                                    </p:set>
                                    <p:animEffect transition="in" filter="fade">
                                      <p:cBhvr>
                                        <p:cTn id="38" dur="1000"/>
                                        <p:tgtEl>
                                          <p:spTgt spid="11267">
                                            <p:txEl>
                                              <p:pRg st="4" end="4"/>
                                            </p:txEl>
                                          </p:spTgt>
                                        </p:tgtEl>
                                      </p:cBhvr>
                                    </p:animEffect>
                                    <p:anim calcmode="lin" valueType="num">
                                      <p:cBhvr>
                                        <p:cTn id="39"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40" dur="898"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898"/>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par>
                          <p:cTn id="42" fill="hold" nodeType="withGroup">
                            <p:stCondLst>
                              <p:cond delay="9157"/>
                            </p:stCondLst>
                            <p:childTnLst>
                              <p:par>
                                <p:cTn id="43" presetID="2" presetClass="entr" presetSubtype="4" fill="hold" nodeType="afterEffect">
                                  <p:stCondLst>
                                    <p:cond delay="0"/>
                                  </p:stCondLst>
                                  <p:childTnLst>
                                    <p:set>
                                      <p:cBhvr>
                                        <p:cTn id="44" dur="1" fill="hold">
                                          <p:stCondLst>
                                            <p:cond delay="0"/>
                                          </p:stCondLst>
                                        </p:cTn>
                                        <p:tgtEl>
                                          <p:spTgt spid="11267">
                                            <p:txEl>
                                              <p:pRg st="0" end="0"/>
                                            </p:txEl>
                                          </p:spTgt>
                                        </p:tgtEl>
                                        <p:attrNameLst>
                                          <p:attrName>style.visibility</p:attrName>
                                        </p:attrNameLst>
                                      </p:cBhvr>
                                      <p:to>
                                        <p:strVal val="visible"/>
                                      </p:to>
                                    </p:set>
                                    <p:anim calcmode="lin" valueType="num">
                                      <p:cBhvr additive="base">
                                        <p:cTn id="45"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par>
                          <p:cTn id="47" fill="hold" nodeType="withGroup">
                            <p:stCondLst>
                              <p:cond delay="9657"/>
                            </p:stCondLst>
                            <p:childTnLst>
                              <p:par>
                                <p:cTn id="48" presetID="6" presetClass="emph" presetSubtype="0" fill="hold" nodeType="afterEffect">
                                  <p:stCondLst>
                                    <p:cond delay="0"/>
                                  </p:stCondLst>
                                  <p:childTnLst>
                                    <p:animScale>
                                      <p:cBhvr>
                                        <p:cTn id="49" dur="2000" fill="hold"/>
                                        <p:tgtEl>
                                          <p:spTgt spid="11267">
                                            <p:txEl>
                                              <p:pRg st="1" end="1"/>
                                            </p:txEl>
                                          </p:spTgt>
                                        </p:tgtEl>
                                      </p:cBhvr>
                                      <p:by x="150000" y="150000"/>
                                    </p:animScale>
                                  </p:childTnLst>
                                </p:cTn>
                              </p:par>
                            </p:childTnLst>
                          </p:cTn>
                        </p:par>
                        <p:par>
                          <p:cTn id="50" fill="hold" nodeType="withGroup">
                            <p:stCondLst>
                              <p:cond delay="11657"/>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11267">
                                            <p:txEl>
                                              <p:pRg st="2" end="2"/>
                                            </p:txEl>
                                          </p:spTgt>
                                        </p:tgtEl>
                                        <p:attrNameLst>
                                          <p:attrName>style.visibility</p:attrName>
                                        </p:attrNameLst>
                                      </p:cBhvr>
                                      <p:to>
                                        <p:strVal val="visible"/>
                                      </p:to>
                                    </p:set>
                                    <p:anim calcmode="discrete" valueType="clr">
                                      <p:cBhvr override="childStyle">
                                        <p:cTn id="53" dur="80"/>
                                        <p:tgtEl>
                                          <p:spTgt spid="112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1267">
                                            <p:txEl>
                                              <p:pRg st="2" end="2"/>
                                            </p:txEl>
                                          </p:spTgt>
                                        </p:tgtEl>
                                        <p:attrNameLst>
                                          <p:attrName>fillcolor</p:attrName>
                                        </p:attrNameLst>
                                      </p:cBhvr>
                                      <p:tavLst>
                                        <p:tav tm="0">
                                          <p:val>
                                            <p:clrVal>
                                              <a:schemeClr val="accent2"/>
                                            </p:clrVal>
                                          </p:val>
                                        </p:tav>
                                        <p:tav tm="50000">
                                          <p:val>
                                            <p:clrVal>
                                              <a:schemeClr val="hlink"/>
                                            </p:clrVal>
                                          </p:val>
                                        </p:tav>
                                      </p:tavLst>
                                    </p:anim>
                                    <p:set>
                                      <p:cBhvr>
                                        <p:cTn id="55" dur="80"/>
                                        <p:tgtEl>
                                          <p:spTgt spid="11267">
                                            <p:txEl>
                                              <p:pRg st="2" end="2"/>
                                            </p:txEl>
                                          </p:spTgt>
                                        </p:tgtEl>
                                        <p:attrNameLst>
                                          <p:attrName>fill.type</p:attrName>
                                        </p:attrNameLst>
                                      </p:cBhvr>
                                      <p:to>
                                        <p:strVal val="solid"/>
                                      </p:to>
                                    </p:set>
                                  </p:childTnLst>
                                </p:cTn>
                              </p:par>
                            </p:childTnLst>
                          </p:cTn>
                        </p:par>
                        <p:par>
                          <p:cTn id="56" fill="hold" nodeType="withGroup">
                            <p:stCondLst>
                              <p:cond delay="12737"/>
                            </p:stCondLst>
                            <p:childTnLst>
                              <p:par>
                                <p:cTn id="57" presetID="8" presetClass="emph" presetSubtype="0" fill="hold" nodeType="afterEffect">
                                  <p:stCondLst>
                                    <p:cond delay="0"/>
                                  </p:stCondLst>
                                  <p:childTnLst>
                                    <p:animRot by="21600000">
                                      <p:cBhvr>
                                        <p:cTn id="58" dur="2000" fill="hold"/>
                                        <p:tgtEl>
                                          <p:spTgt spid="11267">
                                            <p:txEl>
                                              <p:pRg st="3" end="3"/>
                                            </p:txEl>
                                          </p:spTgt>
                                        </p:tgtEl>
                                        <p:attrNameLst>
                                          <p:attrName>r</p:attrName>
                                        </p:attrNameLst>
                                      </p:cBhvr>
                                    </p:animRot>
                                  </p:childTnLst>
                                </p:cTn>
                              </p:par>
                            </p:childTnLst>
                          </p:cTn>
                        </p:par>
                        <p:par>
                          <p:cTn id="59" fill="hold" nodeType="withGroup">
                            <p:stCondLst>
                              <p:cond delay="14737"/>
                            </p:stCondLst>
                            <p:childTnLst>
                              <p:par>
                                <p:cTn id="60" presetID="27" presetClass="entr" presetSubtype="0" fill="hold" nodeType="afterEffect">
                                  <p:stCondLst>
                                    <p:cond delay="0"/>
                                  </p:stCondLst>
                                  <p:iterate type="lt">
                                    <p:tmPct val="50000"/>
                                  </p:iterate>
                                  <p:childTnLst>
                                    <p:set>
                                      <p:cBhvr>
                                        <p:cTn id="61" dur="1" fill="hold">
                                          <p:stCondLst>
                                            <p:cond delay="0"/>
                                          </p:stCondLst>
                                        </p:cTn>
                                        <p:tgtEl>
                                          <p:spTgt spid="11267">
                                            <p:txEl>
                                              <p:pRg st="4" end="4"/>
                                            </p:txEl>
                                          </p:spTgt>
                                        </p:tgtEl>
                                        <p:attrNameLst>
                                          <p:attrName>style.visibility</p:attrName>
                                        </p:attrNameLst>
                                      </p:cBhvr>
                                      <p:to>
                                        <p:strVal val="visible"/>
                                      </p:to>
                                    </p:set>
                                    <p:anim calcmode="discrete" valueType="clr">
                                      <p:cBhvr override="childStyle">
                                        <p:cTn id="62" dur="80"/>
                                        <p:tgtEl>
                                          <p:spTgt spid="1126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1267">
                                            <p:txEl>
                                              <p:pRg st="4" end="4"/>
                                            </p:txEl>
                                          </p:spTgt>
                                        </p:tgtEl>
                                        <p:attrNameLst>
                                          <p:attrName>fillcolor</p:attrName>
                                        </p:attrNameLst>
                                      </p:cBhvr>
                                      <p:tavLst>
                                        <p:tav tm="0">
                                          <p:val>
                                            <p:clrVal>
                                              <a:schemeClr val="accent2"/>
                                            </p:clrVal>
                                          </p:val>
                                        </p:tav>
                                        <p:tav tm="50000">
                                          <p:val>
                                            <p:clrVal>
                                              <a:schemeClr val="hlink"/>
                                            </p:clrVal>
                                          </p:val>
                                        </p:tav>
                                      </p:tavLst>
                                    </p:anim>
                                    <p:set>
                                      <p:cBhvr>
                                        <p:cTn id="64" dur="80"/>
                                        <p:tgtEl>
                                          <p:spTgt spid="1126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99330" name="Content Placeholder 2"/>
          <p:cNvSpPr>
            <a:spLocks noGrp="1"/>
          </p:cNvSpPr>
          <p:nvPr>
            <p:ph idx="1"/>
          </p:nvPr>
        </p:nvSpPr>
        <p:spPr/>
        <p:txBody>
          <a:bodyPr/>
          <a:lstStyle/>
          <a:p>
            <a:pPr eaLnBrk="1" hangingPunct="1"/>
            <a:endParaRPr lang="en-US">
              <a:latin typeface="Calibri" charset="0"/>
            </a:endParaRPr>
          </a:p>
        </p:txBody>
      </p:sp>
      <p:sp>
        <p:nvSpPr>
          <p:cNvPr id="99331" name="Rectangle 3"/>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7" name="Rectangle 2"/>
          <p:cNvSpPr txBox="1">
            <a:spLocks noChangeArrowheads="1"/>
          </p:cNvSpPr>
          <p:nvPr/>
        </p:nvSpPr>
        <p:spPr>
          <a:xfrm>
            <a:off x="762000" y="579438"/>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sz="4400" dirty="0">
                <a:solidFill>
                  <a:srgbClr val="2F2B20"/>
                </a:solidFill>
                <a:latin typeface="Garamond Premr Pro Smbd" pitchFamily="18" charset="0"/>
                <a:ea typeface="+mj-ea"/>
                <a:cs typeface="+mj-cs"/>
              </a:rPr>
              <a:t>T</a:t>
            </a:r>
            <a:r>
              <a:rPr lang="en-US" sz="4400" dirty="0" smtClean="0">
                <a:solidFill>
                  <a:srgbClr val="2F2B20"/>
                </a:solidFill>
                <a:latin typeface="Garamond Premr Pro Smbd" pitchFamily="18" charset="0"/>
                <a:ea typeface="+mj-ea"/>
                <a:cs typeface="+mj-cs"/>
              </a:rPr>
              <a:t>oo </a:t>
            </a:r>
            <a:r>
              <a:rPr lang="en-US" sz="4400" dirty="0">
                <a:solidFill>
                  <a:srgbClr val="2F2B20"/>
                </a:solidFill>
                <a:latin typeface="Garamond Premr Pro Smbd" pitchFamily="18" charset="0"/>
                <a:ea typeface="+mj-ea"/>
                <a:cs typeface="+mj-cs"/>
              </a:rPr>
              <a:t>M</a:t>
            </a:r>
            <a:r>
              <a:rPr lang="en-US" sz="4400" dirty="0" smtClean="0">
                <a:solidFill>
                  <a:srgbClr val="2F2B20"/>
                </a:solidFill>
                <a:latin typeface="Garamond Premr Pro Smbd" pitchFamily="18" charset="0"/>
                <a:ea typeface="+mj-ea"/>
                <a:cs typeface="+mj-cs"/>
              </a:rPr>
              <a:t>uch Animation</a:t>
            </a:r>
          </a:p>
        </p:txBody>
      </p:sp>
      <p:sp>
        <p:nvSpPr>
          <p:cNvPr id="8" name="Rectangle 3"/>
          <p:cNvSpPr txBox="1">
            <a:spLocks noChangeArrowheads="1"/>
          </p:cNvSpPr>
          <p:nvPr/>
        </p:nvSpPr>
        <p:spPr bwMode="auto">
          <a:xfrm>
            <a:off x="609600" y="17526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1"/>
              </a:buClr>
              <a:buFont typeface="Arial" charset="0"/>
              <a:buChar char="•"/>
            </a:pPr>
            <a:r>
              <a:rPr lang="en-US" sz="2800" dirty="0">
                <a:latin typeface="Garamond" pitchFamily="18" charset="0"/>
              </a:rPr>
              <a:t>Again, keep slides simple!</a:t>
            </a:r>
          </a:p>
          <a:p>
            <a:pPr eaLnBrk="1" hangingPunct="1">
              <a:spcBef>
                <a:spcPct val="20000"/>
              </a:spcBef>
              <a:buClr>
                <a:schemeClr val="accent1"/>
              </a:buClr>
              <a:buFont typeface="Arial" charset="0"/>
              <a:buChar char="•"/>
            </a:pPr>
            <a:r>
              <a:rPr lang="en-US" sz="2800" dirty="0" smtClean="0">
                <a:latin typeface="Garamond" pitchFamily="18" charset="0"/>
              </a:rPr>
              <a:t>Be consistent!</a:t>
            </a:r>
          </a:p>
          <a:p>
            <a:pPr lvl="1" eaLnBrk="1" hangingPunct="1">
              <a:spcBef>
                <a:spcPct val="20000"/>
              </a:spcBef>
              <a:buClr>
                <a:schemeClr val="accent1"/>
              </a:buClr>
              <a:buFont typeface="Arial" charset="0"/>
              <a:buChar char="•"/>
            </a:pPr>
            <a:r>
              <a:rPr lang="en-US" sz="2800" dirty="0" smtClean="0">
                <a:latin typeface="Garamond" pitchFamily="18" charset="0"/>
              </a:rPr>
              <a:t>Apply 1 </a:t>
            </a:r>
            <a:r>
              <a:rPr lang="en-US" sz="2800" dirty="0">
                <a:latin typeface="Garamond" pitchFamily="18" charset="0"/>
              </a:rPr>
              <a:t>Slide Transition style and </a:t>
            </a:r>
            <a:r>
              <a:rPr lang="en-US" sz="2800" dirty="0" smtClean="0">
                <a:latin typeface="Garamond" pitchFamily="18" charset="0"/>
              </a:rPr>
              <a:t>1 </a:t>
            </a:r>
            <a:r>
              <a:rPr lang="en-US" sz="2800" dirty="0">
                <a:latin typeface="Garamond" pitchFamily="18" charset="0"/>
              </a:rPr>
              <a:t>Animation Scheme to ALL slides.</a:t>
            </a:r>
          </a:p>
          <a:p>
            <a:pPr eaLnBrk="1" hangingPunct="1">
              <a:spcBef>
                <a:spcPct val="20000"/>
              </a:spcBef>
              <a:buClr>
                <a:schemeClr val="accent1"/>
              </a:buClr>
              <a:buFont typeface="Arial" charset="0"/>
              <a:buChar char="•"/>
            </a:pPr>
            <a:r>
              <a:rPr lang="en-US" altLang="ja-JP" sz="2800" dirty="0" smtClean="0">
                <a:latin typeface="Garamond" pitchFamily="18" charset="0"/>
                <a:ea typeface="ＭＳ 明朝" charset="0"/>
                <a:cs typeface="ＭＳ 明朝" charset="0"/>
              </a:rPr>
              <a:t>“</a:t>
            </a:r>
            <a:r>
              <a:rPr lang="en-US" altLang="ja-JP" sz="2800" dirty="0">
                <a:latin typeface="Garamond" pitchFamily="18" charset="0"/>
              </a:rPr>
              <a:t>Busy</a:t>
            </a:r>
            <a:r>
              <a:rPr lang="en-US" altLang="ja-JP" sz="2800" dirty="0">
                <a:latin typeface="Garamond" pitchFamily="18" charset="0"/>
                <a:ea typeface="ＭＳ 明朝" charset="0"/>
                <a:cs typeface="ＭＳ 明朝" charset="0"/>
              </a:rPr>
              <a:t>” </a:t>
            </a:r>
            <a:r>
              <a:rPr lang="en-US" altLang="ja-JP" sz="2800" dirty="0">
                <a:latin typeface="Garamond" pitchFamily="18" charset="0"/>
              </a:rPr>
              <a:t>presentations </a:t>
            </a:r>
            <a:r>
              <a:rPr lang="en-US" altLang="ja-JP" sz="2800" dirty="0" smtClean="0">
                <a:latin typeface="Garamond" pitchFamily="18" charset="0"/>
              </a:rPr>
              <a:t>distract the audience.</a:t>
            </a:r>
            <a:endParaRPr lang="en-US" sz="2800" dirty="0">
              <a:latin typeface="Garamond" pitchFamily="18" charset="0"/>
            </a:endParaRPr>
          </a:p>
        </p:txBody>
      </p:sp>
      <p:sp>
        <p:nvSpPr>
          <p:cNvPr id="99334"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9335"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smtClean="0">
                <a:ea typeface="+mj-ea"/>
                <a:cs typeface="+mj-cs"/>
              </a:rPr>
              <a:t>FILE NOT FOUND</a:t>
            </a:r>
          </a:p>
        </p:txBody>
      </p:sp>
      <p:sp>
        <p:nvSpPr>
          <p:cNvPr id="109571" name="Rectangle 3"/>
          <p:cNvSpPr>
            <a:spLocks noGrp="1" noChangeArrowheads="1"/>
          </p:cNvSpPr>
          <p:nvPr>
            <p:ph idx="1"/>
          </p:nvPr>
        </p:nvSpPr>
        <p:spPr/>
        <p:txBody>
          <a:bodyPr/>
          <a:lstStyle/>
          <a:p>
            <a:pPr eaLnBrk="1" hangingPunct="1">
              <a:lnSpc>
                <a:spcPct val="90000"/>
              </a:lnSpc>
            </a:pPr>
            <a:r>
              <a:rPr lang="en-US">
                <a:latin typeface="Calibri" charset="0"/>
              </a:rPr>
              <a:t>Microsoft PowerPoint is unable to open the requested file. This could be because your file is corrupted and/or this is an unsupported file type. Do you wish to retry or cancel?</a:t>
            </a:r>
          </a:p>
          <a:p>
            <a:pPr eaLnBrk="1" hangingPunct="1">
              <a:lnSpc>
                <a:spcPct val="90000"/>
              </a:lnSpc>
            </a:pPr>
            <a:r>
              <a:rPr lang="en-US">
                <a:latin typeface="Calibri" charset="0"/>
              </a:rPr>
              <a:t>Disk is unformatted. Click </a:t>
            </a:r>
            <a:r>
              <a:rPr lang="ja-JP" altLang="en-US">
                <a:latin typeface="Arial" charset="0"/>
                <a:ea typeface="ＭＳ 明朝" charset="0"/>
                <a:cs typeface="ＭＳ 明朝" charset="0"/>
              </a:rPr>
              <a:t>“</a:t>
            </a:r>
            <a:r>
              <a:rPr lang="en-US" altLang="ja-JP">
                <a:latin typeface="Calibri" charset="0"/>
              </a:rPr>
              <a:t>yes</a:t>
            </a:r>
            <a:r>
              <a:rPr lang="ja-JP" altLang="en-US">
                <a:latin typeface="Arial" charset="0"/>
                <a:ea typeface="ＭＳ 明朝" charset="0"/>
                <a:cs typeface="ＭＳ 明朝" charset="0"/>
              </a:rPr>
              <a:t>”</a:t>
            </a:r>
            <a:r>
              <a:rPr lang="en-US" altLang="ja-JP">
                <a:latin typeface="Calibri" charset="0"/>
              </a:rPr>
              <a:t> to format your disk now.</a:t>
            </a:r>
          </a:p>
          <a:p>
            <a:pPr eaLnBrk="1" hangingPunct="1">
              <a:lnSpc>
                <a:spcPct val="90000"/>
              </a:lnSpc>
            </a:pPr>
            <a:r>
              <a:rPr lang="en-US">
                <a:latin typeface="Calibri" charset="0"/>
              </a:rPr>
              <a:t>Boot startup failure, press any key to reboot.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112642" name="Content Placeholder 2"/>
          <p:cNvSpPr>
            <a:spLocks noGrp="1"/>
          </p:cNvSpPr>
          <p:nvPr>
            <p:ph idx="1"/>
          </p:nvPr>
        </p:nvSpPr>
        <p:spPr/>
        <p:txBody>
          <a:bodyPr/>
          <a:lstStyle/>
          <a:p>
            <a:pPr eaLnBrk="1" hangingPunct="1"/>
            <a:endParaRPr lang="en-US">
              <a:latin typeface="Calibri" charset="0"/>
            </a:endParaRPr>
          </a:p>
        </p:txBody>
      </p:sp>
      <p:sp>
        <p:nvSpPr>
          <p:cNvPr id="112643" name="Rectangle 3"/>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9" name="AutoShape 2"/>
          <p:cNvSpPr txBox="1">
            <a:spLocks noChangeArrowheads="1"/>
          </p:cNvSpPr>
          <p:nvPr/>
        </p:nvSpPr>
        <p:spPr>
          <a:xfrm>
            <a:off x="609600" y="427038"/>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dirty="0" smtClean="0">
                <a:solidFill>
                  <a:srgbClr val="2F2B20"/>
                </a:solidFill>
                <a:latin typeface="Garamond Premr Pro Smbd" pitchFamily="18" charset="0"/>
                <a:ea typeface="+mj-ea"/>
                <a:cs typeface="+mj-cs"/>
              </a:rPr>
              <a:t>Murphy’s Law</a:t>
            </a:r>
          </a:p>
        </p:txBody>
      </p:sp>
      <p:sp>
        <p:nvSpPr>
          <p:cNvPr id="112645" name="Rectangle 3"/>
          <p:cNvSpPr txBox="1">
            <a:spLocks noChangeArrowheads="1"/>
          </p:cNvSpPr>
          <p:nvPr/>
        </p:nvSpPr>
        <p:spPr bwMode="auto">
          <a:xfrm>
            <a:off x="609600" y="17526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1"/>
              </a:buClr>
              <a:buFont typeface="Arial" charset="0"/>
              <a:buChar char="•"/>
            </a:pPr>
            <a:r>
              <a:rPr lang="en-US" sz="3200" dirty="0">
                <a:latin typeface="Garamond" pitchFamily="18" charset="0"/>
              </a:rPr>
              <a:t>Something </a:t>
            </a:r>
            <a:r>
              <a:rPr lang="en-US" sz="3200" dirty="0" smtClean="0">
                <a:latin typeface="Garamond" pitchFamily="18" charset="0"/>
              </a:rPr>
              <a:t>may </a:t>
            </a:r>
            <a:r>
              <a:rPr lang="en-US" sz="3200" dirty="0">
                <a:latin typeface="Garamond" pitchFamily="18" charset="0"/>
              </a:rPr>
              <a:t>go </a:t>
            </a:r>
            <a:r>
              <a:rPr lang="en-US" sz="3200" dirty="0" smtClean="0">
                <a:latin typeface="Garamond" pitchFamily="18" charset="0"/>
              </a:rPr>
              <a:t>wrong – be prepared.</a:t>
            </a:r>
          </a:p>
          <a:p>
            <a:pPr lvl="1" eaLnBrk="1" hangingPunct="1">
              <a:spcBef>
                <a:spcPct val="20000"/>
              </a:spcBef>
              <a:buClr>
                <a:schemeClr val="accent1"/>
              </a:buClr>
              <a:buFont typeface="Arial" charset="0"/>
              <a:buChar char="•"/>
            </a:pPr>
            <a:r>
              <a:rPr lang="en-US" sz="3200" dirty="0" smtClean="0">
                <a:latin typeface="Garamond" pitchFamily="18" charset="0"/>
              </a:rPr>
              <a:t>Test your presentation.</a:t>
            </a:r>
          </a:p>
          <a:p>
            <a:pPr lvl="1" eaLnBrk="1" hangingPunct="1">
              <a:spcBef>
                <a:spcPct val="20000"/>
              </a:spcBef>
              <a:buClr>
                <a:schemeClr val="accent1"/>
              </a:buClr>
              <a:buFont typeface="Arial" charset="0"/>
              <a:buChar char="•"/>
            </a:pPr>
            <a:r>
              <a:rPr lang="en-US" sz="3200" dirty="0" smtClean="0">
                <a:latin typeface="Garamond" pitchFamily="18" charset="0"/>
              </a:rPr>
              <a:t>Practice!</a:t>
            </a:r>
          </a:p>
          <a:p>
            <a:pPr eaLnBrk="1" hangingPunct="1">
              <a:spcBef>
                <a:spcPct val="20000"/>
              </a:spcBef>
              <a:buClr>
                <a:schemeClr val="accent1"/>
              </a:buClr>
              <a:buFont typeface="Arial" charset="0"/>
              <a:buChar char="•"/>
            </a:pPr>
            <a:endParaRPr lang="en-US" sz="3200" dirty="0" smtClean="0">
              <a:latin typeface="Garamond" pitchFamily="18" charset="0"/>
            </a:endParaRPr>
          </a:p>
          <a:p>
            <a:pPr eaLnBrk="1" hangingPunct="1">
              <a:spcBef>
                <a:spcPct val="20000"/>
              </a:spcBef>
              <a:buClr>
                <a:schemeClr val="accent1"/>
              </a:buClr>
              <a:buFont typeface="Arial" charset="0"/>
              <a:buChar char="•"/>
            </a:pPr>
            <a:r>
              <a:rPr lang="en-US" sz="3200" dirty="0" smtClean="0">
                <a:latin typeface="Garamond" pitchFamily="18" charset="0"/>
              </a:rPr>
              <a:t>Always </a:t>
            </a:r>
            <a:r>
              <a:rPr lang="en-US" sz="3200" dirty="0">
                <a:latin typeface="Garamond" pitchFamily="18" charset="0"/>
              </a:rPr>
              <a:t>have a backup of your </a:t>
            </a:r>
            <a:r>
              <a:rPr lang="en-US" sz="3200" dirty="0" smtClean="0">
                <a:latin typeface="Garamond" pitchFamily="18" charset="0"/>
              </a:rPr>
              <a:t>presentation.</a:t>
            </a:r>
          </a:p>
          <a:p>
            <a:pPr lvl="1" eaLnBrk="1" hangingPunct="1">
              <a:spcBef>
                <a:spcPct val="20000"/>
              </a:spcBef>
              <a:buClr>
                <a:schemeClr val="accent1"/>
              </a:buClr>
              <a:buFont typeface="Arial" charset="0"/>
              <a:buChar char="•"/>
            </a:pPr>
            <a:r>
              <a:rPr lang="en-US" sz="3200" dirty="0" smtClean="0">
                <a:latin typeface="Garamond" pitchFamily="18" charset="0"/>
              </a:rPr>
              <a:t>Have a hard copy with you.</a:t>
            </a:r>
            <a:endParaRPr lang="en-US" sz="3200" dirty="0">
              <a:latin typeface="Garamond" pitchFamily="18" charset="0"/>
            </a:endParaRPr>
          </a:p>
          <a:p>
            <a:pPr eaLnBrk="1" hangingPunct="1">
              <a:spcBef>
                <a:spcPct val="20000"/>
              </a:spcBef>
              <a:buClr>
                <a:schemeClr val="accent1"/>
              </a:buClr>
              <a:buFont typeface="Wingdings" charset="0"/>
              <a:buNone/>
            </a:pPr>
            <a:endParaRPr lang="en-US" sz="2200" dirty="0">
              <a:latin typeface="Garamond" pitchFamily="18" charset="0"/>
            </a:endParaRPr>
          </a:p>
        </p:txBody>
      </p:sp>
      <p:sp>
        <p:nvSpPr>
          <p:cNvPr id="112646"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2647"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116738" name="Content Placeholder 2"/>
          <p:cNvSpPr>
            <a:spLocks noGrp="1"/>
          </p:cNvSpPr>
          <p:nvPr>
            <p:ph idx="1"/>
          </p:nvPr>
        </p:nvSpPr>
        <p:spPr/>
        <p:txBody>
          <a:bodyPr/>
          <a:lstStyle/>
          <a:p>
            <a:pPr eaLnBrk="1" hangingPunct="1"/>
            <a:endParaRPr lang="en-US">
              <a:latin typeface="Calibri" charset="0"/>
            </a:endParaRPr>
          </a:p>
        </p:txBody>
      </p:sp>
      <p:sp>
        <p:nvSpPr>
          <p:cNvPr id="116739" name="Rectangle 3"/>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5" name="AutoShape 2"/>
          <p:cNvSpPr txBox="1">
            <a:spLocks noChangeArrowheads="1"/>
          </p:cNvSpPr>
          <p:nvPr/>
        </p:nvSpPr>
        <p:spPr>
          <a:xfrm>
            <a:off x="609600" y="427038"/>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dirty="0" smtClean="0">
                <a:solidFill>
                  <a:srgbClr val="2F2B20"/>
                </a:solidFill>
                <a:latin typeface="Garamond Premr Pro Smbd" pitchFamily="18" charset="0"/>
                <a:ea typeface="+mj-ea"/>
                <a:cs typeface="+mj-cs"/>
              </a:rPr>
              <a:t>Tips For Speakers</a:t>
            </a:r>
          </a:p>
        </p:txBody>
      </p:sp>
      <p:sp>
        <p:nvSpPr>
          <p:cNvPr id="116741" name="Rectangle 3"/>
          <p:cNvSpPr txBox="1">
            <a:spLocks noChangeArrowheads="1"/>
          </p:cNvSpPr>
          <p:nvPr/>
        </p:nvSpPr>
        <p:spPr bwMode="auto">
          <a:xfrm>
            <a:off x="457200" y="1752600"/>
            <a:ext cx="8267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Clr>
                <a:schemeClr val="accent1"/>
              </a:buClr>
              <a:buFont typeface="Arial" charset="0"/>
              <a:buChar char="•"/>
            </a:pPr>
            <a:r>
              <a:rPr lang="en-US" sz="3200" dirty="0" smtClean="0">
                <a:latin typeface="Garamond" pitchFamily="18" charset="0"/>
              </a:rPr>
              <a:t>Demonstrate conviction, confidence, and poise.</a:t>
            </a:r>
            <a:endParaRPr lang="en-US" sz="3200" dirty="0">
              <a:latin typeface="Garamond" pitchFamily="18" charset="0"/>
            </a:endParaRPr>
          </a:p>
          <a:p>
            <a:pPr eaLnBrk="1" hangingPunct="1">
              <a:lnSpc>
                <a:spcPct val="90000"/>
              </a:lnSpc>
              <a:spcBef>
                <a:spcPct val="20000"/>
              </a:spcBef>
              <a:buClr>
                <a:schemeClr val="accent1"/>
              </a:buClr>
              <a:buFont typeface="Arial" charset="0"/>
              <a:buChar char="•"/>
            </a:pPr>
            <a:r>
              <a:rPr lang="en-US" sz="3200" dirty="0" smtClean="0">
                <a:latin typeface="Garamond" pitchFamily="18" charset="0"/>
              </a:rPr>
              <a:t>Engage your audience.</a:t>
            </a:r>
          </a:p>
          <a:p>
            <a:pPr lvl="1" eaLnBrk="1" hangingPunct="1">
              <a:lnSpc>
                <a:spcPct val="90000"/>
              </a:lnSpc>
              <a:spcBef>
                <a:spcPct val="20000"/>
              </a:spcBef>
              <a:buClr>
                <a:schemeClr val="accent1"/>
              </a:buClr>
              <a:buFont typeface="Arial" charset="0"/>
              <a:buChar char="•"/>
            </a:pPr>
            <a:r>
              <a:rPr lang="en-US" sz="3200" dirty="0" smtClean="0">
                <a:latin typeface="Garamond" pitchFamily="18" charset="0"/>
              </a:rPr>
              <a:t>Make eye contact.</a:t>
            </a:r>
          </a:p>
          <a:p>
            <a:pPr lvl="1" eaLnBrk="1" hangingPunct="1">
              <a:lnSpc>
                <a:spcPct val="90000"/>
              </a:lnSpc>
              <a:spcBef>
                <a:spcPct val="20000"/>
              </a:spcBef>
              <a:buClr>
                <a:schemeClr val="accent1"/>
              </a:buClr>
              <a:buFont typeface="Arial" charset="0"/>
              <a:buChar char="•"/>
            </a:pPr>
            <a:r>
              <a:rPr lang="en-US" sz="3200" dirty="0" smtClean="0">
                <a:latin typeface="Garamond" pitchFamily="18" charset="0"/>
              </a:rPr>
              <a:t>Speak slowly and project your voice.</a:t>
            </a:r>
          </a:p>
          <a:p>
            <a:pPr eaLnBrk="1" hangingPunct="1">
              <a:lnSpc>
                <a:spcPct val="90000"/>
              </a:lnSpc>
              <a:spcBef>
                <a:spcPct val="20000"/>
              </a:spcBef>
              <a:buClr>
                <a:schemeClr val="accent1"/>
              </a:buClr>
              <a:buFont typeface="Arial" charset="0"/>
              <a:buChar char="•"/>
            </a:pPr>
            <a:r>
              <a:rPr lang="en-US" sz="3200" dirty="0" smtClean="0">
                <a:latin typeface="Garamond" pitchFamily="18" charset="0"/>
              </a:rPr>
              <a:t>Remember to breathe.</a:t>
            </a:r>
          </a:p>
          <a:p>
            <a:pPr eaLnBrk="1" hangingPunct="1">
              <a:lnSpc>
                <a:spcPct val="90000"/>
              </a:lnSpc>
              <a:spcBef>
                <a:spcPct val="20000"/>
              </a:spcBef>
              <a:buClr>
                <a:schemeClr val="accent1"/>
              </a:buClr>
              <a:buFont typeface="Arial" charset="0"/>
              <a:buChar char="•"/>
            </a:pPr>
            <a:r>
              <a:rPr lang="en-US" sz="3200" dirty="0">
                <a:latin typeface="Garamond" pitchFamily="18" charset="0"/>
              </a:rPr>
              <a:t>Practice, practice, practice. . . .</a:t>
            </a:r>
          </a:p>
          <a:p>
            <a:pPr eaLnBrk="1" hangingPunct="1">
              <a:lnSpc>
                <a:spcPct val="90000"/>
              </a:lnSpc>
              <a:spcBef>
                <a:spcPct val="20000"/>
              </a:spcBef>
              <a:buClr>
                <a:schemeClr val="accent1"/>
              </a:buClr>
              <a:buFont typeface="Arial" charset="0"/>
              <a:buChar char="•"/>
            </a:pPr>
            <a:endParaRPr lang="en-US" sz="3200" dirty="0">
              <a:latin typeface="Garamond" pitchFamily="18" charset="0"/>
            </a:endParaRPr>
          </a:p>
        </p:txBody>
      </p:sp>
      <p:sp>
        <p:nvSpPr>
          <p:cNvPr id="116742"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6743"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2</a:t>
            </a:r>
            <a:endParaRPr lang="en-US" dirty="0"/>
          </a:p>
        </p:txBody>
      </p:sp>
      <p:sp>
        <p:nvSpPr>
          <p:cNvPr id="116738" name="Content Placeholder 2"/>
          <p:cNvSpPr>
            <a:spLocks noGrp="1"/>
          </p:cNvSpPr>
          <p:nvPr>
            <p:ph idx="1"/>
          </p:nvPr>
        </p:nvSpPr>
        <p:spPr/>
        <p:txBody>
          <a:bodyPr/>
          <a:lstStyle/>
          <a:p>
            <a:pPr eaLnBrk="1" hangingPunct="1"/>
            <a:endParaRPr lang="en-US">
              <a:latin typeface="Calibri" charset="0"/>
            </a:endParaRPr>
          </a:p>
        </p:txBody>
      </p:sp>
      <p:sp>
        <p:nvSpPr>
          <p:cNvPr id="116739" name="Rectangle 3"/>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5" name="AutoShape 2"/>
          <p:cNvSpPr txBox="1">
            <a:spLocks noChangeArrowheads="1"/>
          </p:cNvSpPr>
          <p:nvPr/>
        </p:nvSpPr>
        <p:spPr>
          <a:xfrm>
            <a:off x="609600" y="427038"/>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dirty="0" smtClean="0">
                <a:solidFill>
                  <a:srgbClr val="2F2B20"/>
                </a:solidFill>
                <a:latin typeface="Garamond Premr Pro Smbd" pitchFamily="18" charset="0"/>
                <a:ea typeface="+mj-ea"/>
                <a:cs typeface="+mj-cs"/>
              </a:rPr>
              <a:t>Transitioning </a:t>
            </a:r>
            <a:br>
              <a:rPr lang="en-US" dirty="0" smtClean="0">
                <a:solidFill>
                  <a:srgbClr val="2F2B20"/>
                </a:solidFill>
                <a:latin typeface="Garamond Premr Pro Smbd" pitchFamily="18" charset="0"/>
                <a:ea typeface="+mj-ea"/>
                <a:cs typeface="+mj-cs"/>
              </a:rPr>
            </a:br>
            <a:r>
              <a:rPr lang="en-US" dirty="0" smtClean="0">
                <a:solidFill>
                  <a:srgbClr val="2F2B20"/>
                </a:solidFill>
                <a:latin typeface="Garamond Premr Pro Smbd" pitchFamily="18" charset="0"/>
                <a:ea typeface="+mj-ea"/>
                <a:cs typeface="+mj-cs"/>
              </a:rPr>
              <a:t>Between Speakers</a:t>
            </a:r>
          </a:p>
        </p:txBody>
      </p:sp>
      <p:sp>
        <p:nvSpPr>
          <p:cNvPr id="116741" name="Rectangle 3"/>
          <p:cNvSpPr txBox="1">
            <a:spLocks noChangeArrowheads="1"/>
          </p:cNvSpPr>
          <p:nvPr/>
        </p:nvSpPr>
        <p:spPr bwMode="auto">
          <a:xfrm>
            <a:off x="457200" y="1752600"/>
            <a:ext cx="8267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Clr>
                <a:schemeClr val="accent1"/>
              </a:buClr>
              <a:buFont typeface="Arial" charset="0"/>
              <a:buChar char="•"/>
            </a:pPr>
            <a:r>
              <a:rPr lang="en-US" altLang="ja-JP" sz="3200" dirty="0" smtClean="0">
                <a:latin typeface="Garamond" pitchFamily="18" charset="0"/>
              </a:rPr>
              <a:t>First speaker: </a:t>
            </a:r>
            <a:r>
              <a:rPr lang="en-US" altLang="ja-JP" sz="3200" dirty="0" smtClean="0">
                <a:latin typeface="Garamond" pitchFamily="18" charset="0"/>
              </a:rPr>
              <a:t>Introduce </a:t>
            </a:r>
            <a:r>
              <a:rPr lang="en-US" altLang="ja-JP" sz="3200" dirty="0" smtClean="0">
                <a:latin typeface="Garamond" pitchFamily="18" charset="0"/>
              </a:rPr>
              <a:t>team </a:t>
            </a:r>
            <a:r>
              <a:rPr lang="en-US" altLang="ja-JP" sz="3200" dirty="0" smtClean="0">
                <a:latin typeface="Garamond" pitchFamily="18" charset="0"/>
              </a:rPr>
              <a:t>members</a:t>
            </a:r>
            <a:endParaRPr lang="en-US" altLang="ja-JP" sz="3200" dirty="0">
              <a:latin typeface="Garamond" pitchFamily="18" charset="0"/>
            </a:endParaRPr>
          </a:p>
          <a:p>
            <a:pPr eaLnBrk="1" hangingPunct="1">
              <a:lnSpc>
                <a:spcPct val="90000"/>
              </a:lnSpc>
              <a:spcBef>
                <a:spcPct val="20000"/>
              </a:spcBef>
              <a:buClr>
                <a:schemeClr val="accent1"/>
              </a:buClr>
              <a:buFont typeface="Arial" charset="0"/>
              <a:buChar char="•"/>
            </a:pPr>
            <a:r>
              <a:rPr lang="en-US" sz="3200" dirty="0">
                <a:latin typeface="Garamond" pitchFamily="18" charset="0"/>
              </a:rPr>
              <a:t>S</a:t>
            </a:r>
            <a:r>
              <a:rPr lang="en-US" sz="3200" dirty="0" smtClean="0">
                <a:latin typeface="Garamond" pitchFamily="18" charset="0"/>
              </a:rPr>
              <a:t>ubsequent </a:t>
            </a:r>
            <a:r>
              <a:rPr lang="en-US" sz="3200" dirty="0" smtClean="0">
                <a:latin typeface="Garamond" pitchFamily="18" charset="0"/>
              </a:rPr>
              <a:t>speakers: Introduce </a:t>
            </a:r>
            <a:r>
              <a:rPr lang="en-US" sz="3200" dirty="0" smtClean="0">
                <a:latin typeface="Garamond" pitchFamily="18" charset="0"/>
              </a:rPr>
              <a:t>next </a:t>
            </a:r>
            <a:r>
              <a:rPr lang="en-US" sz="3200" dirty="0">
                <a:latin typeface="Garamond" pitchFamily="18" charset="0"/>
              </a:rPr>
              <a:t>speaker and </a:t>
            </a:r>
            <a:r>
              <a:rPr lang="en-US" sz="3200" dirty="0" smtClean="0">
                <a:latin typeface="Garamond" pitchFamily="18" charset="0"/>
              </a:rPr>
              <a:t>his/her topic</a:t>
            </a:r>
            <a:endParaRPr lang="en-US" sz="3200" dirty="0">
              <a:latin typeface="Garamond" pitchFamily="18" charset="0"/>
            </a:endParaRPr>
          </a:p>
          <a:p>
            <a:pPr eaLnBrk="1" hangingPunct="1">
              <a:lnSpc>
                <a:spcPct val="90000"/>
              </a:lnSpc>
              <a:spcBef>
                <a:spcPct val="20000"/>
              </a:spcBef>
              <a:buClr>
                <a:schemeClr val="accent1"/>
              </a:buClr>
              <a:buFont typeface="Arial" charset="0"/>
              <a:buChar char="•"/>
            </a:pPr>
            <a:r>
              <a:rPr lang="en-US" sz="3200" dirty="0">
                <a:latin typeface="Garamond" pitchFamily="18" charset="0"/>
              </a:rPr>
              <a:t>Team members </a:t>
            </a:r>
            <a:r>
              <a:rPr lang="en-US" sz="3200" dirty="0" smtClean="0">
                <a:latin typeface="Garamond" pitchFamily="18" charset="0"/>
              </a:rPr>
              <a:t>not </a:t>
            </a:r>
            <a:r>
              <a:rPr lang="en-US" sz="3200" dirty="0">
                <a:latin typeface="Garamond" pitchFamily="18" charset="0"/>
              </a:rPr>
              <a:t>presenting </a:t>
            </a:r>
            <a:r>
              <a:rPr lang="en-US" sz="3200" dirty="0" smtClean="0">
                <a:latin typeface="Garamond" pitchFamily="18" charset="0"/>
              </a:rPr>
              <a:t>- </a:t>
            </a:r>
            <a:r>
              <a:rPr lang="en-US" sz="3200" dirty="0">
                <a:latin typeface="Garamond" pitchFamily="18" charset="0"/>
              </a:rPr>
              <a:t>remain </a:t>
            </a:r>
            <a:r>
              <a:rPr lang="en-US" sz="3200" dirty="0" smtClean="0">
                <a:latin typeface="Garamond" pitchFamily="18" charset="0"/>
              </a:rPr>
              <a:t>attentive</a:t>
            </a:r>
          </a:p>
          <a:p>
            <a:pPr eaLnBrk="1" hangingPunct="1">
              <a:lnSpc>
                <a:spcPct val="90000"/>
              </a:lnSpc>
              <a:spcBef>
                <a:spcPct val="20000"/>
              </a:spcBef>
              <a:buClr>
                <a:schemeClr val="accent1"/>
              </a:buClr>
              <a:buFont typeface="Arial" charset="0"/>
              <a:buChar char="•"/>
            </a:pPr>
            <a:r>
              <a:rPr lang="en-US" sz="3200" dirty="0" smtClean="0">
                <a:latin typeface="Garamond" pitchFamily="18" charset="0"/>
              </a:rPr>
              <a:t>Last </a:t>
            </a:r>
            <a:r>
              <a:rPr lang="en-US" sz="3200" dirty="0" smtClean="0">
                <a:latin typeface="Garamond" pitchFamily="18" charset="0"/>
              </a:rPr>
              <a:t>speaker: Thank the audience </a:t>
            </a:r>
            <a:r>
              <a:rPr lang="en-US" sz="3200" dirty="0" smtClean="0">
                <a:latin typeface="Garamond" pitchFamily="18" charset="0"/>
              </a:rPr>
              <a:t>and </a:t>
            </a:r>
            <a:r>
              <a:rPr lang="en-US" sz="3200" dirty="0" smtClean="0">
                <a:latin typeface="Garamond" pitchFamily="18" charset="0"/>
              </a:rPr>
              <a:t>ask </a:t>
            </a:r>
            <a:r>
              <a:rPr lang="en-US" sz="3200" dirty="0" smtClean="0">
                <a:latin typeface="Garamond" pitchFamily="18" charset="0"/>
              </a:rPr>
              <a:t>for questions</a:t>
            </a:r>
            <a:r>
              <a:rPr lang="en-US" sz="3200" dirty="0" smtClean="0">
                <a:latin typeface="Garamond" pitchFamily="18" charset="0"/>
              </a:rPr>
              <a:t>.</a:t>
            </a:r>
            <a:endParaRPr lang="en-US" sz="3200" dirty="0">
              <a:latin typeface="Garamond" pitchFamily="18" charset="0"/>
            </a:endParaRPr>
          </a:p>
          <a:p>
            <a:pPr eaLnBrk="1" hangingPunct="1">
              <a:lnSpc>
                <a:spcPct val="90000"/>
              </a:lnSpc>
              <a:spcBef>
                <a:spcPct val="20000"/>
              </a:spcBef>
              <a:buClr>
                <a:schemeClr val="accent1"/>
              </a:buClr>
              <a:buFont typeface="Arial" charset="0"/>
              <a:buChar char="•"/>
            </a:pPr>
            <a:r>
              <a:rPr lang="en-US" sz="3200" dirty="0" smtClean="0">
                <a:latin typeface="Garamond" pitchFamily="18" charset="0"/>
              </a:rPr>
              <a:t>Leave time for Q &amp; A. </a:t>
            </a:r>
            <a:endParaRPr lang="en-US" sz="3200" dirty="0">
              <a:latin typeface="Garamond" pitchFamily="18" charset="0"/>
            </a:endParaRPr>
          </a:p>
        </p:txBody>
      </p:sp>
      <p:sp>
        <p:nvSpPr>
          <p:cNvPr id="116742"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6743"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4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7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117762" name="Content Placeholder 2"/>
          <p:cNvSpPr>
            <a:spLocks noGrp="1"/>
          </p:cNvSpPr>
          <p:nvPr>
            <p:ph idx="1"/>
          </p:nvPr>
        </p:nvSpPr>
        <p:spPr/>
        <p:txBody>
          <a:bodyPr/>
          <a:lstStyle/>
          <a:p>
            <a:pPr eaLnBrk="1" hangingPunct="1"/>
            <a:endParaRPr lang="en-US">
              <a:latin typeface="Calibri" charset="0"/>
            </a:endParaRPr>
          </a:p>
        </p:txBody>
      </p:sp>
      <p:sp>
        <p:nvSpPr>
          <p:cNvPr id="117763" name="Rectangle 3"/>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5" name="AutoShape 2"/>
          <p:cNvSpPr txBox="1">
            <a:spLocks noChangeArrowheads="1"/>
          </p:cNvSpPr>
          <p:nvPr/>
        </p:nvSpPr>
        <p:spPr>
          <a:xfrm>
            <a:off x="609600" y="427038"/>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dirty="0" smtClean="0">
                <a:solidFill>
                  <a:srgbClr val="2F2B20"/>
                </a:solidFill>
                <a:latin typeface="Garamond Premr Pro Smbd" pitchFamily="18" charset="0"/>
                <a:ea typeface="+mj-ea"/>
                <a:cs typeface="+mj-cs"/>
              </a:rPr>
              <a:t>More Presentation Tips</a:t>
            </a:r>
          </a:p>
        </p:txBody>
      </p:sp>
      <p:sp>
        <p:nvSpPr>
          <p:cNvPr id="117765" name="Rectangle 3"/>
          <p:cNvSpPr txBox="1">
            <a:spLocks noChangeArrowheads="1"/>
          </p:cNvSpPr>
          <p:nvPr/>
        </p:nvSpPr>
        <p:spPr bwMode="auto">
          <a:xfrm>
            <a:off x="609600" y="17526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Clr>
                <a:schemeClr val="accent1"/>
              </a:buClr>
              <a:buFont typeface="Arial" charset="0"/>
              <a:buChar char="•"/>
            </a:pPr>
            <a:r>
              <a:rPr lang="en-US" sz="3200" dirty="0">
                <a:latin typeface="Garamond" pitchFamily="18" charset="0"/>
              </a:rPr>
              <a:t>Check grammar! </a:t>
            </a:r>
            <a:endParaRPr lang="en-US" sz="3200" dirty="0" smtClean="0">
              <a:latin typeface="Garamond" pitchFamily="18" charset="0"/>
            </a:endParaRPr>
          </a:p>
          <a:p>
            <a:pPr eaLnBrk="1" hangingPunct="1">
              <a:lnSpc>
                <a:spcPct val="90000"/>
              </a:lnSpc>
              <a:spcBef>
                <a:spcPct val="20000"/>
              </a:spcBef>
              <a:buClr>
                <a:schemeClr val="accent1"/>
              </a:buClr>
              <a:buFont typeface="Arial" charset="0"/>
              <a:buChar char="•"/>
            </a:pPr>
            <a:r>
              <a:rPr lang="en-US" sz="3200" dirty="0" smtClean="0">
                <a:latin typeface="Garamond" pitchFamily="18" charset="0"/>
              </a:rPr>
              <a:t>Don’</a:t>
            </a:r>
            <a:r>
              <a:rPr lang="en-US" altLang="ja-JP" sz="3200" dirty="0" smtClean="0">
                <a:latin typeface="Garamond" pitchFamily="18" charset="0"/>
              </a:rPr>
              <a:t>t </a:t>
            </a:r>
            <a:r>
              <a:rPr lang="en-US" altLang="ja-JP" sz="3200" dirty="0">
                <a:latin typeface="Garamond" pitchFamily="18" charset="0"/>
              </a:rPr>
              <a:t>make too many </a:t>
            </a:r>
            <a:r>
              <a:rPr lang="en-US" altLang="ja-JP" sz="3200" dirty="0" smtClean="0">
                <a:latin typeface="Garamond" pitchFamily="18" charset="0"/>
              </a:rPr>
              <a:t>slides.</a:t>
            </a:r>
          </a:p>
          <a:p>
            <a:pPr eaLnBrk="1" hangingPunct="1">
              <a:lnSpc>
                <a:spcPct val="90000"/>
              </a:lnSpc>
              <a:spcBef>
                <a:spcPct val="20000"/>
              </a:spcBef>
              <a:buClr>
                <a:schemeClr val="accent1"/>
              </a:buClr>
              <a:buFont typeface="Arial" charset="0"/>
              <a:buChar char="•"/>
            </a:pPr>
            <a:r>
              <a:rPr lang="en-US" sz="3200" dirty="0" smtClean="0">
                <a:latin typeface="Garamond" pitchFamily="18" charset="0"/>
              </a:rPr>
              <a:t>Cite </a:t>
            </a:r>
            <a:r>
              <a:rPr lang="en-US" sz="3200" dirty="0">
                <a:latin typeface="Garamond" pitchFamily="18" charset="0"/>
              </a:rPr>
              <a:t>your </a:t>
            </a:r>
            <a:r>
              <a:rPr lang="en-US" sz="3200" dirty="0" smtClean="0">
                <a:latin typeface="Garamond" pitchFamily="18" charset="0"/>
              </a:rPr>
              <a:t>sources.</a:t>
            </a:r>
          </a:p>
          <a:p>
            <a:pPr eaLnBrk="1" hangingPunct="1">
              <a:lnSpc>
                <a:spcPct val="90000"/>
              </a:lnSpc>
              <a:spcBef>
                <a:spcPct val="20000"/>
              </a:spcBef>
              <a:buClr>
                <a:schemeClr val="accent1"/>
              </a:buClr>
              <a:buFont typeface="Arial" charset="0"/>
              <a:buChar char="•"/>
            </a:pPr>
            <a:r>
              <a:rPr lang="en-US" altLang="ja-JP" sz="3200" dirty="0">
                <a:latin typeface="Garamond" pitchFamily="18" charset="0"/>
              </a:rPr>
              <a:t>Close with a strong conclusion.</a:t>
            </a:r>
          </a:p>
          <a:p>
            <a:pPr lvl="1" eaLnBrk="1" hangingPunct="1">
              <a:lnSpc>
                <a:spcPct val="90000"/>
              </a:lnSpc>
              <a:spcBef>
                <a:spcPct val="20000"/>
              </a:spcBef>
              <a:buClr>
                <a:schemeClr val="accent1"/>
              </a:buClr>
              <a:buFont typeface="Arial" charset="0"/>
              <a:buChar char="•"/>
            </a:pPr>
            <a:r>
              <a:rPr lang="en-US" altLang="ja-JP" sz="3200" dirty="0">
                <a:latin typeface="Garamond" pitchFamily="18" charset="0"/>
              </a:rPr>
              <a:t>Return to your introduction/attention getter</a:t>
            </a:r>
            <a:r>
              <a:rPr lang="en-US" altLang="ja-JP" sz="3200" dirty="0" smtClean="0">
                <a:latin typeface="Garamond" pitchFamily="18" charset="0"/>
              </a:rPr>
              <a:t>.</a:t>
            </a:r>
            <a:endParaRPr lang="en-US" sz="3200" dirty="0">
              <a:latin typeface="Garamond" pitchFamily="18" charset="0"/>
            </a:endParaRPr>
          </a:p>
          <a:p>
            <a:pPr eaLnBrk="1" hangingPunct="1">
              <a:lnSpc>
                <a:spcPct val="90000"/>
              </a:lnSpc>
              <a:spcBef>
                <a:spcPct val="20000"/>
              </a:spcBef>
              <a:buClr>
                <a:schemeClr val="accent1"/>
              </a:buClr>
              <a:buFont typeface="Arial" charset="0"/>
              <a:buChar char="•"/>
            </a:pPr>
            <a:r>
              <a:rPr lang="en-US" sz="3200" dirty="0">
                <a:latin typeface="Garamond" pitchFamily="18" charset="0"/>
              </a:rPr>
              <a:t>Remember: KEEP IT SIMPLE! It’</a:t>
            </a:r>
            <a:r>
              <a:rPr lang="en-US" altLang="ja-JP" sz="3200" dirty="0">
                <a:latin typeface="Garamond" pitchFamily="18" charset="0"/>
              </a:rPr>
              <a:t>s just a tool!</a:t>
            </a:r>
            <a:endParaRPr lang="en-US" sz="3200" dirty="0">
              <a:latin typeface="Garamond" pitchFamily="18" charset="0"/>
            </a:endParaRPr>
          </a:p>
        </p:txBody>
      </p:sp>
      <p:sp>
        <p:nvSpPr>
          <p:cNvPr id="117766"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7767"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8" name="Title 1"/>
          <p:cNvSpPr txBox="1">
            <a:spLocks/>
          </p:cNvSpPr>
          <p:nvPr/>
        </p:nvSpPr>
        <p:spPr>
          <a:xfrm>
            <a:off x="609600" y="228600"/>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dirty="0" smtClean="0">
                <a:solidFill>
                  <a:srgbClr val="2F2B20"/>
                </a:solidFill>
                <a:latin typeface="Garamond Premr Pro Smbd" pitchFamily="18" charset="0"/>
                <a:ea typeface="+mj-ea"/>
                <a:cs typeface="+mj-cs"/>
              </a:rPr>
              <a:t>Toastmasters Club at MSU</a:t>
            </a:r>
            <a:endParaRPr lang="en-US" dirty="0">
              <a:solidFill>
                <a:srgbClr val="2F2B20"/>
              </a:solidFill>
              <a:latin typeface="Garamond Premr Pro Smbd" pitchFamily="18" charset="0"/>
              <a:ea typeface="+mj-ea"/>
              <a:cs typeface="+mj-cs"/>
            </a:endParaRPr>
          </a:p>
        </p:txBody>
      </p:sp>
      <p:sp>
        <p:nvSpPr>
          <p:cNvPr id="122885"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2886"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1219200"/>
            <a:ext cx="7962900" cy="4416594"/>
          </a:xfrm>
          <a:prstGeom prst="rect">
            <a:avLst/>
          </a:prstGeom>
          <a:noFill/>
        </p:spPr>
        <p:txBody>
          <a:bodyPr wrap="square" rtlCol="0">
            <a:spAutoFit/>
          </a:bodyPr>
          <a:lstStyle/>
          <a:p>
            <a:pPr marL="285750" indent="-285750">
              <a:spcAft>
                <a:spcPts val="600"/>
              </a:spcAft>
              <a:buFont typeface="Arial" pitchFamily="34" charset="0"/>
              <a:buChar char="•"/>
            </a:pPr>
            <a:r>
              <a:rPr lang="en-US" sz="3200" dirty="0" smtClean="0">
                <a:latin typeface="Garamond" pitchFamily="18" charset="0"/>
              </a:rPr>
              <a:t>Student-led club</a:t>
            </a:r>
          </a:p>
          <a:p>
            <a:pPr marL="285750" indent="-285750">
              <a:spcAft>
                <a:spcPts val="600"/>
              </a:spcAft>
              <a:buFont typeface="Arial" pitchFamily="34" charset="0"/>
              <a:buChar char="•"/>
            </a:pPr>
            <a:r>
              <a:rPr lang="en-US" sz="3200" dirty="0" smtClean="0">
                <a:latin typeface="Garamond" pitchFamily="18" charset="0"/>
              </a:rPr>
              <a:t>Offers practice giving oral presentations</a:t>
            </a:r>
          </a:p>
          <a:p>
            <a:pPr marL="285750" indent="-285750">
              <a:spcAft>
                <a:spcPts val="600"/>
              </a:spcAft>
              <a:buFont typeface="Arial" pitchFamily="34" charset="0"/>
              <a:buChar char="•"/>
            </a:pPr>
            <a:r>
              <a:rPr lang="en-US" sz="3200" dirty="0" smtClean="0">
                <a:latin typeface="Garamond" pitchFamily="18" charset="0"/>
              </a:rPr>
              <a:t>Participants select topics and areas of interest</a:t>
            </a:r>
          </a:p>
          <a:p>
            <a:pPr marL="285750" indent="-285750">
              <a:spcAft>
                <a:spcPts val="600"/>
              </a:spcAft>
              <a:buFont typeface="Arial" pitchFamily="34" charset="0"/>
              <a:buChar char="•"/>
            </a:pPr>
            <a:r>
              <a:rPr lang="en-US" sz="3200" dirty="0" smtClean="0">
                <a:latin typeface="Garamond" pitchFamily="18" charset="0"/>
              </a:rPr>
              <a:t>The club meets weekly</a:t>
            </a:r>
          </a:p>
          <a:p>
            <a:pPr marL="285750" indent="-285750">
              <a:spcAft>
                <a:spcPts val="600"/>
              </a:spcAft>
              <a:buFont typeface="Arial" pitchFamily="34" charset="0"/>
              <a:buChar char="•"/>
            </a:pPr>
            <a:r>
              <a:rPr lang="en-US" sz="3200" dirty="0" smtClean="0">
                <a:latin typeface="Garamond" pitchFamily="18" charset="0"/>
              </a:rPr>
              <a:t>For more information: </a:t>
            </a:r>
            <a:r>
              <a:rPr lang="en-US" sz="3200" dirty="0">
                <a:latin typeface="Garamond" pitchFamily="18" charset="0"/>
              </a:rPr>
              <a:t>E</a:t>
            </a:r>
            <a:r>
              <a:rPr lang="en-US" sz="3200" dirty="0" smtClean="0">
                <a:latin typeface="Garamond" pitchFamily="18" charset="0"/>
              </a:rPr>
              <a:t>mail </a:t>
            </a:r>
            <a:r>
              <a:rPr lang="en-US" sz="3200" dirty="0" smtClean="0">
                <a:latin typeface="Garamond" pitchFamily="18" charset="0"/>
                <a:hlinkClick r:id="rId4"/>
              </a:rPr>
              <a:t>MSUStudentTM@gmail.com</a:t>
            </a:r>
            <a:endParaRPr lang="en-US" sz="3200" dirty="0" smtClean="0">
              <a:latin typeface="Garamond" pitchFamily="18" charset="0"/>
            </a:endParaRPr>
          </a:p>
          <a:p>
            <a:pPr marL="285750" indent="-285750">
              <a:buFont typeface="Arial" pitchFamily="34" charset="0"/>
              <a:buChar char="•"/>
            </a:pPr>
            <a:r>
              <a:rPr lang="en-US" sz="3200" dirty="0" smtClean="0">
                <a:latin typeface="Garamond" pitchFamily="18" charset="0"/>
              </a:rPr>
              <a:t>Check Facebook</a:t>
            </a:r>
            <a:r>
              <a:rPr lang="en-US" sz="3200" dirty="0" smtClean="0">
                <a:latin typeface="Garamond" pitchFamily="18" charset="0"/>
              </a:rPr>
              <a:t>: Toastmasters of MSU</a:t>
            </a:r>
          </a:p>
          <a:p>
            <a:pPr marL="285750" indent="-285750">
              <a:buFont typeface="Arial" pitchFamily="34" charset="0"/>
              <a:buChar char="•"/>
            </a:pPr>
            <a:endParaRPr lang="en-US" sz="3200" dirty="0">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12493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493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274638"/>
            <a:ext cx="8153400" cy="1143000"/>
          </a:xfrm>
        </p:spPr>
        <p:txBody>
          <a:bodyPr/>
          <a:lstStyle/>
          <a:p>
            <a:pPr algn="ctr"/>
            <a:r>
              <a:rPr lang="en-US" sz="4400" dirty="0" smtClean="0">
                <a:solidFill>
                  <a:schemeClr val="tx1"/>
                </a:solidFill>
                <a:latin typeface="Garamond Premr Pro Smbd" pitchFamily="18" charset="0"/>
              </a:rPr>
              <a:t>How to Give a Strong Presentation</a:t>
            </a:r>
            <a:endParaRPr lang="en-US" sz="4400" dirty="0">
              <a:solidFill>
                <a:schemeClr val="tx1"/>
              </a:solidFill>
              <a:latin typeface="Garamond Premr Pro Smbd" pitchFamily="18" charset="0"/>
            </a:endParaRPr>
          </a:p>
        </p:txBody>
      </p:sp>
      <p:sp>
        <p:nvSpPr>
          <p:cNvPr id="4" name="Content Placeholder 3"/>
          <p:cNvSpPr>
            <a:spLocks noGrp="1"/>
          </p:cNvSpPr>
          <p:nvPr>
            <p:ph idx="1"/>
          </p:nvPr>
        </p:nvSpPr>
        <p:spPr>
          <a:xfrm>
            <a:off x="457200" y="1676400"/>
            <a:ext cx="7620000" cy="4419600"/>
          </a:xfrm>
        </p:spPr>
        <p:txBody>
          <a:bodyPr/>
          <a:lstStyle/>
          <a:p>
            <a:pPr marL="114300" indent="0" algn="ctr">
              <a:buNone/>
            </a:pPr>
            <a:r>
              <a:rPr lang="en-US" sz="2800" dirty="0" smtClean="0">
                <a:latin typeface="Garamond" pitchFamily="18" charset="0"/>
              </a:rPr>
              <a:t>How many in this room are uncomfortable giving presentations?</a:t>
            </a:r>
          </a:p>
          <a:p>
            <a:pPr marL="114300" indent="0">
              <a:buNone/>
            </a:pPr>
            <a:endParaRPr lang="en-US" sz="2800" dirty="0">
              <a:latin typeface="Garamond" pitchFamily="18" charset="0"/>
            </a:endParaRPr>
          </a:p>
          <a:p>
            <a:pPr marL="114300" indent="0">
              <a:buNone/>
            </a:pPr>
            <a:r>
              <a:rPr lang="en-US" sz="2800" dirty="0" smtClean="0">
                <a:latin typeface="Garamond" pitchFamily="18" charset="0"/>
              </a:rPr>
              <a:t>We will cover:</a:t>
            </a:r>
          </a:p>
          <a:p>
            <a:pPr marL="114300" indent="0">
              <a:buNone/>
            </a:pPr>
            <a:r>
              <a:rPr lang="en-US" sz="2800" dirty="0">
                <a:latin typeface="Garamond" pitchFamily="18" charset="0"/>
              </a:rPr>
              <a:t>	</a:t>
            </a:r>
            <a:r>
              <a:rPr lang="en-US" sz="2800" dirty="0" smtClean="0">
                <a:latin typeface="Garamond" pitchFamily="18" charset="0"/>
              </a:rPr>
              <a:t>How to avoid presentation pitfalls.</a:t>
            </a:r>
          </a:p>
          <a:p>
            <a:pPr marL="114300" indent="0">
              <a:buNone/>
            </a:pPr>
            <a:r>
              <a:rPr lang="en-US" sz="2800" dirty="0">
                <a:latin typeface="Garamond" pitchFamily="18" charset="0"/>
              </a:rPr>
              <a:t>	</a:t>
            </a:r>
            <a:r>
              <a:rPr lang="en-US" sz="2800" dirty="0" smtClean="0">
                <a:latin typeface="Garamond" pitchFamily="18" charset="0"/>
              </a:rPr>
              <a:t>How to dress for success.</a:t>
            </a:r>
          </a:p>
          <a:p>
            <a:pPr marL="114300" indent="0">
              <a:buNone/>
            </a:pPr>
            <a:r>
              <a:rPr lang="en-US" sz="2800" dirty="0">
                <a:latin typeface="Garamond" pitchFamily="18" charset="0"/>
              </a:rPr>
              <a:t>	</a:t>
            </a:r>
            <a:r>
              <a:rPr lang="en-US" sz="2800" dirty="0" smtClean="0">
                <a:latin typeface="Garamond" pitchFamily="18" charset="0"/>
              </a:rPr>
              <a:t>How to exude confidence.</a:t>
            </a:r>
          </a:p>
          <a:p>
            <a:pPr marL="114300" indent="0">
              <a:buNone/>
            </a:pPr>
            <a:r>
              <a:rPr lang="en-US" sz="2800" dirty="0">
                <a:latin typeface="Garamond" pitchFamily="18" charset="0"/>
              </a:rPr>
              <a:t>	</a:t>
            </a:r>
            <a:endParaRPr lang="en-US" sz="2800" dirty="0" smtClean="0">
              <a:latin typeface="Garamond" pitchFamily="18" charset="0"/>
            </a:endParaRPr>
          </a:p>
        </p:txBody>
      </p:sp>
    </p:spTree>
    <p:extLst>
      <p:ext uri="{BB962C8B-B14F-4D97-AF65-F5344CB8AC3E}">
        <p14:creationId xmlns:p14="http://schemas.microsoft.com/office/powerpoint/2010/main" val="22490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12493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493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3400" y="1905000"/>
            <a:ext cx="8077200" cy="2593975"/>
          </a:xfrm>
        </p:spPr>
        <p:txBody>
          <a:bodyPr anchor="t"/>
          <a:lstStyle/>
          <a:p>
            <a:pPr algn="ctr"/>
            <a:r>
              <a:rPr lang="en-US" dirty="0" smtClean="0">
                <a:solidFill>
                  <a:schemeClr val="tx1"/>
                </a:solidFill>
                <a:latin typeface="Garamond Premr Pro Smbd" pitchFamily="18" charset="0"/>
              </a:rPr>
              <a:t>Business Casual Dress</a:t>
            </a:r>
            <a:endParaRPr lang="en-US" dirty="0">
              <a:solidFill>
                <a:schemeClr val="tx1"/>
              </a:solidFill>
              <a:latin typeface="Garamond Premr Pro Smbd" pitchFamily="18" charset="0"/>
            </a:endParaRPr>
          </a:p>
        </p:txBody>
      </p:sp>
      <p:sp>
        <p:nvSpPr>
          <p:cNvPr id="3" name="Subtitle 2"/>
          <p:cNvSpPr>
            <a:spLocks noGrp="1"/>
          </p:cNvSpPr>
          <p:nvPr>
            <p:ph type="subTitle" idx="1"/>
          </p:nvPr>
        </p:nvSpPr>
        <p:spPr>
          <a:xfrm>
            <a:off x="762000" y="4572000"/>
            <a:ext cx="7620000" cy="1066800"/>
          </a:xfrm>
        </p:spPr>
        <p:txBody>
          <a:bodyPr>
            <a:normAutofit/>
          </a:bodyPr>
          <a:lstStyle/>
          <a:p>
            <a:pPr algn="ctr"/>
            <a:r>
              <a:rPr lang="en-US" sz="3200" b="1" dirty="0" smtClean="0">
                <a:solidFill>
                  <a:schemeClr val="tx1"/>
                </a:solidFill>
                <a:latin typeface="Garamond" pitchFamily="18" charset="0"/>
              </a:rPr>
              <a:t>Or wear this and NOT that!</a:t>
            </a:r>
            <a:endParaRPr lang="en-US" sz="3200" b="1" dirty="0">
              <a:solidFill>
                <a:schemeClr val="tx1"/>
              </a:solidFill>
              <a:latin typeface="Garamond" pitchFamily="18" charset="0"/>
            </a:endParaRPr>
          </a:p>
        </p:txBody>
      </p:sp>
    </p:spTree>
    <p:extLst>
      <p:ext uri="{BB962C8B-B14F-4D97-AF65-F5344CB8AC3E}">
        <p14:creationId xmlns:p14="http://schemas.microsoft.com/office/powerpoint/2010/main" val="1927247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a:xfrm>
            <a:off x="381000" y="237794"/>
            <a:ext cx="2895600" cy="1362406"/>
          </a:xfrm>
        </p:spPr>
        <p:txBody>
          <a:bodyPr/>
          <a:lstStyle/>
          <a:p>
            <a:pPr eaLnBrk="1" fontAlgn="auto" hangingPunct="1">
              <a:spcAft>
                <a:spcPts val="0"/>
              </a:spcAft>
              <a:defRPr/>
            </a:pPr>
            <a:r>
              <a:rPr lang="en-US" sz="3200" b="1" dirty="0" smtClean="0">
                <a:latin typeface="Garamond"/>
                <a:ea typeface="+mj-ea"/>
                <a:cs typeface="Garamond"/>
              </a:rPr>
              <a:t/>
            </a:r>
            <a:br>
              <a:rPr lang="en-US" sz="3200" b="1" dirty="0" smtClean="0">
                <a:latin typeface="Garamond"/>
                <a:ea typeface="+mj-ea"/>
                <a:cs typeface="Garamond"/>
              </a:rPr>
            </a:br>
            <a:r>
              <a:rPr lang="en-US" sz="3200" b="1" dirty="0">
                <a:latin typeface="Garamond"/>
                <a:ea typeface="+mj-ea"/>
                <a:cs typeface="Garamond"/>
              </a:rPr>
              <a:t/>
            </a:r>
            <a:br>
              <a:rPr lang="en-US" sz="3200" b="1" dirty="0">
                <a:latin typeface="Garamond"/>
                <a:ea typeface="+mj-ea"/>
                <a:cs typeface="Garamond"/>
              </a:rPr>
            </a:br>
            <a:r>
              <a:rPr lang="en-US" sz="2800" b="1" dirty="0" smtClean="0">
                <a:solidFill>
                  <a:schemeClr val="tx1"/>
                </a:solidFill>
                <a:latin typeface="Garamond"/>
                <a:ea typeface="+mj-ea"/>
                <a:cs typeface="Garamond"/>
              </a:rPr>
              <a:t>Make sure </a:t>
            </a:r>
            <a:br>
              <a:rPr lang="en-US" sz="2800" b="1" dirty="0" smtClean="0">
                <a:solidFill>
                  <a:schemeClr val="tx1"/>
                </a:solidFill>
                <a:latin typeface="Garamond"/>
                <a:ea typeface="+mj-ea"/>
                <a:cs typeface="Garamond"/>
              </a:rPr>
            </a:br>
            <a:r>
              <a:rPr lang="en-US" sz="2800" b="1" dirty="0" smtClean="0">
                <a:solidFill>
                  <a:schemeClr val="tx1"/>
                </a:solidFill>
                <a:latin typeface="Garamond"/>
                <a:ea typeface="+mj-ea"/>
                <a:cs typeface="Garamond"/>
              </a:rPr>
              <a:t>clothing is:</a:t>
            </a:r>
            <a:br>
              <a:rPr lang="en-US" sz="2800" b="1" dirty="0" smtClean="0">
                <a:solidFill>
                  <a:schemeClr val="tx1"/>
                </a:solidFill>
                <a:latin typeface="Garamond"/>
                <a:ea typeface="+mj-ea"/>
                <a:cs typeface="Garamond"/>
              </a:rPr>
            </a:br>
            <a:r>
              <a:rPr lang="en-US" sz="2800" b="1" dirty="0">
                <a:solidFill>
                  <a:schemeClr val="tx1"/>
                </a:solidFill>
                <a:latin typeface="Garamond"/>
                <a:ea typeface="+mj-ea"/>
                <a:cs typeface="Garamond"/>
              </a:rPr>
              <a:t/>
            </a:r>
            <a:br>
              <a:rPr lang="en-US" sz="2800" b="1" dirty="0">
                <a:solidFill>
                  <a:schemeClr val="tx1"/>
                </a:solidFill>
                <a:latin typeface="Garamond"/>
                <a:ea typeface="+mj-ea"/>
                <a:cs typeface="Garamond"/>
              </a:rPr>
            </a:br>
            <a:endParaRPr lang="en-US" sz="2800" b="1" dirty="0">
              <a:solidFill>
                <a:schemeClr val="tx1"/>
              </a:solidFill>
              <a:latin typeface="Garamond"/>
              <a:ea typeface="+mj-ea"/>
              <a:cs typeface="Garamond"/>
            </a:endParaRPr>
          </a:p>
        </p:txBody>
      </p:sp>
      <p:sp>
        <p:nvSpPr>
          <p:cNvPr id="12493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493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en half and hal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52400"/>
            <a:ext cx="4692598" cy="6601156"/>
          </a:xfrm>
          <a:prstGeom prst="rect">
            <a:avLst/>
          </a:prstGeom>
        </p:spPr>
      </p:pic>
      <p:sp>
        <p:nvSpPr>
          <p:cNvPr id="7" name="Title 1"/>
          <p:cNvSpPr txBox="1">
            <a:spLocks/>
          </p:cNvSpPr>
          <p:nvPr/>
        </p:nvSpPr>
        <p:spPr>
          <a:xfrm>
            <a:off x="381000" y="1143000"/>
            <a:ext cx="2743200" cy="23622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marL="457200" indent="-457200" eaLnBrk="1" fontAlgn="auto" hangingPunct="1">
              <a:spcAft>
                <a:spcPts val="0"/>
              </a:spcAft>
              <a:buFont typeface="Arial" pitchFamily="34" charset="0"/>
              <a:buChar char="•"/>
              <a:defRPr/>
            </a:pPr>
            <a:r>
              <a:rPr lang="en-US" sz="2800" b="1" dirty="0" smtClean="0">
                <a:solidFill>
                  <a:schemeClr val="tx1"/>
                </a:solidFill>
                <a:latin typeface="Garamond"/>
                <a:ea typeface="+mj-ea"/>
                <a:cs typeface="Garamond"/>
              </a:rPr>
              <a:t>Clean</a:t>
            </a:r>
          </a:p>
          <a:p>
            <a:pPr marL="457200" indent="-457200" eaLnBrk="1" fontAlgn="auto" hangingPunct="1">
              <a:spcAft>
                <a:spcPts val="0"/>
              </a:spcAft>
              <a:buFont typeface="Arial" pitchFamily="34" charset="0"/>
              <a:buChar char="•"/>
              <a:defRPr/>
            </a:pPr>
            <a:r>
              <a:rPr lang="en-US" sz="2800" b="1" dirty="0" smtClean="0">
                <a:solidFill>
                  <a:schemeClr val="tx1"/>
                </a:solidFill>
                <a:latin typeface="Garamond"/>
                <a:ea typeface="+mj-ea"/>
                <a:cs typeface="Garamond"/>
              </a:rPr>
              <a:t>Wrinkle-free</a:t>
            </a:r>
          </a:p>
          <a:p>
            <a:pPr marL="457200" indent="-457200" eaLnBrk="1" fontAlgn="auto" hangingPunct="1">
              <a:spcAft>
                <a:spcPts val="0"/>
              </a:spcAft>
              <a:buFont typeface="Arial" pitchFamily="34" charset="0"/>
              <a:buChar char="•"/>
              <a:defRPr/>
            </a:pPr>
            <a:r>
              <a:rPr lang="en-US" sz="2800" b="1" dirty="0" smtClean="0">
                <a:solidFill>
                  <a:schemeClr val="tx1"/>
                </a:solidFill>
                <a:latin typeface="Garamond"/>
                <a:ea typeface="+mj-ea"/>
                <a:cs typeface="Garamond"/>
              </a:rPr>
              <a:t>Fits properly</a:t>
            </a:r>
            <a:endParaRPr lang="en-US" sz="2800" b="1" dirty="0">
              <a:solidFill>
                <a:schemeClr val="tx1"/>
              </a:solidFill>
              <a:latin typeface="Garamond"/>
              <a:ea typeface="+mj-ea"/>
              <a:cs typeface="Garamond"/>
            </a:endParaRPr>
          </a:p>
        </p:txBody>
      </p:sp>
    </p:spTree>
    <p:extLst>
      <p:ext uri="{BB962C8B-B14F-4D97-AF65-F5344CB8AC3E}">
        <p14:creationId xmlns:p14="http://schemas.microsoft.com/office/powerpoint/2010/main" val="463631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12493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 name="Picture 1"/>
          <p:cNvPicPr>
            <a:picLocks noChangeAspect="1"/>
          </p:cNvPicPr>
          <p:nvPr/>
        </p:nvPicPr>
        <p:blipFill rotWithShape="1">
          <a:blip r:embed="rId3"/>
          <a:srcRect l="22081" r="25628"/>
          <a:stretch/>
        </p:blipFill>
        <p:spPr>
          <a:xfrm>
            <a:off x="4114800" y="304800"/>
            <a:ext cx="2291938" cy="5870120"/>
          </a:xfrm>
          <a:prstGeom prst="rect">
            <a:avLst/>
          </a:prstGeom>
        </p:spPr>
      </p:pic>
      <p:pic>
        <p:nvPicPr>
          <p:cNvPr id="4" name="Picture 3"/>
          <p:cNvPicPr>
            <a:picLocks noChangeAspect="1"/>
          </p:cNvPicPr>
          <p:nvPr/>
        </p:nvPicPr>
        <p:blipFill rotWithShape="1">
          <a:blip r:embed="rId4"/>
          <a:srcRect l="33742" r="15859"/>
          <a:stretch/>
        </p:blipFill>
        <p:spPr>
          <a:xfrm>
            <a:off x="2135578" y="304800"/>
            <a:ext cx="1997035" cy="6201317"/>
          </a:xfrm>
          <a:prstGeom prst="rect">
            <a:avLst/>
          </a:prstGeom>
        </p:spPr>
      </p:pic>
      <p:sp>
        <p:nvSpPr>
          <p:cNvPr id="3" name="TextBox 2"/>
          <p:cNvSpPr txBox="1"/>
          <p:nvPr/>
        </p:nvSpPr>
        <p:spPr>
          <a:xfrm>
            <a:off x="228600" y="609600"/>
            <a:ext cx="1600200" cy="2616870"/>
          </a:xfrm>
          <a:prstGeom prst="rect">
            <a:avLst/>
          </a:prstGeom>
          <a:noFill/>
        </p:spPr>
        <p:txBody>
          <a:bodyPr wrap="square" rtlCol="0">
            <a:spAutoFit/>
          </a:bodyPr>
          <a:lstStyle/>
          <a:p>
            <a:pPr>
              <a:lnSpc>
                <a:spcPct val="150000"/>
              </a:lnSpc>
            </a:pPr>
            <a:r>
              <a:rPr lang="en-US" sz="2800" b="1" dirty="0" smtClean="0">
                <a:latin typeface="Garamond" pitchFamily="18" charset="0"/>
              </a:rPr>
              <a:t>Good choices for women</a:t>
            </a:r>
            <a:endParaRPr lang="en-US" sz="2800" b="1" dirty="0">
              <a:latin typeface="Garamond" pitchFamily="18" charset="0"/>
            </a:endParaRPr>
          </a:p>
        </p:txBody>
      </p:sp>
      <p:pic>
        <p:nvPicPr>
          <p:cNvPr id="2050" name="Picture 2" descr="Pinn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5673" r="8453"/>
          <a:stretch/>
        </p:blipFill>
        <p:spPr bwMode="auto">
          <a:xfrm>
            <a:off x="6400800" y="304800"/>
            <a:ext cx="2529444" cy="5114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rotWithShape="1">
          <a:blip r:embed="rId6" cstate="print">
            <a:extLst>
              <a:ext uri="{28A0092B-C50C-407E-A947-70E740481C1C}">
                <a14:useLocalDpi xmlns:a14="http://schemas.microsoft.com/office/drawing/2010/main" val="0"/>
              </a:ext>
            </a:extLst>
          </a:blip>
          <a:srcRect t="4996" b="60816"/>
          <a:stretch/>
        </p:blipFill>
        <p:spPr bwMode="auto">
          <a:xfrm>
            <a:off x="8312496" y="5833914"/>
            <a:ext cx="755304" cy="7954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4695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a:xfrm>
            <a:off x="457200" y="152400"/>
            <a:ext cx="7620000" cy="990600"/>
          </a:xfrm>
        </p:spPr>
        <p:txBody>
          <a:bodyPr/>
          <a:lstStyle/>
          <a:p>
            <a:pPr algn="ctr" eaLnBrk="1" fontAlgn="auto" hangingPunct="1">
              <a:spcAft>
                <a:spcPts val="0"/>
              </a:spcAft>
              <a:defRPr/>
            </a:pPr>
            <a:r>
              <a:rPr lang="en-US" dirty="0" smtClean="0">
                <a:solidFill>
                  <a:srgbClr val="2F2B20"/>
                </a:solidFill>
                <a:ea typeface="+mj-ea"/>
                <a:cs typeface="+mj-cs"/>
              </a:rPr>
              <a:t>Avoid Death by PowerPoint</a:t>
            </a:r>
            <a:endParaRPr lang="en-US" sz="1600" b="1" dirty="0">
              <a:solidFill>
                <a:srgbClr val="2F2B20"/>
              </a:solidFill>
              <a:ea typeface="+mj-ea"/>
              <a:cs typeface="+mj-cs"/>
            </a:endParaRPr>
          </a:p>
        </p:txBody>
      </p:sp>
      <p:sp>
        <p:nvSpPr>
          <p:cNvPr id="3" name="Content Placeholder 2"/>
          <p:cNvSpPr>
            <a:spLocks noGrp="1"/>
          </p:cNvSpPr>
          <p:nvPr>
            <p:ph idx="1"/>
          </p:nvPr>
        </p:nvSpPr>
        <p:spPr>
          <a:xfrm>
            <a:off x="457200" y="990600"/>
            <a:ext cx="7924800" cy="5002213"/>
          </a:xfrm>
          <a:ln w="38100"/>
        </p:spPr>
        <p:txBody>
          <a:bodyPr rtlCol="0">
            <a:normAutofit/>
          </a:bodyPr>
          <a:lstStyle/>
          <a:p>
            <a:pPr marL="114300" indent="0" eaLnBrk="1" fontAlgn="auto" hangingPunct="1">
              <a:spcAft>
                <a:spcPts val="0"/>
              </a:spcAft>
              <a:buFont typeface="Arial" pitchFamily="34" charset="0"/>
              <a:buNone/>
              <a:defRPr/>
            </a:pPr>
            <a:endParaRPr lang="en-US" sz="2000" i="1" dirty="0">
              <a:solidFill>
                <a:srgbClr val="2F2B20"/>
              </a:solidFill>
              <a:ea typeface="+mn-ea"/>
              <a:cs typeface="+mn-cs"/>
            </a:endParaRPr>
          </a:p>
          <a:p>
            <a:pPr eaLnBrk="1" fontAlgn="auto" hangingPunct="1">
              <a:spcAft>
                <a:spcPts val="0"/>
              </a:spcAft>
              <a:defRPr/>
            </a:pPr>
            <a:r>
              <a:rPr lang="en-US" sz="3600" dirty="0" smtClean="0">
                <a:solidFill>
                  <a:srgbClr val="2F2B20"/>
                </a:solidFill>
                <a:ea typeface="+mn-ea"/>
                <a:cs typeface="+mn-cs"/>
              </a:rPr>
              <a:t>Practice your presentation.</a:t>
            </a:r>
          </a:p>
          <a:p>
            <a:pPr eaLnBrk="1" fontAlgn="auto" hangingPunct="1">
              <a:spcAft>
                <a:spcPts val="0"/>
              </a:spcAft>
              <a:defRPr/>
            </a:pPr>
            <a:endParaRPr lang="en-US" sz="3600" dirty="0">
              <a:solidFill>
                <a:srgbClr val="2F2B20"/>
              </a:solidFill>
              <a:ea typeface="+mn-ea"/>
              <a:cs typeface="+mn-cs"/>
            </a:endParaRPr>
          </a:p>
          <a:p>
            <a:pPr eaLnBrk="1" fontAlgn="auto" hangingPunct="1">
              <a:spcAft>
                <a:spcPts val="0"/>
              </a:spcAft>
              <a:defRPr/>
            </a:pPr>
            <a:r>
              <a:rPr lang="en-US" sz="3600" dirty="0" smtClean="0">
                <a:solidFill>
                  <a:srgbClr val="2F2B20"/>
                </a:solidFill>
                <a:ea typeface="+mn-ea"/>
                <a:cs typeface="+mn-cs"/>
              </a:rPr>
              <a:t>Remember to Breathe.</a:t>
            </a:r>
          </a:p>
          <a:p>
            <a:pPr eaLnBrk="1" fontAlgn="auto" hangingPunct="1">
              <a:spcAft>
                <a:spcPts val="0"/>
              </a:spcAft>
              <a:defRPr/>
            </a:pPr>
            <a:endParaRPr lang="en-US" sz="3600" dirty="0">
              <a:solidFill>
                <a:srgbClr val="2F2B20"/>
              </a:solidFill>
              <a:ea typeface="+mn-ea"/>
              <a:cs typeface="+mn-cs"/>
            </a:endParaRPr>
          </a:p>
          <a:p>
            <a:pPr eaLnBrk="1" fontAlgn="auto" hangingPunct="1">
              <a:spcAft>
                <a:spcPts val="0"/>
              </a:spcAft>
              <a:defRPr/>
            </a:pPr>
            <a:r>
              <a:rPr lang="en-US" sz="3600" dirty="0" smtClean="0">
                <a:solidFill>
                  <a:srgbClr val="2F2B20"/>
                </a:solidFill>
                <a:ea typeface="+mn-ea"/>
                <a:cs typeface="+mn-cs"/>
              </a:rPr>
              <a:t>Visit the BBCC for help!</a:t>
            </a:r>
            <a:endParaRPr lang="en-US" sz="3600" dirty="0"/>
          </a:p>
        </p:txBody>
      </p:sp>
      <p:sp>
        <p:nvSpPr>
          <p:cNvPr id="12595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595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a:xfrm>
            <a:off x="457200" y="152400"/>
            <a:ext cx="7620000" cy="990600"/>
          </a:xfrm>
        </p:spPr>
        <p:txBody>
          <a:bodyPr/>
          <a:lstStyle/>
          <a:p>
            <a:pPr algn="ctr" eaLnBrk="1" fontAlgn="auto" hangingPunct="1">
              <a:spcAft>
                <a:spcPts val="0"/>
              </a:spcAft>
              <a:defRPr/>
            </a:pPr>
            <a:r>
              <a:rPr lang="en-US" dirty="0" smtClean="0">
                <a:solidFill>
                  <a:srgbClr val="2F2B20"/>
                </a:solidFill>
                <a:ea typeface="+mj-ea"/>
                <a:cs typeface="+mj-cs"/>
              </a:rPr>
              <a:t>References</a:t>
            </a:r>
            <a:endParaRPr lang="en-US" sz="1600" b="1" dirty="0">
              <a:solidFill>
                <a:srgbClr val="2F2B20"/>
              </a:solidFill>
              <a:ea typeface="+mj-ea"/>
              <a:cs typeface="+mj-cs"/>
            </a:endParaRPr>
          </a:p>
        </p:txBody>
      </p:sp>
      <p:sp>
        <p:nvSpPr>
          <p:cNvPr id="3" name="Content Placeholder 2"/>
          <p:cNvSpPr>
            <a:spLocks noGrp="1"/>
          </p:cNvSpPr>
          <p:nvPr>
            <p:ph idx="1"/>
          </p:nvPr>
        </p:nvSpPr>
        <p:spPr>
          <a:xfrm>
            <a:off x="457200" y="990600"/>
            <a:ext cx="7924800" cy="5002213"/>
          </a:xfrm>
          <a:ln w="38100"/>
        </p:spPr>
        <p:txBody>
          <a:bodyPr rtlCol="0">
            <a:normAutofit/>
          </a:bodyPr>
          <a:lstStyle/>
          <a:p>
            <a:pPr marL="114300" indent="0" eaLnBrk="1" fontAlgn="auto" hangingPunct="1">
              <a:spcAft>
                <a:spcPts val="0"/>
              </a:spcAft>
              <a:buFont typeface="Arial" pitchFamily="34" charset="0"/>
              <a:buNone/>
              <a:defRPr/>
            </a:pPr>
            <a:endParaRPr lang="en-US" sz="2000" i="1" dirty="0">
              <a:solidFill>
                <a:srgbClr val="2F2B20"/>
              </a:solidFill>
              <a:ea typeface="+mn-ea"/>
              <a:cs typeface="+mn-cs"/>
            </a:endParaRPr>
          </a:p>
          <a:p>
            <a:pPr marL="114300" indent="0" eaLnBrk="1" fontAlgn="auto" hangingPunct="1">
              <a:spcAft>
                <a:spcPts val="600"/>
              </a:spcAft>
              <a:buFont typeface="Arial" pitchFamily="34" charset="0"/>
              <a:buNone/>
              <a:defRPr/>
            </a:pPr>
            <a:r>
              <a:rPr lang="en-US" sz="2000" dirty="0" smtClean="0">
                <a:solidFill>
                  <a:srgbClr val="2F2B20"/>
                </a:solidFill>
                <a:latin typeface="Garamond" pitchFamily="18" charset="0"/>
                <a:ea typeface="+mn-ea"/>
                <a:cs typeface="+mn-cs"/>
              </a:rPr>
              <a:t>“Ban the Bullet”, (Jan. Feb. 2010). Retrieved from </a:t>
            </a:r>
            <a:r>
              <a:rPr lang="en-US" sz="2000" i="1" dirty="0" smtClean="0">
                <a:latin typeface="Garamond" pitchFamily="18" charset="0"/>
              </a:rPr>
              <a:t>db.riskwaters.com</a:t>
            </a:r>
            <a:br>
              <a:rPr lang="en-US" sz="2000" i="1" dirty="0" smtClean="0">
                <a:latin typeface="Garamond" pitchFamily="18" charset="0"/>
              </a:rPr>
            </a:br>
            <a:r>
              <a:rPr lang="en-US" sz="2000" i="1" dirty="0" smtClean="0">
                <a:latin typeface="Garamond" pitchFamily="18" charset="0"/>
              </a:rPr>
              <a:t>	/global/actuary/digital/Actuary_0110_Moon.pdf</a:t>
            </a:r>
          </a:p>
          <a:p>
            <a:pPr marL="114300" indent="0" eaLnBrk="1" fontAlgn="auto" hangingPunct="1">
              <a:lnSpc>
                <a:spcPct val="110000"/>
              </a:lnSpc>
              <a:spcAft>
                <a:spcPts val="600"/>
              </a:spcAft>
              <a:buNone/>
              <a:defRPr/>
            </a:pPr>
            <a:r>
              <a:rPr lang="en-US" sz="2000" dirty="0">
                <a:latin typeface="Garamond" pitchFamily="18" charset="0"/>
              </a:rPr>
              <a:t>Everyday Improvement, (2010, September 5). </a:t>
            </a:r>
            <a:r>
              <a:rPr lang="en-US" sz="2000" i="1" dirty="0">
                <a:latin typeface="Garamond" pitchFamily="18" charset="0"/>
              </a:rPr>
              <a:t>Inspirational and Motivational </a:t>
            </a:r>
            <a:r>
              <a:rPr lang="en-US" sz="2000" i="1" dirty="0" smtClean="0">
                <a:latin typeface="Garamond" pitchFamily="18" charset="0"/>
              </a:rPr>
              <a:t>	Quotes </a:t>
            </a:r>
            <a:r>
              <a:rPr lang="en-US" sz="2000" i="1" dirty="0">
                <a:latin typeface="Garamond" pitchFamily="18" charset="0"/>
              </a:rPr>
              <a:t>on </a:t>
            </a:r>
            <a:r>
              <a:rPr lang="en-US" sz="2000" i="1" dirty="0" smtClean="0">
                <a:latin typeface="Garamond" pitchFamily="18" charset="0"/>
              </a:rPr>
              <a:t>	Public Speaking</a:t>
            </a:r>
            <a:r>
              <a:rPr lang="en-US" sz="2000" dirty="0">
                <a:latin typeface="Garamond" pitchFamily="18" charset="0"/>
              </a:rPr>
              <a:t>. Retrieved September 12, 2012 from </a:t>
            </a:r>
            <a:r>
              <a:rPr lang="en-US" sz="2000" dirty="0" smtClean="0">
                <a:latin typeface="Garamond" pitchFamily="18" charset="0"/>
              </a:rPr>
              <a:t>	http</a:t>
            </a:r>
            <a:r>
              <a:rPr lang="en-US" sz="2000" dirty="0">
                <a:latin typeface="Garamond" pitchFamily="18" charset="0"/>
              </a:rPr>
              <a:t>://</a:t>
            </a:r>
            <a:r>
              <a:rPr lang="en-US" sz="2000" dirty="0" smtClean="0">
                <a:latin typeface="Garamond" pitchFamily="18" charset="0"/>
              </a:rPr>
              <a:t>everydayimprovement.com/blog/2010/09/</a:t>
            </a:r>
            <a:br>
              <a:rPr lang="en-US" sz="2000" dirty="0" smtClean="0">
                <a:latin typeface="Garamond" pitchFamily="18" charset="0"/>
              </a:rPr>
            </a:br>
            <a:r>
              <a:rPr lang="en-US" sz="2000" dirty="0" smtClean="0">
                <a:latin typeface="Garamond" pitchFamily="18" charset="0"/>
              </a:rPr>
              <a:t>	inspirational-and-motivational-quotes-on-public-speaking/</a:t>
            </a:r>
            <a:endParaRPr lang="en-US" sz="2000" i="1" dirty="0">
              <a:solidFill>
                <a:srgbClr val="2F2B20"/>
              </a:solidFill>
              <a:latin typeface="Garamond" pitchFamily="18" charset="0"/>
              <a:ea typeface="+mn-ea"/>
              <a:cs typeface="+mn-cs"/>
            </a:endParaRPr>
          </a:p>
          <a:p>
            <a:pPr marL="114300" indent="0" eaLnBrk="1" fontAlgn="auto" hangingPunct="1">
              <a:spcAft>
                <a:spcPts val="0"/>
              </a:spcAft>
              <a:buFont typeface="Arial" pitchFamily="34" charset="0"/>
              <a:buNone/>
              <a:defRPr/>
            </a:pPr>
            <a:r>
              <a:rPr lang="en-US" sz="2000" dirty="0" err="1" smtClean="0">
                <a:solidFill>
                  <a:srgbClr val="2F2B20"/>
                </a:solidFill>
                <a:latin typeface="Garamond" pitchFamily="18" charset="0"/>
                <a:ea typeface="+mn-ea"/>
                <a:cs typeface="+mn-cs"/>
              </a:rPr>
              <a:t>Flinn</a:t>
            </a:r>
            <a:r>
              <a:rPr lang="en-US" sz="2000" dirty="0" smtClean="0">
                <a:solidFill>
                  <a:srgbClr val="2F2B20"/>
                </a:solidFill>
                <a:latin typeface="Garamond" pitchFamily="18" charset="0"/>
                <a:ea typeface="+mn-ea"/>
                <a:cs typeface="+mn-cs"/>
              </a:rPr>
              <a:t>, J., &amp; Shook, J. (1980).”Model of the Teaching and Writing Process.”</a:t>
            </a:r>
          </a:p>
          <a:p>
            <a:pPr marL="114300" indent="0" eaLnBrk="1" fontAlgn="auto" hangingPunct="1">
              <a:spcAft>
                <a:spcPts val="0"/>
              </a:spcAft>
              <a:buFont typeface="Arial" pitchFamily="34" charset="0"/>
              <a:buNone/>
              <a:defRPr/>
            </a:pPr>
            <a:r>
              <a:rPr lang="en-US" sz="2000" dirty="0" smtClean="0">
                <a:solidFill>
                  <a:srgbClr val="2F2B20"/>
                </a:solidFill>
                <a:latin typeface="Garamond" pitchFamily="18" charset="0"/>
                <a:ea typeface="+mn-ea"/>
                <a:cs typeface="+mn-cs"/>
              </a:rPr>
              <a:t>	Retrieved from http</a:t>
            </a:r>
            <a:r>
              <a:rPr lang="en-US" sz="2000" dirty="0">
                <a:solidFill>
                  <a:srgbClr val="2F2B20"/>
                </a:solidFill>
                <a:latin typeface="Garamond" pitchFamily="18" charset="0"/>
                <a:ea typeface="+mn-ea"/>
                <a:cs typeface="+mn-cs"/>
              </a:rPr>
              <a:t>://</a:t>
            </a:r>
            <a:r>
              <a:rPr lang="en-US" sz="2000" dirty="0" smtClean="0">
                <a:solidFill>
                  <a:srgbClr val="2F2B20"/>
                </a:solidFill>
                <a:latin typeface="Garamond" pitchFamily="18" charset="0"/>
                <a:ea typeface="+mn-ea"/>
                <a:cs typeface="+mn-cs"/>
              </a:rPr>
              <a:t>comppile.org/comppanels</a:t>
            </a:r>
          </a:p>
          <a:p>
            <a:pPr marL="114300" indent="0" eaLnBrk="1" fontAlgn="auto" hangingPunct="1">
              <a:spcAft>
                <a:spcPts val="600"/>
              </a:spcAft>
              <a:buFont typeface="Arial" pitchFamily="34" charset="0"/>
              <a:buNone/>
              <a:defRPr/>
            </a:pPr>
            <a:r>
              <a:rPr lang="en-US" sz="2000" dirty="0" smtClean="0">
                <a:solidFill>
                  <a:srgbClr val="2F2B20"/>
                </a:solidFill>
                <a:latin typeface="Garamond" pitchFamily="18" charset="0"/>
                <a:ea typeface="+mn-ea"/>
                <a:cs typeface="+mn-cs"/>
              </a:rPr>
              <a:t>	/comppanel_22.htm</a:t>
            </a:r>
          </a:p>
          <a:p>
            <a:pPr marL="114300" indent="0" eaLnBrk="1" fontAlgn="auto" hangingPunct="1">
              <a:spcAft>
                <a:spcPts val="600"/>
              </a:spcAft>
              <a:buNone/>
              <a:defRPr/>
            </a:pPr>
            <a:r>
              <a:rPr lang="en-US" sz="2000" dirty="0">
                <a:latin typeface="Garamond" pitchFamily="18" charset="0"/>
              </a:rPr>
              <a:t>Good Morning America. (2012). </a:t>
            </a:r>
            <a:r>
              <a:rPr lang="en-US" sz="2000" i="1" dirty="0">
                <a:latin typeface="Garamond" pitchFamily="18" charset="0"/>
              </a:rPr>
              <a:t>What Not to Wear to Work.</a:t>
            </a:r>
            <a:r>
              <a:rPr lang="en-US" sz="2000" dirty="0">
                <a:latin typeface="Garamond" pitchFamily="18" charset="0"/>
              </a:rPr>
              <a:t> Retrieved 	from  http://</a:t>
            </a:r>
            <a:r>
              <a:rPr lang="en-US" sz="2000" dirty="0" smtClean="0">
                <a:latin typeface="Garamond" pitchFamily="18" charset="0"/>
              </a:rPr>
              <a:t>abcnews.go.com/GMA/BeautySecrets/</a:t>
            </a:r>
            <a:br>
              <a:rPr lang="en-US" sz="2000" dirty="0" smtClean="0">
                <a:latin typeface="Garamond" pitchFamily="18" charset="0"/>
              </a:rPr>
            </a:br>
            <a:r>
              <a:rPr lang="en-US" sz="2000" dirty="0" smtClean="0">
                <a:latin typeface="Garamond" pitchFamily="18" charset="0"/>
              </a:rPr>
              <a:t>	</a:t>
            </a:r>
            <a:r>
              <a:rPr lang="en-US" sz="2000" dirty="0" err="1" smtClean="0">
                <a:latin typeface="Garamond" pitchFamily="18" charset="0"/>
              </a:rPr>
              <a:t>popup?id</a:t>
            </a:r>
            <a:r>
              <a:rPr lang="en-US" sz="2000" dirty="0" smtClean="0">
                <a:latin typeface="Garamond" pitchFamily="18" charset="0"/>
              </a:rPr>
              <a:t>=1865478</a:t>
            </a:r>
            <a:r>
              <a:rPr lang="en-US" sz="2000" u="sng" dirty="0" smtClean="0">
                <a:latin typeface="Garamond" pitchFamily="18" charset="0"/>
              </a:rPr>
              <a:t> </a:t>
            </a:r>
            <a:endParaRPr lang="en-US" sz="2000" dirty="0">
              <a:latin typeface="Garamond" pitchFamily="18" charset="0"/>
            </a:endParaRPr>
          </a:p>
          <a:p>
            <a:pPr marL="114300" indent="0" eaLnBrk="1" fontAlgn="auto" hangingPunct="1">
              <a:spcAft>
                <a:spcPts val="0"/>
              </a:spcAft>
              <a:buFont typeface="Arial" pitchFamily="34" charset="0"/>
              <a:buNone/>
              <a:defRPr/>
            </a:pPr>
            <a:endParaRPr lang="en-US" sz="2000" dirty="0">
              <a:solidFill>
                <a:srgbClr val="2F2B20"/>
              </a:solidFill>
              <a:latin typeface="Garamond" pitchFamily="18" charset="0"/>
              <a:ea typeface="+mn-ea"/>
              <a:cs typeface="+mn-cs"/>
            </a:endParaRPr>
          </a:p>
          <a:p>
            <a:pPr marL="114300" indent="0" eaLnBrk="1" fontAlgn="auto" hangingPunct="1">
              <a:spcAft>
                <a:spcPts val="0"/>
              </a:spcAft>
              <a:buFont typeface="Arial" pitchFamily="34" charset="0"/>
              <a:buNone/>
              <a:defRPr/>
            </a:pPr>
            <a:endParaRPr lang="en-US" sz="2000" dirty="0" smtClean="0">
              <a:solidFill>
                <a:srgbClr val="2F2B20"/>
              </a:solidFill>
              <a:ea typeface="+mn-ea"/>
              <a:cs typeface="+mn-cs"/>
            </a:endParaRPr>
          </a:p>
        </p:txBody>
      </p:sp>
      <p:cxnSp>
        <p:nvCxnSpPr>
          <p:cNvPr id="20" name="Straight Connector 19"/>
          <p:cNvCxnSpPr/>
          <p:nvPr/>
        </p:nvCxnSpPr>
        <p:spPr>
          <a:xfrm>
            <a:off x="609600" y="1143000"/>
            <a:ext cx="74676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595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595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405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pPr marL="114300" indent="0" eaLnBrk="1" fontAlgn="auto" hangingPunct="1">
              <a:lnSpc>
                <a:spcPct val="200000"/>
              </a:lnSpc>
              <a:spcAft>
                <a:spcPts val="0"/>
              </a:spcAft>
              <a:buFont typeface="Arial" pitchFamily="34" charset="0"/>
              <a:buNone/>
              <a:defRPr/>
            </a:pPr>
            <a:endParaRPr lang="en-US" i="1" dirty="0">
              <a:solidFill>
                <a:srgbClr val="2F2B20"/>
              </a:solidFill>
            </a:endParaRPr>
          </a:p>
        </p:txBody>
      </p:sp>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2F2B20"/>
                </a:solidFill>
                <a:ea typeface="+mj-ea"/>
                <a:cs typeface="+mj-cs"/>
              </a:rPr>
              <a:t>References</a:t>
            </a:r>
            <a:endParaRPr lang="en-US" sz="1600" b="1" dirty="0">
              <a:solidFill>
                <a:srgbClr val="2F2B20"/>
              </a:solidFill>
              <a:ea typeface="+mj-ea"/>
              <a:cs typeface="+mj-cs"/>
            </a:endParaRPr>
          </a:p>
        </p:txBody>
      </p:sp>
      <p:sp>
        <p:nvSpPr>
          <p:cNvPr id="3" name="Content Placeholder 2"/>
          <p:cNvSpPr>
            <a:spLocks noGrp="1"/>
          </p:cNvSpPr>
          <p:nvPr>
            <p:ph idx="1"/>
          </p:nvPr>
        </p:nvSpPr>
        <p:spPr>
          <a:xfrm>
            <a:off x="457200" y="1371600"/>
            <a:ext cx="7620000" cy="5029200"/>
          </a:xfrm>
          <a:ln w="38100"/>
        </p:spPr>
        <p:txBody>
          <a:bodyPr rtlCol="0">
            <a:normAutofit/>
          </a:bodyPr>
          <a:lstStyle/>
          <a:p>
            <a:pPr marL="114300" indent="0" eaLnBrk="1" fontAlgn="auto" hangingPunct="1">
              <a:spcAft>
                <a:spcPts val="0"/>
              </a:spcAft>
              <a:buNone/>
              <a:defRPr/>
            </a:pPr>
            <a:r>
              <a:rPr lang="en-US" sz="2000" dirty="0" err="1" smtClean="0">
                <a:latin typeface="Garamond" pitchFamily="18" charset="0"/>
              </a:rPr>
              <a:t>Goodreads</a:t>
            </a:r>
            <a:r>
              <a:rPr lang="en-US" sz="2000" dirty="0">
                <a:latin typeface="Garamond" pitchFamily="18" charset="0"/>
              </a:rPr>
              <a:t>.  (2012). </a:t>
            </a:r>
            <a:r>
              <a:rPr lang="en-US" sz="2000" i="1" dirty="0">
                <a:latin typeface="Garamond" pitchFamily="18" charset="0"/>
              </a:rPr>
              <a:t>“Quotes About Public Speaking</a:t>
            </a:r>
            <a:r>
              <a:rPr lang="en-US" sz="2000" dirty="0">
                <a:latin typeface="Garamond" pitchFamily="18" charset="0"/>
              </a:rPr>
              <a:t>. Retrieved </a:t>
            </a:r>
            <a:r>
              <a:rPr lang="en-US" sz="2000" dirty="0" smtClean="0">
                <a:latin typeface="Garamond" pitchFamily="18" charset="0"/>
              </a:rPr>
              <a:t>	September </a:t>
            </a:r>
            <a:r>
              <a:rPr lang="en-US" sz="2000" dirty="0">
                <a:latin typeface="Garamond" pitchFamily="18" charset="0"/>
              </a:rPr>
              <a:t>13, 2012 from http://</a:t>
            </a:r>
            <a:r>
              <a:rPr lang="en-US" sz="2000" dirty="0" smtClean="0">
                <a:latin typeface="Garamond" pitchFamily="18" charset="0"/>
              </a:rPr>
              <a:t>www.goodreads.com</a:t>
            </a:r>
          </a:p>
          <a:p>
            <a:pPr marL="114300" indent="0" eaLnBrk="1" fontAlgn="auto" hangingPunct="1">
              <a:spcAft>
                <a:spcPts val="600"/>
              </a:spcAft>
              <a:buNone/>
              <a:defRPr/>
            </a:pPr>
            <a:r>
              <a:rPr lang="en-US" sz="2000" dirty="0">
                <a:latin typeface="Garamond" pitchFamily="18" charset="0"/>
              </a:rPr>
              <a:t>	</a:t>
            </a:r>
            <a:r>
              <a:rPr lang="en-US" sz="2000" dirty="0" smtClean="0">
                <a:latin typeface="Garamond" pitchFamily="18" charset="0"/>
              </a:rPr>
              <a:t>/quotes/tag/public-speaking</a:t>
            </a:r>
          </a:p>
          <a:p>
            <a:pPr marL="114300" indent="0">
              <a:buNone/>
            </a:pPr>
            <a:r>
              <a:rPr lang="en-US" sz="2000" dirty="0" smtClean="0">
                <a:latin typeface="Garamond" pitchFamily="18" charset="0"/>
              </a:rPr>
              <a:t>“</a:t>
            </a:r>
            <a:r>
              <a:rPr lang="en-US" sz="2000" dirty="0">
                <a:latin typeface="Garamond" pitchFamily="18" charset="0"/>
              </a:rPr>
              <a:t>Quite Possibly the World’s Worst PowerPoint Presentation Ever” </a:t>
            </a:r>
            <a:r>
              <a:rPr lang="en-US" sz="2000" dirty="0" smtClean="0">
                <a:latin typeface="Garamond" pitchFamily="18" charset="0"/>
              </a:rPr>
              <a:t>	(</a:t>
            </a:r>
            <a:r>
              <a:rPr lang="en-US" sz="2000" dirty="0" err="1">
                <a:latin typeface="Garamond" pitchFamily="18" charset="0"/>
              </a:rPr>
              <a:t>n.d</a:t>
            </a:r>
            <a:r>
              <a:rPr lang="en-US" sz="2000" dirty="0" err="1" smtClean="0">
                <a:latin typeface="Garamond" pitchFamily="18" charset="0"/>
              </a:rPr>
              <a:t>.</a:t>
            </a:r>
            <a:r>
              <a:rPr lang="en-US" sz="2000" dirty="0" smtClean="0">
                <a:latin typeface="Garamond" pitchFamily="18" charset="0"/>
              </a:rPr>
              <a:t>).Retrieved from </a:t>
            </a:r>
            <a:r>
              <a:rPr lang="en-US" sz="2000" i="1" dirty="0" smtClean="0">
                <a:latin typeface="Garamond" pitchFamily="18" charset="0"/>
              </a:rPr>
              <a:t>www.elmhurst.edu</a:t>
            </a:r>
            <a:r>
              <a:rPr lang="en-US" sz="2000" i="1" dirty="0">
                <a:latin typeface="Garamond" pitchFamily="18" charset="0"/>
              </a:rPr>
              <a:t>/~</a:t>
            </a:r>
            <a:r>
              <a:rPr lang="en-US" sz="2000" i="1" dirty="0" smtClean="0">
                <a:latin typeface="Garamond" pitchFamily="18" charset="0"/>
              </a:rPr>
              <a:t>jacobh</a:t>
            </a:r>
          </a:p>
          <a:p>
            <a:pPr marL="114300" indent="0">
              <a:spcAft>
                <a:spcPts val="600"/>
              </a:spcAft>
              <a:buNone/>
            </a:pPr>
            <a:r>
              <a:rPr lang="en-US" sz="2000" i="1" dirty="0">
                <a:latin typeface="Garamond" pitchFamily="18" charset="0"/>
              </a:rPr>
              <a:t>	</a:t>
            </a:r>
            <a:r>
              <a:rPr lang="en-US" sz="2000" i="1" dirty="0" smtClean="0">
                <a:latin typeface="Garamond" pitchFamily="18" charset="0"/>
              </a:rPr>
              <a:t>/WorstPresentationEverStandAlone.ppt</a:t>
            </a:r>
          </a:p>
          <a:p>
            <a:pPr marL="114300" indent="0">
              <a:spcAft>
                <a:spcPts val="600"/>
              </a:spcAft>
              <a:buNone/>
            </a:pPr>
            <a:r>
              <a:rPr lang="en-US" sz="2000" dirty="0" err="1">
                <a:latin typeface="Garamond" pitchFamily="18" charset="0"/>
              </a:rPr>
              <a:t>Pinterest</a:t>
            </a:r>
            <a:r>
              <a:rPr lang="en-US" sz="2000" dirty="0">
                <a:latin typeface="Garamond" pitchFamily="18" charset="0"/>
              </a:rPr>
              <a:t>. (2012). </a:t>
            </a:r>
            <a:r>
              <a:rPr lang="en-US" sz="2000" i="1" dirty="0">
                <a:latin typeface="Garamond" pitchFamily="18" charset="0"/>
              </a:rPr>
              <a:t>Ann </a:t>
            </a:r>
            <a:r>
              <a:rPr lang="en-US" sz="2000" i="1" dirty="0" err="1">
                <a:latin typeface="Garamond" pitchFamily="18" charset="0"/>
              </a:rPr>
              <a:t>Sebek</a:t>
            </a:r>
            <a:r>
              <a:rPr lang="en-US" sz="2000" i="1" dirty="0">
                <a:latin typeface="Garamond" pitchFamily="18" charset="0"/>
              </a:rPr>
              <a:t> via University of Pennsylvania Career </a:t>
            </a:r>
            <a:r>
              <a:rPr lang="en-US" sz="2000" i="1" dirty="0" smtClean="0">
                <a:latin typeface="Garamond" pitchFamily="18" charset="0"/>
              </a:rPr>
              <a:t>Services</a:t>
            </a:r>
            <a:r>
              <a:rPr lang="en-US" sz="2000" dirty="0">
                <a:latin typeface="Garamond" pitchFamily="18" charset="0"/>
              </a:rPr>
              <a:t>. </a:t>
            </a:r>
            <a:r>
              <a:rPr lang="en-US" sz="2000" dirty="0" smtClean="0">
                <a:latin typeface="Garamond" pitchFamily="18" charset="0"/>
              </a:rPr>
              <a:t>	Retrieved </a:t>
            </a:r>
            <a:r>
              <a:rPr lang="en-US" sz="2000" dirty="0">
                <a:latin typeface="Garamond" pitchFamily="18" charset="0"/>
              </a:rPr>
              <a:t>from </a:t>
            </a:r>
            <a:r>
              <a:rPr lang="en-US" sz="2000" u="sng" dirty="0">
                <a:latin typeface="Garamond" pitchFamily="18" charset="0"/>
              </a:rPr>
              <a:t>http://</a:t>
            </a:r>
            <a:r>
              <a:rPr lang="en-US" sz="2000" u="sng" dirty="0" smtClean="0">
                <a:latin typeface="Garamond" pitchFamily="18" charset="0"/>
              </a:rPr>
              <a:t>pinterest.com/pin</a:t>
            </a:r>
            <a:r>
              <a:rPr lang="en-US" sz="1600" u="sng" dirty="0" smtClean="0">
                <a:latin typeface="Garamond" pitchFamily="18" charset="0"/>
              </a:rPr>
              <a:t>/139330182191998253/</a:t>
            </a:r>
            <a:endParaRPr lang="en-US" sz="1600" dirty="0">
              <a:latin typeface="Garamond" pitchFamily="18" charset="0"/>
            </a:endParaRPr>
          </a:p>
          <a:p>
            <a:pPr marL="114300" indent="0">
              <a:spcAft>
                <a:spcPts val="600"/>
              </a:spcAft>
              <a:buNone/>
            </a:pPr>
            <a:r>
              <a:rPr lang="en-US" sz="2000" dirty="0" err="1">
                <a:latin typeface="Garamond" pitchFamily="18" charset="0"/>
              </a:rPr>
              <a:t>Pinterest</a:t>
            </a:r>
            <a:r>
              <a:rPr lang="en-US" sz="2000" dirty="0">
                <a:latin typeface="Garamond" pitchFamily="18" charset="0"/>
              </a:rPr>
              <a:t>. (2012). </a:t>
            </a:r>
            <a:r>
              <a:rPr lang="en-US" sz="2000" i="1" dirty="0" err="1">
                <a:latin typeface="Garamond" pitchFamily="18" charset="0"/>
              </a:rPr>
              <a:t>CareerResourceCenter</a:t>
            </a:r>
            <a:r>
              <a:rPr lang="en-US" sz="2000" i="1" dirty="0">
                <a:latin typeface="Garamond" pitchFamily="18" charset="0"/>
              </a:rPr>
              <a:t>.</a:t>
            </a:r>
            <a:r>
              <a:rPr lang="en-US" sz="2000" dirty="0">
                <a:latin typeface="Garamond" pitchFamily="18" charset="0"/>
              </a:rPr>
              <a:t> Retrieved from 	</a:t>
            </a:r>
            <a:r>
              <a:rPr lang="en-US" sz="2000" u="sng" dirty="0">
                <a:latin typeface="Garamond" pitchFamily="18" charset="0"/>
              </a:rPr>
              <a:t>http://pinterest.com/pin/142074563215785808</a:t>
            </a:r>
            <a:r>
              <a:rPr lang="en-US" sz="2000" u="sng" dirty="0" smtClean="0">
                <a:latin typeface="Garamond" pitchFamily="18" charset="0"/>
              </a:rPr>
              <a:t>/</a:t>
            </a:r>
          </a:p>
          <a:p>
            <a:pPr marL="114300" indent="0">
              <a:buNone/>
            </a:pPr>
            <a:r>
              <a:rPr lang="en-US" sz="2000" dirty="0" err="1">
                <a:latin typeface="Garamond" pitchFamily="18" charset="0"/>
              </a:rPr>
              <a:t>Pinterest</a:t>
            </a:r>
            <a:r>
              <a:rPr lang="en-US" sz="2000" dirty="0">
                <a:latin typeface="Garamond" pitchFamily="18" charset="0"/>
              </a:rPr>
              <a:t>. (2012). </a:t>
            </a:r>
            <a:r>
              <a:rPr lang="en-US" sz="2000" i="1" dirty="0" err="1">
                <a:latin typeface="Garamond" pitchFamily="18" charset="0"/>
              </a:rPr>
              <a:t>CareerResourceCenter</a:t>
            </a:r>
            <a:r>
              <a:rPr lang="en-US" sz="2000" i="1" dirty="0">
                <a:latin typeface="Garamond" pitchFamily="18" charset="0"/>
              </a:rPr>
              <a:t> via </a:t>
            </a:r>
            <a:r>
              <a:rPr lang="en-US" sz="2000" i="1" dirty="0" err="1" smtClean="0">
                <a:latin typeface="Garamond" pitchFamily="18" charset="0"/>
              </a:rPr>
              <a:t>JackiHollywoodBrown</a:t>
            </a:r>
            <a:r>
              <a:rPr lang="en-US" sz="2000" i="1" dirty="0" smtClean="0">
                <a:latin typeface="Garamond" pitchFamily="18" charset="0"/>
              </a:rPr>
              <a:t>.</a:t>
            </a:r>
            <a:r>
              <a:rPr lang="en-US" sz="2000" dirty="0" smtClean="0">
                <a:latin typeface="Garamond" pitchFamily="18" charset="0"/>
              </a:rPr>
              <a:t> Retrieved 	from </a:t>
            </a:r>
            <a:r>
              <a:rPr lang="en-US" sz="2000" u="sng" dirty="0">
                <a:latin typeface="Garamond" pitchFamily="18" charset="0"/>
              </a:rPr>
              <a:t>http://</a:t>
            </a:r>
            <a:r>
              <a:rPr lang="en-US" sz="2000" u="sng" dirty="0" smtClean="0">
                <a:latin typeface="Garamond" pitchFamily="18" charset="0"/>
              </a:rPr>
              <a:t>pinterest.com/pin/</a:t>
            </a:r>
            <a:r>
              <a:rPr lang="en-US" sz="1800" u="sng" dirty="0" smtClean="0">
                <a:latin typeface="Garamond" pitchFamily="18" charset="0"/>
              </a:rPr>
              <a:t>142074563215535149</a:t>
            </a:r>
            <a:r>
              <a:rPr lang="en-US" sz="1800" u="sng" dirty="0">
                <a:latin typeface="Garamond" pitchFamily="18" charset="0"/>
              </a:rPr>
              <a:t>/</a:t>
            </a:r>
            <a:endParaRPr lang="en-US" sz="1800" dirty="0">
              <a:latin typeface="Garamond" pitchFamily="18" charset="0"/>
            </a:endParaRPr>
          </a:p>
          <a:p>
            <a:pPr marL="114300" indent="0">
              <a:buNone/>
            </a:pPr>
            <a:endParaRPr lang="en-US" sz="2000" u="sng" dirty="0">
              <a:latin typeface="Garamond" pitchFamily="18" charset="0"/>
            </a:endParaRPr>
          </a:p>
          <a:p>
            <a:pPr marL="114300" indent="0">
              <a:buNone/>
            </a:pPr>
            <a:endParaRPr lang="en-US" sz="2000" dirty="0">
              <a:latin typeface="Garamond" pitchFamily="18" charset="0"/>
            </a:endParaRPr>
          </a:p>
          <a:p>
            <a:pPr marL="114300" indent="0" eaLnBrk="1" fontAlgn="auto" hangingPunct="1">
              <a:spcAft>
                <a:spcPts val="0"/>
              </a:spcAft>
              <a:buNone/>
              <a:defRPr/>
            </a:pPr>
            <a:endParaRPr lang="en-US" sz="2000" dirty="0">
              <a:latin typeface="Garamond" pitchFamily="18" charset="0"/>
            </a:endParaRPr>
          </a:p>
          <a:p>
            <a:pPr marL="114300" indent="0" eaLnBrk="1" fontAlgn="auto" hangingPunct="1">
              <a:spcAft>
                <a:spcPts val="0"/>
              </a:spcAft>
              <a:buFont typeface="Arial" pitchFamily="34" charset="0"/>
              <a:buNone/>
              <a:defRPr/>
            </a:pPr>
            <a:endParaRPr lang="en-US" sz="2000" dirty="0" smtClean="0">
              <a:solidFill>
                <a:srgbClr val="2F2B20"/>
              </a:solidFill>
              <a:ea typeface="+mn-ea"/>
              <a:cs typeface="+mn-cs"/>
            </a:endParaRPr>
          </a:p>
        </p:txBody>
      </p:sp>
      <p:cxnSp>
        <p:nvCxnSpPr>
          <p:cNvPr id="20" name="Straight Connector 19"/>
          <p:cNvCxnSpPr/>
          <p:nvPr/>
        </p:nvCxnSpPr>
        <p:spPr>
          <a:xfrm>
            <a:off x="609600" y="1143000"/>
            <a:ext cx="74676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595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595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994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ChangeArrowheads="1"/>
          </p:cNvSpPr>
          <p:nvPr/>
        </p:nvSpPr>
        <p:spPr bwMode="auto">
          <a:xfrm>
            <a:off x="13483" y="-30678"/>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2F2B20"/>
                </a:solidFill>
                <a:ea typeface="+mj-ea"/>
                <a:cs typeface="+mj-cs"/>
              </a:rPr>
              <a:t>References</a:t>
            </a:r>
            <a:endParaRPr lang="en-US" sz="1600" b="1" dirty="0">
              <a:solidFill>
                <a:srgbClr val="2F2B20"/>
              </a:solidFill>
              <a:ea typeface="+mj-ea"/>
              <a:cs typeface="+mj-cs"/>
            </a:endParaRPr>
          </a:p>
        </p:txBody>
      </p:sp>
      <p:sp>
        <p:nvSpPr>
          <p:cNvPr id="3" name="Content Placeholder 2"/>
          <p:cNvSpPr>
            <a:spLocks noGrp="1"/>
          </p:cNvSpPr>
          <p:nvPr>
            <p:ph idx="1"/>
          </p:nvPr>
        </p:nvSpPr>
        <p:spPr>
          <a:xfrm>
            <a:off x="457200" y="1600200"/>
            <a:ext cx="7467600" cy="5029200"/>
          </a:xfrm>
          <a:ln w="38100"/>
        </p:spPr>
        <p:txBody>
          <a:bodyPr rtlCol="0">
            <a:normAutofit fontScale="70000" lnSpcReduction="20000"/>
          </a:bodyPr>
          <a:lstStyle/>
          <a:p>
            <a:pPr marL="114300" indent="0">
              <a:buNone/>
            </a:pPr>
            <a:r>
              <a:rPr lang="en-US" sz="2900" dirty="0" err="1">
                <a:latin typeface="Garamond" pitchFamily="18" charset="0"/>
              </a:rPr>
              <a:t>Pinterest</a:t>
            </a:r>
            <a:r>
              <a:rPr lang="en-US" sz="2900" dirty="0">
                <a:latin typeface="Garamond" pitchFamily="18" charset="0"/>
              </a:rPr>
              <a:t>. (2012). </a:t>
            </a:r>
            <a:r>
              <a:rPr lang="en-US" sz="2900" i="1" dirty="0">
                <a:latin typeface="Garamond" pitchFamily="18" charset="0"/>
              </a:rPr>
              <a:t>Career Services-St. Edward’s University via UMD </a:t>
            </a:r>
            <a:r>
              <a:rPr lang="en-US" sz="2900" i="1" dirty="0" smtClean="0">
                <a:latin typeface="Garamond" pitchFamily="18" charset="0"/>
              </a:rPr>
              <a:t>Career 	Services</a:t>
            </a:r>
            <a:r>
              <a:rPr lang="en-US" sz="2900" i="1" dirty="0">
                <a:latin typeface="Garamond" pitchFamily="18" charset="0"/>
              </a:rPr>
              <a:t>.</a:t>
            </a:r>
            <a:r>
              <a:rPr lang="en-US" sz="2900" dirty="0">
                <a:latin typeface="Garamond" pitchFamily="18" charset="0"/>
              </a:rPr>
              <a:t> Retrieved from http://pinterest.com/pin</a:t>
            </a:r>
            <a:r>
              <a:rPr lang="en-US" sz="2900" dirty="0" smtClean="0">
                <a:latin typeface="Garamond" pitchFamily="18" charset="0"/>
              </a:rPr>
              <a:t>/</a:t>
            </a:r>
          </a:p>
          <a:p>
            <a:pPr marL="776288" lvl="2" indent="0">
              <a:spcAft>
                <a:spcPts val="600"/>
              </a:spcAft>
              <a:buNone/>
            </a:pPr>
            <a:r>
              <a:rPr lang="en-US" sz="2900" dirty="0" smtClean="0">
                <a:latin typeface="Garamond" pitchFamily="18" charset="0"/>
              </a:rPr>
              <a:t>	62065301085092362</a:t>
            </a:r>
            <a:r>
              <a:rPr lang="en-US" sz="2900" dirty="0">
                <a:latin typeface="Garamond" pitchFamily="18" charset="0"/>
              </a:rPr>
              <a:t>/ </a:t>
            </a:r>
          </a:p>
          <a:p>
            <a:pPr marL="114300" indent="0">
              <a:spcAft>
                <a:spcPts val="600"/>
              </a:spcAft>
              <a:buNone/>
            </a:pPr>
            <a:r>
              <a:rPr lang="en-US" sz="2900" dirty="0" err="1">
                <a:latin typeface="Garamond" pitchFamily="18" charset="0"/>
              </a:rPr>
              <a:t>Pinterest</a:t>
            </a:r>
            <a:r>
              <a:rPr lang="en-US" sz="2900" dirty="0">
                <a:latin typeface="Garamond" pitchFamily="18" charset="0"/>
              </a:rPr>
              <a:t>. (2012). </a:t>
            </a:r>
            <a:r>
              <a:rPr lang="en-US" sz="2900" i="1" dirty="0">
                <a:latin typeface="Garamond" pitchFamily="18" charset="0"/>
              </a:rPr>
              <a:t>Career Services-St. Edward’s University via UNC </a:t>
            </a:r>
            <a:r>
              <a:rPr lang="en-US" sz="2900" i="1" dirty="0" smtClean="0">
                <a:latin typeface="Garamond" pitchFamily="18" charset="0"/>
              </a:rPr>
              <a:t>UCS</a:t>
            </a:r>
            <a:r>
              <a:rPr lang="en-US" sz="2900" i="1" dirty="0">
                <a:latin typeface="Garamond" pitchFamily="18" charset="0"/>
              </a:rPr>
              <a:t>.</a:t>
            </a:r>
            <a:r>
              <a:rPr lang="en-US" sz="2900" dirty="0">
                <a:latin typeface="Garamond" pitchFamily="18" charset="0"/>
              </a:rPr>
              <a:t> </a:t>
            </a:r>
            <a:r>
              <a:rPr lang="en-US" sz="2900" dirty="0" smtClean="0">
                <a:latin typeface="Garamond" pitchFamily="18" charset="0"/>
              </a:rPr>
              <a:t>	Retrieved </a:t>
            </a:r>
            <a:r>
              <a:rPr lang="en-US" sz="2900" dirty="0">
                <a:latin typeface="Garamond" pitchFamily="18" charset="0"/>
              </a:rPr>
              <a:t>from http://</a:t>
            </a:r>
            <a:r>
              <a:rPr lang="en-US" sz="2900" dirty="0" smtClean="0">
                <a:latin typeface="Garamond" pitchFamily="18" charset="0"/>
              </a:rPr>
              <a:t>pinterest.com/pin/62065301084840934/</a:t>
            </a:r>
            <a:endParaRPr lang="en-US" sz="2900" dirty="0">
              <a:latin typeface="Garamond" pitchFamily="18" charset="0"/>
            </a:endParaRPr>
          </a:p>
          <a:p>
            <a:pPr marL="114300" indent="0">
              <a:spcAft>
                <a:spcPts val="600"/>
              </a:spcAft>
              <a:buNone/>
            </a:pPr>
            <a:r>
              <a:rPr lang="en-US" sz="2900" dirty="0" err="1">
                <a:latin typeface="Garamond" pitchFamily="18" charset="0"/>
              </a:rPr>
              <a:t>Pinterest</a:t>
            </a:r>
            <a:r>
              <a:rPr lang="en-US" sz="2900" dirty="0">
                <a:latin typeface="Garamond" pitchFamily="18" charset="0"/>
              </a:rPr>
              <a:t>. (2012). </a:t>
            </a:r>
            <a:r>
              <a:rPr lang="en-US" sz="2900" i="1" dirty="0">
                <a:latin typeface="Garamond" pitchFamily="18" charset="0"/>
              </a:rPr>
              <a:t>Clay Center at VSB via UNC UCS.</a:t>
            </a:r>
            <a:r>
              <a:rPr lang="en-US" sz="2900" dirty="0">
                <a:latin typeface="Garamond" pitchFamily="18" charset="0"/>
              </a:rPr>
              <a:t> Retrieved from </a:t>
            </a:r>
            <a:r>
              <a:rPr lang="en-US" sz="2900" dirty="0" smtClean="0">
                <a:latin typeface="Garamond" pitchFamily="18" charset="0"/>
              </a:rPr>
              <a:t>	http</a:t>
            </a:r>
            <a:r>
              <a:rPr lang="en-US" sz="2900" dirty="0">
                <a:latin typeface="Garamond" pitchFamily="18" charset="0"/>
              </a:rPr>
              <a:t>://pinterest.com/pin/199002877254768734</a:t>
            </a:r>
            <a:r>
              <a:rPr lang="en-US" sz="2900" dirty="0" smtClean="0">
                <a:latin typeface="Garamond" pitchFamily="18" charset="0"/>
              </a:rPr>
              <a:t>/</a:t>
            </a:r>
          </a:p>
          <a:p>
            <a:pPr marL="114300" indent="0">
              <a:spcAft>
                <a:spcPts val="600"/>
              </a:spcAft>
              <a:buNone/>
            </a:pPr>
            <a:r>
              <a:rPr lang="en-US" sz="2900" dirty="0" err="1">
                <a:latin typeface="Garamond" pitchFamily="18" charset="0"/>
              </a:rPr>
              <a:t>Pinterest</a:t>
            </a:r>
            <a:r>
              <a:rPr lang="en-US" sz="2900" dirty="0">
                <a:latin typeface="Garamond" pitchFamily="18" charset="0"/>
              </a:rPr>
              <a:t>. (2012). </a:t>
            </a:r>
            <a:r>
              <a:rPr lang="en-US" sz="2900" i="1" dirty="0">
                <a:latin typeface="Garamond" pitchFamily="18" charset="0"/>
              </a:rPr>
              <a:t>Davidson Career Services via UNC UCS. </a:t>
            </a:r>
            <a:r>
              <a:rPr lang="en-US" sz="2900" dirty="0">
                <a:latin typeface="Garamond" pitchFamily="18" charset="0"/>
              </a:rPr>
              <a:t>Retrieved 	from </a:t>
            </a:r>
            <a:r>
              <a:rPr lang="en-US" sz="2900" dirty="0" smtClean="0">
                <a:latin typeface="Garamond" pitchFamily="18" charset="0"/>
              </a:rPr>
              <a:t>http</a:t>
            </a:r>
            <a:r>
              <a:rPr lang="en-US" sz="2900" dirty="0">
                <a:latin typeface="Garamond" pitchFamily="18" charset="0"/>
              </a:rPr>
              <a:t>://pinterest.com/pin/15129348718784232</a:t>
            </a:r>
            <a:r>
              <a:rPr lang="en-US" sz="2900" dirty="0" smtClean="0">
                <a:latin typeface="Garamond" pitchFamily="18" charset="0"/>
              </a:rPr>
              <a:t>/</a:t>
            </a:r>
            <a:endParaRPr lang="en-US" sz="2900" dirty="0">
              <a:latin typeface="Garamond" pitchFamily="18" charset="0"/>
            </a:endParaRPr>
          </a:p>
          <a:p>
            <a:pPr marL="114300" indent="0">
              <a:spcAft>
                <a:spcPts val="600"/>
              </a:spcAft>
              <a:buNone/>
            </a:pPr>
            <a:r>
              <a:rPr lang="en-US" sz="2900" dirty="0" err="1">
                <a:latin typeface="Garamond" pitchFamily="18" charset="0"/>
              </a:rPr>
              <a:t>Pinterest</a:t>
            </a:r>
            <a:r>
              <a:rPr lang="en-US" sz="2900" dirty="0">
                <a:latin typeface="Garamond" pitchFamily="18" charset="0"/>
              </a:rPr>
              <a:t>. (2012). </a:t>
            </a:r>
            <a:r>
              <a:rPr lang="en-US" sz="2900" i="1" dirty="0">
                <a:latin typeface="Garamond" pitchFamily="18" charset="0"/>
              </a:rPr>
              <a:t>Hershey Careers.</a:t>
            </a:r>
            <a:r>
              <a:rPr lang="en-US" sz="2900" dirty="0">
                <a:latin typeface="Garamond" pitchFamily="18" charset="0"/>
              </a:rPr>
              <a:t> Retrieved from 	http://pinterest.com/pin/172403491955808239</a:t>
            </a:r>
            <a:r>
              <a:rPr lang="en-US" sz="2900" dirty="0" smtClean="0">
                <a:latin typeface="Garamond" pitchFamily="18" charset="0"/>
              </a:rPr>
              <a:t>/</a:t>
            </a:r>
          </a:p>
          <a:p>
            <a:pPr marL="114300" indent="0">
              <a:spcAft>
                <a:spcPts val="600"/>
              </a:spcAft>
              <a:buNone/>
            </a:pPr>
            <a:r>
              <a:rPr lang="en-US" sz="2900" dirty="0" err="1">
                <a:latin typeface="Garamond" pitchFamily="18" charset="0"/>
              </a:rPr>
              <a:t>Pinterest</a:t>
            </a:r>
            <a:r>
              <a:rPr lang="en-US" sz="2900" dirty="0">
                <a:latin typeface="Garamond" pitchFamily="18" charset="0"/>
              </a:rPr>
              <a:t>. (2012). </a:t>
            </a:r>
            <a:r>
              <a:rPr lang="en-US" sz="2900" i="1" dirty="0">
                <a:latin typeface="Garamond" pitchFamily="18" charset="0"/>
              </a:rPr>
              <a:t>June Avila.</a:t>
            </a:r>
            <a:r>
              <a:rPr lang="en-US" sz="2900" dirty="0">
                <a:latin typeface="Garamond" pitchFamily="18" charset="0"/>
              </a:rPr>
              <a:t> Retrieved from 	http://pinterest.com/pin/1477812348070716/</a:t>
            </a:r>
          </a:p>
          <a:p>
            <a:pPr marL="114300" indent="0">
              <a:spcAft>
                <a:spcPts val="600"/>
              </a:spcAft>
              <a:buNone/>
            </a:pPr>
            <a:endParaRPr lang="en-US" dirty="0" smtClean="0">
              <a:latin typeface="Garamond" pitchFamily="18" charset="0"/>
            </a:endParaRPr>
          </a:p>
          <a:p>
            <a:pPr marL="114300" indent="0">
              <a:buNone/>
            </a:pPr>
            <a:endParaRPr lang="en-US" sz="2000" dirty="0">
              <a:latin typeface="Garamond" pitchFamily="18" charset="0"/>
            </a:endParaRPr>
          </a:p>
          <a:p>
            <a:pPr marL="114300" indent="0">
              <a:buNone/>
            </a:pPr>
            <a:endParaRPr lang="en-US" sz="2000" dirty="0">
              <a:latin typeface="Garamond" pitchFamily="18" charset="0"/>
            </a:endParaRPr>
          </a:p>
          <a:p>
            <a:pPr marL="114300" indent="0">
              <a:buNone/>
            </a:pPr>
            <a:r>
              <a:rPr lang="en-US" sz="2000" dirty="0" smtClean="0">
                <a:latin typeface="Garamond" pitchFamily="18" charset="0"/>
              </a:rPr>
              <a:t> </a:t>
            </a:r>
            <a:endParaRPr lang="en-US" sz="2000" dirty="0">
              <a:latin typeface="Garamond" pitchFamily="18" charset="0"/>
            </a:endParaRPr>
          </a:p>
          <a:p>
            <a:pPr marL="114300" indent="0" eaLnBrk="1" fontAlgn="auto" hangingPunct="1">
              <a:spcAft>
                <a:spcPts val="0"/>
              </a:spcAft>
              <a:buNone/>
              <a:defRPr/>
            </a:pPr>
            <a:endParaRPr lang="en-US" sz="2000" i="1" dirty="0">
              <a:solidFill>
                <a:srgbClr val="2F2B20"/>
              </a:solidFill>
              <a:latin typeface="Garamond" pitchFamily="18" charset="0"/>
              <a:ea typeface="+mn-ea"/>
              <a:cs typeface="+mn-cs"/>
            </a:endParaRPr>
          </a:p>
          <a:p>
            <a:pPr marL="114300" indent="0" eaLnBrk="1" fontAlgn="auto" hangingPunct="1">
              <a:spcAft>
                <a:spcPts val="0"/>
              </a:spcAft>
              <a:buFont typeface="Arial" pitchFamily="34" charset="0"/>
              <a:buNone/>
              <a:defRPr/>
            </a:pPr>
            <a:endParaRPr lang="en-US" sz="2000" dirty="0" smtClean="0">
              <a:solidFill>
                <a:srgbClr val="2F2B20"/>
              </a:solidFill>
              <a:latin typeface="Garamond" pitchFamily="18" charset="0"/>
              <a:ea typeface="+mn-ea"/>
              <a:cs typeface="+mn-cs"/>
            </a:endParaRPr>
          </a:p>
        </p:txBody>
      </p:sp>
      <p:cxnSp>
        <p:nvCxnSpPr>
          <p:cNvPr id="20" name="Straight Connector 19"/>
          <p:cNvCxnSpPr/>
          <p:nvPr/>
        </p:nvCxnSpPr>
        <p:spPr>
          <a:xfrm>
            <a:off x="609600" y="1143000"/>
            <a:ext cx="74676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595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595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147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ChangeArrowheads="1"/>
          </p:cNvSpPr>
          <p:nvPr/>
        </p:nvSpPr>
        <p:spPr bwMode="auto">
          <a:xfrm>
            <a:off x="20411" y="-20782"/>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2F2B20"/>
                </a:solidFill>
                <a:ea typeface="+mj-ea"/>
                <a:cs typeface="+mj-cs"/>
              </a:rPr>
              <a:t>References</a:t>
            </a:r>
            <a:endParaRPr lang="en-US" sz="1600" b="1" dirty="0">
              <a:solidFill>
                <a:srgbClr val="2F2B20"/>
              </a:solidFill>
              <a:ea typeface="+mj-ea"/>
              <a:cs typeface="+mj-cs"/>
            </a:endParaRPr>
          </a:p>
        </p:txBody>
      </p:sp>
      <p:sp>
        <p:nvSpPr>
          <p:cNvPr id="3" name="Content Placeholder 2"/>
          <p:cNvSpPr>
            <a:spLocks noGrp="1"/>
          </p:cNvSpPr>
          <p:nvPr>
            <p:ph idx="1"/>
          </p:nvPr>
        </p:nvSpPr>
        <p:spPr>
          <a:ln w="38100"/>
        </p:spPr>
        <p:txBody>
          <a:bodyPr rtlCol="0">
            <a:normAutofit/>
          </a:bodyPr>
          <a:lstStyle/>
          <a:p>
            <a:pPr marL="114300" indent="0">
              <a:spcAft>
                <a:spcPts val="600"/>
              </a:spcAft>
              <a:buNone/>
            </a:pPr>
            <a:r>
              <a:rPr lang="en-US" sz="2000" dirty="0" err="1" smtClean="0">
                <a:latin typeface="Garamond" pitchFamily="18" charset="0"/>
              </a:rPr>
              <a:t>Pinterest</a:t>
            </a:r>
            <a:r>
              <a:rPr lang="en-US" sz="2000" dirty="0">
                <a:latin typeface="Garamond" pitchFamily="18" charset="0"/>
              </a:rPr>
              <a:t>. (2012). </a:t>
            </a:r>
            <a:r>
              <a:rPr lang="en-US" sz="2000" i="1" dirty="0">
                <a:latin typeface="Garamond" pitchFamily="18" charset="0"/>
              </a:rPr>
              <a:t>Michelle </a:t>
            </a:r>
            <a:r>
              <a:rPr lang="en-US" sz="2000" i="1" dirty="0" err="1">
                <a:latin typeface="Garamond" pitchFamily="18" charset="0"/>
              </a:rPr>
              <a:t>Roldan</a:t>
            </a:r>
            <a:r>
              <a:rPr lang="en-US" sz="2000" i="1" dirty="0">
                <a:latin typeface="Garamond" pitchFamily="18" charset="0"/>
              </a:rPr>
              <a:t>.</a:t>
            </a:r>
            <a:r>
              <a:rPr lang="en-US" sz="2000" dirty="0">
                <a:latin typeface="Garamond" pitchFamily="18" charset="0"/>
              </a:rPr>
              <a:t> Retrieved from 	http://pinterest.com/pin/229402174739193782</a:t>
            </a:r>
            <a:r>
              <a:rPr lang="en-US" sz="2000" dirty="0" smtClean="0">
                <a:latin typeface="Garamond" pitchFamily="18" charset="0"/>
              </a:rPr>
              <a:t>/</a:t>
            </a:r>
            <a:endParaRPr lang="en-US" sz="2000" dirty="0">
              <a:latin typeface="Garamond" pitchFamily="18" charset="0"/>
            </a:endParaRPr>
          </a:p>
          <a:p>
            <a:pPr marL="114300" indent="0">
              <a:spcAft>
                <a:spcPts val="600"/>
              </a:spcAft>
              <a:buNone/>
            </a:pPr>
            <a:r>
              <a:rPr lang="en-US" sz="2000" dirty="0" err="1">
                <a:latin typeface="Garamond" pitchFamily="18" charset="0"/>
              </a:rPr>
              <a:t>Pinterest</a:t>
            </a:r>
            <a:r>
              <a:rPr lang="en-US" sz="2000" dirty="0">
                <a:latin typeface="Garamond" pitchFamily="18" charset="0"/>
              </a:rPr>
              <a:t>. (2012). </a:t>
            </a:r>
            <a:r>
              <a:rPr lang="en-US" sz="2000" i="1" dirty="0">
                <a:latin typeface="Garamond" pitchFamily="18" charset="0"/>
              </a:rPr>
              <a:t>Susan Sandberg via </a:t>
            </a:r>
            <a:r>
              <a:rPr lang="en-US" sz="2000" i="1" dirty="0" err="1">
                <a:latin typeface="Garamond" pitchFamily="18" charset="0"/>
              </a:rPr>
              <a:t>Runa</a:t>
            </a:r>
            <a:r>
              <a:rPr lang="en-US" sz="2000" i="1" dirty="0">
                <a:latin typeface="Garamond" pitchFamily="18" charset="0"/>
              </a:rPr>
              <a:t> </a:t>
            </a:r>
            <a:r>
              <a:rPr lang="en-US" sz="2000" i="1" dirty="0" err="1">
                <a:latin typeface="Garamond" pitchFamily="18" charset="0"/>
              </a:rPr>
              <a:t>Layla</a:t>
            </a:r>
            <a:r>
              <a:rPr lang="en-US" sz="2000" i="1" dirty="0">
                <a:latin typeface="Garamond" pitchFamily="18" charset="0"/>
              </a:rPr>
              <a:t>.</a:t>
            </a:r>
            <a:r>
              <a:rPr lang="en-US" sz="2000" dirty="0">
                <a:latin typeface="Garamond" pitchFamily="18" charset="0"/>
              </a:rPr>
              <a:t> Retrieved from 	http://pinterest.com/pin/40813940343581076</a:t>
            </a:r>
            <a:r>
              <a:rPr lang="en-US" sz="2000" dirty="0" smtClean="0">
                <a:latin typeface="Garamond" pitchFamily="18" charset="0"/>
              </a:rPr>
              <a:t>/</a:t>
            </a:r>
            <a:endParaRPr lang="en-US" sz="2000" dirty="0">
              <a:latin typeface="Garamond" pitchFamily="18" charset="0"/>
            </a:endParaRPr>
          </a:p>
          <a:p>
            <a:pPr marL="114300" indent="0">
              <a:spcAft>
                <a:spcPts val="600"/>
              </a:spcAft>
              <a:buNone/>
            </a:pPr>
            <a:r>
              <a:rPr lang="en-US" sz="2000" dirty="0" err="1">
                <a:latin typeface="Garamond" pitchFamily="18" charset="0"/>
              </a:rPr>
              <a:t>Pinterest</a:t>
            </a:r>
            <a:r>
              <a:rPr lang="en-US" sz="2000" dirty="0">
                <a:latin typeface="Garamond" pitchFamily="18" charset="0"/>
              </a:rPr>
              <a:t>. (2012). </a:t>
            </a:r>
            <a:r>
              <a:rPr lang="en-US" sz="2000" i="1" dirty="0">
                <a:latin typeface="Garamond" pitchFamily="18" charset="0"/>
              </a:rPr>
              <a:t>UMD Engineering Coop &amp; Career Services.</a:t>
            </a:r>
            <a:r>
              <a:rPr lang="en-US" sz="2000" dirty="0">
                <a:latin typeface="Garamond" pitchFamily="18" charset="0"/>
              </a:rPr>
              <a:t> </a:t>
            </a:r>
            <a:r>
              <a:rPr lang="en-US" sz="2000" dirty="0" smtClean="0">
                <a:latin typeface="Garamond" pitchFamily="18" charset="0"/>
              </a:rPr>
              <a:t>Retrieved </a:t>
            </a:r>
            <a:r>
              <a:rPr lang="en-US" sz="2000" dirty="0">
                <a:latin typeface="Garamond" pitchFamily="18" charset="0"/>
              </a:rPr>
              <a:t>	from http://pinterest.com/pin/155374255864550661/ </a:t>
            </a:r>
            <a:endParaRPr lang="en-US" sz="2000" dirty="0" smtClean="0">
              <a:latin typeface="Garamond" pitchFamily="18" charset="0"/>
            </a:endParaRPr>
          </a:p>
          <a:p>
            <a:pPr marL="114300" indent="0">
              <a:spcAft>
                <a:spcPts val="600"/>
              </a:spcAft>
              <a:buNone/>
            </a:pPr>
            <a:r>
              <a:rPr lang="en-US" sz="2000" dirty="0" err="1">
                <a:latin typeface="Garamond" pitchFamily="18" charset="0"/>
              </a:rPr>
              <a:t>Pinterest</a:t>
            </a:r>
            <a:r>
              <a:rPr lang="en-US" sz="2000" dirty="0">
                <a:latin typeface="Garamond" pitchFamily="18" charset="0"/>
              </a:rPr>
              <a:t>. (2012). </a:t>
            </a:r>
            <a:r>
              <a:rPr lang="en-US" sz="2000" i="1" dirty="0">
                <a:latin typeface="Garamond" pitchFamily="18" charset="0"/>
              </a:rPr>
              <a:t>UMD Engineering Coop &amp; Career Services via Pitt 	Career Services. </a:t>
            </a:r>
            <a:r>
              <a:rPr lang="en-US" sz="2000" dirty="0">
                <a:latin typeface="Garamond" pitchFamily="18" charset="0"/>
              </a:rPr>
              <a:t>Retrieved from http://</a:t>
            </a:r>
            <a:r>
              <a:rPr lang="en-US" sz="2000" dirty="0" smtClean="0">
                <a:latin typeface="Garamond" pitchFamily="18" charset="0"/>
              </a:rPr>
              <a:t>pinterest.com/pin/</a:t>
            </a:r>
            <a:br>
              <a:rPr lang="en-US" sz="2000" dirty="0" smtClean="0">
                <a:latin typeface="Garamond" pitchFamily="18" charset="0"/>
              </a:rPr>
            </a:br>
            <a:r>
              <a:rPr lang="en-US" sz="2000" dirty="0" smtClean="0">
                <a:latin typeface="Garamond" pitchFamily="18" charset="0"/>
              </a:rPr>
              <a:t>	155374255865486816/</a:t>
            </a:r>
          </a:p>
          <a:p>
            <a:pPr marL="114300" indent="0">
              <a:spcAft>
                <a:spcPts val="600"/>
              </a:spcAft>
              <a:buNone/>
            </a:pPr>
            <a:r>
              <a:rPr lang="en-US" sz="2000" dirty="0" err="1" smtClean="0">
                <a:latin typeface="Garamond" pitchFamily="18" charset="0"/>
              </a:rPr>
              <a:t>Pinterest</a:t>
            </a:r>
            <a:r>
              <a:rPr lang="en-US" sz="2000" dirty="0">
                <a:latin typeface="Garamond" pitchFamily="18" charset="0"/>
              </a:rPr>
              <a:t>. (2012). </a:t>
            </a:r>
            <a:r>
              <a:rPr lang="en-US" sz="2000" i="1" dirty="0">
                <a:latin typeface="Garamond" pitchFamily="18" charset="0"/>
              </a:rPr>
              <a:t>UNC UCS.</a:t>
            </a:r>
            <a:r>
              <a:rPr lang="en-US" sz="2000" dirty="0">
                <a:latin typeface="Garamond" pitchFamily="18" charset="0"/>
              </a:rPr>
              <a:t> Retrieved from 	http://pinterest.com/pin/49891508341903028/</a:t>
            </a:r>
          </a:p>
          <a:p>
            <a:pPr marL="776288" lvl="2" indent="0">
              <a:buNone/>
            </a:pPr>
            <a:endParaRPr lang="en-US" sz="2000" dirty="0">
              <a:latin typeface="Garamond" pitchFamily="18" charset="0"/>
            </a:endParaRPr>
          </a:p>
          <a:p>
            <a:pPr marL="114300" indent="0">
              <a:buNone/>
            </a:pPr>
            <a:endParaRPr lang="en-US" sz="1600" dirty="0">
              <a:latin typeface="Garamond" pitchFamily="18" charset="0"/>
            </a:endParaRPr>
          </a:p>
          <a:p>
            <a:pPr marL="114300" indent="0">
              <a:buNone/>
            </a:pPr>
            <a:endParaRPr lang="en-US" sz="2000" dirty="0" smtClean="0">
              <a:latin typeface="Garamond" pitchFamily="18" charset="0"/>
            </a:endParaRPr>
          </a:p>
          <a:p>
            <a:pPr marL="114300" indent="0">
              <a:buNone/>
            </a:pPr>
            <a:endParaRPr lang="en-US" sz="2000" i="1" dirty="0">
              <a:solidFill>
                <a:srgbClr val="2F2B20"/>
              </a:solidFill>
              <a:latin typeface="Garamond" pitchFamily="18" charset="0"/>
              <a:ea typeface="+mn-ea"/>
              <a:cs typeface="+mn-cs"/>
            </a:endParaRPr>
          </a:p>
          <a:p>
            <a:pPr marL="114300" indent="0" eaLnBrk="1" fontAlgn="auto" hangingPunct="1">
              <a:spcAft>
                <a:spcPts val="0"/>
              </a:spcAft>
              <a:buNone/>
              <a:defRPr/>
            </a:pPr>
            <a:endParaRPr lang="en-US" sz="2000" dirty="0" smtClean="0">
              <a:solidFill>
                <a:srgbClr val="2F2B20"/>
              </a:solidFill>
              <a:ea typeface="+mn-ea"/>
              <a:cs typeface="+mn-cs"/>
            </a:endParaRPr>
          </a:p>
        </p:txBody>
      </p:sp>
      <p:cxnSp>
        <p:nvCxnSpPr>
          <p:cNvPr id="20" name="Straight Connector 19"/>
          <p:cNvCxnSpPr/>
          <p:nvPr/>
        </p:nvCxnSpPr>
        <p:spPr>
          <a:xfrm>
            <a:off x="609600" y="1143000"/>
            <a:ext cx="74676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595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595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435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2F2B20"/>
                </a:solidFill>
                <a:ea typeface="+mj-ea"/>
                <a:cs typeface="+mj-cs"/>
              </a:rPr>
              <a:t>References</a:t>
            </a:r>
            <a:endParaRPr lang="en-US" sz="1600" b="1" dirty="0">
              <a:solidFill>
                <a:srgbClr val="2F2B20"/>
              </a:solidFill>
              <a:ea typeface="+mj-ea"/>
              <a:cs typeface="+mj-cs"/>
            </a:endParaRPr>
          </a:p>
        </p:txBody>
      </p:sp>
      <p:sp>
        <p:nvSpPr>
          <p:cNvPr id="3" name="Content Placeholder 2"/>
          <p:cNvSpPr>
            <a:spLocks noGrp="1"/>
          </p:cNvSpPr>
          <p:nvPr>
            <p:ph idx="1"/>
          </p:nvPr>
        </p:nvSpPr>
        <p:spPr>
          <a:xfrm>
            <a:off x="457200" y="1524000"/>
            <a:ext cx="7620000" cy="4800600"/>
          </a:xfrm>
          <a:ln w="38100"/>
        </p:spPr>
        <p:txBody>
          <a:bodyPr rtlCol="0">
            <a:normAutofit/>
          </a:bodyPr>
          <a:lstStyle/>
          <a:p>
            <a:pPr marL="114300" indent="0">
              <a:spcAft>
                <a:spcPts val="600"/>
              </a:spcAft>
              <a:buNone/>
            </a:pPr>
            <a:r>
              <a:rPr lang="en-US" sz="2000" dirty="0" err="1" smtClean="0">
                <a:latin typeface="Garamond" pitchFamily="18" charset="0"/>
              </a:rPr>
              <a:t>Sinha</a:t>
            </a:r>
            <a:r>
              <a:rPr lang="en-US" sz="2000" dirty="0">
                <a:latin typeface="Garamond" pitchFamily="18" charset="0"/>
              </a:rPr>
              <a:t>, R. (2012), </a:t>
            </a:r>
            <a:r>
              <a:rPr lang="en-US" sz="2000" i="1" dirty="0">
                <a:latin typeface="Garamond" pitchFamily="18" charset="0"/>
              </a:rPr>
              <a:t>Presentation Skills – How to Grab and Keep </a:t>
            </a:r>
            <a:r>
              <a:rPr lang="en-US" sz="2000" i="1" dirty="0" smtClean="0">
                <a:latin typeface="Garamond" pitchFamily="18" charset="0"/>
              </a:rPr>
              <a:t>Audience 	Attention </a:t>
            </a:r>
            <a:r>
              <a:rPr lang="en-US" sz="2000" i="1" dirty="0">
                <a:latin typeface="Garamond" pitchFamily="18" charset="0"/>
              </a:rPr>
              <a:t>During a Presentation</a:t>
            </a:r>
            <a:r>
              <a:rPr lang="en-US" sz="2000" dirty="0">
                <a:latin typeface="Garamond" pitchFamily="18" charset="0"/>
              </a:rPr>
              <a:t>. Retrieved </a:t>
            </a:r>
            <a:r>
              <a:rPr lang="en-US" sz="2000" dirty="0" smtClean="0">
                <a:latin typeface="Garamond" pitchFamily="18" charset="0"/>
              </a:rPr>
              <a:t>September </a:t>
            </a:r>
            <a:r>
              <a:rPr lang="en-US" sz="2000" dirty="0">
                <a:latin typeface="Garamond" pitchFamily="18" charset="0"/>
              </a:rPr>
              <a:t>12, </a:t>
            </a:r>
            <a:r>
              <a:rPr lang="en-US" sz="2000" dirty="0" smtClean="0">
                <a:latin typeface="Garamond" pitchFamily="18" charset="0"/>
              </a:rPr>
              <a:t>2012 </a:t>
            </a:r>
            <a:r>
              <a:rPr lang="en-US" sz="2000" dirty="0">
                <a:latin typeface="Garamond" pitchFamily="18" charset="0"/>
              </a:rPr>
              <a:t>from </a:t>
            </a:r>
            <a:r>
              <a:rPr lang="en-US" sz="2000" dirty="0" smtClean="0">
                <a:latin typeface="Garamond" pitchFamily="18" charset="0"/>
              </a:rPr>
              <a:t>	http</a:t>
            </a:r>
            <a:r>
              <a:rPr lang="en-US" sz="2000" dirty="0">
                <a:latin typeface="Garamond" pitchFamily="18" charset="0"/>
              </a:rPr>
              <a:t>://</a:t>
            </a:r>
            <a:r>
              <a:rPr lang="en-US" sz="2000" dirty="0" smtClean="0">
                <a:latin typeface="Garamond" pitchFamily="18" charset="0"/>
              </a:rPr>
              <a:t>www.dotconnect.com/Presentation_skills_How_to_grab_	and_keep_audience_attention_during_a_presentation.html</a:t>
            </a:r>
          </a:p>
          <a:p>
            <a:pPr marL="114300" indent="0">
              <a:spcAft>
                <a:spcPts val="600"/>
              </a:spcAft>
              <a:buNone/>
            </a:pPr>
            <a:r>
              <a:rPr lang="en-US" sz="2000" dirty="0" smtClean="0">
                <a:latin typeface="Garamond" pitchFamily="18" charset="0"/>
              </a:rPr>
              <a:t>Statistic </a:t>
            </a:r>
            <a:r>
              <a:rPr lang="en-US" sz="2000" dirty="0">
                <a:latin typeface="Garamond" pitchFamily="18" charset="0"/>
              </a:rPr>
              <a:t>Brain (2012, August, 28). </a:t>
            </a:r>
            <a:r>
              <a:rPr lang="en-US" sz="2000" i="1" dirty="0">
                <a:latin typeface="Garamond" pitchFamily="18" charset="0"/>
              </a:rPr>
              <a:t>Fear / Phobia Statistics</a:t>
            </a:r>
            <a:r>
              <a:rPr lang="en-US" sz="2000" dirty="0">
                <a:latin typeface="Garamond" pitchFamily="18" charset="0"/>
              </a:rPr>
              <a:t>. Retrieved </a:t>
            </a:r>
            <a:r>
              <a:rPr lang="en-US" sz="2000" dirty="0" smtClean="0">
                <a:latin typeface="Garamond" pitchFamily="18" charset="0"/>
              </a:rPr>
              <a:t>	September </a:t>
            </a:r>
            <a:r>
              <a:rPr lang="en-US" sz="2000" dirty="0">
                <a:latin typeface="Garamond" pitchFamily="18" charset="0"/>
              </a:rPr>
              <a:t>12, 2012 from http://</a:t>
            </a:r>
            <a:r>
              <a:rPr lang="en-US" sz="2000" dirty="0" smtClean="0">
                <a:latin typeface="Garamond" pitchFamily="18" charset="0"/>
              </a:rPr>
              <a:t>www.statisticbrain.com/fear-	phobia-statistics/</a:t>
            </a:r>
          </a:p>
          <a:p>
            <a:pPr marL="114300" indent="0">
              <a:buNone/>
            </a:pPr>
            <a:r>
              <a:rPr lang="en-US" sz="2000" dirty="0" err="1">
                <a:latin typeface="Garamond" pitchFamily="18" charset="0"/>
              </a:rPr>
              <a:t>Topix</a:t>
            </a:r>
            <a:r>
              <a:rPr lang="en-US" sz="2000" dirty="0">
                <a:latin typeface="Garamond" pitchFamily="18" charset="0"/>
              </a:rPr>
              <a:t> France. (2012) </a:t>
            </a:r>
            <a:r>
              <a:rPr lang="en-US" sz="2000" i="1" dirty="0">
                <a:latin typeface="Garamond" pitchFamily="18" charset="0"/>
              </a:rPr>
              <a:t>Business Casual For Young Women Attire.</a:t>
            </a:r>
            <a:r>
              <a:rPr lang="en-US" sz="2000" dirty="0">
                <a:latin typeface="Garamond" pitchFamily="18" charset="0"/>
              </a:rPr>
              <a:t> Retrieved 	from http://pontfaverger.com/business-casual-for-young-	women-attire</a:t>
            </a:r>
          </a:p>
          <a:p>
            <a:pPr marL="114300" indent="0">
              <a:buNone/>
            </a:pPr>
            <a:endParaRPr lang="en-US" sz="2000" dirty="0">
              <a:latin typeface="Garamond" pitchFamily="18" charset="0"/>
            </a:endParaRPr>
          </a:p>
          <a:p>
            <a:pPr marL="114300" indent="0" eaLnBrk="1" fontAlgn="auto" hangingPunct="1">
              <a:spcAft>
                <a:spcPts val="0"/>
              </a:spcAft>
              <a:buFont typeface="Arial" pitchFamily="34" charset="0"/>
              <a:buNone/>
              <a:defRPr/>
            </a:pPr>
            <a:endParaRPr lang="en-US" sz="2000" i="1" dirty="0">
              <a:solidFill>
                <a:srgbClr val="2F2B20"/>
              </a:solidFill>
              <a:ea typeface="+mn-ea"/>
              <a:cs typeface="+mn-cs"/>
            </a:endParaRPr>
          </a:p>
          <a:p>
            <a:pPr marL="114300" indent="0" eaLnBrk="1" fontAlgn="auto" hangingPunct="1">
              <a:spcAft>
                <a:spcPts val="0"/>
              </a:spcAft>
              <a:buFont typeface="Arial" pitchFamily="34" charset="0"/>
              <a:buNone/>
              <a:defRPr/>
            </a:pPr>
            <a:endParaRPr lang="en-US" sz="2000" dirty="0" smtClean="0">
              <a:solidFill>
                <a:srgbClr val="2F2B20"/>
              </a:solidFill>
              <a:ea typeface="+mn-ea"/>
              <a:cs typeface="+mn-cs"/>
            </a:endParaRPr>
          </a:p>
        </p:txBody>
      </p:sp>
      <p:cxnSp>
        <p:nvCxnSpPr>
          <p:cNvPr id="20" name="Straight Connector 19"/>
          <p:cNvCxnSpPr/>
          <p:nvPr/>
        </p:nvCxnSpPr>
        <p:spPr>
          <a:xfrm>
            <a:off x="609600" y="1143000"/>
            <a:ext cx="74676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595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595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397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ChangeArrowheads="1"/>
          </p:cNvSpPr>
          <p:nvPr/>
        </p:nvSpPr>
        <p:spPr bwMode="auto">
          <a:xfrm>
            <a:off x="-19792"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2F2B20"/>
                </a:solidFill>
                <a:ea typeface="+mj-ea"/>
                <a:cs typeface="+mj-cs"/>
              </a:rPr>
              <a:t>References</a:t>
            </a:r>
            <a:endParaRPr lang="en-US" sz="1600" b="1" dirty="0">
              <a:solidFill>
                <a:srgbClr val="2F2B20"/>
              </a:solidFill>
              <a:ea typeface="+mj-ea"/>
              <a:cs typeface="+mj-cs"/>
            </a:endParaRPr>
          </a:p>
        </p:txBody>
      </p:sp>
      <p:sp>
        <p:nvSpPr>
          <p:cNvPr id="3" name="Content Placeholder 2"/>
          <p:cNvSpPr>
            <a:spLocks noGrp="1"/>
          </p:cNvSpPr>
          <p:nvPr>
            <p:ph idx="1"/>
          </p:nvPr>
        </p:nvSpPr>
        <p:spPr>
          <a:ln w="38100"/>
        </p:spPr>
        <p:txBody>
          <a:bodyPr rtlCol="0">
            <a:normAutofit/>
          </a:bodyPr>
          <a:lstStyle/>
          <a:p>
            <a:pPr marL="114300" indent="0">
              <a:buNone/>
            </a:pPr>
            <a:r>
              <a:rPr lang="en-US" sz="2000" dirty="0" smtClean="0">
                <a:latin typeface="Garamond" pitchFamily="18" charset="0"/>
              </a:rPr>
              <a:t>U</a:t>
            </a:r>
            <a:r>
              <a:rPr lang="en-US" sz="2000" dirty="0">
                <a:latin typeface="Garamond" pitchFamily="18" charset="0"/>
              </a:rPr>
              <a:t>. C. Davis Washington Program. (2012). </a:t>
            </a:r>
            <a:r>
              <a:rPr lang="en-US" sz="2000" i="1" dirty="0">
                <a:latin typeface="Garamond" pitchFamily="18" charset="0"/>
              </a:rPr>
              <a:t>How to Dress Business </a:t>
            </a:r>
            <a:r>
              <a:rPr lang="en-US" sz="2000" i="1" dirty="0" smtClean="0">
                <a:latin typeface="Garamond" pitchFamily="18" charset="0"/>
              </a:rPr>
              <a:t>Casual</a:t>
            </a:r>
            <a:r>
              <a:rPr lang="en-US" sz="2000" i="1" dirty="0">
                <a:latin typeface="Garamond" pitchFamily="18" charset="0"/>
              </a:rPr>
              <a:t>: </a:t>
            </a:r>
            <a:r>
              <a:rPr lang="en-US" sz="2000" i="1" dirty="0" smtClean="0">
                <a:latin typeface="Garamond" pitchFamily="18" charset="0"/>
              </a:rPr>
              <a:t>	Women</a:t>
            </a:r>
            <a:r>
              <a:rPr lang="en-US" sz="2000" dirty="0">
                <a:latin typeface="Garamond" pitchFamily="18" charset="0"/>
              </a:rPr>
              <a:t>. Retrieved </a:t>
            </a:r>
            <a:r>
              <a:rPr lang="en-US" sz="2000" dirty="0" smtClean="0">
                <a:latin typeface="Garamond" pitchFamily="18" charset="0"/>
              </a:rPr>
              <a:t>from http</a:t>
            </a:r>
            <a:r>
              <a:rPr lang="en-US" sz="2000" dirty="0">
                <a:latin typeface="Garamond" pitchFamily="18" charset="0"/>
              </a:rPr>
              <a:t>://</a:t>
            </a:r>
            <a:r>
              <a:rPr lang="en-US" sz="2000" dirty="0" smtClean="0">
                <a:latin typeface="Garamond" pitchFamily="18" charset="0"/>
              </a:rPr>
              <a:t>washingtonprogram.ucdavis.edu</a:t>
            </a:r>
          </a:p>
          <a:p>
            <a:pPr marL="114300" indent="0">
              <a:spcAft>
                <a:spcPts val="600"/>
              </a:spcAft>
              <a:buNone/>
            </a:pPr>
            <a:r>
              <a:rPr lang="en-US" sz="2000" dirty="0" smtClean="0">
                <a:latin typeface="Garamond" pitchFamily="18" charset="0"/>
              </a:rPr>
              <a:t>	/BusinessCasualWomen.htm</a:t>
            </a:r>
          </a:p>
          <a:p>
            <a:pPr marL="114300" indent="0">
              <a:buNone/>
            </a:pPr>
            <a:r>
              <a:rPr lang="en-US" sz="2000" dirty="0" smtClean="0">
                <a:latin typeface="Garamond" pitchFamily="18" charset="0"/>
              </a:rPr>
              <a:t>U</a:t>
            </a:r>
            <a:r>
              <a:rPr lang="en-US" sz="2000" dirty="0">
                <a:latin typeface="Garamond" pitchFamily="18" charset="0"/>
              </a:rPr>
              <a:t>. C. Davis Washington Program. (2012). </a:t>
            </a:r>
            <a:r>
              <a:rPr lang="en-US" sz="2000" i="1" dirty="0">
                <a:latin typeface="Garamond" pitchFamily="18" charset="0"/>
              </a:rPr>
              <a:t>How to Dress Business </a:t>
            </a:r>
            <a:r>
              <a:rPr lang="en-US" sz="2000" i="1" dirty="0" smtClean="0">
                <a:latin typeface="Garamond" pitchFamily="18" charset="0"/>
              </a:rPr>
              <a:t>Casual</a:t>
            </a:r>
            <a:r>
              <a:rPr lang="en-US" sz="2000" i="1" dirty="0">
                <a:latin typeface="Garamond" pitchFamily="18" charset="0"/>
              </a:rPr>
              <a:t>: </a:t>
            </a:r>
            <a:r>
              <a:rPr lang="en-US" sz="2000" i="1" dirty="0" smtClean="0">
                <a:latin typeface="Garamond" pitchFamily="18" charset="0"/>
              </a:rPr>
              <a:t>	Men</a:t>
            </a:r>
            <a:r>
              <a:rPr lang="en-US" sz="2000" dirty="0">
                <a:latin typeface="Garamond" pitchFamily="18" charset="0"/>
              </a:rPr>
              <a:t>. Retrieved from http://</a:t>
            </a:r>
            <a:r>
              <a:rPr lang="en-US" sz="2000" dirty="0" smtClean="0">
                <a:latin typeface="Garamond" pitchFamily="18" charset="0"/>
              </a:rPr>
              <a:t>washingtonprogram.ucdavis.edu</a:t>
            </a:r>
          </a:p>
          <a:p>
            <a:pPr marL="776288" lvl="2" indent="0">
              <a:buNone/>
            </a:pPr>
            <a:r>
              <a:rPr lang="en-US" sz="2000" dirty="0" smtClean="0">
                <a:latin typeface="Garamond" pitchFamily="18" charset="0"/>
              </a:rPr>
              <a:t>/</a:t>
            </a:r>
            <a:r>
              <a:rPr lang="en-US" sz="2000" dirty="0">
                <a:latin typeface="Garamond" pitchFamily="18" charset="0"/>
              </a:rPr>
              <a:t>BusinessCasualMen.htm</a:t>
            </a:r>
          </a:p>
          <a:p>
            <a:pPr marL="114300" indent="0" eaLnBrk="1" fontAlgn="auto" hangingPunct="1">
              <a:spcAft>
                <a:spcPts val="0"/>
              </a:spcAft>
              <a:buNone/>
              <a:defRPr/>
            </a:pPr>
            <a:endParaRPr lang="en-US" sz="2000" i="1" dirty="0">
              <a:solidFill>
                <a:srgbClr val="2F2B20"/>
              </a:solidFill>
              <a:latin typeface="Garamond" pitchFamily="18" charset="0"/>
              <a:ea typeface="+mn-ea"/>
              <a:cs typeface="+mn-cs"/>
            </a:endParaRPr>
          </a:p>
          <a:p>
            <a:pPr marL="114300" indent="0" eaLnBrk="1" fontAlgn="auto" hangingPunct="1">
              <a:spcAft>
                <a:spcPts val="0"/>
              </a:spcAft>
              <a:buFont typeface="Arial" pitchFamily="34" charset="0"/>
              <a:buNone/>
              <a:defRPr/>
            </a:pPr>
            <a:endParaRPr lang="en-US" sz="2000" dirty="0" smtClean="0">
              <a:solidFill>
                <a:srgbClr val="2F2B20"/>
              </a:solidFill>
              <a:ea typeface="+mn-ea"/>
              <a:cs typeface="+mn-cs"/>
            </a:endParaRPr>
          </a:p>
        </p:txBody>
      </p:sp>
      <p:cxnSp>
        <p:nvCxnSpPr>
          <p:cNvPr id="20" name="Straight Connector 19"/>
          <p:cNvCxnSpPr/>
          <p:nvPr/>
        </p:nvCxnSpPr>
        <p:spPr>
          <a:xfrm>
            <a:off x="609600" y="1143000"/>
            <a:ext cx="74676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595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595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19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12493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493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74638"/>
            <a:ext cx="8458200" cy="1143000"/>
          </a:xfrm>
        </p:spPr>
        <p:txBody>
          <a:bodyPr/>
          <a:lstStyle/>
          <a:p>
            <a:pPr algn="ctr"/>
            <a:r>
              <a:rPr lang="en-US" dirty="0" smtClean="0">
                <a:solidFill>
                  <a:schemeClr val="tx1"/>
                </a:solidFill>
                <a:latin typeface="Garamond Premr Pro Smbd" pitchFamily="18" charset="0"/>
              </a:rPr>
              <a:t>Start with an Attention Getter</a:t>
            </a:r>
            <a:endParaRPr lang="en-US" dirty="0">
              <a:latin typeface="Garamond Premr Pro Smbd" pitchFamily="18" charset="0"/>
            </a:endParaRPr>
          </a:p>
        </p:txBody>
      </p:sp>
      <p:sp>
        <p:nvSpPr>
          <p:cNvPr id="3" name="Content Placeholder 2"/>
          <p:cNvSpPr>
            <a:spLocks noGrp="1"/>
          </p:cNvSpPr>
          <p:nvPr>
            <p:ph idx="1"/>
          </p:nvPr>
        </p:nvSpPr>
        <p:spPr>
          <a:xfrm>
            <a:off x="457200" y="1600200"/>
            <a:ext cx="7620000" cy="4114800"/>
          </a:xfrm>
        </p:spPr>
        <p:txBody>
          <a:bodyPr/>
          <a:lstStyle/>
          <a:p>
            <a:r>
              <a:rPr lang="en-US" sz="2800" dirty="0" smtClean="0">
                <a:latin typeface="Garamond" pitchFamily="18" charset="0"/>
              </a:rPr>
              <a:t>Interesting Images</a:t>
            </a:r>
          </a:p>
          <a:p>
            <a:r>
              <a:rPr lang="en-US" sz="2800" dirty="0" smtClean="0">
                <a:latin typeface="Garamond" pitchFamily="18" charset="0"/>
              </a:rPr>
              <a:t>Question for the audience</a:t>
            </a:r>
          </a:p>
          <a:p>
            <a:r>
              <a:rPr lang="en-US" sz="2800" dirty="0" smtClean="0">
                <a:latin typeface="Garamond" pitchFamily="18" charset="0"/>
              </a:rPr>
              <a:t>Relevant statistics</a:t>
            </a:r>
          </a:p>
          <a:p>
            <a:r>
              <a:rPr lang="en-US" sz="2800" dirty="0" smtClean="0">
                <a:latin typeface="Garamond" pitchFamily="18" charset="0"/>
              </a:rPr>
              <a:t>Personal story</a:t>
            </a:r>
          </a:p>
          <a:p>
            <a:r>
              <a:rPr lang="en-US" sz="2800" dirty="0" smtClean="0">
                <a:latin typeface="Garamond" pitchFamily="18" charset="0"/>
              </a:rPr>
              <a:t>Thought-provoking quote</a:t>
            </a:r>
          </a:p>
          <a:p>
            <a:r>
              <a:rPr lang="en-US" sz="2800" dirty="0" smtClean="0">
                <a:latin typeface="Garamond" pitchFamily="18" charset="0"/>
              </a:rPr>
              <a:t>Demonstration</a:t>
            </a:r>
            <a:endParaRPr lang="en-US" sz="2400" dirty="0">
              <a:latin typeface="Garamond" pitchFamily="18" charset="0"/>
            </a:endParaRPr>
          </a:p>
        </p:txBody>
      </p:sp>
    </p:spTree>
    <p:extLst>
      <p:ext uri="{BB962C8B-B14F-4D97-AF65-F5344CB8AC3E}">
        <p14:creationId xmlns:p14="http://schemas.microsoft.com/office/powerpoint/2010/main" val="1999726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124937"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4938"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5992813"/>
            <a:ext cx="68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74638"/>
            <a:ext cx="8458200" cy="1143000"/>
          </a:xfrm>
        </p:spPr>
        <p:txBody>
          <a:bodyPr/>
          <a:lstStyle/>
          <a:p>
            <a:pPr algn="ctr"/>
            <a:endParaRPr lang="en-US" dirty="0">
              <a:latin typeface="Garamond Premr Pro Smbd" pitchFamily="18" charset="0"/>
            </a:endParaRPr>
          </a:p>
        </p:txBody>
      </p:sp>
      <p:sp>
        <p:nvSpPr>
          <p:cNvPr id="3" name="Content Placeholder 2"/>
          <p:cNvSpPr>
            <a:spLocks noGrp="1"/>
          </p:cNvSpPr>
          <p:nvPr>
            <p:ph idx="1"/>
          </p:nvPr>
        </p:nvSpPr>
        <p:spPr>
          <a:xfrm>
            <a:off x="457200" y="1600200"/>
            <a:ext cx="7620000" cy="4114800"/>
          </a:xfrm>
        </p:spPr>
        <p:txBody>
          <a:bodyPr/>
          <a:lstStyle/>
          <a:p>
            <a:pPr marL="114300" indent="0" algn="ctr">
              <a:buNone/>
            </a:pPr>
            <a:r>
              <a:rPr lang="en-US" sz="4000" dirty="0" smtClean="0">
                <a:latin typeface="Garamond" pitchFamily="18" charset="0"/>
              </a:rPr>
              <a:t>The following are examples of what </a:t>
            </a:r>
            <a:r>
              <a:rPr lang="en-US" sz="4000" b="1" dirty="0" smtClean="0">
                <a:latin typeface="Garamond" pitchFamily="18" charset="0"/>
              </a:rPr>
              <a:t>NOT</a:t>
            </a:r>
            <a:r>
              <a:rPr lang="en-US" sz="4000" dirty="0" smtClean="0">
                <a:latin typeface="Garamond" pitchFamily="18" charset="0"/>
              </a:rPr>
              <a:t> to do when designing a presentation.</a:t>
            </a:r>
            <a:endParaRPr lang="en-US" sz="4000" dirty="0">
              <a:latin typeface="Garamond" pitchFamily="18" charset="0"/>
            </a:endParaRPr>
          </a:p>
        </p:txBody>
      </p:sp>
    </p:spTree>
    <p:extLst>
      <p:ext uri="{BB962C8B-B14F-4D97-AF65-F5344CB8AC3E}">
        <p14:creationId xmlns:p14="http://schemas.microsoft.com/office/powerpoint/2010/main" val="2451999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cs typeface="+mj-cs"/>
              </a:rPr>
              <a:t>Chilean Exports</a:t>
            </a:r>
          </a:p>
        </p:txBody>
      </p:sp>
      <p:sp>
        <p:nvSpPr>
          <p:cNvPr id="4099" name="Rectangle 3"/>
          <p:cNvSpPr>
            <a:spLocks noGrp="1" noChangeArrowheads="1"/>
          </p:cNvSpPr>
          <p:nvPr>
            <p:ph type="body" idx="1"/>
          </p:nvPr>
        </p:nvSpPr>
        <p:spPr/>
        <p:txBody>
          <a:bodyPr/>
          <a:lstStyle/>
          <a:p>
            <a:pPr eaLnBrk="1" hangingPunct="1">
              <a:lnSpc>
                <a:spcPct val="80000"/>
              </a:lnSpc>
              <a:defRPr/>
            </a:pPr>
            <a:r>
              <a:rPr lang="en-US" sz="1600" smtClean="0">
                <a:cs typeface="+mn-cs"/>
              </a:rPr>
              <a:t>Fresh fruit leads Chile's export mix - Chile emerges as major supplier of fresh fruit to world market due to ample natural resources, consumer demand for fresh fruit during winter season in U.S. and Europe, and incentives in agricultural policies of Chilean government, encouraging trend toward diversification of exports and development of nontraditional crops - U.S. Dept. of Agriculture, Economic Research Service Report </a:t>
            </a:r>
          </a:p>
          <a:p>
            <a:pPr eaLnBrk="1" hangingPunct="1">
              <a:lnSpc>
                <a:spcPct val="80000"/>
              </a:lnSpc>
              <a:defRPr/>
            </a:pPr>
            <a:r>
              <a:rPr lang="en-US" sz="1600" smtClean="0">
                <a:cs typeface="+mn-cs"/>
              </a:rPr>
              <a:t>Chile is among the developing economies taking advantage of these trends, pursuing a free market economy. This has allowed for diversification through the expansion of fruit production for export, especially to the U.S. and Western Europe. Chile has successfully diversified its agricultural sector to the extent that it is now a major fruit exporting nation. Many countries view Chile's diversification of agriculture as a model to be followed. </a:t>
            </a:r>
          </a:p>
          <a:p>
            <a:pPr eaLnBrk="1" hangingPunct="1">
              <a:lnSpc>
                <a:spcPct val="80000"/>
              </a:lnSpc>
              <a:defRPr/>
            </a:pPr>
            <a:r>
              <a:rPr lang="en-US" sz="1600" smtClean="0">
                <a:cs typeface="+mn-cs"/>
              </a:rPr>
              <a:t>Meanwhile, the U.S. remains the largest single market for Chile's fruit exports. However, increasing demand from the EC and Central and East European countries combined may eventually surpass exports to the U.S., spurring further growth in Chile's exports. </a:t>
            </a:r>
          </a:p>
          <a:p>
            <a:pPr eaLnBrk="1" hangingPunct="1">
              <a:lnSpc>
                <a:spcPct val="80000"/>
              </a:lnSpc>
              <a:defRPr/>
            </a:pPr>
            <a:r>
              <a:rPr lang="en-US" sz="1600" smtClean="0">
                <a:cs typeface="+mn-cs"/>
              </a:rPr>
              <a:t>If you</a:t>
            </a:r>
            <a:r>
              <a:rPr lang="ja-JP" altLang="en-US" sz="1600" smtClean="0">
                <a:latin typeface="Arial"/>
                <a:cs typeface="+mn-cs"/>
              </a:rPr>
              <a:t>’</a:t>
            </a:r>
            <a:r>
              <a:rPr lang="en-US" sz="1600" smtClean="0">
                <a:cs typeface="+mn-cs"/>
              </a:rPr>
              <a:t>ve read this far, your eyes probably hurt and you</a:t>
            </a:r>
            <a:r>
              <a:rPr lang="ja-JP" altLang="en-US" sz="1600" smtClean="0">
                <a:latin typeface="Arial"/>
                <a:cs typeface="+mn-cs"/>
              </a:rPr>
              <a:t>’</a:t>
            </a:r>
            <a:r>
              <a:rPr lang="en-US" sz="1600" smtClean="0">
                <a:cs typeface="+mn-cs"/>
              </a:rPr>
              <a:t>ve been reading this tedious long-winded text instead of listening to me. I</a:t>
            </a:r>
            <a:r>
              <a:rPr lang="ja-JP" altLang="en-US" sz="1600" smtClean="0">
                <a:latin typeface="Arial"/>
                <a:cs typeface="+mn-cs"/>
              </a:rPr>
              <a:t>’</a:t>
            </a:r>
            <a:r>
              <a:rPr lang="en-US" sz="1600" smtClean="0">
                <a:cs typeface="+mn-cs"/>
              </a:rPr>
              <a:t>m insulted- can</a:t>
            </a:r>
            <a:r>
              <a:rPr lang="ja-JP" altLang="en-US" sz="1600" smtClean="0">
                <a:latin typeface="Arial"/>
                <a:cs typeface="+mn-cs"/>
              </a:rPr>
              <a:t>’</a:t>
            </a:r>
            <a:r>
              <a:rPr lang="en-US" sz="1600" smtClean="0">
                <a:cs typeface="+mn-cs"/>
              </a:rPr>
              <a:t>t you see I</a:t>
            </a:r>
            <a:r>
              <a:rPr lang="ja-JP" altLang="en-US" sz="1600" smtClean="0">
                <a:latin typeface="Arial"/>
                <a:cs typeface="+mn-cs"/>
              </a:rPr>
              <a:t>’</a:t>
            </a:r>
            <a:r>
              <a:rPr lang="en-US" sz="1600" smtClean="0">
                <a:cs typeface="+mn-cs"/>
              </a:rPr>
              <a:t>m doing a presentation up here? Look at me! Congratulations, however, on having such good eyesight.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81922" name="Content Placeholder 2"/>
          <p:cNvSpPr>
            <a:spLocks noGrp="1"/>
          </p:cNvSpPr>
          <p:nvPr>
            <p:ph idx="1"/>
          </p:nvPr>
        </p:nvSpPr>
        <p:spPr/>
        <p:txBody>
          <a:bodyPr/>
          <a:lstStyle/>
          <a:p>
            <a:pPr eaLnBrk="1" hangingPunct="1"/>
            <a:endParaRPr lang="en-US">
              <a:latin typeface="Calibri" charset="0"/>
            </a:endParaRPr>
          </a:p>
        </p:txBody>
      </p:sp>
      <p:sp>
        <p:nvSpPr>
          <p:cNvPr id="81923" name="Rectangle 3"/>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5" name="Rectangle 2"/>
          <p:cNvSpPr txBox="1">
            <a:spLocks noChangeArrowheads="1"/>
          </p:cNvSpPr>
          <p:nvPr/>
        </p:nvSpPr>
        <p:spPr>
          <a:xfrm>
            <a:off x="685800" y="457200"/>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sz="4000" b="1" dirty="0" smtClean="0">
                <a:solidFill>
                  <a:srgbClr val="2F2B20"/>
                </a:solidFill>
                <a:latin typeface="Garamond Premr Pro Smbd" pitchFamily="18" charset="0"/>
                <a:ea typeface="+mj-ea"/>
                <a:cs typeface="+mj-cs"/>
              </a:rPr>
              <a:t>Too Much Text and Font </a:t>
            </a:r>
            <a:r>
              <a:rPr lang="en-US" sz="1600" b="1" dirty="0" smtClean="0">
                <a:solidFill>
                  <a:srgbClr val="2F2B20"/>
                </a:solidFill>
                <a:latin typeface="Garamond Premr Pro Smbd" pitchFamily="18" charset="0"/>
                <a:ea typeface="+mj-ea"/>
                <a:cs typeface="+mj-cs"/>
              </a:rPr>
              <a:t>too small</a:t>
            </a:r>
          </a:p>
        </p:txBody>
      </p:sp>
      <p:sp>
        <p:nvSpPr>
          <p:cNvPr id="81925" name="Rectangle 3"/>
          <p:cNvSpPr txBox="1">
            <a:spLocks noChangeArrowheads="1"/>
          </p:cNvSpPr>
          <p:nvPr/>
        </p:nvSpPr>
        <p:spPr bwMode="auto">
          <a:xfrm>
            <a:off x="609600" y="17526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1"/>
              </a:buClr>
              <a:buFont typeface="Arial" charset="0"/>
              <a:buChar char="•"/>
            </a:pPr>
            <a:r>
              <a:rPr lang="en-US" sz="2800" dirty="0" smtClean="0">
                <a:latin typeface="Garamond" pitchFamily="18" charset="0"/>
              </a:rPr>
              <a:t>Avoid </a:t>
            </a:r>
            <a:r>
              <a:rPr lang="en-US" altLang="ja-JP" sz="2800" dirty="0" smtClean="0">
                <a:latin typeface="Garamond" pitchFamily="18" charset="0"/>
              </a:rPr>
              <a:t>large </a:t>
            </a:r>
            <a:r>
              <a:rPr lang="en-US" altLang="ja-JP" sz="2800" dirty="0">
                <a:latin typeface="Garamond" pitchFamily="18" charset="0"/>
              </a:rPr>
              <a:t>blocks of </a:t>
            </a:r>
            <a:r>
              <a:rPr lang="en-US" altLang="ja-JP" sz="2800" dirty="0" smtClean="0">
                <a:latin typeface="Garamond" pitchFamily="18" charset="0"/>
              </a:rPr>
              <a:t>text.</a:t>
            </a:r>
            <a:endParaRPr lang="en-US" altLang="ja-JP" sz="2800" dirty="0">
              <a:latin typeface="Garamond" pitchFamily="18" charset="0"/>
            </a:endParaRPr>
          </a:p>
          <a:p>
            <a:pPr eaLnBrk="1" hangingPunct="1">
              <a:spcBef>
                <a:spcPct val="20000"/>
              </a:spcBef>
              <a:buClr>
                <a:schemeClr val="accent1"/>
              </a:buClr>
              <a:buFont typeface="Arial" charset="0"/>
              <a:buChar char="•"/>
            </a:pPr>
            <a:r>
              <a:rPr lang="en-US" sz="2800" dirty="0">
                <a:latin typeface="Garamond" pitchFamily="18" charset="0"/>
              </a:rPr>
              <a:t>Emphasize the main points</a:t>
            </a:r>
            <a:r>
              <a:rPr lang="en-US" sz="2800" dirty="0" smtClean="0">
                <a:latin typeface="Garamond" pitchFamily="18" charset="0"/>
              </a:rPr>
              <a:t>.</a:t>
            </a:r>
            <a:endParaRPr lang="en-US" sz="2800" dirty="0">
              <a:latin typeface="Garamond" pitchFamily="18" charset="0"/>
            </a:endParaRPr>
          </a:p>
          <a:p>
            <a:pPr eaLnBrk="1" hangingPunct="1">
              <a:spcBef>
                <a:spcPct val="20000"/>
              </a:spcBef>
              <a:buClr>
                <a:schemeClr val="accent1"/>
              </a:buClr>
              <a:buFont typeface="Arial" charset="0"/>
              <a:buChar char="•"/>
            </a:pPr>
            <a:r>
              <a:rPr lang="en-US" sz="2800" dirty="0">
                <a:latin typeface="Garamond" pitchFamily="18" charset="0"/>
              </a:rPr>
              <a:t>The </a:t>
            </a:r>
            <a:r>
              <a:rPr lang="ja-JP" altLang="en-US" sz="2800" dirty="0">
                <a:latin typeface="Garamond" pitchFamily="18" charset="0"/>
                <a:ea typeface="ＭＳ 明朝" charset="0"/>
                <a:cs typeface="ＭＳ 明朝" charset="0"/>
              </a:rPr>
              <a:t>“</a:t>
            </a:r>
            <a:r>
              <a:rPr lang="en-US" altLang="ja-JP" sz="2800" dirty="0">
                <a:latin typeface="Garamond" pitchFamily="18" charset="0"/>
              </a:rPr>
              <a:t>Six-by-Six</a:t>
            </a:r>
            <a:r>
              <a:rPr lang="ja-JP" altLang="en-US" sz="2800" dirty="0">
                <a:latin typeface="Garamond" pitchFamily="18" charset="0"/>
                <a:ea typeface="ＭＳ 明朝" charset="0"/>
                <a:cs typeface="ＭＳ 明朝" charset="0"/>
              </a:rPr>
              <a:t>”</a:t>
            </a:r>
            <a:r>
              <a:rPr lang="en-US" altLang="ja-JP" sz="2800" dirty="0">
                <a:latin typeface="Garamond" pitchFamily="18" charset="0"/>
              </a:rPr>
              <a:t> Rule</a:t>
            </a:r>
            <a:r>
              <a:rPr lang="en-US" altLang="ja-JP" sz="2800" dirty="0" smtClean="0">
                <a:latin typeface="Garamond" pitchFamily="18" charset="0"/>
              </a:rPr>
              <a:t>.</a:t>
            </a:r>
          </a:p>
          <a:p>
            <a:pPr lvl="2" eaLnBrk="1" hangingPunct="1">
              <a:spcBef>
                <a:spcPct val="20000"/>
              </a:spcBef>
              <a:buClr>
                <a:schemeClr val="accent1"/>
              </a:buClr>
              <a:buFont typeface="Arial" charset="0"/>
              <a:buChar char="•"/>
            </a:pPr>
            <a:r>
              <a:rPr lang="en-US" altLang="ja-JP" sz="2800" dirty="0" smtClean="0">
                <a:latin typeface="Garamond" pitchFamily="18" charset="0"/>
              </a:rPr>
              <a:t>No more than six bullets per slide</a:t>
            </a:r>
          </a:p>
          <a:p>
            <a:pPr lvl="2" eaLnBrk="1" hangingPunct="1">
              <a:spcBef>
                <a:spcPct val="20000"/>
              </a:spcBef>
              <a:buClr>
                <a:schemeClr val="accent1"/>
              </a:buClr>
              <a:buFont typeface="Arial" charset="0"/>
              <a:buChar char="•"/>
            </a:pPr>
            <a:r>
              <a:rPr lang="en-US" altLang="ja-JP" sz="2800" dirty="0" smtClean="0">
                <a:latin typeface="Garamond" pitchFamily="18" charset="0"/>
              </a:rPr>
              <a:t>No more than six words per bullet</a:t>
            </a:r>
            <a:endParaRPr lang="en-US" altLang="ja-JP" sz="2800" dirty="0">
              <a:latin typeface="Garamond" pitchFamily="18" charset="0"/>
            </a:endParaRPr>
          </a:p>
          <a:p>
            <a:pPr eaLnBrk="1" hangingPunct="1">
              <a:spcBef>
                <a:spcPct val="20000"/>
              </a:spcBef>
              <a:buClr>
                <a:schemeClr val="accent1"/>
              </a:buClr>
              <a:buFont typeface="Arial" charset="0"/>
              <a:buChar char="•"/>
            </a:pPr>
            <a:r>
              <a:rPr lang="en-US" sz="2800" dirty="0">
                <a:latin typeface="Garamond" pitchFamily="18" charset="0"/>
              </a:rPr>
              <a:t>Use pictures- PowerPoint is multimedia!</a:t>
            </a:r>
          </a:p>
          <a:p>
            <a:pPr eaLnBrk="1" hangingPunct="1">
              <a:spcBef>
                <a:spcPct val="20000"/>
              </a:spcBef>
              <a:buClr>
                <a:schemeClr val="accent1"/>
              </a:buClr>
              <a:buFont typeface="Arial" charset="0"/>
              <a:buChar char="•"/>
            </a:pPr>
            <a:r>
              <a:rPr lang="en-US" sz="2800" dirty="0">
                <a:latin typeface="Garamond" pitchFamily="18" charset="0"/>
              </a:rPr>
              <a:t>Use a large font…at least </a:t>
            </a:r>
            <a:r>
              <a:rPr lang="en-US" sz="2800" dirty="0" smtClean="0">
                <a:latin typeface="Garamond" pitchFamily="18" charset="0"/>
              </a:rPr>
              <a:t>30-point.</a:t>
            </a:r>
            <a:endParaRPr lang="en-US" sz="2800" dirty="0">
              <a:latin typeface="Garamond" pitchFamily="18" charset="0"/>
            </a:endParaRPr>
          </a:p>
        </p:txBody>
      </p:sp>
      <p:sp>
        <p:nvSpPr>
          <p:cNvPr id="81926"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927"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3"/>
          <p:cNvSpPr>
            <a:spLocks noChangeArrowheads="1"/>
          </p:cNvSpPr>
          <p:nvPr/>
        </p:nvSpPr>
        <p:spPr bwMode="auto">
          <a:xfrm>
            <a:off x="9525"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8" name="Title 1"/>
          <p:cNvSpPr txBox="1">
            <a:spLocks/>
          </p:cNvSpPr>
          <p:nvPr/>
        </p:nvSpPr>
        <p:spPr>
          <a:xfrm>
            <a:off x="609600" y="228600"/>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dirty="0" smtClean="0">
                <a:solidFill>
                  <a:srgbClr val="2F2B20"/>
                </a:solidFill>
                <a:latin typeface="Garamond Premr Pro Smbd" pitchFamily="18" charset="0"/>
                <a:ea typeface="+mj-ea"/>
                <a:cs typeface="+mj-cs"/>
              </a:rPr>
              <a:t>Ditch the Bullets?</a:t>
            </a:r>
            <a:endParaRPr lang="en-US" dirty="0">
              <a:solidFill>
                <a:srgbClr val="2F2B20"/>
              </a:solidFill>
              <a:latin typeface="Garamond Premr Pro Smbd" pitchFamily="18" charset="0"/>
              <a:ea typeface="+mj-ea"/>
              <a:cs typeface="+mj-cs"/>
            </a:endParaRPr>
          </a:p>
        </p:txBody>
      </p:sp>
      <p:sp>
        <p:nvSpPr>
          <p:cNvPr id="122883" name="Content Placeholder 2"/>
          <p:cNvSpPr txBox="1">
            <a:spLocks/>
          </p:cNvSpPr>
          <p:nvPr/>
        </p:nvSpPr>
        <p:spPr bwMode="auto">
          <a:xfrm>
            <a:off x="685800" y="1600200"/>
            <a:ext cx="76930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1"/>
              </a:buClr>
              <a:buFont typeface="Arial" charset="0"/>
              <a:buNone/>
            </a:pPr>
            <a:r>
              <a:rPr lang="en-US" b="1" dirty="0">
                <a:latin typeface="Garamond" pitchFamily="18" charset="0"/>
              </a:rPr>
              <a:t>A More Effective Slide	</a:t>
            </a:r>
            <a:r>
              <a:rPr lang="en-US" dirty="0">
                <a:latin typeface="Garamond" pitchFamily="18" charset="0"/>
              </a:rPr>
              <a:t>Choosing to ditch the bullets</a:t>
            </a:r>
            <a:endParaRPr lang="en-US" b="1" dirty="0">
              <a:latin typeface="Garamond" pitchFamily="18" charset="0"/>
            </a:endParaRPr>
          </a:p>
          <a:p>
            <a:pPr eaLnBrk="1" hangingPunct="1">
              <a:spcBef>
                <a:spcPct val="20000"/>
              </a:spcBef>
              <a:buClr>
                <a:schemeClr val="accent1"/>
              </a:buClr>
              <a:buFont typeface="Arial" charset="0"/>
              <a:buNone/>
            </a:pPr>
            <a:r>
              <a:rPr lang="en-US" b="1" dirty="0" smtClean="0">
                <a:latin typeface="Garamond" pitchFamily="18" charset="0"/>
              </a:rPr>
              <a:t>Design </a:t>
            </a:r>
            <a:r>
              <a:rPr lang="en-US" b="1" dirty="0">
                <a:latin typeface="Garamond" pitchFamily="18" charset="0"/>
              </a:rPr>
              <a:t>Choice?	</a:t>
            </a:r>
            <a:r>
              <a:rPr lang="en-US" b="1" dirty="0" smtClean="0">
                <a:latin typeface="Garamond" pitchFamily="18" charset="0"/>
              </a:rPr>
              <a:t>	</a:t>
            </a:r>
            <a:r>
              <a:rPr lang="en-US" dirty="0" smtClean="0">
                <a:latin typeface="Garamond" pitchFamily="18" charset="0"/>
              </a:rPr>
              <a:t>may </a:t>
            </a:r>
            <a:r>
              <a:rPr lang="en-US" dirty="0">
                <a:latin typeface="Garamond" pitchFamily="18" charset="0"/>
              </a:rPr>
              <a:t>actually make your</a:t>
            </a:r>
          </a:p>
          <a:p>
            <a:pPr eaLnBrk="1" hangingPunct="1">
              <a:spcBef>
                <a:spcPct val="20000"/>
              </a:spcBef>
              <a:buClr>
                <a:schemeClr val="accent1"/>
              </a:buClr>
              <a:buFont typeface="Arial" charset="0"/>
              <a:buNone/>
            </a:pPr>
            <a:r>
              <a:rPr lang="en-US" b="1" dirty="0">
                <a:latin typeface="Garamond" pitchFamily="18" charset="0"/>
              </a:rPr>
              <a:t>				</a:t>
            </a:r>
            <a:r>
              <a:rPr lang="en-US" dirty="0">
                <a:latin typeface="Garamond" pitchFamily="18" charset="0"/>
              </a:rPr>
              <a:t>presentation easier to read.</a:t>
            </a:r>
          </a:p>
          <a:p>
            <a:pPr eaLnBrk="1" hangingPunct="1">
              <a:spcBef>
                <a:spcPct val="20000"/>
              </a:spcBef>
              <a:buClr>
                <a:schemeClr val="accent1"/>
              </a:buClr>
              <a:buFont typeface="Arial" charset="0"/>
              <a:buNone/>
            </a:pPr>
            <a:endParaRPr lang="en-US" b="1" dirty="0">
              <a:latin typeface="Garamond" pitchFamily="18" charset="0"/>
            </a:endParaRPr>
          </a:p>
          <a:p>
            <a:pPr eaLnBrk="1" hangingPunct="1">
              <a:spcBef>
                <a:spcPct val="20000"/>
              </a:spcBef>
              <a:buClr>
                <a:schemeClr val="accent1"/>
              </a:buClr>
              <a:buFont typeface="Arial" charset="0"/>
              <a:buNone/>
            </a:pPr>
            <a:r>
              <a:rPr lang="en-US" b="1" dirty="0">
                <a:latin typeface="Garamond" pitchFamily="18" charset="0"/>
              </a:rPr>
              <a:t>Conclusion Or Topic	</a:t>
            </a:r>
            <a:r>
              <a:rPr lang="en-US" dirty="0">
                <a:latin typeface="Garamond" pitchFamily="18" charset="0"/>
              </a:rPr>
              <a:t>	Your conclusion goes to the</a:t>
            </a:r>
          </a:p>
          <a:p>
            <a:pPr eaLnBrk="1" hangingPunct="1">
              <a:spcBef>
                <a:spcPct val="20000"/>
              </a:spcBef>
              <a:buClr>
                <a:schemeClr val="accent1"/>
              </a:buClr>
              <a:buFont typeface="Arial" charset="0"/>
              <a:buNone/>
            </a:pPr>
            <a:r>
              <a:rPr lang="en-US" b="1" dirty="0">
                <a:latin typeface="Garamond" pitchFamily="18" charset="0"/>
              </a:rPr>
              <a:t>Goes Here			</a:t>
            </a:r>
            <a:r>
              <a:rPr lang="en-US" dirty="0">
                <a:latin typeface="Garamond" pitchFamily="18" charset="0"/>
              </a:rPr>
              <a:t>left where people can </a:t>
            </a:r>
          </a:p>
          <a:p>
            <a:pPr eaLnBrk="1" hangingPunct="1">
              <a:spcBef>
                <a:spcPct val="20000"/>
              </a:spcBef>
              <a:buClr>
                <a:schemeClr val="accent1"/>
              </a:buClr>
              <a:buFont typeface="Arial" charset="0"/>
              <a:buNone/>
            </a:pPr>
            <a:r>
              <a:rPr lang="en-US" b="1" dirty="0">
                <a:latin typeface="Garamond" pitchFamily="18" charset="0"/>
              </a:rPr>
              <a:t>				</a:t>
            </a:r>
            <a:r>
              <a:rPr lang="en-US" dirty="0">
                <a:latin typeface="Garamond" pitchFamily="18" charset="0"/>
              </a:rPr>
              <a:t>quickly see your main points,</a:t>
            </a:r>
          </a:p>
          <a:p>
            <a:pPr eaLnBrk="1" hangingPunct="1">
              <a:spcBef>
                <a:spcPct val="20000"/>
              </a:spcBef>
              <a:buClr>
                <a:schemeClr val="accent1"/>
              </a:buClr>
              <a:buFont typeface="Arial" charset="0"/>
              <a:buNone/>
            </a:pPr>
            <a:r>
              <a:rPr lang="en-US" dirty="0">
                <a:latin typeface="Garamond" pitchFamily="18" charset="0"/>
              </a:rPr>
              <a:t>				and discussion goes to the</a:t>
            </a:r>
          </a:p>
          <a:p>
            <a:pPr eaLnBrk="1" hangingPunct="1">
              <a:spcBef>
                <a:spcPct val="20000"/>
              </a:spcBef>
              <a:buClr>
                <a:schemeClr val="accent1"/>
              </a:buClr>
              <a:buFont typeface="Arial" charset="0"/>
              <a:buNone/>
            </a:pPr>
            <a:r>
              <a:rPr lang="en-US" dirty="0">
                <a:latin typeface="Garamond" pitchFamily="18" charset="0"/>
              </a:rPr>
              <a:t>				right.</a:t>
            </a:r>
          </a:p>
        </p:txBody>
      </p:sp>
      <p:cxnSp>
        <p:nvCxnSpPr>
          <p:cNvPr id="10" name="Straight Connector 9"/>
          <p:cNvCxnSpPr/>
          <p:nvPr/>
        </p:nvCxnSpPr>
        <p:spPr>
          <a:xfrm>
            <a:off x="533400" y="3124200"/>
            <a:ext cx="7772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2885"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2886"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02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smtClean="0">
                <a:solidFill>
                  <a:srgbClr val="FFFF00"/>
                </a:solidFill>
                <a:ea typeface="+mj-ea"/>
                <a:cs typeface="+mj-cs"/>
              </a:rPr>
              <a:t>Beginner Motorcycles</a:t>
            </a:r>
          </a:p>
        </p:txBody>
      </p:sp>
      <p:pic>
        <p:nvPicPr>
          <p:cNvPr id="83971"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600200"/>
            <a:ext cx="4038600" cy="3048000"/>
          </a:xfrm>
        </p:spPr>
      </p:pic>
      <p:sp>
        <p:nvSpPr>
          <p:cNvPr id="83972" name="Rectangle 5"/>
          <p:cNvSpPr>
            <a:spLocks noGrp="1" noChangeArrowheads="1"/>
          </p:cNvSpPr>
          <p:nvPr>
            <p:ph type="body" sz="half" idx="2"/>
          </p:nvPr>
        </p:nvSpPr>
        <p:spPr/>
        <p:txBody>
          <a:bodyPr/>
          <a:lstStyle/>
          <a:p>
            <a:pPr eaLnBrk="1" hangingPunct="1"/>
            <a:r>
              <a:rPr lang="en-US" sz="2800">
                <a:solidFill>
                  <a:srgbClr val="FFFF00"/>
                </a:solidFill>
                <a:latin typeface="Calibri" charset="0"/>
              </a:rPr>
              <a:t>My personal favorite: the Suzuki Savage</a:t>
            </a:r>
          </a:p>
          <a:p>
            <a:pPr eaLnBrk="1" hangingPunct="1"/>
            <a:r>
              <a:rPr lang="en-US" sz="2800">
                <a:solidFill>
                  <a:srgbClr val="FFFF00"/>
                </a:solidFill>
                <a:latin typeface="Calibri" charset="0"/>
              </a:rPr>
              <a:t>Light weight (~380lbs)</a:t>
            </a:r>
          </a:p>
          <a:p>
            <a:pPr eaLnBrk="1" hangingPunct="1"/>
            <a:r>
              <a:rPr lang="en-US" sz="2800">
                <a:solidFill>
                  <a:srgbClr val="FFFF00"/>
                </a:solidFill>
                <a:latin typeface="Calibri" charset="0"/>
              </a:rPr>
              <a:t>Adequate power (650cc engine)</a:t>
            </a:r>
          </a:p>
          <a:p>
            <a:pPr eaLnBrk="1" hangingPunct="1"/>
            <a:r>
              <a:rPr lang="en-US" sz="2800">
                <a:solidFill>
                  <a:srgbClr val="FFFF00"/>
                </a:solidFill>
                <a:latin typeface="Calibri" charset="0"/>
              </a:rPr>
              <a:t>Low seat height fits most riders</a:t>
            </a:r>
          </a:p>
          <a:p>
            <a:pPr eaLnBrk="1" hangingPunct="1"/>
            <a:endParaRPr lang="en-US" sz="2800">
              <a:solidFill>
                <a:srgbClr val="FFFF00"/>
              </a:solidFill>
              <a:latin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88066" name="Content Placeholder 2"/>
          <p:cNvSpPr>
            <a:spLocks noGrp="1"/>
          </p:cNvSpPr>
          <p:nvPr>
            <p:ph idx="1"/>
          </p:nvPr>
        </p:nvSpPr>
        <p:spPr/>
        <p:txBody>
          <a:bodyPr/>
          <a:lstStyle/>
          <a:p>
            <a:pPr eaLnBrk="1" hangingPunct="1"/>
            <a:endParaRPr lang="en-US">
              <a:latin typeface="Calibri" charset="0"/>
            </a:endParaRPr>
          </a:p>
        </p:txBody>
      </p:sp>
      <p:sp>
        <p:nvSpPr>
          <p:cNvPr id="88067" name="Rectangle 4"/>
          <p:cNvSpPr>
            <a:spLocks noChangeArrowheads="1"/>
          </p:cNvSpPr>
          <p:nvPr/>
        </p:nvSpPr>
        <p:spPr bwMode="auto">
          <a:xfrm>
            <a:off x="0" y="0"/>
            <a:ext cx="9144000" cy="6858000"/>
          </a:xfrm>
          <a:prstGeom prst="rect">
            <a:avLst/>
          </a:prstGeom>
          <a:gradFill rotWithShape="1">
            <a:gsLst>
              <a:gs pos="0">
                <a:srgbClr val="EEB10F"/>
              </a:gs>
              <a:gs pos="100000">
                <a:srgbClr val="FCEFCC"/>
              </a:gs>
            </a:gsLst>
            <a:lin ang="5400000" scaled="1"/>
          </a:gradFill>
          <a:ln w="9525">
            <a:solidFill>
              <a:schemeClr val="tx1"/>
            </a:solidFill>
            <a:miter lim="800000"/>
            <a:headEnd/>
            <a:tailEnd/>
          </a:ln>
        </p:spPr>
        <p:txBody>
          <a:bodyPr wrap="none" anchor="ctr"/>
          <a:lstStyle/>
          <a:p>
            <a:endParaRPr lang="en-US"/>
          </a:p>
        </p:txBody>
      </p:sp>
      <p:sp>
        <p:nvSpPr>
          <p:cNvPr id="6" name="Rectangle 2"/>
          <p:cNvSpPr txBox="1">
            <a:spLocks noChangeArrowheads="1"/>
          </p:cNvSpPr>
          <p:nvPr/>
        </p:nvSpPr>
        <p:spPr>
          <a:xfrm>
            <a:off x="609600" y="427038"/>
            <a:ext cx="7620000" cy="114300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600">
                <a:solidFill>
                  <a:schemeClr val="tx2"/>
                </a:solidFill>
                <a:latin typeface="Cambria" charset="0"/>
                <a:ea typeface="ＭＳ Ｐゴシック" charset="0"/>
                <a:cs typeface="ＭＳ Ｐゴシック" charset="0"/>
              </a:defRPr>
            </a:lvl2pPr>
            <a:lvl3pPr algn="l" rtl="0" fontAlgn="base">
              <a:spcBef>
                <a:spcPct val="0"/>
              </a:spcBef>
              <a:spcAft>
                <a:spcPct val="0"/>
              </a:spcAft>
              <a:defRPr sz="4600">
                <a:solidFill>
                  <a:schemeClr val="tx2"/>
                </a:solidFill>
                <a:latin typeface="Cambria" charset="0"/>
                <a:ea typeface="ＭＳ Ｐゴシック" charset="0"/>
                <a:cs typeface="ＭＳ Ｐゴシック" charset="0"/>
              </a:defRPr>
            </a:lvl3pPr>
            <a:lvl4pPr algn="l" rtl="0" fontAlgn="base">
              <a:spcBef>
                <a:spcPct val="0"/>
              </a:spcBef>
              <a:spcAft>
                <a:spcPct val="0"/>
              </a:spcAft>
              <a:defRPr sz="4600">
                <a:solidFill>
                  <a:schemeClr val="tx2"/>
                </a:solidFill>
                <a:latin typeface="Cambria" charset="0"/>
                <a:ea typeface="ＭＳ Ｐゴシック" charset="0"/>
                <a:cs typeface="ＭＳ Ｐゴシック" charset="0"/>
              </a:defRPr>
            </a:lvl4pPr>
            <a:lvl5pPr algn="l" rtl="0" fontAlgn="base">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lgn="ctr" fontAlgn="auto">
              <a:spcAft>
                <a:spcPts val="0"/>
              </a:spcAft>
              <a:defRPr/>
            </a:pPr>
            <a:r>
              <a:rPr lang="en-US" b="1" dirty="0" smtClean="0">
                <a:solidFill>
                  <a:srgbClr val="2F2B20"/>
                </a:solidFill>
                <a:latin typeface="Garamond Premr Pro Smbd" pitchFamily="18" charset="0"/>
                <a:ea typeface="+mj-ea"/>
                <a:cs typeface="+mj-cs"/>
              </a:rPr>
              <a:t>Bad Color Choices</a:t>
            </a:r>
          </a:p>
        </p:txBody>
      </p:sp>
      <p:sp>
        <p:nvSpPr>
          <p:cNvPr id="88069" name="Rectangle 3"/>
          <p:cNvSpPr txBox="1">
            <a:spLocks noChangeArrowheads="1"/>
          </p:cNvSpPr>
          <p:nvPr/>
        </p:nvSpPr>
        <p:spPr bwMode="auto">
          <a:xfrm>
            <a:off x="609600" y="17526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228600" eaLnBrk="0" hangingPunct="0">
              <a:defRPr sz="2400">
                <a:solidFill>
                  <a:schemeClr val="tx1"/>
                </a:solidFill>
                <a:latin typeface="Arial" charset="0"/>
                <a:ea typeface="ＭＳ Ｐゴシック" charset="0"/>
                <a:cs typeface="ＭＳ Ｐゴシック" charset="0"/>
              </a:defRPr>
            </a:lvl1pPr>
            <a:lvl2pPr marL="639763"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1"/>
              </a:buClr>
              <a:buFont typeface="Arial" charset="0"/>
              <a:buChar char="•"/>
            </a:pPr>
            <a:r>
              <a:rPr lang="en-US" sz="2800" dirty="0">
                <a:latin typeface="Garamond" pitchFamily="18" charset="0"/>
              </a:rPr>
              <a:t>Avoid loud, garish </a:t>
            </a:r>
            <a:r>
              <a:rPr lang="en-US" sz="2800" dirty="0" smtClean="0">
                <a:latin typeface="Garamond" pitchFamily="18" charset="0"/>
              </a:rPr>
              <a:t>colors</a:t>
            </a:r>
          </a:p>
          <a:p>
            <a:pPr eaLnBrk="1" hangingPunct="1">
              <a:spcBef>
                <a:spcPct val="20000"/>
              </a:spcBef>
              <a:buClr>
                <a:schemeClr val="accent1"/>
              </a:buClr>
              <a:buFont typeface="Arial" charset="0"/>
              <a:buChar char="•"/>
            </a:pPr>
            <a:endParaRPr lang="en-US" sz="2800" dirty="0" smtClean="0">
              <a:latin typeface="Garamond" pitchFamily="18" charset="0"/>
            </a:endParaRPr>
          </a:p>
          <a:p>
            <a:pPr eaLnBrk="1" hangingPunct="1">
              <a:spcBef>
                <a:spcPct val="20000"/>
              </a:spcBef>
              <a:buClr>
                <a:schemeClr val="accent1"/>
              </a:buClr>
              <a:buFont typeface="Arial" charset="0"/>
              <a:buChar char="•"/>
            </a:pPr>
            <a:r>
              <a:rPr lang="en-US" sz="2800" dirty="0" smtClean="0">
                <a:latin typeface="Garamond" pitchFamily="18" charset="0"/>
              </a:rPr>
              <a:t>Text and background should be in contrast</a:t>
            </a:r>
          </a:p>
          <a:p>
            <a:pPr lvl="2" eaLnBrk="1" hangingPunct="1">
              <a:spcBef>
                <a:spcPct val="20000"/>
              </a:spcBef>
              <a:buClr>
                <a:schemeClr val="accent1"/>
              </a:buClr>
              <a:buFont typeface="Arial" charset="0"/>
              <a:buChar char="•"/>
            </a:pPr>
            <a:r>
              <a:rPr lang="en-US" sz="2800" dirty="0" smtClean="0">
                <a:latin typeface="Garamond" pitchFamily="18" charset="0"/>
              </a:rPr>
              <a:t>Light text on a dark background is best</a:t>
            </a:r>
            <a:endParaRPr lang="en-US" sz="2800" dirty="0">
              <a:latin typeface="Garamond" pitchFamily="18" charset="0"/>
            </a:endParaRPr>
          </a:p>
          <a:p>
            <a:pPr eaLnBrk="1" hangingPunct="1">
              <a:spcBef>
                <a:spcPct val="20000"/>
              </a:spcBef>
              <a:buClr>
                <a:schemeClr val="accent1"/>
              </a:buClr>
              <a:buFont typeface="Arial" charset="0"/>
              <a:buChar char="•"/>
            </a:pPr>
            <a:endParaRPr lang="en-US" sz="2800" dirty="0" smtClean="0">
              <a:latin typeface="Garamond" pitchFamily="18" charset="0"/>
            </a:endParaRPr>
          </a:p>
          <a:p>
            <a:pPr eaLnBrk="1" hangingPunct="1">
              <a:spcBef>
                <a:spcPct val="20000"/>
              </a:spcBef>
              <a:buClr>
                <a:schemeClr val="accent1"/>
              </a:buClr>
              <a:buFont typeface="Arial" charset="0"/>
              <a:buChar char="•"/>
            </a:pPr>
            <a:r>
              <a:rPr lang="en-US" sz="2800" dirty="0" smtClean="0">
                <a:latin typeface="Garamond" pitchFamily="18" charset="0"/>
              </a:rPr>
              <a:t>Avoid </a:t>
            </a:r>
            <a:r>
              <a:rPr lang="en-US" sz="2800" dirty="0">
                <a:latin typeface="Garamond" pitchFamily="18" charset="0"/>
              </a:rPr>
              <a:t>color-blind combinations:</a:t>
            </a:r>
          </a:p>
          <a:p>
            <a:pPr lvl="1" eaLnBrk="1" hangingPunct="1">
              <a:spcBef>
                <a:spcPct val="20000"/>
              </a:spcBef>
              <a:buClr>
                <a:schemeClr val="accent2"/>
              </a:buClr>
              <a:buFont typeface="Arial" charset="0"/>
              <a:buChar char="•"/>
            </a:pPr>
            <a:r>
              <a:rPr lang="en-US" sz="2800" dirty="0">
                <a:latin typeface="Garamond" pitchFamily="18" charset="0"/>
              </a:rPr>
              <a:t>Red and green.</a:t>
            </a:r>
          </a:p>
          <a:p>
            <a:pPr lvl="1" eaLnBrk="1" hangingPunct="1">
              <a:spcBef>
                <a:spcPct val="20000"/>
              </a:spcBef>
              <a:buClr>
                <a:schemeClr val="accent2"/>
              </a:buClr>
              <a:buFont typeface="Arial" charset="0"/>
              <a:buChar char="•"/>
            </a:pPr>
            <a:r>
              <a:rPr lang="en-US" sz="2800" dirty="0">
                <a:latin typeface="Garamond" pitchFamily="18" charset="0"/>
              </a:rPr>
              <a:t>Blue and yellow.</a:t>
            </a:r>
          </a:p>
        </p:txBody>
      </p:sp>
      <p:sp>
        <p:nvSpPr>
          <p:cNvPr id="88070" name="Freeform 19"/>
          <p:cNvSpPr>
            <a:spLocks/>
          </p:cNvSpPr>
          <p:nvPr/>
        </p:nvSpPr>
        <p:spPr bwMode="auto">
          <a:xfrm>
            <a:off x="-762000" y="6324600"/>
            <a:ext cx="10668000" cy="685800"/>
          </a:xfrm>
          <a:custGeom>
            <a:avLst/>
            <a:gdLst>
              <a:gd name="T0" fmla="*/ 2147483647 w 1400"/>
              <a:gd name="T1" fmla="*/ 2147483647 h 168"/>
              <a:gd name="T2" fmla="*/ 2147483647 w 1400"/>
              <a:gd name="T3" fmla="*/ 0 h 168"/>
              <a:gd name="T4" fmla="*/ 2147483647 w 1400"/>
              <a:gd name="T5" fmla="*/ 2147483647 h 168"/>
              <a:gd name="T6" fmla="*/ 2147483647 w 1400"/>
              <a:gd name="T7" fmla="*/ 2147483647 h 168"/>
              <a:gd name="T8" fmla="*/ 0 60000 65536"/>
              <a:gd name="T9" fmla="*/ 0 60000 65536"/>
              <a:gd name="T10" fmla="*/ 0 60000 65536"/>
              <a:gd name="T11" fmla="*/ 0 60000 65536"/>
              <a:gd name="T12" fmla="*/ 0 w 1400"/>
              <a:gd name="T13" fmla="*/ 0 h 168"/>
              <a:gd name="T14" fmla="*/ 1400 w 1400"/>
              <a:gd name="T15" fmla="*/ 168 h 168"/>
            </a:gdLst>
            <a:ahLst/>
            <a:cxnLst>
              <a:cxn ang="T8">
                <a:pos x="T0" y="T1"/>
              </a:cxn>
              <a:cxn ang="T9">
                <a:pos x="T2" y="T3"/>
              </a:cxn>
              <a:cxn ang="T10">
                <a:pos x="T4" y="T5"/>
              </a:cxn>
              <a:cxn ang="T11">
                <a:pos x="T6" y="T7"/>
              </a:cxn>
            </a:cxnLst>
            <a:rect l="T12" t="T13" r="T14" b="T15"/>
            <a:pathLst>
              <a:path w="1400" h="168">
                <a:moveTo>
                  <a:pt x="104" y="144"/>
                </a:moveTo>
                <a:cubicBezTo>
                  <a:pt x="0" y="120"/>
                  <a:pt x="480" y="0"/>
                  <a:pt x="680" y="0"/>
                </a:cubicBezTo>
                <a:cubicBezTo>
                  <a:pt x="880" y="0"/>
                  <a:pt x="1400" y="120"/>
                  <a:pt x="1304" y="144"/>
                </a:cubicBezTo>
                <a:cubicBezTo>
                  <a:pt x="1208" y="168"/>
                  <a:pt x="208" y="168"/>
                  <a:pt x="104" y="144"/>
                </a:cubicBezTo>
                <a:close/>
              </a:path>
            </a:pathLst>
          </a:custGeom>
          <a:gradFill rotWithShape="1">
            <a:gsLst>
              <a:gs pos="0">
                <a:srgbClr val="005DC4"/>
              </a:gs>
              <a:gs pos="100000">
                <a:srgbClr val="0032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8071" name="Picture 7" descr="COB"/>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382000" y="6019800"/>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Layers</Template>
  <TotalTime>1719</TotalTime>
  <Words>1592</Words>
  <Application>Microsoft Office PowerPoint</Application>
  <PresentationFormat>On-screen Show (4:3)</PresentationFormat>
  <Paragraphs>255</Paragraphs>
  <Slides>29</Slides>
  <Notes>29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ＭＳ 明朝</vt:lpstr>
      <vt:lpstr>ＭＳ Ｐゴシック</vt:lpstr>
      <vt:lpstr>Arial</vt:lpstr>
      <vt:lpstr>Arial Black</vt:lpstr>
      <vt:lpstr>Calibri</vt:lpstr>
      <vt:lpstr>Cambria</vt:lpstr>
      <vt:lpstr>Garamond</vt:lpstr>
      <vt:lpstr>Garamond Premr Pro Smbd</vt:lpstr>
      <vt:lpstr>Times New Roman</vt:lpstr>
      <vt:lpstr>Wingdings</vt:lpstr>
      <vt:lpstr>Layers</vt:lpstr>
      <vt:lpstr>Mountain Top</vt:lpstr>
      <vt:lpstr>Adjacency</vt:lpstr>
      <vt:lpstr>1_Adjacency</vt:lpstr>
      <vt:lpstr>  </vt:lpstr>
      <vt:lpstr>How to Give a Strong Presentation</vt:lpstr>
      <vt:lpstr>Start with an Attention Getter</vt:lpstr>
      <vt:lpstr>PowerPoint Presentation</vt:lpstr>
      <vt:lpstr>Chilean Exports</vt:lpstr>
      <vt:lpstr>PowerPoint Presentation</vt:lpstr>
      <vt:lpstr>PowerPoint Presentation</vt:lpstr>
      <vt:lpstr>Beginner Motorcycles</vt:lpstr>
      <vt:lpstr>PowerPoint Presentation</vt:lpstr>
      <vt:lpstr>PowerPoint Presentation</vt:lpstr>
      <vt:lpstr>PowerPoint Presentation</vt:lpstr>
      <vt:lpstr>Racquetball Fundamentals</vt:lpstr>
      <vt:lpstr>PowerPoint Presentation</vt:lpstr>
      <vt:lpstr>FILE NOT FOUND</vt:lpstr>
      <vt:lpstr>PowerPoint Presentation</vt:lpstr>
      <vt:lpstr>PowerPoint Presentation</vt:lpstr>
      <vt:lpstr>2</vt:lpstr>
      <vt:lpstr>PowerPoint Presentation</vt:lpstr>
      <vt:lpstr>PowerPoint Presentation</vt:lpstr>
      <vt:lpstr>Business Casual Dress</vt:lpstr>
      <vt:lpstr>  Make sure  clothing is:  </vt:lpstr>
      <vt:lpstr>PowerPoint Presentation</vt:lpstr>
      <vt:lpstr>Avoid Death by PowerPoint</vt:lpstr>
      <vt:lpstr>References</vt:lpstr>
      <vt:lpstr>References</vt:lpstr>
      <vt:lpstr>References</vt:lpstr>
      <vt:lpstr>References</vt:lpstr>
      <vt:lpstr>References</vt:lpstr>
      <vt:lpstr>References</vt:lpstr>
    </vt:vector>
  </TitlesOfParts>
  <Company>Elmhurst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Quite Possibly The World’s Worst PowerPoint Presentation Ever</dc:title>
  <dc:creator>jacobh</dc:creator>
  <cp:lastModifiedBy>Cairoli, Sarah</cp:lastModifiedBy>
  <cp:revision>136</cp:revision>
  <cp:lastPrinted>2014-09-17T19:36:23Z</cp:lastPrinted>
  <dcterms:created xsi:type="dcterms:W3CDTF">2005-11-04T17:12:34Z</dcterms:created>
  <dcterms:modified xsi:type="dcterms:W3CDTF">2016-09-21T16:23:03Z</dcterms:modified>
</cp:coreProperties>
</file>