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427" r:id="rId2"/>
    <p:sldId id="523" r:id="rId3"/>
    <p:sldId id="518" r:id="rId4"/>
    <p:sldId id="494" r:id="rId5"/>
    <p:sldId id="524" r:id="rId6"/>
    <p:sldId id="530" r:id="rId7"/>
    <p:sldId id="482" r:id="rId8"/>
    <p:sldId id="510" r:id="rId9"/>
    <p:sldId id="520" r:id="rId10"/>
    <p:sldId id="521" r:id="rId11"/>
    <p:sldId id="529" r:id="rId12"/>
    <p:sldId id="515" r:id="rId13"/>
    <p:sldId id="508" r:id="rId14"/>
  </p:sldIdLst>
  <p:sldSz cx="9144000" cy="6858000" type="screen4x3"/>
  <p:notesSz cx="7302500" cy="95869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474747"/>
    <a:srgbClr val="790015"/>
    <a:srgbClr val="FC0128"/>
    <a:srgbClr val="919191"/>
    <a:srgbClr val="438E00"/>
    <a:srgbClr val="316501"/>
    <a:srgbClr val="003399"/>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620"/>
    <p:restoredTop sz="94660"/>
  </p:normalViewPr>
  <p:slideViewPr>
    <p:cSldViewPr>
      <p:cViewPr>
        <p:scale>
          <a:sx n="50" d="100"/>
          <a:sy n="50" d="100"/>
        </p:scale>
        <p:origin x="-1650"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notesViewPr>
    <p:cSldViewPr>
      <p:cViewPr>
        <p:scale>
          <a:sx n="66" d="100"/>
          <a:sy n="66" d="100"/>
        </p:scale>
        <p:origin x="-2286" y="-78"/>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75050" y="9067800"/>
            <a:ext cx="277813" cy="230188"/>
          </a:xfrm>
          <a:prstGeom prst="rect">
            <a:avLst/>
          </a:prstGeom>
          <a:noFill/>
          <a:ln w="12700">
            <a:noFill/>
            <a:miter lim="800000"/>
            <a:headEnd/>
            <a:tailEnd/>
          </a:ln>
          <a:effectLst/>
        </p:spPr>
        <p:txBody>
          <a:bodyPr wrap="none" anchor="ctr"/>
          <a:lstStyle/>
          <a:p>
            <a:endParaRPr lang="en-US"/>
          </a:p>
        </p:txBody>
      </p:sp>
      <p:sp>
        <p:nvSpPr>
          <p:cNvPr id="3075" name="Rectangle 3"/>
          <p:cNvSpPr>
            <a:spLocks noChangeArrowheads="1"/>
          </p:cNvSpPr>
          <p:nvPr/>
        </p:nvSpPr>
        <p:spPr bwMode="auto">
          <a:xfrm>
            <a:off x="2216150" y="187325"/>
            <a:ext cx="2795588" cy="608013"/>
          </a:xfrm>
          <a:prstGeom prst="rect">
            <a:avLst/>
          </a:prstGeom>
          <a:noFill/>
          <a:ln w="12700">
            <a:noFill/>
            <a:miter lim="800000"/>
            <a:headEnd/>
            <a:tailEnd/>
          </a:ln>
          <a:effectLst/>
        </p:spPr>
        <p:txBody>
          <a:bodyPr wrap="none" anchor="ctr"/>
          <a:lstStyle/>
          <a:p>
            <a:endParaRPr lang="en-US"/>
          </a:p>
        </p:txBody>
      </p:sp>
      <p:sp>
        <p:nvSpPr>
          <p:cNvPr id="3076" name="Rectangle 4"/>
          <p:cNvSpPr>
            <a:spLocks noChangeArrowheads="1"/>
          </p:cNvSpPr>
          <p:nvPr/>
        </p:nvSpPr>
        <p:spPr bwMode="auto">
          <a:xfrm>
            <a:off x="3552825" y="8942388"/>
            <a:ext cx="277813" cy="288925"/>
          </a:xfrm>
          <a:prstGeom prst="rect">
            <a:avLst/>
          </a:prstGeom>
          <a:noFill/>
          <a:ln w="12700">
            <a:noFill/>
            <a:miter lim="800000"/>
            <a:headEnd/>
            <a:tailEnd/>
          </a:ln>
          <a:effectLst/>
        </p:spPr>
        <p:txBody>
          <a:bodyPr wrap="none" anchor="ctr"/>
          <a:lstStyle/>
          <a:p>
            <a:endParaRPr lang="en-US"/>
          </a:p>
        </p:txBody>
      </p:sp>
      <p:sp>
        <p:nvSpPr>
          <p:cNvPr id="3077" name="Rectangle 5"/>
          <p:cNvSpPr>
            <a:spLocks noChangeArrowheads="1"/>
          </p:cNvSpPr>
          <p:nvPr/>
        </p:nvSpPr>
        <p:spPr bwMode="auto">
          <a:xfrm>
            <a:off x="2225675" y="14288"/>
            <a:ext cx="2797175" cy="608012"/>
          </a:xfrm>
          <a:prstGeom prst="rect">
            <a:avLst/>
          </a:prstGeom>
          <a:noFill/>
          <a:ln w="12700">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54538"/>
            <a:ext cx="5356225" cy="4313237"/>
          </a:xfrm>
          <a:prstGeom prst="rect">
            <a:avLst/>
          </a:prstGeom>
          <a:noFill/>
          <a:ln w="12700">
            <a:noFill/>
            <a:miter lim="800000"/>
            <a:headEnd/>
            <a:tailEnd/>
          </a:ln>
          <a:effectLst/>
        </p:spPr>
        <p:txBody>
          <a:bodyPr vert="horz" wrap="square" lIns="95501" tIns="46913" rIns="95501" bIns="46913"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263650" y="725488"/>
            <a:ext cx="4775200" cy="35814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0375" y="9170988"/>
            <a:ext cx="423863" cy="323850"/>
          </a:xfrm>
          <a:prstGeom prst="rect">
            <a:avLst/>
          </a:prstGeom>
          <a:noFill/>
          <a:ln w="12700">
            <a:noFill/>
            <a:miter lim="800000"/>
            <a:headEnd/>
            <a:tailEnd/>
          </a:ln>
          <a:effectLst/>
        </p:spPr>
        <p:txBody>
          <a:bodyPr wrap="none" lIns="95501" tIns="46913" rIns="95501" bIns="46913" anchor="ctr">
            <a:spAutoFit/>
          </a:bodyPr>
          <a:lstStyle/>
          <a:p>
            <a:pPr algn="r" defTabSz="965200"/>
            <a:fld id="{A99DF241-6CC4-4220-AF4A-5ECFA62143CB}" type="slidenum">
              <a:rPr lang="en-US" sz="1500" b="0"/>
              <a:pPr algn="r" defTabSz="965200"/>
              <a:t>‹#›</a:t>
            </a:fld>
            <a:endParaRPr lang="en-US" sz="1500" b="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noTextEdit="1"/>
          </p:cNvSpPr>
          <p:nvPr>
            <p:ph type="sldImg"/>
          </p:nvPr>
        </p:nvSpPr>
        <p:spPr>
          <a:ln cap="flat"/>
        </p:spPr>
      </p:sp>
      <p:sp>
        <p:nvSpPr>
          <p:cNvPr id="370692" name="Rectangle 4"/>
          <p:cNvSpPr>
            <a:spLocks noChangeArrowheads="1"/>
          </p:cNvSpPr>
          <p:nvPr/>
        </p:nvSpPr>
        <p:spPr bwMode="auto">
          <a:xfrm>
            <a:off x="990600" y="4598988"/>
            <a:ext cx="5354638" cy="4313237"/>
          </a:xfrm>
          <a:prstGeom prst="rect">
            <a:avLst/>
          </a:prstGeom>
          <a:noFill/>
          <a:ln w="12700">
            <a:noFill/>
            <a:miter lim="800000"/>
            <a:headEnd/>
            <a:tailEnd/>
          </a:ln>
          <a:effectLst/>
        </p:spPr>
        <p:txBody>
          <a:bodyPr lIns="95501" tIns="46913" rIns="95501" bIns="46913"/>
          <a:lstStyle/>
          <a:p>
            <a:pPr defTabSz="965200">
              <a:spcBef>
                <a:spcPct val="30000"/>
              </a:spcBef>
            </a:pPr>
            <a:r>
              <a:rPr lang="en-US" sz="1200" b="0">
                <a:latin typeface="Times New Roman" pitchFamily="18" charset="0"/>
              </a:rPr>
              <a:t>These slides, which are used in graduate and undergraduate engineering courses at Virginia Tech, come from Chapters 1, 16, and 17 in </a:t>
            </a:r>
            <a:r>
              <a:rPr lang="en-US" sz="1200" b="0" i="1">
                <a:latin typeface="Times New Roman" pitchFamily="18" charset="0"/>
              </a:rPr>
              <a:t>The Craft of Scientific Writing</a:t>
            </a:r>
            <a:r>
              <a:rPr lang="en-US" sz="1200" b="0">
                <a:latin typeface="Times New Roman" pitchFamily="18" charset="0"/>
              </a:rPr>
              <a:t> (3rd ed., Springer-Verlag).</a:t>
            </a:r>
            <a:r>
              <a:rPr lang="en-US" sz="1200"/>
              <a:t> </a:t>
            </a:r>
            <a:r>
              <a:rPr lang="en-US" sz="1200" b="0">
                <a:latin typeface="Times New Roman" pitchFamily="18" charset="0"/>
              </a:rPr>
              <a:t>If you would like a 60-day evaluation copy of </a:t>
            </a:r>
            <a:r>
              <a:rPr lang="en-US" sz="1200" b="0" i="1">
                <a:latin typeface="Times New Roman" pitchFamily="18" charset="0"/>
              </a:rPr>
              <a:t>The Craft of Scientific Writing</a:t>
            </a:r>
            <a:r>
              <a:rPr lang="en-US" sz="1200" b="0">
                <a:latin typeface="Times New Roman" pitchFamily="18" charset="0"/>
              </a:rPr>
              <a:t>, please go to the following web page:</a:t>
            </a:r>
          </a:p>
          <a:p>
            <a:pPr defTabSz="965200">
              <a:spcBef>
                <a:spcPct val="30000"/>
              </a:spcBef>
            </a:pPr>
            <a:r>
              <a:rPr lang="en-US" sz="1200" b="0"/>
              <a:t>http://www.springer.de/textbooks/textbook_inspect.html</a:t>
            </a:r>
            <a:endParaRPr lang="en-US" sz="1200" b="0">
              <a:latin typeface="Times New Roman" pitchFamily="18" charset="0"/>
            </a:endParaRPr>
          </a:p>
          <a:p>
            <a:pPr defTabSz="965200">
              <a:spcBef>
                <a:spcPct val="30000"/>
              </a:spcBef>
            </a:pPr>
            <a:r>
              <a:rPr lang="en-US" sz="1200" b="0">
                <a:latin typeface="Times New Roman" pitchFamily="18" charset="0"/>
              </a:rPr>
              <a:t>This first slide is a title slide for an introductory lecture about writing in engineering and science. The purpose of this presentation is two-fold: (1) to inspire students to invest time into learning how to write and speak well, and (2) to show students where to begin the process of writing a scientific or engineering document.</a:t>
            </a:r>
          </a:p>
          <a:p>
            <a:pPr defTabSz="965200">
              <a:spcBef>
                <a:spcPct val="30000"/>
              </a:spcBef>
            </a:pPr>
            <a:r>
              <a:rPr lang="en-US" sz="1200" b="0">
                <a:latin typeface="Times New Roman" pitchFamily="18" charset="0"/>
              </a:rPr>
              <a:t>With this title slide, you have the opportunity to give your own testimony as to the importance of writing in engineering and science. This slide is also an opportunity for you to mention two references (the shown web site and textbook) that students have for improving their writing. </a:t>
            </a:r>
          </a:p>
          <a:p>
            <a:pPr defTabSz="965200">
              <a:spcBef>
                <a:spcPct val="30000"/>
              </a:spcBef>
            </a:pPr>
            <a:r>
              <a:rPr lang="en-US" sz="1200" b="0">
                <a:latin typeface="Times New Roman" pitchFamily="18" charset="0"/>
              </a:rPr>
              <a:t>Note that these slides use the term “scientific writing” to encompass the writing done by engineers and scientists and the term “scientific documents” to encompass the documents written by engineers and scientists. If you prefer the more general term “technical,” you can use the </a:t>
            </a:r>
            <a:r>
              <a:rPr lang="en-US" sz="1200" b="0" i="1">
                <a:latin typeface="Times New Roman" pitchFamily="18" charset="0"/>
              </a:rPr>
              <a:t>Replace</a:t>
            </a:r>
            <a:r>
              <a:rPr lang="en-US" sz="1200" b="0">
                <a:latin typeface="Times New Roman" pitchFamily="18" charset="0"/>
              </a:rPr>
              <a:t> command to replace “scientific” with “technical” throughout. Likewise, if you desire a term more specific than “scientific,” you can use the same command to insert your preferred term (“engineering” or “biological” would be two examples). Note that all future references to chapters and pages are for </a:t>
            </a:r>
            <a:r>
              <a:rPr lang="en-US" sz="1200" b="0" i="1">
                <a:latin typeface="Times New Roman" pitchFamily="18" charset="0"/>
              </a:rPr>
              <a:t>The Craft of Scientific Writing </a:t>
            </a:r>
            <a:r>
              <a:rPr lang="en-US" sz="1200" b="0">
                <a:latin typeface="Times New Roman" pitchFamily="18" charset="0"/>
              </a:rPr>
              <a:t>(3rd edition).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body" idx="1"/>
          </p:nvPr>
        </p:nvSpPr>
        <p:spPr>
          <a:noFill/>
          <a:ln/>
        </p:spPr>
        <p:txBody>
          <a:bodyPr/>
          <a:lstStyle/>
          <a:p>
            <a:r>
              <a:rPr lang="en-US">
                <a:latin typeface="Times New Roman" pitchFamily="18" charset="0"/>
              </a:rPr>
              <a:t>If the constraints are what the engineer or scientist does not control in the writing process, then style is what the engineer or scientist does control. Style comprises three perspectives: structure, language, and illustration (all three are defined in Chapter 1). Students should note that unlike most terms in engineering and science, most terms in writing do not have universal definitions. For that reason, you and your students should agree upon a few definitions so that your discussions about writing make sense. So often, I have seen discussions about writing become unproductive because people invoke terms that others either do not understand or have different definitions for. Terms often used in discussions of writing, but not often understood by students, are</a:t>
            </a:r>
            <a:r>
              <a:rPr lang="en-US" i="1">
                <a:latin typeface="Times New Roman" pitchFamily="18" charset="0"/>
              </a:rPr>
              <a:t> format, style, structure, language, illustration, tone, active voice</a:t>
            </a:r>
            <a:r>
              <a:rPr lang="en-US">
                <a:latin typeface="Times New Roman" pitchFamily="18" charset="0"/>
              </a:rPr>
              <a:t>, </a:t>
            </a:r>
            <a:r>
              <a:rPr lang="en-US" i="1">
                <a:latin typeface="Times New Roman" pitchFamily="18" charset="0"/>
              </a:rPr>
              <a:t>passive voice, past tense, </a:t>
            </a:r>
            <a:r>
              <a:rPr lang="en-US">
                <a:latin typeface="Times New Roman" pitchFamily="18" charset="0"/>
              </a:rPr>
              <a:t>and the major parts of speech. These are defined in the textbook’s glossary. </a:t>
            </a:r>
          </a:p>
          <a:p>
            <a:r>
              <a:rPr lang="en-US" sz="1300">
                <a:latin typeface="Times New Roman" pitchFamily="18" charset="0"/>
              </a:rPr>
              <a:t>Reference for parachute photo: Peterson, C.W., and D.W. Johnson, </a:t>
            </a:r>
            <a:r>
              <a:rPr lang="en-US" sz="1300" i="1">
                <a:latin typeface="Times New Roman" pitchFamily="18" charset="0"/>
              </a:rPr>
              <a:t>Advanced Parachute Design</a:t>
            </a:r>
            <a:r>
              <a:rPr lang="en-US" sz="1300">
                <a:latin typeface="Times New Roman" pitchFamily="18" charset="0"/>
              </a:rPr>
              <a:t>, SAND86-8006 (Albuquerque: Sandia National Laboratories, 1986).</a:t>
            </a:r>
          </a:p>
          <a:p>
            <a:endParaRPr lang="en-US">
              <a:latin typeface="Times New Roman" pitchFamily="18" charset="0"/>
            </a:endParaRPr>
          </a:p>
          <a:p>
            <a:endParaRPr lang="en-US"/>
          </a:p>
        </p:txBody>
      </p:sp>
      <p:sp>
        <p:nvSpPr>
          <p:cNvPr id="558083" name="Rectangle 3"/>
          <p:cNvSpPr>
            <a:spLocks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ChangeArrowheads="1" noTextEdit="1"/>
          </p:cNvSpPr>
          <p:nvPr>
            <p:ph type="sldImg"/>
          </p:nvPr>
        </p:nvSpPr>
        <p:spPr>
          <a:ln cap="flat"/>
        </p:spPr>
      </p:sp>
      <p:sp>
        <p:nvSpPr>
          <p:cNvPr id="574468" name="Rectangle 4"/>
          <p:cNvSpPr>
            <a:spLocks noGrp="1" noChangeArrowheads="1"/>
          </p:cNvSpPr>
          <p:nvPr>
            <p:ph type="body" idx="1"/>
          </p:nvPr>
        </p:nvSpPr>
        <p:spPr>
          <a:noFill/>
          <a:ln/>
        </p:spPr>
        <p:txBody>
          <a:bodyPr/>
          <a:lstStyle/>
          <a:p>
            <a:r>
              <a:rPr lang="en-US">
                <a:latin typeface="Times New Roman" pitchFamily="18" charset="0"/>
              </a:rPr>
              <a:t>Information about the format of scientific writing can be found on pages 6-7 and in Chapter 16. Information about the mechanics of scientific writing can be found in Appendices A and B (and in </a:t>
            </a:r>
            <a:r>
              <a:rPr lang="en-US" i="1">
                <a:latin typeface="Times New Roman" pitchFamily="18" charset="0"/>
              </a:rPr>
              <a:t>The Craft of Editing </a:t>
            </a:r>
            <a:r>
              <a:rPr lang="en-US">
                <a:latin typeface="Times New Roman" pitchFamily="18" charset="0"/>
              </a:rPr>
              <a:t>(Springer-Verlag, 2000). Both of these subjects are discussed in separate presentations.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noTextEdit="1"/>
          </p:cNvSpPr>
          <p:nvPr>
            <p:ph type="sldImg"/>
          </p:nvPr>
        </p:nvSpPr>
        <p:spPr>
          <a:ln cap="flat"/>
        </p:spPr>
      </p:sp>
      <p:sp>
        <p:nvSpPr>
          <p:cNvPr id="541699" name="Rectangle 3"/>
          <p:cNvSpPr>
            <a:spLocks noGrp="1" noChangeArrowheads="1"/>
          </p:cNvSpPr>
          <p:nvPr>
            <p:ph type="body" idx="1"/>
          </p:nvPr>
        </p:nvSpPr>
        <p:spPr>
          <a:noFill/>
          <a:ln/>
        </p:spPr>
        <p:txBody>
          <a:bodyPr/>
          <a:lstStyle/>
          <a:p>
            <a:r>
              <a:rPr lang="en-US">
                <a:latin typeface="Times New Roman" pitchFamily="18" charset="0"/>
              </a:rPr>
              <a:t>Discussion of making the process of writing more efficient to perform can be found in Chapter 17. When I first started teaching, I discussed the process of writing towards the end of the course. Recently, I have begun incorporating discussions of it throughout the course, particularly just before assignments are due.</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noTextEdit="1"/>
          </p:cNvSpPr>
          <p:nvPr>
            <p:ph type="sldImg"/>
          </p:nvPr>
        </p:nvSpPr>
        <p:spPr>
          <a:ln>
            <a:noFill/>
          </a:ln>
        </p:spPr>
      </p:sp>
      <p:sp>
        <p:nvSpPr>
          <p:cNvPr id="527363" name="Rectangle 3"/>
          <p:cNvSpPr>
            <a:spLocks noGrp="1" noChangeArrowheads="1"/>
          </p:cNvSpPr>
          <p:nvPr>
            <p:ph type="body" idx="1"/>
          </p:nvPr>
        </p:nvSpPr>
        <p:spPr>
          <a:noFill/>
          <a:ln/>
        </p:spPr>
        <p:txBody>
          <a:bodyPr/>
          <a:lstStyle/>
          <a:p>
            <a:r>
              <a:rPr lang="en-US">
                <a:latin typeface="Times New Roman" pitchFamily="18" charset="0"/>
              </a:rPr>
              <a:t>Conclusion slide to this presentation. One of the best ways to improve one’s writing is to select strong models. Conversely, a reason that so many engineers and scientists write so poorly is that they select poor models. Two excellent models of scientific writing are Maria Goeppert Mayer, who won the Nobel prize in Physics for her work on the structure of the nucleus and Linus Pauling, who won a Nobel Prize in Chemistry for his work on covalent bonds. Both were excellent communicators of their work.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body" idx="1"/>
          </p:nvPr>
        </p:nvSpPr>
        <p:spPr>
          <a:noFill/>
          <a:ln/>
        </p:spPr>
        <p:txBody>
          <a:bodyPr/>
          <a:lstStyle/>
          <a:p>
            <a:r>
              <a:rPr lang="en-US">
                <a:latin typeface="Times New Roman" pitchFamily="18" charset="0"/>
              </a:rPr>
              <a:t>Mapping slide for this introductory presentation on scientific writing. This presentation has two divisions: (1) a discussion of the importance of scientific writing, and (2) a discussion of key principles. These principles include analyzing the situation, distinguishing between style and form, and making the process efficient. </a:t>
            </a:r>
          </a:p>
          <a:p>
            <a:r>
              <a:rPr lang="en-US">
                <a:latin typeface="Times New Roman" pitchFamily="18" charset="0"/>
              </a:rPr>
              <a:t>Reference for picture: </a:t>
            </a:r>
            <a:r>
              <a:rPr lang="en-US" i="1">
                <a:latin typeface="Times New Roman" pitchFamily="18" charset="0"/>
              </a:rPr>
              <a:t>Report to the President on the Space Shuttle Challenger Accident, </a:t>
            </a:r>
            <a:r>
              <a:rPr lang="en-US">
                <a:latin typeface="Times New Roman" pitchFamily="18" charset="0"/>
              </a:rPr>
              <a:t>vol. 1 (Washington, D.C.: Presidential Commission, 6 June 1986), p. 33.</a:t>
            </a:r>
          </a:p>
        </p:txBody>
      </p:sp>
      <p:sp>
        <p:nvSpPr>
          <p:cNvPr id="562179" name="Rectangle 3"/>
          <p:cNvSpPr>
            <a:spLocks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9218"/>
          <p:cNvSpPr>
            <a:spLocks noChangeArrowheads="1" noTextEdit="1"/>
          </p:cNvSpPr>
          <p:nvPr>
            <p:ph type="sldImg"/>
          </p:nvPr>
        </p:nvSpPr>
        <p:spPr>
          <a:ln>
            <a:noFill/>
          </a:ln>
        </p:spPr>
      </p:sp>
      <p:sp>
        <p:nvSpPr>
          <p:cNvPr id="551939" name="Rectangle 9219"/>
          <p:cNvSpPr>
            <a:spLocks noGrp="1" noChangeArrowheads="1"/>
          </p:cNvSpPr>
          <p:nvPr>
            <p:ph type="body" idx="1"/>
          </p:nvPr>
        </p:nvSpPr>
        <p:spPr>
          <a:xfrm>
            <a:off x="990600" y="4524375"/>
            <a:ext cx="5354638" cy="4313238"/>
          </a:xfrm>
          <a:noFill/>
          <a:ln/>
        </p:spPr>
        <p:txBody>
          <a:bodyPr/>
          <a:lstStyle/>
          <a:p>
            <a:r>
              <a:rPr lang="en-US">
                <a:latin typeface="Times New Roman" pitchFamily="18" charset="0"/>
              </a:rPr>
              <a:t>With this background slide, I try to convince students of the importance of scientific writing.</a:t>
            </a:r>
            <a:r>
              <a:rPr lang="en-US" sz="600">
                <a:latin typeface="Times New Roman" pitchFamily="18" charset="0"/>
              </a:rPr>
              <a:t> </a:t>
            </a:r>
            <a:r>
              <a:rPr lang="en-US">
                <a:latin typeface="Times New Roman" pitchFamily="18" charset="0"/>
              </a:rPr>
              <a:t>This slide presents three surveys that show different points about the importance of writing for engineers. The first survey was performed by Richard M. Davis of the Air Force who surveyed 245 distinguished engineers. This survey not only found the result presented on this slide (25% of work week spent on writing), but also found that those surveyed attributed their success in part to their ability to communicate. Source: Richard M. Davis, </a:t>
            </a:r>
            <a:r>
              <a:rPr lang="en-US" i="1">
                <a:latin typeface="Times New Roman" pitchFamily="18" charset="0"/>
              </a:rPr>
              <a:t>Technical Writing: Its Importance in the Engineering Profession and Its Place in the Engineering Curriculum</a:t>
            </a:r>
            <a:r>
              <a:rPr lang="en-US">
                <a:latin typeface="Times New Roman" pitchFamily="18" charset="0"/>
              </a:rPr>
              <a:t>, AFIT TR 75-5 (Wright-Patterson AFB, Ohio: Wright-Patterson Air Force Base, 1975). </a:t>
            </a:r>
          </a:p>
          <a:p>
            <a:r>
              <a:rPr lang="en-US">
                <a:latin typeface="Times New Roman" pitchFamily="18" charset="0"/>
              </a:rPr>
              <a:t>The second survey was performed by Dean John Bollinger from the College of Engineering at the University of Wisconsin who contacted 9000 engineers who had graduated. The slide shows an important result of that survey (that the engineers found writing to be their most useful subject). Interestingly, the second most useful skill cited was the ability to speak. Source: Dean John G. Bollinger, “Alumni Survey Results,” </a:t>
            </a:r>
            <a:r>
              <a:rPr lang="en-US" i="1">
                <a:latin typeface="Times New Roman" pitchFamily="18" charset="0"/>
              </a:rPr>
              <a:t>Perspective</a:t>
            </a:r>
            <a:r>
              <a:rPr lang="en-US">
                <a:latin typeface="Times New Roman" pitchFamily="18" charset="0"/>
              </a:rPr>
              <a:t> (Madison: College of Engineering, University of Wisconsin, Summer 1994), p. 2.</a:t>
            </a:r>
          </a:p>
          <a:p>
            <a:r>
              <a:rPr lang="en-US">
                <a:latin typeface="Times New Roman" pitchFamily="18" charset="0"/>
              </a:rPr>
              <a:t>The third survey was performed by the College of Engineering at Virginia Tech. Here, recruiters to Virginia Tech were polled. The purpose of the survey was to determine what skills that engineering graduates needed most improvement upon. Source: Virginia Tech, College of Engineering, “Summary Report of Employer Focus Group” (October 2000).</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ChangeArrowheads="1" noTextEdit="1"/>
          </p:cNvSpPr>
          <p:nvPr>
            <p:ph type="sldImg"/>
          </p:nvPr>
        </p:nvSpPr>
        <p:spPr>
          <a:ln>
            <a:noFill/>
          </a:ln>
        </p:spPr>
      </p:sp>
      <p:sp>
        <p:nvSpPr>
          <p:cNvPr id="497667" name="Text Box 3"/>
          <p:cNvSpPr txBox="1">
            <a:spLocks noChangeArrowheads="1"/>
          </p:cNvSpPr>
          <p:nvPr/>
        </p:nvSpPr>
        <p:spPr bwMode="auto">
          <a:xfrm>
            <a:off x="1044575" y="4640263"/>
            <a:ext cx="5481638" cy="3536950"/>
          </a:xfrm>
          <a:prstGeom prst="rect">
            <a:avLst/>
          </a:prstGeom>
          <a:noFill/>
          <a:ln w="12700">
            <a:noFill/>
            <a:miter lim="800000"/>
            <a:headEnd/>
            <a:tailEnd/>
          </a:ln>
          <a:effectLst/>
        </p:spPr>
        <p:txBody>
          <a:bodyPr lIns="96506" tIns="48253" rIns="96506" bIns="48253">
            <a:spAutoFit/>
          </a:bodyPr>
          <a:lstStyle/>
          <a:p>
            <a:pPr defTabSz="965200"/>
            <a:r>
              <a:rPr lang="en-US" sz="1300" b="0">
                <a:latin typeface="Times New Roman" pitchFamily="18" charset="0"/>
              </a:rPr>
              <a:t>With this background slide, I try to convince students of the importance of scientific writing. The photograph shows the explosion of the Space Shuttle Challenger. Engineers were deeply concerned about the O-ring design on the booster rocket before the launch, but were unable to convince managers at NASA of that concern. Richard Feynman’s paper from </a:t>
            </a:r>
            <a:r>
              <a:rPr lang="en-US" sz="1300" b="0" i="1">
                <a:latin typeface="Times New Roman" pitchFamily="18" charset="0"/>
              </a:rPr>
              <a:t>Physics Today </a:t>
            </a:r>
            <a:r>
              <a:rPr lang="en-US" sz="1300" b="0">
                <a:latin typeface="Times New Roman" pitchFamily="18" charset="0"/>
              </a:rPr>
              <a:t>(February 1988) gives a good account of this case study. </a:t>
            </a:r>
          </a:p>
          <a:p>
            <a:pPr defTabSz="965200"/>
            <a:r>
              <a:rPr lang="en-US" sz="1300" b="0">
                <a:latin typeface="Times New Roman" pitchFamily="18" charset="0"/>
              </a:rPr>
              <a:t>In teaching scientific writing to engineers and scientists, convincing them about the importance of scientific writing is probably the single most important argument that you will make. My experience has been that professional engineers and scientists recognize the importance, while students do not. For that reason, with students, I spend more time on this argument. Source: Richard P. Feynman, “An Outsider’s Inside View of the Challenger Inquiry,” </a:t>
            </a:r>
            <a:r>
              <a:rPr lang="en-US" sz="1300" b="0" i="1">
                <a:latin typeface="Times New Roman" pitchFamily="18" charset="0"/>
              </a:rPr>
              <a:t>Physics Today</a:t>
            </a:r>
            <a:r>
              <a:rPr lang="en-US" sz="1300" b="0">
                <a:latin typeface="Times New Roman" pitchFamily="18" charset="0"/>
              </a:rPr>
              <a:t> (February 1988), pp. 26-37.</a:t>
            </a:r>
          </a:p>
          <a:p>
            <a:pPr defTabSz="965200"/>
            <a:endParaRPr lang="en-US" sz="1300" b="0">
              <a:latin typeface="Times New Roman" pitchFamily="18" charset="0"/>
            </a:endParaRPr>
          </a:p>
          <a:p>
            <a:pPr defTabSz="965200"/>
            <a:r>
              <a:rPr lang="en-US" sz="1200" b="0">
                <a:latin typeface="Times New Roman" pitchFamily="18" charset="0"/>
              </a:rPr>
              <a:t>Reference for picture: </a:t>
            </a:r>
            <a:r>
              <a:rPr lang="en-US" sz="1200" b="0" i="1">
                <a:latin typeface="Times New Roman" pitchFamily="18" charset="0"/>
              </a:rPr>
              <a:t>Report to the President on the Space Shuttle Challenger Accident, </a:t>
            </a:r>
            <a:r>
              <a:rPr lang="en-US" sz="1200" b="0">
                <a:latin typeface="Times New Roman" pitchFamily="18" charset="0"/>
              </a:rPr>
              <a:t>vol. 1 (Washington, D.C.: Presidential Commission, 6 June 1986), p. 33.</a:t>
            </a:r>
          </a:p>
          <a:p>
            <a:pPr defTabSz="965200">
              <a:spcBef>
                <a:spcPct val="50000"/>
              </a:spcBef>
            </a:pPr>
            <a:endParaRPr lang="en-US" sz="1300" b="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ChangeArrowheads="1" noTextEdit="1"/>
          </p:cNvSpPr>
          <p:nvPr>
            <p:ph type="sldImg"/>
          </p:nvPr>
        </p:nvSpPr>
        <p:spPr>
          <a:ln>
            <a:noFill/>
          </a:ln>
        </p:spPr>
      </p:sp>
      <p:sp>
        <p:nvSpPr>
          <p:cNvPr id="564227" name="Rectangle 3"/>
          <p:cNvSpPr>
            <a:spLocks noGrp="1" noChangeArrowheads="1"/>
          </p:cNvSpPr>
          <p:nvPr>
            <p:ph type="body" idx="1"/>
          </p:nvPr>
        </p:nvSpPr>
        <p:spPr>
          <a:noFill/>
          <a:ln/>
        </p:spPr>
        <p:txBody>
          <a:bodyPr/>
          <a:lstStyle/>
          <a:p>
            <a:r>
              <a:rPr lang="en-US">
                <a:latin typeface="Times New Roman" pitchFamily="18" charset="0"/>
              </a:rPr>
              <a:t>This slide makes the point that engineers and scientists have to communicate in many different situations. Not only are they called upon to write different types of documents and speak in different occasions, but they also face several different audiences. Given this variety, coming up with a set of rules to handle every situation is difficult, not impossible. Engineers and scientists therefore have to learn to analyze each situation and decide upon the best way to communicate in that situation. This news is hard for many engineering and science students to accept. (Pages 2-3)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1"/>
          </p:nvPr>
        </p:nvSpPr>
        <p:spPr>
          <a:noFill/>
          <a:ln/>
        </p:spPr>
        <p:txBody>
          <a:bodyPr/>
          <a:lstStyle/>
          <a:p>
            <a:r>
              <a:rPr lang="en-US">
                <a:latin typeface="Times New Roman" pitchFamily="18" charset="0"/>
              </a:rPr>
              <a:t>Repeat of mapping slide for this presentation on scientific writing. This slide introduces the second part of the presentation: a discussion of key principles. These principles include analyzing the situation, distinguishing between style and form, and making the process efficient. </a:t>
            </a:r>
          </a:p>
          <a:p>
            <a:endParaRPr lang="en-US">
              <a:latin typeface="Times New Roman" pitchFamily="18" charset="0"/>
            </a:endParaRPr>
          </a:p>
          <a:p>
            <a:r>
              <a:rPr lang="en-US">
                <a:latin typeface="Times New Roman" pitchFamily="18" charset="0"/>
              </a:rPr>
              <a:t>Reference for picture: </a:t>
            </a:r>
            <a:r>
              <a:rPr lang="en-US" i="1">
                <a:latin typeface="Times New Roman" pitchFamily="18" charset="0"/>
              </a:rPr>
              <a:t>Report to the President on the Space Shuttle Challenger Accident, </a:t>
            </a:r>
            <a:r>
              <a:rPr lang="en-US">
                <a:latin typeface="Times New Roman" pitchFamily="18" charset="0"/>
              </a:rPr>
              <a:t>vol. 1 (Washington, D.C.: Presidential Commission, 6 June 1986), p. 33.</a:t>
            </a:r>
            <a:endParaRPr lang="en-US"/>
          </a:p>
          <a:p>
            <a:endParaRPr lang="en-US">
              <a:latin typeface="Times New Roman" pitchFamily="18" charset="0"/>
            </a:endParaRPr>
          </a:p>
        </p:txBody>
      </p:sp>
      <p:sp>
        <p:nvSpPr>
          <p:cNvPr id="578563" name="Rectangle 3"/>
          <p:cNvSpPr>
            <a:spLocks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050"/>
          <p:cNvSpPr>
            <a:spLocks noChangeArrowheads="1" noTextEdit="1"/>
          </p:cNvSpPr>
          <p:nvPr>
            <p:ph type="sldImg"/>
          </p:nvPr>
        </p:nvSpPr>
        <p:spPr>
          <a:ln/>
        </p:spPr>
      </p:sp>
      <p:sp>
        <p:nvSpPr>
          <p:cNvPr id="525316" name="Rectangle 2052"/>
          <p:cNvSpPr>
            <a:spLocks noChangeArrowheads="1"/>
          </p:cNvSpPr>
          <p:nvPr/>
        </p:nvSpPr>
        <p:spPr bwMode="auto">
          <a:xfrm>
            <a:off x="1054100" y="4794250"/>
            <a:ext cx="5356225" cy="4313238"/>
          </a:xfrm>
          <a:prstGeom prst="rect">
            <a:avLst/>
          </a:prstGeom>
          <a:noFill/>
          <a:ln w="12700">
            <a:noFill/>
            <a:miter lim="800000"/>
            <a:headEnd/>
            <a:tailEnd/>
          </a:ln>
          <a:effectLst/>
        </p:spPr>
        <p:txBody>
          <a:bodyPr lIns="95501" tIns="46913" rIns="95501" bIns="46913"/>
          <a:lstStyle/>
          <a:p>
            <a:pPr defTabSz="965200">
              <a:spcBef>
                <a:spcPct val="30000"/>
              </a:spcBef>
            </a:pPr>
            <a:r>
              <a:rPr lang="en-US" sz="1300" b="0">
                <a:latin typeface="Times New Roman" pitchFamily="18" charset="0"/>
              </a:rPr>
              <a:t>With this slide, I try to impress upon the students the differences between scientific writing and other types of writing that they have studied. While the students will draw upon many of the things that they have learned in other writing courses, students have to be critical thinkers as far as taking advice that may pertain to literary writing or journalism and applying it to scientific writing. For instance, in scientific writing, the most important goal of language is precision--a goal that poets sometimes subordinate for the sake of rhythm. (Chapter 1)</a:t>
            </a:r>
          </a:p>
          <a:p>
            <a:pPr defTabSz="965200">
              <a:spcBef>
                <a:spcPct val="30000"/>
              </a:spcBef>
            </a:pPr>
            <a:r>
              <a:rPr lang="en-US" sz="1300" b="0">
                <a:latin typeface="Times New Roman" pitchFamily="18" charset="0"/>
              </a:rPr>
              <a:t>By the way, the photograph in the upper left is from Rosalind Franklin’s x-ray work that greatly influenced the discovery of the structure of DNA by James Watson and Francis Crick. The story is an interesting one from both a communications perspective and an ethical perspective. Watson has documented it in </a:t>
            </a:r>
            <a:r>
              <a:rPr lang="en-US" sz="1300" b="0" i="1">
                <a:latin typeface="Times New Roman" pitchFamily="18" charset="0"/>
              </a:rPr>
              <a:t>The Double Helix</a:t>
            </a:r>
            <a:r>
              <a:rPr lang="en-US" sz="1300" b="0">
                <a:latin typeface="Times New Roman" pitchFamily="18" charset="0"/>
              </a:rPr>
              <a:t>, but take a look at the Norton critical edition, which presents other viewpoints, including the one that Rosalind Franklin deserved considerably more credit than Watson or Crick gave to her in their original article. </a:t>
            </a:r>
          </a:p>
          <a:p>
            <a:pPr defTabSz="965200">
              <a:spcBef>
                <a:spcPct val="30000"/>
              </a:spcBef>
            </a:pPr>
            <a:r>
              <a:rPr lang="en-US" sz="1300" b="0">
                <a:latin typeface="Times New Roman" pitchFamily="18" charset="0"/>
              </a:rPr>
              <a:t>Reference for parachute photo: Peterson, C.W., and D.W. Johnson, </a:t>
            </a:r>
            <a:r>
              <a:rPr lang="en-US" sz="1300" b="0" i="1">
                <a:latin typeface="Times New Roman" pitchFamily="18" charset="0"/>
              </a:rPr>
              <a:t>Advanced Parachute Design</a:t>
            </a:r>
            <a:r>
              <a:rPr lang="en-US" sz="1300" b="0">
                <a:latin typeface="Times New Roman" pitchFamily="18" charset="0"/>
              </a:rPr>
              <a:t>, SAND86-8006 (Albuquerque: Sandia National Laboratories, 1986).</a:t>
            </a:r>
          </a:p>
          <a:p>
            <a:pPr defTabSz="965200">
              <a:spcBef>
                <a:spcPct val="30000"/>
              </a:spcBef>
            </a:pPr>
            <a:endParaRPr lang="en-US" sz="13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noTextEdit="1"/>
          </p:cNvSpPr>
          <p:nvPr>
            <p:ph type="sldImg"/>
          </p:nvPr>
        </p:nvSpPr>
        <p:spPr>
          <a:ln>
            <a:noFill/>
          </a:ln>
        </p:spPr>
      </p:sp>
      <p:sp>
        <p:nvSpPr>
          <p:cNvPr id="531459" name="Text Box 3"/>
          <p:cNvSpPr txBox="1">
            <a:spLocks noChangeArrowheads="1"/>
          </p:cNvSpPr>
          <p:nvPr/>
        </p:nvSpPr>
        <p:spPr bwMode="auto">
          <a:xfrm>
            <a:off x="1139825" y="4611688"/>
            <a:ext cx="5534025" cy="4025900"/>
          </a:xfrm>
          <a:prstGeom prst="rect">
            <a:avLst/>
          </a:prstGeom>
          <a:noFill/>
          <a:ln w="12700">
            <a:noFill/>
            <a:miter lim="800000"/>
            <a:headEnd/>
            <a:tailEnd/>
          </a:ln>
          <a:effectLst/>
        </p:spPr>
        <p:txBody>
          <a:bodyPr lIns="96506" tIns="48253" rIns="96506" bIns="48253">
            <a:spAutoFit/>
          </a:bodyPr>
          <a:lstStyle/>
          <a:p>
            <a:pPr defTabSz="965200">
              <a:spcBef>
                <a:spcPct val="30000"/>
              </a:spcBef>
            </a:pPr>
            <a:r>
              <a:rPr lang="en-US" sz="1300" b="0">
                <a:latin typeface="Times New Roman" pitchFamily="18" charset="0"/>
              </a:rPr>
              <a:t>This slide is perhaps the most important slide of the set because it shows what constraints students are under as they begin writing a scientific document. In other words, this slide tells students where they should begin the writing process (an assumption here is that the students understand the content of their document and now must communicate that content). The constraints of audience, purpose, and occasion are discussed in Chapter 1. </a:t>
            </a:r>
          </a:p>
          <a:p>
            <a:pPr defTabSz="965200">
              <a:spcBef>
                <a:spcPct val="30000"/>
              </a:spcBef>
            </a:pPr>
            <a:r>
              <a:rPr lang="en-US" sz="1300" b="0">
                <a:latin typeface="Times New Roman" pitchFamily="18" charset="0"/>
              </a:rPr>
              <a:t>The aspect of format is also discussed in Chapter 16 and in the “Writing Guidelines for Engineering and Science Students.” The aspect of process refers to how the student actually puts words onto paper. Will the student write as an individual or part of a group? Does the student have a fixed deadline? Chapter 17 discusses this aspect in more detail. Formality refers to the expectations that the audience has as far as mechanics, which is also discussed in Chapter 1, Appendix A, and Appendix B. Interactive exercises for mechanics can be found in the “Writing Exercises for Engineers and Scientists.” </a:t>
            </a:r>
          </a:p>
          <a:p>
            <a:pPr defTabSz="965200">
              <a:spcBef>
                <a:spcPct val="50000"/>
              </a:spcBef>
            </a:pPr>
            <a:r>
              <a:rPr lang="en-US" sz="1300" b="0">
                <a:latin typeface="Times New Roman" pitchFamily="18" charset="0"/>
              </a:rPr>
              <a:t>On this slide, you should make it clear to the students that no simple recipes exist for the challenging documents that they will have to write. Students should assess the audience, format, formality, and other constraints of the situation before committing words to paper. The slides that follow elaborate on each of the constraints.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ChangeArrowheads="1" noTextEdit="1"/>
          </p:cNvSpPr>
          <p:nvPr>
            <p:ph type="sldImg"/>
          </p:nvPr>
        </p:nvSpPr>
        <p:spPr>
          <a:ln/>
        </p:spPr>
      </p:sp>
      <p:sp>
        <p:nvSpPr>
          <p:cNvPr id="556035" name="Rectangle 3"/>
          <p:cNvSpPr>
            <a:spLocks noGrp="1" noChangeArrowheads="1"/>
          </p:cNvSpPr>
          <p:nvPr>
            <p:ph type="body" idx="1"/>
          </p:nvPr>
        </p:nvSpPr>
        <p:spPr/>
        <p:txBody>
          <a:bodyPr/>
          <a:lstStyle/>
          <a:p>
            <a:r>
              <a:rPr lang="en-US">
                <a:latin typeface="Times New Roman" pitchFamily="18" charset="0"/>
              </a:rPr>
              <a:t>One problem that many students have is that they don’t have a sense of hierarchy about aspects of writing. These students might equate a small aspect of form such as using a contraction with a serious mistake in content such as leaving out important information, or style, such as not emphasizing the most important result. With this slide, I try to distinguish these three terms. While there certainly is overlap among these terms, their definitions are distinct. Content is the message given, style is the way that message is presented (structure, language, and illustration), and form is the appearance of the message (grammar, punctuation, usage, spelling, and format). (Chapter 1)</a:t>
            </a:r>
          </a:p>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7848600" cy="11430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981200"/>
            <a:ext cx="78486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SzPct val="75000"/>
        <a:buChar char="_"/>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Char char="_"/>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ChangeArrowheads="1"/>
          </p:cNvSpPr>
          <p:nvPr/>
        </p:nvSpPr>
        <p:spPr bwMode="auto">
          <a:xfrm>
            <a:off x="304800" y="381000"/>
            <a:ext cx="4067175" cy="1187450"/>
          </a:xfrm>
          <a:prstGeom prst="rect">
            <a:avLst/>
          </a:prstGeom>
          <a:noFill/>
          <a:ln w="12700">
            <a:noFill/>
            <a:miter lim="800000"/>
            <a:headEnd/>
            <a:tailEnd/>
          </a:ln>
          <a:effectLst/>
        </p:spPr>
        <p:txBody>
          <a:bodyPr wrap="none" lIns="90488" tIns="44450" rIns="90488" bIns="44450">
            <a:spAutoFit/>
          </a:bodyPr>
          <a:lstStyle/>
          <a:p>
            <a:r>
              <a:rPr lang="en-US" sz="3600">
                <a:solidFill>
                  <a:schemeClr val="accent2"/>
                </a:solidFill>
              </a:rPr>
              <a:t>Scientific Writing:</a:t>
            </a:r>
          </a:p>
          <a:p>
            <a:r>
              <a:rPr lang="en-US" sz="3600">
                <a:solidFill>
                  <a:schemeClr val="accent2"/>
                </a:solidFill>
              </a:rPr>
              <a:t>An Introduction</a:t>
            </a:r>
            <a:endParaRPr lang="en-US" sz="3600"/>
          </a:p>
        </p:txBody>
      </p:sp>
      <p:sp>
        <p:nvSpPr>
          <p:cNvPr id="369672" name="Text Box 8"/>
          <p:cNvSpPr txBox="1">
            <a:spLocks noChangeArrowheads="1"/>
          </p:cNvSpPr>
          <p:nvPr/>
        </p:nvSpPr>
        <p:spPr bwMode="auto">
          <a:xfrm>
            <a:off x="304800" y="5905500"/>
            <a:ext cx="3613150" cy="641350"/>
          </a:xfrm>
          <a:prstGeom prst="rect">
            <a:avLst/>
          </a:prstGeom>
          <a:noFill/>
          <a:ln w="12700">
            <a:noFill/>
            <a:miter lim="800000"/>
            <a:headEnd/>
            <a:tailEnd/>
          </a:ln>
          <a:effectLst/>
        </p:spPr>
        <p:txBody>
          <a:bodyPr wrap="none">
            <a:spAutoFit/>
          </a:bodyPr>
          <a:lstStyle/>
          <a:p>
            <a:r>
              <a:rPr lang="en-US" sz="1800" i="1"/>
              <a:t>Writing Guidelines for Students</a:t>
            </a:r>
            <a:endParaRPr lang="en-US" sz="1800"/>
          </a:p>
          <a:p>
            <a:r>
              <a:rPr lang="en-US" sz="1800"/>
              <a:t>http://writing.eng.vt.edu/</a:t>
            </a:r>
          </a:p>
        </p:txBody>
      </p:sp>
      <p:pic>
        <p:nvPicPr>
          <p:cNvPr id="369673" name="Picture 9" descr="cover"/>
          <p:cNvPicPr>
            <a:picLocks noChangeAspect="1" noChangeArrowheads="1"/>
          </p:cNvPicPr>
          <p:nvPr/>
        </p:nvPicPr>
        <p:blipFill>
          <a:blip r:embed="rId3"/>
          <a:srcRect/>
          <a:stretch>
            <a:fillRect/>
          </a:stretch>
        </p:blipFill>
        <p:spPr bwMode="auto">
          <a:xfrm>
            <a:off x="5734050" y="2152650"/>
            <a:ext cx="2349500" cy="3581400"/>
          </a:xfrm>
          <a:prstGeom prst="rect">
            <a:avLst/>
          </a:prstGeom>
          <a:noFill/>
          <a:ln w="12700">
            <a:solidFill>
              <a:srgbClr val="000000"/>
            </a:solidFill>
            <a:miter lim="800000"/>
            <a:headEnd/>
            <a:tailEnd/>
          </a:ln>
        </p:spPr>
      </p:pic>
      <p:sp>
        <p:nvSpPr>
          <p:cNvPr id="369674" name="Text Box 10"/>
          <p:cNvSpPr txBox="1">
            <a:spLocks noChangeArrowheads="1"/>
          </p:cNvSpPr>
          <p:nvPr/>
        </p:nvSpPr>
        <p:spPr bwMode="auto">
          <a:xfrm>
            <a:off x="4965700" y="5943600"/>
            <a:ext cx="3917950" cy="641350"/>
          </a:xfrm>
          <a:prstGeom prst="rect">
            <a:avLst/>
          </a:prstGeom>
          <a:noFill/>
          <a:ln w="12700">
            <a:noFill/>
            <a:miter lim="800000"/>
            <a:headEnd/>
            <a:tailEnd/>
          </a:ln>
          <a:effectLst/>
        </p:spPr>
        <p:txBody>
          <a:bodyPr wrap="none">
            <a:spAutoFit/>
          </a:bodyPr>
          <a:lstStyle/>
          <a:p>
            <a:r>
              <a:rPr lang="en-US" sz="1800" i="1"/>
              <a:t>The Craft of Scientific Writing</a:t>
            </a:r>
            <a:endParaRPr lang="en-US" sz="1800"/>
          </a:p>
          <a:p>
            <a:r>
              <a:rPr lang="en-US" sz="1800"/>
              <a:t>3rd edition (Springer-Verlag, 1996)</a:t>
            </a:r>
          </a:p>
        </p:txBody>
      </p:sp>
      <p:pic>
        <p:nvPicPr>
          <p:cNvPr id="369675" name="Picture 11"/>
          <p:cNvPicPr>
            <a:picLocks noChangeAspect="1" noChangeArrowheads="1"/>
          </p:cNvPicPr>
          <p:nvPr/>
        </p:nvPicPr>
        <p:blipFill>
          <a:blip r:embed="rId4"/>
          <a:srcRect r="28999"/>
          <a:stretch>
            <a:fillRect/>
          </a:stretch>
        </p:blipFill>
        <p:spPr bwMode="auto">
          <a:xfrm>
            <a:off x="457200" y="2133600"/>
            <a:ext cx="3354388" cy="3543300"/>
          </a:xfrm>
          <a:prstGeom prst="rect">
            <a:avLst/>
          </a:prstGeom>
          <a:noFill/>
          <a:ln w="12700">
            <a:noFill/>
            <a:miter lim="800000"/>
            <a:headEnd/>
            <a:tailEnd/>
          </a:ln>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6146"/>
          <p:cNvSpPr>
            <a:spLocks noGrp="1" noChangeArrowheads="1"/>
          </p:cNvSpPr>
          <p:nvPr>
            <p:ph type="title"/>
          </p:nvPr>
        </p:nvSpPr>
        <p:spPr>
          <a:xfrm>
            <a:off x="228600" y="228600"/>
            <a:ext cx="6423025" cy="815975"/>
          </a:xfrm>
          <a:noFill/>
          <a:ln/>
        </p:spPr>
        <p:txBody>
          <a:bodyPr anchor="t">
            <a:spAutoFit/>
          </a:bodyPr>
          <a:lstStyle/>
          <a:p>
            <a:pPr algn="l">
              <a:lnSpc>
                <a:spcPct val="85000"/>
              </a:lnSpc>
            </a:pPr>
            <a:r>
              <a:rPr lang="en-US" sz="2800" b="1">
                <a:solidFill>
                  <a:schemeClr val="accent2"/>
                </a:solidFill>
                <a:latin typeface="Arial" charset="0"/>
              </a:rPr>
              <a:t>Style is the way you communicate the content to the audience</a:t>
            </a:r>
            <a:endParaRPr lang="en-US" sz="2400" b="1">
              <a:solidFill>
                <a:schemeClr val="accent2"/>
              </a:solidFill>
              <a:latin typeface="Arial" charset="0"/>
            </a:endParaRPr>
          </a:p>
        </p:txBody>
      </p:sp>
      <p:grpSp>
        <p:nvGrpSpPr>
          <p:cNvPr id="557059" name="Group 6147"/>
          <p:cNvGrpSpPr>
            <a:grpSpLocks/>
          </p:cNvGrpSpPr>
          <p:nvPr/>
        </p:nvGrpSpPr>
        <p:grpSpPr bwMode="auto">
          <a:xfrm>
            <a:off x="198438" y="2992438"/>
            <a:ext cx="2474912" cy="2379662"/>
            <a:chOff x="125" y="1885"/>
            <a:chExt cx="1559" cy="1499"/>
          </a:xfrm>
        </p:grpSpPr>
        <p:sp>
          <p:nvSpPr>
            <p:cNvPr id="557060" name="Rectangle 6148"/>
            <p:cNvSpPr>
              <a:spLocks noChangeArrowheads="1"/>
            </p:cNvSpPr>
            <p:nvPr/>
          </p:nvSpPr>
          <p:spPr bwMode="auto">
            <a:xfrm>
              <a:off x="474" y="3152"/>
              <a:ext cx="934" cy="232"/>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Structure</a:t>
              </a:r>
            </a:p>
          </p:txBody>
        </p:sp>
        <p:sp>
          <p:nvSpPr>
            <p:cNvPr id="557061" name="Line 6149"/>
            <p:cNvSpPr>
              <a:spLocks noChangeShapeType="1"/>
            </p:cNvSpPr>
            <p:nvPr/>
          </p:nvSpPr>
          <p:spPr bwMode="auto">
            <a:xfrm flipV="1">
              <a:off x="125" y="1949"/>
              <a:ext cx="902" cy="1030"/>
            </a:xfrm>
            <a:prstGeom prst="line">
              <a:avLst/>
            </a:prstGeom>
            <a:noFill/>
            <a:ln w="50800">
              <a:solidFill>
                <a:schemeClr val="tx1"/>
              </a:solidFill>
              <a:round/>
              <a:headEnd/>
              <a:tailEnd/>
            </a:ln>
            <a:effectLst/>
          </p:spPr>
          <p:txBody>
            <a:bodyPr wrap="none" anchor="ctr"/>
            <a:lstStyle/>
            <a:p>
              <a:endParaRPr lang="en-US"/>
            </a:p>
          </p:txBody>
        </p:sp>
        <p:sp>
          <p:nvSpPr>
            <p:cNvPr id="557062" name="Line 6150"/>
            <p:cNvSpPr>
              <a:spLocks noChangeShapeType="1"/>
            </p:cNvSpPr>
            <p:nvPr/>
          </p:nvSpPr>
          <p:spPr bwMode="auto">
            <a:xfrm flipH="1">
              <a:off x="1046" y="2030"/>
              <a:ext cx="62" cy="94"/>
            </a:xfrm>
            <a:prstGeom prst="line">
              <a:avLst/>
            </a:prstGeom>
            <a:noFill/>
            <a:ln w="50800">
              <a:solidFill>
                <a:schemeClr val="tx1"/>
              </a:solidFill>
              <a:round/>
              <a:headEnd/>
              <a:tailEnd/>
            </a:ln>
            <a:effectLst/>
          </p:spPr>
          <p:txBody>
            <a:bodyPr wrap="none" anchor="ctr"/>
            <a:lstStyle/>
            <a:p>
              <a:endParaRPr lang="en-US"/>
            </a:p>
          </p:txBody>
        </p:sp>
        <p:sp>
          <p:nvSpPr>
            <p:cNvPr id="557063" name="Line 6151"/>
            <p:cNvSpPr>
              <a:spLocks noChangeShapeType="1"/>
            </p:cNvSpPr>
            <p:nvPr/>
          </p:nvSpPr>
          <p:spPr bwMode="auto">
            <a:xfrm flipV="1">
              <a:off x="1125" y="1885"/>
              <a:ext cx="94" cy="318"/>
            </a:xfrm>
            <a:prstGeom prst="line">
              <a:avLst/>
            </a:prstGeom>
            <a:noFill/>
            <a:ln w="50800">
              <a:solidFill>
                <a:schemeClr val="tx1"/>
              </a:solidFill>
              <a:round/>
              <a:headEnd/>
              <a:tailEnd/>
            </a:ln>
            <a:effectLst/>
          </p:spPr>
          <p:txBody>
            <a:bodyPr wrap="none" anchor="ctr"/>
            <a:lstStyle/>
            <a:p>
              <a:endParaRPr lang="en-US"/>
            </a:p>
          </p:txBody>
        </p:sp>
        <p:sp>
          <p:nvSpPr>
            <p:cNvPr id="557064" name="Line 6152"/>
            <p:cNvSpPr>
              <a:spLocks noChangeShapeType="1"/>
            </p:cNvSpPr>
            <p:nvPr/>
          </p:nvSpPr>
          <p:spPr bwMode="auto">
            <a:xfrm>
              <a:off x="1318" y="1950"/>
              <a:ext cx="366" cy="942"/>
            </a:xfrm>
            <a:prstGeom prst="line">
              <a:avLst/>
            </a:prstGeom>
            <a:noFill/>
            <a:ln w="50800">
              <a:solidFill>
                <a:schemeClr val="tx1"/>
              </a:solidFill>
              <a:round/>
              <a:headEnd/>
              <a:tailEnd/>
            </a:ln>
            <a:effectLst/>
          </p:spPr>
          <p:txBody>
            <a:bodyPr wrap="none" anchor="ctr"/>
            <a:lstStyle/>
            <a:p>
              <a:endParaRPr lang="en-US"/>
            </a:p>
          </p:txBody>
        </p:sp>
        <p:sp>
          <p:nvSpPr>
            <p:cNvPr id="557065" name="Line 6153"/>
            <p:cNvSpPr>
              <a:spLocks noChangeShapeType="1"/>
            </p:cNvSpPr>
            <p:nvPr/>
          </p:nvSpPr>
          <p:spPr bwMode="auto">
            <a:xfrm flipV="1">
              <a:off x="381" y="2581"/>
              <a:ext cx="478" cy="350"/>
            </a:xfrm>
            <a:prstGeom prst="line">
              <a:avLst/>
            </a:prstGeom>
            <a:noFill/>
            <a:ln w="25400">
              <a:solidFill>
                <a:schemeClr val="tx1"/>
              </a:solidFill>
              <a:round/>
              <a:headEnd/>
              <a:tailEnd/>
            </a:ln>
            <a:effectLst/>
          </p:spPr>
          <p:txBody>
            <a:bodyPr wrap="none" anchor="ctr"/>
            <a:lstStyle/>
            <a:p>
              <a:endParaRPr lang="en-US"/>
            </a:p>
          </p:txBody>
        </p:sp>
        <p:sp>
          <p:nvSpPr>
            <p:cNvPr id="557066" name="Line 6154"/>
            <p:cNvSpPr>
              <a:spLocks noChangeShapeType="1"/>
            </p:cNvSpPr>
            <p:nvPr/>
          </p:nvSpPr>
          <p:spPr bwMode="auto">
            <a:xfrm flipH="1" flipV="1">
              <a:off x="701" y="2501"/>
              <a:ext cx="190" cy="78"/>
            </a:xfrm>
            <a:prstGeom prst="line">
              <a:avLst/>
            </a:prstGeom>
            <a:noFill/>
            <a:ln w="25400">
              <a:solidFill>
                <a:schemeClr val="tx1"/>
              </a:solidFill>
              <a:round/>
              <a:headEnd/>
              <a:tailEnd/>
            </a:ln>
            <a:effectLst/>
          </p:spPr>
          <p:txBody>
            <a:bodyPr wrap="none" anchor="ctr"/>
            <a:lstStyle/>
            <a:p>
              <a:endParaRPr lang="en-US"/>
            </a:p>
          </p:txBody>
        </p:sp>
        <p:sp>
          <p:nvSpPr>
            <p:cNvPr id="557067" name="Line 6155"/>
            <p:cNvSpPr>
              <a:spLocks noChangeShapeType="1"/>
            </p:cNvSpPr>
            <p:nvPr/>
          </p:nvSpPr>
          <p:spPr bwMode="auto">
            <a:xfrm flipV="1">
              <a:off x="749" y="2309"/>
              <a:ext cx="350" cy="190"/>
            </a:xfrm>
            <a:prstGeom prst="line">
              <a:avLst/>
            </a:prstGeom>
            <a:noFill/>
            <a:ln w="25400">
              <a:solidFill>
                <a:schemeClr val="tx1"/>
              </a:solidFill>
              <a:round/>
              <a:headEnd/>
              <a:tailEnd/>
            </a:ln>
            <a:effectLst/>
          </p:spPr>
          <p:txBody>
            <a:bodyPr wrap="none" anchor="ctr"/>
            <a:lstStyle/>
            <a:p>
              <a:endParaRPr lang="en-US"/>
            </a:p>
          </p:txBody>
        </p:sp>
      </p:grpSp>
      <p:sp>
        <p:nvSpPr>
          <p:cNvPr id="557073" name="Line 6161"/>
          <p:cNvSpPr>
            <a:spLocks noChangeShapeType="1"/>
          </p:cNvSpPr>
          <p:nvPr/>
        </p:nvSpPr>
        <p:spPr bwMode="auto">
          <a:xfrm>
            <a:off x="2314575" y="5210175"/>
            <a:ext cx="784225" cy="784225"/>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557087" name="Group 6175"/>
          <p:cNvGrpSpPr>
            <a:grpSpLocks/>
          </p:cNvGrpSpPr>
          <p:nvPr/>
        </p:nvGrpSpPr>
        <p:grpSpPr bwMode="auto">
          <a:xfrm>
            <a:off x="5667375" y="3187700"/>
            <a:ext cx="3130550" cy="2838450"/>
            <a:chOff x="3570" y="2008"/>
            <a:chExt cx="1972" cy="1788"/>
          </a:xfrm>
        </p:grpSpPr>
        <p:grpSp>
          <p:nvGrpSpPr>
            <p:cNvPr id="557069" name="Group 6157"/>
            <p:cNvGrpSpPr>
              <a:grpSpLocks/>
            </p:cNvGrpSpPr>
            <p:nvPr/>
          </p:nvGrpSpPr>
          <p:grpSpPr bwMode="auto">
            <a:xfrm>
              <a:off x="4146" y="2008"/>
              <a:ext cx="1396" cy="1392"/>
              <a:chOff x="4146" y="2008"/>
              <a:chExt cx="1396" cy="1392"/>
            </a:xfrm>
          </p:grpSpPr>
          <p:sp>
            <p:nvSpPr>
              <p:cNvPr id="557070" name="Rectangle 6158"/>
              <p:cNvSpPr>
                <a:spLocks noChangeArrowheads="1"/>
              </p:cNvSpPr>
              <p:nvPr/>
            </p:nvSpPr>
            <p:spPr bwMode="auto">
              <a:xfrm>
                <a:off x="4400" y="2504"/>
                <a:ext cx="1067" cy="516"/>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sz="1400"/>
                  <a:t>wordswordswords</a:t>
                </a:r>
              </a:p>
              <a:p>
                <a:pPr>
                  <a:lnSpc>
                    <a:spcPct val="90000"/>
                  </a:lnSpc>
                </a:pPr>
                <a:r>
                  <a:rPr lang="en-US" sz="1400"/>
                  <a:t>wordswordswords</a:t>
                </a:r>
              </a:p>
              <a:p>
                <a:pPr>
                  <a:lnSpc>
                    <a:spcPct val="90000"/>
                  </a:lnSpc>
                </a:pPr>
                <a:r>
                  <a:rPr lang="en-US" sz="1400"/>
                  <a:t>wordswordswords</a:t>
                </a:r>
              </a:p>
              <a:p>
                <a:pPr>
                  <a:lnSpc>
                    <a:spcPct val="90000"/>
                  </a:lnSpc>
                </a:pPr>
                <a:r>
                  <a:rPr lang="en-US" sz="1400"/>
                  <a:t>wordswordswords</a:t>
                </a:r>
              </a:p>
            </p:txBody>
          </p:sp>
          <p:sp>
            <p:nvSpPr>
              <p:cNvPr id="557071" name="Rectangle 6159"/>
              <p:cNvSpPr>
                <a:spLocks noChangeArrowheads="1"/>
              </p:cNvSpPr>
              <p:nvPr/>
            </p:nvSpPr>
            <p:spPr bwMode="auto">
              <a:xfrm>
                <a:off x="4146" y="2008"/>
                <a:ext cx="1396" cy="516"/>
              </a:xfrm>
              <a:prstGeom prst="rect">
                <a:avLst/>
              </a:prstGeom>
              <a:noFill/>
              <a:ln w="12700">
                <a:noFill/>
                <a:miter lim="800000"/>
                <a:headEnd/>
                <a:tailEnd/>
              </a:ln>
              <a:effectLst/>
            </p:spPr>
            <p:txBody>
              <a:bodyPr wrap="none" lIns="63500" tIns="25400" rIns="63500" bIns="25400">
                <a:spAutoFit/>
              </a:bodyPr>
              <a:lstStyle/>
              <a:p>
                <a:pPr algn="ctr">
                  <a:lnSpc>
                    <a:spcPct val="90000"/>
                  </a:lnSpc>
                </a:pPr>
                <a:r>
                  <a:rPr lang="en-US" sz="1400"/>
                  <a:t>words</a:t>
                </a:r>
              </a:p>
              <a:p>
                <a:pPr algn="ctr">
                  <a:lnSpc>
                    <a:spcPct val="90000"/>
                  </a:lnSpc>
                </a:pPr>
                <a:r>
                  <a:rPr lang="en-US" sz="1400"/>
                  <a:t>wordswords</a:t>
                </a:r>
              </a:p>
              <a:p>
                <a:pPr algn="ctr">
                  <a:lnSpc>
                    <a:spcPct val="90000"/>
                  </a:lnSpc>
                </a:pPr>
                <a:r>
                  <a:rPr lang="en-US" sz="1400"/>
                  <a:t>wordswordswords</a:t>
                </a:r>
              </a:p>
              <a:p>
                <a:pPr algn="ctr">
                  <a:lnSpc>
                    <a:spcPct val="90000"/>
                  </a:lnSpc>
                </a:pPr>
                <a:r>
                  <a:rPr lang="en-US" sz="1400"/>
                  <a:t>wordswordswordswords</a:t>
                </a:r>
              </a:p>
            </p:txBody>
          </p:sp>
          <p:sp>
            <p:nvSpPr>
              <p:cNvPr id="557072" name="Rectangle 6160"/>
              <p:cNvSpPr>
                <a:spLocks noChangeArrowheads="1"/>
              </p:cNvSpPr>
              <p:nvPr/>
            </p:nvSpPr>
            <p:spPr bwMode="auto">
              <a:xfrm>
                <a:off x="4367" y="3168"/>
                <a:ext cx="986" cy="232"/>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Language</a:t>
                </a:r>
              </a:p>
            </p:txBody>
          </p:sp>
        </p:grpSp>
        <p:sp>
          <p:nvSpPr>
            <p:cNvPr id="557074" name="Line 6162"/>
            <p:cNvSpPr>
              <a:spLocks noChangeShapeType="1"/>
            </p:cNvSpPr>
            <p:nvPr/>
          </p:nvSpPr>
          <p:spPr bwMode="auto">
            <a:xfrm flipH="1">
              <a:off x="3570" y="3254"/>
              <a:ext cx="602" cy="542"/>
            </a:xfrm>
            <a:prstGeom prst="line">
              <a:avLst/>
            </a:prstGeom>
            <a:noFill/>
            <a:ln w="25400">
              <a:solidFill>
                <a:schemeClr val="tx1"/>
              </a:solidFill>
              <a:round/>
              <a:headEnd/>
              <a:tailEnd type="triangle" w="med" len="med"/>
            </a:ln>
            <a:effectLst/>
          </p:spPr>
          <p:txBody>
            <a:bodyPr wrap="none" anchor="ctr"/>
            <a:lstStyle/>
            <a:p>
              <a:endParaRPr lang="en-US"/>
            </a:p>
          </p:txBody>
        </p:sp>
      </p:grpSp>
      <p:sp>
        <p:nvSpPr>
          <p:cNvPr id="557077" name="Rectangle 6165"/>
          <p:cNvSpPr>
            <a:spLocks noChangeArrowheads="1"/>
          </p:cNvSpPr>
          <p:nvPr/>
        </p:nvSpPr>
        <p:spPr bwMode="auto">
          <a:xfrm>
            <a:off x="3509963" y="4387850"/>
            <a:ext cx="1970087" cy="2339975"/>
          </a:xfrm>
          <a:prstGeom prst="rect">
            <a:avLst/>
          </a:prstGeom>
          <a:solidFill>
            <a:schemeClr val="tx2"/>
          </a:solidFill>
          <a:ln w="50800">
            <a:solidFill>
              <a:schemeClr val="tx1"/>
            </a:solidFill>
            <a:miter lim="800000"/>
            <a:headEnd/>
            <a:tailEnd/>
          </a:ln>
          <a:effectLst/>
        </p:spPr>
        <p:txBody>
          <a:bodyPr wrap="none" anchor="ctr"/>
          <a:lstStyle/>
          <a:p>
            <a:endParaRPr lang="en-US"/>
          </a:p>
        </p:txBody>
      </p:sp>
      <p:sp>
        <p:nvSpPr>
          <p:cNvPr id="557078" name="Line 6166"/>
          <p:cNvSpPr>
            <a:spLocks noChangeShapeType="1"/>
          </p:cNvSpPr>
          <p:nvPr/>
        </p:nvSpPr>
        <p:spPr bwMode="auto">
          <a:xfrm>
            <a:off x="3449638" y="4457700"/>
            <a:ext cx="3175" cy="2244725"/>
          </a:xfrm>
          <a:prstGeom prst="line">
            <a:avLst/>
          </a:prstGeom>
          <a:noFill/>
          <a:ln w="50800">
            <a:solidFill>
              <a:schemeClr val="tx1"/>
            </a:solidFill>
            <a:prstDash val="sysDot"/>
            <a:round/>
            <a:headEnd/>
            <a:tailEnd/>
          </a:ln>
          <a:effectLst/>
        </p:spPr>
        <p:txBody>
          <a:bodyPr wrap="none" anchor="ctr"/>
          <a:lstStyle/>
          <a:p>
            <a:endParaRPr lang="en-US"/>
          </a:p>
        </p:txBody>
      </p:sp>
      <p:sp>
        <p:nvSpPr>
          <p:cNvPr id="557079" name="Line 6167"/>
          <p:cNvSpPr>
            <a:spLocks noChangeShapeType="1"/>
          </p:cNvSpPr>
          <p:nvPr/>
        </p:nvSpPr>
        <p:spPr bwMode="auto">
          <a:xfrm>
            <a:off x="3424238" y="4387850"/>
            <a:ext cx="1587" cy="2346325"/>
          </a:xfrm>
          <a:prstGeom prst="line">
            <a:avLst/>
          </a:prstGeom>
          <a:noFill/>
          <a:ln w="12700">
            <a:solidFill>
              <a:schemeClr val="tx1"/>
            </a:solidFill>
            <a:round/>
            <a:headEnd/>
            <a:tailEnd/>
          </a:ln>
          <a:effectLst/>
        </p:spPr>
        <p:txBody>
          <a:bodyPr wrap="none" anchor="ctr"/>
          <a:lstStyle/>
          <a:p>
            <a:endParaRPr lang="en-US"/>
          </a:p>
        </p:txBody>
      </p:sp>
      <p:sp>
        <p:nvSpPr>
          <p:cNvPr id="557080" name="Line 6168"/>
          <p:cNvSpPr>
            <a:spLocks noChangeShapeType="1"/>
          </p:cNvSpPr>
          <p:nvPr/>
        </p:nvSpPr>
        <p:spPr bwMode="auto">
          <a:xfrm>
            <a:off x="4476750" y="4403725"/>
            <a:ext cx="0" cy="2301875"/>
          </a:xfrm>
          <a:prstGeom prst="line">
            <a:avLst/>
          </a:prstGeom>
          <a:noFill/>
          <a:ln w="25400">
            <a:solidFill>
              <a:srgbClr val="000099"/>
            </a:solidFill>
            <a:round/>
            <a:headEnd type="triangle" w="med" len="med"/>
            <a:tailEnd type="triangle" w="med" len="med"/>
          </a:ln>
          <a:effectLst/>
        </p:spPr>
        <p:txBody>
          <a:bodyPr wrap="none" anchor="ctr"/>
          <a:lstStyle/>
          <a:p>
            <a:endParaRPr lang="en-US"/>
          </a:p>
        </p:txBody>
      </p:sp>
      <p:sp>
        <p:nvSpPr>
          <p:cNvPr id="557081" name="Line 6169"/>
          <p:cNvSpPr>
            <a:spLocks noChangeShapeType="1"/>
          </p:cNvSpPr>
          <p:nvPr/>
        </p:nvSpPr>
        <p:spPr bwMode="auto">
          <a:xfrm>
            <a:off x="3470275" y="5486400"/>
            <a:ext cx="1958975" cy="0"/>
          </a:xfrm>
          <a:prstGeom prst="line">
            <a:avLst/>
          </a:prstGeom>
          <a:noFill/>
          <a:ln w="25400">
            <a:solidFill>
              <a:srgbClr val="000099"/>
            </a:solidFill>
            <a:round/>
            <a:headEnd type="triangle" w="med" len="med"/>
            <a:tailEnd type="triangle" w="med" len="med"/>
          </a:ln>
          <a:effectLst/>
        </p:spPr>
        <p:txBody>
          <a:bodyPr wrap="none" anchor="ctr"/>
          <a:lstStyle/>
          <a:p>
            <a:endParaRPr lang="en-US"/>
          </a:p>
        </p:txBody>
      </p:sp>
      <p:sp>
        <p:nvSpPr>
          <p:cNvPr id="557082" name="Rectangle 6170"/>
          <p:cNvSpPr>
            <a:spLocks noChangeArrowheads="1"/>
          </p:cNvSpPr>
          <p:nvPr/>
        </p:nvSpPr>
        <p:spPr bwMode="auto">
          <a:xfrm>
            <a:off x="4019550" y="5273675"/>
            <a:ext cx="876300" cy="406400"/>
          </a:xfrm>
          <a:prstGeom prst="rect">
            <a:avLst/>
          </a:prstGeom>
          <a:solidFill>
            <a:schemeClr val="tx2"/>
          </a:solidFill>
          <a:ln w="12700">
            <a:noFill/>
            <a:miter lim="800000"/>
            <a:headEnd/>
            <a:tailEnd/>
          </a:ln>
          <a:effectLst/>
        </p:spPr>
        <p:txBody>
          <a:bodyPr wrap="none" lIns="90488" tIns="44450" rIns="90488" bIns="44450">
            <a:spAutoFit/>
          </a:bodyPr>
          <a:lstStyle/>
          <a:p>
            <a:pPr algn="ctr">
              <a:lnSpc>
                <a:spcPct val="87000"/>
              </a:lnSpc>
            </a:pPr>
            <a:r>
              <a:rPr lang="en-US" i="1">
                <a:solidFill>
                  <a:srgbClr val="000099"/>
                </a:solidFill>
              </a:rPr>
              <a:t>style</a:t>
            </a:r>
            <a:endParaRPr lang="en-US" i="1">
              <a:solidFill>
                <a:schemeClr val="bg1"/>
              </a:solidFill>
            </a:endParaRPr>
          </a:p>
        </p:txBody>
      </p:sp>
      <p:grpSp>
        <p:nvGrpSpPr>
          <p:cNvPr id="557090" name="Group 6178"/>
          <p:cNvGrpSpPr>
            <a:grpSpLocks/>
          </p:cNvGrpSpPr>
          <p:nvPr/>
        </p:nvGrpSpPr>
        <p:grpSpPr bwMode="auto">
          <a:xfrm>
            <a:off x="3200400" y="1219200"/>
            <a:ext cx="2779713" cy="3022600"/>
            <a:chOff x="2016" y="768"/>
            <a:chExt cx="1751" cy="1904"/>
          </a:xfrm>
        </p:grpSpPr>
        <p:grpSp>
          <p:nvGrpSpPr>
            <p:cNvPr id="557088" name="Group 6176"/>
            <p:cNvGrpSpPr>
              <a:grpSpLocks/>
            </p:cNvGrpSpPr>
            <p:nvPr/>
          </p:nvGrpSpPr>
          <p:grpSpPr bwMode="auto">
            <a:xfrm>
              <a:off x="2016" y="768"/>
              <a:ext cx="1751" cy="1904"/>
              <a:chOff x="2016" y="768"/>
              <a:chExt cx="1751" cy="1904"/>
            </a:xfrm>
          </p:grpSpPr>
          <p:sp>
            <p:nvSpPr>
              <p:cNvPr id="557068" name="Rectangle 6156"/>
              <p:cNvSpPr>
                <a:spLocks noChangeArrowheads="1"/>
              </p:cNvSpPr>
              <p:nvPr/>
            </p:nvSpPr>
            <p:spPr bwMode="auto">
              <a:xfrm>
                <a:off x="2331" y="2120"/>
                <a:ext cx="1060" cy="232"/>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Illustration</a:t>
                </a:r>
              </a:p>
            </p:txBody>
          </p:sp>
          <p:sp>
            <p:nvSpPr>
              <p:cNvPr id="557075" name="Line 6163"/>
              <p:cNvSpPr>
                <a:spLocks noChangeShapeType="1"/>
              </p:cNvSpPr>
              <p:nvPr/>
            </p:nvSpPr>
            <p:spPr bwMode="auto">
              <a:xfrm>
                <a:off x="2832" y="2370"/>
                <a:ext cx="0" cy="302"/>
              </a:xfrm>
              <a:prstGeom prst="line">
                <a:avLst/>
              </a:prstGeom>
              <a:noFill/>
              <a:ln w="25400">
                <a:solidFill>
                  <a:schemeClr val="tx1"/>
                </a:solidFill>
                <a:round/>
                <a:headEnd/>
                <a:tailEnd type="triangle" w="med" len="med"/>
              </a:ln>
              <a:effectLst/>
            </p:spPr>
            <p:txBody>
              <a:bodyPr wrap="none" anchor="ctr"/>
              <a:lstStyle/>
              <a:p>
                <a:endParaRPr lang="en-US"/>
              </a:p>
            </p:txBody>
          </p:sp>
          <p:pic>
            <p:nvPicPr>
              <p:cNvPr id="557083" name="Picture 6171"/>
              <p:cNvPicPr>
                <a:picLocks noChangeArrowheads="1"/>
              </p:cNvPicPr>
              <p:nvPr/>
            </p:nvPicPr>
            <p:blipFill>
              <a:blip r:embed="rId3"/>
              <a:srcRect/>
              <a:stretch>
                <a:fillRect/>
              </a:stretch>
            </p:blipFill>
            <p:spPr bwMode="auto">
              <a:xfrm>
                <a:off x="2016" y="768"/>
                <a:ext cx="1751" cy="1271"/>
              </a:xfrm>
              <a:prstGeom prst="rect">
                <a:avLst/>
              </a:prstGeom>
              <a:noFill/>
              <a:ln w="12700">
                <a:noFill/>
                <a:miter lim="800000"/>
                <a:headEnd/>
                <a:tailEnd/>
              </a:ln>
              <a:effectLst/>
            </p:spPr>
          </p:pic>
        </p:grpSp>
        <p:sp>
          <p:nvSpPr>
            <p:cNvPr id="557089" name="Text Box 6177"/>
            <p:cNvSpPr txBox="1">
              <a:spLocks noChangeArrowheads="1"/>
            </p:cNvSpPr>
            <p:nvPr/>
          </p:nvSpPr>
          <p:spPr bwMode="auto">
            <a:xfrm>
              <a:off x="2898" y="1845"/>
              <a:ext cx="856" cy="173"/>
            </a:xfrm>
            <a:prstGeom prst="rect">
              <a:avLst/>
            </a:prstGeom>
            <a:noFill/>
            <a:ln w="12700">
              <a:noFill/>
              <a:miter lim="800000"/>
              <a:headEnd/>
              <a:tailEnd/>
            </a:ln>
            <a:effectLst/>
          </p:spPr>
          <p:txBody>
            <a:bodyPr wrap="none">
              <a:spAutoFit/>
            </a:bodyPr>
            <a:lstStyle/>
            <a:p>
              <a:pPr algn="r"/>
              <a:r>
                <a:rPr lang="en-US" sz="1200"/>
                <a:t>[Peterson, 1987]</a:t>
              </a:r>
            </a:p>
          </p:txBody>
        </p:sp>
      </p:grpSp>
      <p:pic>
        <p:nvPicPr>
          <p:cNvPr id="557091" name="Picture 6179" descr="D:\My Documents\web pages\pictures\cover.gif"/>
          <p:cNvPicPr>
            <a:picLocks noChangeAspect="1" noChangeArrowheads="1"/>
          </p:cNvPicPr>
          <p:nvPr/>
        </p:nvPicPr>
        <p:blipFill>
          <a:blip r:embed="rId4"/>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57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57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ChangeArrowheads="1"/>
          </p:cNvSpPr>
          <p:nvPr/>
        </p:nvSpPr>
        <p:spPr bwMode="auto">
          <a:xfrm>
            <a:off x="266700" y="88900"/>
            <a:ext cx="25400" cy="457200"/>
          </a:xfrm>
          <a:prstGeom prst="rect">
            <a:avLst/>
          </a:prstGeom>
          <a:noFill/>
          <a:ln w="12700">
            <a:noFill/>
            <a:miter lim="800000"/>
            <a:headEnd/>
            <a:tailEnd/>
          </a:ln>
          <a:effectLst/>
        </p:spPr>
        <p:txBody>
          <a:bodyPr wrap="none" anchor="ctr"/>
          <a:lstStyle/>
          <a:p>
            <a:endParaRPr lang="en-US"/>
          </a:p>
        </p:txBody>
      </p:sp>
      <p:sp>
        <p:nvSpPr>
          <p:cNvPr id="573443" name="Rectangle 3"/>
          <p:cNvSpPr>
            <a:spLocks noChangeArrowheads="1"/>
          </p:cNvSpPr>
          <p:nvPr/>
        </p:nvSpPr>
        <p:spPr bwMode="auto">
          <a:xfrm>
            <a:off x="381000" y="228600"/>
            <a:ext cx="7543800" cy="777875"/>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accent2"/>
                </a:solidFill>
              </a:rPr>
              <a:t>Form embodies the format and mechanics of the writing </a:t>
            </a:r>
            <a:endParaRPr lang="en-US"/>
          </a:p>
        </p:txBody>
      </p:sp>
      <p:grpSp>
        <p:nvGrpSpPr>
          <p:cNvPr id="573459" name="Group 19"/>
          <p:cNvGrpSpPr>
            <a:grpSpLocks/>
          </p:cNvGrpSpPr>
          <p:nvPr/>
        </p:nvGrpSpPr>
        <p:grpSpPr bwMode="auto">
          <a:xfrm>
            <a:off x="304800" y="1606550"/>
            <a:ext cx="8064500" cy="4406900"/>
            <a:chOff x="192" y="1012"/>
            <a:chExt cx="5080" cy="2776"/>
          </a:xfrm>
        </p:grpSpPr>
        <p:sp>
          <p:nvSpPr>
            <p:cNvPr id="573444" name="Rectangle 4"/>
            <p:cNvSpPr>
              <a:spLocks noChangeArrowheads="1"/>
            </p:cNvSpPr>
            <p:nvPr/>
          </p:nvSpPr>
          <p:spPr bwMode="auto">
            <a:xfrm>
              <a:off x="192" y="2016"/>
              <a:ext cx="1152" cy="885"/>
            </a:xfrm>
            <a:prstGeom prst="rect">
              <a:avLst/>
            </a:prstGeom>
            <a:noFill/>
            <a:ln w="12700">
              <a:noFill/>
              <a:miter lim="800000"/>
              <a:headEnd/>
              <a:tailEnd/>
            </a:ln>
            <a:effectLst/>
          </p:spPr>
          <p:txBody>
            <a:bodyPr wrap="none" lIns="63500" tIns="25400" rIns="63500" bIns="25400">
              <a:spAutoFit/>
            </a:bodyPr>
            <a:lstStyle/>
            <a:p>
              <a:pPr>
                <a:lnSpc>
                  <a:spcPct val="87000"/>
                </a:lnSpc>
                <a:tabLst>
                  <a:tab pos="457200" algn="l"/>
                </a:tabLst>
              </a:pPr>
              <a:r>
                <a:rPr lang="en-US"/>
                <a:t>format</a:t>
              </a:r>
            </a:p>
            <a:p>
              <a:pPr>
                <a:lnSpc>
                  <a:spcPct val="87000"/>
                </a:lnSpc>
                <a:tabLst>
                  <a:tab pos="457200" algn="l"/>
                </a:tabLst>
              </a:pPr>
              <a:endParaRPr lang="en-US"/>
            </a:p>
            <a:p>
              <a:pPr>
                <a:lnSpc>
                  <a:spcPct val="87000"/>
                </a:lnSpc>
                <a:tabLst>
                  <a:tab pos="457200" algn="l"/>
                </a:tabLst>
              </a:pPr>
              <a:r>
                <a:rPr lang="en-US" sz="1800"/>
                <a:t>	typography</a:t>
              </a:r>
            </a:p>
            <a:p>
              <a:pPr>
                <a:lnSpc>
                  <a:spcPct val="87000"/>
                </a:lnSpc>
                <a:tabLst>
                  <a:tab pos="457200" algn="l"/>
                </a:tabLst>
              </a:pPr>
              <a:endParaRPr lang="en-US" sz="1800"/>
            </a:p>
            <a:p>
              <a:pPr>
                <a:lnSpc>
                  <a:spcPct val="87000"/>
                </a:lnSpc>
                <a:tabLst>
                  <a:tab pos="457200" algn="l"/>
                </a:tabLst>
              </a:pPr>
              <a:r>
                <a:rPr lang="en-US" sz="1800"/>
                <a:t>	layout</a:t>
              </a:r>
              <a:endParaRPr lang="en-US"/>
            </a:p>
          </p:txBody>
        </p:sp>
        <p:sp>
          <p:nvSpPr>
            <p:cNvPr id="573445" name="Rectangle 5"/>
            <p:cNvSpPr>
              <a:spLocks noChangeArrowheads="1"/>
            </p:cNvSpPr>
            <p:nvPr/>
          </p:nvSpPr>
          <p:spPr bwMode="auto">
            <a:xfrm>
              <a:off x="4080" y="1824"/>
              <a:ext cx="1192" cy="1489"/>
            </a:xfrm>
            <a:prstGeom prst="rect">
              <a:avLst/>
            </a:prstGeom>
            <a:noFill/>
            <a:ln w="12700">
              <a:noFill/>
              <a:miter lim="800000"/>
              <a:headEnd/>
              <a:tailEnd/>
            </a:ln>
            <a:effectLst/>
          </p:spPr>
          <p:txBody>
            <a:bodyPr wrap="none" lIns="63500" tIns="25400" rIns="63500" bIns="25400">
              <a:spAutoFit/>
            </a:bodyPr>
            <a:lstStyle/>
            <a:p>
              <a:pPr>
                <a:lnSpc>
                  <a:spcPct val="87000"/>
                </a:lnSpc>
                <a:tabLst>
                  <a:tab pos="457200" algn="l"/>
                </a:tabLst>
              </a:pPr>
              <a:r>
                <a:rPr lang="en-US"/>
                <a:t>mechanics</a:t>
              </a:r>
            </a:p>
            <a:p>
              <a:pPr>
                <a:lnSpc>
                  <a:spcPct val="87000"/>
                </a:lnSpc>
                <a:tabLst>
                  <a:tab pos="457200" algn="l"/>
                </a:tabLst>
              </a:pPr>
              <a:endParaRPr lang="en-US"/>
            </a:p>
            <a:p>
              <a:pPr>
                <a:lnSpc>
                  <a:spcPct val="87000"/>
                </a:lnSpc>
                <a:tabLst>
                  <a:tab pos="457200" algn="l"/>
                </a:tabLst>
              </a:pPr>
              <a:r>
                <a:rPr lang="en-US" sz="1800"/>
                <a:t>	grammar</a:t>
              </a:r>
            </a:p>
            <a:p>
              <a:pPr>
                <a:lnSpc>
                  <a:spcPct val="87000"/>
                </a:lnSpc>
                <a:tabLst>
                  <a:tab pos="457200" algn="l"/>
                </a:tabLst>
              </a:pPr>
              <a:endParaRPr lang="en-US" sz="1800"/>
            </a:p>
            <a:p>
              <a:pPr>
                <a:lnSpc>
                  <a:spcPct val="87000"/>
                </a:lnSpc>
                <a:tabLst>
                  <a:tab pos="457200" algn="l"/>
                </a:tabLst>
              </a:pPr>
              <a:r>
                <a:rPr lang="en-US" sz="1800"/>
                <a:t>	usage</a:t>
              </a:r>
            </a:p>
            <a:p>
              <a:pPr>
                <a:lnSpc>
                  <a:spcPct val="87000"/>
                </a:lnSpc>
                <a:tabLst>
                  <a:tab pos="457200" algn="l"/>
                </a:tabLst>
              </a:pPr>
              <a:endParaRPr lang="en-US" sz="1800"/>
            </a:p>
            <a:p>
              <a:pPr>
                <a:lnSpc>
                  <a:spcPct val="87000"/>
                </a:lnSpc>
                <a:tabLst>
                  <a:tab pos="457200" algn="l"/>
                </a:tabLst>
              </a:pPr>
              <a:r>
                <a:rPr lang="en-US" sz="1800"/>
                <a:t>	punctuation</a:t>
              </a:r>
            </a:p>
            <a:p>
              <a:pPr>
                <a:lnSpc>
                  <a:spcPct val="87000"/>
                </a:lnSpc>
                <a:tabLst>
                  <a:tab pos="457200" algn="l"/>
                </a:tabLst>
              </a:pPr>
              <a:endParaRPr lang="en-US" sz="1800"/>
            </a:p>
            <a:p>
              <a:pPr>
                <a:lnSpc>
                  <a:spcPct val="87000"/>
                </a:lnSpc>
                <a:tabLst>
                  <a:tab pos="457200" algn="l"/>
                </a:tabLst>
              </a:pPr>
              <a:r>
                <a:rPr lang="en-US" sz="1800"/>
                <a:t>	spelling</a:t>
              </a:r>
              <a:endParaRPr lang="en-US"/>
            </a:p>
          </p:txBody>
        </p:sp>
        <p:sp useBgFill="1">
          <p:nvSpPr>
            <p:cNvPr id="573446" name="Rectangle 6"/>
            <p:cNvSpPr>
              <a:spLocks noChangeArrowheads="1"/>
            </p:cNvSpPr>
            <p:nvPr/>
          </p:nvSpPr>
          <p:spPr bwMode="auto">
            <a:xfrm>
              <a:off x="1636" y="1012"/>
              <a:ext cx="2200" cy="2776"/>
            </a:xfrm>
            <a:prstGeom prst="rect">
              <a:avLst/>
            </a:prstGeom>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573447" name="Rectangle 7" descr="Dark upward diagonal"/>
            <p:cNvSpPr>
              <a:spLocks noChangeArrowheads="1"/>
            </p:cNvSpPr>
            <p:nvPr/>
          </p:nvSpPr>
          <p:spPr bwMode="auto">
            <a:xfrm>
              <a:off x="1872" y="2168"/>
              <a:ext cx="672" cy="440"/>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48" name="Rectangle 8" descr="Dark upward diagonal"/>
            <p:cNvSpPr>
              <a:spLocks noChangeArrowheads="1"/>
            </p:cNvSpPr>
            <p:nvPr/>
          </p:nvSpPr>
          <p:spPr bwMode="auto">
            <a:xfrm>
              <a:off x="1872" y="2672"/>
              <a:ext cx="672" cy="144"/>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49" name="Rectangle 9" descr="Dark upward diagonal"/>
            <p:cNvSpPr>
              <a:spLocks noChangeArrowheads="1"/>
            </p:cNvSpPr>
            <p:nvPr/>
          </p:nvSpPr>
          <p:spPr bwMode="auto">
            <a:xfrm>
              <a:off x="1872" y="3168"/>
              <a:ext cx="672" cy="416"/>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50" name="Rectangle 10" descr="Dark upward diagonal"/>
            <p:cNvSpPr>
              <a:spLocks noChangeArrowheads="1"/>
            </p:cNvSpPr>
            <p:nvPr/>
          </p:nvSpPr>
          <p:spPr bwMode="auto">
            <a:xfrm>
              <a:off x="2944" y="1680"/>
              <a:ext cx="672" cy="424"/>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51" name="Rectangle 11" descr="Dark upward diagonal"/>
            <p:cNvSpPr>
              <a:spLocks noChangeArrowheads="1"/>
            </p:cNvSpPr>
            <p:nvPr/>
          </p:nvSpPr>
          <p:spPr bwMode="auto">
            <a:xfrm>
              <a:off x="2944" y="2168"/>
              <a:ext cx="672" cy="424"/>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52" name="Rectangle 12"/>
            <p:cNvSpPr>
              <a:spLocks noChangeArrowheads="1"/>
            </p:cNvSpPr>
            <p:nvPr/>
          </p:nvSpPr>
          <p:spPr bwMode="auto">
            <a:xfrm>
              <a:off x="2932" y="2756"/>
              <a:ext cx="680" cy="696"/>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573453" name="Rectangle 13" descr="Dark upward diagonal"/>
            <p:cNvSpPr>
              <a:spLocks noChangeArrowheads="1"/>
            </p:cNvSpPr>
            <p:nvPr/>
          </p:nvSpPr>
          <p:spPr bwMode="auto">
            <a:xfrm>
              <a:off x="1872" y="1696"/>
              <a:ext cx="672" cy="416"/>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sp>
          <p:nvSpPr>
            <p:cNvPr id="573454" name="Line 14"/>
            <p:cNvSpPr>
              <a:spLocks noChangeShapeType="1"/>
            </p:cNvSpPr>
            <p:nvPr/>
          </p:nvSpPr>
          <p:spPr bwMode="auto">
            <a:xfrm>
              <a:off x="3081" y="3536"/>
              <a:ext cx="415" cy="0"/>
            </a:xfrm>
            <a:prstGeom prst="line">
              <a:avLst/>
            </a:prstGeom>
            <a:noFill/>
            <a:ln w="76200" cmpd="tri">
              <a:solidFill>
                <a:schemeClr val="tx1"/>
              </a:solidFill>
              <a:prstDash val="dash"/>
              <a:round/>
              <a:headEnd/>
              <a:tailEnd/>
            </a:ln>
            <a:effectLst/>
          </p:spPr>
          <p:txBody>
            <a:bodyPr wrap="none" anchor="ctr"/>
            <a:lstStyle/>
            <a:p>
              <a:endParaRPr lang="en-US"/>
            </a:p>
          </p:txBody>
        </p:sp>
        <p:sp>
          <p:nvSpPr>
            <p:cNvPr id="573455" name="Line 15"/>
            <p:cNvSpPr>
              <a:spLocks noChangeShapeType="1"/>
            </p:cNvSpPr>
            <p:nvPr/>
          </p:nvSpPr>
          <p:spPr bwMode="auto">
            <a:xfrm>
              <a:off x="3193" y="3584"/>
              <a:ext cx="303" cy="0"/>
            </a:xfrm>
            <a:prstGeom prst="line">
              <a:avLst/>
            </a:prstGeom>
            <a:noFill/>
            <a:ln w="76200" cmpd="tri">
              <a:solidFill>
                <a:schemeClr val="tx1"/>
              </a:solidFill>
              <a:prstDash val="dash"/>
              <a:round/>
              <a:headEnd/>
              <a:tailEnd/>
            </a:ln>
            <a:effectLst/>
          </p:spPr>
          <p:txBody>
            <a:bodyPr wrap="none" anchor="ctr"/>
            <a:lstStyle/>
            <a:p>
              <a:endParaRPr lang="en-US"/>
            </a:p>
          </p:txBody>
        </p:sp>
        <p:sp>
          <p:nvSpPr>
            <p:cNvPr id="573456" name="Line 16"/>
            <p:cNvSpPr>
              <a:spLocks noChangeShapeType="1"/>
            </p:cNvSpPr>
            <p:nvPr/>
          </p:nvSpPr>
          <p:spPr bwMode="auto">
            <a:xfrm>
              <a:off x="1905" y="3008"/>
              <a:ext cx="239" cy="0"/>
            </a:xfrm>
            <a:prstGeom prst="line">
              <a:avLst/>
            </a:prstGeom>
            <a:noFill/>
            <a:ln w="76200" cmpd="tri">
              <a:pattFill prst="dkUpDiag">
                <a:fgClr>
                  <a:schemeClr val="tx2"/>
                </a:fgClr>
                <a:bgClr>
                  <a:schemeClr val="bg1"/>
                </a:bgClr>
              </a:pattFill>
              <a:prstDash val="dash"/>
              <a:round/>
              <a:headEnd/>
              <a:tailEnd/>
            </a:ln>
            <a:effectLst/>
          </p:spPr>
          <p:txBody>
            <a:bodyPr wrap="none" anchor="ctr"/>
            <a:lstStyle/>
            <a:p>
              <a:endParaRPr lang="en-US"/>
            </a:p>
          </p:txBody>
        </p:sp>
        <p:sp>
          <p:nvSpPr>
            <p:cNvPr id="573457" name="Rectangle 17" descr="Dark upward diagonal"/>
            <p:cNvSpPr>
              <a:spLocks noChangeArrowheads="1"/>
            </p:cNvSpPr>
            <p:nvPr/>
          </p:nvSpPr>
          <p:spPr bwMode="auto">
            <a:xfrm>
              <a:off x="2400" y="1184"/>
              <a:ext cx="688" cy="176"/>
            </a:xfrm>
            <a:prstGeom prst="rect">
              <a:avLst/>
            </a:prstGeom>
            <a:pattFill prst="dkUpDiag">
              <a:fgClr>
                <a:schemeClr val="tx2"/>
              </a:fgClr>
              <a:bgClr>
                <a:schemeClr val="bg1"/>
              </a:bgClr>
            </a:pattFill>
            <a:ln w="12700">
              <a:noFill/>
              <a:miter lim="800000"/>
              <a:headEnd/>
              <a:tailEnd/>
            </a:ln>
            <a:effectLst/>
          </p:spPr>
          <p:txBody>
            <a:bodyPr wrap="none" anchor="ctr"/>
            <a:lstStyle/>
            <a:p>
              <a:endParaRPr lang="en-US"/>
            </a:p>
          </p:txBody>
        </p:sp>
      </p:grpSp>
      <p:pic>
        <p:nvPicPr>
          <p:cNvPr id="573460" name="Picture 20" descr="D:\My Documents\web pages\pictures\cover.gif"/>
          <p:cNvPicPr>
            <a:picLocks noChangeAspect="1" noChangeArrowheads="1"/>
          </p:cNvPicPr>
          <p:nvPr/>
        </p:nvPicPr>
        <p:blipFill>
          <a:blip r:embed="rId3"/>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ChangeArrowheads="1"/>
          </p:cNvSpPr>
          <p:nvPr/>
        </p:nvSpPr>
        <p:spPr bwMode="auto">
          <a:xfrm>
            <a:off x="152400" y="228600"/>
            <a:ext cx="8191500" cy="414338"/>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accent2"/>
                </a:solidFill>
              </a:rPr>
              <a:t>We can split the writing process into stages</a:t>
            </a:r>
            <a:endParaRPr lang="en-US" sz="3600"/>
          </a:p>
        </p:txBody>
      </p:sp>
      <p:grpSp>
        <p:nvGrpSpPr>
          <p:cNvPr id="540675" name="Group 3"/>
          <p:cNvGrpSpPr>
            <a:grpSpLocks/>
          </p:cNvGrpSpPr>
          <p:nvPr/>
        </p:nvGrpSpPr>
        <p:grpSpPr bwMode="auto">
          <a:xfrm>
            <a:off x="5410200" y="1217613"/>
            <a:ext cx="2744788" cy="1995487"/>
            <a:chOff x="3408" y="767"/>
            <a:chExt cx="1729" cy="1257"/>
          </a:xfrm>
        </p:grpSpPr>
        <p:sp useBgFill="1">
          <p:nvSpPr>
            <p:cNvPr id="540676" name="Rectangle 4"/>
            <p:cNvSpPr>
              <a:spLocks noChangeArrowheads="1"/>
            </p:cNvSpPr>
            <p:nvPr/>
          </p:nvSpPr>
          <p:spPr bwMode="auto">
            <a:xfrm>
              <a:off x="3408" y="767"/>
              <a:ext cx="1729" cy="220"/>
            </a:xfrm>
            <a:prstGeom prst="rect">
              <a:avLst/>
            </a:prstGeom>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algn="ctr">
                <a:lnSpc>
                  <a:spcPct val="94000"/>
                </a:lnSpc>
              </a:pPr>
              <a:r>
                <a:rPr lang="en-US" sz="2000"/>
                <a:t>Writing the First Draft</a:t>
              </a:r>
            </a:p>
          </p:txBody>
        </p:sp>
        <p:pic>
          <p:nvPicPr>
            <p:cNvPr id="540677" name="Picture 5"/>
            <p:cNvPicPr>
              <a:picLocks noChangeArrowheads="1"/>
            </p:cNvPicPr>
            <p:nvPr/>
          </p:nvPicPr>
          <p:blipFill>
            <a:blip r:embed="rId3"/>
            <a:srcRect/>
            <a:stretch>
              <a:fillRect/>
            </a:stretch>
          </p:blipFill>
          <p:spPr bwMode="auto">
            <a:xfrm>
              <a:off x="3464" y="1296"/>
              <a:ext cx="1656" cy="728"/>
            </a:xfrm>
            <a:prstGeom prst="rect">
              <a:avLst/>
            </a:prstGeom>
            <a:noFill/>
            <a:ln w="12700">
              <a:noFill/>
              <a:miter lim="800000"/>
              <a:headEnd/>
              <a:tailEnd/>
            </a:ln>
            <a:effectLst/>
          </p:spPr>
        </p:pic>
      </p:grpSp>
      <p:grpSp>
        <p:nvGrpSpPr>
          <p:cNvPr id="540678" name="Group 6"/>
          <p:cNvGrpSpPr>
            <a:grpSpLocks/>
          </p:cNvGrpSpPr>
          <p:nvPr/>
        </p:nvGrpSpPr>
        <p:grpSpPr bwMode="auto">
          <a:xfrm>
            <a:off x="469900" y="1233488"/>
            <a:ext cx="3340100" cy="2043112"/>
            <a:chOff x="296" y="777"/>
            <a:chExt cx="2104" cy="1287"/>
          </a:xfrm>
        </p:grpSpPr>
        <p:sp useBgFill="1">
          <p:nvSpPr>
            <p:cNvPr id="540679" name="Rectangle 7"/>
            <p:cNvSpPr>
              <a:spLocks noChangeArrowheads="1"/>
            </p:cNvSpPr>
            <p:nvPr/>
          </p:nvSpPr>
          <p:spPr bwMode="auto">
            <a:xfrm>
              <a:off x="489" y="777"/>
              <a:ext cx="1588" cy="220"/>
            </a:xfrm>
            <a:prstGeom prst="rect">
              <a:avLst/>
            </a:prstGeom>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algn="ctr">
                <a:lnSpc>
                  <a:spcPct val="94000"/>
                </a:lnSpc>
              </a:pPr>
              <a:r>
                <a:rPr lang="en-US" sz="2000"/>
                <a:t>Getting in the Mood</a:t>
              </a:r>
            </a:p>
          </p:txBody>
        </p:sp>
        <p:pic>
          <p:nvPicPr>
            <p:cNvPr id="540680" name="Picture 8"/>
            <p:cNvPicPr>
              <a:picLocks noChangeArrowheads="1"/>
            </p:cNvPicPr>
            <p:nvPr/>
          </p:nvPicPr>
          <p:blipFill>
            <a:blip r:embed="rId4"/>
            <a:srcRect/>
            <a:stretch>
              <a:fillRect/>
            </a:stretch>
          </p:blipFill>
          <p:spPr bwMode="auto">
            <a:xfrm>
              <a:off x="296" y="1200"/>
              <a:ext cx="1008" cy="840"/>
            </a:xfrm>
            <a:prstGeom prst="rect">
              <a:avLst/>
            </a:prstGeom>
            <a:noFill/>
            <a:ln w="12700">
              <a:noFill/>
              <a:miter lim="800000"/>
              <a:headEnd/>
              <a:tailEnd/>
            </a:ln>
            <a:effectLst/>
          </p:spPr>
        </p:pic>
        <p:pic>
          <p:nvPicPr>
            <p:cNvPr id="540681" name="Picture 9"/>
            <p:cNvPicPr>
              <a:picLocks noChangeArrowheads="1"/>
            </p:cNvPicPr>
            <p:nvPr/>
          </p:nvPicPr>
          <p:blipFill>
            <a:blip r:embed="rId5"/>
            <a:srcRect/>
            <a:stretch>
              <a:fillRect/>
            </a:stretch>
          </p:blipFill>
          <p:spPr bwMode="auto">
            <a:xfrm>
              <a:off x="1336" y="1176"/>
              <a:ext cx="1064" cy="888"/>
            </a:xfrm>
            <a:prstGeom prst="rect">
              <a:avLst/>
            </a:prstGeom>
            <a:noFill/>
            <a:ln w="12700">
              <a:noFill/>
              <a:miter lim="800000"/>
              <a:headEnd/>
              <a:tailEnd/>
            </a:ln>
            <a:effectLst/>
          </p:spPr>
        </p:pic>
      </p:grpSp>
      <p:grpSp>
        <p:nvGrpSpPr>
          <p:cNvPr id="540682" name="Group 10"/>
          <p:cNvGrpSpPr>
            <a:grpSpLocks/>
          </p:cNvGrpSpPr>
          <p:nvPr/>
        </p:nvGrpSpPr>
        <p:grpSpPr bwMode="auto">
          <a:xfrm>
            <a:off x="263525" y="4149725"/>
            <a:ext cx="3595688" cy="2111375"/>
            <a:chOff x="166" y="2614"/>
            <a:chExt cx="2265" cy="1330"/>
          </a:xfrm>
        </p:grpSpPr>
        <p:sp useBgFill="1">
          <p:nvSpPr>
            <p:cNvPr id="540683" name="Rectangle 11"/>
            <p:cNvSpPr>
              <a:spLocks noChangeArrowheads="1"/>
            </p:cNvSpPr>
            <p:nvPr/>
          </p:nvSpPr>
          <p:spPr bwMode="auto">
            <a:xfrm>
              <a:off x="166" y="2614"/>
              <a:ext cx="2265" cy="220"/>
            </a:xfrm>
            <a:prstGeom prst="rect">
              <a:avLst/>
            </a:prstGeom>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algn="ctr">
                <a:lnSpc>
                  <a:spcPct val="94000"/>
                </a:lnSpc>
              </a:pPr>
              <a:r>
                <a:rPr lang="en-US" sz="2000"/>
                <a:t>Revising, Revising, Revising</a:t>
              </a:r>
            </a:p>
          </p:txBody>
        </p:sp>
        <p:pic>
          <p:nvPicPr>
            <p:cNvPr id="540684" name="Picture 12"/>
            <p:cNvPicPr>
              <a:picLocks noChangeArrowheads="1"/>
            </p:cNvPicPr>
            <p:nvPr/>
          </p:nvPicPr>
          <p:blipFill>
            <a:blip r:embed="rId6"/>
            <a:srcRect/>
            <a:stretch>
              <a:fillRect/>
            </a:stretch>
          </p:blipFill>
          <p:spPr bwMode="auto">
            <a:xfrm>
              <a:off x="400" y="3168"/>
              <a:ext cx="1696" cy="776"/>
            </a:xfrm>
            <a:prstGeom prst="rect">
              <a:avLst/>
            </a:prstGeom>
            <a:noFill/>
            <a:ln w="12700">
              <a:noFill/>
              <a:miter lim="800000"/>
              <a:headEnd/>
              <a:tailEnd/>
            </a:ln>
            <a:effectLst/>
          </p:spPr>
        </p:pic>
      </p:grpSp>
      <p:grpSp>
        <p:nvGrpSpPr>
          <p:cNvPr id="540685" name="Group 13"/>
          <p:cNvGrpSpPr>
            <a:grpSpLocks/>
          </p:cNvGrpSpPr>
          <p:nvPr/>
        </p:nvGrpSpPr>
        <p:grpSpPr bwMode="auto">
          <a:xfrm>
            <a:off x="5715000" y="4114800"/>
            <a:ext cx="1885950" cy="2365375"/>
            <a:chOff x="3768" y="2614"/>
            <a:chExt cx="1128" cy="1490"/>
          </a:xfrm>
        </p:grpSpPr>
        <p:sp>
          <p:nvSpPr>
            <p:cNvPr id="540686" name="Rectangle 14"/>
            <p:cNvSpPr>
              <a:spLocks noChangeArrowheads="1"/>
            </p:cNvSpPr>
            <p:nvPr/>
          </p:nvSpPr>
          <p:spPr bwMode="auto">
            <a:xfrm>
              <a:off x="4760" y="3472"/>
              <a:ext cx="114" cy="473"/>
            </a:xfrm>
            <a:prstGeom prst="rect">
              <a:avLst/>
            </a:prstGeom>
            <a:noFill/>
            <a:ln w="12700">
              <a:noFill/>
              <a:miter lim="800000"/>
              <a:headEnd/>
              <a:tailEnd/>
            </a:ln>
            <a:effectLst/>
          </p:spPr>
          <p:txBody>
            <a:bodyPr wrap="none" lIns="63500" tIns="25400" rIns="63500" bIns="25400">
              <a:spAutoFit/>
            </a:bodyPr>
            <a:lstStyle/>
            <a:p>
              <a:pPr>
                <a:lnSpc>
                  <a:spcPct val="85000"/>
                </a:lnSpc>
              </a:pPr>
              <a:endParaRPr lang="en-US" sz="1800" u="sng"/>
            </a:p>
            <a:p>
              <a:pPr>
                <a:lnSpc>
                  <a:spcPct val="85000"/>
                </a:lnSpc>
              </a:pPr>
              <a:endParaRPr lang="en-US" sz="1800" u="sng"/>
            </a:p>
            <a:p>
              <a:pPr>
                <a:lnSpc>
                  <a:spcPct val="85000"/>
                </a:lnSpc>
              </a:pPr>
              <a:r>
                <a:rPr lang="en-US" sz="1800"/>
                <a:t> </a:t>
              </a:r>
            </a:p>
          </p:txBody>
        </p:sp>
        <p:sp useBgFill="1">
          <p:nvSpPr>
            <p:cNvPr id="540687" name="Rectangle 15"/>
            <p:cNvSpPr>
              <a:spLocks noChangeArrowheads="1"/>
            </p:cNvSpPr>
            <p:nvPr/>
          </p:nvSpPr>
          <p:spPr bwMode="auto">
            <a:xfrm>
              <a:off x="3955" y="2614"/>
              <a:ext cx="759" cy="220"/>
            </a:xfrm>
            <a:prstGeom prst="rect">
              <a:avLst/>
            </a:prstGeom>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algn="ctr">
                <a:lnSpc>
                  <a:spcPct val="94000"/>
                </a:lnSpc>
              </a:pPr>
              <a:r>
                <a:rPr lang="en-US" sz="2000"/>
                <a:t>Finishing</a:t>
              </a:r>
            </a:p>
          </p:txBody>
        </p:sp>
        <p:pic>
          <p:nvPicPr>
            <p:cNvPr id="540688" name="Picture 16"/>
            <p:cNvPicPr>
              <a:picLocks noChangeArrowheads="1"/>
            </p:cNvPicPr>
            <p:nvPr/>
          </p:nvPicPr>
          <p:blipFill>
            <a:blip r:embed="rId7"/>
            <a:srcRect/>
            <a:stretch>
              <a:fillRect/>
            </a:stretch>
          </p:blipFill>
          <p:spPr bwMode="auto">
            <a:xfrm>
              <a:off x="3768" y="2976"/>
              <a:ext cx="1128" cy="1128"/>
            </a:xfrm>
            <a:prstGeom prst="rect">
              <a:avLst/>
            </a:prstGeom>
            <a:noFill/>
            <a:ln w="12700">
              <a:noFill/>
              <a:miter lim="800000"/>
              <a:headEnd/>
              <a:tailEnd/>
            </a:ln>
            <a:effectLst/>
          </p:spPr>
        </p:pic>
      </p:grpSp>
      <p:pic>
        <p:nvPicPr>
          <p:cNvPr id="540691" name="Picture 19" descr="cover"/>
          <p:cNvPicPr>
            <a:picLocks noChangeAspect="1" noChangeArrowheads="1"/>
          </p:cNvPicPr>
          <p:nvPr/>
        </p:nvPicPr>
        <p:blipFill>
          <a:blip r:embed="rId8"/>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40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40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40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204788" y="214313"/>
            <a:ext cx="7339012" cy="777875"/>
          </a:xfrm>
          <a:noFill/>
          <a:ln/>
        </p:spPr>
        <p:txBody>
          <a:bodyPr lIns="63500" tIns="25400" rIns="63500" bIns="25400" anchor="t">
            <a:spAutoFit/>
          </a:bodyPr>
          <a:lstStyle/>
          <a:p>
            <a:pPr algn="l">
              <a:lnSpc>
                <a:spcPct val="85000"/>
              </a:lnSpc>
            </a:pPr>
            <a:r>
              <a:rPr lang="en-US" sz="2800" b="1">
                <a:solidFill>
                  <a:schemeClr val="accent2"/>
                </a:solidFill>
                <a:latin typeface="Arial" charset="0"/>
              </a:rPr>
              <a:t>An excellent way to improve your writing is to choose good models</a:t>
            </a:r>
            <a:endParaRPr lang="en-US" sz="2400" b="1">
              <a:solidFill>
                <a:schemeClr val="accent2"/>
              </a:solidFill>
              <a:latin typeface="Arial" charset="0"/>
            </a:endParaRPr>
          </a:p>
        </p:txBody>
      </p:sp>
      <p:sp>
        <p:nvSpPr>
          <p:cNvPr id="526339" name="Rectangle 3"/>
          <p:cNvSpPr>
            <a:spLocks noChangeArrowheads="1"/>
          </p:cNvSpPr>
          <p:nvPr/>
        </p:nvSpPr>
        <p:spPr bwMode="auto">
          <a:xfrm>
            <a:off x="284163" y="5761038"/>
            <a:ext cx="3662362" cy="284162"/>
          </a:xfrm>
          <a:prstGeom prst="rect">
            <a:avLst/>
          </a:prstGeom>
          <a:noFill/>
          <a:ln w="12700">
            <a:noFill/>
            <a:miter lim="800000"/>
            <a:headEnd/>
            <a:tailEnd/>
          </a:ln>
          <a:effectLst/>
        </p:spPr>
        <p:txBody>
          <a:bodyPr lIns="63500" tIns="25400" rIns="63500" bIns="25400">
            <a:spAutoFit/>
          </a:bodyPr>
          <a:lstStyle/>
          <a:p>
            <a:pPr algn="ctr">
              <a:lnSpc>
                <a:spcPct val="85000"/>
              </a:lnSpc>
            </a:pPr>
            <a:r>
              <a:rPr lang="en-US" sz="1800"/>
              <a:t>Maria Goeppert Mayer</a:t>
            </a:r>
            <a:endParaRPr lang="en-US"/>
          </a:p>
        </p:txBody>
      </p:sp>
      <p:sp>
        <p:nvSpPr>
          <p:cNvPr id="526340" name="Rectangle 4"/>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pic>
        <p:nvPicPr>
          <p:cNvPr id="526341" name="Picture 5" descr="mayer_m_a3"/>
          <p:cNvPicPr>
            <a:picLocks noChangeAspect="1" noChangeArrowheads="1"/>
          </p:cNvPicPr>
          <p:nvPr/>
        </p:nvPicPr>
        <p:blipFill>
          <a:blip r:embed="rId3"/>
          <a:srcRect l="5247" r="5853" b="8276"/>
          <a:stretch>
            <a:fillRect/>
          </a:stretch>
        </p:blipFill>
        <p:spPr bwMode="auto">
          <a:xfrm>
            <a:off x="633413" y="1676400"/>
            <a:ext cx="2801937" cy="3957638"/>
          </a:xfrm>
          <a:prstGeom prst="rect">
            <a:avLst/>
          </a:prstGeom>
          <a:noFill/>
          <a:ln w="9525">
            <a:solidFill>
              <a:srgbClr val="000000"/>
            </a:solidFill>
            <a:miter lim="800000"/>
            <a:headEnd/>
            <a:tailEnd/>
          </a:ln>
        </p:spPr>
      </p:pic>
      <p:sp>
        <p:nvSpPr>
          <p:cNvPr id="526342" name="Text Box 6"/>
          <p:cNvSpPr txBox="1">
            <a:spLocks noChangeArrowheads="1"/>
          </p:cNvSpPr>
          <p:nvPr/>
        </p:nvSpPr>
        <p:spPr bwMode="auto">
          <a:xfrm>
            <a:off x="630238" y="5334000"/>
            <a:ext cx="481012" cy="304800"/>
          </a:xfrm>
          <a:prstGeom prst="rect">
            <a:avLst/>
          </a:prstGeom>
          <a:noFill/>
          <a:ln w="50800">
            <a:noFill/>
            <a:miter lim="800000"/>
            <a:headEnd/>
            <a:tailEnd/>
          </a:ln>
          <a:effectLst/>
        </p:spPr>
        <p:txBody>
          <a:bodyPr wrap="none">
            <a:spAutoFit/>
          </a:bodyPr>
          <a:lstStyle/>
          <a:p>
            <a:r>
              <a:rPr lang="en-US" sz="1400" i="1">
                <a:solidFill>
                  <a:srgbClr val="000000"/>
                </a:solidFill>
              </a:rPr>
              <a:t>AIP</a:t>
            </a:r>
            <a:endParaRPr lang="en-US" sz="1400" i="1"/>
          </a:p>
        </p:txBody>
      </p:sp>
      <p:grpSp>
        <p:nvGrpSpPr>
          <p:cNvPr id="526343" name="Group 7"/>
          <p:cNvGrpSpPr>
            <a:grpSpLocks/>
          </p:cNvGrpSpPr>
          <p:nvPr/>
        </p:nvGrpSpPr>
        <p:grpSpPr bwMode="auto">
          <a:xfrm>
            <a:off x="5181600" y="1676400"/>
            <a:ext cx="2778125" cy="4354513"/>
            <a:chOff x="3264" y="1344"/>
            <a:chExt cx="1750" cy="2743"/>
          </a:xfrm>
        </p:grpSpPr>
        <p:sp>
          <p:nvSpPr>
            <p:cNvPr id="526344" name="Rectangle 8"/>
            <p:cNvSpPr>
              <a:spLocks noChangeArrowheads="1"/>
            </p:cNvSpPr>
            <p:nvPr/>
          </p:nvSpPr>
          <p:spPr bwMode="auto">
            <a:xfrm>
              <a:off x="3621" y="3908"/>
              <a:ext cx="1024" cy="179"/>
            </a:xfrm>
            <a:prstGeom prst="rect">
              <a:avLst/>
            </a:prstGeom>
            <a:noFill/>
            <a:ln w="12700">
              <a:noFill/>
              <a:miter lim="800000"/>
              <a:headEnd/>
              <a:tailEnd/>
            </a:ln>
            <a:effectLst/>
          </p:spPr>
          <p:txBody>
            <a:bodyPr wrap="none" lIns="63500" tIns="25400" rIns="63500" bIns="25400">
              <a:spAutoFit/>
            </a:bodyPr>
            <a:lstStyle/>
            <a:p>
              <a:pPr algn="ctr">
                <a:lnSpc>
                  <a:spcPct val="85000"/>
                </a:lnSpc>
              </a:pPr>
              <a:r>
                <a:rPr lang="en-US" sz="1800"/>
                <a:t>Linus Pauling</a:t>
              </a:r>
              <a:endParaRPr lang="en-US"/>
            </a:p>
          </p:txBody>
        </p:sp>
        <p:pic>
          <p:nvPicPr>
            <p:cNvPr id="526345" name="Picture 9" descr="pauling"/>
            <p:cNvPicPr>
              <a:picLocks noChangeAspect="1" noChangeArrowheads="1"/>
            </p:cNvPicPr>
            <p:nvPr/>
          </p:nvPicPr>
          <p:blipFill>
            <a:blip r:embed="rId4"/>
            <a:srcRect b="1968"/>
            <a:stretch>
              <a:fillRect/>
            </a:stretch>
          </p:blipFill>
          <p:spPr bwMode="auto">
            <a:xfrm>
              <a:off x="3264" y="1344"/>
              <a:ext cx="1750" cy="2496"/>
            </a:xfrm>
            <a:prstGeom prst="rect">
              <a:avLst/>
            </a:prstGeom>
            <a:noFill/>
            <a:ln w="9525">
              <a:solidFill>
                <a:srgbClr val="000000"/>
              </a:solidFill>
              <a:miter lim="800000"/>
              <a:headEnd/>
              <a:tailEnd/>
            </a:ln>
          </p:spPr>
        </p:pic>
        <p:sp>
          <p:nvSpPr>
            <p:cNvPr id="526346" name="Text Box 10"/>
            <p:cNvSpPr txBox="1">
              <a:spLocks noChangeArrowheads="1"/>
            </p:cNvSpPr>
            <p:nvPr/>
          </p:nvSpPr>
          <p:spPr bwMode="auto">
            <a:xfrm>
              <a:off x="3302" y="3655"/>
              <a:ext cx="587" cy="192"/>
            </a:xfrm>
            <a:prstGeom prst="rect">
              <a:avLst/>
            </a:prstGeom>
            <a:noFill/>
            <a:ln w="12700">
              <a:noFill/>
              <a:miter lim="800000"/>
              <a:headEnd/>
              <a:tailEnd/>
            </a:ln>
            <a:effectLst/>
          </p:spPr>
          <p:txBody>
            <a:bodyPr wrap="none">
              <a:spAutoFit/>
            </a:bodyPr>
            <a:lstStyle/>
            <a:p>
              <a:r>
                <a:rPr lang="en-US" sz="1400" i="1"/>
                <a:t>Cal-Tech</a:t>
              </a:r>
              <a:endParaRPr lang="en-US" sz="1400" i="1">
                <a:latin typeface="OldTowneNo536D" pitchFamily="2" charset="0"/>
              </a:endParaRPr>
            </a:p>
          </p:txBody>
        </p:sp>
      </p:grpSp>
      <p:pic>
        <p:nvPicPr>
          <p:cNvPr id="526348" name="Picture 12" descr="cover"/>
          <p:cNvPicPr>
            <a:picLocks noChangeAspect="1" noChangeArrowheads="1"/>
          </p:cNvPicPr>
          <p:nvPr/>
        </p:nvPicPr>
        <p:blipFill>
          <a:blip r:embed="rId5"/>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1026"/>
          <p:cNvSpPr>
            <a:spLocks noGrp="1" noChangeArrowheads="1"/>
          </p:cNvSpPr>
          <p:nvPr>
            <p:ph type="ctrTitle"/>
          </p:nvPr>
        </p:nvSpPr>
        <p:spPr>
          <a:xfrm>
            <a:off x="133350" y="171450"/>
            <a:ext cx="8934450" cy="838200"/>
          </a:xfrm>
          <a:noFill/>
          <a:ln/>
        </p:spPr>
        <p:txBody>
          <a:bodyPr anchor="ctr"/>
          <a:lstStyle/>
          <a:p>
            <a:pPr algn="l"/>
            <a:r>
              <a:rPr lang="en-US" sz="2800" b="1">
                <a:solidFill>
                  <a:schemeClr val="accent2"/>
                </a:solidFill>
                <a:latin typeface="Arial" charset="0"/>
              </a:rPr>
              <a:t>This presentation discusses the importance of scientific writing and introduces key principles </a:t>
            </a:r>
            <a:endParaRPr lang="en-US" sz="3600" b="1">
              <a:latin typeface="Arial Narrow" pitchFamily="34" charset="0"/>
            </a:endParaRPr>
          </a:p>
        </p:txBody>
      </p:sp>
      <p:sp>
        <p:nvSpPr>
          <p:cNvPr id="561155" name="Rectangle 1027"/>
          <p:cNvSpPr>
            <a:spLocks noChangeArrowheads="1"/>
          </p:cNvSpPr>
          <p:nvPr/>
        </p:nvSpPr>
        <p:spPr bwMode="auto">
          <a:xfrm>
            <a:off x="95250" y="1657350"/>
            <a:ext cx="3562350" cy="914400"/>
          </a:xfrm>
          <a:prstGeom prst="rect">
            <a:avLst/>
          </a:prstGeom>
          <a:noFill/>
          <a:ln w="12700">
            <a:noFill/>
            <a:miter lim="800000"/>
            <a:headEnd/>
            <a:tailEnd/>
          </a:ln>
          <a:effectLst/>
        </p:spPr>
        <p:txBody>
          <a:bodyPr lIns="90488" tIns="44450" rIns="90488" bIns="44450"/>
          <a:lstStyle/>
          <a:p>
            <a:pPr algn="ctr">
              <a:spcBef>
                <a:spcPct val="20000"/>
              </a:spcBef>
            </a:pPr>
            <a:r>
              <a:rPr lang="en-US"/>
              <a:t>Importance of Scientific Writing</a:t>
            </a:r>
            <a:endParaRPr lang="en-US">
              <a:latin typeface="Arial Narrow" pitchFamily="34" charset="0"/>
            </a:endParaRPr>
          </a:p>
        </p:txBody>
      </p:sp>
      <p:pic>
        <p:nvPicPr>
          <p:cNvPr id="561162" name="Picture 1034" descr="cover"/>
          <p:cNvPicPr>
            <a:picLocks noChangeAspect="1" noChangeArrowheads="1"/>
          </p:cNvPicPr>
          <p:nvPr/>
        </p:nvPicPr>
        <p:blipFill>
          <a:blip r:embed="rId3"/>
          <a:srcRect/>
          <a:stretch>
            <a:fillRect/>
          </a:stretch>
        </p:blipFill>
        <p:spPr bwMode="auto">
          <a:xfrm>
            <a:off x="8516938" y="6019800"/>
            <a:ext cx="550862" cy="838200"/>
          </a:xfrm>
          <a:prstGeom prst="rect">
            <a:avLst/>
          </a:prstGeom>
          <a:noFill/>
          <a:ln w="12700">
            <a:solidFill>
              <a:srgbClr val="000000"/>
            </a:solidFill>
            <a:miter lim="800000"/>
            <a:headEnd/>
            <a:tailEnd/>
          </a:ln>
        </p:spPr>
      </p:pic>
      <p:grpSp>
        <p:nvGrpSpPr>
          <p:cNvPr id="561174" name="Group 1046"/>
          <p:cNvGrpSpPr>
            <a:grpSpLocks/>
          </p:cNvGrpSpPr>
          <p:nvPr/>
        </p:nvGrpSpPr>
        <p:grpSpPr bwMode="auto">
          <a:xfrm>
            <a:off x="4876800" y="1828800"/>
            <a:ext cx="4146550" cy="3317875"/>
            <a:chOff x="3072" y="1152"/>
            <a:chExt cx="2612" cy="2090"/>
          </a:xfrm>
        </p:grpSpPr>
        <p:sp>
          <p:nvSpPr>
            <p:cNvPr id="561156" name="Text Box 1028"/>
            <p:cNvSpPr txBox="1">
              <a:spLocks noChangeArrowheads="1"/>
            </p:cNvSpPr>
            <p:nvPr/>
          </p:nvSpPr>
          <p:spPr bwMode="auto">
            <a:xfrm>
              <a:off x="3408" y="1152"/>
              <a:ext cx="1968" cy="288"/>
            </a:xfrm>
            <a:prstGeom prst="rect">
              <a:avLst/>
            </a:prstGeom>
            <a:noFill/>
            <a:ln w="12700">
              <a:noFill/>
              <a:miter lim="800000"/>
              <a:headEnd/>
              <a:tailEnd/>
            </a:ln>
            <a:effectLst/>
          </p:spPr>
          <p:txBody>
            <a:bodyPr>
              <a:spAutoFit/>
            </a:bodyPr>
            <a:lstStyle/>
            <a:p>
              <a:pPr algn="ctr"/>
              <a:r>
                <a:rPr lang="en-US"/>
                <a:t>Key Principles </a:t>
              </a:r>
              <a:endParaRPr lang="en-US">
                <a:solidFill>
                  <a:schemeClr val="accent2"/>
                </a:solidFill>
              </a:endParaRPr>
            </a:p>
          </p:txBody>
        </p:sp>
        <p:grpSp>
          <p:nvGrpSpPr>
            <p:cNvPr id="561165" name="Group 1037"/>
            <p:cNvGrpSpPr>
              <a:grpSpLocks/>
            </p:cNvGrpSpPr>
            <p:nvPr/>
          </p:nvGrpSpPr>
          <p:grpSpPr bwMode="auto">
            <a:xfrm>
              <a:off x="3072" y="1872"/>
              <a:ext cx="2612" cy="1370"/>
              <a:chOff x="2976" y="2097"/>
              <a:chExt cx="2612" cy="1370"/>
            </a:xfrm>
          </p:grpSpPr>
          <p:grpSp>
            <p:nvGrpSpPr>
              <p:cNvPr id="561166" name="Group 1038"/>
              <p:cNvGrpSpPr>
                <a:grpSpLocks/>
              </p:cNvGrpSpPr>
              <p:nvPr/>
            </p:nvGrpSpPr>
            <p:grpSpPr bwMode="auto">
              <a:xfrm>
                <a:off x="3792" y="2097"/>
                <a:ext cx="944" cy="1370"/>
                <a:chOff x="3456" y="1152"/>
                <a:chExt cx="944" cy="1370"/>
              </a:xfrm>
            </p:grpSpPr>
            <p:sp>
              <p:nvSpPr>
                <p:cNvPr id="561167" name="Rectangle 1039"/>
                <p:cNvSpPr>
                  <a:spLocks noChangeArrowheads="1"/>
                </p:cNvSpPr>
                <p:nvPr/>
              </p:nvSpPr>
              <p:spPr bwMode="auto">
                <a:xfrm>
                  <a:off x="3487" y="1157"/>
                  <a:ext cx="913" cy="1358"/>
                </a:xfrm>
                <a:prstGeom prst="rect">
                  <a:avLst/>
                </a:prstGeom>
                <a:solidFill>
                  <a:schemeClr val="tx2"/>
                </a:solidFill>
                <a:ln w="50800">
                  <a:solidFill>
                    <a:srgbClr val="990000"/>
                  </a:solidFill>
                  <a:miter lim="800000"/>
                  <a:headEnd/>
                  <a:tailEnd/>
                </a:ln>
                <a:effectLst/>
              </p:spPr>
              <p:txBody>
                <a:bodyPr wrap="none" anchor="ctr"/>
                <a:lstStyle/>
                <a:p>
                  <a:endParaRPr lang="en-US"/>
                </a:p>
              </p:txBody>
            </p:sp>
            <p:sp>
              <p:nvSpPr>
                <p:cNvPr id="561168" name="Line 1040"/>
                <p:cNvSpPr>
                  <a:spLocks noChangeShapeType="1"/>
                </p:cNvSpPr>
                <p:nvPr/>
              </p:nvSpPr>
              <p:spPr bwMode="auto">
                <a:xfrm>
                  <a:off x="3467" y="1157"/>
                  <a:ext cx="2" cy="1364"/>
                </a:xfrm>
                <a:prstGeom prst="line">
                  <a:avLst/>
                </a:prstGeom>
                <a:noFill/>
                <a:ln w="50800">
                  <a:solidFill>
                    <a:srgbClr val="990000"/>
                  </a:solidFill>
                  <a:prstDash val="sysDot"/>
                  <a:round/>
                  <a:headEnd/>
                  <a:tailEnd/>
                </a:ln>
                <a:effectLst/>
              </p:spPr>
              <p:txBody>
                <a:bodyPr wrap="none" anchor="ctr"/>
                <a:lstStyle/>
                <a:p>
                  <a:endParaRPr lang="en-US"/>
                </a:p>
              </p:txBody>
            </p:sp>
            <p:sp>
              <p:nvSpPr>
                <p:cNvPr id="561169" name="Line 1041"/>
                <p:cNvSpPr>
                  <a:spLocks noChangeShapeType="1"/>
                </p:cNvSpPr>
                <p:nvPr/>
              </p:nvSpPr>
              <p:spPr bwMode="auto">
                <a:xfrm>
                  <a:off x="3456" y="1152"/>
                  <a:ext cx="1" cy="1370"/>
                </a:xfrm>
                <a:prstGeom prst="line">
                  <a:avLst/>
                </a:prstGeom>
                <a:noFill/>
                <a:ln w="12700">
                  <a:solidFill>
                    <a:srgbClr val="990000"/>
                  </a:solidFill>
                  <a:round/>
                  <a:headEnd/>
                  <a:tailEnd/>
                </a:ln>
                <a:effectLst/>
              </p:spPr>
              <p:txBody>
                <a:bodyPr wrap="none" anchor="ctr"/>
                <a:lstStyle/>
                <a:p>
                  <a:endParaRPr lang="en-US"/>
                </a:p>
              </p:txBody>
            </p:sp>
            <p:sp>
              <p:nvSpPr>
                <p:cNvPr id="561170" name="Rectangle 1042"/>
                <p:cNvSpPr>
                  <a:spLocks noChangeArrowheads="1"/>
                </p:cNvSpPr>
                <p:nvPr/>
              </p:nvSpPr>
              <p:spPr bwMode="auto">
                <a:xfrm>
                  <a:off x="3749" y="1421"/>
                  <a:ext cx="357" cy="157"/>
                </a:xfrm>
                <a:prstGeom prst="rect">
                  <a:avLst/>
                </a:prstGeom>
                <a:solidFill>
                  <a:schemeClr val="accent1"/>
                </a:solidFill>
                <a:ln w="12700">
                  <a:solidFill>
                    <a:srgbClr val="990000"/>
                  </a:solidFill>
                  <a:miter lim="800000"/>
                  <a:headEnd/>
                  <a:tailEnd/>
                </a:ln>
                <a:effectLst/>
              </p:spPr>
              <p:txBody>
                <a:bodyPr wrap="none" anchor="ctr"/>
                <a:lstStyle/>
                <a:p>
                  <a:endParaRPr lang="en-US"/>
                </a:p>
              </p:txBody>
            </p:sp>
          </p:grpSp>
          <p:sp>
            <p:nvSpPr>
              <p:cNvPr id="561171" name="Text Box 1043"/>
              <p:cNvSpPr txBox="1">
                <a:spLocks noChangeArrowheads="1"/>
              </p:cNvSpPr>
              <p:nvPr/>
            </p:nvSpPr>
            <p:spPr bwMode="auto">
              <a:xfrm>
                <a:off x="2976" y="2289"/>
                <a:ext cx="740" cy="231"/>
              </a:xfrm>
              <a:prstGeom prst="rect">
                <a:avLst/>
              </a:prstGeom>
              <a:noFill/>
              <a:ln w="12700">
                <a:noFill/>
                <a:miter lim="800000"/>
                <a:headEnd/>
                <a:tailEnd/>
              </a:ln>
              <a:effectLst/>
            </p:spPr>
            <p:txBody>
              <a:bodyPr wrap="none">
                <a:spAutoFit/>
              </a:bodyPr>
              <a:lstStyle/>
              <a:p>
                <a:pPr algn="r"/>
                <a:r>
                  <a:rPr lang="en-US" sz="1800"/>
                  <a:t>audience</a:t>
                </a:r>
              </a:p>
            </p:txBody>
          </p:sp>
          <p:sp>
            <p:nvSpPr>
              <p:cNvPr id="561172" name="Text Box 1044"/>
              <p:cNvSpPr txBox="1">
                <a:spLocks noChangeArrowheads="1"/>
              </p:cNvSpPr>
              <p:nvPr/>
            </p:nvSpPr>
            <p:spPr bwMode="auto">
              <a:xfrm>
                <a:off x="3024" y="2913"/>
                <a:ext cx="684" cy="231"/>
              </a:xfrm>
              <a:prstGeom prst="rect">
                <a:avLst/>
              </a:prstGeom>
              <a:noFill/>
              <a:ln w="12700">
                <a:noFill/>
                <a:miter lim="800000"/>
                <a:headEnd/>
                <a:tailEnd/>
              </a:ln>
              <a:effectLst/>
            </p:spPr>
            <p:txBody>
              <a:bodyPr wrap="none">
                <a:spAutoFit/>
              </a:bodyPr>
              <a:lstStyle/>
              <a:p>
                <a:pPr algn="r"/>
                <a:r>
                  <a:rPr lang="en-US" sz="1800"/>
                  <a:t>purpose</a:t>
                </a:r>
              </a:p>
            </p:txBody>
          </p:sp>
          <p:sp>
            <p:nvSpPr>
              <p:cNvPr id="561173" name="Text Box 1045"/>
              <p:cNvSpPr txBox="1">
                <a:spLocks noChangeArrowheads="1"/>
              </p:cNvSpPr>
              <p:nvPr/>
            </p:nvSpPr>
            <p:spPr bwMode="auto">
              <a:xfrm>
                <a:off x="4848" y="2625"/>
                <a:ext cx="740" cy="231"/>
              </a:xfrm>
              <a:prstGeom prst="rect">
                <a:avLst/>
              </a:prstGeom>
              <a:noFill/>
              <a:ln w="12700">
                <a:noFill/>
                <a:miter lim="800000"/>
                <a:headEnd/>
                <a:tailEnd/>
              </a:ln>
              <a:effectLst/>
            </p:spPr>
            <p:txBody>
              <a:bodyPr wrap="none">
                <a:spAutoFit/>
              </a:bodyPr>
              <a:lstStyle/>
              <a:p>
                <a:r>
                  <a:rPr lang="en-US" sz="1800"/>
                  <a:t>occasion</a:t>
                </a:r>
              </a:p>
            </p:txBody>
          </p:sp>
        </p:grpSp>
      </p:grpSp>
      <p:grpSp>
        <p:nvGrpSpPr>
          <p:cNvPr id="561176" name="Group 1048"/>
          <p:cNvGrpSpPr>
            <a:grpSpLocks/>
          </p:cNvGrpSpPr>
          <p:nvPr/>
        </p:nvGrpSpPr>
        <p:grpSpPr bwMode="auto">
          <a:xfrm>
            <a:off x="381000" y="2622550"/>
            <a:ext cx="3581400" cy="3168650"/>
            <a:chOff x="240" y="1652"/>
            <a:chExt cx="2256" cy="1996"/>
          </a:xfrm>
        </p:grpSpPr>
        <p:pic>
          <p:nvPicPr>
            <p:cNvPr id="561157" name="Picture 1029" descr="ss1"/>
            <p:cNvPicPr>
              <a:picLocks noChangeAspect="1" noChangeArrowheads="1"/>
            </p:cNvPicPr>
            <p:nvPr/>
          </p:nvPicPr>
          <p:blipFill>
            <a:blip r:embed="rId4"/>
            <a:srcRect l="16835" t="12265" b="934"/>
            <a:stretch>
              <a:fillRect/>
            </a:stretch>
          </p:blipFill>
          <p:spPr bwMode="auto">
            <a:xfrm>
              <a:off x="240" y="1652"/>
              <a:ext cx="2256" cy="1996"/>
            </a:xfrm>
            <a:prstGeom prst="rect">
              <a:avLst/>
            </a:prstGeom>
            <a:noFill/>
          </p:spPr>
        </p:pic>
        <p:sp>
          <p:nvSpPr>
            <p:cNvPr id="561175" name="Text Box 1047"/>
            <p:cNvSpPr txBox="1">
              <a:spLocks noChangeArrowheads="1"/>
            </p:cNvSpPr>
            <p:nvPr/>
          </p:nvSpPr>
          <p:spPr bwMode="auto">
            <a:xfrm>
              <a:off x="1406" y="3415"/>
              <a:ext cx="860" cy="192"/>
            </a:xfrm>
            <a:prstGeom prst="rect">
              <a:avLst/>
            </a:prstGeom>
            <a:noFill/>
            <a:ln w="12700">
              <a:noFill/>
              <a:miter lim="800000"/>
              <a:headEnd/>
              <a:tailEnd/>
            </a:ln>
            <a:effectLst/>
          </p:spPr>
          <p:txBody>
            <a:bodyPr wrap="none">
              <a:spAutoFit/>
            </a:bodyPr>
            <a:lstStyle/>
            <a:p>
              <a:pPr algn="r"/>
              <a:r>
                <a:rPr lang="en-US" sz="1400"/>
                <a:t>[</a:t>
              </a:r>
              <a:r>
                <a:rPr lang="en-US" sz="1400" i="1"/>
                <a:t>Report</a:t>
              </a:r>
              <a:r>
                <a:rPr lang="en-US" sz="1400"/>
                <a:t>, 1986]</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1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204788" y="214313"/>
            <a:ext cx="6653212" cy="777875"/>
          </a:xfrm>
          <a:noFill/>
          <a:ln/>
        </p:spPr>
        <p:txBody>
          <a:bodyPr lIns="63500" tIns="25400" rIns="63500" bIns="25400" anchor="t">
            <a:spAutoFit/>
          </a:bodyPr>
          <a:lstStyle/>
          <a:p>
            <a:pPr algn="l">
              <a:lnSpc>
                <a:spcPct val="85000"/>
              </a:lnSpc>
            </a:pPr>
            <a:r>
              <a:rPr lang="en-US" sz="2800" b="1">
                <a:solidFill>
                  <a:schemeClr val="accent2"/>
                </a:solidFill>
                <a:latin typeface="Arial" charset="0"/>
              </a:rPr>
              <a:t>How well you communicate affects your career</a:t>
            </a:r>
            <a:endParaRPr lang="en-US" sz="2800" b="1">
              <a:solidFill>
                <a:schemeClr val="tx1"/>
              </a:solidFill>
              <a:latin typeface="Arial" charset="0"/>
            </a:endParaRPr>
          </a:p>
        </p:txBody>
      </p:sp>
      <p:sp>
        <p:nvSpPr>
          <p:cNvPr id="550915" name="Rectangle 3"/>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sp>
        <p:nvSpPr>
          <p:cNvPr id="550916" name="Text Box 4"/>
          <p:cNvSpPr txBox="1">
            <a:spLocks noChangeArrowheads="1"/>
          </p:cNvSpPr>
          <p:nvPr/>
        </p:nvSpPr>
        <p:spPr bwMode="auto">
          <a:xfrm>
            <a:off x="4191000" y="1528763"/>
            <a:ext cx="4191000" cy="1006475"/>
          </a:xfrm>
          <a:prstGeom prst="rect">
            <a:avLst/>
          </a:prstGeom>
          <a:noFill/>
          <a:ln w="12700">
            <a:noFill/>
            <a:miter lim="800000"/>
            <a:headEnd/>
            <a:tailEnd/>
          </a:ln>
          <a:effectLst/>
        </p:spPr>
        <p:txBody>
          <a:bodyPr>
            <a:spAutoFit/>
          </a:bodyPr>
          <a:lstStyle/>
          <a:p>
            <a:r>
              <a:rPr lang="en-US"/>
              <a:t>Survey (Richard M. Davis) </a:t>
            </a:r>
          </a:p>
          <a:p>
            <a:r>
              <a:rPr lang="en-US" sz="1800"/>
              <a:t>Successful engineers spent 25% of work week writing</a:t>
            </a:r>
            <a:endParaRPr lang="en-US"/>
          </a:p>
        </p:txBody>
      </p:sp>
      <p:sp>
        <p:nvSpPr>
          <p:cNvPr id="550917" name="Text Box 5"/>
          <p:cNvSpPr txBox="1">
            <a:spLocks noChangeArrowheads="1"/>
          </p:cNvSpPr>
          <p:nvPr/>
        </p:nvSpPr>
        <p:spPr bwMode="auto">
          <a:xfrm>
            <a:off x="4171950" y="4784725"/>
            <a:ext cx="4438650" cy="1006475"/>
          </a:xfrm>
          <a:prstGeom prst="rect">
            <a:avLst/>
          </a:prstGeom>
          <a:noFill/>
          <a:ln w="12700">
            <a:noFill/>
            <a:miter lim="800000"/>
            <a:headEnd/>
            <a:tailEnd/>
          </a:ln>
          <a:effectLst/>
        </p:spPr>
        <p:txBody>
          <a:bodyPr>
            <a:spAutoFit/>
          </a:bodyPr>
          <a:lstStyle/>
          <a:p>
            <a:r>
              <a:rPr lang="en-US"/>
              <a:t>Survey (Virginia Tech) </a:t>
            </a:r>
          </a:p>
          <a:p>
            <a:r>
              <a:rPr lang="en-US" sz="1800"/>
              <a:t>Recruiters claim that engineers need more work on their writing</a:t>
            </a:r>
            <a:endParaRPr lang="en-US"/>
          </a:p>
        </p:txBody>
      </p:sp>
      <p:sp>
        <p:nvSpPr>
          <p:cNvPr id="550918" name="Text Box 6"/>
          <p:cNvSpPr txBox="1">
            <a:spLocks noChangeArrowheads="1"/>
          </p:cNvSpPr>
          <p:nvPr/>
        </p:nvSpPr>
        <p:spPr bwMode="auto">
          <a:xfrm>
            <a:off x="4152900" y="3124200"/>
            <a:ext cx="4381500" cy="1006475"/>
          </a:xfrm>
          <a:prstGeom prst="rect">
            <a:avLst/>
          </a:prstGeom>
          <a:noFill/>
          <a:ln w="12700">
            <a:noFill/>
            <a:miter lim="800000"/>
            <a:headEnd/>
            <a:tailEnd/>
          </a:ln>
          <a:effectLst/>
        </p:spPr>
        <p:txBody>
          <a:bodyPr>
            <a:spAutoFit/>
          </a:bodyPr>
          <a:lstStyle/>
          <a:p>
            <a:r>
              <a:rPr lang="en-US"/>
              <a:t>Survey (Wisconsin) </a:t>
            </a:r>
          </a:p>
          <a:p>
            <a:r>
              <a:rPr lang="en-US" sz="1800"/>
              <a:t>Professional engineers found writing their most useful subject in college</a:t>
            </a:r>
            <a:endParaRPr lang="en-US"/>
          </a:p>
        </p:txBody>
      </p:sp>
      <p:pic>
        <p:nvPicPr>
          <p:cNvPr id="550919" name="Picture 7" descr="D:\My Documents\ME 5984\IR.gif"/>
          <p:cNvPicPr>
            <a:picLocks noChangeAspect="1" noChangeArrowheads="1"/>
          </p:cNvPicPr>
          <p:nvPr/>
        </p:nvPicPr>
        <p:blipFill>
          <a:blip r:embed="rId3"/>
          <a:srcRect r="59616"/>
          <a:stretch>
            <a:fillRect/>
          </a:stretch>
        </p:blipFill>
        <p:spPr bwMode="auto">
          <a:xfrm>
            <a:off x="304800" y="1524000"/>
            <a:ext cx="1600200" cy="1227138"/>
          </a:xfrm>
          <a:prstGeom prst="rect">
            <a:avLst/>
          </a:prstGeom>
          <a:noFill/>
        </p:spPr>
      </p:pic>
      <p:pic>
        <p:nvPicPr>
          <p:cNvPr id="550920" name="Picture 8" descr="D:\My Documents\ME 5984\intel.gif"/>
          <p:cNvPicPr>
            <a:picLocks noChangeAspect="1" noChangeArrowheads="1"/>
          </p:cNvPicPr>
          <p:nvPr/>
        </p:nvPicPr>
        <p:blipFill>
          <a:blip r:embed="rId4"/>
          <a:srcRect l="7143" r="14285" b="35223"/>
          <a:stretch>
            <a:fillRect/>
          </a:stretch>
        </p:blipFill>
        <p:spPr bwMode="auto">
          <a:xfrm>
            <a:off x="1143000" y="3048000"/>
            <a:ext cx="2362200" cy="1074738"/>
          </a:xfrm>
          <a:prstGeom prst="rect">
            <a:avLst/>
          </a:prstGeom>
          <a:noFill/>
        </p:spPr>
      </p:pic>
      <p:pic>
        <p:nvPicPr>
          <p:cNvPr id="550921" name="Picture 9" descr="D:\My Documents\ME 5984\ge.gif"/>
          <p:cNvPicPr>
            <a:picLocks noChangeAspect="1" noChangeArrowheads="1"/>
          </p:cNvPicPr>
          <p:nvPr/>
        </p:nvPicPr>
        <p:blipFill>
          <a:blip r:embed="rId5"/>
          <a:srcRect l="2759" t="2637" r="82751" b="23517"/>
          <a:stretch>
            <a:fillRect/>
          </a:stretch>
        </p:blipFill>
        <p:spPr bwMode="auto">
          <a:xfrm>
            <a:off x="381000" y="4419600"/>
            <a:ext cx="1600200" cy="1600200"/>
          </a:xfrm>
          <a:prstGeom prst="rect">
            <a:avLst/>
          </a:prstGeom>
          <a:noFill/>
        </p:spPr>
      </p:pic>
      <p:pic>
        <p:nvPicPr>
          <p:cNvPr id="550923" name="Picture 11" descr="D:\My Documents\web pages\pictures\cover.gif"/>
          <p:cNvPicPr>
            <a:picLocks noChangeAspect="1" noChangeArrowheads="1"/>
          </p:cNvPicPr>
          <p:nvPr/>
        </p:nvPicPr>
        <p:blipFill>
          <a:blip r:embed="rId6"/>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204788" y="214313"/>
            <a:ext cx="6500812" cy="777875"/>
          </a:xfrm>
          <a:noFill/>
          <a:ln/>
        </p:spPr>
        <p:txBody>
          <a:bodyPr lIns="63500" tIns="25400" rIns="63500" bIns="25400" anchor="t">
            <a:spAutoFit/>
          </a:bodyPr>
          <a:lstStyle/>
          <a:p>
            <a:pPr algn="l">
              <a:lnSpc>
                <a:spcPct val="85000"/>
              </a:lnSpc>
            </a:pPr>
            <a:r>
              <a:rPr lang="en-US" sz="2800" b="1">
                <a:solidFill>
                  <a:schemeClr val="accent2"/>
                </a:solidFill>
                <a:latin typeface="Arial" charset="0"/>
              </a:rPr>
              <a:t>How well you communicate affects the well-being of others</a:t>
            </a:r>
            <a:endParaRPr lang="en-US" sz="2400" b="1">
              <a:solidFill>
                <a:schemeClr val="accent2"/>
              </a:solidFill>
              <a:latin typeface="Arial" charset="0"/>
            </a:endParaRPr>
          </a:p>
        </p:txBody>
      </p:sp>
      <p:sp>
        <p:nvSpPr>
          <p:cNvPr id="496643" name="Rectangle 3"/>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grpSp>
        <p:nvGrpSpPr>
          <p:cNvPr id="496645" name="Group 5"/>
          <p:cNvGrpSpPr>
            <a:grpSpLocks/>
          </p:cNvGrpSpPr>
          <p:nvPr/>
        </p:nvGrpSpPr>
        <p:grpSpPr bwMode="auto">
          <a:xfrm>
            <a:off x="304800" y="1981200"/>
            <a:ext cx="3962400" cy="4476750"/>
            <a:chOff x="3180" y="1428"/>
            <a:chExt cx="2496" cy="2820"/>
          </a:xfrm>
        </p:grpSpPr>
        <p:pic>
          <p:nvPicPr>
            <p:cNvPr id="496646" name="Picture 6" descr="C:\Program Files\Netscape\Users\alley\ss1.gif"/>
            <p:cNvPicPr>
              <a:picLocks noChangeAspect="1" noChangeArrowheads="1"/>
            </p:cNvPicPr>
            <p:nvPr/>
          </p:nvPicPr>
          <p:blipFill>
            <a:blip r:embed="rId3"/>
            <a:srcRect l="13333" b="5652"/>
            <a:stretch>
              <a:fillRect/>
            </a:stretch>
          </p:blipFill>
          <p:spPr bwMode="auto">
            <a:xfrm>
              <a:off x="3180" y="1428"/>
              <a:ext cx="2496" cy="2304"/>
            </a:xfrm>
            <a:prstGeom prst="rect">
              <a:avLst/>
            </a:prstGeom>
            <a:noFill/>
          </p:spPr>
        </p:pic>
        <p:sp>
          <p:nvSpPr>
            <p:cNvPr id="496647" name="Text Box 7"/>
            <p:cNvSpPr txBox="1">
              <a:spLocks noChangeArrowheads="1"/>
            </p:cNvSpPr>
            <p:nvPr/>
          </p:nvSpPr>
          <p:spPr bwMode="auto">
            <a:xfrm>
              <a:off x="3446" y="3844"/>
              <a:ext cx="2170" cy="404"/>
            </a:xfrm>
            <a:prstGeom prst="rect">
              <a:avLst/>
            </a:prstGeom>
            <a:noFill/>
            <a:ln w="12700">
              <a:noFill/>
              <a:miter lim="800000"/>
              <a:headEnd/>
              <a:tailEnd/>
            </a:ln>
            <a:effectLst/>
          </p:spPr>
          <p:txBody>
            <a:bodyPr>
              <a:spAutoFit/>
            </a:bodyPr>
            <a:lstStyle/>
            <a:p>
              <a:r>
                <a:rPr lang="en-US" sz="1800"/>
                <a:t>Space Shuttle Challenger</a:t>
              </a:r>
            </a:p>
            <a:p>
              <a:r>
                <a:rPr lang="en-US" sz="1800"/>
                <a:t>(January 28, 1986)</a:t>
              </a:r>
            </a:p>
          </p:txBody>
        </p:sp>
      </p:grpSp>
      <p:sp>
        <p:nvSpPr>
          <p:cNvPr id="496654" name="Rectangle 14"/>
          <p:cNvSpPr>
            <a:spLocks noChangeArrowheads="1"/>
          </p:cNvSpPr>
          <p:nvPr/>
        </p:nvSpPr>
        <p:spPr bwMode="auto">
          <a:xfrm>
            <a:off x="4457700" y="2781300"/>
            <a:ext cx="4457700" cy="2384425"/>
          </a:xfrm>
          <a:prstGeom prst="rect">
            <a:avLst/>
          </a:prstGeom>
          <a:noFill/>
          <a:ln w="12700">
            <a:noFill/>
            <a:miter lim="800000"/>
            <a:headEnd/>
            <a:tailEnd/>
          </a:ln>
          <a:effectLst/>
        </p:spPr>
        <p:txBody>
          <a:bodyPr lIns="63500" tIns="25400" rIns="63500" bIns="25400">
            <a:spAutoFit/>
          </a:bodyPr>
          <a:lstStyle/>
          <a:p>
            <a:pPr>
              <a:lnSpc>
                <a:spcPct val="85000"/>
              </a:lnSpc>
            </a:pPr>
            <a:r>
              <a:rPr lang="en-US" sz="1800"/>
              <a:t>Explosion was caused by failure of O-rings in the solid rocket boosters</a:t>
            </a:r>
          </a:p>
          <a:p>
            <a:pPr>
              <a:lnSpc>
                <a:spcPct val="85000"/>
              </a:lnSpc>
            </a:pPr>
            <a:endParaRPr lang="en-US" sz="1800"/>
          </a:p>
          <a:p>
            <a:pPr>
              <a:lnSpc>
                <a:spcPct val="85000"/>
              </a:lnSpc>
            </a:pPr>
            <a:endParaRPr lang="en-US" sz="1800"/>
          </a:p>
          <a:p>
            <a:pPr>
              <a:lnSpc>
                <a:spcPct val="85000"/>
              </a:lnSpc>
            </a:pPr>
            <a:r>
              <a:rPr lang="en-US" sz="1800"/>
              <a:t>Engineers knew of O-ring problems well before fatal launch</a:t>
            </a:r>
          </a:p>
          <a:p>
            <a:pPr>
              <a:lnSpc>
                <a:spcPct val="85000"/>
              </a:lnSpc>
            </a:pPr>
            <a:endParaRPr lang="en-US" sz="1800"/>
          </a:p>
          <a:p>
            <a:pPr>
              <a:lnSpc>
                <a:spcPct val="85000"/>
              </a:lnSpc>
            </a:pPr>
            <a:endParaRPr lang="en-US" sz="1800"/>
          </a:p>
          <a:p>
            <a:pPr>
              <a:lnSpc>
                <a:spcPct val="85000"/>
              </a:lnSpc>
            </a:pPr>
            <a:r>
              <a:rPr lang="en-US" sz="1800"/>
              <a:t>Engineers failed to communicate seriousness of problem </a:t>
            </a:r>
          </a:p>
        </p:txBody>
      </p:sp>
      <p:sp>
        <p:nvSpPr>
          <p:cNvPr id="496656" name="Text Box 16"/>
          <p:cNvSpPr txBox="1">
            <a:spLocks noChangeArrowheads="1"/>
          </p:cNvSpPr>
          <p:nvPr/>
        </p:nvSpPr>
        <p:spPr bwMode="auto">
          <a:xfrm>
            <a:off x="2819400" y="5268913"/>
            <a:ext cx="1365250" cy="304800"/>
          </a:xfrm>
          <a:prstGeom prst="rect">
            <a:avLst/>
          </a:prstGeom>
          <a:noFill/>
          <a:ln w="12700">
            <a:noFill/>
            <a:miter lim="800000"/>
            <a:headEnd/>
            <a:tailEnd/>
          </a:ln>
          <a:effectLst/>
        </p:spPr>
        <p:txBody>
          <a:bodyPr wrap="none">
            <a:spAutoFit/>
          </a:bodyPr>
          <a:lstStyle/>
          <a:p>
            <a:pPr algn="r"/>
            <a:r>
              <a:rPr lang="en-US" sz="1400"/>
              <a:t>[</a:t>
            </a:r>
            <a:r>
              <a:rPr lang="en-US" sz="1400" i="1"/>
              <a:t>Report</a:t>
            </a:r>
            <a:r>
              <a:rPr lang="en-US" sz="1400"/>
              <a:t>, 1986]</a:t>
            </a:r>
          </a:p>
        </p:txBody>
      </p:sp>
      <p:pic>
        <p:nvPicPr>
          <p:cNvPr id="496657" name="Picture 17" descr="D:\My Documents\web pages\pictures\cover.gif"/>
          <p:cNvPicPr>
            <a:picLocks noChangeAspect="1" noChangeArrowheads="1"/>
          </p:cNvPicPr>
          <p:nvPr/>
        </p:nvPicPr>
        <p:blipFill>
          <a:blip r:embed="rId4"/>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6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04788" y="214313"/>
            <a:ext cx="7720012" cy="777875"/>
          </a:xfrm>
          <a:noFill/>
          <a:ln/>
        </p:spPr>
        <p:txBody>
          <a:bodyPr lIns="63500" tIns="25400" rIns="63500" bIns="25400" anchor="t">
            <a:spAutoFit/>
          </a:bodyPr>
          <a:lstStyle/>
          <a:p>
            <a:pPr algn="l">
              <a:lnSpc>
                <a:spcPct val="85000"/>
              </a:lnSpc>
            </a:pPr>
            <a:r>
              <a:rPr lang="en-US" sz="2800" b="1">
                <a:solidFill>
                  <a:schemeClr val="accent2"/>
                </a:solidFill>
                <a:latin typeface="Arial" charset="0"/>
              </a:rPr>
              <a:t>Scientists and engineers are called upon </a:t>
            </a:r>
            <a:br>
              <a:rPr lang="en-US" sz="2800" b="1">
                <a:solidFill>
                  <a:schemeClr val="accent2"/>
                </a:solidFill>
                <a:latin typeface="Arial" charset="0"/>
              </a:rPr>
            </a:br>
            <a:r>
              <a:rPr lang="en-US" sz="2800" b="1">
                <a:solidFill>
                  <a:schemeClr val="accent2"/>
                </a:solidFill>
                <a:latin typeface="Arial" charset="0"/>
              </a:rPr>
              <a:t>to communicate in many different situations</a:t>
            </a:r>
            <a:r>
              <a:rPr lang="en-US" sz="2800" b="1">
                <a:solidFill>
                  <a:schemeClr val="tx1"/>
                </a:solidFill>
                <a:latin typeface="Arial" charset="0"/>
              </a:rPr>
              <a:t> </a:t>
            </a:r>
            <a:endParaRPr lang="en-US" sz="2400" b="1">
              <a:solidFill>
                <a:schemeClr val="accent2"/>
              </a:solidFill>
              <a:latin typeface="Arial" charset="0"/>
            </a:endParaRPr>
          </a:p>
        </p:txBody>
      </p:sp>
      <p:sp>
        <p:nvSpPr>
          <p:cNvPr id="563203" name="Rectangle 3"/>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grpSp>
        <p:nvGrpSpPr>
          <p:cNvPr id="563204" name="Group 4"/>
          <p:cNvGrpSpPr>
            <a:grpSpLocks/>
          </p:cNvGrpSpPr>
          <p:nvPr/>
        </p:nvGrpSpPr>
        <p:grpSpPr bwMode="auto">
          <a:xfrm>
            <a:off x="1371600" y="1676400"/>
            <a:ext cx="2400300" cy="1763713"/>
            <a:chOff x="3264" y="768"/>
            <a:chExt cx="2186" cy="1632"/>
          </a:xfrm>
        </p:grpSpPr>
        <p:grpSp>
          <p:nvGrpSpPr>
            <p:cNvPr id="563205" name="Group 5"/>
            <p:cNvGrpSpPr>
              <a:grpSpLocks/>
            </p:cNvGrpSpPr>
            <p:nvPr/>
          </p:nvGrpSpPr>
          <p:grpSpPr bwMode="auto">
            <a:xfrm>
              <a:off x="3264" y="768"/>
              <a:ext cx="2156" cy="1632"/>
              <a:chOff x="3108" y="696"/>
              <a:chExt cx="2156" cy="1632"/>
            </a:xfrm>
          </p:grpSpPr>
          <p:sp>
            <p:nvSpPr>
              <p:cNvPr id="563206" name="Line 6"/>
              <p:cNvSpPr>
                <a:spLocks noChangeShapeType="1"/>
              </p:cNvSpPr>
              <p:nvPr/>
            </p:nvSpPr>
            <p:spPr bwMode="auto">
              <a:xfrm>
                <a:off x="3324" y="2184"/>
                <a:ext cx="1312" cy="0"/>
              </a:xfrm>
              <a:prstGeom prst="line">
                <a:avLst/>
              </a:prstGeom>
              <a:noFill/>
              <a:ln w="50800">
                <a:solidFill>
                  <a:schemeClr val="hlink"/>
                </a:solidFill>
                <a:round/>
                <a:headEnd/>
                <a:tailEnd/>
              </a:ln>
              <a:effectLst/>
            </p:spPr>
            <p:txBody>
              <a:bodyPr wrap="none" anchor="ctr"/>
              <a:lstStyle/>
              <a:p>
                <a:endParaRPr lang="en-US"/>
              </a:p>
            </p:txBody>
          </p:sp>
          <p:sp>
            <p:nvSpPr>
              <p:cNvPr id="563207" name="Rectangle 7" descr="Wide upward diagonal"/>
              <p:cNvSpPr>
                <a:spLocks noChangeArrowheads="1"/>
              </p:cNvSpPr>
              <p:nvPr/>
            </p:nvSpPr>
            <p:spPr bwMode="auto">
              <a:xfrm>
                <a:off x="3108" y="2200"/>
                <a:ext cx="1800" cy="128"/>
              </a:xfrm>
              <a:prstGeom prst="rect">
                <a:avLst/>
              </a:prstGeom>
              <a:pattFill prst="wdUpDiag">
                <a:fgClr>
                  <a:schemeClr val="hlink"/>
                </a:fgClr>
                <a:bgClr>
                  <a:schemeClr val="bg1"/>
                </a:bgClr>
              </a:pattFill>
              <a:ln w="25400">
                <a:noFill/>
                <a:miter lim="800000"/>
                <a:headEnd/>
                <a:tailEnd/>
              </a:ln>
              <a:effectLst/>
            </p:spPr>
            <p:txBody>
              <a:bodyPr wrap="none" anchor="ctr"/>
              <a:lstStyle/>
              <a:p>
                <a:endParaRPr lang="en-US"/>
              </a:p>
            </p:txBody>
          </p:sp>
          <p:pic>
            <p:nvPicPr>
              <p:cNvPr id="563208" name="Picture 8"/>
              <p:cNvPicPr>
                <a:picLocks noChangeArrowheads="1"/>
              </p:cNvPicPr>
              <p:nvPr/>
            </p:nvPicPr>
            <p:blipFill>
              <a:blip r:embed="rId4"/>
              <a:srcRect/>
              <a:stretch>
                <a:fillRect/>
              </a:stretch>
            </p:blipFill>
            <p:spPr bwMode="auto">
              <a:xfrm>
                <a:off x="3819" y="696"/>
                <a:ext cx="1445" cy="1452"/>
              </a:xfrm>
              <a:prstGeom prst="rect">
                <a:avLst/>
              </a:prstGeom>
              <a:noFill/>
              <a:ln w="50800">
                <a:noFill/>
                <a:miter lim="800000"/>
                <a:headEnd/>
                <a:tailEnd/>
              </a:ln>
              <a:effectLst/>
            </p:spPr>
          </p:pic>
        </p:grpSp>
        <p:sp>
          <p:nvSpPr>
            <p:cNvPr id="563209" name="Rectangle 9" descr="Wide upward diagonal"/>
            <p:cNvSpPr>
              <a:spLocks noChangeArrowheads="1"/>
            </p:cNvSpPr>
            <p:nvPr/>
          </p:nvSpPr>
          <p:spPr bwMode="auto">
            <a:xfrm>
              <a:off x="3264" y="2256"/>
              <a:ext cx="1824" cy="144"/>
            </a:xfrm>
            <a:prstGeom prst="rect">
              <a:avLst/>
            </a:prstGeom>
            <a:pattFill prst="wdUpDiag">
              <a:fgClr>
                <a:schemeClr val="accent1"/>
              </a:fgClr>
              <a:bgClr>
                <a:schemeClr val="bg1"/>
              </a:bgClr>
            </a:pattFill>
            <a:ln w="12700">
              <a:noFill/>
              <a:miter lim="800000"/>
              <a:headEnd/>
              <a:tailEnd/>
            </a:ln>
            <a:effectLst/>
          </p:spPr>
          <p:txBody>
            <a:bodyPr wrap="none" anchor="ctr"/>
            <a:lstStyle/>
            <a:p>
              <a:endParaRPr lang="en-US"/>
            </a:p>
          </p:txBody>
        </p:sp>
        <p:sp>
          <p:nvSpPr>
            <p:cNvPr id="563210" name="Line 10"/>
            <p:cNvSpPr>
              <a:spLocks noChangeShapeType="1"/>
            </p:cNvSpPr>
            <p:nvPr/>
          </p:nvSpPr>
          <p:spPr bwMode="auto">
            <a:xfrm>
              <a:off x="3456" y="2256"/>
              <a:ext cx="1344" cy="0"/>
            </a:xfrm>
            <a:prstGeom prst="line">
              <a:avLst/>
            </a:prstGeom>
            <a:noFill/>
            <a:ln w="50800">
              <a:solidFill>
                <a:schemeClr val="accent1"/>
              </a:solidFill>
              <a:round/>
              <a:headEnd/>
              <a:tailEnd/>
            </a:ln>
            <a:effectLst/>
          </p:spPr>
          <p:txBody>
            <a:bodyPr wrap="none" anchor="ctr"/>
            <a:lstStyle/>
            <a:p>
              <a:endParaRPr lang="en-US"/>
            </a:p>
          </p:txBody>
        </p:sp>
        <p:sp>
          <p:nvSpPr>
            <p:cNvPr id="563211" name="Rectangle 11"/>
            <p:cNvSpPr>
              <a:spLocks noChangeArrowheads="1"/>
            </p:cNvSpPr>
            <p:nvPr/>
          </p:nvSpPr>
          <p:spPr bwMode="auto">
            <a:xfrm rot="-13375046">
              <a:off x="4398" y="1649"/>
              <a:ext cx="165" cy="125"/>
            </a:xfrm>
            <a:prstGeom prst="rect">
              <a:avLst/>
            </a:prstGeom>
            <a:solidFill>
              <a:schemeClr val="accent1"/>
            </a:solidFill>
            <a:ln w="3175">
              <a:solidFill>
                <a:srgbClr val="000000"/>
              </a:solidFill>
              <a:miter lim="800000"/>
              <a:headEnd/>
              <a:tailEnd/>
            </a:ln>
            <a:effectLst/>
          </p:spPr>
          <p:txBody>
            <a:bodyPr wrap="none" anchor="ctr"/>
            <a:lstStyle/>
            <a:p>
              <a:endParaRPr lang="en-US"/>
            </a:p>
          </p:txBody>
        </p:sp>
        <p:sp>
          <p:nvSpPr>
            <p:cNvPr id="563212" name="Line 12"/>
            <p:cNvSpPr>
              <a:spLocks noChangeShapeType="1"/>
            </p:cNvSpPr>
            <p:nvPr/>
          </p:nvSpPr>
          <p:spPr bwMode="auto">
            <a:xfrm flipV="1">
              <a:off x="4377" y="1632"/>
              <a:ext cx="240" cy="240"/>
            </a:xfrm>
            <a:prstGeom prst="line">
              <a:avLst/>
            </a:prstGeom>
            <a:noFill/>
            <a:ln w="44450">
              <a:solidFill>
                <a:schemeClr val="bg1"/>
              </a:solidFill>
              <a:round/>
              <a:headEnd/>
              <a:tailEnd/>
            </a:ln>
            <a:effectLst/>
          </p:spPr>
          <p:txBody>
            <a:bodyPr wrap="none" anchor="ctr"/>
            <a:lstStyle/>
            <a:p>
              <a:endParaRPr lang="en-US"/>
            </a:p>
          </p:txBody>
        </p:sp>
        <p:sp>
          <p:nvSpPr>
            <p:cNvPr id="563213" name="AutoShape 13"/>
            <p:cNvSpPr>
              <a:spLocks noChangeArrowheads="1"/>
            </p:cNvSpPr>
            <p:nvPr/>
          </p:nvSpPr>
          <p:spPr bwMode="auto">
            <a:xfrm rot="-8101631">
              <a:off x="5321" y="785"/>
              <a:ext cx="129" cy="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3175">
              <a:solidFill>
                <a:srgbClr val="000000"/>
              </a:solidFill>
              <a:miter lim="800000"/>
              <a:headEnd/>
              <a:tailEnd/>
            </a:ln>
            <a:effectLst/>
          </p:spPr>
          <p:txBody>
            <a:bodyPr wrap="none" anchor="ctr"/>
            <a:lstStyle/>
            <a:p>
              <a:endParaRPr lang="en-US"/>
            </a:p>
          </p:txBody>
        </p:sp>
      </p:grpSp>
      <p:graphicFrame>
        <p:nvGraphicFramePr>
          <p:cNvPr id="563214" name="Object 14"/>
          <p:cNvGraphicFramePr>
            <a:graphicFrameLocks noChangeAspect="1"/>
          </p:cNvGraphicFramePr>
          <p:nvPr/>
        </p:nvGraphicFramePr>
        <p:xfrm>
          <a:off x="5181600" y="1562100"/>
          <a:ext cx="2743200" cy="1957388"/>
        </p:xfrm>
        <a:graphic>
          <a:graphicData uri="http://schemas.openxmlformats.org/presentationml/2006/ole">
            <p:oleObj spid="_x0000_s563214" name="Clip" r:id="rId5" imgW="4006800" imgH="2856960" progId="MS_ClipArt_Gallery.2">
              <p:embed/>
            </p:oleObj>
          </a:graphicData>
        </a:graphic>
      </p:graphicFrame>
      <p:grpSp>
        <p:nvGrpSpPr>
          <p:cNvPr id="563215" name="Group 15"/>
          <p:cNvGrpSpPr>
            <a:grpSpLocks/>
          </p:cNvGrpSpPr>
          <p:nvPr/>
        </p:nvGrpSpPr>
        <p:grpSpPr bwMode="auto">
          <a:xfrm>
            <a:off x="1612900" y="3657600"/>
            <a:ext cx="5848350" cy="2592388"/>
            <a:chOff x="1016" y="2304"/>
            <a:chExt cx="3684" cy="1633"/>
          </a:xfrm>
        </p:grpSpPr>
        <p:sp>
          <p:nvSpPr>
            <p:cNvPr id="563216" name="Text Box 16"/>
            <p:cNvSpPr txBox="1">
              <a:spLocks noChangeArrowheads="1"/>
            </p:cNvSpPr>
            <p:nvPr/>
          </p:nvSpPr>
          <p:spPr bwMode="auto">
            <a:xfrm>
              <a:off x="1016" y="3360"/>
              <a:ext cx="820" cy="577"/>
            </a:xfrm>
            <a:prstGeom prst="rect">
              <a:avLst/>
            </a:prstGeom>
            <a:noFill/>
            <a:ln w="12700">
              <a:noFill/>
              <a:miter lim="800000"/>
              <a:headEnd/>
              <a:tailEnd/>
            </a:ln>
            <a:effectLst/>
          </p:spPr>
          <p:txBody>
            <a:bodyPr wrap="none">
              <a:spAutoFit/>
            </a:bodyPr>
            <a:lstStyle/>
            <a:p>
              <a:pPr algn="ctr"/>
              <a:r>
                <a:rPr lang="en-US" sz="1800"/>
                <a:t>specific</a:t>
              </a:r>
            </a:p>
            <a:p>
              <a:pPr algn="ctr"/>
              <a:r>
                <a:rPr lang="en-US" sz="1800"/>
                <a:t>technical</a:t>
              </a:r>
            </a:p>
            <a:p>
              <a:pPr algn="ctr"/>
              <a:r>
                <a:rPr lang="en-US" sz="1800"/>
                <a:t>audiences</a:t>
              </a:r>
            </a:p>
          </p:txBody>
        </p:sp>
        <p:sp>
          <p:nvSpPr>
            <p:cNvPr id="563217" name="Text Box 17"/>
            <p:cNvSpPr txBox="1">
              <a:spLocks noChangeArrowheads="1"/>
            </p:cNvSpPr>
            <p:nvPr/>
          </p:nvSpPr>
          <p:spPr bwMode="auto">
            <a:xfrm>
              <a:off x="3648" y="3468"/>
              <a:ext cx="1052" cy="404"/>
            </a:xfrm>
            <a:prstGeom prst="rect">
              <a:avLst/>
            </a:prstGeom>
            <a:noFill/>
            <a:ln w="12700">
              <a:noFill/>
              <a:miter lim="800000"/>
              <a:headEnd/>
              <a:tailEnd/>
            </a:ln>
            <a:effectLst/>
          </p:spPr>
          <p:txBody>
            <a:bodyPr wrap="none">
              <a:spAutoFit/>
            </a:bodyPr>
            <a:lstStyle/>
            <a:p>
              <a:pPr algn="ctr"/>
              <a:r>
                <a:rPr lang="en-US" sz="1800"/>
                <a:t>non-technical</a:t>
              </a:r>
            </a:p>
            <a:p>
              <a:pPr algn="ctr"/>
              <a:r>
                <a:rPr lang="en-US" sz="1800"/>
                <a:t>audiences</a:t>
              </a:r>
            </a:p>
          </p:txBody>
        </p:sp>
        <p:sp>
          <p:nvSpPr>
            <p:cNvPr id="563218" name="Text Box 18"/>
            <p:cNvSpPr txBox="1">
              <a:spLocks noChangeArrowheads="1"/>
            </p:cNvSpPr>
            <p:nvPr/>
          </p:nvSpPr>
          <p:spPr bwMode="auto">
            <a:xfrm>
              <a:off x="2312" y="3360"/>
              <a:ext cx="820" cy="577"/>
            </a:xfrm>
            <a:prstGeom prst="rect">
              <a:avLst/>
            </a:prstGeom>
            <a:noFill/>
            <a:ln w="12700">
              <a:noFill/>
              <a:miter lim="800000"/>
              <a:headEnd/>
              <a:tailEnd/>
            </a:ln>
            <a:effectLst/>
          </p:spPr>
          <p:txBody>
            <a:bodyPr wrap="none">
              <a:spAutoFit/>
            </a:bodyPr>
            <a:lstStyle/>
            <a:p>
              <a:pPr algn="ctr"/>
              <a:r>
                <a:rPr lang="en-US" sz="1800"/>
                <a:t>general</a:t>
              </a:r>
            </a:p>
            <a:p>
              <a:pPr algn="ctr"/>
              <a:r>
                <a:rPr lang="en-US" sz="1800"/>
                <a:t>technical</a:t>
              </a:r>
            </a:p>
            <a:p>
              <a:pPr algn="ctr"/>
              <a:r>
                <a:rPr lang="en-US" sz="1800"/>
                <a:t>audiences</a:t>
              </a:r>
            </a:p>
          </p:txBody>
        </p:sp>
        <p:sp>
          <p:nvSpPr>
            <p:cNvPr id="563219" name="AutoShape 19"/>
            <p:cNvSpPr>
              <a:spLocks noChangeArrowheads="1"/>
            </p:cNvSpPr>
            <p:nvPr/>
          </p:nvSpPr>
          <p:spPr bwMode="auto">
            <a:xfrm>
              <a:off x="2256" y="2304"/>
              <a:ext cx="912" cy="864"/>
            </a:xfrm>
            <a:prstGeom prst="downArrow">
              <a:avLst>
                <a:gd name="adj1" fmla="val 50000"/>
                <a:gd name="adj2" fmla="val 25000"/>
              </a:avLst>
            </a:prstGeom>
            <a:solidFill>
              <a:schemeClr val="accent1"/>
            </a:solidFill>
            <a:ln w="12700">
              <a:solidFill>
                <a:schemeClr val="tx1"/>
              </a:solidFill>
              <a:miter lim="800000"/>
              <a:headEnd/>
              <a:tailEnd/>
            </a:ln>
            <a:effectLst/>
          </p:spPr>
          <p:txBody>
            <a:bodyPr wrap="none" anchor="ctr"/>
            <a:lstStyle/>
            <a:p>
              <a:endParaRPr lang="en-US"/>
            </a:p>
          </p:txBody>
        </p:sp>
      </p:grpSp>
      <p:sp>
        <p:nvSpPr>
          <p:cNvPr id="563220" name="Text Box 20"/>
          <p:cNvSpPr txBox="1">
            <a:spLocks noChangeArrowheads="1"/>
          </p:cNvSpPr>
          <p:nvPr/>
        </p:nvSpPr>
        <p:spPr bwMode="auto">
          <a:xfrm>
            <a:off x="1219200" y="1473200"/>
            <a:ext cx="1403350" cy="1190625"/>
          </a:xfrm>
          <a:prstGeom prst="rect">
            <a:avLst/>
          </a:prstGeom>
          <a:noFill/>
          <a:ln w="12700">
            <a:noFill/>
            <a:miter lim="800000"/>
            <a:headEnd/>
            <a:tailEnd/>
          </a:ln>
          <a:effectLst/>
        </p:spPr>
        <p:txBody>
          <a:bodyPr wrap="none">
            <a:spAutoFit/>
          </a:bodyPr>
          <a:lstStyle/>
          <a:p>
            <a:r>
              <a:rPr lang="en-US" sz="1800"/>
              <a:t>Reports</a:t>
            </a:r>
          </a:p>
          <a:p>
            <a:r>
              <a:rPr lang="en-US" sz="1800"/>
              <a:t>Articles</a:t>
            </a:r>
          </a:p>
          <a:p>
            <a:r>
              <a:rPr lang="en-US" sz="1800"/>
              <a:t>Proposals</a:t>
            </a:r>
          </a:p>
          <a:p>
            <a:r>
              <a:rPr lang="en-US" sz="1800"/>
              <a:t>Web Pages</a:t>
            </a:r>
          </a:p>
        </p:txBody>
      </p:sp>
      <p:sp>
        <p:nvSpPr>
          <p:cNvPr id="563221" name="Text Box 21"/>
          <p:cNvSpPr txBox="1">
            <a:spLocks noChangeArrowheads="1"/>
          </p:cNvSpPr>
          <p:nvPr/>
        </p:nvSpPr>
        <p:spPr bwMode="auto">
          <a:xfrm>
            <a:off x="7505700" y="1377950"/>
            <a:ext cx="1568450" cy="1190625"/>
          </a:xfrm>
          <a:prstGeom prst="rect">
            <a:avLst/>
          </a:prstGeom>
          <a:noFill/>
          <a:ln w="12700">
            <a:noFill/>
            <a:miter lim="800000"/>
            <a:headEnd/>
            <a:tailEnd/>
          </a:ln>
          <a:effectLst/>
        </p:spPr>
        <p:txBody>
          <a:bodyPr wrap="none">
            <a:spAutoFit/>
          </a:bodyPr>
          <a:lstStyle/>
          <a:p>
            <a:r>
              <a:rPr lang="en-US" sz="1800"/>
              <a:t>Conferences</a:t>
            </a:r>
          </a:p>
          <a:p>
            <a:r>
              <a:rPr lang="en-US" sz="1800"/>
              <a:t>Lectures</a:t>
            </a:r>
          </a:p>
          <a:p>
            <a:r>
              <a:rPr lang="en-US" sz="1800"/>
              <a:t>Meetings</a:t>
            </a:r>
          </a:p>
          <a:p>
            <a:r>
              <a:rPr lang="en-US" sz="1800"/>
              <a:t>Posters</a:t>
            </a:r>
          </a:p>
        </p:txBody>
      </p:sp>
      <p:pic>
        <p:nvPicPr>
          <p:cNvPr id="563223" name="Picture 23" descr="D:\My Documents\web pages\pictures\cover.gif"/>
          <p:cNvPicPr>
            <a:picLocks noChangeAspect="1" noChangeArrowheads="1"/>
          </p:cNvPicPr>
          <p:nvPr/>
        </p:nvPicPr>
        <p:blipFill>
          <a:blip r:embed="rId6"/>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3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33350" y="171450"/>
            <a:ext cx="8934450" cy="838200"/>
          </a:xfrm>
          <a:noFill/>
          <a:ln/>
        </p:spPr>
        <p:txBody>
          <a:bodyPr anchor="ctr"/>
          <a:lstStyle/>
          <a:p>
            <a:pPr algn="l"/>
            <a:r>
              <a:rPr lang="en-US" sz="2800" b="1">
                <a:solidFill>
                  <a:schemeClr val="accent2"/>
                </a:solidFill>
                <a:latin typeface="Arial" charset="0"/>
              </a:rPr>
              <a:t>This presentation discusses the importance of scientific writing and introduces key principles </a:t>
            </a:r>
            <a:endParaRPr lang="en-US" sz="3600" b="1">
              <a:latin typeface="Arial Narrow" pitchFamily="34" charset="0"/>
            </a:endParaRPr>
          </a:p>
        </p:txBody>
      </p:sp>
      <p:sp>
        <p:nvSpPr>
          <p:cNvPr id="577539" name="Rectangle 3"/>
          <p:cNvSpPr>
            <a:spLocks noChangeArrowheads="1"/>
          </p:cNvSpPr>
          <p:nvPr/>
        </p:nvSpPr>
        <p:spPr bwMode="auto">
          <a:xfrm>
            <a:off x="95250" y="1657350"/>
            <a:ext cx="3562350" cy="914400"/>
          </a:xfrm>
          <a:prstGeom prst="rect">
            <a:avLst/>
          </a:prstGeom>
          <a:noFill/>
          <a:ln w="12700">
            <a:noFill/>
            <a:miter lim="800000"/>
            <a:headEnd/>
            <a:tailEnd/>
          </a:ln>
          <a:effectLst/>
        </p:spPr>
        <p:txBody>
          <a:bodyPr lIns="90488" tIns="44450" rIns="90488" bIns="44450"/>
          <a:lstStyle/>
          <a:p>
            <a:pPr algn="ctr">
              <a:spcBef>
                <a:spcPct val="20000"/>
              </a:spcBef>
            </a:pPr>
            <a:r>
              <a:rPr lang="en-US"/>
              <a:t>Importance of Scientific Writing</a:t>
            </a:r>
            <a:endParaRPr lang="en-US">
              <a:latin typeface="Arial Narrow" pitchFamily="34" charset="0"/>
            </a:endParaRPr>
          </a:p>
        </p:txBody>
      </p:sp>
      <p:sp>
        <p:nvSpPr>
          <p:cNvPr id="577540" name="Text Box 4"/>
          <p:cNvSpPr txBox="1">
            <a:spLocks noChangeArrowheads="1"/>
          </p:cNvSpPr>
          <p:nvPr/>
        </p:nvSpPr>
        <p:spPr bwMode="auto">
          <a:xfrm>
            <a:off x="5410200" y="1828800"/>
            <a:ext cx="3124200" cy="457200"/>
          </a:xfrm>
          <a:prstGeom prst="rect">
            <a:avLst/>
          </a:prstGeom>
          <a:noFill/>
          <a:ln w="12700">
            <a:noFill/>
            <a:miter lim="800000"/>
            <a:headEnd/>
            <a:tailEnd/>
          </a:ln>
          <a:effectLst/>
        </p:spPr>
        <p:txBody>
          <a:bodyPr>
            <a:spAutoFit/>
          </a:bodyPr>
          <a:lstStyle/>
          <a:p>
            <a:pPr algn="ctr"/>
            <a:r>
              <a:rPr lang="en-US"/>
              <a:t>Key Principles </a:t>
            </a:r>
            <a:endParaRPr lang="en-US">
              <a:solidFill>
                <a:schemeClr val="accent2"/>
              </a:solidFill>
            </a:endParaRPr>
          </a:p>
        </p:txBody>
      </p:sp>
      <p:pic>
        <p:nvPicPr>
          <p:cNvPr id="577541" name="Picture 5" descr="C:\Program Files\Netscape\Users\alley\ss1.gif"/>
          <p:cNvPicPr>
            <a:picLocks noChangeAspect="1" noChangeArrowheads="1"/>
          </p:cNvPicPr>
          <p:nvPr/>
        </p:nvPicPr>
        <p:blipFill>
          <a:blip r:embed="rId3"/>
          <a:srcRect l="16835" t="12265" b="934"/>
          <a:stretch>
            <a:fillRect/>
          </a:stretch>
        </p:blipFill>
        <p:spPr bwMode="auto">
          <a:xfrm>
            <a:off x="381000" y="2622550"/>
            <a:ext cx="3581400" cy="3168650"/>
          </a:xfrm>
          <a:prstGeom prst="rect">
            <a:avLst/>
          </a:prstGeom>
          <a:noFill/>
        </p:spPr>
      </p:pic>
      <p:grpSp>
        <p:nvGrpSpPr>
          <p:cNvPr id="577556" name="Group 20"/>
          <p:cNvGrpSpPr>
            <a:grpSpLocks/>
          </p:cNvGrpSpPr>
          <p:nvPr/>
        </p:nvGrpSpPr>
        <p:grpSpPr bwMode="auto">
          <a:xfrm>
            <a:off x="4876800" y="2971800"/>
            <a:ext cx="4146550" cy="2174875"/>
            <a:chOff x="2976" y="2097"/>
            <a:chExt cx="2612" cy="1370"/>
          </a:xfrm>
        </p:grpSpPr>
        <p:grpSp>
          <p:nvGrpSpPr>
            <p:cNvPr id="577548" name="Group 12"/>
            <p:cNvGrpSpPr>
              <a:grpSpLocks/>
            </p:cNvGrpSpPr>
            <p:nvPr/>
          </p:nvGrpSpPr>
          <p:grpSpPr bwMode="auto">
            <a:xfrm>
              <a:off x="3792" y="2097"/>
              <a:ext cx="944" cy="1370"/>
              <a:chOff x="3456" y="1152"/>
              <a:chExt cx="944" cy="1370"/>
            </a:xfrm>
          </p:grpSpPr>
          <p:sp>
            <p:nvSpPr>
              <p:cNvPr id="577549" name="Rectangle 13"/>
              <p:cNvSpPr>
                <a:spLocks noChangeArrowheads="1"/>
              </p:cNvSpPr>
              <p:nvPr/>
            </p:nvSpPr>
            <p:spPr bwMode="auto">
              <a:xfrm>
                <a:off x="3487" y="1157"/>
                <a:ext cx="913" cy="1358"/>
              </a:xfrm>
              <a:prstGeom prst="rect">
                <a:avLst/>
              </a:prstGeom>
              <a:solidFill>
                <a:schemeClr val="tx2"/>
              </a:solidFill>
              <a:ln w="50800">
                <a:solidFill>
                  <a:srgbClr val="990000"/>
                </a:solidFill>
                <a:miter lim="800000"/>
                <a:headEnd/>
                <a:tailEnd/>
              </a:ln>
              <a:effectLst/>
            </p:spPr>
            <p:txBody>
              <a:bodyPr wrap="none" anchor="ctr"/>
              <a:lstStyle/>
              <a:p>
                <a:endParaRPr lang="en-US"/>
              </a:p>
            </p:txBody>
          </p:sp>
          <p:sp>
            <p:nvSpPr>
              <p:cNvPr id="577550" name="Line 14"/>
              <p:cNvSpPr>
                <a:spLocks noChangeShapeType="1"/>
              </p:cNvSpPr>
              <p:nvPr/>
            </p:nvSpPr>
            <p:spPr bwMode="auto">
              <a:xfrm>
                <a:off x="3467" y="1157"/>
                <a:ext cx="2" cy="1364"/>
              </a:xfrm>
              <a:prstGeom prst="line">
                <a:avLst/>
              </a:prstGeom>
              <a:noFill/>
              <a:ln w="50800">
                <a:solidFill>
                  <a:srgbClr val="990000"/>
                </a:solidFill>
                <a:prstDash val="sysDot"/>
                <a:round/>
                <a:headEnd/>
                <a:tailEnd/>
              </a:ln>
              <a:effectLst/>
            </p:spPr>
            <p:txBody>
              <a:bodyPr wrap="none" anchor="ctr"/>
              <a:lstStyle/>
              <a:p>
                <a:endParaRPr lang="en-US"/>
              </a:p>
            </p:txBody>
          </p:sp>
          <p:sp>
            <p:nvSpPr>
              <p:cNvPr id="577551" name="Line 15"/>
              <p:cNvSpPr>
                <a:spLocks noChangeShapeType="1"/>
              </p:cNvSpPr>
              <p:nvPr/>
            </p:nvSpPr>
            <p:spPr bwMode="auto">
              <a:xfrm>
                <a:off x="3456" y="1152"/>
                <a:ext cx="1" cy="1370"/>
              </a:xfrm>
              <a:prstGeom prst="line">
                <a:avLst/>
              </a:prstGeom>
              <a:noFill/>
              <a:ln w="12700">
                <a:solidFill>
                  <a:srgbClr val="990000"/>
                </a:solidFill>
                <a:round/>
                <a:headEnd/>
                <a:tailEnd/>
              </a:ln>
              <a:effectLst/>
            </p:spPr>
            <p:txBody>
              <a:bodyPr wrap="none" anchor="ctr"/>
              <a:lstStyle/>
              <a:p>
                <a:endParaRPr lang="en-US"/>
              </a:p>
            </p:txBody>
          </p:sp>
          <p:sp>
            <p:nvSpPr>
              <p:cNvPr id="577552" name="Rectangle 16"/>
              <p:cNvSpPr>
                <a:spLocks noChangeArrowheads="1"/>
              </p:cNvSpPr>
              <p:nvPr/>
            </p:nvSpPr>
            <p:spPr bwMode="auto">
              <a:xfrm>
                <a:off x="3749" y="1421"/>
                <a:ext cx="357" cy="157"/>
              </a:xfrm>
              <a:prstGeom prst="rect">
                <a:avLst/>
              </a:prstGeom>
              <a:solidFill>
                <a:schemeClr val="accent1"/>
              </a:solidFill>
              <a:ln w="12700">
                <a:solidFill>
                  <a:srgbClr val="990000"/>
                </a:solidFill>
                <a:miter lim="800000"/>
                <a:headEnd/>
                <a:tailEnd/>
              </a:ln>
              <a:effectLst/>
            </p:spPr>
            <p:txBody>
              <a:bodyPr wrap="none" anchor="ctr"/>
              <a:lstStyle/>
              <a:p>
                <a:endParaRPr lang="en-US"/>
              </a:p>
            </p:txBody>
          </p:sp>
        </p:grpSp>
        <p:sp>
          <p:nvSpPr>
            <p:cNvPr id="577553" name="Text Box 17"/>
            <p:cNvSpPr txBox="1">
              <a:spLocks noChangeArrowheads="1"/>
            </p:cNvSpPr>
            <p:nvPr/>
          </p:nvSpPr>
          <p:spPr bwMode="auto">
            <a:xfrm>
              <a:off x="2976" y="2289"/>
              <a:ext cx="740" cy="231"/>
            </a:xfrm>
            <a:prstGeom prst="rect">
              <a:avLst/>
            </a:prstGeom>
            <a:noFill/>
            <a:ln w="12700">
              <a:noFill/>
              <a:miter lim="800000"/>
              <a:headEnd/>
              <a:tailEnd/>
            </a:ln>
            <a:effectLst/>
          </p:spPr>
          <p:txBody>
            <a:bodyPr wrap="none">
              <a:spAutoFit/>
            </a:bodyPr>
            <a:lstStyle/>
            <a:p>
              <a:pPr algn="r"/>
              <a:r>
                <a:rPr lang="en-US" sz="1800"/>
                <a:t>audience</a:t>
              </a:r>
            </a:p>
          </p:txBody>
        </p:sp>
        <p:sp>
          <p:nvSpPr>
            <p:cNvPr id="577554" name="Text Box 18"/>
            <p:cNvSpPr txBox="1">
              <a:spLocks noChangeArrowheads="1"/>
            </p:cNvSpPr>
            <p:nvPr/>
          </p:nvSpPr>
          <p:spPr bwMode="auto">
            <a:xfrm>
              <a:off x="3024" y="2913"/>
              <a:ext cx="684" cy="231"/>
            </a:xfrm>
            <a:prstGeom prst="rect">
              <a:avLst/>
            </a:prstGeom>
            <a:noFill/>
            <a:ln w="12700">
              <a:noFill/>
              <a:miter lim="800000"/>
              <a:headEnd/>
              <a:tailEnd/>
            </a:ln>
            <a:effectLst/>
          </p:spPr>
          <p:txBody>
            <a:bodyPr wrap="none">
              <a:spAutoFit/>
            </a:bodyPr>
            <a:lstStyle/>
            <a:p>
              <a:pPr algn="r"/>
              <a:r>
                <a:rPr lang="en-US" sz="1800"/>
                <a:t>purpose</a:t>
              </a:r>
            </a:p>
          </p:txBody>
        </p:sp>
        <p:sp>
          <p:nvSpPr>
            <p:cNvPr id="577555" name="Text Box 19"/>
            <p:cNvSpPr txBox="1">
              <a:spLocks noChangeArrowheads="1"/>
            </p:cNvSpPr>
            <p:nvPr/>
          </p:nvSpPr>
          <p:spPr bwMode="auto">
            <a:xfrm>
              <a:off x="4848" y="2625"/>
              <a:ext cx="740" cy="231"/>
            </a:xfrm>
            <a:prstGeom prst="rect">
              <a:avLst/>
            </a:prstGeom>
            <a:noFill/>
            <a:ln w="12700">
              <a:noFill/>
              <a:miter lim="800000"/>
              <a:headEnd/>
              <a:tailEnd/>
            </a:ln>
            <a:effectLst/>
          </p:spPr>
          <p:txBody>
            <a:bodyPr wrap="none">
              <a:spAutoFit/>
            </a:bodyPr>
            <a:lstStyle/>
            <a:p>
              <a:r>
                <a:rPr lang="en-US" sz="1800"/>
                <a:t>occasion</a:t>
              </a:r>
            </a:p>
          </p:txBody>
        </p:sp>
      </p:grpSp>
      <p:sp>
        <p:nvSpPr>
          <p:cNvPr id="577557" name="Text Box 21"/>
          <p:cNvSpPr txBox="1">
            <a:spLocks noChangeArrowheads="1"/>
          </p:cNvSpPr>
          <p:nvPr/>
        </p:nvSpPr>
        <p:spPr bwMode="auto">
          <a:xfrm>
            <a:off x="2438400" y="5334000"/>
            <a:ext cx="1365250" cy="304800"/>
          </a:xfrm>
          <a:prstGeom prst="rect">
            <a:avLst/>
          </a:prstGeom>
          <a:noFill/>
          <a:ln w="12700">
            <a:noFill/>
            <a:miter lim="800000"/>
            <a:headEnd/>
            <a:tailEnd/>
          </a:ln>
          <a:effectLst/>
        </p:spPr>
        <p:txBody>
          <a:bodyPr wrap="none">
            <a:spAutoFit/>
          </a:bodyPr>
          <a:lstStyle/>
          <a:p>
            <a:pPr algn="r"/>
            <a:r>
              <a:rPr lang="en-US" sz="1400"/>
              <a:t>[</a:t>
            </a:r>
            <a:r>
              <a:rPr lang="en-US" sz="1400" i="1"/>
              <a:t>Report</a:t>
            </a:r>
            <a:r>
              <a:rPr lang="en-US" sz="1400"/>
              <a:t>, 1986]</a:t>
            </a:r>
          </a:p>
        </p:txBody>
      </p:sp>
      <p:pic>
        <p:nvPicPr>
          <p:cNvPr id="577558" name="Picture 22" descr="D:\My Documents\web pages\pictures\cover.gif"/>
          <p:cNvPicPr>
            <a:picLocks noChangeAspect="1" noChangeArrowheads="1"/>
          </p:cNvPicPr>
          <p:nvPr/>
        </p:nvPicPr>
        <p:blipFill>
          <a:blip r:embed="rId4"/>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85725" y="238125"/>
            <a:ext cx="9096375" cy="501650"/>
          </a:xfrm>
          <a:noFill/>
          <a:ln/>
        </p:spPr>
        <p:txBody>
          <a:bodyPr/>
          <a:lstStyle/>
          <a:p>
            <a:pPr algn="l"/>
            <a:r>
              <a:rPr lang="en-US" sz="2800" b="1">
                <a:solidFill>
                  <a:schemeClr val="accent2"/>
                </a:solidFill>
                <a:latin typeface="Arial" charset="0"/>
              </a:rPr>
              <a:t>Scientific writing differs from other kinds of writing</a:t>
            </a:r>
            <a:endParaRPr lang="en-US" sz="3600" b="1">
              <a:latin typeface="Arial" charset="0"/>
            </a:endParaRPr>
          </a:p>
        </p:txBody>
      </p:sp>
      <p:sp>
        <p:nvSpPr>
          <p:cNvPr id="474115" name="Rectangle 3"/>
          <p:cNvSpPr>
            <a:spLocks noGrp="1" noChangeArrowheads="1"/>
          </p:cNvSpPr>
          <p:nvPr>
            <p:ph type="body" idx="1"/>
          </p:nvPr>
        </p:nvSpPr>
        <p:spPr>
          <a:xfrm>
            <a:off x="457200" y="1143000"/>
            <a:ext cx="2590800" cy="498475"/>
          </a:xfrm>
          <a:noFill/>
          <a:ln/>
        </p:spPr>
        <p:txBody>
          <a:bodyPr/>
          <a:lstStyle/>
          <a:p>
            <a:pPr marL="457200" indent="-457200" algn="ctr">
              <a:lnSpc>
                <a:spcPct val="95000"/>
              </a:lnSpc>
              <a:spcBef>
                <a:spcPct val="50000"/>
              </a:spcBef>
              <a:buClr>
                <a:schemeClr val="tx1"/>
              </a:buClr>
              <a:buSzPct val="85000"/>
              <a:buFontTx/>
              <a:buNone/>
              <a:tabLst>
                <a:tab pos="914400" algn="l"/>
                <a:tab pos="3086100" algn="l"/>
                <a:tab pos="3886200" algn="l"/>
                <a:tab pos="5029200" algn="l"/>
              </a:tabLst>
            </a:pPr>
            <a:r>
              <a:rPr lang="en-US" sz="2400" b="1"/>
              <a:t>Subject Matter</a:t>
            </a:r>
          </a:p>
        </p:txBody>
      </p:sp>
      <p:pic>
        <p:nvPicPr>
          <p:cNvPr id="474131" name="Picture 19" descr="D:\My Documents\photos\odds and ends\xray.tif"/>
          <p:cNvPicPr>
            <a:picLocks noChangeAspect="1" noChangeArrowheads="1"/>
          </p:cNvPicPr>
          <p:nvPr/>
        </p:nvPicPr>
        <p:blipFill>
          <a:blip r:embed="rId3"/>
          <a:srcRect/>
          <a:stretch>
            <a:fillRect/>
          </a:stretch>
        </p:blipFill>
        <p:spPr bwMode="auto">
          <a:xfrm>
            <a:off x="609600" y="1600200"/>
            <a:ext cx="2306638" cy="2438400"/>
          </a:xfrm>
          <a:prstGeom prst="rect">
            <a:avLst/>
          </a:prstGeom>
          <a:noFill/>
        </p:spPr>
      </p:pic>
      <p:grpSp>
        <p:nvGrpSpPr>
          <p:cNvPr id="474146" name="Group 34"/>
          <p:cNvGrpSpPr>
            <a:grpSpLocks/>
          </p:cNvGrpSpPr>
          <p:nvPr/>
        </p:nvGrpSpPr>
        <p:grpSpPr bwMode="auto">
          <a:xfrm>
            <a:off x="4191000" y="1166813"/>
            <a:ext cx="4146550" cy="2836862"/>
            <a:chOff x="2640" y="735"/>
            <a:chExt cx="2612" cy="1787"/>
          </a:xfrm>
        </p:grpSpPr>
        <p:sp>
          <p:nvSpPr>
            <p:cNvPr id="474117" name="Text Box 5"/>
            <p:cNvSpPr txBox="1">
              <a:spLocks noChangeArrowheads="1"/>
            </p:cNvSpPr>
            <p:nvPr/>
          </p:nvSpPr>
          <p:spPr bwMode="auto">
            <a:xfrm>
              <a:off x="2775" y="735"/>
              <a:ext cx="2313" cy="288"/>
            </a:xfrm>
            <a:prstGeom prst="rect">
              <a:avLst/>
            </a:prstGeom>
            <a:noFill/>
            <a:ln w="12700">
              <a:noFill/>
              <a:miter lim="800000"/>
              <a:headEnd/>
              <a:tailEnd/>
            </a:ln>
            <a:effectLst/>
          </p:spPr>
          <p:txBody>
            <a:bodyPr>
              <a:spAutoFit/>
            </a:bodyPr>
            <a:lstStyle/>
            <a:p>
              <a:pPr algn="ctr"/>
              <a:r>
                <a:rPr lang="en-US"/>
                <a:t>Writing Constraints</a:t>
              </a:r>
            </a:p>
          </p:txBody>
        </p:sp>
        <p:grpSp>
          <p:nvGrpSpPr>
            <p:cNvPr id="474145" name="Group 33"/>
            <p:cNvGrpSpPr>
              <a:grpSpLocks/>
            </p:cNvGrpSpPr>
            <p:nvPr/>
          </p:nvGrpSpPr>
          <p:grpSpPr bwMode="auto">
            <a:xfrm>
              <a:off x="3456" y="1152"/>
              <a:ext cx="944" cy="1370"/>
              <a:chOff x="3456" y="1152"/>
              <a:chExt cx="944" cy="1370"/>
            </a:xfrm>
          </p:grpSpPr>
          <p:sp>
            <p:nvSpPr>
              <p:cNvPr id="474133" name="Rectangle 21"/>
              <p:cNvSpPr>
                <a:spLocks noChangeArrowheads="1"/>
              </p:cNvSpPr>
              <p:nvPr/>
            </p:nvSpPr>
            <p:spPr bwMode="auto">
              <a:xfrm>
                <a:off x="3487" y="1157"/>
                <a:ext cx="913" cy="1358"/>
              </a:xfrm>
              <a:prstGeom prst="rect">
                <a:avLst/>
              </a:prstGeom>
              <a:solidFill>
                <a:schemeClr val="tx2"/>
              </a:solidFill>
              <a:ln w="50800">
                <a:solidFill>
                  <a:srgbClr val="990000"/>
                </a:solidFill>
                <a:miter lim="800000"/>
                <a:headEnd/>
                <a:tailEnd/>
              </a:ln>
              <a:effectLst/>
            </p:spPr>
            <p:txBody>
              <a:bodyPr wrap="none" anchor="ctr"/>
              <a:lstStyle/>
              <a:p>
                <a:endParaRPr lang="en-US"/>
              </a:p>
            </p:txBody>
          </p:sp>
          <p:sp>
            <p:nvSpPr>
              <p:cNvPr id="474134" name="Line 22"/>
              <p:cNvSpPr>
                <a:spLocks noChangeShapeType="1"/>
              </p:cNvSpPr>
              <p:nvPr/>
            </p:nvSpPr>
            <p:spPr bwMode="auto">
              <a:xfrm>
                <a:off x="3467" y="1157"/>
                <a:ext cx="2" cy="1364"/>
              </a:xfrm>
              <a:prstGeom prst="line">
                <a:avLst/>
              </a:prstGeom>
              <a:noFill/>
              <a:ln w="50800">
                <a:solidFill>
                  <a:srgbClr val="990000"/>
                </a:solidFill>
                <a:prstDash val="sysDot"/>
                <a:round/>
                <a:headEnd/>
                <a:tailEnd/>
              </a:ln>
              <a:effectLst/>
            </p:spPr>
            <p:txBody>
              <a:bodyPr wrap="none" anchor="ctr"/>
              <a:lstStyle/>
              <a:p>
                <a:endParaRPr lang="en-US"/>
              </a:p>
            </p:txBody>
          </p:sp>
          <p:sp>
            <p:nvSpPr>
              <p:cNvPr id="474135" name="Line 23"/>
              <p:cNvSpPr>
                <a:spLocks noChangeShapeType="1"/>
              </p:cNvSpPr>
              <p:nvPr/>
            </p:nvSpPr>
            <p:spPr bwMode="auto">
              <a:xfrm>
                <a:off x="3456" y="1152"/>
                <a:ext cx="1" cy="1370"/>
              </a:xfrm>
              <a:prstGeom prst="line">
                <a:avLst/>
              </a:prstGeom>
              <a:noFill/>
              <a:ln w="12700">
                <a:solidFill>
                  <a:srgbClr val="990000"/>
                </a:solidFill>
                <a:round/>
                <a:headEnd/>
                <a:tailEnd/>
              </a:ln>
              <a:effectLst/>
            </p:spPr>
            <p:txBody>
              <a:bodyPr wrap="none" anchor="ctr"/>
              <a:lstStyle/>
              <a:p>
                <a:endParaRPr lang="en-US"/>
              </a:p>
            </p:txBody>
          </p:sp>
          <p:sp>
            <p:nvSpPr>
              <p:cNvPr id="474136" name="Rectangle 24"/>
              <p:cNvSpPr>
                <a:spLocks noChangeArrowheads="1"/>
              </p:cNvSpPr>
              <p:nvPr/>
            </p:nvSpPr>
            <p:spPr bwMode="auto">
              <a:xfrm>
                <a:off x="3749" y="1421"/>
                <a:ext cx="357" cy="157"/>
              </a:xfrm>
              <a:prstGeom prst="rect">
                <a:avLst/>
              </a:prstGeom>
              <a:solidFill>
                <a:schemeClr val="accent1"/>
              </a:solidFill>
              <a:ln w="12700">
                <a:solidFill>
                  <a:srgbClr val="990000"/>
                </a:solidFill>
                <a:miter lim="800000"/>
                <a:headEnd/>
                <a:tailEnd/>
              </a:ln>
              <a:effectLst/>
            </p:spPr>
            <p:txBody>
              <a:bodyPr wrap="none" anchor="ctr"/>
              <a:lstStyle/>
              <a:p>
                <a:endParaRPr lang="en-US"/>
              </a:p>
            </p:txBody>
          </p:sp>
        </p:grpSp>
        <p:sp>
          <p:nvSpPr>
            <p:cNvPr id="474137" name="Text Box 25"/>
            <p:cNvSpPr txBox="1">
              <a:spLocks noChangeArrowheads="1"/>
            </p:cNvSpPr>
            <p:nvPr/>
          </p:nvSpPr>
          <p:spPr bwMode="auto">
            <a:xfrm>
              <a:off x="2640" y="1344"/>
              <a:ext cx="740" cy="231"/>
            </a:xfrm>
            <a:prstGeom prst="rect">
              <a:avLst/>
            </a:prstGeom>
            <a:noFill/>
            <a:ln w="12700">
              <a:noFill/>
              <a:miter lim="800000"/>
              <a:headEnd/>
              <a:tailEnd/>
            </a:ln>
            <a:effectLst/>
          </p:spPr>
          <p:txBody>
            <a:bodyPr wrap="none">
              <a:spAutoFit/>
            </a:bodyPr>
            <a:lstStyle/>
            <a:p>
              <a:pPr algn="r"/>
              <a:r>
                <a:rPr lang="en-US" sz="1800"/>
                <a:t>audience</a:t>
              </a:r>
            </a:p>
          </p:txBody>
        </p:sp>
        <p:sp>
          <p:nvSpPr>
            <p:cNvPr id="474138" name="Text Box 26"/>
            <p:cNvSpPr txBox="1">
              <a:spLocks noChangeArrowheads="1"/>
            </p:cNvSpPr>
            <p:nvPr/>
          </p:nvSpPr>
          <p:spPr bwMode="auto">
            <a:xfrm>
              <a:off x="2688" y="1968"/>
              <a:ext cx="684" cy="231"/>
            </a:xfrm>
            <a:prstGeom prst="rect">
              <a:avLst/>
            </a:prstGeom>
            <a:noFill/>
            <a:ln w="12700">
              <a:noFill/>
              <a:miter lim="800000"/>
              <a:headEnd/>
              <a:tailEnd/>
            </a:ln>
            <a:effectLst/>
          </p:spPr>
          <p:txBody>
            <a:bodyPr wrap="none">
              <a:spAutoFit/>
            </a:bodyPr>
            <a:lstStyle/>
            <a:p>
              <a:pPr algn="r"/>
              <a:r>
                <a:rPr lang="en-US" sz="1800"/>
                <a:t>purpose</a:t>
              </a:r>
            </a:p>
          </p:txBody>
        </p:sp>
        <p:sp>
          <p:nvSpPr>
            <p:cNvPr id="474139" name="Text Box 27"/>
            <p:cNvSpPr txBox="1">
              <a:spLocks noChangeArrowheads="1"/>
            </p:cNvSpPr>
            <p:nvPr/>
          </p:nvSpPr>
          <p:spPr bwMode="auto">
            <a:xfrm>
              <a:off x="4512" y="1680"/>
              <a:ext cx="740" cy="231"/>
            </a:xfrm>
            <a:prstGeom prst="rect">
              <a:avLst/>
            </a:prstGeom>
            <a:noFill/>
            <a:ln w="12700">
              <a:noFill/>
              <a:miter lim="800000"/>
              <a:headEnd/>
              <a:tailEnd/>
            </a:ln>
            <a:effectLst/>
          </p:spPr>
          <p:txBody>
            <a:bodyPr wrap="none">
              <a:spAutoFit/>
            </a:bodyPr>
            <a:lstStyle/>
            <a:p>
              <a:r>
                <a:rPr lang="en-US" sz="1800"/>
                <a:t>occasion</a:t>
              </a:r>
            </a:p>
          </p:txBody>
        </p:sp>
      </p:grpSp>
      <p:grpSp>
        <p:nvGrpSpPr>
          <p:cNvPr id="474144" name="Group 32"/>
          <p:cNvGrpSpPr>
            <a:grpSpLocks/>
          </p:cNvGrpSpPr>
          <p:nvPr/>
        </p:nvGrpSpPr>
        <p:grpSpPr bwMode="auto">
          <a:xfrm>
            <a:off x="247650" y="4343400"/>
            <a:ext cx="3467100" cy="2209800"/>
            <a:chOff x="156" y="2736"/>
            <a:chExt cx="2184" cy="1392"/>
          </a:xfrm>
        </p:grpSpPr>
        <p:sp>
          <p:nvSpPr>
            <p:cNvPr id="474120" name="Text Box 8"/>
            <p:cNvSpPr txBox="1">
              <a:spLocks noChangeArrowheads="1"/>
            </p:cNvSpPr>
            <p:nvPr/>
          </p:nvSpPr>
          <p:spPr bwMode="auto">
            <a:xfrm>
              <a:off x="156" y="2736"/>
              <a:ext cx="2184" cy="277"/>
            </a:xfrm>
            <a:prstGeom prst="rect">
              <a:avLst/>
            </a:prstGeom>
            <a:noFill/>
            <a:ln w="12700">
              <a:noFill/>
              <a:miter lim="800000"/>
              <a:headEnd/>
              <a:tailEnd/>
            </a:ln>
            <a:effectLst/>
          </p:spPr>
          <p:txBody>
            <a:bodyPr>
              <a:spAutoFit/>
            </a:bodyPr>
            <a:lstStyle/>
            <a:p>
              <a:pPr algn="ctr">
                <a:lnSpc>
                  <a:spcPct val="95000"/>
                </a:lnSpc>
                <a:spcBef>
                  <a:spcPct val="50000"/>
                </a:spcBef>
              </a:pPr>
              <a:r>
                <a:rPr lang="en-US"/>
                <a:t>Purpose of Writing</a:t>
              </a:r>
            </a:p>
          </p:txBody>
        </p:sp>
        <p:sp>
          <p:nvSpPr>
            <p:cNvPr id="474141" name="AutoShape 29"/>
            <p:cNvSpPr>
              <a:spLocks noChangeArrowheads="1"/>
            </p:cNvSpPr>
            <p:nvPr/>
          </p:nvSpPr>
          <p:spPr bwMode="auto">
            <a:xfrm>
              <a:off x="480" y="3168"/>
              <a:ext cx="1344" cy="432"/>
            </a:xfrm>
            <a:prstGeom prst="rightArrow">
              <a:avLst>
                <a:gd name="adj1" fmla="val 50000"/>
                <a:gd name="adj2" fmla="val 77778"/>
              </a:avLst>
            </a:prstGeom>
            <a:solidFill>
              <a:schemeClr val="accent1"/>
            </a:solidFill>
            <a:ln w="12700">
              <a:solidFill>
                <a:schemeClr val="tx1"/>
              </a:solidFill>
              <a:miter lim="800000"/>
              <a:headEnd/>
              <a:tailEnd/>
            </a:ln>
            <a:effectLst/>
          </p:spPr>
          <p:txBody>
            <a:bodyPr wrap="none" anchor="ctr"/>
            <a:lstStyle/>
            <a:p>
              <a:pPr algn="ctr"/>
              <a:r>
                <a:rPr lang="en-US" sz="1800"/>
                <a:t>To inform</a:t>
              </a:r>
            </a:p>
          </p:txBody>
        </p:sp>
        <p:sp>
          <p:nvSpPr>
            <p:cNvPr id="474143" name="AutoShape 31"/>
            <p:cNvSpPr>
              <a:spLocks noChangeArrowheads="1"/>
            </p:cNvSpPr>
            <p:nvPr/>
          </p:nvSpPr>
          <p:spPr bwMode="auto">
            <a:xfrm>
              <a:off x="528" y="3696"/>
              <a:ext cx="1344" cy="432"/>
            </a:xfrm>
            <a:prstGeom prst="rightArrow">
              <a:avLst>
                <a:gd name="adj1" fmla="val 50000"/>
                <a:gd name="adj2" fmla="val 77778"/>
              </a:avLst>
            </a:prstGeom>
            <a:solidFill>
              <a:schemeClr val="accent1"/>
            </a:solidFill>
            <a:ln w="12700">
              <a:solidFill>
                <a:schemeClr val="tx1"/>
              </a:solidFill>
              <a:miter lim="800000"/>
              <a:headEnd/>
              <a:tailEnd/>
            </a:ln>
            <a:effectLst/>
          </p:spPr>
          <p:txBody>
            <a:bodyPr wrap="none" anchor="ctr"/>
            <a:lstStyle/>
            <a:p>
              <a:pPr algn="ctr"/>
              <a:r>
                <a:rPr lang="en-US" sz="1800"/>
                <a:t>To persuade</a:t>
              </a:r>
            </a:p>
          </p:txBody>
        </p:sp>
      </p:grpSp>
      <p:sp>
        <p:nvSpPr>
          <p:cNvPr id="474150" name="Text Box 38"/>
          <p:cNvSpPr txBox="1">
            <a:spLocks noChangeArrowheads="1"/>
          </p:cNvSpPr>
          <p:nvPr/>
        </p:nvSpPr>
        <p:spPr bwMode="auto">
          <a:xfrm>
            <a:off x="533400" y="3581400"/>
            <a:ext cx="914400" cy="457200"/>
          </a:xfrm>
          <a:prstGeom prst="rect">
            <a:avLst/>
          </a:prstGeom>
          <a:noFill/>
          <a:ln w="12700">
            <a:noFill/>
            <a:miter lim="800000"/>
            <a:headEnd/>
            <a:tailEnd/>
          </a:ln>
          <a:effectLst/>
        </p:spPr>
        <p:txBody>
          <a:bodyPr wrap="none">
            <a:spAutoFit/>
          </a:bodyPr>
          <a:lstStyle/>
          <a:p>
            <a:r>
              <a:rPr lang="en-US" sz="1200">
                <a:solidFill>
                  <a:srgbClr val="000000"/>
                </a:solidFill>
              </a:rPr>
              <a:t>[Franklin, </a:t>
            </a:r>
          </a:p>
          <a:p>
            <a:r>
              <a:rPr lang="en-US" sz="1200">
                <a:solidFill>
                  <a:srgbClr val="000000"/>
                </a:solidFill>
              </a:rPr>
              <a:t>1952]</a:t>
            </a:r>
            <a:endParaRPr lang="en-US" sz="1200"/>
          </a:p>
        </p:txBody>
      </p:sp>
      <p:grpSp>
        <p:nvGrpSpPr>
          <p:cNvPr id="474152" name="Group 40"/>
          <p:cNvGrpSpPr>
            <a:grpSpLocks/>
          </p:cNvGrpSpPr>
          <p:nvPr/>
        </p:nvGrpSpPr>
        <p:grpSpPr bwMode="auto">
          <a:xfrm>
            <a:off x="4800600" y="4343400"/>
            <a:ext cx="2819400" cy="2514600"/>
            <a:chOff x="3024" y="2736"/>
            <a:chExt cx="1776" cy="1584"/>
          </a:xfrm>
        </p:grpSpPr>
        <p:grpSp>
          <p:nvGrpSpPr>
            <p:cNvPr id="474149" name="Group 37"/>
            <p:cNvGrpSpPr>
              <a:grpSpLocks/>
            </p:cNvGrpSpPr>
            <p:nvPr/>
          </p:nvGrpSpPr>
          <p:grpSpPr bwMode="auto">
            <a:xfrm>
              <a:off x="3024" y="2736"/>
              <a:ext cx="1751" cy="1559"/>
              <a:chOff x="3024" y="2736"/>
              <a:chExt cx="1751" cy="1559"/>
            </a:xfrm>
          </p:grpSpPr>
          <p:sp>
            <p:nvSpPr>
              <p:cNvPr id="474123" name="Text Box 11"/>
              <p:cNvSpPr txBox="1">
                <a:spLocks noChangeArrowheads="1"/>
              </p:cNvSpPr>
              <p:nvPr/>
            </p:nvSpPr>
            <p:spPr bwMode="auto">
              <a:xfrm>
                <a:off x="3120" y="2736"/>
                <a:ext cx="1463" cy="288"/>
              </a:xfrm>
              <a:prstGeom prst="rect">
                <a:avLst/>
              </a:prstGeom>
              <a:noFill/>
              <a:ln w="12700">
                <a:noFill/>
                <a:miter lim="800000"/>
                <a:headEnd/>
                <a:tailEnd/>
              </a:ln>
              <a:effectLst/>
            </p:spPr>
            <p:txBody>
              <a:bodyPr>
                <a:spAutoFit/>
              </a:bodyPr>
              <a:lstStyle/>
              <a:p>
                <a:pPr algn="ctr"/>
                <a:r>
                  <a:rPr lang="en-US"/>
                  <a:t>Writing Style </a:t>
                </a:r>
                <a:endParaRPr lang="en-US">
                  <a:latin typeface="Clarendon Condensed" pitchFamily="18" charset="0"/>
                </a:endParaRPr>
              </a:p>
            </p:txBody>
          </p:sp>
          <p:pic>
            <p:nvPicPr>
              <p:cNvPr id="474148" name="Picture 36"/>
              <p:cNvPicPr>
                <a:picLocks noChangeArrowheads="1"/>
              </p:cNvPicPr>
              <p:nvPr/>
            </p:nvPicPr>
            <p:blipFill>
              <a:blip r:embed="rId4"/>
              <a:srcRect/>
              <a:stretch>
                <a:fillRect/>
              </a:stretch>
            </p:blipFill>
            <p:spPr bwMode="auto">
              <a:xfrm>
                <a:off x="3024" y="3024"/>
                <a:ext cx="1751" cy="1271"/>
              </a:xfrm>
              <a:prstGeom prst="rect">
                <a:avLst/>
              </a:prstGeom>
              <a:noFill/>
              <a:ln w="12700">
                <a:noFill/>
                <a:miter lim="800000"/>
                <a:headEnd/>
                <a:tailEnd/>
              </a:ln>
              <a:effectLst/>
            </p:spPr>
          </p:pic>
        </p:grpSp>
        <p:sp>
          <p:nvSpPr>
            <p:cNvPr id="474151" name="Text Box 39"/>
            <p:cNvSpPr txBox="1">
              <a:spLocks noChangeArrowheads="1"/>
            </p:cNvSpPr>
            <p:nvPr/>
          </p:nvSpPr>
          <p:spPr bwMode="auto">
            <a:xfrm>
              <a:off x="3944" y="4147"/>
              <a:ext cx="856" cy="173"/>
            </a:xfrm>
            <a:prstGeom prst="rect">
              <a:avLst/>
            </a:prstGeom>
            <a:noFill/>
            <a:ln w="12700">
              <a:noFill/>
              <a:miter lim="800000"/>
              <a:headEnd/>
              <a:tailEnd/>
            </a:ln>
            <a:effectLst/>
          </p:spPr>
          <p:txBody>
            <a:bodyPr wrap="none">
              <a:spAutoFit/>
            </a:bodyPr>
            <a:lstStyle/>
            <a:p>
              <a:pPr algn="r"/>
              <a:r>
                <a:rPr lang="en-US" sz="1200"/>
                <a:t>[Peterson, 1987]</a:t>
              </a:r>
            </a:p>
          </p:txBody>
        </p:sp>
      </p:grpSp>
      <p:pic>
        <p:nvPicPr>
          <p:cNvPr id="474153" name="Picture 41" descr="D:\My Documents\web pages\pictures\cover.gif"/>
          <p:cNvPicPr>
            <a:picLocks noChangeAspect="1" noChangeArrowheads="1"/>
          </p:cNvPicPr>
          <p:nvPr/>
        </p:nvPicPr>
        <p:blipFill>
          <a:blip r:embed="rId5"/>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4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74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74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204788" y="214313"/>
            <a:ext cx="8289925" cy="777875"/>
          </a:xfrm>
          <a:noFill/>
          <a:ln/>
        </p:spPr>
        <p:txBody>
          <a:bodyPr lIns="63500" tIns="25400" rIns="63500" bIns="25400" anchor="t">
            <a:spAutoFit/>
          </a:bodyPr>
          <a:lstStyle/>
          <a:p>
            <a:pPr algn="l">
              <a:lnSpc>
                <a:spcPct val="85000"/>
              </a:lnSpc>
            </a:pPr>
            <a:r>
              <a:rPr lang="en-US" sz="2800" b="1">
                <a:solidFill>
                  <a:schemeClr val="accent2"/>
                </a:solidFill>
                <a:latin typeface="Arial" charset="0"/>
              </a:rPr>
              <a:t>You should begin the writing process by analyzing your constraints</a:t>
            </a:r>
            <a:endParaRPr lang="en-US" sz="2400" b="1">
              <a:solidFill>
                <a:schemeClr val="accent2"/>
              </a:solidFill>
              <a:latin typeface="Arial" charset="0"/>
            </a:endParaRPr>
          </a:p>
        </p:txBody>
      </p:sp>
      <p:sp>
        <p:nvSpPr>
          <p:cNvPr id="530435" name="Rectangle 3"/>
          <p:cNvSpPr>
            <a:spLocks noChangeArrowheads="1"/>
          </p:cNvSpPr>
          <p:nvPr/>
        </p:nvSpPr>
        <p:spPr bwMode="auto">
          <a:xfrm>
            <a:off x="1828800" y="6096000"/>
            <a:ext cx="1346200" cy="361950"/>
          </a:xfrm>
          <a:prstGeom prst="rect">
            <a:avLst/>
          </a:prstGeom>
          <a:noFill/>
          <a:ln w="12700">
            <a:noFill/>
            <a:miter lim="800000"/>
            <a:headEnd/>
            <a:tailEnd/>
          </a:ln>
          <a:effectLst/>
        </p:spPr>
        <p:txBody>
          <a:bodyPr wrap="none" lIns="63500" tIns="25400" rIns="63500" bIns="25400">
            <a:spAutoFit/>
          </a:bodyPr>
          <a:lstStyle/>
          <a:p>
            <a:pPr algn="ctr">
              <a:lnSpc>
                <a:spcPct val="85000"/>
              </a:lnSpc>
            </a:pPr>
            <a:r>
              <a:rPr lang="en-US"/>
              <a:t>Purpose</a:t>
            </a:r>
          </a:p>
        </p:txBody>
      </p:sp>
      <p:sp>
        <p:nvSpPr>
          <p:cNvPr id="530436" name="Rectangle 4"/>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sp>
        <p:nvSpPr>
          <p:cNvPr id="530437" name="Rectangle 5"/>
          <p:cNvSpPr>
            <a:spLocks noChangeArrowheads="1"/>
          </p:cNvSpPr>
          <p:nvPr/>
        </p:nvSpPr>
        <p:spPr bwMode="auto">
          <a:xfrm>
            <a:off x="1709738" y="1446213"/>
            <a:ext cx="1498600" cy="36195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Audience</a:t>
            </a:r>
          </a:p>
        </p:txBody>
      </p:sp>
      <p:sp>
        <p:nvSpPr>
          <p:cNvPr id="530439" name="Rectangle 7"/>
          <p:cNvSpPr>
            <a:spLocks noChangeArrowheads="1"/>
          </p:cNvSpPr>
          <p:nvPr/>
        </p:nvSpPr>
        <p:spPr bwMode="auto">
          <a:xfrm>
            <a:off x="381000" y="1981200"/>
            <a:ext cx="3881438" cy="3894138"/>
          </a:xfrm>
          <a:prstGeom prst="rect">
            <a:avLst/>
          </a:prstGeom>
          <a:solidFill>
            <a:schemeClr val="tx1"/>
          </a:solidFill>
          <a:ln w="50800">
            <a:solidFill>
              <a:srgbClr val="990000"/>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296863" y="1981200"/>
            <a:ext cx="9525" cy="3911600"/>
          </a:xfrm>
          <a:prstGeom prst="line">
            <a:avLst/>
          </a:prstGeom>
          <a:noFill/>
          <a:ln w="50800">
            <a:solidFill>
              <a:srgbClr val="990000"/>
            </a:solidFill>
            <a:prstDash val="sysDot"/>
            <a:round/>
            <a:headEnd/>
            <a:tailEnd/>
          </a:ln>
          <a:effectLst/>
        </p:spPr>
        <p:txBody>
          <a:bodyPr wrap="none" anchor="ctr"/>
          <a:lstStyle/>
          <a:p>
            <a:endParaRPr lang="en-US"/>
          </a:p>
        </p:txBody>
      </p:sp>
      <p:sp>
        <p:nvSpPr>
          <p:cNvPr id="530441" name="Line 9"/>
          <p:cNvSpPr>
            <a:spLocks noChangeShapeType="1"/>
          </p:cNvSpPr>
          <p:nvPr/>
        </p:nvSpPr>
        <p:spPr bwMode="auto">
          <a:xfrm>
            <a:off x="249238" y="1966913"/>
            <a:ext cx="3175" cy="3927475"/>
          </a:xfrm>
          <a:prstGeom prst="line">
            <a:avLst/>
          </a:prstGeom>
          <a:noFill/>
          <a:ln w="12700">
            <a:solidFill>
              <a:srgbClr val="990000"/>
            </a:solidFill>
            <a:round/>
            <a:headEnd/>
            <a:tailEnd/>
          </a:ln>
          <a:effectLst/>
        </p:spPr>
        <p:txBody>
          <a:bodyPr wrap="none" anchor="ctr"/>
          <a:lstStyle/>
          <a:p>
            <a:endParaRPr lang="en-US"/>
          </a:p>
        </p:txBody>
      </p:sp>
      <p:sp>
        <p:nvSpPr>
          <p:cNvPr id="530443" name="Rectangle 11"/>
          <p:cNvSpPr>
            <a:spLocks noChangeArrowheads="1"/>
          </p:cNvSpPr>
          <p:nvPr/>
        </p:nvSpPr>
        <p:spPr bwMode="auto">
          <a:xfrm>
            <a:off x="4421188" y="3657600"/>
            <a:ext cx="1498600" cy="361950"/>
          </a:xfrm>
          <a:prstGeom prst="rect">
            <a:avLst/>
          </a:prstGeom>
          <a:noFill/>
          <a:ln w="12700">
            <a:noFill/>
            <a:miter lim="800000"/>
            <a:headEnd/>
            <a:tailEnd/>
          </a:ln>
          <a:effectLst/>
        </p:spPr>
        <p:txBody>
          <a:bodyPr wrap="none" lIns="63500" tIns="25400" rIns="63500" bIns="25400">
            <a:spAutoFit/>
          </a:bodyPr>
          <a:lstStyle/>
          <a:p>
            <a:pPr algn="ctr">
              <a:lnSpc>
                <a:spcPct val="85000"/>
              </a:lnSpc>
            </a:pPr>
            <a:r>
              <a:rPr lang="en-US"/>
              <a:t>Occasion</a:t>
            </a:r>
          </a:p>
        </p:txBody>
      </p:sp>
      <p:sp>
        <p:nvSpPr>
          <p:cNvPr id="530444" name="Rectangle 12"/>
          <p:cNvSpPr>
            <a:spLocks noChangeArrowheads="1"/>
          </p:cNvSpPr>
          <p:nvPr/>
        </p:nvSpPr>
        <p:spPr bwMode="auto">
          <a:xfrm>
            <a:off x="6096000" y="3143250"/>
            <a:ext cx="2476500" cy="1422400"/>
          </a:xfrm>
          <a:prstGeom prst="rect">
            <a:avLst/>
          </a:prstGeom>
          <a:noFill/>
          <a:ln w="12700">
            <a:noFill/>
            <a:miter lim="800000"/>
            <a:headEnd/>
            <a:tailEnd/>
          </a:ln>
          <a:effectLst/>
        </p:spPr>
        <p:txBody>
          <a:bodyPr wrap="none" lIns="63500" tIns="25400" rIns="63500" bIns="25400">
            <a:spAutoFit/>
          </a:bodyPr>
          <a:lstStyle/>
          <a:p>
            <a:pPr>
              <a:lnSpc>
                <a:spcPct val="125000"/>
              </a:lnSpc>
            </a:pPr>
            <a:r>
              <a:rPr lang="en-US" sz="1800"/>
              <a:t>Format</a:t>
            </a:r>
          </a:p>
          <a:p>
            <a:pPr>
              <a:lnSpc>
                <a:spcPct val="125000"/>
              </a:lnSpc>
            </a:pPr>
            <a:r>
              <a:rPr lang="en-US" sz="1800"/>
              <a:t>Formality</a:t>
            </a:r>
          </a:p>
          <a:p>
            <a:pPr>
              <a:lnSpc>
                <a:spcPct val="125000"/>
              </a:lnSpc>
            </a:pPr>
            <a:r>
              <a:rPr lang="en-US" sz="1800"/>
              <a:t>Politics and ethics</a:t>
            </a:r>
          </a:p>
          <a:p>
            <a:pPr>
              <a:lnSpc>
                <a:spcPct val="125000"/>
              </a:lnSpc>
            </a:pPr>
            <a:r>
              <a:rPr lang="en-US" sz="1800"/>
              <a:t>Process and deadline</a:t>
            </a:r>
          </a:p>
        </p:txBody>
      </p:sp>
      <p:sp>
        <p:nvSpPr>
          <p:cNvPr id="530445" name="Text Box 13"/>
          <p:cNvSpPr txBox="1">
            <a:spLocks noChangeArrowheads="1"/>
          </p:cNvSpPr>
          <p:nvPr/>
        </p:nvSpPr>
        <p:spPr bwMode="auto">
          <a:xfrm>
            <a:off x="6115050" y="1012825"/>
            <a:ext cx="2178050" cy="1463675"/>
          </a:xfrm>
          <a:prstGeom prst="rect">
            <a:avLst/>
          </a:prstGeom>
          <a:noFill/>
          <a:ln w="12700">
            <a:noFill/>
            <a:miter lim="800000"/>
            <a:headEnd/>
            <a:tailEnd/>
          </a:ln>
          <a:effectLst/>
        </p:spPr>
        <p:txBody>
          <a:bodyPr wrap="none">
            <a:spAutoFit/>
          </a:bodyPr>
          <a:lstStyle/>
          <a:p>
            <a:pPr>
              <a:lnSpc>
                <a:spcPct val="125000"/>
              </a:lnSpc>
            </a:pPr>
            <a:r>
              <a:rPr lang="en-US" sz="1800"/>
              <a:t>Who they are</a:t>
            </a:r>
          </a:p>
          <a:p>
            <a:pPr>
              <a:lnSpc>
                <a:spcPct val="125000"/>
              </a:lnSpc>
            </a:pPr>
            <a:r>
              <a:rPr lang="en-US" sz="1800"/>
              <a:t>What they know</a:t>
            </a:r>
          </a:p>
          <a:p>
            <a:pPr>
              <a:lnSpc>
                <a:spcPct val="125000"/>
              </a:lnSpc>
            </a:pPr>
            <a:r>
              <a:rPr lang="en-US" sz="1800"/>
              <a:t>Why they will read</a:t>
            </a:r>
          </a:p>
          <a:p>
            <a:pPr>
              <a:lnSpc>
                <a:spcPct val="125000"/>
              </a:lnSpc>
            </a:pPr>
            <a:r>
              <a:rPr lang="en-US" sz="1800"/>
              <a:t>How they will read</a:t>
            </a:r>
          </a:p>
        </p:txBody>
      </p:sp>
      <p:sp>
        <p:nvSpPr>
          <p:cNvPr id="530446" name="Text Box 14"/>
          <p:cNvSpPr txBox="1">
            <a:spLocks noChangeArrowheads="1"/>
          </p:cNvSpPr>
          <p:nvPr/>
        </p:nvSpPr>
        <p:spPr bwMode="auto">
          <a:xfrm>
            <a:off x="6096000" y="5927725"/>
            <a:ext cx="1543050" cy="777875"/>
          </a:xfrm>
          <a:prstGeom prst="rect">
            <a:avLst/>
          </a:prstGeom>
          <a:noFill/>
          <a:ln w="12700">
            <a:noFill/>
            <a:miter lim="800000"/>
            <a:headEnd/>
            <a:tailEnd/>
          </a:ln>
          <a:effectLst/>
        </p:spPr>
        <p:txBody>
          <a:bodyPr wrap="none">
            <a:spAutoFit/>
          </a:bodyPr>
          <a:lstStyle/>
          <a:p>
            <a:pPr>
              <a:lnSpc>
                <a:spcPct val="125000"/>
              </a:lnSpc>
            </a:pPr>
            <a:r>
              <a:rPr lang="en-US" sz="1800"/>
              <a:t>To inform</a:t>
            </a:r>
          </a:p>
          <a:p>
            <a:pPr>
              <a:lnSpc>
                <a:spcPct val="125000"/>
              </a:lnSpc>
            </a:pPr>
            <a:r>
              <a:rPr lang="en-US" sz="1800"/>
              <a:t>To persuade</a:t>
            </a:r>
          </a:p>
        </p:txBody>
      </p:sp>
      <p:sp>
        <p:nvSpPr>
          <p:cNvPr id="530449" name="Rectangle 17"/>
          <p:cNvSpPr>
            <a:spLocks noChangeArrowheads="1"/>
          </p:cNvSpPr>
          <p:nvPr/>
        </p:nvSpPr>
        <p:spPr bwMode="auto">
          <a:xfrm>
            <a:off x="1219200" y="2743200"/>
            <a:ext cx="2209800" cy="762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pic>
        <p:nvPicPr>
          <p:cNvPr id="530450" name="Picture 18" descr="cover"/>
          <p:cNvPicPr>
            <a:picLocks noChangeAspect="1" noChangeArrowheads="1"/>
          </p:cNvPicPr>
          <p:nvPr/>
        </p:nvPicPr>
        <p:blipFill>
          <a:blip r:embed="rId3"/>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0445"/>
                                        </p:tgtEl>
                                        <p:attrNameLst>
                                          <p:attrName>style.visibility</p:attrName>
                                        </p:attrNameLst>
                                      </p:cBhvr>
                                      <p:to>
                                        <p:strVal val="visible"/>
                                      </p:to>
                                    </p:set>
                                  </p:childTnLst>
                                  <p:subTnLst>
                                    <p:set>
                                      <p:cBhvr override="childStyle">
                                        <p:cTn dur="1" fill="hold" display="0" masterRel="nextClick" afterEffect="1"/>
                                        <p:tgtEl>
                                          <p:spTgt spid="53044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0446"/>
                                        </p:tgtEl>
                                        <p:attrNameLst>
                                          <p:attrName>style.visibility</p:attrName>
                                        </p:attrNameLst>
                                      </p:cBhvr>
                                      <p:to>
                                        <p:strVal val="visible"/>
                                      </p:to>
                                    </p:set>
                                  </p:childTnLst>
                                  <p:subTnLst>
                                    <p:set>
                                      <p:cBhvr override="childStyle">
                                        <p:cTn dur="1" fill="hold" display="0" masterRel="nextClick" afterEffect="1"/>
                                        <p:tgtEl>
                                          <p:spTgt spid="53044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0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44" grpId="0" autoUpdateAnimBg="0"/>
      <p:bldP spid="530445" grpId="0" autoUpdateAnimBg="0"/>
      <p:bldP spid="53044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457200" y="304800"/>
            <a:ext cx="8382000" cy="777875"/>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accent2"/>
                </a:solidFill>
              </a:rPr>
              <a:t>Three aspects of writing affect the way that readers assess your documents</a:t>
            </a:r>
            <a:endParaRPr lang="en-US">
              <a:solidFill>
                <a:schemeClr val="accent2"/>
              </a:solidFill>
            </a:endParaRPr>
          </a:p>
        </p:txBody>
      </p:sp>
      <p:sp>
        <p:nvSpPr>
          <p:cNvPr id="555011" name="AutoShape 3"/>
          <p:cNvSpPr>
            <a:spLocks noChangeArrowheads="1"/>
          </p:cNvSpPr>
          <p:nvPr/>
        </p:nvSpPr>
        <p:spPr bwMode="auto">
          <a:xfrm>
            <a:off x="5105400" y="1562100"/>
            <a:ext cx="2819400" cy="1066800"/>
          </a:xfrm>
          <a:prstGeom prst="rightArrow">
            <a:avLst>
              <a:gd name="adj1" fmla="val 50000"/>
              <a:gd name="adj2" fmla="val 66071"/>
            </a:avLst>
          </a:prstGeom>
          <a:solidFill>
            <a:schemeClr val="accent1"/>
          </a:solidFill>
          <a:ln w="31750">
            <a:solidFill>
              <a:schemeClr val="accent1"/>
            </a:solidFill>
            <a:miter lim="800000"/>
            <a:headEnd/>
            <a:tailEnd/>
          </a:ln>
          <a:effectLst/>
        </p:spPr>
        <p:txBody>
          <a:bodyPr wrap="none" anchor="ctr"/>
          <a:lstStyle/>
          <a:p>
            <a:pPr algn="ctr"/>
            <a:r>
              <a:rPr lang="en-US"/>
              <a:t>Content</a:t>
            </a:r>
          </a:p>
        </p:txBody>
      </p:sp>
      <p:sp>
        <p:nvSpPr>
          <p:cNvPr id="555012" name="AutoShape 4"/>
          <p:cNvSpPr>
            <a:spLocks noChangeArrowheads="1"/>
          </p:cNvSpPr>
          <p:nvPr/>
        </p:nvSpPr>
        <p:spPr bwMode="auto">
          <a:xfrm>
            <a:off x="5105400" y="3276600"/>
            <a:ext cx="2819400" cy="1066800"/>
          </a:xfrm>
          <a:prstGeom prst="rightArrow">
            <a:avLst>
              <a:gd name="adj1" fmla="val 50000"/>
              <a:gd name="adj2" fmla="val 66071"/>
            </a:avLst>
          </a:prstGeom>
          <a:solidFill>
            <a:schemeClr val="accent1"/>
          </a:solidFill>
          <a:ln w="31750">
            <a:solidFill>
              <a:schemeClr val="accent1"/>
            </a:solidFill>
            <a:miter lim="800000"/>
            <a:headEnd/>
            <a:tailEnd/>
          </a:ln>
          <a:effectLst/>
        </p:spPr>
        <p:txBody>
          <a:bodyPr wrap="none" anchor="ctr"/>
          <a:lstStyle/>
          <a:p>
            <a:pPr algn="ctr"/>
            <a:r>
              <a:rPr lang="en-US"/>
              <a:t>Style</a:t>
            </a:r>
          </a:p>
        </p:txBody>
      </p:sp>
      <p:sp>
        <p:nvSpPr>
          <p:cNvPr id="555013" name="AutoShape 5"/>
          <p:cNvSpPr>
            <a:spLocks noChangeArrowheads="1"/>
          </p:cNvSpPr>
          <p:nvPr/>
        </p:nvSpPr>
        <p:spPr bwMode="auto">
          <a:xfrm>
            <a:off x="5105400" y="5029200"/>
            <a:ext cx="2819400" cy="1066800"/>
          </a:xfrm>
          <a:prstGeom prst="rightArrow">
            <a:avLst>
              <a:gd name="adj1" fmla="val 50000"/>
              <a:gd name="adj2" fmla="val 66071"/>
            </a:avLst>
          </a:prstGeom>
          <a:solidFill>
            <a:schemeClr val="accent1"/>
          </a:solidFill>
          <a:ln w="31750">
            <a:solidFill>
              <a:schemeClr val="accent1"/>
            </a:solidFill>
            <a:miter lim="800000"/>
            <a:headEnd/>
            <a:tailEnd/>
          </a:ln>
          <a:effectLst/>
        </p:spPr>
        <p:txBody>
          <a:bodyPr wrap="none" anchor="ctr"/>
          <a:lstStyle/>
          <a:p>
            <a:pPr algn="ctr"/>
            <a:r>
              <a:rPr lang="en-US"/>
              <a:t>Form</a:t>
            </a:r>
          </a:p>
        </p:txBody>
      </p:sp>
      <p:sp>
        <p:nvSpPr>
          <p:cNvPr id="555014" name="Rectangle 6"/>
          <p:cNvSpPr>
            <a:spLocks noChangeArrowheads="1"/>
          </p:cNvSpPr>
          <p:nvPr/>
        </p:nvSpPr>
        <p:spPr bwMode="auto">
          <a:xfrm>
            <a:off x="533400" y="1905000"/>
            <a:ext cx="3881438" cy="3894138"/>
          </a:xfrm>
          <a:prstGeom prst="rect">
            <a:avLst/>
          </a:prstGeom>
          <a:solidFill>
            <a:schemeClr val="tx1"/>
          </a:solidFill>
          <a:ln w="50800">
            <a:solidFill>
              <a:srgbClr val="990000"/>
            </a:solidFill>
            <a:miter lim="800000"/>
            <a:headEnd/>
            <a:tailEnd/>
          </a:ln>
          <a:effectLst/>
        </p:spPr>
        <p:txBody>
          <a:bodyPr wrap="none" anchor="ctr"/>
          <a:lstStyle/>
          <a:p>
            <a:pPr algn="ctr"/>
            <a:endParaRPr lang="en-US"/>
          </a:p>
        </p:txBody>
      </p:sp>
      <p:sp>
        <p:nvSpPr>
          <p:cNvPr id="555015" name="Line 7"/>
          <p:cNvSpPr>
            <a:spLocks noChangeShapeType="1"/>
          </p:cNvSpPr>
          <p:nvPr/>
        </p:nvSpPr>
        <p:spPr bwMode="auto">
          <a:xfrm>
            <a:off x="428625" y="1919288"/>
            <a:ext cx="9525" cy="3911600"/>
          </a:xfrm>
          <a:prstGeom prst="line">
            <a:avLst/>
          </a:prstGeom>
          <a:noFill/>
          <a:ln w="50800">
            <a:solidFill>
              <a:srgbClr val="990000"/>
            </a:solidFill>
            <a:prstDash val="sysDot"/>
            <a:round/>
            <a:headEnd/>
            <a:tailEnd/>
          </a:ln>
          <a:effectLst/>
        </p:spPr>
        <p:txBody>
          <a:bodyPr wrap="none" anchor="ctr"/>
          <a:lstStyle/>
          <a:p>
            <a:endParaRPr lang="en-US"/>
          </a:p>
        </p:txBody>
      </p:sp>
      <p:sp>
        <p:nvSpPr>
          <p:cNvPr id="555016" name="Line 8"/>
          <p:cNvSpPr>
            <a:spLocks noChangeShapeType="1"/>
          </p:cNvSpPr>
          <p:nvPr/>
        </p:nvSpPr>
        <p:spPr bwMode="auto">
          <a:xfrm>
            <a:off x="381000" y="1905000"/>
            <a:ext cx="3175" cy="3927475"/>
          </a:xfrm>
          <a:prstGeom prst="line">
            <a:avLst/>
          </a:prstGeom>
          <a:noFill/>
          <a:ln w="12700">
            <a:solidFill>
              <a:srgbClr val="990000"/>
            </a:solidFill>
            <a:round/>
            <a:headEnd/>
            <a:tailEnd/>
          </a:ln>
          <a:effectLst/>
        </p:spPr>
        <p:txBody>
          <a:bodyPr wrap="none" anchor="ctr"/>
          <a:lstStyle/>
          <a:p>
            <a:endParaRPr lang="en-US"/>
          </a:p>
        </p:txBody>
      </p:sp>
      <p:sp>
        <p:nvSpPr>
          <p:cNvPr id="555019" name="Rectangle 11"/>
          <p:cNvSpPr>
            <a:spLocks noChangeArrowheads="1"/>
          </p:cNvSpPr>
          <p:nvPr/>
        </p:nvSpPr>
        <p:spPr bwMode="auto">
          <a:xfrm>
            <a:off x="1371600" y="2819400"/>
            <a:ext cx="1981200" cy="7620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pic>
        <p:nvPicPr>
          <p:cNvPr id="555020" name="Picture 12" descr="cover"/>
          <p:cNvPicPr>
            <a:picLocks noChangeAspect="1" noChangeArrowheads="1"/>
          </p:cNvPicPr>
          <p:nvPr/>
        </p:nvPicPr>
        <p:blipFill>
          <a:blip r:embed="rId3"/>
          <a:srcRect/>
          <a:stretch>
            <a:fillRect/>
          </a:stretch>
        </p:blipFill>
        <p:spPr bwMode="auto">
          <a:xfrm>
            <a:off x="8516938" y="6019800"/>
            <a:ext cx="550862" cy="83820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½ Floppy (A:)">
  <a:themeElements>
    <a:clrScheme name="">
      <a:dk1>
        <a:srgbClr val="474747"/>
      </a:dk1>
      <a:lt1>
        <a:srgbClr val="FFFFFF"/>
      </a:lt1>
      <a:dk2>
        <a:srgbClr val="0000FF"/>
      </a:dk2>
      <a:lt2>
        <a:srgbClr val="FFFFFF"/>
      </a:lt2>
      <a:accent1>
        <a:srgbClr val="990000"/>
      </a:accent1>
      <a:accent2>
        <a:srgbClr val="FAFD00"/>
      </a:accent2>
      <a:accent3>
        <a:srgbClr val="AAAAFF"/>
      </a:accent3>
      <a:accent4>
        <a:srgbClr val="DADADA"/>
      </a:accent4>
      <a:accent5>
        <a:srgbClr val="CAAAAA"/>
      </a:accent5>
      <a:accent6>
        <a:srgbClr val="E3E500"/>
      </a:accent6>
      <a:hlink>
        <a:srgbClr val="FE9B03"/>
      </a:hlink>
      <a:folHlink>
        <a:srgbClr val="FFFFFF"/>
      </a:folHlink>
    </a:clrScheme>
    <a:fontScheme name="3½ Floppy (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37</Pages>
  <Words>2449</Words>
  <Application>Microsoft PowerPoint 4.0</Application>
  <PresentationFormat>On-screen Show (4:3)</PresentationFormat>
  <Paragraphs>158</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Times New Roman</vt:lpstr>
      <vt:lpstr>Book Antiqua</vt:lpstr>
      <vt:lpstr>Arial</vt:lpstr>
      <vt:lpstr>Arial Narrow</vt:lpstr>
      <vt:lpstr>Clarendon Condensed</vt:lpstr>
      <vt:lpstr>OldTowneNo536D</vt:lpstr>
      <vt:lpstr>3½ Floppy (A:)</vt:lpstr>
      <vt:lpstr>Microsoft Clip Gallery</vt:lpstr>
      <vt:lpstr>Slide 1</vt:lpstr>
      <vt:lpstr>This presentation discusses the importance of scientific writing and introduces key principles </vt:lpstr>
      <vt:lpstr>How well you communicate affects your career</vt:lpstr>
      <vt:lpstr>How well you communicate affects the well-being of others</vt:lpstr>
      <vt:lpstr>Scientists and engineers are called upon  to communicate in many different situations </vt:lpstr>
      <vt:lpstr>This presentation discusses the importance of scientific writing and introduces key principles </vt:lpstr>
      <vt:lpstr>Scientific writing differs from other kinds of writing</vt:lpstr>
      <vt:lpstr>You should begin the writing process by analyzing your constraints</vt:lpstr>
      <vt:lpstr>Slide 9</vt:lpstr>
      <vt:lpstr>Style is the way you communicate the content to the audience</vt:lpstr>
      <vt:lpstr>Slide 11</vt:lpstr>
      <vt:lpstr>Slide 12</vt:lpstr>
      <vt:lpstr>An excellent way to improve your writing is to choose good models</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(Introduction)</dc:title>
  <dc:subject/>
  <dc:creator>Michael Alley</dc:creator>
  <cp:keywords/>
  <dc:description/>
  <cp:lastModifiedBy>laura.stanley</cp:lastModifiedBy>
  <cp:revision>159</cp:revision>
  <cp:lastPrinted>2002-01-28T15:03:51Z</cp:lastPrinted>
  <dcterms:created xsi:type="dcterms:W3CDTF">1601-01-01T00:00:00Z</dcterms:created>
  <dcterms:modified xsi:type="dcterms:W3CDTF">2008-10-10T16:51:31Z</dcterms:modified>
</cp:coreProperties>
</file>