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354" r:id="rId5"/>
    <p:sldId id="392" r:id="rId6"/>
    <p:sldId id="394" r:id="rId7"/>
    <p:sldId id="273" r:id="rId8"/>
    <p:sldId id="385" r:id="rId9"/>
    <p:sldId id="308" r:id="rId10"/>
    <p:sldId id="377" r:id="rId11"/>
    <p:sldId id="378" r:id="rId12"/>
    <p:sldId id="379" r:id="rId13"/>
    <p:sldId id="386" r:id="rId14"/>
    <p:sldId id="387" r:id="rId15"/>
    <p:sldId id="388" r:id="rId16"/>
    <p:sldId id="348" r:id="rId17"/>
    <p:sldId id="380" r:id="rId18"/>
    <p:sldId id="390" r:id="rId19"/>
    <p:sldId id="389" r:id="rId20"/>
    <p:sldId id="267" r:id="rId21"/>
    <p:sldId id="26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E6CF9-3B59-CA48-ACD3-D1BD25289560}" v="3" dt="2024-04-17T20:26:26.554"/>
    <p1510:client id="{E5241957-F809-5A48-8A9A-F4484A835F33}" v="11" dt="2024-04-17T15:54:08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762"/>
  </p:normalViewPr>
  <p:slideViewPr>
    <p:cSldViewPr snapToGrid="0">
      <p:cViewPr varScale="1">
        <p:scale>
          <a:sx n="117" d="100"/>
          <a:sy n="117" d="100"/>
        </p:scale>
        <p:origin x="568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1A6E6CF9-3B59-CA48-ACD3-D1BD25289560}"/>
    <pc:docChg chg="custSel addSld delSld modSld">
      <pc:chgData name="Ellis, Colter" userId="1ad27a65-95df-4364-a985-68d10c35edf7" providerId="ADAL" clId="{1A6E6CF9-3B59-CA48-ACD3-D1BD25289560}" dt="2024-04-17T20:27:00.670" v="24" actId="2696"/>
      <pc:docMkLst>
        <pc:docMk/>
      </pc:docMkLst>
      <pc:sldChg chg="addSp delSp modSp add del mod">
        <pc:chgData name="Ellis, Colter" userId="1ad27a65-95df-4364-a985-68d10c35edf7" providerId="ADAL" clId="{1A6E6CF9-3B59-CA48-ACD3-D1BD25289560}" dt="2024-04-17T20:27:00.670" v="24" actId="2696"/>
        <pc:sldMkLst>
          <pc:docMk/>
          <pc:sldMk cId="3532428187" sldId="393"/>
        </pc:sldMkLst>
        <pc:spChg chg="add mod">
          <ac:chgData name="Ellis, Colter" userId="1ad27a65-95df-4364-a985-68d10c35edf7" providerId="ADAL" clId="{1A6E6CF9-3B59-CA48-ACD3-D1BD25289560}" dt="2024-04-17T20:24:10.364" v="1" actId="478"/>
          <ac:spMkLst>
            <pc:docMk/>
            <pc:sldMk cId="3532428187" sldId="393"/>
            <ac:spMk id="5" creationId="{B5F3E34F-589F-67B0-D698-D8084C741021}"/>
          </ac:spMkLst>
        </pc:spChg>
        <pc:picChg chg="del">
          <ac:chgData name="Ellis, Colter" userId="1ad27a65-95df-4364-a985-68d10c35edf7" providerId="ADAL" clId="{1A6E6CF9-3B59-CA48-ACD3-D1BD25289560}" dt="2024-04-17T20:24:10.364" v="1" actId="478"/>
          <ac:picMkLst>
            <pc:docMk/>
            <pc:sldMk cId="3532428187" sldId="393"/>
            <ac:picMk id="4" creationId="{7DDE24EA-563E-9D8C-7234-7DF2740375F4}"/>
          </ac:picMkLst>
        </pc:picChg>
      </pc:sldChg>
      <pc:sldChg chg="addSp delSp modSp add mod">
        <pc:chgData name="Ellis, Colter" userId="1ad27a65-95df-4364-a985-68d10c35edf7" providerId="ADAL" clId="{1A6E6CF9-3B59-CA48-ACD3-D1BD25289560}" dt="2024-04-17T20:26:57.066" v="23"/>
        <pc:sldMkLst>
          <pc:docMk/>
          <pc:sldMk cId="1460512878" sldId="394"/>
        </pc:sldMkLst>
        <pc:spChg chg="add mod">
          <ac:chgData name="Ellis, Colter" userId="1ad27a65-95df-4364-a985-68d10c35edf7" providerId="ADAL" clId="{1A6E6CF9-3B59-CA48-ACD3-D1BD25289560}" dt="2024-04-17T20:26:44.306" v="21" actId="20577"/>
          <ac:spMkLst>
            <pc:docMk/>
            <pc:sldMk cId="1460512878" sldId="394"/>
            <ac:spMk id="5" creationId="{7744B6F6-E1BC-CC83-01E0-08F4EF542683}"/>
          </ac:spMkLst>
        </pc:spChg>
        <pc:spChg chg="add del mod">
          <ac:chgData name="Ellis, Colter" userId="1ad27a65-95df-4364-a985-68d10c35edf7" providerId="ADAL" clId="{1A6E6CF9-3B59-CA48-ACD3-D1BD25289560}" dt="2024-04-17T20:26:57.066" v="23"/>
          <ac:spMkLst>
            <pc:docMk/>
            <pc:sldMk cId="1460512878" sldId="394"/>
            <ac:spMk id="6" creationId="{F5490FAB-AAA9-4E6E-CAF0-0593B7F02D31}"/>
          </ac:spMkLst>
        </pc:spChg>
        <pc:picChg chg="del">
          <ac:chgData name="Ellis, Colter" userId="1ad27a65-95df-4364-a985-68d10c35edf7" providerId="ADAL" clId="{1A6E6CF9-3B59-CA48-ACD3-D1BD25289560}" dt="2024-04-17T20:24:14.319" v="3" actId="478"/>
          <ac:picMkLst>
            <pc:docMk/>
            <pc:sldMk cId="1460512878" sldId="394"/>
            <ac:picMk id="4" creationId="{7DDE24EA-563E-9D8C-7234-7DF2740375F4}"/>
          </ac:picMkLst>
        </pc:picChg>
      </pc:sldChg>
    </pc:docChg>
  </pc:docChgLst>
  <pc:docChgLst>
    <pc:chgData name="Ellis, Colter" userId="1ad27a65-95df-4364-a985-68d10c35edf7" providerId="ADAL" clId="{E5241957-F809-5A48-8A9A-F4484A835F33}"/>
    <pc:docChg chg="addSld delSld modSld">
      <pc:chgData name="Ellis, Colter" userId="1ad27a65-95df-4364-a985-68d10c35edf7" providerId="ADAL" clId="{E5241957-F809-5A48-8A9A-F4484A835F33}" dt="2024-04-17T15:54:20.446" v="8" actId="1076"/>
      <pc:docMkLst>
        <pc:docMk/>
      </pc:docMkLst>
      <pc:sldChg chg="new del">
        <pc:chgData name="Ellis, Colter" userId="1ad27a65-95df-4364-a985-68d10c35edf7" providerId="ADAL" clId="{E5241957-F809-5A48-8A9A-F4484A835F33}" dt="2024-04-17T15:53:59.485" v="2" actId="2696"/>
        <pc:sldMkLst>
          <pc:docMk/>
          <pc:sldMk cId="3042549787" sldId="391"/>
        </pc:sldMkLst>
      </pc:sldChg>
      <pc:sldChg chg="addSp delSp modSp add mod modAnim">
        <pc:chgData name="Ellis, Colter" userId="1ad27a65-95df-4364-a985-68d10c35edf7" providerId="ADAL" clId="{E5241957-F809-5A48-8A9A-F4484A835F33}" dt="2024-04-17T15:54:20.446" v="8" actId="1076"/>
        <pc:sldMkLst>
          <pc:docMk/>
          <pc:sldMk cId="3162685258" sldId="392"/>
        </pc:sldMkLst>
        <pc:spChg chg="del mod">
          <ac:chgData name="Ellis, Colter" userId="1ad27a65-95df-4364-a985-68d10c35edf7" providerId="ADAL" clId="{E5241957-F809-5A48-8A9A-F4484A835F33}" dt="2024-04-17T15:54:08.374" v="4"/>
          <ac:spMkLst>
            <pc:docMk/>
            <pc:sldMk cId="3162685258" sldId="392"/>
            <ac:spMk id="10" creationId="{F5F6CD35-A540-F56D-9CED-D9154FA9C6D8}"/>
          </ac:spMkLst>
        </pc:spChg>
        <pc:picChg chg="add mod">
          <ac:chgData name="Ellis, Colter" userId="1ad27a65-95df-4364-a985-68d10c35edf7" providerId="ADAL" clId="{E5241957-F809-5A48-8A9A-F4484A835F33}" dt="2024-04-17T15:54:20.446" v="8" actId="1076"/>
          <ac:picMkLst>
            <pc:docMk/>
            <pc:sldMk cId="3162685258" sldId="392"/>
            <ac:picMk id="4" creationId="{7DDE24EA-563E-9D8C-7234-7DF2740375F4}"/>
          </ac:picMkLst>
        </pc:picChg>
      </pc:sldChg>
    </pc:docChg>
  </pc:docChgLst>
  <pc:docChgLst>
    <pc:chgData name="McCalla, Stephanie" userId="0a99fd49-5acc-4f62-8792-b8d22e466fd0" providerId="ADAL" clId="{38D6EF1E-1F89-4C31-9A24-82AE8119433F}"/>
    <pc:docChg chg="modSld">
      <pc:chgData name="McCalla, Stephanie" userId="0a99fd49-5acc-4f62-8792-b8d22e466fd0" providerId="ADAL" clId="{38D6EF1E-1F89-4C31-9A24-82AE8119433F}" dt="2024-04-17T15:44:29.435" v="0" actId="20577"/>
      <pc:docMkLst>
        <pc:docMk/>
      </pc:docMkLst>
      <pc:sldChg chg="modSp mod">
        <pc:chgData name="McCalla, Stephanie" userId="0a99fd49-5acc-4f62-8792-b8d22e466fd0" providerId="ADAL" clId="{38D6EF1E-1F89-4C31-9A24-82AE8119433F}" dt="2024-04-17T15:44:29.435" v="0" actId="20577"/>
        <pc:sldMkLst>
          <pc:docMk/>
          <pc:sldMk cId="2639365518" sldId="273"/>
        </pc:sldMkLst>
        <pc:spChg chg="mod">
          <ac:chgData name="McCalla, Stephanie" userId="0a99fd49-5acc-4f62-8792-b8d22e466fd0" providerId="ADAL" clId="{38D6EF1E-1F89-4C31-9A24-82AE8119433F}" dt="2024-04-17T15:44:29.435" v="0" actId="20577"/>
          <ac:spMkLst>
            <pc:docMk/>
            <pc:sldMk cId="2639365518" sldId="273"/>
            <ac:spMk id="3" creationId="{6D9CAE30-8D07-5190-B041-FAF677ECB96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8FB9A-BE13-8548-A931-F45D66F69441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245B9-3243-BC49-914B-16FEB33D3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245B9-3243-BC49-914B-16FEB33D30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1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4/17/24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739" TargetMode="External"/><Relationship Id="rId2" Type="http://schemas.openxmlformats.org/officeDocument/2006/relationships/hyperlink" Target="https://nextcatalog.montana.edu/courseadmin/?key=5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741" TargetMode="External"/><Relationship Id="rId5" Type="http://schemas.openxmlformats.org/officeDocument/2006/relationships/hyperlink" Target="https://nextcatalog.montana.edu/courseadmin/?key=5708" TargetMode="External"/><Relationship Id="rId4" Type="http://schemas.openxmlformats.org/officeDocument/2006/relationships/hyperlink" Target="https://nextcatalog.montana.edu/courseadmin/?key=574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3939" TargetMode="External"/><Relationship Id="rId2" Type="http://schemas.openxmlformats.org/officeDocument/2006/relationships/hyperlink" Target="https://nextcatalog.montana.edu/courseadmin/?key=546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xtcatalog.montana.edu/courseadmin/?key=1577" TargetMode="External"/><Relationship Id="rId4" Type="http://schemas.openxmlformats.org/officeDocument/2006/relationships/hyperlink" Target="https://nextcatalog.montana.edu/courseadmin/?key=551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691" TargetMode="External"/><Relationship Id="rId2" Type="http://schemas.openxmlformats.org/officeDocument/2006/relationships/hyperlink" Target="https://nextcatalog.montana.edu/courseadmin/?key=567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4382" TargetMode="External"/><Relationship Id="rId2" Type="http://schemas.openxmlformats.org/officeDocument/2006/relationships/hyperlink" Target="https://nextcatalog.montana.edu/courseadmin/?key=52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courseadmin/?key=276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programadmin/?key=49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705" TargetMode="External"/><Relationship Id="rId2" Type="http://schemas.openxmlformats.org/officeDocument/2006/relationships/hyperlink" Target="https://nextcatalog.montana.edu/courseadmin/?key=570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702" TargetMode="External"/><Relationship Id="rId3" Type="http://schemas.openxmlformats.org/officeDocument/2006/relationships/hyperlink" Target="https://nextcatalog.montana.edu/courseadmin/?key=5704" TargetMode="External"/><Relationship Id="rId7" Type="http://schemas.openxmlformats.org/officeDocument/2006/relationships/hyperlink" Target="https://nextcatalog.montana.edu/courseadmin/?key=569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extcatalog.montana.edu/courseadmin/?key=5698" TargetMode="External"/><Relationship Id="rId5" Type="http://schemas.openxmlformats.org/officeDocument/2006/relationships/hyperlink" Target="https://nextcatalog.montana.edu/courseadmin/?key=5703" TargetMode="External"/><Relationship Id="rId4" Type="http://schemas.openxmlformats.org/officeDocument/2006/relationships/hyperlink" Target="https://nextcatalog.montana.edu/courseadmin/?key=5697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722" TargetMode="External"/><Relationship Id="rId13" Type="http://schemas.openxmlformats.org/officeDocument/2006/relationships/hyperlink" Target="https://nextcatalog.montana.edu/courseadmin/?key=5736" TargetMode="External"/><Relationship Id="rId3" Type="http://schemas.openxmlformats.org/officeDocument/2006/relationships/hyperlink" Target="https://nextcatalog.montana.edu/courseadmin/?key=5717" TargetMode="External"/><Relationship Id="rId7" Type="http://schemas.openxmlformats.org/officeDocument/2006/relationships/hyperlink" Target="https://nextcatalog.montana.edu/courseadmin/?key=5721" TargetMode="External"/><Relationship Id="rId12" Type="http://schemas.openxmlformats.org/officeDocument/2006/relationships/hyperlink" Target="https://nextcatalog.montana.edu/courseadmin/?key=5735" TargetMode="External"/><Relationship Id="rId17" Type="http://schemas.openxmlformats.org/officeDocument/2006/relationships/hyperlink" Target="https://nextcatalog.montana.edu/courseadmin/?key=5732" TargetMode="External"/><Relationship Id="rId2" Type="http://schemas.openxmlformats.org/officeDocument/2006/relationships/hyperlink" Target="https://nextcatalog.montana.edu/courseadmin/?key=5716" TargetMode="External"/><Relationship Id="rId16" Type="http://schemas.openxmlformats.org/officeDocument/2006/relationships/hyperlink" Target="https://nextcatalog.montana.edu/courseadmin/?key=573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extcatalog.montana.edu/courseadmin/?key=5720" TargetMode="External"/><Relationship Id="rId11" Type="http://schemas.openxmlformats.org/officeDocument/2006/relationships/hyperlink" Target="https://nextcatalog.montana.edu/courseadmin/?key=5734" TargetMode="External"/><Relationship Id="rId5" Type="http://schemas.openxmlformats.org/officeDocument/2006/relationships/hyperlink" Target="https://nextcatalog.montana.edu/courseadmin/?key=5719" TargetMode="External"/><Relationship Id="rId15" Type="http://schemas.openxmlformats.org/officeDocument/2006/relationships/hyperlink" Target="https://nextcatalog.montana.edu/courseadmin/?key=5730" TargetMode="External"/><Relationship Id="rId10" Type="http://schemas.openxmlformats.org/officeDocument/2006/relationships/hyperlink" Target="https://nextcatalog.montana.edu/courseadmin/?key=5733" TargetMode="External"/><Relationship Id="rId4" Type="http://schemas.openxmlformats.org/officeDocument/2006/relationships/hyperlink" Target="https://nextcatalog.montana.edu/courseadmin/?key=5718" TargetMode="External"/><Relationship Id="rId9" Type="http://schemas.openxmlformats.org/officeDocument/2006/relationships/hyperlink" Target="https://nextcatalog.montana.edu/courseadmin/?key=5723" TargetMode="External"/><Relationship Id="rId14" Type="http://schemas.openxmlformats.org/officeDocument/2006/relationships/hyperlink" Target="https://nextcatalog.montana.edu/courseadmin/?key=572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officeapps.live.com/op/view.aspx?src=https%3A%2F%2Fwww.montana.edu%2Fhr%2Fbenefits-payroll%2Ffaculty%2520ay26%2520pay%2520faqs.docx&amp;wdOrigin=BROWSELINK" TargetMode="External"/><Relationship Id="rId2" Type="http://schemas.openxmlformats.org/officeDocument/2006/relationships/hyperlink" Target="https://view.officeapps.live.com/op/view.aspx?src=https%3A%2F%2Fwww.montana.edu%2Fhr%2Fbenefits-payroll%2FAY%252026%2520pay%2520election%2520form.docx&amp;wdOrigin=BROWSE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upayroll@montana.ed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r>
              <a:rPr lang="en-US" dirty="0"/>
              <a:t>Colter Ellis </a:t>
            </a:r>
          </a:p>
          <a:p>
            <a:r>
              <a:rPr lang="en-US" dirty="0"/>
              <a:t>Faculty Senate Chair </a:t>
            </a:r>
          </a:p>
          <a:p>
            <a:r>
              <a:rPr lang="en-US" dirty="0"/>
              <a:t>Sociology &amp; Anthropology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0F4B6-E1DF-B412-AEF9-33B9C6EA331E}"/>
              </a:ext>
            </a:extLst>
          </p:cNvPr>
          <p:cNvSpPr txBox="1">
            <a:spLocks/>
          </p:cNvSpPr>
          <p:nvPr/>
        </p:nvSpPr>
        <p:spPr>
          <a:xfrm>
            <a:off x="5987143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Stephanie McCalla</a:t>
            </a:r>
          </a:p>
          <a:p>
            <a:r>
              <a:rPr lang="en-US"/>
              <a:t>Faculty Senate Chair-Elect </a:t>
            </a:r>
          </a:p>
          <a:p>
            <a:r>
              <a:rPr lang="en-US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Chemical &amp; Biological Engineering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FB2E-0473-B6B5-D19D-A960327C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– First Reading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0528-0893-9695-E1C5-6ED1CCF41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HEE 341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Methods of Health Education 2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3"/>
              </a:rPr>
              <a:t>HEE 360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Youth Movement Science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4"/>
              </a:rPr>
              <a:t>M 140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College Math for Healthcare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5"/>
              </a:rPr>
              <a:t>M 170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Supplemental Instruction in Trigonometry for Calculus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6"/>
              </a:rPr>
              <a:t>PSYX 194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Psychology Pathways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3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Changes – First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ACT 282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Personal Trainer Certification</a:t>
            </a: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 in credits from one to two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kern="100" dirty="0">
                <a:solidFill>
                  <a:srgbClr val="09589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ECP 122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Wilderness First Responder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Changes align with CCN course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 in rubric from ACT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 in number from 267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kern="100" dirty="0">
                <a:solidFill>
                  <a:srgbClr val="09589A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ECP 123</a:t>
            </a: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Wilderness First Responder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Changes align with ECP 122 change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 in rubric from ACT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 in number from 278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5"/>
              </a:rPr>
              <a:t>EIND 477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Applied Statistical Quality Control with Python</a:t>
            </a: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Title change from Quality Management Systems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Changes to learning outcomes and description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4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C9CC-85D0-8DBD-74E7-2BF3FE45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53D08-62EA-4C84-AB1E-422BAA20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ITS 299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Capstone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52F5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GPHY 408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Advanced Geospatial Analysis for Earth Sciences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7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Changes 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BGEN 104US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First Year Business Seminar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Title change from Business &amp; Entrepreneurship fundamentals Seminar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3"/>
              </a:rPr>
              <a:t>PLTT 298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: Internship/Cooperative Education or Final Project</a:t>
            </a:r>
          </a:p>
          <a:p>
            <a:pPr lvl="1">
              <a:spcBef>
                <a:spcPts val="0"/>
              </a:spcBef>
            </a:pP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Title changed from Internship/Cooperative Education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7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 </a:t>
            </a:r>
            <a:r>
              <a:rPr lang="en-US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Inactivations</a:t>
            </a:r>
            <a:r>
              <a:rPr lang="en-US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MAS 260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USAF Aerospace Weapons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7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94F8-F5B8-E8C1-AA19-3E0DDF020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457200"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Programs – First Reading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CF55-F441-6292-FB74-3C552F2F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-CTS 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Certificate of Technical Studies in Behavioral Health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u="sng" dirty="0">
              <a:solidFill>
                <a:srgbClr val="09589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8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4F37E-21D5-F186-C68A-0504B740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7BE56D-51E7-A4F8-F9E6-D988BC098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raduate Courses and Programs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5018FD-3932-913B-81B7-F8AC8ADBF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48BC-7EEF-CCF7-5512-C559365C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– Second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DA1EC-E820-C8D7-8EC0-24ADBC82F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BGEN 525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Life Design and Career Development 2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3"/>
              </a:rPr>
              <a:t>BGEN 570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Business Law, Government, Society, and Ethics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48BC-7EEF-CCF7-5512-C559365C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– Second Reading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BE295-AF77-CA0B-40C6-32693B2841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3"/>
              </a:rPr>
              <a:t>BMGT 535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Applied Data Science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4"/>
              </a:rPr>
              <a:t>BMGT 560 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Innovation and Technology Strategy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5"/>
              </a:rPr>
              <a:t>BMGT 565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Operations and Supply Chain Management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6"/>
              </a:rPr>
              <a:t>BMGT 570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Leading for Influence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151574-3493-909B-7AA2-5B862660E2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7"/>
              </a:rPr>
              <a:t>BMKT 580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New Product Innovation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8"/>
              </a:rPr>
              <a:t>BMKT 585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New Product Introduction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4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D397-CA0C-C4B8-BB01-D3880FB4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Courses –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Second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83A7-620E-EC98-794F-FF8D523B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249" y="1825625"/>
            <a:ext cx="5418551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2"/>
              </a:rPr>
              <a:t>NRSG 651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Diagnosis &amp; Management 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3"/>
              </a:rPr>
              <a:t>NRSG 652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Diagnosis &amp; Management II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4"/>
              </a:rPr>
              <a:t>NRSG 653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Diagnosis &amp; Management III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5"/>
              </a:rPr>
              <a:t>NRSG 654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Role Transition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6"/>
              </a:rPr>
              <a:t>NRSG 655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Advanced Clinical 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7"/>
              </a:rPr>
              <a:t>NRSG 656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Advanced Clinical II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8"/>
              </a:rPr>
              <a:t>NRSG 657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Advanced Clinical III</a:t>
            </a:r>
            <a:endParaRPr lang="en-US" sz="22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ea typeface="Times New Roman" panose="02020603050405020304" pitchFamily="18" charset="0"/>
                <a:hlinkClick r:id="rId9"/>
              </a:rPr>
              <a:t>NRSG 658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: FNP Advanced Clinical IV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6CA18-837F-9B9A-FE01-766479524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4026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NRSG 661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Diagnosis &amp; Management I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NRSG 662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Diagnosis &amp; Management II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NRSG 663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Diagnosis &amp; Management III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NRSG 664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Diagnosis &amp; Management IV</a:t>
            </a: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4"/>
              </a:rPr>
              <a:t>NRSG 665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: PMHNP Advanced Clinical 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5"/>
              </a:rPr>
              <a:t>NRSG 666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Advanced Clinical II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6"/>
              </a:rPr>
              <a:t>NRSG 667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Advanced Clinical III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200" u="sng" dirty="0">
                <a:solidFill>
                  <a:srgbClr val="09589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7"/>
              </a:rPr>
              <a:t>NRSG 668</a:t>
            </a:r>
            <a:r>
              <a:rPr lang="en-US" sz="22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PMHNP Advanced Clinical IV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1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>
                <a:latin typeface="+mn-lt"/>
              </a:rPr>
              <a:t>Gentle Reminders</a:t>
            </a: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Public may address the Senate at end of the meeting during public comment</a:t>
            </a: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 kind to each 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BCC36-EA93-C316-A9AC-E0946C2D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DA137-A56F-31B6-84AC-E772B2A11A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8B1136-8245-8BEA-06F1-0D6D48F3D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45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(Two minutes per person)</a:t>
            </a:r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0" y="2241178"/>
            <a:ext cx="10548257" cy="1066800"/>
          </a:xfrm>
        </p:spPr>
        <p:txBody>
          <a:bodyPr/>
          <a:lstStyle/>
          <a:p>
            <a:r>
              <a:rPr lang="en-US" sz="6000">
                <a:latin typeface="+mn-lt"/>
              </a:rPr>
              <a:t>Do I have a motion to adjourn?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07978"/>
            <a:ext cx="9144000" cy="1655762"/>
          </a:xfrm>
        </p:spPr>
        <p:txBody>
          <a:bodyPr/>
          <a:lstStyle/>
          <a:p>
            <a:r>
              <a:rPr lang="en-US" sz="6000"/>
              <a:t>Second? 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April 3, 2024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Do I have a motion to approve?</a:t>
            </a:r>
          </a:p>
          <a:p>
            <a:endParaRPr lang="en-US" sz="2200" dirty="0"/>
          </a:p>
          <a:p>
            <a:r>
              <a:rPr lang="en-US" sz="2200" dirty="0"/>
              <a:t>Any discussion?</a:t>
            </a:r>
          </a:p>
          <a:p>
            <a:endParaRPr lang="en-US" sz="2200" dirty="0"/>
          </a:p>
          <a:p>
            <a:r>
              <a:rPr lang="en-US" sz="2200" dirty="0"/>
              <a:t>All those in favor of the motion indicate by saying aye </a:t>
            </a:r>
          </a:p>
          <a:p>
            <a:endParaRPr lang="en-US" sz="2200" dirty="0"/>
          </a:p>
          <a:p>
            <a:r>
              <a:rPr lang="en-US" sz="2200" dirty="0"/>
              <a:t>Those not in favor of the motion indicate by saying nay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F6CD35-A540-F56D-9CED-D9154FA9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Choices (benefits) re-enrollment starts April 24, 2024 and will be open through May 15. The new plan year begins July 1, 2024</a:t>
            </a:r>
          </a:p>
          <a:p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deadline for 12 month pay (26 paychecks) is May 17, 2024. No action is necessary if you do not wish to opt into this program.</a:t>
            </a:r>
            <a:endParaRPr lang="en-US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Form</a:t>
            </a:r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opt into 12 month pay</a:t>
            </a:r>
            <a:endParaRPr lang="en-US" sz="22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u="sng" kern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FAQ</a:t>
            </a:r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12 month pay</a:t>
            </a:r>
            <a:endParaRPr lang="en-US" sz="22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more information, contact: </a:t>
            </a:r>
            <a:r>
              <a:rPr lang="en-US" sz="2200" u="sng" kern="100" dirty="0">
                <a:solidFill>
                  <a:srgbClr val="0563C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msupayroll@montana.edu</a:t>
            </a:r>
            <a:r>
              <a:rPr lang="en-US" sz="2200" kern="10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or call 406.994.3651.</a:t>
            </a:r>
          </a:p>
          <a:p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Dean Ilse-Mari Lee’s retirement celebration is Monday, April 22, 2024 at 4-6pm in the Leigh Lounge (SUB).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Bringing back a faculty senate tradition 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8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7DDE24EA-563E-9D8C-7234-7DF274037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962" y="1690688"/>
            <a:ext cx="7860075" cy="4351338"/>
          </a:xfrm>
        </p:spPr>
      </p:pic>
    </p:spTree>
    <p:extLst>
      <p:ext uri="{BB962C8B-B14F-4D97-AF65-F5344CB8AC3E}">
        <p14:creationId xmlns:p14="http://schemas.microsoft.com/office/powerpoint/2010/main" val="316268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F5662-3755-1EB0-20E4-517E0077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44B6F6-E1BC-CC83-01E0-08F4EF54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Pat Hughes, a dynamic facilitator, coach, and leadership educator, on April 26th, 2024, from 12:00 to 1:00 PM in Jabs Hall 103.</a:t>
            </a: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September 2023, Pat published her latest book, "Creating Equity with Gracious Space: Applications in Inclusion and Belonging," offering practical strategies for cultivating inclusivity and equity in organizational settings.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event is a rare opportunity to gain insights from Pat's innovative Gracious Space framework and learn how to create authentically inclusive climates. It promises to be an enlightening afternoon of empowerment and transformation!</a:t>
            </a:r>
            <a:endParaRPr lang="en-US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4B7E-34DB-C7C5-F1BA-18602EC2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AE30-8D07-5190-B041-FAF677EC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AVP of Accounting and Finance Aaron Mitchell will discuss equipment inventory.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936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268FC-DA21-1B0F-8C4A-EBED17273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5B2791-212F-7444-75EA-0133080D1B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A8641-B3AF-F185-60AF-B0164C52E9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Undergraduate Courses and Programs 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44BFB5-A8CF-874C-E947-DBE39ED74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770</Words>
  <Application>Microsoft Macintosh PowerPoint</Application>
  <PresentationFormat>Widescreen</PresentationFormat>
  <Paragraphs>109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Office Theme</vt:lpstr>
      <vt:lpstr>Welcome to Faculty Senate! </vt:lpstr>
      <vt:lpstr>Gentle Reminders</vt:lpstr>
      <vt:lpstr>Approval of FS Minutes from April 3, 2024</vt:lpstr>
      <vt:lpstr>FYI Items</vt:lpstr>
      <vt:lpstr>FYI Items</vt:lpstr>
      <vt:lpstr>FYI Items</vt:lpstr>
      <vt:lpstr>Information Updates</vt:lpstr>
      <vt:lpstr>Questions?</vt:lpstr>
      <vt:lpstr>Undergraduate Courses and Programs </vt:lpstr>
      <vt:lpstr>Courses – First Reading </vt:lpstr>
      <vt:lpstr>Course Changes – First Reading</vt:lpstr>
      <vt:lpstr>Courses– Second Reading</vt:lpstr>
      <vt:lpstr>Course Changes – Second Reading</vt:lpstr>
      <vt:lpstr>Course Inactivations – Second Reading</vt:lpstr>
      <vt:lpstr>Programs – First Reading</vt:lpstr>
      <vt:lpstr>Graduate Courses and Programs </vt:lpstr>
      <vt:lpstr>Courses – Second Reading</vt:lpstr>
      <vt:lpstr>Courses – Second Reading</vt:lpstr>
      <vt:lpstr>Courses – Second Reading</vt:lpstr>
      <vt:lpstr>Senate Open Discussion</vt:lpstr>
      <vt:lpstr>Public Comment</vt:lpstr>
      <vt:lpstr>Do I have a motion to adjourn?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Ellis, Colter</cp:lastModifiedBy>
  <cp:revision>9</cp:revision>
  <dcterms:created xsi:type="dcterms:W3CDTF">2021-06-17T21:21:29Z</dcterms:created>
  <dcterms:modified xsi:type="dcterms:W3CDTF">2024-04-17T20:27:07Z</dcterms:modified>
</cp:coreProperties>
</file>