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72" r:id="rId1"/>
  </p:sldMasterIdLst>
  <p:notesMasterIdLst>
    <p:notesMasterId r:id="rId4"/>
  </p:notesMasterIdLst>
  <p:handoutMasterIdLst>
    <p:handoutMasterId r:id="rId5"/>
  </p:handoutMasterIdLst>
  <p:sldIdLst>
    <p:sldId id="387" r:id="rId2"/>
    <p:sldId id="409" r:id="rId3"/>
  </p:sldIdLst>
  <p:sldSz cx="9144000" cy="6858000" type="screen4x3"/>
  <p:notesSz cx="7010400" cy="9296400"/>
  <p:custDataLst>
    <p:tags r:id="rId6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F4B8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397" autoAdjust="0"/>
    <p:restoredTop sz="94660"/>
  </p:normalViewPr>
  <p:slideViewPr>
    <p:cSldViewPr snapToGrid="0" snapToObjects="1">
      <p:cViewPr varScale="1">
        <p:scale>
          <a:sx n="119" d="100"/>
          <a:sy n="119" d="100"/>
        </p:scale>
        <p:origin x="750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57" d="100"/>
          <a:sy n="57" d="100"/>
        </p:scale>
        <p:origin x="-2862" y="-66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gs" Target="tags/tag1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649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134" y="0"/>
            <a:ext cx="3038648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7CEED0-9F79-4A15-A623-FAF6C1B75A45}" type="datetimeFigureOut">
              <a:rPr lang="en-US" smtClean="0"/>
              <a:t>3/3/2016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5"/>
            <a:ext cx="3038649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134" y="8829675"/>
            <a:ext cx="3038648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B7B6BC-36B6-4E24-AB81-F4699A184B1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58778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93A341EC-8FFC-4D89-9D16-BF37B2855884}" type="datetimeFigureOut">
              <a:rPr lang="en-US" smtClean="0"/>
              <a:t>3/3/2016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2688" y="696913"/>
            <a:ext cx="4646612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46" tIns="46223" rIns="92446" bIns="46223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1" y="4415790"/>
            <a:ext cx="5608320" cy="4183380"/>
          </a:xfrm>
          <a:prstGeom prst="rect">
            <a:avLst/>
          </a:prstGeom>
        </p:spPr>
        <p:txBody>
          <a:bodyPr vert="horz" lIns="92446" tIns="46223" rIns="92446" bIns="46223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02A27D68-47DD-4DB1-B177-4AD9201A8F4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30973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A27D68-47DD-4DB1-B177-4AD9201A8F49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6227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Subtitle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BE2FC-2689-41B5-91DF-A11945DEFF62}" type="datetime1">
              <a:rPr lang="en-US" smtClean="0"/>
              <a:t>3/3/2016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8EB61-6689-BD46-842D-184A5EFC083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66656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7087B-AD07-4476-82F1-5472B19589A0}" type="datetime1">
              <a:rPr lang="en-US" smtClean="0"/>
              <a:t>3/3/2016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8EB61-6689-BD46-842D-184A5EFC083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49183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E5924-75F0-4D47-B720-91B0396D7AE7}" type="datetime1">
              <a:rPr lang="en-US" smtClean="0"/>
              <a:t>3/3/2016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8EB61-6689-BD46-842D-184A5EFC083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721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1EADD-31D2-40A6-B5CE-5E96CE75BCC0}" type="datetime1">
              <a:rPr lang="en-US" smtClean="0"/>
              <a:t>3/3/2016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8EB61-6689-BD46-842D-184A5EFC083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34722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7B570-2486-4B90-A40B-61A0AE2C76EE}" type="datetime1">
              <a:rPr lang="en-US" smtClean="0"/>
              <a:t>3/3/2016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8EB61-6689-BD46-842D-184A5EFC083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43249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04B96-835D-4FDE-A99A-0B4EE195FD29}" type="datetime1">
              <a:rPr lang="en-US" smtClean="0"/>
              <a:t>3/3/2016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8EB61-6689-BD46-842D-184A5EFC083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05415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4E8A0-D80F-4126-9D45-F66368652A32}" type="datetime1">
              <a:rPr lang="en-US" smtClean="0"/>
              <a:t>3/3/2016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8EB61-6689-BD46-842D-184A5EFC083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01194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238BB-2645-43D0-97F8-E225CD58271A}" type="datetime1">
              <a:rPr lang="en-US" smtClean="0"/>
              <a:t>3/3/2016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8EB61-6689-BD46-842D-184A5EFC083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14949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B624C-9315-45B6-8383-8CB0BC04B6CB}" type="datetime1">
              <a:rPr lang="en-US" smtClean="0"/>
              <a:t>3/3/2016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8EB61-6689-BD46-842D-184A5EFC083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68740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2CDB0-F6A4-4C79-A63B-0897993A4B23}" type="datetime1">
              <a:rPr lang="en-US" smtClean="0"/>
              <a:t>3/3/2016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8EB61-6689-BD46-842D-184A5EFC083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8756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9EE73-6E58-4B88-A768-E395027C9310}" type="datetime1">
              <a:rPr lang="en-US" smtClean="0"/>
              <a:t>3/3/2016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8EB61-6689-BD46-842D-184A5EFC083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21871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EBE2F9-93EF-4DAF-A0DE-DBC1F507883B}" type="datetime1">
              <a:rPr lang="en-US" smtClean="0"/>
              <a:t>3/3/2016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C8EB61-6689-BD46-842D-184A5EFC083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10612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4" name="Straight Connector 63"/>
          <p:cNvCxnSpPr/>
          <p:nvPr/>
        </p:nvCxnSpPr>
        <p:spPr>
          <a:xfrm>
            <a:off x="2331613" y="2977524"/>
            <a:ext cx="14493" cy="138235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>
            <a:off x="3816533" y="2972589"/>
            <a:ext cx="14493" cy="138235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5291194" y="1638559"/>
            <a:ext cx="6236" cy="147245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3153463" y="1601968"/>
            <a:ext cx="14493" cy="138235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Connector 160"/>
          <p:cNvCxnSpPr/>
          <p:nvPr/>
        </p:nvCxnSpPr>
        <p:spPr>
          <a:xfrm>
            <a:off x="6622080" y="1621572"/>
            <a:ext cx="0" cy="148944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Connector 120"/>
          <p:cNvCxnSpPr/>
          <p:nvPr/>
        </p:nvCxnSpPr>
        <p:spPr>
          <a:xfrm>
            <a:off x="8143437" y="1610419"/>
            <a:ext cx="29849" cy="175303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Connector 116"/>
          <p:cNvCxnSpPr/>
          <p:nvPr/>
        </p:nvCxnSpPr>
        <p:spPr>
          <a:xfrm>
            <a:off x="990391" y="1610419"/>
            <a:ext cx="13918" cy="157132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1714041" y="1906152"/>
            <a:ext cx="2801724" cy="428313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COMPENSATION, BENEFITS  and EMPLOYEE SERVICES  </a:t>
            </a:r>
            <a:endParaRPr lang="en-US" sz="900" b="1" dirty="0"/>
          </a:p>
        </p:txBody>
      </p:sp>
      <p:sp>
        <p:nvSpPr>
          <p:cNvPr id="51" name="Rectangle 50"/>
          <p:cNvSpPr/>
          <p:nvPr/>
        </p:nvSpPr>
        <p:spPr>
          <a:xfrm>
            <a:off x="7520874" y="1906153"/>
            <a:ext cx="1476295" cy="439047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/>
            </a:r>
            <a:br>
              <a:rPr lang="en-US" sz="900" b="1" dirty="0"/>
            </a:br>
            <a:r>
              <a:rPr lang="en-US" sz="900" b="1" dirty="0"/>
              <a:t/>
            </a:r>
            <a:br>
              <a:rPr lang="en-US" sz="900" b="1" dirty="0"/>
            </a:br>
            <a:r>
              <a:rPr lang="en-US" sz="900" b="1" dirty="0"/>
              <a:t/>
            </a:r>
            <a:br>
              <a:rPr lang="en-US" sz="900" b="1" dirty="0"/>
            </a:br>
            <a:endParaRPr lang="en-US" sz="900" b="1" dirty="0" smtClean="0"/>
          </a:p>
          <a:p>
            <a:pPr algn="ctr"/>
            <a:r>
              <a:rPr lang="en-US" sz="900" b="1" dirty="0" smtClean="0"/>
              <a:t>EMPLOYEE AND FACULTY RELATIONS</a:t>
            </a:r>
          </a:p>
          <a:p>
            <a:pPr algn="ctr"/>
            <a:r>
              <a:rPr lang="en-US" sz="900" b="1" dirty="0"/>
              <a:t/>
            </a:r>
            <a:br>
              <a:rPr lang="en-US" sz="900" b="1" dirty="0"/>
            </a:br>
            <a:r>
              <a:rPr lang="en-US" sz="900" b="1" dirty="0"/>
              <a:t/>
            </a:r>
            <a:br>
              <a:rPr lang="en-US" sz="900" b="1" dirty="0"/>
            </a:br>
            <a:r>
              <a:rPr lang="en-US" sz="900" b="1" dirty="0"/>
              <a:t/>
            </a:r>
            <a:br>
              <a:rPr lang="en-US" sz="900" b="1" dirty="0"/>
            </a:br>
            <a:endParaRPr lang="en-US" sz="900" b="1" dirty="0"/>
          </a:p>
        </p:txBody>
      </p:sp>
      <p:sp>
        <p:nvSpPr>
          <p:cNvPr id="73" name="Rectangle 72"/>
          <p:cNvSpPr/>
          <p:nvPr/>
        </p:nvSpPr>
        <p:spPr>
          <a:xfrm>
            <a:off x="4595655" y="1915313"/>
            <a:ext cx="1354814" cy="438778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/>
            </a:r>
            <a:br>
              <a:rPr lang="en-US" sz="900" b="1" dirty="0"/>
            </a:br>
            <a:r>
              <a:rPr lang="en-US" sz="900" b="1" dirty="0" smtClean="0"/>
              <a:t>RECRUITMENT SERVICES</a:t>
            </a:r>
            <a:br>
              <a:rPr lang="en-US" sz="900" b="1" dirty="0" smtClean="0"/>
            </a:br>
            <a:endParaRPr lang="en-US" sz="900" b="1" dirty="0"/>
          </a:p>
        </p:txBody>
      </p:sp>
      <p:cxnSp>
        <p:nvCxnSpPr>
          <p:cNvPr id="118" name="Straight Connector 117"/>
          <p:cNvCxnSpPr/>
          <p:nvPr/>
        </p:nvCxnSpPr>
        <p:spPr>
          <a:xfrm flipV="1">
            <a:off x="981986" y="1614170"/>
            <a:ext cx="7161451" cy="740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5" name="Rectangle 114"/>
          <p:cNvSpPr/>
          <p:nvPr/>
        </p:nvSpPr>
        <p:spPr>
          <a:xfrm>
            <a:off x="281524" y="1900783"/>
            <a:ext cx="1355673" cy="428313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/>
            </a:r>
            <a:br>
              <a:rPr lang="en-US" sz="900" b="1" dirty="0"/>
            </a:br>
            <a:r>
              <a:rPr lang="en-US" sz="900" b="1" dirty="0" smtClean="0"/>
              <a:t>PAYROLL SERVICES</a:t>
            </a:r>
          </a:p>
          <a:p>
            <a:pPr algn="ctr"/>
            <a:endParaRPr lang="en-US" sz="900" b="1" dirty="0"/>
          </a:p>
        </p:txBody>
      </p:sp>
      <p:sp>
        <p:nvSpPr>
          <p:cNvPr id="127" name="Rectangle 126"/>
          <p:cNvSpPr/>
          <p:nvPr/>
        </p:nvSpPr>
        <p:spPr>
          <a:xfrm>
            <a:off x="4623126" y="3093345"/>
            <a:ext cx="1327343" cy="290341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800" b="1" dirty="0" smtClean="0">
                <a:solidFill>
                  <a:schemeClr val="tx2"/>
                </a:solidFill>
                <a:sym typeface="Wingdings 2"/>
              </a:rPr>
              <a:t>Recruitment</a:t>
            </a:r>
            <a:endParaRPr lang="en-US" sz="800" b="1" dirty="0">
              <a:solidFill>
                <a:schemeClr val="tx2"/>
              </a:solidFill>
              <a:sym typeface="Wingdings 2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tx2"/>
                </a:solidFill>
                <a:sym typeface="Wingdings 2"/>
              </a:rPr>
              <a:t>Hiring </a:t>
            </a:r>
            <a:r>
              <a:rPr lang="en-US" sz="800" dirty="0">
                <a:solidFill>
                  <a:schemeClr val="tx2"/>
                </a:solidFill>
                <a:sym typeface="Wingdings 2"/>
              </a:rPr>
              <a:t>process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tx2"/>
                </a:solidFill>
                <a:sym typeface="Wingdings 2"/>
              </a:rPr>
              <a:t>Applicant Tracking System</a:t>
            </a:r>
            <a:endParaRPr lang="en-US" sz="800" dirty="0">
              <a:solidFill>
                <a:schemeClr val="tx2"/>
              </a:solidFill>
              <a:sym typeface="Wingdings 2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tx2"/>
                </a:solidFill>
                <a:sym typeface="Wingdings 2"/>
              </a:rPr>
              <a:t>Search Committee training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tx2"/>
                </a:solidFill>
                <a:sym typeface="Wingdings 2"/>
              </a:rPr>
              <a:t>Background Checks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tx2"/>
                </a:solidFill>
              </a:rPr>
              <a:t>Equal </a:t>
            </a:r>
            <a:r>
              <a:rPr lang="en-US" sz="800" dirty="0">
                <a:solidFill>
                  <a:schemeClr val="tx2"/>
                </a:solidFill>
              </a:rPr>
              <a:t>Employment </a:t>
            </a:r>
            <a:r>
              <a:rPr lang="en-US" sz="800" dirty="0" smtClean="0">
                <a:solidFill>
                  <a:schemeClr val="tx2"/>
                </a:solidFill>
              </a:rPr>
              <a:t>Opportunity </a:t>
            </a:r>
            <a:r>
              <a:rPr lang="en-US" sz="800" dirty="0">
                <a:solidFill>
                  <a:schemeClr val="tx2"/>
                </a:solidFill>
              </a:rPr>
              <a:t>(EEO</a:t>
            </a:r>
            <a:r>
              <a:rPr lang="en-US" sz="800" dirty="0" smtClean="0">
                <a:solidFill>
                  <a:schemeClr val="tx2"/>
                </a:solidFill>
              </a:rPr>
              <a:t>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tx2"/>
                </a:solidFill>
              </a:rPr>
              <a:t>Affirmative Action Plan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tx2"/>
                </a:solidFill>
              </a:rPr>
              <a:t>OFCCP</a:t>
            </a:r>
            <a:endParaRPr lang="en-US" sz="800" dirty="0">
              <a:solidFill>
                <a:schemeClr val="tx2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800" b="1" dirty="0" smtClean="0">
              <a:solidFill>
                <a:schemeClr val="tx2"/>
              </a:solidFill>
              <a:sym typeface="Wingdings 2"/>
            </a:endParaRPr>
          </a:p>
          <a:p>
            <a:r>
              <a:rPr lang="en-US" sz="800" b="1" dirty="0" smtClean="0">
                <a:solidFill>
                  <a:schemeClr val="tx2"/>
                </a:solidFill>
                <a:sym typeface="Wingdings 2"/>
              </a:rPr>
              <a:t>Employment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tx2"/>
                </a:solidFill>
                <a:sym typeface="Wingdings 2"/>
              </a:rPr>
              <a:t>Classified </a:t>
            </a:r>
            <a:r>
              <a:rPr lang="en-US" sz="800" dirty="0">
                <a:solidFill>
                  <a:schemeClr val="tx2"/>
                </a:solidFill>
                <a:sym typeface="Wingdings 2"/>
              </a:rPr>
              <a:t>offer letters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tx2"/>
                </a:solidFill>
                <a:sym typeface="Wingdings 2"/>
              </a:rPr>
              <a:t>I-9s </a:t>
            </a:r>
            <a:r>
              <a:rPr lang="en-US" sz="800" dirty="0">
                <a:solidFill>
                  <a:schemeClr val="tx2"/>
                </a:solidFill>
                <a:sym typeface="Wingdings 2"/>
              </a:rPr>
              <a:t>and background checks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tx2"/>
                </a:solidFill>
                <a:sym typeface="Wingdings 2"/>
              </a:rPr>
              <a:t>Jumpstart EPAFs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>
                <a:solidFill>
                  <a:schemeClr val="tx2"/>
                </a:solidFill>
                <a:sym typeface="Wingdings 2"/>
              </a:rPr>
              <a:t>Jumpstart </a:t>
            </a:r>
            <a:r>
              <a:rPr lang="en-US" sz="800" dirty="0" smtClean="0">
                <a:solidFill>
                  <a:schemeClr val="tx2"/>
                </a:solidFill>
                <a:sym typeface="Wingdings 2"/>
              </a:rPr>
              <a:t>program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tx2"/>
                </a:solidFill>
                <a:sym typeface="Wingdings 2"/>
              </a:rPr>
              <a:t>New Hire Orientation</a:t>
            </a:r>
            <a:endParaRPr lang="en-US" sz="800" dirty="0">
              <a:solidFill>
                <a:schemeClr val="tx2"/>
              </a:solidFill>
              <a:sym typeface="Wingdings 2"/>
            </a:endParaRPr>
          </a:p>
          <a:p>
            <a:r>
              <a:rPr lang="en-US" sz="800" dirty="0">
                <a:solidFill>
                  <a:schemeClr val="tx2"/>
                </a:solidFill>
                <a:sym typeface="Wingdings 2"/>
              </a:rPr>
              <a:t/>
            </a:r>
            <a:br>
              <a:rPr lang="en-US" sz="800" dirty="0">
                <a:solidFill>
                  <a:schemeClr val="tx2"/>
                </a:solidFill>
                <a:sym typeface="Wingdings 2"/>
              </a:rPr>
            </a:br>
            <a:endParaRPr lang="en-US" sz="800" dirty="0">
              <a:solidFill>
                <a:schemeClr val="tx2"/>
              </a:solidFill>
              <a:sym typeface="Wingdings 2"/>
            </a:endParaRPr>
          </a:p>
          <a:p>
            <a:pPr marL="171450" indent="-171450">
              <a:buFont typeface="Wingdings 2"/>
              <a:buChar char="ó"/>
            </a:pPr>
            <a:endParaRPr lang="en-US" sz="800" dirty="0">
              <a:solidFill>
                <a:schemeClr val="tx2"/>
              </a:solidFill>
            </a:endParaRPr>
          </a:p>
          <a:p>
            <a:pPr marL="171450" indent="-171450">
              <a:buFont typeface="Wingdings 2"/>
              <a:buChar char="ó"/>
            </a:pPr>
            <a:endParaRPr lang="en-US" sz="800" b="1" dirty="0" smtClean="0">
              <a:solidFill>
                <a:schemeClr val="tx2"/>
              </a:solidFill>
            </a:endParaRPr>
          </a:p>
        </p:txBody>
      </p:sp>
      <p:sp>
        <p:nvSpPr>
          <p:cNvPr id="130" name="Rectangle 129"/>
          <p:cNvSpPr/>
          <p:nvPr/>
        </p:nvSpPr>
        <p:spPr>
          <a:xfrm>
            <a:off x="3189759" y="3095208"/>
            <a:ext cx="1340757" cy="290155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800" b="1" dirty="0" smtClean="0">
                <a:solidFill>
                  <a:schemeClr val="tx2"/>
                </a:solidFill>
              </a:rPr>
              <a:t>Comp, Classification and Reporting</a:t>
            </a:r>
            <a:endParaRPr lang="en-US" sz="800" dirty="0" smtClean="0">
              <a:solidFill>
                <a:schemeClr val="tx2"/>
              </a:solidFill>
              <a:sym typeface="Wingdings 2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tx2"/>
                </a:solidFill>
              </a:rPr>
              <a:t>Classification services</a:t>
            </a:r>
            <a:endParaRPr lang="en-US" sz="800" dirty="0">
              <a:solidFill>
                <a:schemeClr val="tx2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>
                <a:solidFill>
                  <a:schemeClr val="tx2"/>
                </a:solidFill>
              </a:rPr>
              <a:t>Compensation </a:t>
            </a:r>
            <a:r>
              <a:rPr lang="en-US" sz="800" dirty="0" smtClean="0">
                <a:solidFill>
                  <a:schemeClr val="tx2"/>
                </a:solidFill>
              </a:rPr>
              <a:t>processes</a:t>
            </a:r>
            <a:endParaRPr lang="en-US" sz="800" dirty="0">
              <a:solidFill>
                <a:schemeClr val="tx2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tx2"/>
                </a:solidFill>
              </a:rPr>
              <a:t>Salary surveys</a:t>
            </a:r>
            <a:endParaRPr lang="en-US" sz="800" dirty="0">
              <a:solidFill>
                <a:schemeClr val="tx2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tx2"/>
                </a:solidFill>
              </a:rPr>
              <a:t>Position Management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tx2"/>
                </a:solidFill>
              </a:rPr>
              <a:t>Contract types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tx2"/>
                </a:solidFill>
              </a:rPr>
              <a:t>Workforce Reporting</a:t>
            </a:r>
          </a:p>
          <a:p>
            <a:endParaRPr lang="en-US" sz="800" dirty="0">
              <a:solidFill>
                <a:schemeClr val="tx2"/>
              </a:solidFill>
            </a:endParaRPr>
          </a:p>
          <a:p>
            <a:r>
              <a:rPr lang="en-US" sz="800" b="1" dirty="0" smtClean="0">
                <a:solidFill>
                  <a:schemeClr val="tx2"/>
                </a:solidFill>
              </a:rPr>
              <a:t>Banner HR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tx2"/>
                </a:solidFill>
              </a:rPr>
              <a:t>Security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tx2"/>
                </a:solidFill>
              </a:rPr>
              <a:t>ESG Liaison/tickets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tx2"/>
                </a:solidFill>
              </a:rPr>
              <a:t>Banner HR training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800" dirty="0">
              <a:solidFill>
                <a:schemeClr val="tx2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800" dirty="0">
              <a:solidFill>
                <a:schemeClr val="tx2"/>
              </a:solidFill>
            </a:endParaRPr>
          </a:p>
        </p:txBody>
      </p:sp>
      <p:sp>
        <p:nvSpPr>
          <p:cNvPr id="131" name="Rectangle 130"/>
          <p:cNvSpPr/>
          <p:nvPr/>
        </p:nvSpPr>
        <p:spPr>
          <a:xfrm>
            <a:off x="6072859" y="3098325"/>
            <a:ext cx="1347810" cy="2898437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800" b="1" dirty="0" smtClean="0">
                <a:solidFill>
                  <a:schemeClr val="tx2"/>
                </a:solidFill>
              </a:rPr>
              <a:t>Professional Development &amp; Training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tx2"/>
                </a:solidFill>
              </a:rPr>
              <a:t>PD&amp;T Workshops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tx2"/>
                </a:solidFill>
              </a:rPr>
              <a:t>Certification Programs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tx2"/>
                </a:solidFill>
              </a:rPr>
              <a:t>Departmental </a:t>
            </a:r>
            <a:r>
              <a:rPr lang="en-US" sz="800" dirty="0">
                <a:solidFill>
                  <a:schemeClr val="tx2"/>
                </a:solidFill>
              </a:rPr>
              <a:t>consultation and team </a:t>
            </a:r>
            <a:r>
              <a:rPr lang="en-US" sz="800" dirty="0" smtClean="0">
                <a:solidFill>
                  <a:schemeClr val="tx2"/>
                </a:solidFill>
              </a:rPr>
              <a:t>facilitation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tx2"/>
                </a:solidFill>
              </a:rPr>
              <a:t>Service Excellence</a:t>
            </a:r>
          </a:p>
          <a:p>
            <a:endParaRPr lang="en-US" sz="800" dirty="0" smtClean="0">
              <a:solidFill>
                <a:schemeClr val="tx2"/>
              </a:solidFill>
            </a:endParaRPr>
          </a:p>
        </p:txBody>
      </p:sp>
      <p:sp>
        <p:nvSpPr>
          <p:cNvPr id="132" name="Rectangle 131"/>
          <p:cNvSpPr/>
          <p:nvPr/>
        </p:nvSpPr>
        <p:spPr>
          <a:xfrm>
            <a:off x="288328" y="3111014"/>
            <a:ext cx="1371673" cy="288575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800" b="1" dirty="0" smtClean="0">
                <a:solidFill>
                  <a:schemeClr val="tx2"/>
                </a:solidFill>
              </a:rPr>
              <a:t>Payroll production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>
                <a:solidFill>
                  <a:schemeClr val="tx2"/>
                </a:solidFill>
                <a:sym typeface="Wingdings 2"/>
              </a:rPr>
              <a:t>P</a:t>
            </a:r>
            <a:r>
              <a:rPr lang="en-US" sz="800" dirty="0" smtClean="0">
                <a:solidFill>
                  <a:schemeClr val="tx2"/>
                </a:solidFill>
                <a:sym typeface="Wingdings 2"/>
              </a:rPr>
              <a:t>ayroll processing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tx2"/>
                </a:solidFill>
                <a:sym typeface="Wingdings 2"/>
              </a:rPr>
              <a:t>Electronic </a:t>
            </a:r>
            <a:r>
              <a:rPr lang="en-US" sz="800" dirty="0">
                <a:solidFill>
                  <a:schemeClr val="tx2"/>
                </a:solidFill>
                <a:sym typeface="Wingdings 2"/>
              </a:rPr>
              <a:t>Personnel Action Forms (EPAF)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tx2"/>
                </a:solidFill>
              </a:rPr>
              <a:t>Web Time Entry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>
                <a:solidFill>
                  <a:schemeClr val="tx2"/>
                </a:solidFill>
              </a:rPr>
              <a:t>Direct </a:t>
            </a:r>
            <a:r>
              <a:rPr lang="en-US" sz="800" dirty="0" smtClean="0">
                <a:solidFill>
                  <a:schemeClr val="tx2"/>
                </a:solidFill>
              </a:rPr>
              <a:t>Deposit</a:t>
            </a:r>
          </a:p>
          <a:p>
            <a:endParaRPr lang="en-US" sz="800" dirty="0">
              <a:solidFill>
                <a:schemeClr val="tx2"/>
              </a:solidFill>
            </a:endParaRPr>
          </a:p>
          <a:p>
            <a:r>
              <a:rPr lang="en-US" sz="800" b="1" dirty="0" smtClean="0">
                <a:solidFill>
                  <a:schemeClr val="tx2"/>
                </a:solidFill>
              </a:rPr>
              <a:t>Tax and Compliance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tx2"/>
                </a:solidFill>
              </a:rPr>
              <a:t>W-2s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tx2"/>
                </a:solidFill>
                <a:sym typeface="Wingdings 2"/>
              </a:rPr>
              <a:t>Payroll compliance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tx2"/>
                </a:solidFill>
                <a:sym typeface="Wingdings 2"/>
              </a:rPr>
              <a:t>Payroll tax/finance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tx2"/>
                </a:solidFill>
                <a:sym typeface="Wingdings 2"/>
              </a:rPr>
              <a:t>International student tax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800" dirty="0">
              <a:solidFill>
                <a:schemeClr val="tx2"/>
              </a:solidFill>
              <a:sym typeface="Wingdings 2"/>
            </a:endParaRPr>
          </a:p>
          <a:p>
            <a:r>
              <a:rPr lang="en-US" sz="800" b="1" dirty="0" smtClean="0">
                <a:solidFill>
                  <a:schemeClr val="tx2"/>
                </a:solidFill>
                <a:sym typeface="Wingdings 2"/>
              </a:rPr>
              <a:t>Departmental Training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tx2"/>
                </a:solidFill>
              </a:rPr>
              <a:t>EPAF training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tx2"/>
                </a:solidFill>
              </a:rPr>
              <a:t>HR Fundamentals</a:t>
            </a:r>
            <a:endParaRPr lang="en-US" sz="800" dirty="0">
              <a:solidFill>
                <a:schemeClr val="tx2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800" dirty="0">
              <a:solidFill>
                <a:schemeClr val="tx2"/>
              </a:solidFill>
              <a:sym typeface="Wingdings 2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3503622" y="925390"/>
            <a:ext cx="1961423" cy="469784"/>
          </a:xfrm>
          <a:prstGeom prst="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b="1" dirty="0" smtClean="0"/>
          </a:p>
          <a:p>
            <a:pPr algn="ctr"/>
            <a:r>
              <a:rPr lang="en-US" sz="1000" b="1" dirty="0" smtClean="0"/>
              <a:t>Chief Human Resources Officer</a:t>
            </a:r>
          </a:p>
          <a:p>
            <a:pPr algn="ctr"/>
            <a:r>
              <a:rPr lang="en-US" sz="1000" b="1" dirty="0" smtClean="0"/>
              <a:t>Cathy Hasenpflug</a:t>
            </a:r>
          </a:p>
          <a:p>
            <a:pPr algn="ctr"/>
            <a:endParaRPr lang="en-US" sz="1000" b="1" dirty="0"/>
          </a:p>
        </p:txBody>
      </p:sp>
      <p:cxnSp>
        <p:nvCxnSpPr>
          <p:cNvPr id="43" name="Straight Connector 42"/>
          <p:cNvCxnSpPr/>
          <p:nvPr/>
        </p:nvCxnSpPr>
        <p:spPr>
          <a:xfrm>
            <a:off x="4484332" y="1431352"/>
            <a:ext cx="1" cy="14663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Title 1"/>
          <p:cNvSpPr txBox="1">
            <a:spLocks/>
          </p:cNvSpPr>
          <p:nvPr/>
        </p:nvSpPr>
        <p:spPr>
          <a:xfrm>
            <a:off x="130775" y="443271"/>
            <a:ext cx="8229600" cy="707886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defPPr>
              <a:defRPr lang="en-US"/>
            </a:defPPr>
            <a:lvl1pPr>
              <a:spcBef>
                <a:spcPct val="0"/>
              </a:spcBef>
              <a:buNone/>
              <a:defRPr sz="2000" b="1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defRPr>
            </a:lvl1pPr>
          </a:lstStyle>
          <a:p>
            <a:r>
              <a:rPr lang="en-US" dirty="0" smtClean="0"/>
              <a:t>Human </a:t>
            </a:r>
            <a:r>
              <a:rPr lang="en-US" dirty="0"/>
              <a:t>Resources </a:t>
            </a:r>
            <a:r>
              <a:rPr lang="en-US" dirty="0" smtClean="0"/>
              <a:t>Structure</a:t>
            </a:r>
            <a:br>
              <a:rPr lang="en-US" dirty="0" smtClean="0"/>
            </a:br>
            <a:r>
              <a:rPr lang="en-US" dirty="0" smtClean="0"/>
              <a:t>March 2016</a:t>
            </a:r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>
            <a:off x="6072859" y="1906152"/>
            <a:ext cx="1353287" cy="439047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/>
            </a:r>
            <a:br>
              <a:rPr lang="en-US" sz="900" b="1" dirty="0"/>
            </a:br>
            <a:r>
              <a:rPr lang="en-US" sz="900" b="1" dirty="0"/>
              <a:t/>
            </a:r>
            <a:br>
              <a:rPr lang="en-US" sz="900" b="1" dirty="0"/>
            </a:br>
            <a:r>
              <a:rPr lang="en-US" sz="900" b="1" dirty="0"/>
              <a:t/>
            </a:r>
            <a:br>
              <a:rPr lang="en-US" sz="900" b="1" dirty="0"/>
            </a:br>
            <a:endParaRPr lang="en-US" sz="900" b="1" dirty="0" smtClean="0"/>
          </a:p>
          <a:p>
            <a:pPr algn="ctr"/>
            <a:r>
              <a:rPr lang="en-US" sz="900" b="1" dirty="0" smtClean="0"/>
              <a:t>PROFESSIONAL DEVELOPMENT AND TRAINING</a:t>
            </a:r>
          </a:p>
          <a:p>
            <a:pPr algn="ctr"/>
            <a:r>
              <a:rPr lang="en-US" sz="900" b="1" dirty="0"/>
              <a:t/>
            </a:r>
            <a:br>
              <a:rPr lang="en-US" sz="900" b="1" dirty="0"/>
            </a:br>
            <a:r>
              <a:rPr lang="en-US" sz="900" b="1" dirty="0"/>
              <a:t/>
            </a:r>
            <a:br>
              <a:rPr lang="en-US" sz="900" b="1" dirty="0"/>
            </a:br>
            <a:r>
              <a:rPr lang="en-US" sz="900" b="1" dirty="0"/>
              <a:t/>
            </a:r>
            <a:br>
              <a:rPr lang="en-US" sz="900" b="1" dirty="0"/>
            </a:br>
            <a:endParaRPr lang="en-US" sz="900" b="1" dirty="0"/>
          </a:p>
        </p:txBody>
      </p:sp>
      <p:sp>
        <p:nvSpPr>
          <p:cNvPr id="30" name="Rectangle 29"/>
          <p:cNvSpPr/>
          <p:nvPr/>
        </p:nvSpPr>
        <p:spPr>
          <a:xfrm>
            <a:off x="7532839" y="3111014"/>
            <a:ext cx="1464330" cy="288575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800" b="1" dirty="0" smtClean="0">
                <a:solidFill>
                  <a:schemeClr val="tx2"/>
                </a:solidFill>
                <a:sym typeface="Wingdings 2"/>
              </a:rPr>
              <a:t>Employee Relations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tx2"/>
                </a:solidFill>
                <a:sym typeface="Wingdings 2"/>
              </a:rPr>
              <a:t>Employee and Supervisor consultations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tx2"/>
                </a:solidFill>
                <a:sym typeface="Wingdings 2"/>
              </a:rPr>
              <a:t>Supervisor training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tx2"/>
                </a:solidFill>
                <a:sym typeface="Wingdings 2"/>
              </a:rPr>
              <a:t>Performance Management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800" dirty="0">
              <a:solidFill>
                <a:schemeClr val="tx2"/>
              </a:solidFill>
              <a:sym typeface="Wingdings 2"/>
            </a:endParaRPr>
          </a:p>
          <a:p>
            <a:r>
              <a:rPr lang="en-US" sz="800" b="1" dirty="0" smtClean="0">
                <a:solidFill>
                  <a:schemeClr val="tx2"/>
                </a:solidFill>
                <a:sym typeface="Wingdings 2"/>
              </a:rPr>
              <a:t>Faculty and Labor Relations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>
                <a:solidFill>
                  <a:schemeClr val="tx2"/>
                </a:solidFill>
                <a:sym typeface="Wingdings 2"/>
              </a:rPr>
              <a:t>Collective bargaining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tx2"/>
                </a:solidFill>
                <a:sym typeface="Wingdings 2"/>
              </a:rPr>
              <a:t>Grievance processes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tx2"/>
                </a:solidFill>
                <a:sym typeface="Wingdings 2"/>
              </a:rPr>
              <a:t>Faculty relations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800" dirty="0" smtClean="0">
              <a:solidFill>
                <a:schemeClr val="tx2"/>
              </a:solidFill>
              <a:sym typeface="Wingdings 2"/>
            </a:endParaRPr>
          </a:p>
          <a:p>
            <a:r>
              <a:rPr lang="en-US" sz="800" b="1" dirty="0" smtClean="0">
                <a:solidFill>
                  <a:schemeClr val="tx2"/>
                </a:solidFill>
                <a:sym typeface="Wingdings 2"/>
              </a:rPr>
              <a:t>Compliance</a:t>
            </a:r>
            <a:endParaRPr lang="en-US" sz="800" b="1" dirty="0">
              <a:solidFill>
                <a:schemeClr val="tx2"/>
              </a:solidFill>
              <a:sym typeface="Wingdings 2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tx2"/>
                </a:solidFill>
                <a:sym typeface="Wingdings 2"/>
              </a:rPr>
              <a:t>ADA Coordinator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tx2"/>
                </a:solidFill>
                <a:sym typeface="Wingdings 2"/>
              </a:rPr>
              <a:t>Unemployment claims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tx2"/>
                </a:solidFill>
              </a:rPr>
              <a:t>Coordination </a:t>
            </a:r>
            <a:r>
              <a:rPr lang="en-US" sz="800" dirty="0">
                <a:solidFill>
                  <a:schemeClr val="tx2"/>
                </a:solidFill>
              </a:rPr>
              <a:t>with Title </a:t>
            </a:r>
            <a:r>
              <a:rPr lang="en-US" sz="800" dirty="0" smtClean="0">
                <a:solidFill>
                  <a:schemeClr val="tx2"/>
                </a:solidFill>
              </a:rPr>
              <a:t>IX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tx2"/>
                </a:solidFill>
                <a:sym typeface="Wingdings 2"/>
              </a:rPr>
              <a:t>Complex FMLA/Leaves </a:t>
            </a:r>
            <a:r>
              <a:rPr lang="en-US" sz="800" dirty="0">
                <a:solidFill>
                  <a:schemeClr val="tx2"/>
                </a:solidFill>
                <a:sym typeface="Wingdings 2"/>
              </a:rPr>
              <a:t>of absence</a:t>
            </a:r>
          </a:p>
          <a:p>
            <a:pPr marL="171450" indent="-171450">
              <a:buFont typeface="Wingdings 2"/>
              <a:buChar char="ó"/>
            </a:pPr>
            <a:endParaRPr lang="en-US" sz="800" dirty="0" smtClean="0">
              <a:solidFill>
                <a:schemeClr val="tx2"/>
              </a:solidFill>
            </a:endParaRPr>
          </a:p>
          <a:p>
            <a:endParaRPr lang="en-US" sz="800" dirty="0">
              <a:solidFill>
                <a:schemeClr val="tx2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288167" y="2445664"/>
            <a:ext cx="1355673" cy="42831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>
                <a:solidFill>
                  <a:schemeClr val="tx2"/>
                </a:solidFill>
              </a:rPr>
              <a:t>Max Thompson</a:t>
            </a:r>
          </a:p>
        </p:txBody>
      </p:sp>
      <p:sp>
        <p:nvSpPr>
          <p:cNvPr id="32" name="Rectangle 31"/>
          <p:cNvSpPr/>
          <p:nvPr/>
        </p:nvSpPr>
        <p:spPr>
          <a:xfrm>
            <a:off x="2464326" y="2445664"/>
            <a:ext cx="1355673" cy="42831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>
                <a:solidFill>
                  <a:schemeClr val="tx2"/>
                </a:solidFill>
              </a:rPr>
              <a:t>Sara King</a:t>
            </a:r>
          </a:p>
        </p:txBody>
      </p:sp>
      <p:sp>
        <p:nvSpPr>
          <p:cNvPr id="34" name="Rectangle 33"/>
          <p:cNvSpPr/>
          <p:nvPr/>
        </p:nvSpPr>
        <p:spPr>
          <a:xfrm>
            <a:off x="4596768" y="2455261"/>
            <a:ext cx="1355673" cy="42831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>
                <a:solidFill>
                  <a:schemeClr val="tx2"/>
                </a:solidFill>
              </a:rPr>
              <a:t>Sharon Stoneberger</a:t>
            </a:r>
          </a:p>
        </p:txBody>
      </p:sp>
      <p:sp>
        <p:nvSpPr>
          <p:cNvPr id="35" name="Rectangle 34"/>
          <p:cNvSpPr/>
          <p:nvPr/>
        </p:nvSpPr>
        <p:spPr>
          <a:xfrm>
            <a:off x="6067130" y="2450142"/>
            <a:ext cx="1347051" cy="4334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>
                <a:solidFill>
                  <a:schemeClr val="tx2"/>
                </a:solidFill>
              </a:rPr>
              <a:t>Betsy Webb</a:t>
            </a:r>
          </a:p>
        </p:txBody>
      </p:sp>
      <p:sp>
        <p:nvSpPr>
          <p:cNvPr id="36" name="Rectangle 35"/>
          <p:cNvSpPr/>
          <p:nvPr/>
        </p:nvSpPr>
        <p:spPr>
          <a:xfrm>
            <a:off x="7507236" y="2464532"/>
            <a:ext cx="1489933" cy="42831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>
                <a:solidFill>
                  <a:schemeClr val="tx2"/>
                </a:solidFill>
              </a:rPr>
              <a:t>Susan Alt</a:t>
            </a:r>
          </a:p>
          <a:p>
            <a:pPr algn="ctr"/>
            <a:r>
              <a:rPr lang="en-US" sz="900" b="1" dirty="0" smtClean="0">
                <a:solidFill>
                  <a:schemeClr val="tx2"/>
                </a:solidFill>
              </a:rPr>
              <a:t>Deb Barkley</a:t>
            </a:r>
          </a:p>
        </p:txBody>
      </p:sp>
      <p:sp>
        <p:nvSpPr>
          <p:cNvPr id="58" name="Rectangle 57"/>
          <p:cNvSpPr/>
          <p:nvPr/>
        </p:nvSpPr>
        <p:spPr>
          <a:xfrm>
            <a:off x="1735440" y="3103062"/>
            <a:ext cx="1331929" cy="289369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800" b="1" dirty="0" smtClean="0">
                <a:solidFill>
                  <a:schemeClr val="tx2"/>
                </a:solidFill>
              </a:rPr>
              <a:t>Benefits Services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tx2"/>
                </a:solidFill>
              </a:rPr>
              <a:t>CHOICES benefits administration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tx2"/>
                </a:solidFill>
              </a:rPr>
              <a:t>CHOICES re-enrollment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tx2"/>
                </a:solidFill>
              </a:rPr>
              <a:t>Employee </a:t>
            </a:r>
            <a:r>
              <a:rPr lang="en-US" sz="800" dirty="0">
                <a:solidFill>
                  <a:schemeClr val="tx2"/>
                </a:solidFill>
              </a:rPr>
              <a:t>and retiree </a:t>
            </a:r>
            <a:r>
              <a:rPr lang="en-US" sz="800" dirty="0" smtClean="0">
                <a:solidFill>
                  <a:schemeClr val="tx2"/>
                </a:solidFill>
              </a:rPr>
              <a:t>consultation</a:t>
            </a:r>
            <a:endParaRPr lang="en-US" sz="800" dirty="0">
              <a:solidFill>
                <a:schemeClr val="tx2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tx2"/>
                </a:solidFill>
                <a:sym typeface="Wingdings 2"/>
              </a:rPr>
              <a:t>New </a:t>
            </a:r>
            <a:r>
              <a:rPr lang="en-US" sz="800" dirty="0">
                <a:solidFill>
                  <a:schemeClr val="tx2"/>
                </a:solidFill>
                <a:sym typeface="Wingdings 2"/>
              </a:rPr>
              <a:t>Employee Benefits </a:t>
            </a:r>
            <a:r>
              <a:rPr lang="en-US" sz="800" dirty="0" smtClean="0">
                <a:solidFill>
                  <a:schemeClr val="tx2"/>
                </a:solidFill>
                <a:sym typeface="Wingdings 2"/>
              </a:rPr>
              <a:t>Orientation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tx2"/>
                </a:solidFill>
                <a:sym typeface="Wingdings 2"/>
              </a:rPr>
              <a:t>Benefit vendor reports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tx2"/>
                </a:solidFill>
                <a:sym typeface="Wingdings 2"/>
              </a:rPr>
              <a:t>Retirement plan admin &amp; reports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800" dirty="0" smtClean="0">
              <a:solidFill>
                <a:schemeClr val="tx2"/>
              </a:solidFill>
              <a:sym typeface="Wingdings 2"/>
            </a:endParaRPr>
          </a:p>
          <a:p>
            <a:r>
              <a:rPr lang="en-US" sz="800" b="1" dirty="0" smtClean="0">
                <a:solidFill>
                  <a:schemeClr val="tx2"/>
                </a:solidFill>
                <a:sym typeface="Wingdings 2"/>
              </a:rPr>
              <a:t>Employee Services</a:t>
            </a:r>
            <a:endParaRPr lang="en-US" sz="800" b="1" dirty="0">
              <a:solidFill>
                <a:schemeClr val="tx2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tx2"/>
                </a:solidFill>
                <a:sym typeface="Wingdings 2"/>
              </a:rPr>
              <a:t>Front desk reception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tx2"/>
                </a:solidFill>
                <a:sym typeface="Wingdings 2"/>
              </a:rPr>
              <a:t>Mail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tx2"/>
                </a:solidFill>
                <a:sym typeface="Wingdings 2"/>
              </a:rPr>
              <a:t>Verification of Employment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tx2"/>
                </a:solidFill>
                <a:sym typeface="Wingdings 2"/>
              </a:rPr>
              <a:t>Forms and employee paperwork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tx2"/>
                </a:solidFill>
                <a:sym typeface="Wingdings 2"/>
              </a:rPr>
              <a:t>Termination checklists</a:t>
            </a:r>
            <a:br>
              <a:rPr lang="en-US" sz="800" dirty="0" smtClean="0">
                <a:solidFill>
                  <a:schemeClr val="tx2"/>
                </a:solidFill>
                <a:sym typeface="Wingdings 2"/>
              </a:rPr>
            </a:br>
            <a:endParaRPr lang="en-US" sz="800" dirty="0" smtClean="0">
              <a:solidFill>
                <a:schemeClr val="tx2"/>
              </a:solidFill>
              <a:sym typeface="Wingdings 2"/>
            </a:endParaRPr>
          </a:p>
        </p:txBody>
      </p:sp>
      <p:cxnSp>
        <p:nvCxnSpPr>
          <p:cNvPr id="59" name="Straight Connector 58"/>
          <p:cNvCxnSpPr/>
          <p:nvPr/>
        </p:nvCxnSpPr>
        <p:spPr>
          <a:xfrm flipV="1">
            <a:off x="2307265" y="2977524"/>
            <a:ext cx="1534592" cy="679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32876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0" name="Straight Connector 39"/>
          <p:cNvCxnSpPr/>
          <p:nvPr/>
        </p:nvCxnSpPr>
        <p:spPr>
          <a:xfrm flipV="1">
            <a:off x="5592045" y="1177452"/>
            <a:ext cx="482169" cy="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>
            <a:off x="3943159" y="2993016"/>
            <a:ext cx="16015" cy="114419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>
            <a:off x="2861819" y="2632119"/>
            <a:ext cx="0" cy="28618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>
            <a:off x="3653548" y="2436567"/>
            <a:ext cx="0" cy="66710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>
            <a:endCxn id="34" idx="2"/>
          </p:cNvCxnSpPr>
          <p:nvPr/>
        </p:nvCxnSpPr>
        <p:spPr>
          <a:xfrm flipH="1">
            <a:off x="3332567" y="1594780"/>
            <a:ext cx="3353" cy="120350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5387715" y="1654080"/>
            <a:ext cx="16015" cy="315411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Connector 160"/>
          <p:cNvCxnSpPr/>
          <p:nvPr/>
        </p:nvCxnSpPr>
        <p:spPr>
          <a:xfrm>
            <a:off x="6855019" y="1611239"/>
            <a:ext cx="0" cy="326710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Connector 120"/>
          <p:cNvCxnSpPr/>
          <p:nvPr/>
        </p:nvCxnSpPr>
        <p:spPr>
          <a:xfrm>
            <a:off x="8270437" y="1610419"/>
            <a:ext cx="0" cy="246185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/>
          <p:cNvCxnSpPr>
            <a:stCxn id="79" idx="2"/>
          </p:cNvCxnSpPr>
          <p:nvPr/>
        </p:nvCxnSpPr>
        <p:spPr>
          <a:xfrm>
            <a:off x="2551179" y="3085701"/>
            <a:ext cx="28166" cy="266987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Connector 116"/>
          <p:cNvCxnSpPr/>
          <p:nvPr/>
        </p:nvCxnSpPr>
        <p:spPr>
          <a:xfrm flipH="1">
            <a:off x="1103939" y="1610419"/>
            <a:ext cx="13452" cy="342811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1914376" y="1773783"/>
            <a:ext cx="2668702" cy="428313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COMPENSATION, BENEFITS  and</a:t>
            </a:r>
          </a:p>
          <a:p>
            <a:pPr algn="ctr"/>
            <a:r>
              <a:rPr lang="en-US" sz="900" b="1" dirty="0" smtClean="0"/>
              <a:t> EMPLOYEE SERVICES </a:t>
            </a:r>
            <a:endParaRPr lang="en-US" sz="900" b="1" dirty="0"/>
          </a:p>
        </p:txBody>
      </p:sp>
      <p:sp>
        <p:nvSpPr>
          <p:cNvPr id="51" name="Rectangle 50"/>
          <p:cNvSpPr/>
          <p:nvPr/>
        </p:nvSpPr>
        <p:spPr>
          <a:xfrm>
            <a:off x="7647875" y="1779153"/>
            <a:ext cx="1326686" cy="439047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/>
            </a:r>
            <a:br>
              <a:rPr lang="en-US" sz="900" b="1" dirty="0"/>
            </a:br>
            <a:r>
              <a:rPr lang="en-US" sz="900" b="1" dirty="0"/>
              <a:t/>
            </a:r>
            <a:br>
              <a:rPr lang="en-US" sz="900" b="1" dirty="0"/>
            </a:br>
            <a:r>
              <a:rPr lang="en-US" sz="900" b="1" dirty="0"/>
              <a:t/>
            </a:r>
            <a:br>
              <a:rPr lang="en-US" sz="900" b="1" dirty="0"/>
            </a:br>
            <a:endParaRPr lang="en-US" sz="900" b="1" dirty="0" smtClean="0"/>
          </a:p>
          <a:p>
            <a:pPr algn="ctr"/>
            <a:r>
              <a:rPr lang="en-US" sz="900" b="1" dirty="0" smtClean="0"/>
              <a:t>EMPLOYEE AND FACULTY RELATIONS</a:t>
            </a:r>
          </a:p>
          <a:p>
            <a:pPr algn="ctr"/>
            <a:r>
              <a:rPr lang="en-US" sz="900" b="1" dirty="0"/>
              <a:t/>
            </a:r>
            <a:br>
              <a:rPr lang="en-US" sz="900" b="1" dirty="0"/>
            </a:br>
            <a:r>
              <a:rPr lang="en-US" sz="900" b="1" dirty="0"/>
              <a:t/>
            </a:r>
            <a:br>
              <a:rPr lang="en-US" sz="900" b="1" dirty="0"/>
            </a:br>
            <a:r>
              <a:rPr lang="en-US" sz="900" b="1" dirty="0"/>
              <a:t/>
            </a:r>
            <a:br>
              <a:rPr lang="en-US" sz="900" b="1" dirty="0"/>
            </a:br>
            <a:endParaRPr lang="en-US" sz="900" b="1" dirty="0"/>
          </a:p>
        </p:txBody>
      </p:sp>
      <p:sp>
        <p:nvSpPr>
          <p:cNvPr id="73" name="Rectangle 72"/>
          <p:cNvSpPr/>
          <p:nvPr/>
        </p:nvSpPr>
        <p:spPr>
          <a:xfrm>
            <a:off x="4719280" y="1779152"/>
            <a:ext cx="1354814" cy="438778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/>
            </a:r>
            <a:br>
              <a:rPr lang="en-US" sz="900" b="1" dirty="0" smtClean="0"/>
            </a:br>
            <a:r>
              <a:rPr lang="en-US" sz="900" b="1" dirty="0" smtClean="0"/>
              <a:t>RECRUITMENT SERVICES</a:t>
            </a:r>
          </a:p>
          <a:p>
            <a:pPr algn="ctr"/>
            <a:endParaRPr lang="en-US" sz="900" b="1" dirty="0"/>
          </a:p>
        </p:txBody>
      </p:sp>
      <p:cxnSp>
        <p:nvCxnSpPr>
          <p:cNvPr id="118" name="Straight Connector 117"/>
          <p:cNvCxnSpPr/>
          <p:nvPr/>
        </p:nvCxnSpPr>
        <p:spPr>
          <a:xfrm>
            <a:off x="1108986" y="1621572"/>
            <a:ext cx="7161451" cy="501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5" name="Rectangle 114"/>
          <p:cNvSpPr/>
          <p:nvPr/>
        </p:nvSpPr>
        <p:spPr>
          <a:xfrm>
            <a:off x="408524" y="1773783"/>
            <a:ext cx="1388378" cy="428313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/>
            </a:r>
            <a:br>
              <a:rPr lang="en-US" sz="900" b="1" dirty="0"/>
            </a:br>
            <a:r>
              <a:rPr lang="en-US" sz="900" b="1" dirty="0" smtClean="0"/>
              <a:t>PAYROLL SERVICES</a:t>
            </a:r>
          </a:p>
          <a:p>
            <a:pPr algn="ctr"/>
            <a:endParaRPr lang="en-US" sz="900" b="1" dirty="0"/>
          </a:p>
        </p:txBody>
      </p:sp>
      <p:sp>
        <p:nvSpPr>
          <p:cNvPr id="38" name="Rectangle 37"/>
          <p:cNvSpPr/>
          <p:nvPr/>
        </p:nvSpPr>
        <p:spPr>
          <a:xfrm>
            <a:off x="3630622" y="925390"/>
            <a:ext cx="1961423" cy="469784"/>
          </a:xfrm>
          <a:prstGeom prst="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b="1" dirty="0" smtClean="0"/>
          </a:p>
          <a:p>
            <a:pPr algn="ctr"/>
            <a:r>
              <a:rPr lang="en-US" sz="1000" b="1" dirty="0" smtClean="0"/>
              <a:t>Chief Human Resources Officer</a:t>
            </a:r>
          </a:p>
          <a:p>
            <a:pPr algn="ctr"/>
            <a:r>
              <a:rPr lang="en-US" sz="1000" b="1" dirty="0"/>
              <a:t>Cathy Hasenpflug</a:t>
            </a:r>
          </a:p>
          <a:p>
            <a:pPr algn="ctr"/>
            <a:endParaRPr lang="en-US" sz="1000" b="1" dirty="0"/>
          </a:p>
        </p:txBody>
      </p:sp>
      <p:cxnSp>
        <p:nvCxnSpPr>
          <p:cNvPr id="43" name="Straight Connector 42"/>
          <p:cNvCxnSpPr/>
          <p:nvPr/>
        </p:nvCxnSpPr>
        <p:spPr>
          <a:xfrm>
            <a:off x="4611332" y="1431352"/>
            <a:ext cx="1" cy="14663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>
          <a:xfrm>
            <a:off x="2800425" y="5512196"/>
            <a:ext cx="2133600" cy="365125"/>
          </a:xfrm>
        </p:spPr>
        <p:txBody>
          <a:bodyPr/>
          <a:lstStyle/>
          <a:p>
            <a:fld id="{0AC8EB61-6689-BD46-842D-184A5EFC0833}" type="slidenum">
              <a:rPr lang="en-US" smtClean="0"/>
              <a:t>2</a:t>
            </a:fld>
            <a:endParaRPr lang="en-US" dirty="0"/>
          </a:p>
        </p:txBody>
      </p:sp>
      <p:sp>
        <p:nvSpPr>
          <p:cNvPr id="25" name="Title 1"/>
          <p:cNvSpPr txBox="1">
            <a:spLocks/>
          </p:cNvSpPr>
          <p:nvPr/>
        </p:nvSpPr>
        <p:spPr>
          <a:xfrm>
            <a:off x="244272" y="366692"/>
            <a:ext cx="8229600" cy="707886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defPPr>
              <a:defRPr lang="en-US"/>
            </a:defPPr>
            <a:lvl1pPr>
              <a:spcBef>
                <a:spcPct val="0"/>
              </a:spcBef>
              <a:buNone/>
              <a:defRPr sz="2000" b="1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defRPr>
            </a:lvl1pPr>
          </a:lstStyle>
          <a:p>
            <a:r>
              <a:rPr lang="en-US" dirty="0" smtClean="0"/>
              <a:t>Human Resources Org Chart Detail</a:t>
            </a:r>
          </a:p>
          <a:p>
            <a:r>
              <a:rPr lang="en-US" dirty="0" smtClean="0"/>
              <a:t>March 2016</a:t>
            </a:r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>
            <a:off x="6199859" y="1779152"/>
            <a:ext cx="1353287" cy="439047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/>
            </a:r>
            <a:br>
              <a:rPr lang="en-US" sz="900" b="1" dirty="0"/>
            </a:br>
            <a:r>
              <a:rPr lang="en-US" sz="900" b="1" dirty="0"/>
              <a:t/>
            </a:r>
            <a:br>
              <a:rPr lang="en-US" sz="900" b="1" dirty="0"/>
            </a:br>
            <a:r>
              <a:rPr lang="en-US" sz="900" b="1" dirty="0"/>
              <a:t/>
            </a:r>
            <a:br>
              <a:rPr lang="en-US" sz="900" b="1" dirty="0"/>
            </a:br>
            <a:endParaRPr lang="en-US" sz="900" b="1" dirty="0" smtClean="0"/>
          </a:p>
          <a:p>
            <a:pPr algn="ctr"/>
            <a:r>
              <a:rPr lang="en-US" sz="900" b="1" dirty="0" smtClean="0"/>
              <a:t>PROFESSIONAL TRAINING AND DEVELOPMENT</a:t>
            </a:r>
          </a:p>
          <a:p>
            <a:pPr algn="ctr"/>
            <a:r>
              <a:rPr lang="en-US" sz="900" b="1" dirty="0"/>
              <a:t/>
            </a:r>
            <a:br>
              <a:rPr lang="en-US" sz="900" b="1" dirty="0"/>
            </a:br>
            <a:r>
              <a:rPr lang="en-US" sz="900" b="1" dirty="0"/>
              <a:t/>
            </a:r>
            <a:br>
              <a:rPr lang="en-US" sz="900" b="1" dirty="0"/>
            </a:br>
            <a:r>
              <a:rPr lang="en-US" sz="900" b="1" dirty="0"/>
              <a:t/>
            </a:r>
            <a:br>
              <a:rPr lang="en-US" sz="900" b="1" dirty="0"/>
            </a:br>
            <a:endParaRPr lang="en-US" sz="900" b="1" dirty="0"/>
          </a:p>
        </p:txBody>
      </p:sp>
      <p:sp>
        <p:nvSpPr>
          <p:cNvPr id="31" name="Rectangle 30"/>
          <p:cNvSpPr/>
          <p:nvPr/>
        </p:nvSpPr>
        <p:spPr>
          <a:xfrm>
            <a:off x="427807" y="2316407"/>
            <a:ext cx="1367885" cy="47228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>
                <a:solidFill>
                  <a:schemeClr val="tx2"/>
                </a:solidFill>
              </a:rPr>
              <a:t>Max Thompson</a:t>
            </a:r>
          </a:p>
        </p:txBody>
      </p:sp>
      <p:sp>
        <p:nvSpPr>
          <p:cNvPr id="32" name="Rectangle 31"/>
          <p:cNvSpPr/>
          <p:nvPr/>
        </p:nvSpPr>
        <p:spPr>
          <a:xfrm>
            <a:off x="1847675" y="3188411"/>
            <a:ext cx="1385001" cy="4714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b="1" dirty="0" smtClean="0">
              <a:solidFill>
                <a:schemeClr val="tx2"/>
              </a:solidFill>
            </a:endParaRPr>
          </a:p>
          <a:p>
            <a:pPr algn="ctr"/>
            <a:r>
              <a:rPr lang="en-US" sz="900" b="1" dirty="0" smtClean="0">
                <a:solidFill>
                  <a:schemeClr val="tx2"/>
                </a:solidFill>
              </a:rPr>
              <a:t>Dawn Watkins</a:t>
            </a:r>
          </a:p>
          <a:p>
            <a:pPr algn="ctr"/>
            <a:r>
              <a:rPr lang="en-US" sz="900" dirty="0" smtClean="0">
                <a:solidFill>
                  <a:schemeClr val="tx2"/>
                </a:solidFill>
              </a:rPr>
              <a:t>Benefits &amp; </a:t>
            </a:r>
            <a:r>
              <a:rPr lang="en-US" sz="900" dirty="0" err="1" smtClean="0">
                <a:solidFill>
                  <a:schemeClr val="tx2"/>
                </a:solidFill>
              </a:rPr>
              <a:t>Emp</a:t>
            </a:r>
            <a:r>
              <a:rPr lang="en-US" sz="900" dirty="0" smtClean="0">
                <a:solidFill>
                  <a:schemeClr val="tx2"/>
                </a:solidFill>
              </a:rPr>
              <a:t> Services Manager</a:t>
            </a:r>
            <a:br>
              <a:rPr lang="en-US" sz="900" dirty="0" smtClean="0">
                <a:solidFill>
                  <a:schemeClr val="tx2"/>
                </a:solidFill>
              </a:rPr>
            </a:br>
            <a:endParaRPr lang="en-US" sz="900" dirty="0" smtClean="0">
              <a:solidFill>
                <a:schemeClr val="tx2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2648624" y="2326004"/>
            <a:ext cx="1367885" cy="47228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b="1" dirty="0" smtClean="0">
              <a:solidFill>
                <a:schemeClr val="tx2"/>
              </a:solidFill>
            </a:endParaRPr>
          </a:p>
          <a:p>
            <a:pPr algn="ctr"/>
            <a:r>
              <a:rPr lang="en-US" sz="900" b="1" dirty="0" smtClean="0">
                <a:solidFill>
                  <a:schemeClr val="tx2"/>
                </a:solidFill>
              </a:rPr>
              <a:t>Sara King</a:t>
            </a:r>
            <a:br>
              <a:rPr lang="en-US" sz="900" b="1" dirty="0" smtClean="0">
                <a:solidFill>
                  <a:schemeClr val="tx2"/>
                </a:solidFill>
              </a:rPr>
            </a:br>
            <a:endParaRPr lang="en-US" sz="900" dirty="0" smtClean="0">
              <a:solidFill>
                <a:schemeClr val="tx2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6200634" y="2340447"/>
            <a:ext cx="1328891" cy="468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>
                <a:solidFill>
                  <a:schemeClr val="tx2"/>
                </a:solidFill>
              </a:rPr>
              <a:t>Betsy Webb</a:t>
            </a:r>
            <a:endParaRPr lang="en-US" sz="900" b="1" dirty="0">
              <a:solidFill>
                <a:schemeClr val="tx2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7647875" y="2348212"/>
            <a:ext cx="1318881" cy="47228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>
                <a:solidFill>
                  <a:schemeClr val="tx2"/>
                </a:solidFill>
              </a:rPr>
              <a:t>Susan Alt</a:t>
            </a:r>
            <a:br>
              <a:rPr lang="en-US" sz="900" b="1" dirty="0" smtClean="0">
                <a:solidFill>
                  <a:schemeClr val="tx2"/>
                </a:solidFill>
              </a:rPr>
            </a:br>
            <a:r>
              <a:rPr lang="en-US" sz="900" b="1" dirty="0" smtClean="0">
                <a:solidFill>
                  <a:schemeClr val="tx2"/>
                </a:solidFill>
              </a:rPr>
              <a:t>Deb Barkley</a:t>
            </a:r>
          </a:p>
        </p:txBody>
      </p:sp>
      <p:sp>
        <p:nvSpPr>
          <p:cNvPr id="37" name="Rectangle 36"/>
          <p:cNvSpPr/>
          <p:nvPr/>
        </p:nvSpPr>
        <p:spPr>
          <a:xfrm>
            <a:off x="397805" y="3861674"/>
            <a:ext cx="1337652" cy="258577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sz="900" b="1" dirty="0" smtClean="0">
              <a:solidFill>
                <a:schemeClr val="tx2"/>
              </a:solidFill>
            </a:endParaRPr>
          </a:p>
          <a:p>
            <a:pPr algn="ctr"/>
            <a:r>
              <a:rPr lang="en-US" sz="900" b="1" dirty="0" smtClean="0">
                <a:solidFill>
                  <a:schemeClr val="tx2"/>
                </a:solidFill>
              </a:rPr>
              <a:t>Rosemary Walker</a:t>
            </a:r>
          </a:p>
          <a:p>
            <a:pPr algn="ctr"/>
            <a:r>
              <a:rPr lang="en-US" sz="900" dirty="0" smtClean="0">
                <a:solidFill>
                  <a:schemeClr val="tx2"/>
                </a:solidFill>
              </a:rPr>
              <a:t>Accountant</a:t>
            </a:r>
          </a:p>
          <a:p>
            <a:pPr algn="ctr"/>
            <a:endParaRPr lang="en-US" sz="900" dirty="0" smtClean="0">
              <a:solidFill>
                <a:schemeClr val="tx2"/>
              </a:solidFill>
            </a:endParaRPr>
          </a:p>
          <a:p>
            <a:pPr algn="ctr"/>
            <a:r>
              <a:rPr lang="en-US" sz="900" b="1" dirty="0" smtClean="0">
                <a:solidFill>
                  <a:schemeClr val="tx2"/>
                </a:solidFill>
              </a:rPr>
              <a:t>Darcy Tickner</a:t>
            </a:r>
          </a:p>
          <a:p>
            <a:pPr algn="ctr"/>
            <a:r>
              <a:rPr lang="en-US" sz="900" dirty="0" smtClean="0">
                <a:solidFill>
                  <a:schemeClr val="tx2"/>
                </a:solidFill>
              </a:rPr>
              <a:t>International Employee Services</a:t>
            </a:r>
            <a:endParaRPr lang="en-US" sz="900" b="1" dirty="0" smtClean="0">
              <a:solidFill>
                <a:schemeClr val="tx2"/>
              </a:solidFill>
            </a:endParaRPr>
          </a:p>
          <a:p>
            <a:pPr algn="ctr"/>
            <a:endParaRPr lang="en-US" sz="900" b="1" dirty="0">
              <a:solidFill>
                <a:schemeClr val="tx2"/>
              </a:solidFill>
            </a:endParaRPr>
          </a:p>
          <a:p>
            <a:pPr algn="ctr"/>
            <a:r>
              <a:rPr lang="en-US" sz="900" b="1" dirty="0" smtClean="0">
                <a:solidFill>
                  <a:schemeClr val="tx2"/>
                </a:solidFill>
              </a:rPr>
              <a:t>Fiona Harper</a:t>
            </a:r>
          </a:p>
          <a:p>
            <a:pPr algn="ctr"/>
            <a:r>
              <a:rPr lang="en-US" sz="900" dirty="0" smtClean="0">
                <a:solidFill>
                  <a:schemeClr val="tx2"/>
                </a:solidFill>
              </a:rPr>
              <a:t>Payroll Supervisor</a:t>
            </a:r>
          </a:p>
          <a:p>
            <a:pPr algn="ctr"/>
            <a:endParaRPr lang="en-US" sz="900" b="1" i="1" dirty="0">
              <a:solidFill>
                <a:schemeClr val="tx2"/>
              </a:solidFill>
            </a:endParaRPr>
          </a:p>
          <a:p>
            <a:pPr algn="ctr"/>
            <a:r>
              <a:rPr lang="en-US" sz="900" i="1" dirty="0" smtClean="0">
                <a:solidFill>
                  <a:schemeClr val="tx2"/>
                </a:solidFill>
              </a:rPr>
              <a:t>Payroll Team</a:t>
            </a:r>
            <a:endParaRPr lang="en-US" sz="900" i="1" dirty="0">
              <a:solidFill>
                <a:schemeClr val="tx2"/>
              </a:solidFill>
            </a:endParaRPr>
          </a:p>
          <a:p>
            <a:pPr algn="ctr"/>
            <a:r>
              <a:rPr lang="en-US" sz="900" b="1" dirty="0">
                <a:solidFill>
                  <a:schemeClr val="tx2"/>
                </a:solidFill>
              </a:rPr>
              <a:t>Tara Gunsch</a:t>
            </a:r>
          </a:p>
          <a:p>
            <a:pPr algn="ctr"/>
            <a:r>
              <a:rPr lang="en-US" sz="900" b="1" dirty="0">
                <a:solidFill>
                  <a:schemeClr val="tx2"/>
                </a:solidFill>
              </a:rPr>
              <a:t>Susan Frey</a:t>
            </a:r>
          </a:p>
          <a:p>
            <a:pPr algn="ctr"/>
            <a:r>
              <a:rPr lang="en-US" sz="900" b="1" dirty="0">
                <a:solidFill>
                  <a:schemeClr val="tx2"/>
                </a:solidFill>
              </a:rPr>
              <a:t>Ashley </a:t>
            </a:r>
            <a:r>
              <a:rPr lang="en-US" sz="900" b="1" dirty="0" smtClean="0">
                <a:solidFill>
                  <a:schemeClr val="tx2"/>
                </a:solidFill>
              </a:rPr>
              <a:t>Shaw</a:t>
            </a:r>
          </a:p>
          <a:p>
            <a:pPr algn="ctr"/>
            <a:endParaRPr lang="en-US" sz="900" b="1" dirty="0">
              <a:solidFill>
                <a:schemeClr val="tx2"/>
              </a:solidFill>
            </a:endParaRPr>
          </a:p>
          <a:p>
            <a:pPr algn="ctr"/>
            <a:r>
              <a:rPr lang="en-US" sz="900" i="1" dirty="0" smtClean="0">
                <a:solidFill>
                  <a:schemeClr val="tx2"/>
                </a:solidFill>
              </a:rPr>
              <a:t>Records</a:t>
            </a:r>
          </a:p>
          <a:p>
            <a:pPr algn="ctr"/>
            <a:r>
              <a:rPr lang="en-US" sz="900" b="1" i="1" dirty="0" smtClean="0">
                <a:solidFill>
                  <a:schemeClr val="tx2"/>
                </a:solidFill>
              </a:rPr>
              <a:t>Joyce Schmidt (PT)</a:t>
            </a:r>
            <a:endParaRPr lang="en-US" sz="900" b="1" i="1" dirty="0">
              <a:solidFill>
                <a:schemeClr val="tx2"/>
              </a:solidFill>
            </a:endParaRPr>
          </a:p>
          <a:p>
            <a:pPr algn="ctr"/>
            <a:endParaRPr lang="en-US" sz="900" b="1" dirty="0" smtClean="0">
              <a:solidFill>
                <a:schemeClr val="tx2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1895667" y="3859188"/>
            <a:ext cx="1351174" cy="208176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900" i="1" dirty="0" smtClean="0">
                <a:solidFill>
                  <a:schemeClr val="tx2"/>
                </a:solidFill>
              </a:rPr>
              <a:t/>
            </a:r>
            <a:br>
              <a:rPr lang="en-US" sz="900" i="1" dirty="0" smtClean="0">
                <a:solidFill>
                  <a:schemeClr val="tx2"/>
                </a:solidFill>
              </a:rPr>
            </a:br>
            <a:r>
              <a:rPr lang="en-US" sz="900" i="1" dirty="0" smtClean="0">
                <a:solidFill>
                  <a:schemeClr val="tx2"/>
                </a:solidFill>
              </a:rPr>
              <a:t>Employee </a:t>
            </a:r>
            <a:r>
              <a:rPr lang="en-US" sz="900" i="1" dirty="0">
                <a:solidFill>
                  <a:schemeClr val="tx2"/>
                </a:solidFill>
              </a:rPr>
              <a:t>Services </a:t>
            </a:r>
            <a:r>
              <a:rPr lang="en-US" sz="900" i="1" dirty="0" smtClean="0">
                <a:solidFill>
                  <a:schemeClr val="tx2"/>
                </a:solidFill>
              </a:rPr>
              <a:t>Team</a:t>
            </a:r>
          </a:p>
          <a:p>
            <a:pPr algn="ctr"/>
            <a:r>
              <a:rPr lang="en-US" sz="900" i="1" dirty="0" smtClean="0">
                <a:solidFill>
                  <a:schemeClr val="tx2"/>
                </a:solidFill>
              </a:rPr>
              <a:t>(Nopper Front Desk)</a:t>
            </a:r>
            <a:endParaRPr lang="en-US" sz="900" i="1" dirty="0">
              <a:solidFill>
                <a:schemeClr val="tx2"/>
              </a:solidFill>
            </a:endParaRPr>
          </a:p>
          <a:p>
            <a:pPr algn="ctr"/>
            <a:r>
              <a:rPr lang="en-US" sz="900" b="1" dirty="0">
                <a:solidFill>
                  <a:schemeClr val="tx2"/>
                </a:solidFill>
              </a:rPr>
              <a:t>Diane </a:t>
            </a:r>
            <a:r>
              <a:rPr lang="en-US" sz="900" b="1" dirty="0" smtClean="0">
                <a:solidFill>
                  <a:schemeClr val="tx2"/>
                </a:solidFill>
              </a:rPr>
              <a:t>Heck</a:t>
            </a:r>
            <a:endParaRPr lang="en-US" sz="900" b="1" dirty="0">
              <a:solidFill>
                <a:srgbClr val="FF0000"/>
              </a:solidFill>
            </a:endParaRPr>
          </a:p>
          <a:p>
            <a:pPr algn="ctr"/>
            <a:r>
              <a:rPr lang="en-US" sz="900" b="1" dirty="0" smtClean="0">
                <a:solidFill>
                  <a:srgbClr val="FF0000"/>
                </a:solidFill>
              </a:rPr>
              <a:t>OPEN Personnel </a:t>
            </a:r>
            <a:r>
              <a:rPr lang="en-US" sz="900" b="1" dirty="0" err="1" smtClean="0">
                <a:solidFill>
                  <a:srgbClr val="FF0000"/>
                </a:solidFill>
              </a:rPr>
              <a:t>Assoc</a:t>
            </a:r>
            <a:endParaRPr lang="en-US" sz="700" b="1" dirty="0">
              <a:solidFill>
                <a:srgbClr val="FF0000"/>
              </a:solidFill>
            </a:endParaRPr>
          </a:p>
          <a:p>
            <a:pPr algn="ctr"/>
            <a:endParaRPr lang="en-US" sz="900" b="1" dirty="0">
              <a:solidFill>
                <a:schemeClr val="tx2"/>
              </a:solidFill>
            </a:endParaRPr>
          </a:p>
          <a:p>
            <a:pPr algn="ctr"/>
            <a:r>
              <a:rPr lang="en-US" sz="900" b="1" dirty="0" smtClean="0">
                <a:solidFill>
                  <a:schemeClr val="tx2"/>
                </a:solidFill>
              </a:rPr>
              <a:t>Amy Thomas</a:t>
            </a:r>
          </a:p>
          <a:p>
            <a:pPr algn="ctr"/>
            <a:r>
              <a:rPr lang="en-US" sz="900" dirty="0" smtClean="0">
                <a:solidFill>
                  <a:schemeClr val="tx2"/>
                </a:solidFill>
              </a:rPr>
              <a:t>Benefits Supervisor</a:t>
            </a:r>
          </a:p>
          <a:p>
            <a:pPr algn="ctr"/>
            <a:endParaRPr lang="en-US" sz="900" i="1" dirty="0">
              <a:solidFill>
                <a:schemeClr val="tx2"/>
              </a:solidFill>
            </a:endParaRPr>
          </a:p>
          <a:p>
            <a:pPr algn="ctr"/>
            <a:r>
              <a:rPr lang="en-US" sz="900" i="1" dirty="0" smtClean="0">
                <a:solidFill>
                  <a:schemeClr val="tx2"/>
                </a:solidFill>
              </a:rPr>
              <a:t>Benefits Team</a:t>
            </a:r>
            <a:endParaRPr lang="en-US" sz="900" i="1" dirty="0">
              <a:solidFill>
                <a:schemeClr val="tx2"/>
              </a:solidFill>
            </a:endParaRPr>
          </a:p>
          <a:p>
            <a:pPr algn="ctr"/>
            <a:r>
              <a:rPr lang="en-US" sz="900" b="1" dirty="0">
                <a:solidFill>
                  <a:schemeClr val="tx2"/>
                </a:solidFill>
              </a:rPr>
              <a:t>Lauren Hill</a:t>
            </a:r>
          </a:p>
          <a:p>
            <a:pPr algn="ctr"/>
            <a:r>
              <a:rPr lang="en-US" sz="900" b="1" dirty="0">
                <a:solidFill>
                  <a:schemeClr val="tx2"/>
                </a:solidFill>
              </a:rPr>
              <a:t>Lauren Buxbaum</a:t>
            </a:r>
            <a:r>
              <a:rPr lang="en-US" sz="900" b="1">
                <a:solidFill>
                  <a:schemeClr val="tx2"/>
                </a:solidFill>
              </a:rPr>
              <a:t/>
            </a:r>
            <a:br>
              <a:rPr lang="en-US" sz="900" b="1">
                <a:solidFill>
                  <a:schemeClr val="tx2"/>
                </a:solidFill>
              </a:rPr>
            </a:br>
            <a:r>
              <a:rPr lang="en-US" sz="900" b="1" smtClean="0">
                <a:solidFill>
                  <a:schemeClr val="tx2"/>
                </a:solidFill>
              </a:rPr>
              <a:t>Michele </a:t>
            </a:r>
            <a:r>
              <a:rPr lang="en-US" sz="900" b="1" dirty="0" smtClean="0">
                <a:solidFill>
                  <a:schemeClr val="tx2"/>
                </a:solidFill>
              </a:rPr>
              <a:t>Steinberg</a:t>
            </a:r>
          </a:p>
          <a:p>
            <a:pPr algn="ctr"/>
            <a:r>
              <a:rPr lang="en-US" sz="900" b="1" i="1" dirty="0" smtClean="0">
                <a:solidFill>
                  <a:schemeClr val="tx2"/>
                </a:solidFill>
              </a:rPr>
              <a:t>Lorraine Bogison (PT)</a:t>
            </a:r>
            <a:endParaRPr lang="en-US" sz="900" b="1" i="1" dirty="0">
              <a:solidFill>
                <a:schemeClr val="tx2"/>
              </a:solidFill>
            </a:endParaRPr>
          </a:p>
          <a:p>
            <a:pPr algn="ctr"/>
            <a:endParaRPr lang="en-US" sz="700" b="1" dirty="0">
              <a:solidFill>
                <a:srgbClr val="FF0000"/>
              </a:solidFill>
            </a:endParaRPr>
          </a:p>
          <a:p>
            <a:pPr algn="ctr"/>
            <a:endParaRPr lang="en-US" sz="900" dirty="0" smtClean="0">
              <a:solidFill>
                <a:schemeClr val="tx2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4694346" y="2337135"/>
            <a:ext cx="1375243" cy="46115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>
                <a:solidFill>
                  <a:schemeClr val="tx2"/>
                </a:solidFill>
              </a:rPr>
              <a:t/>
            </a:r>
            <a:br>
              <a:rPr lang="en-US" sz="900" b="1" dirty="0" smtClean="0">
                <a:solidFill>
                  <a:schemeClr val="tx2"/>
                </a:solidFill>
              </a:rPr>
            </a:br>
            <a:r>
              <a:rPr lang="en-US" sz="900" b="1" dirty="0" smtClean="0">
                <a:solidFill>
                  <a:schemeClr val="tx2"/>
                </a:solidFill>
              </a:rPr>
              <a:t>Sharon Stoneberger</a:t>
            </a:r>
          </a:p>
          <a:p>
            <a:pPr algn="ctr"/>
            <a:endParaRPr lang="en-US" sz="900" b="1" dirty="0" smtClean="0">
              <a:solidFill>
                <a:schemeClr val="tx2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6177183" y="3877348"/>
            <a:ext cx="1278342" cy="206360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sz="900" b="1" dirty="0">
              <a:solidFill>
                <a:schemeClr val="tx2"/>
              </a:solidFill>
            </a:endParaRPr>
          </a:p>
          <a:p>
            <a:pPr algn="ctr"/>
            <a:r>
              <a:rPr lang="en-US" sz="900" i="1" dirty="0" smtClean="0">
                <a:solidFill>
                  <a:schemeClr val="tx2"/>
                </a:solidFill>
              </a:rPr>
              <a:t>Training Program Coordinator</a:t>
            </a:r>
            <a:br>
              <a:rPr lang="en-US" sz="900" i="1" dirty="0" smtClean="0">
                <a:solidFill>
                  <a:schemeClr val="tx2"/>
                </a:solidFill>
              </a:rPr>
            </a:br>
            <a:r>
              <a:rPr lang="en-US" sz="900" b="1" dirty="0" smtClean="0">
                <a:solidFill>
                  <a:schemeClr val="tx2"/>
                </a:solidFill>
              </a:rPr>
              <a:t>Melissa Schaak</a:t>
            </a:r>
            <a:br>
              <a:rPr lang="en-US" sz="900" b="1" dirty="0" smtClean="0">
                <a:solidFill>
                  <a:schemeClr val="tx2"/>
                </a:solidFill>
              </a:rPr>
            </a:br>
            <a:endParaRPr lang="en-US" sz="900" b="1" dirty="0">
              <a:solidFill>
                <a:srgbClr val="FF0000"/>
              </a:solidFill>
            </a:endParaRPr>
          </a:p>
          <a:p>
            <a:pPr algn="ctr"/>
            <a:endParaRPr lang="en-US" sz="900" b="1" dirty="0" smtClean="0">
              <a:solidFill>
                <a:schemeClr val="tx2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3355989" y="3877347"/>
            <a:ext cx="1299610" cy="206360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900" i="1" dirty="0" smtClean="0">
                <a:solidFill>
                  <a:schemeClr val="tx2"/>
                </a:solidFill>
              </a:rPr>
              <a:t/>
            </a:r>
            <a:br>
              <a:rPr lang="en-US" sz="900" i="1" dirty="0" smtClean="0">
                <a:solidFill>
                  <a:schemeClr val="tx2"/>
                </a:solidFill>
              </a:rPr>
            </a:br>
            <a:r>
              <a:rPr lang="en-US" sz="900" i="1" dirty="0" smtClean="0">
                <a:solidFill>
                  <a:schemeClr val="tx2"/>
                </a:solidFill>
              </a:rPr>
              <a:t>Comp/Class Team</a:t>
            </a:r>
            <a:endParaRPr lang="en-US" sz="900" i="1" dirty="0">
              <a:solidFill>
                <a:schemeClr val="tx2"/>
              </a:solidFill>
            </a:endParaRPr>
          </a:p>
          <a:p>
            <a:pPr algn="ctr"/>
            <a:r>
              <a:rPr lang="en-US" sz="900" b="1" dirty="0" smtClean="0">
                <a:solidFill>
                  <a:srgbClr val="FF0000"/>
                </a:solidFill>
              </a:rPr>
              <a:t>OPEN </a:t>
            </a:r>
            <a:r>
              <a:rPr lang="en-US" sz="900" b="1" dirty="0">
                <a:solidFill>
                  <a:srgbClr val="FF0000"/>
                </a:solidFill>
              </a:rPr>
              <a:t>HR Officer</a:t>
            </a:r>
          </a:p>
          <a:p>
            <a:pPr algn="ctr"/>
            <a:r>
              <a:rPr lang="en-US" sz="900" b="1" dirty="0">
                <a:solidFill>
                  <a:srgbClr val="FF0000"/>
                </a:solidFill>
              </a:rPr>
              <a:t>OPEN HR </a:t>
            </a:r>
            <a:r>
              <a:rPr lang="en-US" sz="900" b="1" dirty="0" smtClean="0">
                <a:solidFill>
                  <a:srgbClr val="FF0000"/>
                </a:solidFill>
              </a:rPr>
              <a:t>Officer</a:t>
            </a:r>
          </a:p>
          <a:p>
            <a:pPr algn="ctr"/>
            <a:r>
              <a:rPr lang="en-US" sz="900" b="1" dirty="0">
                <a:solidFill>
                  <a:schemeClr val="tx2"/>
                </a:solidFill>
              </a:rPr>
              <a:t>Tracy </a:t>
            </a:r>
            <a:r>
              <a:rPr lang="en-US" sz="900" b="1" dirty="0" smtClean="0">
                <a:solidFill>
                  <a:schemeClr val="tx2"/>
                </a:solidFill>
              </a:rPr>
              <a:t>Grossberg</a:t>
            </a:r>
            <a:endParaRPr lang="en-US" sz="900" b="1" dirty="0" smtClean="0">
              <a:solidFill>
                <a:srgbClr val="FF0000"/>
              </a:solidFill>
            </a:endParaRPr>
          </a:p>
          <a:p>
            <a:pPr algn="ctr"/>
            <a:endParaRPr lang="en-US" sz="900" b="1" dirty="0">
              <a:solidFill>
                <a:srgbClr val="FF0000"/>
              </a:solidFill>
            </a:endParaRPr>
          </a:p>
          <a:p>
            <a:pPr algn="ctr"/>
            <a:r>
              <a:rPr lang="en-US" sz="900" i="1" dirty="0" smtClean="0">
                <a:solidFill>
                  <a:schemeClr val="tx2"/>
                </a:solidFill>
              </a:rPr>
              <a:t>Reporting &amp; Systems</a:t>
            </a:r>
          </a:p>
          <a:p>
            <a:pPr algn="ctr"/>
            <a:r>
              <a:rPr lang="en-US" sz="900" b="1" dirty="0" smtClean="0">
                <a:solidFill>
                  <a:schemeClr val="tx2"/>
                </a:solidFill>
              </a:rPr>
              <a:t>Ian Johnson</a:t>
            </a:r>
          </a:p>
          <a:p>
            <a:pPr algn="ctr"/>
            <a:r>
              <a:rPr lang="en-US" sz="900" b="1" dirty="0" smtClean="0">
                <a:solidFill>
                  <a:srgbClr val="FF0000"/>
                </a:solidFill>
              </a:rPr>
              <a:t>OPEN Personnel </a:t>
            </a:r>
            <a:r>
              <a:rPr lang="en-US" sz="900" b="1" dirty="0" err="1" smtClean="0">
                <a:solidFill>
                  <a:srgbClr val="FF0000"/>
                </a:solidFill>
              </a:rPr>
              <a:t>Assoc</a:t>
            </a:r>
            <a:endParaRPr lang="en-US" sz="700" b="1" dirty="0">
              <a:solidFill>
                <a:srgbClr val="FF0000"/>
              </a:solidFill>
            </a:endParaRPr>
          </a:p>
          <a:p>
            <a:pPr algn="ctr"/>
            <a:endParaRPr lang="en-US" sz="900" b="1" dirty="0" smtClean="0">
              <a:solidFill>
                <a:srgbClr val="FF0000"/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4766798" y="3877348"/>
            <a:ext cx="1285110" cy="206360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900" i="1" dirty="0" smtClean="0">
                <a:solidFill>
                  <a:schemeClr val="tx2"/>
                </a:solidFill>
              </a:rPr>
              <a:t/>
            </a:r>
            <a:br>
              <a:rPr lang="en-US" sz="900" i="1" dirty="0" smtClean="0">
                <a:solidFill>
                  <a:schemeClr val="tx2"/>
                </a:solidFill>
              </a:rPr>
            </a:br>
            <a:r>
              <a:rPr lang="en-US" sz="900" i="1" dirty="0" smtClean="0">
                <a:solidFill>
                  <a:schemeClr val="tx2"/>
                </a:solidFill>
              </a:rPr>
              <a:t>Recruitment Specialists</a:t>
            </a:r>
          </a:p>
          <a:p>
            <a:pPr algn="ctr"/>
            <a:r>
              <a:rPr lang="en-US" sz="900" b="1" dirty="0" smtClean="0">
                <a:solidFill>
                  <a:schemeClr val="tx2"/>
                </a:solidFill>
              </a:rPr>
              <a:t>Kris Wathne</a:t>
            </a:r>
          </a:p>
          <a:p>
            <a:pPr algn="ctr"/>
            <a:r>
              <a:rPr lang="en-US" sz="900" b="1" dirty="0" smtClean="0">
                <a:solidFill>
                  <a:srgbClr val="FF0000"/>
                </a:solidFill>
              </a:rPr>
              <a:t>OPEN Recruitment Specialist</a:t>
            </a:r>
          </a:p>
          <a:p>
            <a:pPr algn="ctr"/>
            <a:endParaRPr lang="en-US" sz="900" b="1" dirty="0">
              <a:solidFill>
                <a:srgbClr val="FF0000"/>
              </a:solidFill>
            </a:endParaRPr>
          </a:p>
          <a:p>
            <a:pPr algn="ctr"/>
            <a:r>
              <a:rPr lang="en-US" sz="900" i="1" dirty="0" smtClean="0">
                <a:solidFill>
                  <a:schemeClr val="tx2"/>
                </a:solidFill>
              </a:rPr>
              <a:t>ATS &amp; Employment</a:t>
            </a:r>
          </a:p>
          <a:p>
            <a:pPr algn="ctr"/>
            <a:r>
              <a:rPr lang="en-US" sz="900" b="1" dirty="0" smtClean="0">
                <a:solidFill>
                  <a:schemeClr val="tx2"/>
                </a:solidFill>
              </a:rPr>
              <a:t>Ann </a:t>
            </a:r>
            <a:r>
              <a:rPr lang="en-US" sz="900" b="1" dirty="0">
                <a:solidFill>
                  <a:schemeClr val="tx2"/>
                </a:solidFill>
              </a:rPr>
              <a:t>Robinson</a:t>
            </a:r>
            <a:br>
              <a:rPr lang="en-US" sz="900" b="1" dirty="0">
                <a:solidFill>
                  <a:schemeClr val="tx2"/>
                </a:solidFill>
              </a:rPr>
            </a:br>
            <a:r>
              <a:rPr lang="en-US" sz="900" b="1" dirty="0">
                <a:solidFill>
                  <a:srgbClr val="FF0000"/>
                </a:solidFill>
              </a:rPr>
              <a:t>OPEN </a:t>
            </a:r>
            <a:r>
              <a:rPr lang="en-US" sz="900" b="1" dirty="0" smtClean="0">
                <a:solidFill>
                  <a:srgbClr val="FF0000"/>
                </a:solidFill>
              </a:rPr>
              <a:t>Personnel </a:t>
            </a:r>
            <a:r>
              <a:rPr lang="en-US" sz="900" b="1" dirty="0" err="1">
                <a:solidFill>
                  <a:srgbClr val="FF0000"/>
                </a:solidFill>
              </a:rPr>
              <a:t>Assoc</a:t>
            </a:r>
            <a:endParaRPr lang="en-US" sz="900" b="1" dirty="0">
              <a:solidFill>
                <a:schemeClr val="tx2"/>
              </a:solidFill>
            </a:endParaRPr>
          </a:p>
          <a:p>
            <a:pPr algn="ctr"/>
            <a:endParaRPr lang="en-US" sz="900" b="1" dirty="0" smtClean="0">
              <a:solidFill>
                <a:srgbClr val="FF0000"/>
              </a:solidFill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7615736" y="3859189"/>
            <a:ext cx="1220354" cy="208176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sz="900" b="1" dirty="0" smtClean="0">
              <a:solidFill>
                <a:srgbClr val="FF0000"/>
              </a:solidFill>
            </a:endParaRPr>
          </a:p>
          <a:p>
            <a:pPr algn="ctr"/>
            <a:r>
              <a:rPr lang="en-US" sz="900" i="1" dirty="0" smtClean="0">
                <a:solidFill>
                  <a:schemeClr val="tx2"/>
                </a:solidFill>
              </a:rPr>
              <a:t>HR Officer</a:t>
            </a:r>
          </a:p>
          <a:p>
            <a:pPr algn="ctr"/>
            <a:r>
              <a:rPr lang="en-US" sz="900" b="1" dirty="0" err="1" smtClean="0">
                <a:solidFill>
                  <a:schemeClr val="tx2"/>
                </a:solidFill>
              </a:rPr>
              <a:t>Kasia</a:t>
            </a:r>
            <a:r>
              <a:rPr lang="en-US" sz="900" b="1" dirty="0" smtClean="0">
                <a:solidFill>
                  <a:schemeClr val="tx2"/>
                </a:solidFill>
              </a:rPr>
              <a:t> Maison-Franklin</a:t>
            </a:r>
          </a:p>
          <a:p>
            <a:pPr algn="ctr"/>
            <a:endParaRPr lang="en-US" sz="900" b="1" dirty="0" smtClean="0">
              <a:solidFill>
                <a:schemeClr val="tx2"/>
              </a:solidFill>
            </a:endParaRPr>
          </a:p>
          <a:p>
            <a:pPr algn="ctr"/>
            <a:r>
              <a:rPr lang="en-US" sz="900" b="1" i="1" dirty="0" smtClean="0">
                <a:solidFill>
                  <a:schemeClr val="tx2"/>
                </a:solidFill>
              </a:rPr>
              <a:t>Samantha Jensen (PT)</a:t>
            </a:r>
            <a:endParaRPr lang="en-US" sz="900" b="1" i="1" dirty="0">
              <a:solidFill>
                <a:schemeClr val="tx2"/>
              </a:solidFill>
            </a:endParaRPr>
          </a:p>
          <a:p>
            <a:pPr algn="ctr"/>
            <a:endParaRPr lang="en-US" sz="900" b="1" i="1" dirty="0" smtClean="0">
              <a:solidFill>
                <a:schemeClr val="tx2"/>
              </a:solidFill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3355989" y="2891032"/>
            <a:ext cx="1280501" cy="297379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Comp &amp; Classification</a:t>
            </a:r>
            <a:br>
              <a:rPr lang="en-US" sz="900" b="1" dirty="0" smtClean="0"/>
            </a:br>
            <a:r>
              <a:rPr lang="en-US" sz="900" b="1" dirty="0" smtClean="0"/>
              <a:t>Reporting &amp; HRIS</a:t>
            </a:r>
          </a:p>
        </p:txBody>
      </p:sp>
      <p:sp>
        <p:nvSpPr>
          <p:cNvPr id="79" name="Rectangle 78"/>
          <p:cNvSpPr/>
          <p:nvPr/>
        </p:nvSpPr>
        <p:spPr>
          <a:xfrm>
            <a:off x="1869681" y="2900331"/>
            <a:ext cx="1362995" cy="18537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Benefits &amp; </a:t>
            </a:r>
            <a:r>
              <a:rPr lang="en-US" sz="900" b="1" dirty="0" err="1" smtClean="0"/>
              <a:t>Emp</a:t>
            </a:r>
            <a:r>
              <a:rPr lang="en-US" sz="900" b="1" dirty="0" smtClean="0"/>
              <a:t> Services</a:t>
            </a:r>
          </a:p>
        </p:txBody>
      </p:sp>
      <p:sp>
        <p:nvSpPr>
          <p:cNvPr id="39" name="Rectangle 38"/>
          <p:cNvSpPr/>
          <p:nvPr/>
        </p:nvSpPr>
        <p:spPr>
          <a:xfrm>
            <a:off x="5892683" y="949119"/>
            <a:ext cx="1351020" cy="44605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b="1" dirty="0" smtClean="0">
              <a:solidFill>
                <a:srgbClr val="FF0000"/>
              </a:solidFill>
            </a:endParaRPr>
          </a:p>
          <a:p>
            <a:pPr algn="ctr"/>
            <a:r>
              <a:rPr lang="en-US" sz="900" i="1" dirty="0" smtClean="0">
                <a:solidFill>
                  <a:schemeClr val="tx2"/>
                </a:solidFill>
              </a:rPr>
              <a:t>Program Manager</a:t>
            </a:r>
          </a:p>
          <a:p>
            <a:pPr algn="ctr"/>
            <a:r>
              <a:rPr lang="en-US" sz="900" b="1" i="1" dirty="0" smtClean="0">
                <a:solidFill>
                  <a:schemeClr val="tx2"/>
                </a:solidFill>
              </a:rPr>
              <a:t>Wendy Rivers (PT)</a:t>
            </a:r>
            <a:endParaRPr lang="en-US" sz="900" b="1" i="1" dirty="0">
              <a:solidFill>
                <a:schemeClr val="tx2"/>
              </a:solidFill>
            </a:endParaRPr>
          </a:p>
          <a:p>
            <a:pPr algn="ctr"/>
            <a:endParaRPr lang="en-US" sz="900" b="1" dirty="0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8647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WASPOLLED" val="F7A869B99A0243E9AEE1B5097F067B65"/>
  <p:tag name="TPVERSION" val="5"/>
  <p:tag name="TPFULLVERSION" val="5.1.1.3052"/>
  <p:tag name="PPTVERSION" val="14"/>
  <p:tag name="TPOS" val="2"/>
</p:tagLst>
</file>

<file path=ppt/theme/theme1.xml><?xml version="1.0" encoding="utf-8"?>
<a:theme xmlns:a="http://schemas.openxmlformats.org/drawingml/2006/main" name="1_Custom Design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B11E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47320</TotalTime>
  <Words>296</Words>
  <Application>Microsoft Office PowerPoint</Application>
  <PresentationFormat>On-screen Show (4:3)</PresentationFormat>
  <Paragraphs>177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Arial Black</vt:lpstr>
      <vt:lpstr>Calibri</vt:lpstr>
      <vt:lpstr>Wingdings 2</vt:lpstr>
      <vt:lpstr>1_Custom Design</vt:lpstr>
      <vt:lpstr>PowerPoint Presentation</vt:lpstr>
      <vt:lpstr>PowerPoint Presentation</vt:lpstr>
    </vt:vector>
  </TitlesOfParts>
  <Company>Montana State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Ron Lambert</dc:creator>
  <cp:lastModifiedBy>Rivers, Wendy</cp:lastModifiedBy>
  <cp:revision>567</cp:revision>
  <cp:lastPrinted>2016-03-02T20:39:33Z</cp:lastPrinted>
  <dcterms:created xsi:type="dcterms:W3CDTF">2012-04-26T20:02:36Z</dcterms:created>
  <dcterms:modified xsi:type="dcterms:W3CDTF">2016-03-03T18:08:39Z</dcterms:modified>
</cp:coreProperties>
</file>