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387" r:id="rId2"/>
    <p:sldId id="409" r:id="rId3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7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7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-2862" y="-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CEED0-9F79-4A15-A623-FAF6C1B75A45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7B6BC-36B6-4E24-AB81-F4699A184B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77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3A341EC-8FFC-4D89-9D16-BF37B2855884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2A27D68-47DD-4DB1-B177-4AD9201A8F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09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27D68-47DD-4DB1-B177-4AD9201A8F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E2FC-2689-41B5-91DF-A11945DEFF62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087B-AD07-4476-82F1-5472B19589A0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5924-75F0-4D47-B720-91B0396D7AE7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1EADD-31D2-40A6-B5CE-5E96CE75BCC0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B570-2486-4B90-A40B-61A0AE2C76EE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4B96-835D-4FDE-A99A-0B4EE195FD29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E8A0-D80F-4126-9D45-F66368652A32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38BB-2645-43D0-97F8-E225CD58271A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624C-9315-45B6-8383-8CB0BC04B6CB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CDB0-F6A4-4C79-A63B-0897993A4B23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EE73-6E58-4B88-A768-E395027C9310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E2F9-93EF-4DAF-A0DE-DBC1F507883B}" type="datetime1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>
            <a:off x="2331613" y="2977524"/>
            <a:ext cx="14493" cy="1382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16533" y="2972589"/>
            <a:ext cx="14493" cy="1382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91194" y="1638559"/>
            <a:ext cx="6236" cy="14724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53463" y="1601968"/>
            <a:ext cx="14493" cy="1382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622080" y="1621572"/>
            <a:ext cx="0" cy="14894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8143437" y="1610419"/>
            <a:ext cx="29849" cy="17530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990391" y="1610419"/>
            <a:ext cx="13918" cy="1571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14041" y="1906152"/>
            <a:ext cx="2801724" cy="4283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COMPENSATION, BENEFITS  and EMPLOYEE SERVICES  </a:t>
            </a:r>
            <a:endParaRPr lang="en-US" sz="900" b="1" dirty="0"/>
          </a:p>
        </p:txBody>
      </p:sp>
      <p:sp>
        <p:nvSpPr>
          <p:cNvPr id="51" name="Rectangle 50"/>
          <p:cNvSpPr/>
          <p:nvPr/>
        </p:nvSpPr>
        <p:spPr>
          <a:xfrm>
            <a:off x="7520874" y="1906153"/>
            <a:ext cx="1476295" cy="43904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endParaRPr lang="en-US" sz="900" b="1" dirty="0" smtClean="0"/>
          </a:p>
          <a:p>
            <a:pPr algn="ctr"/>
            <a:r>
              <a:rPr lang="en-US" sz="900" b="1" dirty="0" smtClean="0"/>
              <a:t>EMPLOYEE AND FACULTY RELATIONS</a:t>
            </a:r>
          </a:p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endParaRPr lang="en-US" sz="900" b="1" dirty="0"/>
          </a:p>
        </p:txBody>
      </p:sp>
      <p:sp>
        <p:nvSpPr>
          <p:cNvPr id="73" name="Rectangle 72"/>
          <p:cNvSpPr/>
          <p:nvPr/>
        </p:nvSpPr>
        <p:spPr>
          <a:xfrm>
            <a:off x="4595655" y="1915313"/>
            <a:ext cx="1354814" cy="4387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 smtClean="0"/>
              <a:t>RECRUITMENT SERVICES</a:t>
            </a:r>
            <a:br>
              <a:rPr lang="en-US" sz="900" b="1" dirty="0" smtClean="0"/>
            </a:br>
            <a:endParaRPr lang="en-US" sz="900" b="1" dirty="0"/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981986" y="1614170"/>
            <a:ext cx="7161451" cy="7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281524" y="1900783"/>
            <a:ext cx="1355673" cy="4283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 smtClean="0"/>
              <a:t>PAYROLL SERVICES</a:t>
            </a:r>
          </a:p>
          <a:p>
            <a:pPr algn="ctr"/>
            <a:endParaRPr lang="en-US" sz="900" b="1" dirty="0"/>
          </a:p>
        </p:txBody>
      </p:sp>
      <p:sp>
        <p:nvSpPr>
          <p:cNvPr id="127" name="Rectangle 126"/>
          <p:cNvSpPr/>
          <p:nvPr/>
        </p:nvSpPr>
        <p:spPr>
          <a:xfrm>
            <a:off x="4623126" y="3093345"/>
            <a:ext cx="1327343" cy="29034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b="1" dirty="0" smtClean="0">
                <a:solidFill>
                  <a:schemeClr val="tx2"/>
                </a:solidFill>
                <a:sym typeface="Wingdings 2"/>
              </a:rPr>
              <a:t>Recruitment</a:t>
            </a:r>
            <a:endParaRPr lang="en-US" sz="800" b="1" dirty="0">
              <a:solidFill>
                <a:schemeClr val="tx2"/>
              </a:solidFill>
              <a:sym typeface="Wingdings 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Hiring </a:t>
            </a:r>
            <a:r>
              <a:rPr lang="en-US" sz="800" dirty="0">
                <a:solidFill>
                  <a:schemeClr val="tx2"/>
                </a:solidFill>
                <a:sym typeface="Wingdings 2"/>
              </a:rPr>
              <a:t>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Applicant Tracking System</a:t>
            </a:r>
            <a:endParaRPr lang="en-US" sz="800" dirty="0">
              <a:solidFill>
                <a:schemeClr val="tx2"/>
              </a:solidFill>
              <a:sym typeface="Wingdings 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Search Committee training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Background Checks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Equal </a:t>
            </a:r>
            <a:r>
              <a:rPr lang="en-US" sz="800" dirty="0">
                <a:solidFill>
                  <a:schemeClr val="tx2"/>
                </a:solidFill>
              </a:rPr>
              <a:t>Employment </a:t>
            </a:r>
            <a:r>
              <a:rPr lang="en-US" sz="800" dirty="0" smtClean="0">
                <a:solidFill>
                  <a:schemeClr val="tx2"/>
                </a:solidFill>
              </a:rPr>
              <a:t>Opportunity </a:t>
            </a:r>
            <a:r>
              <a:rPr lang="en-US" sz="800" dirty="0">
                <a:solidFill>
                  <a:schemeClr val="tx2"/>
                </a:solidFill>
              </a:rPr>
              <a:t>(EEO</a:t>
            </a:r>
            <a:r>
              <a:rPr lang="en-US" sz="800" dirty="0" smtClean="0">
                <a:solidFill>
                  <a:schemeClr val="tx2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Affirmative Action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OFCCP</a:t>
            </a:r>
            <a:endParaRPr lang="en-US" sz="8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tx2"/>
              </a:solidFill>
              <a:sym typeface="Wingdings 2"/>
            </a:endParaRPr>
          </a:p>
          <a:p>
            <a:r>
              <a:rPr lang="en-US" sz="800" b="1" dirty="0" smtClean="0">
                <a:solidFill>
                  <a:schemeClr val="tx2"/>
                </a:solidFill>
                <a:sym typeface="Wingdings 2"/>
              </a:rPr>
              <a:t>Employment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Classified </a:t>
            </a:r>
            <a:r>
              <a:rPr lang="en-US" sz="800" dirty="0">
                <a:solidFill>
                  <a:schemeClr val="tx2"/>
                </a:solidFill>
                <a:sym typeface="Wingdings 2"/>
              </a:rPr>
              <a:t>offer letters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I-9s </a:t>
            </a:r>
            <a:r>
              <a:rPr lang="en-US" sz="800" dirty="0">
                <a:solidFill>
                  <a:schemeClr val="tx2"/>
                </a:solidFill>
                <a:sym typeface="Wingdings 2"/>
              </a:rPr>
              <a:t>and background checks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Jumpstart EPAFs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2"/>
                </a:solidFill>
                <a:sym typeface="Wingdings 2"/>
              </a:rPr>
              <a:t>Jumpstart </a:t>
            </a: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New Hire Orientation</a:t>
            </a:r>
            <a:endParaRPr lang="en-US" sz="800" dirty="0">
              <a:solidFill>
                <a:schemeClr val="tx2"/>
              </a:solidFill>
              <a:sym typeface="Wingdings 2"/>
            </a:endParaRPr>
          </a:p>
          <a:p>
            <a:r>
              <a:rPr lang="en-US" sz="800" dirty="0">
                <a:solidFill>
                  <a:schemeClr val="tx2"/>
                </a:solidFill>
                <a:sym typeface="Wingdings 2"/>
              </a:rPr>
              <a:t/>
            </a:r>
            <a:br>
              <a:rPr lang="en-US" sz="800" dirty="0">
                <a:solidFill>
                  <a:schemeClr val="tx2"/>
                </a:solidFill>
                <a:sym typeface="Wingdings 2"/>
              </a:rPr>
            </a:br>
            <a:endParaRPr lang="en-US" sz="800" dirty="0">
              <a:solidFill>
                <a:schemeClr val="tx2"/>
              </a:solidFill>
              <a:sym typeface="Wingdings 2"/>
            </a:endParaRPr>
          </a:p>
          <a:p>
            <a:pPr marL="171450" indent="-171450">
              <a:buFont typeface="Wingdings 2"/>
              <a:buChar char="ó"/>
            </a:pPr>
            <a:endParaRPr lang="en-US" sz="800" dirty="0">
              <a:solidFill>
                <a:schemeClr val="tx2"/>
              </a:solidFill>
            </a:endParaRPr>
          </a:p>
          <a:p>
            <a:pPr marL="171450" indent="-171450">
              <a:buFont typeface="Wingdings 2"/>
              <a:buChar char="ó"/>
            </a:pPr>
            <a:endParaRPr lang="en-US" sz="800" b="1" dirty="0" smtClean="0">
              <a:solidFill>
                <a:schemeClr val="tx2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189759" y="3095208"/>
            <a:ext cx="1340757" cy="290155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b="1" dirty="0" smtClean="0">
                <a:solidFill>
                  <a:schemeClr val="tx2"/>
                </a:solidFill>
              </a:rPr>
              <a:t>Comp, Classification and Reporting</a:t>
            </a:r>
            <a:endParaRPr lang="en-US" sz="800" dirty="0" smtClean="0">
              <a:solidFill>
                <a:schemeClr val="tx2"/>
              </a:solidFill>
              <a:sym typeface="Wingdings 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Classification services</a:t>
            </a:r>
            <a:endParaRPr lang="en-US" sz="8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2"/>
                </a:solidFill>
              </a:rPr>
              <a:t>Compensation </a:t>
            </a:r>
            <a:r>
              <a:rPr lang="en-US" sz="800" dirty="0" smtClean="0">
                <a:solidFill>
                  <a:schemeClr val="tx2"/>
                </a:solidFill>
              </a:rPr>
              <a:t>processes</a:t>
            </a:r>
            <a:endParaRPr lang="en-US" sz="8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Salary surveys</a:t>
            </a:r>
            <a:endParaRPr lang="en-US" sz="8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Position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Contract types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Workforce Reporting</a:t>
            </a:r>
          </a:p>
          <a:p>
            <a:endParaRPr lang="en-US" sz="800" dirty="0">
              <a:solidFill>
                <a:schemeClr val="tx2"/>
              </a:solidFill>
            </a:endParaRPr>
          </a:p>
          <a:p>
            <a:r>
              <a:rPr lang="en-US" sz="800" b="1" dirty="0" smtClean="0">
                <a:solidFill>
                  <a:schemeClr val="tx2"/>
                </a:solidFill>
              </a:rPr>
              <a:t>Banner HR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ESG Liaison/tickets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Banner HR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72859" y="3098325"/>
            <a:ext cx="1347810" cy="28984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b="1" dirty="0" smtClean="0">
                <a:solidFill>
                  <a:schemeClr val="tx2"/>
                </a:solidFill>
              </a:rPr>
              <a:t>Professional Development &amp;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PD&amp;T Workshops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Certification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Departmental </a:t>
            </a:r>
            <a:r>
              <a:rPr lang="en-US" sz="800" dirty="0">
                <a:solidFill>
                  <a:schemeClr val="tx2"/>
                </a:solidFill>
              </a:rPr>
              <a:t>consultation and team </a:t>
            </a:r>
            <a:r>
              <a:rPr lang="en-US" sz="800" dirty="0" smtClean="0">
                <a:solidFill>
                  <a:schemeClr val="tx2"/>
                </a:solidFill>
              </a:rPr>
              <a:t>facilitation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Service Excellence</a:t>
            </a:r>
          </a:p>
          <a:p>
            <a:endParaRPr lang="en-US" sz="800" dirty="0" smtClean="0">
              <a:solidFill>
                <a:schemeClr val="tx2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88328" y="3111014"/>
            <a:ext cx="1371673" cy="28857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b="1" dirty="0" smtClean="0">
                <a:solidFill>
                  <a:schemeClr val="tx2"/>
                </a:solidFill>
              </a:rPr>
              <a:t>Payroll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2"/>
                </a:solidFill>
                <a:sym typeface="Wingdings 2"/>
              </a:rPr>
              <a:t>P</a:t>
            </a: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ayroll processing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Electronic </a:t>
            </a:r>
            <a:r>
              <a:rPr lang="en-US" sz="800" dirty="0">
                <a:solidFill>
                  <a:schemeClr val="tx2"/>
                </a:solidFill>
                <a:sym typeface="Wingdings 2"/>
              </a:rPr>
              <a:t>Personnel Action Forms (EPAF)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Web Time Entry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2"/>
                </a:solidFill>
              </a:rPr>
              <a:t>Direct </a:t>
            </a:r>
            <a:r>
              <a:rPr lang="en-US" sz="800" dirty="0" smtClean="0">
                <a:solidFill>
                  <a:schemeClr val="tx2"/>
                </a:solidFill>
              </a:rPr>
              <a:t>Deposit</a:t>
            </a:r>
          </a:p>
          <a:p>
            <a:endParaRPr lang="en-US" sz="800" dirty="0">
              <a:solidFill>
                <a:schemeClr val="tx2"/>
              </a:solidFill>
            </a:endParaRPr>
          </a:p>
          <a:p>
            <a:r>
              <a:rPr lang="en-US" sz="800" b="1" dirty="0" smtClean="0">
                <a:solidFill>
                  <a:schemeClr val="tx2"/>
                </a:solidFill>
              </a:rPr>
              <a:t>Tax and Compliance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W-2s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Payroll compliance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Payroll tax/finance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International student tax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  <a:sym typeface="Wingdings 2"/>
            </a:endParaRPr>
          </a:p>
          <a:p>
            <a:r>
              <a:rPr lang="en-US" sz="800" b="1" dirty="0" smtClean="0">
                <a:solidFill>
                  <a:schemeClr val="tx2"/>
                </a:solidFill>
                <a:sym typeface="Wingdings 2"/>
              </a:rPr>
              <a:t>Departmental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EPAF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HR Fundamentals</a:t>
            </a:r>
            <a:endParaRPr lang="en-US" sz="8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  <a:sym typeface="Wingdings 2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503622" y="925390"/>
            <a:ext cx="1961423" cy="46978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Chief Human Resources Officer</a:t>
            </a:r>
          </a:p>
          <a:p>
            <a:pPr algn="ctr"/>
            <a:r>
              <a:rPr lang="en-US" sz="1000" b="1" dirty="0" smtClean="0"/>
              <a:t>Cathy Hasenpflug</a:t>
            </a:r>
          </a:p>
          <a:p>
            <a:pPr algn="ctr"/>
            <a:endParaRPr lang="en-US" sz="1000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84332" y="1431352"/>
            <a:ext cx="1" cy="1466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130775" y="443271"/>
            <a:ext cx="822960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000" b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Human </a:t>
            </a:r>
            <a:r>
              <a:rPr lang="en-US" dirty="0"/>
              <a:t>Resources </a:t>
            </a:r>
            <a:r>
              <a:rPr lang="en-US" dirty="0" smtClean="0"/>
              <a:t>Structure</a:t>
            </a:r>
            <a:br>
              <a:rPr lang="en-US" dirty="0" smtClean="0"/>
            </a:b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072859" y="1906152"/>
            <a:ext cx="1353287" cy="43904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endParaRPr lang="en-US" sz="900" b="1" dirty="0" smtClean="0"/>
          </a:p>
          <a:p>
            <a:pPr algn="ctr"/>
            <a:r>
              <a:rPr lang="en-US" sz="900" b="1" dirty="0" smtClean="0"/>
              <a:t>PROFESSIONAL DEVELOPMENT AND TRAINING</a:t>
            </a:r>
          </a:p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endParaRPr lang="en-US" sz="900" b="1" dirty="0"/>
          </a:p>
        </p:txBody>
      </p:sp>
      <p:sp>
        <p:nvSpPr>
          <p:cNvPr id="30" name="Rectangle 29"/>
          <p:cNvSpPr/>
          <p:nvPr/>
        </p:nvSpPr>
        <p:spPr>
          <a:xfrm>
            <a:off x="7532839" y="3111014"/>
            <a:ext cx="1464330" cy="28857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b="1" dirty="0" smtClean="0">
                <a:solidFill>
                  <a:schemeClr val="tx2"/>
                </a:solidFill>
                <a:sym typeface="Wingdings 2"/>
              </a:rPr>
              <a:t>Employee Relations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Employee and Supervisor consultations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Supervisor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Performance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2"/>
              </a:solidFill>
              <a:sym typeface="Wingdings 2"/>
            </a:endParaRPr>
          </a:p>
          <a:p>
            <a:r>
              <a:rPr lang="en-US" sz="800" b="1" dirty="0" smtClean="0">
                <a:solidFill>
                  <a:schemeClr val="tx2"/>
                </a:solidFill>
                <a:sym typeface="Wingdings 2"/>
              </a:rPr>
              <a:t>Faculty and Labor Relations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2"/>
                </a:solidFill>
                <a:sym typeface="Wingdings 2"/>
              </a:rPr>
              <a:t>Collective bargaining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Grievance processes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Faculty relations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2"/>
              </a:solidFill>
              <a:sym typeface="Wingdings 2"/>
            </a:endParaRPr>
          </a:p>
          <a:p>
            <a:r>
              <a:rPr lang="en-US" sz="800" b="1" dirty="0" smtClean="0">
                <a:solidFill>
                  <a:schemeClr val="tx2"/>
                </a:solidFill>
                <a:sym typeface="Wingdings 2"/>
              </a:rPr>
              <a:t>Compliance</a:t>
            </a:r>
            <a:endParaRPr lang="en-US" sz="800" b="1" dirty="0">
              <a:solidFill>
                <a:schemeClr val="tx2"/>
              </a:solidFill>
              <a:sym typeface="Wingdings 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ADA Coordinator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Unemployment claims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Coordination </a:t>
            </a:r>
            <a:r>
              <a:rPr lang="en-US" sz="800" dirty="0">
                <a:solidFill>
                  <a:schemeClr val="tx2"/>
                </a:solidFill>
              </a:rPr>
              <a:t>with Title </a:t>
            </a:r>
            <a:r>
              <a:rPr lang="en-US" sz="800" dirty="0" smtClean="0">
                <a:solidFill>
                  <a:schemeClr val="tx2"/>
                </a:solidFill>
              </a:rPr>
              <a:t>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Complex FMLA/Leaves </a:t>
            </a:r>
            <a:r>
              <a:rPr lang="en-US" sz="800" dirty="0">
                <a:solidFill>
                  <a:schemeClr val="tx2"/>
                </a:solidFill>
                <a:sym typeface="Wingdings 2"/>
              </a:rPr>
              <a:t>of absence</a:t>
            </a:r>
          </a:p>
          <a:p>
            <a:pPr marL="171450" indent="-171450">
              <a:buFont typeface="Wingdings 2"/>
              <a:buChar char="ó"/>
            </a:pPr>
            <a:endParaRPr lang="en-US" sz="800" dirty="0" smtClean="0">
              <a:solidFill>
                <a:schemeClr val="tx2"/>
              </a:solidFill>
            </a:endParaRPr>
          </a:p>
          <a:p>
            <a:endParaRPr lang="en-US" sz="800" dirty="0">
              <a:solidFill>
                <a:schemeClr val="tx2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8167" y="2445664"/>
            <a:ext cx="1355673" cy="42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Max Thompson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464326" y="2445664"/>
            <a:ext cx="1355673" cy="42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Sara King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96768" y="2455261"/>
            <a:ext cx="1355673" cy="42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Sharon Stoneberger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67130" y="2450142"/>
            <a:ext cx="1347051" cy="433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Betsy Webb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507236" y="2464532"/>
            <a:ext cx="1489933" cy="42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Susan Alt</a:t>
            </a: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Deb Barkley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735440" y="3103062"/>
            <a:ext cx="1331929" cy="28936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800" b="1" dirty="0" smtClean="0">
                <a:solidFill>
                  <a:schemeClr val="tx2"/>
                </a:solidFill>
              </a:rPr>
              <a:t>Benefits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CHOICES benefits administration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CHOICES re-enrollment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</a:rPr>
              <a:t>Employee </a:t>
            </a:r>
            <a:r>
              <a:rPr lang="en-US" sz="800" dirty="0">
                <a:solidFill>
                  <a:schemeClr val="tx2"/>
                </a:solidFill>
              </a:rPr>
              <a:t>and retiree </a:t>
            </a:r>
            <a:r>
              <a:rPr lang="en-US" sz="800" dirty="0" smtClean="0">
                <a:solidFill>
                  <a:schemeClr val="tx2"/>
                </a:solidFill>
              </a:rPr>
              <a:t>consultation</a:t>
            </a:r>
            <a:endParaRPr lang="en-US" sz="8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New </a:t>
            </a:r>
            <a:r>
              <a:rPr lang="en-US" sz="800" dirty="0">
                <a:solidFill>
                  <a:schemeClr val="tx2"/>
                </a:solidFill>
                <a:sym typeface="Wingdings 2"/>
              </a:rPr>
              <a:t>Employee Benefits </a:t>
            </a: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Orientation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Benefit vendor reports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Retirement plan admin &amp; reports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tx2"/>
              </a:solidFill>
              <a:sym typeface="Wingdings 2"/>
            </a:endParaRPr>
          </a:p>
          <a:p>
            <a:r>
              <a:rPr lang="en-US" sz="800" b="1" dirty="0" smtClean="0">
                <a:solidFill>
                  <a:schemeClr val="tx2"/>
                </a:solidFill>
                <a:sym typeface="Wingdings 2"/>
              </a:rPr>
              <a:t>Employee Services</a:t>
            </a:r>
            <a:endParaRPr lang="en-US" sz="800" b="1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Front desk reception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Mail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Verification of Employment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Forms and employee paperwork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2"/>
                </a:solidFill>
                <a:sym typeface="Wingdings 2"/>
              </a:rPr>
              <a:t>Termination checklists</a:t>
            </a:r>
            <a:br>
              <a:rPr lang="en-US" sz="800" dirty="0" smtClean="0">
                <a:solidFill>
                  <a:schemeClr val="tx2"/>
                </a:solidFill>
                <a:sym typeface="Wingdings 2"/>
              </a:rPr>
            </a:br>
            <a:endParaRPr lang="en-US" sz="800" dirty="0" smtClean="0">
              <a:solidFill>
                <a:schemeClr val="tx2"/>
              </a:solidFill>
              <a:sym typeface="Wingdings 2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2307265" y="2977524"/>
            <a:ext cx="1534592" cy="6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8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 flipV="1">
            <a:off x="5592045" y="1177452"/>
            <a:ext cx="48216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943159" y="2993016"/>
            <a:ext cx="16015" cy="11441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861819" y="2632119"/>
            <a:ext cx="0" cy="286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653548" y="2436567"/>
            <a:ext cx="0" cy="6671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34" idx="2"/>
          </p:cNvCxnSpPr>
          <p:nvPr/>
        </p:nvCxnSpPr>
        <p:spPr>
          <a:xfrm flipH="1">
            <a:off x="3332567" y="1594780"/>
            <a:ext cx="3353" cy="12035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87715" y="1654080"/>
            <a:ext cx="16015" cy="31541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855019" y="1611239"/>
            <a:ext cx="0" cy="32671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8270437" y="1610419"/>
            <a:ext cx="0" cy="24618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79" idx="2"/>
          </p:cNvCxnSpPr>
          <p:nvPr/>
        </p:nvCxnSpPr>
        <p:spPr>
          <a:xfrm>
            <a:off x="2551179" y="3085701"/>
            <a:ext cx="28166" cy="2669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1103939" y="1610419"/>
            <a:ext cx="13452" cy="342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14376" y="1773783"/>
            <a:ext cx="2668702" cy="4283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COMPENSATION, BENEFITS  and</a:t>
            </a:r>
          </a:p>
          <a:p>
            <a:pPr algn="ctr"/>
            <a:r>
              <a:rPr lang="en-US" sz="900" b="1" dirty="0" smtClean="0"/>
              <a:t> EMPLOYEE SERVICES </a:t>
            </a:r>
            <a:endParaRPr lang="en-US" sz="900" b="1" dirty="0"/>
          </a:p>
        </p:txBody>
      </p:sp>
      <p:sp>
        <p:nvSpPr>
          <p:cNvPr id="51" name="Rectangle 50"/>
          <p:cNvSpPr/>
          <p:nvPr/>
        </p:nvSpPr>
        <p:spPr>
          <a:xfrm>
            <a:off x="7647875" y="1779153"/>
            <a:ext cx="1326686" cy="43904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endParaRPr lang="en-US" sz="900" b="1" dirty="0" smtClean="0"/>
          </a:p>
          <a:p>
            <a:pPr algn="ctr"/>
            <a:r>
              <a:rPr lang="en-US" sz="900" b="1" dirty="0" smtClean="0"/>
              <a:t>EMPLOYEE AND FACULTY RELATIONS</a:t>
            </a:r>
          </a:p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endParaRPr lang="en-US" sz="900" b="1" dirty="0"/>
          </a:p>
        </p:txBody>
      </p:sp>
      <p:sp>
        <p:nvSpPr>
          <p:cNvPr id="73" name="Rectangle 72"/>
          <p:cNvSpPr/>
          <p:nvPr/>
        </p:nvSpPr>
        <p:spPr>
          <a:xfrm>
            <a:off x="4719280" y="1779152"/>
            <a:ext cx="1354814" cy="43877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/>
            </a:r>
            <a:br>
              <a:rPr lang="en-US" sz="900" b="1" dirty="0" smtClean="0"/>
            </a:br>
            <a:r>
              <a:rPr lang="en-US" sz="900" b="1" dirty="0" smtClean="0"/>
              <a:t>RECRUITMENT SERVICES</a:t>
            </a:r>
          </a:p>
          <a:p>
            <a:pPr algn="ctr"/>
            <a:endParaRPr lang="en-US" sz="900" b="1" dirty="0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1108986" y="1621572"/>
            <a:ext cx="7161451" cy="50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408524" y="1773783"/>
            <a:ext cx="1388378" cy="4283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 smtClean="0"/>
              <a:t>PAYROLL SERVICES</a:t>
            </a:r>
          </a:p>
          <a:p>
            <a:pPr algn="ctr"/>
            <a:endParaRPr lang="en-US" sz="900" b="1" dirty="0"/>
          </a:p>
        </p:txBody>
      </p:sp>
      <p:sp>
        <p:nvSpPr>
          <p:cNvPr id="38" name="Rectangle 37"/>
          <p:cNvSpPr/>
          <p:nvPr/>
        </p:nvSpPr>
        <p:spPr>
          <a:xfrm>
            <a:off x="3630622" y="925390"/>
            <a:ext cx="1961423" cy="46978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Chief Human Resources Officer</a:t>
            </a:r>
          </a:p>
          <a:p>
            <a:pPr algn="ctr"/>
            <a:r>
              <a:rPr lang="en-US" sz="1000" b="1" dirty="0"/>
              <a:t>Cathy Hasenpflug</a:t>
            </a:r>
          </a:p>
          <a:p>
            <a:pPr algn="ctr"/>
            <a:endParaRPr lang="en-US" sz="1000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611332" y="1431352"/>
            <a:ext cx="1" cy="1466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2800425" y="5512196"/>
            <a:ext cx="2133600" cy="365125"/>
          </a:xfrm>
        </p:spPr>
        <p:txBody>
          <a:bodyPr/>
          <a:lstStyle/>
          <a:p>
            <a:fld id="{0AC8EB61-6689-BD46-842D-184A5EFC0833}" type="slidenum">
              <a:rPr lang="en-US" smtClean="0"/>
              <a:t>2</a:t>
            </a:fld>
            <a:endParaRPr lang="en-US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44272" y="366692"/>
            <a:ext cx="822960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2000" b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Human Resources Org Chart Detail</a:t>
            </a:r>
          </a:p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199859" y="1779152"/>
            <a:ext cx="1353287" cy="43904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endParaRPr lang="en-US" sz="900" b="1" dirty="0" smtClean="0"/>
          </a:p>
          <a:p>
            <a:pPr algn="ctr"/>
            <a:r>
              <a:rPr lang="en-US" sz="900" b="1" dirty="0" smtClean="0"/>
              <a:t>PROFESSIONAL TRAINING AND DEVELOPMENT</a:t>
            </a:r>
          </a:p>
          <a:p>
            <a:pPr algn="ctr"/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r>
              <a:rPr lang="en-US" sz="900" b="1" dirty="0"/>
              <a:t/>
            </a:r>
            <a:br>
              <a:rPr lang="en-US" sz="900" b="1" dirty="0"/>
            </a:br>
            <a:endParaRPr lang="en-US" sz="900" b="1" dirty="0"/>
          </a:p>
        </p:txBody>
      </p:sp>
      <p:sp>
        <p:nvSpPr>
          <p:cNvPr id="31" name="Rectangle 30"/>
          <p:cNvSpPr/>
          <p:nvPr/>
        </p:nvSpPr>
        <p:spPr>
          <a:xfrm>
            <a:off x="427807" y="2316407"/>
            <a:ext cx="1367885" cy="472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Max Thompson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847675" y="3188411"/>
            <a:ext cx="1385001" cy="471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Dawn Watkins</a:t>
            </a:r>
          </a:p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Benefits &amp; </a:t>
            </a:r>
            <a:r>
              <a:rPr lang="en-US" sz="900" dirty="0" err="1" smtClean="0">
                <a:solidFill>
                  <a:schemeClr val="tx2"/>
                </a:solidFill>
              </a:rPr>
              <a:t>Emp</a:t>
            </a:r>
            <a:r>
              <a:rPr lang="en-US" sz="900" dirty="0" smtClean="0">
                <a:solidFill>
                  <a:schemeClr val="tx2"/>
                </a:solidFill>
              </a:rPr>
              <a:t> Services Manager</a:t>
            </a:r>
            <a:br>
              <a:rPr lang="en-US" sz="900" dirty="0" smtClean="0">
                <a:solidFill>
                  <a:schemeClr val="tx2"/>
                </a:solidFill>
              </a:rPr>
            </a:br>
            <a:endParaRPr lang="en-US" sz="900" dirty="0" smtClean="0">
              <a:solidFill>
                <a:schemeClr val="tx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48624" y="2326004"/>
            <a:ext cx="1367885" cy="472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Sara King</a:t>
            </a:r>
            <a:br>
              <a:rPr lang="en-US" sz="900" b="1" dirty="0" smtClean="0">
                <a:solidFill>
                  <a:schemeClr val="tx2"/>
                </a:solidFill>
              </a:rPr>
            </a:br>
            <a:endParaRPr lang="en-US" sz="900" dirty="0" smtClean="0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00634" y="2340447"/>
            <a:ext cx="1328891" cy="468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Betsy Webb</a:t>
            </a:r>
            <a:endParaRPr lang="en-US" sz="900" b="1" dirty="0">
              <a:solidFill>
                <a:schemeClr val="tx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647875" y="2348212"/>
            <a:ext cx="1318881" cy="472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Susan Alt</a:t>
            </a:r>
            <a:br>
              <a:rPr lang="en-US" sz="900" b="1" dirty="0" smtClean="0">
                <a:solidFill>
                  <a:schemeClr val="tx2"/>
                </a:solidFill>
              </a:rPr>
            </a:br>
            <a:r>
              <a:rPr lang="en-US" sz="900" b="1" dirty="0" smtClean="0">
                <a:solidFill>
                  <a:schemeClr val="tx2"/>
                </a:solidFill>
              </a:rPr>
              <a:t>Deb Barkley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97805" y="3861674"/>
            <a:ext cx="1337652" cy="2585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Rosemary Walker</a:t>
            </a:r>
          </a:p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Accountant</a:t>
            </a:r>
          </a:p>
          <a:p>
            <a:pPr algn="ctr"/>
            <a:endParaRPr lang="en-US" sz="900" dirty="0" smtClean="0">
              <a:solidFill>
                <a:schemeClr val="tx2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Darcy Tickner</a:t>
            </a:r>
          </a:p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International Employee Services</a:t>
            </a:r>
            <a:endParaRPr lang="en-US" sz="900" b="1" dirty="0" smtClean="0">
              <a:solidFill>
                <a:schemeClr val="tx2"/>
              </a:solidFill>
            </a:endParaRP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Fiona Harper</a:t>
            </a:r>
          </a:p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Payroll Supervisor</a:t>
            </a:r>
          </a:p>
          <a:p>
            <a:pPr algn="ctr"/>
            <a:endParaRPr lang="en-US" sz="900" b="1" i="1" dirty="0">
              <a:solidFill>
                <a:schemeClr val="tx2"/>
              </a:solidFill>
            </a:endParaRP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Payroll Team</a:t>
            </a:r>
            <a:endParaRPr lang="en-US" sz="900" i="1" dirty="0">
              <a:solidFill>
                <a:schemeClr val="tx2"/>
              </a:solidFill>
            </a:endParaRP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Tara Gunsch</a:t>
            </a: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Susan Frey</a:t>
            </a: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Ashley </a:t>
            </a:r>
            <a:r>
              <a:rPr lang="en-US" sz="900" b="1" dirty="0" smtClean="0">
                <a:solidFill>
                  <a:schemeClr val="tx2"/>
                </a:solidFill>
              </a:rPr>
              <a:t>Shaw</a:t>
            </a: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Records</a:t>
            </a:r>
          </a:p>
          <a:p>
            <a:pPr algn="ctr"/>
            <a:r>
              <a:rPr lang="en-US" sz="900" b="1" i="1" dirty="0" smtClean="0">
                <a:solidFill>
                  <a:schemeClr val="tx2"/>
                </a:solidFill>
              </a:rPr>
              <a:t>Joyce Schmidt (PT)</a:t>
            </a:r>
            <a:endParaRPr lang="en-US" sz="900" b="1" i="1" dirty="0">
              <a:solidFill>
                <a:schemeClr val="tx2"/>
              </a:solidFill>
            </a:endParaRPr>
          </a:p>
          <a:p>
            <a:pPr algn="ctr"/>
            <a:endParaRPr lang="en-US" sz="900" b="1" dirty="0" smtClean="0">
              <a:solidFill>
                <a:schemeClr val="tx2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95667" y="3859188"/>
            <a:ext cx="1351174" cy="20817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/>
            </a:r>
            <a:br>
              <a:rPr lang="en-US" sz="900" i="1" dirty="0" smtClean="0">
                <a:solidFill>
                  <a:schemeClr val="tx2"/>
                </a:solidFill>
              </a:rPr>
            </a:br>
            <a:r>
              <a:rPr lang="en-US" sz="900" i="1" dirty="0" smtClean="0">
                <a:solidFill>
                  <a:schemeClr val="tx2"/>
                </a:solidFill>
              </a:rPr>
              <a:t>Employee </a:t>
            </a:r>
            <a:r>
              <a:rPr lang="en-US" sz="900" i="1" dirty="0">
                <a:solidFill>
                  <a:schemeClr val="tx2"/>
                </a:solidFill>
              </a:rPr>
              <a:t>Services </a:t>
            </a:r>
            <a:r>
              <a:rPr lang="en-US" sz="900" i="1" dirty="0" smtClean="0">
                <a:solidFill>
                  <a:schemeClr val="tx2"/>
                </a:solidFill>
              </a:rPr>
              <a:t>Team</a:t>
            </a: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(Nopper Front Desk)</a:t>
            </a:r>
            <a:endParaRPr lang="en-US" sz="900" i="1" dirty="0">
              <a:solidFill>
                <a:schemeClr val="tx2"/>
              </a:solidFill>
            </a:endParaRP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Diane </a:t>
            </a:r>
            <a:r>
              <a:rPr lang="en-US" sz="900" b="1" dirty="0" smtClean="0">
                <a:solidFill>
                  <a:schemeClr val="tx2"/>
                </a:solidFill>
              </a:rPr>
              <a:t>Heck</a:t>
            </a:r>
            <a:endParaRPr lang="en-US" sz="900" b="1" dirty="0">
              <a:solidFill>
                <a:srgbClr val="FF0000"/>
              </a:solidFill>
            </a:endParaRP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OPEN Personnel </a:t>
            </a:r>
            <a:r>
              <a:rPr lang="en-US" sz="900" b="1" dirty="0" err="1" smtClean="0">
                <a:solidFill>
                  <a:srgbClr val="FF0000"/>
                </a:solidFill>
              </a:rPr>
              <a:t>Assoc</a:t>
            </a:r>
            <a:endParaRPr lang="en-US" sz="700" b="1" dirty="0">
              <a:solidFill>
                <a:srgbClr val="FF0000"/>
              </a:solidFill>
            </a:endParaRPr>
          </a:p>
          <a:p>
            <a:pPr algn="ctr"/>
            <a:endParaRPr lang="en-US" sz="900" b="1" dirty="0">
              <a:solidFill>
                <a:schemeClr val="tx2"/>
              </a:solidFill>
            </a:endParaRP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Amy Thomas</a:t>
            </a:r>
          </a:p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Benefits Supervisor</a:t>
            </a:r>
          </a:p>
          <a:p>
            <a:pPr algn="ctr"/>
            <a:endParaRPr lang="en-US" sz="900" i="1" dirty="0">
              <a:solidFill>
                <a:schemeClr val="tx2"/>
              </a:solidFill>
            </a:endParaRP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Benefits Team</a:t>
            </a:r>
            <a:endParaRPr lang="en-US" sz="900" i="1" dirty="0">
              <a:solidFill>
                <a:schemeClr val="tx2"/>
              </a:solidFill>
            </a:endParaRP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Lauren Hill</a:t>
            </a: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Lauren Buxbaum</a:t>
            </a:r>
            <a:r>
              <a:rPr lang="en-US" sz="900" b="1">
                <a:solidFill>
                  <a:schemeClr val="tx2"/>
                </a:solidFill>
              </a:rPr>
              <a:t/>
            </a:r>
            <a:br>
              <a:rPr lang="en-US" sz="900" b="1">
                <a:solidFill>
                  <a:schemeClr val="tx2"/>
                </a:solidFill>
              </a:rPr>
            </a:br>
            <a:r>
              <a:rPr lang="en-US" sz="900" b="1" smtClean="0">
                <a:solidFill>
                  <a:schemeClr val="tx2"/>
                </a:solidFill>
              </a:rPr>
              <a:t>Michele </a:t>
            </a:r>
            <a:r>
              <a:rPr lang="en-US" sz="900" b="1" dirty="0" smtClean="0">
                <a:solidFill>
                  <a:schemeClr val="tx2"/>
                </a:solidFill>
              </a:rPr>
              <a:t>Steinberg</a:t>
            </a:r>
          </a:p>
          <a:p>
            <a:pPr algn="ctr"/>
            <a:r>
              <a:rPr lang="en-US" sz="900" b="1" i="1" dirty="0" smtClean="0">
                <a:solidFill>
                  <a:schemeClr val="tx2"/>
                </a:solidFill>
              </a:rPr>
              <a:t>Lorraine Bogison (PT)</a:t>
            </a:r>
            <a:endParaRPr lang="en-US" sz="900" b="1" i="1" dirty="0">
              <a:solidFill>
                <a:schemeClr val="tx2"/>
              </a:solidFill>
            </a:endParaRPr>
          </a:p>
          <a:p>
            <a:pPr algn="ctr"/>
            <a:endParaRPr lang="en-US" sz="700" b="1" dirty="0">
              <a:solidFill>
                <a:srgbClr val="FF0000"/>
              </a:solidFill>
            </a:endParaRPr>
          </a:p>
          <a:p>
            <a:pPr algn="ctr"/>
            <a:endParaRPr lang="en-US" sz="900" dirty="0" smtClean="0">
              <a:solidFill>
                <a:schemeClr val="tx2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94346" y="2337135"/>
            <a:ext cx="1375243" cy="461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/>
            </a:r>
            <a:br>
              <a:rPr lang="en-US" sz="900" b="1" dirty="0" smtClean="0">
                <a:solidFill>
                  <a:schemeClr val="tx2"/>
                </a:solidFill>
              </a:rPr>
            </a:br>
            <a:r>
              <a:rPr lang="en-US" sz="900" b="1" dirty="0" smtClean="0">
                <a:solidFill>
                  <a:schemeClr val="tx2"/>
                </a:solidFill>
              </a:rPr>
              <a:t>Sharon Stoneberger</a:t>
            </a:r>
          </a:p>
          <a:p>
            <a:pPr algn="ctr"/>
            <a:endParaRPr lang="en-US" sz="900" b="1" dirty="0" smtClean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77183" y="3877348"/>
            <a:ext cx="1278342" cy="20636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2"/>
              </a:solidFill>
            </a:endParaRP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Training Program Coordinator</a:t>
            </a:r>
            <a:br>
              <a:rPr lang="en-US" sz="900" i="1" dirty="0" smtClean="0">
                <a:solidFill>
                  <a:schemeClr val="tx2"/>
                </a:solidFill>
              </a:rPr>
            </a:br>
            <a:r>
              <a:rPr lang="en-US" sz="900" b="1" dirty="0" smtClean="0">
                <a:solidFill>
                  <a:schemeClr val="tx2"/>
                </a:solidFill>
              </a:rPr>
              <a:t>Melissa Schaak</a:t>
            </a:r>
            <a:br>
              <a:rPr lang="en-US" sz="900" b="1" dirty="0" smtClean="0">
                <a:solidFill>
                  <a:schemeClr val="tx2"/>
                </a:solidFill>
              </a:rPr>
            </a:br>
            <a:endParaRPr lang="en-US" sz="900" b="1" dirty="0">
              <a:solidFill>
                <a:srgbClr val="FF0000"/>
              </a:solidFill>
            </a:endParaRPr>
          </a:p>
          <a:p>
            <a:pPr algn="ctr"/>
            <a:endParaRPr lang="en-US" sz="900" b="1" dirty="0" smtClean="0">
              <a:solidFill>
                <a:schemeClr val="tx2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355989" y="3877347"/>
            <a:ext cx="1299610" cy="20636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/>
            </a:r>
            <a:br>
              <a:rPr lang="en-US" sz="900" i="1" dirty="0" smtClean="0">
                <a:solidFill>
                  <a:schemeClr val="tx2"/>
                </a:solidFill>
              </a:rPr>
            </a:br>
            <a:r>
              <a:rPr lang="en-US" sz="900" i="1" dirty="0" smtClean="0">
                <a:solidFill>
                  <a:schemeClr val="tx2"/>
                </a:solidFill>
              </a:rPr>
              <a:t>Comp/Class Team</a:t>
            </a:r>
            <a:endParaRPr lang="en-US" sz="900" i="1" dirty="0">
              <a:solidFill>
                <a:schemeClr val="tx2"/>
              </a:solidFill>
            </a:endParaRP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OPEN </a:t>
            </a:r>
            <a:r>
              <a:rPr lang="en-US" sz="900" b="1" dirty="0">
                <a:solidFill>
                  <a:srgbClr val="FF0000"/>
                </a:solidFill>
              </a:rPr>
              <a:t>HR Officer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OPEN HR </a:t>
            </a:r>
            <a:r>
              <a:rPr lang="en-US" sz="900" b="1" dirty="0" smtClean="0">
                <a:solidFill>
                  <a:srgbClr val="FF0000"/>
                </a:solidFill>
              </a:rPr>
              <a:t>Officer</a:t>
            </a:r>
          </a:p>
          <a:p>
            <a:pPr algn="ctr"/>
            <a:r>
              <a:rPr lang="en-US" sz="900" b="1" dirty="0">
                <a:solidFill>
                  <a:schemeClr val="tx2"/>
                </a:solidFill>
              </a:rPr>
              <a:t>Tracy </a:t>
            </a:r>
            <a:r>
              <a:rPr lang="en-US" sz="900" b="1" dirty="0" smtClean="0">
                <a:solidFill>
                  <a:schemeClr val="tx2"/>
                </a:solidFill>
              </a:rPr>
              <a:t>Grossberg</a:t>
            </a:r>
            <a:endParaRPr lang="en-US" sz="900" b="1" dirty="0" smtClean="0">
              <a:solidFill>
                <a:srgbClr val="FF0000"/>
              </a:solidFill>
            </a:endParaRPr>
          </a:p>
          <a:p>
            <a:pPr algn="ctr"/>
            <a:endParaRPr lang="en-US" sz="900" b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Reporting &amp; Systems</a:t>
            </a: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Ian Johnson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OPEN Personnel </a:t>
            </a:r>
            <a:r>
              <a:rPr lang="en-US" sz="900" b="1" dirty="0" err="1" smtClean="0">
                <a:solidFill>
                  <a:srgbClr val="FF0000"/>
                </a:solidFill>
              </a:rPr>
              <a:t>Assoc</a:t>
            </a:r>
            <a:endParaRPr lang="en-US" sz="700" b="1" dirty="0">
              <a:solidFill>
                <a:srgbClr val="FF0000"/>
              </a:solidFill>
            </a:endParaRPr>
          </a:p>
          <a:p>
            <a:pPr algn="ctr"/>
            <a:endParaRPr lang="en-US" sz="900" b="1" dirty="0" smtClean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66798" y="3877348"/>
            <a:ext cx="1285110" cy="20636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/>
            </a:r>
            <a:br>
              <a:rPr lang="en-US" sz="900" i="1" dirty="0" smtClean="0">
                <a:solidFill>
                  <a:schemeClr val="tx2"/>
                </a:solidFill>
              </a:rPr>
            </a:br>
            <a:r>
              <a:rPr lang="en-US" sz="900" i="1" dirty="0" smtClean="0">
                <a:solidFill>
                  <a:schemeClr val="tx2"/>
                </a:solidFill>
              </a:rPr>
              <a:t>Recruitment Specialists</a:t>
            </a: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Kris Wathne</a:t>
            </a:r>
          </a:p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OPEN Recruitment Specialist</a:t>
            </a:r>
          </a:p>
          <a:p>
            <a:pPr algn="ctr"/>
            <a:endParaRPr lang="en-US" sz="900" b="1" dirty="0">
              <a:solidFill>
                <a:srgbClr val="FF0000"/>
              </a:solidFill>
            </a:endParaRP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ATS &amp; Employment</a:t>
            </a:r>
          </a:p>
          <a:p>
            <a:pPr algn="ctr"/>
            <a:r>
              <a:rPr lang="en-US" sz="900" b="1" dirty="0" smtClean="0">
                <a:solidFill>
                  <a:schemeClr val="tx2"/>
                </a:solidFill>
              </a:rPr>
              <a:t>Ann </a:t>
            </a:r>
            <a:r>
              <a:rPr lang="en-US" sz="900" b="1" dirty="0">
                <a:solidFill>
                  <a:schemeClr val="tx2"/>
                </a:solidFill>
              </a:rPr>
              <a:t>Robinson</a:t>
            </a:r>
            <a:br>
              <a:rPr lang="en-US" sz="900" b="1" dirty="0">
                <a:solidFill>
                  <a:schemeClr val="tx2"/>
                </a:solidFill>
              </a:rPr>
            </a:br>
            <a:r>
              <a:rPr lang="en-US" sz="900" b="1" dirty="0">
                <a:solidFill>
                  <a:srgbClr val="FF0000"/>
                </a:solidFill>
              </a:rPr>
              <a:t>OPEN </a:t>
            </a:r>
            <a:r>
              <a:rPr lang="en-US" sz="900" b="1" dirty="0" smtClean="0">
                <a:solidFill>
                  <a:srgbClr val="FF0000"/>
                </a:solidFill>
              </a:rPr>
              <a:t>Personnel </a:t>
            </a:r>
            <a:r>
              <a:rPr lang="en-US" sz="900" b="1" dirty="0" err="1">
                <a:solidFill>
                  <a:srgbClr val="FF0000"/>
                </a:solidFill>
              </a:rPr>
              <a:t>Assoc</a:t>
            </a:r>
            <a:endParaRPr lang="en-US" sz="900" b="1" dirty="0">
              <a:solidFill>
                <a:schemeClr val="tx2"/>
              </a:solidFill>
            </a:endParaRPr>
          </a:p>
          <a:p>
            <a:pPr algn="ctr"/>
            <a:endParaRPr lang="en-US" sz="900" b="1" dirty="0" smtClean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615736" y="3859189"/>
            <a:ext cx="1220354" cy="2081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HR Officer</a:t>
            </a:r>
          </a:p>
          <a:p>
            <a:pPr algn="ctr"/>
            <a:r>
              <a:rPr lang="en-US" sz="900" b="1" dirty="0" err="1" smtClean="0">
                <a:solidFill>
                  <a:schemeClr val="tx2"/>
                </a:solidFill>
              </a:rPr>
              <a:t>Kasia</a:t>
            </a:r>
            <a:r>
              <a:rPr lang="en-US" sz="900" b="1" dirty="0" smtClean="0">
                <a:solidFill>
                  <a:schemeClr val="tx2"/>
                </a:solidFill>
              </a:rPr>
              <a:t> Maison-Franklin</a:t>
            </a:r>
          </a:p>
          <a:p>
            <a:pPr algn="ctr"/>
            <a:endParaRPr lang="en-US" sz="9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900" b="1" i="1" dirty="0" smtClean="0">
                <a:solidFill>
                  <a:schemeClr val="tx2"/>
                </a:solidFill>
              </a:rPr>
              <a:t>Samantha Jensen (PT)</a:t>
            </a:r>
            <a:endParaRPr lang="en-US" sz="900" b="1" i="1" dirty="0">
              <a:solidFill>
                <a:schemeClr val="tx2"/>
              </a:solidFill>
            </a:endParaRPr>
          </a:p>
          <a:p>
            <a:pPr algn="ctr"/>
            <a:endParaRPr lang="en-US" sz="900" b="1" i="1" dirty="0" smtClean="0">
              <a:solidFill>
                <a:schemeClr val="tx2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355989" y="2891032"/>
            <a:ext cx="1280501" cy="29737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Comp &amp; Classification</a:t>
            </a:r>
            <a:br>
              <a:rPr lang="en-US" sz="900" b="1" dirty="0" smtClean="0"/>
            </a:br>
            <a:r>
              <a:rPr lang="en-US" sz="900" b="1" dirty="0" smtClean="0"/>
              <a:t>Reporting &amp; HRIS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869681" y="2900331"/>
            <a:ext cx="1362995" cy="1853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Benefits &amp; </a:t>
            </a:r>
            <a:r>
              <a:rPr lang="en-US" sz="900" b="1" dirty="0" err="1" smtClean="0"/>
              <a:t>Emp</a:t>
            </a:r>
            <a:r>
              <a:rPr lang="en-US" sz="900" b="1" dirty="0" smtClean="0"/>
              <a:t> Services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92683" y="949119"/>
            <a:ext cx="1351020" cy="446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900" i="1" dirty="0" smtClean="0">
                <a:solidFill>
                  <a:schemeClr val="tx2"/>
                </a:solidFill>
              </a:rPr>
              <a:t>Program Manager</a:t>
            </a:r>
          </a:p>
          <a:p>
            <a:pPr algn="ctr"/>
            <a:r>
              <a:rPr lang="en-US" sz="900" b="1" i="1" dirty="0" smtClean="0">
                <a:solidFill>
                  <a:schemeClr val="tx2"/>
                </a:solidFill>
              </a:rPr>
              <a:t>Wendy Rivers (PT)</a:t>
            </a:r>
            <a:endParaRPr lang="en-US" sz="900" b="1" i="1" dirty="0">
              <a:solidFill>
                <a:schemeClr val="tx2"/>
              </a:solidFill>
            </a:endParaRPr>
          </a:p>
          <a:p>
            <a:pPr algn="ctr"/>
            <a:endParaRPr lang="en-US" sz="9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6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F7A869B99A0243E9AEE1B5097F067B65"/>
  <p:tag name="TPVERSION" val="5"/>
  <p:tag name="TPFULLVERSION" val="5.1.1.3052"/>
  <p:tag name="PPTVERSION" val="14"/>
  <p:tag name="TPOS" val="2"/>
</p:tagLst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47320</TotalTime>
  <Words>296</Words>
  <Application>Microsoft Office PowerPoint</Application>
  <PresentationFormat>On-screen Show (4:3)</PresentationFormat>
  <Paragraphs>177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 2</vt:lpstr>
      <vt:lpstr>1_Custom Design</vt:lpstr>
      <vt:lpstr>PowerPoint Presentation</vt:lpstr>
      <vt:lpstr>PowerPoint Presentation</vt:lpstr>
    </vt:vector>
  </TitlesOfParts>
  <Company>Montana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Rivers, Wendy</cp:lastModifiedBy>
  <cp:revision>567</cp:revision>
  <cp:lastPrinted>2016-03-02T20:39:33Z</cp:lastPrinted>
  <dcterms:created xsi:type="dcterms:W3CDTF">2012-04-26T20:02:36Z</dcterms:created>
  <dcterms:modified xsi:type="dcterms:W3CDTF">2016-03-03T18:08:39Z</dcterms:modified>
</cp:coreProperties>
</file>