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handoutMasterIdLst>
    <p:handoutMasterId r:id="rId41"/>
  </p:handoutMasterIdLst>
  <p:sldIdLst>
    <p:sldId id="288" r:id="rId2"/>
    <p:sldId id="346" r:id="rId3"/>
    <p:sldId id="414" r:id="rId4"/>
    <p:sldId id="412" r:id="rId5"/>
    <p:sldId id="336" r:id="rId6"/>
    <p:sldId id="381" r:id="rId7"/>
    <p:sldId id="382" r:id="rId8"/>
    <p:sldId id="383" r:id="rId9"/>
    <p:sldId id="347" r:id="rId10"/>
    <p:sldId id="257" r:id="rId11"/>
    <p:sldId id="384" r:id="rId12"/>
    <p:sldId id="392" r:id="rId13"/>
    <p:sldId id="386" r:id="rId14"/>
    <p:sldId id="387" r:id="rId15"/>
    <p:sldId id="388" r:id="rId16"/>
    <p:sldId id="389" r:id="rId17"/>
    <p:sldId id="390" r:id="rId18"/>
    <p:sldId id="406" r:id="rId19"/>
    <p:sldId id="391" r:id="rId20"/>
    <p:sldId id="394" r:id="rId21"/>
    <p:sldId id="393" r:id="rId22"/>
    <p:sldId id="395" r:id="rId23"/>
    <p:sldId id="396" r:id="rId24"/>
    <p:sldId id="397" r:id="rId25"/>
    <p:sldId id="399" r:id="rId26"/>
    <p:sldId id="398" r:id="rId27"/>
    <p:sldId id="400" r:id="rId28"/>
    <p:sldId id="401" r:id="rId29"/>
    <p:sldId id="402" r:id="rId30"/>
    <p:sldId id="403" r:id="rId31"/>
    <p:sldId id="404" r:id="rId32"/>
    <p:sldId id="405" r:id="rId33"/>
    <p:sldId id="328" r:id="rId34"/>
    <p:sldId id="407" r:id="rId35"/>
    <p:sldId id="408" r:id="rId36"/>
    <p:sldId id="410" r:id="rId37"/>
    <p:sldId id="411" r:id="rId38"/>
    <p:sldId id="315" r:id="rId3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Prettyman, Megan" initials="PM [2]" lastIdx="1" clrIdx="0">
    <p:extLst>
      <p:ext uri="{19B8F6BF-5375-455C-9EA6-DF929625EA0E}">
        <p15:presenceInfo xmlns:p15="http://schemas.microsoft.com/office/powerpoint/2012/main" userId="912b0c60bb26e6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09D72-708B-48A2-BF6C-832957BA2614}" v="4" dt="2019-09-13T19:48:48.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8" autoAdjust="0"/>
    <p:restoredTop sz="86386" autoAdjust="0"/>
  </p:normalViewPr>
  <p:slideViewPr>
    <p:cSldViewPr>
      <p:cViewPr varScale="1">
        <p:scale>
          <a:sx n="96" d="100"/>
          <a:sy n="96" d="100"/>
        </p:scale>
        <p:origin x="474" y="84"/>
      </p:cViewPr>
      <p:guideLst>
        <p:guide orient="horz" pos="2160"/>
        <p:guide pos="2880"/>
      </p:guideLst>
    </p:cSldViewPr>
  </p:slideViewPr>
  <p:outlineViewPr>
    <p:cViewPr>
      <p:scale>
        <a:sx n="33" d="100"/>
        <a:sy n="33" d="100"/>
      </p:scale>
      <p:origin x="0" y="-1401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160C5E1-9EBF-4126-8F4A-B48C1660CA63}"/>
    <pc:docChg chg="modSld">
      <pc:chgData name="" userId="" providerId="" clId="Web-{F160C5E1-9EBF-4126-8F4A-B48C1660CA63}" dt="2019-07-03T16:49:19.225" v="1"/>
      <pc:docMkLst>
        <pc:docMk/>
      </pc:docMkLst>
      <pc:sldChg chg="modSp">
        <pc:chgData name="" userId="" providerId="" clId="Web-{F160C5E1-9EBF-4126-8F4A-B48C1660CA63}" dt="2019-07-03T16:49:19.225" v="1"/>
        <pc:sldMkLst>
          <pc:docMk/>
          <pc:sldMk cId="3226649871" sldId="400"/>
        </pc:sldMkLst>
        <pc:graphicFrameChg chg="modGraphic">
          <ac:chgData name="" userId="" providerId="" clId="Web-{F160C5E1-9EBF-4126-8F4A-B48C1660CA63}" dt="2019-07-03T16:49:19.225" v="1"/>
          <ac:graphicFrameMkLst>
            <pc:docMk/>
            <pc:sldMk cId="3226649871" sldId="400"/>
            <ac:graphicFrameMk id="7" creationId="{96A35492-5ADD-4C29-97B1-69151C7A0EF4}"/>
          </ac:graphicFrameMkLst>
        </pc:graphicFrameChg>
      </pc:sldChg>
    </pc:docChg>
  </pc:docChgLst>
  <pc:docChgLst>
    <pc:chgData clId="Web-{1525A8F4-69BC-4904-82FA-886364676FA1}"/>
    <pc:docChg chg="modSld">
      <pc:chgData name="" userId="" providerId="" clId="Web-{1525A8F4-69BC-4904-82FA-886364676FA1}" dt="2019-07-19T14:24:48.126" v="37" actId="14100"/>
      <pc:docMkLst>
        <pc:docMk/>
      </pc:docMkLst>
      <pc:sldChg chg="delSp modSp">
        <pc:chgData name="" userId="" providerId="" clId="Web-{1525A8F4-69BC-4904-82FA-886364676FA1}" dt="2019-07-19T14:24:48.126" v="37" actId="14100"/>
        <pc:sldMkLst>
          <pc:docMk/>
          <pc:sldMk cId="2253850005" sldId="346"/>
        </pc:sldMkLst>
        <pc:spChg chg="del">
          <ac:chgData name="" userId="" providerId="" clId="Web-{1525A8F4-69BC-4904-82FA-886364676FA1}" dt="2019-07-19T14:22:42.782" v="0"/>
          <ac:spMkLst>
            <pc:docMk/>
            <pc:sldMk cId="2253850005" sldId="346"/>
            <ac:spMk id="17" creationId="{39AB5237-A6ED-480B-85EA-BB1A102B96FF}"/>
          </ac:spMkLst>
        </pc:spChg>
        <pc:spChg chg="mod">
          <ac:chgData name="" userId="" providerId="" clId="Web-{1525A8F4-69BC-4904-82FA-886364676FA1}" dt="2019-07-19T14:23:28.922" v="21" actId="1076"/>
          <ac:spMkLst>
            <pc:docMk/>
            <pc:sldMk cId="2253850005" sldId="346"/>
            <ac:spMk id="18" creationId="{EDF2E3A1-9CC1-424B-8AC8-045C71A7F4C0}"/>
          </ac:spMkLst>
        </pc:spChg>
        <pc:spChg chg="mod">
          <ac:chgData name="" userId="" providerId="" clId="Web-{1525A8F4-69BC-4904-82FA-886364676FA1}" dt="2019-07-19T14:24:25.063" v="33" actId="1076"/>
          <ac:spMkLst>
            <pc:docMk/>
            <pc:sldMk cId="2253850005" sldId="346"/>
            <ac:spMk id="19" creationId="{3A59052F-8FC7-46E8-B8B8-51215ADD49DD}"/>
          </ac:spMkLst>
        </pc:spChg>
        <pc:spChg chg="mod">
          <ac:chgData name="" userId="" providerId="" clId="Web-{1525A8F4-69BC-4904-82FA-886364676FA1}" dt="2019-07-19T14:23:19.266" v="18" actId="1076"/>
          <ac:spMkLst>
            <pc:docMk/>
            <pc:sldMk cId="2253850005" sldId="346"/>
            <ac:spMk id="20" creationId="{42AF621A-5EBD-46F7-AE82-C4DE8DB0D603}"/>
          </ac:spMkLst>
        </pc:spChg>
        <pc:picChg chg="del">
          <ac:chgData name="" userId="" providerId="" clId="Web-{1525A8F4-69BC-4904-82FA-886364676FA1}" dt="2019-07-19T14:22:42.782" v="1"/>
          <ac:picMkLst>
            <pc:docMk/>
            <pc:sldMk cId="2253850005" sldId="346"/>
            <ac:picMk id="10" creationId="{728ED8E3-C1C1-49B3-9C47-81B9F3E23801}"/>
          </ac:picMkLst>
        </pc:picChg>
        <pc:picChg chg="mod">
          <ac:chgData name="" userId="" providerId="" clId="Web-{1525A8F4-69BC-4904-82FA-886364676FA1}" dt="2019-07-19T14:24:43.922" v="36" actId="14100"/>
          <ac:picMkLst>
            <pc:docMk/>
            <pc:sldMk cId="2253850005" sldId="346"/>
            <ac:picMk id="12" creationId="{A27D4373-791C-4B08-B422-D32FAC7BAABC}"/>
          </ac:picMkLst>
        </pc:picChg>
        <pc:picChg chg="mod">
          <ac:chgData name="" userId="" providerId="" clId="Web-{1525A8F4-69BC-4904-82FA-886364676FA1}" dt="2019-07-19T14:24:25.063" v="34" actId="1076"/>
          <ac:picMkLst>
            <pc:docMk/>
            <pc:sldMk cId="2253850005" sldId="346"/>
            <ac:picMk id="13" creationId="{796E5A2B-D3D0-4158-95A4-6015E0839889}"/>
          </ac:picMkLst>
        </pc:picChg>
        <pc:picChg chg="mod">
          <ac:chgData name="" userId="" providerId="" clId="Web-{1525A8F4-69BC-4904-82FA-886364676FA1}" dt="2019-07-19T14:24:48.126" v="37" actId="14100"/>
          <ac:picMkLst>
            <pc:docMk/>
            <pc:sldMk cId="2253850005" sldId="346"/>
            <ac:picMk id="15" creationId="{AA17FFAC-FCF5-4D67-937E-1193C42F79C6}"/>
          </ac:picMkLst>
        </pc:picChg>
      </pc:sldChg>
    </pc:docChg>
  </pc:docChgLst>
  <pc:docChgLst>
    <pc:chgData clId="Web-{20AC2DDF-4A43-458B-B94F-F6344A3391E9}"/>
    <pc:docChg chg="modSld">
      <pc:chgData name="" userId="" providerId="" clId="Web-{20AC2DDF-4A43-458B-B94F-F6344A3391E9}" dt="2019-06-24T16:53:59.851" v="27" actId="20577"/>
      <pc:docMkLst>
        <pc:docMk/>
      </pc:docMkLst>
      <pc:sldChg chg="modSp">
        <pc:chgData name="" userId="" providerId="" clId="Web-{20AC2DDF-4A43-458B-B94F-F6344A3391E9}" dt="2019-06-24T16:53:59.836" v="26" actId="20577"/>
        <pc:sldMkLst>
          <pc:docMk/>
          <pc:sldMk cId="1554936917" sldId="392"/>
        </pc:sldMkLst>
        <pc:spChg chg="mod">
          <ac:chgData name="" userId="" providerId="" clId="Web-{20AC2DDF-4A43-458B-B94F-F6344A3391E9}" dt="2019-06-24T16:53:59.836" v="26" actId="20577"/>
          <ac:spMkLst>
            <pc:docMk/>
            <pc:sldMk cId="1554936917" sldId="392"/>
            <ac:spMk id="13" creationId="{C2B67E43-ED55-463C-82A7-FCAA56034688}"/>
          </ac:spMkLst>
        </pc:spChg>
      </pc:sldChg>
    </pc:docChg>
  </pc:docChgLst>
  <pc:docChgLst>
    <pc:chgData clId="Web-{5214D51B-F604-41F1-B1F2-68D7CEE4DF36}"/>
    <pc:docChg chg="sldOrd">
      <pc:chgData name="" userId="" providerId="" clId="Web-{5214D51B-F604-41F1-B1F2-68D7CEE4DF36}" dt="2019-06-20T14:36:32.115" v="0"/>
      <pc:docMkLst>
        <pc:docMk/>
      </pc:docMkLst>
      <pc:sldChg chg="ord">
        <pc:chgData name="" userId="" providerId="" clId="Web-{5214D51B-F604-41F1-B1F2-68D7CEE4DF36}" dt="2019-06-20T14:36:32.115" v="0"/>
        <pc:sldMkLst>
          <pc:docMk/>
          <pc:sldMk cId="749844502" sldId="394"/>
        </pc:sldMkLst>
      </pc:sldChg>
    </pc:docChg>
  </pc:docChgLst>
  <pc:docChgLst>
    <pc:chgData clId="Web-{06BC86DE-1AA7-4D67-9C22-7F32FFD41F14}"/>
    <pc:docChg chg="modSld">
      <pc:chgData name="" userId="" providerId="" clId="Web-{06BC86DE-1AA7-4D67-9C22-7F32FFD41F14}" dt="2019-06-20T14:31:10.971" v="11" actId="20577"/>
      <pc:docMkLst>
        <pc:docMk/>
      </pc:docMkLst>
      <pc:sldChg chg="modSp">
        <pc:chgData name="" userId="" providerId="" clId="Web-{06BC86DE-1AA7-4D67-9C22-7F32FFD41F14}" dt="2019-06-20T14:31:10.924" v="9" actId="20577"/>
        <pc:sldMkLst>
          <pc:docMk/>
          <pc:sldMk cId="1828580395" sldId="414"/>
        </pc:sldMkLst>
        <pc:spChg chg="mod">
          <ac:chgData name="" userId="" providerId="" clId="Web-{06BC86DE-1AA7-4D67-9C22-7F32FFD41F14}" dt="2019-06-20T14:31:10.924" v="9" actId="20577"/>
          <ac:spMkLst>
            <pc:docMk/>
            <pc:sldMk cId="1828580395" sldId="414"/>
            <ac:spMk id="9" creationId="{EEF3CC7D-B9FD-415C-9F32-9B34D1984DDB}"/>
          </ac:spMkLst>
        </pc:spChg>
      </pc:sldChg>
    </pc:docChg>
  </pc:docChgLst>
  <pc:docChgLst>
    <pc:chgData clId="Web-{00C09D72-708B-48A2-BF6C-832957BA2614}"/>
    <pc:docChg chg="modSld">
      <pc:chgData name="" userId="" providerId="" clId="Web-{00C09D72-708B-48A2-BF6C-832957BA2614}" dt="2019-09-13T19:48:48.906" v="3" actId="20577"/>
      <pc:docMkLst>
        <pc:docMk/>
      </pc:docMkLst>
      <pc:sldChg chg="modSp">
        <pc:chgData name="" userId="" providerId="" clId="Web-{00C09D72-708B-48A2-BF6C-832957BA2614}" dt="2019-09-13T19:48:48.906" v="2" actId="20577"/>
        <pc:sldMkLst>
          <pc:docMk/>
          <pc:sldMk cId="892329350" sldId="384"/>
        </pc:sldMkLst>
        <pc:spChg chg="mod">
          <ac:chgData name="" userId="" providerId="" clId="Web-{00C09D72-708B-48A2-BF6C-832957BA2614}" dt="2019-09-13T19:48:48.906" v="2" actId="20577"/>
          <ac:spMkLst>
            <pc:docMk/>
            <pc:sldMk cId="892329350" sldId="384"/>
            <ac:spMk id="13" creationId="{C2B67E43-ED55-463C-82A7-FCAA56034688}"/>
          </ac:spMkLst>
        </pc:spChg>
      </pc:sldChg>
    </pc:docChg>
  </pc:docChgLst>
  <pc:docChgLst>
    <pc:chgData clId="Web-{8FC6DD68-F58E-43DE-843B-65E2E609FEF8}"/>
    <pc:docChg chg="modSld">
      <pc:chgData name="" userId="" providerId="" clId="Web-{8FC6DD68-F58E-43DE-843B-65E2E609FEF8}" dt="2019-06-20T15:12:27.711" v="60" actId="1076"/>
      <pc:docMkLst>
        <pc:docMk/>
      </pc:docMkLst>
      <pc:sldChg chg="modSp">
        <pc:chgData name="" userId="" providerId="" clId="Web-{8FC6DD68-F58E-43DE-843B-65E2E609FEF8}" dt="2019-06-20T15:12:27.711" v="60" actId="1076"/>
        <pc:sldMkLst>
          <pc:docMk/>
          <pc:sldMk cId="1839828691" sldId="388"/>
        </pc:sldMkLst>
        <pc:spChg chg="mod">
          <ac:chgData name="" userId="" providerId="" clId="Web-{8FC6DD68-F58E-43DE-843B-65E2E609FEF8}" dt="2019-06-20T15:12:27.711" v="60" actId="1076"/>
          <ac:spMkLst>
            <pc:docMk/>
            <pc:sldMk cId="1839828691" sldId="388"/>
            <ac:spMk id="8" creationId="{848B0C2F-7483-456B-A526-E523EDD7591E}"/>
          </ac:spMkLst>
        </pc:spChg>
      </pc:sldChg>
    </pc:docChg>
  </pc:docChgLst>
  <pc:docChgLst>
    <pc:chgData clId="Web-{0A6D78AD-7FAD-4A7A-8955-A2B0C230065D}"/>
    <pc:docChg chg="modSld">
      <pc:chgData name="" userId="" providerId="" clId="Web-{0A6D78AD-7FAD-4A7A-8955-A2B0C230065D}" dt="2019-07-03T20:16:51.037" v="35"/>
      <pc:docMkLst>
        <pc:docMk/>
      </pc:docMkLst>
      <pc:sldChg chg="addSp modSp">
        <pc:chgData name="" userId="" providerId="" clId="Web-{0A6D78AD-7FAD-4A7A-8955-A2B0C230065D}" dt="2019-07-03T20:16:51.037" v="35"/>
        <pc:sldMkLst>
          <pc:docMk/>
          <pc:sldMk cId="358356165" sldId="405"/>
        </pc:sldMkLst>
        <pc:spChg chg="mod">
          <ac:chgData name="" userId="" providerId="" clId="Web-{0A6D78AD-7FAD-4A7A-8955-A2B0C230065D}" dt="2019-07-03T20:15:20.787" v="8" actId="20577"/>
          <ac:spMkLst>
            <pc:docMk/>
            <pc:sldMk cId="358356165" sldId="405"/>
            <ac:spMk id="5" creationId="{D3990298-43A6-452B-816B-2A86C3B02FEC}"/>
          </ac:spMkLst>
        </pc:spChg>
        <pc:spChg chg="add mod">
          <ac:chgData name="" userId="" providerId="" clId="Web-{0A6D78AD-7FAD-4A7A-8955-A2B0C230065D}" dt="2019-07-03T20:16:51.037" v="35"/>
          <ac:spMkLst>
            <pc:docMk/>
            <pc:sldMk cId="358356165" sldId="405"/>
            <ac:spMk id="6" creationId="{A04CBBC0-5F9B-4FE5-941A-A8B71914CE3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9C415-4A1F-4E08-A42B-D31DC3CBFE54}"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A091E5A7-B6CD-44EA-A2F3-4E10C62CB072}">
      <dgm:prSet phldrT="[Text]"/>
      <dgm:spPr/>
      <dgm:t>
        <a:bodyPr/>
        <a:lstStyle/>
        <a:p>
          <a:r>
            <a:rPr lang="en-US" dirty="0"/>
            <a:t>Recruitment and Admissions</a:t>
          </a:r>
        </a:p>
      </dgm:t>
    </dgm:pt>
    <dgm:pt modelId="{3139C013-0960-4D16-B2C9-1A771DE00C72}" type="parTrans" cxnId="{E9F3D35B-C5C2-48C4-BF98-62EC18490659}">
      <dgm:prSet/>
      <dgm:spPr/>
      <dgm:t>
        <a:bodyPr/>
        <a:lstStyle/>
        <a:p>
          <a:endParaRPr lang="en-US"/>
        </a:p>
      </dgm:t>
    </dgm:pt>
    <dgm:pt modelId="{D680E7BD-3E03-47B0-A951-406EE7311C98}" type="sibTrans" cxnId="{E9F3D35B-C5C2-48C4-BF98-62EC18490659}">
      <dgm:prSet/>
      <dgm:spPr/>
      <dgm:t>
        <a:bodyPr/>
        <a:lstStyle/>
        <a:p>
          <a:endParaRPr lang="en-US"/>
        </a:p>
      </dgm:t>
    </dgm:pt>
    <dgm:pt modelId="{CE091987-DCD6-4B2D-9C0B-BEC7D80584C9}">
      <dgm:prSet phldrT="[Text]"/>
      <dgm:spPr/>
      <dgm:t>
        <a:bodyPr/>
        <a:lstStyle/>
        <a:p>
          <a:r>
            <a:rPr lang="en-US" dirty="0"/>
            <a:t>International Student Services</a:t>
          </a:r>
        </a:p>
      </dgm:t>
    </dgm:pt>
    <dgm:pt modelId="{0BCF02C5-0074-4A91-8D9A-354505A61A78}" type="parTrans" cxnId="{4382A515-5E65-4BE2-A52D-090D4232F5A6}">
      <dgm:prSet/>
      <dgm:spPr/>
      <dgm:t>
        <a:bodyPr/>
        <a:lstStyle/>
        <a:p>
          <a:endParaRPr lang="en-US"/>
        </a:p>
      </dgm:t>
    </dgm:pt>
    <dgm:pt modelId="{8A0A3B74-CA6D-417A-B94D-7E6B369CBE01}" type="sibTrans" cxnId="{4382A515-5E65-4BE2-A52D-090D4232F5A6}">
      <dgm:prSet/>
      <dgm:spPr/>
      <dgm:t>
        <a:bodyPr/>
        <a:lstStyle/>
        <a:p>
          <a:endParaRPr lang="en-US"/>
        </a:p>
      </dgm:t>
    </dgm:pt>
    <dgm:pt modelId="{CDA9D288-EF47-4268-B2D6-E126CE1952A0}">
      <dgm:prSet phldrT="[Text]"/>
      <dgm:spPr/>
      <dgm:t>
        <a:bodyPr/>
        <a:lstStyle/>
        <a:p>
          <a:r>
            <a:rPr lang="en-US" dirty="0"/>
            <a:t>Study Abroad</a:t>
          </a:r>
        </a:p>
      </dgm:t>
    </dgm:pt>
    <dgm:pt modelId="{67E1CDA0-0ED7-4F9E-BB11-EA03AFD21638}" type="parTrans" cxnId="{583938D9-D694-4DB9-9AB0-C5729F511602}">
      <dgm:prSet/>
      <dgm:spPr/>
      <dgm:t>
        <a:bodyPr/>
        <a:lstStyle/>
        <a:p>
          <a:endParaRPr lang="en-US"/>
        </a:p>
      </dgm:t>
    </dgm:pt>
    <dgm:pt modelId="{B571984D-BBA9-4EB4-A5D1-702CB82C0D8B}" type="sibTrans" cxnId="{583938D9-D694-4DB9-9AB0-C5729F511602}">
      <dgm:prSet/>
      <dgm:spPr/>
      <dgm:t>
        <a:bodyPr/>
        <a:lstStyle/>
        <a:p>
          <a:endParaRPr lang="en-US"/>
        </a:p>
      </dgm:t>
    </dgm:pt>
    <dgm:pt modelId="{1064F6F8-77EC-4C91-9B75-A945CDA3D478}">
      <dgm:prSet phldrT="[Text]"/>
      <dgm:spPr/>
      <dgm:t>
        <a:bodyPr/>
        <a:lstStyle/>
        <a:p>
          <a:r>
            <a:rPr lang="en-US" dirty="0"/>
            <a:t>International Training Programs</a:t>
          </a:r>
        </a:p>
      </dgm:t>
    </dgm:pt>
    <dgm:pt modelId="{168A4890-6456-40D2-B550-3DD3D2C9794B}" type="parTrans" cxnId="{A9221A1B-69A7-446C-A1CD-BD77410AAFBE}">
      <dgm:prSet/>
      <dgm:spPr/>
      <dgm:t>
        <a:bodyPr/>
        <a:lstStyle/>
        <a:p>
          <a:endParaRPr lang="en-US"/>
        </a:p>
      </dgm:t>
    </dgm:pt>
    <dgm:pt modelId="{A1402C06-2507-4A97-8E19-94139449025E}" type="sibTrans" cxnId="{A9221A1B-69A7-446C-A1CD-BD77410AAFBE}">
      <dgm:prSet/>
      <dgm:spPr/>
      <dgm:t>
        <a:bodyPr/>
        <a:lstStyle/>
        <a:p>
          <a:endParaRPr lang="en-US"/>
        </a:p>
      </dgm:t>
    </dgm:pt>
    <dgm:pt modelId="{838D76E7-7B09-47FC-89E7-C3412708C8B4}">
      <dgm:prSet phldrT="[Text]"/>
      <dgm:spPr/>
      <dgm:t>
        <a:bodyPr/>
        <a:lstStyle/>
        <a:p>
          <a:r>
            <a:rPr lang="en-US" dirty="0"/>
            <a:t>International Travel Compliance</a:t>
          </a:r>
        </a:p>
      </dgm:t>
    </dgm:pt>
    <dgm:pt modelId="{F9966C77-C6C3-4512-BC8A-3E41243AF801}" type="parTrans" cxnId="{470AC636-1AC4-4CAA-870D-33316A105327}">
      <dgm:prSet/>
      <dgm:spPr/>
      <dgm:t>
        <a:bodyPr/>
        <a:lstStyle/>
        <a:p>
          <a:endParaRPr lang="en-US"/>
        </a:p>
      </dgm:t>
    </dgm:pt>
    <dgm:pt modelId="{951FA4DA-DCD9-42B9-BACC-B89C5842B1A9}" type="sibTrans" cxnId="{470AC636-1AC4-4CAA-870D-33316A105327}">
      <dgm:prSet/>
      <dgm:spPr/>
      <dgm:t>
        <a:bodyPr/>
        <a:lstStyle/>
        <a:p>
          <a:endParaRPr lang="en-US"/>
        </a:p>
      </dgm:t>
    </dgm:pt>
    <dgm:pt modelId="{757A6619-01C1-4BB2-95D5-19428D87F00C}" type="pres">
      <dgm:prSet presAssocID="{6D09C415-4A1F-4E08-A42B-D31DC3CBFE54}" presName="cycle" presStyleCnt="0">
        <dgm:presLayoutVars>
          <dgm:dir/>
          <dgm:resizeHandles val="exact"/>
        </dgm:presLayoutVars>
      </dgm:prSet>
      <dgm:spPr/>
    </dgm:pt>
    <dgm:pt modelId="{01546794-69F2-46D0-A647-7940569A4E77}" type="pres">
      <dgm:prSet presAssocID="{A091E5A7-B6CD-44EA-A2F3-4E10C62CB072}" presName="node" presStyleLbl="node1" presStyleIdx="0" presStyleCnt="5">
        <dgm:presLayoutVars>
          <dgm:bulletEnabled val="1"/>
        </dgm:presLayoutVars>
      </dgm:prSet>
      <dgm:spPr/>
    </dgm:pt>
    <dgm:pt modelId="{99A4AFA9-3A31-44E9-A37B-0A6B58C266B1}" type="pres">
      <dgm:prSet presAssocID="{A091E5A7-B6CD-44EA-A2F3-4E10C62CB072}" presName="spNode" presStyleCnt="0"/>
      <dgm:spPr/>
    </dgm:pt>
    <dgm:pt modelId="{0B4F0DA3-8D01-4449-930E-181AE89A5340}" type="pres">
      <dgm:prSet presAssocID="{D680E7BD-3E03-47B0-A951-406EE7311C98}" presName="sibTrans" presStyleLbl="sibTrans1D1" presStyleIdx="0" presStyleCnt="5"/>
      <dgm:spPr/>
    </dgm:pt>
    <dgm:pt modelId="{0D051AA8-70C8-44B7-A6CF-16E3C72940E6}" type="pres">
      <dgm:prSet presAssocID="{CE091987-DCD6-4B2D-9C0B-BEC7D80584C9}" presName="node" presStyleLbl="node1" presStyleIdx="1" presStyleCnt="5">
        <dgm:presLayoutVars>
          <dgm:bulletEnabled val="1"/>
        </dgm:presLayoutVars>
      </dgm:prSet>
      <dgm:spPr/>
    </dgm:pt>
    <dgm:pt modelId="{6FAC01F7-B809-473C-9519-7CED4B3421AD}" type="pres">
      <dgm:prSet presAssocID="{CE091987-DCD6-4B2D-9C0B-BEC7D80584C9}" presName="spNode" presStyleCnt="0"/>
      <dgm:spPr/>
    </dgm:pt>
    <dgm:pt modelId="{A66530D7-FBC1-4EFD-B059-BC71ECD8CC3E}" type="pres">
      <dgm:prSet presAssocID="{8A0A3B74-CA6D-417A-B94D-7E6B369CBE01}" presName="sibTrans" presStyleLbl="sibTrans1D1" presStyleIdx="1" presStyleCnt="5"/>
      <dgm:spPr/>
    </dgm:pt>
    <dgm:pt modelId="{D110A11E-ECEF-4324-B15E-6C685412FC3B}" type="pres">
      <dgm:prSet presAssocID="{CDA9D288-EF47-4268-B2D6-E126CE1952A0}" presName="node" presStyleLbl="node1" presStyleIdx="2" presStyleCnt="5">
        <dgm:presLayoutVars>
          <dgm:bulletEnabled val="1"/>
        </dgm:presLayoutVars>
      </dgm:prSet>
      <dgm:spPr/>
    </dgm:pt>
    <dgm:pt modelId="{E629F376-4365-4B9F-968D-181DB06A5E46}" type="pres">
      <dgm:prSet presAssocID="{CDA9D288-EF47-4268-B2D6-E126CE1952A0}" presName="spNode" presStyleCnt="0"/>
      <dgm:spPr/>
    </dgm:pt>
    <dgm:pt modelId="{99063691-ED68-402A-8F29-A44D50DCDF9D}" type="pres">
      <dgm:prSet presAssocID="{B571984D-BBA9-4EB4-A5D1-702CB82C0D8B}" presName="sibTrans" presStyleLbl="sibTrans1D1" presStyleIdx="2" presStyleCnt="5"/>
      <dgm:spPr/>
    </dgm:pt>
    <dgm:pt modelId="{174377B0-656E-4029-8234-E1E9CBF158F3}" type="pres">
      <dgm:prSet presAssocID="{1064F6F8-77EC-4C91-9B75-A945CDA3D478}" presName="node" presStyleLbl="node1" presStyleIdx="3" presStyleCnt="5">
        <dgm:presLayoutVars>
          <dgm:bulletEnabled val="1"/>
        </dgm:presLayoutVars>
      </dgm:prSet>
      <dgm:spPr/>
    </dgm:pt>
    <dgm:pt modelId="{9237AC0C-F80E-4999-BFB3-E1DEE3F2B30B}" type="pres">
      <dgm:prSet presAssocID="{1064F6F8-77EC-4C91-9B75-A945CDA3D478}" presName="spNode" presStyleCnt="0"/>
      <dgm:spPr/>
    </dgm:pt>
    <dgm:pt modelId="{4992C0F8-AEB5-4266-A873-2B16B913C14A}" type="pres">
      <dgm:prSet presAssocID="{A1402C06-2507-4A97-8E19-94139449025E}" presName="sibTrans" presStyleLbl="sibTrans1D1" presStyleIdx="3" presStyleCnt="5"/>
      <dgm:spPr/>
    </dgm:pt>
    <dgm:pt modelId="{28D8C85D-5DC2-4CE3-9E5D-D0E858514219}" type="pres">
      <dgm:prSet presAssocID="{838D76E7-7B09-47FC-89E7-C3412708C8B4}" presName="node" presStyleLbl="node1" presStyleIdx="4" presStyleCnt="5">
        <dgm:presLayoutVars>
          <dgm:bulletEnabled val="1"/>
        </dgm:presLayoutVars>
      </dgm:prSet>
      <dgm:spPr/>
    </dgm:pt>
    <dgm:pt modelId="{62C38670-47D5-4826-AFFB-13AB52007244}" type="pres">
      <dgm:prSet presAssocID="{838D76E7-7B09-47FC-89E7-C3412708C8B4}" presName="spNode" presStyleCnt="0"/>
      <dgm:spPr/>
    </dgm:pt>
    <dgm:pt modelId="{2BB74919-CA11-49AD-A65A-B3754B0DC6A0}" type="pres">
      <dgm:prSet presAssocID="{951FA4DA-DCD9-42B9-BACC-B89C5842B1A9}" presName="sibTrans" presStyleLbl="sibTrans1D1" presStyleIdx="4" presStyleCnt="5"/>
      <dgm:spPr/>
    </dgm:pt>
  </dgm:ptLst>
  <dgm:cxnLst>
    <dgm:cxn modelId="{DD135013-E4EE-43EC-9C36-8AF1E9612A28}" type="presOf" srcId="{8A0A3B74-CA6D-417A-B94D-7E6B369CBE01}" destId="{A66530D7-FBC1-4EFD-B059-BC71ECD8CC3E}" srcOrd="0" destOrd="0" presId="urn:microsoft.com/office/officeart/2005/8/layout/cycle6"/>
    <dgm:cxn modelId="{4382A515-5E65-4BE2-A52D-090D4232F5A6}" srcId="{6D09C415-4A1F-4E08-A42B-D31DC3CBFE54}" destId="{CE091987-DCD6-4B2D-9C0B-BEC7D80584C9}" srcOrd="1" destOrd="0" parTransId="{0BCF02C5-0074-4A91-8D9A-354505A61A78}" sibTransId="{8A0A3B74-CA6D-417A-B94D-7E6B369CBE01}"/>
    <dgm:cxn modelId="{C48D5319-417F-4D4E-9F26-A50DC0D40189}" type="presOf" srcId="{A1402C06-2507-4A97-8E19-94139449025E}" destId="{4992C0F8-AEB5-4266-A873-2B16B913C14A}" srcOrd="0" destOrd="0" presId="urn:microsoft.com/office/officeart/2005/8/layout/cycle6"/>
    <dgm:cxn modelId="{A9221A1B-69A7-446C-A1CD-BD77410AAFBE}" srcId="{6D09C415-4A1F-4E08-A42B-D31DC3CBFE54}" destId="{1064F6F8-77EC-4C91-9B75-A945CDA3D478}" srcOrd="3" destOrd="0" parTransId="{168A4890-6456-40D2-B550-3DD3D2C9794B}" sibTransId="{A1402C06-2507-4A97-8E19-94139449025E}"/>
    <dgm:cxn modelId="{470AC636-1AC4-4CAA-870D-33316A105327}" srcId="{6D09C415-4A1F-4E08-A42B-D31DC3CBFE54}" destId="{838D76E7-7B09-47FC-89E7-C3412708C8B4}" srcOrd="4" destOrd="0" parTransId="{F9966C77-C6C3-4512-BC8A-3E41243AF801}" sibTransId="{951FA4DA-DCD9-42B9-BACC-B89C5842B1A9}"/>
    <dgm:cxn modelId="{E9F3D35B-C5C2-48C4-BF98-62EC18490659}" srcId="{6D09C415-4A1F-4E08-A42B-D31DC3CBFE54}" destId="{A091E5A7-B6CD-44EA-A2F3-4E10C62CB072}" srcOrd="0" destOrd="0" parTransId="{3139C013-0960-4D16-B2C9-1A771DE00C72}" sibTransId="{D680E7BD-3E03-47B0-A951-406EE7311C98}"/>
    <dgm:cxn modelId="{BAC46446-A1F4-4F47-8FC9-944AABD5A276}" type="presOf" srcId="{A091E5A7-B6CD-44EA-A2F3-4E10C62CB072}" destId="{01546794-69F2-46D0-A647-7940569A4E77}" srcOrd="0" destOrd="0" presId="urn:microsoft.com/office/officeart/2005/8/layout/cycle6"/>
    <dgm:cxn modelId="{036B5B69-E5E6-4D16-86B3-45CF64BD70C2}" type="presOf" srcId="{838D76E7-7B09-47FC-89E7-C3412708C8B4}" destId="{28D8C85D-5DC2-4CE3-9E5D-D0E858514219}" srcOrd="0" destOrd="0" presId="urn:microsoft.com/office/officeart/2005/8/layout/cycle6"/>
    <dgm:cxn modelId="{5A4C5372-6149-4D4D-9963-AC4746D18EF9}" type="presOf" srcId="{6D09C415-4A1F-4E08-A42B-D31DC3CBFE54}" destId="{757A6619-01C1-4BB2-95D5-19428D87F00C}" srcOrd="0" destOrd="0" presId="urn:microsoft.com/office/officeart/2005/8/layout/cycle6"/>
    <dgm:cxn modelId="{F0546453-D5E0-4A33-941D-AF1DBFBC9628}" type="presOf" srcId="{CE091987-DCD6-4B2D-9C0B-BEC7D80584C9}" destId="{0D051AA8-70C8-44B7-A6CF-16E3C72940E6}" srcOrd="0" destOrd="0" presId="urn:microsoft.com/office/officeart/2005/8/layout/cycle6"/>
    <dgm:cxn modelId="{8469D153-EDEE-4B7B-A6D0-7112A682F3AE}" type="presOf" srcId="{CDA9D288-EF47-4268-B2D6-E126CE1952A0}" destId="{D110A11E-ECEF-4324-B15E-6C685412FC3B}" srcOrd="0" destOrd="0" presId="urn:microsoft.com/office/officeart/2005/8/layout/cycle6"/>
    <dgm:cxn modelId="{71CF9077-D1A2-4D51-95F1-68EE27280E94}" type="presOf" srcId="{D680E7BD-3E03-47B0-A951-406EE7311C98}" destId="{0B4F0DA3-8D01-4449-930E-181AE89A5340}" srcOrd="0" destOrd="0" presId="urn:microsoft.com/office/officeart/2005/8/layout/cycle6"/>
    <dgm:cxn modelId="{158886A2-9E25-4FC9-B4F7-EE8D47991743}" type="presOf" srcId="{1064F6F8-77EC-4C91-9B75-A945CDA3D478}" destId="{174377B0-656E-4029-8234-E1E9CBF158F3}" srcOrd="0" destOrd="0" presId="urn:microsoft.com/office/officeart/2005/8/layout/cycle6"/>
    <dgm:cxn modelId="{583938D9-D694-4DB9-9AB0-C5729F511602}" srcId="{6D09C415-4A1F-4E08-A42B-D31DC3CBFE54}" destId="{CDA9D288-EF47-4268-B2D6-E126CE1952A0}" srcOrd="2" destOrd="0" parTransId="{67E1CDA0-0ED7-4F9E-BB11-EA03AFD21638}" sibTransId="{B571984D-BBA9-4EB4-A5D1-702CB82C0D8B}"/>
    <dgm:cxn modelId="{11DFA6DA-32D8-4DBF-81BC-C3B7D12F2DC1}" type="presOf" srcId="{B571984D-BBA9-4EB4-A5D1-702CB82C0D8B}" destId="{99063691-ED68-402A-8F29-A44D50DCDF9D}" srcOrd="0" destOrd="0" presId="urn:microsoft.com/office/officeart/2005/8/layout/cycle6"/>
    <dgm:cxn modelId="{DAE0FDE9-FC0E-49BF-84DF-EEB869550EF8}" type="presOf" srcId="{951FA4DA-DCD9-42B9-BACC-B89C5842B1A9}" destId="{2BB74919-CA11-49AD-A65A-B3754B0DC6A0}" srcOrd="0" destOrd="0" presId="urn:microsoft.com/office/officeart/2005/8/layout/cycle6"/>
    <dgm:cxn modelId="{F8C438FD-7B3D-4806-8678-9AF8105BBA6A}" type="presParOf" srcId="{757A6619-01C1-4BB2-95D5-19428D87F00C}" destId="{01546794-69F2-46D0-A647-7940569A4E77}" srcOrd="0" destOrd="0" presId="urn:microsoft.com/office/officeart/2005/8/layout/cycle6"/>
    <dgm:cxn modelId="{B7A3E830-1B8A-44D9-81B8-74E36A39F2F7}" type="presParOf" srcId="{757A6619-01C1-4BB2-95D5-19428D87F00C}" destId="{99A4AFA9-3A31-44E9-A37B-0A6B58C266B1}" srcOrd="1" destOrd="0" presId="urn:microsoft.com/office/officeart/2005/8/layout/cycle6"/>
    <dgm:cxn modelId="{FD7F75B6-53A0-4003-9E91-4DD39FC95C9C}" type="presParOf" srcId="{757A6619-01C1-4BB2-95D5-19428D87F00C}" destId="{0B4F0DA3-8D01-4449-930E-181AE89A5340}" srcOrd="2" destOrd="0" presId="urn:microsoft.com/office/officeart/2005/8/layout/cycle6"/>
    <dgm:cxn modelId="{99582B42-A736-4D8A-B8DA-B3F861BFAC1A}" type="presParOf" srcId="{757A6619-01C1-4BB2-95D5-19428D87F00C}" destId="{0D051AA8-70C8-44B7-A6CF-16E3C72940E6}" srcOrd="3" destOrd="0" presId="urn:microsoft.com/office/officeart/2005/8/layout/cycle6"/>
    <dgm:cxn modelId="{10F8AC7F-0BAD-4619-91A5-D74FB12E2AEA}" type="presParOf" srcId="{757A6619-01C1-4BB2-95D5-19428D87F00C}" destId="{6FAC01F7-B809-473C-9519-7CED4B3421AD}" srcOrd="4" destOrd="0" presId="urn:microsoft.com/office/officeart/2005/8/layout/cycle6"/>
    <dgm:cxn modelId="{5774F03C-0817-4778-B644-6C9738722A49}" type="presParOf" srcId="{757A6619-01C1-4BB2-95D5-19428D87F00C}" destId="{A66530D7-FBC1-4EFD-B059-BC71ECD8CC3E}" srcOrd="5" destOrd="0" presId="urn:microsoft.com/office/officeart/2005/8/layout/cycle6"/>
    <dgm:cxn modelId="{AD264804-F55B-44ED-9C55-38863AE4C99A}" type="presParOf" srcId="{757A6619-01C1-4BB2-95D5-19428D87F00C}" destId="{D110A11E-ECEF-4324-B15E-6C685412FC3B}" srcOrd="6" destOrd="0" presId="urn:microsoft.com/office/officeart/2005/8/layout/cycle6"/>
    <dgm:cxn modelId="{21AD9313-676D-43DE-B9CE-1DEF4078C351}" type="presParOf" srcId="{757A6619-01C1-4BB2-95D5-19428D87F00C}" destId="{E629F376-4365-4B9F-968D-181DB06A5E46}" srcOrd="7" destOrd="0" presId="urn:microsoft.com/office/officeart/2005/8/layout/cycle6"/>
    <dgm:cxn modelId="{860A348E-6CF7-4B6C-973E-8D66E3A588A5}" type="presParOf" srcId="{757A6619-01C1-4BB2-95D5-19428D87F00C}" destId="{99063691-ED68-402A-8F29-A44D50DCDF9D}" srcOrd="8" destOrd="0" presId="urn:microsoft.com/office/officeart/2005/8/layout/cycle6"/>
    <dgm:cxn modelId="{DBD9362D-74C9-4F25-834E-14C00131B382}" type="presParOf" srcId="{757A6619-01C1-4BB2-95D5-19428D87F00C}" destId="{174377B0-656E-4029-8234-E1E9CBF158F3}" srcOrd="9" destOrd="0" presId="urn:microsoft.com/office/officeart/2005/8/layout/cycle6"/>
    <dgm:cxn modelId="{4BB14432-184D-443B-9077-8C233F26367C}" type="presParOf" srcId="{757A6619-01C1-4BB2-95D5-19428D87F00C}" destId="{9237AC0C-F80E-4999-BFB3-E1DEE3F2B30B}" srcOrd="10" destOrd="0" presId="urn:microsoft.com/office/officeart/2005/8/layout/cycle6"/>
    <dgm:cxn modelId="{EA3811AB-F04C-4424-813D-C9C81A75DBD0}" type="presParOf" srcId="{757A6619-01C1-4BB2-95D5-19428D87F00C}" destId="{4992C0F8-AEB5-4266-A873-2B16B913C14A}" srcOrd="11" destOrd="0" presId="urn:microsoft.com/office/officeart/2005/8/layout/cycle6"/>
    <dgm:cxn modelId="{D3764F3B-DD43-4431-8EE7-7DDBCC42574F}" type="presParOf" srcId="{757A6619-01C1-4BB2-95D5-19428D87F00C}" destId="{28D8C85D-5DC2-4CE3-9E5D-D0E858514219}" srcOrd="12" destOrd="0" presId="urn:microsoft.com/office/officeart/2005/8/layout/cycle6"/>
    <dgm:cxn modelId="{A9F2DCD2-0077-48B3-B3A5-6394E762A526}" type="presParOf" srcId="{757A6619-01C1-4BB2-95D5-19428D87F00C}" destId="{62C38670-47D5-4826-AFFB-13AB52007244}" srcOrd="13" destOrd="0" presId="urn:microsoft.com/office/officeart/2005/8/layout/cycle6"/>
    <dgm:cxn modelId="{3B1DF330-DA72-4D26-80BF-2E5711E6CDFB}" type="presParOf" srcId="{757A6619-01C1-4BB2-95D5-19428D87F00C}" destId="{2BB74919-CA11-49AD-A65A-B3754B0DC6A0}"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46794-69F2-46D0-A647-7940569A4E77}">
      <dsp:nvSpPr>
        <dsp:cNvPr id="0" name=""/>
        <dsp:cNvSpPr/>
      </dsp:nvSpPr>
      <dsp:spPr>
        <a:xfrm>
          <a:off x="2380505" y="2370"/>
          <a:ext cx="1334988" cy="86774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Recruitment and Admissions</a:t>
          </a:r>
        </a:p>
      </dsp:txBody>
      <dsp:txXfrm>
        <a:off x="2422865" y="44730"/>
        <a:ext cx="1250268" cy="783022"/>
      </dsp:txXfrm>
    </dsp:sp>
    <dsp:sp modelId="{0B4F0DA3-8D01-4449-930E-181AE89A5340}">
      <dsp:nvSpPr>
        <dsp:cNvPr id="0" name=""/>
        <dsp:cNvSpPr/>
      </dsp:nvSpPr>
      <dsp:spPr>
        <a:xfrm>
          <a:off x="1315405" y="436241"/>
          <a:ext cx="3465188" cy="3465188"/>
        </a:xfrm>
        <a:custGeom>
          <a:avLst/>
          <a:gdLst/>
          <a:ahLst/>
          <a:cxnLst/>
          <a:rect l="0" t="0" r="0" b="0"/>
          <a:pathLst>
            <a:path>
              <a:moveTo>
                <a:pt x="2409246" y="137594"/>
              </a:moveTo>
              <a:arcTo wR="1732594" hR="1732594" stAng="17579295" swAng="1959991"/>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051AA8-70C8-44B7-A6CF-16E3C72940E6}">
      <dsp:nvSpPr>
        <dsp:cNvPr id="0" name=""/>
        <dsp:cNvSpPr/>
      </dsp:nvSpPr>
      <dsp:spPr>
        <a:xfrm>
          <a:off x="4028301" y="1199563"/>
          <a:ext cx="1334988" cy="867742"/>
        </a:xfrm>
        <a:prstGeom prst="roundRect">
          <a:avLst/>
        </a:prstGeom>
        <a:solidFill>
          <a:schemeClr val="accent5">
            <a:hueOff val="-1613219"/>
            <a:satOff val="13063"/>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International Student Services</a:t>
          </a:r>
        </a:p>
      </dsp:txBody>
      <dsp:txXfrm>
        <a:off x="4070661" y="1241923"/>
        <a:ext cx="1250268" cy="783022"/>
      </dsp:txXfrm>
    </dsp:sp>
    <dsp:sp modelId="{A66530D7-FBC1-4EFD-B059-BC71ECD8CC3E}">
      <dsp:nvSpPr>
        <dsp:cNvPr id="0" name=""/>
        <dsp:cNvSpPr/>
      </dsp:nvSpPr>
      <dsp:spPr>
        <a:xfrm>
          <a:off x="1315405" y="436241"/>
          <a:ext cx="3465188" cy="3465188"/>
        </a:xfrm>
        <a:custGeom>
          <a:avLst/>
          <a:gdLst/>
          <a:ahLst/>
          <a:cxnLst/>
          <a:rect l="0" t="0" r="0" b="0"/>
          <a:pathLst>
            <a:path>
              <a:moveTo>
                <a:pt x="3462825" y="1642133"/>
              </a:moveTo>
              <a:arcTo wR="1732594" hR="1732594" stAng="21420430" swAng="2195114"/>
            </a:path>
          </a:pathLst>
        </a:custGeom>
        <a:noFill/>
        <a:ln w="9525" cap="flat" cmpd="sng" algn="ctr">
          <a:solidFill>
            <a:schemeClr val="accent5">
              <a:hueOff val="-1613219"/>
              <a:satOff val="13063"/>
              <a:lumOff val="-11765"/>
              <a:alphaOff val="0"/>
            </a:schemeClr>
          </a:solidFill>
          <a:prstDash val="solid"/>
        </a:ln>
        <a:effectLst/>
      </dsp:spPr>
      <dsp:style>
        <a:lnRef idx="1">
          <a:scrgbClr r="0" g="0" b="0"/>
        </a:lnRef>
        <a:fillRef idx="0">
          <a:scrgbClr r="0" g="0" b="0"/>
        </a:fillRef>
        <a:effectRef idx="0">
          <a:scrgbClr r="0" g="0" b="0"/>
        </a:effectRef>
        <a:fontRef idx="minor"/>
      </dsp:style>
    </dsp:sp>
    <dsp:sp modelId="{D110A11E-ECEF-4324-B15E-6C685412FC3B}">
      <dsp:nvSpPr>
        <dsp:cNvPr id="0" name=""/>
        <dsp:cNvSpPr/>
      </dsp:nvSpPr>
      <dsp:spPr>
        <a:xfrm>
          <a:off x="3398899" y="3136663"/>
          <a:ext cx="1334988" cy="867742"/>
        </a:xfrm>
        <a:prstGeom prst="roundRect">
          <a:avLst/>
        </a:prstGeom>
        <a:solidFill>
          <a:schemeClr val="accent5">
            <a:hueOff val="-3226437"/>
            <a:satOff val="26126"/>
            <a:lumOff val="-2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Study Abroad</a:t>
          </a:r>
        </a:p>
      </dsp:txBody>
      <dsp:txXfrm>
        <a:off x="3441259" y="3179023"/>
        <a:ext cx="1250268" cy="783022"/>
      </dsp:txXfrm>
    </dsp:sp>
    <dsp:sp modelId="{99063691-ED68-402A-8F29-A44D50DCDF9D}">
      <dsp:nvSpPr>
        <dsp:cNvPr id="0" name=""/>
        <dsp:cNvSpPr/>
      </dsp:nvSpPr>
      <dsp:spPr>
        <a:xfrm>
          <a:off x="1315405" y="436241"/>
          <a:ext cx="3465188" cy="3465188"/>
        </a:xfrm>
        <a:custGeom>
          <a:avLst/>
          <a:gdLst/>
          <a:ahLst/>
          <a:cxnLst/>
          <a:rect l="0" t="0" r="0" b="0"/>
          <a:pathLst>
            <a:path>
              <a:moveTo>
                <a:pt x="2076618" y="3430690"/>
              </a:moveTo>
              <a:arcTo wR="1732594" hR="1732594" stAng="4712834" swAng="1374332"/>
            </a:path>
          </a:pathLst>
        </a:custGeom>
        <a:noFill/>
        <a:ln w="9525" cap="flat" cmpd="sng" algn="ctr">
          <a:solidFill>
            <a:schemeClr val="accent5">
              <a:hueOff val="-3226437"/>
              <a:satOff val="26126"/>
              <a:lumOff val="-23529"/>
              <a:alphaOff val="0"/>
            </a:schemeClr>
          </a:solidFill>
          <a:prstDash val="solid"/>
        </a:ln>
        <a:effectLst/>
      </dsp:spPr>
      <dsp:style>
        <a:lnRef idx="1">
          <a:scrgbClr r="0" g="0" b="0"/>
        </a:lnRef>
        <a:fillRef idx="0">
          <a:scrgbClr r="0" g="0" b="0"/>
        </a:fillRef>
        <a:effectRef idx="0">
          <a:scrgbClr r="0" g="0" b="0"/>
        </a:effectRef>
        <a:fontRef idx="minor"/>
      </dsp:style>
    </dsp:sp>
    <dsp:sp modelId="{174377B0-656E-4029-8234-E1E9CBF158F3}">
      <dsp:nvSpPr>
        <dsp:cNvPr id="0" name=""/>
        <dsp:cNvSpPr/>
      </dsp:nvSpPr>
      <dsp:spPr>
        <a:xfrm>
          <a:off x="1362112" y="3136663"/>
          <a:ext cx="1334988" cy="867742"/>
        </a:xfrm>
        <a:prstGeom prst="roundRect">
          <a:avLst/>
        </a:prstGeom>
        <a:solidFill>
          <a:schemeClr val="accent5">
            <a:hueOff val="-4839656"/>
            <a:satOff val="39190"/>
            <a:lumOff val="-3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International Training Programs</a:t>
          </a:r>
        </a:p>
      </dsp:txBody>
      <dsp:txXfrm>
        <a:off x="1404472" y="3179023"/>
        <a:ext cx="1250268" cy="783022"/>
      </dsp:txXfrm>
    </dsp:sp>
    <dsp:sp modelId="{4992C0F8-AEB5-4266-A873-2B16B913C14A}">
      <dsp:nvSpPr>
        <dsp:cNvPr id="0" name=""/>
        <dsp:cNvSpPr/>
      </dsp:nvSpPr>
      <dsp:spPr>
        <a:xfrm>
          <a:off x="1315405" y="436241"/>
          <a:ext cx="3465188" cy="3465188"/>
        </a:xfrm>
        <a:custGeom>
          <a:avLst/>
          <a:gdLst/>
          <a:ahLst/>
          <a:cxnLst/>
          <a:rect l="0" t="0" r="0" b="0"/>
          <a:pathLst>
            <a:path>
              <a:moveTo>
                <a:pt x="289352" y="2691206"/>
              </a:moveTo>
              <a:arcTo wR="1732594" hR="1732594" stAng="8784456" swAng="2195114"/>
            </a:path>
          </a:pathLst>
        </a:custGeom>
        <a:noFill/>
        <a:ln w="9525" cap="flat" cmpd="sng" algn="ctr">
          <a:solidFill>
            <a:schemeClr val="accent5">
              <a:hueOff val="-4839656"/>
              <a:satOff val="39190"/>
              <a:lumOff val="-35294"/>
              <a:alphaOff val="0"/>
            </a:schemeClr>
          </a:solidFill>
          <a:prstDash val="solid"/>
        </a:ln>
        <a:effectLst/>
      </dsp:spPr>
      <dsp:style>
        <a:lnRef idx="1">
          <a:scrgbClr r="0" g="0" b="0"/>
        </a:lnRef>
        <a:fillRef idx="0">
          <a:scrgbClr r="0" g="0" b="0"/>
        </a:fillRef>
        <a:effectRef idx="0">
          <a:scrgbClr r="0" g="0" b="0"/>
        </a:effectRef>
        <a:fontRef idx="minor"/>
      </dsp:style>
    </dsp:sp>
    <dsp:sp modelId="{28D8C85D-5DC2-4CE3-9E5D-D0E858514219}">
      <dsp:nvSpPr>
        <dsp:cNvPr id="0" name=""/>
        <dsp:cNvSpPr/>
      </dsp:nvSpPr>
      <dsp:spPr>
        <a:xfrm>
          <a:off x="732710" y="1199563"/>
          <a:ext cx="1334988" cy="867742"/>
        </a:xfrm>
        <a:prstGeom prst="roundRect">
          <a:avLst/>
        </a:prstGeom>
        <a:solidFill>
          <a:schemeClr val="accent5">
            <a:hueOff val="-6452875"/>
            <a:satOff val="52253"/>
            <a:lumOff val="-4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International Travel Compliance</a:t>
          </a:r>
        </a:p>
      </dsp:txBody>
      <dsp:txXfrm>
        <a:off x="775070" y="1241923"/>
        <a:ext cx="1250268" cy="783022"/>
      </dsp:txXfrm>
    </dsp:sp>
    <dsp:sp modelId="{2BB74919-CA11-49AD-A65A-B3754B0DC6A0}">
      <dsp:nvSpPr>
        <dsp:cNvPr id="0" name=""/>
        <dsp:cNvSpPr/>
      </dsp:nvSpPr>
      <dsp:spPr>
        <a:xfrm>
          <a:off x="1315405" y="436241"/>
          <a:ext cx="3465188" cy="3465188"/>
        </a:xfrm>
        <a:custGeom>
          <a:avLst/>
          <a:gdLst/>
          <a:ahLst/>
          <a:cxnLst/>
          <a:rect l="0" t="0" r="0" b="0"/>
          <a:pathLst>
            <a:path>
              <a:moveTo>
                <a:pt x="302072" y="755102"/>
              </a:moveTo>
              <a:arcTo wR="1732594" hR="1732594" stAng="12860714" swAng="1959991"/>
            </a:path>
          </a:pathLst>
        </a:custGeom>
        <a:noFill/>
        <a:ln w="9525" cap="flat" cmpd="sng" algn="ctr">
          <a:solidFill>
            <a:schemeClr val="accent5">
              <a:hueOff val="-6452875"/>
              <a:satOff val="52253"/>
              <a:lumOff val="-4705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2BF4240B-957C-4278-84CE-2E9E558653B5}" type="datetimeFigureOut">
              <a:rPr lang="en-US" smtClean="0"/>
              <a:t>9/13/2019</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0B4D490A-5081-43F9-B694-C4436277A1AF}" type="slidenum">
              <a:rPr lang="en-US" smtClean="0"/>
              <a:t>‹#›</a:t>
            </a:fld>
            <a:endParaRPr lang="en-US"/>
          </a:p>
        </p:txBody>
      </p:sp>
    </p:spTree>
    <p:extLst>
      <p:ext uri="{BB962C8B-B14F-4D97-AF65-F5344CB8AC3E}">
        <p14:creationId xmlns:p14="http://schemas.microsoft.com/office/powerpoint/2010/main" val="1678408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36853BCA-691E-4FE7-9B09-6CEFA1AC729A}" type="datetimeFigureOut">
              <a:rPr lang="en-US" smtClean="0"/>
              <a:t>9/13/2019</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D9450DFB-0BCC-4BAC-A137-ACB202E5195E}" type="slidenum">
              <a:rPr lang="en-US" smtClean="0"/>
              <a:t>‹#›</a:t>
            </a:fld>
            <a:endParaRPr lang="en-US"/>
          </a:p>
        </p:txBody>
      </p:sp>
    </p:spTree>
    <p:extLst>
      <p:ext uri="{BB962C8B-B14F-4D97-AF65-F5344CB8AC3E}">
        <p14:creationId xmlns:p14="http://schemas.microsoft.com/office/powerpoint/2010/main" val="152307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bet.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50DFB-0BCC-4BAC-A137-ACB202E5195E}" type="slidenum">
              <a:rPr lang="en-US" smtClean="0"/>
              <a:t>1</a:t>
            </a:fld>
            <a:endParaRPr lang="en-US"/>
          </a:p>
        </p:txBody>
      </p:sp>
    </p:spTree>
    <p:extLst>
      <p:ext uri="{BB962C8B-B14F-4D97-AF65-F5344CB8AC3E}">
        <p14:creationId xmlns:p14="http://schemas.microsoft.com/office/powerpoint/2010/main" val="4265903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32</a:t>
            </a:fld>
            <a:endParaRPr lang="en-US"/>
          </a:p>
        </p:txBody>
      </p:sp>
    </p:spTree>
    <p:extLst>
      <p:ext uri="{BB962C8B-B14F-4D97-AF65-F5344CB8AC3E}">
        <p14:creationId xmlns:p14="http://schemas.microsoft.com/office/powerpoint/2010/main" val="3784038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33</a:t>
            </a:fld>
            <a:endParaRPr lang="en-US"/>
          </a:p>
        </p:txBody>
      </p:sp>
    </p:spTree>
    <p:extLst>
      <p:ext uri="{BB962C8B-B14F-4D97-AF65-F5344CB8AC3E}">
        <p14:creationId xmlns:p14="http://schemas.microsoft.com/office/powerpoint/2010/main" val="196583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34</a:t>
            </a:fld>
            <a:endParaRPr lang="en-US"/>
          </a:p>
        </p:txBody>
      </p:sp>
    </p:spTree>
    <p:extLst>
      <p:ext uri="{BB962C8B-B14F-4D97-AF65-F5344CB8AC3E}">
        <p14:creationId xmlns:p14="http://schemas.microsoft.com/office/powerpoint/2010/main" val="1409603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35</a:t>
            </a:fld>
            <a:endParaRPr lang="en-US"/>
          </a:p>
        </p:txBody>
      </p:sp>
    </p:spTree>
    <p:extLst>
      <p:ext uri="{BB962C8B-B14F-4D97-AF65-F5344CB8AC3E}">
        <p14:creationId xmlns:p14="http://schemas.microsoft.com/office/powerpoint/2010/main" val="141079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36</a:t>
            </a:fld>
            <a:endParaRPr lang="en-US"/>
          </a:p>
        </p:txBody>
      </p:sp>
    </p:spTree>
    <p:extLst>
      <p:ext uri="{BB962C8B-B14F-4D97-AF65-F5344CB8AC3E}">
        <p14:creationId xmlns:p14="http://schemas.microsoft.com/office/powerpoint/2010/main" val="49581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37</a:t>
            </a:fld>
            <a:endParaRPr lang="en-US"/>
          </a:p>
        </p:txBody>
      </p:sp>
    </p:spTree>
    <p:extLst>
      <p:ext uri="{BB962C8B-B14F-4D97-AF65-F5344CB8AC3E}">
        <p14:creationId xmlns:p14="http://schemas.microsoft.com/office/powerpoint/2010/main" val="180791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450DFB-0BCC-4BAC-A137-ACB202E5195E}" type="slidenum">
              <a:rPr lang="en-US" smtClean="0"/>
              <a:t>2</a:t>
            </a:fld>
            <a:endParaRPr lang="en-US"/>
          </a:p>
        </p:txBody>
      </p:sp>
    </p:spTree>
    <p:extLst>
      <p:ext uri="{BB962C8B-B14F-4D97-AF65-F5344CB8AC3E}">
        <p14:creationId xmlns:p14="http://schemas.microsoft.com/office/powerpoint/2010/main" val="327293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3</a:t>
            </a:fld>
            <a:endParaRPr lang="en-US"/>
          </a:p>
        </p:txBody>
      </p:sp>
    </p:spTree>
    <p:extLst>
      <p:ext uri="{BB962C8B-B14F-4D97-AF65-F5344CB8AC3E}">
        <p14:creationId xmlns:p14="http://schemas.microsoft.com/office/powerpoint/2010/main" val="86202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50DFB-0BCC-4BAC-A137-ACB202E5195E}" type="slidenum">
              <a:rPr lang="en-US" smtClean="0"/>
              <a:t>4</a:t>
            </a:fld>
            <a:endParaRPr lang="en-US"/>
          </a:p>
        </p:txBody>
      </p:sp>
    </p:spTree>
    <p:extLst>
      <p:ext uri="{BB962C8B-B14F-4D97-AF65-F5344CB8AC3E}">
        <p14:creationId xmlns:p14="http://schemas.microsoft.com/office/powerpoint/2010/main" val="183145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5</a:t>
            </a:fld>
            <a:endParaRPr lang="en-US"/>
          </a:p>
        </p:txBody>
      </p:sp>
    </p:spTree>
    <p:extLst>
      <p:ext uri="{BB962C8B-B14F-4D97-AF65-F5344CB8AC3E}">
        <p14:creationId xmlns:p14="http://schemas.microsoft.com/office/powerpoint/2010/main" val="403163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50DFB-0BCC-4BAC-A137-ACB202E5195E}" type="slidenum">
              <a:rPr lang="en-US" smtClean="0"/>
              <a:t>9</a:t>
            </a:fld>
            <a:endParaRPr lang="en-US"/>
          </a:p>
        </p:txBody>
      </p:sp>
    </p:spTree>
    <p:extLst>
      <p:ext uri="{BB962C8B-B14F-4D97-AF65-F5344CB8AC3E}">
        <p14:creationId xmlns:p14="http://schemas.microsoft.com/office/powerpoint/2010/main" val="385968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kern="1200" dirty="0">
                <a:solidFill>
                  <a:schemeClr val="tx1"/>
                </a:solidFill>
                <a:latin typeface="+mn-lt"/>
                <a:ea typeface="+mn-ea"/>
                <a:cs typeface="+mn-cs"/>
              </a:rPr>
              <a:t>11 Residence Halls</a:t>
            </a:r>
          </a:p>
          <a:p>
            <a:pPr marL="171450" indent="-171450">
              <a:buFont typeface="Arial" panose="020B0604020202020204" pitchFamily="34" charset="0"/>
              <a:buChar char="•"/>
            </a:pPr>
            <a:endParaRPr lang="en-US" sz="1200" kern="1200" dirty="0">
              <a:solidFill>
                <a:schemeClr val="tx1"/>
              </a:solidFill>
              <a:latin typeface="+mn-lt"/>
              <a:ea typeface="+mn-ea"/>
              <a:cs typeface="+mn-cs"/>
            </a:endParaRPr>
          </a:p>
          <a:p>
            <a:pPr marL="342900" indent="-342900">
              <a:buFont typeface="Arial" panose="020B0604020202020204" pitchFamily="34" charset="0"/>
              <a:buChar char="•"/>
            </a:pPr>
            <a:r>
              <a:rPr lang="en-US" sz="1200" kern="1200" dirty="0">
                <a:solidFill>
                  <a:schemeClr val="tx1"/>
                </a:solidFill>
                <a:latin typeface="+mn-lt"/>
                <a:ea typeface="+mn-ea"/>
                <a:cs typeface="+mn-cs"/>
              </a:rPr>
              <a:t>Miller Dining Commons won the Grand Prize at the National Association of College and University Food Services’ awards. </a:t>
            </a:r>
          </a:p>
          <a:p>
            <a:pPr marL="171450" indent="-171450">
              <a:buFont typeface="Arial" panose="020B0604020202020204" pitchFamily="34" charset="0"/>
              <a:buChar char="•"/>
            </a:pPr>
            <a:endParaRPr lang="en-US" sz="1200" kern="1200" dirty="0">
              <a:solidFill>
                <a:schemeClr val="tx1"/>
              </a:solidFill>
              <a:latin typeface="+mn-lt"/>
              <a:ea typeface="+mn-ea"/>
              <a:cs typeface="+mn-cs"/>
            </a:endParaRPr>
          </a:p>
          <a:p>
            <a:pPr marL="342900" indent="-342900">
              <a:buFont typeface="Arial" panose="020B0604020202020204" pitchFamily="34" charset="0"/>
              <a:buChar char="•"/>
            </a:pPr>
            <a:r>
              <a:rPr lang="en-US" sz="1200" kern="1200" dirty="0">
                <a:solidFill>
                  <a:schemeClr val="tx1"/>
                </a:solidFill>
                <a:latin typeface="+mn-lt"/>
                <a:ea typeface="+mn-ea"/>
                <a:cs typeface="+mn-cs"/>
              </a:rPr>
              <a:t>Each residence hall provides:</a:t>
            </a:r>
          </a:p>
          <a:p>
            <a:pPr marL="742950" lvl="1" indent="-285750">
              <a:buClr>
                <a:srgbClr val="002060"/>
              </a:buClr>
              <a:buFontTx/>
              <a:buChar char="-"/>
            </a:pPr>
            <a:r>
              <a:rPr lang="en-US" sz="1200" kern="1200" dirty="0">
                <a:solidFill>
                  <a:schemeClr val="tx1"/>
                </a:solidFill>
                <a:latin typeface="+mn-lt"/>
                <a:ea typeface="+mn-ea"/>
                <a:cs typeface="+mn-cs"/>
              </a:rPr>
              <a:t>Free cable service</a:t>
            </a:r>
          </a:p>
          <a:p>
            <a:pPr marL="742950" lvl="1" indent="-285750">
              <a:buClr>
                <a:srgbClr val="002060"/>
              </a:buClr>
              <a:buFontTx/>
              <a:buChar char="-"/>
            </a:pPr>
            <a:r>
              <a:rPr lang="en-US" sz="1200" kern="1200" dirty="0">
                <a:solidFill>
                  <a:schemeClr val="tx1"/>
                </a:solidFill>
                <a:latin typeface="+mn-lt"/>
                <a:ea typeface="+mn-ea"/>
                <a:cs typeface="+mn-cs"/>
              </a:rPr>
              <a:t>Free linen service</a:t>
            </a:r>
          </a:p>
          <a:p>
            <a:pPr marL="742950" lvl="1" indent="-285750">
              <a:buClr>
                <a:srgbClr val="002060"/>
              </a:buClr>
              <a:buFontTx/>
              <a:buChar char="-"/>
            </a:pPr>
            <a:r>
              <a:rPr lang="en-US" sz="1200" kern="1200" dirty="0">
                <a:solidFill>
                  <a:schemeClr val="tx1"/>
                </a:solidFill>
                <a:latin typeface="+mn-lt"/>
                <a:ea typeface="+mn-ea"/>
                <a:cs typeface="+mn-cs"/>
              </a:rPr>
              <a:t>Furnishings </a:t>
            </a:r>
          </a:p>
          <a:p>
            <a:pPr marL="742950" lvl="1" indent="-285750">
              <a:buClr>
                <a:srgbClr val="002060"/>
              </a:buClr>
              <a:buFontTx/>
              <a:buChar char="-"/>
            </a:pPr>
            <a:r>
              <a:rPr lang="en-US" sz="1200" kern="1200" dirty="0">
                <a:solidFill>
                  <a:schemeClr val="tx1"/>
                </a:solidFill>
                <a:latin typeface="+mn-lt"/>
                <a:ea typeface="+mn-ea"/>
                <a:cs typeface="+mn-cs"/>
              </a:rPr>
              <a:t>Printing</a:t>
            </a:r>
          </a:p>
          <a:p>
            <a:pPr marL="628650" lvl="1" indent="-171450">
              <a:buFont typeface="Arial" panose="020B0604020202020204" pitchFamily="34" charset="0"/>
              <a:buChar char="•"/>
            </a:pPr>
            <a:endParaRPr lang="en-US" sz="1200" kern="1200" dirty="0">
              <a:solidFill>
                <a:schemeClr val="tx1"/>
              </a:solidFill>
              <a:latin typeface="+mn-lt"/>
              <a:ea typeface="+mn-ea"/>
              <a:cs typeface="+mn-cs"/>
            </a:endParaRPr>
          </a:p>
          <a:p>
            <a:pPr marL="285750" indent="-285750">
              <a:buFont typeface="Arial" panose="020B0604020202020204" pitchFamily="34" charset="0"/>
              <a:buChar char="•"/>
            </a:pPr>
            <a:r>
              <a:rPr lang="en-US" sz="1200" kern="1200" dirty="0">
                <a:solidFill>
                  <a:schemeClr val="tx1"/>
                </a:solidFill>
                <a:latin typeface="+mn-lt"/>
                <a:ea typeface="+mn-ea"/>
                <a:cs typeface="+mn-cs"/>
              </a:rPr>
              <a:t>Some residence halls provide:</a:t>
            </a:r>
          </a:p>
          <a:p>
            <a:pPr marL="742950" lvl="1" indent="-285750">
              <a:buClr>
                <a:srgbClr val="002060"/>
              </a:buClr>
              <a:buFontTx/>
              <a:buChar char="-"/>
            </a:pPr>
            <a:r>
              <a:rPr lang="en-US" sz="1200" kern="1200" dirty="0">
                <a:solidFill>
                  <a:schemeClr val="tx1"/>
                </a:solidFill>
                <a:latin typeface="+mn-lt"/>
                <a:ea typeface="+mn-ea"/>
                <a:cs typeface="+mn-cs"/>
              </a:rPr>
              <a:t>Outdoor patio with grills</a:t>
            </a:r>
          </a:p>
          <a:p>
            <a:pPr marL="742950" lvl="1" indent="-285750">
              <a:buClr>
                <a:srgbClr val="002060"/>
              </a:buClr>
              <a:buFontTx/>
              <a:buChar char="-"/>
            </a:pPr>
            <a:r>
              <a:rPr lang="en-US" sz="1200" kern="1200" dirty="0">
                <a:solidFill>
                  <a:schemeClr val="tx1"/>
                </a:solidFill>
                <a:latin typeface="+mn-lt"/>
                <a:ea typeface="+mn-ea"/>
                <a:cs typeface="+mn-cs"/>
              </a:rPr>
              <a:t>Common area kitchen</a:t>
            </a:r>
          </a:p>
          <a:p>
            <a:pPr marL="742950" lvl="1" indent="-285750">
              <a:buClr>
                <a:srgbClr val="002060"/>
              </a:buClr>
              <a:buFontTx/>
              <a:buChar char="-"/>
            </a:pPr>
            <a:r>
              <a:rPr lang="en-US" sz="1200" kern="1200" dirty="0">
                <a:solidFill>
                  <a:schemeClr val="tx1"/>
                </a:solidFill>
                <a:latin typeface="+mn-lt"/>
                <a:ea typeface="+mn-ea"/>
                <a:cs typeface="+mn-cs"/>
              </a:rPr>
              <a:t>Social lounges and quiet study lounges</a:t>
            </a:r>
          </a:p>
          <a:p>
            <a:pPr marL="742950" lvl="1" indent="-285750">
              <a:buClr>
                <a:srgbClr val="002060"/>
              </a:buClr>
              <a:buFontTx/>
              <a:buChar char="-"/>
            </a:pPr>
            <a:r>
              <a:rPr lang="en-US" sz="1200" kern="1200" dirty="0">
                <a:solidFill>
                  <a:schemeClr val="tx1"/>
                </a:solidFill>
                <a:latin typeface="+mn-lt"/>
                <a:ea typeface="+mn-ea"/>
                <a:cs typeface="+mn-cs"/>
              </a:rPr>
              <a:t>Music practice room</a:t>
            </a:r>
          </a:p>
          <a:p>
            <a:pPr marL="742950" lvl="1" indent="-285750">
              <a:buClr>
                <a:srgbClr val="002060"/>
              </a:buClr>
              <a:buFontTx/>
              <a:buChar char="-"/>
            </a:pPr>
            <a:r>
              <a:rPr lang="en-US" sz="1200" kern="1200" dirty="0">
                <a:solidFill>
                  <a:schemeClr val="tx1"/>
                </a:solidFill>
                <a:latin typeface="+mn-lt"/>
                <a:ea typeface="+mn-ea"/>
                <a:cs typeface="+mn-cs"/>
              </a:rPr>
              <a:t>Living Learning Community</a:t>
            </a:r>
          </a:p>
          <a:p>
            <a:pPr marL="742950" lvl="1" indent="-285750">
              <a:buClr>
                <a:srgbClr val="002060"/>
              </a:buClr>
              <a:buFontTx/>
              <a:buChar char="-"/>
            </a:pPr>
            <a:r>
              <a:rPr lang="en-US" sz="1200" kern="1200" dirty="0">
                <a:solidFill>
                  <a:schemeClr val="tx1"/>
                </a:solidFill>
                <a:latin typeface="+mn-lt"/>
                <a:ea typeface="+mn-ea"/>
                <a:cs typeface="+mn-cs"/>
              </a:rPr>
              <a:t>Game room</a:t>
            </a:r>
          </a:p>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15</a:t>
            </a:fld>
            <a:endParaRPr lang="en-US"/>
          </a:p>
        </p:txBody>
      </p:sp>
    </p:spTree>
    <p:extLst>
      <p:ext uri="{BB962C8B-B14F-4D97-AF65-F5344CB8AC3E}">
        <p14:creationId xmlns:p14="http://schemas.microsoft.com/office/powerpoint/2010/main" val="195547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17</a:t>
            </a:fld>
            <a:endParaRPr lang="en-US"/>
          </a:p>
        </p:txBody>
      </p:sp>
    </p:spTree>
    <p:extLst>
      <p:ext uri="{BB962C8B-B14F-4D97-AF65-F5344CB8AC3E}">
        <p14:creationId xmlns:p14="http://schemas.microsoft.com/office/powerpoint/2010/main" val="426110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following engineering programs are accredited by the Engineering Accreditation Commission of the </a:t>
            </a:r>
            <a:r>
              <a:rPr lang="en-US" sz="1200" b="0" i="0" u="sng" kern="1200" dirty="0">
                <a:solidFill>
                  <a:schemeClr val="tx1"/>
                </a:solidFill>
                <a:effectLst/>
                <a:latin typeface="+mn-lt"/>
                <a:ea typeface="+mn-ea"/>
                <a:cs typeface="+mn-cs"/>
                <a:hlinkClick r:id="rId3"/>
              </a:rPr>
              <a:t>Accreditation Board for Engineering and Technology, Inc.</a:t>
            </a:r>
            <a:r>
              <a:rPr lang="en-US" sz="1200" b="0" i="0" kern="1200" dirty="0">
                <a:solidFill>
                  <a:schemeClr val="tx1"/>
                </a:solidFill>
                <a:effectLst/>
                <a:latin typeface="+mn-lt"/>
                <a:ea typeface="+mn-ea"/>
                <a:cs typeface="+mn-cs"/>
              </a:rPr>
              <a:t>, known as ABET:</a:t>
            </a:r>
          </a:p>
          <a:p>
            <a:r>
              <a:rPr lang="en-US" sz="1200" b="0" i="0" kern="1200" dirty="0">
                <a:solidFill>
                  <a:schemeClr val="tx1"/>
                </a:solidFill>
                <a:effectLst/>
                <a:latin typeface="+mn-lt"/>
                <a:ea typeface="+mn-ea"/>
                <a:cs typeface="+mn-cs"/>
              </a:rPr>
              <a:t>Chemical Engineering</a:t>
            </a:r>
          </a:p>
          <a:p>
            <a:r>
              <a:rPr lang="en-US" sz="1200" b="0" i="0" kern="1200" dirty="0">
                <a:solidFill>
                  <a:schemeClr val="tx1"/>
                </a:solidFill>
                <a:effectLst/>
                <a:latin typeface="+mn-lt"/>
                <a:ea typeface="+mn-ea"/>
                <a:cs typeface="+mn-cs"/>
              </a:rPr>
              <a:t>Civil Engineering</a:t>
            </a:r>
          </a:p>
          <a:p>
            <a:r>
              <a:rPr lang="en-US" sz="1200" b="0" i="0" kern="1200" dirty="0">
                <a:solidFill>
                  <a:schemeClr val="tx1"/>
                </a:solidFill>
                <a:effectLst/>
                <a:latin typeface="+mn-lt"/>
                <a:ea typeface="+mn-ea"/>
                <a:cs typeface="+mn-cs"/>
              </a:rPr>
              <a:t>Computer Engineering</a:t>
            </a:r>
          </a:p>
          <a:p>
            <a:r>
              <a:rPr lang="en-US" sz="1200" b="0" i="0" kern="1200" dirty="0">
                <a:solidFill>
                  <a:schemeClr val="tx1"/>
                </a:solidFill>
                <a:effectLst/>
                <a:latin typeface="+mn-lt"/>
                <a:ea typeface="+mn-ea"/>
                <a:cs typeface="+mn-cs"/>
              </a:rPr>
              <a:t>Electrical Engineering</a:t>
            </a:r>
          </a:p>
          <a:p>
            <a:r>
              <a:rPr lang="en-US" sz="1200" b="0" i="0" kern="1200" dirty="0">
                <a:solidFill>
                  <a:schemeClr val="tx1"/>
                </a:solidFill>
                <a:effectLst/>
                <a:latin typeface="+mn-lt"/>
                <a:ea typeface="+mn-ea"/>
                <a:cs typeface="+mn-cs"/>
              </a:rPr>
              <a:t>Industrial Engineering</a:t>
            </a:r>
          </a:p>
          <a:p>
            <a:r>
              <a:rPr lang="en-US" sz="1200" b="0" i="0" kern="1200" dirty="0">
                <a:solidFill>
                  <a:schemeClr val="tx1"/>
                </a:solidFill>
                <a:effectLst/>
                <a:latin typeface="+mn-lt"/>
                <a:ea typeface="+mn-ea"/>
                <a:cs typeface="+mn-cs"/>
              </a:rPr>
              <a:t>Mechanical Engineering</a:t>
            </a:r>
          </a:p>
          <a:p>
            <a:endParaRPr lang="en-US" dirty="0"/>
          </a:p>
        </p:txBody>
      </p:sp>
      <p:sp>
        <p:nvSpPr>
          <p:cNvPr id="4" name="Slide Number Placeholder 3"/>
          <p:cNvSpPr>
            <a:spLocks noGrp="1"/>
          </p:cNvSpPr>
          <p:nvPr>
            <p:ph type="sldNum" sz="quarter" idx="5"/>
          </p:nvPr>
        </p:nvSpPr>
        <p:spPr/>
        <p:txBody>
          <a:bodyPr/>
          <a:lstStyle/>
          <a:p>
            <a:fld id="{D9450DFB-0BCC-4BAC-A137-ACB202E5195E}" type="slidenum">
              <a:rPr lang="en-US" smtClean="0"/>
              <a:t>23</a:t>
            </a:fld>
            <a:endParaRPr lang="en-US"/>
          </a:p>
        </p:txBody>
      </p:sp>
    </p:spTree>
    <p:extLst>
      <p:ext uri="{BB962C8B-B14F-4D97-AF65-F5344CB8AC3E}">
        <p14:creationId xmlns:p14="http://schemas.microsoft.com/office/powerpoint/2010/main" val="257851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787905-FA40-4F8C-A4D5-F03156C28087}" type="slidenum">
              <a:rPr lang="en-US"/>
              <a:pPr/>
              <a:t>‹#›</a:t>
            </a:fld>
            <a:endParaRPr lang="en-US"/>
          </a:p>
        </p:txBody>
      </p:sp>
    </p:spTree>
    <p:extLst>
      <p:ext uri="{BB962C8B-B14F-4D97-AF65-F5344CB8AC3E}">
        <p14:creationId xmlns:p14="http://schemas.microsoft.com/office/powerpoint/2010/main" val="93583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6BD536-AADC-4099-A791-031956D7B9D9}" type="slidenum">
              <a:rPr lang="en-US"/>
              <a:pPr/>
              <a:t>‹#›</a:t>
            </a:fld>
            <a:endParaRPr lang="en-US"/>
          </a:p>
        </p:txBody>
      </p:sp>
    </p:spTree>
    <p:extLst>
      <p:ext uri="{BB962C8B-B14F-4D97-AF65-F5344CB8AC3E}">
        <p14:creationId xmlns:p14="http://schemas.microsoft.com/office/powerpoint/2010/main" val="22910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14400"/>
            <a:ext cx="19431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14400"/>
            <a:ext cx="56769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EC372A-EF98-4353-9B0F-19A67061D1E1}" type="slidenum">
              <a:rPr lang="en-US"/>
              <a:pPr/>
              <a:t>‹#›</a:t>
            </a:fld>
            <a:endParaRPr lang="en-US"/>
          </a:p>
        </p:txBody>
      </p:sp>
    </p:spTree>
    <p:extLst>
      <p:ext uri="{BB962C8B-B14F-4D97-AF65-F5344CB8AC3E}">
        <p14:creationId xmlns:p14="http://schemas.microsoft.com/office/powerpoint/2010/main" val="37150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254E75-85F8-4ED6-8C03-16988C3DFF2D}" type="slidenum">
              <a:rPr lang="en-US"/>
              <a:pPr/>
              <a:t>‹#›</a:t>
            </a:fld>
            <a:endParaRPr lang="en-US"/>
          </a:p>
        </p:txBody>
      </p:sp>
    </p:spTree>
    <p:extLst>
      <p:ext uri="{BB962C8B-B14F-4D97-AF65-F5344CB8AC3E}">
        <p14:creationId xmlns:p14="http://schemas.microsoft.com/office/powerpoint/2010/main" val="304942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ED2B62-FB84-4FEF-AE90-E8800AE60734}" type="slidenum">
              <a:rPr lang="en-US"/>
              <a:pPr/>
              <a:t>‹#›</a:t>
            </a:fld>
            <a:endParaRPr lang="en-US"/>
          </a:p>
        </p:txBody>
      </p:sp>
    </p:spTree>
    <p:extLst>
      <p:ext uri="{BB962C8B-B14F-4D97-AF65-F5344CB8AC3E}">
        <p14:creationId xmlns:p14="http://schemas.microsoft.com/office/powerpoint/2010/main" val="392160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B9F94E-0A64-47D4-B0CF-A095796D48A1}" type="slidenum">
              <a:rPr lang="en-US"/>
              <a:pPr/>
              <a:t>‹#›</a:t>
            </a:fld>
            <a:endParaRPr lang="en-US"/>
          </a:p>
        </p:txBody>
      </p:sp>
    </p:spTree>
    <p:extLst>
      <p:ext uri="{BB962C8B-B14F-4D97-AF65-F5344CB8AC3E}">
        <p14:creationId xmlns:p14="http://schemas.microsoft.com/office/powerpoint/2010/main" val="32226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A452229-B418-44EB-B913-493059F52D7C}" type="slidenum">
              <a:rPr lang="en-US"/>
              <a:pPr/>
              <a:t>‹#›</a:t>
            </a:fld>
            <a:endParaRPr lang="en-US"/>
          </a:p>
        </p:txBody>
      </p:sp>
    </p:spTree>
    <p:extLst>
      <p:ext uri="{BB962C8B-B14F-4D97-AF65-F5344CB8AC3E}">
        <p14:creationId xmlns:p14="http://schemas.microsoft.com/office/powerpoint/2010/main" val="153053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313ED6E-7551-4A31-A5DF-C95CF2D126D4}" type="slidenum">
              <a:rPr lang="en-US"/>
              <a:pPr/>
              <a:t>‹#›</a:t>
            </a:fld>
            <a:endParaRPr lang="en-US"/>
          </a:p>
        </p:txBody>
      </p:sp>
    </p:spTree>
    <p:extLst>
      <p:ext uri="{BB962C8B-B14F-4D97-AF65-F5344CB8AC3E}">
        <p14:creationId xmlns:p14="http://schemas.microsoft.com/office/powerpoint/2010/main" val="70827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60670FE-F3A9-48F8-8650-AE244AFA82ED}" type="slidenum">
              <a:rPr lang="en-US"/>
              <a:pPr/>
              <a:t>‹#›</a:t>
            </a:fld>
            <a:endParaRPr lang="en-US"/>
          </a:p>
        </p:txBody>
      </p:sp>
    </p:spTree>
    <p:extLst>
      <p:ext uri="{BB962C8B-B14F-4D97-AF65-F5344CB8AC3E}">
        <p14:creationId xmlns:p14="http://schemas.microsoft.com/office/powerpoint/2010/main" val="202791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2C3870E-F80F-4611-A3B6-ADB690E46647}" type="slidenum">
              <a:rPr lang="en-US"/>
              <a:pPr/>
              <a:t>‹#›</a:t>
            </a:fld>
            <a:endParaRPr lang="en-US"/>
          </a:p>
        </p:txBody>
      </p:sp>
    </p:spTree>
    <p:extLst>
      <p:ext uri="{BB962C8B-B14F-4D97-AF65-F5344CB8AC3E}">
        <p14:creationId xmlns:p14="http://schemas.microsoft.com/office/powerpoint/2010/main" val="10357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B72252-C36F-4A15-8541-14FF396A61F7}" type="slidenum">
              <a:rPr lang="en-US"/>
              <a:pPr/>
              <a:t>‹#›</a:t>
            </a:fld>
            <a:endParaRPr lang="en-US"/>
          </a:p>
        </p:txBody>
      </p:sp>
    </p:spTree>
    <p:extLst>
      <p:ext uri="{BB962C8B-B14F-4D97-AF65-F5344CB8AC3E}">
        <p14:creationId xmlns:p14="http://schemas.microsoft.com/office/powerpoint/2010/main" val="209303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144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6F400C2-F9C5-47D1-8906-A15AE80A7B7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sPuCXJ3w3C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erin.boyd1@montana.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msuadmissions.org/appfee" TargetMode="External"/><Relationship Id="rId2" Type="http://schemas.openxmlformats.org/officeDocument/2006/relationships/hyperlink" Target="https://www.msuadmissions.org/international/index.cfm?isnds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facebook.com/MontanaStateInternationalStudents/" TargetMode="External"/><Relationship Id="rId7" Type="http://schemas.openxmlformats.org/officeDocument/2006/relationships/hyperlink" Target="https://twitter.com/montanastate" TargetMode="External"/><Relationship Id="rId2" Type="http://schemas.openxmlformats.org/officeDocument/2006/relationships/hyperlink" Target="mailto:que.vo01@montana.edu" TargetMode="Externa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https://www.instagram.com/internationalmsu/?hl=en" TargetMode="External"/><Relationship Id="rId10" Type="http://schemas.openxmlformats.org/officeDocument/2006/relationships/hyperlink" Target="http://www.montana.edu/international/admissions" TargetMode="External"/><Relationship Id="rId4" Type="http://schemas.openxmlformats.org/officeDocument/2006/relationships/image" Target="../media/image58.png"/><Relationship Id="rId9" Type="http://schemas.openxmlformats.org/officeDocument/2006/relationships/hyperlink" Target="mailto:globalstudy@montana.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tT8Xj7HVGNQ" TargetMode="External"/><Relationship Id="rId5" Type="http://schemas.openxmlformats.org/officeDocument/2006/relationships/hyperlink" Target="https://www.youtube.com/watch?v=tT8Xj7HVGNQ&amp;list=RDQMK-5fSrdaDgA&amp;start_radio=1"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547A089-3823-40F8-8CF7-B7DF3FA7729D}"/>
              </a:ext>
            </a:extLst>
          </p:cNvPr>
          <p:cNvSpPr>
            <a:spLocks noGrp="1"/>
          </p:cNvSpPr>
          <p:nvPr>
            <p:ph type="title"/>
          </p:nvPr>
        </p:nvSpPr>
        <p:spPr>
          <a:xfrm>
            <a:off x="491490" y="3173929"/>
            <a:ext cx="3943352" cy="2427120"/>
          </a:xfrm>
        </p:spPr>
        <p:txBody>
          <a:bodyPr vert="horz" lIns="91440" tIns="45720" rIns="91440" bIns="45720" rtlCol="0" anchor="t">
            <a:normAutofit/>
          </a:bodyPr>
          <a:lstStyle/>
          <a:p>
            <a:pPr algn="l">
              <a:lnSpc>
                <a:spcPct val="90000"/>
              </a:lnSpc>
            </a:pPr>
            <a:r>
              <a:rPr lang="en-US" sz="3300" b="1" kern="1200" dirty="0">
                <a:solidFill>
                  <a:schemeClr val="tx1"/>
                </a:solidFill>
              </a:rPr>
              <a:t>INTERNATIONAL RECRUITMENT AND ADMISSIONS</a:t>
            </a:r>
          </a:p>
        </p:txBody>
      </p:sp>
      <p:cxnSp>
        <p:nvCxnSpPr>
          <p:cNvPr id="35" name="Straight Arrow Connector 34">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79E6FA-CBDF-4DE1-B721-0FC3ABEEC7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47" r="21818"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pic>
        <p:nvPicPr>
          <p:cNvPr id="13" name="Picture 12">
            <a:extLst>
              <a:ext uri="{FF2B5EF4-FFF2-40B4-BE49-F238E27FC236}">
                <a16:creationId xmlns:a16="http://schemas.microsoft.com/office/drawing/2014/main" id="{BF2C7E01-93CF-421D-9447-6E52E46DC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57046"/>
            <a:ext cx="4090424" cy="582169"/>
          </a:xfrm>
          <a:prstGeom prst="rect">
            <a:avLst/>
          </a:prstGeom>
        </p:spPr>
      </p:pic>
    </p:spTree>
    <p:extLst>
      <p:ext uri="{BB962C8B-B14F-4D97-AF65-F5344CB8AC3E}">
        <p14:creationId xmlns:p14="http://schemas.microsoft.com/office/powerpoint/2010/main" val="655966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04864" y="704464"/>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2"/>
                </a:solidFill>
              </a:rPr>
              <a:t>Welcome to Montana State University</a:t>
            </a:r>
          </a:p>
        </p:txBody>
      </p:sp>
      <p:pic>
        <p:nvPicPr>
          <p:cNvPr id="3" name="Picture 3">
            <a:hlinkClick r:id="" action="ppaction://media"/>
            <a:extLst>
              <a:ext uri="{FF2B5EF4-FFF2-40B4-BE49-F238E27FC236}">
                <a16:creationId xmlns:a16="http://schemas.microsoft.com/office/drawing/2014/main" id="{9DCC6CCE-BDDC-499E-ABE2-8D49CFA4ECD3}"/>
              </a:ext>
            </a:extLst>
          </p:cNvPr>
          <p:cNvPicPr>
            <a:picLocks noRot="1" noChangeAspect="1"/>
          </p:cNvPicPr>
          <p:nvPr>
            <a:videoFile r:link="rId1"/>
          </p:nvPr>
        </p:nvPicPr>
        <p:blipFill>
          <a:blip r:embed="rId3"/>
          <a:stretch>
            <a:fillRect/>
          </a:stretch>
        </p:blipFill>
        <p:spPr>
          <a:xfrm>
            <a:off x="1124262" y="1477936"/>
            <a:ext cx="7335812" cy="4333094"/>
          </a:xfrm>
          <a:prstGeom prst="rect">
            <a:avLst/>
          </a:prstGeom>
        </p:spPr>
      </p:pic>
    </p:spTree>
    <p:extLst>
      <p:ext uri="{BB962C8B-B14F-4D97-AF65-F5344CB8AC3E}">
        <p14:creationId xmlns:p14="http://schemas.microsoft.com/office/powerpoint/2010/main" val="77222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54FA08-8FB8-442D-A91E-8055675976CB}"/>
              </a:ext>
            </a:extLst>
          </p:cNvPr>
          <p:cNvSpPr txBox="1">
            <a:spLocks/>
          </p:cNvSpPr>
          <p:nvPr/>
        </p:nvSpPr>
        <p:spPr bwMode="auto">
          <a:xfrm>
            <a:off x="1752600" y="-228600"/>
            <a:ext cx="5562600" cy="142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t>   </a:t>
            </a:r>
            <a:r>
              <a:rPr lang="en-US" sz="3200" b="1" kern="0" dirty="0">
                <a:solidFill>
                  <a:schemeClr val="bg1"/>
                </a:solidFill>
              </a:rPr>
              <a:t>Montana State University</a:t>
            </a:r>
            <a:endParaRPr lang="en-US" sz="3200" b="1" kern="0" dirty="0"/>
          </a:p>
          <a:p>
            <a:pPr eaLnBrk="1" hangingPunct="1"/>
            <a:r>
              <a:rPr lang="en-US" sz="3200" b="1" kern="0" dirty="0">
                <a:solidFill>
                  <a:srgbClr val="F0A010"/>
                </a:solidFill>
              </a:rPr>
              <a:t>Quick Facts</a:t>
            </a:r>
          </a:p>
        </p:txBody>
      </p:sp>
      <p:sp>
        <p:nvSpPr>
          <p:cNvPr id="13" name="Content Placeholder 2">
            <a:extLst>
              <a:ext uri="{FF2B5EF4-FFF2-40B4-BE49-F238E27FC236}">
                <a16:creationId xmlns:a16="http://schemas.microsoft.com/office/drawing/2014/main" id="{C2B67E43-ED55-463C-82A7-FCAA56034688}"/>
              </a:ext>
            </a:extLst>
          </p:cNvPr>
          <p:cNvSpPr>
            <a:spLocks noGrp="1"/>
          </p:cNvSpPr>
          <p:nvPr>
            <p:ph idx="1"/>
          </p:nvPr>
        </p:nvSpPr>
        <p:spPr>
          <a:xfrm>
            <a:off x="381000" y="1371600"/>
            <a:ext cx="4435850" cy="4351338"/>
          </a:xfrm>
        </p:spPr>
        <p:txBody>
          <a:bodyPr>
            <a:normAutofit fontScale="92500" lnSpcReduction="10000"/>
          </a:bodyPr>
          <a:lstStyle/>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National Public University </a:t>
            </a: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a:t>Established 1893</a:t>
            </a:r>
            <a:endParaRPr lang="en-US" sz="1600">
              <a:cs typeface="Arial"/>
            </a:endParaRP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Land-grant institution</a:t>
            </a: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Largest institution in the state of Montana with 16,902 students</a:t>
            </a: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575 international students from 70+ countries. </a:t>
            </a: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Top 5 international student population at MSU: Saudi Arabia, Turkey, Kuwait, China, and India </a:t>
            </a:r>
          </a:p>
          <a:p>
            <a:pPr>
              <a:buClr>
                <a:srgbClr val="002060"/>
              </a:buClr>
              <a:buFont typeface="Arial" panose="020B0604020202020204" pitchFamily="34" charset="0"/>
              <a:buChar char="•"/>
            </a:pPr>
            <a:endParaRPr lang="en-US" sz="1600" dirty="0"/>
          </a:p>
          <a:p>
            <a:pPr>
              <a:buClr>
                <a:srgbClr val="002060"/>
              </a:buClr>
              <a:buFont typeface="Arial" panose="020B0604020202020204" pitchFamily="34" charset="0"/>
              <a:buChar char="•"/>
            </a:pPr>
            <a:r>
              <a:rPr lang="en-US" sz="1600" dirty="0"/>
              <a:t>Faculty to student ratio: 19:1</a:t>
            </a:r>
          </a:p>
          <a:p>
            <a:pPr>
              <a:buClr>
                <a:schemeClr val="accent4">
                  <a:lumMod val="40000"/>
                  <a:lumOff val="60000"/>
                </a:schemeClr>
              </a:buClr>
              <a:buFont typeface="Arial" panose="020B0604020202020204" pitchFamily="34" charset="0"/>
              <a:buChar char="•"/>
            </a:pPr>
            <a:endParaRPr lang="en-US" sz="1600" dirty="0"/>
          </a:p>
          <a:p>
            <a:pPr>
              <a:buClr>
                <a:schemeClr val="accent4">
                  <a:lumMod val="40000"/>
                  <a:lumOff val="60000"/>
                </a:schemeClr>
              </a:buClr>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22EA6C4A-6180-4BDA-AEEB-1919FCBC20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371600"/>
            <a:ext cx="3291840" cy="2544370"/>
          </a:xfrm>
          <a:prstGeom prst="rect">
            <a:avLst/>
          </a:prstGeom>
        </p:spPr>
      </p:pic>
      <p:pic>
        <p:nvPicPr>
          <p:cNvPr id="14" name="Picture 13">
            <a:extLst>
              <a:ext uri="{FF2B5EF4-FFF2-40B4-BE49-F238E27FC236}">
                <a16:creationId xmlns:a16="http://schemas.microsoft.com/office/drawing/2014/main" id="{4BCC7D68-731E-4C0E-A846-5F4DB9069B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0"/>
          <a:stretch/>
        </p:blipFill>
        <p:spPr>
          <a:xfrm>
            <a:off x="4953000" y="4038600"/>
            <a:ext cx="3291840" cy="2590800"/>
          </a:xfrm>
          <a:prstGeom prst="rect">
            <a:avLst/>
          </a:prstGeom>
        </p:spPr>
      </p:pic>
    </p:spTree>
    <p:extLst>
      <p:ext uri="{BB962C8B-B14F-4D97-AF65-F5344CB8AC3E}">
        <p14:creationId xmlns:p14="http://schemas.microsoft.com/office/powerpoint/2010/main" val="89232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54FA08-8FB8-442D-A91E-8055675976CB}"/>
              </a:ext>
            </a:extLst>
          </p:cNvPr>
          <p:cNvSpPr txBox="1">
            <a:spLocks/>
          </p:cNvSpPr>
          <p:nvPr/>
        </p:nvSpPr>
        <p:spPr bwMode="auto">
          <a:xfrm>
            <a:off x="1752600" y="-228600"/>
            <a:ext cx="5562600" cy="142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b="1" kern="0" dirty="0">
                <a:solidFill>
                  <a:schemeClr val="bg1"/>
                </a:solidFill>
              </a:rPr>
              <a:t>Why MSU </a:t>
            </a:r>
          </a:p>
          <a:p>
            <a:pPr eaLnBrk="1" hangingPunct="1"/>
            <a:r>
              <a:rPr lang="en-US" sz="3200" b="1" kern="0" dirty="0">
                <a:solidFill>
                  <a:srgbClr val="F0A010"/>
                </a:solidFill>
              </a:rPr>
              <a:t>Active Research</a:t>
            </a:r>
          </a:p>
        </p:txBody>
      </p:sp>
      <p:sp>
        <p:nvSpPr>
          <p:cNvPr id="13" name="Content Placeholder 2">
            <a:extLst>
              <a:ext uri="{FF2B5EF4-FFF2-40B4-BE49-F238E27FC236}">
                <a16:creationId xmlns:a16="http://schemas.microsoft.com/office/drawing/2014/main" id="{C2B67E43-ED55-463C-82A7-FCAA56034688}"/>
              </a:ext>
            </a:extLst>
          </p:cNvPr>
          <p:cNvSpPr>
            <a:spLocks noGrp="1"/>
          </p:cNvSpPr>
          <p:nvPr>
            <p:ph idx="1"/>
          </p:nvPr>
        </p:nvSpPr>
        <p:spPr>
          <a:xfrm>
            <a:off x="440950" y="1483454"/>
            <a:ext cx="4207250" cy="4351338"/>
          </a:xfrm>
        </p:spPr>
        <p:txBody>
          <a:bodyPr>
            <a:normAutofit fontScale="62500" lnSpcReduction="20000"/>
          </a:bodyPr>
          <a:lstStyle/>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dirty="0"/>
              <a:t>Tier 1 – Very High Research University </a:t>
            </a:r>
          </a:p>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a:t>One of only two universities with a </a:t>
            </a:r>
            <a:r>
              <a:rPr lang="en-US" sz="2800" dirty="0"/>
              <a:t>Carnegie enrollment profile of “Very High Undergraduate” </a:t>
            </a:r>
          </a:p>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dirty="0"/>
              <a:t>Top 3% of the World’s Institution of Higher Education</a:t>
            </a:r>
          </a:p>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dirty="0"/>
              <a:t>$100 million Annual Research Expenditure </a:t>
            </a:r>
          </a:p>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dirty="0"/>
              <a:t>Research takes place in 44 research centers and more than 300 on-campus labs</a:t>
            </a:r>
          </a:p>
          <a:p>
            <a:pPr>
              <a:buClr>
                <a:schemeClr val="accent4">
                  <a:lumMod val="40000"/>
                  <a:lumOff val="60000"/>
                </a:schemeClr>
              </a:buClr>
              <a:buFont typeface="Arial" panose="020B0604020202020204" pitchFamily="34" charset="0"/>
              <a:buChar char="•"/>
            </a:pPr>
            <a:endParaRPr lang="en-US" sz="2800" dirty="0"/>
          </a:p>
          <a:p>
            <a:pPr>
              <a:buClr>
                <a:schemeClr val="accent4">
                  <a:lumMod val="40000"/>
                  <a:lumOff val="60000"/>
                </a:schemeClr>
              </a:buClr>
              <a:buFont typeface="Arial" panose="020B0604020202020204" pitchFamily="34" charset="0"/>
              <a:buChar char="•"/>
            </a:pPr>
            <a:endParaRPr lang="en-US" sz="2800" dirty="0"/>
          </a:p>
        </p:txBody>
      </p:sp>
      <p:pic>
        <p:nvPicPr>
          <p:cNvPr id="6" name="Picture 8" descr="https://dl.boxcloud.com/api/2.0/internal_files/97129627047/versions/139773647206/representations/jpg_paged_2048x2048/content/1.jpg?access_token=1!honVgtAVkXsOl0OxKo_xe6aVzwEj8j0L1Ox5Njlaun24oyB1-9_d2kxdxhL1HK6j6BC100sqE8D7nIM0MWBfyvBJSuR1BgYWCHIzUthcCiMSv0rBJ3Nd_WL3nCCIQ1rOmNnmj2sZ9S779LDXLfNcHx2Yjqdfgh_iFDsi1QuevItY9lgkJoUyg1_gjTb-MdXsSFEGWlyQuO8NqYGETwI-PVdbHMUKdv3u-njLUykuNS_8heiT-K31IKKru8SJ53RyXTSW5I44lFKVVypKp-NHxDF0juC5pRVMP8KTScdLTPCPt5-IjlHFrus1-HaFDWxunbUd-7aHsFT87Ws_4E7Kzc5wfKdPWLvcWQUy-XHYEa5cSHu6xT-vmJObv7UO5d7Lwj6DXFO-sqlAJvU.&amp;box_client_name=box-content-preview&amp;box_client_version=0.131.2">
            <a:extLst>
              <a:ext uri="{FF2B5EF4-FFF2-40B4-BE49-F238E27FC236}">
                <a16:creationId xmlns:a16="http://schemas.microsoft.com/office/drawing/2014/main" id="{BD92A406-89FA-4FD2-BCF3-8D10EEB29A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202270"/>
            <a:ext cx="3694984" cy="2473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7EF876-5537-4B9C-BE8D-78D2ABC66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994" y="3699669"/>
            <a:ext cx="3690790" cy="2952632"/>
          </a:xfrm>
          <a:prstGeom prst="rect">
            <a:avLst/>
          </a:prstGeom>
        </p:spPr>
      </p:pic>
    </p:spTree>
    <p:extLst>
      <p:ext uri="{BB962C8B-B14F-4D97-AF65-F5344CB8AC3E}">
        <p14:creationId xmlns:p14="http://schemas.microsoft.com/office/powerpoint/2010/main" val="1554936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4898571" cy="1212315"/>
          </a:xfrm>
        </p:spPr>
        <p:txBody>
          <a:bodyPr anchor="b">
            <a:normAutofit/>
          </a:bodyPr>
          <a:lstStyle/>
          <a:p>
            <a:r>
              <a:rPr lang="en-US" sz="4000" b="1" dirty="0">
                <a:solidFill>
                  <a:schemeClr val="bg1"/>
                </a:solidFill>
              </a:rPr>
              <a:t>Why MSU</a:t>
            </a:r>
            <a:br>
              <a:rPr lang="en-US" sz="3200" b="1" dirty="0"/>
            </a:br>
            <a:r>
              <a:rPr lang="en-US" sz="3200" b="1" dirty="0">
                <a:solidFill>
                  <a:srgbClr val="F0A010"/>
                </a:solidFill>
              </a:rPr>
              <a:t>Great Value</a:t>
            </a:r>
          </a:p>
        </p:txBody>
      </p:sp>
      <p:sp>
        <p:nvSpPr>
          <p:cNvPr id="3" name="Content Placeholder 2"/>
          <p:cNvSpPr>
            <a:spLocks noGrp="1"/>
          </p:cNvSpPr>
          <p:nvPr>
            <p:ph idx="1"/>
          </p:nvPr>
        </p:nvSpPr>
        <p:spPr>
          <a:xfrm>
            <a:off x="304800" y="1253331"/>
            <a:ext cx="4415319" cy="4351338"/>
          </a:xfrm>
        </p:spPr>
        <p:txBody>
          <a:bodyPr>
            <a:normAutofit/>
          </a:bodyPr>
          <a:lstStyle/>
          <a:p>
            <a:pPr>
              <a:buClr>
                <a:srgbClr val="002060"/>
              </a:buClr>
              <a:buFont typeface="Arial" panose="020B0604020202020204" pitchFamily="34" charset="0"/>
              <a:buChar char="•"/>
            </a:pPr>
            <a:endParaRPr lang="en-US" sz="2400" dirty="0"/>
          </a:p>
          <a:p>
            <a:pPr>
              <a:buClr>
                <a:srgbClr val="002060"/>
              </a:buClr>
              <a:buFont typeface="Arial" panose="020B0604020202020204" pitchFamily="34" charset="0"/>
              <a:buChar char="•"/>
            </a:pPr>
            <a:r>
              <a:rPr lang="en-US" sz="2400" dirty="0"/>
              <a:t>Top 10 Return on Investment for Public Universities in the Western Region </a:t>
            </a:r>
            <a:r>
              <a:rPr lang="en-US" sz="2400" i="1" dirty="0"/>
              <a:t>(Best Values Schools, 2018)</a:t>
            </a:r>
          </a:p>
          <a:p>
            <a:pPr>
              <a:buClr>
                <a:srgbClr val="002060"/>
              </a:buClr>
              <a:buFont typeface="Arial" panose="020B0604020202020204" pitchFamily="34" charset="0"/>
              <a:buChar char="•"/>
            </a:pPr>
            <a:endParaRPr lang="en-US" sz="2400" i="1" dirty="0"/>
          </a:p>
          <a:p>
            <a:pPr>
              <a:buClr>
                <a:srgbClr val="002060"/>
              </a:buClr>
              <a:buFont typeface="Arial" panose="020B0604020202020204" pitchFamily="34" charset="0"/>
              <a:buChar char="•"/>
            </a:pPr>
            <a:r>
              <a:rPr lang="en-US" sz="2400" dirty="0"/>
              <a:t>#2 Great Affordable Colleges for Outdoor Enthusiasts </a:t>
            </a:r>
            <a:r>
              <a:rPr lang="en-US" sz="2400" i="1" dirty="0"/>
              <a:t>(Great Values Colleges, 2019)</a:t>
            </a:r>
            <a:endParaRPr lang="en-US" sz="2400" dirty="0"/>
          </a:p>
          <a:p>
            <a:pPr marL="0" indent="0">
              <a:buClr>
                <a:schemeClr val="accent4">
                  <a:lumMod val="40000"/>
                  <a:lumOff val="60000"/>
                </a:schemeClr>
              </a:buClr>
              <a:buNone/>
            </a:pPr>
            <a:endParaRPr lang="en-US" sz="2400" dirty="0"/>
          </a:p>
        </p:txBody>
      </p:sp>
      <p:pic>
        <p:nvPicPr>
          <p:cNvPr id="10" name="Picture 9">
            <a:extLst>
              <a:ext uri="{FF2B5EF4-FFF2-40B4-BE49-F238E27FC236}">
                <a16:creationId xmlns:a16="http://schemas.microsoft.com/office/drawing/2014/main" id="{AB3C8FF7-83F1-49D6-93F4-0D722930B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9536" y="1371600"/>
            <a:ext cx="3349372" cy="5033519"/>
          </a:xfrm>
          <a:prstGeom prst="rect">
            <a:avLst/>
          </a:prstGeom>
        </p:spPr>
      </p:pic>
    </p:spTree>
    <p:extLst>
      <p:ext uri="{BB962C8B-B14F-4D97-AF65-F5344CB8AC3E}">
        <p14:creationId xmlns:p14="http://schemas.microsoft.com/office/powerpoint/2010/main" val="11048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714" y="5593"/>
            <a:ext cx="4898571" cy="1212315"/>
          </a:xfrm>
        </p:spPr>
        <p:txBody>
          <a:bodyPr anchor="b">
            <a:normAutofit/>
          </a:bodyPr>
          <a:lstStyle/>
          <a:p>
            <a:r>
              <a:rPr lang="en-US" sz="4000" b="1" dirty="0">
                <a:solidFill>
                  <a:schemeClr val="bg1"/>
                </a:solidFill>
              </a:rPr>
              <a:t>Why MSU</a:t>
            </a:r>
            <a:br>
              <a:rPr lang="en-US" sz="3200" b="1" dirty="0"/>
            </a:br>
            <a:r>
              <a:rPr lang="en-US" sz="3200" b="1" dirty="0">
                <a:solidFill>
                  <a:srgbClr val="F0A010"/>
                </a:solidFill>
              </a:rPr>
              <a:t>Outstanding Alumni</a:t>
            </a:r>
          </a:p>
        </p:txBody>
      </p:sp>
      <p:sp>
        <p:nvSpPr>
          <p:cNvPr id="3" name="Content Placeholder 2"/>
          <p:cNvSpPr>
            <a:spLocks noGrp="1"/>
          </p:cNvSpPr>
          <p:nvPr>
            <p:ph idx="1"/>
          </p:nvPr>
        </p:nvSpPr>
        <p:spPr>
          <a:xfrm>
            <a:off x="238125" y="1504681"/>
            <a:ext cx="4415319" cy="4351338"/>
          </a:xfrm>
        </p:spPr>
        <p:txBody>
          <a:bodyPr>
            <a:normAutofit lnSpcReduction="10000"/>
          </a:bodyPr>
          <a:lstStyle/>
          <a:p>
            <a:pPr>
              <a:buClr>
                <a:srgbClr val="002060"/>
              </a:buClr>
            </a:pPr>
            <a:endParaRPr lang="en-US" sz="2000" dirty="0"/>
          </a:p>
          <a:p>
            <a:pPr>
              <a:buClr>
                <a:srgbClr val="002060"/>
              </a:buClr>
              <a:buFont typeface="Arial" panose="020B0604020202020204" pitchFamily="34" charset="0"/>
              <a:buChar char="•"/>
            </a:pPr>
            <a:r>
              <a:rPr lang="en-US" sz="2000" b="1" dirty="0"/>
              <a:t>Maurice Hilleman</a:t>
            </a:r>
            <a:r>
              <a:rPr lang="en-US" sz="2000" b="1" i="1" dirty="0"/>
              <a:t>: </a:t>
            </a:r>
            <a:r>
              <a:rPr lang="en-US" sz="2000" i="1" dirty="0"/>
              <a:t>Inventor of 8 life-saving vaccines (</a:t>
            </a:r>
            <a:r>
              <a:rPr lang="en-US" sz="2000" dirty="0"/>
              <a:t>Chickenpox, </a:t>
            </a:r>
            <a:r>
              <a:rPr lang="en-US" sz="2000" dirty="0" err="1"/>
              <a:t>Haemophilus</a:t>
            </a:r>
            <a:r>
              <a:rPr lang="en-US" sz="2000" dirty="0"/>
              <a:t> influenza, Hepatitis A, Hepatitis B, Measles, Meningitis, Mumps, Pneumonia)</a:t>
            </a:r>
          </a:p>
          <a:p>
            <a:pPr>
              <a:buClr>
                <a:srgbClr val="002060"/>
              </a:buClr>
            </a:pPr>
            <a:endParaRPr lang="en-US" sz="2000" dirty="0"/>
          </a:p>
          <a:p>
            <a:pPr>
              <a:buClr>
                <a:srgbClr val="002060"/>
              </a:buClr>
              <a:buFont typeface="Arial" panose="020B0604020202020204" pitchFamily="34" charset="0"/>
              <a:buChar char="•"/>
            </a:pPr>
            <a:r>
              <a:rPr lang="en-US" sz="2000" b="1" dirty="0">
                <a:ea typeface="+mn-ea"/>
                <a:cs typeface="+mn-cs"/>
              </a:rPr>
              <a:t>Norm </a:t>
            </a:r>
            <a:r>
              <a:rPr lang="en-US" sz="2000" b="1" dirty="0" err="1">
                <a:ea typeface="+mn-ea"/>
                <a:cs typeface="+mn-cs"/>
              </a:rPr>
              <a:t>Asbjornson</a:t>
            </a:r>
            <a:r>
              <a:rPr lang="en-US" sz="2000" dirty="0"/>
              <a:t>: </a:t>
            </a:r>
            <a:r>
              <a:rPr lang="en-US" sz="2000" dirty="0">
                <a:ea typeface="+mn-ea"/>
                <a:cs typeface="+mn-cs"/>
              </a:rPr>
              <a:t>CEO, Chairman of the Board</a:t>
            </a:r>
            <a:r>
              <a:rPr lang="en-US" sz="2000" dirty="0"/>
              <a:t> </a:t>
            </a:r>
            <a:r>
              <a:rPr lang="en-US" sz="2000" dirty="0">
                <a:ea typeface="+mn-ea"/>
                <a:cs typeface="+mn-cs"/>
              </a:rPr>
              <a:t>&amp;  Founder: AAON, Inc</a:t>
            </a:r>
          </a:p>
          <a:p>
            <a:pPr>
              <a:buClr>
                <a:srgbClr val="002060"/>
              </a:buClr>
            </a:pPr>
            <a:endParaRPr lang="en-US" sz="2000" dirty="0">
              <a:ea typeface="+mn-ea"/>
              <a:cs typeface="+mn-cs"/>
            </a:endParaRPr>
          </a:p>
          <a:p>
            <a:pPr>
              <a:buClr>
                <a:srgbClr val="002060"/>
              </a:buClr>
              <a:buFont typeface="Arial" panose="020B0604020202020204" pitchFamily="34" charset="0"/>
              <a:buChar char="•"/>
            </a:pPr>
            <a:r>
              <a:rPr lang="en-US" sz="2000" b="1" dirty="0"/>
              <a:t>Jake Jabs: </a:t>
            </a:r>
            <a:r>
              <a:rPr lang="en-US" sz="2000" dirty="0"/>
              <a:t>President &amp; CEO, American Furniture Warehouse</a:t>
            </a:r>
          </a:p>
          <a:p>
            <a:pPr>
              <a:buClr>
                <a:schemeClr val="accent4">
                  <a:lumMod val="40000"/>
                  <a:lumOff val="60000"/>
                </a:schemeClr>
              </a:buClr>
              <a:buFont typeface="Arial" panose="020B0604020202020204" pitchFamily="34" charset="0"/>
              <a:buChar char="•"/>
            </a:pPr>
            <a:endParaRPr lang="en-US" sz="2000" dirty="0"/>
          </a:p>
          <a:p>
            <a:pPr>
              <a:buClr>
                <a:schemeClr val="accent4">
                  <a:lumMod val="40000"/>
                  <a:lumOff val="60000"/>
                </a:schemeClr>
              </a:buClr>
              <a:buFont typeface="Arial" panose="020B0604020202020204" pitchFamily="34" charset="0"/>
              <a:buChar char="•"/>
            </a:pPr>
            <a:endParaRPr lang="en-US" sz="2000" i="1" dirty="0"/>
          </a:p>
          <a:p>
            <a:pPr>
              <a:buClr>
                <a:schemeClr val="accent4">
                  <a:lumMod val="40000"/>
                  <a:lumOff val="60000"/>
                </a:schemeClr>
              </a:buClr>
              <a:buFont typeface="Arial" panose="020B0604020202020204" pitchFamily="34" charset="0"/>
              <a:buChar char="•"/>
            </a:pPr>
            <a:endParaRPr lang="en-US" sz="2000" b="1" i="1" dirty="0"/>
          </a:p>
          <a:p>
            <a:pPr>
              <a:buClr>
                <a:schemeClr val="accent4">
                  <a:lumMod val="40000"/>
                  <a:lumOff val="60000"/>
                </a:schemeClr>
              </a:buClr>
              <a:buFont typeface="Arial" panose="020B0604020202020204" pitchFamily="34" charset="0"/>
              <a:buChar char="•"/>
            </a:pPr>
            <a:endParaRPr lang="en-US" sz="2000" b="1" i="1" dirty="0"/>
          </a:p>
          <a:p>
            <a:pPr>
              <a:buClr>
                <a:schemeClr val="accent4">
                  <a:lumMod val="40000"/>
                  <a:lumOff val="60000"/>
                </a:schemeClr>
              </a:buClr>
              <a:buFont typeface="Arial" panose="020B0604020202020204" pitchFamily="34" charset="0"/>
              <a:buChar char="•"/>
            </a:pPr>
            <a:endParaRPr lang="en-US" sz="2000" dirty="0"/>
          </a:p>
        </p:txBody>
      </p:sp>
      <p:pic>
        <p:nvPicPr>
          <p:cNvPr id="11" name="Picture 2" descr="Maurice Hilleman with petri dish">
            <a:extLst>
              <a:ext uri="{FF2B5EF4-FFF2-40B4-BE49-F238E27FC236}">
                <a16:creationId xmlns:a16="http://schemas.microsoft.com/office/drawing/2014/main" id="{A56D5FCA-2261-4FD1-9BE1-706B26E14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131" y="3962400"/>
            <a:ext cx="3962173" cy="27099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35721E0-0421-4F21-A08D-E175E3DA57A2}"/>
              </a:ext>
            </a:extLst>
          </p:cNvPr>
          <p:cNvPicPr>
            <a:picLocks noChangeAspect="1"/>
          </p:cNvPicPr>
          <p:nvPr/>
        </p:nvPicPr>
        <p:blipFill>
          <a:blip r:embed="rId3"/>
          <a:stretch>
            <a:fillRect/>
          </a:stretch>
        </p:blipFill>
        <p:spPr>
          <a:xfrm>
            <a:off x="4807131" y="1524000"/>
            <a:ext cx="1973913" cy="2337263"/>
          </a:xfrm>
          <a:prstGeom prst="rect">
            <a:avLst/>
          </a:prstGeom>
        </p:spPr>
      </p:pic>
      <p:pic>
        <p:nvPicPr>
          <p:cNvPr id="13" name="Picture 12">
            <a:extLst>
              <a:ext uri="{FF2B5EF4-FFF2-40B4-BE49-F238E27FC236}">
                <a16:creationId xmlns:a16="http://schemas.microsoft.com/office/drawing/2014/main" id="{704B8173-E328-4F43-A2C3-9972AAFD4C4D}"/>
              </a:ext>
            </a:extLst>
          </p:cNvPr>
          <p:cNvPicPr>
            <a:picLocks noChangeAspect="1"/>
          </p:cNvPicPr>
          <p:nvPr/>
        </p:nvPicPr>
        <p:blipFill>
          <a:blip r:embed="rId4"/>
          <a:stretch>
            <a:fillRect/>
          </a:stretch>
        </p:blipFill>
        <p:spPr>
          <a:xfrm>
            <a:off x="6925643" y="1524000"/>
            <a:ext cx="1784065" cy="2337263"/>
          </a:xfrm>
          <a:prstGeom prst="rect">
            <a:avLst/>
          </a:prstGeom>
        </p:spPr>
      </p:pic>
    </p:spTree>
    <p:extLst>
      <p:ext uri="{BB962C8B-B14F-4D97-AF65-F5344CB8AC3E}">
        <p14:creationId xmlns:p14="http://schemas.microsoft.com/office/powerpoint/2010/main" val="209444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0416"/>
            <a:ext cx="7239000" cy="1295400"/>
          </a:xfrm>
        </p:spPr>
        <p:txBody>
          <a:bodyPr vert="horz" lIns="91440" tIns="45720" rIns="91440" bIns="45720" rtlCol="0" anchor="b">
            <a:normAutofit/>
          </a:bodyPr>
          <a:lstStyle/>
          <a:p>
            <a:pPr>
              <a:lnSpc>
                <a:spcPct val="90000"/>
              </a:lnSpc>
            </a:pPr>
            <a:r>
              <a:rPr lang="en-US" sz="4000" b="1" dirty="0">
                <a:solidFill>
                  <a:schemeClr val="bg1"/>
                </a:solidFill>
              </a:rPr>
              <a:t>Why MSU</a:t>
            </a:r>
            <a:endParaRPr lang="en-US" sz="4000" b="1" kern="1200" dirty="0">
              <a:solidFill>
                <a:schemeClr val="tx1"/>
              </a:solidFill>
              <a:latin typeface="+mj-lt"/>
              <a:ea typeface="+mj-ea"/>
              <a:cs typeface="+mj-cs"/>
            </a:endParaRPr>
          </a:p>
        </p:txBody>
      </p:sp>
      <p:sp>
        <p:nvSpPr>
          <p:cNvPr id="8" name="Rectangle 7">
            <a:extLst>
              <a:ext uri="{FF2B5EF4-FFF2-40B4-BE49-F238E27FC236}">
                <a16:creationId xmlns:a16="http://schemas.microsoft.com/office/drawing/2014/main" id="{848B0C2F-7483-456B-A526-E523EDD7591E}"/>
              </a:ext>
            </a:extLst>
          </p:cNvPr>
          <p:cNvSpPr/>
          <p:nvPr/>
        </p:nvSpPr>
        <p:spPr>
          <a:xfrm>
            <a:off x="283368" y="1653247"/>
            <a:ext cx="3372125" cy="4616648"/>
          </a:xfrm>
          <a:prstGeom prst="rect">
            <a:avLst/>
          </a:prstGeom>
        </p:spPr>
        <p:txBody>
          <a:bodyPr wrap="square" anchor="t">
            <a:spAutoFit/>
          </a:bodyPr>
          <a:lstStyle/>
          <a:p>
            <a:pPr marL="342900" indent="-342900">
              <a:buFont typeface="Arial" panose="020B0604020202020204" pitchFamily="34" charset="0"/>
              <a:buChar char="•"/>
            </a:pPr>
            <a:r>
              <a:rPr lang="en-US" sz="1400" dirty="0">
                <a:latin typeface="+mj-lt"/>
              </a:rPr>
              <a:t>11 Residence Halls</a:t>
            </a:r>
          </a:p>
          <a:p>
            <a:pPr marL="171450" indent="-171450">
              <a:buFont typeface="Arial" panose="020B0604020202020204" pitchFamily="34" charset="0"/>
              <a:buChar char="•"/>
            </a:pPr>
            <a:endParaRPr lang="en-US" sz="1400" dirty="0">
              <a:latin typeface="+mj-lt"/>
            </a:endParaRPr>
          </a:p>
          <a:p>
            <a:pPr marL="342900" indent="-342900">
              <a:buFont typeface="Arial" panose="020B0604020202020204" pitchFamily="34" charset="0"/>
              <a:buChar char="•"/>
            </a:pPr>
            <a:r>
              <a:rPr lang="en-US" sz="1400" dirty="0">
                <a:latin typeface="+mj-lt"/>
              </a:rPr>
              <a:t>Miller Dining Commons won the Grand Prize at the National Association of College and University Food Services’ awards. </a:t>
            </a:r>
          </a:p>
          <a:p>
            <a:endParaRPr lang="en-US" sz="1400" dirty="0">
              <a:latin typeface="+mj-lt"/>
            </a:endParaRPr>
          </a:p>
          <a:p>
            <a:pPr marL="342900" indent="-342900">
              <a:buFont typeface="Arial" panose="020B0604020202020204" pitchFamily="34" charset="0"/>
              <a:buChar char="•"/>
            </a:pPr>
            <a:r>
              <a:rPr lang="en-US" sz="1400" dirty="0">
                <a:latin typeface="+mj-lt"/>
              </a:rPr>
              <a:t>Mixed gender of single gender housing options </a:t>
            </a:r>
          </a:p>
          <a:p>
            <a:pPr marL="342900" indent="-342900">
              <a:buFont typeface="Arial" panose="020B0604020202020204" pitchFamily="34" charset="0"/>
              <a:buChar char="•"/>
            </a:pPr>
            <a:endParaRPr lang="en-US" sz="1400" dirty="0">
              <a:latin typeface="+mj-lt"/>
              <a:cs typeface="Arial"/>
            </a:endParaRPr>
          </a:p>
          <a:p>
            <a:pPr marL="342900" indent="-342900">
              <a:buFont typeface="Arial" panose="020B0604020202020204" pitchFamily="34" charset="0"/>
              <a:buChar char="•"/>
            </a:pPr>
            <a:r>
              <a:rPr lang="en-US" sz="1400" dirty="0">
                <a:latin typeface="+mj-lt"/>
                <a:cs typeface="Arial"/>
              </a:rPr>
              <a:t>Single or double </a:t>
            </a:r>
            <a:r>
              <a:rPr lang="en-US" sz="1400">
                <a:latin typeface="+mj-lt"/>
                <a:cs typeface="Arial"/>
              </a:rPr>
              <a:t>occupancy</a:t>
            </a:r>
          </a:p>
          <a:p>
            <a:endParaRPr lang="en-US" sz="1400" dirty="0">
              <a:latin typeface="+mj-lt"/>
            </a:endParaRPr>
          </a:p>
          <a:p>
            <a:pPr marL="342900" indent="-342900">
              <a:buFont typeface="Arial" panose="020B0604020202020204" pitchFamily="34" charset="0"/>
              <a:buChar char="•"/>
            </a:pPr>
            <a:r>
              <a:rPr lang="en-US" sz="1400" dirty="0">
                <a:latin typeface="+mj-lt"/>
              </a:rPr>
              <a:t>Each residence hall provides free cable service, free linen service, furnishing, and printing</a:t>
            </a:r>
          </a:p>
          <a:p>
            <a:endParaRPr lang="en-US" sz="1400" dirty="0">
              <a:latin typeface="+mj-lt"/>
            </a:endParaRPr>
          </a:p>
          <a:p>
            <a:pPr marL="285750" indent="-285750">
              <a:buFont typeface="Arial" panose="020B0604020202020204" pitchFamily="34" charset="0"/>
              <a:buChar char="•"/>
            </a:pPr>
            <a:r>
              <a:rPr lang="en-US" sz="1400" dirty="0">
                <a:latin typeface="+mj-lt"/>
              </a:rPr>
              <a:t>Some residence halls also provide: outdoor patio with grills, common area kitchen, game room, and more</a:t>
            </a:r>
          </a:p>
          <a:p>
            <a:pPr marL="342900" indent="-342900">
              <a:buFont typeface="Arial" panose="020B0604020202020204" pitchFamily="34" charset="0"/>
              <a:buChar char="•"/>
            </a:pPr>
            <a:endParaRPr lang="en-US" sz="1400" dirty="0">
              <a:latin typeface="+mj-lt"/>
            </a:endParaRPr>
          </a:p>
          <a:p>
            <a:pPr marL="342900" indent="-342900">
              <a:buFontTx/>
              <a:buChar char="-"/>
            </a:pPr>
            <a:endParaRPr lang="en-US" sz="1400" dirty="0"/>
          </a:p>
        </p:txBody>
      </p:sp>
      <p:pic>
        <p:nvPicPr>
          <p:cNvPr id="11" name="Picture 10">
            <a:extLst>
              <a:ext uri="{FF2B5EF4-FFF2-40B4-BE49-F238E27FC236}">
                <a16:creationId xmlns:a16="http://schemas.microsoft.com/office/drawing/2014/main" id="{9C4F7F7C-0EE9-4A24-A50D-81F2267FCE81}"/>
              </a:ext>
            </a:extLst>
          </p:cNvPr>
          <p:cNvPicPr>
            <a:picLocks noChangeAspect="1"/>
          </p:cNvPicPr>
          <p:nvPr/>
        </p:nvPicPr>
        <p:blipFill>
          <a:blip r:embed="rId3"/>
          <a:stretch>
            <a:fillRect/>
          </a:stretch>
        </p:blipFill>
        <p:spPr>
          <a:xfrm>
            <a:off x="3759387" y="1993084"/>
            <a:ext cx="2714011" cy="1940421"/>
          </a:xfrm>
          <a:prstGeom prst="rect">
            <a:avLst/>
          </a:prstGeom>
        </p:spPr>
      </p:pic>
      <p:pic>
        <p:nvPicPr>
          <p:cNvPr id="14" name="Picture 13">
            <a:extLst>
              <a:ext uri="{FF2B5EF4-FFF2-40B4-BE49-F238E27FC236}">
                <a16:creationId xmlns:a16="http://schemas.microsoft.com/office/drawing/2014/main" id="{F5ACD5E0-F78D-4441-BF11-B67B12F70EE9}"/>
              </a:ext>
            </a:extLst>
          </p:cNvPr>
          <p:cNvPicPr>
            <a:picLocks noChangeAspect="1"/>
          </p:cNvPicPr>
          <p:nvPr/>
        </p:nvPicPr>
        <p:blipFill>
          <a:blip r:embed="rId4"/>
          <a:stretch>
            <a:fillRect/>
          </a:stretch>
        </p:blipFill>
        <p:spPr>
          <a:xfrm>
            <a:off x="3733101" y="4012476"/>
            <a:ext cx="2768461" cy="1854924"/>
          </a:xfrm>
          <a:prstGeom prst="rect">
            <a:avLst/>
          </a:prstGeom>
        </p:spPr>
      </p:pic>
      <p:pic>
        <p:nvPicPr>
          <p:cNvPr id="15" name="Picture 1">
            <a:extLst>
              <a:ext uri="{FF2B5EF4-FFF2-40B4-BE49-F238E27FC236}">
                <a16:creationId xmlns:a16="http://schemas.microsoft.com/office/drawing/2014/main" id="{50ECE515-11A3-4CBE-A689-A79A862B7084}"/>
              </a:ext>
            </a:extLst>
          </p:cNvPr>
          <p:cNvPicPr>
            <a:picLocks noChangeAspect="1" noChangeArrowheads="1"/>
          </p:cNvPicPr>
          <p:nvPr/>
        </p:nvPicPr>
        <p:blipFill rotWithShape="1">
          <a:blip r:embed="rId5" cstate="print"/>
          <a:srcRect l="13338" r="30675"/>
          <a:stretch/>
        </p:blipFill>
        <p:spPr bwMode="auto">
          <a:xfrm>
            <a:off x="6554701" y="2000774"/>
            <a:ext cx="1908138" cy="2266426"/>
          </a:xfrm>
          <a:prstGeom prst="rect">
            <a:avLst/>
          </a:prstGeom>
          <a:noFill/>
        </p:spPr>
      </p:pic>
      <p:pic>
        <p:nvPicPr>
          <p:cNvPr id="16" name="Picture 3">
            <a:extLst>
              <a:ext uri="{FF2B5EF4-FFF2-40B4-BE49-F238E27FC236}">
                <a16:creationId xmlns:a16="http://schemas.microsoft.com/office/drawing/2014/main" id="{CA4A7F7B-208C-4928-BEB0-BB579A3D67AB}"/>
              </a:ext>
            </a:extLst>
          </p:cNvPr>
          <p:cNvPicPr>
            <a:picLocks noChangeAspect="1" noChangeArrowheads="1"/>
          </p:cNvPicPr>
          <p:nvPr/>
        </p:nvPicPr>
        <p:blipFill rotWithShape="1">
          <a:blip r:embed="rId6" cstate="print"/>
          <a:srcRect l="16894" r="409" b="3"/>
          <a:stretch/>
        </p:blipFill>
        <p:spPr bwMode="auto">
          <a:xfrm>
            <a:off x="6542354" y="4326841"/>
            <a:ext cx="1915846" cy="1540559"/>
          </a:xfrm>
          <a:prstGeom prst="rect">
            <a:avLst/>
          </a:prstGeom>
          <a:noFill/>
        </p:spPr>
      </p:pic>
      <p:sp>
        <p:nvSpPr>
          <p:cNvPr id="4" name="Rectangle 3">
            <a:extLst>
              <a:ext uri="{FF2B5EF4-FFF2-40B4-BE49-F238E27FC236}">
                <a16:creationId xmlns:a16="http://schemas.microsoft.com/office/drawing/2014/main" id="{B95BC357-35EC-4E42-B3AB-C2B5DB64B4D6}"/>
              </a:ext>
            </a:extLst>
          </p:cNvPr>
          <p:cNvSpPr/>
          <p:nvPr/>
        </p:nvSpPr>
        <p:spPr>
          <a:xfrm>
            <a:off x="2018273" y="749397"/>
            <a:ext cx="5897512" cy="584775"/>
          </a:xfrm>
          <a:prstGeom prst="rect">
            <a:avLst/>
          </a:prstGeom>
        </p:spPr>
        <p:txBody>
          <a:bodyPr wrap="none">
            <a:spAutoFit/>
          </a:bodyPr>
          <a:lstStyle/>
          <a:p>
            <a:r>
              <a:rPr lang="en-US" sz="3200" b="1" dirty="0">
                <a:solidFill>
                  <a:srgbClr val="F0A010"/>
                </a:solidFill>
                <a:latin typeface="+mj-lt"/>
                <a:ea typeface="+mj-ea"/>
                <a:cs typeface="+mj-cs"/>
              </a:rPr>
              <a:t>Your Home Away From Home</a:t>
            </a:r>
          </a:p>
        </p:txBody>
      </p:sp>
    </p:spTree>
    <p:extLst>
      <p:ext uri="{BB962C8B-B14F-4D97-AF65-F5344CB8AC3E}">
        <p14:creationId xmlns:p14="http://schemas.microsoft.com/office/powerpoint/2010/main" val="183982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15420"/>
            <a:ext cx="6726474" cy="914400"/>
          </a:xfrm>
        </p:spPr>
        <p:txBody>
          <a:bodyPr vert="horz" lIns="91440" tIns="45720" rIns="91440" bIns="45720" rtlCol="0" anchor="b">
            <a:normAutofit/>
          </a:bodyPr>
          <a:lstStyle/>
          <a:p>
            <a:pPr>
              <a:lnSpc>
                <a:spcPct val="90000"/>
              </a:lnSpc>
            </a:pPr>
            <a:r>
              <a:rPr lang="en-US" sz="4000" b="1" dirty="0">
                <a:solidFill>
                  <a:schemeClr val="bg1"/>
                </a:solidFill>
              </a:rPr>
              <a:t>Why MSU</a:t>
            </a:r>
            <a:endParaRPr lang="en-US" sz="4000" b="1" kern="1200" dirty="0">
              <a:solidFill>
                <a:schemeClr val="tx1"/>
              </a:solidFill>
              <a:latin typeface="+mj-lt"/>
              <a:ea typeface="+mj-ea"/>
              <a:cs typeface="+mj-cs"/>
            </a:endParaRPr>
          </a:p>
        </p:txBody>
      </p:sp>
      <p:sp>
        <p:nvSpPr>
          <p:cNvPr id="8" name="Rectangle 7">
            <a:extLst>
              <a:ext uri="{FF2B5EF4-FFF2-40B4-BE49-F238E27FC236}">
                <a16:creationId xmlns:a16="http://schemas.microsoft.com/office/drawing/2014/main" id="{848B0C2F-7483-456B-A526-E523EDD7591E}"/>
              </a:ext>
            </a:extLst>
          </p:cNvPr>
          <p:cNvSpPr/>
          <p:nvPr/>
        </p:nvSpPr>
        <p:spPr>
          <a:xfrm>
            <a:off x="228600" y="1600200"/>
            <a:ext cx="3352800" cy="3970318"/>
          </a:xfrm>
          <a:prstGeom prst="rect">
            <a:avLst/>
          </a:prstGeom>
        </p:spPr>
        <p:txBody>
          <a:bodyPr wrap="square">
            <a:spAutoFit/>
          </a:bodyPr>
          <a:lstStyle/>
          <a:p>
            <a:endParaRPr lang="en-US" sz="1800" dirty="0">
              <a:latin typeface="+mj-lt"/>
            </a:endParaRPr>
          </a:p>
          <a:p>
            <a:pPr marL="342900" indent="-342900">
              <a:buClr>
                <a:srgbClr val="002060"/>
              </a:buClr>
              <a:buFont typeface="Arial" panose="020B0604020202020204" pitchFamily="34" charset="0"/>
              <a:buChar char="•"/>
            </a:pPr>
            <a:r>
              <a:rPr lang="en-US" sz="1800" dirty="0">
                <a:latin typeface="+mj-lt"/>
              </a:rPr>
              <a:t>More than 575 international students from 70+ countries </a:t>
            </a:r>
          </a:p>
          <a:p>
            <a:pPr marL="285750" indent="-285750">
              <a:buClr>
                <a:srgbClr val="002060"/>
              </a:buClr>
              <a:buFont typeface="Arial" panose="020B0604020202020204" pitchFamily="34" charset="0"/>
              <a:buChar char="•"/>
            </a:pPr>
            <a:endParaRPr lang="en-US" sz="1800" dirty="0">
              <a:latin typeface="+mj-lt"/>
            </a:endParaRPr>
          </a:p>
          <a:p>
            <a:pPr marL="342900" indent="-342900">
              <a:buClr>
                <a:srgbClr val="002060"/>
              </a:buClr>
              <a:buFont typeface="Arial" panose="020B0604020202020204" pitchFamily="34" charset="0"/>
              <a:buChar char="•"/>
            </a:pPr>
            <a:r>
              <a:rPr lang="en-US" sz="1800" dirty="0">
                <a:latin typeface="+mj-lt"/>
              </a:rPr>
              <a:t>International Events and Associations: </a:t>
            </a:r>
          </a:p>
          <a:p>
            <a:pPr marL="742950" lvl="1" indent="-285750">
              <a:buClr>
                <a:srgbClr val="002060"/>
              </a:buClr>
              <a:buFontTx/>
              <a:buChar char="-"/>
            </a:pPr>
            <a:r>
              <a:rPr lang="en-US" sz="1800" dirty="0">
                <a:latin typeface="+mj-lt"/>
              </a:rPr>
              <a:t>International Street Food Bazaar</a:t>
            </a:r>
          </a:p>
          <a:p>
            <a:pPr marL="742950" lvl="1" indent="-285750">
              <a:buClr>
                <a:srgbClr val="002060"/>
              </a:buClr>
              <a:buFontTx/>
              <a:buChar char="-"/>
            </a:pPr>
            <a:r>
              <a:rPr lang="en-US" sz="1800" dirty="0">
                <a:latin typeface="+mj-lt"/>
              </a:rPr>
              <a:t>Conversation Partners</a:t>
            </a:r>
          </a:p>
          <a:p>
            <a:pPr marL="742950" lvl="1" indent="-285750">
              <a:buClr>
                <a:srgbClr val="002060"/>
              </a:buClr>
              <a:buFontTx/>
              <a:buChar char="-"/>
            </a:pPr>
            <a:r>
              <a:rPr lang="en-US" sz="1800" dirty="0">
                <a:latin typeface="+mj-lt"/>
              </a:rPr>
              <a:t>International Education Week</a:t>
            </a:r>
          </a:p>
          <a:p>
            <a:pPr marL="742950" lvl="1" indent="-285750">
              <a:buClr>
                <a:srgbClr val="002060"/>
              </a:buClr>
              <a:buFontTx/>
              <a:buChar char="-"/>
            </a:pPr>
            <a:r>
              <a:rPr lang="en-US" sz="1800" dirty="0">
                <a:latin typeface="+mj-lt"/>
              </a:rPr>
              <a:t>…and countless cultural organizations!</a:t>
            </a:r>
          </a:p>
          <a:p>
            <a:pPr marL="342900" indent="-342900">
              <a:buFontTx/>
              <a:buChar char="-"/>
            </a:pPr>
            <a:endParaRPr lang="en-US" sz="1800" dirty="0">
              <a:latin typeface="+mj-lt"/>
            </a:endParaRPr>
          </a:p>
        </p:txBody>
      </p:sp>
      <p:pic>
        <p:nvPicPr>
          <p:cNvPr id="14" name="Picture 13">
            <a:extLst>
              <a:ext uri="{FF2B5EF4-FFF2-40B4-BE49-F238E27FC236}">
                <a16:creationId xmlns:a16="http://schemas.microsoft.com/office/drawing/2014/main" id="{28977A0F-F93F-47DD-97E1-EF63AD593F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84" t="27992" r="1850" b="14673"/>
          <a:stretch/>
        </p:blipFill>
        <p:spPr>
          <a:xfrm>
            <a:off x="6004209" y="4038600"/>
            <a:ext cx="2790746" cy="1712175"/>
          </a:xfrm>
          <a:prstGeom prst="rect">
            <a:avLst/>
          </a:prstGeom>
        </p:spPr>
      </p:pic>
      <p:pic>
        <p:nvPicPr>
          <p:cNvPr id="15" name="Picture 14">
            <a:extLst>
              <a:ext uri="{FF2B5EF4-FFF2-40B4-BE49-F238E27FC236}">
                <a16:creationId xmlns:a16="http://schemas.microsoft.com/office/drawing/2014/main" id="{055E3FBA-24EC-46A8-ACCE-8816DE983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164" y="4038600"/>
            <a:ext cx="2199373" cy="1699592"/>
          </a:xfrm>
          <a:prstGeom prst="rect">
            <a:avLst/>
          </a:prstGeom>
        </p:spPr>
      </p:pic>
      <p:pic>
        <p:nvPicPr>
          <p:cNvPr id="4" name="Picture 3">
            <a:extLst>
              <a:ext uri="{FF2B5EF4-FFF2-40B4-BE49-F238E27FC236}">
                <a16:creationId xmlns:a16="http://schemas.microsoft.com/office/drawing/2014/main" id="{F23F1B72-7274-4CB2-AB6C-3F65F663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164" y="1718778"/>
            <a:ext cx="5011791" cy="2269490"/>
          </a:xfrm>
          <a:prstGeom prst="rect">
            <a:avLst/>
          </a:prstGeom>
        </p:spPr>
      </p:pic>
      <p:sp>
        <p:nvSpPr>
          <p:cNvPr id="9" name="Rectangle 8">
            <a:extLst>
              <a:ext uri="{FF2B5EF4-FFF2-40B4-BE49-F238E27FC236}">
                <a16:creationId xmlns:a16="http://schemas.microsoft.com/office/drawing/2014/main" id="{94F6F004-EBF3-4085-9FFA-7AB5D8827773}"/>
              </a:ext>
            </a:extLst>
          </p:cNvPr>
          <p:cNvSpPr/>
          <p:nvPr/>
        </p:nvSpPr>
        <p:spPr>
          <a:xfrm>
            <a:off x="2274939" y="726019"/>
            <a:ext cx="4732962" cy="584775"/>
          </a:xfrm>
          <a:prstGeom prst="rect">
            <a:avLst/>
          </a:prstGeom>
        </p:spPr>
        <p:txBody>
          <a:bodyPr wrap="none">
            <a:spAutoFit/>
          </a:bodyPr>
          <a:lstStyle/>
          <a:p>
            <a:r>
              <a:rPr lang="en-US" sz="3200" b="1" dirty="0">
                <a:solidFill>
                  <a:srgbClr val="F0A010"/>
                </a:solidFill>
                <a:latin typeface="+mj-lt"/>
                <a:ea typeface="+mj-ea"/>
                <a:cs typeface="+mj-cs"/>
              </a:rPr>
              <a:t>Welcoming Community</a:t>
            </a:r>
          </a:p>
        </p:txBody>
      </p:sp>
    </p:spTree>
    <p:extLst>
      <p:ext uri="{BB962C8B-B14F-4D97-AF65-F5344CB8AC3E}">
        <p14:creationId xmlns:p14="http://schemas.microsoft.com/office/powerpoint/2010/main" val="287355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B329C2-292A-4939-B6B5-BD306A455E0D}"/>
              </a:ext>
            </a:extLst>
          </p:cNvPr>
          <p:cNvSpPr txBox="1">
            <a:spLocks/>
          </p:cNvSpPr>
          <p:nvPr/>
        </p:nvSpPr>
        <p:spPr bwMode="auto">
          <a:xfrm>
            <a:off x="2793047" y="39585"/>
            <a:ext cx="35880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90000"/>
              </a:lnSpc>
            </a:pPr>
            <a:r>
              <a:rPr lang="en-US" sz="4000" b="1" kern="0" dirty="0">
                <a:solidFill>
                  <a:schemeClr val="bg1"/>
                </a:solidFill>
              </a:rPr>
              <a:t>Why MSU</a:t>
            </a:r>
            <a:r>
              <a:rPr lang="en-US" sz="2800" b="1" kern="0" dirty="0">
                <a:solidFill>
                  <a:srgbClr val="F0A010"/>
                </a:solidFill>
              </a:rPr>
              <a:t> </a:t>
            </a:r>
            <a:endParaRPr lang="en-US" sz="4000" b="1" kern="1200" dirty="0">
              <a:solidFill>
                <a:schemeClr val="tx1"/>
              </a:solidFill>
            </a:endParaRPr>
          </a:p>
        </p:txBody>
      </p:sp>
      <p:sp>
        <p:nvSpPr>
          <p:cNvPr id="16" name="Rectangle 15">
            <a:extLst>
              <a:ext uri="{FF2B5EF4-FFF2-40B4-BE49-F238E27FC236}">
                <a16:creationId xmlns:a16="http://schemas.microsoft.com/office/drawing/2014/main" id="{737C8651-9C41-4363-9F8F-DB5472CAE8CA}"/>
              </a:ext>
            </a:extLst>
          </p:cNvPr>
          <p:cNvSpPr/>
          <p:nvPr/>
        </p:nvSpPr>
        <p:spPr>
          <a:xfrm>
            <a:off x="685800" y="1828800"/>
            <a:ext cx="3810000" cy="3785652"/>
          </a:xfrm>
          <a:prstGeom prst="rect">
            <a:avLst/>
          </a:prstGeom>
        </p:spPr>
        <p:txBody>
          <a:bodyPr wrap="square">
            <a:spAutoFit/>
          </a:bodyPr>
          <a:lstStyle/>
          <a:p>
            <a:pPr marL="342900" indent="-342900">
              <a:buFont typeface="Arial" panose="020B0604020202020204" pitchFamily="34" charset="0"/>
              <a:buChar char="•"/>
            </a:pPr>
            <a:r>
              <a:rPr lang="en-US" sz="1600" dirty="0">
                <a:latin typeface="+mj-lt"/>
              </a:rPr>
              <a:t>#1 Best Colleges in the USA for outdoor sports and recreation (</a:t>
            </a:r>
            <a:r>
              <a:rPr lang="en-US" sz="1600" dirty="0" err="1">
                <a:latin typeface="+mj-lt"/>
              </a:rPr>
              <a:t>LendEDU</a:t>
            </a:r>
            <a:r>
              <a:rPr lang="en-US" sz="1600" dirty="0">
                <a:latin typeface="+mj-lt"/>
              </a:rPr>
              <a:t>, 2017)</a:t>
            </a:r>
          </a:p>
          <a:p>
            <a:pPr marL="285750" indent="-28575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dirty="0">
                <a:latin typeface="+mj-lt"/>
              </a:rPr>
              <a:t>MSU students can rent gear like rafts, fly rods, skis, tents, mountain bikes at MSU Outdoor Recreation</a:t>
            </a:r>
          </a:p>
          <a:p>
            <a:pPr marL="285750" indent="-28575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dirty="0">
                <a:latin typeface="+mj-lt"/>
              </a:rPr>
              <a:t>Other activities:</a:t>
            </a:r>
          </a:p>
          <a:p>
            <a:pPr marL="742950" lvl="1" indent="-285750">
              <a:buClr>
                <a:srgbClr val="002060"/>
              </a:buClr>
              <a:buFontTx/>
              <a:buChar char="-"/>
            </a:pPr>
            <a:r>
              <a:rPr lang="en-US" sz="1600" dirty="0">
                <a:latin typeface="+mj-lt"/>
              </a:rPr>
              <a:t>Personal fitness </a:t>
            </a:r>
          </a:p>
          <a:p>
            <a:pPr marL="742950" lvl="1" indent="-285750">
              <a:buClr>
                <a:srgbClr val="002060"/>
              </a:buClr>
              <a:buFontTx/>
              <a:buChar char="-"/>
            </a:pPr>
            <a:r>
              <a:rPr lang="en-US" sz="1600" dirty="0">
                <a:latin typeface="+mj-lt"/>
              </a:rPr>
              <a:t>Group exercise </a:t>
            </a:r>
          </a:p>
          <a:p>
            <a:pPr marL="742950" lvl="1" indent="-285750">
              <a:buClr>
                <a:srgbClr val="002060"/>
              </a:buClr>
              <a:buFontTx/>
              <a:buChar char="-"/>
            </a:pPr>
            <a:r>
              <a:rPr lang="en-US" sz="1600" dirty="0">
                <a:latin typeface="+mj-lt"/>
              </a:rPr>
              <a:t>Massage </a:t>
            </a:r>
          </a:p>
          <a:p>
            <a:pPr marL="742950" lvl="1" indent="-285750">
              <a:buClr>
                <a:srgbClr val="002060"/>
              </a:buClr>
              <a:buFontTx/>
              <a:buChar char="-"/>
            </a:pPr>
            <a:r>
              <a:rPr lang="en-US" sz="1600" dirty="0">
                <a:latin typeface="+mj-lt"/>
              </a:rPr>
              <a:t>Intramurals </a:t>
            </a:r>
          </a:p>
          <a:p>
            <a:pPr marL="742950" lvl="1" indent="-285750">
              <a:buClr>
                <a:srgbClr val="002060"/>
              </a:buClr>
              <a:buFontTx/>
              <a:buChar char="-"/>
            </a:pPr>
            <a:r>
              <a:rPr lang="en-US" sz="1600" dirty="0">
                <a:latin typeface="+mj-lt"/>
              </a:rPr>
              <a:t>Club sports </a:t>
            </a:r>
          </a:p>
          <a:p>
            <a:pPr marL="800100" lvl="1" indent="-342900">
              <a:buFontTx/>
              <a:buChar char="-"/>
            </a:pPr>
            <a:endParaRPr lang="en-US" sz="1600" dirty="0">
              <a:latin typeface="+mj-lt"/>
            </a:endParaRPr>
          </a:p>
        </p:txBody>
      </p:sp>
      <p:pic>
        <p:nvPicPr>
          <p:cNvPr id="18" name="Picture 17">
            <a:extLst>
              <a:ext uri="{FF2B5EF4-FFF2-40B4-BE49-F238E27FC236}">
                <a16:creationId xmlns:a16="http://schemas.microsoft.com/office/drawing/2014/main" id="{2208B9A3-9DFA-470D-9847-EA75ED244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1" r="3538"/>
          <a:stretch/>
        </p:blipFill>
        <p:spPr>
          <a:xfrm>
            <a:off x="4604857" y="1538915"/>
            <a:ext cx="2094451" cy="2538921"/>
          </a:xfrm>
          <a:prstGeom prst="rect">
            <a:avLst/>
          </a:prstGeom>
        </p:spPr>
      </p:pic>
      <p:pic>
        <p:nvPicPr>
          <p:cNvPr id="19" name="Picture 18">
            <a:extLst>
              <a:ext uri="{FF2B5EF4-FFF2-40B4-BE49-F238E27FC236}">
                <a16:creationId xmlns:a16="http://schemas.microsoft.com/office/drawing/2014/main" id="{A34FFFB6-E067-48C9-A110-F324D3E8C1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21"/>
          <a:stretch/>
        </p:blipFill>
        <p:spPr>
          <a:xfrm>
            <a:off x="4604857" y="4129715"/>
            <a:ext cx="2094451" cy="2194885"/>
          </a:xfrm>
          <a:prstGeom prst="rect">
            <a:avLst/>
          </a:prstGeom>
        </p:spPr>
      </p:pic>
      <p:pic>
        <p:nvPicPr>
          <p:cNvPr id="3" name="Picture 2">
            <a:extLst>
              <a:ext uri="{FF2B5EF4-FFF2-40B4-BE49-F238E27FC236}">
                <a16:creationId xmlns:a16="http://schemas.microsoft.com/office/drawing/2014/main" id="{B6AF32AD-9941-457D-9BD5-FB1B109EB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110" y="1538915"/>
            <a:ext cx="2030482" cy="3033085"/>
          </a:xfrm>
          <a:prstGeom prst="rect">
            <a:avLst/>
          </a:prstGeom>
        </p:spPr>
      </p:pic>
      <p:pic>
        <p:nvPicPr>
          <p:cNvPr id="26" name="Picture 1">
            <a:extLst>
              <a:ext uri="{FF2B5EF4-FFF2-40B4-BE49-F238E27FC236}">
                <a16:creationId xmlns:a16="http://schemas.microsoft.com/office/drawing/2014/main" id="{50E13908-152E-491F-B9E8-694AC02E0996}"/>
              </a:ext>
            </a:extLst>
          </p:cNvPr>
          <p:cNvPicPr>
            <a:picLocks noChangeAspect="1" noChangeArrowheads="1"/>
          </p:cNvPicPr>
          <p:nvPr/>
        </p:nvPicPr>
        <p:blipFill>
          <a:blip r:embed="rId6" cstate="print"/>
          <a:srcRect t="18948" b="18948"/>
          <a:stretch>
            <a:fillRect/>
          </a:stretch>
        </p:blipFill>
        <p:spPr bwMode="auto">
          <a:xfrm>
            <a:off x="6781801" y="4637470"/>
            <a:ext cx="2022792" cy="1687130"/>
          </a:xfrm>
          <a:prstGeom prst="rect">
            <a:avLst/>
          </a:prstGeom>
          <a:noFill/>
          <a:ln w="12700">
            <a:noFill/>
            <a:miter lim="800000"/>
            <a:headEnd/>
            <a:tailEnd/>
          </a:ln>
        </p:spPr>
      </p:pic>
      <p:sp>
        <p:nvSpPr>
          <p:cNvPr id="27" name="Rectangle 26">
            <a:extLst>
              <a:ext uri="{FF2B5EF4-FFF2-40B4-BE49-F238E27FC236}">
                <a16:creationId xmlns:a16="http://schemas.microsoft.com/office/drawing/2014/main" id="{12F15302-369E-4151-AB1B-C0A7BD3923BC}"/>
              </a:ext>
            </a:extLst>
          </p:cNvPr>
          <p:cNvSpPr/>
          <p:nvPr/>
        </p:nvSpPr>
        <p:spPr>
          <a:xfrm>
            <a:off x="2828569" y="711856"/>
            <a:ext cx="3188693" cy="584775"/>
          </a:xfrm>
          <a:prstGeom prst="rect">
            <a:avLst/>
          </a:prstGeom>
        </p:spPr>
        <p:txBody>
          <a:bodyPr wrap="none">
            <a:spAutoFit/>
          </a:bodyPr>
          <a:lstStyle/>
          <a:p>
            <a:r>
              <a:rPr lang="en-US" sz="3200" b="1" dirty="0">
                <a:solidFill>
                  <a:srgbClr val="F0A010"/>
                </a:solidFill>
                <a:latin typeface="+mj-lt"/>
                <a:ea typeface="+mj-ea"/>
                <a:cs typeface="+mj-cs"/>
              </a:rPr>
              <a:t>Active Lifestyle</a:t>
            </a:r>
          </a:p>
        </p:txBody>
      </p:sp>
    </p:spTree>
    <p:extLst>
      <p:ext uri="{BB962C8B-B14F-4D97-AF65-F5344CB8AC3E}">
        <p14:creationId xmlns:p14="http://schemas.microsoft.com/office/powerpoint/2010/main" val="378992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245" y="0"/>
            <a:ext cx="5181600" cy="671274"/>
          </a:xfrm>
        </p:spPr>
        <p:txBody>
          <a:bodyPr anchor="b">
            <a:normAutofit fontScale="90000"/>
          </a:bodyPr>
          <a:lstStyle/>
          <a:p>
            <a:r>
              <a:rPr lang="en-US" b="1" dirty="0">
                <a:solidFill>
                  <a:schemeClr val="bg1"/>
                </a:solidFill>
              </a:rPr>
              <a:t>Why MSU</a:t>
            </a:r>
            <a:endParaRPr lang="en-US" sz="3200" b="1" dirty="0">
              <a:solidFill>
                <a:srgbClr val="F0A010"/>
              </a:solidFill>
            </a:endParaRPr>
          </a:p>
        </p:txBody>
      </p:sp>
      <p:sp>
        <p:nvSpPr>
          <p:cNvPr id="7" name="Content Placeholder 6">
            <a:extLst>
              <a:ext uri="{FF2B5EF4-FFF2-40B4-BE49-F238E27FC236}">
                <a16:creationId xmlns:a16="http://schemas.microsoft.com/office/drawing/2014/main" id="{C7DB666F-A13D-4FA6-8397-8A11394DEECE}"/>
              </a:ext>
            </a:extLst>
          </p:cNvPr>
          <p:cNvSpPr>
            <a:spLocks noGrp="1"/>
          </p:cNvSpPr>
          <p:nvPr>
            <p:ph idx="1"/>
          </p:nvPr>
        </p:nvSpPr>
        <p:spPr>
          <a:xfrm>
            <a:off x="186813" y="1676375"/>
            <a:ext cx="4680645" cy="4114800"/>
          </a:xfrm>
        </p:spPr>
        <p:txBody>
          <a:bodyPr/>
          <a:lstStyle/>
          <a:p>
            <a:pPr>
              <a:spcBef>
                <a:spcPts val="0"/>
              </a:spcBef>
              <a:buClr>
                <a:srgbClr val="002060"/>
              </a:buClr>
            </a:pPr>
            <a:r>
              <a:rPr lang="en-US" sz="1600" b="1" dirty="0"/>
              <a:t>Allen Yarnell Center for Student Success</a:t>
            </a:r>
          </a:p>
          <a:p>
            <a:pPr lvl="1">
              <a:spcBef>
                <a:spcPts val="0"/>
              </a:spcBef>
              <a:buClr>
                <a:srgbClr val="002060"/>
              </a:buClr>
            </a:pPr>
            <a:r>
              <a:rPr lang="en-US" sz="1400" dirty="0"/>
              <a:t>Career, Internship, &amp; Student Employment Services </a:t>
            </a:r>
          </a:p>
          <a:p>
            <a:pPr lvl="1">
              <a:spcBef>
                <a:spcPts val="0"/>
              </a:spcBef>
              <a:buClr>
                <a:srgbClr val="002060"/>
              </a:buClr>
            </a:pPr>
            <a:r>
              <a:rPr lang="en-US" sz="1400" dirty="0"/>
              <a:t>Help writing resumes and cover letters</a:t>
            </a:r>
          </a:p>
          <a:p>
            <a:pPr lvl="1">
              <a:spcBef>
                <a:spcPts val="0"/>
              </a:spcBef>
              <a:buClr>
                <a:srgbClr val="002060"/>
              </a:buClr>
            </a:pPr>
            <a:r>
              <a:rPr lang="en-US" sz="1400" dirty="0"/>
              <a:t>Interview training</a:t>
            </a:r>
          </a:p>
          <a:p>
            <a:pPr marL="457200" lvl="1" indent="0">
              <a:spcBef>
                <a:spcPts val="0"/>
              </a:spcBef>
              <a:buClr>
                <a:schemeClr val="accent4">
                  <a:lumMod val="40000"/>
                  <a:lumOff val="60000"/>
                </a:schemeClr>
              </a:buClr>
              <a:buNone/>
            </a:pPr>
            <a:endParaRPr lang="en-US" sz="1600" dirty="0"/>
          </a:p>
          <a:p>
            <a:pPr>
              <a:buClr>
                <a:srgbClr val="002060"/>
              </a:buClr>
            </a:pPr>
            <a:r>
              <a:rPr lang="en-US" sz="1600" b="1" dirty="0"/>
              <a:t>Over 100 employers &amp; organizations attend the bi-annual Career Fair</a:t>
            </a:r>
          </a:p>
          <a:p>
            <a:pPr lvl="1">
              <a:buClr>
                <a:srgbClr val="002060"/>
              </a:buClr>
            </a:pPr>
            <a:r>
              <a:rPr lang="en-US" sz="1400" dirty="0"/>
              <a:t>Boeing, Exxon-Mobil, Microsoft, PricewaterhouseCoopers, Eli Lilly, Kraft Foods</a:t>
            </a:r>
          </a:p>
          <a:p>
            <a:pPr marL="457200" lvl="1" indent="0">
              <a:buClr>
                <a:schemeClr val="accent4">
                  <a:lumMod val="40000"/>
                  <a:lumOff val="60000"/>
                </a:schemeClr>
              </a:buClr>
              <a:buNone/>
            </a:pPr>
            <a:endParaRPr lang="en-US" sz="1600" b="1" dirty="0"/>
          </a:p>
          <a:p>
            <a:pPr>
              <a:buClr>
                <a:srgbClr val="002060"/>
              </a:buClr>
            </a:pPr>
            <a:r>
              <a:rPr lang="en-US" sz="1600" b="1" dirty="0">
                <a:ea typeface="+mn-ea"/>
                <a:cs typeface="+mn-cs"/>
              </a:rPr>
              <a:t>Optional Practical Training (OPT)</a:t>
            </a:r>
          </a:p>
          <a:p>
            <a:pPr lvl="1">
              <a:buClr>
                <a:srgbClr val="002060"/>
              </a:buClr>
            </a:pPr>
            <a:r>
              <a:rPr lang="en-US" sz="1400" dirty="0"/>
              <a:t>STEM-related graduates can stay and work for 2 years</a:t>
            </a:r>
          </a:p>
          <a:p>
            <a:pPr lvl="1">
              <a:buClr>
                <a:srgbClr val="002060"/>
              </a:buClr>
            </a:pPr>
            <a:r>
              <a:rPr lang="en-US" sz="1400" dirty="0"/>
              <a:t>All other graduates can stay and work for 1 year</a:t>
            </a:r>
          </a:p>
          <a:p>
            <a:pPr lvl="1">
              <a:buClr>
                <a:schemeClr val="accent4">
                  <a:lumMod val="40000"/>
                  <a:lumOff val="60000"/>
                </a:schemeClr>
              </a:buClr>
            </a:pPr>
            <a:endParaRPr lang="en-US" sz="2000" b="1" dirty="0">
              <a:ea typeface="+mn-ea"/>
              <a:cs typeface="+mn-cs"/>
            </a:endParaRPr>
          </a:p>
          <a:p>
            <a:pPr>
              <a:buClr>
                <a:schemeClr val="accent4">
                  <a:lumMod val="40000"/>
                  <a:lumOff val="60000"/>
                </a:schemeClr>
              </a:buClr>
              <a:buSzPct val="6000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AA7A1B29-EDD9-4D0F-B6C8-D406496ED2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951" y="1423771"/>
            <a:ext cx="3496775" cy="2478126"/>
          </a:xfrm>
          <a:prstGeom prst="rect">
            <a:avLst/>
          </a:prstGeom>
        </p:spPr>
      </p:pic>
      <p:pic>
        <p:nvPicPr>
          <p:cNvPr id="8" name="Picture 7">
            <a:extLst>
              <a:ext uri="{FF2B5EF4-FFF2-40B4-BE49-F238E27FC236}">
                <a16:creationId xmlns:a16="http://schemas.microsoft.com/office/drawing/2014/main" id="{2CE2D25F-97BC-4F6E-B8BC-14D8712AF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985118"/>
            <a:ext cx="3496775" cy="2622583"/>
          </a:xfrm>
          <a:prstGeom prst="rect">
            <a:avLst/>
          </a:prstGeom>
        </p:spPr>
      </p:pic>
      <p:sp>
        <p:nvSpPr>
          <p:cNvPr id="10" name="Rectangle 9">
            <a:extLst>
              <a:ext uri="{FF2B5EF4-FFF2-40B4-BE49-F238E27FC236}">
                <a16:creationId xmlns:a16="http://schemas.microsoft.com/office/drawing/2014/main" id="{13371239-1505-4626-8CFA-83715408958A}"/>
              </a:ext>
            </a:extLst>
          </p:cNvPr>
          <p:cNvSpPr/>
          <p:nvPr/>
        </p:nvSpPr>
        <p:spPr>
          <a:xfrm>
            <a:off x="1897628" y="838996"/>
            <a:ext cx="6227154" cy="584775"/>
          </a:xfrm>
          <a:prstGeom prst="rect">
            <a:avLst/>
          </a:prstGeom>
        </p:spPr>
        <p:txBody>
          <a:bodyPr wrap="none">
            <a:spAutoFit/>
          </a:bodyPr>
          <a:lstStyle/>
          <a:p>
            <a:r>
              <a:rPr lang="en-US" sz="3200" b="1" dirty="0">
                <a:solidFill>
                  <a:srgbClr val="F0A010"/>
                </a:solidFill>
                <a:latin typeface="+mj-lt"/>
                <a:ea typeface="+mj-ea"/>
                <a:cs typeface="+mj-cs"/>
              </a:rPr>
              <a:t>Prepare For Student’s Success</a:t>
            </a:r>
          </a:p>
        </p:txBody>
      </p:sp>
    </p:spTree>
    <p:extLst>
      <p:ext uri="{BB962C8B-B14F-4D97-AF65-F5344CB8AC3E}">
        <p14:creationId xmlns:p14="http://schemas.microsoft.com/office/powerpoint/2010/main" val="252232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191" y="139565"/>
            <a:ext cx="5599617" cy="546235"/>
          </a:xfrm>
        </p:spPr>
        <p:txBody>
          <a:bodyPr anchor="b">
            <a:noAutofit/>
          </a:bodyPr>
          <a:lstStyle/>
          <a:p>
            <a:r>
              <a:rPr lang="en-US" sz="4000" b="1" dirty="0">
                <a:solidFill>
                  <a:schemeClr val="bg1"/>
                </a:solidFill>
              </a:rPr>
              <a:t>Why MSU</a:t>
            </a:r>
            <a:endParaRPr lang="en-US" sz="4000" b="1" dirty="0">
              <a:solidFill>
                <a:srgbClr val="F0A010"/>
              </a:solidFill>
            </a:endParaRPr>
          </a:p>
        </p:txBody>
      </p:sp>
      <p:sp>
        <p:nvSpPr>
          <p:cNvPr id="7" name="Content Placeholder 6">
            <a:extLst>
              <a:ext uri="{FF2B5EF4-FFF2-40B4-BE49-F238E27FC236}">
                <a16:creationId xmlns:a16="http://schemas.microsoft.com/office/drawing/2014/main" id="{C7DB666F-A13D-4FA6-8397-8A11394DEECE}"/>
              </a:ext>
            </a:extLst>
          </p:cNvPr>
          <p:cNvSpPr>
            <a:spLocks noGrp="1"/>
          </p:cNvSpPr>
          <p:nvPr>
            <p:ph idx="1"/>
          </p:nvPr>
        </p:nvSpPr>
        <p:spPr>
          <a:xfrm>
            <a:off x="381000" y="1892920"/>
            <a:ext cx="4876800" cy="4114800"/>
          </a:xfrm>
        </p:spPr>
        <p:txBody>
          <a:bodyPr/>
          <a:lstStyle/>
          <a:p>
            <a:pPr>
              <a:buClr>
                <a:srgbClr val="002060"/>
              </a:buClr>
              <a:buSzPct val="100000"/>
              <a:buFont typeface="Arial" panose="020B0604020202020204" pitchFamily="34" charset="0"/>
              <a:buChar char="•"/>
            </a:pPr>
            <a:r>
              <a:rPr lang="en-US" sz="2000" dirty="0"/>
              <a:t>College of Agriculture</a:t>
            </a:r>
          </a:p>
          <a:p>
            <a:pPr>
              <a:buClr>
                <a:srgbClr val="002060"/>
              </a:buClr>
              <a:buSzPct val="100000"/>
              <a:buFont typeface="Arial" panose="020B0604020202020204" pitchFamily="34" charset="0"/>
              <a:buChar char="•"/>
            </a:pPr>
            <a:r>
              <a:rPr lang="en-US" sz="2000" dirty="0"/>
              <a:t>College of Arts &amp; Architecture</a:t>
            </a:r>
          </a:p>
          <a:p>
            <a:pPr>
              <a:buClr>
                <a:srgbClr val="002060"/>
              </a:buClr>
              <a:buSzPct val="100000"/>
              <a:buFont typeface="Arial" panose="020B0604020202020204" pitchFamily="34" charset="0"/>
              <a:buChar char="•"/>
            </a:pPr>
            <a:r>
              <a:rPr lang="en-US" sz="2000" dirty="0"/>
              <a:t>College of Business &amp; Entrepreneurship</a:t>
            </a:r>
          </a:p>
          <a:p>
            <a:pPr>
              <a:buClr>
                <a:srgbClr val="002060"/>
              </a:buClr>
              <a:buSzPct val="100000"/>
              <a:buFont typeface="Arial" panose="020B0604020202020204" pitchFamily="34" charset="0"/>
              <a:buChar char="•"/>
            </a:pPr>
            <a:r>
              <a:rPr lang="en-US" sz="2000" dirty="0"/>
              <a:t>College of Engineering</a:t>
            </a:r>
          </a:p>
          <a:p>
            <a:pPr>
              <a:buClr>
                <a:srgbClr val="002060"/>
              </a:buClr>
              <a:buSzPct val="100000"/>
              <a:buFont typeface="Arial" panose="020B0604020202020204" pitchFamily="34" charset="0"/>
              <a:buChar char="•"/>
            </a:pPr>
            <a:r>
              <a:rPr lang="en-US" sz="2000" dirty="0"/>
              <a:t>College of Education, Health, &amp; Human Development</a:t>
            </a:r>
          </a:p>
          <a:p>
            <a:pPr>
              <a:buClr>
                <a:srgbClr val="002060"/>
              </a:buClr>
              <a:buSzPct val="100000"/>
              <a:buFont typeface="Arial" panose="020B0604020202020204" pitchFamily="34" charset="0"/>
              <a:buChar char="•"/>
            </a:pPr>
            <a:r>
              <a:rPr lang="en-US" sz="2000" dirty="0"/>
              <a:t>College of Letters (Humanities) &amp; Sciences</a:t>
            </a:r>
          </a:p>
          <a:p>
            <a:pPr>
              <a:buClr>
                <a:srgbClr val="002060"/>
              </a:buClr>
              <a:buSzPct val="100000"/>
              <a:buFont typeface="Arial" panose="020B0604020202020204" pitchFamily="34" charset="0"/>
              <a:buChar char="•"/>
            </a:pPr>
            <a:r>
              <a:rPr lang="en-US" sz="2000" dirty="0"/>
              <a:t>College of Nursing</a:t>
            </a:r>
          </a:p>
        </p:txBody>
      </p:sp>
      <p:pic>
        <p:nvPicPr>
          <p:cNvPr id="4" name="Picture 3">
            <a:extLst>
              <a:ext uri="{FF2B5EF4-FFF2-40B4-BE49-F238E27FC236}">
                <a16:creationId xmlns:a16="http://schemas.microsoft.com/office/drawing/2014/main" id="{BF4D86AF-3C76-431C-AB0D-8E20ED8AD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841" y="1449403"/>
            <a:ext cx="3642360" cy="2500916"/>
          </a:xfrm>
          <a:prstGeom prst="rect">
            <a:avLst/>
          </a:prstGeom>
        </p:spPr>
      </p:pic>
      <p:pic>
        <p:nvPicPr>
          <p:cNvPr id="9" name="Picture 8">
            <a:extLst>
              <a:ext uri="{FF2B5EF4-FFF2-40B4-BE49-F238E27FC236}">
                <a16:creationId xmlns:a16="http://schemas.microsoft.com/office/drawing/2014/main" id="{692F737D-C98F-4A44-8964-012601C67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840" y="4069709"/>
            <a:ext cx="3680607" cy="2381528"/>
          </a:xfrm>
          <a:prstGeom prst="rect">
            <a:avLst/>
          </a:prstGeom>
        </p:spPr>
      </p:pic>
      <p:sp>
        <p:nvSpPr>
          <p:cNvPr id="13" name="Rectangle 12">
            <a:extLst>
              <a:ext uri="{FF2B5EF4-FFF2-40B4-BE49-F238E27FC236}">
                <a16:creationId xmlns:a16="http://schemas.microsoft.com/office/drawing/2014/main" id="{CE6EBD08-32E1-4905-B3C9-DF68B17EA452}"/>
              </a:ext>
            </a:extLst>
          </p:cNvPr>
          <p:cNvSpPr/>
          <p:nvPr/>
        </p:nvSpPr>
        <p:spPr>
          <a:xfrm>
            <a:off x="2133600" y="745238"/>
            <a:ext cx="5569923" cy="584775"/>
          </a:xfrm>
          <a:prstGeom prst="rect">
            <a:avLst/>
          </a:prstGeom>
        </p:spPr>
        <p:txBody>
          <a:bodyPr wrap="none">
            <a:spAutoFit/>
          </a:bodyPr>
          <a:lstStyle/>
          <a:p>
            <a:r>
              <a:rPr lang="en-US" sz="3200" b="1" dirty="0">
                <a:solidFill>
                  <a:srgbClr val="F0A010"/>
                </a:solidFill>
                <a:latin typeface="+mj-lt"/>
                <a:ea typeface="+mj-ea"/>
                <a:cs typeface="+mj-cs"/>
              </a:rPr>
              <a:t>Strong Academic Programs</a:t>
            </a:r>
          </a:p>
        </p:txBody>
      </p:sp>
    </p:spTree>
    <p:extLst>
      <p:ext uri="{BB962C8B-B14F-4D97-AF65-F5344CB8AC3E}">
        <p14:creationId xmlns:p14="http://schemas.microsoft.com/office/powerpoint/2010/main" val="44789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547A089-3823-40F8-8CF7-B7DF3FA7729D}"/>
              </a:ext>
            </a:extLst>
          </p:cNvPr>
          <p:cNvSpPr>
            <a:spLocks noGrp="1"/>
          </p:cNvSpPr>
          <p:nvPr>
            <p:ph type="title"/>
          </p:nvPr>
        </p:nvSpPr>
        <p:spPr>
          <a:xfrm>
            <a:off x="2146589" y="4755197"/>
            <a:ext cx="8153400" cy="3870325"/>
          </a:xfrm>
        </p:spPr>
        <p:txBody>
          <a:bodyPr vert="horz" lIns="91440" tIns="45720" rIns="91440" bIns="45720" rtlCol="0" anchor="t">
            <a:normAutofit/>
          </a:bodyPr>
          <a:lstStyle/>
          <a:p>
            <a:pPr algn="l">
              <a:lnSpc>
                <a:spcPct val="90000"/>
              </a:lnSpc>
            </a:pPr>
            <a:br>
              <a:rPr lang="en-US" sz="5100" b="1" kern="1200" dirty="0">
                <a:solidFill>
                  <a:schemeClr val="tx1"/>
                </a:solidFill>
              </a:rPr>
            </a:br>
            <a:r>
              <a:rPr lang="en-US" sz="5400" b="1" kern="1200" dirty="0">
                <a:solidFill>
                  <a:srgbClr val="F0A010"/>
                </a:solidFill>
              </a:rPr>
              <a:t>Meet our team </a:t>
            </a:r>
            <a:br>
              <a:rPr lang="en-US" sz="5400" b="1" kern="1200" dirty="0">
                <a:solidFill>
                  <a:srgbClr val="F0A010"/>
                </a:solidFill>
              </a:rPr>
            </a:br>
            <a:r>
              <a:rPr lang="en-US" sz="2800" b="1" kern="1200" dirty="0">
                <a:solidFill>
                  <a:srgbClr val="002060"/>
                </a:solidFill>
              </a:rPr>
              <a:t>International Recruitment &amp; Admissions</a:t>
            </a:r>
            <a:endParaRPr lang="en-US" sz="5100" b="1" kern="1200" dirty="0">
              <a:solidFill>
                <a:srgbClr val="002060"/>
              </a:solidFill>
            </a:endParaRPr>
          </a:p>
        </p:txBody>
      </p:sp>
      <p:cxnSp>
        <p:nvCxnSpPr>
          <p:cNvPr id="16" name="Straight Arrow Connector 15">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B909ECC-55CB-4D71-9F47-6100A417C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10" y="193547"/>
            <a:ext cx="4090424" cy="582169"/>
          </a:xfrm>
          <a:prstGeom prst="rect">
            <a:avLst/>
          </a:prstGeom>
        </p:spPr>
      </p:pic>
      <p:sp>
        <p:nvSpPr>
          <p:cNvPr id="2" name="Rectangle 1">
            <a:extLst>
              <a:ext uri="{FF2B5EF4-FFF2-40B4-BE49-F238E27FC236}">
                <a16:creationId xmlns:a16="http://schemas.microsoft.com/office/drawing/2014/main" id="{32F9F32C-D69F-4316-8387-6D7829D36745}"/>
              </a:ext>
            </a:extLst>
          </p:cNvPr>
          <p:cNvSpPr/>
          <p:nvPr/>
        </p:nvSpPr>
        <p:spPr bwMode="auto">
          <a:xfrm>
            <a:off x="413327" y="2133600"/>
            <a:ext cx="3429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2" name="Picture 11" descr="Erin">
            <a:extLst>
              <a:ext uri="{FF2B5EF4-FFF2-40B4-BE49-F238E27FC236}">
                <a16:creationId xmlns:a16="http://schemas.microsoft.com/office/drawing/2014/main" id="{A27D4373-791C-4B08-B422-D32FAC7BAAB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13" y="1972476"/>
            <a:ext cx="1319879" cy="1570601"/>
          </a:xfrm>
          <a:prstGeom prst="rect">
            <a:avLst/>
          </a:prstGeom>
          <a:noFill/>
          <a:ln>
            <a:noFill/>
          </a:ln>
        </p:spPr>
      </p:pic>
      <p:pic>
        <p:nvPicPr>
          <p:cNvPr id="13" name="Picture 12" descr="Que">
            <a:extLst>
              <a:ext uri="{FF2B5EF4-FFF2-40B4-BE49-F238E27FC236}">
                <a16:creationId xmlns:a16="http://schemas.microsoft.com/office/drawing/2014/main" id="{796E5A2B-D3D0-4158-95A4-6015E083988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989" y="1971091"/>
            <a:ext cx="1266734" cy="1577249"/>
          </a:xfrm>
          <a:prstGeom prst="rect">
            <a:avLst/>
          </a:prstGeom>
          <a:noFill/>
          <a:ln>
            <a:noFill/>
          </a:ln>
        </p:spPr>
      </p:pic>
      <p:pic>
        <p:nvPicPr>
          <p:cNvPr id="15" name="Picture 14" descr="Photo of Katelen Bennett">
            <a:extLst>
              <a:ext uri="{FF2B5EF4-FFF2-40B4-BE49-F238E27FC236}">
                <a16:creationId xmlns:a16="http://schemas.microsoft.com/office/drawing/2014/main" id="{AA17FFAC-FCF5-4D67-937E-1193C42F79C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5138" y="1971091"/>
            <a:ext cx="1160041" cy="1511935"/>
          </a:xfrm>
          <a:prstGeom prst="rect">
            <a:avLst/>
          </a:prstGeom>
          <a:noFill/>
          <a:ln>
            <a:noFill/>
          </a:ln>
        </p:spPr>
      </p:pic>
      <p:sp>
        <p:nvSpPr>
          <p:cNvPr id="18" name="Text Box 2">
            <a:extLst>
              <a:ext uri="{FF2B5EF4-FFF2-40B4-BE49-F238E27FC236}">
                <a16:creationId xmlns:a16="http://schemas.microsoft.com/office/drawing/2014/main" id="{EDF2E3A1-9CC1-424B-8AC8-045C71A7F4C0}"/>
              </a:ext>
            </a:extLst>
          </p:cNvPr>
          <p:cNvSpPr txBox="1">
            <a:spLocks noChangeArrowheads="1"/>
          </p:cNvSpPr>
          <p:nvPr/>
        </p:nvSpPr>
        <p:spPr bwMode="auto">
          <a:xfrm>
            <a:off x="730069" y="3675935"/>
            <a:ext cx="2283718" cy="7473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20000"/>
              </a:lnSpc>
              <a:spcBef>
                <a:spcPts val="0"/>
              </a:spcBef>
              <a:spcAft>
                <a:spcPts val="0"/>
              </a:spcAft>
            </a:pPr>
            <a:r>
              <a:rPr lang="en-US" sz="1200" b="1" dirty="0">
                <a:solidFill>
                  <a:srgbClr val="003F7F"/>
                </a:solidFill>
                <a:effectLst/>
                <a:latin typeface="Arial" panose="020B0604020202020204" pitchFamily="34" charset="0"/>
                <a:ea typeface="Gill Sans MT" panose="020B0502020104020203" pitchFamily="34" charset="0"/>
                <a:cs typeface="Times New Roman" panose="02020603050405020304" pitchFamily="18" charset="0"/>
              </a:rPr>
              <a:t>Erin Boyd</a:t>
            </a:r>
            <a:endParaRPr lang="en-US" sz="1200" b="1" dirty="0">
              <a:solidFill>
                <a:srgbClr val="AC6C1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a:lnSpc>
                <a:spcPct val="120000"/>
              </a:lnSpc>
              <a:spcBef>
                <a:spcPts val="0"/>
              </a:spcBef>
              <a:spcAft>
                <a:spcPts val="0"/>
              </a:spcAft>
            </a:pPr>
            <a:r>
              <a:rPr lang="en-US" sz="1000" dirty="0">
                <a:solidFill>
                  <a:srgbClr val="333333"/>
                </a:solidFill>
                <a:effectLst/>
                <a:latin typeface="Arial" panose="020B0604020202020204" pitchFamily="34" charset="0"/>
                <a:ea typeface="Arial" panose="020B0604020202020204" pitchFamily="34" charset="0"/>
                <a:cs typeface="Arial" panose="020B0604020202020204" pitchFamily="34" charset="0"/>
              </a:rPr>
              <a:t>International Admissions Coordinator</a:t>
            </a:r>
          </a:p>
          <a:p>
            <a:pPr marL="0" marR="0">
              <a:lnSpc>
                <a:spcPct val="120000"/>
              </a:lnSpc>
              <a:spcBef>
                <a:spcPts val="0"/>
              </a:spcBef>
              <a:spcAft>
                <a:spcPts val="0"/>
              </a:spcAft>
            </a:pPr>
            <a:r>
              <a:rPr lang="en-US" sz="1000" dirty="0">
                <a:solidFill>
                  <a:srgbClr val="333333"/>
                </a:solidFill>
                <a:latin typeface="Arial" panose="020B0604020202020204" pitchFamily="34" charset="0"/>
                <a:ea typeface="Arial" panose="020B0604020202020204" pitchFamily="34" charset="0"/>
                <a:cs typeface="Arial" panose="020B0604020202020204" pitchFamily="34" charset="0"/>
              </a:rPr>
              <a:t>406-994-7252</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000" u="sng" dirty="0">
                <a:solidFill>
                  <a:srgbClr val="003F7F"/>
                </a:solidFill>
                <a:effectLst/>
                <a:latin typeface="Arial" panose="020B0604020202020204" pitchFamily="34" charset="0"/>
                <a:ea typeface="Times New Roman" panose="02020603050405020304" pitchFamily="18" charset="0"/>
                <a:hlinkClick r:id="rId7"/>
              </a:rPr>
              <a:t>erin.boyd1@montana.edu</a:t>
            </a:r>
            <a:endParaRPr lang="en-US" sz="1200" dirty="0">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en-US" sz="1000" dirty="0">
                <a:solidFill>
                  <a:srgbClr val="595959"/>
                </a:solidFill>
                <a:effectLst/>
                <a:latin typeface="Arial" panose="020B0604020202020204" pitchFamily="34" charset="0"/>
                <a:ea typeface="Arial" panose="020B0604020202020204" pitchFamily="34" charset="0"/>
                <a:cs typeface="Arial" panose="020B0604020202020204" pitchFamily="34" charset="0"/>
              </a:rPr>
              <a:t> </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3A59052F-8FC7-46E8-B8B8-51215ADD49DD}"/>
              </a:ext>
            </a:extLst>
          </p:cNvPr>
          <p:cNvSpPr txBox="1">
            <a:spLocks noChangeArrowheads="1"/>
          </p:cNvSpPr>
          <p:nvPr/>
        </p:nvSpPr>
        <p:spPr bwMode="auto">
          <a:xfrm>
            <a:off x="3696388" y="3628531"/>
            <a:ext cx="1931670" cy="9937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ts val="1920"/>
              </a:lnSpc>
              <a:spcBef>
                <a:spcPts val="0"/>
              </a:spcBef>
              <a:spcAft>
                <a:spcPts val="0"/>
              </a:spcAft>
            </a:pPr>
            <a:r>
              <a:rPr lang="en-US" sz="1200" b="1" dirty="0">
                <a:solidFill>
                  <a:srgbClr val="003F7F"/>
                </a:solidFill>
                <a:effectLst/>
                <a:latin typeface="Arial" panose="020B0604020202020204" pitchFamily="34" charset="0"/>
                <a:ea typeface="Times New Roman" panose="02020603050405020304" pitchFamily="18" charset="0"/>
                <a:cs typeface="Times New Roman" panose="02020603050405020304" pitchFamily="18" charset="0"/>
              </a:rPr>
              <a:t>Que Vo</a:t>
            </a:r>
            <a:endParaRPr lang="en-US" sz="1200" b="1" dirty="0">
              <a:solidFill>
                <a:srgbClr val="AC6C1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a:lnSpc>
                <a:spcPct val="120000"/>
              </a:lnSpc>
              <a:spcBef>
                <a:spcPts val="0"/>
              </a:spcBef>
              <a:spcAft>
                <a:spcPts val="0"/>
              </a:spcAft>
            </a:pPr>
            <a:r>
              <a:rPr lang="en-US" sz="1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International Student Recruiter</a:t>
            </a:r>
          </a:p>
          <a:p>
            <a:pPr marL="0" marR="0">
              <a:lnSpc>
                <a:spcPct val="120000"/>
              </a:lnSpc>
              <a:spcBef>
                <a:spcPts val="0"/>
              </a:spcBef>
              <a:spcAft>
                <a:spcPts val="0"/>
              </a:spcAft>
            </a:pPr>
            <a:r>
              <a:rPr lang="en-US" sz="1000" dirty="0">
                <a:solidFill>
                  <a:srgbClr val="333333"/>
                </a:solidFill>
                <a:latin typeface="Arial" panose="020B0604020202020204" pitchFamily="34" charset="0"/>
                <a:ea typeface="Times New Roman" panose="02020603050405020304" pitchFamily="18" charset="0"/>
                <a:cs typeface="Arial" panose="020B0604020202020204" pitchFamily="34" charset="0"/>
              </a:rPr>
              <a:t>406-994-7418</a:t>
            </a:r>
            <a:endParaRPr lang="en-US" sz="1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20000"/>
              </a:lnSpc>
              <a:spcBef>
                <a:spcPts val="0"/>
              </a:spcBef>
              <a:spcAft>
                <a:spcPts val="750"/>
              </a:spcAft>
            </a:pPr>
            <a:r>
              <a:rPr lang="en-US" sz="1000" u="sng" dirty="0">
                <a:solidFill>
                  <a:srgbClr val="003F7F"/>
                </a:solidFill>
                <a:effectLst/>
                <a:latin typeface="Arial" panose="020B0604020202020204" pitchFamily="34" charset="0"/>
                <a:ea typeface="Times New Roman" panose="02020603050405020304" pitchFamily="18" charset="0"/>
                <a:cs typeface="Arial" panose="020B0604020202020204" pitchFamily="34" charset="0"/>
              </a:rPr>
              <a:t>que.vo01@montana.edu </a:t>
            </a:r>
          </a:p>
          <a:p>
            <a:pPr marL="0" marR="0">
              <a:lnSpc>
                <a:spcPct val="120000"/>
              </a:lnSpc>
              <a:spcBef>
                <a:spcPts val="0"/>
              </a:spcBef>
              <a:spcAft>
                <a:spcPts val="750"/>
              </a:spcAft>
            </a:pP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20000"/>
              </a:lnSpc>
              <a:spcBef>
                <a:spcPts val="600"/>
              </a:spcBef>
              <a:spcAft>
                <a:spcPts val="600"/>
              </a:spcAft>
            </a:pPr>
            <a:r>
              <a:rPr lang="en-US" sz="10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42AF621A-5EBD-46F7-AE82-C4DE8DB0D603}"/>
              </a:ext>
            </a:extLst>
          </p:cNvPr>
          <p:cNvSpPr txBox="1">
            <a:spLocks noChangeArrowheads="1"/>
          </p:cNvSpPr>
          <p:nvPr/>
        </p:nvSpPr>
        <p:spPr bwMode="auto">
          <a:xfrm>
            <a:off x="6413294" y="3576655"/>
            <a:ext cx="2178050" cy="9937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ts val="1920"/>
              </a:lnSpc>
              <a:spcBef>
                <a:spcPts val="0"/>
              </a:spcBef>
              <a:spcAft>
                <a:spcPts val="0"/>
              </a:spcAft>
            </a:pPr>
            <a:r>
              <a:rPr lang="en-US" sz="1200" b="1" dirty="0">
                <a:solidFill>
                  <a:srgbClr val="003F7F"/>
                </a:solidFill>
                <a:effectLst/>
                <a:latin typeface="Arial" panose="020B0604020202020204" pitchFamily="34" charset="0"/>
                <a:ea typeface="Times New Roman" panose="02020603050405020304" pitchFamily="18" charset="0"/>
                <a:cs typeface="Times New Roman" panose="02020603050405020304" pitchFamily="18" charset="0"/>
              </a:rPr>
              <a:t>Katelen Bennett </a:t>
            </a:r>
            <a:endParaRPr lang="en-US" sz="1200" b="1" dirty="0">
              <a:solidFill>
                <a:srgbClr val="AC6C1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a:lnSpc>
                <a:spcPct val="120000"/>
              </a:lnSpc>
              <a:spcBef>
                <a:spcPts val="0"/>
              </a:spcBef>
              <a:spcAft>
                <a:spcPts val="0"/>
              </a:spcAft>
            </a:pPr>
            <a:r>
              <a:rPr lang="en-US" sz="1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International Credential Evaluator</a:t>
            </a:r>
          </a:p>
          <a:p>
            <a:pPr marL="0" marR="0">
              <a:lnSpc>
                <a:spcPct val="120000"/>
              </a:lnSpc>
              <a:spcBef>
                <a:spcPts val="0"/>
              </a:spcBef>
              <a:spcAft>
                <a:spcPts val="0"/>
              </a:spcAft>
            </a:pPr>
            <a:r>
              <a:rPr lang="en-US" sz="1000" dirty="0">
                <a:solidFill>
                  <a:srgbClr val="333333"/>
                </a:solidFill>
                <a:latin typeface="Arial" panose="020B0604020202020204" pitchFamily="34" charset="0"/>
                <a:ea typeface="Times New Roman" panose="02020603050405020304" pitchFamily="18" charset="0"/>
                <a:cs typeface="Arial" panose="020B0604020202020204" pitchFamily="34" charset="0"/>
              </a:rPr>
              <a:t>406-994-7181</a:t>
            </a:r>
            <a:r>
              <a:rPr lang="en-US" sz="1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20000"/>
              </a:lnSpc>
              <a:spcBef>
                <a:spcPts val="0"/>
              </a:spcBef>
              <a:spcAft>
                <a:spcPts val="750"/>
              </a:spcAft>
            </a:pPr>
            <a:r>
              <a:rPr lang="en-US" sz="1000" u="sng" dirty="0">
                <a:solidFill>
                  <a:srgbClr val="003F7F"/>
                </a:solidFill>
                <a:effectLst/>
                <a:latin typeface="Arial" panose="020B0604020202020204" pitchFamily="34" charset="0"/>
                <a:ea typeface="Times New Roman" panose="02020603050405020304" pitchFamily="18" charset="0"/>
                <a:cs typeface="Arial" panose="020B0604020202020204" pitchFamily="34" charset="0"/>
              </a:rPr>
              <a:t>katelen.bennett@montana.edu</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20000"/>
              </a:lnSpc>
              <a:spcBef>
                <a:spcPts val="600"/>
              </a:spcBef>
              <a:spcAft>
                <a:spcPts val="600"/>
              </a:spcAft>
            </a:pPr>
            <a:r>
              <a:rPr lang="en-US" sz="10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385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4526"/>
            <a:ext cx="5599617" cy="1212315"/>
          </a:xfrm>
        </p:spPr>
        <p:txBody>
          <a:bodyPr anchor="b">
            <a:normAutofit/>
          </a:bodyPr>
          <a:lstStyle/>
          <a:p>
            <a:r>
              <a:rPr lang="en-US" sz="3200" b="1" dirty="0">
                <a:solidFill>
                  <a:schemeClr val="bg1"/>
                </a:solidFill>
              </a:rPr>
              <a:t>College of</a:t>
            </a:r>
            <a:br>
              <a:rPr lang="en-US" sz="3200" b="1" dirty="0"/>
            </a:br>
            <a:r>
              <a:rPr lang="en-US" sz="3200" b="1" dirty="0">
                <a:solidFill>
                  <a:srgbClr val="F0A010"/>
                </a:solidFill>
              </a:rPr>
              <a:t>Agriculture</a:t>
            </a: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457200" y="1752600"/>
            <a:ext cx="4415319"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defRPr/>
            </a:pPr>
            <a:r>
              <a:rPr lang="en-US" sz="1600" dirty="0"/>
              <a:t>The Sustainable Food &amp; Bioenergy Systems Program is in the Top 10 Environmental Programs in the US – </a:t>
            </a:r>
            <a:r>
              <a:rPr lang="en-US" sz="1600" i="1" dirty="0"/>
              <a:t>Mother Nature Network </a:t>
            </a:r>
            <a:endParaRPr lang="en-US" sz="1600" dirty="0"/>
          </a:p>
          <a:p>
            <a:pPr marL="0" indent="0">
              <a:lnSpc>
                <a:spcPct val="80000"/>
              </a:lnSpc>
              <a:buNone/>
              <a:defRPr/>
            </a:pPr>
            <a:endParaRPr lang="en-US" sz="1600" dirty="0"/>
          </a:p>
          <a:p>
            <a:pPr>
              <a:lnSpc>
                <a:spcPct val="80000"/>
              </a:lnSpc>
              <a:defRPr/>
            </a:pPr>
            <a:r>
              <a:rPr lang="en-US" sz="1600" dirty="0"/>
              <a:t>3 of the Top 5 departments at MSU in terms of research expenditures</a:t>
            </a:r>
          </a:p>
          <a:p>
            <a:pPr>
              <a:lnSpc>
                <a:spcPct val="80000"/>
              </a:lnSpc>
              <a:defRPr/>
            </a:pPr>
            <a:endParaRPr lang="en-US" sz="1600" dirty="0"/>
          </a:p>
          <a:p>
            <a:pPr>
              <a:lnSpc>
                <a:spcPct val="80000"/>
              </a:lnSpc>
              <a:defRPr/>
            </a:pPr>
            <a:r>
              <a:rPr lang="en-US" sz="1600" dirty="0"/>
              <a:t>The largest number of distinct scholarships awarded by any college at MSU.</a:t>
            </a:r>
          </a:p>
          <a:p>
            <a:pPr marL="0" indent="0">
              <a:lnSpc>
                <a:spcPct val="80000"/>
              </a:lnSpc>
              <a:buNone/>
              <a:defRPr/>
            </a:pPr>
            <a:endParaRPr lang="en-US" sz="1600" dirty="0"/>
          </a:p>
          <a:p>
            <a:pPr marL="0" indent="0">
              <a:buNone/>
            </a:pPr>
            <a:r>
              <a:rPr lang="en-US" sz="1600" b="1" dirty="0">
                <a:solidFill>
                  <a:srgbClr val="002060"/>
                </a:solidFill>
              </a:rPr>
              <a:t>Highlighted majors:</a:t>
            </a:r>
          </a:p>
          <a:p>
            <a:pPr lvl="1">
              <a:buFontTx/>
              <a:buChar char="-"/>
            </a:pPr>
            <a:r>
              <a:rPr lang="en-US" sz="1200" dirty="0"/>
              <a:t>Agriculture Business</a:t>
            </a:r>
          </a:p>
          <a:p>
            <a:pPr lvl="1">
              <a:buFontTx/>
              <a:buChar char="-"/>
            </a:pPr>
            <a:r>
              <a:rPr lang="en-US" sz="1200" dirty="0"/>
              <a:t>Environmental Science</a:t>
            </a:r>
          </a:p>
          <a:p>
            <a:pPr lvl="1">
              <a:buFontTx/>
              <a:buChar char="-"/>
            </a:pPr>
            <a:r>
              <a:rPr lang="en-US" sz="1200" dirty="0"/>
              <a:t>Environmental Horticulture </a:t>
            </a:r>
          </a:p>
          <a:p>
            <a:pPr lvl="1">
              <a:buFontTx/>
              <a:buChar char="-"/>
            </a:pPr>
            <a:r>
              <a:rPr lang="en-US" sz="1200" dirty="0"/>
              <a:t>Biotechnology</a:t>
            </a:r>
          </a:p>
          <a:p>
            <a:pPr lvl="1">
              <a:buFontTx/>
              <a:buChar char="-"/>
            </a:pPr>
            <a:r>
              <a:rPr lang="en-US" sz="1200" dirty="0"/>
              <a:t>Plant Science </a:t>
            </a:r>
            <a:endParaRPr lang="en-US" sz="1600" dirty="0"/>
          </a:p>
          <a:p>
            <a:pPr>
              <a:buClr>
                <a:schemeClr val="accent4">
                  <a:lumMod val="40000"/>
                  <a:lumOff val="60000"/>
                </a:schemeClr>
              </a:buClr>
              <a:buFont typeface="Arial" panose="020B0604020202020204" pitchFamily="34" charset="0"/>
              <a:buChar char="•"/>
            </a:pPr>
            <a:endParaRPr lang="en-US" sz="1600" dirty="0"/>
          </a:p>
          <a:p>
            <a:pPr eaLnBrk="1" hangingPunct="1">
              <a:buClr>
                <a:schemeClr val="accent4">
                  <a:lumMod val="40000"/>
                  <a:lumOff val="60000"/>
                </a:schemeClr>
              </a:buClr>
              <a:buFont typeface="Arial" panose="020B0604020202020204" pitchFamily="34" charset="0"/>
              <a:buChar char="•"/>
            </a:pPr>
            <a:endParaRPr lang="en-US" sz="1400" kern="0" dirty="0"/>
          </a:p>
        </p:txBody>
      </p:sp>
      <p:pic>
        <p:nvPicPr>
          <p:cNvPr id="6" name="Picture 5">
            <a:extLst>
              <a:ext uri="{FF2B5EF4-FFF2-40B4-BE49-F238E27FC236}">
                <a16:creationId xmlns:a16="http://schemas.microsoft.com/office/drawing/2014/main" id="{FBB34FFD-37AC-40A2-95F8-CB1EA5182245}"/>
              </a:ext>
            </a:extLst>
          </p:cNvPr>
          <p:cNvPicPr>
            <a:picLocks noChangeAspect="1"/>
          </p:cNvPicPr>
          <p:nvPr/>
        </p:nvPicPr>
        <p:blipFill rotWithShape="1">
          <a:blip r:embed="rId2">
            <a:extLst>
              <a:ext uri="{28A0092B-C50C-407E-A947-70E740481C1C}">
                <a14:useLocalDpi xmlns:a14="http://schemas.microsoft.com/office/drawing/2010/main" val="0"/>
              </a:ext>
            </a:extLst>
          </a:blip>
          <a:srcRect l="35833" t="15035"/>
          <a:stretch/>
        </p:blipFill>
        <p:spPr>
          <a:xfrm>
            <a:off x="5130480" y="1600200"/>
            <a:ext cx="3556320" cy="2132397"/>
          </a:xfrm>
          <a:prstGeom prst="rect">
            <a:avLst/>
          </a:prstGeom>
        </p:spPr>
      </p:pic>
      <p:pic>
        <p:nvPicPr>
          <p:cNvPr id="12" name="Picture 11">
            <a:extLst>
              <a:ext uri="{FF2B5EF4-FFF2-40B4-BE49-F238E27FC236}">
                <a16:creationId xmlns:a16="http://schemas.microsoft.com/office/drawing/2014/main" id="{927BD23A-87D0-442A-BBAF-C31A68FFF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082" y="3881059"/>
            <a:ext cx="3556320" cy="2365092"/>
          </a:xfrm>
          <a:prstGeom prst="rect">
            <a:avLst/>
          </a:prstGeom>
        </p:spPr>
      </p:pic>
    </p:spTree>
    <p:extLst>
      <p:ext uri="{BB962C8B-B14F-4D97-AF65-F5344CB8AC3E}">
        <p14:creationId xmlns:p14="http://schemas.microsoft.com/office/powerpoint/2010/main" val="749844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4526"/>
            <a:ext cx="5599617" cy="1212315"/>
          </a:xfrm>
        </p:spPr>
        <p:txBody>
          <a:bodyPr anchor="b">
            <a:normAutofit/>
          </a:bodyPr>
          <a:lstStyle/>
          <a:p>
            <a:r>
              <a:rPr lang="en-US" sz="3200" b="1" dirty="0">
                <a:solidFill>
                  <a:schemeClr val="bg1"/>
                </a:solidFill>
              </a:rPr>
              <a:t>College of</a:t>
            </a:r>
            <a:br>
              <a:rPr lang="en-US" sz="3200" b="1" dirty="0"/>
            </a:br>
            <a:r>
              <a:rPr lang="en-US" sz="3200" b="1" dirty="0">
                <a:solidFill>
                  <a:srgbClr val="F0A010"/>
                </a:solidFill>
              </a:rPr>
              <a:t>Arts and Architecture</a:t>
            </a: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457200" y="1752600"/>
            <a:ext cx="4415319"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defRPr/>
            </a:pPr>
            <a:r>
              <a:rPr lang="en-US" sz="1600" kern="0" dirty="0"/>
              <a:t>The Architecture program is accredited by the National Council of Architecture (NAAB) </a:t>
            </a:r>
          </a:p>
          <a:p>
            <a:pPr marL="0" indent="0" eaLnBrk="1" hangingPunct="1">
              <a:lnSpc>
                <a:spcPct val="80000"/>
              </a:lnSpc>
              <a:buFontTx/>
              <a:buNone/>
              <a:defRPr/>
            </a:pPr>
            <a:endParaRPr lang="en-US" sz="1600" kern="0" dirty="0"/>
          </a:p>
          <a:p>
            <a:pPr eaLnBrk="1" hangingPunct="1">
              <a:lnSpc>
                <a:spcPct val="80000"/>
              </a:lnSpc>
              <a:defRPr/>
            </a:pPr>
            <a:r>
              <a:rPr lang="en-US" sz="1600" kern="0" dirty="0"/>
              <a:t>Home to the world’s </a:t>
            </a:r>
            <a:r>
              <a:rPr lang="en-US" sz="1600" u="sng" kern="0" dirty="0"/>
              <a:t>only</a:t>
            </a:r>
            <a:r>
              <a:rPr lang="en-US" sz="1600" kern="0" dirty="0"/>
              <a:t> master’s degree in Science and Natural History Filmmaking</a:t>
            </a:r>
          </a:p>
          <a:p>
            <a:pPr marL="0" indent="0" eaLnBrk="1" hangingPunct="1">
              <a:lnSpc>
                <a:spcPct val="80000"/>
              </a:lnSpc>
              <a:buFontTx/>
              <a:buNone/>
              <a:defRPr/>
            </a:pPr>
            <a:endParaRPr lang="en-US" sz="1600" kern="0" dirty="0"/>
          </a:p>
          <a:p>
            <a:pPr eaLnBrk="1" hangingPunct="1">
              <a:lnSpc>
                <a:spcPct val="80000"/>
              </a:lnSpc>
              <a:defRPr/>
            </a:pPr>
            <a:r>
              <a:rPr lang="en-US" sz="1600" kern="0" dirty="0"/>
              <a:t>The nation’s </a:t>
            </a:r>
            <a:r>
              <a:rPr lang="en-US" sz="1600" u="sng" kern="0" dirty="0"/>
              <a:t>first</a:t>
            </a:r>
            <a:r>
              <a:rPr lang="en-US" sz="1600" kern="0" dirty="0"/>
              <a:t> accredited five-year master’s of architecture program</a:t>
            </a:r>
          </a:p>
          <a:p>
            <a:pPr eaLnBrk="1" hangingPunct="1">
              <a:lnSpc>
                <a:spcPct val="80000"/>
              </a:lnSpc>
              <a:defRPr/>
            </a:pPr>
            <a:endParaRPr lang="en-US" sz="1600" b="1" kern="0" dirty="0">
              <a:solidFill>
                <a:srgbClr val="F0A010"/>
              </a:solidFill>
            </a:endParaRPr>
          </a:p>
          <a:p>
            <a:pPr marL="0" indent="0" eaLnBrk="1" hangingPunct="1">
              <a:lnSpc>
                <a:spcPct val="80000"/>
              </a:lnSpc>
              <a:buNone/>
              <a:defRPr/>
            </a:pPr>
            <a:r>
              <a:rPr lang="en-US" sz="1600" b="1" kern="0" dirty="0">
                <a:solidFill>
                  <a:srgbClr val="002060"/>
                </a:solidFill>
              </a:rPr>
              <a:t>Highlighted majors:</a:t>
            </a:r>
          </a:p>
          <a:p>
            <a:pPr lvl="1" eaLnBrk="1" hangingPunct="1">
              <a:buFontTx/>
              <a:buChar char="-"/>
            </a:pPr>
            <a:r>
              <a:rPr lang="en-US" sz="1200" kern="0" dirty="0"/>
              <a:t>Architecture </a:t>
            </a:r>
          </a:p>
          <a:p>
            <a:pPr lvl="1" eaLnBrk="1" hangingPunct="1">
              <a:buFontTx/>
              <a:buChar char="-"/>
            </a:pPr>
            <a:r>
              <a:rPr lang="en-US" sz="1200" kern="0" dirty="0"/>
              <a:t>Graphic Design </a:t>
            </a:r>
          </a:p>
          <a:p>
            <a:pPr lvl="1" eaLnBrk="1" hangingPunct="1">
              <a:buFontTx/>
              <a:buChar char="-"/>
            </a:pPr>
            <a:r>
              <a:rPr lang="en-US" sz="1200" kern="0" dirty="0"/>
              <a:t>Film</a:t>
            </a:r>
          </a:p>
          <a:p>
            <a:pPr lvl="1" eaLnBrk="1" hangingPunct="1">
              <a:buFontTx/>
              <a:buChar char="-"/>
            </a:pPr>
            <a:r>
              <a:rPr lang="en-US" sz="1200" kern="0" dirty="0"/>
              <a:t>Photography </a:t>
            </a:r>
          </a:p>
          <a:p>
            <a:pPr lvl="1" eaLnBrk="1" hangingPunct="1">
              <a:buFontTx/>
              <a:buChar char="-"/>
            </a:pPr>
            <a:r>
              <a:rPr lang="en-US" sz="1200" kern="0" dirty="0"/>
              <a:t>Music Technology</a:t>
            </a:r>
          </a:p>
          <a:p>
            <a:pPr eaLnBrk="1" hangingPunct="1">
              <a:lnSpc>
                <a:spcPct val="80000"/>
              </a:lnSpc>
              <a:defRPr/>
            </a:pPr>
            <a:endParaRPr lang="en-US" sz="1600" kern="0" dirty="0"/>
          </a:p>
          <a:p>
            <a:pPr lvl="1" eaLnBrk="1" hangingPunct="1">
              <a:lnSpc>
                <a:spcPct val="80000"/>
              </a:lnSpc>
              <a:defRPr/>
            </a:pPr>
            <a:endParaRPr lang="en-US" sz="1200" kern="0" dirty="0"/>
          </a:p>
          <a:p>
            <a:pPr eaLnBrk="1" hangingPunct="1">
              <a:buClr>
                <a:schemeClr val="accent4">
                  <a:lumMod val="40000"/>
                  <a:lumOff val="60000"/>
                </a:schemeClr>
              </a:buClr>
              <a:buFont typeface="Arial" panose="020B0604020202020204" pitchFamily="34" charset="0"/>
              <a:buChar char="•"/>
            </a:pPr>
            <a:endParaRPr lang="en-US" sz="1600" kern="0" dirty="0"/>
          </a:p>
        </p:txBody>
      </p:sp>
      <p:pic>
        <p:nvPicPr>
          <p:cNvPr id="14" name="Picture 13">
            <a:extLst>
              <a:ext uri="{FF2B5EF4-FFF2-40B4-BE49-F238E27FC236}">
                <a16:creationId xmlns:a16="http://schemas.microsoft.com/office/drawing/2014/main" id="{5F9A2D48-C0D7-4871-A1A6-1604FF319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810000"/>
            <a:ext cx="3618746" cy="2714060"/>
          </a:xfrm>
          <a:prstGeom prst="rect">
            <a:avLst/>
          </a:prstGeom>
        </p:spPr>
      </p:pic>
      <p:pic>
        <p:nvPicPr>
          <p:cNvPr id="18" name="Picture 17">
            <a:extLst>
              <a:ext uri="{FF2B5EF4-FFF2-40B4-BE49-F238E27FC236}">
                <a16:creationId xmlns:a16="http://schemas.microsoft.com/office/drawing/2014/main" id="{3453D3A5-C387-4584-A40F-474586A67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299868"/>
            <a:ext cx="3618747" cy="2407963"/>
          </a:xfrm>
          <a:prstGeom prst="rect">
            <a:avLst/>
          </a:prstGeom>
        </p:spPr>
      </p:pic>
    </p:spTree>
    <p:extLst>
      <p:ext uri="{BB962C8B-B14F-4D97-AF65-F5344CB8AC3E}">
        <p14:creationId xmlns:p14="http://schemas.microsoft.com/office/powerpoint/2010/main" val="229706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936"/>
            <a:ext cx="6209217" cy="589327"/>
          </a:xfrm>
        </p:spPr>
        <p:txBody>
          <a:bodyPr anchor="b">
            <a:normAutofit/>
          </a:bodyPr>
          <a:lstStyle/>
          <a:p>
            <a:r>
              <a:rPr lang="en-US" sz="3200" b="1" dirty="0">
                <a:solidFill>
                  <a:schemeClr val="bg1"/>
                </a:solidFill>
              </a:rPr>
              <a:t>College of</a:t>
            </a:r>
            <a:endParaRPr lang="en-US" sz="3200" b="1" dirty="0">
              <a:solidFill>
                <a:srgbClr val="F0A010"/>
              </a:solidFill>
            </a:endParaRP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533400" y="1566537"/>
            <a:ext cx="4415319"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defRPr/>
            </a:pPr>
            <a:r>
              <a:rPr lang="en-US" sz="1500" dirty="0"/>
              <a:t>AACSB Accredited </a:t>
            </a:r>
          </a:p>
          <a:p>
            <a:pPr marL="0" indent="0">
              <a:lnSpc>
                <a:spcPct val="80000"/>
              </a:lnSpc>
              <a:buNone/>
              <a:defRPr/>
            </a:pPr>
            <a:endParaRPr lang="en-US" sz="1500" dirty="0"/>
          </a:p>
          <a:p>
            <a:pPr>
              <a:lnSpc>
                <a:spcPct val="80000"/>
              </a:lnSpc>
              <a:defRPr/>
            </a:pPr>
            <a:r>
              <a:rPr lang="en-US" sz="1500" dirty="0"/>
              <a:t>#1 Most affordable accounting master program 2018-2019 in Montana (AccountingEdu.org)</a:t>
            </a:r>
          </a:p>
          <a:p>
            <a:pPr marL="0" indent="0">
              <a:lnSpc>
                <a:spcPct val="80000"/>
              </a:lnSpc>
              <a:buNone/>
              <a:defRPr/>
            </a:pPr>
            <a:endParaRPr lang="en-US" sz="1500" dirty="0"/>
          </a:p>
          <a:p>
            <a:pPr>
              <a:lnSpc>
                <a:spcPct val="80000"/>
              </a:lnSpc>
              <a:defRPr/>
            </a:pPr>
            <a:r>
              <a:rPr lang="en-US" sz="1500" dirty="0"/>
              <a:t>4+1 Master of Professional Accountancy</a:t>
            </a:r>
          </a:p>
          <a:p>
            <a:pPr marL="0" indent="0">
              <a:lnSpc>
                <a:spcPct val="80000"/>
              </a:lnSpc>
              <a:buNone/>
              <a:defRPr/>
            </a:pPr>
            <a:endParaRPr lang="en-US" sz="1500" dirty="0"/>
          </a:p>
          <a:p>
            <a:pPr>
              <a:lnSpc>
                <a:spcPct val="80000"/>
              </a:lnSpc>
              <a:defRPr/>
            </a:pPr>
            <a:r>
              <a:rPr lang="en-US" sz="1500" dirty="0"/>
              <a:t>The MSU Blackstone </a:t>
            </a:r>
            <a:r>
              <a:rPr lang="en-US" sz="1500" dirty="0" err="1"/>
              <a:t>LaunchPad</a:t>
            </a:r>
            <a:r>
              <a:rPr lang="en-US" sz="1500" dirty="0"/>
              <a:t> which is housed under the college of business, is an entrepreneurial resource for students, alumni and faculty across the university and community</a:t>
            </a:r>
          </a:p>
          <a:p>
            <a:pPr>
              <a:lnSpc>
                <a:spcPct val="80000"/>
              </a:lnSpc>
              <a:defRPr/>
            </a:pPr>
            <a:endParaRPr lang="en-US" sz="1500" b="1" dirty="0"/>
          </a:p>
          <a:p>
            <a:pPr marL="0" indent="0">
              <a:lnSpc>
                <a:spcPct val="80000"/>
              </a:lnSpc>
              <a:buNone/>
              <a:defRPr/>
            </a:pPr>
            <a:r>
              <a:rPr lang="en-US" sz="1500" b="1" dirty="0">
                <a:solidFill>
                  <a:srgbClr val="002060"/>
                </a:solidFill>
              </a:rPr>
              <a:t>Highlighted majors:</a:t>
            </a:r>
          </a:p>
          <a:p>
            <a:pPr lvl="1">
              <a:buFontTx/>
              <a:buChar char="-"/>
            </a:pPr>
            <a:r>
              <a:rPr lang="en-US" sz="1500" dirty="0"/>
              <a:t>Finance </a:t>
            </a:r>
          </a:p>
          <a:p>
            <a:pPr lvl="1">
              <a:buFontTx/>
              <a:buChar char="-"/>
            </a:pPr>
            <a:r>
              <a:rPr lang="en-US" sz="1500" dirty="0"/>
              <a:t>Accounting</a:t>
            </a:r>
          </a:p>
          <a:p>
            <a:pPr lvl="1">
              <a:buFontTx/>
              <a:buChar char="-"/>
            </a:pPr>
            <a:r>
              <a:rPr lang="en-US" sz="1500" dirty="0"/>
              <a:t>Management</a:t>
            </a:r>
          </a:p>
          <a:p>
            <a:pPr lvl="1">
              <a:buFontTx/>
              <a:buChar char="-"/>
            </a:pPr>
            <a:r>
              <a:rPr lang="en-US" sz="1500" dirty="0"/>
              <a:t>Marketing </a:t>
            </a:r>
          </a:p>
          <a:p>
            <a:pPr>
              <a:lnSpc>
                <a:spcPct val="80000"/>
              </a:lnSpc>
              <a:defRPr/>
            </a:pPr>
            <a:endParaRPr lang="en-US" sz="2000" dirty="0"/>
          </a:p>
          <a:p>
            <a:pPr>
              <a:buClr>
                <a:schemeClr val="accent4">
                  <a:lumMod val="40000"/>
                  <a:lumOff val="60000"/>
                </a:schemeClr>
              </a:buClr>
              <a:buFont typeface="Arial" panose="020B0604020202020204" pitchFamily="34" charset="0"/>
              <a:buChar char="•"/>
            </a:pPr>
            <a:endParaRPr lang="en-US" sz="2000" dirty="0"/>
          </a:p>
          <a:p>
            <a:pPr eaLnBrk="1" hangingPunct="1">
              <a:buClr>
                <a:schemeClr val="accent4">
                  <a:lumMod val="40000"/>
                  <a:lumOff val="60000"/>
                </a:schemeClr>
              </a:buClr>
              <a:buFont typeface="Arial" panose="020B0604020202020204" pitchFamily="34" charset="0"/>
              <a:buChar char="•"/>
            </a:pPr>
            <a:endParaRPr lang="en-US" sz="1400" kern="0" dirty="0"/>
          </a:p>
        </p:txBody>
      </p:sp>
      <p:pic>
        <p:nvPicPr>
          <p:cNvPr id="7" name="Picture 6">
            <a:extLst>
              <a:ext uri="{FF2B5EF4-FFF2-40B4-BE49-F238E27FC236}">
                <a16:creationId xmlns:a16="http://schemas.microsoft.com/office/drawing/2014/main" id="{294E15CF-38FD-4386-8FB2-CB462B172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25" y="4049497"/>
            <a:ext cx="3200400" cy="2386950"/>
          </a:xfrm>
          <a:prstGeom prst="rect">
            <a:avLst/>
          </a:prstGeom>
        </p:spPr>
      </p:pic>
      <p:pic>
        <p:nvPicPr>
          <p:cNvPr id="10" name="Picture 9">
            <a:extLst>
              <a:ext uri="{FF2B5EF4-FFF2-40B4-BE49-F238E27FC236}">
                <a16:creationId xmlns:a16="http://schemas.microsoft.com/office/drawing/2014/main" id="{33B56473-A9F0-4B18-9F44-D73B5DF9B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825" y="1566537"/>
            <a:ext cx="3200400" cy="2400300"/>
          </a:xfrm>
          <a:prstGeom prst="rect">
            <a:avLst/>
          </a:prstGeom>
        </p:spPr>
      </p:pic>
      <p:sp>
        <p:nvSpPr>
          <p:cNvPr id="13" name="Rectangle 12">
            <a:extLst>
              <a:ext uri="{FF2B5EF4-FFF2-40B4-BE49-F238E27FC236}">
                <a16:creationId xmlns:a16="http://schemas.microsoft.com/office/drawing/2014/main" id="{226290A8-B4E9-42DB-B104-D5FE2268B358}"/>
              </a:ext>
            </a:extLst>
          </p:cNvPr>
          <p:cNvSpPr/>
          <p:nvPr/>
        </p:nvSpPr>
        <p:spPr>
          <a:xfrm>
            <a:off x="1828800" y="826458"/>
            <a:ext cx="5671745" cy="523220"/>
          </a:xfrm>
          <a:prstGeom prst="rect">
            <a:avLst/>
          </a:prstGeom>
        </p:spPr>
        <p:txBody>
          <a:bodyPr wrap="square">
            <a:spAutoFit/>
          </a:bodyPr>
          <a:lstStyle/>
          <a:p>
            <a:pPr algn="ctr"/>
            <a:r>
              <a:rPr lang="en-US" sz="2800" b="1" dirty="0">
                <a:solidFill>
                  <a:srgbClr val="F0A010"/>
                </a:solidFill>
                <a:latin typeface="+mj-lt"/>
                <a:ea typeface="+mj-ea"/>
                <a:cs typeface="+mj-cs"/>
              </a:rPr>
              <a:t>Business and Entrepreneurship </a:t>
            </a:r>
          </a:p>
        </p:txBody>
      </p:sp>
    </p:spTree>
    <p:extLst>
      <p:ext uri="{BB962C8B-B14F-4D97-AF65-F5344CB8AC3E}">
        <p14:creationId xmlns:p14="http://schemas.microsoft.com/office/powerpoint/2010/main" val="309565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273"/>
            <a:ext cx="6209217" cy="1212315"/>
          </a:xfrm>
        </p:spPr>
        <p:txBody>
          <a:bodyPr anchor="b">
            <a:normAutofit/>
          </a:bodyPr>
          <a:lstStyle/>
          <a:p>
            <a:r>
              <a:rPr lang="en-US" sz="3200" b="1" dirty="0">
                <a:solidFill>
                  <a:schemeClr val="bg1"/>
                </a:solidFill>
              </a:rPr>
              <a:t>College of</a:t>
            </a:r>
            <a:br>
              <a:rPr lang="en-US" sz="3200" b="1" dirty="0"/>
            </a:br>
            <a:r>
              <a:rPr lang="en-US" sz="3200" b="1" dirty="0">
                <a:solidFill>
                  <a:srgbClr val="F0A010"/>
                </a:solidFill>
              </a:rPr>
              <a:t>Engineering</a:t>
            </a: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457200" y="1752600"/>
            <a:ext cx="4415319"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buFont typeface="Arial" panose="020B0604020202020204" pitchFamily="34" charset="0"/>
              <a:buChar char="•"/>
              <a:defRPr/>
            </a:pPr>
            <a:r>
              <a:rPr lang="en-US" sz="1400" dirty="0"/>
              <a:t>ABET accredited </a:t>
            </a:r>
          </a:p>
          <a:p>
            <a:pPr>
              <a:lnSpc>
                <a:spcPct val="80000"/>
              </a:lnSpc>
              <a:buFont typeface="Arial" panose="020B0604020202020204" pitchFamily="34" charset="0"/>
              <a:buChar char="•"/>
              <a:defRPr/>
            </a:pPr>
            <a:endParaRPr lang="en-US" sz="1400" dirty="0"/>
          </a:p>
          <a:p>
            <a:pPr>
              <a:lnSpc>
                <a:spcPct val="80000"/>
              </a:lnSpc>
              <a:buFont typeface="Arial" panose="020B0604020202020204" pitchFamily="34" charset="0"/>
              <a:buChar char="•"/>
              <a:defRPr/>
            </a:pPr>
            <a:r>
              <a:rPr lang="en-US" sz="1400" dirty="0"/>
              <a:t>MSU Engineering students have helped send prototypes of new radiation-resistant computers into space with NASA funding </a:t>
            </a:r>
          </a:p>
          <a:p>
            <a:pPr>
              <a:lnSpc>
                <a:spcPct val="80000"/>
              </a:lnSpc>
              <a:buFont typeface="Arial" panose="020B0604020202020204" pitchFamily="34" charset="0"/>
              <a:buChar char="•"/>
              <a:defRPr/>
            </a:pPr>
            <a:endParaRPr lang="en-US" sz="1400" dirty="0"/>
          </a:p>
          <a:p>
            <a:pPr>
              <a:lnSpc>
                <a:spcPct val="80000"/>
              </a:lnSpc>
              <a:buFont typeface="Arial" panose="020B0604020202020204" pitchFamily="34" charset="0"/>
              <a:buChar char="•"/>
              <a:defRPr/>
            </a:pPr>
            <a:r>
              <a:rPr lang="en-US" sz="1400" dirty="0"/>
              <a:t>#5 on best American colleges for Mechanical Engineering (Schools.com, 2018)</a:t>
            </a:r>
          </a:p>
          <a:p>
            <a:pPr>
              <a:lnSpc>
                <a:spcPct val="80000"/>
              </a:lnSpc>
              <a:buFont typeface="Arial" panose="020B0604020202020204" pitchFamily="34" charset="0"/>
              <a:buChar char="•"/>
              <a:defRPr/>
            </a:pPr>
            <a:endParaRPr lang="en-US" sz="1400" dirty="0"/>
          </a:p>
          <a:p>
            <a:pPr>
              <a:lnSpc>
                <a:spcPct val="80000"/>
              </a:lnSpc>
              <a:buFont typeface="Arial" panose="020B0604020202020204" pitchFamily="34" charset="0"/>
              <a:buChar char="•"/>
              <a:defRPr/>
            </a:pPr>
            <a:r>
              <a:rPr lang="en-US" sz="1400" dirty="0"/>
              <a:t>Top employers include Boeing, Micron, Google</a:t>
            </a:r>
          </a:p>
          <a:p>
            <a:pPr marL="0" indent="0">
              <a:lnSpc>
                <a:spcPct val="80000"/>
              </a:lnSpc>
              <a:buNone/>
              <a:defRPr/>
            </a:pPr>
            <a:endParaRPr lang="en-US" sz="1800" dirty="0"/>
          </a:p>
          <a:p>
            <a:pPr marL="0" indent="0">
              <a:lnSpc>
                <a:spcPct val="80000"/>
              </a:lnSpc>
              <a:buNone/>
              <a:defRPr/>
            </a:pPr>
            <a:r>
              <a:rPr lang="en-US" sz="1600" b="1" dirty="0">
                <a:solidFill>
                  <a:srgbClr val="002060"/>
                </a:solidFill>
              </a:rPr>
              <a:t>Highlighted majors:</a:t>
            </a:r>
          </a:p>
          <a:p>
            <a:pPr lvl="1">
              <a:buFontTx/>
              <a:buChar char="-"/>
            </a:pPr>
            <a:r>
              <a:rPr lang="en-US" sz="1200" dirty="0"/>
              <a:t>Computer Science</a:t>
            </a:r>
          </a:p>
          <a:p>
            <a:pPr lvl="1">
              <a:buFontTx/>
              <a:buChar char="-"/>
            </a:pPr>
            <a:r>
              <a:rPr lang="en-US" sz="1200" dirty="0"/>
              <a:t>Computer Engineering </a:t>
            </a:r>
          </a:p>
          <a:p>
            <a:pPr lvl="1">
              <a:buFontTx/>
              <a:buChar char="-"/>
            </a:pPr>
            <a:r>
              <a:rPr lang="en-US" sz="1200" dirty="0"/>
              <a:t>Electrical Engineering </a:t>
            </a:r>
          </a:p>
          <a:p>
            <a:pPr lvl="1">
              <a:buFontTx/>
              <a:buChar char="-"/>
            </a:pPr>
            <a:r>
              <a:rPr lang="en-US" sz="1200" dirty="0"/>
              <a:t>Mechanical Engineering </a:t>
            </a:r>
          </a:p>
          <a:p>
            <a:pPr lvl="1">
              <a:buFontTx/>
              <a:buChar char="-"/>
            </a:pPr>
            <a:r>
              <a:rPr lang="en-US" sz="1200" dirty="0"/>
              <a:t>Industrial &amp; Management System Engineering</a:t>
            </a:r>
          </a:p>
          <a:p>
            <a:pPr lvl="1">
              <a:buFontTx/>
              <a:buChar char="-"/>
            </a:pPr>
            <a:r>
              <a:rPr lang="en-US" sz="1200" dirty="0"/>
              <a:t>Construction Engineering Technology</a:t>
            </a:r>
            <a:endParaRPr lang="en-US" sz="1600" dirty="0"/>
          </a:p>
          <a:p>
            <a:pPr>
              <a:buClr>
                <a:schemeClr val="accent4">
                  <a:lumMod val="40000"/>
                  <a:lumOff val="60000"/>
                </a:schemeClr>
              </a:buClr>
              <a:buFont typeface="Arial" panose="020B0604020202020204" pitchFamily="34" charset="0"/>
              <a:buChar char="•"/>
            </a:pPr>
            <a:endParaRPr lang="en-US" sz="1800" dirty="0"/>
          </a:p>
          <a:p>
            <a:pPr eaLnBrk="1" hangingPunct="1">
              <a:buClr>
                <a:schemeClr val="accent4">
                  <a:lumMod val="40000"/>
                  <a:lumOff val="60000"/>
                </a:schemeClr>
              </a:buClr>
              <a:buFont typeface="Arial" panose="020B0604020202020204" pitchFamily="34" charset="0"/>
              <a:buChar char="•"/>
            </a:pPr>
            <a:endParaRPr lang="en-US" sz="1200" kern="0" dirty="0"/>
          </a:p>
        </p:txBody>
      </p:sp>
      <p:pic>
        <p:nvPicPr>
          <p:cNvPr id="11" name="Picture 10">
            <a:extLst>
              <a:ext uri="{FF2B5EF4-FFF2-40B4-BE49-F238E27FC236}">
                <a16:creationId xmlns:a16="http://schemas.microsoft.com/office/drawing/2014/main" id="{61939641-D885-46FE-89E9-041D80E18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022" y="1447800"/>
            <a:ext cx="3725778" cy="2475573"/>
          </a:xfrm>
          <a:prstGeom prst="rect">
            <a:avLst/>
          </a:prstGeom>
        </p:spPr>
      </p:pic>
      <p:pic>
        <p:nvPicPr>
          <p:cNvPr id="13" name="Picture 12">
            <a:extLst>
              <a:ext uri="{FF2B5EF4-FFF2-40B4-BE49-F238E27FC236}">
                <a16:creationId xmlns:a16="http://schemas.microsoft.com/office/drawing/2014/main" id="{4C9B2ACE-058F-4824-A6C9-62FED9879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9944" y="4001427"/>
            <a:ext cx="3713359" cy="2475573"/>
          </a:xfrm>
          <a:prstGeom prst="rect">
            <a:avLst/>
          </a:prstGeom>
        </p:spPr>
      </p:pic>
    </p:spTree>
    <p:extLst>
      <p:ext uri="{BB962C8B-B14F-4D97-AF65-F5344CB8AC3E}">
        <p14:creationId xmlns:p14="http://schemas.microsoft.com/office/powerpoint/2010/main" val="146164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92" y="71823"/>
            <a:ext cx="7619999" cy="584775"/>
          </a:xfrm>
        </p:spPr>
        <p:txBody>
          <a:bodyPr anchor="b">
            <a:normAutofit/>
          </a:bodyPr>
          <a:lstStyle/>
          <a:p>
            <a:r>
              <a:rPr lang="en-US" sz="3200" b="1" dirty="0">
                <a:solidFill>
                  <a:schemeClr val="bg1"/>
                </a:solidFill>
              </a:rPr>
              <a:t>College of</a:t>
            </a:r>
            <a:endParaRPr lang="en-US" sz="3200" b="1" dirty="0">
              <a:solidFill>
                <a:srgbClr val="F0A010"/>
              </a:solidFill>
            </a:endParaRP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457201" y="1752600"/>
            <a:ext cx="3886200"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endParaRPr lang="en-US" sz="1800" dirty="0"/>
          </a:p>
          <a:p>
            <a:pPr>
              <a:lnSpc>
                <a:spcPct val="80000"/>
              </a:lnSpc>
              <a:defRPr/>
            </a:pPr>
            <a:r>
              <a:rPr lang="en-US" sz="1800" dirty="0"/>
              <a:t>The largest producer of certified teachers in the state of Montana</a:t>
            </a:r>
          </a:p>
          <a:p>
            <a:pPr marL="0" indent="0">
              <a:lnSpc>
                <a:spcPct val="80000"/>
              </a:lnSpc>
              <a:buNone/>
              <a:defRPr/>
            </a:pPr>
            <a:endParaRPr lang="en-US" sz="1800" dirty="0"/>
          </a:p>
          <a:p>
            <a:pPr>
              <a:lnSpc>
                <a:spcPct val="80000"/>
              </a:lnSpc>
              <a:defRPr/>
            </a:pPr>
            <a:r>
              <a:rPr lang="en-US" sz="1800" dirty="0"/>
              <a:t>Pass rate for the Registered Dietitian examination is 90%, a rate well above the national average.</a:t>
            </a:r>
          </a:p>
          <a:p>
            <a:pPr marL="0" indent="0">
              <a:lnSpc>
                <a:spcPct val="80000"/>
              </a:lnSpc>
              <a:buNone/>
              <a:defRPr/>
            </a:pPr>
            <a:endParaRPr lang="en-US" sz="1800" dirty="0"/>
          </a:p>
          <a:p>
            <a:pPr marL="0" indent="0">
              <a:lnSpc>
                <a:spcPct val="80000"/>
              </a:lnSpc>
              <a:buNone/>
              <a:defRPr/>
            </a:pPr>
            <a:r>
              <a:rPr lang="en-US" sz="1600" b="1" dirty="0">
                <a:solidFill>
                  <a:srgbClr val="002060"/>
                </a:solidFill>
              </a:rPr>
              <a:t>Highlighted majors:</a:t>
            </a:r>
          </a:p>
          <a:p>
            <a:pPr lvl="1">
              <a:buFontTx/>
              <a:buChar char="-"/>
            </a:pPr>
            <a:r>
              <a:rPr lang="en-US" sz="1200" dirty="0"/>
              <a:t>Teaching: Elementary, Secondary </a:t>
            </a:r>
          </a:p>
          <a:p>
            <a:pPr lvl="1">
              <a:buFontTx/>
              <a:buChar char="-"/>
            </a:pPr>
            <a:r>
              <a:rPr lang="en-US" sz="1200" dirty="0"/>
              <a:t>Technology Education</a:t>
            </a:r>
          </a:p>
          <a:p>
            <a:pPr lvl="1">
              <a:buFontTx/>
              <a:buChar char="-"/>
            </a:pPr>
            <a:r>
              <a:rPr lang="en-US" sz="1200" dirty="0"/>
              <a:t>Food and Nutrition </a:t>
            </a:r>
          </a:p>
          <a:p>
            <a:pPr lvl="1">
              <a:buFontTx/>
              <a:buChar char="-"/>
            </a:pPr>
            <a:r>
              <a:rPr lang="en-US" sz="1200" dirty="0"/>
              <a:t>Hospitality Management </a:t>
            </a:r>
          </a:p>
          <a:p>
            <a:pPr lvl="1">
              <a:buFontTx/>
              <a:buChar char="-"/>
            </a:pPr>
            <a:r>
              <a:rPr lang="en-US" sz="1200" dirty="0"/>
              <a:t>Sustainable Food &amp; Bioenergy Systems </a:t>
            </a:r>
          </a:p>
          <a:p>
            <a:pPr lvl="1">
              <a:buFontTx/>
              <a:buChar char="-"/>
            </a:pPr>
            <a:r>
              <a:rPr lang="en-US" sz="1200" dirty="0"/>
              <a:t>Community Health</a:t>
            </a:r>
          </a:p>
          <a:p>
            <a:pPr lvl="1">
              <a:buFontTx/>
              <a:buChar char="-"/>
            </a:pPr>
            <a:endParaRPr lang="en-US" sz="1200" dirty="0"/>
          </a:p>
          <a:p>
            <a:pPr lvl="1">
              <a:buFontTx/>
              <a:buChar char="-"/>
            </a:pPr>
            <a:endParaRPr lang="en-US" sz="1200" dirty="0"/>
          </a:p>
          <a:p>
            <a:pPr lvl="1">
              <a:buFontTx/>
              <a:buChar char="-"/>
            </a:pPr>
            <a:endParaRPr lang="en-US" sz="1600" dirty="0"/>
          </a:p>
          <a:p>
            <a:pPr marL="0" indent="0">
              <a:lnSpc>
                <a:spcPct val="80000"/>
              </a:lnSpc>
              <a:buNone/>
              <a:defRPr/>
            </a:pPr>
            <a:endParaRPr lang="en-US" sz="1800" dirty="0"/>
          </a:p>
          <a:p>
            <a:pPr>
              <a:lnSpc>
                <a:spcPct val="80000"/>
              </a:lnSpc>
              <a:defRPr/>
            </a:pPr>
            <a:endParaRPr lang="en-US" sz="1800" dirty="0"/>
          </a:p>
          <a:p>
            <a:pPr>
              <a:buClr>
                <a:schemeClr val="accent4">
                  <a:lumMod val="40000"/>
                  <a:lumOff val="60000"/>
                </a:schemeClr>
              </a:buClr>
              <a:buFont typeface="Arial" panose="020B0604020202020204" pitchFamily="34" charset="0"/>
              <a:buChar char="•"/>
            </a:pPr>
            <a:endParaRPr lang="en-US" sz="1800" dirty="0"/>
          </a:p>
          <a:p>
            <a:pPr eaLnBrk="1" hangingPunct="1">
              <a:buClr>
                <a:schemeClr val="accent4">
                  <a:lumMod val="40000"/>
                  <a:lumOff val="60000"/>
                </a:schemeClr>
              </a:buClr>
              <a:buFont typeface="Arial" panose="020B0604020202020204" pitchFamily="34" charset="0"/>
              <a:buChar char="•"/>
            </a:pPr>
            <a:endParaRPr lang="en-US" sz="1100" kern="0" dirty="0"/>
          </a:p>
        </p:txBody>
      </p:sp>
      <p:pic>
        <p:nvPicPr>
          <p:cNvPr id="5" name="Picture 4">
            <a:extLst>
              <a:ext uri="{FF2B5EF4-FFF2-40B4-BE49-F238E27FC236}">
                <a16:creationId xmlns:a16="http://schemas.microsoft.com/office/drawing/2014/main" id="{DEFDB409-375A-4302-A937-65B021DAC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5268" y="1741100"/>
            <a:ext cx="3663143" cy="2440733"/>
          </a:xfrm>
          <a:prstGeom prst="rect">
            <a:avLst/>
          </a:prstGeom>
        </p:spPr>
      </p:pic>
      <p:pic>
        <p:nvPicPr>
          <p:cNvPr id="9" name="Picture 8">
            <a:extLst>
              <a:ext uri="{FF2B5EF4-FFF2-40B4-BE49-F238E27FC236}">
                <a16:creationId xmlns:a16="http://schemas.microsoft.com/office/drawing/2014/main" id="{0504D0A2-ABC0-49C0-B708-D58DB8201F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268" y="4267199"/>
            <a:ext cx="3663143" cy="2437505"/>
          </a:xfrm>
          <a:prstGeom prst="rect">
            <a:avLst/>
          </a:prstGeom>
        </p:spPr>
      </p:pic>
      <p:sp>
        <p:nvSpPr>
          <p:cNvPr id="11" name="Rectangle 10">
            <a:extLst>
              <a:ext uri="{FF2B5EF4-FFF2-40B4-BE49-F238E27FC236}">
                <a16:creationId xmlns:a16="http://schemas.microsoft.com/office/drawing/2014/main" id="{B01A4AB8-9EF3-4C6B-9372-0FDA9ADB8F7C}"/>
              </a:ext>
            </a:extLst>
          </p:cNvPr>
          <p:cNvSpPr/>
          <p:nvPr/>
        </p:nvSpPr>
        <p:spPr>
          <a:xfrm>
            <a:off x="1905000" y="727545"/>
            <a:ext cx="5671745" cy="954107"/>
          </a:xfrm>
          <a:prstGeom prst="rect">
            <a:avLst/>
          </a:prstGeom>
        </p:spPr>
        <p:txBody>
          <a:bodyPr wrap="square">
            <a:spAutoFit/>
          </a:bodyPr>
          <a:lstStyle/>
          <a:p>
            <a:pPr algn="ctr"/>
            <a:r>
              <a:rPr lang="en-US" sz="2800" b="1" dirty="0">
                <a:solidFill>
                  <a:srgbClr val="F0A010"/>
                </a:solidFill>
                <a:latin typeface="+mj-lt"/>
                <a:ea typeface="+mj-ea"/>
                <a:cs typeface="+mj-cs"/>
              </a:rPr>
              <a:t>Education, Health &amp; Human </a:t>
            </a:r>
          </a:p>
          <a:p>
            <a:pPr algn="ctr"/>
            <a:r>
              <a:rPr lang="en-US" sz="2800" b="1" dirty="0">
                <a:solidFill>
                  <a:srgbClr val="F0A010"/>
                </a:solidFill>
                <a:latin typeface="+mj-lt"/>
                <a:ea typeface="+mj-ea"/>
                <a:cs typeface="+mj-cs"/>
              </a:rPr>
              <a:t>Development</a:t>
            </a:r>
          </a:p>
        </p:txBody>
      </p:sp>
    </p:spTree>
    <p:extLst>
      <p:ext uri="{BB962C8B-B14F-4D97-AF65-F5344CB8AC3E}">
        <p14:creationId xmlns:p14="http://schemas.microsoft.com/office/powerpoint/2010/main" val="1663256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832"/>
            <a:ext cx="6209217" cy="1212315"/>
          </a:xfrm>
        </p:spPr>
        <p:txBody>
          <a:bodyPr anchor="b">
            <a:normAutofit/>
          </a:bodyPr>
          <a:lstStyle/>
          <a:p>
            <a:r>
              <a:rPr lang="en-US" sz="3200" b="1" dirty="0">
                <a:solidFill>
                  <a:schemeClr val="bg1"/>
                </a:solidFill>
              </a:rPr>
              <a:t>College of</a:t>
            </a:r>
            <a:br>
              <a:rPr lang="en-US" sz="3200" b="1" dirty="0"/>
            </a:br>
            <a:r>
              <a:rPr lang="en-US" sz="3200" b="1" dirty="0">
                <a:solidFill>
                  <a:srgbClr val="F0A010"/>
                </a:solidFill>
              </a:rPr>
              <a:t>Letters and Science</a:t>
            </a: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393904" y="1752600"/>
            <a:ext cx="4415319" cy="40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defRPr/>
            </a:pPr>
            <a:endParaRPr lang="en-US" sz="1800" dirty="0"/>
          </a:p>
          <a:p>
            <a:pPr>
              <a:lnSpc>
                <a:spcPct val="80000"/>
              </a:lnSpc>
              <a:buFont typeface="Arial" panose="020B0604020202020204" pitchFamily="34" charset="0"/>
              <a:buChar char="•"/>
              <a:defRPr/>
            </a:pPr>
            <a:r>
              <a:rPr lang="en-US" sz="1800" dirty="0"/>
              <a:t>The largest center for learning, teaching, and research at Montana State University.</a:t>
            </a:r>
          </a:p>
          <a:p>
            <a:pPr marL="0" indent="0">
              <a:lnSpc>
                <a:spcPct val="80000"/>
              </a:lnSpc>
              <a:buNone/>
              <a:defRPr/>
            </a:pPr>
            <a:endParaRPr lang="en-US" sz="1800" dirty="0"/>
          </a:p>
          <a:p>
            <a:pPr>
              <a:lnSpc>
                <a:spcPct val="80000"/>
              </a:lnSpc>
              <a:buFont typeface="Arial" panose="020B0604020202020204" pitchFamily="34" charset="0"/>
              <a:buChar char="•"/>
              <a:defRPr/>
            </a:pPr>
            <a:r>
              <a:rPr lang="en-US" sz="1800" dirty="0"/>
              <a:t>In 2019, MSU is among the country’s top institution in the number of recipients for the Goldwater Scholarship, an award for excellence in math and science</a:t>
            </a:r>
          </a:p>
          <a:p>
            <a:pPr>
              <a:lnSpc>
                <a:spcPct val="80000"/>
              </a:lnSpc>
              <a:buFont typeface="Arial" panose="020B0604020202020204" pitchFamily="34" charset="0"/>
              <a:buChar char="•"/>
              <a:defRPr/>
            </a:pPr>
            <a:endParaRPr lang="en-US" sz="1800" dirty="0"/>
          </a:p>
          <a:p>
            <a:pPr marL="0" indent="0">
              <a:lnSpc>
                <a:spcPct val="80000"/>
              </a:lnSpc>
              <a:buNone/>
              <a:defRPr/>
            </a:pPr>
            <a:r>
              <a:rPr lang="en-US" sz="1600" b="1" dirty="0">
                <a:solidFill>
                  <a:srgbClr val="002060"/>
                </a:solidFill>
              </a:rPr>
              <a:t>Highlighted majors:</a:t>
            </a:r>
          </a:p>
          <a:p>
            <a:pPr lvl="1">
              <a:buFontTx/>
              <a:buChar char="-"/>
            </a:pPr>
            <a:r>
              <a:rPr lang="en-US" sz="1200" dirty="0"/>
              <a:t>Economics </a:t>
            </a:r>
          </a:p>
          <a:p>
            <a:pPr lvl="1">
              <a:buFontTx/>
              <a:buChar char="-"/>
            </a:pPr>
            <a:r>
              <a:rPr lang="en-US" sz="1200" dirty="0"/>
              <a:t>Chemistry/ Biochemistry</a:t>
            </a:r>
          </a:p>
          <a:p>
            <a:pPr lvl="1">
              <a:buFontTx/>
              <a:buChar char="-"/>
            </a:pPr>
            <a:r>
              <a:rPr lang="en-US" sz="1200" dirty="0"/>
              <a:t>Cell Biology and Neuroscience </a:t>
            </a:r>
          </a:p>
          <a:p>
            <a:pPr lvl="1">
              <a:buFontTx/>
              <a:buChar char="-"/>
            </a:pPr>
            <a:r>
              <a:rPr lang="en-US" sz="1200" dirty="0"/>
              <a:t>Psychology</a:t>
            </a:r>
          </a:p>
          <a:p>
            <a:pPr lvl="1">
              <a:buFontTx/>
              <a:buChar char="-"/>
            </a:pPr>
            <a:r>
              <a:rPr lang="en-US" sz="1200" dirty="0"/>
              <a:t>Physics </a:t>
            </a:r>
          </a:p>
          <a:p>
            <a:pPr lvl="1">
              <a:buFontTx/>
              <a:buChar char="-"/>
            </a:pPr>
            <a:r>
              <a:rPr lang="en-US" sz="1200" dirty="0"/>
              <a:t>Mathematics </a:t>
            </a:r>
          </a:p>
          <a:p>
            <a:pPr lvl="1">
              <a:buFontTx/>
              <a:buChar char="-"/>
            </a:pPr>
            <a:r>
              <a:rPr lang="en-US" sz="1200" dirty="0"/>
              <a:t>Earth Science </a:t>
            </a:r>
            <a:endParaRPr lang="en-US" sz="1600" dirty="0"/>
          </a:p>
          <a:p>
            <a:pPr>
              <a:lnSpc>
                <a:spcPct val="80000"/>
              </a:lnSpc>
              <a:buFont typeface="Arial" panose="020B0604020202020204" pitchFamily="34" charset="0"/>
              <a:buChar char="•"/>
              <a:defRPr/>
            </a:pPr>
            <a:endParaRPr lang="en-US" sz="1800" dirty="0"/>
          </a:p>
          <a:p>
            <a:pPr>
              <a:lnSpc>
                <a:spcPct val="80000"/>
              </a:lnSpc>
              <a:defRPr/>
            </a:pPr>
            <a:endParaRPr lang="en-US" sz="1800" dirty="0"/>
          </a:p>
          <a:p>
            <a:pPr>
              <a:buClr>
                <a:schemeClr val="accent4">
                  <a:lumMod val="40000"/>
                  <a:lumOff val="60000"/>
                </a:schemeClr>
              </a:buClr>
              <a:buFont typeface="Arial" panose="020B0604020202020204" pitchFamily="34" charset="0"/>
              <a:buChar char="•"/>
            </a:pPr>
            <a:endParaRPr lang="en-US" sz="1800" dirty="0"/>
          </a:p>
          <a:p>
            <a:pPr marL="0" indent="0">
              <a:lnSpc>
                <a:spcPct val="80000"/>
              </a:lnSpc>
              <a:buNone/>
              <a:defRPr/>
            </a:pPr>
            <a:endParaRPr lang="en-US" sz="1800" dirty="0"/>
          </a:p>
          <a:p>
            <a:pPr>
              <a:lnSpc>
                <a:spcPct val="80000"/>
              </a:lnSpc>
              <a:defRPr/>
            </a:pPr>
            <a:endParaRPr lang="en-US" sz="1800" dirty="0"/>
          </a:p>
          <a:p>
            <a:pPr>
              <a:buClr>
                <a:schemeClr val="accent4">
                  <a:lumMod val="40000"/>
                  <a:lumOff val="60000"/>
                </a:schemeClr>
              </a:buClr>
              <a:buFont typeface="Arial" panose="020B0604020202020204" pitchFamily="34" charset="0"/>
              <a:buChar char="•"/>
            </a:pPr>
            <a:endParaRPr lang="en-US" sz="1800" dirty="0"/>
          </a:p>
          <a:p>
            <a:pPr eaLnBrk="1" hangingPunct="1">
              <a:buClr>
                <a:schemeClr val="accent4">
                  <a:lumMod val="40000"/>
                  <a:lumOff val="60000"/>
                </a:schemeClr>
              </a:buClr>
              <a:buFont typeface="Arial" panose="020B0604020202020204" pitchFamily="34" charset="0"/>
              <a:buChar char="•"/>
            </a:pPr>
            <a:endParaRPr lang="en-US" sz="1100" kern="0" dirty="0"/>
          </a:p>
        </p:txBody>
      </p:sp>
      <p:pic>
        <p:nvPicPr>
          <p:cNvPr id="4" name="Picture 3">
            <a:extLst>
              <a:ext uri="{FF2B5EF4-FFF2-40B4-BE49-F238E27FC236}">
                <a16:creationId xmlns:a16="http://schemas.microsoft.com/office/drawing/2014/main" id="{9E505BBD-5A1C-45A9-9D50-32F8E15D69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118" y="1655372"/>
            <a:ext cx="3731682" cy="2414576"/>
          </a:xfrm>
          <a:prstGeom prst="rect">
            <a:avLst/>
          </a:prstGeom>
        </p:spPr>
      </p:pic>
      <p:pic>
        <p:nvPicPr>
          <p:cNvPr id="6" name="Picture 5">
            <a:extLst>
              <a:ext uri="{FF2B5EF4-FFF2-40B4-BE49-F238E27FC236}">
                <a16:creationId xmlns:a16="http://schemas.microsoft.com/office/drawing/2014/main" id="{EDE45D61-58E5-43EC-AF68-EA648349B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806" y="4191000"/>
            <a:ext cx="3808306" cy="2529397"/>
          </a:xfrm>
          <a:prstGeom prst="rect">
            <a:avLst/>
          </a:prstGeom>
        </p:spPr>
      </p:pic>
    </p:spTree>
    <p:extLst>
      <p:ext uri="{BB962C8B-B14F-4D97-AF65-F5344CB8AC3E}">
        <p14:creationId xmlns:p14="http://schemas.microsoft.com/office/powerpoint/2010/main" val="114155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374"/>
            <a:ext cx="6209217" cy="1212315"/>
          </a:xfrm>
        </p:spPr>
        <p:txBody>
          <a:bodyPr anchor="b">
            <a:normAutofit/>
          </a:bodyPr>
          <a:lstStyle/>
          <a:p>
            <a:r>
              <a:rPr lang="en-US" sz="3200" b="1" dirty="0">
                <a:solidFill>
                  <a:schemeClr val="bg1"/>
                </a:solidFill>
              </a:rPr>
              <a:t>College of</a:t>
            </a:r>
            <a:br>
              <a:rPr lang="en-US" sz="3200" b="1" dirty="0"/>
            </a:br>
            <a:r>
              <a:rPr lang="en-US" sz="3200" b="1" dirty="0">
                <a:solidFill>
                  <a:srgbClr val="F0A010"/>
                </a:solidFill>
              </a:rPr>
              <a:t>Nursing</a:t>
            </a:r>
          </a:p>
        </p:txBody>
      </p:sp>
      <p:sp>
        <p:nvSpPr>
          <p:cNvPr id="8" name="Content Placeholder 2">
            <a:extLst>
              <a:ext uri="{FF2B5EF4-FFF2-40B4-BE49-F238E27FC236}">
                <a16:creationId xmlns:a16="http://schemas.microsoft.com/office/drawing/2014/main" id="{B2764FD4-0344-4CDD-89A6-E72568BD4887}"/>
              </a:ext>
            </a:extLst>
          </p:cNvPr>
          <p:cNvSpPr txBox="1">
            <a:spLocks/>
          </p:cNvSpPr>
          <p:nvPr/>
        </p:nvSpPr>
        <p:spPr bwMode="auto">
          <a:xfrm>
            <a:off x="457200" y="1560588"/>
            <a:ext cx="4415319" cy="468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defRPr/>
            </a:pPr>
            <a:endParaRPr lang="en-US" sz="1700" dirty="0"/>
          </a:p>
          <a:p>
            <a:pPr>
              <a:lnSpc>
                <a:spcPct val="80000"/>
              </a:lnSpc>
              <a:buFont typeface="Arial" panose="020B0604020202020204" pitchFamily="34" charset="0"/>
              <a:buChar char="•"/>
              <a:defRPr/>
            </a:pPr>
            <a:r>
              <a:rPr lang="en-US" sz="1700" dirty="0"/>
              <a:t>CCNE accredited (Commission on Collegiate Nursing Education) </a:t>
            </a:r>
          </a:p>
          <a:p>
            <a:pPr marL="0" indent="0">
              <a:lnSpc>
                <a:spcPct val="80000"/>
              </a:lnSpc>
              <a:buNone/>
              <a:defRPr/>
            </a:pPr>
            <a:endParaRPr lang="en-US" sz="1700" dirty="0"/>
          </a:p>
          <a:p>
            <a:pPr>
              <a:lnSpc>
                <a:spcPct val="80000"/>
              </a:lnSpc>
              <a:buFont typeface="Arial" panose="020B0604020202020204" pitchFamily="34" charset="0"/>
              <a:buChar char="•"/>
              <a:defRPr/>
            </a:pPr>
            <a:r>
              <a:rPr lang="en-US" sz="1700" dirty="0"/>
              <a:t>MSU offers the only masters and doctoral nursing programs  in Montana</a:t>
            </a:r>
          </a:p>
          <a:p>
            <a:pPr>
              <a:lnSpc>
                <a:spcPct val="80000"/>
              </a:lnSpc>
              <a:buFont typeface="Arial" panose="020B0604020202020204" pitchFamily="34" charset="0"/>
              <a:buChar char="•"/>
              <a:defRPr/>
            </a:pPr>
            <a:endParaRPr lang="en-US" sz="1700" dirty="0"/>
          </a:p>
          <a:p>
            <a:pPr>
              <a:lnSpc>
                <a:spcPct val="80000"/>
              </a:lnSpc>
              <a:buFont typeface="Arial" panose="020B0604020202020204" pitchFamily="34" charset="0"/>
              <a:buChar char="•"/>
              <a:defRPr/>
            </a:pPr>
            <a:r>
              <a:rPr lang="en-US" sz="1700" dirty="0"/>
              <a:t>90% of recent MSU nursing graduates are enrolled in continuing education  or employed.  Their average annual salary is $54,374 (Bachelor of Science) and $85,000 (Doctor of Nursing Practice).</a:t>
            </a:r>
          </a:p>
          <a:p>
            <a:pPr>
              <a:lnSpc>
                <a:spcPct val="80000"/>
              </a:lnSpc>
              <a:buFont typeface="Arial" panose="020B0604020202020204" pitchFamily="34" charset="0"/>
              <a:buChar char="•"/>
              <a:defRPr/>
            </a:pPr>
            <a:endParaRPr lang="en-US" sz="1700" dirty="0"/>
          </a:p>
          <a:p>
            <a:pPr>
              <a:lnSpc>
                <a:spcPct val="80000"/>
              </a:lnSpc>
              <a:buFont typeface="Arial" panose="020B0604020202020204" pitchFamily="34" charset="0"/>
              <a:buChar char="•"/>
              <a:defRPr/>
            </a:pPr>
            <a:r>
              <a:rPr lang="en-US" sz="1700" dirty="0"/>
              <a:t>93% of MSU nursing grads who took the N-CLEX licensure exam passed on their first attempt.</a:t>
            </a:r>
          </a:p>
          <a:p>
            <a:pPr marL="0" indent="0">
              <a:lnSpc>
                <a:spcPct val="80000"/>
              </a:lnSpc>
              <a:buNone/>
              <a:defRPr/>
            </a:pPr>
            <a:endParaRPr lang="en-US" sz="1700" dirty="0"/>
          </a:p>
          <a:p>
            <a:pPr>
              <a:lnSpc>
                <a:spcPct val="80000"/>
              </a:lnSpc>
              <a:defRPr/>
            </a:pPr>
            <a:endParaRPr lang="en-US" sz="1700" dirty="0"/>
          </a:p>
          <a:p>
            <a:pPr>
              <a:buClr>
                <a:schemeClr val="accent4">
                  <a:lumMod val="40000"/>
                  <a:lumOff val="60000"/>
                </a:schemeClr>
              </a:buClr>
              <a:buFont typeface="Arial" panose="020B0604020202020204" pitchFamily="34" charset="0"/>
              <a:buChar char="•"/>
            </a:pPr>
            <a:endParaRPr lang="en-US" sz="1700" dirty="0"/>
          </a:p>
          <a:p>
            <a:pPr marL="0" indent="0">
              <a:lnSpc>
                <a:spcPct val="80000"/>
              </a:lnSpc>
              <a:buNone/>
              <a:defRPr/>
            </a:pPr>
            <a:endParaRPr lang="en-US" sz="1700" dirty="0"/>
          </a:p>
          <a:p>
            <a:pPr>
              <a:lnSpc>
                <a:spcPct val="80000"/>
              </a:lnSpc>
              <a:defRPr/>
            </a:pPr>
            <a:endParaRPr lang="en-US" sz="1700" dirty="0"/>
          </a:p>
          <a:p>
            <a:pPr>
              <a:buClr>
                <a:schemeClr val="accent4">
                  <a:lumMod val="40000"/>
                  <a:lumOff val="60000"/>
                </a:schemeClr>
              </a:buClr>
              <a:buFont typeface="Arial" panose="020B0604020202020204" pitchFamily="34" charset="0"/>
              <a:buChar char="•"/>
            </a:pPr>
            <a:endParaRPr lang="en-US" sz="1700" dirty="0"/>
          </a:p>
          <a:p>
            <a:pPr eaLnBrk="1" hangingPunct="1">
              <a:buClr>
                <a:schemeClr val="accent4">
                  <a:lumMod val="40000"/>
                  <a:lumOff val="60000"/>
                </a:schemeClr>
              </a:buClr>
              <a:buFont typeface="Arial" panose="020B0604020202020204" pitchFamily="34" charset="0"/>
              <a:buChar char="•"/>
            </a:pPr>
            <a:endParaRPr lang="en-US" sz="1700" kern="0" dirty="0"/>
          </a:p>
        </p:txBody>
      </p:sp>
      <p:pic>
        <p:nvPicPr>
          <p:cNvPr id="7" name="Picture 4" descr="Image result for college of nursing montana state university">
            <a:extLst>
              <a:ext uri="{FF2B5EF4-FFF2-40B4-BE49-F238E27FC236}">
                <a16:creationId xmlns:a16="http://schemas.microsoft.com/office/drawing/2014/main" id="{529BB255-51E5-4429-89E3-1CD43E6BFF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313" y="1371599"/>
            <a:ext cx="3616728" cy="24212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college of nursing montana state university">
            <a:extLst>
              <a:ext uri="{FF2B5EF4-FFF2-40B4-BE49-F238E27FC236}">
                <a16:creationId xmlns:a16="http://schemas.microsoft.com/office/drawing/2014/main" id="{76D6B572-684C-43B6-8B49-4F9ECC68C6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312" y="3902512"/>
            <a:ext cx="3616727" cy="240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10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Undergraduate Admissions</a:t>
            </a:r>
            <a:br>
              <a:rPr lang="en-US" sz="3200" b="1" dirty="0"/>
            </a:br>
            <a:r>
              <a:rPr lang="en-US" sz="3200" b="1" dirty="0">
                <a:solidFill>
                  <a:srgbClr val="F0A010"/>
                </a:solidFill>
              </a:rPr>
              <a:t>Requirements</a:t>
            </a:r>
          </a:p>
        </p:txBody>
      </p:sp>
      <p:graphicFrame>
        <p:nvGraphicFramePr>
          <p:cNvPr id="7" name="Content Placeholder 13">
            <a:extLst>
              <a:ext uri="{FF2B5EF4-FFF2-40B4-BE49-F238E27FC236}">
                <a16:creationId xmlns:a16="http://schemas.microsoft.com/office/drawing/2014/main" id="{96A35492-5ADD-4C29-97B1-69151C7A0EF4}"/>
              </a:ext>
            </a:extLst>
          </p:cNvPr>
          <p:cNvGraphicFramePr>
            <a:graphicFrameLocks noGrp="1"/>
          </p:cNvGraphicFramePr>
          <p:nvPr>
            <p:ph idx="1"/>
            <p:extLst>
              <p:ext uri="{D42A27DB-BD31-4B8C-83A1-F6EECF244321}">
                <p14:modId xmlns:p14="http://schemas.microsoft.com/office/powerpoint/2010/main" val="3201751746"/>
              </p:ext>
            </p:extLst>
          </p:nvPr>
        </p:nvGraphicFramePr>
        <p:xfrm>
          <a:off x="1015916" y="2209800"/>
          <a:ext cx="7112166" cy="3128062"/>
        </p:xfrm>
        <a:graphic>
          <a:graphicData uri="http://schemas.openxmlformats.org/drawingml/2006/table">
            <a:tbl>
              <a:tblPr firstRow="1" bandRow="1">
                <a:tableStyleId>{00A15C55-8517-42AA-B614-E9B94910E393}</a:tableStyleId>
              </a:tblPr>
              <a:tblGrid>
                <a:gridCol w="1366192">
                  <a:extLst>
                    <a:ext uri="{9D8B030D-6E8A-4147-A177-3AD203B41FA5}">
                      <a16:colId xmlns:a16="http://schemas.microsoft.com/office/drawing/2014/main" val="203748490"/>
                    </a:ext>
                  </a:extLst>
                </a:gridCol>
                <a:gridCol w="2535540">
                  <a:extLst>
                    <a:ext uri="{9D8B030D-6E8A-4147-A177-3AD203B41FA5}">
                      <a16:colId xmlns:a16="http://schemas.microsoft.com/office/drawing/2014/main" val="2806028088"/>
                    </a:ext>
                  </a:extLst>
                </a:gridCol>
                <a:gridCol w="3210434">
                  <a:extLst>
                    <a:ext uri="{9D8B030D-6E8A-4147-A177-3AD203B41FA5}">
                      <a16:colId xmlns:a16="http://schemas.microsoft.com/office/drawing/2014/main" val="1488789396"/>
                    </a:ext>
                  </a:extLst>
                </a:gridCol>
              </a:tblGrid>
              <a:tr h="321971">
                <a:tc>
                  <a:txBody>
                    <a:bodyPr/>
                    <a:lstStyle/>
                    <a:p>
                      <a:pPr algn="ctr"/>
                      <a:endParaRPr lang="en-US" sz="1400" b="1" dirty="0">
                        <a:solidFill>
                          <a:schemeClr val="bg1"/>
                        </a:solidFill>
                      </a:endParaRPr>
                    </a:p>
                  </a:txBody>
                  <a:tcPr marL="68580" marR="68580" marT="34290" marB="34290"/>
                </a:tc>
                <a:tc>
                  <a:txBody>
                    <a:bodyPr/>
                    <a:lstStyle/>
                    <a:p>
                      <a:pPr algn="ctr"/>
                      <a:r>
                        <a:rPr lang="en-US" sz="1400" dirty="0">
                          <a:solidFill>
                            <a:schemeClr val="bg1"/>
                          </a:solidFill>
                        </a:rPr>
                        <a:t>Freshman</a:t>
                      </a:r>
                      <a:endParaRPr lang="en-US" sz="1400" b="1" dirty="0">
                        <a:solidFill>
                          <a:schemeClr val="bg1"/>
                        </a:solidFill>
                      </a:endParaRPr>
                    </a:p>
                  </a:txBody>
                  <a:tcPr marL="68580" marR="68580" marT="34290" marB="34290"/>
                </a:tc>
                <a:tc>
                  <a:txBody>
                    <a:bodyPr/>
                    <a:lstStyle/>
                    <a:p>
                      <a:pPr algn="ctr"/>
                      <a:r>
                        <a:rPr lang="en-US" sz="1400" dirty="0">
                          <a:solidFill>
                            <a:schemeClr val="bg1"/>
                          </a:solidFill>
                        </a:rPr>
                        <a:t>Transfer students </a:t>
                      </a:r>
                      <a:endParaRPr lang="en-US" sz="1400" b="1" dirty="0">
                        <a:solidFill>
                          <a:schemeClr val="bg1"/>
                        </a:solidFill>
                      </a:endParaRPr>
                    </a:p>
                  </a:txBody>
                  <a:tcPr marL="68580" marR="68580" marT="34290" marB="34290"/>
                </a:tc>
                <a:extLst>
                  <a:ext uri="{0D108BD9-81ED-4DB2-BD59-A6C34878D82A}">
                    <a16:rowId xmlns:a16="http://schemas.microsoft.com/office/drawing/2014/main" val="1422862605"/>
                  </a:ext>
                </a:extLst>
              </a:tr>
              <a:tr h="321971">
                <a:tc>
                  <a:txBody>
                    <a:bodyPr/>
                    <a:lstStyle/>
                    <a:p>
                      <a:r>
                        <a:rPr lang="en-US" sz="1400" b="1" dirty="0"/>
                        <a:t>Academic</a:t>
                      </a:r>
                    </a:p>
                  </a:txBody>
                  <a:tcPr marL="68580" marR="68580" marT="34290" marB="34290"/>
                </a:tc>
                <a:tc>
                  <a:txBody>
                    <a:bodyPr/>
                    <a:lstStyle/>
                    <a:p>
                      <a:r>
                        <a:rPr lang="en-US" sz="1400" dirty="0"/>
                        <a:t>GPA 2.5+/4.0</a:t>
                      </a:r>
                    </a:p>
                  </a:txBody>
                  <a:tcPr marL="68580" marR="68580" marT="34290" marB="34290"/>
                </a:tc>
                <a:tc>
                  <a:txBody>
                    <a:bodyPr/>
                    <a:lstStyle/>
                    <a:p>
                      <a:r>
                        <a:rPr lang="en-US" sz="1400" dirty="0"/>
                        <a:t>GPA 2.0+/4.0</a:t>
                      </a:r>
                    </a:p>
                  </a:txBody>
                  <a:tcPr marL="68580" marR="68580" marT="34290" marB="34290"/>
                </a:tc>
                <a:extLst>
                  <a:ext uri="{0D108BD9-81ED-4DB2-BD59-A6C34878D82A}">
                    <a16:rowId xmlns:a16="http://schemas.microsoft.com/office/drawing/2014/main" val="3280976651"/>
                  </a:ext>
                </a:extLst>
              </a:tr>
              <a:tr h="1642058">
                <a:tc>
                  <a:txBody>
                    <a:bodyPr/>
                    <a:lstStyle/>
                    <a:p>
                      <a:r>
                        <a:rPr lang="en-US" sz="1400" b="1" dirty="0"/>
                        <a:t>English </a:t>
                      </a:r>
                    </a:p>
                  </a:txBody>
                  <a:tcPr marL="68580" marR="68580" marT="34290" marB="34290"/>
                </a:tc>
                <a:tc>
                  <a:txBody>
                    <a:bodyPr/>
                    <a:lstStyle/>
                    <a:p>
                      <a:pPr marL="285750" indent="-285750">
                        <a:buFont typeface="Arial" panose="020B0604020202020204" pitchFamily="34" charset="0"/>
                        <a:buChar char="•"/>
                      </a:pPr>
                      <a:r>
                        <a:rPr lang="en-US" sz="1400" dirty="0"/>
                        <a:t>TOEFL </a:t>
                      </a:r>
                      <a:r>
                        <a:rPr lang="en-US" sz="1400" dirty="0" err="1"/>
                        <a:t>iBT</a:t>
                      </a:r>
                      <a:r>
                        <a:rPr lang="en-US" sz="1400" dirty="0"/>
                        <a:t> 71 or </a:t>
                      </a:r>
                    </a:p>
                    <a:p>
                      <a:pPr marL="285750" indent="-285750">
                        <a:buFont typeface="Arial" panose="020B0604020202020204" pitchFamily="34" charset="0"/>
                        <a:buChar char="•"/>
                      </a:pPr>
                      <a:r>
                        <a:rPr lang="en-US" sz="1400" dirty="0"/>
                        <a:t>IELTS 6.0 or </a:t>
                      </a:r>
                    </a:p>
                    <a:p>
                      <a:pPr marL="285750" indent="-285750">
                        <a:buFont typeface="Arial" panose="020B0604020202020204" pitchFamily="34" charset="0"/>
                        <a:buChar char="•"/>
                      </a:pPr>
                      <a:r>
                        <a:rPr lang="en-US" sz="1400" dirty="0"/>
                        <a:t>PTE Academic 48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Completion of an approved intensive English program</a:t>
                      </a:r>
                    </a:p>
                    <a:p>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a:t>TOEFL </a:t>
                      </a:r>
                      <a:r>
                        <a:rPr lang="en-US" sz="1400" dirty="0" err="1"/>
                        <a:t>iBT</a:t>
                      </a:r>
                      <a:r>
                        <a:rPr lang="en-US" sz="1400" dirty="0"/>
                        <a:t> 71 or </a:t>
                      </a:r>
                    </a:p>
                    <a:p>
                      <a:pPr marL="285750" indent="-285750">
                        <a:buFont typeface="Arial" panose="020B0604020202020204" pitchFamily="34" charset="0"/>
                        <a:buChar char="•"/>
                      </a:pPr>
                      <a:r>
                        <a:rPr lang="en-US" sz="1400" dirty="0"/>
                        <a:t>IELTS 6.0 or </a:t>
                      </a:r>
                    </a:p>
                    <a:p>
                      <a:pPr marL="285750" indent="-285750">
                        <a:buFont typeface="Arial" panose="020B0604020202020204" pitchFamily="34" charset="0"/>
                        <a:buChar char="•"/>
                      </a:pPr>
                      <a:r>
                        <a:rPr lang="en-US" sz="1400" dirty="0"/>
                        <a:t>PTE Academic 48  or </a:t>
                      </a:r>
                    </a:p>
                    <a:p>
                      <a:pPr marL="285750" indent="-285750">
                        <a:buFont typeface="Arial" panose="020B0604020202020204" pitchFamily="34" charset="0"/>
                        <a:buChar char="•"/>
                      </a:pPr>
                      <a:r>
                        <a:rPr lang="en-US" sz="1400" dirty="0"/>
                        <a:t>An association degree from a US Community College or</a:t>
                      </a:r>
                    </a:p>
                    <a:p>
                      <a:pPr marL="285750" indent="-285750">
                        <a:buFont typeface="Arial" panose="020B0604020202020204" pitchFamily="34" charset="0"/>
                        <a:buChar char="•"/>
                      </a:pPr>
                      <a:r>
                        <a:rPr lang="en-US" sz="1400" dirty="0"/>
                        <a:t>Completion of an approved intensive English program</a:t>
                      </a:r>
                    </a:p>
                    <a:p>
                      <a:endParaRPr lang="en-US" sz="1400" dirty="0"/>
                    </a:p>
                  </a:txBody>
                  <a:tcPr marL="68580" marR="68580" marT="34290" marB="34290"/>
                </a:tc>
                <a:extLst>
                  <a:ext uri="{0D108BD9-81ED-4DB2-BD59-A6C34878D82A}">
                    <a16:rowId xmlns:a16="http://schemas.microsoft.com/office/drawing/2014/main" val="3228927766"/>
                  </a:ext>
                </a:extLst>
              </a:tr>
              <a:tr h="524566">
                <a:tc>
                  <a:txBody>
                    <a:bodyPr/>
                    <a:lstStyle/>
                    <a:p>
                      <a:r>
                        <a:rPr lang="en-US" sz="1400" b="1" dirty="0"/>
                        <a:t>SAT/ACT</a:t>
                      </a:r>
                    </a:p>
                  </a:txBody>
                  <a:tcPr marL="68580" marR="68580" marT="34290" marB="34290"/>
                </a:tc>
                <a:tc>
                  <a:txBody>
                    <a:bodyPr/>
                    <a:lstStyle/>
                    <a:p>
                      <a:r>
                        <a:rPr lang="en-US" sz="1400" dirty="0"/>
                        <a:t>Required for students graduated from US/Canadian high schools </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72163005"/>
                  </a:ext>
                </a:extLst>
              </a:tr>
            </a:tbl>
          </a:graphicData>
        </a:graphic>
      </p:graphicFrame>
    </p:spTree>
    <p:extLst>
      <p:ext uri="{BB962C8B-B14F-4D97-AF65-F5344CB8AC3E}">
        <p14:creationId xmlns:p14="http://schemas.microsoft.com/office/powerpoint/2010/main" val="3226649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Undergraduate Admissions </a:t>
            </a:r>
            <a:br>
              <a:rPr lang="en-US" sz="3200" b="1" dirty="0"/>
            </a:br>
            <a:r>
              <a:rPr lang="en-US" sz="3200" b="1" dirty="0">
                <a:solidFill>
                  <a:srgbClr val="F0A010"/>
                </a:solidFill>
              </a:rPr>
              <a:t>Process</a:t>
            </a:r>
          </a:p>
        </p:txBody>
      </p:sp>
      <p:sp>
        <p:nvSpPr>
          <p:cNvPr id="8" name="Content Placeholder 3">
            <a:extLst>
              <a:ext uri="{FF2B5EF4-FFF2-40B4-BE49-F238E27FC236}">
                <a16:creationId xmlns:a16="http://schemas.microsoft.com/office/drawing/2014/main" id="{5D12D2AC-8C75-4391-845C-FD8F11D86ED5}"/>
              </a:ext>
            </a:extLst>
          </p:cNvPr>
          <p:cNvSpPr>
            <a:spLocks noGrp="1"/>
          </p:cNvSpPr>
          <p:nvPr>
            <p:ph idx="1"/>
          </p:nvPr>
        </p:nvSpPr>
        <p:spPr>
          <a:xfrm>
            <a:off x="914400" y="1371600"/>
            <a:ext cx="7696200" cy="4850999"/>
          </a:xfrm>
        </p:spPr>
        <p:txBody>
          <a:bodyPr/>
          <a:lstStyle/>
          <a:p>
            <a:pPr>
              <a:spcBef>
                <a:spcPts val="450"/>
              </a:spcBef>
              <a:spcAft>
                <a:spcPts val="450"/>
              </a:spcAft>
              <a:buClr>
                <a:srgbClr val="002060"/>
              </a:buClr>
              <a:buFont typeface="+mj-lt"/>
              <a:buAutoNum type="arabicPeriod"/>
            </a:pPr>
            <a:r>
              <a:rPr lang="en-US" sz="1400" b="1" dirty="0"/>
              <a:t>Submit</a:t>
            </a:r>
            <a:r>
              <a:rPr lang="en-US" sz="1400" dirty="0"/>
              <a:t> </a:t>
            </a:r>
          </a:p>
          <a:p>
            <a:pPr lvl="1">
              <a:spcBef>
                <a:spcPts val="450"/>
              </a:spcBef>
              <a:spcAft>
                <a:spcPts val="450"/>
              </a:spcAft>
              <a:buClr>
                <a:srgbClr val="002060"/>
              </a:buClr>
            </a:pPr>
            <a:r>
              <a:rPr lang="en-US" sz="1100" dirty="0"/>
              <a:t>Online application form </a:t>
            </a:r>
            <a:r>
              <a:rPr lang="en-US" sz="1100" dirty="0">
                <a:hlinkClick r:id="rId2"/>
              </a:rPr>
              <a:t>https://www.msuadmissions.org/international/index.cfm?isndsl</a:t>
            </a:r>
            <a:r>
              <a:rPr lang="en-US" sz="1100" dirty="0"/>
              <a:t> </a:t>
            </a:r>
          </a:p>
          <a:p>
            <a:pPr lvl="1">
              <a:spcBef>
                <a:spcPts val="450"/>
              </a:spcBef>
              <a:spcAft>
                <a:spcPts val="450"/>
              </a:spcAft>
              <a:buClr>
                <a:srgbClr val="002060"/>
              </a:buClr>
            </a:pPr>
            <a:r>
              <a:rPr lang="en-US" sz="1100" dirty="0"/>
              <a:t>Application fee online $38 as part of the online application form or pay at  </a:t>
            </a:r>
            <a:r>
              <a:rPr lang="en-US" sz="1100" dirty="0">
                <a:hlinkClick r:id="rId3"/>
              </a:rPr>
              <a:t>www.msuadmissions.org/appfee</a:t>
            </a:r>
            <a:endParaRPr lang="en-US" sz="1100" dirty="0"/>
          </a:p>
          <a:p>
            <a:pPr lvl="1">
              <a:spcBef>
                <a:spcPts val="450"/>
              </a:spcBef>
              <a:spcAft>
                <a:spcPts val="450"/>
              </a:spcAft>
              <a:buClr>
                <a:srgbClr val="002060"/>
              </a:buClr>
            </a:pPr>
            <a:r>
              <a:rPr lang="en-US" sz="1100" dirty="0"/>
              <a:t>Highschool transcripts and diploma (local language and translated if not in English)</a:t>
            </a:r>
          </a:p>
          <a:p>
            <a:pPr lvl="1">
              <a:spcBef>
                <a:spcPts val="450"/>
              </a:spcBef>
              <a:spcAft>
                <a:spcPts val="450"/>
              </a:spcAft>
              <a:buClr>
                <a:srgbClr val="002060"/>
              </a:buClr>
            </a:pPr>
            <a:r>
              <a:rPr lang="en-US" sz="1100" dirty="0"/>
              <a:t>Previous college transcript for transfer students (local language and translated if not in English)</a:t>
            </a:r>
          </a:p>
          <a:p>
            <a:pPr lvl="1">
              <a:spcBef>
                <a:spcPts val="450"/>
              </a:spcBef>
              <a:spcAft>
                <a:spcPts val="450"/>
              </a:spcAft>
              <a:buClr>
                <a:srgbClr val="002060"/>
              </a:buClr>
            </a:pPr>
            <a:r>
              <a:rPr lang="en-US" sz="1100" dirty="0"/>
              <a:t>Proof of English Proficiency (or enroll in the Interlink program)</a:t>
            </a:r>
          </a:p>
          <a:p>
            <a:pPr lvl="1">
              <a:spcBef>
                <a:spcPts val="450"/>
              </a:spcBef>
              <a:spcAft>
                <a:spcPts val="450"/>
              </a:spcAft>
              <a:buClr>
                <a:srgbClr val="002060"/>
              </a:buClr>
            </a:pPr>
            <a:r>
              <a:rPr lang="en-US" sz="1100" dirty="0"/>
              <a:t>Official SAT/ACT scores (for merit based scholarship consideration and to apply to the Honors College) </a:t>
            </a:r>
          </a:p>
          <a:p>
            <a:pPr>
              <a:spcBef>
                <a:spcPts val="450"/>
              </a:spcBef>
              <a:spcAft>
                <a:spcPts val="450"/>
              </a:spcAft>
              <a:buClr>
                <a:srgbClr val="002060"/>
              </a:buClr>
              <a:buFont typeface="+mj-lt"/>
              <a:buAutoNum type="arabicPeriod"/>
            </a:pPr>
            <a:r>
              <a:rPr lang="en-US" sz="1400" b="1" dirty="0"/>
              <a:t>Receive I-20 by submitting</a:t>
            </a:r>
          </a:p>
          <a:p>
            <a:pPr lvl="1">
              <a:spcBef>
                <a:spcPts val="450"/>
              </a:spcBef>
              <a:spcAft>
                <a:spcPts val="450"/>
              </a:spcAft>
              <a:buClr>
                <a:srgbClr val="002060"/>
              </a:buClr>
            </a:pPr>
            <a:r>
              <a:rPr lang="en-US" sz="1100" dirty="0"/>
              <a:t>Copy of student’s passport</a:t>
            </a:r>
          </a:p>
          <a:p>
            <a:pPr lvl="1">
              <a:spcBef>
                <a:spcPts val="450"/>
              </a:spcBef>
              <a:spcAft>
                <a:spcPts val="450"/>
              </a:spcAft>
              <a:buClr>
                <a:srgbClr val="002060"/>
              </a:buClr>
            </a:pPr>
            <a:r>
              <a:rPr lang="en-US" sz="1100" dirty="0"/>
              <a:t>Financial certificate (provided by our admissions team)</a:t>
            </a:r>
          </a:p>
          <a:p>
            <a:pPr lvl="1">
              <a:spcBef>
                <a:spcPts val="450"/>
              </a:spcBef>
              <a:spcAft>
                <a:spcPts val="450"/>
              </a:spcAft>
              <a:buClr>
                <a:srgbClr val="002060"/>
              </a:buClr>
            </a:pPr>
            <a:r>
              <a:rPr lang="en-US" sz="1100" dirty="0"/>
              <a:t>Bank statement with minimum fund $36,150</a:t>
            </a:r>
            <a:endParaRPr lang="en-US" sz="800" dirty="0"/>
          </a:p>
          <a:p>
            <a:pPr>
              <a:spcBef>
                <a:spcPts val="450"/>
              </a:spcBef>
              <a:spcAft>
                <a:spcPts val="450"/>
              </a:spcAft>
              <a:buClr>
                <a:srgbClr val="002060"/>
              </a:buClr>
              <a:buFont typeface="+mj-lt"/>
              <a:buAutoNum type="arabicPeriod"/>
            </a:pPr>
            <a:r>
              <a:rPr lang="en-US" sz="1400" b="1" dirty="0"/>
              <a:t>Apply for a student visa</a:t>
            </a:r>
          </a:p>
          <a:p>
            <a:pPr>
              <a:spcBef>
                <a:spcPts val="450"/>
              </a:spcBef>
              <a:spcAft>
                <a:spcPts val="450"/>
              </a:spcAft>
              <a:buClr>
                <a:srgbClr val="002060"/>
              </a:buClr>
              <a:buFont typeface="+mj-lt"/>
              <a:buAutoNum type="arabicPeriod"/>
            </a:pPr>
            <a:r>
              <a:rPr lang="en-US" sz="1400" b="1" dirty="0"/>
              <a:t>Apply for housing</a:t>
            </a:r>
          </a:p>
          <a:p>
            <a:pPr>
              <a:spcBef>
                <a:spcPts val="450"/>
              </a:spcBef>
              <a:spcAft>
                <a:spcPts val="450"/>
              </a:spcAft>
              <a:buClr>
                <a:srgbClr val="002060"/>
              </a:buClr>
              <a:buFont typeface="+mj-lt"/>
              <a:buAutoNum type="arabicPeriod"/>
            </a:pPr>
            <a:r>
              <a:rPr lang="en-US" sz="1400" b="1" dirty="0"/>
              <a:t>Start packing!</a:t>
            </a:r>
          </a:p>
          <a:p>
            <a:endParaRPr lang="en-US" sz="2400" dirty="0"/>
          </a:p>
        </p:txBody>
      </p:sp>
      <p:sp>
        <p:nvSpPr>
          <p:cNvPr id="4" name="TextBox 3">
            <a:extLst>
              <a:ext uri="{FF2B5EF4-FFF2-40B4-BE49-F238E27FC236}">
                <a16:creationId xmlns:a16="http://schemas.microsoft.com/office/drawing/2014/main" id="{FB88A864-B46C-4D27-9924-920E0FE10311}"/>
              </a:ext>
            </a:extLst>
          </p:cNvPr>
          <p:cNvSpPr txBox="1"/>
          <p:nvPr/>
        </p:nvSpPr>
        <p:spPr>
          <a:xfrm>
            <a:off x="5970309" y="3962400"/>
            <a:ext cx="2259291" cy="175432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sz="1800" b="1" u="sng" dirty="0">
                <a:solidFill>
                  <a:srgbClr val="FF0000"/>
                </a:solidFill>
                <a:latin typeface="+mj-lt"/>
              </a:rPr>
              <a:t>Deadlines</a:t>
            </a:r>
            <a:r>
              <a:rPr lang="en-US" sz="1800" dirty="0">
                <a:solidFill>
                  <a:srgbClr val="FF0000"/>
                </a:solidFill>
                <a:latin typeface="+mj-lt"/>
              </a:rPr>
              <a:t>:</a:t>
            </a:r>
          </a:p>
          <a:p>
            <a:pPr algn="ctr"/>
            <a:endParaRPr lang="en-US" sz="1800" dirty="0">
              <a:solidFill>
                <a:srgbClr val="FF0000"/>
              </a:solidFill>
              <a:latin typeface="+mj-lt"/>
            </a:endParaRPr>
          </a:p>
          <a:p>
            <a:pPr algn="ctr"/>
            <a:r>
              <a:rPr lang="en-US" sz="1800" dirty="0">
                <a:solidFill>
                  <a:schemeClr val="accent4">
                    <a:lumMod val="90000"/>
                    <a:lumOff val="10000"/>
                  </a:schemeClr>
                </a:solidFill>
                <a:latin typeface="+mj-lt"/>
              </a:rPr>
              <a:t>Fall – July 1</a:t>
            </a:r>
          </a:p>
          <a:p>
            <a:pPr algn="ctr"/>
            <a:r>
              <a:rPr lang="en-US" sz="1800" dirty="0">
                <a:solidFill>
                  <a:schemeClr val="accent4">
                    <a:lumMod val="90000"/>
                    <a:lumOff val="10000"/>
                  </a:schemeClr>
                </a:solidFill>
                <a:latin typeface="+mj-lt"/>
              </a:rPr>
              <a:t>Spring – Nov 1</a:t>
            </a:r>
          </a:p>
          <a:p>
            <a:pPr algn="ctr"/>
            <a:r>
              <a:rPr lang="en-US" sz="1800" dirty="0">
                <a:solidFill>
                  <a:schemeClr val="accent4">
                    <a:lumMod val="90000"/>
                    <a:lumOff val="10000"/>
                  </a:schemeClr>
                </a:solidFill>
                <a:latin typeface="+mj-lt"/>
              </a:rPr>
              <a:t>Summer – March 15</a:t>
            </a:r>
          </a:p>
          <a:p>
            <a:pPr algn="ctr"/>
            <a:endParaRPr lang="en-US" sz="1800" dirty="0">
              <a:solidFill>
                <a:schemeClr val="accent4">
                  <a:lumMod val="90000"/>
                  <a:lumOff val="10000"/>
                </a:schemeClr>
              </a:solidFill>
              <a:latin typeface="+mj-lt"/>
            </a:endParaRPr>
          </a:p>
        </p:txBody>
      </p:sp>
    </p:spTree>
    <p:extLst>
      <p:ext uri="{BB962C8B-B14F-4D97-AF65-F5344CB8AC3E}">
        <p14:creationId xmlns:p14="http://schemas.microsoft.com/office/powerpoint/2010/main" val="2162718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Graduate Admissions</a:t>
            </a:r>
            <a:br>
              <a:rPr lang="en-US" sz="3200" b="1" dirty="0"/>
            </a:br>
            <a:r>
              <a:rPr lang="en-US" sz="3200" b="1" dirty="0">
                <a:solidFill>
                  <a:srgbClr val="F0A010"/>
                </a:solidFill>
              </a:rPr>
              <a:t>Requirements</a:t>
            </a:r>
          </a:p>
        </p:txBody>
      </p:sp>
      <p:graphicFrame>
        <p:nvGraphicFramePr>
          <p:cNvPr id="6" name="Table 5">
            <a:extLst>
              <a:ext uri="{FF2B5EF4-FFF2-40B4-BE49-F238E27FC236}">
                <a16:creationId xmlns:a16="http://schemas.microsoft.com/office/drawing/2014/main" id="{A75432E1-5665-463E-8973-0048C761C84C}"/>
              </a:ext>
            </a:extLst>
          </p:cNvPr>
          <p:cNvGraphicFramePr>
            <a:graphicFrameLocks noGrp="1"/>
          </p:cNvGraphicFramePr>
          <p:nvPr>
            <p:extLst>
              <p:ext uri="{D42A27DB-BD31-4B8C-83A1-F6EECF244321}">
                <p14:modId xmlns:p14="http://schemas.microsoft.com/office/powerpoint/2010/main" val="1203051916"/>
              </p:ext>
            </p:extLst>
          </p:nvPr>
        </p:nvGraphicFramePr>
        <p:xfrm>
          <a:off x="1031919" y="1784783"/>
          <a:ext cx="7080161" cy="3689277"/>
        </p:xfrm>
        <a:graphic>
          <a:graphicData uri="http://schemas.openxmlformats.org/drawingml/2006/table">
            <a:tbl>
              <a:tblPr firstRow="1" bandRow="1">
                <a:tableStyleId>{00A15C55-8517-42AA-B614-E9B94910E393}</a:tableStyleId>
              </a:tblPr>
              <a:tblGrid>
                <a:gridCol w="1399758">
                  <a:extLst>
                    <a:ext uri="{9D8B030D-6E8A-4147-A177-3AD203B41FA5}">
                      <a16:colId xmlns:a16="http://schemas.microsoft.com/office/drawing/2014/main" val="203748490"/>
                    </a:ext>
                  </a:extLst>
                </a:gridCol>
                <a:gridCol w="5680403">
                  <a:extLst>
                    <a:ext uri="{9D8B030D-6E8A-4147-A177-3AD203B41FA5}">
                      <a16:colId xmlns:a16="http://schemas.microsoft.com/office/drawing/2014/main" val="2806028088"/>
                    </a:ext>
                  </a:extLst>
                </a:gridCol>
              </a:tblGrid>
              <a:tr h="319966">
                <a:tc>
                  <a:txBody>
                    <a:bodyPr/>
                    <a:lstStyle/>
                    <a:p>
                      <a:pPr algn="ctr"/>
                      <a:endParaRPr lang="en-US" sz="1600" b="1" dirty="0">
                        <a:solidFill>
                          <a:schemeClr val="bg1"/>
                        </a:solidFill>
                      </a:endParaRPr>
                    </a:p>
                  </a:txBody>
                  <a:tcPr marL="68580" marR="68580" marT="34290" marB="34290"/>
                </a:tc>
                <a:tc>
                  <a:txBody>
                    <a:bodyPr/>
                    <a:lstStyle/>
                    <a:p>
                      <a:pPr algn="ctr"/>
                      <a:r>
                        <a:rPr lang="en-US" sz="1600" dirty="0">
                          <a:solidFill>
                            <a:schemeClr val="bg1"/>
                          </a:solidFill>
                        </a:rPr>
                        <a:t>Graduate</a:t>
                      </a:r>
                      <a:endParaRPr lang="en-US" sz="1600" b="1" dirty="0">
                        <a:solidFill>
                          <a:schemeClr val="bg1"/>
                        </a:solidFill>
                      </a:endParaRPr>
                    </a:p>
                  </a:txBody>
                  <a:tcPr marL="68580" marR="68580" marT="34290" marB="34290"/>
                </a:tc>
                <a:extLst>
                  <a:ext uri="{0D108BD9-81ED-4DB2-BD59-A6C34878D82A}">
                    <a16:rowId xmlns:a16="http://schemas.microsoft.com/office/drawing/2014/main" val="1422862605"/>
                  </a:ext>
                </a:extLst>
              </a:tr>
              <a:tr h="255973">
                <a:tc>
                  <a:txBody>
                    <a:bodyPr/>
                    <a:lstStyle/>
                    <a:p>
                      <a:r>
                        <a:rPr lang="en-US" sz="1200" b="1" dirty="0"/>
                        <a:t>Academic</a:t>
                      </a:r>
                      <a:endParaRPr lang="en-US" sz="1200" b="1" dirty="0">
                        <a:solidFill>
                          <a:schemeClr val="tx1"/>
                        </a:solidFill>
                      </a:endParaRPr>
                    </a:p>
                  </a:txBody>
                  <a:tcPr marL="68580" marR="68580" marT="34290" marB="34290"/>
                </a:tc>
                <a:tc>
                  <a:txBody>
                    <a:bodyPr/>
                    <a:lstStyle/>
                    <a:p>
                      <a:r>
                        <a:rPr lang="en-US" sz="1200" dirty="0"/>
                        <a:t>GPA 3.0+/4.0</a:t>
                      </a:r>
                      <a:endParaRPr lang="en-US" sz="1200" dirty="0">
                        <a:solidFill>
                          <a:schemeClr val="tx1"/>
                        </a:solidFill>
                      </a:endParaRPr>
                    </a:p>
                  </a:txBody>
                  <a:tcPr marL="68580" marR="68580" marT="34290" marB="34290"/>
                </a:tc>
                <a:extLst>
                  <a:ext uri="{0D108BD9-81ED-4DB2-BD59-A6C34878D82A}">
                    <a16:rowId xmlns:a16="http://schemas.microsoft.com/office/drawing/2014/main" val="3280976651"/>
                  </a:ext>
                </a:extLst>
              </a:tr>
              <a:tr h="1220678">
                <a:tc>
                  <a:txBody>
                    <a:bodyPr/>
                    <a:lstStyle/>
                    <a:p>
                      <a:r>
                        <a:rPr lang="en-US" sz="1200" b="1" dirty="0"/>
                        <a:t>English </a:t>
                      </a:r>
                      <a:endParaRPr lang="en-US" sz="1200" b="1" dirty="0">
                        <a:solidFill>
                          <a:schemeClr val="tx1"/>
                        </a:solidFill>
                      </a:endParaRPr>
                    </a:p>
                  </a:txBody>
                  <a:tcPr marL="68580" marR="68580" marT="34290" marB="34290"/>
                </a:tc>
                <a:tc>
                  <a:txBody>
                    <a:bodyPr/>
                    <a:lstStyle/>
                    <a:p>
                      <a:pPr marL="171450" indent="-171450">
                        <a:buFont typeface="Arial" panose="020B0604020202020204" pitchFamily="34" charset="0"/>
                        <a:buChar char="•"/>
                      </a:pPr>
                      <a:r>
                        <a:rPr lang="en-US" sz="1200" dirty="0"/>
                        <a:t>TOEFL </a:t>
                      </a:r>
                      <a:r>
                        <a:rPr lang="en-US" sz="1200" dirty="0" err="1"/>
                        <a:t>iBT</a:t>
                      </a:r>
                      <a:r>
                        <a:rPr lang="en-US" sz="1200" dirty="0"/>
                        <a:t> 80 or </a:t>
                      </a:r>
                    </a:p>
                    <a:p>
                      <a:pPr marL="171450" indent="-171450">
                        <a:buFont typeface="Arial" panose="020B0604020202020204" pitchFamily="34" charset="0"/>
                        <a:buChar char="•"/>
                      </a:pPr>
                      <a:r>
                        <a:rPr lang="en-US" sz="1200" dirty="0"/>
                        <a:t>TOEFL PBT 550 or</a:t>
                      </a:r>
                    </a:p>
                    <a:p>
                      <a:pPr marL="171450" indent="-171450">
                        <a:buFont typeface="Arial" panose="020B0604020202020204" pitchFamily="34" charset="0"/>
                        <a:buChar char="•"/>
                      </a:pPr>
                      <a:r>
                        <a:rPr lang="en-US" sz="1200" dirty="0"/>
                        <a:t>IELTS 6.5 or </a:t>
                      </a:r>
                    </a:p>
                    <a:p>
                      <a:pPr marL="171450" indent="-171450">
                        <a:buFont typeface="Arial" panose="020B0604020202020204" pitchFamily="34" charset="0"/>
                        <a:buChar char="•"/>
                      </a:pPr>
                      <a:r>
                        <a:rPr lang="en-US" sz="1200" dirty="0"/>
                        <a:t>PTE Academic 54 or</a:t>
                      </a:r>
                    </a:p>
                    <a:p>
                      <a:pPr marL="171450" indent="-171450">
                        <a:buFont typeface="Arial" panose="020B0604020202020204" pitchFamily="34" charset="0"/>
                        <a:buChar char="•"/>
                      </a:pPr>
                      <a:r>
                        <a:rPr lang="en-US" sz="1200" dirty="0"/>
                        <a:t>Completion of a post-secondary degree in the US or other countries where English is the native and official language</a:t>
                      </a:r>
                    </a:p>
                  </a:txBody>
                  <a:tcPr marL="68580" marR="68580" marT="34290" marB="34290"/>
                </a:tc>
                <a:extLst>
                  <a:ext uri="{0D108BD9-81ED-4DB2-BD59-A6C34878D82A}">
                    <a16:rowId xmlns:a16="http://schemas.microsoft.com/office/drawing/2014/main" val="3228927766"/>
                  </a:ext>
                </a:extLst>
              </a:tr>
              <a:tr h="361040">
                <a:tc>
                  <a:txBody>
                    <a:bodyPr/>
                    <a:lstStyle/>
                    <a:p>
                      <a:r>
                        <a:rPr lang="en-US" sz="1200" b="1" dirty="0">
                          <a:solidFill>
                            <a:schemeClr val="tx1"/>
                          </a:solidFill>
                        </a:rPr>
                        <a:t>GRE</a:t>
                      </a:r>
                    </a:p>
                  </a:txBody>
                  <a:tcPr marL="68580" marR="68580" marT="34290" marB="34290"/>
                </a:tc>
                <a:tc>
                  <a:txBody>
                    <a:bodyPr/>
                    <a:lstStyle/>
                    <a:p>
                      <a:r>
                        <a:rPr lang="en-US" sz="1200" dirty="0">
                          <a:solidFill>
                            <a:schemeClr val="tx1"/>
                          </a:solidFill>
                        </a:rPr>
                        <a:t>Varies by departments</a:t>
                      </a:r>
                    </a:p>
                  </a:txBody>
                  <a:tcPr marL="68580" marR="68580" marT="34290" marB="34290"/>
                </a:tc>
                <a:extLst>
                  <a:ext uri="{0D108BD9-81ED-4DB2-BD59-A6C34878D82A}">
                    <a16:rowId xmlns:a16="http://schemas.microsoft.com/office/drawing/2014/main" val="873415103"/>
                  </a:ext>
                </a:extLst>
              </a:tr>
              <a:tr h="1393410">
                <a:tc>
                  <a:txBody>
                    <a:bodyPr/>
                    <a:lstStyle/>
                    <a:p>
                      <a:r>
                        <a:rPr lang="en-US" sz="1200" b="1" dirty="0"/>
                        <a:t>Note </a:t>
                      </a:r>
                      <a:endParaRPr lang="en-US" sz="1200" b="1" dirty="0">
                        <a:solidFill>
                          <a:schemeClr val="tx1"/>
                        </a:solidFill>
                      </a:endParaRPr>
                    </a:p>
                  </a:txBody>
                  <a:tcPr marL="68580" marR="68580" marT="34290" marB="34290"/>
                </a:tc>
                <a:tc>
                  <a:txBody>
                    <a:bodyPr/>
                    <a:lstStyle/>
                    <a:p>
                      <a:pPr marL="171450" lvl="0" indent="-171450" algn="l" defTabSz="914400" rtl="0" eaLnBrk="1" latinLnBrk="0" hangingPunct="1">
                        <a:spcBef>
                          <a:spcPts val="0"/>
                        </a:spcBef>
                        <a:buClr>
                          <a:srgbClr val="002060"/>
                        </a:buClr>
                        <a:buSzPct val="100000"/>
                        <a:buFont typeface="Arial" panose="020B0604020202020204" pitchFamily="34" charset="0"/>
                        <a:buChar char="•"/>
                      </a:pPr>
                      <a:r>
                        <a:rPr lang="en-US" sz="1200" kern="1200" dirty="0"/>
                        <a:t>Competitive process</a:t>
                      </a:r>
                    </a:p>
                    <a:p>
                      <a:pPr marL="171450" lvl="0" indent="-171450" algn="l" defTabSz="914400" rtl="0" eaLnBrk="1" latinLnBrk="0" hangingPunct="1">
                        <a:spcBef>
                          <a:spcPts val="0"/>
                        </a:spcBef>
                        <a:buClr>
                          <a:srgbClr val="002060"/>
                        </a:buClr>
                        <a:buSzPct val="100000"/>
                        <a:buFont typeface="Arial" panose="020B0604020202020204" pitchFamily="34" charset="0"/>
                        <a:buChar char="•"/>
                      </a:pPr>
                      <a:r>
                        <a:rPr lang="en-US" sz="1200" kern="1200" dirty="0"/>
                        <a:t>Decentralized Graduate School</a:t>
                      </a:r>
                    </a:p>
                    <a:p>
                      <a:pPr marL="171450" lvl="0" indent="-171450" algn="l" defTabSz="914400" rtl="0" eaLnBrk="1" latinLnBrk="0" hangingPunct="1">
                        <a:spcBef>
                          <a:spcPts val="0"/>
                        </a:spcBef>
                        <a:buClr>
                          <a:srgbClr val="002060"/>
                        </a:buClr>
                        <a:buSzPct val="100000"/>
                        <a:buFont typeface="Arial" panose="020B0604020202020204" pitchFamily="34" charset="0"/>
                        <a:buChar char="•"/>
                      </a:pPr>
                      <a:r>
                        <a:rPr lang="en-US" sz="1200" kern="1200" dirty="0"/>
                        <a:t>Teaching and Research Assistantships are available in some departments for top applicants</a:t>
                      </a:r>
                    </a:p>
                    <a:p>
                      <a:pPr marL="0" lvl="0" indent="0" algn="l" defTabSz="914400" rtl="0" eaLnBrk="1" latinLnBrk="0" hangingPunct="1">
                        <a:spcBef>
                          <a:spcPts val="0"/>
                        </a:spcBef>
                        <a:buClr>
                          <a:srgbClr val="002060"/>
                        </a:buClr>
                        <a:buSzPct val="100000"/>
                        <a:buFont typeface="Arial" panose="020B0604020202020204" pitchFamily="34" charset="0"/>
                        <a:buNone/>
                      </a:pPr>
                      <a:endParaRPr lang="en-US" sz="1200" kern="1200" dirty="0"/>
                    </a:p>
                    <a:p>
                      <a:pPr marL="0" marR="0" lvl="0" indent="0" algn="l" defTabSz="914400" rtl="0" eaLnBrk="1" fontAlgn="auto" latinLnBrk="0" hangingPunct="1">
                        <a:lnSpc>
                          <a:spcPct val="100000"/>
                        </a:lnSpc>
                        <a:spcBef>
                          <a:spcPts val="0"/>
                        </a:spcBef>
                        <a:spcAft>
                          <a:spcPts val="0"/>
                        </a:spcAft>
                        <a:buClr>
                          <a:schemeClr val="accent4">
                            <a:lumMod val="40000"/>
                            <a:lumOff val="60000"/>
                          </a:schemeClr>
                        </a:buClr>
                        <a:buSzPct val="60000"/>
                        <a:buFont typeface="Wingdings" panose="05000000000000000000" pitchFamily="2" charset="2"/>
                        <a:buNone/>
                        <a:tabLst/>
                        <a:defRPr/>
                      </a:pPr>
                      <a:r>
                        <a:rPr lang="en-US" sz="1200" b="1" dirty="0"/>
                        <a:t>**Requirements vary depending on department. Always check department’s website for detailed information**</a:t>
                      </a:r>
                      <a:endParaRPr lang="en-US" sz="1200" b="1" dirty="0">
                        <a:solidFill>
                          <a:schemeClr val="tx1"/>
                        </a:solidFill>
                      </a:endParaRPr>
                    </a:p>
                    <a:p>
                      <a:pPr marL="0" lvl="0" algn="l" defTabSz="914400" rtl="0" eaLnBrk="1" latinLnBrk="0" hangingPunct="1">
                        <a:spcBef>
                          <a:spcPts val="0"/>
                        </a:spcBef>
                        <a:buClr>
                          <a:schemeClr val="accent4">
                            <a:lumMod val="40000"/>
                            <a:lumOff val="60000"/>
                          </a:schemeClr>
                        </a:buClr>
                        <a:buSzPct val="60000"/>
                        <a:buFont typeface="Wingdings" panose="05000000000000000000" pitchFamily="2" charset="2"/>
                        <a:buNone/>
                      </a:pPr>
                      <a:endParaRPr lang="en-US" sz="12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2107536403"/>
                  </a:ext>
                </a:extLst>
              </a:tr>
            </a:tbl>
          </a:graphicData>
        </a:graphic>
      </p:graphicFrame>
    </p:spTree>
    <p:extLst>
      <p:ext uri="{BB962C8B-B14F-4D97-AF65-F5344CB8AC3E}">
        <p14:creationId xmlns:p14="http://schemas.microsoft.com/office/powerpoint/2010/main" val="102471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EF3CC7D-B9FD-415C-9F32-9B34D1984DDB}"/>
              </a:ext>
            </a:extLst>
          </p:cNvPr>
          <p:cNvSpPr>
            <a:spLocks noGrp="1"/>
          </p:cNvSpPr>
          <p:nvPr>
            <p:ph idx="1"/>
          </p:nvPr>
        </p:nvSpPr>
        <p:spPr>
          <a:xfrm>
            <a:off x="144185" y="2438451"/>
            <a:ext cx="4885015" cy="4130566"/>
          </a:xfrm>
        </p:spPr>
        <p:txBody>
          <a:bodyPr>
            <a:normAutofit/>
          </a:bodyPr>
          <a:lstStyle/>
          <a:p>
            <a:pPr marL="457200" indent="-457200">
              <a:lnSpc>
                <a:spcPct val="200000"/>
              </a:lnSpc>
              <a:buClr>
                <a:srgbClr val="002060"/>
              </a:buClr>
              <a:buFont typeface="+mj-lt"/>
              <a:buAutoNum type="arabicPeriod"/>
            </a:pPr>
            <a:r>
              <a:rPr lang="en-US" sz="1400" dirty="0"/>
              <a:t>Why Bozeman, Montana </a:t>
            </a:r>
          </a:p>
          <a:p>
            <a:pPr marL="457200" indent="-457200">
              <a:lnSpc>
                <a:spcPct val="200000"/>
              </a:lnSpc>
              <a:buClr>
                <a:srgbClr val="002060"/>
              </a:buClr>
              <a:buFont typeface="+mj-lt"/>
              <a:buAutoNum type="arabicPeriod"/>
            </a:pPr>
            <a:r>
              <a:rPr lang="en-US" sz="1400" dirty="0"/>
              <a:t>Why Montana State University</a:t>
            </a:r>
          </a:p>
          <a:p>
            <a:pPr marL="457200" indent="-457200">
              <a:lnSpc>
                <a:spcPct val="200000"/>
              </a:lnSpc>
              <a:buClr>
                <a:srgbClr val="002060"/>
              </a:buClr>
              <a:buFont typeface="+mj-lt"/>
              <a:buAutoNum type="arabicPeriod"/>
            </a:pPr>
            <a:r>
              <a:rPr lang="en-US" sz="1400" dirty="0"/>
              <a:t>Academic Programs Overview</a:t>
            </a:r>
          </a:p>
          <a:p>
            <a:pPr marL="457200" indent="-457200">
              <a:lnSpc>
                <a:spcPct val="200000"/>
              </a:lnSpc>
              <a:buClr>
                <a:srgbClr val="002060"/>
              </a:buClr>
              <a:buFont typeface="+mj-lt"/>
              <a:buAutoNum type="arabicPeriod"/>
            </a:pPr>
            <a:r>
              <a:rPr lang="en-US" sz="1400" dirty="0"/>
              <a:t>Undergraduate Admissions Requirement and Process  </a:t>
            </a:r>
          </a:p>
          <a:p>
            <a:pPr marL="457200" indent="-457200">
              <a:lnSpc>
                <a:spcPct val="200000"/>
              </a:lnSpc>
              <a:buClr>
                <a:srgbClr val="002060"/>
              </a:buClr>
              <a:buFont typeface="+mj-lt"/>
              <a:buAutoNum type="arabicPeriod"/>
            </a:pPr>
            <a:r>
              <a:rPr lang="en-US" sz="1400" dirty="0"/>
              <a:t>Graduate Admissions Requirement and Process  </a:t>
            </a:r>
          </a:p>
          <a:p>
            <a:pPr marL="457200" indent="-457200">
              <a:lnSpc>
                <a:spcPct val="200000"/>
              </a:lnSpc>
              <a:buClr>
                <a:srgbClr val="002060"/>
              </a:buClr>
              <a:buFont typeface="+mj-lt"/>
              <a:buAutoNum type="arabicPeriod"/>
            </a:pPr>
            <a:r>
              <a:rPr lang="en-US" sz="1400" dirty="0"/>
              <a:t>Tuition and Fees</a:t>
            </a:r>
          </a:p>
          <a:p>
            <a:pPr marL="457200" indent="-457200">
              <a:lnSpc>
                <a:spcPct val="200000"/>
              </a:lnSpc>
              <a:buClr>
                <a:srgbClr val="002060"/>
              </a:buClr>
              <a:buFont typeface="+mj-lt"/>
              <a:buAutoNum type="arabicPeriod"/>
            </a:pPr>
            <a:r>
              <a:rPr lang="en-US" sz="1400" dirty="0"/>
              <a:t>Undergraduate Scholarship</a:t>
            </a:r>
            <a:endParaRPr lang="en-US" sz="1400" dirty="0">
              <a:cs typeface="Arial"/>
            </a:endParaRPr>
          </a:p>
          <a:p>
            <a:pPr marL="457200" indent="-457200">
              <a:lnSpc>
                <a:spcPct val="200000"/>
              </a:lnSpc>
              <a:buClr>
                <a:srgbClr val="002060"/>
              </a:buClr>
              <a:buFont typeface="+mj-lt"/>
              <a:buAutoNum type="arabicPeriod"/>
            </a:pPr>
            <a:r>
              <a:rPr lang="en-US" sz="1400" dirty="0"/>
              <a:t>International Students Spotlight</a:t>
            </a:r>
          </a:p>
          <a:p>
            <a:pPr marL="0" indent="0">
              <a:buClr>
                <a:schemeClr val="accent4">
                  <a:lumMod val="40000"/>
                  <a:lumOff val="60000"/>
                </a:schemeClr>
              </a:buClr>
              <a:buNone/>
            </a:pPr>
            <a:endParaRPr lang="en-US" sz="1400" dirty="0"/>
          </a:p>
        </p:txBody>
      </p:sp>
      <p:pic>
        <p:nvPicPr>
          <p:cNvPr id="8" name="Picture 7">
            <a:extLst>
              <a:ext uri="{FF2B5EF4-FFF2-40B4-BE49-F238E27FC236}">
                <a16:creationId xmlns:a16="http://schemas.microsoft.com/office/drawing/2014/main" id="{354381DE-AE33-4166-8147-C28CA8BEB0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06" r="3688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6" name="Title 1">
            <a:extLst>
              <a:ext uri="{FF2B5EF4-FFF2-40B4-BE49-F238E27FC236}">
                <a16:creationId xmlns:a16="http://schemas.microsoft.com/office/drawing/2014/main" id="{B6875996-E740-4DE0-97DF-1BA381B4FF0D}"/>
              </a:ext>
            </a:extLst>
          </p:cNvPr>
          <p:cNvSpPr>
            <a:spLocks noGrp="1"/>
          </p:cNvSpPr>
          <p:nvPr>
            <p:ph type="title"/>
          </p:nvPr>
        </p:nvSpPr>
        <p:spPr>
          <a:xfrm>
            <a:off x="714137" y="1224802"/>
            <a:ext cx="7162800" cy="381000"/>
          </a:xfrm>
        </p:spPr>
        <p:txBody>
          <a:bodyPr vert="horz" lIns="91440" tIns="45720" rIns="91440" bIns="45720" rtlCol="0" anchor="t">
            <a:normAutofit fontScale="90000"/>
          </a:bodyPr>
          <a:lstStyle/>
          <a:p>
            <a:pPr algn="l">
              <a:lnSpc>
                <a:spcPct val="90000"/>
              </a:lnSpc>
            </a:pPr>
            <a:br>
              <a:rPr lang="en-US" sz="5400" b="1" kern="1200" dirty="0">
                <a:solidFill>
                  <a:srgbClr val="F0A010"/>
                </a:solidFill>
              </a:rPr>
            </a:br>
            <a:r>
              <a:rPr lang="en-US" sz="2800" b="1" kern="1200" dirty="0">
                <a:solidFill>
                  <a:srgbClr val="002060"/>
                </a:solidFill>
              </a:rPr>
              <a:t>Table of Contents</a:t>
            </a:r>
            <a:endParaRPr lang="en-US" sz="5100" b="1" kern="1200" dirty="0">
              <a:solidFill>
                <a:srgbClr val="002060"/>
              </a:solidFill>
            </a:endParaRPr>
          </a:p>
        </p:txBody>
      </p:sp>
      <p:pic>
        <p:nvPicPr>
          <p:cNvPr id="18" name="Picture 17">
            <a:extLst>
              <a:ext uri="{FF2B5EF4-FFF2-40B4-BE49-F238E27FC236}">
                <a16:creationId xmlns:a16="http://schemas.microsoft.com/office/drawing/2014/main" id="{8BD91D21-3368-4AB9-B593-7CE0F3DB2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9" y="312956"/>
            <a:ext cx="4090424" cy="582169"/>
          </a:xfrm>
          <a:prstGeom prst="rect">
            <a:avLst/>
          </a:prstGeom>
        </p:spPr>
      </p:pic>
    </p:spTree>
    <p:extLst>
      <p:ext uri="{BB962C8B-B14F-4D97-AF65-F5344CB8AC3E}">
        <p14:creationId xmlns:p14="http://schemas.microsoft.com/office/powerpoint/2010/main" val="182858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Graduate Admissions</a:t>
            </a:r>
            <a:br>
              <a:rPr lang="en-US" sz="3200" b="1" dirty="0"/>
            </a:br>
            <a:r>
              <a:rPr lang="en-US" sz="3200" b="1" dirty="0">
                <a:solidFill>
                  <a:srgbClr val="F0A010"/>
                </a:solidFill>
              </a:rPr>
              <a:t>Process</a:t>
            </a:r>
          </a:p>
        </p:txBody>
      </p:sp>
      <p:sp>
        <p:nvSpPr>
          <p:cNvPr id="4" name="Content Placeholder 2">
            <a:extLst>
              <a:ext uri="{FF2B5EF4-FFF2-40B4-BE49-F238E27FC236}">
                <a16:creationId xmlns:a16="http://schemas.microsoft.com/office/drawing/2014/main" id="{65754D64-1227-4F37-8B7D-2E33E2FC73CD}"/>
              </a:ext>
            </a:extLst>
          </p:cNvPr>
          <p:cNvSpPr>
            <a:spLocks noGrp="1"/>
          </p:cNvSpPr>
          <p:nvPr>
            <p:ph idx="1"/>
          </p:nvPr>
        </p:nvSpPr>
        <p:spPr>
          <a:xfrm>
            <a:off x="730210" y="1795651"/>
            <a:ext cx="7132273" cy="3865036"/>
          </a:xfrm>
        </p:spPr>
        <p:txBody>
          <a:bodyPr>
            <a:normAutofit fontScale="92500" lnSpcReduction="10000"/>
          </a:bodyPr>
          <a:lstStyle/>
          <a:p>
            <a:pPr>
              <a:spcBef>
                <a:spcPts val="450"/>
              </a:spcBef>
              <a:spcAft>
                <a:spcPts val="450"/>
              </a:spcAft>
              <a:buClr>
                <a:srgbClr val="002060"/>
              </a:buClr>
              <a:buFont typeface="+mj-lt"/>
              <a:buAutoNum type="arabicPeriod"/>
            </a:pPr>
            <a:r>
              <a:rPr lang="en-US" sz="1500" b="1" dirty="0"/>
              <a:t>Submit</a:t>
            </a:r>
          </a:p>
          <a:p>
            <a:pPr lvl="1">
              <a:spcBef>
                <a:spcPts val="450"/>
              </a:spcBef>
              <a:buClr>
                <a:srgbClr val="002060"/>
              </a:buClr>
              <a:buSzPct val="60000"/>
              <a:buFont typeface="Arial" panose="020B0604020202020204" pitchFamily="34" charset="0"/>
              <a:buChar char="―"/>
            </a:pPr>
            <a:r>
              <a:rPr lang="en-US" sz="1200" dirty="0"/>
              <a:t>$60 application fee</a:t>
            </a:r>
          </a:p>
          <a:p>
            <a:pPr lvl="1">
              <a:spcBef>
                <a:spcPts val="450"/>
              </a:spcBef>
              <a:buClr>
                <a:srgbClr val="002060"/>
              </a:buClr>
              <a:buSzPct val="60000"/>
              <a:buFont typeface="Arial" panose="020B0604020202020204" pitchFamily="34" charset="0"/>
              <a:buChar char="―"/>
            </a:pPr>
            <a:r>
              <a:rPr lang="en-US" sz="1200" dirty="0"/>
              <a:t>Transcript of all post secondary coursework completion (in local language and translation)</a:t>
            </a:r>
          </a:p>
          <a:p>
            <a:pPr lvl="1">
              <a:spcBef>
                <a:spcPts val="450"/>
              </a:spcBef>
              <a:buClr>
                <a:srgbClr val="002060"/>
              </a:buClr>
              <a:buSzPct val="60000"/>
              <a:buFont typeface="Arial" panose="020B0604020202020204" pitchFamily="34" charset="0"/>
              <a:buChar char="―"/>
            </a:pPr>
            <a:r>
              <a:rPr lang="en-US" sz="1200" dirty="0"/>
              <a:t>Proof of English proficiency</a:t>
            </a:r>
          </a:p>
          <a:p>
            <a:pPr lvl="1">
              <a:spcBef>
                <a:spcPts val="450"/>
              </a:spcBef>
              <a:buClr>
                <a:srgbClr val="002060"/>
              </a:buClr>
              <a:buSzPct val="60000"/>
              <a:buFont typeface="Arial" panose="020B0604020202020204" pitchFamily="34" charset="0"/>
              <a:buChar char="―"/>
            </a:pPr>
            <a:r>
              <a:rPr lang="en-US" sz="1200" dirty="0"/>
              <a:t>GMAT or GRE (score varies by department)</a:t>
            </a:r>
          </a:p>
          <a:p>
            <a:pPr lvl="1">
              <a:spcBef>
                <a:spcPts val="450"/>
              </a:spcBef>
              <a:buClr>
                <a:srgbClr val="002060"/>
              </a:buClr>
              <a:buSzPct val="60000"/>
              <a:buFont typeface="Arial" panose="020B0604020202020204" pitchFamily="34" charset="0"/>
              <a:buChar char="―"/>
            </a:pPr>
            <a:r>
              <a:rPr lang="en-US" sz="1200" dirty="0"/>
              <a:t>Essay / Statement of Purpose</a:t>
            </a:r>
          </a:p>
          <a:p>
            <a:pPr lvl="1">
              <a:spcBef>
                <a:spcPts val="450"/>
              </a:spcBef>
              <a:buClr>
                <a:srgbClr val="002060"/>
              </a:buClr>
              <a:buSzPct val="60000"/>
              <a:buFont typeface="Arial" panose="020B0604020202020204" pitchFamily="34" charset="0"/>
              <a:buChar char="―"/>
            </a:pPr>
            <a:r>
              <a:rPr lang="en-US" sz="1200" dirty="0"/>
              <a:t>Three letters of recommendation</a:t>
            </a:r>
          </a:p>
          <a:p>
            <a:pPr>
              <a:spcBef>
                <a:spcPts val="450"/>
              </a:spcBef>
              <a:spcAft>
                <a:spcPts val="450"/>
              </a:spcAft>
              <a:buClr>
                <a:srgbClr val="002060"/>
              </a:buClr>
              <a:buFont typeface="+mj-lt"/>
              <a:buAutoNum type="arabicPeriod"/>
            </a:pPr>
            <a:r>
              <a:rPr lang="en-US" sz="1500" b="1" dirty="0"/>
              <a:t>Receive I-20 by submitting</a:t>
            </a:r>
          </a:p>
          <a:p>
            <a:pPr lvl="1">
              <a:spcBef>
                <a:spcPts val="450"/>
              </a:spcBef>
              <a:spcAft>
                <a:spcPts val="450"/>
              </a:spcAft>
              <a:buClr>
                <a:srgbClr val="002060"/>
              </a:buClr>
            </a:pPr>
            <a:r>
              <a:rPr lang="en-US" sz="1200" dirty="0"/>
              <a:t>Copy of student’s passport</a:t>
            </a:r>
          </a:p>
          <a:p>
            <a:pPr lvl="1">
              <a:spcBef>
                <a:spcPts val="450"/>
              </a:spcBef>
              <a:spcAft>
                <a:spcPts val="450"/>
              </a:spcAft>
              <a:buClr>
                <a:srgbClr val="002060"/>
              </a:buClr>
            </a:pPr>
            <a:r>
              <a:rPr lang="en-US" sz="1200" dirty="0"/>
              <a:t>Financial certificate (provided by our admissions team)</a:t>
            </a:r>
          </a:p>
          <a:p>
            <a:pPr lvl="1">
              <a:spcBef>
                <a:spcPts val="450"/>
              </a:spcBef>
              <a:spcAft>
                <a:spcPts val="450"/>
              </a:spcAft>
              <a:buClr>
                <a:srgbClr val="002060"/>
              </a:buClr>
            </a:pPr>
            <a:r>
              <a:rPr lang="en-US" sz="1200" dirty="0"/>
              <a:t>Bank statement with minimum fund $26,498</a:t>
            </a:r>
            <a:endParaRPr lang="en-US" sz="900" dirty="0"/>
          </a:p>
          <a:p>
            <a:pPr>
              <a:spcBef>
                <a:spcPts val="450"/>
              </a:spcBef>
              <a:spcAft>
                <a:spcPts val="450"/>
              </a:spcAft>
              <a:buClr>
                <a:srgbClr val="002060"/>
              </a:buClr>
              <a:buFont typeface="+mj-lt"/>
              <a:buAutoNum type="arabicPeriod"/>
            </a:pPr>
            <a:r>
              <a:rPr lang="en-US" sz="1500" b="1" dirty="0"/>
              <a:t>Apply for a student visa</a:t>
            </a:r>
          </a:p>
          <a:p>
            <a:pPr>
              <a:spcBef>
                <a:spcPts val="450"/>
              </a:spcBef>
              <a:spcAft>
                <a:spcPts val="450"/>
              </a:spcAft>
              <a:buClr>
                <a:srgbClr val="002060"/>
              </a:buClr>
              <a:buFont typeface="+mj-lt"/>
              <a:buAutoNum type="arabicPeriod"/>
            </a:pPr>
            <a:r>
              <a:rPr lang="en-US" sz="1500" b="1" dirty="0"/>
              <a:t>Apply for housing </a:t>
            </a:r>
          </a:p>
          <a:p>
            <a:pPr>
              <a:spcBef>
                <a:spcPts val="450"/>
              </a:spcBef>
              <a:spcAft>
                <a:spcPts val="450"/>
              </a:spcAft>
              <a:buClr>
                <a:srgbClr val="002060"/>
              </a:buClr>
              <a:buFont typeface="+mj-lt"/>
              <a:buAutoNum type="arabicPeriod"/>
            </a:pPr>
            <a:r>
              <a:rPr lang="en-US" sz="1500" b="1" dirty="0"/>
              <a:t>Start packing!</a:t>
            </a:r>
          </a:p>
        </p:txBody>
      </p:sp>
      <p:sp>
        <p:nvSpPr>
          <p:cNvPr id="5" name="TextBox 4">
            <a:extLst>
              <a:ext uri="{FF2B5EF4-FFF2-40B4-BE49-F238E27FC236}">
                <a16:creationId xmlns:a16="http://schemas.microsoft.com/office/drawing/2014/main" id="{A0B613B3-08F5-4E3A-B43B-F419D9360C62}"/>
              </a:ext>
            </a:extLst>
          </p:cNvPr>
          <p:cNvSpPr txBox="1"/>
          <p:nvPr/>
        </p:nvSpPr>
        <p:spPr>
          <a:xfrm>
            <a:off x="5867400" y="3124200"/>
            <a:ext cx="2259291" cy="2862322"/>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sz="1500" b="1" u="sng" dirty="0">
                <a:solidFill>
                  <a:srgbClr val="FF0000"/>
                </a:solidFill>
                <a:latin typeface="+mj-lt"/>
              </a:rPr>
              <a:t>Deadlines</a:t>
            </a:r>
            <a:r>
              <a:rPr lang="en-US" sz="1500" dirty="0">
                <a:solidFill>
                  <a:srgbClr val="FF0000"/>
                </a:solidFill>
                <a:latin typeface="+mj-lt"/>
              </a:rPr>
              <a:t>:</a:t>
            </a:r>
          </a:p>
          <a:p>
            <a:pPr algn="ctr"/>
            <a:endParaRPr lang="en-US" sz="1500" dirty="0">
              <a:solidFill>
                <a:srgbClr val="FF0000"/>
              </a:solidFill>
              <a:latin typeface="+mj-lt"/>
            </a:endParaRPr>
          </a:p>
          <a:p>
            <a:pPr algn="ctr"/>
            <a:r>
              <a:rPr lang="en-US" sz="1500" dirty="0"/>
              <a:t>Fall – May 13</a:t>
            </a:r>
          </a:p>
          <a:p>
            <a:pPr algn="ctr"/>
            <a:r>
              <a:rPr lang="en-US" sz="1500" dirty="0"/>
              <a:t>Spring – Oct 1</a:t>
            </a:r>
          </a:p>
          <a:p>
            <a:pPr algn="ctr"/>
            <a:endParaRPr lang="en-US" sz="1500" dirty="0"/>
          </a:p>
          <a:p>
            <a:pPr algn="ctr"/>
            <a:r>
              <a:rPr lang="en-US" sz="1500" b="1" dirty="0"/>
              <a:t>**Deadlines may  vary by department. Please </a:t>
            </a:r>
          </a:p>
          <a:p>
            <a:pPr algn="ctr"/>
            <a:r>
              <a:rPr lang="en-US" sz="1500" b="1" dirty="0"/>
              <a:t>check your </a:t>
            </a:r>
          </a:p>
          <a:p>
            <a:pPr algn="ctr"/>
            <a:r>
              <a:rPr lang="en-US" sz="1500" b="1" dirty="0"/>
              <a:t>department's </a:t>
            </a:r>
          </a:p>
          <a:p>
            <a:pPr algn="ctr"/>
            <a:r>
              <a:rPr lang="en-US" sz="1500" b="1" dirty="0"/>
              <a:t>webpage to verify </a:t>
            </a:r>
          </a:p>
          <a:p>
            <a:pPr algn="ctr"/>
            <a:r>
              <a:rPr lang="en-US" sz="1500" b="1" dirty="0"/>
              <a:t>the deadline**</a:t>
            </a:r>
          </a:p>
          <a:p>
            <a:pPr algn="ctr"/>
            <a:endParaRPr lang="en-US" sz="1500" dirty="0">
              <a:solidFill>
                <a:srgbClr val="002060"/>
              </a:solidFill>
              <a:latin typeface="+mj-lt"/>
            </a:endParaRPr>
          </a:p>
        </p:txBody>
      </p:sp>
    </p:spTree>
    <p:extLst>
      <p:ext uri="{BB962C8B-B14F-4D97-AF65-F5344CB8AC3E}">
        <p14:creationId xmlns:p14="http://schemas.microsoft.com/office/powerpoint/2010/main" val="3359875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Undergraduate and Graduate</a:t>
            </a:r>
            <a:br>
              <a:rPr lang="en-US" sz="3200" b="1" dirty="0"/>
            </a:br>
            <a:r>
              <a:rPr lang="en-US" sz="3200" b="1" dirty="0">
                <a:solidFill>
                  <a:srgbClr val="F0A010"/>
                </a:solidFill>
              </a:rPr>
              <a:t>Tuition and Fee</a:t>
            </a:r>
          </a:p>
        </p:txBody>
      </p:sp>
      <p:graphicFrame>
        <p:nvGraphicFramePr>
          <p:cNvPr id="7" name="Table 6">
            <a:extLst>
              <a:ext uri="{FF2B5EF4-FFF2-40B4-BE49-F238E27FC236}">
                <a16:creationId xmlns:a16="http://schemas.microsoft.com/office/drawing/2014/main" id="{4527D50E-064F-4396-BF13-6341118EBBE9}"/>
              </a:ext>
            </a:extLst>
          </p:cNvPr>
          <p:cNvGraphicFramePr>
            <a:graphicFrameLocks noGrp="1"/>
          </p:cNvGraphicFramePr>
          <p:nvPr>
            <p:extLst>
              <p:ext uri="{D42A27DB-BD31-4B8C-83A1-F6EECF244321}">
                <p14:modId xmlns:p14="http://schemas.microsoft.com/office/powerpoint/2010/main" val="3020795578"/>
              </p:ext>
            </p:extLst>
          </p:nvPr>
        </p:nvGraphicFramePr>
        <p:xfrm>
          <a:off x="762000" y="2034540"/>
          <a:ext cx="7696201" cy="3383280"/>
        </p:xfrm>
        <a:graphic>
          <a:graphicData uri="http://schemas.openxmlformats.org/drawingml/2006/table">
            <a:tbl>
              <a:tblPr firstRow="1" bandRow="1">
                <a:tableStyleId>{1E171933-4619-4E11-9A3F-F7608DF75F80}</a:tableStyleId>
              </a:tblPr>
              <a:tblGrid>
                <a:gridCol w="2971800">
                  <a:extLst>
                    <a:ext uri="{9D8B030D-6E8A-4147-A177-3AD203B41FA5}">
                      <a16:colId xmlns:a16="http://schemas.microsoft.com/office/drawing/2014/main" val="203748490"/>
                    </a:ext>
                  </a:extLst>
                </a:gridCol>
                <a:gridCol w="2438400">
                  <a:extLst>
                    <a:ext uri="{9D8B030D-6E8A-4147-A177-3AD203B41FA5}">
                      <a16:colId xmlns:a16="http://schemas.microsoft.com/office/drawing/2014/main" val="2806028088"/>
                    </a:ext>
                  </a:extLst>
                </a:gridCol>
                <a:gridCol w="2286001">
                  <a:extLst>
                    <a:ext uri="{9D8B030D-6E8A-4147-A177-3AD203B41FA5}">
                      <a16:colId xmlns:a16="http://schemas.microsoft.com/office/drawing/2014/main" val="1488789396"/>
                    </a:ext>
                  </a:extLst>
                </a:gridCol>
              </a:tblGrid>
              <a:tr h="617220">
                <a:tc>
                  <a:txBody>
                    <a:bodyPr/>
                    <a:lstStyle/>
                    <a:p>
                      <a:pPr algn="ctr"/>
                      <a:endParaRPr lang="en-US" sz="1400" b="1" dirty="0"/>
                    </a:p>
                  </a:txBody>
                  <a:tcPr marL="68580" marR="68580" marT="34290" marB="34290"/>
                </a:tc>
                <a:tc>
                  <a:txBody>
                    <a:bodyPr/>
                    <a:lstStyle/>
                    <a:p>
                      <a:pPr algn="ctr"/>
                      <a:r>
                        <a:rPr lang="en-US" sz="1800" b="1" dirty="0"/>
                        <a:t>UNDERGRADUATE</a:t>
                      </a:r>
                    </a:p>
                  </a:txBody>
                  <a:tcPr marL="68580" marR="68580" marT="34290" marB="34290"/>
                </a:tc>
                <a:tc>
                  <a:txBody>
                    <a:bodyPr/>
                    <a:lstStyle/>
                    <a:p>
                      <a:pPr algn="ctr"/>
                      <a:r>
                        <a:rPr lang="en-US" sz="1800" b="1" dirty="0"/>
                        <a:t>GRADUATE</a:t>
                      </a:r>
                    </a:p>
                  </a:txBody>
                  <a:tcPr marL="68580" marR="68580" marT="34290" marB="34290"/>
                </a:tc>
                <a:extLst>
                  <a:ext uri="{0D108BD9-81ED-4DB2-BD59-A6C34878D82A}">
                    <a16:rowId xmlns:a16="http://schemas.microsoft.com/office/drawing/2014/main" val="1422862605"/>
                  </a:ext>
                </a:extLst>
              </a:tr>
              <a:tr h="388620">
                <a:tc>
                  <a:txBody>
                    <a:bodyPr/>
                    <a:lstStyle/>
                    <a:p>
                      <a:r>
                        <a:rPr lang="en-US" sz="2100" b="1" dirty="0"/>
                        <a:t>Tuition/Fees</a:t>
                      </a:r>
                    </a:p>
                  </a:txBody>
                  <a:tcPr marL="68580" marR="68580" marT="34290" marB="34290"/>
                </a:tc>
                <a:tc>
                  <a:txBody>
                    <a:bodyPr/>
                    <a:lstStyle/>
                    <a:p>
                      <a:pPr algn="ctr"/>
                      <a:r>
                        <a:rPr lang="en-US" sz="2100" dirty="0"/>
                        <a:t>$25,850</a:t>
                      </a:r>
                    </a:p>
                  </a:txBody>
                  <a:tcPr marL="68580" marR="68580" marT="34290" marB="34290"/>
                </a:tc>
                <a:tc>
                  <a:txBody>
                    <a:bodyPr/>
                    <a:lstStyle/>
                    <a:p>
                      <a:pPr algn="ctr"/>
                      <a:r>
                        <a:rPr lang="en-US" sz="2100" dirty="0"/>
                        <a:t>$16,198</a:t>
                      </a:r>
                    </a:p>
                  </a:txBody>
                  <a:tcPr marL="68580" marR="68580" marT="34290" marB="34290"/>
                </a:tc>
                <a:extLst>
                  <a:ext uri="{0D108BD9-81ED-4DB2-BD59-A6C34878D82A}">
                    <a16:rowId xmlns:a16="http://schemas.microsoft.com/office/drawing/2014/main" val="3280976651"/>
                  </a:ext>
                </a:extLst>
              </a:tr>
              <a:tr h="708660">
                <a:tc>
                  <a:txBody>
                    <a:bodyPr/>
                    <a:lstStyle/>
                    <a:p>
                      <a:r>
                        <a:rPr lang="en-US" sz="2100" b="1" dirty="0"/>
                        <a:t>Room and Board</a:t>
                      </a:r>
                    </a:p>
                  </a:txBody>
                  <a:tcPr marL="68580" marR="68580" marT="34290" marB="34290"/>
                </a:tc>
                <a:tc>
                  <a:txBody>
                    <a:bodyPr/>
                    <a:lstStyle/>
                    <a:p>
                      <a:pPr algn="ctr"/>
                      <a:r>
                        <a:rPr lang="en-US" sz="2100" dirty="0"/>
                        <a:t>$10,300</a:t>
                      </a:r>
                    </a:p>
                    <a:p>
                      <a:pPr algn="ctr"/>
                      <a:endParaRPr lang="en-US" sz="2100" dirty="0"/>
                    </a:p>
                  </a:txBody>
                  <a:tcPr marL="68580" marR="68580" marT="34290" marB="34290"/>
                </a:tc>
                <a:tc>
                  <a:txBody>
                    <a:bodyPr/>
                    <a:lstStyle/>
                    <a:p>
                      <a:pPr algn="ctr"/>
                      <a:r>
                        <a:rPr lang="en-US" sz="2100" dirty="0"/>
                        <a:t>$10,300</a:t>
                      </a:r>
                    </a:p>
                    <a:p>
                      <a:pPr algn="ctr"/>
                      <a:endParaRPr lang="en-US" sz="2100" dirty="0"/>
                    </a:p>
                  </a:txBody>
                  <a:tcPr marL="68580" marR="68580" marT="34290" marB="34290"/>
                </a:tc>
                <a:extLst>
                  <a:ext uri="{0D108BD9-81ED-4DB2-BD59-A6C34878D82A}">
                    <a16:rowId xmlns:a16="http://schemas.microsoft.com/office/drawing/2014/main" val="3228927766"/>
                  </a:ext>
                </a:extLst>
              </a:tr>
              <a:tr h="1668780">
                <a:tc>
                  <a:txBody>
                    <a:bodyPr/>
                    <a:lstStyle/>
                    <a:p>
                      <a:r>
                        <a:rPr lang="en-US" sz="2100" b="1" dirty="0"/>
                        <a:t>Total amount of required funds listed on form I-20</a:t>
                      </a:r>
                    </a:p>
                  </a:txBody>
                  <a:tcPr marL="68580" marR="68580" marT="34290" marB="34290"/>
                </a:tc>
                <a:tc>
                  <a:txBody>
                    <a:bodyPr/>
                    <a:lstStyle/>
                    <a:p>
                      <a:pPr algn="ctr"/>
                      <a:r>
                        <a:rPr lang="en-US" sz="2100" b="1" dirty="0"/>
                        <a:t>$36,150</a:t>
                      </a:r>
                    </a:p>
                  </a:txBody>
                  <a:tcPr marL="68580" marR="68580" marT="34290" marB="34290"/>
                </a:tc>
                <a:tc>
                  <a:txBody>
                    <a:bodyPr/>
                    <a:lstStyle/>
                    <a:p>
                      <a:pPr algn="ctr"/>
                      <a:r>
                        <a:rPr lang="en-US" sz="2100" b="1" dirty="0"/>
                        <a:t>$26,498</a:t>
                      </a:r>
                    </a:p>
                  </a:txBody>
                  <a:tcPr marL="68580" marR="68580" marT="34290" marB="34290"/>
                </a:tc>
                <a:extLst>
                  <a:ext uri="{0D108BD9-81ED-4DB2-BD59-A6C34878D82A}">
                    <a16:rowId xmlns:a16="http://schemas.microsoft.com/office/drawing/2014/main" val="3769782123"/>
                  </a:ext>
                </a:extLst>
              </a:tr>
            </a:tbl>
          </a:graphicData>
        </a:graphic>
      </p:graphicFrame>
      <p:sp>
        <p:nvSpPr>
          <p:cNvPr id="3" name="TextBox 2">
            <a:extLst>
              <a:ext uri="{FF2B5EF4-FFF2-40B4-BE49-F238E27FC236}">
                <a16:creationId xmlns:a16="http://schemas.microsoft.com/office/drawing/2014/main" id="{9C931D5B-F36D-4441-9B8B-6AA1A5164E4A}"/>
              </a:ext>
            </a:extLst>
          </p:cNvPr>
          <p:cNvSpPr txBox="1"/>
          <p:nvPr/>
        </p:nvSpPr>
        <p:spPr>
          <a:xfrm>
            <a:off x="3962400" y="5449499"/>
            <a:ext cx="4876800" cy="400110"/>
          </a:xfrm>
          <a:prstGeom prst="rect">
            <a:avLst/>
          </a:prstGeom>
          <a:noFill/>
        </p:spPr>
        <p:txBody>
          <a:bodyPr wrap="square" rtlCol="0">
            <a:spAutoFit/>
          </a:bodyPr>
          <a:lstStyle/>
          <a:p>
            <a:r>
              <a:rPr lang="en-US" sz="2000" i="1" dirty="0"/>
              <a:t>Note: Tuition and Fees is subject to change</a:t>
            </a:r>
          </a:p>
        </p:txBody>
      </p:sp>
    </p:spTree>
    <p:extLst>
      <p:ext uri="{BB962C8B-B14F-4D97-AF65-F5344CB8AC3E}">
        <p14:creationId xmlns:p14="http://schemas.microsoft.com/office/powerpoint/2010/main" val="3257498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91" y="17206"/>
            <a:ext cx="6209217" cy="1212315"/>
          </a:xfrm>
        </p:spPr>
        <p:txBody>
          <a:bodyPr anchor="b">
            <a:normAutofit/>
          </a:bodyPr>
          <a:lstStyle/>
          <a:p>
            <a:r>
              <a:rPr lang="en-US" sz="3200" b="1" dirty="0">
                <a:solidFill>
                  <a:schemeClr val="bg1"/>
                </a:solidFill>
              </a:rPr>
              <a:t>Undergraduate</a:t>
            </a:r>
            <a:br>
              <a:rPr lang="en-US" sz="3200" b="1" dirty="0"/>
            </a:br>
            <a:r>
              <a:rPr lang="en-US" sz="3200" b="1" dirty="0">
                <a:solidFill>
                  <a:srgbClr val="F0A010"/>
                </a:solidFill>
              </a:rPr>
              <a:t>Scholarships</a:t>
            </a:r>
          </a:p>
        </p:txBody>
      </p:sp>
      <p:graphicFrame>
        <p:nvGraphicFramePr>
          <p:cNvPr id="4" name="Table 3">
            <a:extLst>
              <a:ext uri="{FF2B5EF4-FFF2-40B4-BE49-F238E27FC236}">
                <a16:creationId xmlns:a16="http://schemas.microsoft.com/office/drawing/2014/main" id="{B792EDF4-2736-4025-9BA5-DBE864E12A27}"/>
              </a:ext>
            </a:extLst>
          </p:cNvPr>
          <p:cNvGraphicFramePr>
            <a:graphicFrameLocks noGrp="1"/>
          </p:cNvGraphicFramePr>
          <p:nvPr>
            <p:extLst>
              <p:ext uri="{D42A27DB-BD31-4B8C-83A1-F6EECF244321}">
                <p14:modId xmlns:p14="http://schemas.microsoft.com/office/powerpoint/2010/main" val="281860981"/>
              </p:ext>
            </p:extLst>
          </p:nvPr>
        </p:nvGraphicFramePr>
        <p:xfrm>
          <a:off x="3200400" y="1371600"/>
          <a:ext cx="5641218" cy="4632271"/>
        </p:xfrm>
        <a:graphic>
          <a:graphicData uri="http://schemas.openxmlformats.org/drawingml/2006/table">
            <a:tbl>
              <a:tblPr firstRow="1" firstCol="1" bandRow="1">
                <a:tableStyleId>{17292A2E-F333-43FB-9621-5CBBE7FDCDCB}</a:tableStyleId>
              </a:tblPr>
              <a:tblGrid>
                <a:gridCol w="3903823">
                  <a:extLst>
                    <a:ext uri="{9D8B030D-6E8A-4147-A177-3AD203B41FA5}">
                      <a16:colId xmlns:a16="http://schemas.microsoft.com/office/drawing/2014/main" val="3201642866"/>
                    </a:ext>
                  </a:extLst>
                </a:gridCol>
                <a:gridCol w="1737395">
                  <a:extLst>
                    <a:ext uri="{9D8B030D-6E8A-4147-A177-3AD203B41FA5}">
                      <a16:colId xmlns:a16="http://schemas.microsoft.com/office/drawing/2014/main" val="2686491649"/>
                    </a:ext>
                  </a:extLst>
                </a:gridCol>
              </a:tblGrid>
              <a:tr h="534973">
                <a:tc>
                  <a:txBody>
                    <a:bodyPr/>
                    <a:lstStyle/>
                    <a:p>
                      <a:pPr marL="0" marR="0" algn="ctr">
                        <a:lnSpc>
                          <a:spcPct val="107000"/>
                        </a:lnSpc>
                        <a:spcBef>
                          <a:spcPts val="0"/>
                        </a:spcBef>
                        <a:spcAft>
                          <a:spcPts val="0"/>
                        </a:spcAft>
                        <a:tabLst>
                          <a:tab pos="1098550" algn="l"/>
                        </a:tabLst>
                      </a:pPr>
                      <a:r>
                        <a:rPr lang="en-US" sz="1100" dirty="0">
                          <a:effectLst/>
                        </a:rPr>
                        <a:t> </a:t>
                      </a:r>
                      <a:endParaRPr lang="en-US" sz="900" dirty="0">
                        <a:effectLst/>
                      </a:endParaRPr>
                    </a:p>
                    <a:p>
                      <a:pPr marL="0" marR="0" algn="ctr">
                        <a:lnSpc>
                          <a:spcPct val="107000"/>
                        </a:lnSpc>
                        <a:spcBef>
                          <a:spcPts val="0"/>
                        </a:spcBef>
                        <a:spcAft>
                          <a:spcPts val="0"/>
                        </a:spcAft>
                        <a:tabLst>
                          <a:tab pos="1098550" algn="l"/>
                        </a:tabLst>
                      </a:pPr>
                      <a:r>
                        <a:rPr lang="en-US" sz="1100" dirty="0">
                          <a:effectLst/>
                        </a:rPr>
                        <a:t>INTERNATIONAL UNDERGRADUATE SCHOLARSHIP</a:t>
                      </a:r>
                      <a:endParaRPr lang="en-US" sz="900" dirty="0">
                        <a:effectLst/>
                      </a:endParaRPr>
                    </a:p>
                    <a:p>
                      <a:pPr marL="0" marR="0" algn="ctr">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tc>
                  <a:txBody>
                    <a:bodyPr/>
                    <a:lstStyle/>
                    <a:p>
                      <a:pPr marL="0" marR="0" algn="ctr">
                        <a:lnSpc>
                          <a:spcPct val="107000"/>
                        </a:lnSpc>
                        <a:spcBef>
                          <a:spcPts val="0"/>
                        </a:spcBef>
                        <a:spcAft>
                          <a:spcPts val="0"/>
                        </a:spcAft>
                        <a:tabLst>
                          <a:tab pos="1098550" algn="l"/>
                        </a:tabLst>
                      </a:pPr>
                      <a:r>
                        <a:rPr lang="en-US" sz="1100" dirty="0">
                          <a:effectLst/>
                        </a:rPr>
                        <a:t>VALUE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2857800427"/>
                  </a:ext>
                </a:extLst>
              </a:tr>
              <a:tr h="534973">
                <a:tc>
                  <a:txBody>
                    <a:bodyPr/>
                    <a:lstStyle/>
                    <a:p>
                      <a:pPr marL="0" marR="0">
                        <a:lnSpc>
                          <a:spcPct val="107000"/>
                        </a:lnSpc>
                        <a:spcBef>
                          <a:spcPts val="0"/>
                        </a:spcBef>
                        <a:spcAft>
                          <a:spcPts val="0"/>
                        </a:spcAft>
                        <a:tabLst>
                          <a:tab pos="1098550" algn="l"/>
                        </a:tabLst>
                      </a:pPr>
                      <a:r>
                        <a:rPr lang="en-US" sz="1100" dirty="0">
                          <a:effectLst/>
                        </a:rPr>
                        <a:t>Freshman Scholarship- No SAT/ACT</a:t>
                      </a:r>
                      <a:endParaRPr lang="en-US" sz="900" dirty="0">
                        <a:effectLst/>
                      </a:endParaRPr>
                    </a:p>
                    <a:p>
                      <a:pPr marL="0" marR="0">
                        <a:lnSpc>
                          <a:spcPct val="107000"/>
                        </a:lnSpc>
                        <a:spcBef>
                          <a:spcPts val="0"/>
                        </a:spcBef>
                        <a:spcAft>
                          <a:spcPts val="0"/>
                        </a:spcAft>
                        <a:tabLst>
                          <a:tab pos="1098550" algn="l"/>
                        </a:tabLst>
                      </a:pPr>
                      <a:r>
                        <a:rPr lang="en-US" sz="1100" b="0" dirty="0">
                          <a:effectLst/>
                        </a:rPr>
                        <a:t>Freshman students without SAT/ACT and have a GPA at least 3.0/4.0</a:t>
                      </a:r>
                      <a:r>
                        <a:rPr lang="en-US" sz="1100" b="0" baseline="30000" dirty="0">
                          <a:effectLst/>
                        </a:rPr>
                        <a:t>(*)</a:t>
                      </a:r>
                      <a:endParaRPr lang="en-US" sz="900" b="0" dirty="0">
                        <a:effectLst/>
                      </a:endParaRPr>
                    </a:p>
                    <a:p>
                      <a:pPr marL="0" marR="0">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tc>
                <a:tc>
                  <a:txBody>
                    <a:bodyPr/>
                    <a:lstStyle/>
                    <a:p>
                      <a:pPr marL="0" marR="0" algn="ctr">
                        <a:lnSpc>
                          <a:spcPct val="107000"/>
                        </a:lnSpc>
                        <a:spcBef>
                          <a:spcPts val="0"/>
                        </a:spcBef>
                        <a:spcAft>
                          <a:spcPts val="0"/>
                        </a:spcAft>
                        <a:tabLst>
                          <a:tab pos="1098550" algn="l"/>
                        </a:tabLst>
                      </a:pPr>
                      <a:r>
                        <a:rPr lang="en-US" sz="1400" b="1" dirty="0">
                          <a:solidFill>
                            <a:srgbClr val="F0A010"/>
                          </a:solidFill>
                          <a:effectLst/>
                        </a:rPr>
                        <a:t>Up to $5,000</a:t>
                      </a:r>
                      <a:endParaRPr lang="en-US" sz="1050" b="1" dirty="0">
                        <a:solidFill>
                          <a:srgbClr val="F0A01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774135802"/>
                  </a:ext>
                </a:extLst>
              </a:tr>
              <a:tr h="564134">
                <a:tc>
                  <a:txBody>
                    <a:bodyPr/>
                    <a:lstStyle/>
                    <a:p>
                      <a:pPr marL="0" marR="0">
                        <a:lnSpc>
                          <a:spcPct val="107000"/>
                        </a:lnSpc>
                        <a:spcBef>
                          <a:spcPts val="0"/>
                        </a:spcBef>
                        <a:spcAft>
                          <a:spcPts val="0"/>
                        </a:spcAft>
                        <a:tabLst>
                          <a:tab pos="1098550" algn="l"/>
                        </a:tabLst>
                      </a:pPr>
                      <a:r>
                        <a:rPr lang="en-US" sz="1100" dirty="0">
                          <a:effectLst/>
                        </a:rPr>
                        <a:t>Transfer Scholarship - No SAT/ACT</a:t>
                      </a:r>
                      <a:endParaRPr lang="en-US" sz="900" dirty="0">
                        <a:effectLst/>
                      </a:endParaRPr>
                    </a:p>
                    <a:p>
                      <a:pPr marL="0" marR="0">
                        <a:lnSpc>
                          <a:spcPct val="107000"/>
                        </a:lnSpc>
                        <a:spcBef>
                          <a:spcPts val="0"/>
                        </a:spcBef>
                        <a:spcAft>
                          <a:spcPts val="0"/>
                        </a:spcAft>
                        <a:tabLst>
                          <a:tab pos="1098550" algn="l"/>
                        </a:tabLst>
                      </a:pPr>
                      <a:r>
                        <a:rPr lang="en-US" sz="1100" b="0" dirty="0">
                          <a:effectLst/>
                        </a:rPr>
                        <a:t>Transfer applicants without SAT or ACT and have a GPA at least 3.0/4.0</a:t>
                      </a:r>
                      <a:r>
                        <a:rPr lang="en-US" sz="1100" b="0" baseline="30000" dirty="0">
                          <a:effectLst/>
                        </a:rPr>
                        <a:t>(*)</a:t>
                      </a:r>
                      <a:endParaRPr lang="en-US" sz="900" b="0" dirty="0">
                        <a:effectLst/>
                      </a:endParaRPr>
                    </a:p>
                    <a:p>
                      <a:pPr marL="0" marR="0">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tc>
                <a:tc>
                  <a:txBody>
                    <a:bodyPr/>
                    <a:lstStyle/>
                    <a:p>
                      <a:pPr marL="0" marR="0" algn="ctr">
                        <a:lnSpc>
                          <a:spcPct val="107000"/>
                        </a:lnSpc>
                        <a:spcBef>
                          <a:spcPts val="0"/>
                        </a:spcBef>
                        <a:spcAft>
                          <a:spcPts val="0"/>
                        </a:spcAft>
                        <a:tabLst>
                          <a:tab pos="1098550" algn="l"/>
                        </a:tabLst>
                      </a:pPr>
                      <a:r>
                        <a:rPr lang="en-US" sz="1400" b="1" dirty="0">
                          <a:solidFill>
                            <a:srgbClr val="F0A010"/>
                          </a:solidFill>
                          <a:effectLst/>
                        </a:rPr>
                        <a:t>Up to $8,000</a:t>
                      </a:r>
                      <a:endParaRPr lang="en-US" sz="1050" b="1" dirty="0">
                        <a:solidFill>
                          <a:srgbClr val="F0A01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2647585042"/>
                  </a:ext>
                </a:extLst>
              </a:tr>
              <a:tr h="715966">
                <a:tc>
                  <a:txBody>
                    <a:bodyPr/>
                    <a:lstStyle/>
                    <a:p>
                      <a:pPr marL="0" marR="0">
                        <a:lnSpc>
                          <a:spcPct val="107000"/>
                        </a:lnSpc>
                        <a:spcBef>
                          <a:spcPts val="0"/>
                        </a:spcBef>
                        <a:spcAft>
                          <a:spcPts val="0"/>
                        </a:spcAft>
                        <a:tabLst>
                          <a:tab pos="1098550" algn="l"/>
                        </a:tabLst>
                      </a:pPr>
                      <a:r>
                        <a:rPr lang="en-US" sz="1100" dirty="0">
                          <a:effectLst/>
                        </a:rPr>
                        <a:t>Merit based scholarship with SAT/ACT</a:t>
                      </a:r>
                      <a:endParaRPr lang="en-US" sz="900" dirty="0">
                        <a:effectLst/>
                      </a:endParaRPr>
                    </a:p>
                    <a:p>
                      <a:pPr marL="0" marR="0">
                        <a:lnSpc>
                          <a:spcPct val="107000"/>
                        </a:lnSpc>
                        <a:spcBef>
                          <a:spcPts val="0"/>
                        </a:spcBef>
                        <a:spcAft>
                          <a:spcPts val="0"/>
                        </a:spcAft>
                        <a:tabLst>
                          <a:tab pos="1098550" algn="l"/>
                        </a:tabLst>
                      </a:pPr>
                      <a:r>
                        <a:rPr lang="en-US" sz="1100" b="0" dirty="0">
                          <a:effectLst/>
                        </a:rPr>
                        <a:t>Applied to both freshmen and transfer applicants with GPA at least 3.0/4.0 and minimum SAT 1130/ACT 23</a:t>
                      </a:r>
                      <a:r>
                        <a:rPr lang="en-US" sz="1100" b="0" baseline="30000" dirty="0">
                          <a:effectLst/>
                        </a:rPr>
                        <a:t>(*)</a:t>
                      </a:r>
                      <a:endParaRPr lang="en-US" sz="900" b="0" dirty="0">
                        <a:effectLst/>
                      </a:endParaRPr>
                    </a:p>
                    <a:p>
                      <a:pPr marL="0" marR="0">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tc>
                <a:tc>
                  <a:txBody>
                    <a:bodyPr/>
                    <a:lstStyle/>
                    <a:p>
                      <a:pPr marL="0" marR="0" algn="ctr">
                        <a:lnSpc>
                          <a:spcPct val="107000"/>
                        </a:lnSpc>
                        <a:spcBef>
                          <a:spcPts val="0"/>
                        </a:spcBef>
                        <a:spcAft>
                          <a:spcPts val="0"/>
                        </a:spcAft>
                        <a:tabLst>
                          <a:tab pos="1098550" algn="l"/>
                        </a:tabLst>
                      </a:pPr>
                      <a:r>
                        <a:rPr lang="en-US" sz="1400" b="1" dirty="0">
                          <a:solidFill>
                            <a:srgbClr val="F0A010"/>
                          </a:solidFill>
                          <a:effectLst/>
                        </a:rPr>
                        <a:t>Up to $15,000</a:t>
                      </a:r>
                      <a:endParaRPr lang="en-US" sz="1050" b="1" dirty="0">
                        <a:solidFill>
                          <a:srgbClr val="F0A01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120666681"/>
                  </a:ext>
                </a:extLst>
              </a:tr>
              <a:tr h="896958">
                <a:tc>
                  <a:txBody>
                    <a:bodyPr/>
                    <a:lstStyle/>
                    <a:p>
                      <a:pPr marL="0" marR="0">
                        <a:lnSpc>
                          <a:spcPct val="107000"/>
                        </a:lnSpc>
                        <a:spcBef>
                          <a:spcPts val="0"/>
                        </a:spcBef>
                        <a:spcAft>
                          <a:spcPts val="0"/>
                        </a:spcAft>
                        <a:tabLst>
                          <a:tab pos="1098550" algn="l"/>
                        </a:tabLst>
                      </a:pPr>
                      <a:r>
                        <a:rPr lang="en-US" sz="1100" dirty="0">
                          <a:effectLst/>
                        </a:rPr>
                        <a:t>International Bobcat Alumni Scholarship</a:t>
                      </a:r>
                      <a:endParaRPr lang="en-US" sz="900" dirty="0">
                        <a:effectLst/>
                      </a:endParaRPr>
                    </a:p>
                    <a:p>
                      <a:pPr marL="0" marR="0">
                        <a:lnSpc>
                          <a:spcPct val="107000"/>
                        </a:lnSpc>
                        <a:spcBef>
                          <a:spcPts val="0"/>
                        </a:spcBef>
                        <a:spcAft>
                          <a:spcPts val="0"/>
                        </a:spcAft>
                        <a:tabLst>
                          <a:tab pos="1098550" algn="l"/>
                        </a:tabLst>
                      </a:pPr>
                      <a:r>
                        <a:rPr lang="en-US" sz="1100" b="0" dirty="0">
                          <a:effectLst/>
                        </a:rPr>
                        <a:t>Applied to both freshman and transfer who have had immediate family members (parents or siblings) graduate from MSU or who are currently enrolled at MSU. One-time offer for the first semester.</a:t>
                      </a:r>
                      <a:endParaRPr lang="en-US" sz="900" b="0" dirty="0">
                        <a:effectLst/>
                      </a:endParaRPr>
                    </a:p>
                    <a:p>
                      <a:pPr marL="0" marR="0">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tc>
                <a:tc>
                  <a:txBody>
                    <a:bodyPr/>
                    <a:lstStyle/>
                    <a:p>
                      <a:pPr marL="0" marR="0" algn="ctr">
                        <a:lnSpc>
                          <a:spcPct val="107000"/>
                        </a:lnSpc>
                        <a:spcBef>
                          <a:spcPts val="0"/>
                        </a:spcBef>
                        <a:spcAft>
                          <a:spcPts val="0"/>
                        </a:spcAft>
                        <a:tabLst>
                          <a:tab pos="1098550" algn="l"/>
                        </a:tabLst>
                      </a:pPr>
                      <a:r>
                        <a:rPr lang="en-US" sz="1400" b="1" dirty="0">
                          <a:solidFill>
                            <a:srgbClr val="F0A010"/>
                          </a:solidFill>
                          <a:effectLst/>
                        </a:rPr>
                        <a:t>$2,000</a:t>
                      </a:r>
                      <a:endParaRPr lang="en-US" sz="1050" b="1" dirty="0">
                        <a:solidFill>
                          <a:srgbClr val="F0A01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2220338858"/>
                  </a:ext>
                </a:extLst>
              </a:tr>
              <a:tr h="896958">
                <a:tc>
                  <a:txBody>
                    <a:bodyPr/>
                    <a:lstStyle/>
                    <a:p>
                      <a:pPr marL="0" marR="0">
                        <a:lnSpc>
                          <a:spcPct val="107000"/>
                        </a:lnSpc>
                        <a:spcBef>
                          <a:spcPts val="0"/>
                        </a:spcBef>
                        <a:spcAft>
                          <a:spcPts val="0"/>
                        </a:spcAft>
                        <a:tabLst>
                          <a:tab pos="1098550" algn="l"/>
                        </a:tabLst>
                      </a:pPr>
                      <a:r>
                        <a:rPr lang="en-US" sz="1100" dirty="0">
                          <a:effectLst/>
                        </a:rPr>
                        <a:t>Presidential Scholarship</a:t>
                      </a:r>
                      <a:endParaRPr lang="en-US" sz="900" dirty="0">
                        <a:effectLst/>
                      </a:endParaRPr>
                    </a:p>
                    <a:p>
                      <a:pPr marL="0" marR="0">
                        <a:lnSpc>
                          <a:spcPct val="107000"/>
                        </a:lnSpc>
                        <a:spcBef>
                          <a:spcPts val="0"/>
                        </a:spcBef>
                        <a:spcAft>
                          <a:spcPts val="0"/>
                        </a:spcAft>
                        <a:tabLst>
                          <a:tab pos="1098550" algn="l"/>
                        </a:tabLst>
                      </a:pPr>
                      <a:r>
                        <a:rPr lang="en-US" sz="1100" b="0" dirty="0">
                          <a:effectLst/>
                        </a:rPr>
                        <a:t>For top students who have been admitted. Full tuition waiver &amp; stipend for four years. Separate application required &amp; must be submitted by November 30.</a:t>
                      </a:r>
                      <a:endParaRPr lang="en-US" sz="900" b="0" dirty="0">
                        <a:effectLst/>
                      </a:endParaRPr>
                    </a:p>
                    <a:p>
                      <a:pPr marL="0" marR="0">
                        <a:lnSpc>
                          <a:spcPct val="107000"/>
                        </a:lnSpc>
                        <a:spcBef>
                          <a:spcPts val="0"/>
                        </a:spcBef>
                        <a:spcAft>
                          <a:spcPts val="0"/>
                        </a:spcAft>
                        <a:tabLst>
                          <a:tab pos="1098550" algn="l"/>
                        </a:tabLst>
                      </a:pP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tc>
                <a:tc>
                  <a:txBody>
                    <a:bodyPr/>
                    <a:lstStyle/>
                    <a:p>
                      <a:pPr marL="0" marR="0" algn="ctr">
                        <a:lnSpc>
                          <a:spcPct val="107000"/>
                        </a:lnSpc>
                        <a:spcBef>
                          <a:spcPts val="0"/>
                        </a:spcBef>
                        <a:spcAft>
                          <a:spcPts val="0"/>
                        </a:spcAft>
                        <a:tabLst>
                          <a:tab pos="1098550" algn="l"/>
                        </a:tabLst>
                      </a:pPr>
                      <a:r>
                        <a:rPr lang="en-US" sz="1400" b="1" dirty="0">
                          <a:solidFill>
                            <a:srgbClr val="F0A010"/>
                          </a:solidFill>
                          <a:effectLst/>
                        </a:rPr>
                        <a:t>Up to $25,000</a:t>
                      </a:r>
                      <a:endParaRPr lang="en-US" sz="1050" b="1" dirty="0">
                        <a:solidFill>
                          <a:srgbClr val="F0A01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73" marR="54373" marT="0" marB="0" anchor="ctr"/>
                </a:tc>
                <a:extLst>
                  <a:ext uri="{0D108BD9-81ED-4DB2-BD59-A6C34878D82A}">
                    <a16:rowId xmlns:a16="http://schemas.microsoft.com/office/drawing/2014/main" val="1160666722"/>
                  </a:ext>
                </a:extLst>
              </a:tr>
            </a:tbl>
          </a:graphicData>
        </a:graphic>
      </p:graphicFrame>
      <p:sp>
        <p:nvSpPr>
          <p:cNvPr id="5" name="TextBox 4">
            <a:extLst>
              <a:ext uri="{FF2B5EF4-FFF2-40B4-BE49-F238E27FC236}">
                <a16:creationId xmlns:a16="http://schemas.microsoft.com/office/drawing/2014/main" id="{D3990298-43A6-452B-816B-2A86C3B02FEC}"/>
              </a:ext>
            </a:extLst>
          </p:cNvPr>
          <p:cNvSpPr txBox="1"/>
          <p:nvPr/>
        </p:nvSpPr>
        <p:spPr>
          <a:xfrm>
            <a:off x="685800" y="2819400"/>
            <a:ext cx="2259291" cy="175432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nchor="t">
            <a:spAutoFit/>
          </a:bodyPr>
          <a:lstStyle/>
          <a:p>
            <a:pPr algn="ctr"/>
            <a:r>
              <a:rPr lang="en-US" sz="1800" dirty="0">
                <a:solidFill>
                  <a:srgbClr val="FF0000"/>
                </a:solidFill>
                <a:latin typeface="+mj-lt"/>
              </a:rPr>
              <a:t>Students are automatically considered for scholarships without a separate application</a:t>
            </a:r>
            <a:endParaRPr lang="en-US"/>
          </a:p>
        </p:txBody>
      </p:sp>
      <p:sp>
        <p:nvSpPr>
          <p:cNvPr id="6" name="TextBox 5">
            <a:extLst>
              <a:ext uri="{FF2B5EF4-FFF2-40B4-BE49-F238E27FC236}">
                <a16:creationId xmlns:a16="http://schemas.microsoft.com/office/drawing/2014/main" id="{A04CBBC0-5F9B-4FE5-941A-A8B71914CE38}"/>
              </a:ext>
            </a:extLst>
          </p:cNvPr>
          <p:cNvSpPr txBox="1"/>
          <p:nvPr/>
        </p:nvSpPr>
        <p:spPr>
          <a:xfrm>
            <a:off x="3192379" y="6037847"/>
            <a:ext cx="5718369"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nchor="t">
            <a:spAutoFit/>
          </a:bodyPr>
          <a:lstStyle/>
          <a:p>
            <a:pPr algn="ctr"/>
            <a:r>
              <a:rPr lang="en-US" sz="1200" i="1" dirty="0">
                <a:ea typeface="+mn-lt"/>
                <a:cs typeface="+mn-lt"/>
              </a:rPr>
              <a:t>(*) Scholarship can be renewed annually if the student maintains a 3.0 GPA on a 4.0 scale, maintains full-time student status, and remains a non-resident student.</a:t>
            </a:r>
            <a:endParaRPr lang="en-US" sz="1200">
              <a:cs typeface="Arial"/>
            </a:endParaRPr>
          </a:p>
        </p:txBody>
      </p:sp>
    </p:spTree>
    <p:extLst>
      <p:ext uri="{BB962C8B-B14F-4D97-AF65-F5344CB8AC3E}">
        <p14:creationId xmlns:p14="http://schemas.microsoft.com/office/powerpoint/2010/main" val="358356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0999"/>
            <a:ext cx="6479458" cy="994172"/>
          </a:xfrm>
        </p:spPr>
        <p:txBody>
          <a:bodyPr/>
          <a:lstStyle/>
          <a:p>
            <a:pPr algn="l"/>
            <a:r>
              <a:rPr lang="en-US" sz="1600" b="1" dirty="0">
                <a:solidFill>
                  <a:schemeClr val="tx1"/>
                </a:solidFill>
              </a:rPr>
              <a:t>Tan Tran</a:t>
            </a:r>
            <a:br>
              <a:rPr lang="en-US" sz="1600" b="1" dirty="0">
                <a:solidFill>
                  <a:schemeClr val="tx1"/>
                </a:solidFill>
              </a:rPr>
            </a:br>
            <a:r>
              <a:rPr lang="en-US" sz="1600" dirty="0">
                <a:solidFill>
                  <a:schemeClr val="tx1"/>
                </a:solidFill>
              </a:rPr>
              <a:t>Graduate</a:t>
            </a:r>
            <a:br>
              <a:rPr lang="en-US" sz="1600" dirty="0">
                <a:solidFill>
                  <a:schemeClr val="tx1"/>
                </a:solidFill>
              </a:rPr>
            </a:br>
            <a:r>
              <a:rPr lang="en-US" sz="1600" dirty="0">
                <a:solidFill>
                  <a:schemeClr val="tx1"/>
                </a:solidFill>
              </a:rPr>
              <a:t>Statistics </a:t>
            </a:r>
            <a:br>
              <a:rPr lang="en-US" sz="1600" dirty="0">
                <a:solidFill>
                  <a:schemeClr val="tx1"/>
                </a:solidFill>
              </a:rPr>
            </a:br>
            <a:r>
              <a:rPr lang="en-US" sz="1600" dirty="0">
                <a:solidFill>
                  <a:schemeClr val="tx1"/>
                </a:solidFill>
              </a:rPr>
              <a:t>Vietnam</a:t>
            </a:r>
          </a:p>
        </p:txBody>
      </p:sp>
      <p:sp>
        <p:nvSpPr>
          <p:cNvPr id="12" name="Content Placeholder 2"/>
          <p:cNvSpPr>
            <a:spLocks noGrp="1"/>
          </p:cNvSpPr>
          <p:nvPr>
            <p:ph idx="1"/>
          </p:nvPr>
        </p:nvSpPr>
        <p:spPr>
          <a:xfrm>
            <a:off x="609600" y="2591659"/>
            <a:ext cx="5046133" cy="2615803"/>
          </a:xfrm>
        </p:spPr>
        <p:txBody>
          <a:bodyPr>
            <a:noAutofit/>
          </a:bodyPr>
          <a:lstStyle/>
          <a:p>
            <a:pPr marL="0" indent="0">
              <a:spcBef>
                <a:spcPts val="0"/>
              </a:spcBef>
              <a:buClr>
                <a:schemeClr val="accent4">
                  <a:lumMod val="40000"/>
                  <a:lumOff val="60000"/>
                </a:schemeClr>
              </a:buClr>
              <a:buSzPct val="50000"/>
              <a:buNone/>
            </a:pPr>
            <a:r>
              <a:rPr lang="en-US" sz="1400" dirty="0">
                <a:solidFill>
                  <a:schemeClr val="accent4">
                    <a:lumMod val="90000"/>
                    <a:lumOff val="10000"/>
                  </a:schemeClr>
                </a:solidFill>
              </a:rPr>
              <a:t>I’m Tan Tran. This is my fifth year at MSU-Bozeman as a Ph.D. student in Statistics. In 2012, I started my education at MSU from a professor who visited Vietnam for a research project, and I have not regretted since then. For numerous Vietnamese students, Montana is not a well-known US state with a large Vietnamese community. However, people in Bozeman, especially MSU professors, staff, and students, are very helpful and I blended into a new environment without much difficulty.</a:t>
            </a:r>
          </a:p>
          <a:p>
            <a:pPr marL="0" indent="0">
              <a:spcBef>
                <a:spcPts val="0"/>
              </a:spcBef>
              <a:buClr>
                <a:schemeClr val="accent4">
                  <a:lumMod val="40000"/>
                  <a:lumOff val="60000"/>
                </a:schemeClr>
              </a:buClr>
              <a:buSzPct val="50000"/>
              <a:buNone/>
            </a:pPr>
            <a:endParaRPr lang="en-US" sz="1400" dirty="0">
              <a:solidFill>
                <a:schemeClr val="accent4">
                  <a:lumMod val="90000"/>
                  <a:lumOff val="10000"/>
                </a:schemeClr>
              </a:solidFill>
            </a:endParaRPr>
          </a:p>
          <a:p>
            <a:pPr marL="0" indent="0">
              <a:spcBef>
                <a:spcPts val="0"/>
              </a:spcBef>
              <a:buClr>
                <a:schemeClr val="accent4">
                  <a:lumMod val="40000"/>
                  <a:lumOff val="60000"/>
                </a:schemeClr>
              </a:buClr>
              <a:buSzPct val="50000"/>
              <a:buNone/>
            </a:pPr>
            <a:r>
              <a:rPr lang="en-US" sz="1400" dirty="0">
                <a:solidFill>
                  <a:schemeClr val="accent4">
                    <a:lumMod val="90000"/>
                    <a:lumOff val="10000"/>
                  </a:schemeClr>
                </a:solidFill>
              </a:rPr>
              <a:t>The first snowfall experience is unforgettable. MSU has beautiful four seasons and a variety of fun outdoors activities, so I can always find precious time relaxing between my studying. I will never forget those remarkable moments when I am at MSU.</a:t>
            </a:r>
          </a:p>
        </p:txBody>
      </p:sp>
      <p:pic>
        <p:nvPicPr>
          <p:cNvPr id="5" name="Picture 4"/>
          <p:cNvPicPr>
            <a:picLocks noChangeAspect="1"/>
          </p:cNvPicPr>
          <p:nvPr/>
        </p:nvPicPr>
        <p:blipFill>
          <a:blip r:embed="rId3"/>
          <a:stretch>
            <a:fillRect/>
          </a:stretch>
        </p:blipFill>
        <p:spPr>
          <a:xfrm>
            <a:off x="5791200" y="2209800"/>
            <a:ext cx="2878252" cy="3471541"/>
          </a:xfrm>
          <a:prstGeom prst="rect">
            <a:avLst/>
          </a:prstGeom>
        </p:spPr>
      </p:pic>
      <p:sp>
        <p:nvSpPr>
          <p:cNvPr id="6" name="Title 1">
            <a:extLst>
              <a:ext uri="{FF2B5EF4-FFF2-40B4-BE49-F238E27FC236}">
                <a16:creationId xmlns:a16="http://schemas.microsoft.com/office/drawing/2014/main" id="{E8E3CCC3-7A46-4361-91B5-11526CD5EA65}"/>
              </a:ext>
            </a:extLst>
          </p:cNvPr>
          <p:cNvSpPr txBox="1">
            <a:spLocks/>
          </p:cNvSpPr>
          <p:nvPr/>
        </p:nvSpPr>
        <p:spPr bwMode="auto">
          <a:xfrm>
            <a:off x="1467391" y="17206"/>
            <a:ext cx="6209217" cy="12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solidFill>
                  <a:schemeClr val="bg1"/>
                </a:solidFill>
              </a:rPr>
              <a:t>International Student</a:t>
            </a:r>
            <a:br>
              <a:rPr lang="en-US" sz="3200" b="1" kern="0" dirty="0"/>
            </a:br>
            <a:r>
              <a:rPr lang="en-US" sz="3200" b="1" kern="0" dirty="0">
                <a:solidFill>
                  <a:srgbClr val="F0A010"/>
                </a:solidFill>
              </a:rPr>
              <a:t>Spotlight</a:t>
            </a:r>
          </a:p>
        </p:txBody>
      </p:sp>
    </p:spTree>
    <p:extLst>
      <p:ext uri="{BB962C8B-B14F-4D97-AF65-F5344CB8AC3E}">
        <p14:creationId xmlns:p14="http://schemas.microsoft.com/office/powerpoint/2010/main" val="4011617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013" y="1676400"/>
            <a:ext cx="6479458" cy="994172"/>
          </a:xfrm>
        </p:spPr>
        <p:txBody>
          <a:bodyPr/>
          <a:lstStyle/>
          <a:p>
            <a:pPr algn="l"/>
            <a:r>
              <a:rPr lang="en-US" sz="1600" b="1" dirty="0">
                <a:solidFill>
                  <a:schemeClr val="tx1"/>
                </a:solidFill>
              </a:rPr>
              <a:t>Juliana Rajamohan</a:t>
            </a:r>
            <a:br>
              <a:rPr lang="en-US" sz="1600" b="1" dirty="0">
                <a:solidFill>
                  <a:schemeClr val="tx1"/>
                </a:solidFill>
              </a:rPr>
            </a:br>
            <a:r>
              <a:rPr lang="en-US" sz="1600" dirty="0">
                <a:solidFill>
                  <a:schemeClr val="tx1"/>
                </a:solidFill>
              </a:rPr>
              <a:t>Undergraduate</a:t>
            </a:r>
            <a:br>
              <a:rPr lang="en-US" sz="1600" dirty="0">
                <a:solidFill>
                  <a:schemeClr val="tx1"/>
                </a:solidFill>
              </a:rPr>
            </a:br>
            <a:r>
              <a:rPr lang="en-US" sz="1600" dirty="0">
                <a:solidFill>
                  <a:schemeClr val="tx1"/>
                </a:solidFill>
              </a:rPr>
              <a:t>Human Development and Family Science</a:t>
            </a:r>
            <a:br>
              <a:rPr lang="en-US" sz="1600" dirty="0">
                <a:solidFill>
                  <a:schemeClr val="tx1"/>
                </a:solidFill>
              </a:rPr>
            </a:br>
            <a:r>
              <a:rPr lang="en-US" sz="1600" dirty="0">
                <a:solidFill>
                  <a:schemeClr val="tx1"/>
                </a:solidFill>
              </a:rPr>
              <a:t>Sri Lanka </a:t>
            </a:r>
          </a:p>
        </p:txBody>
      </p:sp>
      <p:sp>
        <p:nvSpPr>
          <p:cNvPr id="12" name="Content Placeholder 2"/>
          <p:cNvSpPr>
            <a:spLocks noGrp="1"/>
          </p:cNvSpPr>
          <p:nvPr>
            <p:ph idx="1"/>
          </p:nvPr>
        </p:nvSpPr>
        <p:spPr>
          <a:xfrm>
            <a:off x="644013" y="2788981"/>
            <a:ext cx="5046133" cy="3370868"/>
          </a:xfrm>
        </p:spPr>
        <p:txBody>
          <a:bodyPr>
            <a:noAutofit/>
          </a:bodyPr>
          <a:lstStyle/>
          <a:p>
            <a:pPr marL="0" indent="0">
              <a:spcBef>
                <a:spcPts val="0"/>
              </a:spcBef>
              <a:buClr>
                <a:schemeClr val="accent4">
                  <a:lumMod val="40000"/>
                  <a:lumOff val="60000"/>
                </a:schemeClr>
              </a:buClr>
              <a:buSzPct val="50000"/>
              <a:buNone/>
            </a:pPr>
            <a:r>
              <a:rPr lang="en-US" sz="1200" dirty="0"/>
              <a:t>I have always wanted to find a balance between studying and experiencing the college life. I can positively say that coming to MSU has given me the opportunity to find where my interests lay and create a strong foundation to ensure a path of success. </a:t>
            </a:r>
          </a:p>
          <a:p>
            <a:pPr marL="0" indent="0">
              <a:spcBef>
                <a:spcPts val="0"/>
              </a:spcBef>
              <a:buClr>
                <a:schemeClr val="accent4">
                  <a:lumMod val="40000"/>
                  <a:lumOff val="60000"/>
                </a:schemeClr>
              </a:buClr>
              <a:buSzPct val="50000"/>
              <a:buNone/>
            </a:pPr>
            <a:endParaRPr lang="en-US" sz="1200" dirty="0"/>
          </a:p>
          <a:p>
            <a:pPr marL="0" indent="0">
              <a:spcBef>
                <a:spcPts val="0"/>
              </a:spcBef>
              <a:buClr>
                <a:schemeClr val="accent4">
                  <a:lumMod val="40000"/>
                  <a:lumOff val="60000"/>
                </a:schemeClr>
              </a:buClr>
              <a:buSzPct val="50000"/>
              <a:buNone/>
            </a:pPr>
            <a:r>
              <a:rPr lang="en-US" sz="1200" dirty="0"/>
              <a:t>Being an international student, there comes a great change when you move away from your country, your family and starting a new life. However, the transition from high school to college seemed fairly easy and enjoyable to me. I had a great time making new friends, establishing my identity and overall grow as an individual. </a:t>
            </a:r>
          </a:p>
          <a:p>
            <a:pPr marL="0" indent="0">
              <a:spcBef>
                <a:spcPts val="0"/>
              </a:spcBef>
              <a:buClr>
                <a:schemeClr val="accent4">
                  <a:lumMod val="40000"/>
                  <a:lumOff val="60000"/>
                </a:schemeClr>
              </a:buClr>
              <a:buSzPct val="50000"/>
              <a:buNone/>
            </a:pPr>
            <a:endParaRPr lang="en-US" sz="1200" dirty="0"/>
          </a:p>
          <a:p>
            <a:pPr marL="0" indent="0">
              <a:spcBef>
                <a:spcPts val="0"/>
              </a:spcBef>
              <a:buClr>
                <a:schemeClr val="accent4">
                  <a:lumMod val="40000"/>
                  <a:lumOff val="60000"/>
                </a:schemeClr>
              </a:buClr>
              <a:buSzPct val="50000"/>
              <a:buNone/>
            </a:pPr>
            <a:r>
              <a:rPr lang="en-US" sz="1200" dirty="0"/>
              <a:t>MSU has given me the platform to develop independence, have lifelong friendships and increase self-esteem with a feeling of accomplishment and personal satisfaction.</a:t>
            </a:r>
          </a:p>
          <a:p>
            <a:pPr marL="0" indent="0">
              <a:spcBef>
                <a:spcPts val="0"/>
              </a:spcBef>
              <a:buClr>
                <a:schemeClr val="accent4">
                  <a:lumMod val="40000"/>
                  <a:lumOff val="60000"/>
                </a:schemeClr>
              </a:buClr>
              <a:buSzPct val="50000"/>
              <a:buNone/>
            </a:pPr>
            <a:endParaRPr lang="en-US" sz="6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981200"/>
            <a:ext cx="2830327" cy="3723294"/>
          </a:xfrm>
          <a:prstGeom prst="rect">
            <a:avLst/>
          </a:prstGeom>
        </p:spPr>
      </p:pic>
      <p:sp>
        <p:nvSpPr>
          <p:cNvPr id="6" name="Title 1">
            <a:extLst>
              <a:ext uri="{FF2B5EF4-FFF2-40B4-BE49-F238E27FC236}">
                <a16:creationId xmlns:a16="http://schemas.microsoft.com/office/drawing/2014/main" id="{E8E3CCC3-7A46-4361-91B5-11526CD5EA65}"/>
              </a:ext>
            </a:extLst>
          </p:cNvPr>
          <p:cNvSpPr txBox="1">
            <a:spLocks/>
          </p:cNvSpPr>
          <p:nvPr/>
        </p:nvSpPr>
        <p:spPr bwMode="auto">
          <a:xfrm>
            <a:off x="1467391" y="17206"/>
            <a:ext cx="6209217" cy="12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solidFill>
                  <a:schemeClr val="bg1"/>
                </a:solidFill>
              </a:rPr>
              <a:t>International Student</a:t>
            </a:r>
            <a:br>
              <a:rPr lang="en-US" sz="3200" b="1" kern="0" dirty="0"/>
            </a:br>
            <a:r>
              <a:rPr lang="en-US" sz="3200" b="1" kern="0" dirty="0">
                <a:solidFill>
                  <a:srgbClr val="F0A010"/>
                </a:solidFill>
              </a:rPr>
              <a:t>Spotlight</a:t>
            </a:r>
          </a:p>
        </p:txBody>
      </p:sp>
    </p:spTree>
    <p:extLst>
      <p:ext uri="{BB962C8B-B14F-4D97-AF65-F5344CB8AC3E}">
        <p14:creationId xmlns:p14="http://schemas.microsoft.com/office/powerpoint/2010/main" val="2597388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013" y="1676400"/>
            <a:ext cx="6479458" cy="994172"/>
          </a:xfrm>
        </p:spPr>
        <p:txBody>
          <a:bodyPr/>
          <a:lstStyle/>
          <a:p>
            <a:pPr algn="l"/>
            <a:r>
              <a:rPr lang="en-US" sz="1600" b="1" dirty="0">
                <a:solidFill>
                  <a:schemeClr val="tx1"/>
                </a:solidFill>
              </a:rPr>
              <a:t>Meng Liang</a:t>
            </a:r>
            <a:br>
              <a:rPr lang="en-US" sz="1600" b="1" dirty="0">
                <a:solidFill>
                  <a:schemeClr val="tx1"/>
                </a:solidFill>
              </a:rPr>
            </a:br>
            <a:r>
              <a:rPr lang="en-US" sz="1600" dirty="0">
                <a:solidFill>
                  <a:schemeClr val="tx1"/>
                </a:solidFill>
              </a:rPr>
              <a:t>Undergraduate</a:t>
            </a:r>
            <a:br>
              <a:rPr lang="en-US" sz="1600" dirty="0">
                <a:solidFill>
                  <a:schemeClr val="tx1"/>
                </a:solidFill>
              </a:rPr>
            </a:br>
            <a:r>
              <a:rPr lang="en-US" sz="1600" dirty="0">
                <a:solidFill>
                  <a:schemeClr val="tx1"/>
                </a:solidFill>
              </a:rPr>
              <a:t>Environmental Horticulture </a:t>
            </a:r>
            <a:br>
              <a:rPr lang="en-US" sz="1600" dirty="0">
                <a:solidFill>
                  <a:schemeClr val="tx1"/>
                </a:solidFill>
              </a:rPr>
            </a:br>
            <a:r>
              <a:rPr lang="en-US" sz="1600" dirty="0">
                <a:solidFill>
                  <a:schemeClr val="tx1"/>
                </a:solidFill>
              </a:rPr>
              <a:t>China</a:t>
            </a:r>
          </a:p>
        </p:txBody>
      </p:sp>
      <p:sp>
        <p:nvSpPr>
          <p:cNvPr id="12" name="Content Placeholder 2"/>
          <p:cNvSpPr>
            <a:spLocks noGrp="1"/>
          </p:cNvSpPr>
          <p:nvPr>
            <p:ph idx="1"/>
          </p:nvPr>
        </p:nvSpPr>
        <p:spPr>
          <a:xfrm>
            <a:off x="644013" y="2971800"/>
            <a:ext cx="5046133" cy="3370868"/>
          </a:xfrm>
        </p:spPr>
        <p:txBody>
          <a:bodyPr>
            <a:noAutofit/>
          </a:bodyPr>
          <a:lstStyle/>
          <a:p>
            <a:pPr marL="0" indent="0">
              <a:spcBef>
                <a:spcPts val="0"/>
              </a:spcBef>
              <a:buClr>
                <a:schemeClr val="accent4">
                  <a:lumMod val="40000"/>
                  <a:lumOff val="60000"/>
                </a:schemeClr>
              </a:buClr>
              <a:buSzPct val="50000"/>
              <a:buNone/>
            </a:pPr>
            <a:r>
              <a:rPr lang="en-US" sz="1400" dirty="0"/>
              <a:t>I've been at the Montana State University for two and a half years. I met many good people here. There are my best friends and my beloved teacher. The students here are very friendly, the teachers are very enthusiastic and professional. </a:t>
            </a:r>
          </a:p>
          <a:p>
            <a:pPr marL="0" indent="0">
              <a:spcBef>
                <a:spcPts val="0"/>
              </a:spcBef>
              <a:buClr>
                <a:schemeClr val="accent4">
                  <a:lumMod val="40000"/>
                  <a:lumOff val="60000"/>
                </a:schemeClr>
              </a:buClr>
              <a:buSzPct val="50000"/>
              <a:buNone/>
            </a:pPr>
            <a:endParaRPr lang="en-US" sz="1400" dirty="0"/>
          </a:p>
          <a:p>
            <a:pPr marL="0" indent="0">
              <a:spcBef>
                <a:spcPts val="0"/>
              </a:spcBef>
              <a:buClr>
                <a:schemeClr val="accent4">
                  <a:lumMod val="40000"/>
                  <a:lumOff val="60000"/>
                </a:schemeClr>
              </a:buClr>
              <a:buSzPct val="50000"/>
              <a:buNone/>
            </a:pPr>
            <a:r>
              <a:rPr lang="en-US" sz="1400" dirty="0"/>
              <a:t>The city where the university is located is also perfect. It's very close to Yellowstone Park and Glacier Park. Also has many outdoor activities, such as skiing and snowmobiles in winter, floating and mountain bike in summer, hunting in the fall which attract me deeply. All in all, I like here. It's like my second home. </a:t>
            </a:r>
          </a:p>
          <a:p>
            <a:pPr marL="0" indent="0">
              <a:spcBef>
                <a:spcPts val="0"/>
              </a:spcBef>
              <a:buClr>
                <a:schemeClr val="accent4">
                  <a:lumMod val="40000"/>
                  <a:lumOff val="60000"/>
                </a:schemeClr>
              </a:buClr>
              <a:buSzPct val="50000"/>
              <a:buNone/>
            </a:pPr>
            <a:endParaRPr lang="en-US" sz="10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515" t="2728" r="11997" b="4780"/>
          <a:stretch/>
        </p:blipFill>
        <p:spPr>
          <a:xfrm rot="5400000">
            <a:off x="5559664" y="2176422"/>
            <a:ext cx="3429002" cy="3423131"/>
          </a:xfrm>
          <a:prstGeom prst="rect">
            <a:avLst/>
          </a:prstGeom>
        </p:spPr>
      </p:pic>
      <p:sp>
        <p:nvSpPr>
          <p:cNvPr id="6" name="Title 1">
            <a:extLst>
              <a:ext uri="{FF2B5EF4-FFF2-40B4-BE49-F238E27FC236}">
                <a16:creationId xmlns:a16="http://schemas.microsoft.com/office/drawing/2014/main" id="{E8E3CCC3-7A46-4361-91B5-11526CD5EA65}"/>
              </a:ext>
            </a:extLst>
          </p:cNvPr>
          <p:cNvSpPr txBox="1">
            <a:spLocks/>
          </p:cNvSpPr>
          <p:nvPr/>
        </p:nvSpPr>
        <p:spPr bwMode="auto">
          <a:xfrm>
            <a:off x="1467391" y="17206"/>
            <a:ext cx="6209217" cy="12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solidFill>
                  <a:schemeClr val="bg1"/>
                </a:solidFill>
              </a:rPr>
              <a:t>International Student</a:t>
            </a:r>
            <a:br>
              <a:rPr lang="en-US" sz="3200" b="1" kern="0" dirty="0"/>
            </a:br>
            <a:r>
              <a:rPr lang="en-US" sz="3200" b="1" kern="0" dirty="0">
                <a:solidFill>
                  <a:srgbClr val="F0A010"/>
                </a:solidFill>
              </a:rPr>
              <a:t>Spotlight</a:t>
            </a:r>
          </a:p>
        </p:txBody>
      </p:sp>
    </p:spTree>
    <p:extLst>
      <p:ext uri="{BB962C8B-B14F-4D97-AF65-F5344CB8AC3E}">
        <p14:creationId xmlns:p14="http://schemas.microsoft.com/office/powerpoint/2010/main" val="1767620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2963"/>
            <a:ext cx="6479458" cy="994172"/>
          </a:xfrm>
        </p:spPr>
        <p:txBody>
          <a:bodyPr/>
          <a:lstStyle/>
          <a:p>
            <a:pPr algn="l"/>
            <a:r>
              <a:rPr lang="en-US" sz="1600" b="1" dirty="0">
                <a:solidFill>
                  <a:schemeClr val="tx1"/>
                </a:solidFill>
              </a:rPr>
              <a:t>Bright </a:t>
            </a:r>
            <a:r>
              <a:rPr lang="en-US" sz="1600" b="1" dirty="0" err="1">
                <a:solidFill>
                  <a:schemeClr val="tx1"/>
                </a:solidFill>
              </a:rPr>
              <a:t>Osuwu</a:t>
            </a:r>
            <a:br>
              <a:rPr lang="en-US" sz="1600" b="1" dirty="0">
                <a:solidFill>
                  <a:schemeClr val="tx1"/>
                </a:solidFill>
              </a:rPr>
            </a:br>
            <a:r>
              <a:rPr lang="en-US" sz="1600" dirty="0">
                <a:solidFill>
                  <a:schemeClr val="tx1"/>
                </a:solidFill>
              </a:rPr>
              <a:t>Graduate</a:t>
            </a:r>
            <a:br>
              <a:rPr lang="en-US" sz="1600" dirty="0">
                <a:solidFill>
                  <a:schemeClr val="tx1"/>
                </a:solidFill>
              </a:rPr>
            </a:br>
            <a:r>
              <a:rPr lang="en-US" sz="1600" dirty="0">
                <a:solidFill>
                  <a:schemeClr val="tx1"/>
                </a:solidFill>
              </a:rPr>
              <a:t>Statistics </a:t>
            </a:r>
            <a:br>
              <a:rPr lang="en-US" sz="1600" dirty="0">
                <a:solidFill>
                  <a:schemeClr val="tx1"/>
                </a:solidFill>
              </a:rPr>
            </a:br>
            <a:r>
              <a:rPr lang="en-US" sz="1600" dirty="0">
                <a:solidFill>
                  <a:schemeClr val="tx1"/>
                </a:solidFill>
              </a:rPr>
              <a:t>Ghana</a:t>
            </a:r>
          </a:p>
        </p:txBody>
      </p:sp>
      <p:sp>
        <p:nvSpPr>
          <p:cNvPr id="12" name="Content Placeholder 2"/>
          <p:cNvSpPr>
            <a:spLocks noGrp="1"/>
          </p:cNvSpPr>
          <p:nvPr>
            <p:ph idx="1"/>
          </p:nvPr>
        </p:nvSpPr>
        <p:spPr>
          <a:xfrm>
            <a:off x="609600" y="2670577"/>
            <a:ext cx="5046133" cy="3370868"/>
          </a:xfrm>
        </p:spPr>
        <p:txBody>
          <a:bodyPr>
            <a:noAutofit/>
          </a:bodyPr>
          <a:lstStyle/>
          <a:p>
            <a:pPr marL="0" indent="0">
              <a:buNone/>
            </a:pPr>
            <a:r>
              <a:rPr lang="en-US" sz="1200" dirty="0"/>
              <a:t>As a graduate from Kwame Nkrumah University of Science and Technology (KNUST-GHANA) with a first class honors in Mathematics, I decided to further pursue Statistics and its applications to real life problems. I got into the graduate Statistics program in Montana State University-Bozeman in the fall of 2016. The motivations behind choosing MSU was based on its excellent education through its programs structure which involve applications and skills development of what is taught in the classroom. The funding and teaching opportunities for international students is exceptional. </a:t>
            </a:r>
          </a:p>
          <a:p>
            <a:pPr marL="0" indent="0">
              <a:buNone/>
            </a:pPr>
            <a:endParaRPr lang="en-US" sz="1200" dirty="0"/>
          </a:p>
          <a:p>
            <a:pPr marL="0" indent="0">
              <a:buNone/>
            </a:pPr>
            <a:r>
              <a:rPr lang="en-US" sz="1200" dirty="0"/>
              <a:t>Further research drew my attention to the college’s location and its surroundings open to a lot of outdoor recreational activities. The mountains were beautiful which I anticipated to be excited for hiking, biking and skiing. The college community appeared more diverse with students from around the world. These opportunities filled me with much enthusiasm to be part of MSU. </a:t>
            </a:r>
          </a:p>
          <a:p>
            <a:pPr marL="0" indent="0">
              <a:buNone/>
            </a:pPr>
            <a:endParaRPr lang="en-US" sz="10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198067"/>
            <a:ext cx="2882533" cy="3843378"/>
          </a:xfrm>
          <a:prstGeom prst="rect">
            <a:avLst/>
          </a:prstGeom>
        </p:spPr>
      </p:pic>
      <p:sp>
        <p:nvSpPr>
          <p:cNvPr id="6" name="Title 1">
            <a:extLst>
              <a:ext uri="{FF2B5EF4-FFF2-40B4-BE49-F238E27FC236}">
                <a16:creationId xmlns:a16="http://schemas.microsoft.com/office/drawing/2014/main" id="{E8E3CCC3-7A46-4361-91B5-11526CD5EA65}"/>
              </a:ext>
            </a:extLst>
          </p:cNvPr>
          <p:cNvSpPr txBox="1">
            <a:spLocks/>
          </p:cNvSpPr>
          <p:nvPr/>
        </p:nvSpPr>
        <p:spPr bwMode="auto">
          <a:xfrm>
            <a:off x="1467391" y="17206"/>
            <a:ext cx="6209217" cy="12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solidFill>
                  <a:schemeClr val="bg1"/>
                </a:solidFill>
              </a:rPr>
              <a:t>International Student</a:t>
            </a:r>
            <a:br>
              <a:rPr lang="en-US" sz="3200" b="1" kern="0" dirty="0"/>
            </a:br>
            <a:r>
              <a:rPr lang="en-US" sz="3200" b="1" kern="0" dirty="0">
                <a:solidFill>
                  <a:srgbClr val="F0A010"/>
                </a:solidFill>
              </a:rPr>
              <a:t>Spotlight</a:t>
            </a:r>
          </a:p>
        </p:txBody>
      </p:sp>
    </p:spTree>
    <p:extLst>
      <p:ext uri="{BB962C8B-B14F-4D97-AF65-F5344CB8AC3E}">
        <p14:creationId xmlns:p14="http://schemas.microsoft.com/office/powerpoint/2010/main" val="282017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E3CCC3-7A46-4361-91B5-11526CD5EA65}"/>
              </a:ext>
            </a:extLst>
          </p:cNvPr>
          <p:cNvSpPr txBox="1">
            <a:spLocks/>
          </p:cNvSpPr>
          <p:nvPr/>
        </p:nvSpPr>
        <p:spPr bwMode="auto">
          <a:xfrm>
            <a:off x="1467391" y="17206"/>
            <a:ext cx="6209217" cy="121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2500"/>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solidFill>
                  <a:schemeClr val="bg1"/>
                </a:solidFill>
              </a:rPr>
              <a:t>Office of International Programs</a:t>
            </a:r>
            <a:br>
              <a:rPr lang="en-US" sz="3200" b="1" kern="0" dirty="0"/>
            </a:br>
            <a:r>
              <a:rPr lang="en-US" sz="3200" b="1" kern="0" dirty="0">
                <a:solidFill>
                  <a:srgbClr val="F0A010"/>
                </a:solidFill>
              </a:rPr>
              <a:t>Units and Services</a:t>
            </a:r>
          </a:p>
        </p:txBody>
      </p:sp>
      <p:graphicFrame>
        <p:nvGraphicFramePr>
          <p:cNvPr id="13" name="Diagram 12">
            <a:extLst>
              <a:ext uri="{FF2B5EF4-FFF2-40B4-BE49-F238E27FC236}">
                <a16:creationId xmlns:a16="http://schemas.microsoft.com/office/drawing/2014/main" id="{1AE66038-EB1C-43A1-AB6D-8853A7D14310}"/>
              </a:ext>
            </a:extLst>
          </p:cNvPr>
          <p:cNvGraphicFramePr/>
          <p:nvPr>
            <p:extLst>
              <p:ext uri="{D42A27DB-BD31-4B8C-83A1-F6EECF244321}">
                <p14:modId xmlns:p14="http://schemas.microsoft.com/office/powerpoint/2010/main" val="1671738956"/>
              </p:ext>
            </p:extLst>
          </p:nvPr>
        </p:nvGraphicFramePr>
        <p:xfrm>
          <a:off x="1489514" y="1676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4512DAD1-1CB0-43C4-AFD7-85EB2103EB97}"/>
              </a:ext>
            </a:extLst>
          </p:cNvPr>
          <p:cNvSpPr/>
          <p:nvPr/>
        </p:nvSpPr>
        <p:spPr>
          <a:xfrm>
            <a:off x="3204014" y="3276600"/>
            <a:ext cx="2667000" cy="1200329"/>
          </a:xfrm>
          <a:prstGeom prst="rect">
            <a:avLst/>
          </a:prstGeom>
        </p:spPr>
        <p:txBody>
          <a:bodyPr wrap="square">
            <a:spAutoFit/>
          </a:bodyPr>
          <a:lstStyle/>
          <a:p>
            <a:pPr algn="ctr"/>
            <a:r>
              <a:rPr lang="en-US" b="1" dirty="0">
                <a:solidFill>
                  <a:srgbClr val="F0A010"/>
                </a:solidFill>
                <a:latin typeface="+mj-lt"/>
                <a:ea typeface="+mj-ea"/>
                <a:cs typeface="+mj-cs"/>
              </a:rPr>
              <a:t>Office of International Programs</a:t>
            </a:r>
          </a:p>
        </p:txBody>
      </p:sp>
    </p:spTree>
    <p:extLst>
      <p:ext uri="{BB962C8B-B14F-4D97-AF65-F5344CB8AC3E}">
        <p14:creationId xmlns:p14="http://schemas.microsoft.com/office/powerpoint/2010/main" val="803933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43000"/>
            <a:ext cx="7772400" cy="658813"/>
          </a:xfrm>
        </p:spPr>
        <p:txBody>
          <a:bodyPr/>
          <a:lstStyle/>
          <a:p>
            <a:r>
              <a:rPr lang="en-US" dirty="0"/>
              <a:t>Thank you so much!</a:t>
            </a:r>
          </a:p>
        </p:txBody>
      </p:sp>
      <p:sp>
        <p:nvSpPr>
          <p:cNvPr id="4" name="Slide Number Placeholder 3"/>
          <p:cNvSpPr>
            <a:spLocks noGrp="1"/>
          </p:cNvSpPr>
          <p:nvPr>
            <p:ph type="sldNum" sz="quarter" idx="12"/>
          </p:nvPr>
        </p:nvSpPr>
        <p:spPr/>
        <p:txBody>
          <a:bodyPr/>
          <a:lstStyle/>
          <a:p>
            <a:fld id="{FA254E75-85F8-4ED6-8C03-16988C3DFF2D}" type="slidenum">
              <a:rPr lang="en-US" smtClean="0"/>
              <a:pPr/>
              <a:t>38</a:t>
            </a:fld>
            <a:endParaRPr lang="en-US"/>
          </a:p>
        </p:txBody>
      </p:sp>
      <p:sp>
        <p:nvSpPr>
          <p:cNvPr id="2" name="Rectangle 1">
            <a:extLst>
              <a:ext uri="{FF2B5EF4-FFF2-40B4-BE49-F238E27FC236}">
                <a16:creationId xmlns:a16="http://schemas.microsoft.com/office/drawing/2014/main" id="{68707960-74FF-40F7-B7C8-D94B0516E0D4}"/>
              </a:ext>
            </a:extLst>
          </p:cNvPr>
          <p:cNvSpPr/>
          <p:nvPr/>
        </p:nvSpPr>
        <p:spPr>
          <a:xfrm>
            <a:off x="1524000" y="1981200"/>
            <a:ext cx="5715000" cy="1200329"/>
          </a:xfrm>
          <a:prstGeom prst="rect">
            <a:avLst/>
          </a:prstGeom>
        </p:spPr>
        <p:txBody>
          <a:bodyPr wrap="square">
            <a:spAutoFit/>
          </a:bodyPr>
          <a:lstStyle/>
          <a:p>
            <a:pPr algn="ctr"/>
            <a:r>
              <a:rPr lang="en-US" i="1" dirty="0">
                <a:latin typeface="+mj-lt"/>
              </a:rPr>
              <a:t>Please contact Que (</a:t>
            </a:r>
            <a:r>
              <a:rPr lang="en-US" i="1" dirty="0">
                <a:latin typeface="+mj-lt"/>
                <a:hlinkClick r:id="rId2"/>
              </a:rPr>
              <a:t>que.vo01@montana.edu</a:t>
            </a:r>
            <a:r>
              <a:rPr lang="en-US" i="1" dirty="0">
                <a:latin typeface="+mj-lt"/>
              </a:rPr>
              <a:t>) if you wish to schedule a live Q&amp;A session. </a:t>
            </a:r>
          </a:p>
        </p:txBody>
      </p:sp>
      <p:sp>
        <p:nvSpPr>
          <p:cNvPr id="6" name="Rectangle 5">
            <a:extLst>
              <a:ext uri="{FF2B5EF4-FFF2-40B4-BE49-F238E27FC236}">
                <a16:creationId xmlns:a16="http://schemas.microsoft.com/office/drawing/2014/main" id="{52F592B4-6E27-4D57-BB2C-1DC36957F414}"/>
              </a:ext>
            </a:extLst>
          </p:cNvPr>
          <p:cNvSpPr/>
          <p:nvPr/>
        </p:nvSpPr>
        <p:spPr>
          <a:xfrm>
            <a:off x="875071" y="3657361"/>
            <a:ext cx="6629400" cy="461665"/>
          </a:xfrm>
          <a:prstGeom prst="rect">
            <a:avLst/>
          </a:prstGeom>
        </p:spPr>
        <p:txBody>
          <a:bodyPr wrap="square">
            <a:spAutoFit/>
          </a:bodyPr>
          <a:lstStyle/>
          <a:p>
            <a:pPr algn="ctr"/>
            <a:r>
              <a:rPr lang="en-US" b="1" i="1" dirty="0">
                <a:latin typeface="+mj-lt"/>
              </a:rPr>
              <a:t>Stay connected with us</a:t>
            </a:r>
            <a:r>
              <a:rPr lang="en-US" b="1" i="1" dirty="0"/>
              <a:t>:</a:t>
            </a:r>
          </a:p>
        </p:txBody>
      </p:sp>
      <p:pic>
        <p:nvPicPr>
          <p:cNvPr id="1028" name="Picture 4" descr="Image result for facebook icon">
            <a:hlinkClick r:id="rId3"/>
            <a:extLst>
              <a:ext uri="{FF2B5EF4-FFF2-40B4-BE49-F238E27FC236}">
                <a16:creationId xmlns:a16="http://schemas.microsoft.com/office/drawing/2014/main" id="{CA7CC013-57A3-43B1-A00B-103398A76C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6722" y="5038980"/>
            <a:ext cx="658814" cy="6588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stagram icon">
            <a:hlinkClick r:id="rId5"/>
            <a:extLst>
              <a:ext uri="{FF2B5EF4-FFF2-40B4-BE49-F238E27FC236}">
                <a16:creationId xmlns:a16="http://schemas.microsoft.com/office/drawing/2014/main" id="{9E246C99-AA53-4702-B089-7B1C8090B8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0671" y="503898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witter icon">
            <a:hlinkClick r:id="rId7"/>
            <a:extLst>
              <a:ext uri="{FF2B5EF4-FFF2-40B4-BE49-F238E27FC236}">
                <a16:creationId xmlns:a16="http://schemas.microsoft.com/office/drawing/2014/main" id="{3A066CFC-FB29-4E22-BEA4-2EDD96852E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0993" y="5058770"/>
            <a:ext cx="762000" cy="6192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E2D4906-0A6A-49C8-8E1B-E670110FC4F8}"/>
              </a:ext>
            </a:extLst>
          </p:cNvPr>
          <p:cNvSpPr/>
          <p:nvPr/>
        </p:nvSpPr>
        <p:spPr>
          <a:xfrm>
            <a:off x="914400" y="4008494"/>
            <a:ext cx="6629400" cy="830997"/>
          </a:xfrm>
          <a:prstGeom prst="rect">
            <a:avLst/>
          </a:prstGeom>
        </p:spPr>
        <p:txBody>
          <a:bodyPr wrap="square">
            <a:spAutoFit/>
          </a:bodyPr>
          <a:lstStyle/>
          <a:p>
            <a:pPr algn="ctr"/>
            <a:r>
              <a:rPr lang="en-US" dirty="0">
                <a:hlinkClick r:id="rId9"/>
              </a:rPr>
              <a:t>globalstudy@montana.edu</a:t>
            </a:r>
            <a:r>
              <a:rPr lang="en-US" dirty="0">
                <a:hlinkClick r:id="rId10"/>
              </a:rPr>
              <a:t> </a:t>
            </a:r>
          </a:p>
          <a:p>
            <a:pPr algn="ctr"/>
            <a:r>
              <a:rPr lang="en-US" dirty="0">
                <a:hlinkClick r:id="rId10"/>
              </a:rPr>
              <a:t>www.montana.edu/international/admissions</a:t>
            </a:r>
            <a:endParaRPr lang="en-US" b="1" i="1" dirty="0"/>
          </a:p>
        </p:txBody>
      </p:sp>
    </p:spTree>
    <p:extLst>
      <p:ext uri="{BB962C8B-B14F-4D97-AF65-F5344CB8AC3E}">
        <p14:creationId xmlns:p14="http://schemas.microsoft.com/office/powerpoint/2010/main" val="34928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547A089-3823-40F8-8CF7-B7DF3FA7729D}"/>
              </a:ext>
            </a:extLst>
          </p:cNvPr>
          <p:cNvSpPr>
            <a:spLocks noGrp="1"/>
          </p:cNvSpPr>
          <p:nvPr>
            <p:ph type="title"/>
          </p:nvPr>
        </p:nvSpPr>
        <p:spPr>
          <a:xfrm>
            <a:off x="76200" y="3810000"/>
            <a:ext cx="7162800" cy="4343400"/>
          </a:xfrm>
        </p:spPr>
        <p:txBody>
          <a:bodyPr vert="horz" lIns="91440" tIns="45720" rIns="91440" bIns="45720" rtlCol="0" anchor="t">
            <a:normAutofit/>
          </a:bodyPr>
          <a:lstStyle/>
          <a:p>
            <a:pPr algn="l">
              <a:lnSpc>
                <a:spcPct val="90000"/>
              </a:lnSpc>
            </a:pPr>
            <a:br>
              <a:rPr lang="en-US" sz="5100" b="1" kern="1200" dirty="0">
                <a:solidFill>
                  <a:schemeClr val="tx1"/>
                </a:solidFill>
              </a:rPr>
            </a:br>
            <a:r>
              <a:rPr lang="en-US" sz="5400" b="1" kern="1200" dirty="0">
                <a:solidFill>
                  <a:srgbClr val="F0A010"/>
                </a:solidFill>
              </a:rPr>
              <a:t>BOZEMAN- MONTANA</a:t>
            </a:r>
            <a:br>
              <a:rPr lang="en-US" sz="5400" b="1" kern="1200" dirty="0">
                <a:solidFill>
                  <a:srgbClr val="F0A010"/>
                </a:solidFill>
              </a:rPr>
            </a:br>
            <a:r>
              <a:rPr lang="en-US" sz="2800" b="1" kern="1200" dirty="0">
                <a:solidFill>
                  <a:srgbClr val="002060"/>
                </a:solidFill>
              </a:rPr>
              <a:t>Home of Montana State University</a:t>
            </a:r>
            <a:endParaRPr lang="en-US" sz="5100" b="1" kern="1200" dirty="0">
              <a:solidFill>
                <a:srgbClr val="002060"/>
              </a:solidFill>
            </a:endParaRPr>
          </a:p>
        </p:txBody>
      </p:sp>
      <p:cxnSp>
        <p:nvCxnSpPr>
          <p:cNvPr id="16" name="Straight Arrow Connector 15">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79E6FA-CBDF-4DE1-B721-0FC3ABEEC7C0}"/>
              </a:ext>
            </a:extLst>
          </p:cNvPr>
          <p:cNvPicPr>
            <a:picLocks noChangeAspect="1"/>
          </p:cNvPicPr>
          <p:nvPr/>
        </p:nvPicPr>
        <p:blipFill rotWithShape="1">
          <a:blip r:embed="rId3">
            <a:extLst>
              <a:ext uri="{28A0092B-C50C-407E-A947-70E740481C1C}">
                <a14:useLocalDpi xmlns:a14="http://schemas.microsoft.com/office/drawing/2010/main" val="0"/>
              </a:ext>
            </a:extLst>
          </a:blip>
          <a:srcRect l="26557" r="27607"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pic>
        <p:nvPicPr>
          <p:cNvPr id="11" name="Picture 10">
            <a:extLst>
              <a:ext uri="{FF2B5EF4-FFF2-40B4-BE49-F238E27FC236}">
                <a16:creationId xmlns:a16="http://schemas.microsoft.com/office/drawing/2014/main" id="{FB909ECC-55CB-4D71-9F47-6100A417C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10" y="193547"/>
            <a:ext cx="4090424" cy="582169"/>
          </a:xfrm>
          <a:prstGeom prst="rect">
            <a:avLst/>
          </a:prstGeom>
        </p:spPr>
      </p:pic>
      <p:sp>
        <p:nvSpPr>
          <p:cNvPr id="2" name="Rectangle 1">
            <a:extLst>
              <a:ext uri="{FF2B5EF4-FFF2-40B4-BE49-F238E27FC236}">
                <a16:creationId xmlns:a16="http://schemas.microsoft.com/office/drawing/2014/main" id="{32F9F32C-D69F-4316-8387-6D7829D36745}"/>
              </a:ext>
            </a:extLst>
          </p:cNvPr>
          <p:cNvSpPr/>
          <p:nvPr/>
        </p:nvSpPr>
        <p:spPr bwMode="auto">
          <a:xfrm>
            <a:off x="413327" y="2133600"/>
            <a:ext cx="3429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4173890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hlinkClick r:id="" action="ppaction://media"/>
            <a:extLst>
              <a:ext uri="{FF2B5EF4-FFF2-40B4-BE49-F238E27FC236}">
                <a16:creationId xmlns:a16="http://schemas.microsoft.com/office/drawing/2014/main" id="{0F69891F-E0A2-4B7D-844B-BCEB69A5DD5A}"/>
              </a:ext>
            </a:extLst>
          </p:cNvPr>
          <p:cNvPicPr>
            <a:picLocks noRot="1" noChangeAspect="1"/>
          </p:cNvPicPr>
          <p:nvPr>
            <a:videoFile r:link="rId1"/>
          </p:nvPr>
        </p:nvPicPr>
        <p:blipFill>
          <a:blip r:embed="rId4"/>
          <a:stretch>
            <a:fillRect/>
          </a:stretch>
        </p:blipFill>
        <p:spPr>
          <a:xfrm>
            <a:off x="0" y="-381000"/>
            <a:ext cx="9144000" cy="6163684"/>
          </a:xfrm>
          <a:prstGeom prst="rect">
            <a:avLst/>
          </a:prstGeom>
        </p:spPr>
      </p:pic>
      <p:sp>
        <p:nvSpPr>
          <p:cNvPr id="3" name="TextBox 2">
            <a:extLst>
              <a:ext uri="{FF2B5EF4-FFF2-40B4-BE49-F238E27FC236}">
                <a16:creationId xmlns:a16="http://schemas.microsoft.com/office/drawing/2014/main" id="{3EAB5B53-9C6C-4190-A4CA-995A090391D6}"/>
              </a:ext>
            </a:extLst>
          </p:cNvPr>
          <p:cNvSpPr txBox="1"/>
          <p:nvPr/>
        </p:nvSpPr>
        <p:spPr>
          <a:xfrm>
            <a:off x="4659331" y="5943600"/>
            <a:ext cx="4458984" cy="738664"/>
          </a:xfrm>
          <a:prstGeom prst="rect">
            <a:avLst/>
          </a:prstGeom>
          <a:noFill/>
        </p:spPr>
        <p:txBody>
          <a:bodyPr wrap="square" rtlCol="0">
            <a:spAutoFit/>
          </a:bodyPr>
          <a:lstStyle/>
          <a:p>
            <a:r>
              <a:rPr lang="en-US" sz="1400" b="1" i="1" dirty="0">
                <a:latin typeface="+mj-lt"/>
              </a:rPr>
              <a:t>Source: </a:t>
            </a:r>
            <a:r>
              <a:rPr lang="en-US" sz="1400" i="1" dirty="0">
                <a:solidFill>
                  <a:schemeClr val="tx1">
                    <a:lumMod val="75000"/>
                    <a:lumOff val="25000"/>
                  </a:schemeClr>
                </a:solidFill>
                <a:latin typeface="+mj-lt"/>
                <a:hlinkClick r:id="rId5">
                  <a:extLst>
                    <a:ext uri="{A12FA001-AC4F-418D-AE19-62706E023703}">
                      <ahyp:hlinkClr xmlns:ahyp="http://schemas.microsoft.com/office/drawing/2018/hyperlinkcolor" val="tx"/>
                    </a:ext>
                  </a:extLst>
                </a:hlinkClick>
              </a:rPr>
              <a:t>https://www.youtube.com/watch?v=tT8Xj7HVGNQ&amp;list=RDQMK-5fSrdaDgA&amp;start_radio=1</a:t>
            </a:r>
            <a:r>
              <a:rPr lang="en-US" sz="1400" i="1" dirty="0">
                <a:solidFill>
                  <a:schemeClr val="tx1">
                    <a:lumMod val="75000"/>
                    <a:lumOff val="25000"/>
                  </a:schemeClr>
                </a:solidFill>
                <a:latin typeface="+mj-lt"/>
              </a:rPr>
              <a:t> </a:t>
            </a:r>
          </a:p>
        </p:txBody>
      </p:sp>
    </p:spTree>
    <p:extLst>
      <p:ext uri="{BB962C8B-B14F-4D97-AF65-F5344CB8AC3E}">
        <p14:creationId xmlns:p14="http://schemas.microsoft.com/office/powerpoint/2010/main" val="89853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54FA08-8FB8-442D-A91E-8055675976CB}"/>
              </a:ext>
            </a:extLst>
          </p:cNvPr>
          <p:cNvSpPr txBox="1">
            <a:spLocks/>
          </p:cNvSpPr>
          <p:nvPr/>
        </p:nvSpPr>
        <p:spPr bwMode="auto">
          <a:xfrm>
            <a:off x="1657350" y="-116746"/>
            <a:ext cx="5219700" cy="77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t>   </a:t>
            </a:r>
            <a:r>
              <a:rPr lang="en-US" sz="3200" b="1" kern="0" dirty="0">
                <a:solidFill>
                  <a:schemeClr val="bg1"/>
                </a:solidFill>
              </a:rPr>
              <a:t>Why Bozeman</a:t>
            </a:r>
            <a:endParaRPr lang="en-US" sz="3200" b="1" kern="0" dirty="0"/>
          </a:p>
        </p:txBody>
      </p:sp>
      <p:sp>
        <p:nvSpPr>
          <p:cNvPr id="13" name="Content Placeholder 2">
            <a:extLst>
              <a:ext uri="{FF2B5EF4-FFF2-40B4-BE49-F238E27FC236}">
                <a16:creationId xmlns:a16="http://schemas.microsoft.com/office/drawing/2014/main" id="{C2B67E43-ED55-463C-82A7-FCAA56034688}"/>
              </a:ext>
            </a:extLst>
          </p:cNvPr>
          <p:cNvSpPr>
            <a:spLocks noGrp="1"/>
          </p:cNvSpPr>
          <p:nvPr>
            <p:ph idx="1"/>
          </p:nvPr>
        </p:nvSpPr>
        <p:spPr>
          <a:xfrm>
            <a:off x="533400" y="1676400"/>
            <a:ext cx="3733800" cy="4351338"/>
          </a:xfrm>
        </p:spPr>
        <p:txBody>
          <a:bodyPr>
            <a:normAutofit/>
          </a:bodyPr>
          <a:lstStyle/>
          <a:p>
            <a:pPr>
              <a:buClr>
                <a:srgbClr val="002060"/>
              </a:buClr>
              <a:buFont typeface="Arial" panose="020B0604020202020204" pitchFamily="34" charset="0"/>
              <a:buChar char="•"/>
            </a:pPr>
            <a:r>
              <a:rPr lang="en-US" sz="2000" dirty="0"/>
              <a:t>Top 7 Trail Town with 30 trailheads within an hour’s drive </a:t>
            </a:r>
            <a:r>
              <a:rPr lang="en-US" sz="2000" i="1" dirty="0"/>
              <a:t>(Trail Runner)</a:t>
            </a:r>
          </a:p>
          <a:p>
            <a:pPr>
              <a:buClr>
                <a:schemeClr val="accent4">
                  <a:lumMod val="40000"/>
                  <a:lumOff val="60000"/>
                </a:schemeClr>
              </a:buClr>
              <a:buFont typeface="Arial" panose="020B0604020202020204" pitchFamily="34" charset="0"/>
              <a:buChar char="•"/>
            </a:pPr>
            <a:endParaRPr lang="en-US" sz="2000" i="1" dirty="0"/>
          </a:p>
          <a:p>
            <a:pPr>
              <a:buClr>
                <a:srgbClr val="002060"/>
              </a:buClr>
              <a:buFont typeface="Arial" panose="020B0604020202020204" pitchFamily="34" charset="0"/>
              <a:buChar char="•"/>
            </a:pPr>
            <a:r>
              <a:rPr lang="en-US" sz="2000" dirty="0"/>
              <a:t>Top 5 Ski Town in the world </a:t>
            </a:r>
            <a:r>
              <a:rPr lang="en-US" sz="2000" i="1" dirty="0"/>
              <a:t>(National Geographic)</a:t>
            </a:r>
          </a:p>
          <a:p>
            <a:pPr>
              <a:buClr>
                <a:srgbClr val="002060"/>
              </a:buClr>
              <a:buFont typeface="Arial" panose="020B0604020202020204" pitchFamily="34" charset="0"/>
              <a:buChar char="•"/>
            </a:pPr>
            <a:endParaRPr lang="en-US" sz="2000" i="1" dirty="0"/>
          </a:p>
          <a:p>
            <a:pPr>
              <a:buClr>
                <a:srgbClr val="002060"/>
              </a:buClr>
              <a:buFont typeface="Arial" panose="020B0604020202020204" pitchFamily="34" charset="0"/>
              <a:buChar char="•"/>
            </a:pPr>
            <a:r>
              <a:rPr lang="en-US" sz="2000" dirty="0"/>
              <a:t>1.8 million acres of nearby wilderness and Yellow Stone National Park </a:t>
            </a:r>
          </a:p>
          <a:p>
            <a:pPr>
              <a:buClr>
                <a:schemeClr val="accent4">
                  <a:lumMod val="40000"/>
                  <a:lumOff val="60000"/>
                </a:schemeClr>
              </a:buClr>
              <a:buFont typeface="Arial" panose="020B0604020202020204" pitchFamily="34" charset="0"/>
              <a:buChar char="•"/>
            </a:pPr>
            <a:endParaRPr lang="en-US" sz="2000" dirty="0"/>
          </a:p>
        </p:txBody>
      </p:sp>
      <p:pic>
        <p:nvPicPr>
          <p:cNvPr id="15" name="Picture 14">
            <a:extLst>
              <a:ext uri="{FF2B5EF4-FFF2-40B4-BE49-F238E27FC236}">
                <a16:creationId xmlns:a16="http://schemas.microsoft.com/office/drawing/2014/main" id="{2A330B38-9D42-45FD-AC8A-0A7F3CB6AF2C}"/>
              </a:ext>
            </a:extLst>
          </p:cNvPr>
          <p:cNvPicPr>
            <a:picLocks noChangeAspect="1"/>
          </p:cNvPicPr>
          <p:nvPr/>
        </p:nvPicPr>
        <p:blipFill>
          <a:blip r:embed="rId2"/>
          <a:stretch>
            <a:fillRect/>
          </a:stretch>
        </p:blipFill>
        <p:spPr>
          <a:xfrm>
            <a:off x="4800600" y="1528922"/>
            <a:ext cx="3389846" cy="2024689"/>
          </a:xfrm>
          <a:prstGeom prst="rect">
            <a:avLst/>
          </a:prstGeom>
        </p:spPr>
      </p:pic>
      <p:pic>
        <p:nvPicPr>
          <p:cNvPr id="17" name="Picture 16">
            <a:extLst>
              <a:ext uri="{FF2B5EF4-FFF2-40B4-BE49-F238E27FC236}">
                <a16:creationId xmlns:a16="http://schemas.microsoft.com/office/drawing/2014/main" id="{3EB167A2-08D8-4673-9636-48ADE7E77FAE}"/>
              </a:ext>
            </a:extLst>
          </p:cNvPr>
          <p:cNvPicPr>
            <a:picLocks noChangeAspect="1"/>
          </p:cNvPicPr>
          <p:nvPr/>
        </p:nvPicPr>
        <p:blipFill>
          <a:blip r:embed="rId3"/>
          <a:stretch>
            <a:fillRect/>
          </a:stretch>
        </p:blipFill>
        <p:spPr>
          <a:xfrm>
            <a:off x="4800600" y="3657600"/>
            <a:ext cx="3389846" cy="1967275"/>
          </a:xfrm>
          <a:prstGeom prst="rect">
            <a:avLst/>
          </a:prstGeom>
        </p:spPr>
      </p:pic>
      <p:sp>
        <p:nvSpPr>
          <p:cNvPr id="6" name="Rectangle 5">
            <a:extLst>
              <a:ext uri="{FF2B5EF4-FFF2-40B4-BE49-F238E27FC236}">
                <a16:creationId xmlns:a16="http://schemas.microsoft.com/office/drawing/2014/main" id="{DFACA163-182E-4E91-BD81-1A2BA7B7C759}"/>
              </a:ext>
            </a:extLst>
          </p:cNvPr>
          <p:cNvSpPr/>
          <p:nvPr/>
        </p:nvSpPr>
        <p:spPr>
          <a:xfrm>
            <a:off x="1981200" y="762000"/>
            <a:ext cx="5404813" cy="584775"/>
          </a:xfrm>
          <a:prstGeom prst="rect">
            <a:avLst/>
          </a:prstGeom>
        </p:spPr>
        <p:txBody>
          <a:bodyPr wrap="none">
            <a:spAutoFit/>
          </a:bodyPr>
          <a:lstStyle/>
          <a:p>
            <a:r>
              <a:rPr lang="en-US" sz="3200" b="1" dirty="0">
                <a:solidFill>
                  <a:srgbClr val="F0A010"/>
                </a:solidFill>
                <a:latin typeface="+mj-lt"/>
                <a:ea typeface="+mj-ea"/>
                <a:cs typeface="+mj-cs"/>
              </a:rPr>
              <a:t>Endless Outdoor Activities</a:t>
            </a:r>
          </a:p>
        </p:txBody>
      </p:sp>
    </p:spTree>
    <p:extLst>
      <p:ext uri="{BB962C8B-B14F-4D97-AF65-F5344CB8AC3E}">
        <p14:creationId xmlns:p14="http://schemas.microsoft.com/office/powerpoint/2010/main" val="393905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54FA08-8FB8-442D-A91E-8055675976CB}"/>
              </a:ext>
            </a:extLst>
          </p:cNvPr>
          <p:cNvSpPr txBox="1">
            <a:spLocks/>
          </p:cNvSpPr>
          <p:nvPr/>
        </p:nvSpPr>
        <p:spPr bwMode="auto">
          <a:xfrm>
            <a:off x="1790700" y="-152400"/>
            <a:ext cx="5562600" cy="142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t>   </a:t>
            </a:r>
            <a:r>
              <a:rPr lang="en-US" sz="3200" b="1" kern="0" dirty="0">
                <a:solidFill>
                  <a:schemeClr val="bg1"/>
                </a:solidFill>
              </a:rPr>
              <a:t>Why Bozeman</a:t>
            </a:r>
            <a:endParaRPr lang="en-US" sz="3200" b="1" kern="0" dirty="0"/>
          </a:p>
          <a:p>
            <a:pPr eaLnBrk="1" hangingPunct="1"/>
            <a:r>
              <a:rPr lang="en-US" sz="3200" b="1" kern="0" dirty="0">
                <a:solidFill>
                  <a:srgbClr val="F0A010"/>
                </a:solidFill>
              </a:rPr>
              <a:t>Safety and Convenience</a:t>
            </a:r>
          </a:p>
        </p:txBody>
      </p:sp>
      <p:sp>
        <p:nvSpPr>
          <p:cNvPr id="13" name="Content Placeholder 2">
            <a:extLst>
              <a:ext uri="{FF2B5EF4-FFF2-40B4-BE49-F238E27FC236}">
                <a16:creationId xmlns:a16="http://schemas.microsoft.com/office/drawing/2014/main" id="{C2B67E43-ED55-463C-82A7-FCAA56034688}"/>
              </a:ext>
            </a:extLst>
          </p:cNvPr>
          <p:cNvSpPr>
            <a:spLocks noGrp="1"/>
          </p:cNvSpPr>
          <p:nvPr>
            <p:ph idx="1"/>
          </p:nvPr>
        </p:nvSpPr>
        <p:spPr>
          <a:xfrm>
            <a:off x="533400" y="1676400"/>
            <a:ext cx="3733800" cy="4351338"/>
          </a:xfrm>
        </p:spPr>
        <p:txBody>
          <a:bodyPr>
            <a:normAutofit fontScale="85000" lnSpcReduction="10000"/>
          </a:bodyPr>
          <a:lstStyle/>
          <a:p>
            <a:pPr>
              <a:buClr>
                <a:srgbClr val="002060"/>
              </a:buClr>
              <a:buFont typeface="Arial" panose="020B0604020202020204" pitchFamily="34" charset="0"/>
              <a:buChar char="•"/>
            </a:pPr>
            <a:r>
              <a:rPr lang="en-US" sz="2000" dirty="0"/>
              <a:t>#2 safest city in Montana </a:t>
            </a:r>
            <a:r>
              <a:rPr lang="en-US" sz="2000" i="1" dirty="0"/>
              <a:t>(National Council for Home Safety and Security, 2019)</a:t>
            </a:r>
          </a:p>
          <a:p>
            <a:pPr>
              <a:buClr>
                <a:srgbClr val="002060"/>
              </a:buClr>
              <a:buFont typeface="Arial" panose="020B0604020202020204" pitchFamily="34" charset="0"/>
              <a:buChar char="•"/>
            </a:pPr>
            <a:endParaRPr lang="en-US" sz="2000" dirty="0"/>
          </a:p>
          <a:p>
            <a:pPr>
              <a:buClr>
                <a:srgbClr val="002060"/>
              </a:buClr>
              <a:buFont typeface="Arial" panose="020B0604020202020204" pitchFamily="34" charset="0"/>
              <a:buChar char="•"/>
            </a:pPr>
            <a:r>
              <a:rPr lang="en-US" sz="2000" dirty="0"/>
              <a:t>Free bus system</a:t>
            </a:r>
          </a:p>
          <a:p>
            <a:pPr>
              <a:buClr>
                <a:srgbClr val="002060"/>
              </a:buClr>
              <a:buFont typeface="Arial" panose="020B0604020202020204" pitchFamily="34" charset="0"/>
              <a:buChar char="•"/>
            </a:pPr>
            <a:endParaRPr lang="en-US" sz="2000" dirty="0"/>
          </a:p>
          <a:p>
            <a:pPr>
              <a:buClr>
                <a:srgbClr val="002060"/>
              </a:buClr>
              <a:buFont typeface="Arial" panose="020B0604020202020204" pitchFamily="34" charset="0"/>
              <a:buChar char="•"/>
            </a:pPr>
            <a:r>
              <a:rPr lang="en-US" sz="2000" dirty="0"/>
              <a:t>Direct flights from Bozeman Yellowstone International Airport to big cities like Chicago, Las Vegas, New York…</a:t>
            </a:r>
          </a:p>
          <a:p>
            <a:pPr>
              <a:buClr>
                <a:srgbClr val="002060"/>
              </a:buClr>
              <a:buFont typeface="Arial" panose="020B0604020202020204" pitchFamily="34" charset="0"/>
              <a:buChar char="•"/>
            </a:pPr>
            <a:endParaRPr lang="en-US" sz="2000" dirty="0"/>
          </a:p>
          <a:p>
            <a:pPr>
              <a:buClr>
                <a:srgbClr val="002060"/>
              </a:buClr>
              <a:buFont typeface="Arial" panose="020B0604020202020204" pitchFamily="34" charset="0"/>
              <a:buChar char="•"/>
            </a:pPr>
            <a:r>
              <a:rPr lang="en-US" sz="2000" dirty="0"/>
              <a:t>In less than 30 minute drive:</a:t>
            </a:r>
          </a:p>
          <a:p>
            <a:pPr lvl="1">
              <a:buClr>
                <a:srgbClr val="002060"/>
              </a:buClr>
              <a:buFontTx/>
              <a:buChar char="-"/>
            </a:pPr>
            <a:r>
              <a:rPr lang="en-US" sz="1600" dirty="0"/>
              <a:t>Shopping: </a:t>
            </a:r>
            <a:r>
              <a:rPr lang="en-US" sz="1600" dirty="0" err="1"/>
              <a:t>Cosco</a:t>
            </a:r>
            <a:r>
              <a:rPr lang="en-US" sz="1600" dirty="0"/>
              <a:t>, Walmart, Target, Macy…</a:t>
            </a:r>
          </a:p>
          <a:p>
            <a:pPr lvl="1">
              <a:buClr>
                <a:srgbClr val="002060"/>
              </a:buClr>
              <a:buFontTx/>
              <a:buChar char="-"/>
            </a:pPr>
            <a:r>
              <a:rPr lang="en-US" sz="1600" dirty="0"/>
              <a:t>Food and drink: Restaurants serve food from different countries </a:t>
            </a:r>
          </a:p>
          <a:p>
            <a:pPr lvl="1">
              <a:buClr>
                <a:schemeClr val="accent4">
                  <a:lumMod val="40000"/>
                  <a:lumOff val="60000"/>
                </a:schemeClr>
              </a:buClr>
              <a:buFont typeface="Arial" panose="020B0604020202020204" pitchFamily="34" charset="0"/>
              <a:buChar char="•"/>
            </a:pPr>
            <a:endParaRPr lang="en-US" sz="1600" dirty="0"/>
          </a:p>
          <a:p>
            <a:pPr lvl="1">
              <a:buClr>
                <a:schemeClr val="accent4">
                  <a:lumMod val="40000"/>
                  <a:lumOff val="60000"/>
                </a:schemeClr>
              </a:buClr>
              <a:buFont typeface="Arial" panose="020B0604020202020204" pitchFamily="34" charset="0"/>
              <a:buChar char="•"/>
            </a:pPr>
            <a:endParaRPr lang="en-US" sz="1600" dirty="0"/>
          </a:p>
          <a:p>
            <a:pPr>
              <a:buClr>
                <a:schemeClr val="accent4">
                  <a:lumMod val="40000"/>
                  <a:lumOff val="60000"/>
                </a:schemeClr>
              </a:buClr>
              <a:buFont typeface="Arial" panose="020B0604020202020204" pitchFamily="34" charset="0"/>
              <a:buChar char="•"/>
            </a:pPr>
            <a:endParaRPr lang="en-US" sz="2000" dirty="0"/>
          </a:p>
          <a:p>
            <a:pPr>
              <a:buClr>
                <a:schemeClr val="accent4">
                  <a:lumMod val="40000"/>
                  <a:lumOff val="60000"/>
                </a:schemeClr>
              </a:buClr>
              <a:buFont typeface="Arial" panose="020B0604020202020204" pitchFamily="34" charset="0"/>
              <a:buChar char="•"/>
            </a:pPr>
            <a:endParaRPr lang="en-US" sz="2000" dirty="0"/>
          </a:p>
          <a:p>
            <a:pPr>
              <a:buClr>
                <a:schemeClr val="accent4">
                  <a:lumMod val="40000"/>
                  <a:lumOff val="60000"/>
                </a:schemeClr>
              </a:buClr>
              <a:buFont typeface="Arial" panose="020B0604020202020204" pitchFamily="34" charset="0"/>
              <a:buChar char="•"/>
            </a:pPr>
            <a:endParaRPr lang="en-US" sz="2000" dirty="0"/>
          </a:p>
        </p:txBody>
      </p:sp>
      <p:pic>
        <p:nvPicPr>
          <p:cNvPr id="7" name="Picture 1">
            <a:extLst>
              <a:ext uri="{FF2B5EF4-FFF2-40B4-BE49-F238E27FC236}">
                <a16:creationId xmlns:a16="http://schemas.microsoft.com/office/drawing/2014/main" id="{2E81646C-5254-4A6B-A8D3-8DDD3BA3FC4E}"/>
              </a:ext>
            </a:extLst>
          </p:cNvPr>
          <p:cNvPicPr>
            <a:picLocks noChangeAspect="1" noChangeArrowheads="1"/>
          </p:cNvPicPr>
          <p:nvPr/>
        </p:nvPicPr>
        <p:blipFill>
          <a:blip r:embed="rId2" cstate="print"/>
          <a:srcRect t="7912" b="28722"/>
          <a:stretch>
            <a:fillRect/>
          </a:stretch>
        </p:blipFill>
        <p:spPr bwMode="auto">
          <a:xfrm>
            <a:off x="5257800" y="3781732"/>
            <a:ext cx="2590800" cy="2799735"/>
          </a:xfrm>
          <a:prstGeom prst="rect">
            <a:avLst/>
          </a:prstGeom>
          <a:noFill/>
          <a:ln w="12700">
            <a:noFill/>
            <a:miter lim="800000"/>
            <a:headEnd/>
            <a:tailEnd/>
          </a:ln>
        </p:spPr>
      </p:pic>
      <p:pic>
        <p:nvPicPr>
          <p:cNvPr id="8" name="Picture 7">
            <a:extLst>
              <a:ext uri="{FF2B5EF4-FFF2-40B4-BE49-F238E27FC236}">
                <a16:creationId xmlns:a16="http://schemas.microsoft.com/office/drawing/2014/main" id="{07D82F8E-D75B-4BE3-8939-B6573A5425B5}"/>
              </a:ext>
            </a:extLst>
          </p:cNvPr>
          <p:cNvPicPr>
            <a:picLocks noChangeAspect="1"/>
          </p:cNvPicPr>
          <p:nvPr/>
        </p:nvPicPr>
        <p:blipFill rotWithShape="1">
          <a:blip r:embed="rId3"/>
          <a:srcRect b="1178"/>
          <a:stretch/>
        </p:blipFill>
        <p:spPr>
          <a:xfrm>
            <a:off x="5071317" y="1676400"/>
            <a:ext cx="3539283" cy="2032268"/>
          </a:xfrm>
          <a:prstGeom prst="rect">
            <a:avLst/>
          </a:prstGeom>
        </p:spPr>
      </p:pic>
    </p:spTree>
    <p:extLst>
      <p:ext uri="{BB962C8B-B14F-4D97-AF65-F5344CB8AC3E}">
        <p14:creationId xmlns:p14="http://schemas.microsoft.com/office/powerpoint/2010/main" val="1845113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54FA08-8FB8-442D-A91E-8055675976CB}"/>
              </a:ext>
            </a:extLst>
          </p:cNvPr>
          <p:cNvSpPr txBox="1">
            <a:spLocks/>
          </p:cNvSpPr>
          <p:nvPr/>
        </p:nvSpPr>
        <p:spPr bwMode="auto">
          <a:xfrm>
            <a:off x="1600200" y="-135213"/>
            <a:ext cx="556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t>   </a:t>
            </a:r>
            <a:r>
              <a:rPr lang="en-US" sz="3200" b="1" kern="0" dirty="0">
                <a:solidFill>
                  <a:schemeClr val="bg1"/>
                </a:solidFill>
              </a:rPr>
              <a:t>Why Bozeman</a:t>
            </a:r>
            <a:endParaRPr lang="en-US" sz="3200" b="1" kern="0" dirty="0"/>
          </a:p>
        </p:txBody>
      </p:sp>
      <p:sp>
        <p:nvSpPr>
          <p:cNvPr id="13" name="Content Placeholder 2">
            <a:extLst>
              <a:ext uri="{FF2B5EF4-FFF2-40B4-BE49-F238E27FC236}">
                <a16:creationId xmlns:a16="http://schemas.microsoft.com/office/drawing/2014/main" id="{C2B67E43-ED55-463C-82A7-FCAA56034688}"/>
              </a:ext>
            </a:extLst>
          </p:cNvPr>
          <p:cNvSpPr>
            <a:spLocks noGrp="1"/>
          </p:cNvSpPr>
          <p:nvPr>
            <p:ph idx="1"/>
          </p:nvPr>
        </p:nvSpPr>
        <p:spPr>
          <a:xfrm>
            <a:off x="345176" y="2286000"/>
            <a:ext cx="4435850" cy="4351338"/>
          </a:xfrm>
        </p:spPr>
        <p:txBody>
          <a:bodyPr>
            <a:normAutofit/>
          </a:bodyPr>
          <a:lstStyle/>
          <a:p>
            <a:pPr>
              <a:buClr>
                <a:srgbClr val="002060"/>
              </a:buClr>
              <a:buFont typeface="Arial" panose="020B0604020202020204" pitchFamily="34" charset="0"/>
              <a:buChar char="•"/>
            </a:pPr>
            <a:r>
              <a:rPr lang="en-US" sz="2800" dirty="0"/>
              <a:t>#1 Strongest Micropolitan Areas (</a:t>
            </a:r>
            <a:r>
              <a:rPr lang="en-US" sz="2800" dirty="0" err="1"/>
              <a:t>Policom</a:t>
            </a:r>
            <a:r>
              <a:rPr lang="en-US" sz="2800" dirty="0"/>
              <a:t>, 2019)</a:t>
            </a:r>
          </a:p>
          <a:p>
            <a:pPr>
              <a:buClr>
                <a:srgbClr val="002060"/>
              </a:buClr>
              <a:buFont typeface="Arial" panose="020B0604020202020204" pitchFamily="34" charset="0"/>
              <a:buChar char="•"/>
            </a:pPr>
            <a:endParaRPr lang="en-US" sz="2800" dirty="0"/>
          </a:p>
          <a:p>
            <a:pPr>
              <a:buClr>
                <a:srgbClr val="002060"/>
              </a:buClr>
              <a:buFont typeface="Arial" panose="020B0604020202020204" pitchFamily="34" charset="0"/>
              <a:buChar char="•"/>
            </a:pPr>
            <a:r>
              <a:rPr lang="en-US" sz="2800" dirty="0"/>
              <a:t>#1 Best Places to Live in America (Money, 2017)</a:t>
            </a:r>
          </a:p>
          <a:p>
            <a:pPr>
              <a:buClr>
                <a:schemeClr val="accent4">
                  <a:lumMod val="40000"/>
                  <a:lumOff val="60000"/>
                </a:schemeClr>
              </a:buClr>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21C9EDBE-AC17-47F1-B934-247FEEEE08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1026" y="1744605"/>
            <a:ext cx="3581400" cy="2383113"/>
          </a:xfrm>
          <a:prstGeom prst="rect">
            <a:avLst/>
          </a:prstGeom>
        </p:spPr>
      </p:pic>
      <p:pic>
        <p:nvPicPr>
          <p:cNvPr id="9" name="Picture 8">
            <a:extLst>
              <a:ext uri="{FF2B5EF4-FFF2-40B4-BE49-F238E27FC236}">
                <a16:creationId xmlns:a16="http://schemas.microsoft.com/office/drawing/2014/main" id="{70000F8E-C524-41FE-9E4F-8F1046271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191000"/>
            <a:ext cx="3581400" cy="2383113"/>
          </a:xfrm>
          <a:prstGeom prst="rect">
            <a:avLst/>
          </a:prstGeom>
        </p:spPr>
      </p:pic>
      <p:sp>
        <p:nvSpPr>
          <p:cNvPr id="6" name="Rectangle 5">
            <a:extLst>
              <a:ext uri="{FF2B5EF4-FFF2-40B4-BE49-F238E27FC236}">
                <a16:creationId xmlns:a16="http://schemas.microsoft.com/office/drawing/2014/main" id="{E3675671-2C12-42E8-8CDF-7767A295EF5A}"/>
              </a:ext>
            </a:extLst>
          </p:cNvPr>
          <p:cNvSpPr/>
          <p:nvPr/>
        </p:nvSpPr>
        <p:spPr>
          <a:xfrm>
            <a:off x="2745037" y="702987"/>
            <a:ext cx="3826689" cy="584775"/>
          </a:xfrm>
          <a:prstGeom prst="rect">
            <a:avLst/>
          </a:prstGeom>
        </p:spPr>
        <p:txBody>
          <a:bodyPr wrap="none">
            <a:spAutoFit/>
          </a:bodyPr>
          <a:lstStyle/>
          <a:p>
            <a:r>
              <a:rPr lang="en-US" sz="3200" b="1" dirty="0">
                <a:solidFill>
                  <a:srgbClr val="F0A010"/>
                </a:solidFill>
                <a:latin typeface="+mj-lt"/>
                <a:ea typeface="+mj-ea"/>
                <a:cs typeface="+mj-cs"/>
              </a:rPr>
              <a:t>New Opportunities</a:t>
            </a:r>
          </a:p>
        </p:txBody>
      </p:sp>
    </p:spTree>
    <p:extLst>
      <p:ext uri="{BB962C8B-B14F-4D97-AF65-F5344CB8AC3E}">
        <p14:creationId xmlns:p14="http://schemas.microsoft.com/office/powerpoint/2010/main" val="143230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547A089-3823-40F8-8CF7-B7DF3FA7729D}"/>
              </a:ext>
            </a:extLst>
          </p:cNvPr>
          <p:cNvSpPr>
            <a:spLocks noGrp="1"/>
          </p:cNvSpPr>
          <p:nvPr>
            <p:ph type="title"/>
          </p:nvPr>
        </p:nvSpPr>
        <p:spPr>
          <a:xfrm>
            <a:off x="76200" y="3810000"/>
            <a:ext cx="7162800" cy="4343400"/>
          </a:xfrm>
        </p:spPr>
        <p:txBody>
          <a:bodyPr vert="horz" lIns="91440" tIns="45720" rIns="91440" bIns="45720" rtlCol="0" anchor="t">
            <a:normAutofit/>
          </a:bodyPr>
          <a:lstStyle/>
          <a:p>
            <a:pPr algn="l">
              <a:lnSpc>
                <a:spcPct val="90000"/>
              </a:lnSpc>
            </a:pPr>
            <a:br>
              <a:rPr lang="en-US" sz="5100" b="1" kern="1200" dirty="0">
                <a:solidFill>
                  <a:schemeClr val="tx1"/>
                </a:solidFill>
              </a:rPr>
            </a:br>
            <a:r>
              <a:rPr lang="en-US" b="1" kern="1200" dirty="0">
                <a:solidFill>
                  <a:srgbClr val="F0A010"/>
                </a:solidFill>
              </a:rPr>
              <a:t>MONTANA STATE UNIVERSITY</a:t>
            </a:r>
            <a:br>
              <a:rPr lang="en-US" sz="5400" b="1" kern="1200" dirty="0">
                <a:solidFill>
                  <a:srgbClr val="F0A010"/>
                </a:solidFill>
              </a:rPr>
            </a:br>
            <a:r>
              <a:rPr lang="en-US" sz="2800" b="1" kern="1200" dirty="0">
                <a:solidFill>
                  <a:srgbClr val="002060"/>
                </a:solidFill>
              </a:rPr>
              <a:t>Home of the Bobcats </a:t>
            </a:r>
            <a:endParaRPr lang="en-US" sz="5100" b="1" kern="1200" dirty="0">
              <a:solidFill>
                <a:srgbClr val="002060"/>
              </a:solidFill>
            </a:endParaRPr>
          </a:p>
        </p:txBody>
      </p:sp>
      <p:cxnSp>
        <p:nvCxnSpPr>
          <p:cNvPr id="16" name="Straight Arrow Connector 15">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79E6FA-CBDF-4DE1-B721-0FC3ABEEC7C0}"/>
              </a:ext>
            </a:extLst>
          </p:cNvPr>
          <p:cNvPicPr>
            <a:picLocks noChangeAspect="1"/>
          </p:cNvPicPr>
          <p:nvPr/>
        </p:nvPicPr>
        <p:blipFill rotWithShape="1">
          <a:blip r:embed="rId3">
            <a:extLst>
              <a:ext uri="{28A0092B-C50C-407E-A947-70E740481C1C}">
                <a14:useLocalDpi xmlns:a14="http://schemas.microsoft.com/office/drawing/2010/main" val="0"/>
              </a:ext>
            </a:extLst>
          </a:blip>
          <a:srcRect l="26557" r="27607"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pic>
        <p:nvPicPr>
          <p:cNvPr id="11" name="Picture 10">
            <a:extLst>
              <a:ext uri="{FF2B5EF4-FFF2-40B4-BE49-F238E27FC236}">
                <a16:creationId xmlns:a16="http://schemas.microsoft.com/office/drawing/2014/main" id="{FB909ECC-55CB-4D71-9F47-6100A417C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10" y="193547"/>
            <a:ext cx="4090424" cy="582169"/>
          </a:xfrm>
          <a:prstGeom prst="rect">
            <a:avLst/>
          </a:prstGeom>
        </p:spPr>
      </p:pic>
      <p:sp>
        <p:nvSpPr>
          <p:cNvPr id="2" name="Rectangle 1">
            <a:extLst>
              <a:ext uri="{FF2B5EF4-FFF2-40B4-BE49-F238E27FC236}">
                <a16:creationId xmlns:a16="http://schemas.microsoft.com/office/drawing/2014/main" id="{32F9F32C-D69F-4316-8387-6D7829D36745}"/>
              </a:ext>
            </a:extLst>
          </p:cNvPr>
          <p:cNvSpPr/>
          <p:nvPr/>
        </p:nvSpPr>
        <p:spPr bwMode="auto">
          <a:xfrm>
            <a:off x="413327" y="2133600"/>
            <a:ext cx="3429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67012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Blank Presentation">
  <a:themeElements>
    <a:clrScheme name="">
      <a:dk1>
        <a:srgbClr val="000061"/>
      </a:dk1>
      <a:lt1>
        <a:srgbClr val="FFFFFF"/>
      </a:lt1>
      <a:dk2>
        <a:srgbClr val="000061"/>
      </a:dk2>
      <a:lt2>
        <a:srgbClr val="003366"/>
      </a:lt2>
      <a:accent1>
        <a:srgbClr val="3366CC"/>
      </a:accent1>
      <a:accent2>
        <a:srgbClr val="00B000"/>
      </a:accent2>
      <a:accent3>
        <a:srgbClr val="FFFFFF"/>
      </a:accent3>
      <a:accent4>
        <a:srgbClr val="000052"/>
      </a:accent4>
      <a:accent5>
        <a:srgbClr val="ADB8E2"/>
      </a:accent5>
      <a:accent6>
        <a:srgbClr val="009F00"/>
      </a:accent6>
      <a:hlink>
        <a:srgbClr val="66A9FF"/>
      </a:hlink>
      <a:folHlink>
        <a:srgbClr val="FFE70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TotalTime>
  <Words>2406</Words>
  <Application>Microsoft Office PowerPoint</Application>
  <PresentationFormat>On-screen Show (4:3)</PresentationFormat>
  <Paragraphs>469</Paragraphs>
  <Slides>38</Slides>
  <Notes>15</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 Presentation</vt:lpstr>
      <vt:lpstr>INTERNATIONAL RECRUITMENT AND ADMISSIONS</vt:lpstr>
      <vt:lpstr> Meet our team  International Recruitment &amp; Admissions</vt:lpstr>
      <vt:lpstr> Table of Contents</vt:lpstr>
      <vt:lpstr> BOZEMAN- MONTANA Home of Montana State University</vt:lpstr>
      <vt:lpstr>PowerPoint Presentation</vt:lpstr>
      <vt:lpstr>PowerPoint Presentation</vt:lpstr>
      <vt:lpstr>PowerPoint Presentation</vt:lpstr>
      <vt:lpstr>PowerPoint Presentation</vt:lpstr>
      <vt:lpstr> MONTANA STATE UNIVERSITY Home of the Bobcats </vt:lpstr>
      <vt:lpstr>PowerPoint Presentation</vt:lpstr>
      <vt:lpstr>PowerPoint Presentation</vt:lpstr>
      <vt:lpstr>PowerPoint Presentation</vt:lpstr>
      <vt:lpstr>Why MSU Great Value</vt:lpstr>
      <vt:lpstr>Why MSU Outstanding Alumni</vt:lpstr>
      <vt:lpstr>Why MSU</vt:lpstr>
      <vt:lpstr>Why MSU</vt:lpstr>
      <vt:lpstr>PowerPoint Presentation</vt:lpstr>
      <vt:lpstr>Why MSU</vt:lpstr>
      <vt:lpstr>Why MSU</vt:lpstr>
      <vt:lpstr>College of Agriculture</vt:lpstr>
      <vt:lpstr>College of Arts and Architecture</vt:lpstr>
      <vt:lpstr>College of</vt:lpstr>
      <vt:lpstr>College of Engineering</vt:lpstr>
      <vt:lpstr>College of</vt:lpstr>
      <vt:lpstr>College of Letters and Science</vt:lpstr>
      <vt:lpstr>College of Nursing</vt:lpstr>
      <vt:lpstr>Undergraduate Admissions Requirements</vt:lpstr>
      <vt:lpstr>Undergraduate Admissions  Process</vt:lpstr>
      <vt:lpstr>Graduate Admissions Requirements</vt:lpstr>
      <vt:lpstr>Graduate Admissions Process</vt:lpstr>
      <vt:lpstr>Undergraduate and Graduate Tuition and Fee</vt:lpstr>
      <vt:lpstr>Undergraduate Scholarships</vt:lpstr>
      <vt:lpstr>Tan Tran Graduate Statistics  Vietnam</vt:lpstr>
      <vt:lpstr>Juliana Rajamohan Undergraduate Human Development and Family Science Sri Lanka </vt:lpstr>
      <vt:lpstr>Meng Liang Undergraduate Environmental Horticulture  China</vt:lpstr>
      <vt:lpstr>Bright Osuwu Graduate Statistics  Ghana</vt:lpstr>
      <vt:lpstr>PowerPoint Presentation</vt:lpstr>
      <vt:lpstr>Thank you so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RECRUITMENT AND ADMISSIONS</dc:title>
  <dc:creator>Vo, Que</dc:creator>
  <cp:lastModifiedBy>Vo, Que</cp:lastModifiedBy>
  <cp:revision>63</cp:revision>
  <dcterms:created xsi:type="dcterms:W3CDTF">2019-06-18T15:41:07Z</dcterms:created>
  <dcterms:modified xsi:type="dcterms:W3CDTF">2019-09-13T19:49:58Z</dcterms:modified>
</cp:coreProperties>
</file>