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6" r:id="rId2"/>
    <p:sldId id="279" r:id="rId3"/>
    <p:sldId id="262" r:id="rId4"/>
    <p:sldId id="281" r:id="rId5"/>
    <p:sldId id="300" r:id="rId6"/>
    <p:sldId id="301" r:id="rId7"/>
    <p:sldId id="282" r:id="rId8"/>
    <p:sldId id="283" r:id="rId9"/>
    <p:sldId id="284" r:id="rId10"/>
    <p:sldId id="299" r:id="rId11"/>
    <p:sldId id="285" r:id="rId12"/>
    <p:sldId id="287" r:id="rId13"/>
    <p:sldId id="288" r:id="rId14"/>
    <p:sldId id="289" r:id="rId15"/>
    <p:sldId id="292" r:id="rId16"/>
    <p:sldId id="293" r:id="rId17"/>
    <p:sldId id="294" r:id="rId18"/>
    <p:sldId id="295" r:id="rId19"/>
    <p:sldId id="296" r:id="rId20"/>
    <p:sldId id="297" r:id="rId21"/>
    <p:sldId id="298" r:id="rId22"/>
    <p:sldId id="290"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233" autoAdjust="0"/>
    <p:restoredTop sz="94660"/>
  </p:normalViewPr>
  <p:slideViewPr>
    <p:cSldViewPr snapToGrid="0">
      <p:cViewPr varScale="1">
        <p:scale>
          <a:sx n="92" d="100"/>
          <a:sy n="92" d="100"/>
        </p:scale>
        <p:origin x="108" y="51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B9F4-740A-4EFD-A8C5-1033B1DFFF82}" type="datetimeFigureOut">
              <a:rPr lang="en-US" smtClean="0"/>
              <a:t>11/25/2013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36C58-AE43-436E-80D2-051C8AAADA0E}" type="slidenum">
              <a:rPr lang="en-US" smtClean="0"/>
              <a:t>‹#›</a:t>
            </a:fld>
            <a:endParaRPr lang="en-US"/>
          </a:p>
        </p:txBody>
      </p:sp>
    </p:spTree>
    <p:extLst>
      <p:ext uri="{BB962C8B-B14F-4D97-AF65-F5344CB8AC3E}">
        <p14:creationId xmlns:p14="http://schemas.microsoft.com/office/powerpoint/2010/main" val="2036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E252D2C-7DD9-4331-ACCC-AAB485CFB79A}" type="slidenum">
              <a:rPr lang="en-US" sz="1200"/>
              <a:pPr algn="r" eaLnBrk="1" hangingPunct="1"/>
              <a:t>1</a:t>
            </a:fld>
            <a:endParaRPr lang="en-US" sz="1200"/>
          </a:p>
        </p:txBody>
      </p:sp>
      <p:sp>
        <p:nvSpPr>
          <p:cNvPr id="30723"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39031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A7086-4575-45CC-B532-917B552F0D74}" type="slidenum">
              <a:rPr lang="en-US" smtClean="0"/>
              <a:t>22</a:t>
            </a:fld>
            <a:endParaRPr lang="en-US"/>
          </a:p>
        </p:txBody>
      </p:sp>
    </p:spTree>
    <p:extLst>
      <p:ext uri="{BB962C8B-B14F-4D97-AF65-F5344CB8AC3E}">
        <p14:creationId xmlns:p14="http://schemas.microsoft.com/office/powerpoint/2010/main" val="75455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A7086-4575-45CC-B532-917B552F0D74}" type="slidenum">
              <a:rPr lang="en-US" smtClean="0"/>
              <a:t>23</a:t>
            </a:fld>
            <a:endParaRPr lang="en-US"/>
          </a:p>
        </p:txBody>
      </p:sp>
    </p:spTree>
    <p:extLst>
      <p:ext uri="{BB962C8B-B14F-4D97-AF65-F5344CB8AC3E}">
        <p14:creationId xmlns:p14="http://schemas.microsoft.com/office/powerpoint/2010/main" val="365687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08B5442-3D8D-4069-994A-5B45370F1EE0}" type="slidenum">
              <a:rPr lang="en-US" sz="1200"/>
              <a:pPr algn="r" eaLnBrk="1" hangingPunct="1"/>
              <a:t>2</a:t>
            </a:fld>
            <a:endParaRPr lang="en-US" sz="1200"/>
          </a:p>
        </p:txBody>
      </p:sp>
      <p:sp>
        <p:nvSpPr>
          <p:cNvPr id="31747"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pPr eaLnBrk="1" hangingPunct="1"/>
            <a:r>
              <a:rPr lang="en-US" smtClean="0"/>
              <a:t>Our goal is to demonstrate in two lccs.  </a:t>
            </a:r>
          </a:p>
        </p:txBody>
      </p:sp>
    </p:spTree>
    <p:extLst>
      <p:ext uri="{BB962C8B-B14F-4D97-AF65-F5344CB8AC3E}">
        <p14:creationId xmlns:p14="http://schemas.microsoft.com/office/powerpoint/2010/main" val="275651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A7086-4575-45CC-B532-917B552F0D74}" type="slidenum">
              <a:rPr lang="en-US" smtClean="0"/>
              <a:t>12</a:t>
            </a:fld>
            <a:endParaRPr lang="en-US"/>
          </a:p>
        </p:txBody>
      </p:sp>
    </p:spTree>
    <p:extLst>
      <p:ext uri="{BB962C8B-B14F-4D97-AF65-F5344CB8AC3E}">
        <p14:creationId xmlns:p14="http://schemas.microsoft.com/office/powerpoint/2010/main" val="313041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A7086-4575-45CC-B532-917B552F0D74}" type="slidenum">
              <a:rPr lang="en-US" smtClean="0"/>
              <a:t>13</a:t>
            </a:fld>
            <a:endParaRPr lang="en-US"/>
          </a:p>
        </p:txBody>
      </p:sp>
    </p:spTree>
    <p:extLst>
      <p:ext uri="{BB962C8B-B14F-4D97-AF65-F5344CB8AC3E}">
        <p14:creationId xmlns:p14="http://schemas.microsoft.com/office/powerpoint/2010/main" val="224248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A7086-4575-45CC-B532-917B552F0D74}" type="slidenum">
              <a:rPr lang="en-US" smtClean="0"/>
              <a:t>14</a:t>
            </a:fld>
            <a:endParaRPr lang="en-US"/>
          </a:p>
        </p:txBody>
      </p:sp>
    </p:spTree>
    <p:extLst>
      <p:ext uri="{BB962C8B-B14F-4D97-AF65-F5344CB8AC3E}">
        <p14:creationId xmlns:p14="http://schemas.microsoft.com/office/powerpoint/2010/main" val="315395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A7086-4575-45CC-B532-917B552F0D74}" type="slidenum">
              <a:rPr lang="en-US" smtClean="0"/>
              <a:t>15</a:t>
            </a:fld>
            <a:endParaRPr lang="en-US"/>
          </a:p>
        </p:txBody>
      </p:sp>
    </p:spTree>
    <p:extLst>
      <p:ext uri="{BB962C8B-B14F-4D97-AF65-F5344CB8AC3E}">
        <p14:creationId xmlns:p14="http://schemas.microsoft.com/office/powerpoint/2010/main" val="257443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Various modeling approaches have been used to project forest/vegetation response to climate</a:t>
            </a:r>
            <a:r>
              <a:rPr lang="en-US" baseline="0" dirty="0" smtClean="0"/>
              <a:t>, disturbance.  </a:t>
            </a:r>
          </a:p>
          <a:p>
            <a:endParaRPr lang="en-US" baseline="0" dirty="0" smtClean="0"/>
          </a:p>
          <a:p>
            <a:r>
              <a:rPr lang="en-US" baseline="0" dirty="0" smtClean="0"/>
              <a:t>At stand-scales, gap models, for example simulate individual tree establishment, growth and mortality at the scale of small forest gaps.</a:t>
            </a:r>
          </a:p>
          <a:p>
            <a:r>
              <a:rPr lang="en-US" baseline="0" dirty="0" smtClean="0"/>
              <a:t>Landscape models, such as FireBGCv2 operate at scales of hundreds of thousands of ha.</a:t>
            </a:r>
          </a:p>
          <a:p>
            <a:endParaRPr lang="en-US" baseline="0" dirty="0" smtClean="0"/>
          </a:p>
          <a:p>
            <a:r>
              <a:rPr lang="en-US" baseline="0" dirty="0" smtClean="0"/>
              <a:t>At global scales, dynamic vegetation models are frequently used to simulate vegetation response to climate.  Vegetation in these models is often represented by biomes or plant functional types, rather than individual species.</a:t>
            </a:r>
          </a:p>
          <a:p>
            <a:endParaRPr lang="en-US" baseline="0" dirty="0" smtClean="0"/>
          </a:p>
          <a:p>
            <a:r>
              <a:rPr lang="en-US" baseline="0" dirty="0" smtClean="0"/>
              <a:t>Biome-BGC has been applied from stand to global scales.  But, it represents a single, static vegetation type at the level of a biome.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718E3EF-394E-41DF-B67E-D0E9B64A9174}" type="slidenum">
              <a:rPr lang="en-US" smtClean="0"/>
              <a:pPr/>
              <a:t>17</a:t>
            </a:fld>
            <a:endParaRPr lang="en-US"/>
          </a:p>
        </p:txBody>
      </p:sp>
    </p:spTree>
    <p:extLst>
      <p:ext uri="{BB962C8B-B14F-4D97-AF65-F5344CB8AC3E}">
        <p14:creationId xmlns:p14="http://schemas.microsoft.com/office/powerpoint/2010/main" val="377662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an ecosystem-scale approach</a:t>
            </a:r>
          </a:p>
          <a:p>
            <a:r>
              <a:rPr lang="en-US" dirty="0" smtClean="0"/>
              <a:t>LPJ-GUESS</a:t>
            </a:r>
            <a:r>
              <a:rPr lang="en-US" baseline="0" dirty="0" smtClean="0"/>
              <a:t> might be a good compromise</a:t>
            </a:r>
            <a:endParaRPr lang="en-US" dirty="0"/>
          </a:p>
        </p:txBody>
      </p:sp>
      <p:sp>
        <p:nvSpPr>
          <p:cNvPr id="4" name="Slide Number Placeholder 3"/>
          <p:cNvSpPr>
            <a:spLocks noGrp="1"/>
          </p:cNvSpPr>
          <p:nvPr>
            <p:ph type="sldNum" sz="quarter" idx="10"/>
          </p:nvPr>
        </p:nvSpPr>
        <p:spPr/>
        <p:txBody>
          <a:bodyPr/>
          <a:lstStyle/>
          <a:p>
            <a:fld id="{4718E3EF-394E-41DF-B67E-D0E9B64A9174}" type="slidenum">
              <a:rPr lang="en-US" smtClean="0"/>
              <a:pPr/>
              <a:t>18</a:t>
            </a:fld>
            <a:endParaRPr lang="en-US"/>
          </a:p>
        </p:txBody>
      </p:sp>
    </p:spTree>
    <p:extLst>
      <p:ext uri="{BB962C8B-B14F-4D97-AF65-F5344CB8AC3E}">
        <p14:creationId xmlns:p14="http://schemas.microsoft.com/office/powerpoint/2010/main" val="317953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Regional to global model simulates</a:t>
            </a:r>
            <a:r>
              <a:rPr lang="en-US" baseline="0" dirty="0" smtClean="0"/>
              <a:t> </a:t>
            </a:r>
            <a:r>
              <a:rPr lang="en-US" dirty="0" smtClean="0"/>
              <a:t>dynamics and composition of vegetation in response to changes in climate, atmospheric CO2 concentration, </a:t>
            </a:r>
          </a:p>
          <a:p>
            <a:endParaRPr lang="en-US" dirty="0" smtClean="0"/>
          </a:p>
          <a:p>
            <a:r>
              <a:rPr lang="en-US" dirty="0" smtClean="0"/>
              <a:t>Physiological processes include photosynthesis, autotrophic and heterotrophic respiration, which are calculated</a:t>
            </a:r>
            <a:r>
              <a:rPr lang="en-US" baseline="0" dirty="0" smtClean="0"/>
              <a:t> at a daily time-step</a:t>
            </a:r>
          </a:p>
          <a:p>
            <a:endParaRPr lang="en-US" baseline="0" dirty="0" smtClean="0"/>
          </a:p>
          <a:p>
            <a:r>
              <a:rPr lang="en-US" baseline="0" dirty="0" smtClean="0"/>
              <a:t>Carbon allocation (to leaves, sapwood, and fine roots) is based on a set of rules that determine plant growth.  Carbon allocation is determined at the end of the simulation year by dividing annual NPP into the 3 growth compartments.</a:t>
            </a:r>
          </a:p>
          <a:p>
            <a:endParaRPr lang="en-US" baseline="0" dirty="0" smtClean="0"/>
          </a:p>
          <a:p>
            <a:r>
              <a:rPr lang="en-US" baseline="0" dirty="0" smtClean="0"/>
              <a:t>Plant establishment, growth, mortality, and decomposition determine vegetation composition and </a:t>
            </a:r>
            <a:r>
              <a:rPr lang="en-US" baseline="0" dirty="0" err="1" smtClean="0"/>
              <a:t>successional</a:t>
            </a:r>
            <a:r>
              <a:rPr lang="en-US" baseline="0" dirty="0" smtClean="0"/>
              <a:t> dynamics and are respond to light, water availability.</a:t>
            </a:r>
          </a:p>
          <a:p>
            <a:endParaRPr lang="en-US" baseline="0" dirty="0" smtClean="0"/>
          </a:p>
          <a:p>
            <a:r>
              <a:rPr lang="en-US" baseline="0" dirty="0" smtClean="0"/>
              <a:t>Fire is the primary disturbance modeled in LPJ-GUESS.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718E3EF-394E-41DF-B67E-D0E9B64A9174}" type="slidenum">
              <a:rPr lang="en-US" smtClean="0"/>
              <a:pPr/>
              <a:t>20</a:t>
            </a:fld>
            <a:endParaRPr lang="en-US"/>
          </a:p>
        </p:txBody>
      </p:sp>
    </p:spTree>
    <p:extLst>
      <p:ext uri="{BB962C8B-B14F-4D97-AF65-F5344CB8AC3E}">
        <p14:creationId xmlns:p14="http://schemas.microsoft.com/office/powerpoint/2010/main" val="258983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B367F1-BB71-459C-967B-6F442146BEB0}"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82ACD-DC4C-409C-B739-9680D787C7B5}" type="slidenum">
              <a:rPr lang="en-US" smtClean="0"/>
              <a:t>‹#›</a:t>
            </a:fld>
            <a:endParaRPr lang="en-US"/>
          </a:p>
        </p:txBody>
      </p:sp>
    </p:spTree>
    <p:extLst>
      <p:ext uri="{BB962C8B-B14F-4D97-AF65-F5344CB8AC3E}">
        <p14:creationId xmlns:p14="http://schemas.microsoft.com/office/powerpoint/2010/main" val="369083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367F1-BB71-459C-967B-6F442146BEB0}"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82ACD-DC4C-409C-B739-9680D787C7B5}" type="slidenum">
              <a:rPr lang="en-US" smtClean="0"/>
              <a:t>‹#›</a:t>
            </a:fld>
            <a:endParaRPr lang="en-US"/>
          </a:p>
        </p:txBody>
      </p:sp>
    </p:spTree>
    <p:extLst>
      <p:ext uri="{BB962C8B-B14F-4D97-AF65-F5344CB8AC3E}">
        <p14:creationId xmlns:p14="http://schemas.microsoft.com/office/powerpoint/2010/main" val="15923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367F1-BB71-459C-967B-6F442146BEB0}"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82ACD-DC4C-409C-B739-9680D787C7B5}" type="slidenum">
              <a:rPr lang="en-US" smtClean="0"/>
              <a:t>‹#›</a:t>
            </a:fld>
            <a:endParaRPr lang="en-US"/>
          </a:p>
        </p:txBody>
      </p:sp>
    </p:spTree>
    <p:extLst>
      <p:ext uri="{BB962C8B-B14F-4D97-AF65-F5344CB8AC3E}">
        <p14:creationId xmlns:p14="http://schemas.microsoft.com/office/powerpoint/2010/main" val="374420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367F1-BB71-459C-967B-6F442146BEB0}"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82ACD-DC4C-409C-B739-9680D787C7B5}" type="slidenum">
              <a:rPr lang="en-US" smtClean="0"/>
              <a:t>‹#›</a:t>
            </a:fld>
            <a:endParaRPr lang="en-US"/>
          </a:p>
        </p:txBody>
      </p:sp>
    </p:spTree>
    <p:extLst>
      <p:ext uri="{BB962C8B-B14F-4D97-AF65-F5344CB8AC3E}">
        <p14:creationId xmlns:p14="http://schemas.microsoft.com/office/powerpoint/2010/main" val="241249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367F1-BB71-459C-967B-6F442146BEB0}"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82ACD-DC4C-409C-B739-9680D787C7B5}" type="slidenum">
              <a:rPr lang="en-US" smtClean="0"/>
              <a:t>‹#›</a:t>
            </a:fld>
            <a:endParaRPr lang="en-US"/>
          </a:p>
        </p:txBody>
      </p:sp>
    </p:spTree>
    <p:extLst>
      <p:ext uri="{BB962C8B-B14F-4D97-AF65-F5344CB8AC3E}">
        <p14:creationId xmlns:p14="http://schemas.microsoft.com/office/powerpoint/2010/main" val="37377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B367F1-BB71-459C-967B-6F442146BEB0}"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82ACD-DC4C-409C-B739-9680D787C7B5}" type="slidenum">
              <a:rPr lang="en-US" smtClean="0"/>
              <a:t>‹#›</a:t>
            </a:fld>
            <a:endParaRPr lang="en-US"/>
          </a:p>
        </p:txBody>
      </p:sp>
    </p:spTree>
    <p:extLst>
      <p:ext uri="{BB962C8B-B14F-4D97-AF65-F5344CB8AC3E}">
        <p14:creationId xmlns:p14="http://schemas.microsoft.com/office/powerpoint/2010/main" val="190874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B367F1-BB71-459C-967B-6F442146BEB0}" type="datetimeFigureOut">
              <a:rPr lang="en-US" smtClean="0"/>
              <a:t>11/25/2013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82ACD-DC4C-409C-B739-9680D787C7B5}" type="slidenum">
              <a:rPr lang="en-US" smtClean="0"/>
              <a:t>‹#›</a:t>
            </a:fld>
            <a:endParaRPr lang="en-US"/>
          </a:p>
        </p:txBody>
      </p:sp>
    </p:spTree>
    <p:extLst>
      <p:ext uri="{BB962C8B-B14F-4D97-AF65-F5344CB8AC3E}">
        <p14:creationId xmlns:p14="http://schemas.microsoft.com/office/powerpoint/2010/main" val="233094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B367F1-BB71-459C-967B-6F442146BEB0}" type="datetimeFigureOut">
              <a:rPr lang="en-US" smtClean="0"/>
              <a:t>11/25/2013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82ACD-DC4C-409C-B739-9680D787C7B5}" type="slidenum">
              <a:rPr lang="en-US" smtClean="0"/>
              <a:t>‹#›</a:t>
            </a:fld>
            <a:endParaRPr lang="en-US"/>
          </a:p>
        </p:txBody>
      </p:sp>
    </p:spTree>
    <p:extLst>
      <p:ext uri="{BB962C8B-B14F-4D97-AF65-F5344CB8AC3E}">
        <p14:creationId xmlns:p14="http://schemas.microsoft.com/office/powerpoint/2010/main" val="192413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367F1-BB71-459C-967B-6F442146BEB0}" type="datetimeFigureOut">
              <a:rPr lang="en-US" smtClean="0"/>
              <a:t>11/25/2013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82ACD-DC4C-409C-B739-9680D787C7B5}" type="slidenum">
              <a:rPr lang="en-US" smtClean="0"/>
              <a:t>‹#›</a:t>
            </a:fld>
            <a:endParaRPr lang="en-US"/>
          </a:p>
        </p:txBody>
      </p:sp>
    </p:spTree>
    <p:extLst>
      <p:ext uri="{BB962C8B-B14F-4D97-AF65-F5344CB8AC3E}">
        <p14:creationId xmlns:p14="http://schemas.microsoft.com/office/powerpoint/2010/main" val="167518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367F1-BB71-459C-967B-6F442146BEB0}"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82ACD-DC4C-409C-B739-9680D787C7B5}" type="slidenum">
              <a:rPr lang="en-US" smtClean="0"/>
              <a:t>‹#›</a:t>
            </a:fld>
            <a:endParaRPr lang="en-US"/>
          </a:p>
        </p:txBody>
      </p:sp>
    </p:spTree>
    <p:extLst>
      <p:ext uri="{BB962C8B-B14F-4D97-AF65-F5344CB8AC3E}">
        <p14:creationId xmlns:p14="http://schemas.microsoft.com/office/powerpoint/2010/main" val="68946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367F1-BB71-459C-967B-6F442146BEB0}"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82ACD-DC4C-409C-B739-9680D787C7B5}" type="slidenum">
              <a:rPr lang="en-US" smtClean="0"/>
              <a:t>‹#›</a:t>
            </a:fld>
            <a:endParaRPr lang="en-US"/>
          </a:p>
        </p:txBody>
      </p:sp>
    </p:spTree>
    <p:extLst>
      <p:ext uri="{BB962C8B-B14F-4D97-AF65-F5344CB8AC3E}">
        <p14:creationId xmlns:p14="http://schemas.microsoft.com/office/powerpoint/2010/main" val="421509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367F1-BB71-459C-967B-6F442146BEB0}" type="datetimeFigureOut">
              <a:rPr lang="en-US" smtClean="0"/>
              <a:t>11/25/2013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82ACD-DC4C-409C-B739-9680D787C7B5}" type="slidenum">
              <a:rPr lang="en-US" smtClean="0"/>
              <a:t>‹#›</a:t>
            </a:fld>
            <a:endParaRPr lang="en-US"/>
          </a:p>
        </p:txBody>
      </p:sp>
    </p:spTree>
    <p:extLst>
      <p:ext uri="{BB962C8B-B14F-4D97-AF65-F5344CB8AC3E}">
        <p14:creationId xmlns:p14="http://schemas.microsoft.com/office/powerpoint/2010/main" val="3460211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2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4648201" y="6005513"/>
            <a:ext cx="3578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200" b="1">
                <a:solidFill>
                  <a:srgbClr val="92D050"/>
                </a:solidFill>
              </a:rPr>
              <a:t>NASA Applied Sciences Program</a:t>
            </a:r>
          </a:p>
          <a:p>
            <a:pPr algn="ctr" eaLnBrk="1" hangingPunct="1"/>
            <a:r>
              <a:rPr lang="en-US" sz="1200" b="1">
                <a:solidFill>
                  <a:srgbClr val="92D050"/>
                </a:solidFill>
              </a:rPr>
              <a:t> (NNH10ZDA001N - BIOCLIM)</a:t>
            </a:r>
          </a:p>
          <a:p>
            <a:pPr algn="ctr" eaLnBrk="1" hangingPunct="1"/>
            <a:endParaRPr lang="en-US" sz="1200" b="1">
              <a:solidFill>
                <a:srgbClr val="92D050"/>
              </a:solidFill>
            </a:endParaRPr>
          </a:p>
          <a:p>
            <a:pPr algn="ctr" eaLnBrk="1" hangingPunct="1"/>
            <a:r>
              <a:rPr lang="en-US" sz="1200" b="1">
                <a:solidFill>
                  <a:srgbClr val="92D050"/>
                </a:solidFill>
              </a:rPr>
              <a:t>NPS I&amp;M Program</a:t>
            </a:r>
          </a:p>
        </p:txBody>
      </p:sp>
      <p:grpSp>
        <p:nvGrpSpPr>
          <p:cNvPr id="2051" name="Group 3"/>
          <p:cNvGrpSpPr>
            <a:grpSpLocks/>
          </p:cNvGrpSpPr>
          <p:nvPr/>
        </p:nvGrpSpPr>
        <p:grpSpPr bwMode="auto">
          <a:xfrm>
            <a:off x="9294814" y="5476875"/>
            <a:ext cx="1171575" cy="819150"/>
            <a:chOff x="6877050" y="4249738"/>
            <a:chExt cx="2249488" cy="1254125"/>
          </a:xfrm>
        </p:grpSpPr>
        <p:pic>
          <p:nvPicPr>
            <p:cNvPr id="2061" name="Picture 6" descr="nasa"/>
            <p:cNvPicPr>
              <a:picLocks noChangeAspect="1" noChangeArrowheads="1"/>
            </p:cNvPicPr>
            <p:nvPr/>
          </p:nvPicPr>
          <p:blipFill>
            <a:blip r:embed="rId3" cstate="print">
              <a:extLst>
                <a:ext uri="{28A0092B-C50C-407E-A947-70E740481C1C}">
                  <a14:useLocalDpi xmlns:a14="http://schemas.microsoft.com/office/drawing/2010/main" val="0"/>
                </a:ext>
              </a:extLst>
            </a:blip>
            <a:srcRect l="1411" t="2341"/>
            <a:stretch>
              <a:fillRect/>
            </a:stretch>
          </p:blipFill>
          <p:spPr bwMode="auto">
            <a:xfrm>
              <a:off x="7839075" y="4271963"/>
              <a:ext cx="12874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460px-US-NationalParkService-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050" y="4249738"/>
              <a:ext cx="9620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Text Box 10"/>
          <p:cNvSpPr txBox="1">
            <a:spLocks noChangeArrowheads="1"/>
          </p:cNvSpPr>
          <p:nvPr/>
        </p:nvSpPr>
        <p:spPr bwMode="auto">
          <a:xfrm>
            <a:off x="2743200" y="2286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i="1">
                <a:solidFill>
                  <a:srgbClr val="C00000"/>
                </a:solidFill>
              </a:rPr>
              <a:t>Landscape Climate Change Vulnerability Project (LCC_VP)</a:t>
            </a:r>
            <a:r>
              <a:rPr lang="en-US">
                <a:solidFill>
                  <a:srgbClr val="C00000"/>
                </a:solidFill>
              </a:rPr>
              <a:t> </a:t>
            </a:r>
          </a:p>
        </p:txBody>
      </p:sp>
      <p:sp>
        <p:nvSpPr>
          <p:cNvPr id="2055" name="Text Box 12"/>
          <p:cNvSpPr txBox="1">
            <a:spLocks noChangeArrowheads="1"/>
          </p:cNvSpPr>
          <p:nvPr/>
        </p:nvSpPr>
        <p:spPr bwMode="auto">
          <a:xfrm>
            <a:off x="4084638" y="914400"/>
            <a:ext cx="6659562"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1100" b="1" u="sng" dirty="0">
                <a:solidFill>
                  <a:srgbClr val="0000FF"/>
                </a:solidFill>
              </a:rPr>
              <a:t>Montana State University</a:t>
            </a:r>
            <a:r>
              <a:rPr lang="en-US" sz="1100" b="1" dirty="0">
                <a:solidFill>
                  <a:srgbClr val="0000FF"/>
                </a:solidFill>
              </a:rPr>
              <a:t>:</a:t>
            </a:r>
          </a:p>
          <a:p>
            <a:pPr algn="ctr" eaLnBrk="1" hangingPunct="1">
              <a:spcBef>
                <a:spcPct val="50000"/>
              </a:spcBef>
              <a:defRPr/>
            </a:pPr>
            <a:r>
              <a:rPr lang="en-US" sz="1200" b="1" dirty="0"/>
              <a:t>Andy Hansen, Nate Piekielek, Tony Chang, Regan Nelson, Linda Phillips, Erica </a:t>
            </a:r>
            <a:r>
              <a:rPr lang="en-US" sz="1200" b="1" dirty="0" err="1"/>
              <a:t>Garroutte</a:t>
            </a:r>
            <a:endParaRPr lang="en-US" sz="1200" b="1" dirty="0"/>
          </a:p>
          <a:p>
            <a:pPr algn="ctr" eaLnBrk="1" hangingPunct="1">
              <a:spcBef>
                <a:spcPct val="50000"/>
              </a:spcBef>
              <a:defRPr/>
            </a:pPr>
            <a:r>
              <a:rPr lang="en-US" sz="1050" b="1" u="sng" dirty="0">
                <a:solidFill>
                  <a:srgbClr val="0000FF"/>
                </a:solidFill>
              </a:rPr>
              <a:t>Woods Hole Research Center</a:t>
            </a:r>
            <a:r>
              <a:rPr lang="en-US" sz="1050" b="1" dirty="0">
                <a:solidFill>
                  <a:srgbClr val="0000FF"/>
                </a:solidFill>
              </a:rPr>
              <a:t>:</a:t>
            </a:r>
          </a:p>
          <a:p>
            <a:pPr algn="ctr" eaLnBrk="1" hangingPunct="1">
              <a:spcBef>
                <a:spcPct val="50000"/>
              </a:spcBef>
              <a:defRPr/>
            </a:pPr>
            <a:r>
              <a:rPr lang="en-US" sz="1100" b="1" dirty="0"/>
              <a:t>Scott Goetz, Patrick </a:t>
            </a:r>
            <a:r>
              <a:rPr lang="en-US" sz="1100" b="1" dirty="0" err="1"/>
              <a:t>Jantz</a:t>
            </a:r>
            <a:r>
              <a:rPr lang="en-US" sz="1100" b="1" dirty="0"/>
              <a:t>, Tina Cormier, Scott </a:t>
            </a:r>
            <a:r>
              <a:rPr lang="en-US" sz="1100" b="1" dirty="0" err="1"/>
              <a:t>Zolkos</a:t>
            </a:r>
            <a:endParaRPr lang="en-US" sz="1100" b="1" dirty="0"/>
          </a:p>
          <a:p>
            <a:pPr algn="ctr" eaLnBrk="1" hangingPunct="1">
              <a:spcBef>
                <a:spcPct val="50000"/>
              </a:spcBef>
              <a:defRPr/>
            </a:pPr>
            <a:r>
              <a:rPr lang="en-US" sz="1100" b="1" u="sng" dirty="0">
                <a:solidFill>
                  <a:srgbClr val="0000FF"/>
                </a:solidFill>
              </a:rPr>
              <a:t>NPS I&amp;M Program</a:t>
            </a:r>
            <a:r>
              <a:rPr lang="en-US" sz="1200" b="1" dirty="0"/>
              <a:t>:</a:t>
            </a:r>
          </a:p>
          <a:p>
            <a:pPr algn="ctr" eaLnBrk="1" hangingPunct="1">
              <a:spcBef>
                <a:spcPct val="50000"/>
              </a:spcBef>
              <a:defRPr/>
            </a:pPr>
            <a:r>
              <a:rPr lang="en-US" sz="1200" b="1" dirty="0"/>
              <a:t>Bill </a:t>
            </a:r>
            <a:r>
              <a:rPr lang="en-US" sz="1200" b="1" dirty="0" err="1"/>
              <a:t>Monihan</a:t>
            </a:r>
            <a:r>
              <a:rPr lang="en-US" sz="1200" b="1" dirty="0"/>
              <a:t> and John Gross </a:t>
            </a:r>
          </a:p>
          <a:p>
            <a:pPr algn="ctr" eaLnBrk="1" hangingPunct="1">
              <a:spcBef>
                <a:spcPct val="50000"/>
              </a:spcBef>
              <a:defRPr/>
            </a:pPr>
            <a:r>
              <a:rPr lang="en-US" sz="1100" b="1" u="sng" dirty="0">
                <a:solidFill>
                  <a:srgbClr val="0000FF"/>
                </a:solidFill>
              </a:rPr>
              <a:t>NPS / Great Northern LCC</a:t>
            </a:r>
            <a:r>
              <a:rPr lang="en-US" sz="1100" b="1" dirty="0">
                <a:solidFill>
                  <a:srgbClr val="0000FF"/>
                </a:solidFill>
              </a:rPr>
              <a:t>:</a:t>
            </a:r>
          </a:p>
          <a:p>
            <a:pPr algn="ctr" eaLnBrk="1" hangingPunct="1">
              <a:spcBef>
                <a:spcPct val="50000"/>
              </a:spcBef>
              <a:defRPr/>
            </a:pPr>
            <a:r>
              <a:rPr lang="en-US" sz="1200" b="1" dirty="0"/>
              <a:t>Tom </a:t>
            </a:r>
            <a:r>
              <a:rPr lang="en-US" sz="1200" b="1" dirty="0" err="1"/>
              <a:t>Olliff</a:t>
            </a:r>
            <a:r>
              <a:rPr lang="en-US" sz="1200" b="1" dirty="0"/>
              <a:t> </a:t>
            </a:r>
          </a:p>
          <a:p>
            <a:pPr algn="ctr" eaLnBrk="1" hangingPunct="1">
              <a:spcBef>
                <a:spcPct val="50000"/>
              </a:spcBef>
              <a:defRPr/>
            </a:pPr>
            <a:r>
              <a:rPr lang="en-US" sz="1100" b="1" u="sng" dirty="0">
                <a:solidFill>
                  <a:srgbClr val="0000FF"/>
                </a:solidFill>
              </a:rPr>
              <a:t>CSU Monterey Bay / NASA Ames</a:t>
            </a:r>
            <a:r>
              <a:rPr lang="en-US" sz="1100" b="1" dirty="0">
                <a:solidFill>
                  <a:srgbClr val="0000FF"/>
                </a:solidFill>
              </a:rPr>
              <a:t>:</a:t>
            </a:r>
          </a:p>
          <a:p>
            <a:pPr algn="ctr" eaLnBrk="1" hangingPunct="1">
              <a:spcBef>
                <a:spcPct val="50000"/>
              </a:spcBef>
              <a:defRPr/>
            </a:pPr>
            <a:r>
              <a:rPr lang="en-US" sz="1200" b="1" dirty="0"/>
              <a:t>Forrest Melton, </a:t>
            </a:r>
            <a:r>
              <a:rPr lang="en-US" sz="1200" b="1" dirty="0" err="1"/>
              <a:t>Weile</a:t>
            </a:r>
            <a:r>
              <a:rPr lang="en-US" sz="1200" b="1" dirty="0"/>
              <a:t> Wang </a:t>
            </a:r>
          </a:p>
          <a:p>
            <a:pPr algn="ctr" eaLnBrk="1" hangingPunct="1">
              <a:spcBef>
                <a:spcPct val="50000"/>
              </a:spcBef>
              <a:defRPr/>
            </a:pPr>
            <a:r>
              <a:rPr lang="en-US" sz="1100" b="1" u="sng" dirty="0">
                <a:solidFill>
                  <a:srgbClr val="0000FF"/>
                </a:solidFill>
              </a:rPr>
              <a:t>Conservation Science Partners:</a:t>
            </a:r>
          </a:p>
          <a:p>
            <a:pPr algn="ctr" eaLnBrk="1" hangingPunct="1">
              <a:spcBef>
                <a:spcPct val="50000"/>
              </a:spcBef>
              <a:defRPr/>
            </a:pPr>
            <a:r>
              <a:rPr lang="en-US" sz="1200" b="1" dirty="0"/>
              <a:t>Dave Theobald, </a:t>
            </a:r>
          </a:p>
          <a:p>
            <a:pPr algn="ctr" eaLnBrk="1" hangingPunct="1">
              <a:spcBef>
                <a:spcPct val="50000"/>
              </a:spcBef>
              <a:defRPr/>
            </a:pPr>
            <a:r>
              <a:rPr lang="en-US" sz="1100" b="1" u="sng" dirty="0">
                <a:solidFill>
                  <a:srgbClr val="0000FF"/>
                </a:solidFill>
              </a:rPr>
              <a:t>Colorado State University</a:t>
            </a:r>
            <a:r>
              <a:rPr lang="en-US" sz="1100" b="1" dirty="0">
                <a:solidFill>
                  <a:srgbClr val="0000FF"/>
                </a:solidFill>
              </a:rPr>
              <a:t>:</a:t>
            </a:r>
          </a:p>
          <a:p>
            <a:pPr algn="ctr" eaLnBrk="1" hangingPunct="1">
              <a:spcBef>
                <a:spcPct val="50000"/>
              </a:spcBef>
              <a:defRPr/>
            </a:pPr>
            <a:r>
              <a:rPr lang="en-US" sz="1200" b="1" dirty="0"/>
              <a:t>Sara Reed </a:t>
            </a:r>
          </a:p>
        </p:txBody>
      </p:sp>
      <p:pic>
        <p:nvPicPr>
          <p:cNvPr id="205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6988" y="6365875"/>
            <a:ext cx="29464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a:grpSpLocks/>
          </p:cNvGrpSpPr>
          <p:nvPr/>
        </p:nvGrpSpPr>
        <p:grpSpPr bwMode="auto">
          <a:xfrm>
            <a:off x="7729538" y="5491163"/>
            <a:ext cx="1339850" cy="722312"/>
            <a:chOff x="63500" y="4343400"/>
            <a:chExt cx="2563813" cy="1533525"/>
          </a:xfrm>
        </p:grpSpPr>
        <p:sp>
          <p:nvSpPr>
            <p:cNvPr id="2" name="Rectangle 1"/>
            <p:cNvSpPr/>
            <p:nvPr/>
          </p:nvSpPr>
          <p:spPr>
            <a:xfrm>
              <a:off x="494852" y="5182625"/>
              <a:ext cx="2096008" cy="694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06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 y="4343400"/>
              <a:ext cx="2563813"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6" name="Picture 4"/>
          <p:cNvPicPr>
            <a:picLocks noChangeAspect="1"/>
          </p:cNvPicPr>
          <p:nvPr/>
        </p:nvPicPr>
        <p:blipFill>
          <a:blip r:embed="rId7">
            <a:extLst>
              <a:ext uri="{28A0092B-C50C-407E-A947-70E740481C1C}">
                <a14:useLocalDpi xmlns:a14="http://schemas.microsoft.com/office/drawing/2010/main" val="0"/>
              </a:ext>
            </a:extLst>
          </a:blip>
          <a:srcRect l="2501" t="5556" r="11665" b="4445"/>
          <a:stretch>
            <a:fillRect/>
          </a:stretch>
        </p:blipFill>
        <p:spPr bwMode="auto">
          <a:xfrm>
            <a:off x="1655764" y="2133600"/>
            <a:ext cx="4516437"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6714" y="65088"/>
            <a:ext cx="1081087"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 name="TextBox 3"/>
          <p:cNvSpPr txBox="1">
            <a:spLocks noChangeArrowheads="1"/>
          </p:cNvSpPr>
          <p:nvPr/>
        </p:nvSpPr>
        <p:spPr bwMode="auto">
          <a:xfrm>
            <a:off x="1600200" y="5715001"/>
            <a:ext cx="3505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000" b="1"/>
              <a:t>Clingman’s Dome, Great Smoky Mountain NP</a:t>
            </a:r>
          </a:p>
        </p:txBody>
      </p:sp>
    </p:spTree>
    <p:extLst>
      <p:ext uri="{BB962C8B-B14F-4D97-AF65-F5344CB8AC3E}">
        <p14:creationId xmlns:p14="http://schemas.microsoft.com/office/powerpoint/2010/main" val="250271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551" y="3247512"/>
            <a:ext cx="4911725" cy="313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10"/>
          <p:cNvPicPr>
            <a:picLocks noChangeAspect="1"/>
          </p:cNvPicPr>
          <p:nvPr/>
        </p:nvPicPr>
        <p:blipFill>
          <a:blip r:embed="rId3">
            <a:extLst>
              <a:ext uri="{28A0092B-C50C-407E-A947-70E740481C1C}">
                <a14:useLocalDpi xmlns:a14="http://schemas.microsoft.com/office/drawing/2010/main" val="0"/>
              </a:ext>
            </a:extLst>
          </a:blip>
          <a:srcRect l="41988" t="16444" r="11713" b="53555"/>
          <a:stretch>
            <a:fillRect/>
          </a:stretch>
        </p:blipFill>
        <p:spPr bwMode="auto">
          <a:xfrm>
            <a:off x="8726488" y="981540"/>
            <a:ext cx="1829962" cy="153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15"/>
          <p:cNvSpPr>
            <a:spLocks noChangeArrowheads="1"/>
          </p:cNvSpPr>
          <p:nvPr/>
        </p:nvSpPr>
        <p:spPr bwMode="auto">
          <a:xfrm>
            <a:off x="3962400" y="559059"/>
            <a:ext cx="4648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b="1" dirty="0">
                <a:solidFill>
                  <a:srgbClr val="0000FF"/>
                </a:solidFill>
              </a:rPr>
              <a:t>Great Northern LCC - Projected Biome Shift</a:t>
            </a:r>
          </a:p>
        </p:txBody>
      </p:sp>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9588" y="1059850"/>
            <a:ext cx="1192212" cy="140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l="17168" r="29668"/>
          <a:stretch>
            <a:fillRect/>
          </a:stretch>
        </p:blipFill>
        <p:spPr bwMode="auto">
          <a:xfrm>
            <a:off x="3438526" y="909126"/>
            <a:ext cx="2428875" cy="221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7"/>
          <p:cNvSpPr txBox="1">
            <a:spLocks noChangeArrowheads="1"/>
          </p:cNvSpPr>
          <p:nvPr/>
        </p:nvSpPr>
        <p:spPr bwMode="auto">
          <a:xfrm>
            <a:off x="4959350" y="1107563"/>
            <a:ext cx="8318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b="1">
                <a:solidFill>
                  <a:schemeClr val="bg1"/>
                </a:solidFill>
              </a:rPr>
              <a:t>Current</a:t>
            </a:r>
          </a:p>
        </p:txBody>
      </p:sp>
      <p:pic>
        <p:nvPicPr>
          <p:cNvPr id="8" name="Picture 8"/>
          <p:cNvPicPr>
            <a:picLocks noChangeAspect="1"/>
          </p:cNvPicPr>
          <p:nvPr/>
        </p:nvPicPr>
        <p:blipFill>
          <a:blip r:embed="rId6">
            <a:extLst>
              <a:ext uri="{28A0092B-C50C-407E-A947-70E740481C1C}">
                <a14:useLocalDpi xmlns:a14="http://schemas.microsoft.com/office/drawing/2010/main" val="0"/>
              </a:ext>
            </a:extLst>
          </a:blip>
          <a:srcRect l="16693" r="29140"/>
          <a:stretch>
            <a:fillRect/>
          </a:stretch>
        </p:blipFill>
        <p:spPr bwMode="auto">
          <a:xfrm>
            <a:off x="6096000" y="909126"/>
            <a:ext cx="2476500" cy="221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9"/>
          <p:cNvSpPr txBox="1">
            <a:spLocks noChangeArrowheads="1"/>
          </p:cNvSpPr>
          <p:nvPr/>
        </p:nvSpPr>
        <p:spPr bwMode="auto">
          <a:xfrm>
            <a:off x="7924801" y="1139313"/>
            <a:ext cx="5826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b="1">
                <a:solidFill>
                  <a:schemeClr val="bg1"/>
                </a:solidFill>
              </a:rPr>
              <a:t>2090</a:t>
            </a:r>
          </a:p>
        </p:txBody>
      </p:sp>
      <p:sp>
        <p:nvSpPr>
          <p:cNvPr id="10" name="Text Box 6"/>
          <p:cNvSpPr txBox="1">
            <a:spLocks noChangeArrowheads="1"/>
          </p:cNvSpPr>
          <p:nvPr/>
        </p:nvSpPr>
        <p:spPr bwMode="auto">
          <a:xfrm>
            <a:off x="7127875" y="3247513"/>
            <a:ext cx="1295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400" b="1"/>
              <a:t>GYE PACE</a:t>
            </a:r>
            <a:endParaRPr lang="en-US" sz="1400"/>
          </a:p>
        </p:txBody>
      </p:sp>
      <p:sp>
        <p:nvSpPr>
          <p:cNvPr id="11" name="Text Box 6"/>
          <p:cNvSpPr txBox="1">
            <a:spLocks noChangeArrowheads="1"/>
          </p:cNvSpPr>
          <p:nvPr/>
        </p:nvSpPr>
        <p:spPr bwMode="auto">
          <a:xfrm>
            <a:off x="8686800" y="5450963"/>
            <a:ext cx="17160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200" b="1"/>
              <a:t>Data from Rehfeldt et al. 2012</a:t>
            </a:r>
            <a:endParaRPr lang="en-US" sz="1200"/>
          </a:p>
        </p:txBody>
      </p:sp>
      <p:sp>
        <p:nvSpPr>
          <p:cNvPr id="12" name="Text Box 6"/>
          <p:cNvSpPr txBox="1">
            <a:spLocks noChangeArrowheads="1"/>
          </p:cNvSpPr>
          <p:nvPr/>
        </p:nvSpPr>
        <p:spPr bwMode="auto">
          <a:xfrm>
            <a:off x="3733800" y="3241163"/>
            <a:ext cx="1066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000" b="1"/>
              <a:t>Winner</a:t>
            </a:r>
            <a:endParaRPr lang="en-US" sz="1000"/>
          </a:p>
        </p:txBody>
      </p:sp>
      <p:sp>
        <p:nvSpPr>
          <p:cNvPr id="13" name="Text Box 6"/>
          <p:cNvSpPr txBox="1">
            <a:spLocks noChangeArrowheads="1"/>
          </p:cNvSpPr>
          <p:nvPr/>
        </p:nvSpPr>
        <p:spPr bwMode="auto">
          <a:xfrm>
            <a:off x="5486400" y="3241163"/>
            <a:ext cx="1066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000" b="1"/>
              <a:t>Losers</a:t>
            </a:r>
            <a:endParaRPr lang="en-US" sz="1000"/>
          </a:p>
        </p:txBody>
      </p:sp>
      <p:cxnSp>
        <p:nvCxnSpPr>
          <p:cNvPr id="14" name="Straight Connector 13"/>
          <p:cNvCxnSpPr/>
          <p:nvPr/>
        </p:nvCxnSpPr>
        <p:spPr>
          <a:xfrm>
            <a:off x="4652964" y="3487225"/>
            <a:ext cx="2128837"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2400" y="3482763"/>
            <a:ext cx="5334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4"/>
          <p:cNvSpPr txBox="1">
            <a:spLocks noChangeArrowheads="1"/>
          </p:cNvSpPr>
          <p:nvPr/>
        </p:nvSpPr>
        <p:spPr bwMode="auto">
          <a:xfrm>
            <a:off x="1981954" y="80649"/>
            <a:ext cx="8305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dirty="0">
                <a:solidFill>
                  <a:srgbClr val="C00000"/>
                </a:solidFill>
              </a:rPr>
              <a:t>Synthesize Current </a:t>
            </a:r>
            <a:r>
              <a:rPr lang="en-US" sz="2800" b="1" dirty="0">
                <a:solidFill>
                  <a:srgbClr val="C00000"/>
                </a:solidFill>
              </a:rPr>
              <a:t>Knowledge on Vulnerability</a:t>
            </a:r>
            <a:endParaRPr lang="en-US" sz="2800" b="1" dirty="0">
              <a:solidFill>
                <a:srgbClr val="C00000"/>
              </a:solidFill>
            </a:endParaRPr>
          </a:p>
        </p:txBody>
      </p:sp>
    </p:spTree>
    <p:extLst>
      <p:ext uri="{BB962C8B-B14F-4D97-AF65-F5344CB8AC3E}">
        <p14:creationId xmlns:p14="http://schemas.microsoft.com/office/powerpoint/2010/main" val="136570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178301" y="0"/>
            <a:ext cx="4267199" cy="461665"/>
          </a:xfrm>
          <a:prstGeom prst="rect">
            <a:avLst/>
          </a:prstGeom>
          <a:noFill/>
        </p:spPr>
        <p:txBody>
          <a:bodyPr wrap="square" rtlCol="0">
            <a:spAutoFit/>
          </a:bodyPr>
          <a:lstStyle/>
          <a:p>
            <a:pPr algn="ctr"/>
            <a:r>
              <a:rPr lang="en-US" sz="2400" b="1" dirty="0">
                <a:solidFill>
                  <a:srgbClr val="FF0000"/>
                </a:solidFill>
                <a:latin typeface="Arial" panose="020B0604020202020204" pitchFamily="34" charset="0"/>
                <a:cs typeface="Arial" panose="020B0604020202020204" pitchFamily="34" charset="0"/>
              </a:rPr>
              <a:t>NASA LCCVP Approach</a:t>
            </a:r>
          </a:p>
        </p:txBody>
      </p:sp>
      <p:pic>
        <p:nvPicPr>
          <p:cNvPr id="2" name="Picture 1"/>
          <p:cNvPicPr>
            <a:picLocks noChangeAspect="1"/>
          </p:cNvPicPr>
          <p:nvPr/>
        </p:nvPicPr>
        <p:blipFill>
          <a:blip r:embed="rId2"/>
          <a:stretch>
            <a:fillRect/>
          </a:stretch>
        </p:blipFill>
        <p:spPr>
          <a:xfrm>
            <a:off x="2057400" y="533401"/>
            <a:ext cx="8257294" cy="6189719"/>
          </a:xfrm>
          <a:prstGeom prst="rect">
            <a:avLst/>
          </a:prstGeom>
        </p:spPr>
      </p:pic>
      <p:pic>
        <p:nvPicPr>
          <p:cNvPr id="3" name="Picture 2"/>
          <p:cNvPicPr>
            <a:picLocks noChangeAspect="1"/>
          </p:cNvPicPr>
          <p:nvPr/>
        </p:nvPicPr>
        <p:blipFill>
          <a:blip r:embed="rId3"/>
          <a:stretch>
            <a:fillRect/>
          </a:stretch>
        </p:blipFill>
        <p:spPr>
          <a:xfrm>
            <a:off x="2472293" y="1600201"/>
            <a:ext cx="4767496" cy="3941267"/>
          </a:xfrm>
          <a:prstGeom prst="rect">
            <a:avLst/>
          </a:prstGeom>
        </p:spPr>
      </p:pic>
      <p:pic>
        <p:nvPicPr>
          <p:cNvPr id="4" name="Picture 3"/>
          <p:cNvPicPr>
            <a:picLocks noChangeAspect="1"/>
          </p:cNvPicPr>
          <p:nvPr/>
        </p:nvPicPr>
        <p:blipFill>
          <a:blip r:embed="rId4"/>
          <a:stretch>
            <a:fillRect/>
          </a:stretch>
        </p:blipFill>
        <p:spPr>
          <a:xfrm>
            <a:off x="7349094" y="1175057"/>
            <a:ext cx="2480707" cy="4366411"/>
          </a:xfrm>
          <a:prstGeom prst="rect">
            <a:avLst/>
          </a:prstGeom>
        </p:spPr>
      </p:pic>
    </p:spTree>
    <p:extLst>
      <p:ext uri="{BB962C8B-B14F-4D97-AF65-F5344CB8AC3E}">
        <p14:creationId xmlns:p14="http://schemas.microsoft.com/office/powerpoint/2010/main" val="286458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773926" y="-79886"/>
            <a:ext cx="7772400" cy="1470025"/>
          </a:xfrm>
          <a:prstGeom prst="rect">
            <a:avLst/>
          </a:prstGeom>
        </p:spPr>
        <p:txBody>
          <a:bodyPr>
            <a:noAutofit/>
          </a:bodyPr>
          <a:lstStyle/>
          <a:p>
            <a:r>
              <a:rPr lang="en-US" sz="2400" b="1" dirty="0">
                <a:solidFill>
                  <a:srgbClr val="C00000"/>
                </a:solidFill>
                <a:latin typeface="Arial" panose="020B0604020202020204" pitchFamily="34" charset="0"/>
                <a:cs typeface="Arial" panose="020B0604020202020204" pitchFamily="34" charset="0"/>
              </a:rPr>
              <a:t>Develop and Simulate Management Alternatives</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481" y="3249462"/>
            <a:ext cx="7164388" cy="1600200"/>
          </a:xfrm>
          <a:prstGeom prst="rect">
            <a:avLst/>
          </a:prstGeom>
          <a:noFill/>
          <a:ln w="9525"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90479" y="1186226"/>
            <a:ext cx="3924300" cy="1723549"/>
          </a:xfrm>
          <a:prstGeom prst="rect">
            <a:avLst/>
          </a:prstGeom>
          <a:noFill/>
        </p:spPr>
        <p:txBody>
          <a:bodyPr wrap="square">
            <a:spAutoFit/>
          </a:bodyPr>
          <a:lstStyle/>
          <a:p>
            <a:pPr>
              <a:defRPr/>
            </a:pPr>
            <a:r>
              <a:rPr lang="en-US" sz="1400" b="1" dirty="0"/>
              <a:t>Simulate potential outcomes of alternative management options:</a:t>
            </a:r>
          </a:p>
          <a:p>
            <a:pPr lvl="1">
              <a:buFont typeface="Arial" panose="020B0604020202020204" pitchFamily="34" charset="0"/>
              <a:buChar char="•"/>
            </a:pPr>
            <a:r>
              <a:rPr lang="en-US" sz="1400" b="1" dirty="0">
                <a:solidFill>
                  <a:prstClr val="black"/>
                </a:solidFill>
              </a:rPr>
              <a:t> Evaluate current WBP Strategy against forecasts. </a:t>
            </a:r>
            <a:br>
              <a:rPr lang="en-US" sz="1400" b="1" dirty="0">
                <a:solidFill>
                  <a:prstClr val="black"/>
                </a:solidFill>
              </a:rPr>
            </a:br>
            <a:endParaRPr lang="en-US" sz="1400" b="1" dirty="0">
              <a:solidFill>
                <a:prstClr val="black"/>
              </a:solidFill>
            </a:endParaRPr>
          </a:p>
          <a:p>
            <a:pPr lvl="1">
              <a:buFont typeface="Arial" panose="020B0604020202020204" pitchFamily="34" charset="0"/>
              <a:buChar char="•"/>
            </a:pPr>
            <a:r>
              <a:rPr lang="en-US" sz="1400" b="1" dirty="0">
                <a:solidFill>
                  <a:prstClr val="black"/>
                </a:solidFill>
              </a:rPr>
              <a:t> Create two additional options that require new agency tolerances.</a:t>
            </a:r>
            <a:endParaRPr lang="en-US" sz="1400" dirty="0">
              <a:solidFill>
                <a:prstClr val="black"/>
              </a:solidFill>
            </a:endParaRPr>
          </a:p>
          <a:p>
            <a:pPr>
              <a:defRPr/>
            </a:pPr>
            <a:endParaRPr lang="en-US" sz="800" dirty="0"/>
          </a:p>
        </p:txBody>
      </p:sp>
    </p:spTree>
    <p:extLst>
      <p:ext uri="{BB962C8B-B14F-4D97-AF65-F5344CB8AC3E}">
        <p14:creationId xmlns:p14="http://schemas.microsoft.com/office/powerpoint/2010/main" val="3891607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773926" y="-54486"/>
            <a:ext cx="7772400" cy="1470025"/>
          </a:xfrm>
          <a:prstGeom prst="rect">
            <a:avLst/>
          </a:prstGeom>
        </p:spPr>
        <p:txBody>
          <a:bodyPr>
            <a:noAutofit/>
          </a:bodyPr>
          <a:lstStyle/>
          <a:p>
            <a:r>
              <a:rPr lang="en-US" sz="2400" b="1" dirty="0">
                <a:solidFill>
                  <a:srgbClr val="C00000"/>
                </a:solidFill>
                <a:latin typeface="Arial" panose="020B0604020202020204" pitchFamily="34" charset="0"/>
                <a:cs typeface="Arial" panose="020B0604020202020204" pitchFamily="34" charset="0"/>
              </a:rPr>
              <a:t>Develop and Simulate Management Alternatives</a:t>
            </a:r>
          </a:p>
        </p:txBody>
      </p:sp>
      <p:graphicFrame>
        <p:nvGraphicFramePr>
          <p:cNvPr id="6" name="Table 5"/>
          <p:cNvGraphicFramePr>
            <a:graphicFrameLocks noGrp="1"/>
          </p:cNvGraphicFramePr>
          <p:nvPr>
            <p:extLst/>
          </p:nvPr>
        </p:nvGraphicFramePr>
        <p:xfrm>
          <a:off x="5143239" y="1759300"/>
          <a:ext cx="5346527" cy="4132200"/>
        </p:xfrm>
        <a:graphic>
          <a:graphicData uri="http://schemas.openxmlformats.org/drawingml/2006/table">
            <a:tbl>
              <a:tblPr/>
              <a:tblGrid>
                <a:gridCol w="1153019"/>
                <a:gridCol w="1607263"/>
                <a:gridCol w="1921327"/>
                <a:gridCol w="664918"/>
              </a:tblGrid>
              <a:tr h="165360">
                <a:tc gridSpan="3">
                  <a:txBody>
                    <a:bodyPr/>
                    <a:lstStyle/>
                    <a:p>
                      <a:pPr marL="0" marR="0">
                        <a:lnSpc>
                          <a:spcPct val="115000"/>
                        </a:lnSpc>
                        <a:spcBef>
                          <a:spcPts val="0"/>
                        </a:spcBef>
                        <a:spcAft>
                          <a:spcPts val="0"/>
                        </a:spcAft>
                      </a:pPr>
                      <a:r>
                        <a:rPr lang="en-US" sz="1100" b="1" dirty="0">
                          <a:solidFill>
                            <a:srgbClr val="FFFFFF"/>
                          </a:solidFill>
                          <a:latin typeface="Calibri"/>
                          <a:ea typeface="Calibri"/>
                          <a:cs typeface="Times New Roman"/>
                        </a:rPr>
                        <a:t>Greater Yellowstone Ecosystem</a:t>
                      </a:r>
                      <a:endParaRPr lang="en-US" sz="1100" dirty="0">
                        <a:latin typeface="Calibri"/>
                        <a:ea typeface="Calibri"/>
                        <a:cs typeface="Times New Roman"/>
                      </a:endParaRPr>
                    </a:p>
                  </a:txBody>
                  <a:tcPr marL="54510" marR="5451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4510" marR="5451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155782">
                <a:tc>
                  <a:txBody>
                    <a:bodyPr/>
                    <a:lstStyle/>
                    <a:p>
                      <a:pPr marL="0" marR="0">
                        <a:lnSpc>
                          <a:spcPct val="115000"/>
                        </a:lnSpc>
                        <a:spcBef>
                          <a:spcPts val="0"/>
                        </a:spcBef>
                        <a:spcAft>
                          <a:spcPts val="0"/>
                        </a:spcAft>
                      </a:pPr>
                      <a:r>
                        <a:rPr lang="en-US" sz="1000" b="1" dirty="0">
                          <a:solidFill>
                            <a:srgbClr val="FF0000"/>
                          </a:solidFill>
                          <a:latin typeface="Calibri"/>
                          <a:ea typeface="Calibri"/>
                          <a:cs typeface="Times New Roman"/>
                        </a:rPr>
                        <a:t>Agency/Allocation</a:t>
                      </a:r>
                      <a:endParaRPr lang="en-US" sz="1000" dirty="0">
                        <a:solidFill>
                          <a:srgbClr val="FF0000"/>
                        </a:solidFill>
                        <a:latin typeface="Calibri"/>
                        <a:ea typeface="Calibri"/>
                        <a:cs typeface="Times New Roman"/>
                      </a:endParaRPr>
                    </a:p>
                  </a:txBody>
                  <a:tcPr marL="54510" marR="5451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solidFill>
                            <a:srgbClr val="FF0000"/>
                          </a:solidFill>
                          <a:latin typeface="Calibri"/>
                          <a:ea typeface="Calibri"/>
                          <a:cs typeface="Times New Roman"/>
                        </a:rPr>
                        <a:t>Legal </a:t>
                      </a:r>
                      <a:r>
                        <a:rPr lang="en-US" sz="1000" b="1" dirty="0" smtClean="0">
                          <a:solidFill>
                            <a:srgbClr val="FF0000"/>
                          </a:solidFill>
                          <a:latin typeface="Calibri"/>
                          <a:ea typeface="Calibri"/>
                          <a:cs typeface="Times New Roman"/>
                        </a:rPr>
                        <a:t>Direction/Mgt</a:t>
                      </a:r>
                      <a:r>
                        <a:rPr lang="en-US" sz="1000" b="1" baseline="0" dirty="0" smtClean="0">
                          <a:solidFill>
                            <a:srgbClr val="FF0000"/>
                          </a:solidFill>
                          <a:latin typeface="Calibri"/>
                          <a:ea typeface="Calibri"/>
                          <a:cs typeface="Times New Roman"/>
                        </a:rPr>
                        <a:t> Philosophy</a:t>
                      </a:r>
                      <a:endParaRPr lang="en-US" sz="1000" b="1" dirty="0">
                        <a:solidFill>
                          <a:srgbClr val="FF0000"/>
                        </a:solidFill>
                        <a:latin typeface="Calibri"/>
                        <a:ea typeface="Calibri"/>
                        <a:cs typeface="Times New Roman"/>
                      </a:endParaRPr>
                    </a:p>
                  </a:txBody>
                  <a:tcPr marL="54510" marR="5451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000" b="1" dirty="0">
                          <a:solidFill>
                            <a:srgbClr val="FF0000"/>
                          </a:solidFill>
                          <a:latin typeface="Calibri"/>
                          <a:ea typeface="Calibri"/>
                          <a:cs typeface="Times New Roman"/>
                        </a:rPr>
                        <a:t>WBP Restoration Tools allowed or likely</a:t>
                      </a:r>
                    </a:p>
                  </a:txBody>
                  <a:tcPr marL="54510" marR="5451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solidFill>
                            <a:srgbClr val="FF0000"/>
                          </a:solidFill>
                          <a:latin typeface="Calibri"/>
                          <a:ea typeface="Calibri"/>
                          <a:cs typeface="Times New Roman"/>
                        </a:rPr>
                        <a:t>% WBP</a:t>
                      </a:r>
                    </a:p>
                  </a:txBody>
                  <a:tcPr marL="54510" marR="5451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842291">
                <a:tc>
                  <a:txBody>
                    <a:bodyPr/>
                    <a:lstStyle/>
                    <a:p>
                      <a:pPr marL="0" marR="0">
                        <a:lnSpc>
                          <a:spcPct val="115000"/>
                        </a:lnSpc>
                        <a:spcBef>
                          <a:spcPts val="0"/>
                        </a:spcBef>
                        <a:spcAft>
                          <a:spcPts val="0"/>
                        </a:spcAft>
                      </a:pPr>
                      <a:r>
                        <a:rPr lang="en-US" sz="1000" b="1" dirty="0">
                          <a:latin typeface="Calibri"/>
                          <a:ea typeface="Calibri"/>
                          <a:cs typeface="Times New Roman"/>
                        </a:rPr>
                        <a:t>National Forests</a:t>
                      </a:r>
                      <a:endParaRPr lang="en-US" sz="1000" dirty="0">
                        <a:latin typeface="Calibri"/>
                        <a:ea typeface="Calibri"/>
                        <a:cs typeface="Times New Roman"/>
                      </a:endParaRPr>
                    </a:p>
                  </a:txBody>
                  <a:tcPr marL="54510" marR="5451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100" dirty="0">
                          <a:latin typeface="Calibri"/>
                          <a:ea typeface="Calibri"/>
                          <a:cs typeface="Times New Roman"/>
                        </a:rPr>
                        <a:t>Multiple use</a:t>
                      </a:r>
                    </a:p>
                    <a:p>
                      <a:pPr marL="342900" marR="0" lvl="0" indent="-342900">
                        <a:lnSpc>
                          <a:spcPct val="115000"/>
                        </a:lnSpc>
                        <a:spcBef>
                          <a:spcPts val="0"/>
                        </a:spcBef>
                        <a:spcAft>
                          <a:spcPts val="0"/>
                        </a:spcAft>
                        <a:buFont typeface="Symbol"/>
                        <a:buChar char=""/>
                      </a:pPr>
                      <a:r>
                        <a:rPr lang="en-US" sz="1100" dirty="0">
                          <a:latin typeface="Calibri"/>
                          <a:ea typeface="Calibri"/>
                          <a:cs typeface="Times New Roman"/>
                        </a:rPr>
                        <a:t>Ecological integrity</a:t>
                      </a:r>
                    </a:p>
                  </a:txBody>
                  <a:tcPr marL="54510" marR="5451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l">
                        <a:lnSpc>
                          <a:spcPct val="115000"/>
                        </a:lnSpc>
                        <a:spcBef>
                          <a:spcPts val="0"/>
                        </a:spcBef>
                        <a:spcAft>
                          <a:spcPts val="0"/>
                        </a:spcAft>
                      </a:pPr>
                      <a:r>
                        <a:rPr lang="en-US" sz="800" dirty="0">
                          <a:latin typeface="Calibri"/>
                          <a:ea typeface="Calibri"/>
                          <a:cs typeface="Times New Roman"/>
                        </a:rPr>
                        <a:t>All</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Planting seedlings/sowing seeds</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Pruning</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Wildland and prescribed fire use</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Targeted fire suppression</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Mechanical thinning</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Research/Monitoring</a:t>
                      </a:r>
                    </a:p>
                  </a:txBody>
                  <a:tcPr marL="54510" marR="5451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5%</a:t>
                      </a:r>
                      <a:endParaRPr lang="en-US" sz="1100" b="1" dirty="0">
                        <a:latin typeface="Calibri"/>
                        <a:ea typeface="Calibri"/>
                        <a:cs typeface="Times New Roman"/>
                      </a:endParaRPr>
                    </a:p>
                  </a:txBody>
                  <a:tcPr marL="54510" marR="5451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80256">
                <a:tc>
                  <a:txBody>
                    <a:bodyPr/>
                    <a:lstStyle/>
                    <a:p>
                      <a:pPr marL="0" marR="0">
                        <a:lnSpc>
                          <a:spcPct val="115000"/>
                        </a:lnSpc>
                        <a:spcBef>
                          <a:spcPts val="0"/>
                        </a:spcBef>
                        <a:spcAft>
                          <a:spcPts val="0"/>
                        </a:spcAft>
                      </a:pPr>
                      <a:r>
                        <a:rPr lang="en-US" sz="1000" b="1">
                          <a:latin typeface="Calibri"/>
                          <a:ea typeface="Calibri"/>
                          <a:cs typeface="Times New Roman"/>
                        </a:rPr>
                        <a:t>NF – Wilderness Area</a:t>
                      </a:r>
                      <a:endParaRPr lang="en-US" sz="1000">
                        <a:latin typeface="Calibri"/>
                        <a:ea typeface="Calibri"/>
                        <a:cs typeface="Times New Roman"/>
                      </a:endParaRPr>
                    </a:p>
                  </a:txBody>
                  <a:tcPr marL="54510" marR="5451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None/>
                      </a:pPr>
                      <a:r>
                        <a:rPr lang="en-US" sz="1000" dirty="0">
                          <a:latin typeface="Calibri"/>
                          <a:ea typeface="Calibri"/>
                          <a:cs typeface="Times New Roman"/>
                        </a:rPr>
                        <a:t>Most actions prohibited or discouraged</a:t>
                      </a:r>
                      <a:r>
                        <a:rPr lang="en-US" sz="700" dirty="0">
                          <a:latin typeface="Calibri"/>
                          <a:ea typeface="Calibri"/>
                          <a:cs typeface="Times New Roman"/>
                        </a:rPr>
                        <a:t/>
                      </a:r>
                      <a:br>
                        <a:rPr lang="en-US" sz="700" dirty="0">
                          <a:latin typeface="Calibri"/>
                          <a:ea typeface="Calibri"/>
                          <a:cs typeface="Times New Roman"/>
                        </a:rPr>
                      </a:br>
                      <a:endParaRPr lang="en-US" sz="900" dirty="0">
                        <a:latin typeface="Calibri"/>
                        <a:ea typeface="Calibri"/>
                        <a:cs typeface="Times New Roman"/>
                      </a:endParaRPr>
                    </a:p>
                  </a:txBody>
                  <a:tcPr marL="54510" marR="5451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342900" marR="0" lvl="0" indent="-342900" algn="l">
                        <a:lnSpc>
                          <a:spcPct val="115000"/>
                        </a:lnSpc>
                        <a:spcBef>
                          <a:spcPts val="0"/>
                        </a:spcBef>
                        <a:spcAft>
                          <a:spcPts val="0"/>
                        </a:spcAft>
                        <a:buFont typeface="Symbol"/>
                        <a:buChar char=""/>
                      </a:pPr>
                      <a:r>
                        <a:rPr lang="en-US" sz="800" dirty="0" smtClean="0">
                          <a:latin typeface="Calibri"/>
                          <a:ea typeface="Calibri"/>
                          <a:cs typeface="Times New Roman"/>
                        </a:rPr>
                        <a:t>Wildland </a:t>
                      </a:r>
                      <a:r>
                        <a:rPr lang="en-US" sz="800" dirty="0">
                          <a:latin typeface="Calibri"/>
                          <a:ea typeface="Calibri"/>
                          <a:cs typeface="Times New Roman"/>
                        </a:rPr>
                        <a:t>fire use</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Research/Monitoring</a:t>
                      </a:r>
                    </a:p>
                  </a:txBody>
                  <a:tcPr marL="54510" marR="5451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54%</a:t>
                      </a:r>
                      <a:endParaRPr lang="en-US" sz="1100" b="1" dirty="0">
                        <a:latin typeface="Calibri"/>
                        <a:ea typeface="Calibri"/>
                        <a:cs typeface="Times New Roman"/>
                      </a:endParaRPr>
                    </a:p>
                  </a:txBody>
                  <a:tcPr marL="54510" marR="5451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601636">
                <a:tc>
                  <a:txBody>
                    <a:bodyPr/>
                    <a:lstStyle/>
                    <a:p>
                      <a:pPr marL="0" marR="0">
                        <a:lnSpc>
                          <a:spcPct val="115000"/>
                        </a:lnSpc>
                        <a:spcBef>
                          <a:spcPts val="0"/>
                        </a:spcBef>
                        <a:spcAft>
                          <a:spcPts val="0"/>
                        </a:spcAft>
                      </a:pPr>
                      <a:r>
                        <a:rPr lang="en-US" sz="1000" b="1">
                          <a:latin typeface="Calibri"/>
                          <a:ea typeface="Calibri"/>
                          <a:cs typeface="Times New Roman"/>
                        </a:rPr>
                        <a:t>NF – Inventoried Roadless Areas</a:t>
                      </a:r>
                      <a:endParaRPr lang="en-US" sz="1000">
                        <a:latin typeface="Calibri"/>
                        <a:ea typeface="Calibri"/>
                        <a:cs typeface="Times New Roman"/>
                      </a:endParaRPr>
                    </a:p>
                  </a:txBody>
                  <a:tcPr marL="54510" marR="5451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Actions less restricted but remoteness an issue</a:t>
                      </a:r>
                      <a:endParaRPr lang="en-US" sz="1100" dirty="0">
                        <a:latin typeface="Calibri"/>
                        <a:ea typeface="Calibri"/>
                        <a:cs typeface="Times New Roman"/>
                      </a:endParaRPr>
                    </a:p>
                  </a:txBody>
                  <a:tcPr marL="54510" marR="5451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Planting seedlings/sowing seeds</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Wildland fire use</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Research/Monitoring</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Mechanical thinning (but requires USDA Secretarial approval)</a:t>
                      </a:r>
                    </a:p>
                  </a:txBody>
                  <a:tcPr marL="54510" marR="5451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27%</a:t>
                      </a:r>
                      <a:endParaRPr lang="en-US" sz="1100" b="1" dirty="0">
                        <a:latin typeface="Calibri"/>
                        <a:ea typeface="Calibri"/>
                        <a:cs typeface="Times New Roman"/>
                      </a:endParaRPr>
                    </a:p>
                  </a:txBody>
                  <a:tcPr marL="54510" marR="5451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721964">
                <a:tc>
                  <a:txBody>
                    <a:bodyPr/>
                    <a:lstStyle/>
                    <a:p>
                      <a:pPr marL="0" marR="0">
                        <a:lnSpc>
                          <a:spcPct val="115000"/>
                        </a:lnSpc>
                        <a:spcBef>
                          <a:spcPts val="0"/>
                        </a:spcBef>
                        <a:spcAft>
                          <a:spcPts val="0"/>
                        </a:spcAft>
                      </a:pPr>
                      <a:r>
                        <a:rPr lang="en-US" sz="1000" b="1">
                          <a:latin typeface="Calibri"/>
                          <a:ea typeface="Calibri"/>
                          <a:cs typeface="Times New Roman"/>
                        </a:rPr>
                        <a:t>Yellowstone National Park</a:t>
                      </a:r>
                      <a:endParaRPr lang="en-US" sz="1000">
                        <a:latin typeface="Calibri"/>
                        <a:ea typeface="Calibri"/>
                        <a:cs typeface="Times New Roman"/>
                      </a:endParaRPr>
                    </a:p>
                  </a:txBody>
                  <a:tcPr marL="54510" marR="5451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100" dirty="0">
                          <a:latin typeface="Calibri"/>
                          <a:ea typeface="Calibri"/>
                          <a:cs typeface="Times New Roman"/>
                        </a:rPr>
                        <a:t>Park Service Policy:</a:t>
                      </a:r>
                    </a:p>
                    <a:p>
                      <a:pPr marL="0" marR="0">
                        <a:lnSpc>
                          <a:spcPct val="115000"/>
                        </a:lnSpc>
                        <a:spcBef>
                          <a:spcPts val="0"/>
                        </a:spcBef>
                        <a:spcAft>
                          <a:spcPts val="0"/>
                        </a:spcAft>
                      </a:pPr>
                      <a:r>
                        <a:rPr lang="en-US" sz="900" dirty="0">
                          <a:latin typeface="Calibri"/>
                          <a:ea typeface="Calibri"/>
                          <a:cs typeface="Times New Roman"/>
                        </a:rPr>
                        <a:t>“Take no action that would diminish the wilderness eligibility of an </a:t>
                      </a:r>
                      <a:r>
                        <a:rPr lang="en-US" sz="900" dirty="0" smtClean="0">
                          <a:latin typeface="Calibri"/>
                          <a:ea typeface="Calibri"/>
                          <a:cs typeface="Times New Roman"/>
                        </a:rPr>
                        <a:t>area” </a:t>
                      </a:r>
                      <a:r>
                        <a:rPr lang="en-US" sz="900" dirty="0">
                          <a:latin typeface="Calibri"/>
                          <a:ea typeface="Calibri"/>
                          <a:cs typeface="Times New Roman"/>
                        </a:rPr>
                        <a:t>AND/BUT</a:t>
                      </a:r>
                    </a:p>
                    <a:p>
                      <a:pPr marL="0" marR="0">
                        <a:lnSpc>
                          <a:spcPct val="115000"/>
                        </a:lnSpc>
                        <a:spcBef>
                          <a:spcPts val="0"/>
                        </a:spcBef>
                        <a:spcAft>
                          <a:spcPts val="0"/>
                        </a:spcAft>
                      </a:pPr>
                      <a:r>
                        <a:rPr lang="en-US" sz="900" dirty="0">
                          <a:latin typeface="Calibri"/>
                          <a:ea typeface="Calibri"/>
                          <a:cs typeface="Times New Roman"/>
                        </a:rPr>
                        <a:t>“Management actions…should be attempted only when knowledge and tools exist to accomplish clearly articulated goals.”</a:t>
                      </a:r>
                    </a:p>
                  </a:txBody>
                  <a:tcPr marL="54510" marR="5451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Wildland fire use</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Research/Monitoring</a:t>
                      </a:r>
                    </a:p>
                  </a:txBody>
                  <a:tcPr marL="54510" marR="5451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10%</a:t>
                      </a:r>
                      <a:endParaRPr lang="en-US" sz="1100" b="1" dirty="0">
                        <a:latin typeface="Calibri"/>
                        <a:ea typeface="Calibri"/>
                        <a:cs typeface="Times New Roman"/>
                      </a:endParaRPr>
                    </a:p>
                  </a:txBody>
                  <a:tcPr marL="54510" marR="5451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81310">
                <a:tc>
                  <a:txBody>
                    <a:bodyPr/>
                    <a:lstStyle/>
                    <a:p>
                      <a:pPr marL="0" marR="0">
                        <a:lnSpc>
                          <a:spcPct val="115000"/>
                        </a:lnSpc>
                        <a:spcBef>
                          <a:spcPts val="0"/>
                        </a:spcBef>
                        <a:spcAft>
                          <a:spcPts val="0"/>
                        </a:spcAft>
                      </a:pPr>
                      <a:r>
                        <a:rPr lang="en-US" sz="1000" b="1" dirty="0">
                          <a:latin typeface="Calibri"/>
                          <a:ea typeface="Calibri"/>
                          <a:cs typeface="Times New Roman"/>
                        </a:rPr>
                        <a:t>Grand Teton National Park</a:t>
                      </a:r>
                      <a:endParaRPr lang="en-US" sz="1000" dirty="0">
                        <a:latin typeface="Calibri"/>
                        <a:ea typeface="Calibri"/>
                        <a:cs typeface="Times New Roman"/>
                      </a:endParaRPr>
                    </a:p>
                  </a:txBody>
                  <a:tcPr marL="54510" marR="5451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54510" marR="5451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Planting seedlings/sowing seeds</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Pruning</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Wildland fire use</a:t>
                      </a:r>
                    </a:p>
                    <a:p>
                      <a:pPr marL="342900" marR="0" lvl="0" indent="-342900" algn="l">
                        <a:lnSpc>
                          <a:spcPct val="115000"/>
                        </a:lnSpc>
                        <a:spcBef>
                          <a:spcPts val="0"/>
                        </a:spcBef>
                        <a:spcAft>
                          <a:spcPts val="0"/>
                        </a:spcAft>
                        <a:buFont typeface="Symbol"/>
                        <a:buChar char=""/>
                      </a:pPr>
                      <a:r>
                        <a:rPr lang="en-US" sz="800" dirty="0">
                          <a:latin typeface="Calibri"/>
                          <a:ea typeface="Calibri"/>
                          <a:cs typeface="Times New Roman"/>
                        </a:rPr>
                        <a:t>Research/Monitoring</a:t>
                      </a:r>
                    </a:p>
                  </a:txBody>
                  <a:tcPr marL="54510" marR="5451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3%</a:t>
                      </a:r>
                      <a:endParaRPr lang="en-US" sz="1100" b="1" dirty="0">
                        <a:latin typeface="Calibri"/>
                        <a:ea typeface="Calibri"/>
                        <a:cs typeface="Times New Roman"/>
                      </a:endParaRPr>
                    </a:p>
                  </a:txBody>
                  <a:tcPr marL="54510" marR="5451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
        <p:nvSpPr>
          <p:cNvPr id="7" name="TextBox 5"/>
          <p:cNvSpPr txBox="1">
            <a:spLocks noChangeArrowheads="1"/>
          </p:cNvSpPr>
          <p:nvPr/>
        </p:nvSpPr>
        <p:spPr bwMode="auto">
          <a:xfrm>
            <a:off x="6148491" y="1234991"/>
            <a:ext cx="3695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400" b="1" dirty="0"/>
              <a:t>Challenge: Agencies / land allocation types differ in tolerance to management. </a:t>
            </a:r>
          </a:p>
        </p:txBody>
      </p:sp>
      <p:pic>
        <p:nvPicPr>
          <p:cNvPr id="11" name="Picture 25"/>
          <p:cNvPicPr>
            <a:picLocks noChangeAspect="1"/>
          </p:cNvPicPr>
          <p:nvPr/>
        </p:nvPicPr>
        <p:blipFill>
          <a:blip r:embed="rId3" cstate="print">
            <a:extLst>
              <a:ext uri="{28A0092B-C50C-407E-A947-70E740481C1C}">
                <a14:useLocalDpi xmlns:a14="http://schemas.microsoft.com/office/drawing/2010/main" val="0"/>
              </a:ext>
            </a:extLst>
          </a:blip>
          <a:srcRect l="22226" t="2750" r="1338" b="2608"/>
          <a:stretch>
            <a:fillRect/>
          </a:stretch>
        </p:blipFill>
        <p:spPr bwMode="auto">
          <a:xfrm>
            <a:off x="1613404" y="1514475"/>
            <a:ext cx="3347361" cy="320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221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773926" y="224915"/>
            <a:ext cx="7772400" cy="451048"/>
          </a:xfrm>
          <a:prstGeom prst="rect">
            <a:avLst/>
          </a:prstGeom>
        </p:spPr>
        <p:txBody>
          <a:bodyPr>
            <a:noAutofit/>
          </a:bodyPr>
          <a:lstStyle/>
          <a:p>
            <a:pPr algn="ctr"/>
            <a:r>
              <a:rPr lang="en-US" sz="2400" b="1" dirty="0">
                <a:solidFill>
                  <a:srgbClr val="C00000"/>
                </a:solidFill>
                <a:latin typeface="Arial" panose="020B0604020202020204" pitchFamily="34" charset="0"/>
                <a:cs typeface="Arial" panose="020B0604020202020204" pitchFamily="34" charset="0"/>
              </a:rPr>
              <a:t>Evaluate Management Alternatives</a:t>
            </a:r>
          </a:p>
        </p:txBody>
      </p:sp>
      <p:sp>
        <p:nvSpPr>
          <p:cNvPr id="10" name="TextBox 4"/>
          <p:cNvSpPr txBox="1">
            <a:spLocks noChangeArrowheads="1"/>
          </p:cNvSpPr>
          <p:nvPr/>
        </p:nvSpPr>
        <p:spPr bwMode="auto">
          <a:xfrm>
            <a:off x="4182999" y="675962"/>
            <a:ext cx="51419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dirty="0">
                <a:solidFill>
                  <a:srgbClr val="0000FF"/>
                </a:solidFill>
              </a:rPr>
              <a:t>WBP Goals, Cost of Implementation, Ecosystem Services</a:t>
            </a:r>
          </a:p>
        </p:txBody>
      </p:sp>
      <p:sp>
        <p:nvSpPr>
          <p:cNvPr id="7" name="TextBox 5"/>
          <p:cNvSpPr txBox="1">
            <a:spLocks noChangeArrowheads="1"/>
          </p:cNvSpPr>
          <p:nvPr/>
        </p:nvSpPr>
        <p:spPr bwMode="auto">
          <a:xfrm>
            <a:off x="3967265" y="1127009"/>
            <a:ext cx="476716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dirty="0">
                <a:latin typeface="+mj-lt"/>
              </a:rPr>
              <a:t>Ecosystem Service Valuation</a:t>
            </a:r>
          </a:p>
          <a:p>
            <a:pPr algn="ctr"/>
            <a:endParaRPr lang="en-US" sz="1400" b="1" dirty="0">
              <a:latin typeface="+mj-lt"/>
            </a:endParaRPr>
          </a:p>
          <a:p>
            <a:r>
              <a:rPr lang="en-US" sz="1400" b="1" dirty="0" err="1">
                <a:latin typeface="+mj-lt"/>
              </a:rPr>
              <a:t>Whitebark</a:t>
            </a:r>
            <a:r>
              <a:rPr lang="en-US" sz="1400" b="1" dirty="0">
                <a:latin typeface="+mj-lt"/>
              </a:rPr>
              <a:t> pine ecosystem services valued: </a:t>
            </a:r>
          </a:p>
          <a:p>
            <a:pPr marL="285750">
              <a:buFont typeface="Arial" panose="020B0604020202020204" pitchFamily="34" charset="0"/>
              <a:buChar char="•"/>
            </a:pPr>
            <a:r>
              <a:rPr lang="en-US" sz="1400" b="1" dirty="0">
                <a:latin typeface="+mj-lt"/>
              </a:rPr>
              <a:t>Hydrologic regulation</a:t>
            </a:r>
          </a:p>
          <a:p>
            <a:pPr marL="285750">
              <a:buFont typeface="Arial" panose="020B0604020202020204" pitchFamily="34" charset="0"/>
              <a:buChar char="•"/>
            </a:pPr>
            <a:r>
              <a:rPr lang="en-US" sz="1400" b="1" dirty="0">
                <a:latin typeface="+mj-lt"/>
              </a:rPr>
              <a:t>Provisioning for other species</a:t>
            </a:r>
          </a:p>
          <a:p>
            <a:pPr marL="285750">
              <a:buFont typeface="Arial" panose="020B0604020202020204" pitchFamily="34" charset="0"/>
              <a:buChar char="•"/>
            </a:pPr>
            <a:r>
              <a:rPr lang="en-US" sz="1400" b="1" dirty="0">
                <a:latin typeface="+mj-lt"/>
              </a:rPr>
              <a:t>Wilderness aesthetics and recreation</a:t>
            </a:r>
          </a:p>
          <a:p>
            <a:endParaRPr lang="en-US" sz="1400" b="1" dirty="0">
              <a:latin typeface="+mj-lt"/>
            </a:endParaRPr>
          </a:p>
          <a:p>
            <a:r>
              <a:rPr lang="en-US" sz="1400" b="1" dirty="0">
                <a:latin typeface="+mj-lt"/>
              </a:rPr>
              <a:t>Valuation methods:</a:t>
            </a:r>
          </a:p>
          <a:p>
            <a:pPr marL="285750">
              <a:buFont typeface="Arial" panose="020B0604020202020204" pitchFamily="34" charset="0"/>
              <a:buChar char="•"/>
            </a:pPr>
            <a:r>
              <a:rPr lang="en-US" sz="1400" b="1" dirty="0">
                <a:latin typeface="+mj-lt"/>
              </a:rPr>
              <a:t>Conjoint survey analysis to estimate total value (both use and non-use values including non-consumptive eco-system services)</a:t>
            </a:r>
          </a:p>
          <a:p>
            <a:pPr marL="285750">
              <a:buFont typeface="Arial" panose="020B0604020202020204" pitchFamily="34" charset="0"/>
              <a:buChar char="•"/>
            </a:pPr>
            <a:r>
              <a:rPr lang="en-US" sz="1400" b="1" dirty="0">
                <a:latin typeface="+mj-lt"/>
              </a:rPr>
              <a:t>Market-based analysis for marketable ecosystem services (e.g., water replacement)</a:t>
            </a:r>
          </a:p>
          <a:p>
            <a:endParaRPr lang="en-US" sz="1400" b="1" dirty="0">
              <a:latin typeface="+mj-lt"/>
            </a:endParaRPr>
          </a:p>
          <a:p>
            <a:r>
              <a:rPr lang="en-US" sz="1400" b="1" dirty="0">
                <a:latin typeface="+mj-lt"/>
              </a:rPr>
              <a:t>Ecosystem values used for cost-benefit analysis</a:t>
            </a:r>
          </a:p>
          <a:p>
            <a:pPr marL="285750">
              <a:buFont typeface="Arial" panose="020B0604020202020204" pitchFamily="34" charset="0"/>
              <a:buChar char="•"/>
            </a:pPr>
            <a:r>
              <a:rPr lang="en-US" sz="1400" b="1" dirty="0">
                <a:latin typeface="+mj-lt"/>
              </a:rPr>
              <a:t>Costs of each management alternative will be compared with the benefit / value of the ecosystem services resulting from the alternative</a:t>
            </a:r>
          </a:p>
          <a:p>
            <a:pPr marL="285750">
              <a:buFont typeface="Arial" panose="020B0604020202020204" pitchFamily="34" charset="0"/>
              <a:buChar char="•"/>
            </a:pPr>
            <a:r>
              <a:rPr lang="en-US" sz="1400" b="1" dirty="0">
                <a:latin typeface="+mj-lt"/>
              </a:rPr>
              <a:t>The management alternative with the largest net benefit (benefits – costs) would be recommended for adoption</a:t>
            </a:r>
          </a:p>
          <a:p>
            <a:r>
              <a:rPr lang="en-US" sz="1400" b="1" dirty="0">
                <a:latin typeface="+mj-lt"/>
              </a:rPr>
              <a:t> </a:t>
            </a:r>
          </a:p>
        </p:txBody>
      </p:sp>
    </p:spTree>
    <p:extLst>
      <p:ext uri="{BB962C8B-B14F-4D97-AF65-F5344CB8AC3E}">
        <p14:creationId xmlns:p14="http://schemas.microsoft.com/office/powerpoint/2010/main" val="1990230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773926" y="224915"/>
            <a:ext cx="7772400" cy="451048"/>
          </a:xfrm>
          <a:prstGeom prst="rect">
            <a:avLst/>
          </a:prstGeom>
        </p:spPr>
        <p:txBody>
          <a:bodyPr>
            <a:noAutofit/>
          </a:bodyPr>
          <a:lstStyle/>
          <a:p>
            <a:pPr algn="ctr"/>
            <a:r>
              <a:rPr lang="en-US" sz="2400" b="1" dirty="0">
                <a:solidFill>
                  <a:srgbClr val="C00000"/>
                </a:solidFill>
                <a:latin typeface="Arial" panose="020B0604020202020204" pitchFamily="34" charset="0"/>
                <a:cs typeface="Arial" panose="020B0604020202020204" pitchFamily="34" charset="0"/>
              </a:rPr>
              <a:t>Evaluate </a:t>
            </a:r>
            <a:r>
              <a:rPr lang="en-US" sz="2400" b="1" dirty="0" smtClean="0">
                <a:solidFill>
                  <a:srgbClr val="C00000"/>
                </a:solidFill>
                <a:latin typeface="Arial" panose="020B0604020202020204" pitchFamily="34" charset="0"/>
                <a:cs typeface="Arial" panose="020B0604020202020204" pitchFamily="34" charset="0"/>
              </a:rPr>
              <a:t>WBP Response to Treatments</a:t>
            </a:r>
            <a:endParaRPr lang="en-US" sz="2400" b="1"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939800" y="1143000"/>
            <a:ext cx="70866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Statistical species distribution modeling by life history stage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Process modeling of WBP and competing species</a:t>
            </a:r>
            <a:endParaRPr lang="en-US" b="1" dirty="0"/>
          </a:p>
        </p:txBody>
      </p:sp>
    </p:spTree>
    <p:extLst>
      <p:ext uri="{BB962C8B-B14F-4D97-AF65-F5344CB8AC3E}">
        <p14:creationId xmlns:p14="http://schemas.microsoft.com/office/powerpoint/2010/main" val="3854183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68700" y="-22242"/>
            <a:ext cx="5180366" cy="461665"/>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Vegetation Modeling Needs</a:t>
            </a:r>
            <a:endParaRPr lang="en-US" sz="24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057400" y="533401"/>
            <a:ext cx="8257294" cy="6189719"/>
          </a:xfrm>
          <a:prstGeom prst="rect">
            <a:avLst/>
          </a:prstGeom>
        </p:spPr>
      </p:pic>
      <p:pic>
        <p:nvPicPr>
          <p:cNvPr id="6" name="Picture 5"/>
          <p:cNvPicPr>
            <a:picLocks noChangeAspect="1"/>
          </p:cNvPicPr>
          <p:nvPr/>
        </p:nvPicPr>
        <p:blipFill>
          <a:blip r:embed="rId3"/>
          <a:stretch>
            <a:fillRect/>
          </a:stretch>
        </p:blipFill>
        <p:spPr>
          <a:xfrm>
            <a:off x="2433232" y="1834983"/>
            <a:ext cx="5562600" cy="3586552"/>
          </a:xfrm>
          <a:prstGeom prst="rect">
            <a:avLst/>
          </a:prstGeom>
        </p:spPr>
      </p:pic>
      <p:pic>
        <p:nvPicPr>
          <p:cNvPr id="4" name="Picture 3"/>
          <p:cNvPicPr>
            <a:picLocks noChangeAspect="1"/>
          </p:cNvPicPr>
          <p:nvPr/>
        </p:nvPicPr>
        <p:blipFill>
          <a:blip r:embed="rId4"/>
          <a:stretch>
            <a:fillRect/>
          </a:stretch>
        </p:blipFill>
        <p:spPr>
          <a:xfrm>
            <a:off x="8534401" y="762001"/>
            <a:ext cx="1499747" cy="1499747"/>
          </a:xfrm>
          <a:prstGeom prst="rect">
            <a:avLst/>
          </a:prstGeom>
        </p:spPr>
      </p:pic>
      <p:sp>
        <p:nvSpPr>
          <p:cNvPr id="10" name="Oval 9"/>
          <p:cNvSpPr/>
          <p:nvPr/>
        </p:nvSpPr>
        <p:spPr>
          <a:xfrm>
            <a:off x="8548572" y="762000"/>
            <a:ext cx="1485576"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24400" y="3886201"/>
            <a:ext cx="1066800" cy="307777"/>
          </a:xfrm>
          <a:prstGeom prst="rect">
            <a:avLst/>
          </a:prstGeom>
          <a:noFill/>
        </p:spPr>
        <p:txBody>
          <a:bodyPr wrap="square" rtlCol="0">
            <a:spAutoFit/>
          </a:bodyPr>
          <a:lstStyle/>
          <a:p>
            <a:pPr algn="ctr"/>
            <a:r>
              <a:rPr lang="en-US" sz="1400" b="1" dirty="0">
                <a:solidFill>
                  <a:schemeClr val="bg1"/>
                </a:solidFill>
              </a:rPr>
              <a:t>Presence</a:t>
            </a:r>
          </a:p>
        </p:txBody>
      </p:sp>
      <p:sp>
        <p:nvSpPr>
          <p:cNvPr id="22" name="TextBox 21"/>
          <p:cNvSpPr txBox="1"/>
          <p:nvPr/>
        </p:nvSpPr>
        <p:spPr>
          <a:xfrm>
            <a:off x="4191000" y="762001"/>
            <a:ext cx="3935766" cy="646331"/>
          </a:xfrm>
          <a:prstGeom prst="rect">
            <a:avLst/>
          </a:prstGeom>
          <a:solidFill>
            <a:schemeClr val="bg1"/>
          </a:solidFill>
        </p:spPr>
        <p:txBody>
          <a:bodyPr wrap="square" rtlCol="0">
            <a:spAutoFit/>
          </a:bodyPr>
          <a:lstStyle/>
          <a:p>
            <a:pPr algn="ctr"/>
            <a:r>
              <a:rPr lang="en-US" b="1" dirty="0">
                <a:solidFill>
                  <a:srgbClr val="00B0F0"/>
                </a:solidFill>
              </a:rPr>
              <a:t>More realistic models with lower uncertainty at greater ecosystem scales</a:t>
            </a:r>
          </a:p>
        </p:txBody>
      </p:sp>
      <p:sp>
        <p:nvSpPr>
          <p:cNvPr id="18" name="Oval 17"/>
          <p:cNvSpPr/>
          <p:nvPr/>
        </p:nvSpPr>
        <p:spPr>
          <a:xfrm>
            <a:off x="2261748" y="1676400"/>
            <a:ext cx="5510653" cy="4583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86000" y="755804"/>
            <a:ext cx="2133600" cy="307777"/>
          </a:xfrm>
          <a:prstGeom prst="rect">
            <a:avLst/>
          </a:prstGeom>
          <a:noFill/>
        </p:spPr>
        <p:txBody>
          <a:bodyPr wrap="square" rtlCol="0">
            <a:spAutoFit/>
          </a:bodyPr>
          <a:lstStyle/>
          <a:p>
            <a:r>
              <a:rPr lang="en-US" sz="1400" b="1" dirty="0"/>
              <a:t>Realism	Certainty</a:t>
            </a:r>
          </a:p>
        </p:txBody>
      </p:sp>
      <p:pic>
        <p:nvPicPr>
          <p:cNvPr id="25" name="Picture 24"/>
          <p:cNvPicPr>
            <a:picLocks noChangeAspect="1"/>
          </p:cNvPicPr>
          <p:nvPr/>
        </p:nvPicPr>
        <p:blipFill rotWithShape="1">
          <a:blip r:embed="rId5"/>
          <a:srcRect t="19761" r="50296" b="12419"/>
          <a:stretch/>
        </p:blipFill>
        <p:spPr>
          <a:xfrm>
            <a:off x="3373677" y="1073018"/>
            <a:ext cx="576609" cy="590717"/>
          </a:xfrm>
          <a:prstGeom prst="rect">
            <a:avLst/>
          </a:prstGeom>
        </p:spPr>
      </p:pic>
      <p:pic>
        <p:nvPicPr>
          <p:cNvPr id="2050" name="Picture 2" descr="http://delhi4cats.files.wordpress.com/2011/05/smiley-fa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5124" y="1063581"/>
            <a:ext cx="600155" cy="6001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20001" y="4661118"/>
            <a:ext cx="2637579" cy="1815882"/>
          </a:xfrm>
          <a:prstGeom prst="rect">
            <a:avLst/>
          </a:prstGeom>
          <a:noFill/>
        </p:spPr>
        <p:txBody>
          <a:bodyPr wrap="square" rtlCol="0">
            <a:spAutoFit/>
          </a:bodyPr>
          <a:lstStyle/>
          <a:p>
            <a:pPr algn="ctr"/>
            <a:r>
              <a:rPr lang="en-US" sz="1600" b="1" dirty="0">
                <a:solidFill>
                  <a:schemeClr val="bg1"/>
                </a:solidFill>
              </a:rPr>
              <a:t>For Example:</a:t>
            </a:r>
          </a:p>
          <a:p>
            <a:r>
              <a:rPr lang="en-US" sz="1600" b="1" dirty="0">
                <a:solidFill>
                  <a:schemeClr val="bg1"/>
                </a:solidFill>
              </a:rPr>
              <a:t>Where are locations in GYE where controlling competing vegetation would allow recruitment to reproductive age classes under climate change? </a:t>
            </a:r>
          </a:p>
        </p:txBody>
      </p:sp>
    </p:spTree>
    <p:extLst>
      <p:ext uri="{BB962C8B-B14F-4D97-AF65-F5344CB8AC3E}">
        <p14:creationId xmlns:p14="http://schemas.microsoft.com/office/powerpoint/2010/main" val="1483060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rot="18374917">
            <a:off x="6324712" y="1784830"/>
            <a:ext cx="400044" cy="4360455"/>
          </a:xfrm>
          <a:prstGeom prst="downArrow">
            <a:avLst>
              <a:gd name="adj1" fmla="val 50000"/>
              <a:gd name="adj2" fmla="val 51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Stand to Global Scale Modeling Approaches</a:t>
            </a:r>
            <a:endParaRPr lang="en-US" dirty="0"/>
          </a:p>
        </p:txBody>
      </p:sp>
      <p:sp>
        <p:nvSpPr>
          <p:cNvPr id="4" name="TextBox 3"/>
          <p:cNvSpPr txBox="1"/>
          <p:nvPr/>
        </p:nvSpPr>
        <p:spPr>
          <a:xfrm>
            <a:off x="1905000" y="1676401"/>
            <a:ext cx="2819400" cy="1015663"/>
          </a:xfrm>
          <a:prstGeom prst="rect">
            <a:avLst/>
          </a:prstGeom>
          <a:solidFill>
            <a:schemeClr val="bg1">
              <a:lumMod val="75000"/>
            </a:schemeClr>
          </a:solidFill>
          <a:ln w="38100">
            <a:solidFill>
              <a:srgbClr val="7030A0"/>
            </a:solidFill>
          </a:ln>
        </p:spPr>
        <p:txBody>
          <a:bodyPr wrap="square" rtlCol="0">
            <a:spAutoFit/>
          </a:bodyPr>
          <a:lstStyle/>
          <a:p>
            <a:pPr algn="ctr"/>
            <a:r>
              <a:rPr lang="en-US" sz="2000" b="1" dirty="0"/>
              <a:t>Stand-scale models</a:t>
            </a:r>
          </a:p>
          <a:p>
            <a:pPr algn="ctr"/>
            <a:r>
              <a:rPr lang="en-US" sz="2000" dirty="0"/>
              <a:t> Gap (i.e., ZELIG )</a:t>
            </a:r>
          </a:p>
          <a:p>
            <a:pPr algn="ctr"/>
            <a:r>
              <a:rPr lang="en-US" sz="2000" dirty="0"/>
              <a:t>Growth-Yield (i.e. FVS)</a:t>
            </a:r>
          </a:p>
        </p:txBody>
      </p:sp>
      <p:sp>
        <p:nvSpPr>
          <p:cNvPr id="5" name="TextBox 4"/>
          <p:cNvSpPr txBox="1"/>
          <p:nvPr/>
        </p:nvSpPr>
        <p:spPr>
          <a:xfrm>
            <a:off x="4495800" y="3352801"/>
            <a:ext cx="3429000" cy="1015663"/>
          </a:xfrm>
          <a:prstGeom prst="rect">
            <a:avLst/>
          </a:prstGeom>
          <a:solidFill>
            <a:schemeClr val="bg1">
              <a:lumMod val="75000"/>
            </a:schemeClr>
          </a:solidFill>
          <a:ln w="38100">
            <a:solidFill>
              <a:srgbClr val="7030A0"/>
            </a:solidFill>
          </a:ln>
        </p:spPr>
        <p:txBody>
          <a:bodyPr wrap="square" rtlCol="0">
            <a:spAutoFit/>
          </a:bodyPr>
          <a:lstStyle/>
          <a:p>
            <a:pPr algn="ctr"/>
            <a:r>
              <a:rPr lang="en-US" sz="2000" b="1" dirty="0"/>
              <a:t>Landscape models</a:t>
            </a:r>
          </a:p>
          <a:p>
            <a:pPr algn="ctr"/>
            <a:r>
              <a:rPr lang="en-US" sz="2000" dirty="0"/>
              <a:t>Mechanistic - (FireBGCv2)</a:t>
            </a:r>
          </a:p>
          <a:p>
            <a:pPr algn="ctr"/>
            <a:r>
              <a:rPr lang="en-US" sz="2000" dirty="0"/>
              <a:t>Deterministic – (SIMMPLE)</a:t>
            </a:r>
          </a:p>
        </p:txBody>
      </p:sp>
      <p:sp>
        <p:nvSpPr>
          <p:cNvPr id="6" name="TextBox 5"/>
          <p:cNvSpPr txBox="1"/>
          <p:nvPr/>
        </p:nvSpPr>
        <p:spPr>
          <a:xfrm>
            <a:off x="7543800" y="5334001"/>
            <a:ext cx="2819400" cy="1015663"/>
          </a:xfrm>
          <a:prstGeom prst="rect">
            <a:avLst/>
          </a:prstGeom>
          <a:solidFill>
            <a:schemeClr val="bg1">
              <a:lumMod val="75000"/>
            </a:schemeClr>
          </a:solidFill>
          <a:ln w="38100">
            <a:solidFill>
              <a:srgbClr val="7030A0"/>
            </a:solidFill>
          </a:ln>
        </p:spPr>
        <p:txBody>
          <a:bodyPr wrap="square" rtlCol="0">
            <a:spAutoFit/>
          </a:bodyPr>
          <a:lstStyle/>
          <a:p>
            <a:pPr algn="ctr"/>
            <a:r>
              <a:rPr lang="en-US" sz="2000" b="1" dirty="0"/>
              <a:t>Global Models</a:t>
            </a:r>
          </a:p>
          <a:p>
            <a:pPr algn="ctr"/>
            <a:r>
              <a:rPr lang="en-US" sz="2000" dirty="0"/>
              <a:t>DGVMS – (MAPSS)</a:t>
            </a:r>
          </a:p>
          <a:p>
            <a:pPr algn="ctr"/>
            <a:endParaRPr lang="en-US" sz="2000" dirty="0"/>
          </a:p>
        </p:txBody>
      </p:sp>
    </p:spTree>
    <p:extLst>
      <p:ext uri="{BB962C8B-B14F-4D97-AF65-F5344CB8AC3E}">
        <p14:creationId xmlns:p14="http://schemas.microsoft.com/office/powerpoint/2010/main" val="3995604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rot="18374917">
            <a:off x="6324712" y="1784830"/>
            <a:ext cx="400044" cy="4360455"/>
          </a:xfrm>
          <a:prstGeom prst="downArrow">
            <a:avLst>
              <a:gd name="adj1" fmla="val 50000"/>
              <a:gd name="adj2" fmla="val 51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Stand to Global Scale Modeling Approaches</a:t>
            </a:r>
            <a:endParaRPr lang="en-US" dirty="0"/>
          </a:p>
        </p:txBody>
      </p:sp>
      <p:sp>
        <p:nvSpPr>
          <p:cNvPr id="4" name="TextBox 3"/>
          <p:cNvSpPr txBox="1"/>
          <p:nvPr/>
        </p:nvSpPr>
        <p:spPr>
          <a:xfrm>
            <a:off x="1905000" y="1676401"/>
            <a:ext cx="2819400" cy="1015663"/>
          </a:xfrm>
          <a:prstGeom prst="rect">
            <a:avLst/>
          </a:prstGeom>
          <a:solidFill>
            <a:schemeClr val="bg1">
              <a:lumMod val="75000"/>
            </a:schemeClr>
          </a:solidFill>
          <a:ln w="38100">
            <a:solidFill>
              <a:srgbClr val="7030A0"/>
            </a:solidFill>
          </a:ln>
        </p:spPr>
        <p:txBody>
          <a:bodyPr wrap="square" rtlCol="0">
            <a:spAutoFit/>
          </a:bodyPr>
          <a:lstStyle/>
          <a:p>
            <a:pPr algn="ctr"/>
            <a:r>
              <a:rPr lang="en-US" sz="2000" b="1" dirty="0"/>
              <a:t>Stand-scale models</a:t>
            </a:r>
          </a:p>
          <a:p>
            <a:pPr algn="ctr"/>
            <a:r>
              <a:rPr lang="en-US" sz="2000" dirty="0"/>
              <a:t> Gap (i.e., ZELIG )</a:t>
            </a:r>
          </a:p>
          <a:p>
            <a:pPr algn="ctr"/>
            <a:r>
              <a:rPr lang="en-US" sz="2000" dirty="0"/>
              <a:t>Growth-Yield (i.e. FVS)</a:t>
            </a:r>
          </a:p>
        </p:txBody>
      </p:sp>
      <p:sp>
        <p:nvSpPr>
          <p:cNvPr id="5" name="TextBox 4"/>
          <p:cNvSpPr txBox="1"/>
          <p:nvPr/>
        </p:nvSpPr>
        <p:spPr>
          <a:xfrm>
            <a:off x="4495800" y="3352801"/>
            <a:ext cx="3429000" cy="1015663"/>
          </a:xfrm>
          <a:prstGeom prst="rect">
            <a:avLst/>
          </a:prstGeom>
          <a:solidFill>
            <a:schemeClr val="bg1">
              <a:lumMod val="75000"/>
            </a:schemeClr>
          </a:solidFill>
          <a:ln w="38100">
            <a:solidFill>
              <a:srgbClr val="7030A0"/>
            </a:solidFill>
          </a:ln>
        </p:spPr>
        <p:txBody>
          <a:bodyPr wrap="square" rtlCol="0">
            <a:spAutoFit/>
          </a:bodyPr>
          <a:lstStyle/>
          <a:p>
            <a:pPr algn="ctr"/>
            <a:r>
              <a:rPr lang="en-US" sz="2000" b="1" dirty="0"/>
              <a:t>Landscape models</a:t>
            </a:r>
          </a:p>
          <a:p>
            <a:pPr algn="ctr"/>
            <a:r>
              <a:rPr lang="en-US" sz="2000" dirty="0"/>
              <a:t>Mechanistic - (FireBGCv2)</a:t>
            </a:r>
          </a:p>
          <a:p>
            <a:pPr algn="ctr"/>
            <a:r>
              <a:rPr lang="en-US" sz="2000" dirty="0"/>
              <a:t>Deterministic – (SIMMPLE)</a:t>
            </a:r>
          </a:p>
        </p:txBody>
      </p:sp>
      <p:sp>
        <p:nvSpPr>
          <p:cNvPr id="6" name="TextBox 5"/>
          <p:cNvSpPr txBox="1"/>
          <p:nvPr/>
        </p:nvSpPr>
        <p:spPr>
          <a:xfrm>
            <a:off x="7543800" y="5334001"/>
            <a:ext cx="2819400" cy="1015663"/>
          </a:xfrm>
          <a:prstGeom prst="rect">
            <a:avLst/>
          </a:prstGeom>
          <a:solidFill>
            <a:schemeClr val="bg1">
              <a:lumMod val="75000"/>
            </a:schemeClr>
          </a:solidFill>
          <a:ln w="38100">
            <a:solidFill>
              <a:srgbClr val="7030A0"/>
            </a:solidFill>
          </a:ln>
        </p:spPr>
        <p:txBody>
          <a:bodyPr wrap="square" rtlCol="0">
            <a:spAutoFit/>
          </a:bodyPr>
          <a:lstStyle/>
          <a:p>
            <a:pPr algn="ctr"/>
            <a:r>
              <a:rPr lang="en-US" sz="2000" b="1" dirty="0"/>
              <a:t>Global Models</a:t>
            </a:r>
          </a:p>
          <a:p>
            <a:pPr algn="ctr"/>
            <a:r>
              <a:rPr lang="en-US" sz="2000" dirty="0"/>
              <a:t>DGVMS – (MAPSS)</a:t>
            </a:r>
          </a:p>
          <a:p>
            <a:pPr algn="ctr"/>
            <a:endParaRPr lang="en-US" sz="2000" dirty="0"/>
          </a:p>
        </p:txBody>
      </p:sp>
      <p:sp>
        <p:nvSpPr>
          <p:cNvPr id="7" name="TextBox 6"/>
          <p:cNvSpPr txBox="1"/>
          <p:nvPr/>
        </p:nvSpPr>
        <p:spPr>
          <a:xfrm>
            <a:off x="3276600" y="4800600"/>
            <a:ext cx="3505200" cy="707886"/>
          </a:xfrm>
          <a:prstGeom prst="rect">
            <a:avLst/>
          </a:prstGeom>
          <a:noFill/>
          <a:ln w="38100">
            <a:solidFill>
              <a:srgbClr val="7030A0"/>
            </a:solidFill>
          </a:ln>
        </p:spPr>
        <p:txBody>
          <a:bodyPr wrap="square" rtlCol="0">
            <a:spAutoFit/>
          </a:bodyPr>
          <a:lstStyle/>
          <a:p>
            <a:pPr algn="ctr"/>
            <a:r>
              <a:rPr lang="en-US" sz="2000" b="1" dirty="0"/>
              <a:t>Ecosystem-scale models</a:t>
            </a:r>
          </a:p>
          <a:p>
            <a:pPr algn="ctr"/>
            <a:r>
              <a:rPr lang="en-US" sz="2000" dirty="0"/>
              <a:t>LPJ-GUESS</a:t>
            </a:r>
          </a:p>
        </p:txBody>
      </p:sp>
    </p:spTree>
    <p:extLst>
      <p:ext uri="{BB962C8B-B14F-4D97-AF65-F5344CB8AC3E}">
        <p14:creationId xmlns:p14="http://schemas.microsoft.com/office/powerpoint/2010/main" val="391837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Desired Model Characteristics</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For modeling vegetation dynamics at greater ecosystem scales:</a:t>
            </a:r>
          </a:p>
          <a:p>
            <a:pPr>
              <a:buNone/>
            </a:pPr>
            <a:r>
              <a:rPr lang="en-US" dirty="0" smtClean="0"/>
              <a:t>	</a:t>
            </a:r>
          </a:p>
          <a:p>
            <a:r>
              <a:rPr lang="en-US" dirty="0" smtClean="0"/>
              <a:t>Capable of simulating individual species/communities</a:t>
            </a:r>
          </a:p>
          <a:p>
            <a:endParaRPr lang="en-US" dirty="0" smtClean="0"/>
          </a:p>
          <a:p>
            <a:r>
              <a:rPr lang="en-US" dirty="0" smtClean="0"/>
              <a:t>Links climate with ecosystem processes</a:t>
            </a:r>
          </a:p>
          <a:p>
            <a:endParaRPr lang="en-US" dirty="0" smtClean="0"/>
          </a:p>
          <a:p>
            <a:r>
              <a:rPr lang="en-US" dirty="0" smtClean="0"/>
              <a:t>Simulates disturbance</a:t>
            </a:r>
          </a:p>
          <a:p>
            <a:endParaRPr lang="en-US" dirty="0" smtClean="0"/>
          </a:p>
          <a:p>
            <a:r>
              <a:rPr lang="en-US" dirty="0" smtClean="0"/>
              <a:t>Large spatial scale </a:t>
            </a:r>
          </a:p>
          <a:p>
            <a:pPr lvl="1"/>
            <a:r>
              <a:rPr lang="en-US" dirty="0" smtClean="0"/>
              <a:t>Ex.  Yellowstone &amp; Grand Teton Ecosystem ~42,500 km</a:t>
            </a:r>
            <a:r>
              <a:rPr lang="en-US" baseline="30000" dirty="0" smtClean="0"/>
              <a:t>2</a:t>
            </a:r>
          </a:p>
        </p:txBody>
      </p:sp>
    </p:spTree>
    <p:extLst>
      <p:ext uri="{BB962C8B-B14F-4D97-AF65-F5344CB8AC3E}">
        <p14:creationId xmlns:p14="http://schemas.microsoft.com/office/powerpoint/2010/main" val="1690602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2362200" y="273050"/>
            <a:ext cx="7748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C00000"/>
                </a:solidFill>
              </a:rPr>
              <a:t>Goals and Objectives</a:t>
            </a:r>
            <a:endParaRPr lang="en-US" sz="2400" b="1">
              <a:solidFill>
                <a:srgbClr val="C00000"/>
              </a:solidFill>
            </a:endParaRPr>
          </a:p>
        </p:txBody>
      </p:sp>
      <p:sp>
        <p:nvSpPr>
          <p:cNvPr id="3075" name="Text Box 2251"/>
          <p:cNvSpPr txBox="1">
            <a:spLocks noChangeArrowheads="1"/>
          </p:cNvSpPr>
          <p:nvPr/>
        </p:nvSpPr>
        <p:spPr bwMode="auto">
          <a:xfrm>
            <a:off x="774701" y="969962"/>
            <a:ext cx="3886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483100">
              <a:defRPr>
                <a:solidFill>
                  <a:schemeClr val="tx1"/>
                </a:solidFill>
                <a:latin typeface="Arial" panose="020B0604020202020204" pitchFamily="34" charset="0"/>
              </a:defRPr>
            </a:lvl1pPr>
            <a:lvl2pPr marL="742950" indent="-285750" defTabSz="4483100">
              <a:defRPr>
                <a:solidFill>
                  <a:schemeClr val="tx1"/>
                </a:solidFill>
                <a:latin typeface="Arial" panose="020B0604020202020204" pitchFamily="34" charset="0"/>
              </a:defRPr>
            </a:lvl2pPr>
            <a:lvl3pPr marL="1143000" indent="-228600" defTabSz="4483100">
              <a:defRPr>
                <a:solidFill>
                  <a:schemeClr val="tx1"/>
                </a:solidFill>
                <a:latin typeface="Arial" panose="020B0604020202020204" pitchFamily="34" charset="0"/>
              </a:defRPr>
            </a:lvl3pPr>
            <a:lvl4pPr marL="1600200" indent="-228600" defTabSz="4483100">
              <a:defRPr>
                <a:solidFill>
                  <a:schemeClr val="tx1"/>
                </a:solidFill>
                <a:latin typeface="Arial" panose="020B0604020202020204" pitchFamily="34" charset="0"/>
              </a:defRPr>
            </a:lvl4pPr>
            <a:lvl5pPr marL="2057400" indent="-228600" defTabSz="4483100">
              <a:defRPr>
                <a:solidFill>
                  <a:schemeClr val="tx1"/>
                </a:solidFill>
                <a:latin typeface="Arial" panose="020B0604020202020204" pitchFamily="34" charset="0"/>
              </a:defRPr>
            </a:lvl5pPr>
            <a:lvl6pPr marL="2514600" indent="-228600" defTabSz="4483100" eaLnBrk="0" fontAlgn="base" hangingPunct="0">
              <a:spcBef>
                <a:spcPct val="0"/>
              </a:spcBef>
              <a:spcAft>
                <a:spcPct val="0"/>
              </a:spcAft>
              <a:defRPr>
                <a:solidFill>
                  <a:schemeClr val="tx1"/>
                </a:solidFill>
                <a:latin typeface="Arial" panose="020B0604020202020204" pitchFamily="34" charset="0"/>
              </a:defRPr>
            </a:lvl6pPr>
            <a:lvl7pPr marL="2971800" indent="-228600" defTabSz="4483100" eaLnBrk="0" fontAlgn="base" hangingPunct="0">
              <a:spcBef>
                <a:spcPct val="0"/>
              </a:spcBef>
              <a:spcAft>
                <a:spcPct val="0"/>
              </a:spcAft>
              <a:defRPr>
                <a:solidFill>
                  <a:schemeClr val="tx1"/>
                </a:solidFill>
                <a:latin typeface="Arial" panose="020B0604020202020204" pitchFamily="34" charset="0"/>
              </a:defRPr>
            </a:lvl7pPr>
            <a:lvl8pPr marL="3429000" indent="-228600" defTabSz="4483100" eaLnBrk="0" fontAlgn="base" hangingPunct="0">
              <a:spcBef>
                <a:spcPct val="0"/>
              </a:spcBef>
              <a:spcAft>
                <a:spcPct val="0"/>
              </a:spcAft>
              <a:defRPr>
                <a:solidFill>
                  <a:schemeClr val="tx1"/>
                </a:solidFill>
                <a:latin typeface="Arial" panose="020B0604020202020204" pitchFamily="34" charset="0"/>
              </a:defRPr>
            </a:lvl8pPr>
            <a:lvl9pPr marL="3886200" indent="-228600" defTabSz="44831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b="1" u="sng" dirty="0">
                <a:solidFill>
                  <a:srgbClr val="0000FF"/>
                </a:solidFill>
              </a:rPr>
              <a:t>Goal</a:t>
            </a:r>
          </a:p>
          <a:p>
            <a:pPr eaLnBrk="1" hangingPunct="1"/>
            <a:r>
              <a:rPr lang="en-US" sz="1600" b="1" dirty="0">
                <a:solidFill>
                  <a:srgbClr val="0000FF"/>
                </a:solidFill>
              </a:rPr>
              <a:t>Demonstrate the four steps of a climate adaptation planning strategy in two LCCs using NASA and other data and models.</a:t>
            </a: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714" y="65088"/>
            <a:ext cx="1081087"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1"/>
          <p:cNvPicPr>
            <a:picLocks noChangeAspect="1"/>
          </p:cNvPicPr>
          <p:nvPr/>
        </p:nvPicPr>
        <p:blipFill>
          <a:blip r:embed="rId4" cstate="print">
            <a:extLst>
              <a:ext uri="{28A0092B-C50C-407E-A947-70E740481C1C}">
                <a14:useLocalDpi xmlns:a14="http://schemas.microsoft.com/office/drawing/2010/main" val="0"/>
              </a:ext>
            </a:extLst>
          </a:blip>
          <a:srcRect l="2438" t="7368" b="5048"/>
          <a:stretch>
            <a:fillRect/>
          </a:stretch>
        </p:blipFill>
        <p:spPr bwMode="auto">
          <a:xfrm>
            <a:off x="774701" y="2895599"/>
            <a:ext cx="3624626"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4979143" y="969962"/>
            <a:ext cx="6297714" cy="5358848"/>
          </a:xfrm>
          <a:prstGeom prst="rect">
            <a:avLst/>
          </a:prstGeom>
        </p:spPr>
      </p:pic>
    </p:spTree>
    <p:extLst>
      <p:ext uri="{BB962C8B-B14F-4D97-AF65-F5344CB8AC3E}">
        <p14:creationId xmlns:p14="http://schemas.microsoft.com/office/powerpoint/2010/main" val="3786550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LPJ-GUESS Overview</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438400" y="1447801"/>
            <a:ext cx="7162800" cy="4812191"/>
          </a:xfrm>
          <a:prstGeom prst="rect">
            <a:avLst/>
          </a:prstGeom>
          <a:noFill/>
          <a:ln w="9525">
            <a:noFill/>
            <a:miter lim="800000"/>
            <a:headEnd/>
            <a:tailEnd/>
          </a:ln>
        </p:spPr>
      </p:pic>
    </p:spTree>
    <p:extLst>
      <p:ext uri="{BB962C8B-B14F-4D97-AF65-F5344CB8AC3E}">
        <p14:creationId xmlns:p14="http://schemas.microsoft.com/office/powerpoint/2010/main" val="2580667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248400" y="3429000"/>
            <a:ext cx="3810000" cy="2971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828800" y="304800"/>
            <a:ext cx="4191000" cy="2819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81200" y="381001"/>
            <a:ext cx="4038600" cy="2954655"/>
          </a:xfrm>
          <a:prstGeom prst="rect">
            <a:avLst/>
          </a:prstGeom>
          <a:noFill/>
        </p:spPr>
        <p:txBody>
          <a:bodyPr wrap="square" rtlCol="0">
            <a:spAutoFit/>
          </a:bodyPr>
          <a:lstStyle/>
          <a:p>
            <a:pPr algn="ctr"/>
            <a:r>
              <a:rPr lang="en-US" sz="2400" b="1" u="sng" dirty="0"/>
              <a:t>Inputs</a:t>
            </a:r>
            <a:endParaRPr lang="en-US" sz="2400" b="1" i="1" u="sng" dirty="0"/>
          </a:p>
          <a:p>
            <a:pPr algn="ctr"/>
            <a:endParaRPr lang="en-US" i="1" u="sng" dirty="0"/>
          </a:p>
          <a:p>
            <a:pPr algn="ctr"/>
            <a:r>
              <a:rPr lang="en-US" i="1" dirty="0"/>
              <a:t>Climate data:</a:t>
            </a:r>
            <a:r>
              <a:rPr lang="en-US" dirty="0"/>
              <a:t> monthly temp., </a:t>
            </a:r>
            <a:r>
              <a:rPr lang="en-US" dirty="0" err="1"/>
              <a:t>precip</a:t>
            </a:r>
            <a:r>
              <a:rPr lang="en-US" dirty="0"/>
              <a:t>., shortwave radiation, CO</a:t>
            </a:r>
            <a:r>
              <a:rPr lang="en-US" baseline="-25000" dirty="0"/>
              <a:t>2</a:t>
            </a:r>
            <a:r>
              <a:rPr lang="en-US" dirty="0"/>
              <a:t>	</a:t>
            </a:r>
            <a:endParaRPr lang="en-US" i="1" dirty="0"/>
          </a:p>
          <a:p>
            <a:pPr algn="ctr"/>
            <a:endParaRPr lang="en-US" i="1" dirty="0"/>
          </a:p>
          <a:p>
            <a:pPr algn="ctr"/>
            <a:r>
              <a:rPr lang="en-US" i="1" dirty="0"/>
              <a:t>Soil data: </a:t>
            </a:r>
            <a:r>
              <a:rPr lang="en-US" dirty="0"/>
              <a:t>soil texture</a:t>
            </a:r>
            <a:endParaRPr lang="en-US" i="1" dirty="0"/>
          </a:p>
          <a:p>
            <a:pPr algn="ctr"/>
            <a:endParaRPr lang="en-US" i="1" dirty="0"/>
          </a:p>
          <a:p>
            <a:pPr algn="ctr"/>
            <a:r>
              <a:rPr lang="en-US" i="1" dirty="0"/>
              <a:t>Vegetation: </a:t>
            </a:r>
            <a:r>
              <a:rPr lang="en-US" dirty="0"/>
              <a:t>PFT/species, bioclimatic limits, </a:t>
            </a:r>
            <a:r>
              <a:rPr lang="en-US" dirty="0" err="1"/>
              <a:t>ecophysiological</a:t>
            </a:r>
            <a:r>
              <a:rPr lang="en-US" dirty="0"/>
              <a:t> parameters</a:t>
            </a:r>
          </a:p>
          <a:p>
            <a:endParaRPr lang="en-US" dirty="0"/>
          </a:p>
        </p:txBody>
      </p:sp>
      <p:sp>
        <p:nvSpPr>
          <p:cNvPr id="6" name="TextBox 5"/>
          <p:cNvSpPr txBox="1"/>
          <p:nvPr/>
        </p:nvSpPr>
        <p:spPr>
          <a:xfrm>
            <a:off x="6096000" y="3522346"/>
            <a:ext cx="4038600" cy="2954655"/>
          </a:xfrm>
          <a:prstGeom prst="rect">
            <a:avLst/>
          </a:prstGeom>
          <a:noFill/>
        </p:spPr>
        <p:txBody>
          <a:bodyPr wrap="square" rtlCol="0">
            <a:spAutoFit/>
          </a:bodyPr>
          <a:lstStyle/>
          <a:p>
            <a:pPr algn="ctr"/>
            <a:r>
              <a:rPr lang="en-US" sz="2400" b="1" u="sng" dirty="0"/>
              <a:t>Outputs</a:t>
            </a:r>
            <a:endParaRPr lang="en-US" sz="2400" b="1" i="1" u="sng" dirty="0"/>
          </a:p>
          <a:p>
            <a:pPr algn="ctr"/>
            <a:endParaRPr lang="en-US" i="1" u="sng" dirty="0"/>
          </a:p>
          <a:p>
            <a:pPr algn="ctr"/>
            <a:r>
              <a:rPr lang="en-US" dirty="0"/>
              <a:t>Vegetation types</a:t>
            </a:r>
          </a:p>
          <a:p>
            <a:pPr algn="ctr"/>
            <a:r>
              <a:rPr lang="en-US" dirty="0"/>
              <a:t>Biomass</a:t>
            </a:r>
          </a:p>
          <a:p>
            <a:pPr algn="ctr"/>
            <a:r>
              <a:rPr lang="en-US" dirty="0"/>
              <a:t>Carbon storage</a:t>
            </a:r>
          </a:p>
          <a:p>
            <a:pPr algn="ctr"/>
            <a:r>
              <a:rPr lang="en-US" dirty="0"/>
              <a:t>C &amp; H20 fluxes</a:t>
            </a:r>
          </a:p>
          <a:p>
            <a:pPr algn="ctr"/>
            <a:r>
              <a:rPr lang="en-US" dirty="0"/>
              <a:t>NPP, NEE</a:t>
            </a:r>
          </a:p>
          <a:p>
            <a:pPr algn="ctr"/>
            <a:r>
              <a:rPr lang="en-US" dirty="0"/>
              <a:t>Fire-induced mortality</a:t>
            </a:r>
          </a:p>
          <a:p>
            <a:pPr algn="ctr"/>
            <a:r>
              <a:rPr lang="en-US" dirty="0"/>
              <a:t>CO</a:t>
            </a:r>
            <a:r>
              <a:rPr lang="en-US" baseline="-25000" dirty="0"/>
              <a:t>2</a:t>
            </a:r>
            <a:r>
              <a:rPr lang="en-US" dirty="0"/>
              <a:t>, etc. emissions</a:t>
            </a:r>
          </a:p>
          <a:p>
            <a:pPr algn="ctr"/>
            <a:r>
              <a:rPr lang="en-US" dirty="0"/>
              <a:t>Fuel consumption</a:t>
            </a:r>
          </a:p>
        </p:txBody>
      </p:sp>
      <p:sp>
        <p:nvSpPr>
          <p:cNvPr id="10" name="Right Arrow 9"/>
          <p:cNvSpPr/>
          <p:nvPr/>
        </p:nvSpPr>
        <p:spPr>
          <a:xfrm>
            <a:off x="6096000" y="1600200"/>
            <a:ext cx="7620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34200" y="457200"/>
            <a:ext cx="2895600" cy="2308324"/>
          </a:xfrm>
          <a:prstGeom prst="rect">
            <a:avLst/>
          </a:prstGeom>
          <a:noFill/>
          <a:ln>
            <a:solidFill>
              <a:schemeClr val="tx1"/>
            </a:solidFill>
          </a:ln>
        </p:spPr>
        <p:txBody>
          <a:bodyPr wrap="square" rtlCol="0">
            <a:spAutoFit/>
          </a:bodyPr>
          <a:lstStyle/>
          <a:p>
            <a:pPr algn="ctr"/>
            <a:r>
              <a:rPr lang="en-US" b="1" dirty="0"/>
              <a:t>LPJ-GUESS</a:t>
            </a:r>
          </a:p>
          <a:p>
            <a:pPr algn="ctr"/>
            <a:endParaRPr lang="en-US" b="1" dirty="0"/>
          </a:p>
          <a:p>
            <a:pPr algn="ctr"/>
            <a:r>
              <a:rPr lang="en-US" dirty="0"/>
              <a:t>Photosynthesis</a:t>
            </a:r>
          </a:p>
          <a:p>
            <a:pPr algn="ctr"/>
            <a:r>
              <a:rPr lang="en-US" dirty="0"/>
              <a:t>Respiration</a:t>
            </a:r>
          </a:p>
          <a:p>
            <a:pPr algn="ctr"/>
            <a:r>
              <a:rPr lang="en-US" dirty="0"/>
              <a:t>Allocation</a:t>
            </a:r>
          </a:p>
          <a:p>
            <a:pPr algn="ctr"/>
            <a:r>
              <a:rPr lang="en-US" dirty="0"/>
              <a:t>Establishment, growth, mortality, decomposition</a:t>
            </a:r>
          </a:p>
          <a:p>
            <a:endParaRPr lang="en-US" dirty="0"/>
          </a:p>
        </p:txBody>
      </p:sp>
      <p:sp>
        <p:nvSpPr>
          <p:cNvPr id="12" name="Right Arrow 11"/>
          <p:cNvSpPr/>
          <p:nvPr/>
        </p:nvSpPr>
        <p:spPr>
          <a:xfrm rot="5400000">
            <a:off x="7848600" y="2971800"/>
            <a:ext cx="7620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538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773926" y="224914"/>
            <a:ext cx="7772400" cy="1470025"/>
          </a:xfrm>
          <a:prstGeom prst="rect">
            <a:avLst/>
          </a:prstGeom>
        </p:spPr>
        <p:txBody>
          <a:bodyPr>
            <a:noAutofit/>
          </a:bodyPr>
          <a:lstStyle/>
          <a:p>
            <a:r>
              <a:rPr lang="en-US" sz="2400" b="1" dirty="0">
                <a:solidFill>
                  <a:srgbClr val="C00000"/>
                </a:solidFill>
                <a:latin typeface="Arial" panose="020B0604020202020204" pitchFamily="34" charset="0"/>
                <a:cs typeface="Arial" panose="020B0604020202020204" pitchFamily="34" charset="0"/>
              </a:rPr>
              <a:t>Recommendations for Implementation</a:t>
            </a:r>
          </a:p>
        </p:txBody>
      </p:sp>
      <p:sp>
        <p:nvSpPr>
          <p:cNvPr id="7" name="TextBox 5"/>
          <p:cNvSpPr txBox="1">
            <a:spLocks noChangeArrowheads="1"/>
          </p:cNvSpPr>
          <p:nvPr/>
        </p:nvSpPr>
        <p:spPr bwMode="auto">
          <a:xfrm>
            <a:off x="3872015" y="1217885"/>
            <a:ext cx="47671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dirty="0">
                <a:latin typeface="+mj-lt"/>
              </a:rPr>
              <a:t>Workshop with GYCC WBP Subcommittee and managers from WBP range to interpret results and make recommendations</a:t>
            </a:r>
          </a:p>
          <a:p>
            <a:pPr algn="ctr"/>
            <a:endParaRPr lang="en-US" sz="1400" b="1" dirty="0">
              <a:latin typeface="+mj-lt"/>
            </a:endParaRPr>
          </a:p>
          <a:p>
            <a:r>
              <a:rPr lang="en-US" sz="1400" b="1" dirty="0">
                <a:latin typeface="+mj-lt"/>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2938" y="2022856"/>
            <a:ext cx="5131962" cy="3848970"/>
          </a:xfrm>
          <a:prstGeom prst="rect">
            <a:avLst/>
          </a:prstGeom>
        </p:spPr>
      </p:pic>
    </p:spTree>
    <p:extLst>
      <p:ext uri="{BB962C8B-B14F-4D97-AF65-F5344CB8AC3E}">
        <p14:creationId xmlns:p14="http://schemas.microsoft.com/office/powerpoint/2010/main" val="270756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773926" y="224914"/>
            <a:ext cx="7772400" cy="1470025"/>
          </a:xfrm>
          <a:prstGeom prst="rect">
            <a:avLst/>
          </a:prstGeom>
        </p:spPr>
        <p:txBody>
          <a:bodyPr>
            <a:noAutofit/>
          </a:bodyPr>
          <a:lstStyle/>
          <a:p>
            <a:r>
              <a:rPr lang="en-US" sz="2400" b="1" dirty="0">
                <a:solidFill>
                  <a:srgbClr val="C00000"/>
                </a:solidFill>
                <a:latin typeface="Arial" panose="020B0604020202020204" pitchFamily="34" charset="0"/>
                <a:cs typeface="Arial" panose="020B0604020202020204" pitchFamily="34" charset="0"/>
              </a:rPr>
              <a:t>Time Table</a:t>
            </a:r>
          </a:p>
        </p:txBody>
      </p:sp>
      <p:graphicFrame>
        <p:nvGraphicFramePr>
          <p:cNvPr id="4" name="Table 3"/>
          <p:cNvGraphicFramePr>
            <a:graphicFrameLocks noGrp="1"/>
          </p:cNvGraphicFramePr>
          <p:nvPr>
            <p:extLst/>
          </p:nvPr>
        </p:nvGraphicFramePr>
        <p:xfrm>
          <a:off x="3067053" y="885821"/>
          <a:ext cx="6476996" cy="5024836"/>
        </p:xfrm>
        <a:graphic>
          <a:graphicData uri="http://schemas.openxmlformats.org/drawingml/2006/table">
            <a:tbl>
              <a:tblPr firstRow="1" firstCol="1" bandRow="1"/>
              <a:tblGrid>
                <a:gridCol w="2381247"/>
                <a:gridCol w="136100"/>
                <a:gridCol w="203919"/>
                <a:gridCol w="341430"/>
                <a:gridCol w="341430"/>
                <a:gridCol w="341430"/>
                <a:gridCol w="341430"/>
                <a:gridCol w="341430"/>
                <a:gridCol w="341430"/>
                <a:gridCol w="341430"/>
                <a:gridCol w="341430"/>
                <a:gridCol w="341430"/>
                <a:gridCol w="341430"/>
                <a:gridCol w="341430"/>
              </a:tblGrid>
              <a:tr h="198784">
                <a:tc>
                  <a:txBody>
                    <a:bodyPr/>
                    <a:lstStyle/>
                    <a:p>
                      <a:pPr marL="0" marR="0">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Schedule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Year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Year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Year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97568">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Task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4Q</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Study Design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Pre-implementation Workshop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25">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Ecological forecasting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Paleo analyses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49">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Management alternatives workshop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4: Evaluate alternatives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Analyze </a:t>
                      </a:r>
                      <a:r>
                        <a:rPr lang="en-US"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mgt</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alternatives on WBP 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8DB4E3"/>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8DB4E3"/>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8DB4E3"/>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Conduct benefits surveys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Analyze cost/benefits of alternatives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08">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Workshop to define recommendations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a:txBody>
                    <a:bodyPr/>
                    <a:lstStyle/>
                    <a:p>
                      <a:pPr marL="0" marR="0">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Transfer and Archive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gridSpan="6">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Targeted meetings to share results and science products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gridSpan="2">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GNLCC Science Webinar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84">
                <a:tc gridSpan="2">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Finalize all data products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98784">
                <a:tc gridSpan="2">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Archive all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bl>
          </a:graphicData>
        </a:graphic>
      </p:graphicFrame>
    </p:spTree>
    <p:extLst>
      <p:ext uri="{BB962C8B-B14F-4D97-AF65-F5344CB8AC3E}">
        <p14:creationId xmlns:p14="http://schemas.microsoft.com/office/powerpoint/2010/main" val="3412930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506824" y="304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dirty="0" smtClean="0">
                <a:solidFill>
                  <a:schemeClr val="accent2"/>
                </a:solidFill>
              </a:rPr>
              <a:t>Climate Change</a:t>
            </a:r>
            <a:endParaRPr lang="en-US" sz="2400" b="1" dirty="0"/>
          </a:p>
        </p:txBody>
      </p:sp>
      <p:pic>
        <p:nvPicPr>
          <p:cNvPr id="3" name="Picture 2"/>
          <p:cNvPicPr>
            <a:picLocks noChangeAspect="1"/>
          </p:cNvPicPr>
          <p:nvPr/>
        </p:nvPicPr>
        <p:blipFill>
          <a:blip r:embed="rId2"/>
          <a:stretch>
            <a:fillRect/>
          </a:stretch>
        </p:blipFill>
        <p:spPr>
          <a:xfrm>
            <a:off x="7361012" y="876300"/>
            <a:ext cx="4521860" cy="585470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519" y="127001"/>
            <a:ext cx="3328610" cy="1769962"/>
          </a:xfrm>
          <a:prstGeom prst="rect">
            <a:avLst/>
          </a:prstGeom>
        </p:spPr>
      </p:pic>
      <p:pic>
        <p:nvPicPr>
          <p:cNvPr id="4" name="Picture 3"/>
          <p:cNvPicPr>
            <a:picLocks noChangeAspect="1"/>
          </p:cNvPicPr>
          <p:nvPr/>
        </p:nvPicPr>
        <p:blipFill>
          <a:blip r:embed="rId4"/>
          <a:stretch>
            <a:fillRect/>
          </a:stretch>
        </p:blipFill>
        <p:spPr>
          <a:xfrm>
            <a:off x="176590" y="2043551"/>
            <a:ext cx="7364051" cy="4687449"/>
          </a:xfrm>
          <a:prstGeom prst="rect">
            <a:avLst/>
          </a:prstGeom>
        </p:spPr>
      </p:pic>
    </p:spTree>
    <p:extLst>
      <p:ext uri="{BB962C8B-B14F-4D97-AF65-F5344CB8AC3E}">
        <p14:creationId xmlns:p14="http://schemas.microsoft.com/office/powerpoint/2010/main" val="537347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131000" y="6581002"/>
            <a:ext cx="1575246" cy="276999"/>
          </a:xfrm>
          <a:prstGeom prst="rect">
            <a:avLst/>
          </a:prstGeom>
          <a:noFill/>
        </p:spPr>
        <p:txBody>
          <a:bodyPr wrap="square" rtlCol="0">
            <a:spAutoFit/>
          </a:bodyPr>
          <a:lstStyle/>
          <a:p>
            <a:r>
              <a:rPr lang="en-US" sz="1200" b="1" dirty="0"/>
              <a:t>Melton et al. 2013</a:t>
            </a:r>
          </a:p>
        </p:txBody>
      </p:sp>
      <p:pic>
        <p:nvPicPr>
          <p:cNvPr id="8" name="Picture 7"/>
          <p:cNvPicPr>
            <a:picLocks noChangeAspect="1"/>
          </p:cNvPicPr>
          <p:nvPr/>
        </p:nvPicPr>
        <p:blipFill>
          <a:blip r:embed="rId2"/>
          <a:stretch>
            <a:fillRect/>
          </a:stretch>
        </p:blipFill>
        <p:spPr>
          <a:xfrm>
            <a:off x="6442664" y="1144368"/>
            <a:ext cx="4113189" cy="2360833"/>
          </a:xfrm>
          <a:prstGeom prst="rect">
            <a:avLst/>
          </a:prstGeom>
        </p:spPr>
      </p:pic>
      <p:pic>
        <p:nvPicPr>
          <p:cNvPr id="9" name="Picture 8"/>
          <p:cNvPicPr>
            <a:picLocks noChangeAspect="1"/>
          </p:cNvPicPr>
          <p:nvPr/>
        </p:nvPicPr>
        <p:blipFill>
          <a:blip r:embed="rId3"/>
          <a:stretch>
            <a:fillRect/>
          </a:stretch>
        </p:blipFill>
        <p:spPr>
          <a:xfrm>
            <a:off x="9420226" y="18487"/>
            <a:ext cx="996797" cy="975289"/>
          </a:xfrm>
          <a:prstGeom prst="rect">
            <a:avLst/>
          </a:prstGeom>
        </p:spPr>
      </p:pic>
      <p:pic>
        <p:nvPicPr>
          <p:cNvPr id="10" name="Picture 9"/>
          <p:cNvPicPr>
            <a:picLocks noChangeAspect="1"/>
          </p:cNvPicPr>
          <p:nvPr/>
        </p:nvPicPr>
        <p:blipFill>
          <a:blip r:embed="rId4"/>
          <a:stretch>
            <a:fillRect/>
          </a:stretch>
        </p:blipFill>
        <p:spPr>
          <a:xfrm>
            <a:off x="1600201" y="3891122"/>
            <a:ext cx="4575381" cy="2277917"/>
          </a:xfrm>
          <a:prstGeom prst="rect">
            <a:avLst/>
          </a:prstGeom>
        </p:spPr>
      </p:pic>
      <p:pic>
        <p:nvPicPr>
          <p:cNvPr id="11" name="Picture 10"/>
          <p:cNvPicPr>
            <a:picLocks noChangeAspect="1"/>
          </p:cNvPicPr>
          <p:nvPr/>
        </p:nvPicPr>
        <p:blipFill>
          <a:blip r:embed="rId5"/>
          <a:stretch>
            <a:fillRect/>
          </a:stretch>
        </p:blipFill>
        <p:spPr>
          <a:xfrm>
            <a:off x="6276975" y="3891122"/>
            <a:ext cx="4307452" cy="2277917"/>
          </a:xfrm>
          <a:prstGeom prst="rect">
            <a:avLst/>
          </a:prstGeom>
        </p:spPr>
      </p:pic>
      <p:pic>
        <p:nvPicPr>
          <p:cNvPr id="13" name="Picture 12"/>
          <p:cNvPicPr>
            <a:picLocks noChangeAspect="1"/>
          </p:cNvPicPr>
          <p:nvPr/>
        </p:nvPicPr>
        <p:blipFill>
          <a:blip r:embed="rId6"/>
          <a:stretch>
            <a:fillRect/>
          </a:stretch>
        </p:blipFill>
        <p:spPr>
          <a:xfrm>
            <a:off x="1600200" y="1169191"/>
            <a:ext cx="4531658" cy="2354135"/>
          </a:xfrm>
          <a:prstGeom prst="rect">
            <a:avLst/>
          </a:prstGeom>
        </p:spPr>
      </p:pic>
      <p:sp>
        <p:nvSpPr>
          <p:cNvPr id="12" name="Text Box 7"/>
          <p:cNvSpPr txBox="1">
            <a:spLocks noChangeArrowheads="1"/>
          </p:cNvSpPr>
          <p:nvPr/>
        </p:nvSpPr>
        <p:spPr bwMode="auto">
          <a:xfrm>
            <a:off x="2506824" y="304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dirty="0" smtClean="0">
                <a:solidFill>
                  <a:schemeClr val="accent2"/>
                </a:solidFill>
              </a:rPr>
              <a:t>Projected Ecosystem Processes</a:t>
            </a:r>
            <a:endParaRPr lang="en-US" sz="2400" b="1" dirty="0"/>
          </a:p>
        </p:txBody>
      </p:sp>
    </p:spTree>
    <p:extLst>
      <p:ext uri="{BB962C8B-B14F-4D97-AF65-F5344CB8AC3E}">
        <p14:creationId xmlns:p14="http://schemas.microsoft.com/office/powerpoint/2010/main" val="3572872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6306" y="6215331"/>
            <a:ext cx="9792837" cy="646331"/>
          </a:xfrm>
          <a:prstGeom prst="rect">
            <a:avLst/>
          </a:prstGeom>
          <a:noFill/>
        </p:spPr>
        <p:txBody>
          <a:bodyPr wrap="square" rtlCol="0">
            <a:spAutoFit/>
          </a:bodyPr>
          <a:lstStyle/>
          <a:p>
            <a:r>
              <a:rPr lang="en-US" dirty="0" smtClean="0"/>
              <a:t>Figure 9.  Seasonal April 1 snow water </a:t>
            </a:r>
            <a:r>
              <a:rPr lang="en-US" dirty="0"/>
              <a:t>equivalent </a:t>
            </a:r>
            <a:r>
              <a:rPr lang="en-US" dirty="0" smtClean="0"/>
              <a:t>projected </a:t>
            </a:r>
            <a:r>
              <a:rPr lang="en-US" dirty="0"/>
              <a:t>by the </a:t>
            </a:r>
            <a:r>
              <a:rPr lang="en-US" dirty="0" smtClean="0"/>
              <a:t>by the TOPS model for the ensemble </a:t>
            </a:r>
            <a:r>
              <a:rPr lang="en-US" dirty="0"/>
              <a:t>average of global climate models for the coming century under three IPCC scenarios.  </a:t>
            </a:r>
            <a:r>
              <a:rPr lang="en-US" dirty="0" smtClean="0"/>
              <a:t>  </a:t>
            </a:r>
            <a:endParaRPr lang="en-US" dirty="0"/>
          </a:p>
        </p:txBody>
      </p:sp>
      <p:sp>
        <p:nvSpPr>
          <p:cNvPr id="5" name="TextBox 4"/>
          <p:cNvSpPr txBox="1"/>
          <p:nvPr/>
        </p:nvSpPr>
        <p:spPr>
          <a:xfrm>
            <a:off x="9489036" y="7903239"/>
            <a:ext cx="184666" cy="369332"/>
          </a:xfrm>
          <a:prstGeom prst="rect">
            <a:avLst/>
          </a:prstGeom>
          <a:noFill/>
        </p:spPr>
        <p:txBody>
          <a:bodyPr wrap="none" rtlCol="0">
            <a:spAutoFit/>
          </a:bodyPr>
          <a:lstStyle/>
          <a:p>
            <a:endParaRPr lang="en-US"/>
          </a:p>
        </p:txBody>
      </p:sp>
      <p:pic>
        <p:nvPicPr>
          <p:cNvPr id="6" name="Picture 5"/>
          <p:cNvPicPr>
            <a:picLocks noChangeAspect="1"/>
          </p:cNvPicPr>
          <p:nvPr/>
        </p:nvPicPr>
        <p:blipFill>
          <a:blip r:embed="rId2"/>
          <a:stretch>
            <a:fillRect/>
          </a:stretch>
        </p:blipFill>
        <p:spPr>
          <a:xfrm>
            <a:off x="94982" y="311689"/>
            <a:ext cx="1456012" cy="1424595"/>
          </a:xfrm>
          <a:prstGeom prst="rect">
            <a:avLst/>
          </a:prstGeom>
        </p:spPr>
      </p:pic>
      <p:pic>
        <p:nvPicPr>
          <p:cNvPr id="8" name="Picture 7"/>
          <p:cNvPicPr>
            <a:picLocks noChangeAspect="1"/>
          </p:cNvPicPr>
          <p:nvPr/>
        </p:nvPicPr>
        <p:blipFill>
          <a:blip r:embed="rId3"/>
          <a:stretch>
            <a:fillRect/>
          </a:stretch>
        </p:blipFill>
        <p:spPr>
          <a:xfrm>
            <a:off x="94982" y="2413660"/>
            <a:ext cx="5280601" cy="2743200"/>
          </a:xfrm>
          <a:prstGeom prst="rect">
            <a:avLst/>
          </a:prstGeom>
        </p:spPr>
      </p:pic>
      <p:pic>
        <p:nvPicPr>
          <p:cNvPr id="9" name="Picture 8"/>
          <p:cNvPicPr>
            <a:picLocks noChangeAspect="1"/>
          </p:cNvPicPr>
          <p:nvPr/>
        </p:nvPicPr>
        <p:blipFill>
          <a:blip r:embed="rId4"/>
          <a:stretch>
            <a:fillRect/>
          </a:stretch>
        </p:blipFill>
        <p:spPr>
          <a:xfrm>
            <a:off x="6141521" y="1263562"/>
            <a:ext cx="4997516" cy="2487969"/>
          </a:xfrm>
          <a:prstGeom prst="rect">
            <a:avLst/>
          </a:prstGeom>
        </p:spPr>
      </p:pic>
      <p:pic>
        <p:nvPicPr>
          <p:cNvPr id="11" name="Picture 10"/>
          <p:cNvPicPr>
            <a:picLocks noChangeAspect="1"/>
          </p:cNvPicPr>
          <p:nvPr/>
        </p:nvPicPr>
        <p:blipFill>
          <a:blip r:embed="rId4"/>
          <a:stretch>
            <a:fillRect/>
          </a:stretch>
        </p:blipFill>
        <p:spPr>
          <a:xfrm>
            <a:off x="6141520" y="1263562"/>
            <a:ext cx="4997516" cy="2487969"/>
          </a:xfrm>
          <a:prstGeom prst="rect">
            <a:avLst/>
          </a:prstGeom>
        </p:spPr>
      </p:pic>
      <p:pic>
        <p:nvPicPr>
          <p:cNvPr id="13" name="Picture 12"/>
          <p:cNvPicPr>
            <a:picLocks noChangeAspect="1"/>
          </p:cNvPicPr>
          <p:nvPr/>
        </p:nvPicPr>
        <p:blipFill>
          <a:blip r:embed="rId3"/>
          <a:stretch>
            <a:fillRect/>
          </a:stretch>
        </p:blipFill>
        <p:spPr>
          <a:xfrm>
            <a:off x="0" y="1473860"/>
            <a:ext cx="5280601" cy="2743200"/>
          </a:xfrm>
          <a:prstGeom prst="rect">
            <a:avLst/>
          </a:prstGeom>
        </p:spPr>
      </p:pic>
      <p:pic>
        <p:nvPicPr>
          <p:cNvPr id="14" name="Picture 13"/>
          <p:cNvPicPr>
            <a:picLocks noChangeAspect="1"/>
          </p:cNvPicPr>
          <p:nvPr/>
        </p:nvPicPr>
        <p:blipFill>
          <a:blip r:embed="rId4"/>
          <a:stretch>
            <a:fillRect/>
          </a:stretch>
        </p:blipFill>
        <p:spPr>
          <a:xfrm>
            <a:off x="6046538" y="323762"/>
            <a:ext cx="4997516" cy="2487969"/>
          </a:xfrm>
          <a:prstGeom prst="rect">
            <a:avLst/>
          </a:prstGeom>
        </p:spPr>
      </p:pic>
      <p:pic>
        <p:nvPicPr>
          <p:cNvPr id="15" name="Picture 14"/>
          <p:cNvPicPr>
            <a:picLocks noChangeAspect="1"/>
          </p:cNvPicPr>
          <p:nvPr/>
        </p:nvPicPr>
        <p:blipFill>
          <a:blip r:embed="rId5"/>
          <a:stretch>
            <a:fillRect/>
          </a:stretch>
        </p:blipFill>
        <p:spPr>
          <a:xfrm>
            <a:off x="5927742" y="2811731"/>
            <a:ext cx="5382151" cy="2616200"/>
          </a:xfrm>
          <a:prstGeom prst="rect">
            <a:avLst/>
          </a:prstGeom>
        </p:spPr>
      </p:pic>
    </p:spTree>
    <p:extLst>
      <p:ext uri="{BB962C8B-B14F-4D97-AF65-F5344CB8AC3E}">
        <p14:creationId xmlns:p14="http://schemas.microsoft.com/office/powerpoint/2010/main" val="287723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6471" y="6155020"/>
            <a:ext cx="8037095" cy="646331"/>
          </a:xfrm>
          <a:prstGeom prst="rect">
            <a:avLst/>
          </a:prstGeom>
          <a:noFill/>
        </p:spPr>
        <p:txBody>
          <a:bodyPr wrap="square" rtlCol="0">
            <a:spAutoFit/>
          </a:bodyPr>
          <a:lstStyle/>
          <a:p>
            <a:r>
              <a:rPr lang="en-US" dirty="0" smtClean="0"/>
              <a:t>Figure 11.  Stream runoff projected </a:t>
            </a:r>
            <a:r>
              <a:rPr lang="en-US" dirty="0"/>
              <a:t>by the by the TOPS model for the ensemble average of global climate models for the coming century under three IPCC scenarios</a:t>
            </a:r>
            <a:r>
              <a:rPr lang="en-US" dirty="0" smtClean="0"/>
              <a:t>.</a:t>
            </a:r>
            <a:endParaRPr lang="en-US" dirty="0"/>
          </a:p>
        </p:txBody>
      </p:sp>
      <p:sp>
        <p:nvSpPr>
          <p:cNvPr id="5" name="TextBox 4"/>
          <p:cNvSpPr txBox="1"/>
          <p:nvPr/>
        </p:nvSpPr>
        <p:spPr>
          <a:xfrm>
            <a:off x="9489036" y="7903239"/>
            <a:ext cx="184666" cy="369332"/>
          </a:xfrm>
          <a:prstGeom prst="rect">
            <a:avLst/>
          </a:prstGeom>
          <a:noFill/>
        </p:spPr>
        <p:txBody>
          <a:bodyPr wrap="none" rtlCol="0">
            <a:spAutoFit/>
          </a:bodyPr>
          <a:lstStyle/>
          <a:p>
            <a:endParaRPr lang="en-US"/>
          </a:p>
        </p:txBody>
      </p:sp>
      <p:pic>
        <p:nvPicPr>
          <p:cNvPr id="16" name="Picture 15"/>
          <p:cNvPicPr>
            <a:picLocks noChangeAspect="1"/>
          </p:cNvPicPr>
          <p:nvPr/>
        </p:nvPicPr>
        <p:blipFill>
          <a:blip r:embed="rId2"/>
          <a:stretch>
            <a:fillRect/>
          </a:stretch>
        </p:blipFill>
        <p:spPr>
          <a:xfrm>
            <a:off x="94982" y="578389"/>
            <a:ext cx="1456012" cy="1424595"/>
          </a:xfrm>
          <a:prstGeom prst="rect">
            <a:avLst/>
          </a:prstGeom>
        </p:spPr>
      </p:pic>
      <p:pic>
        <p:nvPicPr>
          <p:cNvPr id="17" name="Picture 16"/>
          <p:cNvPicPr>
            <a:picLocks noChangeAspect="1"/>
          </p:cNvPicPr>
          <p:nvPr/>
        </p:nvPicPr>
        <p:blipFill>
          <a:blip r:embed="rId3"/>
          <a:stretch>
            <a:fillRect/>
          </a:stretch>
        </p:blipFill>
        <p:spPr>
          <a:xfrm>
            <a:off x="295226" y="2088160"/>
            <a:ext cx="5331376" cy="2654300"/>
          </a:xfrm>
          <a:prstGeom prst="rect">
            <a:avLst/>
          </a:prstGeom>
        </p:spPr>
      </p:pic>
      <p:pic>
        <p:nvPicPr>
          <p:cNvPr id="18" name="Picture 17"/>
          <p:cNvPicPr>
            <a:picLocks noChangeAspect="1"/>
          </p:cNvPicPr>
          <p:nvPr/>
        </p:nvPicPr>
        <p:blipFill>
          <a:blip r:embed="rId4"/>
          <a:stretch>
            <a:fillRect/>
          </a:stretch>
        </p:blipFill>
        <p:spPr>
          <a:xfrm>
            <a:off x="6141521" y="807027"/>
            <a:ext cx="5382151" cy="2794000"/>
          </a:xfrm>
          <a:prstGeom prst="rect">
            <a:avLst/>
          </a:prstGeom>
        </p:spPr>
      </p:pic>
      <p:pic>
        <p:nvPicPr>
          <p:cNvPr id="19" name="Picture 18"/>
          <p:cNvPicPr>
            <a:picLocks noChangeAspect="1"/>
          </p:cNvPicPr>
          <p:nvPr/>
        </p:nvPicPr>
        <p:blipFill>
          <a:blip r:embed="rId5"/>
          <a:stretch>
            <a:fillRect/>
          </a:stretch>
        </p:blipFill>
        <p:spPr>
          <a:xfrm>
            <a:off x="6192296" y="3311214"/>
            <a:ext cx="5331376" cy="2717800"/>
          </a:xfrm>
          <a:prstGeom prst="rect">
            <a:avLst/>
          </a:prstGeom>
        </p:spPr>
      </p:pic>
    </p:spTree>
    <p:extLst>
      <p:ext uri="{BB962C8B-B14F-4D97-AF65-F5344CB8AC3E}">
        <p14:creationId xmlns:p14="http://schemas.microsoft.com/office/powerpoint/2010/main" val="259363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533401"/>
            <a:ext cx="8257294" cy="6189719"/>
          </a:xfrm>
          <a:prstGeom prst="rect">
            <a:avLst/>
          </a:prstGeom>
        </p:spPr>
      </p:pic>
      <p:sp>
        <p:nvSpPr>
          <p:cNvPr id="3" name="TextBox 2"/>
          <p:cNvSpPr txBox="1"/>
          <p:nvPr/>
        </p:nvSpPr>
        <p:spPr>
          <a:xfrm>
            <a:off x="3276600" y="1371601"/>
            <a:ext cx="6172200" cy="584775"/>
          </a:xfrm>
          <a:prstGeom prst="rect">
            <a:avLst/>
          </a:prstGeom>
          <a:noFill/>
        </p:spPr>
        <p:txBody>
          <a:bodyPr wrap="square" rtlCol="0">
            <a:spAutoFit/>
          </a:bodyPr>
          <a:lstStyle/>
          <a:p>
            <a:r>
              <a:rPr lang="en-US" sz="1600" b="1" dirty="0">
                <a:solidFill>
                  <a:schemeClr val="bg1"/>
                </a:solidFill>
              </a:rPr>
              <a:t>Vegetation response to climate change involves: </a:t>
            </a:r>
          </a:p>
          <a:p>
            <a:pPr marL="285750" indent="-285750">
              <a:buFont typeface="Arial" panose="020B0604020202020204" pitchFamily="34" charset="0"/>
              <a:buChar char="•"/>
            </a:pPr>
            <a:r>
              <a:rPr lang="en-US" sz="1600" b="1" dirty="0">
                <a:solidFill>
                  <a:schemeClr val="bg1"/>
                </a:solidFill>
              </a:rPr>
              <a:t>Climate effects on the demography of a plant species</a:t>
            </a:r>
          </a:p>
        </p:txBody>
      </p:sp>
      <p:pic>
        <p:nvPicPr>
          <p:cNvPr id="7" name="Picture 6"/>
          <p:cNvPicPr>
            <a:picLocks noChangeAspect="1"/>
          </p:cNvPicPr>
          <p:nvPr/>
        </p:nvPicPr>
        <p:blipFill>
          <a:blip r:embed="rId3"/>
          <a:stretch>
            <a:fillRect/>
          </a:stretch>
        </p:blipFill>
        <p:spPr>
          <a:xfrm>
            <a:off x="4953000" y="2644340"/>
            <a:ext cx="2590800" cy="3446938"/>
          </a:xfrm>
          <a:prstGeom prst="rect">
            <a:avLst/>
          </a:prstGeom>
        </p:spPr>
      </p:pic>
      <p:sp>
        <p:nvSpPr>
          <p:cNvPr id="6" name="Text Box 7"/>
          <p:cNvSpPr txBox="1">
            <a:spLocks noChangeArrowheads="1"/>
          </p:cNvSpPr>
          <p:nvPr/>
        </p:nvSpPr>
        <p:spPr bwMode="auto">
          <a:xfrm>
            <a:off x="2506824" y="3810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dirty="0" smtClean="0">
                <a:solidFill>
                  <a:schemeClr val="accent2"/>
                </a:solidFill>
              </a:rPr>
              <a:t>Vegetation Response to Climate Change</a:t>
            </a:r>
            <a:endParaRPr lang="en-US" sz="2400" b="1" dirty="0"/>
          </a:p>
        </p:txBody>
      </p:sp>
    </p:spTree>
    <p:extLst>
      <p:ext uri="{BB962C8B-B14F-4D97-AF65-F5344CB8AC3E}">
        <p14:creationId xmlns:p14="http://schemas.microsoft.com/office/powerpoint/2010/main" val="172881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533401"/>
            <a:ext cx="8257294" cy="6189719"/>
          </a:xfrm>
          <a:prstGeom prst="rect">
            <a:avLst/>
          </a:prstGeom>
        </p:spPr>
      </p:pic>
      <p:sp>
        <p:nvSpPr>
          <p:cNvPr id="3" name="TextBox 2"/>
          <p:cNvSpPr txBox="1"/>
          <p:nvPr/>
        </p:nvSpPr>
        <p:spPr>
          <a:xfrm>
            <a:off x="3276600" y="1371600"/>
            <a:ext cx="6172200" cy="1077218"/>
          </a:xfrm>
          <a:prstGeom prst="rect">
            <a:avLst/>
          </a:prstGeom>
          <a:noFill/>
        </p:spPr>
        <p:txBody>
          <a:bodyPr wrap="square" rtlCol="0">
            <a:spAutoFit/>
          </a:bodyPr>
          <a:lstStyle/>
          <a:p>
            <a:r>
              <a:rPr lang="en-US" sz="1600" b="1" dirty="0">
                <a:solidFill>
                  <a:schemeClr val="bg1"/>
                </a:solidFill>
              </a:rPr>
              <a:t>Vegetation response to climate change involves: </a:t>
            </a:r>
          </a:p>
          <a:p>
            <a:pPr marL="285750" indent="-285750">
              <a:buFont typeface="Arial" panose="020B0604020202020204" pitchFamily="34" charset="0"/>
              <a:buChar char="•"/>
            </a:pPr>
            <a:r>
              <a:rPr lang="en-US" sz="1600" b="1" dirty="0">
                <a:solidFill>
                  <a:schemeClr val="bg1"/>
                </a:solidFill>
              </a:rPr>
              <a:t>Climate effects on the demography of a plant species</a:t>
            </a:r>
          </a:p>
          <a:p>
            <a:pPr marL="285750" indent="-285750">
              <a:buFont typeface="Arial" panose="020B0604020202020204" pitchFamily="34" charset="0"/>
              <a:buChar char="•"/>
            </a:pPr>
            <a:r>
              <a:rPr lang="en-US" sz="1600" b="1" dirty="0">
                <a:solidFill>
                  <a:schemeClr val="bg1"/>
                </a:solidFill>
              </a:rPr>
              <a:t>Climate effects on other ecosystem components </a:t>
            </a:r>
          </a:p>
          <a:p>
            <a:endParaRPr lang="en-US" sz="1600" b="1" dirty="0">
              <a:solidFill>
                <a:schemeClr val="bg1"/>
              </a:solidFill>
            </a:endParaRPr>
          </a:p>
        </p:txBody>
      </p:sp>
      <p:pic>
        <p:nvPicPr>
          <p:cNvPr id="6" name="Picture 5"/>
          <p:cNvPicPr>
            <a:picLocks noChangeAspect="1"/>
          </p:cNvPicPr>
          <p:nvPr/>
        </p:nvPicPr>
        <p:blipFill>
          <a:blip r:embed="rId3"/>
          <a:stretch>
            <a:fillRect/>
          </a:stretch>
        </p:blipFill>
        <p:spPr>
          <a:xfrm>
            <a:off x="3429000" y="2668603"/>
            <a:ext cx="5562600" cy="3586552"/>
          </a:xfrm>
          <a:prstGeom prst="rect">
            <a:avLst/>
          </a:prstGeom>
        </p:spPr>
      </p:pic>
      <p:sp>
        <p:nvSpPr>
          <p:cNvPr id="7" name="Text Box 7"/>
          <p:cNvSpPr txBox="1">
            <a:spLocks noChangeArrowheads="1"/>
          </p:cNvSpPr>
          <p:nvPr/>
        </p:nvSpPr>
        <p:spPr bwMode="auto">
          <a:xfrm>
            <a:off x="2506824" y="3810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dirty="0" smtClean="0">
                <a:solidFill>
                  <a:schemeClr val="accent2"/>
                </a:solidFill>
              </a:rPr>
              <a:t>Vegetation Response to Climate Change</a:t>
            </a:r>
            <a:endParaRPr lang="en-US" sz="2400" b="1" dirty="0"/>
          </a:p>
        </p:txBody>
      </p:sp>
    </p:spTree>
    <p:extLst>
      <p:ext uri="{BB962C8B-B14F-4D97-AF65-F5344CB8AC3E}">
        <p14:creationId xmlns:p14="http://schemas.microsoft.com/office/powerpoint/2010/main" val="304162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533401"/>
            <a:ext cx="8257294" cy="6189719"/>
          </a:xfrm>
          <a:prstGeom prst="rect">
            <a:avLst/>
          </a:prstGeom>
        </p:spPr>
      </p:pic>
      <p:pic>
        <p:nvPicPr>
          <p:cNvPr id="6" name="Picture 5"/>
          <p:cNvPicPr>
            <a:picLocks noChangeAspect="1"/>
          </p:cNvPicPr>
          <p:nvPr/>
        </p:nvPicPr>
        <p:blipFill>
          <a:blip r:embed="rId3"/>
          <a:stretch>
            <a:fillRect/>
          </a:stretch>
        </p:blipFill>
        <p:spPr>
          <a:xfrm>
            <a:off x="2433232" y="1834983"/>
            <a:ext cx="5562600" cy="3586552"/>
          </a:xfrm>
          <a:prstGeom prst="rect">
            <a:avLst/>
          </a:prstGeom>
        </p:spPr>
      </p:pic>
      <p:pic>
        <p:nvPicPr>
          <p:cNvPr id="4" name="Picture 3"/>
          <p:cNvPicPr>
            <a:picLocks noChangeAspect="1"/>
          </p:cNvPicPr>
          <p:nvPr/>
        </p:nvPicPr>
        <p:blipFill>
          <a:blip r:embed="rId4"/>
          <a:stretch>
            <a:fillRect/>
          </a:stretch>
        </p:blipFill>
        <p:spPr>
          <a:xfrm>
            <a:off x="8534401" y="762001"/>
            <a:ext cx="1499747" cy="1499747"/>
          </a:xfrm>
          <a:prstGeom prst="rect">
            <a:avLst/>
          </a:prstGeom>
        </p:spPr>
      </p:pic>
      <p:cxnSp>
        <p:nvCxnSpPr>
          <p:cNvPr id="7" name="Straight Arrow Connector 6"/>
          <p:cNvCxnSpPr/>
          <p:nvPr/>
        </p:nvCxnSpPr>
        <p:spPr>
          <a:xfrm>
            <a:off x="5229458" y="2133600"/>
            <a:ext cx="28342" cy="175260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144001" y="990600"/>
            <a:ext cx="369413" cy="6444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24400" y="3886201"/>
            <a:ext cx="1066800" cy="307777"/>
          </a:xfrm>
          <a:prstGeom prst="rect">
            <a:avLst/>
          </a:prstGeom>
          <a:noFill/>
        </p:spPr>
        <p:txBody>
          <a:bodyPr wrap="square" rtlCol="0">
            <a:spAutoFit/>
          </a:bodyPr>
          <a:lstStyle/>
          <a:p>
            <a:pPr algn="ctr"/>
            <a:r>
              <a:rPr lang="en-US" sz="1400" b="1" dirty="0">
                <a:solidFill>
                  <a:schemeClr val="bg1"/>
                </a:solidFill>
              </a:rPr>
              <a:t>Presence</a:t>
            </a:r>
          </a:p>
        </p:txBody>
      </p:sp>
      <p:sp>
        <p:nvSpPr>
          <p:cNvPr id="21" name="Rectangle 20"/>
          <p:cNvSpPr/>
          <p:nvPr/>
        </p:nvSpPr>
        <p:spPr>
          <a:xfrm>
            <a:off x="5105401" y="4343400"/>
            <a:ext cx="5031495" cy="236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5105401" y="4404531"/>
            <a:ext cx="5031495" cy="2399558"/>
          </a:xfrm>
          <a:prstGeom prst="rect">
            <a:avLst/>
          </a:prstGeom>
        </p:spPr>
      </p:pic>
      <p:sp>
        <p:nvSpPr>
          <p:cNvPr id="22" name="TextBox 21"/>
          <p:cNvSpPr txBox="1"/>
          <p:nvPr/>
        </p:nvSpPr>
        <p:spPr>
          <a:xfrm>
            <a:off x="5283774" y="755804"/>
            <a:ext cx="2031427" cy="646331"/>
          </a:xfrm>
          <a:prstGeom prst="rect">
            <a:avLst/>
          </a:prstGeom>
          <a:solidFill>
            <a:schemeClr val="bg1"/>
          </a:solidFill>
        </p:spPr>
        <p:txBody>
          <a:bodyPr wrap="square" rtlCol="0">
            <a:spAutoFit/>
          </a:bodyPr>
          <a:lstStyle/>
          <a:p>
            <a:pPr algn="ctr"/>
            <a:r>
              <a:rPr lang="en-US" b="1" dirty="0">
                <a:solidFill>
                  <a:srgbClr val="00B0F0"/>
                </a:solidFill>
              </a:rPr>
              <a:t>Climate Suitability for Presence</a:t>
            </a:r>
          </a:p>
        </p:txBody>
      </p:sp>
      <p:sp>
        <p:nvSpPr>
          <p:cNvPr id="23" name="TextBox 22"/>
          <p:cNvSpPr txBox="1"/>
          <p:nvPr/>
        </p:nvSpPr>
        <p:spPr>
          <a:xfrm>
            <a:off x="2286000" y="755804"/>
            <a:ext cx="2133600" cy="307777"/>
          </a:xfrm>
          <a:prstGeom prst="rect">
            <a:avLst/>
          </a:prstGeom>
          <a:noFill/>
        </p:spPr>
        <p:txBody>
          <a:bodyPr wrap="square" rtlCol="0">
            <a:spAutoFit/>
          </a:bodyPr>
          <a:lstStyle/>
          <a:p>
            <a:r>
              <a:rPr lang="en-US" sz="1400" b="1" dirty="0"/>
              <a:t>Realism	Certainty</a:t>
            </a:r>
          </a:p>
        </p:txBody>
      </p:sp>
      <p:pic>
        <p:nvPicPr>
          <p:cNvPr id="24" name="Picture 2" descr="http://us.123rf.com/400wm/400/400/yayayoy/yayayoy1107/yayayoy110700027/10089284-laughing-and-pointing-emotic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1" y="1073018"/>
            <a:ext cx="782791" cy="5907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rotWithShape="1">
          <a:blip r:embed="rId7"/>
          <a:srcRect t="19761" r="50296" b="12419"/>
          <a:stretch/>
        </p:blipFill>
        <p:spPr>
          <a:xfrm rot="17683406">
            <a:off x="3373677" y="1073018"/>
            <a:ext cx="576609" cy="590717"/>
          </a:xfrm>
          <a:prstGeom prst="rect">
            <a:avLst/>
          </a:prstGeom>
        </p:spPr>
      </p:pic>
      <p:sp>
        <p:nvSpPr>
          <p:cNvPr id="15" name="Text Box 7"/>
          <p:cNvSpPr txBox="1">
            <a:spLocks noChangeArrowheads="1"/>
          </p:cNvSpPr>
          <p:nvPr/>
        </p:nvSpPr>
        <p:spPr bwMode="auto">
          <a:xfrm>
            <a:off x="2506824" y="3810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dirty="0" smtClean="0">
                <a:solidFill>
                  <a:schemeClr val="accent2"/>
                </a:solidFill>
              </a:rPr>
              <a:t>Vegetation Response to Climate Change</a:t>
            </a:r>
            <a:endParaRPr lang="en-US" sz="2400" b="1" dirty="0"/>
          </a:p>
        </p:txBody>
      </p:sp>
    </p:spTree>
    <p:extLst>
      <p:ext uri="{BB962C8B-B14F-4D97-AF65-F5344CB8AC3E}">
        <p14:creationId xmlns:p14="http://schemas.microsoft.com/office/powerpoint/2010/main" val="1135599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1154</Words>
  <Application>Microsoft Office PowerPoint</Application>
  <PresentationFormat>Widescreen</PresentationFormat>
  <Paragraphs>474</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 and Simulate Management Alternatives</vt:lpstr>
      <vt:lpstr>Develop and Simulate Management Alternatives</vt:lpstr>
      <vt:lpstr>Evaluate Management Alternatives</vt:lpstr>
      <vt:lpstr>Evaluate WBP Response to Treatments</vt:lpstr>
      <vt:lpstr>PowerPoint Presentation</vt:lpstr>
      <vt:lpstr>Stand to Global Scale Modeling Approaches</vt:lpstr>
      <vt:lpstr>Stand to Global Scale Modeling Approaches</vt:lpstr>
      <vt:lpstr>Desired Model Characteristics</vt:lpstr>
      <vt:lpstr>LPJ-GUESS Overview</vt:lpstr>
      <vt:lpstr>PowerPoint Presentation</vt:lpstr>
      <vt:lpstr>Recommendations for Implementation</vt:lpstr>
      <vt:lpstr>Time Table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Hansen, Andrew</dc:creator>
  <cp:lastModifiedBy>Hansen, Andrew</cp:lastModifiedBy>
  <cp:revision>35</cp:revision>
  <dcterms:created xsi:type="dcterms:W3CDTF">2013-10-10T13:40:04Z</dcterms:created>
  <dcterms:modified xsi:type="dcterms:W3CDTF">2013-11-25T14:36:55Z</dcterms:modified>
</cp:coreProperties>
</file>