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2"/>
  </p:notesMasterIdLst>
  <p:sldIdLst>
    <p:sldId id="271" r:id="rId2"/>
    <p:sldId id="281" r:id="rId3"/>
    <p:sldId id="282" r:id="rId4"/>
    <p:sldId id="279" r:id="rId5"/>
    <p:sldId id="276" r:id="rId6"/>
    <p:sldId id="263" r:id="rId7"/>
    <p:sldId id="283" r:id="rId8"/>
    <p:sldId id="285" r:id="rId9"/>
    <p:sldId id="286" r:id="rId10"/>
    <p:sldId id="284" r:id="rId1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98" d="100"/>
          <a:sy n="98" d="100"/>
        </p:scale>
        <p:origin x="-1904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notesMaster" Target="notesMasters/notesMaster1.xml"/><Relationship Id="rId13" Type="http://schemas.openxmlformats.org/officeDocument/2006/relationships/printerSettings" Target="printerSettings/printerSettings1.bin"/><Relationship Id="rId14" Type="http://schemas.openxmlformats.org/officeDocument/2006/relationships/presProps" Target="presProps.xml"/><Relationship Id="rId15" Type="http://schemas.openxmlformats.org/officeDocument/2006/relationships/viewProps" Target="viewProps.xml"/><Relationship Id="rId16" Type="http://schemas.openxmlformats.org/officeDocument/2006/relationships/theme" Target="theme/theme1.xml"/><Relationship Id="rId17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330EC2-F12A-1F4E-862B-9DFAA04AF16B}" type="datetimeFigureOut">
              <a:rPr lang="en-US" smtClean="0"/>
              <a:t>11/25/13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C44927-8EFF-294F-9204-C84FA9E916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24867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601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Arial" charset="0"/>
            </a:endParaRPr>
          </a:p>
        </p:txBody>
      </p:sp>
      <p:sp>
        <p:nvSpPr>
          <p:cNvPr id="860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62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02739" indent="-270284" defTabSz="914462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081137" indent="-216227" defTabSz="914462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513591" indent="-216227" defTabSz="914462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1946046" indent="-216227" defTabSz="914462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378501" indent="-216227" defTabSz="91446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810955" indent="-216227" defTabSz="91446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243410" indent="-216227" defTabSz="91446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675865" indent="-216227" defTabSz="91446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1672B89-F40C-0C43-AED4-8864783219A4}" type="slidenum">
              <a:rPr lang="en-US"/>
              <a:pPr eaLnBrk="1" hangingPunct="1"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034D74-F727-8F4A-94D4-C3753432AE9A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EBB2F-6608-9F46-A0F2-7073992B857F}" type="datetimeFigureOut">
              <a:rPr lang="en-US" smtClean="0"/>
              <a:t>11/25/13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493934-1D91-C24A-8665-3A02F04A64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88355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EBB2F-6608-9F46-A0F2-7073992B857F}" type="datetimeFigureOut">
              <a:rPr lang="en-US" smtClean="0"/>
              <a:t>11/25/13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493934-1D91-C24A-8665-3A02F04A64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8510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EBB2F-6608-9F46-A0F2-7073992B857F}" type="datetimeFigureOut">
              <a:rPr lang="en-US" smtClean="0"/>
              <a:t>11/25/13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493934-1D91-C24A-8665-3A02F04A64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15765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EBB2F-6608-9F46-A0F2-7073992B857F}" type="datetimeFigureOut">
              <a:rPr lang="en-US" smtClean="0"/>
              <a:t>11/25/13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493934-1D91-C24A-8665-3A02F04A64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23100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EBB2F-6608-9F46-A0F2-7073992B857F}" type="datetimeFigureOut">
              <a:rPr lang="en-US" smtClean="0"/>
              <a:t>11/25/13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493934-1D91-C24A-8665-3A02F04A64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25879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EBB2F-6608-9F46-A0F2-7073992B857F}" type="datetimeFigureOut">
              <a:rPr lang="en-US" smtClean="0"/>
              <a:t>11/25/13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493934-1D91-C24A-8665-3A02F04A64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03850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EBB2F-6608-9F46-A0F2-7073992B857F}" type="datetimeFigureOut">
              <a:rPr lang="en-US" smtClean="0"/>
              <a:t>11/25/13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493934-1D91-C24A-8665-3A02F04A64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54481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EBB2F-6608-9F46-A0F2-7073992B857F}" type="datetimeFigureOut">
              <a:rPr lang="en-US" smtClean="0"/>
              <a:t>11/25/13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493934-1D91-C24A-8665-3A02F04A64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78449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EBB2F-6608-9F46-A0F2-7073992B857F}" type="datetimeFigureOut">
              <a:rPr lang="en-US" smtClean="0"/>
              <a:t>11/25/13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493934-1D91-C24A-8665-3A02F04A64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78463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EBB2F-6608-9F46-A0F2-7073992B857F}" type="datetimeFigureOut">
              <a:rPr lang="en-US" smtClean="0"/>
              <a:t>11/25/13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493934-1D91-C24A-8665-3A02F04A64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96870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EBB2F-6608-9F46-A0F2-7073992B857F}" type="datetimeFigureOut">
              <a:rPr lang="en-US" smtClean="0"/>
              <a:t>11/25/13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493934-1D91-C24A-8665-3A02F04A64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57868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81000">
              <a:schemeClr val="accent3">
                <a:lumMod val="20000"/>
                <a:lumOff val="80000"/>
              </a:schemeClr>
            </a:gs>
            <a:gs pos="100000">
              <a:schemeClr val="accent3">
                <a:lumMod val="40000"/>
                <a:lumOff val="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6EBB2F-6608-9F46-A0F2-7073992B857F}" type="datetimeFigureOut">
              <a:rPr lang="en-US" smtClean="0"/>
              <a:t>11/25/13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493934-1D91-C24A-8665-3A02F04A64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07430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Relationship Id="rId3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5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Relationship Id="rId3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6" Type="http://schemas.openxmlformats.org/officeDocument/2006/relationships/image" Target="../media/image13.png"/><Relationship Id="rId7" Type="http://schemas.openxmlformats.org/officeDocument/2006/relationships/image" Target="../media/image14.png"/><Relationship Id="rId8" Type="http://schemas.openxmlformats.org/officeDocument/2006/relationships/hyperlink" Target="file://localhost/Users/virginia/Desktop/Database/example/Database.kmz" TargetMode="External"/><Relationship Id="rId9" Type="http://schemas.openxmlformats.org/officeDocument/2006/relationships/image" Target="../media/image15.png"/><Relationship Id="rId10" Type="http://schemas.openxmlformats.org/officeDocument/2006/relationships/image" Target="../media/image16.jpeg"/><Relationship Id="rId11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4" Type="http://schemas.openxmlformats.org/officeDocument/2006/relationships/image" Target="../media/image20.emf"/><Relationship Id="rId5" Type="http://schemas.openxmlformats.org/officeDocument/2006/relationships/image" Target="../media/image21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38244" y="101600"/>
            <a:ext cx="8462856" cy="11917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Paleoecology of </a:t>
            </a:r>
            <a:r>
              <a:rPr lang="en-US" dirty="0" err="1" smtClean="0">
                <a:solidFill>
                  <a:srgbClr val="0000FF"/>
                </a:solidFill>
              </a:rPr>
              <a:t>whitebark</a:t>
            </a:r>
            <a:r>
              <a:rPr lang="en-US" dirty="0" smtClean="0">
                <a:solidFill>
                  <a:srgbClr val="0000FF"/>
                </a:solidFill>
              </a:rPr>
              <a:t> pine over the last 20,000 years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5981700"/>
            <a:ext cx="6400800" cy="17526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Cathy Whitlock &amp;</a:t>
            </a:r>
            <a:r>
              <a:rPr lang="en-US" sz="2800" dirty="0"/>
              <a:t> </a:t>
            </a:r>
            <a:r>
              <a:rPr lang="en-US" sz="2800" dirty="0" smtClean="0"/>
              <a:t>Virginia Iglesias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7744" y="1543376"/>
            <a:ext cx="6346188" cy="443832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040544" y="5642094"/>
            <a:ext cx="312490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chemeClr val="bg1">
                    <a:lumMod val="95000"/>
                  </a:schemeClr>
                </a:solidFill>
              </a:rPr>
              <a:t>Photo: M. Kaufmann 2004</a:t>
            </a:r>
            <a:endParaRPr lang="en-US" sz="1000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96996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0600" y="749300"/>
            <a:ext cx="6136425" cy="61087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26"/>
            <a:ext cx="3759200" cy="3369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7685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Box 2"/>
          <p:cNvSpPr txBox="1">
            <a:spLocks noChangeArrowheads="1"/>
          </p:cNvSpPr>
          <p:nvPr/>
        </p:nvSpPr>
        <p:spPr bwMode="auto">
          <a:xfrm>
            <a:off x="4952999" y="1416050"/>
            <a:ext cx="412018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600" dirty="0">
                <a:solidFill>
                  <a:srgbClr val="0070C0"/>
                </a:solidFill>
                <a:latin typeface="Comic Sans MS" charset="0"/>
              </a:rPr>
              <a:t>          </a:t>
            </a:r>
            <a:r>
              <a:rPr lang="en-US" sz="24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GYE </a:t>
            </a:r>
            <a:r>
              <a:rPr lang="en-US" sz="24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~17,000 years ago</a:t>
            </a:r>
          </a:p>
        </p:txBody>
      </p:sp>
      <p:pic>
        <p:nvPicPr>
          <p:cNvPr id="9219" name="Picture 3" descr="Image6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813" y="1404937"/>
            <a:ext cx="4572000" cy="30146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ynpnorthernrang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3581400"/>
            <a:ext cx="4572000" cy="3048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1476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21" name="Text Box 5"/>
          <p:cNvSpPr txBox="1">
            <a:spLocks noChangeArrowheads="1"/>
          </p:cNvSpPr>
          <p:nvPr/>
        </p:nvSpPr>
        <p:spPr bwMode="auto">
          <a:xfrm>
            <a:off x="1301777" y="5815881"/>
            <a:ext cx="39624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600" dirty="0">
                <a:solidFill>
                  <a:srgbClr val="0070C0"/>
                </a:solidFill>
              </a:rPr>
              <a:t>                   </a:t>
            </a:r>
            <a:r>
              <a:rPr lang="en-US" sz="24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GYE</a:t>
            </a:r>
            <a:r>
              <a:rPr lang="en-US" sz="28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today</a:t>
            </a:r>
            <a:endParaRPr lang="en-US" sz="1600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222" name="AutoShape 7"/>
          <p:cNvSpPr>
            <a:spLocks noChangeArrowheads="1"/>
          </p:cNvSpPr>
          <p:nvPr/>
        </p:nvSpPr>
        <p:spPr bwMode="auto">
          <a:xfrm>
            <a:off x="2119818" y="3152053"/>
            <a:ext cx="1626412" cy="2315503"/>
          </a:xfrm>
          <a:prstGeom prst="curvedRightArrow">
            <a:avLst>
              <a:gd name="adj1" fmla="val 40000"/>
              <a:gd name="adj2" fmla="val 50000"/>
              <a:gd name="adj3" fmla="val 333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" name="Rectangle 2"/>
          <p:cNvSpPr txBox="1">
            <a:spLocks noChangeArrowheads="1"/>
          </p:cNvSpPr>
          <p:nvPr/>
        </p:nvSpPr>
        <p:spPr bwMode="auto">
          <a:xfrm>
            <a:off x="4114800" y="-228600"/>
            <a:ext cx="5181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n-US" sz="2800" dirty="0" smtClean="0">
                <a:solidFill>
                  <a:srgbClr val="0000FF"/>
                </a:solidFill>
                <a:latin typeface="+mj-lt"/>
                <a:ea typeface="ＭＳ Ｐゴシック" pitchFamily="34" charset="-128"/>
                <a:cs typeface="+mn-cs"/>
              </a:rPr>
              <a:t>GYE vegetation history</a:t>
            </a:r>
            <a:endParaRPr lang="en-US" sz="2400" dirty="0">
              <a:solidFill>
                <a:srgbClr val="0000FF"/>
              </a:solidFill>
              <a:latin typeface="+mj-lt"/>
              <a:ea typeface="ＭＳ Ｐゴシック" pitchFamily="34" charset="-128"/>
              <a:cs typeface="+mn-cs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12189" y="685800"/>
            <a:ext cx="7961863" cy="46038"/>
          </a:xfrm>
          <a:prstGeom prst="rect">
            <a:avLst/>
          </a:prstGeom>
          <a:solidFill>
            <a:srgbClr val="00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3732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1" grpId="0"/>
      <p:bldP spid="922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tudy_sites.pd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76600" y="533400"/>
            <a:ext cx="4783282" cy="6190129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5867400" y="2590800"/>
            <a:ext cx="152400" cy="152400"/>
          </a:xfrm>
          <a:prstGeom prst="ellipse">
            <a:avLst/>
          </a:prstGeom>
          <a:solidFill>
            <a:srgbClr val="FF33C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5105400" y="2514600"/>
            <a:ext cx="152400" cy="152400"/>
          </a:xfrm>
          <a:prstGeom prst="ellipse">
            <a:avLst/>
          </a:prstGeom>
          <a:solidFill>
            <a:srgbClr val="FF33C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4953000" y="1828800"/>
            <a:ext cx="152400" cy="152400"/>
          </a:xfrm>
          <a:prstGeom prst="ellipse">
            <a:avLst/>
          </a:prstGeom>
          <a:solidFill>
            <a:srgbClr val="FF33C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381000" y="1676400"/>
            <a:ext cx="2743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Vegetation history along a transect: comparing three records</a:t>
            </a:r>
            <a:endParaRPr lang="en-US" sz="2400" dirty="0"/>
          </a:p>
        </p:txBody>
      </p:sp>
      <p:sp>
        <p:nvSpPr>
          <p:cNvPr id="12" name="TextBox 11"/>
          <p:cNvSpPr txBox="1"/>
          <p:nvPr/>
        </p:nvSpPr>
        <p:spPr>
          <a:xfrm>
            <a:off x="685800" y="6096000"/>
            <a:ext cx="2133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T. Krause, PhD research</a:t>
            </a:r>
            <a:endParaRPr lang="en-US" sz="1400" dirty="0"/>
          </a:p>
        </p:txBody>
      </p:sp>
      <p:sp>
        <p:nvSpPr>
          <p:cNvPr id="18" name="Rectangle 2"/>
          <p:cNvSpPr txBox="1">
            <a:spLocks noChangeArrowheads="1"/>
          </p:cNvSpPr>
          <p:nvPr/>
        </p:nvSpPr>
        <p:spPr bwMode="auto">
          <a:xfrm>
            <a:off x="4114800" y="-228600"/>
            <a:ext cx="5181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n-US" sz="2800" dirty="0" smtClean="0">
                <a:solidFill>
                  <a:srgbClr val="0000FF"/>
                </a:solidFill>
                <a:latin typeface="+mj-lt"/>
                <a:ea typeface="ＭＳ Ｐゴシック" pitchFamily="34" charset="-128"/>
                <a:cs typeface="+mn-cs"/>
              </a:rPr>
              <a:t>GYE vegetation history</a:t>
            </a:r>
            <a:endParaRPr lang="en-US" sz="2400" dirty="0">
              <a:solidFill>
                <a:srgbClr val="0000FF"/>
              </a:solidFill>
              <a:latin typeface="+mj-lt"/>
              <a:ea typeface="ＭＳ Ｐゴシック" pitchFamily="34" charset="-128"/>
              <a:cs typeface="+mn-cs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612189" y="685800"/>
            <a:ext cx="7961863" cy="46038"/>
          </a:xfrm>
          <a:prstGeom prst="rect">
            <a:avLst/>
          </a:prstGeom>
          <a:solidFill>
            <a:srgbClr val="00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15301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5029200" y="0"/>
            <a:ext cx="42672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endParaRPr lang="en-US" sz="2800" dirty="0">
              <a:latin typeface="+mj-lt"/>
              <a:ea typeface="ＭＳ Ｐゴシック" pitchFamily="34" charset="-128"/>
              <a:cs typeface="+mn-cs"/>
            </a:endParaRPr>
          </a:p>
        </p:txBody>
      </p:sp>
      <p:pic>
        <p:nvPicPr>
          <p:cNvPr id="8" name="Picture 7" descr="veg_summary.pdf"/>
          <p:cNvPicPr>
            <a:picLocks noChangeAspect="1"/>
          </p:cNvPicPr>
          <p:nvPr/>
        </p:nvPicPr>
        <p:blipFill>
          <a:blip r:embed="rId3" cstate="print"/>
          <a:srcRect t="32222"/>
          <a:stretch>
            <a:fillRect/>
          </a:stretch>
        </p:blipFill>
        <p:spPr>
          <a:xfrm>
            <a:off x="533400" y="990600"/>
            <a:ext cx="8355711" cy="5968825"/>
          </a:xfrm>
          <a:prstGeom prst="rect">
            <a:avLst/>
          </a:prstGeom>
        </p:spPr>
      </p:pic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4114800" y="-228600"/>
            <a:ext cx="5181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n-US" sz="2800" dirty="0" smtClean="0">
                <a:solidFill>
                  <a:srgbClr val="0000FF"/>
                </a:solidFill>
                <a:latin typeface="+mj-lt"/>
                <a:ea typeface="ＭＳ Ｐゴシック" pitchFamily="34" charset="-128"/>
                <a:cs typeface="+mn-cs"/>
              </a:rPr>
              <a:t>GYE Vegetation History</a:t>
            </a:r>
            <a:endParaRPr lang="en-US" sz="2400" dirty="0">
              <a:solidFill>
                <a:srgbClr val="0000FF"/>
              </a:solidFill>
              <a:latin typeface="+mj-lt"/>
              <a:ea typeface="ＭＳ Ｐゴシック" pitchFamily="34" charset="-128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853375" y="6405807"/>
            <a:ext cx="2133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T. Krause, PhD research</a:t>
            </a:r>
            <a:endParaRPr lang="en-US" sz="1400" dirty="0"/>
          </a:p>
        </p:txBody>
      </p:sp>
      <p:sp>
        <p:nvSpPr>
          <p:cNvPr id="12" name="Rectangle 11"/>
          <p:cNvSpPr/>
          <p:nvPr/>
        </p:nvSpPr>
        <p:spPr>
          <a:xfrm>
            <a:off x="612189" y="685800"/>
            <a:ext cx="7961863" cy="46038"/>
          </a:xfrm>
          <a:prstGeom prst="rect">
            <a:avLst/>
          </a:prstGeom>
          <a:solidFill>
            <a:srgbClr val="00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14948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Time series_version 1.pd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008" r="-10008"/>
          <a:stretch>
            <a:fillRect/>
          </a:stretch>
        </p:blipFill>
        <p:spPr>
          <a:xfrm>
            <a:off x="216571" y="945986"/>
            <a:ext cx="8962611" cy="4929091"/>
          </a:xfrm>
        </p:spPr>
      </p:pic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4114800" y="-228600"/>
            <a:ext cx="5181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n-US" sz="2800" dirty="0" smtClean="0">
                <a:solidFill>
                  <a:srgbClr val="0000FF"/>
                </a:solidFill>
                <a:latin typeface="+mj-lt"/>
                <a:ea typeface="ＭＳ Ｐゴシック" pitchFamily="34" charset="-128"/>
                <a:cs typeface="+mn-cs"/>
              </a:rPr>
              <a:t>GYE </a:t>
            </a:r>
            <a:r>
              <a:rPr lang="en-US" sz="2800" dirty="0" smtClean="0">
                <a:solidFill>
                  <a:srgbClr val="0000FF"/>
                </a:solidFill>
                <a:latin typeface="+mj-lt"/>
                <a:ea typeface="ＭＳ Ｐゴシック" pitchFamily="34" charset="-128"/>
              </a:rPr>
              <a:t>Vegetation History</a:t>
            </a:r>
            <a:endParaRPr lang="en-US" sz="2400" dirty="0">
              <a:solidFill>
                <a:srgbClr val="0000FF"/>
              </a:solidFill>
              <a:latin typeface="+mj-lt"/>
              <a:ea typeface="ＭＳ Ｐゴシック" pitchFamily="34" charset="-128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12189" y="685800"/>
            <a:ext cx="7961863" cy="46038"/>
          </a:xfrm>
          <a:prstGeom prst="rect">
            <a:avLst/>
          </a:prstGeom>
          <a:solidFill>
            <a:srgbClr val="00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3389529" y="3649160"/>
            <a:ext cx="1203171" cy="338554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Emerald </a:t>
            </a:r>
            <a:r>
              <a:rPr lang="en-US" sz="1600" dirty="0" err="1" smtClean="0"/>
              <a:t>Lk</a:t>
            </a:r>
            <a:endParaRPr lang="en-US" sz="1600" dirty="0"/>
          </a:p>
        </p:txBody>
      </p:sp>
      <p:sp>
        <p:nvSpPr>
          <p:cNvPr id="12" name="TextBox 11"/>
          <p:cNvSpPr txBox="1"/>
          <p:nvPr/>
        </p:nvSpPr>
        <p:spPr>
          <a:xfrm>
            <a:off x="4472652" y="2429675"/>
            <a:ext cx="1037047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Crevice </a:t>
            </a:r>
            <a:r>
              <a:rPr lang="en-US" sz="1600" dirty="0" err="1" smtClean="0"/>
              <a:t>Lk</a:t>
            </a:r>
            <a:endParaRPr lang="en-US" sz="1600" dirty="0"/>
          </a:p>
        </p:txBody>
      </p:sp>
      <p:sp>
        <p:nvSpPr>
          <p:cNvPr id="13" name="TextBox 12"/>
          <p:cNvSpPr txBox="1"/>
          <p:nvPr/>
        </p:nvSpPr>
        <p:spPr>
          <a:xfrm>
            <a:off x="5049911" y="5061661"/>
            <a:ext cx="919576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Rapid </a:t>
            </a:r>
            <a:r>
              <a:rPr lang="en-US" sz="1600" dirty="0" err="1" smtClean="0"/>
              <a:t>Lk</a:t>
            </a:r>
            <a:endParaRPr lang="en-US" sz="1600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4851825" y="2755401"/>
            <a:ext cx="0" cy="38503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4592700" y="3819856"/>
            <a:ext cx="418789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5549499" y="4763867"/>
            <a:ext cx="0" cy="31012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722721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3"/>
          <p:cNvPicPr>
            <a:picLocks noGrp="1" noChangeAspect="1"/>
          </p:cNvPicPr>
          <p:nvPr/>
        </p:nvPicPr>
        <p:blipFill rotWithShape="1">
          <a:blip r:embed="rId2"/>
          <a:srcRect l="-1797" t="57267" r="23926"/>
          <a:stretch/>
        </p:blipFill>
        <p:spPr>
          <a:xfrm>
            <a:off x="4786721" y="2008570"/>
            <a:ext cx="3427573" cy="375914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315749" y="2986180"/>
            <a:ext cx="1982761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12.2-13.4 </a:t>
            </a:r>
            <a:r>
              <a:rPr lang="en-US" dirty="0" err="1" smtClean="0"/>
              <a:t>ka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315749" y="4545583"/>
            <a:ext cx="1982761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10.7-12.2 </a:t>
            </a:r>
            <a:r>
              <a:rPr lang="en-US" dirty="0" err="1" smtClean="0"/>
              <a:t>ka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903716" y="1914304"/>
            <a:ext cx="1982761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5.7-10.7 </a:t>
            </a:r>
            <a:r>
              <a:rPr lang="en-US" dirty="0" err="1" smtClean="0"/>
              <a:t>ka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031636" y="3516588"/>
            <a:ext cx="1982761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Last 5.7 </a:t>
            </a:r>
            <a:r>
              <a:rPr lang="en-US" dirty="0" err="1" smtClean="0"/>
              <a:t>kyr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423264"/>
            <a:ext cx="8349068" cy="4762240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12" name="TextBox 11"/>
          <p:cNvSpPr txBox="1"/>
          <p:nvPr/>
        </p:nvSpPr>
        <p:spPr>
          <a:xfrm>
            <a:off x="5853979" y="6267561"/>
            <a:ext cx="35846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Brunelle</a:t>
            </a:r>
            <a:r>
              <a:rPr lang="en-US" dirty="0" smtClean="0"/>
              <a:t> et al., 2008</a:t>
            </a:r>
            <a:endParaRPr lang="en-US" dirty="0"/>
          </a:p>
        </p:txBody>
      </p:sp>
      <p:sp>
        <p:nvSpPr>
          <p:cNvPr id="13" name="Rectangle 2"/>
          <p:cNvSpPr txBox="1">
            <a:spLocks noChangeArrowheads="1"/>
          </p:cNvSpPr>
          <p:nvPr/>
        </p:nvSpPr>
        <p:spPr bwMode="auto">
          <a:xfrm>
            <a:off x="3395536" y="-228600"/>
            <a:ext cx="5181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>
              <a:defRPr/>
            </a:pPr>
            <a:r>
              <a:rPr lang="en-US" sz="2800" dirty="0" smtClean="0">
                <a:solidFill>
                  <a:srgbClr val="0000FF"/>
                </a:solidFill>
                <a:latin typeface="+mj-lt"/>
                <a:ea typeface="ＭＳ Ｐゴシック" pitchFamily="34" charset="-128"/>
                <a:cs typeface="+mn-cs"/>
              </a:rPr>
              <a:t>WBP &amp; MPB</a:t>
            </a:r>
            <a:endParaRPr lang="en-US" sz="2400" dirty="0">
              <a:solidFill>
                <a:srgbClr val="0000FF"/>
              </a:solidFill>
              <a:latin typeface="+mj-lt"/>
              <a:ea typeface="ＭＳ Ｐゴシック" pitchFamily="34" charset="-128"/>
              <a:cs typeface="+mn-cs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12189" y="685800"/>
            <a:ext cx="7961863" cy="46038"/>
          </a:xfrm>
          <a:prstGeom prst="rect">
            <a:avLst/>
          </a:prstGeom>
          <a:solidFill>
            <a:srgbClr val="00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032498" y="722540"/>
            <a:ext cx="7113443" cy="400110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00FF"/>
                </a:solidFill>
              </a:rPr>
              <a:t>Past outbreaks associated with cool, effectively </a:t>
            </a:r>
            <a:r>
              <a:rPr lang="en-US" dirty="0" smtClean="0">
                <a:solidFill>
                  <a:srgbClr val="0000FF"/>
                </a:solidFill>
              </a:rPr>
              <a:t>wet conditions</a:t>
            </a:r>
            <a:endParaRPr lang="en-US" dirty="0">
              <a:solidFill>
                <a:srgbClr val="0000FF"/>
              </a:solidFill>
            </a:endParaRPr>
          </a:p>
        </p:txBody>
      </p:sp>
      <p:cxnSp>
        <p:nvCxnSpPr>
          <p:cNvPr id="19" name="Curved Connector 18"/>
          <p:cNvCxnSpPr/>
          <p:nvPr/>
        </p:nvCxnSpPr>
        <p:spPr>
          <a:xfrm rot="5400000">
            <a:off x="5400181" y="2119603"/>
            <a:ext cx="3033280" cy="950263"/>
          </a:xfrm>
          <a:prstGeom prst="curvedConnector3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Curved Connector 19"/>
          <p:cNvCxnSpPr/>
          <p:nvPr/>
        </p:nvCxnSpPr>
        <p:spPr>
          <a:xfrm rot="5400000">
            <a:off x="4060135" y="1138814"/>
            <a:ext cx="3362192" cy="3240755"/>
          </a:xfrm>
          <a:prstGeom prst="curvedConnector3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110815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8958"/>
            <a:ext cx="8229600" cy="505720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>
                <a:solidFill>
                  <a:srgbClr val="0000FF"/>
                </a:solidFill>
              </a:rPr>
              <a:t>Information gaps</a:t>
            </a:r>
          </a:p>
          <a:p>
            <a:r>
              <a:rPr lang="en-US" dirty="0" smtClean="0"/>
              <a:t>Better understanding of WBP history and environmental change</a:t>
            </a:r>
          </a:p>
          <a:p>
            <a:r>
              <a:rPr lang="en-US" dirty="0" smtClean="0"/>
              <a:t>WBP distribution during past warm periods: MCA (800-1200 AD) or the early Holocene</a:t>
            </a:r>
          </a:p>
          <a:p>
            <a:r>
              <a:rPr lang="en-US" dirty="0" smtClean="0"/>
              <a:t>Rates/nature of WBP response to past climate change</a:t>
            </a:r>
          </a:p>
          <a:p>
            <a:r>
              <a:rPr lang="en-US" dirty="0" smtClean="0"/>
              <a:t>Long-term linkages between WBP and fire</a:t>
            </a:r>
          </a:p>
          <a:p>
            <a:r>
              <a:rPr lang="en-US" dirty="0" smtClean="0"/>
              <a:t>Synergistic disturbances in the past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2128955" y="-228600"/>
            <a:ext cx="655784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>
              <a:defRPr/>
            </a:pPr>
            <a:r>
              <a:rPr lang="en-US" sz="2800" dirty="0" smtClean="0">
                <a:solidFill>
                  <a:srgbClr val="0000FF"/>
                </a:solidFill>
                <a:latin typeface="+mj-lt"/>
                <a:ea typeface="ＭＳ Ｐゴシック" pitchFamily="34" charset="-128"/>
                <a:cs typeface="+mn-cs"/>
              </a:rPr>
              <a:t>What do we not know?</a:t>
            </a:r>
            <a:endParaRPr lang="en-US" sz="2400" dirty="0">
              <a:solidFill>
                <a:srgbClr val="0000FF"/>
              </a:solidFill>
              <a:latin typeface="+mj-lt"/>
              <a:ea typeface="ＭＳ Ｐゴシック" pitchFamily="34" charset="-128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12189" y="685800"/>
            <a:ext cx="7961863" cy="46038"/>
          </a:xfrm>
          <a:prstGeom prst="rect">
            <a:avLst/>
          </a:prstGeom>
          <a:solidFill>
            <a:srgbClr val="00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32948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576" y="3428737"/>
            <a:ext cx="4537433" cy="34030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2143125" y="-3252788"/>
            <a:ext cx="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6" name="Picture 2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00539" y="39282"/>
            <a:ext cx="4530368" cy="337405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45897" y="3407750"/>
            <a:ext cx="4580494" cy="342949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1269" name="Picture 5"/>
          <p:cNvPicPr>
            <a:picLocks noChangeArrowheads="1"/>
          </p:cNvPicPr>
          <p:nvPr/>
        </p:nvPicPr>
        <p:blipFill rotWithShape="1">
          <a:blip r:embed="rId6" cstate="print"/>
          <a:srcRect b="2682"/>
          <a:stretch/>
        </p:blipFill>
        <p:spPr bwMode="auto">
          <a:xfrm>
            <a:off x="39279" y="39282"/>
            <a:ext cx="4570851" cy="343287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 rotWithShape="1">
          <a:blip r:embed="rId7" cstate="print"/>
          <a:srcRect l="14629" t="21428"/>
          <a:stretch/>
        </p:blipFill>
        <p:spPr bwMode="auto">
          <a:xfrm flipH="1">
            <a:off x="3678315" y="6730"/>
            <a:ext cx="1785071" cy="367654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1086085" y="2562320"/>
            <a:ext cx="7017275" cy="1785104"/>
          </a:xfrm>
          <a:prstGeom prst="rect">
            <a:avLst/>
          </a:prstGeom>
          <a:solidFill>
            <a:schemeClr val="bg1">
              <a:lumMod val="95000"/>
              <a:alpha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en-US" sz="3200" dirty="0" smtClean="0"/>
          </a:p>
          <a:p>
            <a:pPr algn="ctr"/>
            <a:r>
              <a:rPr lang="en-US" sz="3200" dirty="0" smtClean="0"/>
              <a:t>NC CSC </a:t>
            </a:r>
            <a:r>
              <a:rPr lang="en-US" sz="3200" dirty="0" err="1" smtClean="0"/>
              <a:t>Paleoenvironmental</a:t>
            </a:r>
            <a:r>
              <a:rPr lang="en-US" sz="3200" dirty="0" smtClean="0"/>
              <a:t> database</a:t>
            </a:r>
          </a:p>
          <a:p>
            <a:pPr algn="ctr"/>
            <a:r>
              <a:rPr lang="en-US" dirty="0" smtClean="0">
                <a:hlinkClick r:id="rId8" action="ppaction://hlinkfile"/>
              </a:rPr>
              <a:t>file://localhost/Users/virginia/Desktop/Database/example/Database.kmz</a:t>
            </a:r>
            <a:endParaRPr lang="en-US" dirty="0"/>
          </a:p>
          <a:p>
            <a:pPr algn="ctr"/>
            <a:r>
              <a:rPr lang="en-US" sz="2800" dirty="0" smtClean="0"/>
              <a:t> </a:t>
            </a:r>
            <a:endParaRPr lang="en-US" sz="2800" dirty="0"/>
          </a:p>
        </p:txBody>
      </p:sp>
      <p:pic>
        <p:nvPicPr>
          <p:cNvPr id="11" name="Picture 2" descr="Montana State University in Bozeman"/>
          <p:cNvPicPr>
            <a:picLocks noChangeAspect="1" noChangeArrowheads="1"/>
          </p:cNvPicPr>
          <p:nvPr/>
        </p:nvPicPr>
        <p:blipFill>
          <a:blip r:embed="rId9"/>
          <a:srcRect r="83529"/>
          <a:stretch>
            <a:fillRect/>
          </a:stretch>
        </p:blipFill>
        <p:spPr bwMode="auto">
          <a:xfrm>
            <a:off x="3936116" y="6730"/>
            <a:ext cx="966114" cy="70877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12" name="Picture 4" descr="Montana Institute on Ecosystems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6697768" y="6729"/>
            <a:ext cx="2442575" cy="7132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13" name="Picture 12" descr="nccsc-225-100.jpg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62" r="19387"/>
          <a:stretch/>
        </p:blipFill>
        <p:spPr>
          <a:xfrm>
            <a:off x="37811" y="39282"/>
            <a:ext cx="1248924" cy="913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2644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56269" y="65490"/>
            <a:ext cx="4330700" cy="53213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4814" y="3669684"/>
            <a:ext cx="4601026" cy="3101501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836" y="65490"/>
            <a:ext cx="4751407" cy="348194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000000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grayscl/>
          </a:blip>
          <a:stretch>
            <a:fillRect/>
          </a:stretch>
        </p:blipFill>
        <p:spPr>
          <a:xfrm>
            <a:off x="50128" y="3492914"/>
            <a:ext cx="3341799" cy="328152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572152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853</TotalTime>
  <Words>182</Words>
  <Application>Microsoft Macintosh PowerPoint</Application>
  <PresentationFormat>On-screen Show (4:3)</PresentationFormat>
  <Paragraphs>36</Paragraphs>
  <Slides>10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Office Theme</vt:lpstr>
      <vt:lpstr>Paleoecology of whitebark pine over the last 20,000 years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Montana State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Cathy Whitlock</dc:creator>
  <cp:lastModifiedBy>Virginia Iglesias</cp:lastModifiedBy>
  <cp:revision>54</cp:revision>
  <dcterms:created xsi:type="dcterms:W3CDTF">2013-09-16T19:06:29Z</dcterms:created>
  <dcterms:modified xsi:type="dcterms:W3CDTF">2013-11-25T15:10:37Z</dcterms:modified>
</cp:coreProperties>
</file>