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4"/>
  </p:notesMasterIdLst>
  <p:sldIdLst>
    <p:sldId id="268" r:id="rId2"/>
    <p:sldId id="269" r:id="rId3"/>
    <p:sldId id="256" r:id="rId4"/>
    <p:sldId id="266" r:id="rId5"/>
    <p:sldId id="267" r:id="rId6"/>
    <p:sldId id="259" r:id="rId7"/>
    <p:sldId id="263" r:id="rId8"/>
    <p:sldId id="271" r:id="rId9"/>
    <p:sldId id="278" r:id="rId10"/>
    <p:sldId id="258" r:id="rId11"/>
    <p:sldId id="272" r:id="rId12"/>
    <p:sldId id="257" r:id="rId13"/>
    <p:sldId id="273" r:id="rId14"/>
    <p:sldId id="264" r:id="rId15"/>
    <p:sldId id="274" r:id="rId16"/>
    <p:sldId id="275" r:id="rId17"/>
    <p:sldId id="261" r:id="rId18"/>
    <p:sldId id="260" r:id="rId19"/>
    <p:sldId id="276" r:id="rId20"/>
    <p:sldId id="277" r:id="rId21"/>
    <p:sldId id="262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2" autoAdjust="0"/>
  </p:normalViewPr>
  <p:slideViewPr>
    <p:cSldViewPr>
      <p:cViewPr>
        <p:scale>
          <a:sx n="89" d="100"/>
          <a:sy n="89" d="100"/>
        </p:scale>
        <p:origin x="-2274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CHANG\Climate_Models\Station_Data\Analysis\HCN%20Stations%20formatted%201014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'Tmax stdev fig'!$B$15:$M$15</c:f>
                <c:numCache>
                  <c:formatCode>General</c:formatCode>
                  <c:ptCount val="12"/>
                  <c:pt idx="0">
                    <c:v>1.0401290111475319</c:v>
                  </c:pt>
                  <c:pt idx="1">
                    <c:v>0.9825452126248102</c:v>
                  </c:pt>
                  <c:pt idx="2">
                    <c:v>0.89555374615444938</c:v>
                  </c:pt>
                  <c:pt idx="3">
                    <c:v>0.86130781425365588</c:v>
                  </c:pt>
                  <c:pt idx="4">
                    <c:v>0.74890255022648766</c:v>
                  </c:pt>
                  <c:pt idx="5">
                    <c:v>0.73653362980731185</c:v>
                  </c:pt>
                  <c:pt idx="6">
                    <c:v>0.79864931496498182</c:v>
                  </c:pt>
                  <c:pt idx="7">
                    <c:v>0.69672968091487553</c:v>
                  </c:pt>
                  <c:pt idx="8">
                    <c:v>0.88137235921139967</c:v>
                  </c:pt>
                  <c:pt idx="9">
                    <c:v>0.88552856068072261</c:v>
                  </c:pt>
                  <c:pt idx="10">
                    <c:v>0.92691974474155658</c:v>
                  </c:pt>
                  <c:pt idx="11">
                    <c:v>0.97604072399960451</c:v>
                  </c:pt>
                </c:numCache>
              </c:numRef>
            </c:plus>
            <c:minus>
              <c:numRef>
                <c:f>'Tmax stdev fig'!$B$14:$M$14</c:f>
                <c:numCache>
                  <c:formatCode>General</c:formatCode>
                  <c:ptCount val="12"/>
                  <c:pt idx="0">
                    <c:v>0.61378058408548763</c:v>
                  </c:pt>
                  <c:pt idx="1">
                    <c:v>0.71130225331362562</c:v>
                  </c:pt>
                  <c:pt idx="2">
                    <c:v>0.61503827956131762</c:v>
                  </c:pt>
                  <c:pt idx="3">
                    <c:v>0.66181249503740469</c:v>
                  </c:pt>
                  <c:pt idx="4">
                    <c:v>0.61308735502443579</c:v>
                  </c:pt>
                  <c:pt idx="5">
                    <c:v>0.64224971560058686</c:v>
                  </c:pt>
                  <c:pt idx="6">
                    <c:v>0.59563912141808684</c:v>
                  </c:pt>
                  <c:pt idx="7">
                    <c:v>0.50419338728646956</c:v>
                  </c:pt>
                  <c:pt idx="8">
                    <c:v>0.60287677493472214</c:v>
                  </c:pt>
                  <c:pt idx="9">
                    <c:v>0.68491767951007199</c:v>
                  </c:pt>
                  <c:pt idx="10">
                    <c:v>0.73074735548669179</c:v>
                  </c:pt>
                  <c:pt idx="11">
                    <c:v>0.768480004594151</c:v>
                  </c:pt>
                </c:numCache>
              </c:numRef>
            </c:minus>
            <c:spPr>
              <a:ln>
                <a:solidFill>
                  <a:sysClr val="windowText" lastClr="000000"/>
                </a:solidFill>
              </a:ln>
            </c:spPr>
          </c:errBars>
          <c:cat>
            <c:strRef>
              <c:f>'Tmax stdev fig'!$B$2:$M$2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'Tmax stdev fig'!$B$13:$M$13</c:f>
              <c:numCache>
                <c:formatCode>General</c:formatCode>
                <c:ptCount val="12"/>
                <c:pt idx="0">
                  <c:v>4.8820277766192275</c:v>
                </c:pt>
                <c:pt idx="1">
                  <c:v>4.9237542120582747</c:v>
                </c:pt>
                <c:pt idx="2">
                  <c:v>4.9914529861115344</c:v>
                </c:pt>
                <c:pt idx="3">
                  <c:v>5.4772178563874272</c:v>
                </c:pt>
                <c:pt idx="4">
                  <c:v>5.6911545642549655</c:v>
                </c:pt>
                <c:pt idx="5">
                  <c:v>5.5985421657324004</c:v>
                </c:pt>
                <c:pt idx="6">
                  <c:v>5.3684765210294785</c:v>
                </c:pt>
                <c:pt idx="7">
                  <c:v>5.0337319886597474</c:v>
                </c:pt>
                <c:pt idx="8">
                  <c:v>5.6387320592170678</c:v>
                </c:pt>
                <c:pt idx="9">
                  <c:v>5.6848793836925537</c:v>
                </c:pt>
                <c:pt idx="10">
                  <c:v>4.9489220451777713</c:v>
                </c:pt>
                <c:pt idx="11">
                  <c:v>4.4728380467467295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axId val="124995840"/>
        <c:axId val="125005824"/>
      </c:barChart>
      <c:catAx>
        <c:axId val="124995840"/>
        <c:scaling>
          <c:orientation val="minMax"/>
        </c:scaling>
        <c:delete val="0"/>
        <c:axPos val="b"/>
        <c:majorGridlines>
          <c:spPr>
            <a:ln w="3175">
              <a:solidFill>
                <a:sysClr val="windowText" lastClr="000000">
                  <a:tint val="75000"/>
                  <a:shade val="95000"/>
                  <a:satMod val="105000"/>
                  <a:alpha val="51000"/>
                </a:sysClr>
              </a:solidFill>
              <a:prstDash val="sysDot"/>
            </a:ln>
          </c:spPr>
        </c:majorGridlines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25005824"/>
        <c:crosses val="autoZero"/>
        <c:auto val="1"/>
        <c:lblAlgn val="ctr"/>
        <c:lblOffset val="100"/>
        <c:noMultiLvlLbl val="0"/>
      </c:catAx>
      <c:valAx>
        <c:axId val="125005824"/>
        <c:scaling>
          <c:orientation val="minMax"/>
          <c:max val="10"/>
        </c:scaling>
        <c:delete val="0"/>
        <c:axPos val="l"/>
        <c:majorGridlines>
          <c:spPr>
            <a:ln>
              <a:solidFill>
                <a:sysClr val="windowText" lastClr="000000">
                  <a:tint val="75000"/>
                  <a:shade val="95000"/>
                  <a:satMod val="105000"/>
                  <a:alpha val="60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24995840"/>
        <c:crosses val="autoZero"/>
        <c:crossBetween val="between"/>
      </c:valAx>
    </c:plotArea>
    <c:plotVisOnly val="1"/>
    <c:dispBlanksAs val="gap"/>
    <c:showDLblsOverMax val="0"/>
  </c:chart>
  <c:spPr>
    <a:solidFill>
      <a:prstClr val="white">
        <a:alpha val="81000"/>
      </a:prstClr>
    </a:solidFill>
    <a:ln>
      <a:solidFill>
        <a:sysClr val="windowText" lastClr="000000"/>
      </a:solidFill>
    </a:ln>
  </c:sp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0.901</cdr:x>
      <cdr:y>0</cdr:y>
    </cdr:from>
    <cdr:to>
      <cdr:x>1</cdr:x>
      <cdr:y>0.11296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886075" y="0"/>
          <a:ext cx="285714" cy="257143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D8C2F-0366-4E97-99BF-410CF495063E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36B98-9BBC-4722-B814-DEAA9BF7F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3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36B98-9BBC-4722-B814-DEAA9BF7FB0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36B98-9BBC-4722-B814-DEAA9BF7FB0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36B98-9BBC-4722-B814-DEAA9BF7FB0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36B98-9BBC-4722-B814-DEAA9BF7FB0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36B98-9BBC-4722-B814-DEAA9BF7FB0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36B98-9BBC-4722-B814-DEAA9BF7FB0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36B98-9BBC-4722-B814-DEAA9BF7FB0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36B98-9BBC-4722-B814-DEAA9BF7FB0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36B98-9BBC-4722-B814-DEAA9BF7FB0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36B98-9BBC-4722-B814-DEAA9BF7FB0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36B98-9BBC-4722-B814-DEAA9BF7FB0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36B98-9BBC-4722-B814-DEAA9BF7FB0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36B98-9BBC-4722-B814-DEAA9BF7FB0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36B98-9BBC-4722-B814-DEAA9BF7FB0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36B98-9BBC-4722-B814-DEAA9BF7FB0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36B98-9BBC-4722-B814-DEAA9BF7FB0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36B98-9BBC-4722-B814-DEAA9BF7FB0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36B98-9BBC-4722-B814-DEAA9BF7FB0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36B98-9BBC-4722-B814-DEAA9BF7FB0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36B98-9BBC-4722-B814-DEAA9BF7FB0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36B98-9BBC-4722-B814-DEAA9BF7FB0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36B98-9BBC-4722-B814-DEAA9BF7FB0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1124-CC91-44F5-BACB-B02DCCA52B0B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F68D-DAA5-4302-B69B-B351D9EBF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1124-CC91-44F5-BACB-B02DCCA52B0B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F68D-DAA5-4302-B69B-B351D9EBF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1124-CC91-44F5-BACB-B02DCCA52B0B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F68D-DAA5-4302-B69B-B351D9EBF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1124-CC91-44F5-BACB-B02DCCA52B0B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F68D-DAA5-4302-B69B-B351D9EBF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1124-CC91-44F5-BACB-B02DCCA52B0B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F68D-DAA5-4302-B69B-B351D9EBF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1124-CC91-44F5-BACB-B02DCCA52B0B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F68D-DAA5-4302-B69B-B351D9EBF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1124-CC91-44F5-BACB-B02DCCA52B0B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F68D-DAA5-4302-B69B-B351D9EBF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1124-CC91-44F5-BACB-B02DCCA52B0B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F68D-DAA5-4302-B69B-B351D9EBF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1124-CC91-44F5-BACB-B02DCCA52B0B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F68D-DAA5-4302-B69B-B351D9EBF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1124-CC91-44F5-BACB-B02DCCA52B0B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F68D-DAA5-4302-B69B-B351D9EBF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1124-CC91-44F5-BACB-B02DCCA52B0B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ABAF68D-DAA5-4302-B69B-B351D9EBF7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381124-CC91-44F5-BACB-B02DCCA52B0B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BAF68D-DAA5-4302-B69B-B351D9EBF7E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762000"/>
            <a:ext cx="8305800" cy="830997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 analysis of spatial trends within past to present climate trajectories in the Greater Yellowstone Ecosystem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5410200"/>
            <a:ext cx="4267200" cy="13542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Tony Chang and Andrew J. Hansen</a:t>
            </a:r>
          </a:p>
          <a:p>
            <a:endParaRPr lang="en-US" dirty="0" smtClean="0"/>
          </a:p>
          <a:p>
            <a:r>
              <a:rPr lang="en-US" sz="1400" dirty="0" smtClean="0"/>
              <a:t>Department of Ecology</a:t>
            </a:r>
          </a:p>
          <a:p>
            <a:r>
              <a:rPr lang="en-US" sz="1400" dirty="0" smtClean="0"/>
              <a:t>Montana State University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v_trend_plo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581120"/>
            <a:ext cx="8686800" cy="6124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7800" y="6336268"/>
            <a:ext cx="3733800" cy="369332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--</a:t>
            </a:r>
            <a:r>
              <a:rPr lang="en-US" dirty="0" smtClean="0">
                <a:solidFill>
                  <a:schemeClr val="bg1"/>
                </a:solidFill>
              </a:rPr>
              <a:t> Slope: 0.016  (deg F/year/ 1000ft)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458200" cy="369332"/>
          </a:xfrm>
          <a:prstGeom prst="rect">
            <a:avLst/>
          </a:prstGeom>
          <a:solidFill>
            <a:schemeClr val="tx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Significant positive correlation between minimum temperature trend and elevation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Histogr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276" y="1219200"/>
            <a:ext cx="1776124" cy="11430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6566871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152400"/>
            <a:ext cx="7772400" cy="461665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PRISM interpolation for regional climate assessment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914400"/>
            <a:ext cx="21336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-weighted regression of elevation</a:t>
            </a:r>
          </a:p>
          <a:p>
            <a:endParaRPr lang="en-US" dirty="0" smtClean="0"/>
          </a:p>
          <a:p>
            <a:r>
              <a:rPr lang="en-US" dirty="0" smtClean="0"/>
              <a:t>-weighting factors include:</a:t>
            </a:r>
          </a:p>
          <a:p>
            <a:r>
              <a:rPr lang="en-US" dirty="0" smtClean="0"/>
              <a:t>   </a:t>
            </a:r>
            <a:r>
              <a:rPr lang="en-US" sz="1600" dirty="0" smtClean="0"/>
              <a:t>*station spacing</a:t>
            </a:r>
          </a:p>
          <a:p>
            <a:endParaRPr lang="en-US" dirty="0" smtClean="0"/>
          </a:p>
          <a:p>
            <a:r>
              <a:rPr lang="en-US" sz="1600" dirty="0" smtClean="0"/>
              <a:t>   *terrain induced climate transition areas (rain shadow)</a:t>
            </a:r>
          </a:p>
          <a:p>
            <a:r>
              <a:rPr lang="en-US" sz="1600" dirty="0" smtClean="0"/>
              <a:t>  </a:t>
            </a:r>
          </a:p>
          <a:p>
            <a:r>
              <a:rPr lang="en-US" sz="1600" dirty="0" smtClean="0"/>
              <a:t>   *cold air drainage</a:t>
            </a:r>
          </a:p>
          <a:p>
            <a:r>
              <a:rPr lang="en-US" sz="1600" dirty="0" smtClean="0"/>
              <a:t>(inversion areas)</a:t>
            </a:r>
          </a:p>
          <a:p>
            <a:endParaRPr lang="en-US" sz="1600" dirty="0" smtClean="0"/>
          </a:p>
          <a:p>
            <a:r>
              <a:rPr lang="en-US" sz="1600" dirty="0" smtClean="0"/>
              <a:t>   * coastal zone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Gradients1982_2011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x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51570"/>
            <a:ext cx="4648200" cy="3468719"/>
          </a:xfrm>
          <a:prstGeom prst="rect">
            <a:avLst/>
          </a:prstGeom>
        </p:spPr>
      </p:pic>
      <p:pic>
        <p:nvPicPr>
          <p:cNvPr id="5" name="Picture 4" descr="Box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088" y="1828800"/>
            <a:ext cx="4678712" cy="34914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7772400" cy="830997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PRISM displays filtering of variation for minimum temperature trends across GYE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324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-No significant difference in mean trends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ISM_eleva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5737"/>
            <a:ext cx="9144000" cy="6486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50292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High variability at &gt;10000 ft possibly due to PRISM interpolation method and limited station data at those elevations.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52400"/>
            <a:ext cx="4572000" cy="461665"/>
          </a:xfrm>
          <a:prstGeom prst="rect">
            <a:avLst/>
          </a:prstGeom>
          <a:solidFill>
            <a:schemeClr val="tx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Implications and future research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066801"/>
            <a:ext cx="6553200" cy="4308872"/>
          </a:xfrm>
          <a:prstGeom prst="rect">
            <a:avLst/>
          </a:prstGeom>
          <a:solidFill>
            <a:schemeClr val="tx1">
              <a:alpha val="8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-Greater Yellowstone Ecosystem experiencing a diurnal temperature range contraction from 1982-2011 (</a:t>
            </a:r>
            <a:r>
              <a:rPr lang="en-US" sz="2400" dirty="0" err="1" smtClean="0">
                <a:solidFill>
                  <a:schemeClr val="bg1"/>
                </a:solidFill>
              </a:rPr>
              <a:t>Easterling</a:t>
            </a:r>
            <a:r>
              <a:rPr lang="en-US" sz="2400" dirty="0" smtClean="0">
                <a:solidFill>
                  <a:schemeClr val="bg1"/>
                </a:solidFill>
              </a:rPr>
              <a:t> et al 1997)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-Greatest increases of temperature trends occurring in the sub-alpine/alpine mountain regions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-Consistent with findings in Europe and Asia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(Diaz and Bradley 1997)</a:t>
            </a:r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52400"/>
            <a:ext cx="4572000" cy="461665"/>
          </a:xfrm>
          <a:prstGeom prst="rect">
            <a:avLst/>
          </a:prstGeom>
          <a:solidFill>
            <a:schemeClr val="tx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Implications and future research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269861"/>
            <a:ext cx="5638800" cy="4216539"/>
          </a:xfrm>
          <a:prstGeom prst="rect">
            <a:avLst/>
          </a:prstGeom>
          <a:solidFill>
            <a:schemeClr val="tx1">
              <a:alpha val="89000"/>
            </a:schemeClr>
          </a:solidFill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Potential mechanisms include: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cloudiness, humidity, land cover changes, and increased atmospheric CO2 levels 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-Likely the number of days where average temperature cross the zero </a:t>
            </a:r>
            <a:r>
              <a:rPr lang="en-US" sz="2400" baseline="30000" dirty="0" err="1" smtClean="0">
                <a:solidFill>
                  <a:schemeClr val="bg1"/>
                </a:solidFill>
              </a:rPr>
              <a:t>o</a:t>
            </a:r>
            <a:r>
              <a:rPr lang="en-US" sz="2400" dirty="0" err="1" smtClean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 freeze/thaw isotherm (days of snowmelt)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(Pederson 2010)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-Increased of snowmelt positive feedback, reduces </a:t>
            </a:r>
            <a:r>
              <a:rPr lang="en-US" sz="2400" dirty="0" err="1" smtClean="0">
                <a:solidFill>
                  <a:schemeClr val="bg1"/>
                </a:solidFill>
              </a:rPr>
              <a:t>albedo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6019800" y="2133600"/>
          <a:ext cx="2886075" cy="227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minGradients1982_2011_beetle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600"/>
            <a:ext cx="4495800" cy="6400800"/>
          </a:xfrm>
          <a:prstGeom prst="rect">
            <a:avLst/>
          </a:prstGeom>
        </p:spPr>
      </p:pic>
      <p:pic>
        <p:nvPicPr>
          <p:cNvPr id="6" name="Picture 5" descr="MacFarlane_2009_beetlemap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760" y="228600"/>
            <a:ext cx="4551680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77000" y="6248400"/>
            <a:ext cx="2514600" cy="369332"/>
          </a:xfrm>
          <a:prstGeom prst="rect">
            <a:avLst/>
          </a:prstGeom>
          <a:solidFill>
            <a:schemeClr val="tx1">
              <a:alpha val="9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MacFarlane et al 2010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Gradients1982_2011_beetle2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62600" y="1600200"/>
            <a:ext cx="3200400" cy="2308324"/>
          </a:xfrm>
          <a:prstGeom prst="rect">
            <a:avLst/>
          </a:prstGeom>
          <a:solidFill>
            <a:schemeClr val="tx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Preliminary analysis display strong association of mortality with minimum temperature trends.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52400"/>
            <a:ext cx="4572000" cy="461665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Implications and future research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299150"/>
            <a:ext cx="7010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-Temperature trends imply increased exposure of climatic change for alpine species such as </a:t>
            </a:r>
            <a:r>
              <a:rPr lang="en-US" sz="2400" dirty="0" err="1" smtClean="0"/>
              <a:t>whitebark</a:t>
            </a:r>
            <a:r>
              <a:rPr lang="en-US" sz="2400" dirty="0" smtClean="0"/>
              <a:t> pine</a:t>
            </a:r>
          </a:p>
          <a:p>
            <a:endParaRPr lang="en-US" sz="2400" dirty="0" smtClean="0"/>
          </a:p>
          <a:p>
            <a:r>
              <a:rPr lang="en-US" sz="2400" dirty="0" smtClean="0"/>
              <a:t>-Variation in snow melt timing, results in changes of water resource availability and </a:t>
            </a:r>
            <a:r>
              <a:rPr lang="en-US" sz="2400" dirty="0" err="1" smtClean="0"/>
              <a:t>phenological</a:t>
            </a:r>
            <a:r>
              <a:rPr lang="en-US" sz="2400" dirty="0" smtClean="0"/>
              <a:t> response periods</a:t>
            </a:r>
          </a:p>
          <a:p>
            <a:endParaRPr lang="en-US" sz="2400" dirty="0" smtClean="0"/>
          </a:p>
          <a:p>
            <a:r>
              <a:rPr lang="en-US" sz="2400" dirty="0" smtClean="0"/>
              <a:t>-Climate/ecosystem forecast model application for active management of climate change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152400"/>
            <a:ext cx="6110061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6400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IPCC 2007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590800"/>
            <a:ext cx="2819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Present day recorded changes in temperature at a global scale are not homogeneous across the landscape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524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Questions?</a:t>
            </a:r>
            <a:endParaRPr lang="en-US" sz="3600" dirty="0"/>
          </a:p>
        </p:txBody>
      </p:sp>
      <p:pic>
        <p:nvPicPr>
          <p:cNvPr id="5" name="Picture 4" descr="MSU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5257800"/>
            <a:ext cx="2177721" cy="1527048"/>
          </a:xfrm>
          <a:prstGeom prst="rect">
            <a:avLst/>
          </a:prstGeom>
        </p:spPr>
      </p:pic>
      <p:pic>
        <p:nvPicPr>
          <p:cNvPr id="6" name="Picture 5" descr="Nasa-logo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937" y="5181600"/>
            <a:ext cx="1869063" cy="160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7400" y="4800600"/>
            <a:ext cx="2566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Appreciation of support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8600"/>
            <a:ext cx="7924800" cy="646331"/>
          </a:xfrm>
          <a:prstGeom prst="rect">
            <a:avLst/>
          </a:prstGeom>
          <a:solidFill>
            <a:schemeClr val="tx1">
              <a:alpha val="8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Principal component analysis display clustering of minimum temperature trends with elevation gradient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95400"/>
            <a:ext cx="8077200" cy="4819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rdinerpp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57200"/>
            <a:ext cx="4288643" cy="3200400"/>
          </a:xfrm>
          <a:prstGeom prst="rect">
            <a:avLst/>
          </a:prstGeom>
        </p:spPr>
      </p:pic>
      <p:pic>
        <p:nvPicPr>
          <p:cNvPr id="5" name="Picture 4" descr="jacksonpp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457201"/>
            <a:ext cx="4288642" cy="3200399"/>
          </a:xfrm>
          <a:prstGeom prst="rect">
            <a:avLst/>
          </a:prstGeom>
        </p:spPr>
      </p:pic>
      <p:pic>
        <p:nvPicPr>
          <p:cNvPr id="6" name="Picture 5" descr="lakeyellowstoneppt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657600"/>
            <a:ext cx="4288643" cy="3200400"/>
          </a:xfrm>
          <a:prstGeom prst="rect">
            <a:avLst/>
          </a:prstGeom>
        </p:spPr>
      </p:pic>
      <p:pic>
        <p:nvPicPr>
          <p:cNvPr id="7" name="Picture 6" descr="towerfallppt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1" y="3647492"/>
            <a:ext cx="4302188" cy="32105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4600" y="0"/>
            <a:ext cx="3886200" cy="369332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 significant trend in precipitation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0" y="152400"/>
            <a:ext cx="3733800" cy="2362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tudy_area10232012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2268200"/>
            <a:ext cx="3275724" cy="4191000"/>
          </a:xfrm>
          <a:prstGeom prst="rect">
            <a:avLst/>
          </a:prstGeom>
        </p:spPr>
      </p:pic>
      <p:pic>
        <p:nvPicPr>
          <p:cNvPr id="6" name="Picture 5" descr="Histogr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228600"/>
            <a:ext cx="3443047" cy="2215725"/>
          </a:xfrm>
          <a:prstGeom prst="rect">
            <a:avLst/>
          </a:prstGeom>
        </p:spPr>
      </p:pic>
      <p:pic>
        <p:nvPicPr>
          <p:cNvPr id="9" name="Picture 8" descr="Station.t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38800" y="2895600"/>
            <a:ext cx="3276600" cy="3046988"/>
          </a:xfrm>
          <a:prstGeom prst="rect">
            <a:avLst/>
          </a:prstGeom>
          <a:solidFill>
            <a:schemeClr val="tx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- ~700 observation locations in the GYE from 1894-2011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- Selection of 42 stations for analysis in an elevation gradient of 5280-9865 ft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max_1982_2011_10232012_plo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600"/>
            <a:ext cx="9144000" cy="2919710"/>
          </a:xfrm>
          <a:prstGeom prst="rect">
            <a:avLst/>
          </a:prstGeom>
        </p:spPr>
      </p:pic>
      <p:pic>
        <p:nvPicPr>
          <p:cNvPr id="6" name="Picture 5" descr="tmin_1982_2011_10232012_plo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57600"/>
            <a:ext cx="9144000" cy="28973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76200"/>
            <a:ext cx="8915400" cy="369332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Significant trends in minimum and maximum temperature changes across GYE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7" descr="TowerFalls_1970_201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677400"/>
            <a:ext cx="4876800" cy="1543050"/>
          </a:xfrm>
          <a:prstGeom prst="rect">
            <a:avLst/>
          </a:prstGeom>
          <a:noFill/>
        </p:spPr>
      </p:pic>
      <p:pic>
        <p:nvPicPr>
          <p:cNvPr id="3073" name="Picture 28" descr="YNPMammoth_1970_201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20450"/>
            <a:ext cx="4752975" cy="1504950"/>
          </a:xfrm>
          <a:prstGeom prst="rect">
            <a:avLst/>
          </a:prstGeom>
          <a:noFill/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1272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 descr="gardinertmax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685800"/>
            <a:ext cx="8001000" cy="2057400"/>
          </a:xfrm>
          <a:prstGeom prst="rect">
            <a:avLst/>
          </a:prstGeom>
        </p:spPr>
      </p:pic>
      <p:pic>
        <p:nvPicPr>
          <p:cNvPr id="16" name="Picture 15" descr="lakeyellowstonetmax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895600"/>
            <a:ext cx="8001000" cy="1905000"/>
          </a:xfrm>
          <a:prstGeom prst="rect">
            <a:avLst/>
          </a:prstGeom>
        </p:spPr>
      </p:pic>
      <p:pic>
        <p:nvPicPr>
          <p:cNvPr id="17" name="Picture 16" descr="towerfalltmax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4953000"/>
            <a:ext cx="8001000" cy="174780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2400" y="0"/>
            <a:ext cx="8839200" cy="646331"/>
          </a:xfrm>
          <a:prstGeom prst="rect">
            <a:avLst/>
          </a:prstGeom>
          <a:solidFill>
            <a:schemeClr val="tx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Maximum temperature rates of change with time are do not display a significant trend ubiquitously across GYE</a:t>
            </a:r>
            <a:endParaRPr lang="en-US" sz="1600" dirty="0" smtClean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11991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 descr="gardinertmi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85800"/>
            <a:ext cx="6934200" cy="2209800"/>
          </a:xfrm>
          <a:prstGeom prst="rect">
            <a:avLst/>
          </a:prstGeom>
        </p:spPr>
      </p:pic>
      <p:pic>
        <p:nvPicPr>
          <p:cNvPr id="16" name="Picture 15" descr="lakeyellowstonetmi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2971800"/>
            <a:ext cx="6934200" cy="1905000"/>
          </a:xfrm>
          <a:prstGeom prst="rect">
            <a:avLst/>
          </a:prstGeom>
        </p:spPr>
      </p:pic>
      <p:pic>
        <p:nvPicPr>
          <p:cNvPr id="17" name="Picture 16" descr="towerfalltmin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953000"/>
            <a:ext cx="6934200" cy="180479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8600" y="152400"/>
            <a:ext cx="8610600" cy="369332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Minimum temperature rates of change with time display a significant trend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62800" y="3048000"/>
            <a:ext cx="1905000" cy="1200329"/>
          </a:xfrm>
          <a:prstGeom prst="rect">
            <a:avLst/>
          </a:prstGeom>
          <a:solidFill>
            <a:schemeClr val="tx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GYE experiencing milder winter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lows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TR_1982_2011_10252012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57201"/>
            <a:ext cx="8229600" cy="6019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1200" y="6248400"/>
            <a:ext cx="3200400" cy="369332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</a:t>
            </a:r>
            <a:r>
              <a:rPr lang="en-US" baseline="30000" dirty="0" smtClean="0">
                <a:solidFill>
                  <a:schemeClr val="bg1"/>
                </a:solidFill>
              </a:rPr>
              <a:t>2 =</a:t>
            </a:r>
            <a:r>
              <a:rPr lang="en-US" dirty="0" smtClean="0">
                <a:solidFill>
                  <a:schemeClr val="bg1"/>
                </a:solidFill>
              </a:rPr>
              <a:t> 0.634, p-value = 1.44 x10</a:t>
            </a:r>
            <a:r>
              <a:rPr lang="en-US" baseline="30000" dirty="0" smtClean="0">
                <a:solidFill>
                  <a:schemeClr val="bg1"/>
                </a:solidFill>
              </a:rPr>
              <a:t>-7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0"/>
            <a:ext cx="5867400" cy="369332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Significant diurnal temperature range contraction signal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11991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152400"/>
            <a:ext cx="8610600" cy="369332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Minimum temperature rates of change  display association with elevation</a:t>
            </a:r>
          </a:p>
        </p:txBody>
      </p:sp>
      <p:pic>
        <p:nvPicPr>
          <p:cNvPr id="8" name="Picture 7" descr="TminTabl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535" y="1066800"/>
            <a:ext cx="6203865" cy="48768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8600"/>
            <a:ext cx="7924800" cy="646331"/>
          </a:xfrm>
          <a:prstGeom prst="rect">
            <a:avLst/>
          </a:prstGeom>
          <a:solidFill>
            <a:schemeClr val="tx1">
              <a:alpha val="8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Principal component analysis display clustering of minimum temperature trends with elevation gradient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75" y="990600"/>
            <a:ext cx="8686800" cy="4788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474" y="5786248"/>
            <a:ext cx="8760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Eigenvalues </a:t>
            </a:r>
            <a:r>
              <a:rPr lang="en-US" sz="1400" dirty="0">
                <a:solidFill>
                  <a:schemeClr val="bg1"/>
                </a:solidFill>
              </a:rPr>
              <a:t>= </a:t>
            </a:r>
            <a:r>
              <a:rPr lang="en-US" sz="1400" dirty="0" smtClean="0">
                <a:solidFill>
                  <a:schemeClr val="bg1"/>
                </a:solidFill>
              </a:rPr>
              <a:t>[205.67, 28.26, 27.12,  22.07, 16.72, 12.04, 9.23, 6.24, 4.32, 4.03, 2.81, 1.82]</a:t>
            </a:r>
          </a:p>
          <a:p>
            <a:r>
              <a:rPr lang="en-US" sz="1400" dirty="0">
                <a:solidFill>
                  <a:schemeClr val="bg1"/>
                </a:solidFill>
              </a:rPr>
              <a:t>Eigenvector 1 = </a:t>
            </a:r>
            <a:r>
              <a:rPr lang="en-US" sz="1400" dirty="0" smtClean="0">
                <a:solidFill>
                  <a:schemeClr val="bg1"/>
                </a:solidFill>
              </a:rPr>
              <a:t>[-</a:t>
            </a:r>
            <a:r>
              <a:rPr lang="en-US" sz="1400" dirty="0">
                <a:solidFill>
                  <a:schemeClr val="bg1"/>
                </a:solidFill>
              </a:rPr>
              <a:t>0.373, -0.408,  0.425,  0.088, -0.62 ,  0.254,  0.115,  0.127</a:t>
            </a:r>
            <a:r>
              <a:rPr lang="en-US" sz="1400" dirty="0" smtClean="0">
                <a:solidFill>
                  <a:schemeClr val="bg1"/>
                </a:solidFill>
              </a:rPr>
              <a:t>, -</a:t>
            </a:r>
            <a:r>
              <a:rPr lang="en-US" sz="1400" dirty="0">
                <a:solidFill>
                  <a:schemeClr val="bg1"/>
                </a:solidFill>
              </a:rPr>
              <a:t>0.062, -0.024,  0.129,  0.085</a:t>
            </a:r>
            <a:r>
              <a:rPr lang="en-US" sz="1400" dirty="0" smtClean="0">
                <a:solidFill>
                  <a:schemeClr val="bg1"/>
                </a:solidFill>
              </a:rPr>
              <a:t>]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Eigenvector 2 =[-</a:t>
            </a:r>
            <a:r>
              <a:rPr lang="en-US" sz="1400" dirty="0">
                <a:solidFill>
                  <a:schemeClr val="bg1"/>
                </a:solidFill>
              </a:rPr>
              <a:t>0.36 ,  0.036, -0.184,  0.819,  0.183, -0.168,  0.268,  0.081</a:t>
            </a:r>
            <a:r>
              <a:rPr lang="en-US" sz="1400" dirty="0" smtClean="0">
                <a:solidFill>
                  <a:schemeClr val="bg1"/>
                </a:solidFill>
              </a:rPr>
              <a:t>, -</a:t>
            </a:r>
            <a:r>
              <a:rPr lang="en-US" sz="1400" dirty="0">
                <a:solidFill>
                  <a:schemeClr val="bg1"/>
                </a:solidFill>
              </a:rPr>
              <a:t>0.12 </a:t>
            </a:r>
            <a:r>
              <a:rPr lang="en-US" sz="1400" dirty="0" smtClean="0">
                <a:solidFill>
                  <a:schemeClr val="bg1"/>
                </a:solidFill>
              </a:rPr>
              <a:t>, 0.002</a:t>
            </a:r>
            <a:r>
              <a:rPr lang="en-US" sz="1400" dirty="0">
                <a:solidFill>
                  <a:schemeClr val="bg1"/>
                </a:solidFill>
              </a:rPr>
              <a:t>, -0.082,  0.051</a:t>
            </a:r>
            <a:r>
              <a:rPr lang="en-US" sz="1400" dirty="0" smtClean="0">
                <a:solidFill>
                  <a:schemeClr val="bg1"/>
                </a:solidFill>
              </a:rPr>
              <a:t>]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2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432</TotalTime>
  <Words>553</Words>
  <Application>Microsoft Office PowerPoint</Application>
  <PresentationFormat>On-screen Show (4:3)</PresentationFormat>
  <Paragraphs>91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Tony</dc:creator>
  <cp:lastModifiedBy>Chang, Tony</cp:lastModifiedBy>
  <cp:revision>29</cp:revision>
  <dcterms:created xsi:type="dcterms:W3CDTF">2012-10-25T22:53:49Z</dcterms:created>
  <dcterms:modified xsi:type="dcterms:W3CDTF">2012-11-27T18:55:54Z</dcterms:modified>
</cp:coreProperties>
</file>