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1" r:id="rId3"/>
    <p:sldId id="288" r:id="rId4"/>
    <p:sldId id="279" r:id="rId5"/>
    <p:sldId id="289" r:id="rId6"/>
    <p:sldId id="284" r:id="rId7"/>
    <p:sldId id="290" r:id="rId8"/>
    <p:sldId id="278" r:id="rId9"/>
    <p:sldId id="263" r:id="rId10"/>
    <p:sldId id="265" r:id="rId11"/>
    <p:sldId id="266" r:id="rId12"/>
    <p:sldId id="267" r:id="rId13"/>
    <p:sldId id="291" r:id="rId14"/>
    <p:sldId id="269" r:id="rId15"/>
    <p:sldId id="281" r:id="rId16"/>
    <p:sldId id="282" r:id="rId17"/>
    <p:sldId id="270" r:id="rId18"/>
    <p:sldId id="264" r:id="rId19"/>
    <p:sldId id="280" r:id="rId20"/>
    <p:sldId id="285" r:id="rId21"/>
    <p:sldId id="286" r:id="rId22"/>
    <p:sldId id="273" r:id="rId23"/>
    <p:sldId id="287" r:id="rId24"/>
    <p:sldId id="274" r:id="rId25"/>
    <p:sldId id="275"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35" autoAdjust="0"/>
  </p:normalViewPr>
  <p:slideViewPr>
    <p:cSldViewPr>
      <p:cViewPr varScale="1">
        <p:scale>
          <a:sx n="75" d="100"/>
          <a:sy n="75" d="100"/>
        </p:scale>
        <p:origin x="182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4D55A-450E-4608-9B28-716FCD92D7BC}" type="datetimeFigureOut">
              <a:rPr lang="en-US" smtClean="0"/>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6B6D4D-3A97-4B1A-8EC5-3D532E2FE070}" type="slidenum">
              <a:rPr lang="en-US" smtClean="0"/>
              <a:t>‹#›</a:t>
            </a:fld>
            <a:endParaRPr lang="en-US"/>
          </a:p>
        </p:txBody>
      </p:sp>
    </p:spTree>
    <p:extLst>
      <p:ext uri="{BB962C8B-B14F-4D97-AF65-F5344CB8AC3E}">
        <p14:creationId xmlns:p14="http://schemas.microsoft.com/office/powerpoint/2010/main" val="52687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my</a:t>
            </a:r>
            <a:r>
              <a:rPr lang="en-US" baseline="0" dirty="0" smtClean="0"/>
              <a:t> name is Tony Chang and today I will be speaking about my current research on estimating future suitable bioclimatic habitats for WBP in the GYE under projected climates. </a:t>
            </a: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1</a:t>
            </a:fld>
            <a:endParaRPr lang="en-US"/>
          </a:p>
        </p:txBody>
      </p:sp>
    </p:spTree>
    <p:extLst>
      <p:ext uri="{BB962C8B-B14F-4D97-AF65-F5344CB8AC3E}">
        <p14:creationId xmlns:p14="http://schemas.microsoft.com/office/powerpoint/2010/main" val="736611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a:t>
            </a:r>
            <a:r>
              <a:rPr lang="en-US" baseline="0" dirty="0" smtClean="0"/>
              <a:t> the abiotic climate variables from PRISM and the NASA TOPS CMIP5 downscaled GCMs</a:t>
            </a: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10</a:t>
            </a:fld>
            <a:endParaRPr lang="en-US"/>
          </a:p>
        </p:txBody>
      </p:sp>
    </p:spTree>
    <p:extLst>
      <p:ext uri="{BB962C8B-B14F-4D97-AF65-F5344CB8AC3E}">
        <p14:creationId xmlns:p14="http://schemas.microsoft.com/office/powerpoint/2010/main" val="3367482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a:t>
            </a:r>
            <a:r>
              <a:rPr lang="en-US" baseline="0" dirty="0" smtClean="0"/>
              <a:t> we used a dynamic </a:t>
            </a:r>
            <a:r>
              <a:rPr lang="en-US" baseline="0" dirty="0" err="1" smtClean="0"/>
              <a:t>Thornthwaite</a:t>
            </a:r>
            <a:r>
              <a:rPr lang="en-US" baseline="0" dirty="0" smtClean="0"/>
              <a:t> type equation to model the hydrological processes </a:t>
            </a: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11</a:t>
            </a:fld>
            <a:endParaRPr lang="en-US"/>
          </a:p>
        </p:txBody>
      </p:sp>
    </p:spTree>
    <p:extLst>
      <p:ext uri="{BB962C8B-B14F-4D97-AF65-F5344CB8AC3E}">
        <p14:creationId xmlns:p14="http://schemas.microsoft.com/office/powerpoint/2010/main" val="3335225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Selection</a:t>
            </a:r>
            <a:r>
              <a:rPr lang="en-US" baseline="0" dirty="0" smtClean="0"/>
              <a:t> for high deviance and reduction of </a:t>
            </a:r>
            <a:r>
              <a:rPr lang="en-US" baseline="0" dirty="0" err="1" smtClean="0"/>
              <a:t>collinearity</a:t>
            </a:r>
            <a:r>
              <a:rPr lang="en-US" baseline="0" dirty="0" smtClean="0"/>
              <a:t> below 0.75. We take these variables and use a Random Forest algorithm to model suitable bioclimatic habitat space for a subset of the WBP data (around 75% of the total data)</a:t>
            </a: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12</a:t>
            </a:fld>
            <a:endParaRPr lang="en-US"/>
          </a:p>
        </p:txBody>
      </p:sp>
    </p:spTree>
    <p:extLst>
      <p:ext uri="{BB962C8B-B14F-4D97-AF65-F5344CB8AC3E}">
        <p14:creationId xmlns:p14="http://schemas.microsoft.com/office/powerpoint/2010/main" val="34313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Random</a:t>
            </a:r>
            <a:r>
              <a:rPr lang="en-US" baseline="0" dirty="0" smtClean="0"/>
              <a:t> Forest output, we can derive a spatially explicit map of present day WBP, where the highest probable suitable </a:t>
            </a:r>
            <a:r>
              <a:rPr lang="en-US" baseline="0" dirty="0" err="1" smtClean="0"/>
              <a:t>bioclimate</a:t>
            </a:r>
            <a:r>
              <a:rPr lang="en-US" baseline="0" dirty="0" smtClean="0"/>
              <a:t> habitat exist, which in this case dominate the upper </a:t>
            </a:r>
            <a:r>
              <a:rPr lang="en-US" baseline="0" dirty="0" err="1" smtClean="0"/>
              <a:t>elevational</a:t>
            </a:r>
            <a:r>
              <a:rPr lang="en-US" baseline="0" dirty="0" smtClean="0"/>
              <a:t> zones.</a:t>
            </a: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14</a:t>
            </a:fld>
            <a:endParaRPr lang="en-US"/>
          </a:p>
        </p:txBody>
      </p:sp>
    </p:spTree>
    <p:extLst>
      <p:ext uri="{BB962C8B-B14F-4D97-AF65-F5344CB8AC3E}">
        <p14:creationId xmlns:p14="http://schemas.microsoft.com/office/powerpoint/2010/main" val="44981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withheld data, we can examine</a:t>
            </a:r>
            <a:r>
              <a:rPr lang="en-US" baseline="0" dirty="0" smtClean="0"/>
              <a:t> validate the model and find that it is performing well under the summarized results of sensitivity (true positive) and specificity (true negative)</a:t>
            </a: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15</a:t>
            </a:fld>
            <a:endParaRPr lang="en-US"/>
          </a:p>
        </p:txBody>
      </p:sp>
    </p:spTree>
    <p:extLst>
      <p:ext uri="{BB962C8B-B14F-4D97-AF65-F5344CB8AC3E}">
        <p14:creationId xmlns:p14="http://schemas.microsoft.com/office/powerpoint/2010/main" val="188675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 envelope</a:t>
            </a:r>
            <a:r>
              <a:rPr lang="en-US" baseline="0" dirty="0" smtClean="0"/>
              <a:t> shift towards higher elevations</a:t>
            </a: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17</a:t>
            </a:fld>
            <a:endParaRPr lang="en-US"/>
          </a:p>
        </p:txBody>
      </p:sp>
    </p:spTree>
    <p:extLst>
      <p:ext uri="{BB962C8B-B14F-4D97-AF65-F5344CB8AC3E}">
        <p14:creationId xmlns:p14="http://schemas.microsoft.com/office/powerpoint/2010/main" val="1681622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(65% reduction)</a:t>
            </a:r>
            <a:endParaRPr lang="en-US" sz="16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(79% reduction)</a:t>
            </a:r>
            <a:endParaRPr lang="en-US" sz="16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(86% reduction)</a:t>
            </a:r>
            <a:endParaRPr lang="en-US" sz="1600" dirty="0" smtClean="0">
              <a:latin typeface="+mn-lt"/>
            </a:endParaRPr>
          </a:p>
          <a:p>
            <a:endParaRPr lang="en-US" dirty="0" smtClean="0"/>
          </a:p>
          <a:p>
            <a:r>
              <a:rPr lang="en-US" dirty="0" smtClean="0"/>
              <a:t>9500 </a:t>
            </a:r>
            <a:r>
              <a:rPr lang="en-US" dirty="0" err="1" smtClean="0"/>
              <a:t>ft</a:t>
            </a:r>
            <a:r>
              <a:rPr lang="en-US" dirty="0" smtClean="0"/>
              <a:t> mean</a:t>
            </a:r>
          </a:p>
          <a:p>
            <a:r>
              <a:rPr lang="en-US" dirty="0" smtClean="0"/>
              <a:t>10,500</a:t>
            </a:r>
            <a:r>
              <a:rPr lang="en-US" baseline="0" dirty="0" smtClean="0"/>
              <a:t> ft-11,500ft</a:t>
            </a:r>
            <a:endParaRPr lang="en-US" dirty="0" smtClean="0"/>
          </a:p>
          <a:p>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18</a:t>
            </a:fld>
            <a:endParaRPr lang="en-US"/>
          </a:p>
        </p:txBody>
      </p:sp>
    </p:spTree>
    <p:extLst>
      <p:ext uri="{BB962C8B-B14F-4D97-AF65-F5344CB8AC3E}">
        <p14:creationId xmlns:p14="http://schemas.microsoft.com/office/powerpoint/2010/main" val="118506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variability in</a:t>
            </a:r>
            <a:r>
              <a:rPr lang="en-US" baseline="0" dirty="0" smtClean="0"/>
              <a:t> the beginning and high variability at the middle decades. </a:t>
            </a: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19</a:t>
            </a:fld>
            <a:endParaRPr lang="en-US"/>
          </a:p>
        </p:txBody>
      </p:sp>
    </p:spTree>
    <p:extLst>
      <p:ext uri="{BB962C8B-B14F-4D97-AF65-F5344CB8AC3E}">
        <p14:creationId xmlns:p14="http://schemas.microsoft.com/office/powerpoint/2010/main" val="3405123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 adaptation</a:t>
            </a:r>
            <a:r>
              <a:rPr lang="en-US" baseline="0" dirty="0" smtClean="0"/>
              <a:t> here would be planting and controlling competition </a:t>
            </a: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23</a:t>
            </a:fld>
            <a:endParaRPr lang="en-US"/>
          </a:p>
        </p:txBody>
      </p:sp>
    </p:spTree>
    <p:extLst>
      <p:ext uri="{BB962C8B-B14F-4D97-AF65-F5344CB8AC3E}">
        <p14:creationId xmlns:p14="http://schemas.microsoft.com/office/powerpoint/2010/main" val="416859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the next century, it is expected that most of the conterminous US will experience climate changes.  From</a:t>
            </a:r>
            <a:r>
              <a:rPr lang="en-US" sz="1200" kern="1200" baseline="0" dirty="0" smtClean="0">
                <a:solidFill>
                  <a:schemeClr val="tx1"/>
                </a:solidFill>
                <a:effectLst/>
                <a:latin typeface="+mn-lt"/>
                <a:ea typeface="+mn-ea"/>
                <a:cs typeface="+mn-cs"/>
              </a:rPr>
              <a:t> present day temperature records, the US has already seen a temperature increase of up to 3.2 </a:t>
            </a:r>
            <a:r>
              <a:rPr lang="en-US" sz="1200" kern="1200" baseline="30000" dirty="0" smtClean="0">
                <a:solidFill>
                  <a:schemeClr val="tx1"/>
                </a:solidFill>
                <a:effectLst/>
                <a:latin typeface="+mn-lt"/>
                <a:ea typeface="+mn-ea"/>
                <a:cs typeface="+mn-cs"/>
              </a:rPr>
              <a:t>o </a:t>
            </a:r>
            <a:r>
              <a:rPr lang="en-US" sz="1200" kern="1200" baseline="0" dirty="0" smtClean="0">
                <a:solidFill>
                  <a:schemeClr val="tx1"/>
                </a:solidFill>
                <a:effectLst/>
                <a:latin typeface="+mn-lt"/>
                <a:ea typeface="+mn-ea"/>
                <a:cs typeface="+mn-cs"/>
              </a:rPr>
              <a:t>F from the hundred year average, with most of this change occurring within the last 30 years. More importantly though, climatic changes across the landscape are not homogeneous, meaning that future conditions </a:t>
            </a:r>
            <a:r>
              <a:rPr lang="en-US" sz="1200" kern="1200" baseline="0" dirty="0" smtClean="0">
                <a:solidFill>
                  <a:schemeClr val="tx1"/>
                </a:solidFill>
                <a:effectLst/>
                <a:latin typeface="+mn-lt"/>
                <a:ea typeface="+mn-ea"/>
                <a:cs typeface="+mn-cs"/>
              </a:rPr>
              <a:t>will experience temperature cooling or warming at </a:t>
            </a:r>
            <a:r>
              <a:rPr lang="en-US" sz="1200" kern="1200" baseline="0" dirty="0" smtClean="0">
                <a:solidFill>
                  <a:schemeClr val="tx1"/>
                </a:solidFill>
                <a:effectLst/>
                <a:latin typeface="+mn-lt"/>
                <a:ea typeface="+mn-ea"/>
                <a:cs typeface="+mn-cs"/>
              </a:rPr>
              <a:t>regional and local scales,</a:t>
            </a:r>
            <a:r>
              <a:rPr lang="en-US" sz="1200" kern="1200" dirty="0" smtClean="0">
                <a:solidFill>
                  <a:schemeClr val="tx1"/>
                </a:solidFill>
                <a:effectLst/>
                <a:latin typeface="+mn-lt"/>
                <a:ea typeface="+mn-ea"/>
                <a:cs typeface="+mn-cs"/>
              </a:rPr>
              <a:t> leading to shifts of temperature/moisture regimes to </a:t>
            </a:r>
            <a:r>
              <a:rPr lang="en-US" sz="1200" kern="1200" dirty="0" smtClean="0">
                <a:solidFill>
                  <a:schemeClr val="tx1"/>
                </a:solidFill>
                <a:effectLst/>
                <a:latin typeface="+mn-lt"/>
                <a:ea typeface="+mn-ea"/>
                <a:cs typeface="+mn-cs"/>
              </a:rPr>
              <a:t>that may be </a:t>
            </a:r>
            <a:r>
              <a:rPr lang="en-US" sz="1200" kern="1200" dirty="0" err="1" smtClean="0">
                <a:solidFill>
                  <a:schemeClr val="tx1"/>
                </a:solidFill>
                <a:effectLst/>
                <a:latin typeface="+mn-lt"/>
                <a:ea typeface="+mn-ea"/>
                <a:cs typeface="+mn-cs"/>
              </a:rPr>
              <a:t>mesic</a:t>
            </a:r>
            <a:r>
              <a:rPr lang="en-US" sz="1200" kern="1200" dirty="0" smtClean="0">
                <a:solidFill>
                  <a:schemeClr val="tx1"/>
                </a:solidFill>
                <a:effectLst/>
                <a:latin typeface="+mn-lt"/>
                <a:ea typeface="+mn-ea"/>
                <a:cs typeface="+mn-cs"/>
              </a:rPr>
              <a:t>, xeric, or even hydric habitat conditions as you can see from this figure</a:t>
            </a:r>
            <a:r>
              <a:rPr lang="en-US" sz="1200" kern="1200" baseline="0" dirty="0" smtClean="0">
                <a:solidFill>
                  <a:schemeClr val="tx1"/>
                </a:solidFill>
                <a:effectLst/>
                <a:latin typeface="+mn-lt"/>
                <a:ea typeface="+mn-ea"/>
                <a:cs typeface="+mn-cs"/>
              </a:rPr>
              <a:t> from the EPA.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pattern continues at even higher resolutions. As </a:t>
            </a:r>
            <a:r>
              <a:rPr lang="en-US" sz="1200" kern="1200" baseline="0" dirty="0" smtClean="0">
                <a:solidFill>
                  <a:schemeClr val="tx1"/>
                </a:solidFill>
                <a:effectLst/>
                <a:latin typeface="+mn-lt"/>
                <a:ea typeface="+mn-ea"/>
                <a:cs typeface="+mn-cs"/>
              </a:rPr>
              <a:t>can be demonstrated by examining the Greater Yellowstone Ecosystem where we can see some regions warming or cooling relative to the 1900-2010 </a:t>
            </a:r>
            <a:r>
              <a:rPr lang="en-US" sz="1200" kern="1200" baseline="0" dirty="0" smtClean="0">
                <a:solidFill>
                  <a:schemeClr val="tx1"/>
                </a:solidFill>
                <a:effectLst/>
                <a:latin typeface="+mn-lt"/>
                <a:ea typeface="+mn-ea"/>
                <a:cs typeface="+mn-cs"/>
              </a:rPr>
              <a:t>average, due to complex topographies. This fact becomes important when we consider the impacts of climate on individual species at the local scale.</a:t>
            </a: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6B6D4D-3A97-4B1A-8EC5-3D532E2FE070}" type="slidenum">
              <a:rPr lang="en-US" smtClean="0"/>
              <a:t>2</a:t>
            </a:fld>
            <a:endParaRPr lang="en-US"/>
          </a:p>
        </p:txBody>
      </p:sp>
    </p:spTree>
    <p:extLst>
      <p:ext uri="{BB962C8B-B14F-4D97-AF65-F5344CB8AC3E}">
        <p14:creationId xmlns:p14="http://schemas.microsoft.com/office/powerpoint/2010/main" val="301697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Such climate changes are expected to influence the ecosystem. Evidence of climate related impacts have been observed by large </a:t>
            </a:r>
            <a:r>
              <a:rPr lang="en-US" baseline="0" dirty="0" err="1" smtClean="0"/>
              <a:t>dieoff</a:t>
            </a:r>
            <a:r>
              <a:rPr lang="en-US" baseline="0" dirty="0" smtClean="0"/>
              <a:t> events and </a:t>
            </a:r>
            <a:r>
              <a:rPr lang="en-US" baseline="0" dirty="0" err="1" smtClean="0"/>
              <a:t>elevational</a:t>
            </a:r>
            <a:r>
              <a:rPr lang="en-US" baseline="0" dirty="0" smtClean="0"/>
              <a:t> shifts.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Although episodic mortality occurs in the absence of climate change, a review study by Allen et al 2010 suggested that some of the world’s forested ecosystems already may be responding to climate change when physical conditions such as available moisture and temperature shift beyond the tolerance of the species.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raises concern on determining </a:t>
            </a:r>
            <a:r>
              <a:rPr lang="en-US" sz="1200" b="0" i="0" u="none" strike="noStrike" kern="1200" baseline="0" dirty="0" smtClean="0">
                <a:solidFill>
                  <a:schemeClr val="tx1"/>
                </a:solidFill>
                <a:latin typeface="+mn-lt"/>
                <a:ea typeface="+mn-ea"/>
                <a:cs typeface="+mn-cs"/>
              </a:rPr>
              <a:t>where forests </a:t>
            </a:r>
            <a:r>
              <a:rPr lang="en-US" sz="1200" b="0" i="0" u="none" strike="noStrike" kern="1200" baseline="0" dirty="0" smtClean="0">
                <a:solidFill>
                  <a:schemeClr val="tx1"/>
                </a:solidFill>
                <a:latin typeface="+mn-lt"/>
                <a:ea typeface="+mn-ea"/>
                <a:cs typeface="+mn-cs"/>
              </a:rPr>
              <a:t>may be exposed to conditions outside of their classic environmental conditions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Aspen (</a:t>
            </a:r>
            <a:r>
              <a:rPr lang="en-US" dirty="0" err="1" smtClean="0"/>
              <a:t>populus</a:t>
            </a:r>
            <a:r>
              <a:rPr lang="en-US" dirty="0" smtClean="0"/>
              <a:t> </a:t>
            </a:r>
            <a:r>
              <a:rPr lang="en-US" dirty="0" err="1" smtClean="0"/>
              <a:t>tremuloides</a:t>
            </a:r>
            <a:r>
              <a:rPr lang="en-US" dirty="0" smtClean="0"/>
              <a:t>) in</a:t>
            </a:r>
            <a:r>
              <a:rPr lang="en-US" baseline="0" dirty="0" smtClean="0"/>
              <a:t> Alberta Canada, and Ponderosa Pine in Jemez Mountains, New Mexico.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Craig Allen</a:t>
            </a:r>
            <a:r>
              <a:rPr lang="en-US" baseline="0" dirty="0" smtClean="0"/>
              <a:t> on of the first to not rapid landscape response to climate variation </a:t>
            </a:r>
          </a:p>
          <a:p>
            <a:endParaRPr lang="en-US" baseline="0" dirty="0" smtClean="0"/>
          </a:p>
          <a:p>
            <a:r>
              <a:rPr lang="en-US" baseline="0" dirty="0" smtClean="0"/>
              <a:t>To better understand the effects of climate change on an ecosystem, we need to consider the variability of climate at a finer spatial resolution</a:t>
            </a:r>
          </a:p>
          <a:p>
            <a:endParaRPr lang="en-US" dirty="0" smtClean="0"/>
          </a:p>
          <a:p>
            <a:r>
              <a:rPr lang="en-US" baseline="0" dirty="0" smtClean="0"/>
              <a:t>David </a:t>
            </a:r>
            <a:r>
              <a:rPr lang="en-US" baseline="0" dirty="0" err="1" smtClean="0"/>
              <a:t>Breshears</a:t>
            </a:r>
            <a:r>
              <a:rPr lang="en-US" baseline="0" dirty="0" smtClean="0"/>
              <a:t> et al 2005 reported regional </a:t>
            </a:r>
            <a:r>
              <a:rPr lang="en-US" baseline="0" dirty="0" err="1" smtClean="0"/>
              <a:t>pinus</a:t>
            </a:r>
            <a:r>
              <a:rPr lang="en-US" baseline="0" dirty="0" smtClean="0"/>
              <a:t> </a:t>
            </a:r>
            <a:r>
              <a:rPr lang="en-US" baseline="0" dirty="0" err="1" smtClean="0"/>
              <a:t>edulis</a:t>
            </a:r>
            <a:r>
              <a:rPr lang="en-US" baseline="0" dirty="0" smtClean="0"/>
              <a:t> die-off in response to a global change type drought, meaning it was warmer than typical droughts.</a:t>
            </a:r>
          </a:p>
          <a:p>
            <a:endParaRPr lang="en-US" dirty="0" smtClean="0"/>
          </a:p>
          <a:p>
            <a:endParaRPr lang="en-US" baseline="0" dirty="0" smtClean="0"/>
          </a:p>
          <a:p>
            <a:r>
              <a:rPr lang="en-US" baseline="0" dirty="0" smtClean="0"/>
              <a:t>Walther et al 2002 Ecological responses to recent climate change </a:t>
            </a:r>
          </a:p>
          <a:p>
            <a:r>
              <a:rPr lang="en-US" sz="1200" b="0" i="0" u="none" strike="noStrike" kern="1200" baseline="0" dirty="0" smtClean="0">
                <a:solidFill>
                  <a:schemeClr val="tx1"/>
                </a:solidFill>
                <a:latin typeface="+mn-lt"/>
                <a:ea typeface="+mn-ea"/>
                <a:cs typeface="+mn-cs"/>
              </a:rPr>
              <a:t>In regions under the influence of El Nino/Southern Oscillation (ENSO), for example, change </a:t>
            </a:r>
            <a:r>
              <a:rPr lang="en-US" sz="1200" b="0" i="0" u="none" strike="noStrike" kern="1200" baseline="0" dirty="0" err="1" smtClean="0">
                <a:solidFill>
                  <a:schemeClr val="tx1"/>
                </a:solidFill>
                <a:latin typeface="+mn-lt"/>
                <a:ea typeface="+mn-ea"/>
                <a:cs typeface="+mn-cs"/>
              </a:rPr>
              <a:t>mayhappen</a:t>
            </a:r>
            <a:r>
              <a:rPr lang="en-US" sz="1200" b="0" i="0" u="none" strike="noStrike" kern="1200" baseline="0" dirty="0" smtClean="0">
                <a:solidFill>
                  <a:schemeClr val="tx1"/>
                </a:solidFill>
                <a:latin typeface="+mn-lt"/>
                <a:ea typeface="+mn-ea"/>
                <a:cs typeface="+mn-cs"/>
              </a:rPr>
              <a:t> rapidly during warm episodes, with `setbacks' during cool periods. In addition, climatic extremes related to natural oscillations and underlying long-term trends are also important in driving the present range changes.</a:t>
            </a:r>
            <a:endParaRPr lang="en-US" baseline="0" dirty="0" smtClean="0"/>
          </a:p>
          <a:p>
            <a:r>
              <a:rPr lang="en-US" baseline="0" dirty="0" smtClean="0"/>
              <a:t>Jesse Logan modeled mountain pine beetle increase with temperature</a:t>
            </a:r>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3</a:t>
            </a:fld>
            <a:endParaRPr lang="en-US"/>
          </a:p>
        </p:txBody>
      </p:sp>
    </p:spTree>
    <p:extLst>
      <p:ext uri="{BB962C8B-B14F-4D97-AF65-F5344CB8AC3E}">
        <p14:creationId xmlns:p14="http://schemas.microsoft.com/office/powerpoint/2010/main" val="403330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such forest species of concern is WBP.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Whitebark</a:t>
            </a:r>
            <a:r>
              <a:rPr lang="en-US" sz="1200" b="0" i="0" u="none" strike="noStrike" kern="1200" baseline="0" dirty="0" smtClean="0">
                <a:solidFill>
                  <a:schemeClr val="tx1"/>
                </a:solidFill>
                <a:latin typeface="+mn-lt"/>
                <a:ea typeface="+mn-ea"/>
                <a:cs typeface="+mn-cs"/>
              </a:rPr>
              <a:t> pine (</a:t>
            </a:r>
            <a:r>
              <a:rPr lang="en-US" sz="1200" b="0" i="0" u="none" strike="noStrike" kern="1200" baseline="0" dirty="0" err="1" smtClean="0">
                <a:solidFill>
                  <a:schemeClr val="tx1"/>
                </a:solidFill>
                <a:latin typeface="+mn-lt"/>
                <a:ea typeface="+mn-ea"/>
                <a:cs typeface="+mn-cs"/>
              </a:rPr>
              <a:t>Pinus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albicaulis</a:t>
            </a:r>
            <a:r>
              <a:rPr lang="en-US" sz="1200" b="0" i="0" u="none" strike="noStrike" kern="1200" baseline="0" dirty="0" smtClean="0">
                <a:solidFill>
                  <a:schemeClr val="tx1"/>
                </a:solidFill>
                <a:latin typeface="+mn-lt"/>
                <a:ea typeface="+mn-ea"/>
                <a:cs typeface="+mn-cs"/>
              </a:rPr>
              <a:t>) (WBP) is a native conifer of the Western U.S. that is considered a keystone species in the sub-alpine environment, whose nuts provide a food source for Clark’s nutcracker, red squirrels, and </a:t>
            </a:r>
            <a:r>
              <a:rPr lang="en-US" sz="1200" b="0" i="0" u="none" strike="noStrike" kern="1200" baseline="0" dirty="0" err="1" smtClean="0">
                <a:solidFill>
                  <a:schemeClr val="tx1"/>
                </a:solidFill>
                <a:latin typeface="+mn-lt"/>
                <a:ea typeface="+mn-ea"/>
                <a:cs typeface="+mn-cs"/>
              </a:rPr>
              <a:t>grizzley</a:t>
            </a:r>
            <a:r>
              <a:rPr lang="en-US" sz="1200" b="0" i="0" u="none" strike="noStrike" kern="1200" baseline="0" dirty="0" smtClean="0">
                <a:solidFill>
                  <a:schemeClr val="tx1"/>
                </a:solidFill>
                <a:latin typeface="+mn-lt"/>
                <a:ea typeface="+mn-ea"/>
                <a:cs typeface="+mn-cs"/>
              </a:rPr>
              <a:t> bears. It also serves the ecosystem </a:t>
            </a:r>
            <a:r>
              <a:rPr lang="en-US" sz="1200" b="0" i="0" u="none" strike="noStrike" kern="1200" baseline="0" dirty="0" err="1" smtClean="0">
                <a:solidFill>
                  <a:schemeClr val="tx1"/>
                </a:solidFill>
                <a:latin typeface="+mn-lt"/>
                <a:ea typeface="+mn-ea"/>
                <a:cs typeface="+mn-cs"/>
              </a:rPr>
              <a:t>funcitons</a:t>
            </a:r>
            <a:r>
              <a:rPr lang="en-US" sz="1200" b="0" i="0" u="none" strike="noStrike" kern="1200" baseline="0" dirty="0" smtClean="0">
                <a:solidFill>
                  <a:schemeClr val="tx1"/>
                </a:solidFill>
                <a:latin typeface="+mn-lt"/>
                <a:ea typeface="+mn-ea"/>
                <a:cs typeface="+mn-cs"/>
              </a:rPr>
              <a:t> of stabilizing soil, moderating snow melt and runoff, and facilitating establishment for other species.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Whitebark</a:t>
            </a:r>
            <a:r>
              <a:rPr lang="en-US" sz="1200" b="0" i="0" u="none" strike="noStrike" kern="1200" baseline="0" dirty="0" smtClean="0">
                <a:solidFill>
                  <a:schemeClr val="tx1"/>
                </a:solidFill>
                <a:latin typeface="+mn-lt"/>
                <a:ea typeface="+mn-ea"/>
                <a:cs typeface="+mn-cs"/>
              </a:rPr>
              <a:t> pine has experienced a notable decline in the past two decades within the U.S. Northern Rockies (especially the GYE) due to high rates of infestation from the mountain pine beetle (</a:t>
            </a:r>
            <a:r>
              <a:rPr lang="en-US" sz="1200" b="0" i="0" u="none" strike="noStrike" kern="1200" baseline="0" dirty="0" err="1" smtClean="0">
                <a:solidFill>
                  <a:schemeClr val="tx1"/>
                </a:solidFill>
                <a:latin typeface="+mn-lt"/>
                <a:ea typeface="+mn-ea"/>
                <a:cs typeface="+mn-cs"/>
              </a:rPr>
              <a:t>Dendroctonus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ponderosae</a:t>
            </a:r>
            <a:r>
              <a:rPr lang="en-US" sz="1200" b="0" i="0" u="none" strike="noStrike" kern="1200" baseline="0" dirty="0" smtClean="0">
                <a:solidFill>
                  <a:schemeClr val="tx1"/>
                </a:solidFill>
                <a:latin typeface="+mn-lt"/>
                <a:ea typeface="+mn-ea"/>
                <a:cs typeface="+mn-cs"/>
              </a:rPr>
              <a:t>) and white pine blister rust, whose activity is linked to increased temperatures and precipitation, resulting </a:t>
            </a:r>
            <a:r>
              <a:rPr lang="en-US" sz="1200" b="0" i="0" u="none" strike="noStrike" kern="1200" baseline="0" dirty="0" smtClean="0">
                <a:solidFill>
                  <a:schemeClr val="tx1"/>
                </a:solidFill>
                <a:latin typeface="+mn-lt"/>
                <a:ea typeface="+mn-ea"/>
                <a:cs typeface="+mn-cs"/>
              </a:rPr>
              <a:t>in an 80% mortality rate within the adult population. Furthermore, a meta-analysis by Hansen and Philips 2014 on projected tree species climate suitability across the Northern Rockies identified WBP as most vulnerable to climate change</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declines make WBP an ideal species to examine for response to climate change in the future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66B6D4D-3A97-4B1A-8EC5-3D532E2FE070}" type="slidenum">
              <a:rPr lang="en-US" smtClean="0"/>
              <a:t>4</a:t>
            </a:fld>
            <a:endParaRPr lang="en-US"/>
          </a:p>
        </p:txBody>
      </p:sp>
    </p:spTree>
    <p:extLst>
      <p:ext uri="{BB962C8B-B14F-4D97-AF65-F5344CB8AC3E}">
        <p14:creationId xmlns:p14="http://schemas.microsoft.com/office/powerpoint/2010/main" val="211233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method of understanding a species response to climate change is through </a:t>
            </a:r>
            <a:r>
              <a:rPr lang="en-US" baseline="0" dirty="0" err="1" smtClean="0"/>
              <a:t>bioclimate</a:t>
            </a:r>
            <a:r>
              <a:rPr lang="en-US" baseline="0" dirty="0" smtClean="0"/>
              <a:t> niche modeling, which has become common practice for assessing potential vegetation shifts under climate change. </a:t>
            </a:r>
          </a:p>
          <a:p>
            <a:endParaRPr lang="en-US" baseline="0" dirty="0" smtClean="0"/>
          </a:p>
          <a:p>
            <a:r>
              <a:rPr lang="en-US" baseline="0" dirty="0" smtClean="0"/>
              <a:t>Ecological niche theory proposes there exists some niche of bioclimatic conditions within which a species can persist. This niche is modeled by empirical relationships between the presence or absence of a species and the associated abiotic, and sometimes biotic, variables that describe the niche space. This assumes that the current variable relationships with presence and absence reflect a species environmental preferences which may be retained into the future. </a:t>
            </a:r>
          </a:p>
          <a:p>
            <a:endParaRPr lang="en-US" baseline="0" dirty="0" smtClean="0"/>
          </a:p>
          <a:p>
            <a:r>
              <a:rPr lang="en-US" baseline="0" dirty="0" smtClean="0"/>
              <a:t>The example below, shows the modeled suitable climate habitat space for </a:t>
            </a:r>
            <a:r>
              <a:rPr lang="en-US" baseline="0" dirty="0" err="1" smtClean="0"/>
              <a:t>pinyon</a:t>
            </a:r>
            <a:r>
              <a:rPr lang="en-US" baseline="0" dirty="0" smtClean="0"/>
              <a:t> pine reducing within the southwest from present day to 2030, 2060, and 2090</a:t>
            </a:r>
            <a:endParaRPr lang="en-US" baseline="0" dirty="0" smtClean="0"/>
          </a:p>
          <a:p>
            <a:r>
              <a:rPr lang="en-US" baseline="0" dirty="0" smtClean="0"/>
              <a:t>At macro scales, this approach has been used to predict species distributions across much of the US for numerous forest tree species . </a:t>
            </a:r>
          </a:p>
          <a:p>
            <a:endParaRPr lang="en-US" baseline="0" dirty="0" smtClean="0"/>
          </a:p>
          <a:p>
            <a:r>
              <a:rPr lang="en-US" baseline="0" dirty="0" err="1" smtClean="0"/>
              <a:t>Rehfeldt</a:t>
            </a:r>
            <a:r>
              <a:rPr lang="en-US" baseline="0" dirty="0" smtClean="0"/>
              <a:t> </a:t>
            </a:r>
          </a:p>
          <a:p>
            <a:endParaRPr lang="en-US" baseline="0" dirty="0" smtClean="0"/>
          </a:p>
          <a:p>
            <a:r>
              <a:rPr lang="en-US" baseline="0" dirty="0" err="1" smtClean="0"/>
              <a:t>Waring</a:t>
            </a:r>
            <a:r>
              <a:rPr lang="en-US" baseline="0" dirty="0" smtClean="0"/>
              <a:t> </a:t>
            </a:r>
          </a:p>
          <a:p>
            <a:endParaRPr lang="en-US" b="1" baseline="0" dirty="0" smtClean="0"/>
          </a:p>
          <a:p>
            <a:r>
              <a:rPr lang="en-US" baseline="0" dirty="0" smtClean="0"/>
              <a:t>This approach does not predict where a species will actually occur in the future (realized niche), but rather it predicts locations where climatic conditions will be suitable for the species under future projections. </a:t>
            </a:r>
          </a:p>
          <a:p>
            <a:endParaRPr lang="en-US" baseline="0" dirty="0" smtClean="0"/>
          </a:p>
          <a:p>
            <a:r>
              <a:rPr lang="en-US" baseline="0" dirty="0" smtClean="0"/>
              <a:t>Hansen</a:t>
            </a:r>
          </a:p>
          <a:p>
            <a:r>
              <a:rPr lang="en-US" baseline="0" dirty="0" smtClean="0"/>
              <a:t>Models for vegetation</a:t>
            </a:r>
          </a:p>
          <a:p>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5</a:t>
            </a:fld>
            <a:endParaRPr lang="en-US"/>
          </a:p>
        </p:txBody>
      </p:sp>
    </p:spTree>
    <p:extLst>
      <p:ext uri="{BB962C8B-B14F-4D97-AF65-F5344CB8AC3E}">
        <p14:creationId xmlns:p14="http://schemas.microsoft.com/office/powerpoint/2010/main" val="245667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we are seeing here are</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omputed</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mean annual temperature and precipitation changes within the GYE </a:t>
            </a:r>
            <a:r>
              <a:rPr lang="en-US" sz="1200" kern="1200" baseline="0" dirty="0" smtClean="0">
                <a:solidFill>
                  <a:schemeClr val="tx1"/>
                </a:solidFill>
                <a:effectLst/>
                <a:latin typeface="+mn-lt"/>
                <a:ea typeface="+mn-ea"/>
                <a:cs typeface="+mn-cs"/>
              </a:rPr>
              <a:t>under the historic records in blue and multiple GCMs under 2 climate change scenarios in the red and orange. There exists 46 different General Circulation Models under the latest phase 5 IPCC Coupled Model </a:t>
            </a:r>
            <a:r>
              <a:rPr lang="en-US" sz="1200" kern="1200" baseline="0" dirty="0" err="1" smtClean="0">
                <a:solidFill>
                  <a:schemeClr val="tx1"/>
                </a:solidFill>
                <a:effectLst/>
                <a:latin typeface="+mn-lt"/>
                <a:ea typeface="+mn-ea"/>
                <a:cs typeface="+mn-cs"/>
              </a:rPr>
              <a:t>Intercomparison</a:t>
            </a:r>
            <a:r>
              <a:rPr lang="en-US" sz="1200" kern="1200" baseline="0" dirty="0" smtClean="0">
                <a:solidFill>
                  <a:schemeClr val="tx1"/>
                </a:solidFill>
                <a:effectLst/>
                <a:latin typeface="+mn-lt"/>
                <a:ea typeface="+mn-ea"/>
                <a:cs typeface="+mn-cs"/>
              </a:rPr>
              <a:t>, where I have selected the 9 best representative models. The red RCP 8.5 presents a “business as usual” scenario, and the orange RCP 4.5 represents a moderate reduction of carbon emissions globally. Changes in temperature and precipitation for the GYE display </a:t>
            </a:r>
            <a:r>
              <a:rPr lang="en-US" sz="1200" kern="1200" dirty="0" smtClean="0">
                <a:solidFill>
                  <a:schemeClr val="tx1"/>
                </a:solidFill>
                <a:effectLst/>
                <a:latin typeface="+mn-lt"/>
                <a:ea typeface="+mn-ea"/>
                <a:cs typeface="+mn-cs"/>
              </a:rPr>
              <a:t>increases</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of</a:t>
            </a:r>
            <a:r>
              <a:rPr lang="en-US" sz="1200" kern="1200" dirty="0" smtClean="0">
                <a:solidFill>
                  <a:schemeClr val="tx1"/>
                </a:solidFill>
                <a:effectLst/>
                <a:latin typeface="+mn-lt"/>
                <a:ea typeface="+mn-ea"/>
                <a:cs typeface="+mn-cs"/>
              </a:rPr>
              <a:t> 2-9</a:t>
            </a:r>
            <a:r>
              <a:rPr lang="en-US" sz="1200" kern="1200" baseline="300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C and -50-250mm relatively , depending on the general circulation model. This</a:t>
            </a:r>
            <a:r>
              <a:rPr lang="en-US" sz="1200" kern="1200" baseline="0" dirty="0" smtClean="0">
                <a:solidFill>
                  <a:schemeClr val="tx1"/>
                </a:solidFill>
                <a:effectLst/>
                <a:latin typeface="+mn-lt"/>
                <a:ea typeface="+mn-ea"/>
                <a:cs typeface="+mn-cs"/>
              </a:rPr>
              <a:t> raises interest in not only understanding the impacts of these projections on WBP tolerances, but also the effects of variability among GCMs on WBP.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6B6D4D-3A97-4B1A-8EC5-3D532E2FE070}" type="slidenum">
              <a:rPr lang="en-US" smtClean="0"/>
              <a:t>6</a:t>
            </a:fld>
            <a:endParaRPr lang="en-US"/>
          </a:p>
        </p:txBody>
      </p:sp>
    </p:spTree>
    <p:extLst>
      <p:ext uri="{BB962C8B-B14F-4D97-AF65-F5344CB8AC3E}">
        <p14:creationId xmlns:p14="http://schemas.microsoft.com/office/powerpoint/2010/main" val="424505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given these tools and observations of climate change in the GYE, we determined </a:t>
            </a:r>
            <a:r>
              <a:rPr lang="en-US" baseline="0" dirty="0" smtClean="0"/>
              <a:t>two </a:t>
            </a:r>
            <a:r>
              <a:rPr lang="en-US" baseline="0" dirty="0" smtClean="0"/>
              <a:t>major study objectives:</a:t>
            </a:r>
          </a:p>
          <a:p>
            <a:pPr marL="228600" indent="-228600">
              <a:buAutoNum type="arabicParenR"/>
            </a:pPr>
            <a:r>
              <a:rPr lang="en-US" baseline="0" dirty="0" smtClean="0"/>
              <a:t>How will the bioclimatic habitat envelope for WBP respond to shifts in the GYE climate</a:t>
            </a:r>
          </a:p>
          <a:p>
            <a:pPr marL="228600" indent="-228600">
              <a:buAutoNum type="arabicParenR"/>
            </a:pPr>
            <a:r>
              <a:rPr lang="en-US" baseline="0" dirty="0" smtClean="0"/>
              <a:t>What is the level the variability amongst the different habitat projections (to explicitly address the uncertainty of GCMs)</a:t>
            </a: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7</a:t>
            </a:fld>
            <a:endParaRPr lang="en-US"/>
          </a:p>
        </p:txBody>
      </p:sp>
    </p:spTree>
    <p:extLst>
      <p:ext uri="{BB962C8B-B14F-4D97-AF65-F5344CB8AC3E}">
        <p14:creationId xmlns:p14="http://schemas.microsoft.com/office/powerpoint/2010/main" val="25970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GYE</a:t>
            </a:r>
            <a:r>
              <a:rPr lang="en-US" baseline="0" dirty="0" smtClean="0"/>
              <a:t> is one region of interest for study. The GYE provides a complex topography to study the effects of climate change within a landscape. </a:t>
            </a:r>
          </a:p>
          <a:p>
            <a:endParaRPr lang="en-US" baseline="0" dirty="0" smtClean="0"/>
          </a:p>
          <a:p>
            <a:r>
              <a:rPr lang="en-US" sz="1200" b="0" i="0" u="none" strike="noStrike" kern="1200" baseline="0" dirty="0" smtClean="0">
                <a:solidFill>
                  <a:schemeClr val="tx1"/>
                </a:solidFill>
                <a:latin typeface="+mn-lt"/>
                <a:ea typeface="+mn-ea"/>
                <a:cs typeface="+mn-cs"/>
              </a:rPr>
              <a:t>The GYE encompasses 150,700 km</a:t>
            </a:r>
            <a:r>
              <a:rPr lang="en-US" sz="1200" b="0" i="0" u="none" strike="noStrike" kern="1200" baseline="3000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with an </a:t>
            </a:r>
            <a:r>
              <a:rPr lang="en-US" sz="1200" b="0" i="0" u="none" strike="noStrike" kern="1200" baseline="0" dirty="0" err="1" smtClean="0">
                <a:solidFill>
                  <a:schemeClr val="tx1"/>
                </a:solidFill>
                <a:latin typeface="+mn-lt"/>
                <a:ea typeface="+mn-ea"/>
                <a:cs typeface="+mn-cs"/>
              </a:rPr>
              <a:t>elevational</a:t>
            </a:r>
            <a:r>
              <a:rPr lang="en-US" sz="1200" b="0" i="0" u="none" strike="noStrike" kern="1200" baseline="0" dirty="0" smtClean="0">
                <a:solidFill>
                  <a:schemeClr val="tx1"/>
                </a:solidFill>
                <a:latin typeface="+mn-lt"/>
                <a:ea typeface="+mn-ea"/>
                <a:cs typeface="+mn-cs"/>
              </a:rPr>
              <a:t> gradient from 522-4,206 m that represents 14 surrounding mountain ranges, 3 national parks, and a number of state and federally managed forests.</a:t>
            </a:r>
          </a:p>
          <a:p>
            <a:endParaRPr lang="en-US" dirty="0" smtClean="0"/>
          </a:p>
          <a:p>
            <a:r>
              <a:rPr lang="en-US" dirty="0" smtClean="0"/>
              <a:t>This region is the primary area of interest for 3 reasons</a:t>
            </a:r>
          </a:p>
          <a:p>
            <a:pPr marL="228600" indent="-228600">
              <a:buAutoNum type="arabicParenR"/>
            </a:pPr>
            <a:r>
              <a:rPr lang="en-US" baseline="0" dirty="0" smtClean="0"/>
              <a:t>Evidence that the GYE WBP sub-population is genetically distinct from other regional populations with different climate tolerances (</a:t>
            </a:r>
            <a:r>
              <a:rPr lang="en-US" baseline="0" dirty="0" err="1" smtClean="0"/>
              <a:t>Maholovich</a:t>
            </a:r>
            <a:r>
              <a:rPr lang="en-US" baseline="0" dirty="0" smtClean="0"/>
              <a:t> 2011)</a:t>
            </a:r>
          </a:p>
          <a:p>
            <a:pPr marL="228600" indent="-228600">
              <a:buAutoNum type="arabicParenR"/>
            </a:pPr>
            <a:r>
              <a:rPr lang="en-US" baseline="0" dirty="0" smtClean="0"/>
              <a:t>High regional investment in WBP conservation with the formation of the GYRN WBP </a:t>
            </a:r>
            <a:r>
              <a:rPr lang="en-US" baseline="0" dirty="0" smtClean="0"/>
              <a:t>subcommittee. Many cross-jurisdictional boundaries to overcome for species persistence</a:t>
            </a:r>
            <a:endParaRPr lang="en-US" baseline="0" dirty="0" smtClean="0"/>
          </a:p>
          <a:p>
            <a:pPr marL="228600" indent="-228600">
              <a:buAutoNum type="arabicParenR"/>
            </a:pPr>
            <a:r>
              <a:rPr lang="en-US" baseline="0" dirty="0" smtClean="0"/>
              <a:t>The high density of climate stations within the region</a:t>
            </a:r>
          </a:p>
        </p:txBody>
      </p:sp>
      <p:sp>
        <p:nvSpPr>
          <p:cNvPr id="4" name="Slide Number Placeholder 3"/>
          <p:cNvSpPr>
            <a:spLocks noGrp="1"/>
          </p:cNvSpPr>
          <p:nvPr>
            <p:ph type="sldNum" sz="quarter" idx="10"/>
          </p:nvPr>
        </p:nvSpPr>
        <p:spPr/>
        <p:txBody>
          <a:bodyPr/>
          <a:lstStyle/>
          <a:p>
            <a:fld id="{566B6D4D-3A97-4B1A-8EC5-3D532E2FE070}" type="slidenum">
              <a:rPr lang="en-US" smtClean="0"/>
              <a:t>8</a:t>
            </a:fld>
            <a:endParaRPr lang="en-US"/>
          </a:p>
        </p:txBody>
      </p:sp>
    </p:spTree>
    <p:extLst>
      <p:ext uri="{BB962C8B-B14F-4D97-AF65-F5344CB8AC3E}">
        <p14:creationId xmlns:p14="http://schemas.microsoft.com/office/powerpoint/2010/main" val="2765087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a:t>
            </a:r>
            <a:r>
              <a:rPr lang="en-US" dirty="0" smtClean="0"/>
              <a:t>the largest and </a:t>
            </a:r>
            <a:r>
              <a:rPr lang="en-US" dirty="0" smtClean="0"/>
              <a:t>most complete WBP data</a:t>
            </a:r>
            <a:r>
              <a:rPr lang="en-US" baseline="0" dirty="0" smtClean="0"/>
              <a:t>sets in the GYE</a:t>
            </a:r>
            <a:endParaRPr lang="en-US" dirty="0"/>
          </a:p>
        </p:txBody>
      </p:sp>
      <p:sp>
        <p:nvSpPr>
          <p:cNvPr id="4" name="Slide Number Placeholder 3"/>
          <p:cNvSpPr>
            <a:spLocks noGrp="1"/>
          </p:cNvSpPr>
          <p:nvPr>
            <p:ph type="sldNum" sz="quarter" idx="10"/>
          </p:nvPr>
        </p:nvSpPr>
        <p:spPr/>
        <p:txBody>
          <a:bodyPr/>
          <a:lstStyle/>
          <a:p>
            <a:fld id="{566B6D4D-3A97-4B1A-8EC5-3D532E2FE070}" type="slidenum">
              <a:rPr lang="en-US" smtClean="0"/>
              <a:t>9</a:t>
            </a:fld>
            <a:endParaRPr lang="en-US"/>
          </a:p>
        </p:txBody>
      </p:sp>
    </p:spTree>
    <p:extLst>
      <p:ext uri="{BB962C8B-B14F-4D97-AF65-F5344CB8AC3E}">
        <p14:creationId xmlns:p14="http://schemas.microsoft.com/office/powerpoint/2010/main" val="272586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6D0A23D-8125-414D-830C-8F512D0E1B70}" type="datetimeFigureOut">
              <a:rPr lang="en-US" smtClean="0"/>
              <a:t>7/14/2014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1A296F0-CAE7-41AA-B34E-DF574BC7CA2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D0A23D-8125-414D-830C-8F512D0E1B70}"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96F0-CAE7-41AA-B34E-DF574BC7CA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D0A23D-8125-414D-830C-8F512D0E1B70}"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296F0-CAE7-41AA-B34E-DF574BC7CA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6D0A23D-8125-414D-830C-8F512D0E1B70}" type="datetimeFigureOut">
              <a:rPr lang="en-US" smtClean="0"/>
              <a:t>7/14/2014</a:t>
            </a:fld>
            <a:endParaRPr lang="en-US"/>
          </a:p>
        </p:txBody>
      </p:sp>
      <p:sp>
        <p:nvSpPr>
          <p:cNvPr id="9" name="Slide Number Placeholder 8"/>
          <p:cNvSpPr>
            <a:spLocks noGrp="1"/>
          </p:cNvSpPr>
          <p:nvPr>
            <p:ph type="sldNum" sz="quarter" idx="15"/>
          </p:nvPr>
        </p:nvSpPr>
        <p:spPr/>
        <p:txBody>
          <a:bodyPr rtlCol="0"/>
          <a:lstStyle/>
          <a:p>
            <a:fld id="{81A296F0-CAE7-41AA-B34E-DF574BC7CA27}"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6D0A23D-8125-414D-830C-8F512D0E1B70}" type="datetimeFigureOut">
              <a:rPr lang="en-US" smtClean="0"/>
              <a:t>7/14/2014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1A296F0-CAE7-41AA-B34E-DF574BC7CA2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D0A23D-8125-414D-830C-8F512D0E1B70}" type="datetimeFigureOut">
              <a:rPr lang="en-US" smtClean="0"/>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296F0-CAE7-41AA-B34E-DF574BC7CA27}"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6D0A23D-8125-414D-830C-8F512D0E1B70}" type="datetimeFigureOut">
              <a:rPr lang="en-US" smtClean="0"/>
              <a:t>7/14/2014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296F0-CAE7-41AA-B34E-DF574BC7CA27}"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6D0A23D-8125-414D-830C-8F512D0E1B70}" type="datetimeFigureOut">
              <a:rPr lang="en-US" smtClean="0"/>
              <a:t>7/14/2014</a:t>
            </a:fld>
            <a:endParaRPr lang="en-US"/>
          </a:p>
        </p:txBody>
      </p:sp>
      <p:sp>
        <p:nvSpPr>
          <p:cNvPr id="7" name="Slide Number Placeholder 6"/>
          <p:cNvSpPr>
            <a:spLocks noGrp="1"/>
          </p:cNvSpPr>
          <p:nvPr>
            <p:ph type="sldNum" sz="quarter" idx="11"/>
          </p:nvPr>
        </p:nvSpPr>
        <p:spPr/>
        <p:txBody>
          <a:bodyPr rtlCol="0"/>
          <a:lstStyle/>
          <a:p>
            <a:fld id="{81A296F0-CAE7-41AA-B34E-DF574BC7CA27}"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0A23D-8125-414D-830C-8F512D0E1B70}" type="datetimeFigureOut">
              <a:rPr lang="en-US" smtClean="0"/>
              <a:t>7/14/2014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296F0-CAE7-41AA-B34E-DF574BC7CA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6D0A23D-8125-414D-830C-8F512D0E1B70}" type="datetimeFigureOut">
              <a:rPr lang="en-US" smtClean="0"/>
              <a:t>7/14/2014</a:t>
            </a:fld>
            <a:endParaRPr lang="en-US"/>
          </a:p>
        </p:txBody>
      </p:sp>
      <p:sp>
        <p:nvSpPr>
          <p:cNvPr id="22" name="Slide Number Placeholder 21"/>
          <p:cNvSpPr>
            <a:spLocks noGrp="1"/>
          </p:cNvSpPr>
          <p:nvPr>
            <p:ph type="sldNum" sz="quarter" idx="15"/>
          </p:nvPr>
        </p:nvSpPr>
        <p:spPr/>
        <p:txBody>
          <a:bodyPr rtlCol="0"/>
          <a:lstStyle/>
          <a:p>
            <a:fld id="{81A296F0-CAE7-41AA-B34E-DF574BC7CA27}"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6D0A23D-8125-414D-830C-8F512D0E1B70}" type="datetimeFigureOut">
              <a:rPr lang="en-US" smtClean="0"/>
              <a:t>7/14/2014</a:t>
            </a:fld>
            <a:endParaRPr lang="en-US"/>
          </a:p>
        </p:txBody>
      </p:sp>
      <p:sp>
        <p:nvSpPr>
          <p:cNvPr id="18" name="Slide Number Placeholder 17"/>
          <p:cNvSpPr>
            <a:spLocks noGrp="1"/>
          </p:cNvSpPr>
          <p:nvPr>
            <p:ph type="sldNum" sz="quarter" idx="11"/>
          </p:nvPr>
        </p:nvSpPr>
        <p:spPr/>
        <p:txBody>
          <a:bodyPr rtlCol="0"/>
          <a:lstStyle/>
          <a:p>
            <a:fld id="{81A296F0-CAE7-41AA-B34E-DF574BC7CA27}"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6D0A23D-8125-414D-830C-8F512D0E1B70}" type="datetimeFigureOut">
              <a:rPr lang="en-US" smtClean="0"/>
              <a:t>7/14/2014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1A296F0-CAE7-41AA-B34E-DF574BC7CA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895600"/>
            <a:ext cx="6172200" cy="1894362"/>
          </a:xfrm>
        </p:spPr>
        <p:txBody>
          <a:bodyPr>
            <a:normAutofit fontScale="90000"/>
          </a:bodyPr>
          <a:lstStyle/>
          <a:p>
            <a:r>
              <a:rPr lang="en-US" dirty="0"/>
              <a:t>Estimating future suitable bioclimatic habitats for </a:t>
            </a:r>
            <a:r>
              <a:rPr lang="en-US" dirty="0" err="1"/>
              <a:t>whitebark</a:t>
            </a:r>
            <a:r>
              <a:rPr lang="en-US" dirty="0"/>
              <a:t> pine in the Greater Yellowstone </a:t>
            </a:r>
            <a:r>
              <a:rPr lang="en-US" dirty="0" smtClean="0"/>
              <a:t>Ecosystem under </a:t>
            </a:r>
            <a:r>
              <a:rPr lang="en-US" dirty="0"/>
              <a:t>projected climates</a:t>
            </a:r>
          </a:p>
        </p:txBody>
      </p:sp>
      <p:sp>
        <p:nvSpPr>
          <p:cNvPr id="3" name="Subtitle 2"/>
          <p:cNvSpPr>
            <a:spLocks noGrp="1"/>
          </p:cNvSpPr>
          <p:nvPr>
            <p:ph type="subTitle" idx="1"/>
          </p:nvPr>
        </p:nvSpPr>
        <p:spPr>
          <a:xfrm>
            <a:off x="2286000" y="5105400"/>
            <a:ext cx="6172200" cy="1371600"/>
          </a:xfrm>
        </p:spPr>
        <p:txBody>
          <a:bodyPr>
            <a:normAutofit/>
          </a:bodyPr>
          <a:lstStyle/>
          <a:p>
            <a:endParaRPr lang="en-US" sz="2000" dirty="0" smtClean="0"/>
          </a:p>
          <a:p>
            <a:r>
              <a:rPr lang="en-US" dirty="0" smtClean="0"/>
              <a:t>Tony Chang, Andrew Hansen, Nathan </a:t>
            </a:r>
            <a:r>
              <a:rPr lang="en-US" dirty="0" err="1" smtClean="0"/>
              <a:t>Piekielek</a:t>
            </a:r>
            <a:endParaRPr lang="en-US" dirty="0" smtClean="0"/>
          </a:p>
          <a:p>
            <a:r>
              <a:rPr lang="en-US" sz="1200" dirty="0" smtClean="0"/>
              <a:t>Montana State University</a:t>
            </a:r>
          </a:p>
        </p:txBody>
      </p:sp>
      <p:sp>
        <p:nvSpPr>
          <p:cNvPr id="4" name="Subtitle 2"/>
          <p:cNvSpPr txBox="1">
            <a:spLocks/>
          </p:cNvSpPr>
          <p:nvPr/>
        </p:nvSpPr>
        <p:spPr>
          <a:xfrm>
            <a:off x="4876800" y="76201"/>
            <a:ext cx="4114800" cy="709612"/>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1"/>
                </a:solidFill>
                <a:effectLst/>
                <a:latin typeface="Helvetica Neue Light"/>
                <a:ea typeface="+mn-ea"/>
                <a:cs typeface="Helvetica Neue Light"/>
              </a:defRPr>
            </a:lvl1pPr>
            <a:lvl2pPr marL="742950" indent="-285750" algn="l" defTabSz="457200" rtl="0" eaLnBrk="1" latinLnBrk="0" hangingPunct="1">
              <a:spcBef>
                <a:spcPct val="20000"/>
              </a:spcBef>
              <a:buFont typeface="Arial"/>
              <a:buChar char="–"/>
              <a:defRPr sz="2800" b="0" i="0" kern="1200">
                <a:solidFill>
                  <a:schemeClr val="tx1"/>
                </a:solidFill>
                <a:effectLst/>
                <a:latin typeface="Helvetica Neue Light"/>
                <a:ea typeface="+mn-ea"/>
                <a:cs typeface="Helvetica Neue Light"/>
              </a:defRPr>
            </a:lvl2pPr>
            <a:lvl3pPr marL="1143000" indent="-228600" algn="l" defTabSz="457200" rtl="0" eaLnBrk="1" latinLnBrk="0" hangingPunct="1">
              <a:spcBef>
                <a:spcPct val="20000"/>
              </a:spcBef>
              <a:buFont typeface="Arial"/>
              <a:buChar char="•"/>
              <a:defRPr sz="2400" b="0" i="0" kern="1200">
                <a:solidFill>
                  <a:schemeClr val="tx1"/>
                </a:solidFill>
                <a:effectLst/>
                <a:latin typeface="Helvetica Neue Light"/>
                <a:ea typeface="+mn-ea"/>
                <a:cs typeface="Helvetica Neue Light"/>
              </a:defRPr>
            </a:lvl3pPr>
            <a:lvl4pPr marL="1600200" indent="-228600" algn="l" defTabSz="457200" rtl="0" eaLnBrk="1" latinLnBrk="0" hangingPunct="1">
              <a:spcBef>
                <a:spcPct val="20000"/>
              </a:spcBef>
              <a:buFont typeface="Arial"/>
              <a:buChar char="–"/>
              <a:defRPr sz="2000" b="0" i="0" kern="1200">
                <a:solidFill>
                  <a:schemeClr val="tx1"/>
                </a:solidFill>
                <a:effectLst/>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b="0" i="0" kern="1200">
                <a:solidFill>
                  <a:schemeClr val="tx1"/>
                </a:solidFill>
                <a:effectLst/>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endParaRPr lang="en-US" sz="1000" b="1" dirty="0" smtClean="0">
              <a:solidFill>
                <a:srgbClr val="0070C0"/>
              </a:solidFill>
              <a:latin typeface="+mn-lt"/>
            </a:endParaRPr>
          </a:p>
        </p:txBody>
      </p:sp>
    </p:spTree>
    <p:extLst>
      <p:ext uri="{BB962C8B-B14F-4D97-AF65-F5344CB8AC3E}">
        <p14:creationId xmlns:p14="http://schemas.microsoft.com/office/powerpoint/2010/main" val="1040177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Methods (Predictor Data)</a:t>
            </a:r>
            <a:endParaRPr lang="en-US" dirty="0"/>
          </a:p>
        </p:txBody>
      </p:sp>
      <p:sp>
        <p:nvSpPr>
          <p:cNvPr id="3" name="Content Placeholder 2"/>
          <p:cNvSpPr>
            <a:spLocks noGrp="1"/>
          </p:cNvSpPr>
          <p:nvPr>
            <p:ph sz="quarter" idx="1"/>
          </p:nvPr>
        </p:nvSpPr>
        <p:spPr>
          <a:xfrm>
            <a:off x="457200" y="1600200"/>
            <a:ext cx="4338415" cy="4873752"/>
          </a:xfrm>
        </p:spPr>
        <p:txBody>
          <a:bodyPr/>
          <a:lstStyle/>
          <a:p>
            <a:r>
              <a:rPr lang="en-US" dirty="0" smtClean="0"/>
              <a:t>Historic Climate Data</a:t>
            </a:r>
          </a:p>
          <a:p>
            <a:pPr lvl="1"/>
            <a:r>
              <a:rPr lang="en-US" dirty="0"/>
              <a:t>PRISM 800m climate </a:t>
            </a:r>
            <a:endParaRPr lang="en-US" dirty="0" smtClean="0"/>
          </a:p>
          <a:p>
            <a:pPr lvl="2"/>
            <a:r>
              <a:rPr lang="en-US" sz="1100" dirty="0" smtClean="0"/>
              <a:t>(</a:t>
            </a:r>
            <a:r>
              <a:rPr lang="en-US" sz="1100" dirty="0"/>
              <a:t>Daly et al. 2011</a:t>
            </a:r>
            <a:r>
              <a:rPr lang="en-US" sz="1100" dirty="0" smtClean="0"/>
              <a:t>)</a:t>
            </a:r>
            <a:endParaRPr lang="en-US" dirty="0"/>
          </a:p>
          <a:p>
            <a:pPr lvl="1"/>
            <a:r>
              <a:rPr lang="en-US" dirty="0" smtClean="0"/>
              <a:t>(1900-2010) monthly</a:t>
            </a:r>
          </a:p>
          <a:p>
            <a:pPr marL="365760" lvl="1" indent="0">
              <a:buNone/>
            </a:pPr>
            <a:endParaRPr lang="en-US" dirty="0" smtClean="0"/>
          </a:p>
          <a:p>
            <a:pPr lvl="1"/>
            <a:endParaRPr lang="en-US" dirty="0" smtClean="0"/>
          </a:p>
          <a:p>
            <a:pPr marL="365760" lvl="1" indent="0">
              <a:buNone/>
            </a:pPr>
            <a:endParaRPr lang="en-US" dirty="0"/>
          </a:p>
          <a:p>
            <a:r>
              <a:rPr lang="en-US" dirty="0" smtClean="0"/>
              <a:t>Projected Future Climate</a:t>
            </a:r>
          </a:p>
          <a:p>
            <a:pPr lvl="1"/>
            <a:r>
              <a:rPr lang="en-US" sz="1200" dirty="0"/>
              <a:t>(NASA TOPS</a:t>
            </a:r>
            <a:r>
              <a:rPr lang="en-US" sz="1200" dirty="0" smtClean="0"/>
              <a:t>)</a:t>
            </a:r>
            <a:endParaRPr lang="en-US" dirty="0" smtClean="0"/>
          </a:p>
          <a:p>
            <a:pPr lvl="1"/>
            <a:r>
              <a:rPr lang="en-US" dirty="0" smtClean="0"/>
              <a:t>CMIP5 Downscaled GCMs</a:t>
            </a:r>
          </a:p>
          <a:p>
            <a:pPr lvl="1"/>
            <a:r>
              <a:rPr lang="en-US" dirty="0" smtClean="0"/>
              <a:t>(2010-2099) monthly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615" y="3886200"/>
            <a:ext cx="3124200" cy="249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077" y="1600200"/>
            <a:ext cx="25812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601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Water Balance Modeling</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09600" y="1524000"/>
            <a:ext cx="4920810" cy="4873625"/>
          </a:xfrm>
        </p:spPr>
      </p:pic>
      <p:sp>
        <p:nvSpPr>
          <p:cNvPr id="7" name="Content Placeholder 2"/>
          <p:cNvSpPr txBox="1">
            <a:spLocks/>
          </p:cNvSpPr>
          <p:nvPr/>
        </p:nvSpPr>
        <p:spPr>
          <a:xfrm>
            <a:off x="5638801" y="1524000"/>
            <a:ext cx="31242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Derived monthly water balance variables using </a:t>
            </a:r>
            <a:r>
              <a:rPr lang="en-US" dirty="0" err="1" smtClean="0"/>
              <a:t>Thornthwaite</a:t>
            </a:r>
            <a:r>
              <a:rPr lang="en-US" dirty="0" smtClean="0"/>
              <a:t> equation.</a:t>
            </a:r>
          </a:p>
          <a:p>
            <a:endParaRPr lang="en-US" dirty="0"/>
          </a:p>
          <a:p>
            <a:r>
              <a:rPr lang="en-US" dirty="0" smtClean="0"/>
              <a:t>Provides 10 additional climate metrics</a:t>
            </a:r>
          </a:p>
          <a:p>
            <a:pPr marL="0" indent="0">
              <a:buNone/>
            </a:pPr>
            <a:endParaRPr lang="en-US" dirty="0" smtClean="0"/>
          </a:p>
          <a:p>
            <a:pPr marL="365760" lvl="1" indent="0">
              <a:buFont typeface="Wingdings 2"/>
              <a:buNone/>
            </a:pPr>
            <a:endParaRPr lang="en-US" dirty="0" smtClean="0"/>
          </a:p>
          <a:p>
            <a:pPr lvl="1"/>
            <a:endParaRPr lang="en-US" dirty="0" smtClean="0"/>
          </a:p>
          <a:p>
            <a:pPr marL="365760" lvl="1" indent="0">
              <a:buFont typeface="Wingdings 2"/>
              <a:buNone/>
            </a:pPr>
            <a:endParaRPr lang="en-US" dirty="0" smtClean="0"/>
          </a:p>
        </p:txBody>
      </p:sp>
    </p:spTree>
    <p:extLst>
      <p:ext uri="{BB962C8B-B14F-4D97-AF65-F5344CB8AC3E}">
        <p14:creationId xmlns:p14="http://schemas.microsoft.com/office/powerpoint/2010/main" val="3545607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467600" cy="1143000"/>
          </a:xfrm>
        </p:spPr>
        <p:txBody>
          <a:bodyPr/>
          <a:lstStyle/>
          <a:p>
            <a:r>
              <a:rPr lang="en-US" dirty="0" smtClean="0"/>
              <a:t>Predictor Variable Selection</a:t>
            </a:r>
            <a:endParaRPr lang="en-US" dirty="0"/>
          </a:p>
        </p:txBody>
      </p:sp>
      <p:sp>
        <p:nvSpPr>
          <p:cNvPr id="3" name="Content Placeholder 2"/>
          <p:cNvSpPr>
            <a:spLocks noGrp="1"/>
          </p:cNvSpPr>
          <p:nvPr>
            <p:ph sz="quarter" idx="1"/>
          </p:nvPr>
        </p:nvSpPr>
        <p:spPr>
          <a:xfrm>
            <a:off x="304800" y="1602336"/>
            <a:ext cx="3505200" cy="4873752"/>
          </a:xfrm>
        </p:spPr>
        <p:txBody>
          <a:bodyPr/>
          <a:lstStyle/>
          <a:p>
            <a:r>
              <a:rPr lang="en-US" dirty="0" smtClean="0"/>
              <a:t>Climate summarized using 1950-1980 means</a:t>
            </a:r>
          </a:p>
          <a:p>
            <a:endParaRPr lang="en-US" dirty="0"/>
          </a:p>
          <a:p>
            <a:r>
              <a:rPr lang="en-US" dirty="0" smtClean="0"/>
              <a:t>122 predictor covariates</a:t>
            </a:r>
          </a:p>
          <a:p>
            <a:endParaRPr lang="en-US" dirty="0"/>
          </a:p>
          <a:p>
            <a:r>
              <a:rPr lang="en-US" dirty="0" smtClean="0"/>
              <a:t>Suite considering ecologically meaningful predictors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447800"/>
            <a:ext cx="4935490" cy="4724400"/>
          </a:xfrm>
          <a:prstGeom prst="rect">
            <a:avLst/>
          </a:prstGeom>
        </p:spPr>
      </p:pic>
    </p:spTree>
    <p:extLst>
      <p:ext uri="{BB962C8B-B14F-4D97-AF65-F5344CB8AC3E}">
        <p14:creationId xmlns:p14="http://schemas.microsoft.com/office/powerpoint/2010/main" val="2643105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715962"/>
          </a:xfrm>
        </p:spPr>
        <p:txBody>
          <a:bodyPr/>
          <a:lstStyle/>
          <a:p>
            <a:r>
              <a:rPr lang="en-US" dirty="0" smtClean="0"/>
              <a:t>Random Forest</a:t>
            </a:r>
            <a:endParaRPr lang="en-US" dirty="0"/>
          </a:p>
        </p:txBody>
      </p:sp>
      <p:sp>
        <p:nvSpPr>
          <p:cNvPr id="3" name="Content Placeholder 2"/>
          <p:cNvSpPr>
            <a:spLocks noGrp="1"/>
          </p:cNvSpPr>
          <p:nvPr>
            <p:ph sz="quarter" idx="1"/>
          </p:nvPr>
        </p:nvSpPr>
        <p:spPr>
          <a:xfrm>
            <a:off x="609600" y="990600"/>
            <a:ext cx="7467600" cy="5330952"/>
          </a:xfrm>
        </p:spPr>
        <p:txBody>
          <a:bodyPr/>
          <a:lstStyle/>
          <a:p>
            <a:r>
              <a:rPr lang="en-US" dirty="0" smtClean="0"/>
              <a:t>Decision tree method for classification</a:t>
            </a:r>
          </a:p>
          <a:p>
            <a:endParaRPr lang="en-US" dirty="0" smtClean="0"/>
          </a:p>
          <a:p>
            <a:r>
              <a:rPr lang="en-US" dirty="0" smtClean="0"/>
              <a:t>Subset of data withheld for validation</a:t>
            </a:r>
            <a:endParaRPr lang="en-US" dirty="0"/>
          </a:p>
          <a:p>
            <a:endParaRPr lang="en-US" dirty="0" smtClean="0"/>
          </a:p>
          <a:p>
            <a:r>
              <a:rPr lang="en-US" dirty="0" smtClean="0"/>
              <a:t>1000 random trees</a:t>
            </a:r>
            <a:endParaRPr lang="en-US" dirty="0"/>
          </a:p>
        </p:txBody>
      </p:sp>
      <p:pic>
        <p:nvPicPr>
          <p:cNvPr id="1028" name="Picture 4" descr="http://www.iis.ee.ic.ac.uk/icvl/iccv09_tutorial_files/random_forest_new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6076"/>
            <a:ext cx="5768307" cy="300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889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883"/>
            <a:ext cx="7467600" cy="786883"/>
          </a:xfrm>
        </p:spPr>
        <p:txBody>
          <a:bodyPr/>
          <a:lstStyle/>
          <a:p>
            <a:r>
              <a:rPr lang="en-US" dirty="0" smtClean="0"/>
              <a:t>Results</a:t>
            </a:r>
            <a:endParaRPr lang="en-US" dirty="0"/>
          </a:p>
        </p:txBody>
      </p:sp>
      <p:sp>
        <p:nvSpPr>
          <p:cNvPr id="7" name="TextBox 6"/>
          <p:cNvSpPr txBox="1"/>
          <p:nvPr/>
        </p:nvSpPr>
        <p:spPr>
          <a:xfrm>
            <a:off x="381000" y="5990903"/>
            <a:ext cx="4419600" cy="646331"/>
          </a:xfrm>
          <a:prstGeom prst="rect">
            <a:avLst/>
          </a:prstGeom>
          <a:noFill/>
        </p:spPr>
        <p:txBody>
          <a:bodyPr wrap="square" rtlCol="0">
            <a:spAutoFit/>
          </a:bodyPr>
          <a:lstStyle/>
          <a:p>
            <a:r>
              <a:rPr lang="en-US" dirty="0" smtClean="0"/>
              <a:t>Leading predictors: </a:t>
            </a:r>
          </a:p>
          <a:p>
            <a:r>
              <a:rPr lang="en-US" dirty="0" smtClean="0"/>
              <a:t>Tmax7 and Pack4</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066800"/>
            <a:ext cx="6324600" cy="4991352"/>
          </a:xfrm>
          <a:prstGeom prst="rect">
            <a:avLst/>
          </a:prstGeom>
        </p:spPr>
      </p:pic>
    </p:spTree>
    <p:extLst>
      <p:ext uri="{BB962C8B-B14F-4D97-AF65-F5344CB8AC3E}">
        <p14:creationId xmlns:p14="http://schemas.microsoft.com/office/powerpoint/2010/main" val="1297043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Diagnostics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53000"/>
            <a:ext cx="6172200" cy="142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1676400" y="875535"/>
            <a:ext cx="5257800" cy="4138670"/>
          </a:xfrm>
          <a:prstGeom prst="rect">
            <a:avLst/>
          </a:prstGeom>
        </p:spPr>
      </p:pic>
    </p:spTree>
    <p:extLst>
      <p:ext uri="{BB962C8B-B14F-4D97-AF65-F5344CB8AC3E}">
        <p14:creationId xmlns:p14="http://schemas.microsoft.com/office/powerpoint/2010/main" val="2591475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Diagnostics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2209800"/>
            <a:ext cx="8461222" cy="3276600"/>
          </a:xfrm>
        </p:spPr>
      </p:pic>
    </p:spTree>
    <p:extLst>
      <p:ext uri="{BB962C8B-B14F-4D97-AF65-F5344CB8AC3E}">
        <p14:creationId xmlns:p14="http://schemas.microsoft.com/office/powerpoint/2010/main" val="545186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1143000"/>
          </a:xfrm>
        </p:spPr>
        <p:txBody>
          <a:bodyPr/>
          <a:lstStyle/>
          <a:p>
            <a:r>
              <a:rPr lang="en-US" dirty="0" smtClean="0"/>
              <a:t>Future Projections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1524000"/>
            <a:ext cx="8172283" cy="4800600"/>
          </a:xfrm>
          <a:prstGeom prst="rect">
            <a:avLst/>
          </a:prstGeom>
        </p:spPr>
      </p:pic>
    </p:spTree>
    <p:extLst>
      <p:ext uri="{BB962C8B-B14F-4D97-AF65-F5344CB8AC3E}">
        <p14:creationId xmlns:p14="http://schemas.microsoft.com/office/powerpoint/2010/main" val="1343427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lstStyle/>
          <a:p>
            <a:r>
              <a:rPr lang="en-US" dirty="0" smtClean="0"/>
              <a:t>Geographic properties of areas of suitable climate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95320363"/>
              </p:ext>
            </p:extLst>
          </p:nvPr>
        </p:nvGraphicFramePr>
        <p:xfrm>
          <a:off x="304800" y="1828800"/>
          <a:ext cx="8382000" cy="3373337"/>
        </p:xfrm>
        <a:graphic>
          <a:graphicData uri="http://schemas.openxmlformats.org/drawingml/2006/table">
            <a:tbl>
              <a:tblPr firstRow="1" bandRow="1">
                <a:tableStyleId>{5C22544A-7EE6-4342-B048-85BDC9FD1C3A}</a:tableStyleId>
              </a:tblPr>
              <a:tblGrid>
                <a:gridCol w="2316672"/>
                <a:gridCol w="1895845"/>
                <a:gridCol w="1442490"/>
                <a:gridCol w="1346325"/>
                <a:gridCol w="1380668"/>
              </a:tblGrid>
              <a:tr h="0">
                <a:tc>
                  <a:txBody>
                    <a:bodyPr/>
                    <a:lstStyle/>
                    <a:p>
                      <a:r>
                        <a:rPr lang="en-US" sz="1400" dirty="0" smtClean="0"/>
                        <a:t>Prob. Presence &gt; 42.1%</a:t>
                      </a:r>
                      <a:endParaRPr lang="en-US" sz="1400" dirty="0"/>
                    </a:p>
                  </a:txBody>
                  <a:tcPr/>
                </a:tc>
                <a:tc>
                  <a:txBody>
                    <a:bodyPr/>
                    <a:lstStyle/>
                    <a:p>
                      <a:r>
                        <a:rPr lang="en-US" sz="1400" dirty="0" smtClean="0"/>
                        <a:t>Current</a:t>
                      </a:r>
                      <a:endParaRPr lang="en-US" sz="1400" dirty="0"/>
                    </a:p>
                  </a:txBody>
                  <a:tcPr/>
                </a:tc>
                <a:tc>
                  <a:txBody>
                    <a:bodyPr/>
                    <a:lstStyle/>
                    <a:p>
                      <a:r>
                        <a:rPr lang="en-US" sz="1400" dirty="0" smtClean="0"/>
                        <a:t>2040</a:t>
                      </a:r>
                      <a:endParaRPr lang="en-US" sz="1400" dirty="0"/>
                    </a:p>
                  </a:txBody>
                  <a:tcPr/>
                </a:tc>
                <a:tc>
                  <a:txBody>
                    <a:bodyPr/>
                    <a:lstStyle/>
                    <a:p>
                      <a:r>
                        <a:rPr lang="en-US" sz="1400" dirty="0" smtClean="0"/>
                        <a:t>2070</a:t>
                      </a:r>
                      <a:endParaRPr lang="en-US" sz="1400" dirty="0"/>
                    </a:p>
                  </a:txBody>
                  <a:tcPr/>
                </a:tc>
                <a:tc>
                  <a:txBody>
                    <a:bodyPr/>
                    <a:lstStyle/>
                    <a:p>
                      <a:r>
                        <a:rPr lang="en-US" sz="1400" dirty="0" smtClean="0"/>
                        <a:t>2099</a:t>
                      </a:r>
                      <a:endParaRPr lang="en-US" sz="1400" dirty="0"/>
                    </a:p>
                  </a:txBody>
                  <a:tcPr/>
                </a:tc>
              </a:tr>
              <a:tr h="469383">
                <a:tc>
                  <a:txBody>
                    <a:bodyPr/>
                    <a:lstStyle/>
                    <a:p>
                      <a:r>
                        <a:rPr lang="en-US" sz="1400" dirty="0" smtClean="0">
                          <a:latin typeface="+mn-lt"/>
                        </a:rPr>
                        <a:t>Area</a:t>
                      </a:r>
                      <a:endParaRPr lang="en-US" sz="1400" dirty="0">
                        <a:latin typeface="+mn-lt"/>
                      </a:endParaRPr>
                    </a:p>
                  </a:txBody>
                  <a:tcPr/>
                </a:tc>
                <a:tc>
                  <a:txBody>
                    <a:bodyPr/>
                    <a:lstStyle/>
                    <a:p>
                      <a:r>
                        <a:rPr lang="en-US" sz="1400" dirty="0" smtClean="0">
                          <a:latin typeface="+mn-lt"/>
                        </a:rPr>
                        <a:t>29,501 km</a:t>
                      </a:r>
                      <a:r>
                        <a:rPr lang="en-US" sz="1400" baseline="30000" dirty="0" smtClean="0">
                          <a:latin typeface="+mn-lt"/>
                        </a:rPr>
                        <a:t>2</a:t>
                      </a:r>
                      <a:endParaRPr lang="en-US" sz="1400" dirty="0">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rPr>
                        <a:t>16,381 km</a:t>
                      </a:r>
                      <a:r>
                        <a:rPr lang="en-US" sz="1800" baseline="30000" dirty="0" smtClean="0">
                          <a:latin typeface="+mn-lt"/>
                        </a:rPr>
                        <a:t>2</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mn-lt"/>
                        </a:rPr>
                        <a:t>15,746 km</a:t>
                      </a:r>
                      <a:r>
                        <a:rPr lang="en-US" sz="1800" baseline="30000" dirty="0" smtClean="0">
                          <a:solidFill>
                            <a:srgbClr val="FF0000"/>
                          </a:solidFill>
                          <a:latin typeface="+mn-lt"/>
                        </a:rPr>
                        <a:t>2</a:t>
                      </a:r>
                      <a:endParaRPr lang="en-US" sz="1600" dirty="0" smtClean="0">
                        <a:solidFill>
                          <a:srgbClr val="FF0000"/>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rPr>
                        <a:t>9,151 km</a:t>
                      </a:r>
                      <a:r>
                        <a:rPr lang="en-US" sz="1600" baseline="30000" dirty="0" smtClean="0">
                          <a:latin typeface="+mn-lt"/>
                        </a:rPr>
                        <a:t>2</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mn-lt"/>
                        </a:rPr>
                        <a:t>5,271 km</a:t>
                      </a:r>
                      <a:r>
                        <a:rPr lang="en-US" sz="1800" baseline="30000" dirty="0" smtClean="0">
                          <a:solidFill>
                            <a:srgbClr val="FF0000"/>
                          </a:solidFill>
                          <a:latin typeface="+mn-lt"/>
                        </a:rPr>
                        <a:t>2</a:t>
                      </a:r>
                      <a:endParaRPr lang="en-US" sz="1600" dirty="0" smtClean="0">
                        <a:solidFill>
                          <a:srgbClr val="FF0000"/>
                        </a:solidFill>
                        <a:latin typeface="+mn-lt"/>
                      </a:endParaRPr>
                    </a:p>
                    <a:p>
                      <a:endParaRPr lang="en-US" sz="1100" dirty="0">
                        <a:latin typeface="+mn-lt"/>
                      </a:endParaRPr>
                    </a:p>
                  </a:txBody>
                  <a:tcPr/>
                </a:tc>
                <a:tc>
                  <a:txBody>
                    <a:bodyPr/>
                    <a:lstStyle/>
                    <a:p>
                      <a:r>
                        <a:rPr lang="en-US" sz="1600" baseline="0" dirty="0" smtClean="0">
                          <a:latin typeface="+mn-lt"/>
                        </a:rPr>
                        <a:t>5,686 km</a:t>
                      </a:r>
                      <a:r>
                        <a:rPr lang="en-US" sz="1600" baseline="30000" dirty="0" smtClean="0">
                          <a:latin typeface="+mn-lt"/>
                        </a:rPr>
                        <a:t>2</a:t>
                      </a:r>
                    </a:p>
                    <a:p>
                      <a:r>
                        <a:rPr lang="en-US" sz="1600" baseline="0" dirty="0" smtClean="0">
                          <a:solidFill>
                            <a:srgbClr val="FF0000"/>
                          </a:solidFill>
                          <a:latin typeface="+mn-lt"/>
                        </a:rPr>
                        <a:t>960 </a:t>
                      </a:r>
                      <a:r>
                        <a:rPr lang="en-US" sz="1100" dirty="0" smtClean="0">
                          <a:solidFill>
                            <a:srgbClr val="FF0000"/>
                          </a:solidFill>
                          <a:latin typeface="+mn-lt"/>
                        </a:rPr>
                        <a:t>km</a:t>
                      </a:r>
                      <a:r>
                        <a:rPr lang="en-US" sz="1200" baseline="30000" dirty="0" smtClean="0">
                          <a:solidFill>
                            <a:srgbClr val="FF0000"/>
                          </a:solidFill>
                          <a:latin typeface="+mn-lt"/>
                        </a:rPr>
                        <a:t>2</a:t>
                      </a:r>
                      <a:endParaRPr lang="en-US" sz="1100" dirty="0" smtClean="0">
                        <a:solidFill>
                          <a:srgbClr val="FF0000"/>
                        </a:solidFill>
                        <a:latin typeface="+mn-lt"/>
                      </a:endParaRPr>
                    </a:p>
                    <a:p>
                      <a:endParaRPr lang="en-US" sz="1100" dirty="0">
                        <a:latin typeface="+mn-lt"/>
                      </a:endParaRPr>
                    </a:p>
                  </a:txBody>
                  <a:tcPr/>
                </a:tc>
              </a:tr>
              <a:tr h="469383">
                <a:tc>
                  <a:txBody>
                    <a:bodyPr/>
                    <a:lstStyle/>
                    <a:p>
                      <a:r>
                        <a:rPr lang="en-US" sz="1400" dirty="0" smtClean="0">
                          <a:latin typeface="+mn-lt"/>
                        </a:rPr>
                        <a:t>%</a:t>
                      </a:r>
                      <a:r>
                        <a:rPr lang="en-US" sz="1400" baseline="0" dirty="0" smtClean="0">
                          <a:latin typeface="+mn-lt"/>
                        </a:rPr>
                        <a:t> suitable habitat area</a:t>
                      </a:r>
                      <a:endParaRPr lang="en-US" sz="1400" dirty="0">
                        <a:latin typeface="+mn-lt"/>
                      </a:endParaRPr>
                    </a:p>
                  </a:txBody>
                  <a:tcPr/>
                </a:tc>
                <a:tc>
                  <a:txBody>
                    <a:bodyPr/>
                    <a:lstStyle/>
                    <a:p>
                      <a:r>
                        <a:rPr lang="en-US" sz="1600" dirty="0" smtClean="0">
                          <a:solidFill>
                            <a:schemeClr val="tx1"/>
                          </a:solidFill>
                          <a:latin typeface="+mn-lt"/>
                        </a:rPr>
                        <a:t>91.3 %</a:t>
                      </a:r>
                      <a:endParaRPr lang="en-US" sz="1600"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rPr>
                        <a:t>51.1%</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mn-lt"/>
                        </a:rPr>
                        <a:t>49.2 %</a:t>
                      </a:r>
                    </a:p>
                  </a:txBody>
                  <a:tcPr/>
                </a:tc>
                <a:tc>
                  <a:txBody>
                    <a:bodyPr/>
                    <a:lstStyle/>
                    <a:p>
                      <a:r>
                        <a:rPr lang="en-US" sz="1600" dirty="0" smtClean="0">
                          <a:latin typeface="+mn-lt"/>
                        </a:rPr>
                        <a:t>28.6 %</a:t>
                      </a:r>
                    </a:p>
                    <a:p>
                      <a:r>
                        <a:rPr lang="en-US" sz="1600" dirty="0" smtClean="0">
                          <a:solidFill>
                            <a:srgbClr val="FF0000"/>
                          </a:solidFill>
                          <a:latin typeface="+mn-lt"/>
                        </a:rPr>
                        <a:t>16.5 %</a:t>
                      </a:r>
                      <a:endParaRPr lang="en-US" sz="1600" dirty="0">
                        <a:solidFill>
                          <a:srgbClr val="FF0000"/>
                        </a:solidFill>
                        <a:latin typeface="+mn-lt"/>
                      </a:endParaRPr>
                    </a:p>
                  </a:txBody>
                  <a:tcPr/>
                </a:tc>
                <a:tc>
                  <a:txBody>
                    <a:bodyPr/>
                    <a:lstStyle/>
                    <a:p>
                      <a:r>
                        <a:rPr lang="en-US" sz="1600" dirty="0" smtClean="0">
                          <a:latin typeface="+mn-lt"/>
                        </a:rPr>
                        <a:t>17.8 %</a:t>
                      </a:r>
                    </a:p>
                    <a:p>
                      <a:r>
                        <a:rPr lang="en-US" sz="1600" dirty="0" smtClean="0">
                          <a:solidFill>
                            <a:srgbClr val="FF0000"/>
                          </a:solidFill>
                          <a:latin typeface="+mn-lt"/>
                        </a:rPr>
                        <a:t>3.0 %</a:t>
                      </a:r>
                      <a:endParaRPr lang="en-US" sz="1600" dirty="0">
                        <a:solidFill>
                          <a:srgbClr val="FF0000"/>
                        </a:solidFill>
                        <a:latin typeface="+mn-lt"/>
                      </a:endParaRPr>
                    </a:p>
                  </a:txBody>
                  <a:tcPr/>
                </a:tc>
              </a:tr>
              <a:tr h="628985">
                <a:tc>
                  <a:txBody>
                    <a:bodyPr/>
                    <a:lstStyle/>
                    <a:p>
                      <a:r>
                        <a:rPr lang="en-US" sz="1400" dirty="0" smtClean="0">
                          <a:latin typeface="+mn-lt"/>
                        </a:rPr>
                        <a:t>Mean</a:t>
                      </a:r>
                      <a:r>
                        <a:rPr lang="en-US" sz="1400" baseline="0" dirty="0" smtClean="0">
                          <a:latin typeface="+mn-lt"/>
                        </a:rPr>
                        <a:t> elevation</a:t>
                      </a:r>
                      <a:endParaRPr lang="en-US" sz="1400" dirty="0">
                        <a:latin typeface="+mn-lt"/>
                      </a:endParaRPr>
                    </a:p>
                  </a:txBody>
                  <a:tcPr/>
                </a:tc>
                <a:tc>
                  <a:txBody>
                    <a:bodyPr/>
                    <a:lstStyle/>
                    <a:p>
                      <a:r>
                        <a:rPr lang="en-US" sz="1400" dirty="0" smtClean="0">
                          <a:latin typeface="+mn-lt"/>
                        </a:rPr>
                        <a:t>2,876 m </a:t>
                      </a:r>
                    </a:p>
                  </a:txBody>
                  <a:tcPr/>
                </a:tc>
                <a:tc>
                  <a:txBody>
                    <a:bodyPr/>
                    <a:lstStyle/>
                    <a:p>
                      <a:r>
                        <a:rPr lang="en-US" sz="1400" dirty="0" smtClean="0">
                          <a:latin typeface="+mn-lt"/>
                        </a:rPr>
                        <a:t>3,020 m</a:t>
                      </a:r>
                    </a:p>
                    <a:p>
                      <a:r>
                        <a:rPr lang="en-US" sz="1400" dirty="0" smtClean="0">
                          <a:solidFill>
                            <a:srgbClr val="FF0000"/>
                          </a:solidFill>
                          <a:latin typeface="+mn-lt"/>
                        </a:rPr>
                        <a:t>3,022 m </a:t>
                      </a:r>
                    </a:p>
                  </a:txBody>
                  <a:tcPr/>
                </a:tc>
                <a:tc>
                  <a:txBody>
                    <a:bodyPr/>
                    <a:lstStyle/>
                    <a:p>
                      <a:r>
                        <a:rPr lang="en-US" sz="1400" dirty="0" smtClean="0">
                          <a:latin typeface="+mn-lt"/>
                        </a:rPr>
                        <a:t>3,128 m</a:t>
                      </a:r>
                    </a:p>
                    <a:p>
                      <a:r>
                        <a:rPr lang="en-US" sz="1400" dirty="0" smtClean="0">
                          <a:solidFill>
                            <a:srgbClr val="FF0000"/>
                          </a:solidFill>
                          <a:latin typeface="+mn-lt"/>
                        </a:rPr>
                        <a:t>3,225</a:t>
                      </a:r>
                      <a:r>
                        <a:rPr lang="en-US" sz="1400" baseline="0" dirty="0" smtClean="0">
                          <a:solidFill>
                            <a:srgbClr val="FF0000"/>
                          </a:solidFill>
                          <a:latin typeface="+mn-lt"/>
                        </a:rPr>
                        <a:t> m</a:t>
                      </a:r>
                      <a:endParaRPr lang="en-US" sz="1400" dirty="0">
                        <a:solidFill>
                          <a:srgbClr val="FF0000"/>
                        </a:solidFill>
                        <a:latin typeface="+mn-lt"/>
                      </a:endParaRPr>
                    </a:p>
                  </a:txBody>
                  <a:tcPr/>
                </a:tc>
                <a:tc>
                  <a:txBody>
                    <a:bodyPr/>
                    <a:lstStyle/>
                    <a:p>
                      <a:r>
                        <a:rPr lang="en-US" sz="1400" dirty="0" smtClean="0">
                          <a:latin typeface="+mn-lt"/>
                        </a:rPr>
                        <a:t>3,218 m</a:t>
                      </a:r>
                    </a:p>
                    <a:p>
                      <a:r>
                        <a:rPr lang="en-US" sz="1400" dirty="0" smtClean="0">
                          <a:solidFill>
                            <a:srgbClr val="FF0000"/>
                          </a:solidFill>
                          <a:latin typeface="+mn-lt"/>
                        </a:rPr>
                        <a:t>3,470 m</a:t>
                      </a:r>
                      <a:endParaRPr lang="en-US" sz="1400" dirty="0">
                        <a:solidFill>
                          <a:srgbClr val="FF0000"/>
                        </a:solidFill>
                        <a:latin typeface="+mn-lt"/>
                      </a:endParaRPr>
                    </a:p>
                  </a:txBody>
                  <a:tcPr/>
                </a:tc>
              </a:tr>
              <a:tr h="1083192">
                <a:tc>
                  <a:txBody>
                    <a:bodyPr/>
                    <a:lstStyle/>
                    <a:p>
                      <a:r>
                        <a:rPr lang="en-US" sz="1400" dirty="0" smtClean="0">
                          <a:latin typeface="+mn-lt"/>
                        </a:rPr>
                        <a:t>Elevation Range (95% percentile)</a:t>
                      </a:r>
                      <a:endParaRPr lang="en-US" sz="1400" dirty="0">
                        <a:latin typeface="+mn-lt"/>
                      </a:endParaRPr>
                    </a:p>
                  </a:txBody>
                  <a:tcPr/>
                </a:tc>
                <a:tc>
                  <a:txBody>
                    <a:bodyPr/>
                    <a:lstStyle/>
                    <a:p>
                      <a:r>
                        <a:rPr lang="en-US" sz="1400" dirty="0" smtClean="0">
                          <a:latin typeface="+mn-lt"/>
                        </a:rPr>
                        <a:t>2,356</a:t>
                      </a:r>
                      <a:r>
                        <a:rPr lang="en-US" sz="1400" baseline="0" dirty="0" smtClean="0">
                          <a:latin typeface="+mn-lt"/>
                        </a:rPr>
                        <a:t> – 3,522 m</a:t>
                      </a:r>
                    </a:p>
                  </a:txBody>
                  <a:tcPr/>
                </a:tc>
                <a:tc>
                  <a:txBody>
                    <a:bodyPr/>
                    <a:lstStyle/>
                    <a:p>
                      <a:r>
                        <a:rPr lang="en-US" sz="1400" dirty="0" smtClean="0">
                          <a:latin typeface="+mn-lt"/>
                        </a:rPr>
                        <a:t>2,494-3,603 m</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latin typeface="+mn-lt"/>
                        </a:rPr>
                        <a:t>2,492-3,606 m</a:t>
                      </a:r>
                      <a:endParaRPr lang="en-US" sz="1400" dirty="0">
                        <a:solidFill>
                          <a:srgbClr val="FF0000"/>
                        </a:solidFill>
                        <a:latin typeface="+mn-lt"/>
                      </a:endParaRPr>
                    </a:p>
                  </a:txBody>
                  <a:tcPr/>
                </a:tc>
                <a:tc>
                  <a:txBody>
                    <a:bodyPr/>
                    <a:lstStyle/>
                    <a:p>
                      <a:r>
                        <a:rPr lang="en-US" sz="1400" dirty="0" smtClean="0">
                          <a:latin typeface="+mn-lt"/>
                        </a:rPr>
                        <a:t>2,595-3,678 m</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latin typeface="+mn-lt"/>
                        </a:rPr>
                        <a:t>2,691-3,740 m</a:t>
                      </a:r>
                    </a:p>
                    <a:p>
                      <a:endParaRPr lang="en-US" sz="1400" dirty="0">
                        <a:latin typeface="+mn-lt"/>
                      </a:endParaRPr>
                    </a:p>
                  </a:txBody>
                  <a:tcPr/>
                </a:tc>
                <a:tc>
                  <a:txBody>
                    <a:bodyPr/>
                    <a:lstStyle/>
                    <a:p>
                      <a:r>
                        <a:rPr lang="en-US" sz="1400" dirty="0" smtClean="0">
                          <a:latin typeface="+mn-lt"/>
                        </a:rPr>
                        <a:t>2,692-3,735 m</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latin typeface="+mn-lt"/>
                        </a:rPr>
                        <a:t>3,002-3,909 m</a:t>
                      </a:r>
                    </a:p>
                    <a:p>
                      <a:endParaRPr lang="en-US" sz="1400" dirty="0">
                        <a:latin typeface="+mn-lt"/>
                      </a:endParaRPr>
                    </a:p>
                  </a:txBody>
                  <a:tcPr/>
                </a:tc>
              </a:tr>
            </a:tbl>
          </a:graphicData>
        </a:graphic>
      </p:graphicFrame>
      <p:sp>
        <p:nvSpPr>
          <p:cNvPr id="3" name="TextBox 2"/>
          <p:cNvSpPr txBox="1"/>
          <p:nvPr/>
        </p:nvSpPr>
        <p:spPr>
          <a:xfrm>
            <a:off x="304800" y="5830669"/>
            <a:ext cx="3276600" cy="646331"/>
          </a:xfrm>
          <a:prstGeom prst="rect">
            <a:avLst/>
          </a:prstGeom>
          <a:noFill/>
        </p:spPr>
        <p:txBody>
          <a:bodyPr wrap="square" rtlCol="0">
            <a:spAutoFit/>
          </a:bodyPr>
          <a:lstStyle/>
          <a:p>
            <a:pPr marL="285750" indent="-285750">
              <a:buFontTx/>
              <a:buChar char="-"/>
            </a:pPr>
            <a:r>
              <a:rPr lang="en-US" dirty="0" smtClean="0"/>
              <a:t>RCP 4.5 ensemble</a:t>
            </a:r>
          </a:p>
          <a:p>
            <a:pPr marL="285750" indent="-285750">
              <a:buFontTx/>
              <a:buChar char="-"/>
            </a:pPr>
            <a:r>
              <a:rPr lang="en-US" dirty="0" smtClean="0">
                <a:solidFill>
                  <a:srgbClr val="FF0000"/>
                </a:solidFill>
              </a:rPr>
              <a:t>RCP 8.5 ensemble</a:t>
            </a:r>
            <a:endParaRPr lang="en-US" dirty="0">
              <a:solidFill>
                <a:srgbClr val="FF0000"/>
              </a:solidFill>
            </a:endParaRPr>
          </a:p>
        </p:txBody>
      </p:sp>
    </p:spTree>
    <p:extLst>
      <p:ext uri="{BB962C8B-B14F-4D97-AF65-F5344CB8AC3E}">
        <p14:creationId xmlns:p14="http://schemas.microsoft.com/office/powerpoint/2010/main" val="2649608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Variability in Projections</a:t>
            </a:r>
            <a:endParaRPr lang="en-US" dirty="0"/>
          </a:p>
        </p:txBody>
      </p:sp>
      <p:pic>
        <p:nvPicPr>
          <p:cNvPr id="8"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85800" y="1066800"/>
            <a:ext cx="7625642" cy="5496929"/>
          </a:xfrm>
        </p:spPr>
      </p:pic>
    </p:spTree>
    <p:extLst>
      <p:ext uri="{BB962C8B-B14F-4D97-AF65-F5344CB8AC3E}">
        <p14:creationId xmlns:p14="http://schemas.microsoft.com/office/powerpoint/2010/main" val="2518042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Heterogeneous change in climate</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1"/>
            <a:ext cx="4891260" cy="433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249" y="1295400"/>
            <a:ext cx="3048351" cy="220543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40" y="1219200"/>
            <a:ext cx="4967460" cy="5193253"/>
          </a:xfrm>
          <a:prstGeom prst="rect">
            <a:avLst/>
          </a:prstGeom>
        </p:spPr>
      </p:pic>
      <p:sp>
        <p:nvSpPr>
          <p:cNvPr id="8" name="Rectangle 7"/>
          <p:cNvSpPr/>
          <p:nvPr/>
        </p:nvSpPr>
        <p:spPr>
          <a:xfrm>
            <a:off x="1752600" y="2438400"/>
            <a:ext cx="381000" cy="381000"/>
          </a:xfrm>
          <a:prstGeom prst="rect">
            <a:avLst/>
          </a:prstGeom>
          <a:solidFill>
            <a:schemeClr val="bg2">
              <a:alpha val="2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4824" y="3691268"/>
            <a:ext cx="3388836" cy="2633332"/>
          </a:xfrm>
          <a:prstGeom prst="rect">
            <a:avLst/>
          </a:prstGeom>
          <a:ln w="12700">
            <a:solidFill>
              <a:schemeClr val="tx1"/>
            </a:solidFill>
          </a:ln>
        </p:spPr>
      </p:pic>
      <p:cxnSp>
        <p:nvCxnSpPr>
          <p:cNvPr id="11" name="Straight Arrow Connector 10"/>
          <p:cNvCxnSpPr/>
          <p:nvPr/>
        </p:nvCxnSpPr>
        <p:spPr>
          <a:xfrm>
            <a:off x="2133600" y="2819400"/>
            <a:ext cx="3251224" cy="871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04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dirty="0" smtClean="0"/>
              <a:t>Conclusions</a:t>
            </a:r>
            <a:endParaRPr lang="en-US" dirty="0"/>
          </a:p>
        </p:txBody>
      </p:sp>
      <p:sp>
        <p:nvSpPr>
          <p:cNvPr id="3" name="Content Placeholder 2"/>
          <p:cNvSpPr>
            <a:spLocks noGrp="1"/>
          </p:cNvSpPr>
          <p:nvPr>
            <p:ph sz="quarter" idx="1"/>
          </p:nvPr>
        </p:nvSpPr>
        <p:spPr>
          <a:xfrm>
            <a:off x="457200" y="914400"/>
            <a:ext cx="7467600" cy="5178552"/>
          </a:xfrm>
        </p:spPr>
        <p:txBody>
          <a:bodyPr/>
          <a:lstStyle/>
          <a:p>
            <a:pPr marL="0" indent="0">
              <a:buNone/>
            </a:pPr>
            <a:endParaRPr lang="en-US" dirty="0"/>
          </a:p>
          <a:p>
            <a:r>
              <a:rPr lang="en-US" dirty="0"/>
              <a:t>Future suitable climate habitat centralized in the &gt;3000m elevations of the GYE</a:t>
            </a:r>
            <a:r>
              <a:rPr lang="en-US" dirty="0" smtClean="0"/>
              <a:t>.</a:t>
            </a:r>
            <a:endParaRPr lang="en-US" dirty="0" smtClean="0"/>
          </a:p>
          <a:p>
            <a:endParaRPr lang="en-US" dirty="0"/>
          </a:p>
          <a:p>
            <a:r>
              <a:rPr lang="en-US" dirty="0" smtClean="0"/>
              <a:t>Suitable </a:t>
            </a:r>
            <a:r>
              <a:rPr lang="en-US" dirty="0"/>
              <a:t>climate habitat for </a:t>
            </a:r>
            <a:r>
              <a:rPr lang="en-US" dirty="0" err="1"/>
              <a:t>whitebark</a:t>
            </a:r>
            <a:r>
              <a:rPr lang="en-US" dirty="0"/>
              <a:t> pine in GYE below 30% of the reference area for all climate models and </a:t>
            </a:r>
            <a:r>
              <a:rPr lang="en-US" dirty="0" smtClean="0"/>
              <a:t>scenarios.</a:t>
            </a:r>
          </a:p>
          <a:p>
            <a:endParaRPr lang="en-US" dirty="0" smtClean="0"/>
          </a:p>
          <a:p>
            <a:r>
              <a:rPr lang="en-US" dirty="0"/>
              <a:t>Percent suitable climate area estimates ranged from 29-2% and 10-0.04% by 2099 for RCP 4.5 and 8.5 respectively.</a:t>
            </a:r>
          </a:p>
          <a:p>
            <a:endParaRPr lang="en-US" dirty="0"/>
          </a:p>
          <a:p>
            <a:endParaRPr lang="en-US" dirty="0"/>
          </a:p>
          <a:p>
            <a:endParaRPr lang="en-US" dirty="0"/>
          </a:p>
        </p:txBody>
      </p:sp>
    </p:spTree>
    <p:extLst>
      <p:ext uri="{BB962C8B-B14F-4D97-AF65-F5344CB8AC3E}">
        <p14:creationId xmlns:p14="http://schemas.microsoft.com/office/powerpoint/2010/main" val="2469407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dirty="0" smtClean="0"/>
              <a:t>Caveats</a:t>
            </a:r>
            <a:endParaRPr lang="en-US" dirty="0"/>
          </a:p>
        </p:txBody>
      </p:sp>
      <p:sp>
        <p:nvSpPr>
          <p:cNvPr id="3" name="Content Placeholder 2"/>
          <p:cNvSpPr>
            <a:spLocks noGrp="1"/>
          </p:cNvSpPr>
          <p:nvPr>
            <p:ph sz="quarter" idx="1"/>
          </p:nvPr>
        </p:nvSpPr>
        <p:spPr>
          <a:xfrm>
            <a:off x="233624" y="1205141"/>
            <a:ext cx="4338376" cy="4509859"/>
          </a:xfrm>
        </p:spPr>
        <p:txBody>
          <a:bodyPr>
            <a:normAutofit fontScale="92500"/>
          </a:bodyPr>
          <a:lstStyle/>
          <a:p>
            <a:r>
              <a:rPr lang="en-US" dirty="0" err="1" smtClean="0"/>
              <a:t>Bioclimate</a:t>
            </a:r>
            <a:r>
              <a:rPr lang="en-US" dirty="0" smtClean="0"/>
              <a:t> niche models do not account for dispersal, disturbance, or competition effects </a:t>
            </a:r>
          </a:p>
          <a:p>
            <a:pPr lvl="1"/>
            <a:r>
              <a:rPr lang="en-US" dirty="0" smtClean="0"/>
              <a:t>Landscape scale analysis of suitable habitat</a:t>
            </a:r>
            <a:endParaRPr lang="en-US" dirty="0"/>
          </a:p>
          <a:p>
            <a:pPr marL="0" indent="0">
              <a:buNone/>
            </a:pPr>
            <a:endParaRPr lang="en-US" dirty="0" smtClean="0"/>
          </a:p>
          <a:p>
            <a:pPr marL="0" indent="0">
              <a:buNone/>
            </a:pPr>
            <a:endParaRPr lang="en-US" dirty="0" smtClean="0"/>
          </a:p>
          <a:p>
            <a:r>
              <a:rPr lang="en-US" dirty="0" smtClean="0"/>
              <a:t>Acknowledge the existence of micro-climate </a:t>
            </a:r>
            <a:r>
              <a:rPr lang="en-US" dirty="0" err="1" smtClean="0"/>
              <a:t>refugia</a:t>
            </a:r>
            <a:endParaRPr lang="en-US" dirty="0" smtClean="0"/>
          </a:p>
          <a:p>
            <a:pPr lvl="1"/>
            <a:r>
              <a:rPr lang="en-US" dirty="0" smtClean="0"/>
              <a:t>Future climate model science improving with technology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310" y="1219200"/>
            <a:ext cx="4247890" cy="3124200"/>
          </a:xfrm>
          <a:prstGeom prst="rect">
            <a:avLst/>
          </a:prstGeom>
          <a:solidFill>
            <a:schemeClr val="accent1">
              <a:alpha val="16000"/>
            </a:schemeClr>
          </a:solidFill>
          <a:ln>
            <a:solidFill>
              <a:schemeClr val="tx1"/>
            </a:solidFill>
          </a:ln>
        </p:spPr>
      </p:pic>
      <p:sp>
        <p:nvSpPr>
          <p:cNvPr id="7" name="Rounded Rectangle 6"/>
          <p:cNvSpPr/>
          <p:nvPr/>
        </p:nvSpPr>
        <p:spPr>
          <a:xfrm>
            <a:off x="4419600" y="2133600"/>
            <a:ext cx="4648200" cy="1600200"/>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500" y="5823466"/>
            <a:ext cx="7658100" cy="830997"/>
          </a:xfrm>
          <a:prstGeom prst="rect">
            <a:avLst/>
          </a:prstGeom>
          <a:solidFill>
            <a:srgbClr val="00B050">
              <a:alpha val="46000"/>
            </a:srgbClr>
          </a:solidFill>
          <a:ln>
            <a:solidFill>
              <a:schemeClr val="accent1">
                <a:shade val="50000"/>
              </a:schemeClr>
            </a:solidFill>
          </a:ln>
        </p:spPr>
        <p:txBody>
          <a:bodyPr wrap="square" rtlCol="0">
            <a:spAutoFit/>
          </a:bodyPr>
          <a:lstStyle/>
          <a:p>
            <a:r>
              <a:rPr lang="en-US" sz="2400" dirty="0" smtClean="0"/>
              <a:t>Inform active management options such as assisted migration or competition reduction. </a:t>
            </a:r>
            <a:endParaRPr lang="en-US" sz="2400" dirty="0"/>
          </a:p>
        </p:txBody>
      </p:sp>
    </p:spTree>
    <p:extLst>
      <p:ext uri="{BB962C8B-B14F-4D97-AF65-F5344CB8AC3E}">
        <p14:creationId xmlns:p14="http://schemas.microsoft.com/office/powerpoint/2010/main" val="1921140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Next Steps…</a:t>
            </a:r>
            <a:endParaRPr lang="en-US" dirty="0"/>
          </a:p>
        </p:txBody>
      </p:sp>
      <p:sp>
        <p:nvSpPr>
          <p:cNvPr id="3" name="Content Placeholder 2"/>
          <p:cNvSpPr>
            <a:spLocks noGrp="1"/>
          </p:cNvSpPr>
          <p:nvPr>
            <p:ph sz="quarter" idx="1"/>
          </p:nvPr>
        </p:nvSpPr>
        <p:spPr>
          <a:xfrm>
            <a:off x="533400" y="1600200"/>
            <a:ext cx="7620000" cy="3886200"/>
          </a:xfrm>
        </p:spPr>
        <p:txBody>
          <a:bodyPr/>
          <a:lstStyle/>
          <a:p>
            <a:r>
              <a:rPr lang="en-US" dirty="0" smtClean="0"/>
              <a:t>Envelope analysis to reveal climatic suitable areas for other life history stages</a:t>
            </a:r>
          </a:p>
          <a:p>
            <a:pPr lvl="1"/>
            <a:r>
              <a:rPr lang="en-US" dirty="0" smtClean="0"/>
              <a:t>Sub-adult classes</a:t>
            </a:r>
            <a:endParaRPr lang="en-US" dirty="0"/>
          </a:p>
          <a:p>
            <a:endParaRPr lang="en-US" dirty="0" smtClean="0"/>
          </a:p>
          <a:p>
            <a:r>
              <a:rPr lang="en-US" dirty="0" smtClean="0"/>
              <a:t>Application to vulnerability assessment to determine management strategies/priorities</a:t>
            </a:r>
          </a:p>
          <a:p>
            <a:endParaRPr lang="en-US" dirty="0"/>
          </a:p>
          <a:p>
            <a:r>
              <a:rPr lang="en-US" dirty="0" smtClean="0"/>
              <a:t>Inclusion of disturbance/competition/dispersal models</a:t>
            </a:r>
            <a:endParaRPr lang="en-US" dirty="0"/>
          </a:p>
        </p:txBody>
      </p:sp>
    </p:spTree>
    <p:extLst>
      <p:ext uri="{BB962C8B-B14F-4D97-AF65-F5344CB8AC3E}">
        <p14:creationId xmlns:p14="http://schemas.microsoft.com/office/powerpoint/2010/main" val="3544782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a:t>Summary – climate adaptation planning means spanning boundaries</a:t>
            </a:r>
          </a:p>
        </p:txBody>
      </p:sp>
      <p:graphicFrame>
        <p:nvGraphicFramePr>
          <p:cNvPr id="4" name="Table 3"/>
          <p:cNvGraphicFramePr>
            <a:graphicFrameLocks noGrp="1"/>
          </p:cNvGraphicFramePr>
          <p:nvPr>
            <p:extLst>
              <p:ext uri="{D42A27DB-BD31-4B8C-83A1-F6EECF244321}">
                <p14:modId xmlns:p14="http://schemas.microsoft.com/office/powerpoint/2010/main" val="2054837194"/>
              </p:ext>
            </p:extLst>
          </p:nvPr>
        </p:nvGraphicFramePr>
        <p:xfrm>
          <a:off x="228601" y="1295400"/>
          <a:ext cx="8610599" cy="5101448"/>
        </p:xfrm>
        <a:graphic>
          <a:graphicData uri="http://schemas.openxmlformats.org/drawingml/2006/table">
            <a:tbl>
              <a:tblPr firstRow="1" bandRow="1">
                <a:tableStyleId>{073A0DAA-6AF3-43AB-8588-CEC1D06C72B9}</a:tableStyleId>
              </a:tblPr>
              <a:tblGrid>
                <a:gridCol w="1722120"/>
                <a:gridCol w="2270067"/>
                <a:gridCol w="2332413"/>
                <a:gridCol w="2285999"/>
              </a:tblGrid>
              <a:tr h="526678">
                <a:tc>
                  <a:txBody>
                    <a:bodyPr/>
                    <a:lstStyle/>
                    <a:p>
                      <a:endParaRPr lang="en-US" sz="2000" dirty="0"/>
                    </a:p>
                  </a:txBody>
                  <a:tcPr>
                    <a:solidFill>
                      <a:schemeClr val="accent1"/>
                    </a:solidFill>
                  </a:tcPr>
                </a:tc>
                <a:tc>
                  <a:txBody>
                    <a:bodyPr/>
                    <a:lstStyle/>
                    <a:p>
                      <a:pPr algn="ctr"/>
                      <a:r>
                        <a:rPr lang="en-US" sz="2000" dirty="0" smtClean="0"/>
                        <a:t>Conceptual</a:t>
                      </a:r>
                      <a:endParaRPr lang="en-US" sz="2000" dirty="0"/>
                    </a:p>
                  </a:txBody>
                  <a:tcPr>
                    <a:solidFill>
                      <a:schemeClr val="accent1"/>
                    </a:solidFill>
                  </a:tcPr>
                </a:tc>
                <a:tc>
                  <a:txBody>
                    <a:bodyPr/>
                    <a:lstStyle/>
                    <a:p>
                      <a:pPr algn="ctr"/>
                      <a:r>
                        <a:rPr lang="en-US" sz="2000" dirty="0" smtClean="0"/>
                        <a:t>Technical</a:t>
                      </a:r>
                      <a:endParaRPr lang="en-US" sz="2000" dirty="0"/>
                    </a:p>
                  </a:txBody>
                  <a:tcPr>
                    <a:solidFill>
                      <a:schemeClr val="accent1"/>
                    </a:solidFill>
                  </a:tcPr>
                </a:tc>
                <a:tc>
                  <a:txBody>
                    <a:bodyPr/>
                    <a:lstStyle/>
                    <a:p>
                      <a:pPr algn="ctr"/>
                      <a:r>
                        <a:rPr lang="en-US" sz="2000" dirty="0" smtClean="0"/>
                        <a:t>Coordination</a:t>
                      </a:r>
                      <a:endParaRPr lang="en-US" sz="2000" dirty="0"/>
                    </a:p>
                  </a:txBody>
                  <a:tcPr>
                    <a:solidFill>
                      <a:schemeClr val="accent1"/>
                    </a:solidFill>
                  </a:tcPr>
                </a:tc>
              </a:tr>
              <a:tr h="1987922">
                <a:tc>
                  <a:txBody>
                    <a:bodyPr/>
                    <a:lstStyle/>
                    <a:p>
                      <a:r>
                        <a:rPr lang="en-US" sz="1800" b="0" dirty="0" smtClean="0"/>
                        <a:t>Challenges</a:t>
                      </a:r>
                      <a:endParaRPr lang="en-US" sz="1800" b="0" dirty="0"/>
                    </a:p>
                  </a:txBody>
                  <a:tcPr>
                    <a:solidFill>
                      <a:schemeClr val="accent1">
                        <a:lumMod val="40000"/>
                        <a:lumOff val="60000"/>
                      </a:schemeClr>
                    </a:solidFill>
                  </a:tcPr>
                </a:tc>
                <a:tc>
                  <a:txBody>
                    <a:bodyPr/>
                    <a:lstStyle/>
                    <a:p>
                      <a:r>
                        <a:rPr lang="en-US" sz="1800" dirty="0" smtClean="0"/>
                        <a:t>Management</a:t>
                      </a:r>
                      <a:r>
                        <a:rPr lang="en-US" sz="1800" baseline="0" dirty="0" smtClean="0"/>
                        <a:t> goals differ between the many land units that include ownership of NPS, USFS, BLM, and state/counties.</a:t>
                      </a:r>
                      <a:endParaRPr lang="en-US" sz="1800"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Suitable</a:t>
                      </a:r>
                      <a:r>
                        <a:rPr lang="en-US" sz="1800" baseline="0" dirty="0" smtClean="0"/>
                        <a:t> climate habitat for WBP resides almost exclusively in wilderness areas where options are limited.</a:t>
                      </a:r>
                      <a:endParaRPr lang="en-US" sz="1800" dirty="0" smtClean="0"/>
                    </a:p>
                    <a:p>
                      <a:endParaRPr lang="en-US" sz="1800" dirty="0"/>
                    </a:p>
                  </a:txBody>
                  <a:tcPr>
                    <a:solidFill>
                      <a:schemeClr val="accent1">
                        <a:lumMod val="40000"/>
                        <a:lumOff val="60000"/>
                      </a:schemeClr>
                    </a:solidFill>
                  </a:tcPr>
                </a:tc>
                <a:tc>
                  <a:txBody>
                    <a:bodyPr/>
                    <a:lstStyle/>
                    <a:p>
                      <a:r>
                        <a:rPr lang="en-US" sz="1800" dirty="0" smtClean="0"/>
                        <a:t>Restoration</a:t>
                      </a:r>
                      <a:r>
                        <a:rPr lang="en-US" sz="1800" baseline="0" dirty="0" smtClean="0"/>
                        <a:t> of WBP not equal between land units, despite cross border ecosystem benefits.</a:t>
                      </a:r>
                      <a:endParaRPr lang="en-US" sz="1800" dirty="0"/>
                    </a:p>
                  </a:txBody>
                  <a:tcPr>
                    <a:solidFill>
                      <a:schemeClr val="accent1">
                        <a:lumMod val="40000"/>
                        <a:lumOff val="60000"/>
                      </a:schemeClr>
                    </a:solidFill>
                  </a:tcPr>
                </a:tc>
              </a:tr>
              <a:tr h="2288770">
                <a:tc>
                  <a:txBody>
                    <a:bodyPr/>
                    <a:lstStyle/>
                    <a:p>
                      <a:r>
                        <a:rPr lang="en-US" sz="1800" b="0" dirty="0" smtClean="0"/>
                        <a:t>Opportunities</a:t>
                      </a:r>
                      <a:endParaRPr lang="en-US" sz="1800" b="0" dirty="0"/>
                    </a:p>
                  </a:txBody>
                  <a:tcPr>
                    <a:solidFill>
                      <a:schemeClr val="accent1">
                        <a:lumMod val="20000"/>
                        <a:lumOff val="80000"/>
                      </a:schemeClr>
                    </a:solidFill>
                  </a:tcPr>
                </a:tc>
                <a:tc>
                  <a:txBody>
                    <a:bodyPr/>
                    <a:lstStyle/>
                    <a:p>
                      <a:r>
                        <a:rPr lang="en-US" sz="2000" dirty="0" smtClean="0"/>
                        <a:t>Regional</a:t>
                      </a:r>
                      <a:r>
                        <a:rPr lang="en-US" sz="2000" baseline="0" dirty="0" smtClean="0"/>
                        <a:t> concern for the persistence of WBP shared by all agencies.</a:t>
                      </a:r>
                      <a:endParaRPr lang="en-US" sz="2000" dirty="0"/>
                    </a:p>
                  </a:txBody>
                  <a:tcPr>
                    <a:solidFill>
                      <a:schemeClr val="accent1">
                        <a:lumMod val="20000"/>
                        <a:lumOff val="80000"/>
                      </a:schemeClr>
                    </a:solidFill>
                  </a:tcPr>
                </a:tc>
                <a:tc>
                  <a:txBody>
                    <a:bodyPr/>
                    <a:lstStyle/>
                    <a:p>
                      <a:r>
                        <a:rPr lang="en-US" sz="2000" dirty="0" smtClean="0"/>
                        <a:t>Listing of</a:t>
                      </a:r>
                      <a:r>
                        <a:rPr lang="en-US" sz="2000" baseline="0" dirty="0" smtClean="0"/>
                        <a:t> WBP as a Threatened species may allow greater flexibility for adaptation actions</a:t>
                      </a:r>
                      <a:endParaRPr lang="en-US" sz="2000"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Formation of the GYCC</a:t>
                      </a:r>
                      <a:r>
                        <a:rPr lang="en-US" sz="2000" baseline="0" dirty="0" smtClean="0"/>
                        <a:t> and LCC allows communication between units.</a:t>
                      </a:r>
                      <a:endParaRPr lang="en-US" sz="2000" dirty="0" smtClean="0"/>
                    </a:p>
                    <a:p>
                      <a:endParaRPr lang="en-US" sz="2000" dirty="0"/>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151631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Acknowledgements</a:t>
            </a:r>
            <a:endParaRPr lang="en-US" dirty="0"/>
          </a:p>
        </p:txBody>
      </p:sp>
      <p:sp>
        <p:nvSpPr>
          <p:cNvPr id="3" name="Content Placeholder 2"/>
          <p:cNvSpPr>
            <a:spLocks noGrp="1"/>
          </p:cNvSpPr>
          <p:nvPr>
            <p:ph sz="quarter" idx="1"/>
          </p:nvPr>
        </p:nvSpPr>
        <p:spPr>
          <a:xfrm>
            <a:off x="457200" y="1219200"/>
            <a:ext cx="7467600" cy="4873752"/>
          </a:xfrm>
        </p:spPr>
        <p:txBody>
          <a:bodyPr/>
          <a:lstStyle/>
          <a:p>
            <a:r>
              <a:rPr lang="en-US" sz="2000" dirty="0"/>
              <a:t>NASA Applied Sciences Program (Grant 10-BIOCLIM10-0034)</a:t>
            </a:r>
          </a:p>
          <a:p>
            <a:endParaRPr lang="en-US" sz="2000" dirty="0"/>
          </a:p>
          <a:p>
            <a:r>
              <a:rPr lang="en-US" sz="2000" dirty="0"/>
              <a:t>NASA Land Cover Land Use Change </a:t>
            </a:r>
            <a:r>
              <a:rPr lang="en-US" sz="2000" dirty="0" smtClean="0"/>
              <a:t>Program</a:t>
            </a:r>
          </a:p>
          <a:p>
            <a:endParaRPr lang="en-US" sz="2000" dirty="0"/>
          </a:p>
          <a:p>
            <a:r>
              <a:rPr lang="en-US" sz="2000" dirty="0" smtClean="0"/>
              <a:t>North </a:t>
            </a:r>
            <a:r>
              <a:rPr lang="en-US" sz="2000" dirty="0"/>
              <a:t>Central Climate Sciences Center </a:t>
            </a:r>
            <a:endParaRPr lang="en-US" sz="2000" dirty="0" smtClean="0"/>
          </a:p>
          <a:p>
            <a:pPr marL="0" indent="0">
              <a:buNone/>
            </a:pPr>
            <a:endParaRPr lang="en-US" sz="2000" dirty="0" smtClean="0"/>
          </a:p>
          <a:p>
            <a:r>
              <a:rPr lang="en-US" sz="2000" dirty="0" smtClean="0"/>
              <a:t>NSF </a:t>
            </a:r>
            <a:r>
              <a:rPr lang="en-US" sz="2000" dirty="0" err="1"/>
              <a:t>EPSCoR</a:t>
            </a:r>
            <a:r>
              <a:rPr lang="en-US" sz="2000" dirty="0"/>
              <a:t> Track-I  EPS-1101342 (INSTEP 3)</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625762"/>
            <a:ext cx="2961867" cy="20033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68222"/>
            <a:ext cx="3048000" cy="1704391"/>
          </a:xfrm>
          <a:prstGeom prst="rect">
            <a:avLst/>
          </a:prstGeom>
        </p:spPr>
      </p:pic>
    </p:spTree>
    <p:extLst>
      <p:ext uri="{BB962C8B-B14F-4D97-AF65-F5344CB8AC3E}">
        <p14:creationId xmlns:p14="http://schemas.microsoft.com/office/powerpoint/2010/main" val="2030695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Questions</a:t>
            </a:r>
            <a:endParaRPr lang="en-US" dirty="0"/>
          </a:p>
        </p:txBody>
      </p:sp>
    </p:spTree>
    <p:extLst>
      <p:ext uri="{BB962C8B-B14F-4D97-AF65-F5344CB8AC3E}">
        <p14:creationId xmlns:p14="http://schemas.microsoft.com/office/powerpoint/2010/main" val="1173477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467600" cy="639762"/>
          </a:xfrm>
        </p:spPr>
        <p:txBody>
          <a:bodyPr/>
          <a:lstStyle/>
          <a:p>
            <a:r>
              <a:rPr lang="en-US" dirty="0" smtClean="0"/>
              <a:t>Patch analysis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19189" y="1066800"/>
            <a:ext cx="8191411" cy="4648200"/>
          </a:xfrm>
        </p:spPr>
      </p:pic>
      <p:grpSp>
        <p:nvGrpSpPr>
          <p:cNvPr id="7" name="Group 6"/>
          <p:cNvGrpSpPr/>
          <p:nvPr/>
        </p:nvGrpSpPr>
        <p:grpSpPr>
          <a:xfrm>
            <a:off x="2667000" y="5334000"/>
            <a:ext cx="5334000" cy="381000"/>
            <a:chOff x="2590800" y="5867400"/>
            <a:chExt cx="5334000" cy="381000"/>
          </a:xfrm>
        </p:grpSpPr>
        <p:sp>
          <p:nvSpPr>
            <p:cNvPr id="5" name="Rectangle 4"/>
            <p:cNvSpPr/>
            <p:nvPr/>
          </p:nvSpPr>
          <p:spPr>
            <a:xfrm>
              <a:off x="2590800" y="586740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00800" y="5867400"/>
              <a:ext cx="152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381000" y="5638800"/>
            <a:ext cx="7086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Habitat fragmentation pattern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Overall reduction of median patch size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32892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Vegetation response to climate</a:t>
            </a:r>
            <a:endParaRPr lang="en-US" dirty="0"/>
          </a:p>
        </p:txBody>
      </p:sp>
      <p:sp>
        <p:nvSpPr>
          <p:cNvPr id="3" name="Content Placeholder 2"/>
          <p:cNvSpPr>
            <a:spLocks noGrp="1"/>
          </p:cNvSpPr>
          <p:nvPr>
            <p:ph sz="quarter" idx="1"/>
          </p:nvPr>
        </p:nvSpPr>
        <p:spPr>
          <a:xfrm>
            <a:off x="4800600" y="1219200"/>
            <a:ext cx="3962400" cy="5105400"/>
          </a:xfrm>
        </p:spPr>
        <p:txBody>
          <a:bodyPr>
            <a:normAutofit/>
          </a:bodyPr>
          <a:lstStyle/>
          <a:p>
            <a:r>
              <a:rPr lang="en-US" dirty="0" smtClean="0"/>
              <a:t>Regional </a:t>
            </a:r>
            <a:r>
              <a:rPr lang="en-US" i="1" dirty="0" err="1" smtClean="0"/>
              <a:t>Pinus</a:t>
            </a:r>
            <a:r>
              <a:rPr lang="en-US" i="1" dirty="0" smtClean="0"/>
              <a:t> </a:t>
            </a:r>
            <a:r>
              <a:rPr lang="en-US" i="1" dirty="0" err="1"/>
              <a:t>edulis</a:t>
            </a:r>
            <a:r>
              <a:rPr lang="en-US" dirty="0"/>
              <a:t> </a:t>
            </a:r>
            <a:r>
              <a:rPr lang="en-US" dirty="0" smtClean="0"/>
              <a:t>and </a:t>
            </a:r>
            <a:r>
              <a:rPr lang="en-US" i="1" dirty="0" err="1" smtClean="0"/>
              <a:t>Populus</a:t>
            </a:r>
            <a:r>
              <a:rPr lang="en-US" i="1" dirty="0" smtClean="0"/>
              <a:t> </a:t>
            </a:r>
            <a:r>
              <a:rPr lang="en-US" i="1" dirty="0" err="1" smtClean="0"/>
              <a:t>tremuloides</a:t>
            </a:r>
            <a:r>
              <a:rPr lang="en-US" i="1" dirty="0" smtClean="0"/>
              <a:t> </a:t>
            </a:r>
            <a:r>
              <a:rPr lang="en-US" dirty="0" smtClean="0"/>
              <a:t>die-off in the Southwest in </a:t>
            </a:r>
            <a:r>
              <a:rPr lang="en-US" dirty="0"/>
              <a:t>response to a global change type </a:t>
            </a:r>
            <a:r>
              <a:rPr lang="en-US" dirty="0" smtClean="0"/>
              <a:t>drought </a:t>
            </a:r>
            <a:r>
              <a:rPr lang="en-US" sz="1600" dirty="0" smtClean="0"/>
              <a:t>(</a:t>
            </a:r>
            <a:r>
              <a:rPr lang="en-US" sz="1600" dirty="0" err="1" smtClean="0"/>
              <a:t>Breshears</a:t>
            </a:r>
            <a:r>
              <a:rPr lang="en-US" sz="1600" dirty="0" smtClean="0"/>
              <a:t>  et al. 2005, </a:t>
            </a:r>
            <a:r>
              <a:rPr lang="en-US" sz="1600" dirty="0" err="1" smtClean="0"/>
              <a:t>Anderegg</a:t>
            </a:r>
            <a:r>
              <a:rPr lang="en-US" sz="1600" dirty="0" smtClean="0"/>
              <a:t> et al. 2011</a:t>
            </a:r>
            <a:r>
              <a:rPr lang="en-US" sz="1600" dirty="0" smtClean="0"/>
              <a:t>)</a:t>
            </a:r>
            <a:endParaRPr lang="en-US" dirty="0" smtClean="0"/>
          </a:p>
          <a:p>
            <a:endParaRPr lang="en-US" dirty="0"/>
          </a:p>
          <a:p>
            <a:r>
              <a:rPr lang="en-US" dirty="0" smtClean="0"/>
              <a:t>A review by Walther et al. </a:t>
            </a:r>
            <a:r>
              <a:rPr lang="en-US" sz="1800" dirty="0" smtClean="0"/>
              <a:t>(2002) </a:t>
            </a:r>
            <a:r>
              <a:rPr lang="en-US" dirty="0" smtClean="0"/>
              <a:t>observed upwards </a:t>
            </a:r>
            <a:r>
              <a:rPr lang="en-US" dirty="0" err="1" smtClean="0"/>
              <a:t>elevational</a:t>
            </a:r>
            <a:r>
              <a:rPr lang="en-US" dirty="0" smtClean="0"/>
              <a:t> shifts of </a:t>
            </a:r>
            <a:r>
              <a:rPr lang="en-US" dirty="0" err="1" smtClean="0"/>
              <a:t>treeline</a:t>
            </a:r>
            <a:r>
              <a:rPr lang="en-US" dirty="0" smtClean="0"/>
              <a:t> and alpine plants </a:t>
            </a:r>
            <a:endParaRPr lang="en-US" dirty="0"/>
          </a:p>
        </p:txBody>
      </p:sp>
      <p:pic>
        <p:nvPicPr>
          <p:cNvPr id="1026" name="Picture 2" descr="http://cdn.phys.org/newman/gfx/news/hires/2014/arizonasfut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914400"/>
            <a:ext cx="4167489" cy="2708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6553200"/>
            <a:ext cx="3581400" cy="307777"/>
          </a:xfrm>
          <a:prstGeom prst="rect">
            <a:avLst/>
          </a:prstGeom>
          <a:noFill/>
        </p:spPr>
        <p:txBody>
          <a:bodyPr wrap="square" rtlCol="0">
            <a:spAutoFit/>
          </a:bodyPr>
          <a:lstStyle/>
          <a:p>
            <a:r>
              <a:rPr lang="en-US" sz="1400" dirty="0" smtClean="0"/>
              <a:t>Photo credit: Craig Allen/USGS</a:t>
            </a:r>
            <a:endParaRPr lang="en-US" sz="1400" dirty="0"/>
          </a:p>
        </p:txBody>
      </p:sp>
      <p:pic>
        <p:nvPicPr>
          <p:cNvPr id="1028" name="Picture 4" descr="http://ncfp.files.wordpress.com/2012/01/aspen_c_landscape_ba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99468"/>
            <a:ext cx="4167488" cy="285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05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914400"/>
          </a:xfrm>
        </p:spPr>
        <p:txBody>
          <a:bodyPr/>
          <a:lstStyle/>
          <a:p>
            <a:r>
              <a:rPr lang="en-US" dirty="0" err="1" smtClean="0"/>
              <a:t>Whitebark</a:t>
            </a:r>
            <a:r>
              <a:rPr lang="en-US" dirty="0" smtClean="0"/>
              <a:t> pine mortality</a:t>
            </a:r>
            <a:endParaRPr lang="en-US"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512204" y="972046"/>
            <a:ext cx="7564995" cy="565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0" y="1130440"/>
            <a:ext cx="4648200" cy="2069960"/>
          </a:xfrm>
          <a:prstGeom prst="rect">
            <a:avLst/>
          </a:prstGeom>
          <a:solidFill>
            <a:schemeClr val="bg1">
              <a:alpha val="52000"/>
            </a:schemeClr>
          </a:solidFill>
        </p:spPr>
        <p:txBody>
          <a:bodyPr wrap="square" rtlCol="0">
            <a:spAutoFit/>
          </a:bodyPr>
          <a:lstStyle/>
          <a:p>
            <a:pPr marL="285750" indent="-285750">
              <a:buFont typeface="Arial" panose="020B0604020202020204" pitchFamily="34" charset="0"/>
              <a:buChar char="•"/>
            </a:pPr>
            <a:r>
              <a:rPr lang="en-US" dirty="0" smtClean="0"/>
              <a:t>Keystone species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80% mortality rate within the adult population </a:t>
            </a:r>
            <a:r>
              <a:rPr lang="en-US" sz="1400" dirty="0" smtClean="0"/>
              <a:t>(MacFarlane et al. 2013)</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Listed candidate species</a:t>
            </a:r>
          </a:p>
          <a:p>
            <a:endParaRPr lang="en-US" dirty="0"/>
          </a:p>
        </p:txBody>
      </p:sp>
    </p:spTree>
    <p:extLst>
      <p:ext uri="{BB962C8B-B14F-4D97-AF65-F5344CB8AC3E}">
        <p14:creationId xmlns:p14="http://schemas.microsoft.com/office/powerpoint/2010/main" val="371702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467600" cy="715962"/>
          </a:xfrm>
        </p:spPr>
        <p:txBody>
          <a:bodyPr/>
          <a:lstStyle/>
          <a:p>
            <a:r>
              <a:rPr lang="en-US" dirty="0" err="1" smtClean="0"/>
              <a:t>Bioclimate</a:t>
            </a:r>
            <a:r>
              <a:rPr lang="en-US" dirty="0" smtClean="0"/>
              <a:t> envelope modeling</a:t>
            </a:r>
            <a:endParaRPr lang="en-US" dirty="0"/>
          </a:p>
        </p:txBody>
      </p:sp>
      <p:sp>
        <p:nvSpPr>
          <p:cNvPr id="3" name="Content Placeholder 2"/>
          <p:cNvSpPr>
            <a:spLocks noGrp="1"/>
          </p:cNvSpPr>
          <p:nvPr>
            <p:ph sz="quarter" idx="1"/>
          </p:nvPr>
        </p:nvSpPr>
        <p:spPr>
          <a:xfrm>
            <a:off x="457200" y="914400"/>
            <a:ext cx="7620000" cy="3124200"/>
          </a:xfrm>
        </p:spPr>
        <p:txBody>
          <a:bodyPr>
            <a:normAutofit fontScale="85000" lnSpcReduction="20000"/>
          </a:bodyPr>
          <a:lstStyle/>
          <a:p>
            <a:r>
              <a:rPr lang="en-US" dirty="0" smtClean="0"/>
              <a:t>Niche modeling concept </a:t>
            </a:r>
            <a:r>
              <a:rPr lang="en-US" sz="1600" dirty="0" smtClean="0"/>
              <a:t>(Hutchinson 1957)</a:t>
            </a:r>
            <a:endParaRPr lang="en-US" dirty="0" smtClean="0"/>
          </a:p>
          <a:p>
            <a:endParaRPr lang="en-US" dirty="0" smtClean="0"/>
          </a:p>
          <a:p>
            <a:r>
              <a:rPr lang="en-US" dirty="0" smtClean="0"/>
              <a:t>Correlative model of abiotic variables and species </a:t>
            </a:r>
            <a:r>
              <a:rPr lang="en-US" dirty="0" smtClean="0"/>
              <a:t>occurrence</a:t>
            </a:r>
            <a:endParaRPr lang="en-US" dirty="0"/>
          </a:p>
          <a:p>
            <a:endParaRPr lang="en-US" dirty="0"/>
          </a:p>
          <a:p>
            <a:r>
              <a:rPr lang="en-US" dirty="0" smtClean="0"/>
              <a:t>No claims of projecting species distributions, but models projected suitable climates. </a:t>
            </a:r>
            <a:br>
              <a:rPr lang="en-US" dirty="0" smtClean="0"/>
            </a:br>
            <a:endParaRPr lang="en-US" dirty="0"/>
          </a:p>
          <a:p>
            <a:r>
              <a:rPr lang="en-US" dirty="0"/>
              <a:t>Used to model W. North American suitable habitats for forest tree species </a:t>
            </a:r>
            <a:r>
              <a:rPr lang="en-US" dirty="0" smtClean="0"/>
              <a:t>from present to future </a:t>
            </a:r>
            <a:r>
              <a:rPr lang="en-US" sz="1600" dirty="0" smtClean="0"/>
              <a:t>(</a:t>
            </a:r>
            <a:r>
              <a:rPr lang="en-US" sz="1600" dirty="0" err="1" smtClean="0"/>
              <a:t>Rehfeldt</a:t>
            </a:r>
            <a:r>
              <a:rPr lang="en-US" sz="1600" dirty="0" smtClean="0"/>
              <a:t> </a:t>
            </a:r>
            <a:r>
              <a:rPr lang="en-US" sz="1600" dirty="0"/>
              <a:t>et al 2006, Coops and </a:t>
            </a:r>
            <a:r>
              <a:rPr lang="en-US" sz="1600" dirty="0" err="1"/>
              <a:t>Waring</a:t>
            </a:r>
            <a:r>
              <a:rPr lang="en-US" sz="1600" dirty="0"/>
              <a:t> 2011)</a:t>
            </a:r>
          </a:p>
          <a:p>
            <a:endParaRPr lang="en-US" dirty="0" smtClean="0"/>
          </a:p>
          <a:p>
            <a:endParaRPr lang="en-US" sz="1600" dirty="0"/>
          </a:p>
          <a:p>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1000"/>
            <a:ext cx="8229600" cy="238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86600" y="6477000"/>
            <a:ext cx="2819400" cy="307777"/>
          </a:xfrm>
          <a:prstGeom prst="rect">
            <a:avLst/>
          </a:prstGeom>
          <a:noFill/>
        </p:spPr>
        <p:txBody>
          <a:bodyPr wrap="square" rtlCol="0">
            <a:spAutoFit/>
          </a:bodyPr>
          <a:lstStyle/>
          <a:p>
            <a:r>
              <a:rPr lang="en-US" sz="1400" dirty="0" err="1" smtClean="0"/>
              <a:t>Rehfeldt</a:t>
            </a:r>
            <a:r>
              <a:rPr lang="en-US" sz="1400" dirty="0" smtClean="0"/>
              <a:t> et al 2006</a:t>
            </a:r>
            <a:endParaRPr lang="en-US" sz="1400" dirty="0"/>
          </a:p>
        </p:txBody>
      </p:sp>
    </p:spTree>
    <p:extLst>
      <p:ext uri="{BB962C8B-B14F-4D97-AF65-F5344CB8AC3E}">
        <p14:creationId xmlns:p14="http://schemas.microsoft.com/office/powerpoint/2010/main" val="1869023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1143000"/>
          </a:xfrm>
        </p:spPr>
        <p:txBody>
          <a:bodyPr/>
          <a:lstStyle/>
          <a:p>
            <a:r>
              <a:rPr lang="en-US" dirty="0" smtClean="0"/>
              <a:t>Climate Change within the GYE</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6975" y="2362205"/>
            <a:ext cx="8595360" cy="2844894"/>
          </a:xfrm>
        </p:spPr>
      </p:pic>
      <p:grpSp>
        <p:nvGrpSpPr>
          <p:cNvPr id="7" name="Group 6"/>
          <p:cNvGrpSpPr/>
          <p:nvPr/>
        </p:nvGrpSpPr>
        <p:grpSpPr>
          <a:xfrm>
            <a:off x="2057400" y="4876800"/>
            <a:ext cx="5029200" cy="321000"/>
            <a:chOff x="2057400" y="4876800"/>
            <a:chExt cx="5029200" cy="321000"/>
          </a:xfrm>
        </p:grpSpPr>
        <p:sp>
          <p:nvSpPr>
            <p:cNvPr id="5" name="Rectangle 4"/>
            <p:cNvSpPr/>
            <p:nvPr/>
          </p:nvSpPr>
          <p:spPr>
            <a:xfrm>
              <a:off x="2057400" y="4876800"/>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43600" y="4893000"/>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p:cNvCxnSpPr/>
          <p:nvPr/>
        </p:nvCxnSpPr>
        <p:spPr>
          <a:xfrm>
            <a:off x="7543800" y="2133600"/>
            <a:ext cx="533400" cy="4572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ight Bracket 14"/>
          <p:cNvSpPr/>
          <p:nvPr/>
        </p:nvSpPr>
        <p:spPr>
          <a:xfrm>
            <a:off x="4343400" y="2514600"/>
            <a:ext cx="45719" cy="838200"/>
          </a:xfrm>
          <a:prstGeom prst="rightBracket">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ket 15"/>
          <p:cNvSpPr/>
          <p:nvPr/>
        </p:nvSpPr>
        <p:spPr>
          <a:xfrm>
            <a:off x="4343400" y="3429000"/>
            <a:ext cx="45719" cy="533400"/>
          </a:xfrm>
          <a:prstGeom prst="rightBracket">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ket 16"/>
          <p:cNvSpPr/>
          <p:nvPr/>
        </p:nvSpPr>
        <p:spPr>
          <a:xfrm>
            <a:off x="8686800" y="3276600"/>
            <a:ext cx="76200" cy="1066800"/>
          </a:xfrm>
          <a:prstGeom prst="rightBracket">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1600200" y="2069068"/>
            <a:ext cx="1587294" cy="369332"/>
          </a:xfrm>
          <a:prstGeom prst="rect">
            <a:avLst/>
          </a:prstGeom>
          <a:noFill/>
        </p:spPr>
        <p:txBody>
          <a:bodyPr wrap="none" rtlCol="0">
            <a:spAutoFit/>
          </a:bodyPr>
          <a:lstStyle/>
          <a:p>
            <a:r>
              <a:rPr lang="en-US" dirty="0" smtClean="0"/>
              <a:t>Temperature</a:t>
            </a:r>
            <a:endParaRPr lang="en-US" dirty="0"/>
          </a:p>
        </p:txBody>
      </p:sp>
      <p:sp>
        <p:nvSpPr>
          <p:cNvPr id="8" name="TextBox 7"/>
          <p:cNvSpPr txBox="1"/>
          <p:nvPr/>
        </p:nvSpPr>
        <p:spPr>
          <a:xfrm>
            <a:off x="6047134" y="2057400"/>
            <a:ext cx="1572866" cy="369332"/>
          </a:xfrm>
          <a:prstGeom prst="rect">
            <a:avLst/>
          </a:prstGeom>
          <a:noFill/>
        </p:spPr>
        <p:txBody>
          <a:bodyPr wrap="none" rtlCol="0">
            <a:spAutoFit/>
          </a:bodyPr>
          <a:lstStyle/>
          <a:p>
            <a:r>
              <a:rPr lang="en-US" dirty="0" smtClean="0"/>
              <a:t>Precipitation</a:t>
            </a:r>
            <a:endParaRPr lang="en-US" dirty="0"/>
          </a:p>
        </p:txBody>
      </p:sp>
    </p:spTree>
    <p:extLst>
      <p:ext uri="{BB962C8B-B14F-4D97-AF65-F5344CB8AC3E}">
        <p14:creationId xmlns:p14="http://schemas.microsoft.com/office/powerpoint/2010/main" val="34858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7467600" cy="639762"/>
          </a:xfrm>
        </p:spPr>
        <p:txBody>
          <a:bodyPr/>
          <a:lstStyle/>
          <a:p>
            <a:r>
              <a:rPr lang="en-US" dirty="0" smtClean="0"/>
              <a:t>Study objectives</a:t>
            </a:r>
            <a:endParaRPr lang="en-US" dirty="0"/>
          </a:p>
        </p:txBody>
      </p:sp>
      <p:sp>
        <p:nvSpPr>
          <p:cNvPr id="4" name="Content Placeholder 2"/>
          <p:cNvSpPr>
            <a:spLocks noGrp="1"/>
          </p:cNvSpPr>
          <p:nvPr>
            <p:ph sz="quarter" idx="1"/>
          </p:nvPr>
        </p:nvSpPr>
        <p:spPr>
          <a:xfrm>
            <a:off x="457200" y="1828800"/>
            <a:ext cx="7467600" cy="4340225"/>
          </a:xfrm>
        </p:spPr>
        <p:txBody>
          <a:bodyPr>
            <a:normAutofit/>
          </a:bodyPr>
          <a:lstStyle/>
          <a:p>
            <a:r>
              <a:rPr lang="en-US" dirty="0" smtClean="0"/>
              <a:t>How will the bioclimatic habitat envelope for </a:t>
            </a:r>
            <a:r>
              <a:rPr lang="en-US" dirty="0" err="1" smtClean="0"/>
              <a:t>whitebark</a:t>
            </a:r>
            <a:r>
              <a:rPr lang="en-US" dirty="0" smtClean="0"/>
              <a:t> pine respond to shifts in the GYE </a:t>
            </a:r>
            <a:r>
              <a:rPr lang="en-US" dirty="0" smtClean="0"/>
              <a:t>climate under multiple GCMs and scenarios?</a:t>
            </a:r>
            <a:endParaRPr lang="en-US" dirty="0" smtClean="0"/>
          </a:p>
          <a:p>
            <a:endParaRPr lang="en-US" dirty="0" smtClean="0"/>
          </a:p>
          <a:p>
            <a:endParaRPr lang="en-US" dirty="0" smtClean="0"/>
          </a:p>
          <a:p>
            <a:r>
              <a:rPr lang="en-US" dirty="0" smtClean="0"/>
              <a:t>What is the level of variability amongst the different habitat </a:t>
            </a:r>
            <a:r>
              <a:rPr lang="en-US" dirty="0" smtClean="0"/>
              <a:t>projections across the different GCMs?</a:t>
            </a:r>
            <a:endParaRPr lang="en-US" dirty="0" smtClean="0"/>
          </a:p>
        </p:txBody>
      </p:sp>
    </p:spTree>
    <p:extLst>
      <p:ext uri="{BB962C8B-B14F-4D97-AF65-F5344CB8AC3E}">
        <p14:creationId xmlns:p14="http://schemas.microsoft.com/office/powerpoint/2010/main" val="2531015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467600" cy="889000"/>
          </a:xfrm>
        </p:spPr>
        <p:txBody>
          <a:bodyPr/>
          <a:lstStyle/>
          <a:p>
            <a:r>
              <a:rPr lang="en-US" dirty="0" smtClean="0"/>
              <a:t>The Greater Yellowstone Ecosystem</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12296" y="1165804"/>
            <a:ext cx="7764904" cy="5463596"/>
          </a:xfrm>
          <a:solidFill>
            <a:srgbClr val="FFFF00"/>
          </a:solidFill>
        </p:spPr>
      </p:pic>
      <p:grpSp>
        <p:nvGrpSpPr>
          <p:cNvPr id="9" name="Group 8"/>
          <p:cNvGrpSpPr/>
          <p:nvPr/>
        </p:nvGrpSpPr>
        <p:grpSpPr>
          <a:xfrm>
            <a:off x="2521755" y="2285001"/>
            <a:ext cx="862050" cy="2851596"/>
            <a:chOff x="2521755" y="2285001"/>
            <a:chExt cx="862050" cy="2851596"/>
          </a:xfrm>
        </p:grpSpPr>
        <p:sp>
          <p:nvSpPr>
            <p:cNvPr id="5" name="4-Point Star 4"/>
            <p:cNvSpPr/>
            <p:nvPr/>
          </p:nvSpPr>
          <p:spPr>
            <a:xfrm>
              <a:off x="2940300" y="2422500"/>
              <a:ext cx="228600" cy="208200"/>
            </a:xfrm>
            <a:prstGeom prst="star4">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21755" y="2285001"/>
              <a:ext cx="848309" cy="276999"/>
            </a:xfrm>
            <a:prstGeom prst="rect">
              <a:avLst/>
            </a:prstGeom>
            <a:noFill/>
          </p:spPr>
          <p:txBody>
            <a:bodyPr wrap="none" rtlCol="0">
              <a:spAutoFit/>
            </a:bodyPr>
            <a:lstStyle/>
            <a:p>
              <a:r>
                <a:rPr lang="en-US" sz="1200" dirty="0" smtClean="0">
                  <a:latin typeface="Adobe Gothic Std B" pitchFamily="34" charset="-128"/>
                  <a:ea typeface="Adobe Gothic Std B" pitchFamily="34" charset="-128"/>
                </a:rPr>
                <a:t>Bozeman</a:t>
              </a:r>
              <a:endParaRPr lang="en-US" sz="1200" dirty="0">
                <a:latin typeface="Adobe Gothic Std B" pitchFamily="34" charset="-128"/>
                <a:ea typeface="Adobe Gothic Std B" pitchFamily="34" charset="-128"/>
              </a:endParaRPr>
            </a:p>
          </p:txBody>
        </p:sp>
        <p:sp>
          <p:nvSpPr>
            <p:cNvPr id="7" name="4-Point Star 6"/>
            <p:cNvSpPr/>
            <p:nvPr/>
          </p:nvSpPr>
          <p:spPr>
            <a:xfrm>
              <a:off x="2978400" y="4744899"/>
              <a:ext cx="228600" cy="208200"/>
            </a:xfrm>
            <a:prstGeom prst="star4">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39691" y="4859598"/>
              <a:ext cx="744114" cy="276999"/>
            </a:xfrm>
            <a:prstGeom prst="rect">
              <a:avLst/>
            </a:prstGeom>
            <a:noFill/>
          </p:spPr>
          <p:txBody>
            <a:bodyPr wrap="none" rtlCol="0">
              <a:spAutoFit/>
            </a:bodyPr>
            <a:lstStyle/>
            <a:p>
              <a:r>
                <a:rPr lang="en-US" sz="1200" dirty="0" smtClean="0">
                  <a:latin typeface="Adobe Gothic Std B" pitchFamily="34" charset="-128"/>
                  <a:ea typeface="Adobe Gothic Std B" pitchFamily="34" charset="-128"/>
                </a:rPr>
                <a:t>Jackson</a:t>
              </a:r>
              <a:endParaRPr lang="en-US" sz="1200" dirty="0">
                <a:latin typeface="Adobe Gothic Std B" pitchFamily="34" charset="-128"/>
                <a:ea typeface="Adobe Gothic Std B" pitchFamily="34" charset="-128"/>
              </a:endParaRPr>
            </a:p>
          </p:txBody>
        </p:sp>
      </p:grpSp>
    </p:spTree>
    <p:extLst>
      <p:ext uri="{BB962C8B-B14F-4D97-AF65-F5344CB8AC3E}">
        <p14:creationId xmlns:p14="http://schemas.microsoft.com/office/powerpoint/2010/main" val="3259403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Methods (Response Data Sources)</a:t>
            </a:r>
            <a:endParaRPr lang="en-US" dirty="0"/>
          </a:p>
        </p:txBody>
      </p:sp>
      <p:sp>
        <p:nvSpPr>
          <p:cNvPr id="3" name="Content Placeholder 2"/>
          <p:cNvSpPr>
            <a:spLocks noGrp="1"/>
          </p:cNvSpPr>
          <p:nvPr>
            <p:ph sz="quarter" idx="1"/>
          </p:nvPr>
        </p:nvSpPr>
        <p:spPr/>
        <p:txBody>
          <a:bodyPr/>
          <a:lstStyle/>
          <a:p>
            <a:r>
              <a:rPr lang="en-US" dirty="0" smtClean="0"/>
              <a:t>Current model on “Adult” class </a:t>
            </a:r>
            <a:r>
              <a:rPr lang="en-US" dirty="0" smtClean="0"/>
              <a:t>trees </a:t>
            </a:r>
            <a:r>
              <a:rPr lang="en-US" dirty="0" smtClean="0"/>
              <a:t>(DBH≥20cm)</a:t>
            </a:r>
          </a:p>
          <a:p>
            <a:endParaRPr lang="en-US" dirty="0" smtClean="0"/>
          </a:p>
          <a:p>
            <a:r>
              <a:rPr lang="en-US" dirty="0" smtClean="0"/>
              <a:t>2,569 data points (936 presence, 1,633 absence)</a:t>
            </a:r>
          </a:p>
          <a:p>
            <a:pPr lvl="1"/>
            <a:endParaRPr lang="en-US" dirty="0" smtClean="0"/>
          </a:p>
          <a:p>
            <a:pPr lvl="1"/>
            <a:r>
              <a:rPr lang="en-US" dirty="0" smtClean="0"/>
              <a:t>Forest Inventory and Analysis (USFS)</a:t>
            </a:r>
          </a:p>
          <a:p>
            <a:pPr lvl="1"/>
            <a:r>
              <a:rPr lang="en-US" dirty="0" err="1" smtClean="0"/>
              <a:t>Whitebark</a:t>
            </a:r>
            <a:r>
              <a:rPr lang="en-US" dirty="0" smtClean="0"/>
              <a:t> and Limber pine Information System (USFS)</a:t>
            </a:r>
          </a:p>
          <a:p>
            <a:pPr lvl="1"/>
            <a:r>
              <a:rPr lang="en-US" dirty="0" smtClean="0"/>
              <a:t>Greater Yellowstone Network (NPS I&amp;M)</a:t>
            </a:r>
          </a:p>
          <a:p>
            <a:pPr lvl="1"/>
            <a:endParaRPr lang="en-US" dirty="0" smtClean="0"/>
          </a:p>
          <a:p>
            <a:endParaRPr lang="en-US" dirty="0"/>
          </a:p>
        </p:txBody>
      </p:sp>
    </p:spTree>
    <p:extLst>
      <p:ext uri="{BB962C8B-B14F-4D97-AF65-F5344CB8AC3E}">
        <p14:creationId xmlns:p14="http://schemas.microsoft.com/office/powerpoint/2010/main" val="3170791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6652</TotalTime>
  <Words>2107</Words>
  <Application>Microsoft Office PowerPoint</Application>
  <PresentationFormat>On-screen Show (4:3)</PresentationFormat>
  <Paragraphs>262</Paragraphs>
  <Slides>26</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Adobe Gothic Std B</vt:lpstr>
      <vt:lpstr>Arial</vt:lpstr>
      <vt:lpstr>Calibri</vt:lpstr>
      <vt:lpstr>Century Schoolbook</vt:lpstr>
      <vt:lpstr>Helvetica Neue Light</vt:lpstr>
      <vt:lpstr>Wingdings</vt:lpstr>
      <vt:lpstr>Wingdings 2</vt:lpstr>
      <vt:lpstr>Oriel</vt:lpstr>
      <vt:lpstr>Estimating future suitable bioclimatic habitats for whitebark pine in the Greater Yellowstone Ecosystem under projected climates</vt:lpstr>
      <vt:lpstr>Heterogeneous change in climate</vt:lpstr>
      <vt:lpstr>Vegetation response to climate</vt:lpstr>
      <vt:lpstr>Whitebark pine mortality</vt:lpstr>
      <vt:lpstr>Bioclimate envelope modeling</vt:lpstr>
      <vt:lpstr>Climate Change within the GYE</vt:lpstr>
      <vt:lpstr>Study objectives</vt:lpstr>
      <vt:lpstr>The Greater Yellowstone Ecosystem</vt:lpstr>
      <vt:lpstr>Methods (Response Data Sources)</vt:lpstr>
      <vt:lpstr>Methods (Predictor Data)</vt:lpstr>
      <vt:lpstr>Water Balance Modeling</vt:lpstr>
      <vt:lpstr>Predictor Variable Selection</vt:lpstr>
      <vt:lpstr>Random Forest</vt:lpstr>
      <vt:lpstr>Results</vt:lpstr>
      <vt:lpstr>Diagnostics</vt:lpstr>
      <vt:lpstr>Diagnostics</vt:lpstr>
      <vt:lpstr>Future Projections</vt:lpstr>
      <vt:lpstr>Geographic properties of areas of suitable climate</vt:lpstr>
      <vt:lpstr>Variability in Projections</vt:lpstr>
      <vt:lpstr>Conclusions</vt:lpstr>
      <vt:lpstr>Caveats</vt:lpstr>
      <vt:lpstr>Next Steps…</vt:lpstr>
      <vt:lpstr>Summary – climate adaptation planning means spanning boundaries</vt:lpstr>
      <vt:lpstr>Acknowledgements</vt:lpstr>
      <vt:lpstr>Questions</vt:lpstr>
      <vt:lpstr>Patch analysis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WHITEBARK PINE DISTRIBUTION MODELS UNDER FUTURE POSSIBLE CLIMATES IN THE GYA</dc:title>
  <dc:creator>Chang, Tony</dc:creator>
  <cp:lastModifiedBy>admitjyxj</cp:lastModifiedBy>
  <cp:revision>88</cp:revision>
  <dcterms:created xsi:type="dcterms:W3CDTF">2013-09-19T22:50:37Z</dcterms:created>
  <dcterms:modified xsi:type="dcterms:W3CDTF">2014-07-14T17:09:22Z</dcterms:modified>
</cp:coreProperties>
</file>