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56" r:id="rId2"/>
  </p:sldMasterIdLst>
  <p:notesMasterIdLst>
    <p:notesMasterId r:id="rId25"/>
  </p:notesMasterIdLst>
  <p:sldIdLst>
    <p:sldId id="350" r:id="rId3"/>
    <p:sldId id="516" r:id="rId4"/>
    <p:sldId id="534" r:id="rId5"/>
    <p:sldId id="550" r:id="rId6"/>
    <p:sldId id="527" r:id="rId7"/>
    <p:sldId id="529" r:id="rId8"/>
    <p:sldId id="526" r:id="rId9"/>
    <p:sldId id="530" r:id="rId10"/>
    <p:sldId id="533" r:id="rId11"/>
    <p:sldId id="531" r:id="rId12"/>
    <p:sldId id="520" r:id="rId13"/>
    <p:sldId id="522" r:id="rId14"/>
    <p:sldId id="536" r:id="rId15"/>
    <p:sldId id="537" r:id="rId16"/>
    <p:sldId id="541" r:id="rId17"/>
    <p:sldId id="548" r:id="rId18"/>
    <p:sldId id="551" r:id="rId19"/>
    <p:sldId id="540" r:id="rId20"/>
    <p:sldId id="549" r:id="rId21"/>
    <p:sldId id="552" r:id="rId22"/>
    <p:sldId id="539" r:id="rId23"/>
    <p:sldId id="55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FFFF"/>
    <a:srgbClr val="FFFFCC"/>
    <a:srgbClr val="CCFFCC"/>
    <a:srgbClr val="FFFF00"/>
    <a:srgbClr val="99FFCC"/>
    <a:srgbClr val="0000FF"/>
    <a:srgbClr val="000099"/>
    <a:srgbClr val="0000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3" autoAdjust="0"/>
    <p:restoredTop sz="83613" autoAdjust="0"/>
  </p:normalViewPr>
  <p:slideViewPr>
    <p:cSldViewPr snapToGrid="0">
      <p:cViewPr>
        <p:scale>
          <a:sx n="70" d="100"/>
          <a:sy n="70" d="100"/>
        </p:scale>
        <p:origin x="-552" y="-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29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9CE4A00-2BC9-4335-8873-17EC95A15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55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effects of climate</a:t>
            </a:r>
            <a:r>
              <a:rPr lang="en-US" baseline="0" dirty="0" smtClean="0"/>
              <a:t> change are pervasive, and apparent throughout the US and much of the world.  There’s really no argument about whether climate change is occurring, but it’s obviously still a huge issue.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E4A00-2BC9-4335-8873-17EC95A15CB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96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approach to VA followed the IPCC conceptual model, where Vuln = f(3 factors)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E4A00-2BC9-4335-8873-17EC95A15CB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75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F6DD982E-674C-4E26-82B7-2A4691DAEEBD}" type="slidenum">
              <a:rPr lang="en-US" altLang="en-US" sz="1200"/>
              <a:pPr algn="r"/>
              <a:t>16</a:t>
            </a:fld>
            <a:endParaRPr lang="en-US" altLang="en-US" sz="1200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Example wbp.  This keystone veg type is declining dramatically.  Wbp was just listed as a candidate species, and grizzly were relisted due to loss of wbp.  Gycc committee has dev a suite of adap mgt strategies.  We are working with them (just met with them 2 days ago) to id the questions we can answer to help inform these strategies.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F6DD982E-674C-4E26-82B7-2A4691DAEEBD}" type="slidenum">
              <a:rPr lang="en-US" altLang="en-US" sz="1200"/>
              <a:pPr algn="r"/>
              <a:t>18</a:t>
            </a:fld>
            <a:endParaRPr lang="en-US" altLang="en-US" sz="1200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E4A00-2BC9-4335-8873-17EC95A15CB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83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A01D51C-770D-4A80-B60F-A8161B93EFD2}" type="slidenum">
              <a:rPr lang="en-US" sz="1200" smtClean="0">
                <a:solidFill>
                  <a:prstClr val="black"/>
                </a:solidFill>
                <a:latin typeface="Arial" charset="0"/>
              </a:rPr>
              <a:pPr eaLnBrk="1" hangingPunct="1"/>
              <a:t>22</a:t>
            </a:fld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Focus</a:t>
            </a:r>
            <a:r>
              <a:rPr lang="en-US" baseline="0" dirty="0" smtClean="0"/>
              <a:t> on a  ONLY a few issues – don’t overwhelm.</a:t>
            </a:r>
          </a:p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big</a:t>
            </a:r>
            <a:r>
              <a:rPr lang="en-US" baseline="0" dirty="0" smtClean="0"/>
              <a:t> question that many managers are now asking is simply “What should we do about it?”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E4A00-2BC9-4335-8873-17EC95A15CB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3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IPCC     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Adaptation </a:t>
            </a:r>
            <a:r>
              <a:rPr lang="en-US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Adjustment in natural or </a:t>
            </a:r>
            <a:r>
              <a:rPr lang="en-US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human systems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in response to actual or expected climatic stimuli or their effects, which moderates harm or exploits beneficial opportunities. Various types of adaptation can be distinguished, including anticipatory, autonomous and planned adaptation: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Anticipatory adaptation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– Adaptation that takes place before impacts of</a:t>
            </a:r>
            <a:r>
              <a:rPr lang="en-US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climate change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are observed. Also referred to as proactive adaptation.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Autonomous adaptation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– Adaptation that does not constitute a conscious response to climatic stimuli but is triggered by ecological changes in natural systems and by market or </a:t>
            </a:r>
            <a:r>
              <a:rPr lang="en-US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welfare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changes in </a:t>
            </a:r>
            <a:r>
              <a:rPr lang="en-US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human systems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Also referred to as spontaneous adaptation.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Planned adaptation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– Adaptation that is the result of a deliberate policy decision, based on an awareness that conditions have changed or are about to change and that action is required to return to, maintain, or achieve a desired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E4A00-2BC9-4335-8873-17EC95A15CB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00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r>
              <a:rPr lang="en-US" baseline="0" dirty="0" smtClean="0"/>
              <a:t> mitigation measures are often obvious, it’s not a simple question for climate adaptation.  There are many challenges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E4A00-2BC9-4335-8873-17EC95A15CB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92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08B5442-3D8D-4069-994A-5B45370F1EE0}" type="slidenum">
              <a:rPr lang="en-US" sz="1200"/>
              <a:pPr algn="r" eaLnBrk="1" hangingPunct="1"/>
              <a:t>6</a:t>
            </a:fld>
            <a:endParaRPr lang="en-US" sz="12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Our goal is to demonstrate what</a:t>
            </a:r>
            <a:r>
              <a:rPr lang="en-US" baseline="0" dirty="0" smtClean="0"/>
              <a:t> can be described as a 4-step climate adaptation </a:t>
            </a:r>
            <a:r>
              <a:rPr lang="en-US" dirty="0" smtClean="0"/>
              <a:t>in two Landscape Conservation Cooperatives.</a:t>
            </a:r>
          </a:p>
          <a:p>
            <a:pPr eaLnBrk="1" hangingPunct="1"/>
            <a:r>
              <a:rPr lang="en-US" dirty="0" smtClean="0"/>
              <a:t>(click)</a:t>
            </a:r>
          </a:p>
          <a:p>
            <a:pPr eaLnBrk="1" hangingPunct="1"/>
            <a:r>
              <a:rPr lang="en-US" dirty="0" smtClean="0"/>
              <a:t>Our</a:t>
            </a:r>
            <a:r>
              <a:rPr lang="en-US" baseline="0" dirty="0" smtClean="0"/>
              <a:t> study sites are in the Rockies, characterized …  and Appalachian mountain region, characterized by …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7348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E252D2C-7DD9-4331-ACCC-AAB485CFB79A}" type="slidenum">
              <a:rPr lang="en-US" sz="1200"/>
              <a:pPr algn="r" eaLnBrk="1" hangingPunct="1"/>
              <a:t>7</a:t>
            </a:fld>
            <a:endParaRPr lang="en-US" sz="1200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We undertook the</a:t>
            </a:r>
            <a:r>
              <a:rPr lang="en-US" baseline="0" dirty="0" smtClean="0"/>
              <a:t> challenge of linking science to management via a NASA – funded projection.  Today, we’d like to share results from a number of the activities that fall loosely under the umbrella of the project.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71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number of collaborators fro</a:t>
            </a:r>
            <a:r>
              <a:rPr lang="en-US" baseline="0" dirty="0" smtClean="0"/>
              <a:t>m the science and management communities.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E4A00-2BC9-4335-8873-17EC95A15CB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77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back</a:t>
            </a:r>
            <a:r>
              <a:rPr lang="en-US" baseline="0" dirty="0" smtClean="0"/>
              <a:t> to our project. The 4-step framework looks simple, but there are many important details …</a:t>
            </a:r>
          </a:p>
          <a:p>
            <a:r>
              <a:rPr lang="en-US" baseline="0" dirty="0" smtClean="0"/>
              <a:t>- multi-scale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E4A00-2BC9-4335-8873-17EC95A15CB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07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issue is simply capacity.</a:t>
            </a:r>
            <a:r>
              <a:rPr lang="en-US" baseline="0" dirty="0" smtClean="0"/>
              <a:t>   Managers don’t have time to read the literature, check out internet sites, or in general attend these conferences.  A key issue is to communicating what we’re doing and results in digestible quantities.  One yearly meeting doesn’t do it – it’s overwhelming for both the scientists and managers.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we pretty quickly settled on a couple issues that the parks need to address. These include … </a:t>
            </a:r>
          </a:p>
          <a:p>
            <a:r>
              <a:rPr lang="en-US" baseline="0" dirty="0" smtClean="0"/>
              <a:t>For eastern, cove hardwoods, spruce-fir, northern hardwood, and oak-hickory.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E4A00-2BC9-4335-8873-17EC95A15CB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2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0454D-3A12-4C8B-95DE-B10259E0F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6191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1CE4-93F6-4F2E-BDB6-54AB72692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1128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C8DD0-DCC7-4A1A-BE41-8A93DC98C0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800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89B4-1713-4A15-B9BF-CDBA5759D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780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CCBA7-580D-49F1-B950-2919FDCC3A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8179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3561-B6EF-4807-900F-25BF0E8301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6571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22ABF-2F5F-4774-831D-634ED98E97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0961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85FA-BBCB-4E9D-BDAD-F902523568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6561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2085-03D0-42E1-88F0-2D0BED1FA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6187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0AD4E-59F5-48DD-8331-81E97FA87D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2864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A65E6-C6A1-467A-852A-9FF21B5C9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27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AF4BB-2A50-4E64-8BD2-04B6DE687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7489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91A10-0967-43D8-A4F5-9C64ADFA4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743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2C8ED-D0F1-43DB-84EB-3B0EC7974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2376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2BE8-5B7F-4BE5-A610-A7B631BE2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6316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2359E-1D57-4D38-8052-263CCFD49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5255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3824F-954F-4DB6-921F-B3730D9C7C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4338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846A5-5D17-41EA-B7B2-5ED862B8D1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7874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EFF5E-CA64-4E1C-B421-8D0A3373E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4231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E4F95-4ED8-4946-BD5B-9DBC25FD0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026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9E41-5941-461D-BC3A-CC68DC72AE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9904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02B85-F0C7-4850-8260-D00FFB034F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1681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B82B8-4F5B-4C75-B70A-F20621A2F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060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F05B782-BD10-48F4-AE2C-E9F5C7C900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9EE6BB9-687D-4B7A-9A37-8BD02EC44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8.png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7.png"/><Relationship Id="rId10" Type="http://schemas.openxmlformats.org/officeDocument/2006/relationships/image" Target="../media/image14.wmf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9C815-CB82-4B47-BBC7-AC1EEFA9A029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8195" name="Picture 2" descr="122_2251"/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04800"/>
            <a:ext cx="10055225" cy="754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508125" y="58737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2000" dirty="0">
              <a:latin typeface="Arial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0" y="36493"/>
            <a:ext cx="929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FFFF00"/>
                </a:solidFill>
              </a:rPr>
              <a:t>A Conceptual Framework for Linking Climate Science with Management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pSp>
        <p:nvGrpSpPr>
          <p:cNvPr id="8199" name="Group 17"/>
          <p:cNvGrpSpPr>
            <a:grpSpLocks/>
          </p:cNvGrpSpPr>
          <p:nvPr/>
        </p:nvGrpSpPr>
        <p:grpSpPr bwMode="auto">
          <a:xfrm>
            <a:off x="-732518" y="6172200"/>
            <a:ext cx="10287000" cy="914400"/>
            <a:chOff x="-732518" y="6172200"/>
            <a:chExt cx="10287000" cy="914400"/>
          </a:xfrm>
        </p:grpSpPr>
        <p:sp>
          <p:nvSpPr>
            <p:cNvPr id="8200" name="Rectangle 14"/>
            <p:cNvSpPr>
              <a:spLocks noChangeArrowheads="1"/>
            </p:cNvSpPr>
            <p:nvPr/>
          </p:nvSpPr>
          <p:spPr bwMode="auto">
            <a:xfrm>
              <a:off x="-732518" y="6172200"/>
              <a:ext cx="102870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01" name="Text Box 5"/>
            <p:cNvSpPr txBox="1">
              <a:spLocks noChangeArrowheads="1"/>
            </p:cNvSpPr>
            <p:nvPr/>
          </p:nvSpPr>
          <p:spPr bwMode="auto">
            <a:xfrm>
              <a:off x="0" y="6477000"/>
              <a:ext cx="792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 smtClean="0">
                  <a:latin typeface="Arial" charset="0"/>
                  <a:cs typeface="Arial" charset="0"/>
                </a:rPr>
                <a:t>Climate Change Response Program</a:t>
              </a:r>
              <a:r>
                <a:rPr lang="en-US" sz="1800" dirty="0">
                  <a:latin typeface="Arial" charset="0"/>
                  <a:cs typeface="Arial" charset="0"/>
                </a:rPr>
                <a:t>		National Park Service</a:t>
              </a:r>
            </a:p>
          </p:txBody>
        </p:sp>
        <p:pic>
          <p:nvPicPr>
            <p:cNvPr id="8202" name="Picture 16" descr="ah_medium_bla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0" y="6324600"/>
              <a:ext cx="47307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-5431" y="5562600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July 14, 2014</a:t>
            </a:r>
            <a:endParaRPr lang="en-US" sz="1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SCB,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Missoula, MT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928746"/>
              </p:ext>
            </p:extLst>
          </p:nvPr>
        </p:nvGraphicFramePr>
        <p:xfrm>
          <a:off x="2514600" y="1219200"/>
          <a:ext cx="4419600" cy="19812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3622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John Gross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Andy Hansen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Tom Olliff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Bill Monahan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Dave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Theobald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Forrest Melton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Scott Goetz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Nathan Piekielek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Tony Chang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Patrick Jantz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129129"/>
            <a:ext cx="806767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Tree </a:t>
            </a:r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</a:rPr>
              <a:t>and shrub species habitat suitability </a:t>
            </a:r>
            <a:r>
              <a:rPr lang="en-US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across </a:t>
            </a:r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</a:rPr>
              <a:t>Greater Yellowstone under climate </a:t>
            </a:r>
            <a:r>
              <a:rPr lang="en-US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change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1800" dirty="0" smtClean="0">
                <a:latin typeface="Calibri" panose="020F0502020204030204" pitchFamily="34" charset="0"/>
              </a:rPr>
              <a:t>	Nathan </a:t>
            </a:r>
            <a:r>
              <a:rPr lang="en-US" sz="1800" dirty="0">
                <a:latin typeface="Calibri" panose="020F0502020204030204" pitchFamily="34" charset="0"/>
              </a:rPr>
              <a:t>Piekielek</a:t>
            </a:r>
            <a:r>
              <a:rPr lang="en-US" sz="1800" dirty="0" smtClean="0">
                <a:latin typeface="Calibri" panose="020F0502020204030204" pitchFamily="34" charset="0"/>
              </a:rPr>
              <a:t>, </a:t>
            </a:r>
            <a:r>
              <a:rPr lang="en-US" sz="1800" dirty="0">
                <a:latin typeface="Calibri" panose="020F0502020204030204" pitchFamily="34" charset="0"/>
              </a:rPr>
              <a:t>Montana State </a:t>
            </a:r>
            <a:r>
              <a:rPr lang="en-US" sz="1800" dirty="0" smtClean="0">
                <a:latin typeface="Calibri" panose="020F0502020204030204" pitchFamily="34" charset="0"/>
              </a:rPr>
              <a:t>University</a:t>
            </a:r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</a:rPr>
              <a:t>Climate change management evaluation and implementation, with a focus on whitebark </a:t>
            </a:r>
            <a:r>
              <a:rPr lang="en-US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pine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	Tom </a:t>
            </a:r>
            <a:r>
              <a:rPr lang="en-US" sz="1800" dirty="0">
                <a:latin typeface="Calibri" panose="020F0502020204030204" pitchFamily="34" charset="0"/>
              </a:rPr>
              <a:t>Olliff, </a:t>
            </a:r>
            <a:r>
              <a:rPr lang="en-US" sz="1800" dirty="0" smtClean="0">
                <a:latin typeface="Calibri" panose="020F0502020204030204" pitchFamily="34" charset="0"/>
              </a:rPr>
              <a:t>Great </a:t>
            </a:r>
            <a:r>
              <a:rPr lang="en-US" sz="1800" dirty="0">
                <a:latin typeface="Calibri" panose="020F0502020204030204" pitchFamily="34" charset="0"/>
              </a:rPr>
              <a:t>Northern </a:t>
            </a:r>
            <a:r>
              <a:rPr lang="en-US" sz="1800" dirty="0" smtClean="0">
                <a:latin typeface="Calibri" panose="020F0502020204030204" pitchFamily="34" charset="0"/>
              </a:rPr>
              <a:t>LCC</a:t>
            </a:r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Panel: </a:t>
            </a:r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</a:rPr>
              <a:t>Linking climate science and management discussion panel: Key opportunities and challenges in protected areas</a:t>
            </a:r>
            <a:r>
              <a:rPr lang="en-US" sz="2000" dirty="0">
                <a:latin typeface="Calibri" panose="020F0502020204030204" pitchFamily="34" charset="0"/>
              </a:rPr>
              <a:t>. 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Bill Monahan	NPS   (Moderator)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Ben Bobowski	Rocky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Mountain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Dave Hallac	Yellowstone NP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Virginia Kelly	Greater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Yellowstone Coordinating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Patrick Jantz	Shenandoah National Park / Woods Hole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81587"/>
            <a:ext cx="962450" cy="62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76200"/>
            <a:ext cx="7696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chemeClr val="bg1"/>
                </a:solidFill>
              </a:rPr>
              <a:t>SYM 7 Wildland Ecosystems Under Climate Change: Pioneering Approaches to Science and Management in the US Northern Rockies and Appalachians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91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19800" y="2590800"/>
            <a:ext cx="2290683" cy="1447800"/>
            <a:chOff x="6019800" y="2590800"/>
            <a:chExt cx="2290683" cy="1447800"/>
          </a:xfrm>
        </p:grpSpPr>
        <p:sp>
          <p:nvSpPr>
            <p:cNvPr id="2071" name="AutoShape 23"/>
            <p:cNvSpPr>
              <a:spLocks noChangeArrowheads="1"/>
            </p:cNvSpPr>
            <p:nvPr/>
          </p:nvSpPr>
          <p:spPr bwMode="auto">
            <a:xfrm>
              <a:off x="6019800" y="2590800"/>
              <a:ext cx="2209800" cy="1447800"/>
            </a:xfrm>
            <a:prstGeom prst="flowChartAlternateProcess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264730" y="2688766"/>
              <a:ext cx="2045753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50000"/>
                </a:lnSpc>
              </a:pPr>
              <a:r>
                <a:rPr lang="en-US" sz="1400" b="1" dirty="0">
                  <a:solidFill>
                    <a:srgbClr val="000099"/>
                  </a:solidFill>
                </a:rPr>
                <a:t>- Reduce </a:t>
              </a:r>
              <a:r>
                <a:rPr lang="en-US" sz="1400" b="1" dirty="0" smtClean="0">
                  <a:solidFill>
                    <a:srgbClr val="000099"/>
                  </a:solidFill>
                </a:rPr>
                <a:t>Exposure</a:t>
              </a:r>
              <a:endParaRPr lang="en-US" sz="1400" b="1" dirty="0">
                <a:solidFill>
                  <a:srgbClr val="000099"/>
                </a:solidFill>
              </a:endParaRPr>
            </a:p>
            <a:p>
              <a:pPr marL="342900" indent="-342900">
                <a:lnSpc>
                  <a:spcPct val="150000"/>
                </a:lnSpc>
              </a:pPr>
              <a:r>
                <a:rPr lang="en-US" sz="1400" b="1" dirty="0">
                  <a:solidFill>
                    <a:srgbClr val="000099"/>
                  </a:solidFill>
                </a:rPr>
                <a:t>- Reduce </a:t>
              </a:r>
              <a:r>
                <a:rPr lang="en-US" sz="1400" b="1" dirty="0" smtClean="0">
                  <a:solidFill>
                    <a:srgbClr val="000099"/>
                  </a:solidFill>
                </a:rPr>
                <a:t>Sensitivity</a:t>
              </a:r>
              <a:endParaRPr lang="en-US" sz="1400" b="1" dirty="0">
                <a:solidFill>
                  <a:srgbClr val="000099"/>
                </a:solidFill>
              </a:endParaRPr>
            </a:p>
            <a:p>
              <a:pPr marL="342900" indent="-342900"/>
              <a:r>
                <a:rPr lang="en-US" sz="1400" b="1" dirty="0">
                  <a:solidFill>
                    <a:srgbClr val="000099"/>
                  </a:solidFill>
                </a:rPr>
                <a:t>- Increase Adaptive </a:t>
              </a:r>
            </a:p>
            <a:p>
              <a:pPr marL="342900" indent="-342900"/>
              <a:r>
                <a:rPr lang="en-US" sz="1400" b="1" dirty="0" smtClean="0">
                  <a:solidFill>
                    <a:srgbClr val="000099"/>
                  </a:solidFill>
                </a:rPr>
                <a:t>   Capacity</a:t>
              </a:r>
              <a:endParaRPr lang="en-US" sz="14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19800" y="457200"/>
            <a:ext cx="2209800" cy="1447800"/>
            <a:chOff x="6019800" y="457200"/>
            <a:chExt cx="2209800" cy="1447800"/>
          </a:xfrm>
        </p:grpSpPr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>
              <a:off x="6019800" y="457200"/>
              <a:ext cx="2209800" cy="1447800"/>
            </a:xfrm>
            <a:prstGeom prst="flowChartAlternateProcess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6134100" y="642256"/>
              <a:ext cx="1938351" cy="10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50000"/>
                </a:lnSpc>
              </a:pPr>
              <a:r>
                <a:rPr lang="en-US" sz="1400" b="1" dirty="0" smtClean="0">
                  <a:solidFill>
                    <a:srgbClr val="000099"/>
                  </a:solidFill>
                </a:rPr>
                <a:t>- Exposure</a:t>
              </a:r>
              <a:endParaRPr lang="en-US" sz="1400" b="1" dirty="0">
                <a:solidFill>
                  <a:srgbClr val="000099"/>
                </a:solidFill>
              </a:endParaRPr>
            </a:p>
            <a:p>
              <a:pPr marL="342900" indent="-342900">
                <a:lnSpc>
                  <a:spcPct val="150000"/>
                </a:lnSpc>
              </a:pPr>
              <a:r>
                <a:rPr lang="en-US" sz="1400" b="1" dirty="0" smtClean="0">
                  <a:solidFill>
                    <a:srgbClr val="000099"/>
                  </a:solidFill>
                </a:rPr>
                <a:t>- Sensitivity</a:t>
              </a:r>
              <a:endParaRPr lang="en-US" sz="1400" b="1" dirty="0">
                <a:solidFill>
                  <a:srgbClr val="000099"/>
                </a:solidFill>
              </a:endParaRPr>
            </a:p>
            <a:p>
              <a:pPr marL="342900" indent="-342900">
                <a:lnSpc>
                  <a:spcPct val="150000"/>
                </a:lnSpc>
              </a:pPr>
              <a:r>
                <a:rPr lang="en-US" sz="1400" b="1" dirty="0">
                  <a:solidFill>
                    <a:srgbClr val="000099"/>
                  </a:solidFill>
                </a:rPr>
                <a:t>- Adaptive Capacity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2000" y="457200"/>
            <a:ext cx="2209800" cy="1447800"/>
            <a:chOff x="762000" y="457200"/>
            <a:chExt cx="2209800" cy="1447800"/>
          </a:xfrm>
        </p:grpSpPr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762000" y="457200"/>
              <a:ext cx="2209800" cy="1447800"/>
            </a:xfrm>
            <a:prstGeom prst="flowChartAlternateProcess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838200" y="598710"/>
              <a:ext cx="1273105" cy="10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50000"/>
                </a:lnSpc>
              </a:pPr>
              <a:r>
                <a:rPr lang="en-US" sz="1400" b="1" dirty="0">
                  <a:solidFill>
                    <a:srgbClr val="000099"/>
                  </a:solidFill>
                </a:rPr>
                <a:t>- </a:t>
              </a:r>
              <a:r>
                <a:rPr lang="en-US" sz="1400" b="1" dirty="0" smtClean="0">
                  <a:solidFill>
                    <a:srgbClr val="000099"/>
                  </a:solidFill>
                </a:rPr>
                <a:t>Species</a:t>
              </a:r>
            </a:p>
            <a:p>
              <a:pPr marL="342900" indent="-342900">
                <a:lnSpc>
                  <a:spcPct val="150000"/>
                </a:lnSpc>
              </a:pPr>
              <a:r>
                <a:rPr lang="en-US" sz="1400" b="1" dirty="0" smtClean="0">
                  <a:solidFill>
                    <a:srgbClr val="000099"/>
                  </a:solidFill>
                </a:rPr>
                <a:t>- Ecosystem</a:t>
              </a:r>
            </a:p>
            <a:p>
              <a:pPr marL="342900" indent="-342900">
                <a:lnSpc>
                  <a:spcPct val="150000"/>
                </a:lnSpc>
              </a:pPr>
              <a:r>
                <a:rPr lang="en-US" sz="1400" b="1" dirty="0" smtClean="0">
                  <a:solidFill>
                    <a:srgbClr val="000099"/>
                  </a:solidFill>
                </a:rPr>
                <a:t>- Biomes</a:t>
              </a:r>
              <a:endParaRPr lang="en-US" sz="14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90880" y="2590800"/>
            <a:ext cx="2357120" cy="1447800"/>
            <a:chOff x="685800" y="3200400"/>
            <a:chExt cx="2209800" cy="1447800"/>
          </a:xfrm>
        </p:grpSpPr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685800" y="3200400"/>
              <a:ext cx="2209800" cy="1447800"/>
            </a:xfrm>
            <a:prstGeom prst="flowChartAlternateProcess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733424" y="3341908"/>
              <a:ext cx="2071180" cy="10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50000"/>
                </a:lnSpc>
              </a:pPr>
              <a:r>
                <a:rPr lang="en-US" sz="1400" b="1" dirty="0">
                  <a:solidFill>
                    <a:srgbClr val="000099"/>
                  </a:solidFill>
                </a:rPr>
                <a:t>- </a:t>
              </a:r>
              <a:r>
                <a:rPr lang="en-US" sz="1400" b="1" dirty="0" smtClean="0">
                  <a:solidFill>
                    <a:srgbClr val="000099"/>
                  </a:solidFill>
                </a:rPr>
                <a:t>Policy</a:t>
              </a:r>
              <a:endParaRPr lang="en-US" sz="1400" b="1" dirty="0">
                <a:solidFill>
                  <a:srgbClr val="000099"/>
                </a:solidFill>
              </a:endParaRPr>
            </a:p>
            <a:p>
              <a:pPr marL="342900" indent="-342900">
                <a:lnSpc>
                  <a:spcPct val="150000"/>
                </a:lnSpc>
              </a:pPr>
              <a:r>
                <a:rPr lang="en-US" sz="1400" b="1" dirty="0">
                  <a:solidFill>
                    <a:srgbClr val="000099"/>
                  </a:solidFill>
                </a:rPr>
                <a:t>- </a:t>
              </a:r>
              <a:r>
                <a:rPr lang="en-US" sz="1400" b="1" dirty="0" smtClean="0">
                  <a:solidFill>
                    <a:srgbClr val="000099"/>
                  </a:solidFill>
                </a:rPr>
                <a:t>Practice</a:t>
              </a:r>
              <a:endParaRPr lang="en-US" sz="1400" b="1" dirty="0">
                <a:solidFill>
                  <a:srgbClr val="000099"/>
                </a:solidFill>
              </a:endParaRPr>
            </a:p>
            <a:p>
              <a:pPr marL="342900" indent="-342900">
                <a:lnSpc>
                  <a:spcPct val="150000"/>
                </a:lnSpc>
              </a:pPr>
              <a:r>
                <a:rPr lang="en-US" sz="1400" b="1" dirty="0">
                  <a:solidFill>
                    <a:srgbClr val="000099"/>
                  </a:solidFill>
                </a:rPr>
                <a:t>- Institutional Changes</a:t>
              </a:r>
            </a:p>
          </p:txBody>
        </p:sp>
      </p:grp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2628900" y="685800"/>
            <a:ext cx="3733800" cy="3505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622550" y="2438400"/>
            <a:ext cx="37401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4493275" y="676988"/>
            <a:ext cx="5051" cy="3505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124200" y="1155700"/>
            <a:ext cx="15382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342900" indent="-342900"/>
            <a:r>
              <a:rPr lang="en-US" sz="1600" b="1" dirty="0">
                <a:solidFill>
                  <a:srgbClr val="FFFF00"/>
                </a:solidFill>
              </a:rPr>
              <a:t>1. </a:t>
            </a:r>
            <a:r>
              <a:rPr lang="en-US" sz="1600" b="1" dirty="0" smtClean="0">
                <a:solidFill>
                  <a:srgbClr val="FFFF00"/>
                </a:solidFill>
              </a:rPr>
              <a:t>Identify  </a:t>
            </a:r>
            <a:endParaRPr lang="en-US" sz="1600" b="1" dirty="0">
              <a:solidFill>
                <a:srgbClr val="FFFF00"/>
              </a:solidFill>
            </a:endParaRPr>
          </a:p>
          <a:p>
            <a:pPr marL="342900" indent="-342900"/>
            <a:r>
              <a:rPr lang="en-US" sz="1600" b="1" dirty="0">
                <a:solidFill>
                  <a:srgbClr val="FFFF00"/>
                </a:solidFill>
              </a:rPr>
              <a:t>Conservation </a:t>
            </a:r>
          </a:p>
          <a:p>
            <a:pPr marL="342900" indent="-342900"/>
            <a:r>
              <a:rPr lang="en-US" sz="1600" b="1" dirty="0">
                <a:solidFill>
                  <a:srgbClr val="FFFF00"/>
                </a:solidFill>
              </a:rPr>
              <a:t>Targets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648203" y="1066800"/>
            <a:ext cx="15151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342900" indent="-342900"/>
            <a:r>
              <a:rPr lang="en-US" sz="1600" b="1" dirty="0">
                <a:solidFill>
                  <a:srgbClr val="FFFF00"/>
                </a:solidFill>
              </a:rPr>
              <a:t>2. </a:t>
            </a:r>
            <a:r>
              <a:rPr lang="en-US" sz="1600" b="1" dirty="0" smtClean="0">
                <a:solidFill>
                  <a:srgbClr val="FFFF00"/>
                </a:solidFill>
              </a:rPr>
              <a:t>Assess    </a:t>
            </a:r>
            <a:endParaRPr lang="en-US" sz="1600" b="1" dirty="0">
              <a:solidFill>
                <a:srgbClr val="FFFF00"/>
              </a:solidFill>
            </a:endParaRPr>
          </a:p>
          <a:p>
            <a:pPr marL="342900" indent="-342900"/>
            <a:r>
              <a:rPr lang="en-US" sz="1600" b="1" dirty="0">
                <a:solidFill>
                  <a:srgbClr val="FFFF00"/>
                </a:solidFill>
              </a:rPr>
              <a:t>Vulnerability </a:t>
            </a:r>
          </a:p>
          <a:p>
            <a:pPr marL="342900" indent="-342900"/>
            <a:r>
              <a:rPr lang="en-US" sz="1600" b="1" dirty="0">
                <a:solidFill>
                  <a:srgbClr val="FFFF00"/>
                </a:solidFill>
              </a:rPr>
              <a:t>To </a:t>
            </a:r>
            <a:r>
              <a:rPr lang="en-US" sz="1600" b="1" dirty="0" smtClean="0">
                <a:solidFill>
                  <a:srgbClr val="FFFF00"/>
                </a:solidFill>
              </a:rPr>
              <a:t>Climate </a:t>
            </a:r>
            <a:endParaRPr lang="en-US" sz="1600" b="1" dirty="0">
              <a:solidFill>
                <a:srgbClr val="FFFF00"/>
              </a:solidFill>
            </a:endParaRPr>
          </a:p>
          <a:p>
            <a:pPr marL="342900" indent="-342900"/>
            <a:r>
              <a:rPr lang="en-US" sz="1600" b="1" dirty="0">
                <a:solidFill>
                  <a:srgbClr val="FFFF00"/>
                </a:solidFill>
              </a:rPr>
              <a:t>Change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055538" y="2851150"/>
            <a:ext cx="13803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342900" indent="-342900"/>
            <a:r>
              <a:rPr lang="en-US" sz="1600" b="1" dirty="0">
                <a:solidFill>
                  <a:srgbClr val="FFFF00"/>
                </a:solidFill>
              </a:rPr>
              <a:t>4</a:t>
            </a:r>
            <a:r>
              <a:rPr lang="en-US" sz="1600" b="1" dirty="0" smtClean="0">
                <a:solidFill>
                  <a:srgbClr val="FFFF00"/>
                </a:solidFill>
              </a:rPr>
              <a:t>. </a:t>
            </a:r>
            <a:r>
              <a:rPr lang="en-US" sz="1600" b="1" dirty="0">
                <a:solidFill>
                  <a:srgbClr val="FFFF00"/>
                </a:solidFill>
              </a:rPr>
              <a:t>Implement</a:t>
            </a:r>
          </a:p>
          <a:p>
            <a:pPr marL="342900" indent="-342900"/>
            <a:r>
              <a:rPr lang="en-US" sz="1600" b="1" dirty="0">
                <a:solidFill>
                  <a:srgbClr val="FFFF00"/>
                </a:solidFill>
              </a:rPr>
              <a:t>Management</a:t>
            </a:r>
          </a:p>
          <a:p>
            <a:pPr marL="342900" indent="-342900"/>
            <a:r>
              <a:rPr lang="en-US" sz="1600" b="1" dirty="0">
                <a:solidFill>
                  <a:srgbClr val="FFFF00"/>
                </a:solidFill>
              </a:rPr>
              <a:t>Options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648203" y="2832100"/>
            <a:ext cx="14255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342900" indent="-342900"/>
            <a:r>
              <a:rPr lang="en-US" sz="1600" b="1" dirty="0">
                <a:solidFill>
                  <a:srgbClr val="FFFF00"/>
                </a:solidFill>
              </a:rPr>
              <a:t>3</a:t>
            </a:r>
            <a:r>
              <a:rPr lang="en-US" sz="1600" b="1" dirty="0" smtClean="0">
                <a:solidFill>
                  <a:srgbClr val="FFFF00"/>
                </a:solidFill>
              </a:rPr>
              <a:t>. </a:t>
            </a:r>
            <a:r>
              <a:rPr lang="en-US" sz="1600" b="1" dirty="0">
                <a:solidFill>
                  <a:srgbClr val="FFFF00"/>
                </a:solidFill>
              </a:rPr>
              <a:t>Identify</a:t>
            </a:r>
          </a:p>
          <a:p>
            <a:pPr marL="342900" indent="-342900"/>
            <a:r>
              <a:rPr lang="en-US" sz="1600" b="1" dirty="0">
                <a:solidFill>
                  <a:srgbClr val="FFFF00"/>
                </a:solidFill>
              </a:rPr>
              <a:t>Management</a:t>
            </a:r>
          </a:p>
          <a:p>
            <a:pPr marL="342900" indent="-342900"/>
            <a:r>
              <a:rPr lang="en-US" sz="1600" b="1" dirty="0">
                <a:solidFill>
                  <a:srgbClr val="FFFF00"/>
                </a:solidFill>
              </a:rPr>
              <a:t>Options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3543300" y="2286000"/>
            <a:ext cx="1828800" cy="228600"/>
          </a:xfrm>
          <a:prstGeom prst="rect">
            <a:avLst/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505785" y="2279650"/>
            <a:ext cx="1980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1200" b="1" dirty="0">
                <a:solidFill>
                  <a:schemeClr val="tx1"/>
                </a:solidFill>
              </a:rPr>
              <a:t>Monitor, Review, Revise</a:t>
            </a:r>
          </a:p>
          <a:p>
            <a:pPr marL="342900" indent="-342900"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 flipH="1">
            <a:off x="4188619" y="2539126"/>
            <a:ext cx="614362" cy="231227"/>
          </a:xfrm>
          <a:prstGeom prst="curvedUpArrow">
            <a:avLst>
              <a:gd name="adj1" fmla="val 63967"/>
              <a:gd name="adj2" fmla="val 127934"/>
              <a:gd name="adj3" fmla="val 33333"/>
            </a:avLst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>
            <a:off x="4188709" y="2011065"/>
            <a:ext cx="614182" cy="230485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1" y="5838825"/>
            <a:ext cx="7924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From:  Stein and Glick 2011.  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Chapter 1.  Introduction </a:t>
            </a:r>
            <a:r>
              <a:rPr lang="en-US" sz="1500" i="1" dirty="0" smtClean="0">
                <a:solidFill>
                  <a:schemeClr val="bg1">
                    <a:lumMod val="95000"/>
                  </a:schemeClr>
                </a:solidFill>
              </a:rPr>
              <a:t>in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 Scanning 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the Conservation Horizon: A guide to climate change vulnerability assessment. National Wildlife Federation, Washington, DC.</a:t>
            </a:r>
            <a:endParaRPr lang="en-US" sz="15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22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511629" y="533400"/>
            <a:ext cx="8098970" cy="5132340"/>
            <a:chOff x="125764" y="349137"/>
            <a:chExt cx="8883853" cy="6054612"/>
          </a:xfrm>
        </p:grpSpPr>
        <p:cxnSp>
          <p:nvCxnSpPr>
            <p:cNvPr id="19" name="Straight Arrow Connector 11"/>
            <p:cNvCxnSpPr/>
            <p:nvPr/>
          </p:nvCxnSpPr>
          <p:spPr>
            <a:xfrm flipV="1">
              <a:off x="8494007" y="2330942"/>
              <a:ext cx="12700" cy="2028987"/>
            </a:xfrm>
            <a:prstGeom prst="curvedConnector3">
              <a:avLst>
                <a:gd name="adj1" fmla="val 4527165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32" idx="0"/>
            </p:cNvCxnSpPr>
            <p:nvPr/>
          </p:nvCxnSpPr>
          <p:spPr>
            <a:xfrm>
              <a:off x="5603198" y="810274"/>
              <a:ext cx="1840339" cy="887258"/>
            </a:xfrm>
            <a:prstGeom prst="curvedConnector2">
              <a:avLst/>
            </a:prstGeom>
            <a:ln w="50800">
              <a:solidFill>
                <a:schemeClr val="accent5">
                  <a:lumMod val="75000"/>
                  <a:alpha val="76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1"/>
            <p:cNvCxnSpPr/>
            <p:nvPr/>
          </p:nvCxnSpPr>
          <p:spPr>
            <a:xfrm flipH="1">
              <a:off x="4380347" y="5942613"/>
              <a:ext cx="420288" cy="0"/>
            </a:xfrm>
            <a:prstGeom prst="straightConnector1">
              <a:avLst/>
            </a:prstGeom>
            <a:ln w="50800">
              <a:solidFill>
                <a:schemeClr val="accent1">
                  <a:alpha val="76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1"/>
            <p:cNvCxnSpPr/>
            <p:nvPr/>
          </p:nvCxnSpPr>
          <p:spPr>
            <a:xfrm rot="10800000">
              <a:off x="1719832" y="4824907"/>
              <a:ext cx="561202" cy="1117706"/>
            </a:xfrm>
            <a:prstGeom prst="curvedConnector2">
              <a:avLst/>
            </a:prstGeom>
            <a:ln w="50800">
              <a:solidFill>
                <a:schemeClr val="accent1">
                  <a:alpha val="76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1"/>
            <p:cNvCxnSpPr/>
            <p:nvPr/>
          </p:nvCxnSpPr>
          <p:spPr>
            <a:xfrm rot="5400000" flipH="1" flipV="1">
              <a:off x="2084412" y="445695"/>
              <a:ext cx="1054895" cy="1784054"/>
            </a:xfrm>
            <a:prstGeom prst="curvedConnector2">
              <a:avLst/>
            </a:prstGeom>
            <a:ln w="50800">
              <a:solidFill>
                <a:schemeClr val="accent1">
                  <a:alpha val="76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39" idx="0"/>
              <a:endCxn id="40" idx="2"/>
            </p:cNvCxnSpPr>
            <p:nvPr/>
          </p:nvCxnSpPr>
          <p:spPr>
            <a:xfrm flipH="1" flipV="1">
              <a:off x="1820988" y="2951360"/>
              <a:ext cx="36480" cy="952863"/>
            </a:xfrm>
            <a:prstGeom prst="straightConnector1">
              <a:avLst/>
            </a:prstGeom>
            <a:ln w="50800">
              <a:solidFill>
                <a:schemeClr val="accent1">
                  <a:alpha val="76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11"/>
            <p:cNvCxnSpPr/>
            <p:nvPr/>
          </p:nvCxnSpPr>
          <p:spPr>
            <a:xfrm rot="5400000">
              <a:off x="6679748" y="5045903"/>
              <a:ext cx="1116910" cy="676510"/>
            </a:xfrm>
            <a:prstGeom prst="curvedConnector2">
              <a:avLst/>
            </a:prstGeom>
            <a:ln w="50800">
              <a:solidFill>
                <a:schemeClr val="accent1">
                  <a:alpha val="76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982249" y="518334"/>
              <a:ext cx="1843243" cy="653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Revisit planning as needed</a:t>
              </a:r>
              <a:endParaRPr 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11"/>
            <p:cNvCxnSpPr/>
            <p:nvPr/>
          </p:nvCxnSpPr>
          <p:spPr>
            <a:xfrm rot="10800000" flipV="1">
              <a:off x="670175" y="2330942"/>
              <a:ext cx="12700" cy="2028194"/>
            </a:xfrm>
            <a:prstGeom prst="curvedConnector3">
              <a:avLst>
                <a:gd name="adj1" fmla="val 486806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25764" y="2951360"/>
              <a:ext cx="1277651" cy="925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Adjust actions as needed</a:t>
              </a:r>
              <a:endParaRPr 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7576457" y="2796714"/>
              <a:ext cx="0" cy="1096649"/>
            </a:xfrm>
            <a:prstGeom prst="straightConnector1">
              <a:avLst/>
            </a:prstGeom>
            <a:ln w="50800">
              <a:solidFill>
                <a:schemeClr val="accent1">
                  <a:alpha val="76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576457" y="2937143"/>
              <a:ext cx="1433160" cy="925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Re-assess vulnerability as needed</a:t>
              </a:r>
              <a:endParaRPr 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503887" y="349137"/>
              <a:ext cx="2100941" cy="1168609"/>
            </a:xfrm>
            <a:prstGeom prst="roundRect">
              <a:avLst/>
            </a:prstGeom>
            <a:solidFill>
              <a:srgbClr val="99FFCC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Identify conservation goals and objectives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393066" y="1697532"/>
              <a:ext cx="2100941" cy="1089910"/>
            </a:xfrm>
            <a:prstGeom prst="roundRect">
              <a:avLst/>
            </a:prstGeom>
            <a:solidFill>
              <a:srgbClr val="99FFCC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Assess climate impacts and vulnerabilities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405765" y="3905814"/>
              <a:ext cx="2100941" cy="1117759"/>
            </a:xfrm>
            <a:prstGeom prst="roundRect">
              <a:avLst/>
            </a:prstGeom>
            <a:solidFill>
              <a:srgbClr val="99FFCC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Review/revise conservation goals and objectives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800634" y="5476840"/>
              <a:ext cx="2100941" cy="922273"/>
            </a:xfrm>
            <a:prstGeom prst="roundRect">
              <a:avLst/>
            </a:prstGeom>
            <a:solidFill>
              <a:srgbClr val="99FFCC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Identify adaptation options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281034" y="5481476"/>
              <a:ext cx="2100941" cy="922273"/>
            </a:xfrm>
            <a:prstGeom prst="roundRect">
              <a:avLst/>
            </a:prstGeom>
            <a:solidFill>
              <a:srgbClr val="99FFCC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Evaluate and prioritize adaptation actions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06998" y="3904223"/>
              <a:ext cx="2100941" cy="922273"/>
            </a:xfrm>
            <a:prstGeom prst="roundRect">
              <a:avLst/>
            </a:prstGeom>
            <a:solidFill>
              <a:srgbClr val="99FFCC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 Implement priority adaptation actions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70173" y="1697532"/>
              <a:ext cx="2301628" cy="1253828"/>
            </a:xfrm>
            <a:prstGeom prst="roundRect">
              <a:avLst/>
            </a:prstGeom>
            <a:solidFill>
              <a:srgbClr val="99FFCC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 Track action effectiveness and ecological responses</a:t>
              </a:r>
            </a:p>
          </p:txBody>
        </p:sp>
      </p:grpSp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511629" y="0"/>
            <a:ext cx="8229600" cy="468086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Generalized Adaptation Framework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500" y="6265277"/>
            <a:ext cx="874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Stein et al. 2014.  Climate-Smart Conservation: Putting Adaptation Principles into Practice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404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0AD4E-59F5-48DD-8331-81E97FA87D1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81000"/>
            <a:ext cx="4639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Identify conservation targets</a:t>
            </a:r>
            <a:endParaRPr lang="en-US" dirty="0"/>
          </a:p>
        </p:txBody>
      </p:sp>
      <p:pic>
        <p:nvPicPr>
          <p:cNvPr id="1027" name="Picture 3" descr="D:\images\mtg pics\2013_011 ROMO LCC VP mtg trip\ROMO LCCVP mtg McGraw Nov 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3806274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799" y="990600"/>
            <a:ext cx="790472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What’s going to be different in the future?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does CC challenge existing goals?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Which high priority resources should be the focus?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81587"/>
            <a:ext cx="962450" cy="62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8004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0AD4E-59F5-48DD-8331-81E97FA87D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02567"/>
            <a:ext cx="5631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 issues identified by collaborators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4299" y="914400"/>
            <a:ext cx="78374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Access to existing and emerging knowledge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Projections for dominant forest types and systems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5-needle pines (whitebark, limber pine)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Cove forests, eastern spruce-fir, other hardwoods</a:t>
            </a:r>
          </a:p>
        </p:txBody>
      </p:sp>
      <p:pic>
        <p:nvPicPr>
          <p:cNvPr id="6" name="Picture 2" descr="http://www.nps.gov/romo/images/lg_limb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47501"/>
          <a:stretch/>
        </p:blipFill>
        <p:spPr bwMode="auto">
          <a:xfrm>
            <a:off x="5486400" y="3155950"/>
            <a:ext cx="2444750" cy="3492499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9914" r="56667" b="53955"/>
          <a:stretch>
            <a:fillRect/>
          </a:stretch>
        </p:blipFill>
        <p:spPr bwMode="auto">
          <a:xfrm>
            <a:off x="1034299" y="3657600"/>
            <a:ext cx="28384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3108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0AD4E-59F5-48DD-8331-81E97FA87D1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724400" y="4191000"/>
            <a:ext cx="2057400" cy="990600"/>
          </a:xfrm>
          <a:prstGeom prst="roundRect">
            <a:avLst/>
          </a:prstGeom>
          <a:solidFill>
            <a:srgbClr val="FFE1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>
                <a:solidFill>
                  <a:schemeClr val="tx1"/>
                </a:solidFill>
                <a:latin typeface="Calibri" pitchFamily="34" charset="0"/>
              </a:rPr>
              <a:t>Vulnerability</a:t>
            </a:r>
            <a:endParaRPr lang="en-US" sz="2600" b="1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95600" y="2438400"/>
            <a:ext cx="2057400" cy="9906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>
                <a:solidFill>
                  <a:schemeClr val="tx1"/>
                </a:solidFill>
                <a:latin typeface="Calibri" pitchFamily="34" charset="0"/>
              </a:rPr>
              <a:t>Potential </a:t>
            </a:r>
          </a:p>
          <a:p>
            <a:pPr algn="ctr"/>
            <a:r>
              <a:rPr lang="en-US" sz="2600" b="1" i="1" dirty="0" smtClean="0">
                <a:solidFill>
                  <a:schemeClr val="tx1"/>
                </a:solidFill>
                <a:latin typeface="Calibri" pitchFamily="34" charset="0"/>
              </a:rPr>
              <a:t>Impact</a:t>
            </a:r>
            <a:endParaRPr lang="en-US" sz="2600" b="1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29400" y="2438400"/>
            <a:ext cx="2057400" cy="990600"/>
          </a:xfrm>
          <a:prstGeom prst="roundRect">
            <a:avLst/>
          </a:prstGeom>
          <a:solidFill>
            <a:srgbClr val="99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>
                <a:solidFill>
                  <a:schemeClr val="tx1"/>
                </a:solidFill>
                <a:latin typeface="Calibri" pitchFamily="34" charset="0"/>
              </a:rPr>
              <a:t>Adaptive </a:t>
            </a:r>
          </a:p>
          <a:p>
            <a:pPr algn="ctr"/>
            <a:r>
              <a:rPr lang="en-US" sz="2600" b="1" i="1" dirty="0" smtClean="0">
                <a:solidFill>
                  <a:schemeClr val="tx1"/>
                </a:solidFill>
                <a:latin typeface="Calibri" pitchFamily="34" charset="0"/>
              </a:rPr>
              <a:t>Capacity</a:t>
            </a:r>
            <a:endParaRPr lang="en-US" sz="2600" b="1" i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9" name="Elbow Connector 8"/>
          <p:cNvCxnSpPr>
            <a:stCxn id="7" idx="2"/>
            <a:endCxn id="5" idx="0"/>
          </p:cNvCxnSpPr>
          <p:nvPr/>
        </p:nvCxnSpPr>
        <p:spPr>
          <a:xfrm rot="16200000" flipH="1">
            <a:off x="4457700" y="2895600"/>
            <a:ext cx="762000" cy="1828800"/>
          </a:xfrm>
          <a:prstGeom prst="bentConnector3">
            <a:avLst>
              <a:gd name="adj1" fmla="val 50000"/>
            </a:avLst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8" idx="2"/>
            <a:endCxn id="5" idx="0"/>
          </p:cNvCxnSpPr>
          <p:nvPr/>
        </p:nvCxnSpPr>
        <p:spPr>
          <a:xfrm rot="5400000">
            <a:off x="6324600" y="2857500"/>
            <a:ext cx="762000" cy="1905000"/>
          </a:xfrm>
          <a:prstGeom prst="bentConnector3">
            <a:avLst>
              <a:gd name="adj1" fmla="val 50000"/>
            </a:avLst>
          </a:prstGeom>
          <a:ln w="412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019300" y="1600200"/>
            <a:ext cx="3733800" cy="762000"/>
            <a:chOff x="2019300" y="1152525"/>
            <a:chExt cx="3733800" cy="762000"/>
          </a:xfrm>
        </p:grpSpPr>
        <p:cxnSp>
          <p:nvCxnSpPr>
            <p:cNvPr id="12" name="Elbow Connector 11"/>
            <p:cNvCxnSpPr>
              <a:stCxn id="4" idx="2"/>
              <a:endCxn id="7" idx="0"/>
            </p:cNvCxnSpPr>
            <p:nvPr/>
          </p:nvCxnSpPr>
          <p:spPr>
            <a:xfrm rot="16200000" flipH="1">
              <a:off x="2590800" y="581025"/>
              <a:ext cx="762000" cy="19050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6" idx="2"/>
              <a:endCxn id="7" idx="0"/>
            </p:cNvCxnSpPr>
            <p:nvPr/>
          </p:nvCxnSpPr>
          <p:spPr>
            <a:xfrm rot="5400000">
              <a:off x="4457700" y="619125"/>
              <a:ext cx="762000" cy="18288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ounded Rectangle 3"/>
          <p:cNvSpPr/>
          <p:nvPr/>
        </p:nvSpPr>
        <p:spPr>
          <a:xfrm>
            <a:off x="990600" y="685800"/>
            <a:ext cx="2057400" cy="990600"/>
          </a:xfrm>
          <a:prstGeom prst="roundRect">
            <a:avLst/>
          </a:prstGeom>
          <a:solidFill>
            <a:srgbClr val="CC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>
                <a:solidFill>
                  <a:schemeClr val="tx1"/>
                </a:solidFill>
                <a:latin typeface="Calibri" pitchFamily="34" charset="0"/>
              </a:rPr>
              <a:t>Exposure</a:t>
            </a:r>
            <a:endParaRPr lang="en-US" sz="2600" b="1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2057400" cy="990600"/>
          </a:xfrm>
          <a:prstGeom prst="roundRect">
            <a:avLst/>
          </a:prstGeom>
          <a:solidFill>
            <a:srgbClr val="CC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>
                <a:solidFill>
                  <a:schemeClr val="tx1"/>
                </a:solidFill>
                <a:latin typeface="Calibri" pitchFamily="34" charset="0"/>
              </a:rPr>
              <a:t>Sensitivity</a:t>
            </a:r>
            <a:endParaRPr lang="en-US" sz="2600" b="1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26649"/>
            <a:ext cx="361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at risk and why?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81587"/>
            <a:ext cx="962450" cy="62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163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838200" y="152400"/>
            <a:ext cx="7748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000" b="1" dirty="0" smtClean="0">
                <a:solidFill>
                  <a:srgbClr val="FFFF00"/>
                </a:solidFill>
              </a:rPr>
              <a:t>Assessing Vulnerability</a:t>
            </a:r>
            <a:endParaRPr lang="en-US" altLang="en-US" sz="2000" b="1" dirty="0">
              <a:solidFill>
                <a:srgbClr val="FFFF00"/>
              </a:solidFill>
            </a:endParaRP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376817" y="68580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Exposure of US National Parks to Land Use and Climate Change 1900-2100  Hansen et al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. 2014  Ecological Applications   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71500" y="1371600"/>
            <a:ext cx="5448300" cy="153888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1.  </a:t>
            </a:r>
            <a:r>
              <a:rPr lang="en-US" sz="1600" b="1" dirty="0" smtClean="0">
                <a:solidFill>
                  <a:schemeClr val="bg1"/>
                </a:solidFill>
              </a:rPr>
              <a:t>Define the </a:t>
            </a:r>
            <a:r>
              <a:rPr lang="en-US" sz="1600" b="1" dirty="0">
                <a:solidFill>
                  <a:schemeClr val="bg1"/>
                </a:solidFill>
              </a:rPr>
              <a:t>surrounding </a:t>
            </a:r>
            <a:r>
              <a:rPr lang="en-US" sz="1600" b="1" dirty="0" smtClean="0">
                <a:solidFill>
                  <a:schemeClr val="bg1"/>
                </a:solidFill>
              </a:rPr>
              <a:t> Protected  Area  Centered</a:t>
            </a:r>
          </a:p>
          <a:p>
            <a:pPr lvl="1" eaLnBrk="1" hangingPunct="1"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		Ecosystem </a:t>
            </a:r>
            <a:r>
              <a:rPr lang="en-US" sz="1600" b="1" dirty="0">
                <a:solidFill>
                  <a:schemeClr val="bg1"/>
                </a:solidFill>
              </a:rPr>
              <a:t>(</a:t>
            </a:r>
            <a:r>
              <a:rPr lang="en-US" sz="1600" b="1" dirty="0" smtClean="0">
                <a:solidFill>
                  <a:schemeClr val="bg1"/>
                </a:solidFill>
              </a:rPr>
              <a:t>PACE; Hansen et al. 2011).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342900" indent="-342900" eaLnBrk="1" hangingPunct="1">
              <a:buAutoNum type="arabicPeriod" startAt="2"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Quantify </a:t>
            </a:r>
            <a:r>
              <a:rPr lang="en-US" sz="1600" b="1" dirty="0">
                <a:solidFill>
                  <a:schemeClr val="bg1"/>
                </a:solidFill>
              </a:rPr>
              <a:t>past </a:t>
            </a:r>
            <a:r>
              <a:rPr lang="en-US" sz="1600" b="1" dirty="0" smtClean="0">
                <a:solidFill>
                  <a:schemeClr val="bg1"/>
                </a:solidFill>
              </a:rPr>
              <a:t>exposure.</a:t>
            </a:r>
          </a:p>
          <a:p>
            <a:pPr eaLnBrk="1" hangingPunct="1">
              <a:defRPr/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9224" name="Picture 9" descr="GPEs_noG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3001" r="2042" b="1926"/>
          <a:stretch>
            <a:fillRect/>
          </a:stretch>
        </p:blipFill>
        <p:spPr bwMode="auto">
          <a:xfrm>
            <a:off x="6019800" y="1905000"/>
            <a:ext cx="29718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4191000"/>
            <a:ext cx="133562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1900-2010</a:t>
            </a:r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81587"/>
            <a:ext cx="962450" cy="62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286000" y="4658071"/>
            <a:ext cx="3962400" cy="2060538"/>
            <a:chOff x="990600" y="685800"/>
            <a:chExt cx="7696200" cy="3921668"/>
          </a:xfrm>
        </p:grpSpPr>
        <p:sp>
          <p:nvSpPr>
            <p:cNvPr id="25" name="Rounded Rectangle 24"/>
            <p:cNvSpPr/>
            <p:nvPr/>
          </p:nvSpPr>
          <p:spPr>
            <a:xfrm>
              <a:off x="4724399" y="3616868"/>
              <a:ext cx="2057399" cy="9906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i="1" dirty="0" smtClean="0">
                  <a:solidFill>
                    <a:schemeClr val="tx1"/>
                  </a:solidFill>
                  <a:latin typeface="Calibri" pitchFamily="34" charset="0"/>
                </a:rPr>
                <a:t>Vulnerability</a:t>
              </a:r>
              <a:endParaRPr lang="en-US" sz="1200" b="1" i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895600" y="2166610"/>
              <a:ext cx="2057399" cy="9906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i="1" dirty="0" smtClean="0">
                  <a:solidFill>
                    <a:schemeClr val="tx1"/>
                  </a:solidFill>
                  <a:latin typeface="Calibri" pitchFamily="34" charset="0"/>
                </a:rPr>
                <a:t>Potential </a:t>
              </a:r>
            </a:p>
            <a:p>
              <a:pPr algn="ctr"/>
              <a:r>
                <a:rPr lang="en-US" sz="1200" b="1" i="1" dirty="0" smtClean="0">
                  <a:solidFill>
                    <a:schemeClr val="tx1"/>
                  </a:solidFill>
                  <a:latin typeface="Calibri" pitchFamily="34" charset="0"/>
                </a:rPr>
                <a:t>Impact</a:t>
              </a:r>
              <a:endParaRPr lang="en-US" sz="1200" b="1" i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629401" y="2166610"/>
              <a:ext cx="2057399" cy="9906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i="1" dirty="0" smtClean="0">
                  <a:solidFill>
                    <a:schemeClr val="tx1"/>
                  </a:solidFill>
                  <a:latin typeface="Calibri" pitchFamily="34" charset="0"/>
                </a:rPr>
                <a:t>Adaptive </a:t>
              </a:r>
            </a:p>
            <a:p>
              <a:pPr algn="ctr"/>
              <a:r>
                <a:rPr lang="en-US" sz="1200" b="1" i="1" dirty="0" smtClean="0">
                  <a:solidFill>
                    <a:schemeClr val="tx1"/>
                  </a:solidFill>
                  <a:latin typeface="Calibri" pitchFamily="34" charset="0"/>
                </a:rPr>
                <a:t>Capacity</a:t>
              </a:r>
              <a:endParaRPr lang="en-US" sz="1200" b="1" i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28" name="Elbow Connector 27"/>
            <p:cNvCxnSpPr>
              <a:stCxn id="26" idx="2"/>
              <a:endCxn id="25" idx="0"/>
            </p:cNvCxnSpPr>
            <p:nvPr/>
          </p:nvCxnSpPr>
          <p:spPr>
            <a:xfrm rot="16200000" flipH="1">
              <a:off x="4608872" y="2472639"/>
              <a:ext cx="459657" cy="1828799"/>
            </a:xfrm>
            <a:prstGeom prst="bentConnector3">
              <a:avLst>
                <a:gd name="adj1" fmla="val 50000"/>
              </a:avLst>
            </a:prstGeom>
            <a:ln w="412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27" idx="2"/>
              <a:endCxn id="25" idx="0"/>
            </p:cNvCxnSpPr>
            <p:nvPr/>
          </p:nvCxnSpPr>
          <p:spPr>
            <a:xfrm rot="5400000">
              <a:off x="6475774" y="2434538"/>
              <a:ext cx="459657" cy="1905002"/>
            </a:xfrm>
            <a:prstGeom prst="bentConnector3">
              <a:avLst>
                <a:gd name="adj1" fmla="val 50000"/>
              </a:avLst>
            </a:prstGeom>
            <a:ln w="41275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2100629" y="1676401"/>
              <a:ext cx="3652469" cy="490210"/>
              <a:chOff x="2100629" y="1228726"/>
              <a:chExt cx="3652469" cy="490210"/>
            </a:xfrm>
          </p:grpSpPr>
          <p:cxnSp>
            <p:nvCxnSpPr>
              <p:cNvPr id="33" name="Elbow Connector 32"/>
              <p:cNvCxnSpPr>
                <a:stCxn id="31" idx="2"/>
                <a:endCxn id="26" idx="0"/>
              </p:cNvCxnSpPr>
              <p:nvPr/>
            </p:nvCxnSpPr>
            <p:spPr>
              <a:xfrm rot="16200000" flipH="1">
                <a:off x="2767360" y="561995"/>
                <a:ext cx="490209" cy="1823671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Elbow Connector 33"/>
              <p:cNvCxnSpPr>
                <a:stCxn id="32" idx="2"/>
                <a:endCxn id="26" idx="0"/>
              </p:cNvCxnSpPr>
              <p:nvPr/>
            </p:nvCxnSpPr>
            <p:spPr>
              <a:xfrm rot="5400000">
                <a:off x="4593594" y="559431"/>
                <a:ext cx="490210" cy="1828799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bg1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ounded Rectangle 30"/>
            <p:cNvSpPr/>
            <p:nvPr/>
          </p:nvSpPr>
          <p:spPr>
            <a:xfrm>
              <a:off x="990600" y="685800"/>
              <a:ext cx="2220058" cy="990600"/>
            </a:xfrm>
            <a:prstGeom prst="roundRect">
              <a:avLst/>
            </a:prstGeom>
            <a:solidFill>
              <a:srgbClr val="CCF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i="1" dirty="0" smtClean="0">
                  <a:solidFill>
                    <a:schemeClr val="tx1"/>
                  </a:solidFill>
                  <a:latin typeface="Calibri" pitchFamily="34" charset="0"/>
                </a:rPr>
                <a:t>Exposure</a:t>
              </a:r>
              <a:endParaRPr lang="en-US" sz="1800" b="1" i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724400" y="685800"/>
              <a:ext cx="2057400" cy="9906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i="1" dirty="0" smtClean="0">
                  <a:solidFill>
                    <a:schemeClr val="tx1"/>
                  </a:solidFill>
                  <a:latin typeface="Calibri" pitchFamily="34" charset="0"/>
                </a:rPr>
                <a:t>Sensitivity</a:t>
              </a:r>
              <a:endParaRPr lang="en-US" sz="1200" b="1" i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152400" y="4467829"/>
            <a:ext cx="1752600" cy="968295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Land Use Change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Climate Change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Invasive Species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981200" y="4800600"/>
            <a:ext cx="228600" cy="26024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15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38225" y="616178"/>
            <a:ext cx="7162800" cy="5429250"/>
            <a:chOff x="762000" y="642382"/>
            <a:chExt cx="7551738" cy="6139418"/>
          </a:xfrm>
        </p:grpSpPr>
        <p:sp>
          <p:nvSpPr>
            <p:cNvPr id="5" name="Rectangle 4"/>
            <p:cNvSpPr/>
            <p:nvPr/>
          </p:nvSpPr>
          <p:spPr>
            <a:xfrm>
              <a:off x="762000" y="1066800"/>
              <a:ext cx="7551738" cy="5656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11267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3" t="15543" r="4662" b="3333"/>
            <a:stretch>
              <a:fillRect/>
            </a:stretch>
          </p:blipFill>
          <p:spPr bwMode="auto">
            <a:xfrm>
              <a:off x="762000" y="642382"/>
              <a:ext cx="7551738" cy="561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625" y="5240338"/>
              <a:ext cx="5260975" cy="154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TextBox 7"/>
            <p:cNvSpPr txBox="1">
              <a:spLocks noChangeArrowheads="1"/>
            </p:cNvSpPr>
            <p:nvPr/>
          </p:nvSpPr>
          <p:spPr bwMode="auto">
            <a:xfrm>
              <a:off x="3657600" y="854075"/>
              <a:ext cx="1676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400" b="1" dirty="0"/>
                <a:t>1900-2000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855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838200" y="152400"/>
            <a:ext cx="7748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000" b="1" dirty="0" smtClean="0">
                <a:solidFill>
                  <a:srgbClr val="FFFF00"/>
                </a:solidFill>
              </a:rPr>
              <a:t>Assessing Vulnerability</a:t>
            </a:r>
            <a:endParaRPr lang="en-US" altLang="en-US" sz="2000" b="1" dirty="0">
              <a:solidFill>
                <a:srgbClr val="FFFF00"/>
              </a:solidFill>
            </a:endParaRP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376817" y="68580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Exposure of US National Parks to Land Use and Climate Change 1900-2100  Hansen et al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. 2014  Ecological Applications   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71500" y="1371600"/>
            <a:ext cx="5448300" cy="28931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1.  </a:t>
            </a:r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Define the 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surrounding </a:t>
            </a:r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Protected  Area  Centered</a:t>
            </a:r>
          </a:p>
          <a:p>
            <a:pPr lvl="1" eaLnBrk="1" hangingPunct="1">
              <a:defRPr/>
            </a:pPr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	Ecosystem 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(PACE; Hansen et al. </a:t>
            </a:r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2011).</a:t>
            </a:r>
            <a:endParaRPr lang="en-US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endParaRPr lang="en-US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2.  Quantify 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past </a:t>
            </a:r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exposure.</a:t>
            </a:r>
          </a:p>
          <a:p>
            <a:pPr marL="342900" indent="-342900" eaLnBrk="1" hangingPunct="1">
              <a:buFontTx/>
              <a:buAutoNum type="arabicPeriod" startAt="2"/>
              <a:defRPr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</a:rPr>
              <a:t>3.  Quantify potential future exposure and potential </a:t>
            </a:r>
            <a:r>
              <a:rPr lang="en-US" sz="1600" b="1" dirty="0" smtClean="0">
                <a:solidFill>
                  <a:schemeClr val="bg1"/>
                </a:solidFill>
              </a:rPr>
              <a:t>	impact.</a:t>
            </a:r>
            <a:endParaRPr lang="en-US" sz="1600" b="1" dirty="0">
              <a:solidFill>
                <a:schemeClr val="bg1"/>
              </a:solidFill>
            </a:endParaRPr>
          </a:p>
          <a:p>
            <a:pPr marL="514350" lvl="1" indent="0" eaLnBrk="1" hangingPunct="1"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indent="-285750" eaLnBrk="1" hangingPunct="1">
              <a:defRPr/>
            </a:pPr>
            <a:r>
              <a:rPr lang="en-US" sz="1600" b="1" dirty="0">
                <a:solidFill>
                  <a:schemeClr val="bg1"/>
                </a:solidFill>
              </a:rPr>
              <a:t>4.  Consider implications for </a:t>
            </a:r>
            <a:r>
              <a:rPr lang="en-US" sz="1600" b="1" dirty="0" smtClean="0">
                <a:solidFill>
                  <a:schemeClr val="bg1"/>
                </a:solidFill>
              </a:rPr>
              <a:t>management</a:t>
            </a:r>
            <a:r>
              <a:rPr lang="en-US" sz="1400" b="1" dirty="0" smtClean="0">
                <a:solidFill>
                  <a:schemeClr val="bg1"/>
                </a:solidFill>
              </a:rPr>
              <a:t>.</a:t>
            </a:r>
            <a:endParaRPr lang="en-US" sz="1400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9224" name="Picture 9" descr="GPEs_noG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3001" r="2042" b="1926"/>
          <a:stretch>
            <a:fillRect/>
          </a:stretch>
        </p:blipFill>
        <p:spPr bwMode="auto">
          <a:xfrm>
            <a:off x="6019800" y="1905000"/>
            <a:ext cx="29718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4191000"/>
            <a:ext cx="133562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2010-2100</a:t>
            </a:r>
            <a:endParaRPr lang="en-US" sz="1800" dirty="0">
              <a:solidFill>
                <a:srgbClr val="FFFF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86000" y="4658071"/>
            <a:ext cx="3962400" cy="2060538"/>
            <a:chOff x="990600" y="685800"/>
            <a:chExt cx="7696200" cy="3921668"/>
          </a:xfrm>
        </p:grpSpPr>
        <p:sp>
          <p:nvSpPr>
            <p:cNvPr id="25" name="Rounded Rectangle 24"/>
            <p:cNvSpPr/>
            <p:nvPr/>
          </p:nvSpPr>
          <p:spPr>
            <a:xfrm>
              <a:off x="4724399" y="3616868"/>
              <a:ext cx="2057399" cy="9906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i="1" dirty="0" smtClean="0">
                  <a:solidFill>
                    <a:schemeClr val="tx1"/>
                  </a:solidFill>
                  <a:latin typeface="Calibri" pitchFamily="34" charset="0"/>
                </a:rPr>
                <a:t>Vulnerability</a:t>
              </a:r>
              <a:endParaRPr lang="en-US" sz="1200" b="1" i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895600" y="2166610"/>
              <a:ext cx="2239108" cy="9906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i="1" dirty="0" smtClean="0">
                  <a:solidFill>
                    <a:schemeClr val="tx1"/>
                  </a:solidFill>
                  <a:latin typeface="Calibri" pitchFamily="34" charset="0"/>
                </a:rPr>
                <a:t>Potential </a:t>
              </a:r>
            </a:p>
            <a:p>
              <a:pPr algn="ctr"/>
              <a:r>
                <a:rPr lang="en-US" sz="1800" b="1" i="1" dirty="0" smtClean="0">
                  <a:solidFill>
                    <a:schemeClr val="tx1"/>
                  </a:solidFill>
                  <a:latin typeface="Calibri" pitchFamily="34" charset="0"/>
                </a:rPr>
                <a:t>Impact</a:t>
              </a:r>
              <a:endParaRPr lang="en-US" sz="1800" b="1" i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629401" y="2166610"/>
              <a:ext cx="2057399" cy="9906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i="1" dirty="0" smtClean="0">
                  <a:solidFill>
                    <a:schemeClr val="tx1"/>
                  </a:solidFill>
                  <a:latin typeface="Calibri" pitchFamily="34" charset="0"/>
                </a:rPr>
                <a:t>Adaptive </a:t>
              </a:r>
            </a:p>
            <a:p>
              <a:pPr algn="ctr"/>
              <a:r>
                <a:rPr lang="en-US" sz="1200" b="1" i="1" dirty="0" smtClean="0">
                  <a:solidFill>
                    <a:schemeClr val="tx1"/>
                  </a:solidFill>
                  <a:latin typeface="Calibri" pitchFamily="34" charset="0"/>
                </a:rPr>
                <a:t>Capacity</a:t>
              </a:r>
              <a:endParaRPr lang="en-US" sz="1200" b="1" i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28" name="Elbow Connector 27"/>
            <p:cNvCxnSpPr>
              <a:stCxn id="26" idx="2"/>
              <a:endCxn id="25" idx="0"/>
            </p:cNvCxnSpPr>
            <p:nvPr/>
          </p:nvCxnSpPr>
          <p:spPr>
            <a:xfrm rot="16200000" flipH="1">
              <a:off x="4654299" y="2518065"/>
              <a:ext cx="459657" cy="1737946"/>
            </a:xfrm>
            <a:prstGeom prst="bentConnector3">
              <a:avLst>
                <a:gd name="adj1" fmla="val 50000"/>
              </a:avLst>
            </a:prstGeom>
            <a:ln w="412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27" idx="2"/>
              <a:endCxn id="25" idx="0"/>
            </p:cNvCxnSpPr>
            <p:nvPr/>
          </p:nvCxnSpPr>
          <p:spPr>
            <a:xfrm rot="5400000">
              <a:off x="6475774" y="2434538"/>
              <a:ext cx="459657" cy="1905002"/>
            </a:xfrm>
            <a:prstGeom prst="bentConnector3">
              <a:avLst>
                <a:gd name="adj1" fmla="val 50000"/>
              </a:avLst>
            </a:prstGeom>
            <a:ln w="41275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2100629" y="1676400"/>
              <a:ext cx="3716947" cy="490211"/>
              <a:chOff x="2100629" y="1228725"/>
              <a:chExt cx="3716947" cy="490211"/>
            </a:xfrm>
          </p:grpSpPr>
          <p:cxnSp>
            <p:nvCxnSpPr>
              <p:cNvPr id="34" name="Elbow Connector 33"/>
              <p:cNvCxnSpPr>
                <a:stCxn id="32" idx="2"/>
                <a:endCxn id="26" idx="0"/>
              </p:cNvCxnSpPr>
              <p:nvPr/>
            </p:nvCxnSpPr>
            <p:spPr>
              <a:xfrm rot="5400000">
                <a:off x="4671260" y="572619"/>
                <a:ext cx="490209" cy="1802422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bg1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lbow Connector 32"/>
              <p:cNvCxnSpPr>
                <a:stCxn id="31" idx="2"/>
                <a:endCxn id="26" idx="0"/>
              </p:cNvCxnSpPr>
              <p:nvPr/>
            </p:nvCxnSpPr>
            <p:spPr>
              <a:xfrm rot="16200000" flipH="1">
                <a:off x="2812787" y="516568"/>
                <a:ext cx="490210" cy="1914525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ounded Rectangle 30"/>
            <p:cNvSpPr/>
            <p:nvPr/>
          </p:nvSpPr>
          <p:spPr>
            <a:xfrm>
              <a:off x="990600" y="685800"/>
              <a:ext cx="2220058" cy="990600"/>
            </a:xfrm>
            <a:prstGeom prst="roundRect">
              <a:avLst/>
            </a:prstGeom>
            <a:solidFill>
              <a:srgbClr val="CCF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i="1" dirty="0" smtClean="0">
                  <a:solidFill>
                    <a:schemeClr val="tx1"/>
                  </a:solidFill>
                  <a:latin typeface="Calibri" pitchFamily="34" charset="0"/>
                </a:rPr>
                <a:t>Exposure</a:t>
              </a:r>
              <a:endParaRPr lang="en-US" sz="1800" b="1" i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724399" y="685800"/>
              <a:ext cx="2186355" cy="990600"/>
            </a:xfrm>
            <a:prstGeom prst="roundRect">
              <a:avLst/>
            </a:prstGeom>
            <a:solidFill>
              <a:srgbClr val="CCFFFF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smtClean="0">
                  <a:solidFill>
                    <a:schemeClr val="tx1"/>
                  </a:solidFill>
                  <a:latin typeface="Calibri" pitchFamily="34" charset="0"/>
                </a:rPr>
                <a:t>Sensitivity</a:t>
              </a:r>
              <a:endParaRPr lang="en-US" sz="1600" b="1" i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152400" y="4467829"/>
            <a:ext cx="1752600" cy="710727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Land Use Change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Climate Change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1981200" y="4800600"/>
            <a:ext cx="228600" cy="26024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2019300" y="5638800"/>
            <a:ext cx="1181100" cy="26024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52400" y="5436124"/>
            <a:ext cx="1752600" cy="710727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Potential Biome Type</a:t>
            </a:r>
          </a:p>
        </p:txBody>
      </p:sp>
    </p:spTree>
    <p:extLst>
      <p:ext uri="{BB962C8B-B14F-4D97-AF65-F5344CB8AC3E}">
        <p14:creationId xmlns:p14="http://schemas.microsoft.com/office/powerpoint/2010/main" val="1759392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0AD4E-59F5-48DD-8331-81E97FA87D1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04559" y="152400"/>
            <a:ext cx="3373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Ecological Forecasting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81587"/>
            <a:ext cx="962450" cy="62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model approa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74" y="723513"/>
            <a:ext cx="720565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94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040438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Pinyon </a:t>
            </a: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mortality at Bandelier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Monument.                                       Photo:  Craig Allen</a:t>
            </a: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PiedMort10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747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782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ulti-scale assessment of vulnerability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53681"/>
              </p:ext>
            </p:extLst>
          </p:nvPr>
        </p:nvGraphicFramePr>
        <p:xfrm>
          <a:off x="1032045" y="1247775"/>
          <a:ext cx="7200900" cy="3294608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{BDBED569-4797-4DF1-A0F4-6AAB3CD982D8}</a:tableStyleId>
              </a:tblPr>
              <a:tblGrid>
                <a:gridCol w="1372672"/>
                <a:gridCol w="2047756"/>
                <a:gridCol w="1890236"/>
                <a:gridCol w="1890236"/>
              </a:tblGrid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Species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Ecological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System 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LCC-Scale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3784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</a:rPr>
                        <a:t>Exposure</a:t>
                      </a:r>
                      <a:endParaRPr lang="en-US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CC Projections;</a:t>
                      </a:r>
                    </a:p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TOPS variables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CC Projections;</a:t>
                      </a:r>
                    </a:p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TOPS variables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CC Projections;</a:t>
                      </a:r>
                    </a:p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TOPS variables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0796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</a:rPr>
                        <a:t>Sensitivity</a:t>
                      </a:r>
                      <a:endParaRPr lang="en-US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SDMs;</a:t>
                      </a:r>
                    </a:p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Life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history traits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Climate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variation;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LPJ modeling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Biome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BGC responses; NPP controls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0796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</a:rPr>
                        <a:t>Adaptive</a:t>
                      </a:r>
                      <a:r>
                        <a:rPr lang="en-US" b="1" baseline="0" dirty="0" smtClean="0">
                          <a:latin typeface="Calibri" panose="020F0502020204030204" pitchFamily="34" charset="0"/>
                        </a:rPr>
                        <a:t> Capacity</a:t>
                      </a:r>
                      <a:endParaRPr lang="en-US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Species &amp; habitat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traits;</a:t>
                      </a:r>
                    </a:p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Life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history traits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Connectivity;</a:t>
                      </a:r>
                      <a:endParaRPr lang="en-US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Refugia;</a:t>
                      </a:r>
                      <a:endParaRPr lang="en-US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Topography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ES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diversity; 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Connectivity;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Land forms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A43D-8B93-43F8-AA57-0094D2CAC8AA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81587"/>
            <a:ext cx="962450" cy="62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886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0AD4E-59F5-48DD-8331-81E97FA87D1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5887" y="304800"/>
            <a:ext cx="6566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FF00"/>
                </a:solidFill>
              </a:rPr>
              <a:t>Informing Resource Management Decision</a:t>
            </a:r>
          </a:p>
          <a:p>
            <a:r>
              <a:rPr lang="en-US" i="1" dirty="0" smtClean="0">
                <a:solidFill>
                  <a:srgbClr val="00FF00"/>
                </a:solidFill>
              </a:rPr>
              <a:t>Collaboration with GYCC WBP Subcommittee</a:t>
            </a:r>
            <a:endParaRPr lang="en-US" i="1" dirty="0">
              <a:solidFill>
                <a:srgbClr val="00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10810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1905000"/>
            <a:ext cx="40290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7110" y="1600200"/>
            <a:ext cx="3733800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Whitebark pine VA feeds into adaptation process</a:t>
            </a:r>
          </a:p>
          <a:p>
            <a:endParaRPr lang="en-US" sz="1800" dirty="0" smtClean="0"/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Use forecasts to evaluate current strategy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Identify new options based on forecasts and potential responses</a:t>
            </a:r>
          </a:p>
        </p:txBody>
      </p:sp>
    </p:spTree>
    <p:extLst>
      <p:ext uri="{BB962C8B-B14F-4D97-AF65-F5344CB8AC3E}">
        <p14:creationId xmlns:p14="http://schemas.microsoft.com/office/powerpoint/2010/main" val="138454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BE9C0860-5CD5-4F04-8454-61C1AD2F975E}" type="slidenum">
              <a:rPr lang="en-US" sz="1400" smtClean="0">
                <a:solidFill>
                  <a:srgbClr val="000000"/>
                </a:solidFill>
                <a:latin typeface="Times New Roman" pitchFamily="18" charset="0"/>
              </a:rPr>
              <a:pPr/>
              <a:t>22</a:t>
            </a:fld>
            <a:endParaRPr lang="en-US" sz="1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 descr="Adaptation.jpg"/>
          <p:cNvPicPr>
            <a:picLocks noChangeAspect="1"/>
          </p:cNvPicPr>
          <p:nvPr/>
        </p:nvPicPr>
        <p:blipFill>
          <a:blip r:embed="rId3" cstate="print"/>
          <a:srcRect r="10447"/>
          <a:stretch>
            <a:fillRect/>
          </a:stretch>
        </p:blipFill>
        <p:spPr>
          <a:xfrm>
            <a:off x="-19050" y="2275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36256" y="4062710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762000"/>
            <a:ext cx="7641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Comprehensive framework for adaptation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Applying multi-scale, state-of-the-art science to resource management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Expect end-to-end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2285327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040438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Pinyon </a:t>
            </a: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mortality at Bandelier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Monument.                                       Photo:  Craig Allen</a:t>
            </a: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PiedMort10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371600"/>
            <a:ext cx="73152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What should we do?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A65E6-C6A1-467A-852A-9FF21B5C91F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6725" y="692695"/>
            <a:ext cx="723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0" indent="-1828800"/>
            <a:r>
              <a:rPr lang="en-US" dirty="0" smtClean="0"/>
              <a:t>Mitigation:  Reducing causes of climate </a:t>
            </a:r>
            <a:r>
              <a:rPr lang="en-US" dirty="0" smtClean="0"/>
              <a:t>change, mostly reducing GHGs.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18728" y="2180705"/>
            <a:ext cx="809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0240" indent="-1920240"/>
            <a:r>
              <a:rPr lang="en-US" dirty="0" smtClean="0"/>
              <a:t>Adaptation: </a:t>
            </a:r>
            <a:r>
              <a:rPr lang="en-US" dirty="0" smtClean="0"/>
              <a:t>  Adjusting to and coping </a:t>
            </a:r>
            <a:r>
              <a:rPr lang="en-US" dirty="0" smtClean="0"/>
              <a:t>with actual or expected climate </a:t>
            </a:r>
            <a:r>
              <a:rPr lang="en-US" dirty="0" smtClean="0"/>
              <a:t>changes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6"/>
          <a:stretch/>
        </p:blipFill>
        <p:spPr>
          <a:xfrm>
            <a:off x="2291442" y="3799115"/>
            <a:ext cx="3886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31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" y="-21519"/>
            <a:ext cx="7772400" cy="65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800" i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Natural Resources under Climate Change</a:t>
            </a:r>
            <a:endParaRPr lang="en-US" sz="1800" i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42" y="2032225"/>
            <a:ext cx="2758833" cy="2687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0600" y="1083064"/>
            <a:ext cx="390760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horizon longer than planning and management horizons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Relevant areas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larger than management units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uncertainties in science (climate change, ecological response) and management effectiveness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Coordination among multiple management units and jurisdictions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 and methods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rapidly evolving</a:t>
            </a: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21826" y="666690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Challenges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876800" y="5943600"/>
            <a:ext cx="38026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69772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251"/>
          <p:cNvSpPr txBox="1">
            <a:spLocks noChangeArrowheads="1"/>
          </p:cNvSpPr>
          <p:nvPr/>
        </p:nvSpPr>
        <p:spPr bwMode="auto">
          <a:xfrm>
            <a:off x="1502229" y="1020941"/>
            <a:ext cx="291465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8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8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8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8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u="sng" dirty="0">
                <a:solidFill>
                  <a:schemeClr val="bg1"/>
                </a:solidFill>
              </a:rPr>
              <a:t>Goal</a:t>
            </a:r>
          </a:p>
          <a:p>
            <a:pPr eaLnBrk="1" hangingPunct="1"/>
            <a:r>
              <a:rPr lang="en-US" sz="2000" b="1" dirty="0">
                <a:solidFill>
                  <a:schemeClr val="bg1"/>
                </a:solidFill>
              </a:rPr>
              <a:t>Demonstrate the four steps of a climate adaptation planning strategy </a:t>
            </a:r>
            <a:r>
              <a:rPr lang="en-US" sz="2000" b="1" dirty="0" smtClean="0">
                <a:solidFill>
                  <a:schemeClr val="bg1"/>
                </a:solidFill>
              </a:rPr>
              <a:t>using </a:t>
            </a:r>
            <a:r>
              <a:rPr lang="en-US" sz="2000" b="1" dirty="0">
                <a:solidFill>
                  <a:schemeClr val="bg1"/>
                </a:solidFill>
              </a:rPr>
              <a:t>NASA and other data and models, in two </a:t>
            </a:r>
            <a:r>
              <a:rPr lang="en-US" sz="2000" b="1" dirty="0" smtClean="0">
                <a:solidFill>
                  <a:schemeClr val="bg1"/>
                </a:solidFill>
              </a:rPr>
              <a:t>LCCs.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7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7368" b="5048"/>
          <a:stretch>
            <a:fillRect/>
          </a:stretch>
        </p:blipFill>
        <p:spPr bwMode="auto">
          <a:xfrm>
            <a:off x="500746" y="3584831"/>
            <a:ext cx="3871758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096069" y="895357"/>
            <a:ext cx="3740150" cy="3514012"/>
            <a:chOff x="2622550" y="676988"/>
            <a:chExt cx="3740150" cy="3514012"/>
          </a:xfrm>
        </p:grpSpPr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2628900" y="685800"/>
              <a:ext cx="3733800" cy="35052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2622550" y="2438400"/>
              <a:ext cx="374015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V="1">
              <a:off x="4493275" y="676988"/>
              <a:ext cx="5051" cy="35052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3124200" y="1155700"/>
              <a:ext cx="1538288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 b="1" dirty="0">
                  <a:solidFill>
                    <a:srgbClr val="FFFF00"/>
                  </a:solidFill>
                </a:rPr>
                <a:t>1. 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Identify  </a:t>
              </a:r>
              <a:endParaRPr lang="en-US" sz="1600" b="1" dirty="0">
                <a:solidFill>
                  <a:srgbClr val="FFFF00"/>
                </a:solidFill>
              </a:endParaRPr>
            </a:p>
            <a:p>
              <a:pPr marL="342900" indent="-342900"/>
              <a:r>
                <a:rPr lang="en-US" sz="1600" b="1" dirty="0">
                  <a:solidFill>
                    <a:srgbClr val="FFFF00"/>
                  </a:solidFill>
                </a:rPr>
                <a:t>Conservation </a:t>
              </a:r>
            </a:p>
            <a:p>
              <a:pPr marL="342900" indent="-342900"/>
              <a:r>
                <a:rPr lang="en-US" sz="1600" b="1" dirty="0">
                  <a:solidFill>
                    <a:srgbClr val="FFFF00"/>
                  </a:solidFill>
                </a:rPr>
                <a:t>Targets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4648203" y="1066800"/>
              <a:ext cx="1515158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 b="1" dirty="0">
                  <a:solidFill>
                    <a:srgbClr val="FFFF00"/>
                  </a:solidFill>
                </a:rPr>
                <a:t>2. 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Assess    </a:t>
              </a:r>
              <a:endParaRPr lang="en-US" sz="1600" b="1" dirty="0">
                <a:solidFill>
                  <a:srgbClr val="FFFF00"/>
                </a:solidFill>
              </a:endParaRPr>
            </a:p>
            <a:p>
              <a:pPr marL="342900" indent="-342900"/>
              <a:r>
                <a:rPr lang="en-US" sz="1600" b="1" dirty="0">
                  <a:solidFill>
                    <a:srgbClr val="FFFF00"/>
                  </a:solidFill>
                </a:rPr>
                <a:t>Vulnerability </a:t>
              </a:r>
            </a:p>
            <a:p>
              <a:pPr marL="342900" indent="-342900"/>
              <a:r>
                <a:rPr lang="en-US" sz="1600" b="1" dirty="0">
                  <a:solidFill>
                    <a:srgbClr val="FFFF00"/>
                  </a:solidFill>
                </a:rPr>
                <a:t>To 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Climate </a:t>
              </a:r>
              <a:endParaRPr lang="en-US" sz="1600" b="1" dirty="0">
                <a:solidFill>
                  <a:srgbClr val="FFFF00"/>
                </a:solidFill>
              </a:endParaRPr>
            </a:p>
            <a:p>
              <a:pPr marL="342900" indent="-342900"/>
              <a:r>
                <a:rPr lang="en-US" sz="1600" b="1" dirty="0">
                  <a:solidFill>
                    <a:srgbClr val="FFFF00"/>
                  </a:solidFill>
                </a:rPr>
                <a:t>Change</a:t>
              </a: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055538" y="2851150"/>
              <a:ext cx="138033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 b="1" dirty="0">
                  <a:solidFill>
                    <a:srgbClr val="FFFF00"/>
                  </a:solidFill>
                </a:rPr>
                <a:t>4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. </a:t>
              </a:r>
              <a:r>
                <a:rPr lang="en-US" sz="1600" b="1" dirty="0">
                  <a:solidFill>
                    <a:srgbClr val="FFFF00"/>
                  </a:solidFill>
                </a:rPr>
                <a:t>Implement</a:t>
              </a:r>
            </a:p>
            <a:p>
              <a:pPr marL="342900" indent="-342900"/>
              <a:r>
                <a:rPr lang="en-US" sz="1600" b="1" dirty="0">
                  <a:solidFill>
                    <a:srgbClr val="FFFF00"/>
                  </a:solidFill>
                </a:rPr>
                <a:t>Management</a:t>
              </a:r>
            </a:p>
            <a:p>
              <a:pPr marL="342900" indent="-342900"/>
              <a:r>
                <a:rPr lang="en-US" sz="1600" b="1" dirty="0">
                  <a:solidFill>
                    <a:srgbClr val="FFFF00"/>
                  </a:solidFill>
                </a:rPr>
                <a:t>Options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4648203" y="2832100"/>
              <a:ext cx="1425575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 b="1" dirty="0">
                  <a:solidFill>
                    <a:srgbClr val="FFFF00"/>
                  </a:solidFill>
                </a:rPr>
                <a:t>3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. </a:t>
              </a:r>
              <a:r>
                <a:rPr lang="en-US" sz="1600" b="1" dirty="0">
                  <a:solidFill>
                    <a:srgbClr val="FFFF00"/>
                  </a:solidFill>
                </a:rPr>
                <a:t>Identify</a:t>
              </a:r>
            </a:p>
            <a:p>
              <a:pPr marL="342900" indent="-342900"/>
              <a:r>
                <a:rPr lang="en-US" sz="1600" b="1" dirty="0">
                  <a:solidFill>
                    <a:srgbClr val="FFFF00"/>
                  </a:solidFill>
                </a:rPr>
                <a:t>Management</a:t>
              </a:r>
            </a:p>
            <a:p>
              <a:pPr marL="342900" indent="-342900"/>
              <a:r>
                <a:rPr lang="en-US" sz="1600" b="1" dirty="0">
                  <a:solidFill>
                    <a:srgbClr val="FFFF00"/>
                  </a:solidFill>
                </a:rPr>
                <a:t>Options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3543300" y="2286000"/>
              <a:ext cx="18288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3505785" y="2279650"/>
              <a:ext cx="19800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/>
              <a:r>
                <a:rPr lang="en-US" sz="1200" b="1" dirty="0">
                  <a:solidFill>
                    <a:schemeClr val="tx1"/>
                  </a:solidFill>
                </a:rPr>
                <a:t>Monitor, Review, Revise</a:t>
              </a:r>
            </a:p>
            <a:p>
              <a:pPr marL="342900" indent="-342900" algn="ctr"/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AutoShape 28"/>
            <p:cNvSpPr>
              <a:spLocks noChangeArrowheads="1"/>
            </p:cNvSpPr>
            <p:nvPr/>
          </p:nvSpPr>
          <p:spPr bwMode="auto">
            <a:xfrm flipH="1">
              <a:off x="4188619" y="2539126"/>
              <a:ext cx="614362" cy="231227"/>
            </a:xfrm>
            <a:prstGeom prst="curvedUpArrow">
              <a:avLst>
                <a:gd name="adj1" fmla="val 63967"/>
                <a:gd name="adj2" fmla="val 127934"/>
                <a:gd name="adj3" fmla="val 33333"/>
              </a:avLst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AutoShape 29"/>
            <p:cNvSpPr>
              <a:spLocks noChangeArrowheads="1"/>
            </p:cNvSpPr>
            <p:nvPr/>
          </p:nvSpPr>
          <p:spPr bwMode="auto">
            <a:xfrm>
              <a:off x="4188709" y="2011065"/>
              <a:ext cx="614182" cy="230485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964672" y="4604634"/>
            <a:ext cx="2074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(Stein &amp; Glick 2011)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524000" y="120742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Landscape Climate Change Vulnerability Project (</a:t>
            </a:r>
            <a:r>
              <a:rPr lang="en-US" sz="2000" b="1" dirty="0" smtClean="0">
                <a:solidFill>
                  <a:srgbClr val="FFFF00"/>
                </a:solidFill>
              </a:rPr>
              <a:t>LCC-VP</a:t>
            </a:r>
            <a:r>
              <a:rPr lang="en-US" sz="2400" b="1" dirty="0">
                <a:solidFill>
                  <a:srgbClr val="FFFF00"/>
                </a:solidFill>
              </a:rPr>
              <a:t>)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2" y="84505"/>
            <a:ext cx="962450" cy="62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881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363687" y="5595249"/>
            <a:ext cx="35160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NASA Applied Sciences </a:t>
            </a:r>
            <a:r>
              <a:rPr lang="en-US" sz="1600" b="1" dirty="0" smtClean="0">
                <a:solidFill>
                  <a:schemeClr val="bg1"/>
                </a:solidFill>
              </a:rPr>
              <a:t>Program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1524000" y="294918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</a:rPr>
              <a:t>Project Team (LCC-VP</a:t>
            </a:r>
            <a:r>
              <a:rPr lang="en-US" sz="2400" b="1" dirty="0">
                <a:solidFill>
                  <a:srgbClr val="FFFF00"/>
                </a:solidFill>
              </a:rPr>
              <a:t>)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2449276" y="900887"/>
            <a:ext cx="5364786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1600" b="1" dirty="0">
                <a:solidFill>
                  <a:srgbClr val="FFFF00"/>
                </a:solidFill>
              </a:rPr>
              <a:t>Montana State </a:t>
            </a:r>
            <a:r>
              <a:rPr lang="en-US" sz="1600" b="1" dirty="0" smtClean="0">
                <a:solidFill>
                  <a:srgbClr val="FFFF00"/>
                </a:solidFill>
              </a:rPr>
              <a:t>University</a:t>
            </a:r>
            <a:endParaRPr lang="en-US" sz="16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ts val="3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A. Hansen,   N. </a:t>
            </a:r>
            <a:r>
              <a:rPr lang="en-US" sz="1600" b="1" dirty="0">
                <a:solidFill>
                  <a:schemeClr val="bg1"/>
                </a:solidFill>
              </a:rPr>
              <a:t>Piekielek, </a:t>
            </a:r>
            <a:r>
              <a:rPr lang="en-US" sz="1600" b="1" dirty="0" smtClean="0">
                <a:solidFill>
                  <a:schemeClr val="bg1"/>
                </a:solidFill>
              </a:rPr>
              <a:t> T.  </a:t>
            </a:r>
            <a:r>
              <a:rPr lang="en-US" sz="1600" b="1" dirty="0">
                <a:solidFill>
                  <a:schemeClr val="bg1"/>
                </a:solidFill>
              </a:rPr>
              <a:t>Chang,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L. </a:t>
            </a:r>
            <a:r>
              <a:rPr lang="en-US" sz="1600" b="1" dirty="0">
                <a:solidFill>
                  <a:schemeClr val="bg1"/>
                </a:solidFill>
              </a:rPr>
              <a:t>Phillips, </a:t>
            </a:r>
            <a:r>
              <a:rPr lang="en-US" sz="1600" b="1" dirty="0" smtClean="0">
                <a:solidFill>
                  <a:schemeClr val="bg1"/>
                </a:solidFill>
              </a:rPr>
              <a:t>  E. </a:t>
            </a:r>
            <a:r>
              <a:rPr lang="en-US" sz="1600" b="1" dirty="0">
                <a:solidFill>
                  <a:schemeClr val="bg1"/>
                </a:solidFill>
              </a:rPr>
              <a:t>Garroutte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FF00"/>
                </a:solidFill>
              </a:rPr>
              <a:t>NPS / Great Northern </a:t>
            </a:r>
            <a:r>
              <a:rPr lang="en-US" sz="1600" b="1" dirty="0" smtClean="0">
                <a:solidFill>
                  <a:srgbClr val="FFFF00"/>
                </a:solidFill>
              </a:rPr>
              <a:t>LCC </a:t>
            </a:r>
            <a:endParaRPr lang="en-US" sz="16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ts val="3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T.  </a:t>
            </a:r>
            <a:r>
              <a:rPr lang="en-US" sz="1600" b="1" dirty="0" smtClean="0">
                <a:solidFill>
                  <a:schemeClr val="bg1"/>
                </a:solidFill>
              </a:rPr>
              <a:t>Olliff 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FF00"/>
                </a:solidFill>
              </a:rPr>
              <a:t>NPS </a:t>
            </a:r>
            <a:r>
              <a:rPr lang="en-US" sz="1600" b="1" dirty="0" smtClean="0">
                <a:solidFill>
                  <a:srgbClr val="FFFF00"/>
                </a:solidFill>
              </a:rPr>
              <a:t>I&amp;M &amp; CCRP Programs</a:t>
            </a:r>
            <a:endParaRPr lang="en-US" sz="16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ts val="3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B. </a:t>
            </a:r>
            <a:r>
              <a:rPr lang="en-US" sz="1600" b="1" dirty="0" smtClean="0">
                <a:solidFill>
                  <a:schemeClr val="bg1"/>
                </a:solidFill>
              </a:rPr>
              <a:t>Monahan, </a:t>
            </a:r>
            <a:r>
              <a:rPr lang="en-US" sz="1600" b="1" dirty="0" smtClean="0">
                <a:solidFill>
                  <a:schemeClr val="bg1"/>
                </a:solidFill>
              </a:rPr>
              <a:t>  J. </a:t>
            </a:r>
            <a:r>
              <a:rPr lang="en-US" sz="1600" b="1" dirty="0">
                <a:solidFill>
                  <a:schemeClr val="bg1"/>
                </a:solidFill>
              </a:rPr>
              <a:t>Gross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00"/>
                </a:solidFill>
              </a:rPr>
              <a:t>CSU </a:t>
            </a:r>
            <a:r>
              <a:rPr lang="en-US" sz="1600" b="1" dirty="0">
                <a:solidFill>
                  <a:srgbClr val="FFFF00"/>
                </a:solidFill>
              </a:rPr>
              <a:t>Monterey Bay / NASA </a:t>
            </a:r>
            <a:r>
              <a:rPr lang="en-US" sz="1600" b="1" dirty="0" smtClean="0">
                <a:solidFill>
                  <a:srgbClr val="FFFF00"/>
                </a:solidFill>
              </a:rPr>
              <a:t>Ames</a:t>
            </a:r>
            <a:endParaRPr lang="en-US" sz="16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ts val="3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F. </a:t>
            </a:r>
            <a:r>
              <a:rPr lang="en-US" sz="1600" b="1" dirty="0" smtClean="0">
                <a:solidFill>
                  <a:schemeClr val="bg1"/>
                </a:solidFill>
              </a:rPr>
              <a:t>Melton,   </a:t>
            </a:r>
            <a:r>
              <a:rPr lang="en-US" sz="1600" b="1" dirty="0" smtClean="0">
                <a:solidFill>
                  <a:schemeClr val="bg1"/>
                </a:solidFill>
              </a:rPr>
              <a:t>W. </a:t>
            </a:r>
            <a:r>
              <a:rPr lang="en-US" sz="1600" b="1" dirty="0">
                <a:solidFill>
                  <a:schemeClr val="bg1"/>
                </a:solidFill>
              </a:rPr>
              <a:t>Wang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FF00"/>
                </a:solidFill>
              </a:rPr>
              <a:t>Conservation Science </a:t>
            </a:r>
            <a:r>
              <a:rPr lang="en-US" sz="1600" b="1" dirty="0" smtClean="0">
                <a:solidFill>
                  <a:srgbClr val="FFFF00"/>
                </a:solidFill>
              </a:rPr>
              <a:t>Partners</a:t>
            </a:r>
            <a:endParaRPr lang="en-US" sz="16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ts val="3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D. </a:t>
            </a:r>
            <a:r>
              <a:rPr lang="en-US" sz="1600" b="1" dirty="0" smtClean="0">
                <a:solidFill>
                  <a:schemeClr val="bg1"/>
                </a:solidFill>
              </a:rPr>
              <a:t>Theobald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00"/>
                </a:solidFill>
              </a:rPr>
              <a:t>Woods </a:t>
            </a:r>
            <a:r>
              <a:rPr lang="en-US" sz="1600" b="1" dirty="0">
                <a:solidFill>
                  <a:srgbClr val="FFFF00"/>
                </a:solidFill>
              </a:rPr>
              <a:t>Hole Research </a:t>
            </a:r>
            <a:r>
              <a:rPr lang="en-US" sz="1600" b="1" dirty="0" smtClean="0">
                <a:solidFill>
                  <a:srgbClr val="FFFF00"/>
                </a:solidFill>
              </a:rPr>
              <a:t>Center</a:t>
            </a:r>
            <a:endParaRPr lang="en-US" sz="16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ts val="3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S. </a:t>
            </a:r>
            <a:r>
              <a:rPr lang="en-US" sz="1600" b="1" dirty="0">
                <a:solidFill>
                  <a:schemeClr val="bg1"/>
                </a:solidFill>
              </a:rPr>
              <a:t>Goetz, </a:t>
            </a:r>
            <a:r>
              <a:rPr lang="en-US" sz="1600" b="1" dirty="0" smtClean="0">
                <a:solidFill>
                  <a:schemeClr val="bg1"/>
                </a:solidFill>
              </a:rPr>
              <a:t>  </a:t>
            </a:r>
            <a:r>
              <a:rPr lang="en-US" sz="1600" b="1" dirty="0" smtClean="0">
                <a:solidFill>
                  <a:schemeClr val="bg1"/>
                </a:solidFill>
              </a:rPr>
              <a:t>P. </a:t>
            </a:r>
            <a:r>
              <a:rPr lang="en-US" sz="1600" b="1" dirty="0">
                <a:solidFill>
                  <a:schemeClr val="bg1"/>
                </a:solidFill>
              </a:rPr>
              <a:t>Jantz, </a:t>
            </a:r>
            <a:r>
              <a:rPr lang="en-US" sz="1600" b="1" dirty="0" smtClean="0">
                <a:solidFill>
                  <a:schemeClr val="bg1"/>
                </a:solidFill>
              </a:rPr>
              <a:t>  T. </a:t>
            </a:r>
            <a:r>
              <a:rPr lang="en-US" sz="1600" b="1" dirty="0">
                <a:solidFill>
                  <a:schemeClr val="bg1"/>
                </a:solidFill>
              </a:rPr>
              <a:t>Cormier,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S. </a:t>
            </a:r>
            <a:r>
              <a:rPr lang="en-US" sz="1600" b="1" dirty="0">
                <a:solidFill>
                  <a:schemeClr val="bg1"/>
                </a:solidFill>
              </a:rPr>
              <a:t>Zolkos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1600" b="1" dirty="0"/>
          </a:p>
        </p:txBody>
      </p:sp>
      <p:pic>
        <p:nvPicPr>
          <p:cNvPr id="205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840" y="1970308"/>
            <a:ext cx="1508760" cy="205667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t="5556" r="11665" b="4445"/>
          <a:stretch>
            <a:fillRect/>
          </a:stretch>
        </p:blipFill>
        <p:spPr bwMode="auto">
          <a:xfrm>
            <a:off x="185057" y="2599756"/>
            <a:ext cx="2547257" cy="200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199"/>
            <a:ext cx="962450" cy="62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TextBox 3"/>
          <p:cNvSpPr txBox="1">
            <a:spLocks noChangeArrowheads="1"/>
          </p:cNvSpPr>
          <p:nvPr/>
        </p:nvSpPr>
        <p:spPr bwMode="auto">
          <a:xfrm>
            <a:off x="315684" y="4663316"/>
            <a:ext cx="22424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Great </a:t>
            </a:r>
            <a:r>
              <a:rPr lang="en-US" sz="1000" b="1" dirty="0">
                <a:solidFill>
                  <a:schemeClr val="bg1"/>
                </a:solidFill>
              </a:rPr>
              <a:t>Smoky Mountain NP</a:t>
            </a:r>
          </a:p>
        </p:txBody>
      </p:sp>
      <p:pic>
        <p:nvPicPr>
          <p:cNvPr id="15" name="Picture 6" descr="WHRCLogo2002-Text-Boxed.gif"/>
          <p:cNvPicPr>
            <a:picLocks noChangeAspect="1"/>
          </p:cNvPicPr>
          <p:nvPr/>
        </p:nvPicPr>
        <p:blipFill>
          <a:blip r:embed="rId6"/>
          <a:srcRect l="2412" t="2892" r="2412" b="2892"/>
          <a:stretch>
            <a:fillRect/>
          </a:stretch>
        </p:blipFill>
        <p:spPr bwMode="auto">
          <a:xfrm>
            <a:off x="7611218" y="4452254"/>
            <a:ext cx="583603" cy="48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_LCC-VP\graphics\CSP logo.tif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0" y="3799109"/>
            <a:ext cx="1066799" cy="39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_LCC-VP\Docs\InDesign template\Links\MSU logo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9" y="1142994"/>
            <a:ext cx="914400" cy="22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_LCC-VP\Docs\InDesign template\Links\NASA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38" y="3195758"/>
            <a:ext cx="504918" cy="42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AH_small_shaded_4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57241"/>
            <a:ext cx="33584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D:\_LCC-VP\Docs\LCCVP_InDesignCS5Template_Folder_Update\Links\CalState_Monterey_logo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98" y="3237556"/>
            <a:ext cx="1005840" cy="31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AH_small_shaded_4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071" y="2507336"/>
            <a:ext cx="33584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860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717" y="533400"/>
            <a:ext cx="3993789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Western US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Great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Northern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LCC -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Tom Olliff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NPS I&amp;M Greater Yellowstone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 -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Kristen Legg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NPS I&amp;M Rocky Mountain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  -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Mike Britten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Greater Yellowstone Coordinating Committee Whitebark Pine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Subcommittee  -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Karl Buermeyer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Virginia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Kelly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Grand Teton National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Park  -  Kelly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McClosky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Yellowstone National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Park  -  Ann Rodman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Rocky Mountain National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Park  -  Ben Bobowski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4865" y="713305"/>
            <a:ext cx="418679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Eastern US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NPS I&amp;M Appalachian Highlands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 -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Robert Emmott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NPS I&amp;M Eastern Rivers and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Mountains  Network  -  Matt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Marshall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NPS I&amp;M Mid-Atlantic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Jim Comiskey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Delaware Water Gap National Recreational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Area  -  Richard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Evans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Leslie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Morelock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Great Smoky Mountains National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Park  -  Jim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Renfro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Shenandoah National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Park  -  Jim Schaberl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212" y="5104951"/>
            <a:ext cx="5006444" cy="1626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3" r="14982" b="25900"/>
          <a:stretch/>
        </p:blipFill>
        <p:spPr>
          <a:xfrm>
            <a:off x="1295400" y="5104951"/>
            <a:ext cx="2057400" cy="158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9391" y="93578"/>
            <a:ext cx="8698950" cy="43982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Collaborations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1" y="5897596"/>
            <a:ext cx="962450" cy="62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663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76200"/>
            <a:ext cx="7696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chemeClr val="bg1"/>
                </a:solidFill>
              </a:rPr>
              <a:t>SYM 7 Wildland Ecosystems Under Climate Change: Pioneering Approaches to Science and Management in the US Northern Rockies and Appalachians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655" y="1127868"/>
            <a:ext cx="82748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</a:rPr>
              <a:t>A conceptual framework for linking climate science with </a:t>
            </a:r>
            <a:r>
              <a:rPr lang="en-US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management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1800" dirty="0" smtClean="0">
                <a:latin typeface="Calibri" panose="020F0502020204030204" pitchFamily="34" charset="0"/>
              </a:rPr>
              <a:t>	John </a:t>
            </a:r>
            <a:r>
              <a:rPr lang="en-US" sz="1800" dirty="0">
                <a:latin typeface="Calibri" panose="020F0502020204030204" pitchFamily="34" charset="0"/>
              </a:rPr>
              <a:t>Gross, </a:t>
            </a:r>
            <a:r>
              <a:rPr lang="en-US" sz="1800" dirty="0" smtClean="0">
                <a:latin typeface="Calibri" panose="020F0502020204030204" pitchFamily="34" charset="0"/>
              </a:rPr>
              <a:t>NPS</a:t>
            </a:r>
          </a:p>
          <a:p>
            <a:pPr algn="ctr"/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</a:rPr>
              <a:t>Exposure across the GNLCC and APLCC: Climate, land use, ecosystem </a:t>
            </a:r>
            <a:r>
              <a:rPr lang="en-US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process</a:t>
            </a:r>
            <a:r>
              <a:rPr lang="en-US" sz="2000" dirty="0" smtClean="0">
                <a:latin typeface="Calibri" panose="020F0502020204030204" pitchFamily="34" charset="0"/>
              </a:rPr>
              <a:t>  	</a:t>
            </a:r>
            <a:r>
              <a:rPr lang="en-US" sz="1800" dirty="0" smtClean="0">
                <a:latin typeface="Calibri" panose="020F0502020204030204" pitchFamily="34" charset="0"/>
              </a:rPr>
              <a:t>Forrest </a:t>
            </a:r>
            <a:r>
              <a:rPr lang="en-US" sz="1800" dirty="0">
                <a:latin typeface="Calibri" panose="020F0502020204030204" pitchFamily="34" charset="0"/>
              </a:rPr>
              <a:t>Melton, NASA Ames and </a:t>
            </a:r>
            <a:r>
              <a:rPr lang="en-US" sz="1800" dirty="0" smtClean="0">
                <a:latin typeface="Calibri" panose="020F0502020204030204" pitchFamily="34" charset="0"/>
              </a:rPr>
              <a:t>CA State University</a:t>
            </a:r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</a:rPr>
              <a:t>Potential impacts </a:t>
            </a:r>
            <a:r>
              <a:rPr lang="en-US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of climate change on </a:t>
            </a:r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</a:rPr>
              <a:t>vegetation in the Appalachian </a:t>
            </a:r>
            <a:r>
              <a:rPr lang="en-US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LCC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1800" dirty="0" smtClean="0">
                <a:latin typeface="Calibri" panose="020F0502020204030204" pitchFamily="34" charset="0"/>
              </a:rPr>
              <a:t>	Patrick </a:t>
            </a:r>
            <a:r>
              <a:rPr lang="en-US" sz="1800" dirty="0">
                <a:latin typeface="Calibri" panose="020F0502020204030204" pitchFamily="34" charset="0"/>
              </a:rPr>
              <a:t>Jantz, Woods Hole Research </a:t>
            </a:r>
            <a:r>
              <a:rPr lang="en-US" sz="1800" dirty="0" smtClean="0">
                <a:latin typeface="Calibri" panose="020F0502020204030204" pitchFamily="34" charset="0"/>
              </a:rPr>
              <a:t>Center</a:t>
            </a:r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Potential </a:t>
            </a:r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</a:rPr>
              <a:t>impact of climate change on vegetation </a:t>
            </a:r>
            <a:r>
              <a:rPr lang="en-US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in the </a:t>
            </a:r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</a:rPr>
              <a:t>Great Northern </a:t>
            </a:r>
            <a:r>
              <a:rPr lang="en-US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LCC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	Andy </a:t>
            </a:r>
            <a:r>
              <a:rPr lang="en-US" sz="1800" dirty="0">
                <a:latin typeface="Calibri" panose="020F0502020204030204" pitchFamily="34" charset="0"/>
              </a:rPr>
              <a:t>Hansen</a:t>
            </a:r>
            <a:r>
              <a:rPr lang="en-US" sz="1800" dirty="0" smtClean="0">
                <a:latin typeface="Calibri" panose="020F0502020204030204" pitchFamily="34" charset="0"/>
              </a:rPr>
              <a:t>, </a:t>
            </a:r>
            <a:r>
              <a:rPr lang="en-US" sz="1800" dirty="0">
                <a:latin typeface="Calibri" panose="020F0502020204030204" pitchFamily="34" charset="0"/>
              </a:rPr>
              <a:t>Montana State </a:t>
            </a:r>
            <a:r>
              <a:rPr lang="en-US" sz="1800" dirty="0" smtClean="0">
                <a:latin typeface="Calibri" panose="020F0502020204030204" pitchFamily="34" charset="0"/>
              </a:rPr>
              <a:t>University</a:t>
            </a:r>
            <a:endParaRPr lang="en-US" sz="1800" dirty="0"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81587"/>
            <a:ext cx="962450" cy="62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1711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4988</TotalTime>
  <Words>1461</Words>
  <Application>Microsoft Office PowerPoint</Application>
  <PresentationFormat>On-screen Show (4:3)</PresentationFormat>
  <Paragraphs>278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4_Default Design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Generalized Adaptation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Park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Inventory and Monitoring Efforts with other Park Operations</dc:title>
  <dc:creator>Steve Fancy</dc:creator>
  <cp:lastModifiedBy>John Gross</cp:lastModifiedBy>
  <cp:revision>186</cp:revision>
  <dcterms:created xsi:type="dcterms:W3CDTF">2006-05-04T16:51:33Z</dcterms:created>
  <dcterms:modified xsi:type="dcterms:W3CDTF">2014-07-14T00:59:11Z</dcterms:modified>
</cp:coreProperties>
</file>