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35"/>
  </p:notesMasterIdLst>
  <p:handoutMasterIdLst>
    <p:handoutMasterId r:id="rId36"/>
  </p:handoutMasterIdLst>
  <p:sldIdLst>
    <p:sldId id="951" r:id="rId2"/>
    <p:sldId id="953" r:id="rId3"/>
    <p:sldId id="1039" r:id="rId4"/>
    <p:sldId id="1040" r:id="rId5"/>
    <p:sldId id="1042" r:id="rId6"/>
    <p:sldId id="934" r:id="rId7"/>
    <p:sldId id="1066" r:id="rId8"/>
    <p:sldId id="976" r:id="rId9"/>
    <p:sldId id="977" r:id="rId10"/>
    <p:sldId id="978" r:id="rId11"/>
    <p:sldId id="979" r:id="rId12"/>
    <p:sldId id="980" r:id="rId13"/>
    <p:sldId id="981" r:id="rId14"/>
    <p:sldId id="1019" r:id="rId15"/>
    <p:sldId id="1020" r:id="rId16"/>
    <p:sldId id="1021" r:id="rId17"/>
    <p:sldId id="1022" r:id="rId18"/>
    <p:sldId id="988" r:id="rId19"/>
    <p:sldId id="989" r:id="rId20"/>
    <p:sldId id="983" r:id="rId21"/>
    <p:sldId id="984" r:id="rId22"/>
    <p:sldId id="1054" r:id="rId23"/>
    <p:sldId id="1065" r:id="rId24"/>
    <p:sldId id="1069" r:id="rId25"/>
    <p:sldId id="1067" r:id="rId26"/>
    <p:sldId id="1057" r:id="rId27"/>
    <p:sldId id="1058" r:id="rId28"/>
    <p:sldId id="1059" r:id="rId29"/>
    <p:sldId id="1060" r:id="rId30"/>
    <p:sldId id="1061" r:id="rId31"/>
    <p:sldId id="1062" r:id="rId32"/>
    <p:sldId id="1063" r:id="rId33"/>
    <p:sldId id="1044" r:id="rId3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9900"/>
    <a:srgbClr val="0000FF"/>
    <a:srgbClr val="000099"/>
    <a:srgbClr val="003399"/>
    <a:srgbClr val="6699FF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4" autoAdjust="0"/>
    <p:restoredTop sz="82943" autoAdjust="0"/>
  </p:normalViewPr>
  <p:slideViewPr>
    <p:cSldViewPr>
      <p:cViewPr>
        <p:scale>
          <a:sx n="100" d="100"/>
          <a:sy n="100" d="100"/>
        </p:scale>
        <p:origin x="-9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fld id="{38B1377F-B0E5-46F9-9693-48B68D57E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80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latin typeface="Book Antiqua" pitchFamily="1" charset="0"/>
              </a:defRPr>
            </a:lvl1pPr>
          </a:lstStyle>
          <a:p>
            <a:pPr>
              <a:defRPr/>
            </a:pPr>
            <a:fld id="{07997800-F8AF-49B4-86D4-7333A5A86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3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spot is </a:t>
            </a:r>
            <a:r>
              <a:rPr lang="en-US" dirty="0" err="1" smtClean="0"/>
              <a:t>Chinle</a:t>
            </a:r>
            <a:r>
              <a:rPr lang="en-US" dirty="0" smtClean="0"/>
              <a:t> Creek, AZ with deeply incised</a:t>
            </a:r>
            <a:r>
              <a:rPr lang="en-US" baseline="0" dirty="0" smtClean="0"/>
              <a:t> channel in desert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70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Edwards Plateau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</a:t>
            </a:r>
            <a:r>
              <a:rPr lang="en-US" baseline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Greater</a:t>
            </a:r>
            <a:r>
              <a:rPr lang="en-US" baseline="0" dirty="0" smtClean="0"/>
              <a:t> Yellowstone (Yellowstone and Grand Tetons)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402.84 at Mauna Loa on June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5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Coupled</a:t>
            </a:r>
            <a:r>
              <a:rPr lang="en-US" baseline="0" dirty="0" smtClean="0"/>
              <a:t> Modeling </a:t>
            </a:r>
            <a:r>
              <a:rPr lang="en-US" baseline="0" dirty="0" err="1" smtClean="0"/>
              <a:t>Intercomparison</a:t>
            </a:r>
            <a:r>
              <a:rPr lang="en-US" baseline="0" dirty="0" smtClean="0"/>
              <a:t> Project Phase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7BA530-130A-4001-97BD-AA739A0B09C0}" type="slidenum">
              <a:rPr lang="en-US" smtClean="0">
                <a:solidFill>
                  <a:srgbClr val="000000"/>
                </a:solidFill>
                <a:latin typeface="Calibri"/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Estimates</a:t>
            </a:r>
            <a:r>
              <a:rPr lang="en-US" baseline="0" dirty="0" smtClean="0"/>
              <a:t> are derived from census data, NLCD data and regional growth model (review paper)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SRES special report on emissions scenarios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4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Process model that simulates:</a:t>
            </a:r>
          </a:p>
          <a:p>
            <a:endParaRPr lang="en-US" dirty="0" smtClean="0"/>
          </a:p>
          <a:p>
            <a:r>
              <a:rPr lang="en-US" dirty="0" smtClean="0"/>
              <a:t>New leaf growth and old leaf </a:t>
            </a:r>
            <a:r>
              <a:rPr lang="en-US" dirty="0" err="1" smtClean="0"/>
              <a:t>litterfall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Sunlight interception by leaves, and penetration to the ground </a:t>
            </a:r>
          </a:p>
          <a:p>
            <a:r>
              <a:rPr lang="en-US" dirty="0" smtClean="0"/>
              <a:t>Precipitation routing to leaves and soil </a:t>
            </a:r>
          </a:p>
          <a:p>
            <a:r>
              <a:rPr lang="en-US" dirty="0" smtClean="0"/>
              <a:t>Snow accumulation and melting </a:t>
            </a:r>
          </a:p>
          <a:p>
            <a:r>
              <a:rPr lang="en-US" dirty="0" smtClean="0"/>
              <a:t>Drainage and runoff of soil water </a:t>
            </a:r>
          </a:p>
          <a:p>
            <a:r>
              <a:rPr lang="en-US" dirty="0" smtClean="0"/>
              <a:t>Evaporation of water from soil and wet leaves </a:t>
            </a:r>
          </a:p>
          <a:p>
            <a:r>
              <a:rPr lang="en-US" dirty="0" smtClean="0"/>
              <a:t>Transpiration of soil water through leaf stomata </a:t>
            </a:r>
          </a:p>
          <a:p>
            <a:r>
              <a:rPr lang="en-US" dirty="0" smtClean="0"/>
              <a:t>Photosynthetic fixation of carbon from CO2 in the air </a:t>
            </a:r>
          </a:p>
          <a:p>
            <a:r>
              <a:rPr lang="en-US" dirty="0" smtClean="0"/>
              <a:t>Uptake of nitrogen from the soil </a:t>
            </a:r>
          </a:p>
          <a:p>
            <a:r>
              <a:rPr lang="en-US" dirty="0" smtClean="0"/>
              <a:t>Distribution of carbon and nitrogen to growing plant parts </a:t>
            </a:r>
          </a:p>
          <a:p>
            <a:r>
              <a:rPr lang="en-US" dirty="0" smtClean="0"/>
              <a:t>Decomposition of fresh plant litter and old soil organic matter </a:t>
            </a:r>
          </a:p>
          <a:p>
            <a:r>
              <a:rPr lang="en-US" dirty="0" smtClean="0"/>
              <a:t>Plant mortality </a:t>
            </a:r>
          </a:p>
          <a:p>
            <a:r>
              <a:rPr lang="en-US" dirty="0" smtClean="0"/>
              <a:t>Fire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6CEF2-56AC-4E33-B67E-C854A61B9D4E}" type="slidenum">
              <a:rPr lang="en-US"/>
              <a:pPr/>
              <a:t>6</a:t>
            </a:fld>
            <a:endParaRPr lang="en-US"/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ALCC </a:t>
            </a:r>
            <a:r>
              <a:rPr lang="en-US" dirty="0" smtClean="0">
                <a:sym typeface="Wingdings"/>
              </a:rPr>
              <a:t> GRSM (south), SHEN (middle), DEWA</a:t>
            </a:r>
            <a:r>
              <a:rPr lang="en-US" baseline="0" dirty="0" smtClean="0">
                <a:sym typeface="Wingdings"/>
              </a:rPr>
              <a:t> (north)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65F = 18C, 105F = 40.5C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Units 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gC</a:t>
            </a:r>
            <a:r>
              <a:rPr lang="en-US" baseline="0" dirty="0" smtClean="0"/>
              <a:t>/m2/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GPP and mm/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ET and runoffs.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-20 = -4F, 25 = 77 F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997800-F8AF-49B4-86D4-7333A5A86A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9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3815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66800"/>
            <a:ext cx="43815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anne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9525" y="0"/>
            <a:ext cx="9153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9154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68" name="Line 8"/>
          <p:cNvSpPr>
            <a:spLocks noChangeShapeType="1"/>
          </p:cNvSpPr>
          <p:nvPr userDrawn="1"/>
        </p:nvSpPr>
        <p:spPr bwMode="auto">
          <a:xfrm>
            <a:off x="-25400" y="685800"/>
            <a:ext cx="916940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7769" name="Line 9"/>
          <p:cNvSpPr>
            <a:spLocks noChangeShapeType="1"/>
          </p:cNvSpPr>
          <p:nvPr userDrawn="1"/>
        </p:nvSpPr>
        <p:spPr bwMode="auto">
          <a:xfrm>
            <a:off x="0" y="711200"/>
            <a:ext cx="9144000" cy="0"/>
          </a:xfrm>
          <a:prstGeom prst="line">
            <a:avLst/>
          </a:prstGeom>
          <a:noFill/>
          <a:ln w="127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7771" name="Line 11"/>
          <p:cNvSpPr>
            <a:spLocks noChangeShapeType="1"/>
          </p:cNvSpPr>
          <p:nvPr userDrawn="1"/>
        </p:nvSpPr>
        <p:spPr bwMode="auto">
          <a:xfrm>
            <a:off x="0" y="6245225"/>
            <a:ext cx="9140825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7773" name="Line 13"/>
          <p:cNvSpPr>
            <a:spLocks noChangeShapeType="1"/>
          </p:cNvSpPr>
          <p:nvPr userDrawn="1"/>
        </p:nvSpPr>
        <p:spPr bwMode="auto">
          <a:xfrm>
            <a:off x="0" y="6273800"/>
            <a:ext cx="9140825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file:///\\localhost\Users\cmilesi\Data\TOPS\figures\climat_tave.sresa1b_gfdl.us1km.2090-2099.flt.pn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Modeling </a:t>
            </a:r>
            <a:r>
              <a:rPr lang="en-US" dirty="0" smtClean="0">
                <a:solidFill>
                  <a:srgbClr val="000000"/>
                </a:solidFill>
              </a:rPr>
              <a:t>Impacts </a:t>
            </a:r>
            <a:r>
              <a:rPr lang="en-US" dirty="0">
                <a:solidFill>
                  <a:srgbClr val="000000"/>
                </a:solidFill>
              </a:rPr>
              <a:t>of </a:t>
            </a:r>
            <a:r>
              <a:rPr lang="en-US" dirty="0" smtClean="0">
                <a:solidFill>
                  <a:srgbClr val="000000"/>
                </a:solidFill>
              </a:rPr>
              <a:t>Climate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Land Use Change </a:t>
            </a:r>
            <a:r>
              <a:rPr lang="en-US" dirty="0">
                <a:solidFill>
                  <a:srgbClr val="000000"/>
                </a:solidFill>
              </a:rPr>
              <a:t>on </a:t>
            </a:r>
            <a:r>
              <a:rPr lang="en-US" dirty="0" smtClean="0">
                <a:solidFill>
                  <a:srgbClr val="000000"/>
                </a:solidFill>
              </a:rPr>
              <a:t>Ecosystem Processes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rgbClr val="000000"/>
                </a:solidFill>
              </a:rPr>
              <a:t>Quantify Exposure </a:t>
            </a:r>
            <a:r>
              <a:rPr lang="en-US" dirty="0">
                <a:solidFill>
                  <a:srgbClr val="000000"/>
                </a:solidFill>
              </a:rPr>
              <a:t>in two </a:t>
            </a:r>
            <a:r>
              <a:rPr lang="en-US" dirty="0" smtClean="0">
                <a:solidFill>
                  <a:srgbClr val="000000"/>
                </a:solidFill>
              </a:rPr>
              <a:t>LCCS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8077200" cy="2819400"/>
          </a:xfrm>
        </p:spPr>
        <p:txBody>
          <a:bodyPr/>
          <a:lstStyle/>
          <a:p>
            <a:pPr algn="l"/>
            <a:endParaRPr lang="en-US" sz="2400" b="1" dirty="0" smtClean="0"/>
          </a:p>
          <a:p>
            <a:r>
              <a:rPr lang="en-US" sz="1600" dirty="0" smtClean="0"/>
              <a:t>Forrest Melton</a:t>
            </a:r>
            <a:r>
              <a:rPr lang="en-US" sz="1600" baseline="30000" dirty="0" smtClean="0"/>
              <a:t>1,2</a:t>
            </a:r>
            <a:r>
              <a:rPr lang="en-US" sz="1600" dirty="0" smtClean="0">
                <a:solidFill>
                  <a:srgbClr val="000000"/>
                </a:solidFill>
              </a:rPr>
              <a:t>, Jun Xiong</a:t>
            </a:r>
            <a:r>
              <a:rPr lang="en-US" sz="1600" baseline="30000" dirty="0" smtClean="0">
                <a:solidFill>
                  <a:srgbClr val="000000"/>
                </a:solidFill>
              </a:rPr>
              <a:t>3</a:t>
            </a:r>
            <a:r>
              <a:rPr lang="en-US" sz="1600" dirty="0" smtClean="0"/>
              <a:t>, </a:t>
            </a:r>
            <a:r>
              <a:rPr lang="en-US" sz="1600" dirty="0" err="1"/>
              <a:t>Weile</a:t>
            </a:r>
            <a:r>
              <a:rPr lang="en-US" sz="1600" dirty="0"/>
              <a:t> </a:t>
            </a:r>
            <a:r>
              <a:rPr lang="en-US" sz="1600" dirty="0" smtClean="0"/>
              <a:t>Wang</a:t>
            </a:r>
            <a:r>
              <a:rPr lang="en-US" sz="1600" baseline="30000" dirty="0" smtClean="0"/>
              <a:t>1,2</a:t>
            </a:r>
            <a:r>
              <a:rPr lang="en-US" sz="1600" dirty="0" smtClean="0"/>
              <a:t>, </a:t>
            </a:r>
            <a:r>
              <a:rPr lang="en-US" sz="1600" dirty="0"/>
              <a:t>Cristina </a:t>
            </a:r>
            <a:r>
              <a:rPr lang="en-US" sz="1600" dirty="0" smtClean="0"/>
              <a:t>Milesi</a:t>
            </a:r>
            <a:r>
              <a:rPr lang="en-US" sz="1600" baseline="30000" dirty="0" smtClean="0"/>
              <a:t>1,2</a:t>
            </a:r>
            <a:r>
              <a:rPr lang="en-US" sz="1600" dirty="0" smtClean="0"/>
              <a:t>, Alberto Guzman</a:t>
            </a:r>
            <a:r>
              <a:rPr lang="en-US" sz="1600" baseline="30000" dirty="0" smtClean="0"/>
              <a:t>1,2</a:t>
            </a:r>
            <a:r>
              <a:rPr lang="en-US" sz="1600" dirty="0" smtClean="0"/>
              <a:t>, </a:t>
            </a:r>
            <a:r>
              <a:rPr lang="en-US" sz="1600" dirty="0"/>
              <a:t>David Theobald</a:t>
            </a:r>
            <a:r>
              <a:rPr lang="en-US" sz="1600" baseline="30000" dirty="0"/>
              <a:t>4</a:t>
            </a:r>
            <a:r>
              <a:rPr lang="en-US" sz="1600" dirty="0"/>
              <a:t>, Patrick </a:t>
            </a:r>
            <a:r>
              <a:rPr lang="en-US" sz="1600" dirty="0" smtClean="0"/>
              <a:t>Jantz</a:t>
            </a:r>
            <a:r>
              <a:rPr lang="en-US" sz="1600" baseline="30000" dirty="0"/>
              <a:t>5</a:t>
            </a:r>
            <a:r>
              <a:rPr lang="en-US" sz="1600" dirty="0" smtClean="0"/>
              <a:t>, </a:t>
            </a:r>
            <a:r>
              <a:rPr lang="en-US" sz="1600" dirty="0"/>
              <a:t>Scott </a:t>
            </a:r>
            <a:r>
              <a:rPr lang="en-US" sz="1600" dirty="0" smtClean="0"/>
              <a:t>Goetz</a:t>
            </a:r>
            <a:r>
              <a:rPr lang="en-US" sz="1600" baseline="30000" dirty="0"/>
              <a:t>5</a:t>
            </a:r>
            <a:r>
              <a:rPr lang="en-US" sz="1600" dirty="0" smtClean="0"/>
              <a:t>, Tony Chang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, John Gross</a:t>
            </a:r>
            <a:r>
              <a:rPr lang="en-US" sz="1600" baseline="30000" dirty="0"/>
              <a:t>6</a:t>
            </a:r>
            <a:r>
              <a:rPr lang="en-US" sz="1600" dirty="0" smtClean="0"/>
              <a:t>, Andrew Hansen</a:t>
            </a:r>
            <a:r>
              <a:rPr lang="en-US" sz="1600" baseline="30000" dirty="0"/>
              <a:t>7</a:t>
            </a:r>
            <a:r>
              <a:rPr lang="en-US" sz="1600" dirty="0" smtClean="0"/>
              <a:t>, William Monahan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 Tom Olliff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 Nathan Piekielek</a:t>
            </a:r>
            <a:r>
              <a:rPr lang="en-US" sz="1600" baseline="30000" dirty="0"/>
              <a:t>7</a:t>
            </a:r>
            <a:endParaRPr lang="en-US" sz="1600" dirty="0" smtClean="0"/>
          </a:p>
          <a:p>
            <a:endParaRPr lang="en-US" sz="1200" dirty="0"/>
          </a:p>
          <a:p>
            <a:r>
              <a:rPr lang="en-US" sz="1400" baseline="30000" dirty="0" smtClean="0"/>
              <a:t>1</a:t>
            </a:r>
            <a:r>
              <a:rPr lang="en-US" sz="1400" dirty="0" smtClean="0"/>
              <a:t>NASA Ames Research Center, Moffett Field, CA, 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California State University Monterey Bay, Seaside, CA,</a:t>
            </a:r>
            <a:r>
              <a:rPr lang="en-US" sz="1400" dirty="0"/>
              <a:t> </a:t>
            </a:r>
            <a:r>
              <a:rPr lang="en-US" sz="1400" dirty="0" smtClean="0"/>
              <a:t>Arizona State University, </a:t>
            </a:r>
            <a:r>
              <a:rPr lang="en-US" sz="1400" dirty="0" err="1" smtClean="0"/>
              <a:t>Tuscon</a:t>
            </a:r>
            <a:r>
              <a:rPr lang="en-US" sz="1400" dirty="0" smtClean="0"/>
              <a:t>, AZ, </a:t>
            </a:r>
            <a:r>
              <a:rPr lang="en-US" sz="1400" baseline="30000" dirty="0"/>
              <a:t>4</a:t>
            </a:r>
            <a:r>
              <a:rPr lang="en-US" sz="1400" dirty="0" smtClean="0"/>
              <a:t>Conservation Science Partners, Ft. Collins, CO, </a:t>
            </a:r>
            <a:r>
              <a:rPr lang="en-US" sz="1400" baseline="30000" dirty="0"/>
              <a:t>5</a:t>
            </a:r>
            <a:r>
              <a:rPr lang="en-US" sz="1400" dirty="0" smtClean="0"/>
              <a:t>Woods Hole Research Center, Falmouth, MA, </a:t>
            </a:r>
            <a:r>
              <a:rPr lang="en-US" sz="1400" baseline="30000" dirty="0" smtClean="0">
                <a:solidFill>
                  <a:srgbClr val="000000"/>
                </a:solidFill>
              </a:rPr>
              <a:t>6</a:t>
            </a:r>
            <a:r>
              <a:rPr lang="en-US" sz="1400" dirty="0" smtClean="0">
                <a:solidFill>
                  <a:srgbClr val="000000"/>
                </a:solidFill>
              </a:rPr>
              <a:t>National Park Service, Ft. Collins, CO / Bozeman, MT</a:t>
            </a:r>
            <a:r>
              <a:rPr lang="en-US" sz="1400" dirty="0" smtClean="0"/>
              <a:t>, </a:t>
            </a:r>
            <a:r>
              <a:rPr lang="en-US" sz="1400" baseline="30000" dirty="0"/>
              <a:t>7</a:t>
            </a:r>
            <a:r>
              <a:rPr lang="en-US" sz="1400" dirty="0" smtClean="0"/>
              <a:t>Montana State University, Missoula, MT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43000" y="990600"/>
            <a:ext cx="7228445" cy="3161241"/>
            <a:chOff x="457200" y="1087796"/>
            <a:chExt cx="8447645" cy="37337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87796"/>
              <a:ext cx="8447645" cy="37337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3279" y="4620436"/>
              <a:ext cx="2567956" cy="145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65000"/>
                    </a:schemeClr>
                  </a:solidFill>
                </a:rPr>
                <a:t>(2071-2100) – (1971-2000)</a:t>
              </a:r>
              <a:endParaRPr lang="en-US" sz="8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43000" y="3729335"/>
            <a:ext cx="2743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Change in annual average GPP (</a:t>
            </a:r>
            <a:r>
              <a:rPr lang="en-US" sz="800" dirty="0" err="1" smtClean="0"/>
              <a:t>gC</a:t>
            </a:r>
            <a:r>
              <a:rPr lang="en-US" sz="800" dirty="0" smtClean="0"/>
              <a:t>/m</a:t>
            </a:r>
            <a:r>
              <a:rPr lang="en-US" sz="800" baseline="30000" dirty="0" smtClean="0"/>
              <a:t>2</a:t>
            </a:r>
            <a:r>
              <a:rPr lang="en-US" sz="800" dirty="0" smtClean="0"/>
              <a:t>/</a:t>
            </a:r>
            <a:r>
              <a:rPr lang="en-US" sz="800" dirty="0" err="1" smtClean="0"/>
              <a:t>yr</a:t>
            </a:r>
            <a:r>
              <a:rPr lang="en-US" sz="800" dirty="0" smtClean="0"/>
              <a:t>)</a:t>
            </a:r>
          </a:p>
          <a:p>
            <a:r>
              <a:rPr lang="en-US" sz="800" dirty="0" smtClean="0"/>
              <a:t>(2071-2100) </a:t>
            </a:r>
            <a:r>
              <a:rPr lang="en-US" sz="800" dirty="0" err="1" smtClean="0"/>
              <a:t>vs</a:t>
            </a:r>
            <a:r>
              <a:rPr lang="en-US" sz="800" dirty="0" smtClean="0"/>
              <a:t> (19771-2000)</a:t>
            </a:r>
          </a:p>
          <a:p>
            <a:r>
              <a:rPr lang="en-US" sz="800" dirty="0" smtClean="0"/>
              <a:t>RCP 8.5, ensemble avg.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4770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Support provided by the NASA Applied Sciences Program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784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76200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latin typeface="Arial"/>
              </a:rPr>
              <a:t>Downscaled CMIP5 (NEX-DCP30), RCP 4.5, Ensemble Avg.</a:t>
            </a:r>
          </a:p>
          <a:p>
            <a:pPr lvl="0" algn="ctr">
              <a:defRPr/>
            </a:pPr>
            <a:r>
              <a:rPr lang="en-US" sz="2400" b="1" kern="0" dirty="0" smtClean="0">
                <a:latin typeface="Arial"/>
              </a:rPr>
              <a:t>Minimum </a:t>
            </a:r>
            <a:r>
              <a:rPr lang="en-US" sz="2400" b="1" kern="0" dirty="0">
                <a:latin typeface="Arial"/>
              </a:rPr>
              <a:t>Temperature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2192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2324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6" name="Picture 5" descr="prism.tmin.1950.flt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" y="1174174"/>
            <a:ext cx="4368526" cy="1930857"/>
          </a:xfrm>
          <a:prstGeom prst="rect">
            <a:avLst/>
          </a:prstGeom>
        </p:spPr>
      </p:pic>
      <p:pic>
        <p:nvPicPr>
          <p:cNvPr id="7" name="Picture 6" descr="prism.tmin.2000.flt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1174174"/>
            <a:ext cx="4368526" cy="1930857"/>
          </a:xfrm>
          <a:prstGeom prst="rect">
            <a:avLst/>
          </a:prstGeom>
        </p:spPr>
      </p:pic>
      <p:pic>
        <p:nvPicPr>
          <p:cNvPr id="12" name="Picture 11" descr="ea_rcp45.tmin.2050.flt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368526" cy="1930857"/>
          </a:xfrm>
          <a:prstGeom prst="rect">
            <a:avLst/>
          </a:prstGeom>
        </p:spPr>
      </p:pic>
      <p:pic>
        <p:nvPicPr>
          <p:cNvPr id="14" name="Picture 13" descr="ea_rcp45.tmin.2100.flt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3886200"/>
            <a:ext cx="4368526" cy="19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8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2192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2324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6" name="Picture 5" descr="prism.tmin.1950.flt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" y="1174174"/>
            <a:ext cx="4368526" cy="1930857"/>
          </a:xfrm>
          <a:prstGeom prst="rect">
            <a:avLst/>
          </a:prstGeom>
        </p:spPr>
      </p:pic>
      <p:pic>
        <p:nvPicPr>
          <p:cNvPr id="7" name="Picture 6" descr="prism.tmin.2000.flt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1174174"/>
            <a:ext cx="4368526" cy="1930857"/>
          </a:xfrm>
          <a:prstGeom prst="rect">
            <a:avLst/>
          </a:prstGeom>
        </p:spPr>
      </p:pic>
      <p:pic>
        <p:nvPicPr>
          <p:cNvPr id="11" name="Picture 10" descr="ea_rcp85.tmin.2100.flt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3886200"/>
            <a:ext cx="4368526" cy="1930857"/>
          </a:xfrm>
          <a:prstGeom prst="rect">
            <a:avLst/>
          </a:prstGeom>
        </p:spPr>
      </p:pic>
      <p:pic>
        <p:nvPicPr>
          <p:cNvPr id="3" name="Picture 2" descr="ea_rcp85.tmin.2100.flt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" y="3886200"/>
            <a:ext cx="4368526" cy="193085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-76200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Downscaled CMIP5 (NEX-DCP30), RCP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8.5</a:t>
            </a: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, Ensemble Avg.</a:t>
            </a: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Minimum </a:t>
            </a: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221658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2192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2324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5" name="Picture 4" descr="prism.prcp.1950.flt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74"/>
            <a:ext cx="4368526" cy="1930857"/>
          </a:xfrm>
          <a:prstGeom prst="rect">
            <a:avLst/>
          </a:prstGeom>
        </p:spPr>
      </p:pic>
      <p:pic>
        <p:nvPicPr>
          <p:cNvPr id="9" name="Picture 8" descr="prism.prcp.2000.flt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1174174"/>
            <a:ext cx="4368526" cy="1930857"/>
          </a:xfrm>
          <a:prstGeom prst="rect">
            <a:avLst/>
          </a:prstGeom>
        </p:spPr>
      </p:pic>
      <p:pic>
        <p:nvPicPr>
          <p:cNvPr id="10" name="Picture 9" descr="ea_rcp45.prcp.2050.flt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" y="3886200"/>
            <a:ext cx="4368526" cy="1930857"/>
          </a:xfrm>
          <a:prstGeom prst="rect">
            <a:avLst/>
          </a:prstGeom>
        </p:spPr>
      </p:pic>
      <p:pic>
        <p:nvPicPr>
          <p:cNvPr id="12" name="Picture 11" descr="ea_rcp45.prcp.2100.flt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3886200"/>
            <a:ext cx="4368526" cy="1930857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-76200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Downscaled CMIP5 (NEX-DCP30), RCP 4.5, Ensemble Avg.</a:t>
            </a: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Precipitation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08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2192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232400" y="3504044"/>
            <a:ext cx="222368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5" name="Picture 4" descr="prism.prcp.1950.flt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74"/>
            <a:ext cx="4368526" cy="1930857"/>
          </a:xfrm>
          <a:prstGeom prst="rect">
            <a:avLst/>
          </a:prstGeom>
        </p:spPr>
      </p:pic>
      <p:pic>
        <p:nvPicPr>
          <p:cNvPr id="9" name="Picture 8" descr="prism.prcp.2000.flt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1174174"/>
            <a:ext cx="4368526" cy="1930857"/>
          </a:xfrm>
          <a:prstGeom prst="rect">
            <a:avLst/>
          </a:prstGeom>
        </p:spPr>
      </p:pic>
      <p:pic>
        <p:nvPicPr>
          <p:cNvPr id="3" name="Picture 2" descr="ea_rcp85.prcp.2050.flt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368526" cy="1930857"/>
          </a:xfrm>
          <a:prstGeom prst="rect">
            <a:avLst/>
          </a:prstGeom>
        </p:spPr>
      </p:pic>
      <p:pic>
        <p:nvPicPr>
          <p:cNvPr id="4" name="Picture 3" descr="ea_rcp85.prcp.2100.flt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9" y="3886200"/>
            <a:ext cx="4368526" cy="1930857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-76200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Downscaled CMIP5 (NEX-DCP30), RCP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8.5</a:t>
            </a: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, Ensemble Avg.</a:t>
            </a: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Precipitation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30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-76200"/>
            <a:ext cx="7543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Model Verification: Comparison Against </a:t>
            </a:r>
            <a:r>
              <a:rPr lang="en-US" sz="24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Ameriflux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Tower Observations, 2001-2010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atter_gpp_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041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9906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Gross Primary Production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9906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Evapotranspiration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458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76200"/>
            <a:ext cx="80772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chemeClr val="tx2"/>
                </a:solidFill>
              </a:rPr>
              <a:t>Model Verification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Gross Primary Production (GPP)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model_vs_ameriflux_6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990600"/>
            <a:ext cx="9144000" cy="40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7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chemeClr val="tx2"/>
                </a:solidFill>
              </a:rPr>
              <a:t>Model Verification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Evapotranspiration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model_vs_ameriflux_6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0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/>
              <a:t>Model Verification</a:t>
            </a:r>
            <a:r>
              <a:rPr lang="en-US" sz="2400" b="1" kern="0" dirty="0" smtClean="0">
                <a:latin typeface="+mj-lt"/>
                <a:ea typeface="+mj-ea"/>
                <a:cs typeface="+mj-cs"/>
              </a:rPr>
              <a:t>: Runoff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041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" y="4691856"/>
            <a:ext cx="3810000" cy="5232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Discharge from Gauge (G) </a:t>
            </a:r>
            <a:r>
              <a:rPr lang="en-US" dirty="0" err="1" smtClean="0"/>
              <a:t>vs</a:t>
            </a:r>
            <a:r>
              <a:rPr lang="en-US" dirty="0" smtClean="0"/>
              <a:t> TOPS (T), 2000-2010, annual average outflow (m</a:t>
            </a:r>
            <a:r>
              <a:rPr lang="en-US" baseline="30000" dirty="0" smtClean="0"/>
              <a:t>3</a:t>
            </a:r>
            <a:r>
              <a:rPr lang="en-US" dirty="0" smtClean="0"/>
              <a:t>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9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Results: Runoff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524000" y="990600"/>
            <a:ext cx="599091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EA, AVG(2071-2100) – AVG(1971-2000)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600200"/>
            <a:ext cx="8547651" cy="3778001"/>
            <a:chOff x="304800" y="1600200"/>
            <a:chExt cx="8547651" cy="3778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600200"/>
              <a:ext cx="8547651" cy="3778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1640" y="4983480"/>
              <a:ext cx="1676400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(2071-2100) – (1971-2000)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68300" y="4871303"/>
            <a:ext cx="35814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in runoff (mm/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(2071-2100) – (1971-2000)</a:t>
            </a:r>
          </a:p>
          <a:p>
            <a:r>
              <a:rPr lang="en-US" sz="1600" dirty="0" smtClean="0"/>
              <a:t>RCP 4.5, Ensemble Avg.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5867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Preliminary Results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77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Results: Runoff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9" y="1600200"/>
            <a:ext cx="8547651" cy="3778000"/>
          </a:xfrm>
          <a:prstGeom prst="rect">
            <a:avLst/>
          </a:prstGeom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524000" y="990600"/>
            <a:ext cx="599091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8.5 EA, AVG(2071-2100) – AVG(1971-2000)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560" y="4983480"/>
            <a:ext cx="167640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(2071-2100) – (1971-2000)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35052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in runoff (mm/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(2071-2100) – (1971-2000)</a:t>
            </a:r>
          </a:p>
          <a:p>
            <a:r>
              <a:rPr lang="en-US" sz="1600" dirty="0" smtClean="0"/>
              <a:t>RCP 8.5, Ensemble Avg.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5867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Preliminary Results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77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Motivation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838200"/>
            <a:ext cx="434340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Arial" pitchFamily="34" charset="0"/>
              <a:buChar char="•"/>
            </a:pPr>
            <a:r>
              <a:rPr lang="en-US" sz="1800" dirty="0" smtClean="0"/>
              <a:t>Adaptation planning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Need for information on climate change impacts at local scales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1800" dirty="0"/>
          </a:p>
          <a:p>
            <a:pPr marL="223838" indent="-223838">
              <a:buFont typeface="Arial" pitchFamily="34" charset="0"/>
              <a:buChar char="•"/>
            </a:pPr>
            <a:r>
              <a:rPr lang="en-US" sz="1800" dirty="0" smtClean="0"/>
              <a:t>Recent completion of ~1km resolution climate </a:t>
            </a:r>
            <a:r>
              <a:rPr lang="en-US" sz="1800" i="1" dirty="0" smtClean="0"/>
              <a:t>and</a:t>
            </a:r>
            <a:r>
              <a:rPr lang="en-US" sz="1800" dirty="0" smtClean="0"/>
              <a:t> land use projections for the U.S. creates an opportunity to assess combined impacts of climate and land use change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1800" dirty="0"/>
          </a:p>
          <a:p>
            <a:pPr marL="223838" indent="-223838">
              <a:buFont typeface="Arial" pitchFamily="34" charset="0"/>
              <a:buChar char="•"/>
            </a:pPr>
            <a:r>
              <a:rPr lang="en-US" sz="1800" dirty="0" smtClean="0"/>
              <a:t>Use of the NASA Earth Exchange (NEX) to handle large data volumes and compute requirements </a:t>
            </a:r>
            <a:br>
              <a:rPr lang="en-US" sz="1800" dirty="0" smtClean="0"/>
            </a:br>
            <a:r>
              <a:rPr lang="en-US" sz="1800" dirty="0" smtClean="0"/>
              <a:t>(http://</a:t>
            </a:r>
            <a:r>
              <a:rPr lang="en-US" sz="1800" dirty="0" err="1" smtClean="0"/>
              <a:t>nex.nasa.gov</a:t>
            </a:r>
            <a:r>
              <a:rPr lang="en-US" sz="1800" dirty="0" smtClean="0"/>
              <a:t>)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1800" dirty="0"/>
          </a:p>
          <a:p>
            <a:pPr marL="223838" indent="-223838">
              <a:buFont typeface="Arial" pitchFamily="34" charset="0"/>
              <a:buChar char="•"/>
            </a:pPr>
            <a:r>
              <a:rPr lang="en-US" sz="1800" dirty="0" smtClean="0"/>
              <a:t>Analysis is intended to complement hydrologic / ecosystem / niche modeling of individual watersheds and regions </a:t>
            </a:r>
            <a:r>
              <a:rPr lang="en-US" sz="1800" dirty="0" smtClean="0">
                <a:sym typeface="Wingdings"/>
              </a:rPr>
              <a:t> model does not account for changes in spp. composition or disturbance regimes</a:t>
            </a:r>
            <a:r>
              <a:rPr lang="en-US" sz="1800" dirty="0" smtClean="0"/>
              <a:t> 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 descr="tasmax_July_rcp85_21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17711"/>
            <a:ext cx="4343400" cy="2611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883223"/>
            <a:ext cx="3276600" cy="25094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0" y="64770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SERGoM</a:t>
            </a:r>
            <a:r>
              <a:rPr lang="en-US" b="1" dirty="0" smtClean="0"/>
              <a:t> Housing Density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33528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NEX-DCP30 Climate Scenarios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325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chemeClr val="tx2"/>
                </a:solidFill>
              </a:rPr>
              <a:t>Results</a:t>
            </a:r>
            <a:r>
              <a:rPr lang="en-US" sz="2400" b="1" kern="0" dirty="0">
                <a:solidFill>
                  <a:schemeClr val="tx2"/>
                </a:solidFill>
              </a:rPr>
              <a:t>: Gross Primary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280" y="4790440"/>
            <a:ext cx="167640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(2071-2100) – (1971-2000)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524000" y="990600"/>
            <a:ext cx="599091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EA, AVG(2071-2100) – AVG(1971-2000)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0"/>
            <a:ext cx="9144000" cy="4041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in GPP (</a:t>
            </a:r>
            <a:r>
              <a:rPr lang="en-US" sz="1600" dirty="0" err="1" smtClean="0"/>
              <a:t>gC</a:t>
            </a:r>
            <a:r>
              <a:rPr lang="en-US" sz="1600" dirty="0" smtClean="0"/>
              <a:t>/m^2/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(2071-2100) – (1971-2000)</a:t>
            </a:r>
          </a:p>
          <a:p>
            <a:r>
              <a:rPr lang="en-US" sz="1600" dirty="0" smtClean="0"/>
              <a:t>RCP 4.5, Ensemble Avg.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5867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Preliminary Results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57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chemeClr val="tx2"/>
                </a:solidFill>
              </a:rPr>
              <a:t>Results</a:t>
            </a:r>
            <a:r>
              <a:rPr lang="en-US" sz="2400" b="1" kern="0" dirty="0">
                <a:solidFill>
                  <a:schemeClr val="tx2"/>
                </a:solidFill>
              </a:rPr>
              <a:t>: Gross Primary Production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524000" y="990600"/>
            <a:ext cx="599091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8.5 EA, AVG(2071-2100) – AVG(1971-2000)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95400"/>
            <a:ext cx="9144000" cy="4184542"/>
            <a:chOff x="314020" y="1309512"/>
            <a:chExt cx="8590825" cy="37970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20" y="1309512"/>
              <a:ext cx="8590825" cy="379708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9280" y="4790440"/>
              <a:ext cx="1676400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(2071-2100) – (1971-2000)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" y="4884003"/>
            <a:ext cx="35052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in GPP (</a:t>
            </a:r>
            <a:r>
              <a:rPr lang="en-US" sz="1600" dirty="0" err="1" smtClean="0"/>
              <a:t>gC</a:t>
            </a:r>
            <a:r>
              <a:rPr lang="en-US" sz="1600" dirty="0" smtClean="0"/>
              <a:t>/m^2/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(2071-2100) – (1971-2000)</a:t>
            </a:r>
          </a:p>
          <a:p>
            <a:r>
              <a:rPr lang="en-US" sz="1600" dirty="0" smtClean="0"/>
              <a:t>RCP 8.5, Ensemble Avg.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867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Preliminary Results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97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-gpp-45-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71599"/>
            <a:ext cx="5080001" cy="3810001"/>
          </a:xfrm>
          <a:prstGeom prst="rect">
            <a:avLst/>
          </a:prstGeom>
        </p:spPr>
      </p:pic>
      <p:pic>
        <p:nvPicPr>
          <p:cNvPr id="3" name="Picture 2" descr="us-runoff-45-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876800" cy="36576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chemeClr val="tx2"/>
                </a:solidFill>
              </a:rPr>
              <a:t>Results</a:t>
            </a:r>
            <a:r>
              <a:rPr lang="en-US" sz="2400" b="1" kern="0" dirty="0">
                <a:solidFill>
                  <a:schemeClr val="tx2"/>
                </a:solidFill>
              </a:rPr>
              <a:t>: </a:t>
            </a:r>
            <a:r>
              <a:rPr lang="en-US" sz="2400" b="1" kern="0" dirty="0" smtClean="0">
                <a:solidFill>
                  <a:schemeClr val="tx2"/>
                </a:solidFill>
              </a:rPr>
              <a:t>Overall Trends for U.S.</a:t>
            </a:r>
            <a:endParaRPr lang="en-US" sz="2400" b="1" kern="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0476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Gross Primary Production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9906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Runoff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7843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Results</a:t>
            </a:r>
            <a:r>
              <a:rPr lang="en-US" sz="2400" b="1" kern="0" dirty="0">
                <a:solidFill>
                  <a:srgbClr val="000000"/>
                </a:solidFill>
              </a:rPr>
              <a:t>: Gross Primary Production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524000" y="990600"/>
            <a:ext cx="599091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RCP 8.5 EA, AVG(2071-2100) – AVG(1971-2000)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95400"/>
            <a:ext cx="9144000" cy="4184542"/>
            <a:chOff x="314020" y="1309512"/>
            <a:chExt cx="8590825" cy="37970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20" y="1309512"/>
              <a:ext cx="8590825" cy="379708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9280" y="4790440"/>
              <a:ext cx="1676400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</a:rPr>
                <a:t>(2071-2100) – (1971-2000)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" y="4884003"/>
            <a:ext cx="35052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in GPP (</a:t>
            </a:r>
            <a:r>
              <a:rPr lang="en-US" sz="1600" dirty="0" err="1" smtClean="0"/>
              <a:t>gC</a:t>
            </a:r>
            <a:r>
              <a:rPr lang="en-US" sz="1600" dirty="0" smtClean="0"/>
              <a:t>/m^2/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(2071-2100) – (1971-2000)</a:t>
            </a:r>
          </a:p>
          <a:p>
            <a:r>
              <a:rPr lang="en-US" sz="1600" dirty="0" smtClean="0"/>
              <a:t>RCP 8.5, Ensemble Avg.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8674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Preliminary Results</a:t>
            </a:r>
            <a:endParaRPr lang="en-US" i="1" dirty="0"/>
          </a:p>
        </p:txBody>
      </p:sp>
      <p:pic>
        <p:nvPicPr>
          <p:cNvPr id="12" name="Picture 11" descr="PACE_Bnds_Transparent_cropped.png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447800"/>
            <a:ext cx="9779000" cy="4038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876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GYE PACE</a:t>
            </a:r>
            <a:endParaRPr lang="en-US" b="1" dirty="0"/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>
            <a:off x="723900" y="1295400"/>
            <a:ext cx="148590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01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139700"/>
            <a:ext cx="91440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Greater Yellowstone Ecosystem (GYE) PACE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Gross Primary Production (GPP)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7-14 at 3.2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28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2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Example: GYE PACE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4-07-14 at 12.4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Example: GYE PACE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8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endParaRPr lang="en-US" sz="2400" b="1" kern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0"/>
            <a:ext cx="9144000" cy="54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880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76200" y="35179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882332" y="-68997"/>
            <a:ext cx="74709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0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NEX-DCP30:  NASA </a:t>
            </a:r>
            <a:r>
              <a:rPr lang="en-US" sz="2400" b="1" dirty="0">
                <a:solidFill>
                  <a:srgbClr val="0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Earth </a:t>
            </a:r>
            <a:r>
              <a:rPr lang="en-US" sz="2400" b="1" dirty="0" smtClean="0">
                <a:solidFill>
                  <a:srgbClr val="0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Exchange Downscaled </a:t>
            </a:r>
          </a:p>
          <a:p>
            <a:pPr algn="ctr" eaLnBrk="0" hangingPunct="0"/>
            <a:r>
              <a:rPr lang="en-US" sz="2400" b="1" dirty="0" smtClean="0">
                <a:solidFill>
                  <a:srgbClr val="000000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t>Climate Projections for the U.S. at 30 arc-seconds</a:t>
            </a:r>
            <a:endParaRPr lang="en-US" sz="2400" b="1" dirty="0">
              <a:solidFill>
                <a:srgbClr val="000000"/>
              </a:solidFill>
              <a:latin typeface="Arial" pitchFamily="127" charset="0"/>
              <a:ea typeface="ＭＳ Ｐゴシック" pitchFamily="127" charset="-128"/>
              <a:cs typeface="ＭＳ Ｐゴシック" pitchFamily="127" charset="-128"/>
            </a:endParaRPr>
          </a:p>
        </p:txBody>
      </p:sp>
      <p:pic>
        <p:nvPicPr>
          <p:cNvPr id="13" name="Picture 12" descr="5_ea_rcp85.tmax.2100.flt32.smap_1d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4063996" cy="1828800"/>
          </a:xfrm>
          <a:prstGeom prst="rect">
            <a:avLst/>
          </a:prstGeom>
        </p:spPr>
      </p:pic>
      <p:pic>
        <p:nvPicPr>
          <p:cNvPr id="14" name="Picture 13" descr="4_ea_rcp85.tmax.2100.flt32.sm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9200"/>
            <a:ext cx="4137620" cy="1828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3200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Helvetica"/>
              </a:rPr>
              <a:t>GCM Resolution:  ~1 degree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6800" y="3200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Helvetica"/>
              </a:rPr>
              <a:t>30 arc-seconds / 800m / ~0.5 miles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800" y="65648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>
                <a:solidFill>
                  <a:srgbClr val="000000"/>
                </a:solidFill>
                <a:latin typeface="Helvetica"/>
              </a:rPr>
              <a:t>Thrasher et al., 2013, </a:t>
            </a:r>
            <a:r>
              <a:rPr lang="en-US" i="1" dirty="0">
                <a:solidFill>
                  <a:srgbClr val="000000"/>
                </a:solidFill>
                <a:latin typeface="Helvetica"/>
              </a:rPr>
              <a:t>Eos, Transactions AGU, 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/>
              </a:rPr>
              <a:t>vol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 94(37):321–323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3581400"/>
            <a:ext cx="8153400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CMIP5 archive downscaled using the Bias Correction and Spatial Disaggregation (BCSD) approach (Wood et al., 2002) and PRISM data (Daly et al., 1997)  </a:t>
            </a: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Temperature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and precipitation scenarios from 1950-2100</a:t>
            </a: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34 coupled General Circulation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Models (global climate models)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4 Representative Concentration Pathways (RCPs)</a:t>
            </a: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17 TB of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data</a:t>
            </a:r>
          </a:p>
          <a:p>
            <a:pPr marL="342900" indent="-342900" defTabSz="9144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https://portal.nccs.nasa.gov/portal_home/published/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NEX.html</a:t>
            </a:r>
          </a:p>
          <a:p>
            <a:pPr defTabSz="914400">
              <a:lnSpc>
                <a:spcPct val="120000"/>
              </a:lnSpc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defTabSz="914400">
              <a:lnSpc>
                <a:spcPct val="1200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13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9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114300"/>
            <a:ext cx="91440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Evapotranspiration (ET)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8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-139700"/>
            <a:ext cx="75438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Example</a:t>
            </a:r>
            <a:r>
              <a:rPr lang="en-US" sz="2400" b="1" kern="0" dirty="0">
                <a:solidFill>
                  <a:srgbClr val="000000"/>
                </a:solidFill>
              </a:rPr>
              <a:t>: </a:t>
            </a:r>
            <a:r>
              <a:rPr lang="en-US" sz="2400" b="1" kern="0" dirty="0" smtClean="0">
                <a:solidFill>
                  <a:srgbClr val="000000"/>
                </a:solidFill>
              </a:rPr>
              <a:t>GYE PACE</a:t>
            </a:r>
            <a:endParaRPr lang="en-US" sz="2400" b="1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Gross Primary Production (GPP)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12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8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90600" y="76200"/>
            <a:ext cx="7543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Summary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8077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High resolution climate and land use scenarios used to drive Biome-BGC ecosystem model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Results capture interactions of climate, land use, soils and topography at 1km resolution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Results to date indicate substantial changes in GPP under RCP 8.5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Net changes in runoff are more subtle for U.S. </a:t>
            </a:r>
            <a:r>
              <a:rPr lang="en-US" sz="2000" i="1" dirty="0" smtClean="0"/>
              <a:t>on average</a:t>
            </a:r>
            <a:r>
              <a:rPr lang="en-US" sz="2000" dirty="0" smtClean="0"/>
              <a:t>, though seasonal and regional changes in runoff for can be dramatic and important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Next steps focused on additional runs with subset of individual models (</a:t>
            </a:r>
            <a:r>
              <a:rPr lang="en-US" sz="2000" dirty="0" err="1" smtClean="0"/>
              <a:t>e.g</a:t>
            </a:r>
            <a:r>
              <a:rPr lang="en-US" sz="2000" dirty="0" smtClean="0"/>
              <a:t>, </a:t>
            </a:r>
            <a:r>
              <a:rPr lang="en-US" sz="2000" dirty="0"/>
              <a:t>CNRM-CM5, </a:t>
            </a:r>
            <a:r>
              <a:rPr lang="en-US" sz="2000" dirty="0" smtClean="0"/>
              <a:t>HadCM3, GFDL</a:t>
            </a:r>
            <a:r>
              <a:rPr lang="en-US" sz="2000" dirty="0"/>
              <a:t>-</a:t>
            </a:r>
            <a:r>
              <a:rPr lang="en-US" sz="2000" dirty="0" smtClean="0"/>
              <a:t>ESM2M, per Sheffield et al., 2013; Rupp et al., 2013); regional analysis of impacts of land use change </a:t>
            </a:r>
            <a:r>
              <a:rPr lang="en-US" sz="2000" dirty="0" err="1" smtClean="0"/>
              <a:t>vs</a:t>
            </a:r>
            <a:r>
              <a:rPr lang="en-US" sz="2000" dirty="0" smtClean="0"/>
              <a:t> climate forcing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180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SERGoM</a:t>
            </a:r>
            <a:r>
              <a:rPr lang="en-US" dirty="0" smtClean="0"/>
              <a:t> Impervious Surface Area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9" y="1295400"/>
            <a:ext cx="5074209" cy="388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03042"/>
            <a:ext cx="3810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Arial" pitchFamily="34" charset="0"/>
              <a:buChar char="•"/>
            </a:pPr>
            <a:r>
              <a:rPr lang="en-US" sz="2000" dirty="0" smtClean="0"/>
              <a:t>Spatially Explicit Regional Growth Model (</a:t>
            </a:r>
            <a:r>
              <a:rPr lang="en-US" sz="2000" dirty="0" err="1" smtClean="0"/>
              <a:t>SERGoM</a:t>
            </a:r>
            <a:r>
              <a:rPr lang="en-US" sz="2000" dirty="0" smtClean="0"/>
              <a:t>) Impervious Surface Area (ISA) Scenarios for 2000-2100; 4 SRES scenarios 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2000" dirty="0" smtClean="0"/>
          </a:p>
          <a:p>
            <a:pPr marL="223838" indent="-223838">
              <a:buFont typeface="Arial" pitchFamily="34" charset="0"/>
              <a:buChar char="•"/>
            </a:pPr>
            <a:r>
              <a:rPr lang="en-US" sz="2000" dirty="0" err="1" smtClean="0"/>
              <a:t>SERGoM</a:t>
            </a:r>
            <a:r>
              <a:rPr lang="en-US" sz="2000" dirty="0" smtClean="0"/>
              <a:t> ISA scenarios are used to adjust the soil depth in TOPS on a decadal time step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2000" dirty="0" smtClean="0"/>
          </a:p>
          <a:p>
            <a:pPr marL="223838" indent="-223838">
              <a:buFont typeface="Arial" pitchFamily="34" charset="0"/>
              <a:buChar char="•"/>
            </a:pPr>
            <a:r>
              <a:rPr lang="en-US" sz="2000" dirty="0" smtClean="0"/>
              <a:t>Assumption:  Decreases in soil water holding capacity are linearly proportional to increasing fractional ISA</a:t>
            </a:r>
          </a:p>
          <a:p>
            <a:pPr marL="223838" indent="-223838"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257800" y="64008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Bierwagen</a:t>
            </a:r>
            <a:r>
              <a:rPr lang="en-US" sz="1600" dirty="0" smtClean="0"/>
              <a:t> et al., 2010, PNAS 107(49)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5294293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Housing density for the conterminous United States shown as (</a:t>
            </a:r>
            <a:r>
              <a:rPr lang="en-US" i="1" dirty="0"/>
              <a:t>A</a:t>
            </a:r>
            <a:r>
              <a:rPr lang="en-US" dirty="0"/>
              <a:t>) actual housing density in 2000; (</a:t>
            </a:r>
            <a:r>
              <a:rPr lang="en-US" i="1" dirty="0"/>
              <a:t>B</a:t>
            </a:r>
            <a:r>
              <a:rPr lang="en-US" dirty="0"/>
              <a:t>) modeled housing density in 2100 for base case; (</a:t>
            </a:r>
            <a:r>
              <a:rPr lang="en-US" i="1" dirty="0"/>
              <a:t>C</a:t>
            </a:r>
            <a:r>
              <a:rPr lang="en-US" dirty="0"/>
              <a:t>) for scenario A2; and (</a:t>
            </a:r>
            <a:r>
              <a:rPr lang="en-US" i="1" dirty="0"/>
              <a:t>D</a:t>
            </a:r>
            <a:r>
              <a:rPr lang="en-US" dirty="0"/>
              <a:t>) for scenario B1. </a:t>
            </a:r>
          </a:p>
        </p:txBody>
      </p:sp>
    </p:spTree>
    <p:extLst>
      <p:ext uri="{BB962C8B-B14F-4D97-AF65-F5344CB8AC3E}">
        <p14:creationId xmlns:p14="http://schemas.microsoft.com/office/powerpoint/2010/main" val="235326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Biome-BGC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6324600" cy="4743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990600"/>
            <a:ext cx="21336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Widely used biogeochemical cycle model (Running et al., 1993)</a:t>
            </a:r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Applied in modeling of energy, water, carbon and nitrogen fluxes from terrestrial ecosystems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6400800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http://</a:t>
            </a:r>
            <a:r>
              <a:rPr lang="en-US" sz="1600" dirty="0" err="1"/>
              <a:t>www.ntsg.umt.edu</a:t>
            </a:r>
            <a:r>
              <a:rPr lang="en-US" sz="1600" dirty="0"/>
              <a:t>/</a:t>
            </a:r>
            <a:r>
              <a:rPr lang="en-US" sz="1600" dirty="0" err="1" smtClean="0"/>
              <a:t>biblio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7912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 Numerical </a:t>
            </a:r>
            <a:r>
              <a:rPr lang="en-US" dirty="0" err="1" smtClean="0"/>
              <a:t>Terradynamic</a:t>
            </a:r>
            <a:r>
              <a:rPr lang="en-US" dirty="0" smtClean="0"/>
              <a:t> Simulation Group, University of Montana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6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1828800" cy="6858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Approach</a:t>
            </a:r>
          </a:p>
        </p:txBody>
      </p:sp>
      <p:pic>
        <p:nvPicPr>
          <p:cNvPr id="6147" name="Picture 3" descr="TOPS_compon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109663"/>
            <a:ext cx="55626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climat_tave.sresa1b_gfdl.us1km.2090-2099.flt.png" descr="/Users/cmilesi/Data/TOPS/figures/climat_tave.sresa1b_gfdl.us1km.2090-2099.flt.png"/>
          <p:cNvPicPr>
            <a:picLocks noChangeAspect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6327775" y="1752600"/>
            <a:ext cx="28162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699125" y="928688"/>
            <a:ext cx="34448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Generated 1km monthly Tave, Precip, VPD and solar radiation surfaces from downscaled WCRP CMIP3 scenarios (Maurer et al., 2007)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48586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91016"/>
              </p:ext>
            </p:extLst>
          </p:nvPr>
        </p:nvGraphicFramePr>
        <p:xfrm>
          <a:off x="5105400" y="0"/>
          <a:ext cx="4038600" cy="6073457"/>
        </p:xfrm>
        <a:graphic>
          <a:graphicData uri="http://schemas.openxmlformats.org/drawingml/2006/table">
            <a:tbl>
              <a:tblPr/>
              <a:tblGrid>
                <a:gridCol w="1346200"/>
                <a:gridCol w="26924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Inputs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United States (1km)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Impervious surface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SERGoM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NLCD ISA (2000)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Climate (baseline run)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PRISM 800m Monthly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Weather Surfaces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1087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Climate (forecast)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NEX-DCP30 Downscaled CMIP5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800m Scenarios for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RCP 2.6, 4.5, 6.0, 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National Elevation Dataset (resampled to 800m)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6000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Leaf Area Index (baseline run)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MODIS MOD15A2 LAI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Myneni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et al., 2000)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Leaf Area Index (forecast)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MODIS LAI Climatology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Soils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U.S. STATSGO2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Land Cover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MODIS MOD12Q1 Land cover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Friedl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et al., 2002)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5791200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Nemani</a:t>
            </a:r>
            <a:r>
              <a:rPr lang="en-US" dirty="0" smtClean="0"/>
              <a:t> et al., 2009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4 at 11.51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258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02000" y="1257300"/>
            <a:ext cx="381000" cy="381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86500" y="2692400"/>
            <a:ext cx="381000" cy="381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0" y="9906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Great Northern LCC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2590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Appalachian LCC</a:t>
            </a:r>
            <a:endParaRPr lang="en-US" b="1" dirty="0"/>
          </a:p>
        </p:txBody>
      </p:sp>
      <p:cxnSp>
        <p:nvCxnSpPr>
          <p:cNvPr id="9" name="Straight Connector 8"/>
          <p:cNvCxnSpPr>
            <a:stCxn id="6" idx="1"/>
            <a:endCxn id="4" idx="7"/>
          </p:cNvCxnSpPr>
          <p:nvPr/>
        </p:nvCxnSpPr>
        <p:spPr>
          <a:xfrm flipH="1">
            <a:off x="3627204" y="1144489"/>
            <a:ext cx="182796" cy="168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1"/>
            <a:endCxn id="5" idx="6"/>
          </p:cNvCxnSpPr>
          <p:nvPr/>
        </p:nvCxnSpPr>
        <p:spPr>
          <a:xfrm flipH="1">
            <a:off x="6667500" y="2744689"/>
            <a:ext cx="266700" cy="138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3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76200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 smtClean="0">
                <a:latin typeface="+mj-lt"/>
                <a:ea typeface="+mj-ea"/>
                <a:cs typeface="+mj-cs"/>
              </a:rPr>
              <a:t>Downscaled CMIP5 (NEX-DCP30), RCP 4.5, Ensemble Avg.</a:t>
            </a:r>
          </a:p>
          <a:p>
            <a:pPr lvl="0" algn="ctr">
              <a:defRPr/>
            </a:pPr>
            <a:r>
              <a:rPr lang="en-US" sz="2400" b="1" kern="0" dirty="0" smtClean="0">
                <a:latin typeface="+mj-lt"/>
                <a:ea typeface="+mj-ea"/>
                <a:cs typeface="+mj-cs"/>
              </a:rPr>
              <a:t>Maximum Temperature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28600" y="3782987"/>
            <a:ext cx="4343457" cy="6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EA (ensemble avg.)</a:t>
            </a:r>
          </a:p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4738208" y="3732644"/>
            <a:ext cx="3948592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4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(ensemble avg.)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4" name="Picture 3" descr="tasmax_July_historical_19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109811"/>
            <a:ext cx="4343400" cy="2611289"/>
          </a:xfrm>
          <a:prstGeom prst="rect">
            <a:avLst/>
          </a:prstGeom>
        </p:spPr>
      </p:pic>
      <p:pic>
        <p:nvPicPr>
          <p:cNvPr id="5" name="Picture 4" descr="tasmax_July_historical_2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4343400" cy="2611289"/>
          </a:xfrm>
          <a:prstGeom prst="rect">
            <a:avLst/>
          </a:prstGeom>
        </p:spPr>
      </p:pic>
      <p:pic>
        <p:nvPicPr>
          <p:cNvPr id="6" name="Picture 5" descr="tasmax_July_rcp45_205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14800"/>
            <a:ext cx="4343400" cy="2611289"/>
          </a:xfrm>
          <a:prstGeom prst="rect">
            <a:avLst/>
          </a:prstGeom>
        </p:spPr>
      </p:pic>
      <p:pic>
        <p:nvPicPr>
          <p:cNvPr id="7" name="Picture 6" descr="tasmax_July_rcp45_21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14800"/>
            <a:ext cx="4343400" cy="26112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0999" y="1219200"/>
            <a:ext cx="8712202" cy="4778089"/>
            <a:chOff x="380999" y="1219200"/>
            <a:chExt cx="8712202" cy="4778089"/>
          </a:xfrm>
        </p:grpSpPr>
        <p:pic>
          <p:nvPicPr>
            <p:cNvPr id="12" name="Picture 11" descr="PACE_Bnds_Transparent_cropped.png"/>
            <p:cNvPicPr>
              <a:picLocks noChangeAspect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99" y="1219200"/>
              <a:ext cx="4114801" cy="1780889"/>
            </a:xfrm>
            <a:prstGeom prst="rect">
              <a:avLst/>
            </a:prstGeom>
          </p:spPr>
        </p:pic>
        <p:pic>
          <p:nvPicPr>
            <p:cNvPr id="14" name="Picture 13" descr="PACE_Bnds_Transparent_cropped.png"/>
            <p:cNvPicPr>
              <a:picLocks noChangeAspect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99" y="1270000"/>
              <a:ext cx="4114801" cy="1739900"/>
            </a:xfrm>
            <a:prstGeom prst="rect">
              <a:avLst/>
            </a:prstGeom>
          </p:spPr>
        </p:pic>
        <p:pic>
          <p:nvPicPr>
            <p:cNvPr id="15" name="Picture 14" descr="PACE_Bnds_Transparent_cropped.png"/>
            <p:cNvPicPr>
              <a:picLocks noChangeAspect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" y="4241800"/>
              <a:ext cx="4114801" cy="1755489"/>
            </a:xfrm>
            <a:prstGeom prst="rect">
              <a:avLst/>
            </a:prstGeom>
          </p:spPr>
        </p:pic>
        <p:pic>
          <p:nvPicPr>
            <p:cNvPr id="17" name="Picture 16" descr="PACE_Bnds_Transparent_cropped.png"/>
            <p:cNvPicPr>
              <a:picLocks noChangeAspect="1"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00" y="4229100"/>
              <a:ext cx="4114801" cy="1742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50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76200"/>
            <a:ext cx="9144000" cy="4572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Downscaled CMIP5 (NEX-DCP30), RCP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8.5</a:t>
            </a: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, Ensemble Avg.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</a:rPr>
              <a:t>Maximum </a:t>
            </a: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Temperature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890102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2000,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81000" y="3733800"/>
            <a:ext cx="3948592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2050,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(ensemble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a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vg.)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105400" y="3732644"/>
            <a:ext cx="3948592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2100, RCP </a:t>
            </a:r>
            <a:r>
              <a:rPr lang="zh-CN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8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.5 </a:t>
            </a:r>
            <a:r>
              <a:rPr lang="en-US" sz="2000" b="1" dirty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(ensemble avg.)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09727" y="792018"/>
            <a:ext cx="1631126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1" charset="2"/>
              <a:buNone/>
            </a:pPr>
            <a:r>
              <a:rPr lang="en-US" altLang="zh-CN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195</a:t>
            </a:r>
            <a:r>
              <a:rPr lang="en-US" sz="2000" b="1" dirty="0" smtClean="0">
                <a:solidFill>
                  <a:srgbClr val="000099"/>
                </a:solidFill>
                <a:latin typeface="Century Gothic" pitchFamily="1" charset="0"/>
                <a:ea typeface="msgothic" charset="0"/>
                <a:cs typeface="msgothic" charset="0"/>
              </a:rPr>
              <a:t>0, PRISM</a:t>
            </a:r>
            <a:endParaRPr lang="en-US" sz="2000" b="1" dirty="0">
              <a:solidFill>
                <a:srgbClr val="000099"/>
              </a:solidFill>
              <a:latin typeface="Century Gothic" pitchFamily="1" charset="0"/>
              <a:ea typeface="msgothic" charset="0"/>
              <a:cs typeface="msgothic" charset="0"/>
            </a:endParaRPr>
          </a:p>
        </p:txBody>
      </p:sp>
      <p:pic>
        <p:nvPicPr>
          <p:cNvPr id="12" name="Picture 11" descr="tasmax_July_historical_19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122511"/>
            <a:ext cx="4343400" cy="2611289"/>
          </a:xfrm>
          <a:prstGeom prst="rect">
            <a:avLst/>
          </a:prstGeom>
        </p:spPr>
      </p:pic>
      <p:pic>
        <p:nvPicPr>
          <p:cNvPr id="14" name="Picture 13" descr="tasmax_July_historical_2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4343400" cy="26112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smax_July_rcp85_205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14800"/>
            <a:ext cx="4343400" cy="2611289"/>
          </a:xfrm>
          <a:prstGeom prst="rect">
            <a:avLst/>
          </a:prstGeom>
        </p:spPr>
      </p:pic>
      <p:pic>
        <p:nvPicPr>
          <p:cNvPr id="7" name="Picture 6" descr="tasmax_July_rcp85_21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94311"/>
            <a:ext cx="4343400" cy="26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9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44011</TotalTime>
  <Words>1764</Words>
  <Application>Microsoft Macintosh PowerPoint</Application>
  <PresentationFormat>On-screen Show (4:3)</PresentationFormat>
  <Paragraphs>239</Paragraphs>
  <Slides>33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2_Default Design</vt:lpstr>
      <vt:lpstr>Modeling Impacts of Climate and Land Use Change on Ecosystem Processes to Quantify Exposure in two LCCS </vt:lpstr>
      <vt:lpstr>Motivation</vt:lpstr>
      <vt:lpstr>PowerPoint Presentation</vt:lpstr>
      <vt:lpstr>SERGoM Impervious Surface Area</vt:lpstr>
      <vt:lpstr>Biome-BGC</vt:lpstr>
      <vt:lpstr>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Melton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Remote Sensing &amp; Ecological Forecasting</dc:title>
  <dc:creator>Forrest</dc:creator>
  <cp:lastModifiedBy>Forrest Melton</cp:lastModifiedBy>
  <cp:revision>994</cp:revision>
  <dcterms:created xsi:type="dcterms:W3CDTF">2012-03-03T23:34:24Z</dcterms:created>
  <dcterms:modified xsi:type="dcterms:W3CDTF">2014-07-15T19:24:26Z</dcterms:modified>
</cp:coreProperties>
</file>