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wdp" ContentType="image/vnd.ms-photo"/>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359" r:id="rId2"/>
    <p:sldId id="446" r:id="rId3"/>
    <p:sldId id="465" r:id="rId4"/>
    <p:sldId id="439" r:id="rId5"/>
    <p:sldId id="442" r:id="rId6"/>
    <p:sldId id="450" r:id="rId7"/>
    <p:sldId id="443" r:id="rId8"/>
    <p:sldId id="444" r:id="rId9"/>
    <p:sldId id="451" r:id="rId10"/>
    <p:sldId id="452" r:id="rId11"/>
    <p:sldId id="455" r:id="rId12"/>
    <p:sldId id="470" r:id="rId13"/>
    <p:sldId id="464" r:id="rId14"/>
    <p:sldId id="467" r:id="rId15"/>
    <p:sldId id="432" r:id="rId16"/>
    <p:sldId id="468" r:id="rId17"/>
    <p:sldId id="472" r:id="rId18"/>
    <p:sldId id="473" r:id="rId19"/>
    <p:sldId id="469"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4" autoAdjust="0"/>
    <p:restoredTop sz="92249" autoAdjust="0"/>
  </p:normalViewPr>
  <p:slideViewPr>
    <p:cSldViewPr snapToGrid="0" snapToObjects="1">
      <p:cViewPr varScale="1">
        <p:scale>
          <a:sx n="107" d="100"/>
          <a:sy n="107" d="100"/>
        </p:scale>
        <p:origin x="-1584" y="-104"/>
      </p:cViewPr>
      <p:guideLst>
        <p:guide orient="horz" pos="2160"/>
        <p:guide pos="2880"/>
      </p:guideLst>
    </p:cSldViewPr>
  </p:slideViewPr>
  <p:outlineViewPr>
    <p:cViewPr>
      <p:scale>
        <a:sx n="33" d="100"/>
        <a:sy n="33" d="100"/>
      </p:scale>
      <p:origin x="0" y="6792"/>
    </p:cViewPr>
  </p:outlineViewPr>
  <p:notesTextViewPr>
    <p:cViewPr>
      <p:scale>
        <a:sx n="100" d="100"/>
        <a:sy n="100" d="100"/>
      </p:scale>
      <p:origin x="0" y="0"/>
    </p:cViewPr>
  </p:notesTextViewPr>
  <p:sorterViewPr>
    <p:cViewPr>
      <p:scale>
        <a:sx n="115" d="100"/>
        <a:sy n="115"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BAB570B-4301-224B-A969-5BE738EF0CA3}" type="datetimeFigureOut">
              <a:rPr lang="en-US" smtClean="0"/>
              <a:t>7/15/14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A450077-22FB-FB4C-B09A-A72F67A83F7B}" type="slidenum">
              <a:rPr lang="en-US" smtClean="0"/>
              <a:t>‹#›</a:t>
            </a:fld>
            <a:endParaRPr lang="en-US"/>
          </a:p>
        </p:txBody>
      </p:sp>
    </p:spTree>
    <p:extLst>
      <p:ext uri="{BB962C8B-B14F-4D97-AF65-F5344CB8AC3E}">
        <p14:creationId xmlns:p14="http://schemas.microsoft.com/office/powerpoint/2010/main" val="10272981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39486F-B0C0-B847-8C5A-840A15367592}" type="datetimeFigureOut">
              <a:rPr lang="en-US" smtClean="0"/>
              <a:t>7/15/14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B4E98C-0327-1D40-9C56-2D190671A44F}" type="slidenum">
              <a:rPr lang="en-US" smtClean="0"/>
              <a:t>‹#›</a:t>
            </a:fld>
            <a:endParaRPr lang="en-US"/>
          </a:p>
        </p:txBody>
      </p:sp>
    </p:spTree>
    <p:extLst>
      <p:ext uri="{BB962C8B-B14F-4D97-AF65-F5344CB8AC3E}">
        <p14:creationId xmlns:p14="http://schemas.microsoft.com/office/powerpoint/2010/main" val="1769099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Vulnerability frameworks (Williams et al. 2008; Stein et al. 2010) typically structure the analysis of vulnerability as a function of impact, mediated by adaptive capacity. Impact in turn is a function of exposure and sensitivity (Stein et al. 2010). Sensitivity can be thought of as a function of the ecology or in terms of factors intrinsic to species such as physiological tolerance or life-history characteristics. Adaptive capacity includes ecological function, as well as extrinsic factors such human management activities (Williams et al. 2008; </a:t>
            </a:r>
            <a:r>
              <a:rPr lang="en-US" sz="1200" kern="1200" dirty="0" err="1" smtClean="0">
                <a:solidFill>
                  <a:schemeClr val="tx1"/>
                </a:solidFill>
                <a:effectLst/>
                <a:latin typeface="+mn-lt"/>
                <a:ea typeface="+mn-ea"/>
                <a:cs typeface="+mn-cs"/>
              </a:rPr>
              <a:t>Klausmeyer</a:t>
            </a:r>
            <a:r>
              <a:rPr lang="en-US" sz="1200" kern="1200" dirty="0" smtClean="0">
                <a:solidFill>
                  <a:schemeClr val="tx1"/>
                </a:solidFill>
                <a:effectLst/>
                <a:latin typeface="+mn-lt"/>
                <a:ea typeface="+mn-ea"/>
                <a:cs typeface="+mn-cs"/>
              </a:rPr>
              <a:t> et al. 2011). Similar to past studies, we consider both climate and land use change as our exposure variables. However, we framed our analysis of vulnerability to consider connectivity as a component of </a:t>
            </a:r>
            <a:r>
              <a:rPr lang="en-US" sz="1200" i="1" kern="1200" dirty="0" smtClean="0">
                <a:solidFill>
                  <a:schemeClr val="tx1"/>
                </a:solidFill>
                <a:effectLst/>
                <a:latin typeface="+mn-lt"/>
                <a:ea typeface="+mn-ea"/>
                <a:cs typeface="+mn-cs"/>
              </a:rPr>
              <a:t>sensitivity</a:t>
            </a:r>
            <a:r>
              <a:rPr lang="en-US" sz="1200" kern="1200" dirty="0" smtClean="0">
                <a:solidFill>
                  <a:schemeClr val="tx1"/>
                </a:solidFill>
                <a:effectLst/>
                <a:latin typeface="+mn-lt"/>
                <a:ea typeface="+mn-ea"/>
                <a:cs typeface="+mn-cs"/>
              </a:rPr>
              <a:t> (rather than adaptive capacity), leaving adaptive capacity to be composed of human management actions would be extrinsic to the ecological dynamics. Pragmatically, this opens the model to have an explicit and clear policy lever with which to understand various adaptation strategies, as a function of management actions.</a:t>
            </a:r>
          </a:p>
          <a:p>
            <a:endParaRPr lang="en-US" dirty="0"/>
          </a:p>
        </p:txBody>
      </p:sp>
      <p:sp>
        <p:nvSpPr>
          <p:cNvPr id="4" name="Slide Number Placeholder 3"/>
          <p:cNvSpPr>
            <a:spLocks noGrp="1"/>
          </p:cNvSpPr>
          <p:nvPr>
            <p:ph type="sldNum" sz="quarter" idx="10"/>
          </p:nvPr>
        </p:nvSpPr>
        <p:spPr/>
        <p:txBody>
          <a:bodyPr/>
          <a:lstStyle/>
          <a:p>
            <a:fld id="{49131580-618D-4314-8DEF-EAE597B6B356}" type="slidenum">
              <a:rPr lang="en-US" smtClean="0"/>
              <a:t>4</a:t>
            </a:fld>
            <a:endParaRPr lang="en-US"/>
          </a:p>
        </p:txBody>
      </p:sp>
    </p:spTree>
    <p:extLst>
      <p:ext uri="{BB962C8B-B14F-4D97-AF65-F5344CB8AC3E}">
        <p14:creationId xmlns:p14="http://schemas.microsoft.com/office/powerpoint/2010/main" val="492571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B4E98C-0327-1D40-9C56-2D190671A44F}" type="slidenum">
              <a:rPr lang="en-US" smtClean="0"/>
              <a:t>15</a:t>
            </a:fld>
            <a:endParaRPr lang="en-US"/>
          </a:p>
        </p:txBody>
      </p:sp>
    </p:spTree>
    <p:extLst>
      <p:ext uri="{BB962C8B-B14F-4D97-AF65-F5344CB8AC3E}">
        <p14:creationId xmlns:p14="http://schemas.microsoft.com/office/powerpoint/2010/main" val="3295288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3CE134-C1DB-E649-AEA8-F8721555E1A4}" type="datetime1">
              <a:rPr lang="en-US" smtClean="0"/>
              <a:t>7/15/14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44D3DD-9B2B-2642-A311-48BE8A8CCFDE}" type="slidenum">
              <a:rPr lang="en-US" smtClean="0"/>
              <a:t>‹#›</a:t>
            </a:fld>
            <a:endParaRPr lang="en-US"/>
          </a:p>
        </p:txBody>
      </p:sp>
    </p:spTree>
    <p:extLst>
      <p:ext uri="{BB962C8B-B14F-4D97-AF65-F5344CB8AC3E}">
        <p14:creationId xmlns:p14="http://schemas.microsoft.com/office/powerpoint/2010/main" val="2331516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86EA6A-F966-8942-A018-D8A01AE75410}" type="datetime1">
              <a:rPr lang="en-US" smtClean="0"/>
              <a:t>7/15/14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44D3DD-9B2B-2642-A311-48BE8A8CCFDE}" type="slidenum">
              <a:rPr lang="en-US" smtClean="0"/>
              <a:t>‹#›</a:t>
            </a:fld>
            <a:endParaRPr lang="en-US"/>
          </a:p>
        </p:txBody>
      </p:sp>
    </p:spTree>
    <p:extLst>
      <p:ext uri="{BB962C8B-B14F-4D97-AF65-F5344CB8AC3E}">
        <p14:creationId xmlns:p14="http://schemas.microsoft.com/office/powerpoint/2010/main" val="2927322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6C1BB3-43A2-1F4F-A741-BC2297CEF7CE}" type="datetime1">
              <a:rPr lang="en-US" smtClean="0"/>
              <a:t>7/15/14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44D3DD-9B2B-2642-A311-48BE8A8CCFDE}" type="slidenum">
              <a:rPr lang="en-US" smtClean="0"/>
              <a:t>‹#›</a:t>
            </a:fld>
            <a:endParaRPr lang="en-US"/>
          </a:p>
        </p:txBody>
      </p:sp>
    </p:spTree>
    <p:extLst>
      <p:ext uri="{BB962C8B-B14F-4D97-AF65-F5344CB8AC3E}">
        <p14:creationId xmlns:p14="http://schemas.microsoft.com/office/powerpoint/2010/main" val="3232476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2ECC2D-13D2-A341-8D52-B7EBC9B81709}" type="datetime1">
              <a:rPr lang="en-US" smtClean="0"/>
              <a:t>7/15/14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44D3DD-9B2B-2642-A311-48BE8A8CCFDE}" type="slidenum">
              <a:rPr lang="en-US" smtClean="0"/>
              <a:t>‹#›</a:t>
            </a:fld>
            <a:endParaRPr lang="en-US"/>
          </a:p>
        </p:txBody>
      </p:sp>
    </p:spTree>
    <p:extLst>
      <p:ext uri="{BB962C8B-B14F-4D97-AF65-F5344CB8AC3E}">
        <p14:creationId xmlns:p14="http://schemas.microsoft.com/office/powerpoint/2010/main" val="796599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2EDCFD-D548-3743-B5B0-EAB839935868}" type="datetime1">
              <a:rPr lang="en-US" smtClean="0"/>
              <a:t>7/15/14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44D3DD-9B2B-2642-A311-48BE8A8CCFDE}" type="slidenum">
              <a:rPr lang="en-US" smtClean="0"/>
              <a:t>‹#›</a:t>
            </a:fld>
            <a:endParaRPr lang="en-US"/>
          </a:p>
        </p:txBody>
      </p:sp>
    </p:spTree>
    <p:extLst>
      <p:ext uri="{BB962C8B-B14F-4D97-AF65-F5344CB8AC3E}">
        <p14:creationId xmlns:p14="http://schemas.microsoft.com/office/powerpoint/2010/main" val="2477060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3B266C-77FA-834F-A1ED-769EA7180E10}" type="datetime1">
              <a:rPr lang="en-US" smtClean="0"/>
              <a:t>7/15/14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44D3DD-9B2B-2642-A311-48BE8A8CCFDE}" type="slidenum">
              <a:rPr lang="en-US" smtClean="0"/>
              <a:t>‹#›</a:t>
            </a:fld>
            <a:endParaRPr lang="en-US"/>
          </a:p>
        </p:txBody>
      </p:sp>
    </p:spTree>
    <p:extLst>
      <p:ext uri="{BB962C8B-B14F-4D97-AF65-F5344CB8AC3E}">
        <p14:creationId xmlns:p14="http://schemas.microsoft.com/office/powerpoint/2010/main" val="3048368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AF5F43-0ACD-2641-A86A-D9CCFACCC995}" type="datetime1">
              <a:rPr lang="en-US" smtClean="0"/>
              <a:t>7/15/14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44D3DD-9B2B-2642-A311-48BE8A8CCFDE}" type="slidenum">
              <a:rPr lang="en-US" smtClean="0"/>
              <a:t>‹#›</a:t>
            </a:fld>
            <a:endParaRPr lang="en-US"/>
          </a:p>
        </p:txBody>
      </p:sp>
    </p:spTree>
    <p:extLst>
      <p:ext uri="{BB962C8B-B14F-4D97-AF65-F5344CB8AC3E}">
        <p14:creationId xmlns:p14="http://schemas.microsoft.com/office/powerpoint/2010/main" val="1665405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2A92D3-D780-FA4E-9DC7-0CE9F6C10AF3}" type="datetime1">
              <a:rPr lang="en-US" smtClean="0"/>
              <a:t>7/15/14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44D3DD-9B2B-2642-A311-48BE8A8CCFDE}" type="slidenum">
              <a:rPr lang="en-US" smtClean="0"/>
              <a:t>‹#›</a:t>
            </a:fld>
            <a:endParaRPr lang="en-US"/>
          </a:p>
        </p:txBody>
      </p:sp>
    </p:spTree>
    <p:extLst>
      <p:ext uri="{BB962C8B-B14F-4D97-AF65-F5344CB8AC3E}">
        <p14:creationId xmlns:p14="http://schemas.microsoft.com/office/powerpoint/2010/main" val="876438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16AC5C-1309-B045-AE55-4678279AAB1F}" type="datetime1">
              <a:rPr lang="en-US" smtClean="0"/>
              <a:t>7/15/14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44D3DD-9B2B-2642-A311-48BE8A8CCFDE}" type="slidenum">
              <a:rPr lang="en-US" smtClean="0"/>
              <a:t>‹#›</a:t>
            </a:fld>
            <a:endParaRPr lang="en-US"/>
          </a:p>
        </p:txBody>
      </p:sp>
    </p:spTree>
    <p:extLst>
      <p:ext uri="{BB962C8B-B14F-4D97-AF65-F5344CB8AC3E}">
        <p14:creationId xmlns:p14="http://schemas.microsoft.com/office/powerpoint/2010/main" val="1884664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EC8650-394F-CB4E-B156-8FC28B33C8F9}" type="datetime1">
              <a:rPr lang="en-US" smtClean="0"/>
              <a:t>7/15/14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44D3DD-9B2B-2642-A311-48BE8A8CCFDE}" type="slidenum">
              <a:rPr lang="en-US" smtClean="0"/>
              <a:t>‹#›</a:t>
            </a:fld>
            <a:endParaRPr lang="en-US"/>
          </a:p>
        </p:txBody>
      </p:sp>
    </p:spTree>
    <p:extLst>
      <p:ext uri="{BB962C8B-B14F-4D97-AF65-F5344CB8AC3E}">
        <p14:creationId xmlns:p14="http://schemas.microsoft.com/office/powerpoint/2010/main" val="3110974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47D16E-68B3-1740-A399-EFC1847AF7BC}" type="datetime1">
              <a:rPr lang="en-US" smtClean="0"/>
              <a:t>7/15/14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44D3DD-9B2B-2642-A311-48BE8A8CCFDE}" type="slidenum">
              <a:rPr lang="en-US" smtClean="0"/>
              <a:t>‹#›</a:t>
            </a:fld>
            <a:endParaRPr lang="en-US"/>
          </a:p>
        </p:txBody>
      </p:sp>
    </p:spTree>
    <p:extLst>
      <p:ext uri="{BB962C8B-B14F-4D97-AF65-F5344CB8AC3E}">
        <p14:creationId xmlns:p14="http://schemas.microsoft.com/office/powerpoint/2010/main" val="12528342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C57A8B-0ECA-974D-8606-990D3BEBB850}" type="datetime1">
              <a:rPr lang="en-US" smtClean="0"/>
              <a:t>7/15/14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44D3DD-9B2B-2642-A311-48BE8A8CCFDE}" type="slidenum">
              <a:rPr lang="en-US" smtClean="0"/>
              <a:t>‹#›</a:t>
            </a:fld>
            <a:endParaRPr lang="en-US"/>
          </a:p>
        </p:txBody>
      </p:sp>
    </p:spTree>
    <p:extLst>
      <p:ext uri="{BB962C8B-B14F-4D97-AF65-F5344CB8AC3E}">
        <p14:creationId xmlns:p14="http://schemas.microsoft.com/office/powerpoint/2010/main" val="2107543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b="1" i="0" kern="1200">
          <a:solidFill>
            <a:schemeClr val="tx1"/>
          </a:solidFill>
          <a:latin typeface="Gill Sans Ligh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ill Sans Ligh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ill Sans Ligh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ill Sans Ligh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ill Sans Ligh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ill Sans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hyperlink" Target="http://www.colostate.edu/" TargetMode="External"/><Relationship Id="rId6" Type="http://schemas.openxmlformats.org/officeDocument/2006/relationships/image" Target="../media/image3.png"/><Relationship Id="rId7" Type="http://schemas.openxmlformats.org/officeDocument/2006/relationships/image" Target="../media/image4.tiff"/><Relationship Id="rId8" Type="http://schemas.openxmlformats.org/officeDocument/2006/relationships/image" Target="../media/image5.jpeg"/><Relationship Id="rId1" Type="http://schemas.openxmlformats.org/officeDocument/2006/relationships/tags" Target="../tags/tag1.x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hyperlink" Target="mailto:davet@csp-inc.org" TargetMode="External"/><Relationship Id="rId4" Type="http://schemas.openxmlformats.org/officeDocument/2006/relationships/hyperlink" Target="http://www.csp-inc.org" TargetMode="External"/><Relationship Id="rId5" Type="http://schemas.openxmlformats.org/officeDocument/2006/relationships/hyperlink" Target="http://www.montana.edu/lccvp/" TargetMode="External"/><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9"/>
          <p:cNvPicPr>
            <a:picLocks noChangeAspect="1" noChangeArrowheads="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990600" y="-1044575"/>
            <a:ext cx="7643813" cy="790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1" name="Rectangle 2"/>
          <p:cNvSpPr>
            <a:spLocks noGrp="1" noChangeArrowheads="1"/>
          </p:cNvSpPr>
          <p:nvPr>
            <p:ph type="ctrTitle"/>
          </p:nvPr>
        </p:nvSpPr>
        <p:spPr>
          <a:xfrm>
            <a:off x="245819" y="171428"/>
            <a:ext cx="8684286" cy="1432783"/>
          </a:xfrm>
        </p:spPr>
        <p:txBody>
          <a:bodyPr>
            <a:normAutofit/>
          </a:bodyPr>
          <a:lstStyle/>
          <a:p>
            <a:pPr algn="l" eaLnBrk="1" hangingPunct="1"/>
            <a:r>
              <a:rPr lang="en-US" sz="2800" b="1" dirty="0" smtClean="0"/>
              <a:t>Mapping trans-boundary riparian climate-corridors: </a:t>
            </a:r>
            <a:br>
              <a:rPr lang="en-US" sz="2800" b="1" dirty="0" smtClean="0"/>
            </a:br>
            <a:r>
              <a:rPr lang="en-US" sz="2800" b="1" dirty="0" smtClean="0"/>
              <a:t>Overcoming data limitations to inform large-scale climate adaptation for North America</a:t>
            </a:r>
            <a:endParaRPr lang="en-US" sz="2000" i="1" dirty="0" smtClean="0">
              <a:ea typeface="ＭＳ Ｐゴシック" pitchFamily="34" charset="-128"/>
            </a:endParaRPr>
          </a:p>
        </p:txBody>
      </p:sp>
      <p:sp>
        <p:nvSpPr>
          <p:cNvPr id="2052" name="Subtitle 2"/>
          <p:cNvSpPr>
            <a:spLocks noGrp="1"/>
          </p:cNvSpPr>
          <p:nvPr>
            <p:ph type="subTitle" idx="1"/>
            <p:custDataLst>
              <p:tags r:id="rId1"/>
            </p:custDataLst>
          </p:nvPr>
        </p:nvSpPr>
        <p:spPr>
          <a:xfrm>
            <a:off x="245820" y="3073262"/>
            <a:ext cx="3971473" cy="3073262"/>
          </a:xfrm>
        </p:spPr>
        <p:txBody>
          <a:bodyPr>
            <a:normAutofit/>
          </a:bodyPr>
          <a:lstStyle/>
          <a:p>
            <a:pPr algn="l"/>
            <a:r>
              <a:rPr lang="en-US" sz="2600" b="1" dirty="0" smtClean="0">
                <a:solidFill>
                  <a:schemeClr val="tx1"/>
                </a:solidFill>
              </a:rPr>
              <a:t>David M. Theobald</a:t>
            </a:r>
            <a:r>
              <a:rPr lang="en-US" sz="2600" b="1" baseline="30000" dirty="0" smtClean="0">
                <a:solidFill>
                  <a:schemeClr val="tx1"/>
                </a:solidFill>
              </a:rPr>
              <a:t>1,2</a:t>
            </a:r>
            <a:r>
              <a:rPr lang="en-US" sz="2600" b="1" dirty="0" smtClean="0">
                <a:solidFill>
                  <a:schemeClr val="tx1"/>
                </a:solidFill>
              </a:rPr>
              <a:t> and Meade Krosby</a:t>
            </a:r>
            <a:r>
              <a:rPr lang="en-US" sz="2600" b="1" baseline="30000" dirty="0">
                <a:solidFill>
                  <a:schemeClr val="tx1"/>
                </a:solidFill>
              </a:rPr>
              <a:t>3</a:t>
            </a:r>
            <a:endParaRPr lang="en-US" sz="2600" b="1" baseline="30000" dirty="0" smtClean="0">
              <a:solidFill>
                <a:schemeClr val="tx1"/>
              </a:solidFill>
            </a:endParaRPr>
          </a:p>
          <a:p>
            <a:pPr algn="l" eaLnBrk="1" hangingPunct="1"/>
            <a:r>
              <a:rPr lang="en-US" sz="2100" baseline="30000" dirty="0" smtClean="0">
                <a:solidFill>
                  <a:schemeClr val="tx1"/>
                </a:solidFill>
              </a:rPr>
              <a:t>1</a:t>
            </a:r>
            <a:r>
              <a:rPr lang="en-US" sz="2100" dirty="0" smtClean="0">
                <a:solidFill>
                  <a:schemeClr val="tx1"/>
                </a:solidFill>
              </a:rPr>
              <a:t>Conservation Science Partners</a:t>
            </a:r>
          </a:p>
          <a:p>
            <a:pPr algn="l"/>
            <a:r>
              <a:rPr lang="en-US" sz="2100" baseline="30000" dirty="0" smtClean="0">
                <a:solidFill>
                  <a:schemeClr val="tx1"/>
                </a:solidFill>
              </a:rPr>
              <a:t>2</a:t>
            </a:r>
            <a:r>
              <a:rPr lang="en-US" sz="2100" dirty="0" smtClean="0">
                <a:solidFill>
                  <a:schemeClr val="tx1"/>
                </a:solidFill>
              </a:rPr>
              <a:t>Department of Fish, Wildlife, and Conservation Biology, Colorado State University</a:t>
            </a:r>
          </a:p>
          <a:p>
            <a:pPr algn="l"/>
            <a:r>
              <a:rPr lang="en-US" sz="2100" baseline="30000" dirty="0" smtClean="0">
                <a:solidFill>
                  <a:schemeClr val="tx1"/>
                </a:solidFill>
              </a:rPr>
              <a:t>3</a:t>
            </a:r>
            <a:r>
              <a:rPr lang="en-US" sz="2100" dirty="0" smtClean="0">
                <a:solidFill>
                  <a:schemeClr val="tx1"/>
                </a:solidFill>
              </a:rPr>
              <a:t>Climate Impacts Group, University of Washington</a:t>
            </a:r>
          </a:p>
          <a:p>
            <a:pPr eaLnBrk="1" hangingPunct="1"/>
            <a:endParaRPr lang="en-US" sz="1000" b="1" dirty="0" smtClean="0">
              <a:solidFill>
                <a:schemeClr val="tx1"/>
              </a:solidFill>
            </a:endParaRPr>
          </a:p>
          <a:p>
            <a:pPr eaLnBrk="1" hangingPunct="1"/>
            <a:endParaRPr lang="en-US" sz="1000" b="1" dirty="0" smtClean="0">
              <a:solidFill>
                <a:schemeClr val="tx1"/>
              </a:solidFill>
            </a:endParaRPr>
          </a:p>
        </p:txBody>
      </p:sp>
      <p:pic>
        <p:nvPicPr>
          <p:cNvPr id="10" name="Picture 9" descr="C:\Users\luke\Desktop\cspLogos\CSP logo more white 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940125"/>
            <a:ext cx="1905000" cy="8110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5" descr="Link to CSU">
            <a:hlinkClick r:id="rId5"/>
          </p:cNvPr>
          <p:cNvPicPr>
            <a:picLocks noChangeAspect="1" noChangeArrowheads="1"/>
          </p:cNvPicPr>
          <p:nvPr/>
        </p:nvPicPr>
        <p:blipFill>
          <a:blip r:embed="rId6"/>
          <a:srcRect/>
          <a:stretch>
            <a:fillRect/>
          </a:stretch>
        </p:blipFill>
        <p:spPr bwMode="auto">
          <a:xfrm>
            <a:off x="2030401" y="6146524"/>
            <a:ext cx="884922" cy="485786"/>
          </a:xfrm>
          <a:prstGeom prst="rect">
            <a:avLst/>
          </a:prstGeom>
          <a:noFill/>
          <a:ln w="9525">
            <a:noFill/>
            <a:miter lim="800000"/>
            <a:headEnd/>
            <a:tailEnd/>
          </a:ln>
        </p:spPr>
      </p:pic>
      <p:pic>
        <p:nvPicPr>
          <p:cNvPr id="7" name="Picture 6" descr="StudyArea.ti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59158" y="1183500"/>
            <a:ext cx="4384841" cy="5674500"/>
          </a:xfrm>
          <a:prstGeom prst="rect">
            <a:avLst/>
          </a:prstGeom>
        </p:spPr>
      </p:pic>
      <p:pic>
        <p:nvPicPr>
          <p:cNvPr id="4" name="Picture 3" descr="UW.Signature_stacked.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13232" y="6146524"/>
            <a:ext cx="1002140" cy="493053"/>
          </a:xfrm>
          <a:prstGeom prst="rect">
            <a:avLst/>
          </a:prstGeom>
        </p:spPr>
      </p:pic>
    </p:spTree>
    <p:extLst>
      <p:ext uri="{BB962C8B-B14F-4D97-AF65-F5344CB8AC3E}">
        <p14:creationId xmlns:p14="http://schemas.microsoft.com/office/powerpoint/2010/main" val="298439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387436" cy="1143000"/>
          </a:xfrm>
        </p:spPr>
        <p:txBody>
          <a:bodyPr>
            <a:normAutofit fontScale="90000"/>
          </a:bodyPr>
          <a:lstStyle/>
          <a:p>
            <a:r>
              <a:rPr lang="en-US" dirty="0" smtClean="0"/>
              <a:t>Resilient riparian climate- corridors</a:t>
            </a:r>
            <a:endParaRPr lang="en-US" dirty="0"/>
          </a:p>
        </p:txBody>
      </p:sp>
      <p:sp>
        <p:nvSpPr>
          <p:cNvPr id="3" name="Content Placeholder 2"/>
          <p:cNvSpPr>
            <a:spLocks noGrp="1"/>
          </p:cNvSpPr>
          <p:nvPr>
            <p:ph idx="1"/>
          </p:nvPr>
        </p:nvSpPr>
        <p:spPr>
          <a:xfrm>
            <a:off x="192774" y="1769075"/>
            <a:ext cx="3651862" cy="4357088"/>
          </a:xfrm>
        </p:spPr>
        <p:txBody>
          <a:bodyPr/>
          <a:lstStyle/>
          <a:p>
            <a:r>
              <a:rPr lang="en-US" dirty="0" smtClean="0"/>
              <a:t>Generally correspond to elevation</a:t>
            </a:r>
          </a:p>
          <a:p>
            <a:r>
              <a:rPr lang="en-US" dirty="0" smtClean="0"/>
              <a:t>Mountain ranges more resilient, valleys less resilient</a:t>
            </a:r>
            <a:endParaRPr lang="en-US" dirty="0"/>
          </a:p>
        </p:txBody>
      </p:sp>
      <p:sp>
        <p:nvSpPr>
          <p:cNvPr id="4" name="Slide Number Placeholder 3"/>
          <p:cNvSpPr>
            <a:spLocks noGrp="1"/>
          </p:cNvSpPr>
          <p:nvPr>
            <p:ph type="sldNum" sz="quarter" idx="12"/>
          </p:nvPr>
        </p:nvSpPr>
        <p:spPr/>
        <p:txBody>
          <a:bodyPr/>
          <a:lstStyle/>
          <a:p>
            <a:fld id="{0544D3DD-9B2B-2642-A311-48BE8A8CCFDE}" type="slidenum">
              <a:rPr lang="en-US" smtClean="0"/>
              <a:t>10</a:t>
            </a:fld>
            <a:endParaRPr lang="en-US"/>
          </a:p>
        </p:txBody>
      </p:sp>
      <p:pic>
        <p:nvPicPr>
          <p:cNvPr id="5" name="Picture 4" descr="ResilientRipCorr.t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44636" y="0"/>
            <a:ext cx="5299364" cy="6858000"/>
          </a:xfrm>
          <a:prstGeom prst="rect">
            <a:avLst/>
          </a:prstGeom>
        </p:spPr>
      </p:pic>
      <p:sp>
        <p:nvSpPr>
          <p:cNvPr id="6" name="Rectangle 5"/>
          <p:cNvSpPr/>
          <p:nvPr/>
        </p:nvSpPr>
        <p:spPr>
          <a:xfrm>
            <a:off x="5254154" y="3358889"/>
            <a:ext cx="283659" cy="354585"/>
          </a:xfrm>
          <a:prstGeom prst="rect">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23837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387436" cy="1143000"/>
          </a:xfrm>
        </p:spPr>
        <p:txBody>
          <a:bodyPr>
            <a:normAutofit fontScale="90000"/>
          </a:bodyPr>
          <a:lstStyle/>
          <a:p>
            <a:r>
              <a:rPr lang="en-US" dirty="0" smtClean="0"/>
              <a:t>Resilient RCC</a:t>
            </a:r>
            <a:br>
              <a:rPr lang="en-US" dirty="0" smtClean="0"/>
            </a:br>
            <a:r>
              <a:rPr lang="en-US" dirty="0" smtClean="0"/>
              <a:t>(details)</a:t>
            </a:r>
            <a:endParaRPr lang="en-US" dirty="0"/>
          </a:p>
        </p:txBody>
      </p:sp>
      <p:sp>
        <p:nvSpPr>
          <p:cNvPr id="3" name="Content Placeholder 2"/>
          <p:cNvSpPr>
            <a:spLocks noGrp="1"/>
          </p:cNvSpPr>
          <p:nvPr>
            <p:ph idx="1"/>
          </p:nvPr>
        </p:nvSpPr>
        <p:spPr>
          <a:xfrm>
            <a:off x="457200" y="1600200"/>
            <a:ext cx="3281952" cy="4525963"/>
          </a:xfrm>
        </p:spPr>
        <p:txBody>
          <a:bodyPr/>
          <a:lstStyle/>
          <a:p>
            <a:r>
              <a:rPr lang="en-US" dirty="0" smtClean="0"/>
              <a:t>Interesting mid-valley variations</a:t>
            </a:r>
            <a:endParaRPr lang="en-US" dirty="0"/>
          </a:p>
        </p:txBody>
      </p:sp>
      <p:sp>
        <p:nvSpPr>
          <p:cNvPr id="4" name="Slide Number Placeholder 3"/>
          <p:cNvSpPr>
            <a:spLocks noGrp="1"/>
          </p:cNvSpPr>
          <p:nvPr>
            <p:ph type="sldNum" sz="quarter" idx="12"/>
          </p:nvPr>
        </p:nvSpPr>
        <p:spPr/>
        <p:txBody>
          <a:bodyPr/>
          <a:lstStyle/>
          <a:p>
            <a:fld id="{0544D3DD-9B2B-2642-A311-48BE8A8CCFDE}" type="slidenum">
              <a:rPr lang="en-US" smtClean="0"/>
              <a:t>11</a:t>
            </a:fld>
            <a:endParaRPr lang="en-US"/>
          </a:p>
        </p:txBody>
      </p:sp>
      <p:pic>
        <p:nvPicPr>
          <p:cNvPr id="5" name="Picture 4" descr="ResilientRipCorrS.t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44636" y="0"/>
            <a:ext cx="5299364" cy="6858000"/>
          </a:xfrm>
          <a:prstGeom prst="rect">
            <a:avLst/>
          </a:prstGeom>
        </p:spPr>
      </p:pic>
    </p:spTree>
    <p:extLst>
      <p:ext uri="{BB962C8B-B14F-4D97-AF65-F5344CB8AC3E}">
        <p14:creationId xmlns:p14="http://schemas.microsoft.com/office/powerpoint/2010/main" val="146695934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0544D3DD-9B2B-2642-A311-48BE8A8CCFDE}" type="slidenum">
              <a:rPr lang="en-US" smtClean="0"/>
              <a:t>12</a:t>
            </a:fld>
            <a:endParaRPr lang="en-US"/>
          </a:p>
        </p:txBody>
      </p:sp>
      <p:pic>
        <p:nvPicPr>
          <p:cNvPr id="5" name="Picture 4" descr="MeanIndexHUC1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7272" y="1371417"/>
            <a:ext cx="7135606" cy="5486583"/>
          </a:xfrm>
          <a:prstGeom prst="rect">
            <a:avLst/>
          </a:prstGeom>
        </p:spPr>
      </p:pic>
      <p:sp>
        <p:nvSpPr>
          <p:cNvPr id="8" name="Title 1"/>
          <p:cNvSpPr>
            <a:spLocks noGrp="1"/>
          </p:cNvSpPr>
          <p:nvPr>
            <p:ph type="title"/>
          </p:nvPr>
        </p:nvSpPr>
        <p:spPr>
          <a:xfrm>
            <a:off x="136075" y="-34818"/>
            <a:ext cx="8890275" cy="1143000"/>
          </a:xfrm>
        </p:spPr>
        <p:txBody>
          <a:bodyPr>
            <a:normAutofit fontScale="90000"/>
          </a:bodyPr>
          <a:lstStyle/>
          <a:p>
            <a:r>
              <a:rPr lang="en-US" dirty="0" smtClean="0"/>
              <a:t>Riparian climate-corridor quintiles – detailed approach</a:t>
            </a:r>
            <a:endParaRPr lang="en-US" dirty="0"/>
          </a:p>
        </p:txBody>
      </p:sp>
    </p:spTree>
    <p:extLst>
      <p:ext uri="{BB962C8B-B14F-4D97-AF65-F5344CB8AC3E}">
        <p14:creationId xmlns:p14="http://schemas.microsoft.com/office/powerpoint/2010/main" val="416249138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818"/>
            <a:ext cx="8229600" cy="1143000"/>
          </a:xfrm>
        </p:spPr>
        <p:txBody>
          <a:bodyPr>
            <a:normAutofit fontScale="90000"/>
          </a:bodyPr>
          <a:lstStyle/>
          <a:p>
            <a:r>
              <a:rPr lang="en-US" dirty="0" smtClean="0"/>
              <a:t>Riparian climate-corridor quintiles – coarse approach</a:t>
            </a:r>
            <a:endParaRPr lang="en-US" dirty="0"/>
          </a:p>
        </p:txBody>
      </p:sp>
      <p:sp>
        <p:nvSpPr>
          <p:cNvPr id="4" name="Slide Number Placeholder 3"/>
          <p:cNvSpPr>
            <a:spLocks noGrp="1"/>
          </p:cNvSpPr>
          <p:nvPr>
            <p:ph type="sldNum" sz="quarter" idx="12"/>
          </p:nvPr>
        </p:nvSpPr>
        <p:spPr/>
        <p:txBody>
          <a:bodyPr/>
          <a:lstStyle/>
          <a:p>
            <a:fld id="{0544D3DD-9B2B-2642-A311-48BE8A8CCFDE}" type="slidenum">
              <a:rPr lang="en-US" smtClean="0"/>
              <a:t>13</a:t>
            </a:fld>
            <a:endParaRPr lang="en-US"/>
          </a:p>
        </p:txBody>
      </p:sp>
      <p:pic>
        <p:nvPicPr>
          <p:cNvPr id="8" name="Picture 7" descr="TheobaldCoars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5763" y="1371417"/>
            <a:ext cx="7135606" cy="5486583"/>
          </a:xfrm>
          <a:prstGeom prst="rect">
            <a:avLst/>
          </a:prstGeom>
        </p:spPr>
      </p:pic>
    </p:spTree>
    <p:extLst>
      <p:ext uri="{BB962C8B-B14F-4D97-AF65-F5344CB8AC3E}">
        <p14:creationId xmlns:p14="http://schemas.microsoft.com/office/powerpoint/2010/main" val="337776458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544D3DD-9B2B-2642-A311-48BE8A8CCFDE}" type="slidenum">
              <a:rPr lang="en-US" smtClean="0"/>
              <a:t>14</a:t>
            </a:fld>
            <a:endParaRPr lang="en-US"/>
          </a:p>
        </p:txBody>
      </p:sp>
      <p:pic>
        <p:nvPicPr>
          <p:cNvPr id="8" name="Picture 7" descr="TheobaldCoars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5093" y="1377679"/>
            <a:ext cx="7135606" cy="5486583"/>
          </a:xfrm>
          <a:prstGeom prst="rect">
            <a:avLst/>
          </a:prstGeom>
        </p:spPr>
      </p:pic>
      <p:sp>
        <p:nvSpPr>
          <p:cNvPr id="3" name="Oval 2"/>
          <p:cNvSpPr/>
          <p:nvPr/>
        </p:nvSpPr>
        <p:spPr>
          <a:xfrm>
            <a:off x="1372103" y="1859792"/>
            <a:ext cx="941190" cy="975259"/>
          </a:xfrm>
          <a:prstGeom prst="ellipse">
            <a:avLst/>
          </a:prstGeom>
          <a:noFill/>
          <a:ln w="38100" cmpd="sng">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574105" y="1655668"/>
            <a:ext cx="832778" cy="1610312"/>
          </a:xfrm>
          <a:prstGeom prst="ellipse">
            <a:avLst/>
          </a:prstGeom>
          <a:noFill/>
          <a:ln w="38100" cmpd="sng">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372102" y="4960650"/>
            <a:ext cx="747731" cy="975259"/>
          </a:xfrm>
          <a:prstGeom prst="ellipse">
            <a:avLst/>
          </a:prstGeom>
          <a:noFill/>
          <a:ln w="38100" cmpd="sng">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093616" y="1334982"/>
            <a:ext cx="1825682" cy="1091821"/>
          </a:xfrm>
          <a:prstGeom prst="ellipse">
            <a:avLst/>
          </a:prstGeom>
          <a:noFill/>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080156" y="2993814"/>
            <a:ext cx="957515" cy="1360827"/>
          </a:xfrm>
          <a:prstGeom prst="ellipse">
            <a:avLst/>
          </a:prstGeom>
          <a:noFill/>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078034" y="3873806"/>
            <a:ext cx="1825682" cy="1091821"/>
          </a:xfrm>
          <a:prstGeom prst="ellipse">
            <a:avLst/>
          </a:prstGeom>
          <a:noFill/>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457200" y="-34818"/>
            <a:ext cx="8229600" cy="1143000"/>
          </a:xfrm>
        </p:spPr>
        <p:txBody>
          <a:bodyPr>
            <a:normAutofit fontScale="90000"/>
          </a:bodyPr>
          <a:lstStyle/>
          <a:p>
            <a:r>
              <a:rPr lang="en-US" dirty="0" smtClean="0"/>
              <a:t>Riparian climate-corridor quintiles – coarse approach</a:t>
            </a:r>
            <a:endParaRPr lang="en-US" dirty="0"/>
          </a:p>
        </p:txBody>
      </p:sp>
    </p:spTree>
    <p:extLst>
      <p:ext uri="{BB962C8B-B14F-4D97-AF65-F5344CB8AC3E}">
        <p14:creationId xmlns:p14="http://schemas.microsoft.com/office/powerpoint/2010/main" val="335647433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 – climate adaptation planning means transcending boundaries</a:t>
            </a:r>
            <a:endParaRPr lang="en-US" dirty="0"/>
          </a:p>
        </p:txBody>
      </p:sp>
      <p:sp>
        <p:nvSpPr>
          <p:cNvPr id="4" name="Slide Number Placeholder 3"/>
          <p:cNvSpPr>
            <a:spLocks noGrp="1"/>
          </p:cNvSpPr>
          <p:nvPr>
            <p:ph type="sldNum" sz="quarter" idx="12"/>
          </p:nvPr>
        </p:nvSpPr>
        <p:spPr/>
        <p:txBody>
          <a:bodyPr/>
          <a:lstStyle/>
          <a:p>
            <a:fld id="{0544D3DD-9B2B-2642-A311-48BE8A8CCFDE}" type="slidenum">
              <a:rPr lang="en-US" smtClean="0"/>
              <a:t>15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022931843"/>
              </p:ext>
            </p:extLst>
          </p:nvPr>
        </p:nvGraphicFramePr>
        <p:xfrm>
          <a:off x="457199" y="1825493"/>
          <a:ext cx="8376379" cy="4629680"/>
        </p:xfrm>
        <a:graphic>
          <a:graphicData uri="http://schemas.openxmlformats.org/drawingml/2006/table">
            <a:tbl>
              <a:tblPr firstRow="1" bandRow="1">
                <a:tableStyleId>{073A0DAA-6AF3-43AB-8588-CEC1D06C72B9}</a:tableStyleId>
              </a:tblPr>
              <a:tblGrid>
                <a:gridCol w="1655632"/>
                <a:gridCol w="2298288"/>
                <a:gridCol w="2165871"/>
                <a:gridCol w="2256588"/>
              </a:tblGrid>
              <a:tr h="585736">
                <a:tc>
                  <a:txBody>
                    <a:bodyPr/>
                    <a:lstStyle/>
                    <a:p>
                      <a:endParaRPr lang="en-US" sz="2000" b="0" dirty="0">
                        <a:latin typeface="Gill Sans"/>
                        <a:cs typeface="Gill Sans"/>
                      </a:endParaRPr>
                    </a:p>
                  </a:txBody>
                  <a:tcPr/>
                </a:tc>
                <a:tc>
                  <a:txBody>
                    <a:bodyPr/>
                    <a:lstStyle/>
                    <a:p>
                      <a:pPr algn="ctr"/>
                      <a:r>
                        <a:rPr lang="en-US" sz="2000" dirty="0" smtClean="0">
                          <a:latin typeface="Gill Sans"/>
                          <a:cs typeface="Gill Sans"/>
                        </a:rPr>
                        <a:t>Conceptual</a:t>
                      </a:r>
                      <a:endParaRPr lang="en-US" sz="2000" dirty="0">
                        <a:latin typeface="Gill Sans"/>
                        <a:cs typeface="Gill Sans"/>
                      </a:endParaRPr>
                    </a:p>
                  </a:txBody>
                  <a:tcPr/>
                </a:tc>
                <a:tc>
                  <a:txBody>
                    <a:bodyPr/>
                    <a:lstStyle/>
                    <a:p>
                      <a:pPr algn="ctr"/>
                      <a:r>
                        <a:rPr lang="en-US" sz="2000" dirty="0" smtClean="0">
                          <a:latin typeface="Gill Sans"/>
                          <a:cs typeface="Gill Sans"/>
                        </a:rPr>
                        <a:t>Technical</a:t>
                      </a:r>
                      <a:endParaRPr lang="en-US" sz="2000" dirty="0">
                        <a:latin typeface="Gill Sans"/>
                        <a:cs typeface="Gill Sans"/>
                      </a:endParaRPr>
                    </a:p>
                  </a:txBody>
                  <a:tcPr/>
                </a:tc>
                <a:tc>
                  <a:txBody>
                    <a:bodyPr/>
                    <a:lstStyle/>
                    <a:p>
                      <a:pPr algn="ctr"/>
                      <a:r>
                        <a:rPr lang="en-US" sz="2000" dirty="0" smtClean="0">
                          <a:latin typeface="Gill Sans"/>
                          <a:cs typeface="Gill Sans"/>
                        </a:rPr>
                        <a:t>Coordination</a:t>
                      </a:r>
                      <a:endParaRPr lang="en-US" sz="2000" dirty="0">
                        <a:latin typeface="Gill Sans"/>
                        <a:cs typeface="Gill Sans"/>
                      </a:endParaRPr>
                    </a:p>
                  </a:txBody>
                  <a:tcPr/>
                </a:tc>
              </a:tr>
              <a:tr h="1712144">
                <a:tc>
                  <a:txBody>
                    <a:bodyPr/>
                    <a:lstStyle/>
                    <a:p>
                      <a:r>
                        <a:rPr lang="en-US" sz="2000" b="0" dirty="0" smtClean="0">
                          <a:latin typeface="Gill Sans"/>
                          <a:cs typeface="Gill Sans"/>
                        </a:rPr>
                        <a:t>Challenges</a:t>
                      </a:r>
                      <a:endParaRPr lang="en-US" sz="2000" b="0" dirty="0">
                        <a:latin typeface="Gill Sans"/>
                        <a:cs typeface="Gill Sans"/>
                      </a:endParaRPr>
                    </a:p>
                  </a:txBody>
                  <a:tcPr/>
                </a:tc>
                <a:tc>
                  <a:txBody>
                    <a:bodyPr/>
                    <a:lstStyle/>
                    <a:p>
                      <a:r>
                        <a:rPr lang="en-US" sz="2000" dirty="0" smtClean="0">
                          <a:latin typeface="Gill Sans"/>
                          <a:cs typeface="Gill Sans"/>
                        </a:rPr>
                        <a:t>Combining</a:t>
                      </a:r>
                      <a:r>
                        <a:rPr lang="en-US" sz="2000" baseline="0" dirty="0" smtClean="0">
                          <a:latin typeface="Gill Sans"/>
                          <a:cs typeface="Gill Sans"/>
                        </a:rPr>
                        <a:t> variables into meaningful measures, what are units of index?</a:t>
                      </a:r>
                    </a:p>
                    <a:p>
                      <a:r>
                        <a:rPr lang="en-US" sz="2000" baseline="0" dirty="0" smtClean="0">
                          <a:latin typeface="Gill Sans"/>
                          <a:cs typeface="Gill Sans"/>
                        </a:rPr>
                        <a:t>How far to link?</a:t>
                      </a:r>
                    </a:p>
                    <a:p>
                      <a:r>
                        <a:rPr lang="en-US" sz="2000" baseline="0" dirty="0" smtClean="0">
                          <a:latin typeface="Gill Sans"/>
                          <a:cs typeface="Gill Sans"/>
                        </a:rPr>
                        <a:t>Spanning ridgelines?</a:t>
                      </a:r>
                    </a:p>
                    <a:p>
                      <a:endParaRPr lang="en-US" sz="2000" dirty="0">
                        <a:latin typeface="Gill Sans"/>
                        <a:cs typeface="Gill Sans"/>
                      </a:endParaRPr>
                    </a:p>
                  </a:txBody>
                  <a:tcPr/>
                </a:tc>
                <a:tc>
                  <a:txBody>
                    <a:bodyPr/>
                    <a:lstStyle/>
                    <a:p>
                      <a:r>
                        <a:rPr lang="en-US" sz="2000" dirty="0" smtClean="0">
                          <a:latin typeface="Gill Sans"/>
                          <a:cs typeface="Gill Sans"/>
                        </a:rPr>
                        <a:t>Boundaries (international, state/province, sector, etc.)</a:t>
                      </a:r>
                    </a:p>
                    <a:p>
                      <a:r>
                        <a:rPr lang="en-US" sz="2000" dirty="0" smtClean="0">
                          <a:latin typeface="Gill Sans"/>
                          <a:cs typeface="Gill Sans"/>
                        </a:rPr>
                        <a:t>Insolation</a:t>
                      </a:r>
                    </a:p>
                    <a:p>
                      <a:r>
                        <a:rPr lang="en-US" sz="2000" dirty="0" smtClean="0">
                          <a:latin typeface="Gill Sans"/>
                          <a:cs typeface="Gill Sans"/>
                        </a:rPr>
                        <a:t>Canopy</a:t>
                      </a:r>
                      <a:r>
                        <a:rPr lang="en-US" sz="2000" baseline="0" dirty="0" smtClean="0">
                          <a:latin typeface="Gill Sans"/>
                          <a:cs typeface="Gill Sans"/>
                        </a:rPr>
                        <a:t> cover?</a:t>
                      </a:r>
                      <a:endParaRPr lang="en-US" dirty="0" smtClean="0"/>
                    </a:p>
                  </a:txBody>
                  <a:tcPr/>
                </a:tc>
                <a:tc>
                  <a:txBody>
                    <a:bodyPr/>
                    <a:lstStyle/>
                    <a:p>
                      <a:r>
                        <a:rPr lang="en-US" sz="2000" dirty="0" smtClean="0">
                          <a:latin typeface="Gill Sans"/>
                          <a:cs typeface="Gill Sans"/>
                        </a:rPr>
                        <a:t>Data issues, comparability, collaboration</a:t>
                      </a:r>
                      <a:endParaRPr lang="en-US" sz="2000" dirty="0">
                        <a:latin typeface="Gill Sans"/>
                        <a:cs typeface="Gill Sans"/>
                      </a:endParaRPr>
                    </a:p>
                  </a:txBody>
                  <a:tcPr/>
                </a:tc>
              </a:tr>
              <a:tr h="1818904">
                <a:tc>
                  <a:txBody>
                    <a:bodyPr/>
                    <a:lstStyle/>
                    <a:p>
                      <a:r>
                        <a:rPr lang="en-US" sz="2000" b="0" dirty="0" smtClean="0">
                          <a:latin typeface="Gill Sans"/>
                          <a:cs typeface="Gill Sans"/>
                        </a:rPr>
                        <a:t>Opportunities</a:t>
                      </a:r>
                      <a:endParaRPr lang="en-US" sz="2000" b="0" dirty="0">
                        <a:latin typeface="Gill Sans"/>
                        <a:cs typeface="Gill Sans"/>
                      </a:endParaRPr>
                    </a:p>
                  </a:txBody>
                  <a:tcPr/>
                </a:tc>
                <a:tc>
                  <a:txBody>
                    <a:bodyPr/>
                    <a:lstStyle/>
                    <a:p>
                      <a:r>
                        <a:rPr lang="en-US" sz="2000" dirty="0" smtClean="0">
                          <a:latin typeface="Gill Sans"/>
                          <a:cs typeface="Gill Sans"/>
                        </a:rPr>
                        <a:t>S</a:t>
                      </a:r>
                      <a:r>
                        <a:rPr lang="en-US" sz="2000" baseline="0" dirty="0" smtClean="0">
                          <a:latin typeface="Gill Sans"/>
                          <a:cs typeface="Gill Sans"/>
                        </a:rPr>
                        <a:t>tandardize (e.g., temperature to 0-1)</a:t>
                      </a:r>
                    </a:p>
                    <a:p>
                      <a:r>
                        <a:rPr lang="en-US" sz="2000" u="sng" baseline="0" dirty="0" smtClean="0">
                          <a:latin typeface="Gill Sans"/>
                          <a:cs typeface="Gill Sans"/>
                        </a:rPr>
                        <a:t>Extend to landforms</a:t>
                      </a:r>
                    </a:p>
                  </a:txBody>
                  <a:tcPr/>
                </a:tc>
                <a:tc>
                  <a:txBody>
                    <a:bodyPr/>
                    <a:lstStyle/>
                    <a:p>
                      <a:r>
                        <a:rPr lang="en-US" sz="2000" dirty="0" smtClean="0">
                          <a:latin typeface="Gill Sans"/>
                          <a:cs typeface="Gill Sans"/>
                        </a:rPr>
                        <a:t>Extend</a:t>
                      </a:r>
                      <a:r>
                        <a:rPr lang="en-US" sz="2000" baseline="0" dirty="0" smtClean="0">
                          <a:latin typeface="Gill Sans"/>
                          <a:cs typeface="Gill Sans"/>
                        </a:rPr>
                        <a:t> to Alaska as well, Mexico</a:t>
                      </a:r>
                    </a:p>
                    <a:p>
                      <a:pPr marL="0" marR="0" indent="0" algn="l" defTabSz="457200" rtl="0" eaLnBrk="1" fontAlgn="auto" latinLnBrk="0" hangingPunct="1">
                        <a:lnSpc>
                          <a:spcPct val="100000"/>
                        </a:lnSpc>
                        <a:spcBef>
                          <a:spcPts val="0"/>
                        </a:spcBef>
                        <a:spcAft>
                          <a:spcPts val="0"/>
                        </a:spcAft>
                        <a:buClrTx/>
                        <a:buSzTx/>
                        <a:buFontTx/>
                        <a:buNone/>
                        <a:tabLst/>
                        <a:defRPr/>
                      </a:pPr>
                      <a:r>
                        <a:rPr lang="en-US" sz="2000" u="sng" dirty="0" smtClean="0">
                          <a:latin typeface="Gill Sans"/>
                          <a:cs typeface="Gill Sans"/>
                        </a:rPr>
                        <a:t>Scaling</a:t>
                      </a:r>
                    </a:p>
                    <a:p>
                      <a:endParaRPr lang="en-US" sz="2000" dirty="0">
                        <a:latin typeface="Gill Sans"/>
                        <a:cs typeface="Gill Sans"/>
                      </a:endParaRPr>
                    </a:p>
                  </a:txBody>
                  <a:tcPr/>
                </a:tc>
                <a:tc>
                  <a:txBody>
                    <a:bodyPr/>
                    <a:lstStyle/>
                    <a:p>
                      <a:r>
                        <a:rPr lang="en-US" sz="2000" dirty="0" smtClean="0">
                          <a:latin typeface="Gill Sans"/>
                          <a:cs typeface="Gill Sans"/>
                        </a:rPr>
                        <a:t>High Divide, GNLCC, CMP, others</a:t>
                      </a:r>
                    </a:p>
                    <a:p>
                      <a:r>
                        <a:rPr lang="en-US" sz="2000" u="sng" dirty="0" smtClean="0">
                          <a:latin typeface="Gill Sans"/>
                          <a:cs typeface="Gill Sans"/>
                        </a:rPr>
                        <a:t>Placing climate</a:t>
                      </a:r>
                      <a:r>
                        <a:rPr lang="en-US" sz="2000" u="sng" baseline="0" dirty="0" smtClean="0">
                          <a:latin typeface="Gill Sans"/>
                          <a:cs typeface="Gill Sans"/>
                        </a:rPr>
                        <a:t> info on the ground</a:t>
                      </a:r>
                      <a:endParaRPr lang="en-US" sz="2000" u="sng" dirty="0">
                        <a:latin typeface="Gill Sans"/>
                        <a:cs typeface="Gill Sans"/>
                      </a:endParaRPr>
                    </a:p>
                  </a:txBody>
                  <a:tcPr/>
                </a:tc>
              </a:tr>
            </a:tbl>
          </a:graphicData>
        </a:graphic>
      </p:graphicFrame>
    </p:spTree>
    <p:extLst>
      <p:ext uri="{BB962C8B-B14F-4D97-AF65-F5344CB8AC3E}">
        <p14:creationId xmlns:p14="http://schemas.microsoft.com/office/powerpoint/2010/main" val="84144452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0544D3DD-9B2B-2642-A311-48BE8A8CCFDE}" type="slidenum">
              <a:rPr lang="en-US" smtClean="0"/>
              <a:t>16</a:t>
            </a:fld>
            <a:endParaRPr lang="en-US"/>
          </a:p>
        </p:txBody>
      </p:sp>
      <p:pic>
        <p:nvPicPr>
          <p:cNvPr id="5" name="Picture 4"/>
          <p:cNvPicPr/>
          <p:nvPr/>
        </p:nvPicPr>
        <p:blipFill>
          <a:blip r:embed="rId2">
            <a:extLst>
              <a:ext uri="{28A0092B-C50C-407E-A947-70E740481C1C}">
                <a14:useLocalDpi xmlns:a14="http://schemas.microsoft.com/office/drawing/2010/main"/>
              </a:ext>
            </a:extLst>
          </a:blip>
          <a:stretch>
            <a:fillRect/>
          </a:stretch>
        </p:blipFill>
        <p:spPr>
          <a:xfrm>
            <a:off x="81130" y="88616"/>
            <a:ext cx="9015571" cy="6769383"/>
          </a:xfrm>
          <a:prstGeom prst="rect">
            <a:avLst/>
          </a:prstGeom>
        </p:spPr>
      </p:pic>
      <p:sp>
        <p:nvSpPr>
          <p:cNvPr id="6" name="TextBox 5"/>
          <p:cNvSpPr txBox="1"/>
          <p:nvPr/>
        </p:nvSpPr>
        <p:spPr>
          <a:xfrm>
            <a:off x="6176819" y="5322455"/>
            <a:ext cx="2908338" cy="1200328"/>
          </a:xfrm>
          <a:prstGeom prst="rect">
            <a:avLst/>
          </a:prstGeom>
          <a:noFill/>
        </p:spPr>
        <p:txBody>
          <a:bodyPr wrap="square" rtlCol="0">
            <a:spAutoFit/>
          </a:bodyPr>
          <a:lstStyle/>
          <a:p>
            <a:r>
              <a:rPr lang="en-US" sz="2400" dirty="0" smtClean="0">
                <a:latin typeface="Gill Sans Light"/>
              </a:rPr>
              <a:t>Climate neutral, </a:t>
            </a:r>
          </a:p>
          <a:p>
            <a:r>
              <a:rPr lang="en-US" sz="2400" dirty="0" smtClean="0">
                <a:latin typeface="Gill Sans Light"/>
              </a:rPr>
              <a:t>ecologically-relevant</a:t>
            </a:r>
          </a:p>
          <a:p>
            <a:r>
              <a:rPr lang="en-US" sz="2400" dirty="0" smtClean="0">
                <a:latin typeface="Gill Sans Light"/>
              </a:rPr>
              <a:t>land form classification</a:t>
            </a:r>
            <a:endParaRPr lang="en-US" sz="2400" dirty="0">
              <a:latin typeface="Gill Sans Light"/>
            </a:endParaRPr>
          </a:p>
        </p:txBody>
      </p:sp>
    </p:spTree>
    <p:extLst>
      <p:ext uri="{BB962C8B-B14F-4D97-AF65-F5344CB8AC3E}">
        <p14:creationId xmlns:p14="http://schemas.microsoft.com/office/powerpoint/2010/main" val="6208742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0544D3DD-9B2B-2642-A311-48BE8A8CCFDE}" type="slidenum">
              <a:rPr lang="en-US" smtClean="0"/>
              <a:t>17</a:t>
            </a:fld>
            <a:endParaRPr lang="en-US"/>
          </a:p>
        </p:txBody>
      </p:sp>
      <p:sp>
        <p:nvSpPr>
          <p:cNvPr id="7" name="Content Placeholder 6"/>
          <p:cNvSpPr>
            <a:spLocks noGrp="1"/>
          </p:cNvSpPr>
          <p:nvPr>
            <p:ph idx="1"/>
          </p:nvPr>
        </p:nvSpPr>
        <p:spPr/>
        <p:txBody>
          <a:bodyPr/>
          <a:lstStyle/>
          <a:p>
            <a:r>
              <a:rPr lang="en-US" dirty="0"/>
              <a:t>Landforms </a:t>
            </a:r>
            <a:r>
              <a:rPr lang="en-US" dirty="0" smtClean="0"/>
              <a:t>90 </a:t>
            </a:r>
            <a:r>
              <a:rPr lang="en-US" dirty="0"/>
              <a:t>m</a:t>
            </a:r>
          </a:p>
          <a:p>
            <a:endParaRPr lang="en-US" dirty="0"/>
          </a:p>
        </p:txBody>
      </p:sp>
      <p:pic>
        <p:nvPicPr>
          <p:cNvPr id="8" name="Picture 7" descr="Missoula Zoom 90 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44637" y="0"/>
            <a:ext cx="5299363" cy="6858000"/>
          </a:xfrm>
          <a:prstGeom prst="rect">
            <a:avLst/>
          </a:prstGeom>
        </p:spPr>
      </p:pic>
      <p:grpSp>
        <p:nvGrpSpPr>
          <p:cNvPr id="13" name="Group 12"/>
          <p:cNvGrpSpPr/>
          <p:nvPr/>
        </p:nvGrpSpPr>
        <p:grpSpPr>
          <a:xfrm>
            <a:off x="726769" y="2688169"/>
            <a:ext cx="1523918" cy="3546658"/>
            <a:chOff x="726769" y="2688169"/>
            <a:chExt cx="1523918" cy="3546658"/>
          </a:xfrm>
        </p:grpSpPr>
        <p:pic>
          <p:nvPicPr>
            <p:cNvPr id="12" name="Picture 11" descr="Screen Shot 2014-07-10 at 1.45.1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3037" y="2688169"/>
              <a:ext cx="1428750" cy="1250950"/>
            </a:xfrm>
            <a:prstGeom prst="rect">
              <a:avLst/>
            </a:prstGeom>
          </p:spPr>
        </p:pic>
        <p:pic>
          <p:nvPicPr>
            <p:cNvPr id="9" name="Picture 8" descr="Screen Shot 2014-07-10 at 1.45.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6769" y="5669677"/>
              <a:ext cx="1155700" cy="565150"/>
            </a:xfrm>
            <a:prstGeom prst="rect">
              <a:avLst/>
            </a:prstGeom>
          </p:spPr>
        </p:pic>
        <p:pic>
          <p:nvPicPr>
            <p:cNvPr id="10" name="Picture 9" descr="Screen Shot 2014-07-10 at 1.45.35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6769" y="4799727"/>
              <a:ext cx="1511300" cy="869950"/>
            </a:xfrm>
            <a:prstGeom prst="rect">
              <a:avLst/>
            </a:prstGeom>
          </p:spPr>
        </p:pic>
        <p:pic>
          <p:nvPicPr>
            <p:cNvPr id="11" name="Picture 10" descr="Screen Shot 2014-07-10 at 1.45.29 P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3037" y="3749985"/>
              <a:ext cx="1517650" cy="1123950"/>
            </a:xfrm>
            <a:prstGeom prst="rect">
              <a:avLst/>
            </a:prstGeom>
          </p:spPr>
        </p:pic>
      </p:grpSp>
    </p:spTree>
    <p:extLst>
      <p:ext uri="{BB962C8B-B14F-4D97-AF65-F5344CB8AC3E}">
        <p14:creationId xmlns:p14="http://schemas.microsoft.com/office/powerpoint/2010/main" val="2290317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387437" cy="1143000"/>
          </a:xfrm>
        </p:spPr>
        <p:txBody>
          <a:bodyPr>
            <a:normAutofit fontScale="90000"/>
          </a:bodyPr>
          <a:lstStyle/>
          <a:p>
            <a:r>
              <a:rPr lang="en-US" dirty="0" smtClean="0"/>
              <a:t>Technical – Scaling issues</a:t>
            </a:r>
            <a:endParaRPr lang="en-US" dirty="0"/>
          </a:p>
        </p:txBody>
      </p:sp>
      <p:sp>
        <p:nvSpPr>
          <p:cNvPr id="3" name="Content Placeholder 2"/>
          <p:cNvSpPr>
            <a:spLocks noGrp="1"/>
          </p:cNvSpPr>
          <p:nvPr>
            <p:ph idx="1"/>
          </p:nvPr>
        </p:nvSpPr>
        <p:spPr/>
        <p:txBody>
          <a:bodyPr/>
          <a:lstStyle/>
          <a:p>
            <a:r>
              <a:rPr lang="en-US" dirty="0" smtClean="0"/>
              <a:t>Landforms 10 m</a:t>
            </a:r>
            <a:endParaRPr lang="en-US" dirty="0"/>
          </a:p>
        </p:txBody>
      </p:sp>
      <p:sp>
        <p:nvSpPr>
          <p:cNvPr id="4" name="Slide Number Placeholder 3"/>
          <p:cNvSpPr>
            <a:spLocks noGrp="1"/>
          </p:cNvSpPr>
          <p:nvPr>
            <p:ph type="sldNum" sz="quarter" idx="12"/>
          </p:nvPr>
        </p:nvSpPr>
        <p:spPr/>
        <p:txBody>
          <a:bodyPr/>
          <a:lstStyle/>
          <a:p>
            <a:fld id="{0544D3DD-9B2B-2642-A311-48BE8A8CCFDE}" type="slidenum">
              <a:rPr lang="en-US" smtClean="0"/>
              <a:t>18</a:t>
            </a:fld>
            <a:endParaRPr lang="en-US"/>
          </a:p>
        </p:txBody>
      </p:sp>
      <p:pic>
        <p:nvPicPr>
          <p:cNvPr id="5" name="Picture 4" descr="Missoula Zoom 10 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44637" y="0"/>
            <a:ext cx="5299363" cy="6858000"/>
          </a:xfrm>
          <a:prstGeom prst="rect">
            <a:avLst/>
          </a:prstGeom>
        </p:spPr>
      </p:pic>
      <p:grpSp>
        <p:nvGrpSpPr>
          <p:cNvPr id="6" name="Group 5"/>
          <p:cNvGrpSpPr/>
          <p:nvPr/>
        </p:nvGrpSpPr>
        <p:grpSpPr>
          <a:xfrm>
            <a:off x="726769" y="2688169"/>
            <a:ext cx="1523918" cy="3546658"/>
            <a:chOff x="726769" y="2688169"/>
            <a:chExt cx="1523918" cy="3546658"/>
          </a:xfrm>
        </p:grpSpPr>
        <p:pic>
          <p:nvPicPr>
            <p:cNvPr id="7" name="Picture 6" descr="Screen Shot 2014-07-10 at 1.45.1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3037" y="2688169"/>
              <a:ext cx="1428750" cy="1250950"/>
            </a:xfrm>
            <a:prstGeom prst="rect">
              <a:avLst/>
            </a:prstGeom>
          </p:spPr>
        </p:pic>
        <p:pic>
          <p:nvPicPr>
            <p:cNvPr id="8" name="Picture 7" descr="Screen Shot 2014-07-10 at 1.45.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6769" y="5669677"/>
              <a:ext cx="1155700" cy="565150"/>
            </a:xfrm>
            <a:prstGeom prst="rect">
              <a:avLst/>
            </a:prstGeom>
          </p:spPr>
        </p:pic>
        <p:pic>
          <p:nvPicPr>
            <p:cNvPr id="9" name="Picture 8" descr="Screen Shot 2014-07-10 at 1.45.35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6769" y="4799727"/>
              <a:ext cx="1511300" cy="869950"/>
            </a:xfrm>
            <a:prstGeom prst="rect">
              <a:avLst/>
            </a:prstGeom>
          </p:spPr>
        </p:pic>
        <p:pic>
          <p:nvPicPr>
            <p:cNvPr id="10" name="Picture 9" descr="Screen Shot 2014-07-10 at 1.45.29 P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3037" y="3749985"/>
              <a:ext cx="1517650" cy="1123950"/>
            </a:xfrm>
            <a:prstGeom prst="rect">
              <a:avLst/>
            </a:prstGeom>
          </p:spPr>
        </p:pic>
      </p:grpSp>
    </p:spTree>
    <p:extLst>
      <p:ext uri="{BB962C8B-B14F-4D97-AF65-F5344CB8AC3E}">
        <p14:creationId xmlns:p14="http://schemas.microsoft.com/office/powerpoint/2010/main" val="401442177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425334" cy="1143000"/>
          </a:xfrm>
        </p:spPr>
        <p:txBody>
          <a:bodyPr>
            <a:normAutofit fontScale="90000"/>
          </a:bodyPr>
          <a:lstStyle/>
          <a:p>
            <a:r>
              <a:rPr lang="en-US" dirty="0" smtClean="0"/>
              <a:t>Thanks! </a:t>
            </a:r>
            <a:br>
              <a:rPr lang="en-US" dirty="0" smtClean="0"/>
            </a:br>
            <a:r>
              <a:rPr lang="en-US" dirty="0" smtClean="0"/>
              <a:t>Comments, questions? </a:t>
            </a:r>
            <a:endParaRPr lang="en-US" dirty="0"/>
          </a:p>
        </p:txBody>
      </p:sp>
      <p:pic>
        <p:nvPicPr>
          <p:cNvPr id="4" name="Picture 15" descr="P7240055"/>
          <p:cNvPicPr>
            <a:picLocks noChangeAspect="1" noChangeArrowheads="1"/>
          </p:cNvPicPr>
          <p:nvPr/>
        </p:nvPicPr>
        <p:blipFill>
          <a:blip r:embed="rId2" cstate="screen">
            <a:lum bright="-4000" contrast="-48000"/>
            <a:extLst>
              <a:ext uri="{28A0092B-C50C-407E-A947-70E740481C1C}">
                <a14:useLocalDpi xmlns:a14="http://schemas.microsoft.com/office/drawing/2010/main"/>
              </a:ext>
            </a:extLst>
          </a:blip>
          <a:srcRect/>
          <a:stretch>
            <a:fillRect/>
          </a:stretch>
        </p:blipFill>
        <p:spPr bwMode="auto">
          <a:xfrm>
            <a:off x="5882534" y="274638"/>
            <a:ext cx="3046027" cy="228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idx="1"/>
          </p:nvPr>
        </p:nvSpPr>
        <p:spPr>
          <a:xfrm>
            <a:off x="233257" y="2736178"/>
            <a:ext cx="8695304" cy="4005732"/>
          </a:xfrm>
        </p:spPr>
        <p:txBody>
          <a:bodyPr>
            <a:normAutofit/>
          </a:bodyPr>
          <a:lstStyle/>
          <a:p>
            <a:r>
              <a:rPr lang="en-US" dirty="0" smtClean="0"/>
              <a:t>Support from NASA</a:t>
            </a:r>
            <a:r>
              <a:rPr lang="en-US" dirty="0"/>
              <a:t>, </a:t>
            </a:r>
            <a:r>
              <a:rPr lang="en-US" dirty="0" err="1"/>
              <a:t>Wilburforce</a:t>
            </a:r>
            <a:r>
              <a:rPr lang="en-US" dirty="0"/>
              <a:t>, Great Northern, North Pacific, and Southern Rockies </a:t>
            </a:r>
            <a:r>
              <a:rPr lang="en-US" dirty="0" smtClean="0"/>
              <a:t>LCCs</a:t>
            </a:r>
            <a:endParaRPr lang="en-US" dirty="0"/>
          </a:p>
          <a:p>
            <a:r>
              <a:rPr lang="en-US" dirty="0" smtClean="0"/>
              <a:t>Feedback/questions: </a:t>
            </a:r>
            <a:r>
              <a:rPr lang="en-US" dirty="0">
                <a:hlinkClick r:id="rId3"/>
              </a:rPr>
              <a:t>davet@csp-inc.org</a:t>
            </a:r>
            <a:endParaRPr lang="en-US" dirty="0"/>
          </a:p>
          <a:p>
            <a:r>
              <a:rPr lang="en-US" dirty="0" smtClean="0"/>
              <a:t>Conservation Science Partners: </a:t>
            </a:r>
            <a:r>
              <a:rPr lang="en-US" dirty="0" smtClean="0">
                <a:hlinkClick r:id="rId4"/>
              </a:rPr>
              <a:t>www.csp-inc.org</a:t>
            </a:r>
            <a:endParaRPr lang="en-US" dirty="0" smtClean="0"/>
          </a:p>
          <a:p>
            <a:r>
              <a:rPr lang="en-US" dirty="0" smtClean="0"/>
              <a:t>Landscape &amp; Climate Change Vulnerability </a:t>
            </a:r>
            <a:r>
              <a:rPr lang="en-US" dirty="0"/>
              <a:t>Project: </a:t>
            </a:r>
            <a:r>
              <a:rPr lang="en-US" dirty="0">
                <a:hlinkClick r:id="rId5"/>
              </a:rPr>
              <a:t>http://www.montana.edu/lccvp</a:t>
            </a:r>
            <a:r>
              <a:rPr lang="en-US" dirty="0" smtClean="0">
                <a:hlinkClick r:id="rId5"/>
              </a:rPr>
              <a:t>/</a:t>
            </a:r>
            <a:endParaRPr lang="en-US" dirty="0" smtClean="0"/>
          </a:p>
          <a:p>
            <a:endParaRPr lang="en-US" dirty="0"/>
          </a:p>
          <a:p>
            <a:endParaRPr lang="en-US" dirty="0"/>
          </a:p>
        </p:txBody>
      </p:sp>
      <p:sp>
        <p:nvSpPr>
          <p:cNvPr id="6" name="Slide Number Placeholder 5"/>
          <p:cNvSpPr>
            <a:spLocks noGrp="1"/>
          </p:cNvSpPr>
          <p:nvPr>
            <p:ph type="sldNum" sz="quarter" idx="12"/>
          </p:nvPr>
        </p:nvSpPr>
        <p:spPr/>
        <p:txBody>
          <a:bodyPr/>
          <a:lstStyle/>
          <a:p>
            <a:fld id="{0544D3DD-9B2B-2642-A311-48BE8A8CCFDE}" type="slidenum">
              <a:rPr lang="en-US" smtClean="0"/>
              <a:t>19</a:t>
            </a:fld>
            <a:endParaRPr lang="en-US"/>
          </a:p>
        </p:txBody>
      </p:sp>
    </p:spTree>
    <p:extLst>
      <p:ext uri="{BB962C8B-B14F-4D97-AF65-F5344CB8AC3E}">
        <p14:creationId xmlns:p14="http://schemas.microsoft.com/office/powerpoint/2010/main" val="71418033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are riparian areas important for adaptation to climate change?</a:t>
            </a:r>
            <a:endParaRPr lang="en-US" dirty="0"/>
          </a:p>
        </p:txBody>
      </p:sp>
      <p:sp>
        <p:nvSpPr>
          <p:cNvPr id="3" name="Content Placeholder 2"/>
          <p:cNvSpPr>
            <a:spLocks noGrp="1"/>
          </p:cNvSpPr>
          <p:nvPr>
            <p:ph idx="1"/>
          </p:nvPr>
        </p:nvSpPr>
        <p:spPr>
          <a:xfrm>
            <a:off x="4636654" y="1600200"/>
            <a:ext cx="4328127" cy="4965789"/>
          </a:xfrm>
        </p:spPr>
        <p:txBody>
          <a:bodyPr>
            <a:normAutofit fontScale="92500" lnSpcReduction="10000"/>
          </a:bodyPr>
          <a:lstStyle/>
          <a:p>
            <a:r>
              <a:rPr lang="en-US" dirty="0" smtClean="0"/>
              <a:t>Span climatic gradients</a:t>
            </a:r>
          </a:p>
          <a:p>
            <a:r>
              <a:rPr lang="en-US" dirty="0" smtClean="0"/>
              <a:t>Act as dispersal corridors</a:t>
            </a:r>
          </a:p>
          <a:p>
            <a:r>
              <a:rPr lang="en-US" dirty="0" smtClean="0"/>
              <a:t>Contain cool, moist microclimates</a:t>
            </a:r>
          </a:p>
          <a:p>
            <a:r>
              <a:rPr lang="en-US" dirty="0" smtClean="0"/>
              <a:t>Feature high species richness</a:t>
            </a:r>
            <a:endParaRPr lang="en-US" dirty="0"/>
          </a:p>
          <a:p>
            <a:r>
              <a:rPr lang="en-US" u="sng" dirty="0"/>
              <a:t>Expected to facilitate range shifts and provide refugia from warming</a:t>
            </a:r>
          </a:p>
          <a:p>
            <a:endParaRPr lang="en-US" dirty="0"/>
          </a:p>
        </p:txBody>
      </p:sp>
      <p:sp>
        <p:nvSpPr>
          <p:cNvPr id="4" name="Slide Number Placeholder 3"/>
          <p:cNvSpPr>
            <a:spLocks noGrp="1"/>
          </p:cNvSpPr>
          <p:nvPr>
            <p:ph type="sldNum" sz="quarter" idx="12"/>
          </p:nvPr>
        </p:nvSpPr>
        <p:spPr/>
        <p:txBody>
          <a:bodyPr/>
          <a:lstStyle/>
          <a:p>
            <a:fld id="{0544D3DD-9B2B-2642-A311-48BE8A8CCFDE}" type="slidenum">
              <a:rPr lang="en-US" smtClean="0"/>
              <a:t>2</a:t>
            </a:fld>
            <a:endParaRPr lang="en-US"/>
          </a:p>
        </p:txBody>
      </p:sp>
      <p:pic>
        <p:nvPicPr>
          <p:cNvPr id="5" name="Content Placeholder 4" descr="IMG_1568.jpg"/>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rcRect/>
          <a:stretch/>
        </p:blipFill>
        <p:spPr>
          <a:xfrm>
            <a:off x="165238" y="1600200"/>
            <a:ext cx="4471416" cy="4974478"/>
          </a:xfrm>
          <a:prstGeom prst="rect">
            <a:avLst/>
          </a:prstGeom>
        </p:spPr>
      </p:pic>
    </p:spTree>
    <p:extLst>
      <p:ext uri="{BB962C8B-B14F-4D97-AF65-F5344CB8AC3E}">
        <p14:creationId xmlns:p14="http://schemas.microsoft.com/office/powerpoint/2010/main" val="277444518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089995" cy="1143000"/>
          </a:xfrm>
        </p:spPr>
        <p:txBody>
          <a:bodyPr/>
          <a:lstStyle/>
          <a:p>
            <a:r>
              <a:rPr lang="en-US" dirty="0" smtClean="0"/>
              <a:t>Goals</a:t>
            </a:r>
            <a:endParaRPr lang="en-US" dirty="0"/>
          </a:p>
        </p:txBody>
      </p:sp>
      <p:sp>
        <p:nvSpPr>
          <p:cNvPr id="3" name="Content Placeholder 2"/>
          <p:cNvSpPr>
            <a:spLocks noGrp="1"/>
          </p:cNvSpPr>
          <p:nvPr>
            <p:ph idx="1"/>
          </p:nvPr>
        </p:nvSpPr>
        <p:spPr>
          <a:xfrm>
            <a:off x="136077" y="1600200"/>
            <a:ext cx="4630352" cy="4525963"/>
          </a:xfrm>
        </p:spPr>
        <p:txBody>
          <a:bodyPr>
            <a:normAutofit/>
          </a:bodyPr>
          <a:lstStyle/>
          <a:p>
            <a:pPr marL="0" indent="0">
              <a:buNone/>
            </a:pPr>
            <a:r>
              <a:rPr lang="en-US" dirty="0" smtClean="0"/>
              <a:t>Create a method to identify RCC that transcend political boundaries to recognize natural processes</a:t>
            </a:r>
          </a:p>
          <a:p>
            <a:pPr marL="0" indent="0">
              <a:buNone/>
            </a:pPr>
            <a:r>
              <a:rPr lang="en-US" dirty="0"/>
              <a:t>(Align with vulnerability assessment framework)</a:t>
            </a:r>
          </a:p>
          <a:p>
            <a:pPr marL="0" indent="0">
              <a:buNone/>
            </a:pPr>
            <a:r>
              <a:rPr lang="en-US" dirty="0" smtClean="0"/>
              <a:t>Practical way to scale up to broaden the geography</a:t>
            </a:r>
          </a:p>
        </p:txBody>
      </p:sp>
      <p:sp>
        <p:nvSpPr>
          <p:cNvPr id="4" name="Slide Number Placeholder 3"/>
          <p:cNvSpPr>
            <a:spLocks noGrp="1"/>
          </p:cNvSpPr>
          <p:nvPr>
            <p:ph type="sldNum" sz="quarter" idx="12"/>
          </p:nvPr>
        </p:nvSpPr>
        <p:spPr/>
        <p:txBody>
          <a:bodyPr/>
          <a:lstStyle/>
          <a:p>
            <a:fld id="{0544D3DD-9B2B-2642-A311-48BE8A8CCFDE}" type="slidenum">
              <a:rPr lang="en-US" smtClean="0"/>
              <a:t>3</a:t>
            </a:fld>
            <a:endParaRPr lang="en-US"/>
          </a:p>
        </p:txBody>
      </p:sp>
      <p:pic>
        <p:nvPicPr>
          <p:cNvPr id="5" name="Picture 4" descr="MeanIndexHUC1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66429" y="1600200"/>
            <a:ext cx="4273405" cy="3285830"/>
          </a:xfrm>
          <a:prstGeom prst="rect">
            <a:avLst/>
          </a:prstGeom>
        </p:spPr>
      </p:pic>
      <p:pic>
        <p:nvPicPr>
          <p:cNvPr id="6" name="Picture 5" descr="StudyArea.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5572" y="234152"/>
            <a:ext cx="5118428" cy="6623848"/>
          </a:xfrm>
          <a:prstGeom prst="rect">
            <a:avLst/>
          </a:prstGeom>
        </p:spPr>
      </p:pic>
    </p:spTree>
    <p:extLst>
      <p:ext uri="{BB962C8B-B14F-4D97-AF65-F5344CB8AC3E}">
        <p14:creationId xmlns:p14="http://schemas.microsoft.com/office/powerpoint/2010/main" val="15132734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72578"/>
            <a:ext cx="9060370" cy="1143000"/>
          </a:xfrm>
        </p:spPr>
        <p:txBody>
          <a:bodyPr>
            <a:normAutofit fontScale="90000"/>
          </a:bodyPr>
          <a:lstStyle/>
          <a:p>
            <a:r>
              <a:rPr lang="en-US" dirty="0" smtClean="0"/>
              <a:t>Which potential riparian areas (watersheds) are vulnerable to climate change?</a:t>
            </a:r>
            <a:endParaRPr lang="en-US" dirty="0"/>
          </a:p>
        </p:txBody>
      </p:sp>
      <p:sp>
        <p:nvSpPr>
          <p:cNvPr id="14" name="Process 13"/>
          <p:cNvSpPr/>
          <p:nvPr/>
        </p:nvSpPr>
        <p:spPr>
          <a:xfrm>
            <a:off x="344714" y="3494439"/>
            <a:ext cx="2403929" cy="497442"/>
          </a:xfrm>
          <a:prstGeom prst="flowChartProcess">
            <a:avLst/>
          </a:prstGeom>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a:lstStyle/>
          <a:p>
            <a:pPr algn="ctr"/>
            <a:r>
              <a:rPr lang="en-US" sz="2400" i="1" dirty="0" smtClean="0">
                <a:solidFill>
                  <a:schemeClr val="accent1">
                    <a:lumMod val="75000"/>
                  </a:schemeClr>
                </a:solidFill>
                <a:latin typeface="Helvetica"/>
                <a:cs typeface="Helvetica"/>
              </a:rPr>
              <a:t>Exposure</a:t>
            </a:r>
          </a:p>
        </p:txBody>
      </p:sp>
      <p:sp>
        <p:nvSpPr>
          <p:cNvPr id="15" name="Process 14"/>
          <p:cNvSpPr/>
          <p:nvPr/>
        </p:nvSpPr>
        <p:spPr>
          <a:xfrm>
            <a:off x="2594429" y="6112380"/>
            <a:ext cx="4200071" cy="564190"/>
          </a:xfrm>
          <a:prstGeom prst="flowChartProcess">
            <a:avLst/>
          </a:prstGeom>
          <a:solidFill>
            <a:schemeClr val="accent2">
              <a:lumMod val="20000"/>
              <a:lumOff val="80000"/>
            </a:schemeClr>
          </a:solidFill>
          <a:ln/>
        </p:spPr>
        <p:style>
          <a:lnRef idx="1">
            <a:schemeClr val="accent1"/>
          </a:lnRef>
          <a:fillRef idx="3">
            <a:schemeClr val="accent1"/>
          </a:fillRef>
          <a:effectRef idx="2">
            <a:schemeClr val="accent1"/>
          </a:effectRef>
          <a:fontRef idx="minor">
            <a:schemeClr val="lt1"/>
          </a:fontRef>
        </p:style>
        <p:txBody>
          <a:bodyPr/>
          <a:lstStyle/>
          <a:p>
            <a:pPr algn="ctr"/>
            <a:r>
              <a:rPr lang="en-US" sz="2400" i="1" dirty="0" smtClean="0">
                <a:solidFill>
                  <a:schemeClr val="accent1">
                    <a:lumMod val="75000"/>
                  </a:schemeClr>
                </a:solidFill>
                <a:latin typeface="Helvetica"/>
                <a:cs typeface="Helvetica"/>
              </a:rPr>
              <a:t>Vulnerability</a:t>
            </a:r>
          </a:p>
        </p:txBody>
      </p:sp>
      <p:sp>
        <p:nvSpPr>
          <p:cNvPr id="16" name="Process 15"/>
          <p:cNvSpPr/>
          <p:nvPr/>
        </p:nvSpPr>
        <p:spPr>
          <a:xfrm>
            <a:off x="2106706" y="4169788"/>
            <a:ext cx="1495592" cy="870208"/>
          </a:xfrm>
          <a:prstGeom prst="flowChartProcess">
            <a:avLst/>
          </a:prstGeom>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a:lstStyle/>
          <a:p>
            <a:pPr algn="ctr"/>
            <a:r>
              <a:rPr lang="en-US" sz="2400" i="1" dirty="0" smtClean="0">
                <a:solidFill>
                  <a:schemeClr val="accent1">
                    <a:lumMod val="75000"/>
                  </a:schemeClr>
                </a:solidFill>
                <a:latin typeface="Helvetica"/>
                <a:cs typeface="Helvetica"/>
              </a:rPr>
              <a:t>Potential Impact</a:t>
            </a:r>
            <a:endParaRPr lang="en-US" sz="2400" i="1" dirty="0">
              <a:solidFill>
                <a:schemeClr val="accent1">
                  <a:lumMod val="75000"/>
                </a:schemeClr>
              </a:solidFill>
              <a:latin typeface="Helvetica"/>
              <a:cs typeface="Helvetica"/>
            </a:endParaRPr>
          </a:p>
        </p:txBody>
      </p:sp>
      <p:sp>
        <p:nvSpPr>
          <p:cNvPr id="17" name="Process 16"/>
          <p:cNvSpPr/>
          <p:nvPr/>
        </p:nvSpPr>
        <p:spPr>
          <a:xfrm>
            <a:off x="5871486" y="4422687"/>
            <a:ext cx="2739571" cy="617308"/>
          </a:xfrm>
          <a:prstGeom prst="flowChartProcess">
            <a:avLst/>
          </a:prstGeom>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a:lstStyle/>
          <a:p>
            <a:pPr algn="ctr"/>
            <a:r>
              <a:rPr lang="en-US" sz="2400" i="1" dirty="0" smtClean="0">
                <a:solidFill>
                  <a:schemeClr val="accent1">
                    <a:lumMod val="75000"/>
                  </a:schemeClr>
                </a:solidFill>
                <a:latin typeface="Helvetica"/>
                <a:cs typeface="Helvetica"/>
              </a:rPr>
              <a:t>Adaptive Capacity</a:t>
            </a:r>
          </a:p>
        </p:txBody>
      </p:sp>
      <p:sp>
        <p:nvSpPr>
          <p:cNvPr id="18" name="Process 17"/>
          <p:cNvSpPr/>
          <p:nvPr/>
        </p:nvSpPr>
        <p:spPr>
          <a:xfrm>
            <a:off x="3806167" y="3415281"/>
            <a:ext cx="1702287" cy="576599"/>
          </a:xfrm>
          <a:prstGeom prst="flowChartProcess">
            <a:avLst/>
          </a:prstGeom>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a:lstStyle/>
          <a:p>
            <a:pPr algn="ctr"/>
            <a:r>
              <a:rPr lang="en-US" sz="2400" i="1" dirty="0" smtClean="0">
                <a:solidFill>
                  <a:schemeClr val="accent1">
                    <a:lumMod val="75000"/>
                  </a:schemeClr>
                </a:solidFill>
                <a:latin typeface="Helvetica"/>
                <a:cs typeface="Helvetica"/>
              </a:rPr>
              <a:t>Sensitivity</a:t>
            </a:r>
          </a:p>
        </p:txBody>
      </p:sp>
      <p:sp>
        <p:nvSpPr>
          <p:cNvPr id="19" name="Multidocument 18"/>
          <p:cNvSpPr/>
          <p:nvPr/>
        </p:nvSpPr>
        <p:spPr>
          <a:xfrm>
            <a:off x="288014" y="1715507"/>
            <a:ext cx="2928471" cy="1183751"/>
          </a:xfrm>
          <a:prstGeom prst="flowChartMultidocument">
            <a:avLst/>
          </a:prstGeom>
          <a:noFill/>
          <a:ln/>
        </p:spPr>
        <p:style>
          <a:lnRef idx="1">
            <a:schemeClr val="accent1"/>
          </a:lnRef>
          <a:fillRef idx="3">
            <a:schemeClr val="accent1"/>
          </a:fillRef>
          <a:effectRef idx="2">
            <a:schemeClr val="accent1"/>
          </a:effectRef>
          <a:fontRef idx="minor">
            <a:schemeClr val="lt1"/>
          </a:fontRef>
        </p:style>
        <p:txBody>
          <a:bodyPr/>
          <a:lstStyle/>
          <a:p>
            <a:r>
              <a:rPr lang="en-US" sz="2400" dirty="0" smtClean="0">
                <a:solidFill>
                  <a:schemeClr val="accent1">
                    <a:lumMod val="75000"/>
                  </a:schemeClr>
                </a:solidFill>
              </a:rPr>
              <a:t>Temperature 2070 </a:t>
            </a:r>
          </a:p>
        </p:txBody>
      </p:sp>
      <p:sp>
        <p:nvSpPr>
          <p:cNvPr id="22" name="Multidocument 21"/>
          <p:cNvSpPr/>
          <p:nvPr/>
        </p:nvSpPr>
        <p:spPr>
          <a:xfrm>
            <a:off x="6199711" y="1865956"/>
            <a:ext cx="2427320" cy="1549326"/>
          </a:xfrm>
          <a:prstGeom prst="flowChartMultidocument">
            <a:avLst/>
          </a:prstGeom>
          <a:noFill/>
          <a:ln/>
        </p:spPr>
        <p:style>
          <a:lnRef idx="1">
            <a:schemeClr val="accent1"/>
          </a:lnRef>
          <a:fillRef idx="3">
            <a:schemeClr val="accent1"/>
          </a:fillRef>
          <a:effectRef idx="2">
            <a:schemeClr val="accent1"/>
          </a:effectRef>
          <a:fontRef idx="minor">
            <a:schemeClr val="lt1"/>
          </a:fontRef>
        </p:style>
        <p:txBody>
          <a:bodyPr/>
          <a:lstStyle/>
          <a:p>
            <a:r>
              <a:rPr lang="en-US" sz="2400" dirty="0" smtClean="0">
                <a:solidFill>
                  <a:schemeClr val="accent1">
                    <a:lumMod val="75000"/>
                  </a:schemeClr>
                </a:solidFill>
              </a:rPr>
              <a:t>Human modification</a:t>
            </a:r>
            <a:endParaRPr lang="en-US" sz="2400" dirty="0">
              <a:solidFill>
                <a:schemeClr val="accent1">
                  <a:lumMod val="75000"/>
                </a:schemeClr>
              </a:solidFill>
            </a:endParaRPr>
          </a:p>
        </p:txBody>
      </p:sp>
      <p:cxnSp>
        <p:nvCxnSpPr>
          <p:cNvPr id="23" name="Elbow Connector 22"/>
          <p:cNvCxnSpPr>
            <a:stCxn id="14" idx="2"/>
            <a:endCxn id="16" idx="1"/>
          </p:cNvCxnSpPr>
          <p:nvPr/>
        </p:nvCxnSpPr>
        <p:spPr>
          <a:xfrm rot="16200000" flipH="1">
            <a:off x="1520187" y="4018372"/>
            <a:ext cx="613011" cy="56002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Elbow Connector 23"/>
          <p:cNvCxnSpPr>
            <a:stCxn id="18" idx="2"/>
            <a:endCxn id="16" idx="3"/>
          </p:cNvCxnSpPr>
          <p:nvPr/>
        </p:nvCxnSpPr>
        <p:spPr>
          <a:xfrm rot="5400000">
            <a:off x="3823299" y="3770880"/>
            <a:ext cx="613012" cy="1055013"/>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9" idx="2"/>
            <a:endCxn id="14" idx="0"/>
          </p:cNvCxnSpPr>
          <p:nvPr/>
        </p:nvCxnSpPr>
        <p:spPr>
          <a:xfrm flipH="1">
            <a:off x="1546679" y="2854429"/>
            <a:ext cx="1933" cy="640010"/>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a:stCxn id="27" idx="2"/>
            <a:endCxn id="18" idx="0"/>
          </p:cNvCxnSpPr>
          <p:nvPr/>
        </p:nvCxnSpPr>
        <p:spPr>
          <a:xfrm>
            <a:off x="4656746" y="2899258"/>
            <a:ext cx="565" cy="516023"/>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27" name="Multidocument 26"/>
          <p:cNvSpPr/>
          <p:nvPr/>
        </p:nvSpPr>
        <p:spPr>
          <a:xfrm>
            <a:off x="3575085" y="1715507"/>
            <a:ext cx="2512786" cy="1230345"/>
          </a:xfrm>
          <a:prstGeom prst="flowChartMultidocument">
            <a:avLst/>
          </a:prstGeom>
          <a:noFill/>
          <a:ln/>
        </p:spPr>
        <p:style>
          <a:lnRef idx="1">
            <a:schemeClr val="accent1"/>
          </a:lnRef>
          <a:fillRef idx="3">
            <a:schemeClr val="accent1"/>
          </a:fillRef>
          <a:effectRef idx="2">
            <a:schemeClr val="accent1"/>
          </a:effectRef>
          <a:fontRef idx="minor">
            <a:schemeClr val="lt1"/>
          </a:fontRef>
        </p:style>
        <p:txBody>
          <a:bodyPr/>
          <a:lstStyle/>
          <a:p>
            <a:r>
              <a:rPr lang="en-US" sz="2400" dirty="0" smtClean="0">
                <a:solidFill>
                  <a:schemeClr val="accent1">
                    <a:lumMod val="75000"/>
                  </a:schemeClr>
                </a:solidFill>
              </a:rPr>
              <a:t>Insolation</a:t>
            </a:r>
          </a:p>
          <a:p>
            <a:r>
              <a:rPr lang="en-US" sz="2400" dirty="0">
                <a:solidFill>
                  <a:schemeClr val="accent1">
                    <a:lumMod val="75000"/>
                  </a:schemeClr>
                </a:solidFill>
              </a:rPr>
              <a:t>(</a:t>
            </a:r>
            <a:r>
              <a:rPr lang="en-US" sz="2400" dirty="0" smtClean="0">
                <a:solidFill>
                  <a:schemeClr val="accent1">
                    <a:lumMod val="75000"/>
                  </a:schemeClr>
                </a:solidFill>
              </a:rPr>
              <a:t>Canopy cover)</a:t>
            </a:r>
            <a:endParaRPr lang="en-US" sz="2400" dirty="0">
              <a:solidFill>
                <a:schemeClr val="accent1">
                  <a:lumMod val="75000"/>
                </a:schemeClr>
              </a:solidFill>
            </a:endParaRPr>
          </a:p>
        </p:txBody>
      </p:sp>
      <p:cxnSp>
        <p:nvCxnSpPr>
          <p:cNvPr id="28" name="Straight Connector 27"/>
          <p:cNvCxnSpPr>
            <a:stCxn id="22" idx="2"/>
            <a:endCxn id="17" idx="0"/>
          </p:cNvCxnSpPr>
          <p:nvPr/>
        </p:nvCxnSpPr>
        <p:spPr>
          <a:xfrm flipH="1">
            <a:off x="7241272" y="3356608"/>
            <a:ext cx="3310" cy="1066079"/>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16" idx="2"/>
            <a:endCxn id="15" idx="0"/>
          </p:cNvCxnSpPr>
          <p:nvPr/>
        </p:nvCxnSpPr>
        <p:spPr>
          <a:xfrm rot="16200000" flipH="1">
            <a:off x="3238291" y="4656206"/>
            <a:ext cx="1072384" cy="1839963"/>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Elbow Connector 29"/>
          <p:cNvCxnSpPr>
            <a:stCxn id="17" idx="2"/>
            <a:endCxn id="15" idx="0"/>
          </p:cNvCxnSpPr>
          <p:nvPr/>
        </p:nvCxnSpPr>
        <p:spPr>
          <a:xfrm rot="5400000">
            <a:off x="5431677" y="4302784"/>
            <a:ext cx="1072385" cy="2546807"/>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115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13" y="274638"/>
            <a:ext cx="3695224" cy="1143000"/>
          </a:xfrm>
        </p:spPr>
        <p:txBody>
          <a:bodyPr/>
          <a:lstStyle/>
          <a:p>
            <a:r>
              <a:rPr lang="en-US" dirty="0" smtClean="0"/>
              <a:t>Exposure</a:t>
            </a:r>
            <a:endParaRPr lang="en-US" dirty="0"/>
          </a:p>
        </p:txBody>
      </p:sp>
      <p:sp>
        <p:nvSpPr>
          <p:cNvPr id="3" name="Content Placeholder 2"/>
          <p:cNvSpPr>
            <a:spLocks noGrp="1"/>
          </p:cNvSpPr>
          <p:nvPr>
            <p:ph idx="1"/>
          </p:nvPr>
        </p:nvSpPr>
        <p:spPr>
          <a:xfrm>
            <a:off x="149413" y="1600200"/>
            <a:ext cx="3695223" cy="4525963"/>
          </a:xfrm>
        </p:spPr>
        <p:txBody>
          <a:bodyPr>
            <a:normAutofit fontScale="85000" lnSpcReduction="10000"/>
          </a:bodyPr>
          <a:lstStyle/>
          <a:p>
            <a:r>
              <a:rPr lang="en-US" dirty="0" smtClean="0"/>
              <a:t>Temperature (T) from </a:t>
            </a:r>
            <a:r>
              <a:rPr lang="en-US" dirty="0" err="1" smtClean="0"/>
              <a:t>WorldClim</a:t>
            </a:r>
            <a:r>
              <a:rPr lang="en-US" dirty="0" smtClean="0"/>
              <a:t> (Bio1) for 2000, ~2070</a:t>
            </a:r>
          </a:p>
          <a:p>
            <a:r>
              <a:rPr lang="en-US" dirty="0">
                <a:sym typeface="Wingdings"/>
              </a:rPr>
              <a:t>Lower elevation ~ higher exposure</a:t>
            </a:r>
            <a:endParaRPr lang="en-US" dirty="0"/>
          </a:p>
          <a:p>
            <a:r>
              <a:rPr lang="en-US" dirty="0" smtClean="0"/>
              <a:t>T in 2070 standardized by mean/STD of 2000 (100 km radius)</a:t>
            </a:r>
          </a:p>
          <a:p>
            <a:r>
              <a:rPr lang="en-US" dirty="0" smtClean="0"/>
              <a:t>Z-score converted to probability (0</a:t>
            </a:r>
            <a:r>
              <a:rPr lang="en-US" dirty="0" smtClean="0">
                <a:sym typeface="Wingdings"/>
              </a:rPr>
              <a:t>1)</a:t>
            </a:r>
          </a:p>
        </p:txBody>
      </p:sp>
      <p:sp>
        <p:nvSpPr>
          <p:cNvPr id="4" name="Slide Number Placeholder 3"/>
          <p:cNvSpPr>
            <a:spLocks noGrp="1"/>
          </p:cNvSpPr>
          <p:nvPr>
            <p:ph type="sldNum" sz="quarter" idx="12"/>
          </p:nvPr>
        </p:nvSpPr>
        <p:spPr/>
        <p:txBody>
          <a:bodyPr/>
          <a:lstStyle/>
          <a:p>
            <a:fld id="{0544D3DD-9B2B-2642-A311-48BE8A8CCFDE}" type="slidenum">
              <a:rPr lang="en-US" smtClean="0"/>
              <a:t>5</a:t>
            </a:fld>
            <a:endParaRPr lang="en-US"/>
          </a:p>
        </p:txBody>
      </p:sp>
      <p:pic>
        <p:nvPicPr>
          <p:cNvPr id="5" name="Picture 4" descr="Exposure prob.t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44636" y="0"/>
            <a:ext cx="5299364" cy="6858000"/>
          </a:xfrm>
          <a:prstGeom prst="rect">
            <a:avLst/>
          </a:prstGeom>
        </p:spPr>
      </p:pic>
    </p:spTree>
    <p:extLst>
      <p:ext uri="{BB962C8B-B14F-4D97-AF65-F5344CB8AC3E}">
        <p14:creationId xmlns:p14="http://schemas.microsoft.com/office/powerpoint/2010/main" val="244456969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Missoula, MT</a:t>
            </a:r>
            <a:endParaRPr lang="en-US" dirty="0"/>
          </a:p>
        </p:txBody>
      </p:sp>
      <p:sp>
        <p:nvSpPr>
          <p:cNvPr id="4" name="Slide Number Placeholder 3"/>
          <p:cNvSpPr>
            <a:spLocks noGrp="1"/>
          </p:cNvSpPr>
          <p:nvPr>
            <p:ph type="sldNum" sz="quarter" idx="12"/>
          </p:nvPr>
        </p:nvSpPr>
        <p:spPr/>
        <p:txBody>
          <a:bodyPr/>
          <a:lstStyle/>
          <a:p>
            <a:fld id="{0544D3DD-9B2B-2642-A311-48BE8A8CCFDE}" type="slidenum">
              <a:rPr lang="en-US" smtClean="0"/>
              <a:t>6</a:t>
            </a:fld>
            <a:endParaRPr lang="en-US"/>
          </a:p>
        </p:txBody>
      </p:sp>
      <p:pic>
        <p:nvPicPr>
          <p:cNvPr id="5" name="Picture 4" descr="Exposure probM.t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44636" y="0"/>
            <a:ext cx="5299364" cy="6858000"/>
          </a:xfrm>
          <a:prstGeom prst="rect">
            <a:avLst/>
          </a:prstGeom>
        </p:spPr>
      </p:pic>
      <p:sp>
        <p:nvSpPr>
          <p:cNvPr id="6" name="Line Callout 1 5"/>
          <p:cNvSpPr/>
          <p:nvPr/>
        </p:nvSpPr>
        <p:spPr>
          <a:xfrm>
            <a:off x="4422459" y="2744334"/>
            <a:ext cx="1508171" cy="703094"/>
          </a:xfrm>
          <a:prstGeom prst="borderCallout1">
            <a:avLst>
              <a:gd name="adj1" fmla="val 36492"/>
              <a:gd name="adj2" fmla="val 98810"/>
              <a:gd name="adj3" fmla="val 97984"/>
              <a:gd name="adj4" fmla="val 134599"/>
            </a:avLst>
          </a:prstGeom>
          <a:noFill/>
          <a:ln>
            <a:tailEnd type="ova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You are here</a:t>
            </a:r>
            <a:endParaRPr lang="en-US" sz="2400" dirty="0">
              <a:solidFill>
                <a:srgbClr val="000000"/>
              </a:solidFill>
            </a:endParaRPr>
          </a:p>
        </p:txBody>
      </p:sp>
      <p:sp>
        <p:nvSpPr>
          <p:cNvPr id="8" name="Title 1"/>
          <p:cNvSpPr txBox="1">
            <a:spLocks/>
          </p:cNvSpPr>
          <p:nvPr/>
        </p:nvSpPr>
        <p:spPr>
          <a:xfrm>
            <a:off x="149413" y="274638"/>
            <a:ext cx="3695224"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i="0" kern="1200">
                <a:solidFill>
                  <a:schemeClr val="tx1"/>
                </a:solidFill>
                <a:latin typeface="Gill Sans Light"/>
                <a:ea typeface="+mj-ea"/>
                <a:cs typeface="+mj-cs"/>
              </a:defRPr>
            </a:lvl1pPr>
          </a:lstStyle>
          <a:p>
            <a:r>
              <a:rPr lang="en-US" smtClean="0"/>
              <a:t>Exposure</a:t>
            </a:r>
            <a:endParaRPr lang="en-US" dirty="0"/>
          </a:p>
        </p:txBody>
      </p:sp>
      <p:sp>
        <p:nvSpPr>
          <p:cNvPr id="11" name="Rectangle 10"/>
          <p:cNvSpPr/>
          <p:nvPr/>
        </p:nvSpPr>
        <p:spPr>
          <a:xfrm>
            <a:off x="7869708" y="6310631"/>
            <a:ext cx="963869" cy="45719"/>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a:p>
            <a:pPr algn="ctr"/>
            <a:r>
              <a:rPr lang="en-US" dirty="0" smtClean="0"/>
              <a:t>1 mile</a:t>
            </a:r>
            <a:endParaRPr lang="en-US" dirty="0"/>
          </a:p>
        </p:txBody>
      </p:sp>
    </p:spTree>
    <p:extLst>
      <p:ext uri="{BB962C8B-B14F-4D97-AF65-F5344CB8AC3E}">
        <p14:creationId xmlns:p14="http://schemas.microsoft.com/office/powerpoint/2010/main" val="426275075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412" y="1600200"/>
            <a:ext cx="3570941" cy="4525963"/>
          </a:xfrm>
        </p:spPr>
        <p:txBody>
          <a:bodyPr>
            <a:normAutofit fontScale="77500" lnSpcReduction="20000"/>
          </a:bodyPr>
          <a:lstStyle/>
          <a:p>
            <a:pPr marL="0" indent="0">
              <a:buNone/>
            </a:pPr>
            <a:r>
              <a:rPr lang="en-US" dirty="0" smtClean="0"/>
              <a:t>Calculated using inverse of insolation</a:t>
            </a:r>
          </a:p>
          <a:p>
            <a:pPr>
              <a:buFontTx/>
              <a:buChar char="-"/>
            </a:pPr>
            <a:r>
              <a:rPr lang="en-US" dirty="0" smtClean="0"/>
              <a:t>Assume related to evapotranspiration process</a:t>
            </a:r>
          </a:p>
          <a:p>
            <a:pPr marL="0" indent="0">
              <a:buNone/>
            </a:pPr>
            <a:r>
              <a:rPr lang="en-US" dirty="0" smtClean="0"/>
              <a:t>- High </a:t>
            </a:r>
            <a:r>
              <a:rPr lang="en-US" dirty="0"/>
              <a:t>insolation = high sensitivity</a:t>
            </a:r>
          </a:p>
          <a:p>
            <a:pPr marL="0" indent="0">
              <a:buNone/>
            </a:pPr>
            <a:r>
              <a:rPr lang="en-US" dirty="0"/>
              <a:t>- Low insolation = low sensitivity</a:t>
            </a:r>
          </a:p>
          <a:p>
            <a:pPr marL="0" indent="0">
              <a:buNone/>
            </a:pPr>
            <a:r>
              <a:rPr lang="en-US" dirty="0" smtClean="0"/>
              <a:t>- calculated using HILLSHADE (south at equinox zenith, adj. by latitude)</a:t>
            </a:r>
          </a:p>
        </p:txBody>
      </p:sp>
      <p:sp>
        <p:nvSpPr>
          <p:cNvPr id="4" name="Slide Number Placeholder 3"/>
          <p:cNvSpPr>
            <a:spLocks noGrp="1"/>
          </p:cNvSpPr>
          <p:nvPr>
            <p:ph type="sldNum" sz="quarter" idx="12"/>
          </p:nvPr>
        </p:nvSpPr>
        <p:spPr/>
        <p:txBody>
          <a:bodyPr/>
          <a:lstStyle/>
          <a:p>
            <a:fld id="{0544D3DD-9B2B-2642-A311-48BE8A8CCFDE}" type="slidenum">
              <a:rPr lang="en-US" smtClean="0"/>
              <a:t>7</a:t>
            </a:fld>
            <a:endParaRPr lang="en-US"/>
          </a:p>
        </p:txBody>
      </p:sp>
      <p:pic>
        <p:nvPicPr>
          <p:cNvPr id="5" name="Picture 4" descr="Insolation.t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44636" y="0"/>
            <a:ext cx="5299364" cy="6858000"/>
          </a:xfrm>
          <a:prstGeom prst="rect">
            <a:avLst/>
          </a:prstGeom>
        </p:spPr>
      </p:pic>
      <p:sp>
        <p:nvSpPr>
          <p:cNvPr id="6" name="Title 1"/>
          <p:cNvSpPr txBox="1">
            <a:spLocks/>
          </p:cNvSpPr>
          <p:nvPr/>
        </p:nvSpPr>
        <p:spPr>
          <a:xfrm>
            <a:off x="149412" y="274638"/>
            <a:ext cx="440764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Gill Sans"/>
                <a:cs typeface="Gill Sans"/>
              </a:rPr>
              <a:t>Sensitivity</a:t>
            </a:r>
            <a:endParaRPr lang="en-US" dirty="0">
              <a:latin typeface="Gill Sans"/>
              <a:cs typeface="Gill Sans"/>
            </a:endParaRPr>
          </a:p>
        </p:txBody>
      </p:sp>
    </p:spTree>
    <p:extLst>
      <p:ext uri="{BB962C8B-B14F-4D97-AF65-F5344CB8AC3E}">
        <p14:creationId xmlns:p14="http://schemas.microsoft.com/office/powerpoint/2010/main" val="255034092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544D3DD-9B2B-2642-A311-48BE8A8CCFDE}" type="slidenum">
              <a:rPr lang="en-US" smtClean="0"/>
              <a:t>8</a:t>
            </a:fld>
            <a:endParaRPr lang="en-US"/>
          </a:p>
        </p:txBody>
      </p:sp>
      <p:pic>
        <p:nvPicPr>
          <p:cNvPr id="9" name="Picture 8" descr="HumanModificationM.t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44636" y="0"/>
            <a:ext cx="5299364" cy="6858000"/>
          </a:xfrm>
          <a:prstGeom prst="rect">
            <a:avLst/>
          </a:prstGeom>
        </p:spPr>
      </p:pic>
      <p:sp>
        <p:nvSpPr>
          <p:cNvPr id="11" name="Title 1"/>
          <p:cNvSpPr txBox="1">
            <a:spLocks/>
          </p:cNvSpPr>
          <p:nvPr/>
        </p:nvSpPr>
        <p:spPr>
          <a:xfrm>
            <a:off x="149413" y="274637"/>
            <a:ext cx="3695224" cy="151830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latin typeface="Gill Sans"/>
                <a:cs typeface="Gill Sans"/>
              </a:rPr>
              <a:t>Adaptive capacity</a:t>
            </a:r>
            <a:endParaRPr lang="en-US" sz="3600" dirty="0">
              <a:latin typeface="Gill Sans"/>
              <a:cs typeface="Gill Sans"/>
            </a:endParaRPr>
          </a:p>
        </p:txBody>
      </p:sp>
      <p:sp>
        <p:nvSpPr>
          <p:cNvPr id="6" name="Content Placeholder 2"/>
          <p:cNvSpPr>
            <a:spLocks noGrp="1"/>
          </p:cNvSpPr>
          <p:nvPr>
            <p:ph idx="1"/>
          </p:nvPr>
        </p:nvSpPr>
        <p:spPr>
          <a:xfrm>
            <a:off x="149412" y="1600200"/>
            <a:ext cx="3570941" cy="4525963"/>
          </a:xfrm>
        </p:spPr>
        <p:txBody>
          <a:bodyPr>
            <a:normAutofit fontScale="92500" lnSpcReduction="10000"/>
          </a:bodyPr>
          <a:lstStyle/>
          <a:p>
            <a:pPr marL="0" indent="0">
              <a:buNone/>
            </a:pPr>
            <a:r>
              <a:rPr lang="en-US" dirty="0" smtClean="0"/>
              <a:t>Calculated as inverse of human modification</a:t>
            </a:r>
          </a:p>
          <a:p>
            <a:pPr marL="0" indent="0">
              <a:buNone/>
            </a:pPr>
            <a:r>
              <a:rPr lang="en-US" dirty="0" smtClean="0"/>
              <a:t>Data from “Night lights” (VIIRS) and accessibility to urban areas along roads</a:t>
            </a:r>
          </a:p>
          <a:p>
            <a:pPr marL="0" indent="0">
              <a:buNone/>
            </a:pPr>
            <a:r>
              <a:rPr lang="en-US" sz="2800" dirty="0" smtClean="0"/>
              <a:t>- High modification = low adaptive capacity</a:t>
            </a:r>
          </a:p>
          <a:p>
            <a:pPr marL="0" indent="0">
              <a:buNone/>
            </a:pPr>
            <a:r>
              <a:rPr lang="en-US" sz="2800" dirty="0" smtClean="0"/>
              <a:t>- Low modification = high adaptive capacity</a:t>
            </a:r>
            <a:endParaRPr lang="en-US" sz="2800" dirty="0"/>
          </a:p>
        </p:txBody>
      </p:sp>
    </p:spTree>
    <p:extLst>
      <p:ext uri="{BB962C8B-B14F-4D97-AF65-F5344CB8AC3E}">
        <p14:creationId xmlns:p14="http://schemas.microsoft.com/office/powerpoint/2010/main" val="39823971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Vuln</a:t>
            </a:r>
            <a:endParaRPr lang="en-US" dirty="0"/>
          </a:p>
        </p:txBody>
      </p:sp>
      <p:sp>
        <p:nvSpPr>
          <p:cNvPr id="3" name="Content Placeholder 2"/>
          <p:cNvSpPr>
            <a:spLocks noGrp="1"/>
          </p:cNvSpPr>
          <p:nvPr>
            <p:ph idx="1"/>
          </p:nvPr>
        </p:nvSpPr>
        <p:spPr>
          <a:xfrm>
            <a:off x="181434" y="1656900"/>
            <a:ext cx="3764760" cy="4525963"/>
          </a:xfrm>
        </p:spPr>
        <p:txBody>
          <a:bodyPr>
            <a:normAutofit fontScale="77500" lnSpcReduction="20000"/>
          </a:bodyPr>
          <a:lstStyle/>
          <a:p>
            <a:pPr marL="0" indent="0">
              <a:buNone/>
            </a:pPr>
            <a:r>
              <a:rPr lang="en-US" dirty="0" smtClean="0"/>
              <a:t>Calculate “resilience” as inverse of vulnerability</a:t>
            </a:r>
          </a:p>
          <a:p>
            <a:pPr marL="0" indent="0">
              <a:buNone/>
            </a:pPr>
            <a:r>
              <a:rPr lang="en-US" sz="2900" dirty="0" smtClean="0"/>
              <a:t>V=1.0-((1-E) x (1-S) x (1-(1/A)))</a:t>
            </a:r>
          </a:p>
          <a:p>
            <a:pPr marL="0" indent="0">
              <a:buNone/>
            </a:pPr>
            <a:r>
              <a:rPr lang="en-US" sz="2900" dirty="0" smtClean="0"/>
              <a:t>R = 1-V</a:t>
            </a:r>
            <a:endParaRPr lang="en-US" sz="2900" dirty="0"/>
          </a:p>
          <a:p>
            <a:pPr marL="0" indent="0">
              <a:buNone/>
            </a:pPr>
            <a:r>
              <a:rPr lang="en-US" dirty="0" smtClean="0"/>
              <a:t>Assume spatial distribution dominated by watershed process (flow accumulation)</a:t>
            </a:r>
          </a:p>
          <a:p>
            <a:pPr marL="0" indent="0">
              <a:buNone/>
            </a:pPr>
            <a:r>
              <a:rPr lang="en-US" dirty="0" smtClean="0"/>
              <a:t>Average resilience from a location thru all locations above it (up to headwaters)</a:t>
            </a:r>
          </a:p>
          <a:p>
            <a:pPr marL="0" indent="0">
              <a:buNone/>
            </a:pPr>
            <a:r>
              <a:rPr lang="en-US" dirty="0" smtClean="0"/>
              <a:t>At 210 m resolution</a:t>
            </a:r>
          </a:p>
        </p:txBody>
      </p:sp>
      <p:sp>
        <p:nvSpPr>
          <p:cNvPr id="4" name="Slide Number Placeholder 3"/>
          <p:cNvSpPr>
            <a:spLocks noGrp="1"/>
          </p:cNvSpPr>
          <p:nvPr>
            <p:ph type="sldNum" sz="quarter" idx="12"/>
          </p:nvPr>
        </p:nvSpPr>
        <p:spPr/>
        <p:txBody>
          <a:bodyPr/>
          <a:lstStyle/>
          <a:p>
            <a:fld id="{0544D3DD-9B2B-2642-A311-48BE8A8CCFDE}" type="slidenum">
              <a:rPr lang="en-US" smtClean="0"/>
              <a:t>9</a:t>
            </a:fld>
            <a:endParaRPr lang="en-US"/>
          </a:p>
        </p:txBody>
      </p:sp>
      <p:pic>
        <p:nvPicPr>
          <p:cNvPr id="6" name="Picture 5" descr="ResilientRipCorrM.t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44636" y="0"/>
            <a:ext cx="5299364" cy="6858000"/>
          </a:xfrm>
          <a:prstGeom prst="rect">
            <a:avLst/>
          </a:prstGeom>
        </p:spPr>
      </p:pic>
      <p:sp>
        <p:nvSpPr>
          <p:cNvPr id="7" name="Title 1"/>
          <p:cNvSpPr txBox="1">
            <a:spLocks/>
          </p:cNvSpPr>
          <p:nvPr/>
        </p:nvSpPr>
        <p:spPr>
          <a:xfrm>
            <a:off x="0" y="274637"/>
            <a:ext cx="3946194" cy="1518303"/>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Gill Sans"/>
                <a:cs typeface="Gill Sans"/>
              </a:rPr>
              <a:t>Resilient riparian climate-corridors</a:t>
            </a:r>
            <a:endParaRPr lang="en-US" dirty="0">
              <a:latin typeface="Gill Sans"/>
              <a:cs typeface="Gill Sans"/>
            </a:endParaRPr>
          </a:p>
        </p:txBody>
      </p:sp>
    </p:spTree>
    <p:extLst>
      <p:ext uri="{BB962C8B-B14F-4D97-AF65-F5344CB8AC3E}">
        <p14:creationId xmlns:p14="http://schemas.microsoft.com/office/powerpoint/2010/main" val="2116276146"/>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BjotI2woPcpVA3L1DCP9ds"/>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17684</TotalTime>
  <Words>766</Words>
  <Application>Microsoft Macintosh PowerPoint</Application>
  <PresentationFormat>On-screen Show (4:3)</PresentationFormat>
  <Paragraphs>113</Paragraphs>
  <Slides>19</Slides>
  <Notes>2</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Mapping trans-boundary riparian climate-corridors:  Overcoming data limitations to inform large-scale climate adaptation for North America</vt:lpstr>
      <vt:lpstr>Why are riparian areas important for adaptation to climate change?</vt:lpstr>
      <vt:lpstr>Goals</vt:lpstr>
      <vt:lpstr>Which potential riparian areas (watersheds) are vulnerable to climate change?</vt:lpstr>
      <vt:lpstr>Exposure</vt:lpstr>
      <vt:lpstr>PowerPoint Presentation</vt:lpstr>
      <vt:lpstr>PowerPoint Presentation</vt:lpstr>
      <vt:lpstr>PowerPoint Presentation</vt:lpstr>
      <vt:lpstr>Vuln</vt:lpstr>
      <vt:lpstr>Resilient riparian climate- corridors</vt:lpstr>
      <vt:lpstr>Resilient RCC (details)</vt:lpstr>
      <vt:lpstr>Riparian climate-corridor quintiles – detailed approach</vt:lpstr>
      <vt:lpstr>Riparian climate-corridor quintiles – coarse approach</vt:lpstr>
      <vt:lpstr>Riparian climate-corridor quintiles – coarse approach</vt:lpstr>
      <vt:lpstr>Summary – climate adaptation planning means transcending boundaries</vt:lpstr>
      <vt:lpstr>PowerPoint Presentation</vt:lpstr>
      <vt:lpstr>PowerPoint Presentation</vt:lpstr>
      <vt:lpstr>Technical – Scaling issues</vt:lpstr>
      <vt:lpstr>Thanks!  Comments, questions? </vt:lpstr>
    </vt:vector>
  </TitlesOfParts>
  <Company>Colorado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Theobald</dc:creator>
  <cp:lastModifiedBy>David Theobald</cp:lastModifiedBy>
  <cp:revision>205</cp:revision>
  <cp:lastPrinted>2012-12-18T21:33:17Z</cp:lastPrinted>
  <dcterms:created xsi:type="dcterms:W3CDTF">2012-12-18T01:17:15Z</dcterms:created>
  <dcterms:modified xsi:type="dcterms:W3CDTF">2014-07-15T18:29:22Z</dcterms:modified>
</cp:coreProperties>
</file>