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Lst>
  <p:notesMasterIdLst>
    <p:notesMasterId r:id="rId68"/>
  </p:notesMasterIdLst>
  <p:handoutMasterIdLst>
    <p:handoutMasterId r:id="rId69"/>
  </p:handoutMasterIdLst>
  <p:sldIdLst>
    <p:sldId id="951" r:id="rId2"/>
    <p:sldId id="953" r:id="rId3"/>
    <p:sldId id="934" r:id="rId4"/>
    <p:sldId id="943" r:id="rId5"/>
    <p:sldId id="944" r:id="rId6"/>
    <p:sldId id="946" r:id="rId7"/>
    <p:sldId id="941" r:id="rId8"/>
    <p:sldId id="976" r:id="rId9"/>
    <p:sldId id="977" r:id="rId10"/>
    <p:sldId id="978" r:id="rId11"/>
    <p:sldId id="979" r:id="rId12"/>
    <p:sldId id="980" r:id="rId13"/>
    <p:sldId id="981" r:id="rId14"/>
    <p:sldId id="958" r:id="rId15"/>
    <p:sldId id="970" r:id="rId16"/>
    <p:sldId id="992" r:id="rId17"/>
    <p:sldId id="971" r:id="rId18"/>
    <p:sldId id="973" r:id="rId19"/>
    <p:sldId id="1018" r:id="rId20"/>
    <p:sldId id="993" r:id="rId21"/>
    <p:sldId id="954" r:id="rId22"/>
    <p:sldId id="983" r:id="rId23"/>
    <p:sldId id="965" r:id="rId24"/>
    <p:sldId id="984" r:id="rId25"/>
    <p:sldId id="982" r:id="rId26"/>
    <p:sldId id="966" r:id="rId27"/>
    <p:sldId id="967" r:id="rId28"/>
    <p:sldId id="985" r:id="rId29"/>
    <p:sldId id="986" r:id="rId30"/>
    <p:sldId id="987" r:id="rId31"/>
    <p:sldId id="968" r:id="rId32"/>
    <p:sldId id="988" r:id="rId33"/>
    <p:sldId id="969" r:id="rId34"/>
    <p:sldId id="989" r:id="rId35"/>
    <p:sldId id="990" r:id="rId36"/>
    <p:sldId id="991" r:id="rId37"/>
    <p:sldId id="995" r:id="rId38"/>
    <p:sldId id="996" r:id="rId39"/>
    <p:sldId id="997" r:id="rId40"/>
    <p:sldId id="998" r:id="rId41"/>
    <p:sldId id="999" r:id="rId42"/>
    <p:sldId id="1000" r:id="rId43"/>
    <p:sldId id="1001" r:id="rId44"/>
    <p:sldId id="1002" r:id="rId45"/>
    <p:sldId id="1003" r:id="rId46"/>
    <p:sldId id="1004" r:id="rId47"/>
    <p:sldId id="1005" r:id="rId48"/>
    <p:sldId id="1016" r:id="rId49"/>
    <p:sldId id="1017" r:id="rId50"/>
    <p:sldId id="1006" r:id="rId51"/>
    <p:sldId id="1007" r:id="rId52"/>
    <p:sldId id="1008" r:id="rId53"/>
    <p:sldId id="1009" r:id="rId54"/>
    <p:sldId id="1010" r:id="rId55"/>
    <p:sldId id="1011" r:id="rId56"/>
    <p:sldId id="1012" r:id="rId57"/>
    <p:sldId id="1013" r:id="rId58"/>
    <p:sldId id="1014" r:id="rId59"/>
    <p:sldId id="1015" r:id="rId60"/>
    <p:sldId id="963" r:id="rId61"/>
    <p:sldId id="962" r:id="rId62"/>
    <p:sldId id="960" r:id="rId63"/>
    <p:sldId id="994" r:id="rId64"/>
    <p:sldId id="974" r:id="rId65"/>
    <p:sldId id="932" r:id="rId66"/>
    <p:sldId id="938" r:id="rId67"/>
  </p:sldIdLst>
  <p:sldSz cx="9144000" cy="6858000" type="screen4x3"/>
  <p:notesSz cx="6858000" cy="92964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9900"/>
    <a:srgbClr val="0000FF"/>
    <a:srgbClr val="000099"/>
    <a:srgbClr val="003399"/>
    <a:srgbClr val="6699FF"/>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4" autoAdjust="0"/>
    <p:restoredTop sz="98907" autoAdjust="0"/>
  </p:normalViewPr>
  <p:slideViewPr>
    <p:cSldViewPr>
      <p:cViewPr>
        <p:scale>
          <a:sx n="125" d="100"/>
          <a:sy n="125" d="100"/>
        </p:scale>
        <p:origin x="-10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smtClean="0">
                <a:latin typeface="Book Antiqua" pitchFamily="1" charset="0"/>
              </a:defRPr>
            </a:lvl1pPr>
          </a:lstStyle>
          <a:p>
            <a:pPr>
              <a:defRPr/>
            </a:pPr>
            <a:endParaRPr lang="en-US"/>
          </a:p>
        </p:txBody>
      </p:sp>
      <p:sp>
        <p:nvSpPr>
          <p:cNvPr id="256003"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smtClean="0">
                <a:latin typeface="Book Antiqua" pitchFamily="1" charset="0"/>
              </a:defRPr>
            </a:lvl1pPr>
          </a:lstStyle>
          <a:p>
            <a:pPr>
              <a:defRPr/>
            </a:pPr>
            <a:endParaRPr lang="en-US"/>
          </a:p>
        </p:txBody>
      </p:sp>
      <p:sp>
        <p:nvSpPr>
          <p:cNvPr id="256004"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smtClean="0">
                <a:latin typeface="Book Antiqua" pitchFamily="1" charset="0"/>
              </a:defRPr>
            </a:lvl1pPr>
          </a:lstStyle>
          <a:p>
            <a:pPr>
              <a:defRPr/>
            </a:pPr>
            <a:endParaRPr lang="en-US"/>
          </a:p>
        </p:txBody>
      </p:sp>
      <p:sp>
        <p:nvSpPr>
          <p:cNvPr id="256005"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smtClean="0">
                <a:latin typeface="Book Antiqua" pitchFamily="1" charset="0"/>
              </a:defRPr>
            </a:lvl1pPr>
          </a:lstStyle>
          <a:p>
            <a:pPr>
              <a:defRPr/>
            </a:pPr>
            <a:fld id="{38B1377F-B0E5-46F9-9693-48B68D57ECE2}" type="slidenum">
              <a:rPr lang="en-US"/>
              <a:pPr>
                <a:defRPr/>
              </a:pPr>
              <a:t>‹#›</a:t>
            </a:fld>
            <a:endParaRPr lang="en-US"/>
          </a:p>
        </p:txBody>
      </p:sp>
    </p:spTree>
    <p:extLst>
      <p:ext uri="{BB962C8B-B14F-4D97-AF65-F5344CB8AC3E}">
        <p14:creationId xmlns:p14="http://schemas.microsoft.com/office/powerpoint/2010/main" val="1156680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smtClean="0">
                <a:latin typeface="Book Antiqua" pitchFamily="1" charset="0"/>
              </a:defRPr>
            </a:lvl1pPr>
          </a:lstStyle>
          <a:p>
            <a:pPr>
              <a:defRPr/>
            </a:pPr>
            <a:endParaRPr lang="en-US"/>
          </a:p>
        </p:txBody>
      </p:sp>
      <p:sp>
        <p:nvSpPr>
          <p:cNvPr id="180227"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smtClean="0">
                <a:latin typeface="Book Antiqua" pitchFamily="1"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80229"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0230"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smtClean="0">
                <a:latin typeface="Book Antiqua" pitchFamily="1" charset="0"/>
              </a:defRPr>
            </a:lvl1pPr>
          </a:lstStyle>
          <a:p>
            <a:pPr>
              <a:defRPr/>
            </a:pPr>
            <a:endParaRPr lang="en-US"/>
          </a:p>
        </p:txBody>
      </p:sp>
      <p:sp>
        <p:nvSpPr>
          <p:cNvPr id="180231"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smtClean="0">
                <a:latin typeface="Book Antiqua" pitchFamily="1" charset="0"/>
              </a:defRPr>
            </a:lvl1pPr>
          </a:lstStyle>
          <a:p>
            <a:pPr>
              <a:defRPr/>
            </a:pPr>
            <a:fld id="{07997800-F8AF-49B4-86D4-7333A5A86AC7}" type="slidenum">
              <a:rPr lang="en-US"/>
              <a:pPr>
                <a:defRPr/>
              </a:pPr>
              <a:t>‹#›</a:t>
            </a:fld>
            <a:endParaRPr lang="en-US"/>
          </a:p>
        </p:txBody>
      </p:sp>
    </p:spTree>
    <p:extLst>
      <p:ext uri="{BB962C8B-B14F-4D97-AF65-F5344CB8AC3E}">
        <p14:creationId xmlns:p14="http://schemas.microsoft.com/office/powerpoint/2010/main" val="18568738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7F6CEF2-56AC-4E33-B67E-C854A61B9D4E}" type="slidenum">
              <a:rPr lang="en-US"/>
              <a:pPr/>
              <a:t>3</a:t>
            </a:fld>
            <a:endParaRPr lang="en-US"/>
          </a:p>
        </p:txBody>
      </p:sp>
      <p:sp>
        <p:nvSpPr>
          <p:cNvPr id="22531" name="Rectangle 1026"/>
          <p:cNvSpPr>
            <a:spLocks noGrp="1" noRot="1" noChangeAspect="1" noChangeArrowheads="1" noTextEdit="1"/>
          </p:cNvSpPr>
          <p:nvPr>
            <p:ph type="sldImg"/>
          </p:nvPr>
        </p:nvSpPr>
        <p:spPr>
          <a:ln/>
        </p:spPr>
      </p:sp>
      <p:sp>
        <p:nvSpPr>
          <p:cNvPr id="22532"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Units for the variables</a:t>
            </a:r>
            <a:r>
              <a:rPr lang="en-US" baseline="0" dirty="0" smtClean="0"/>
              <a:t>: mm/</a:t>
            </a:r>
            <a:r>
              <a:rPr lang="en-US" baseline="0" dirty="0" err="1" smtClean="0"/>
              <a:t>yr</a:t>
            </a:r>
            <a:r>
              <a:rPr lang="en-US" baseline="0" dirty="0" smtClean="0"/>
              <a:t> (precipitation), degrees </a:t>
            </a:r>
            <a:r>
              <a:rPr lang="en-US" baseline="0" dirty="0" err="1" smtClean="0"/>
              <a:t>Celsus</a:t>
            </a:r>
            <a:r>
              <a:rPr lang="en-US" baseline="0" dirty="0" smtClean="0"/>
              <a:t> (</a:t>
            </a:r>
            <a:r>
              <a:rPr lang="en-US" baseline="0" dirty="0" err="1" smtClean="0"/>
              <a:t>Tmax</a:t>
            </a:r>
            <a:r>
              <a:rPr lang="en-US" baseline="0" dirty="0" smtClean="0"/>
              <a:t>/</a:t>
            </a:r>
            <a:r>
              <a:rPr lang="en-US" baseline="0" dirty="0" err="1" smtClean="0"/>
              <a:t>Tmin</a:t>
            </a:r>
            <a:r>
              <a:rPr lang="en-US" baseline="0" dirty="0" smtClean="0"/>
              <a:t>), Watts/m2 (</a:t>
            </a:r>
            <a:r>
              <a:rPr lang="en-US" baseline="0" dirty="0" err="1" smtClean="0"/>
              <a:t>Srad</a:t>
            </a:r>
            <a:r>
              <a:rPr lang="en-US" baseline="0" dirty="0" smtClean="0"/>
              <a:t>), and Pascal (VPD) </a:t>
            </a:r>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14</a:t>
            </a:fld>
            <a:endParaRPr lang="en-US"/>
          </a:p>
        </p:txBody>
      </p:sp>
    </p:spTree>
    <p:extLst>
      <p:ext uri="{BB962C8B-B14F-4D97-AF65-F5344CB8AC3E}">
        <p14:creationId xmlns:p14="http://schemas.microsoft.com/office/powerpoint/2010/main" val="294620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21</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22</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23</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24</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25</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26</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27</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28</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29</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1</a:t>
            </a:r>
            <a:r>
              <a:rPr lang="en-US" baseline="30000" dirty="0" smtClean="0"/>
              <a:t>st</a:t>
            </a:r>
            <a:r>
              <a:rPr lang="en-US" baseline="0" dirty="0" smtClean="0"/>
              <a:t> step: for each grid cell, adjust the mean and the variability of GCM-simulated variables so that their posterior cumulative distribution functions match those of corresponding observations;</a:t>
            </a:r>
          </a:p>
          <a:p>
            <a:endParaRPr lang="en-US" baseline="0" dirty="0" smtClean="0"/>
          </a:p>
          <a:p>
            <a:r>
              <a:rPr lang="en-US" baseline="0" dirty="0" smtClean="0"/>
              <a:t>2</a:t>
            </a:r>
            <a:r>
              <a:rPr lang="en-US" baseline="30000" dirty="0" smtClean="0"/>
              <a:t>nd</a:t>
            </a:r>
            <a:r>
              <a:rPr lang="en-US" baseline="0" dirty="0" smtClean="0"/>
              <a:t> step: Aggregate the climatology of the finer-resolution observations to GCM resolutions so that they  can be compared with the bias-corrected GCM variables to estimate T factors (offsets) or P-factors (scaling factors);</a:t>
            </a:r>
          </a:p>
          <a:p>
            <a:endParaRPr lang="en-US" baseline="0" dirty="0" smtClean="0"/>
          </a:p>
          <a:p>
            <a:r>
              <a:rPr lang="en-US" baseline="0" dirty="0" smtClean="0"/>
              <a:t>3</a:t>
            </a:r>
            <a:r>
              <a:rPr lang="en-US" baseline="30000" dirty="0" smtClean="0"/>
              <a:t>rd</a:t>
            </a:r>
            <a:r>
              <a:rPr lang="en-US" baseline="0" dirty="0" smtClean="0"/>
              <a:t> step: interpolation of the T and the P factors to the finer resolution (of the observations);</a:t>
            </a:r>
          </a:p>
          <a:p>
            <a:endParaRPr lang="en-US" baseline="0" dirty="0" smtClean="0"/>
          </a:p>
          <a:p>
            <a:r>
              <a:rPr lang="en-US" baseline="0" dirty="0" smtClean="0"/>
              <a:t>4</a:t>
            </a:r>
            <a:r>
              <a:rPr lang="en-US" baseline="30000" dirty="0" smtClean="0"/>
              <a:t>th</a:t>
            </a:r>
            <a:r>
              <a:rPr lang="en-US" baseline="0" dirty="0" smtClean="0"/>
              <a:t> step: Create downscaled GCM fields with the observed climatology and the calculated T/P factors. </a:t>
            </a:r>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30</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31</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32</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33</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34</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35</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Fig.1  (a) Mean temperature for the springtime (March, April, May, 1950-2100) from hybrid downscaling product (800m) using BCSD methods. The downscaled climate dataset consists of two parts: historical (1950-2005, based on PRISM) and forecasting (2006-2100, based on CMIP5 ensemble mean).  (b) Changes in regional areas (light purple) where decadal springtime mean air temperature is below 32F in west mountainous area. In 1950s, 55% of the area (350, 500 km2) of the three states (Washington, Oregon, and Idaho) has springtime mean air temperature below or equal to 32 F (0C). This area decreased to 43% (272, 300 km2) in 2000, and, by projection, will further decrease to 18% (118, 700 km2) in 2090s. This indicates a </a:t>
            </a:r>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36</a:t>
            </a:fld>
            <a:endParaRPr lang="en-US"/>
          </a:p>
        </p:txBody>
      </p:sp>
    </p:spTree>
    <p:extLst>
      <p:ext uri="{BB962C8B-B14F-4D97-AF65-F5344CB8AC3E}">
        <p14:creationId xmlns:p14="http://schemas.microsoft.com/office/powerpoint/2010/main" val="3335037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Fig.1 Changes in springtime (March-April-May) mean temperature, </a:t>
            </a:r>
            <a:r>
              <a:rPr lang="en-US" sz="1200" i="1" kern="1200" dirty="0" err="1" smtClean="0">
                <a:solidFill>
                  <a:schemeClr val="tx1"/>
                </a:solidFill>
                <a:effectLst/>
                <a:latin typeface="Arial" charset="0"/>
                <a:ea typeface="+mn-ea"/>
                <a:cs typeface="+mn-cs"/>
              </a:rPr>
              <a:t>T</a:t>
            </a:r>
            <a:r>
              <a:rPr lang="en-US" sz="1200" kern="1200" baseline="-25000" dirty="0" err="1" smtClean="0">
                <a:solidFill>
                  <a:schemeClr val="tx1"/>
                </a:solidFill>
                <a:effectLst/>
                <a:latin typeface="Arial" charset="0"/>
                <a:ea typeface="+mn-ea"/>
                <a:cs typeface="+mn-cs"/>
              </a:rPr>
              <a:t>spring</a:t>
            </a:r>
            <a:r>
              <a:rPr lang="en-US" sz="1200" kern="1200" dirty="0" smtClean="0">
                <a:solidFill>
                  <a:schemeClr val="tx1"/>
                </a:solidFill>
                <a:effectLst/>
                <a:latin typeface="Arial" charset="0"/>
                <a:ea typeface="+mn-ea"/>
                <a:cs typeface="+mn-cs"/>
              </a:rPr>
              <a:t>, over the coterminous US from 1950 to 2100. The map at the upper-left corner shows the observed mean US </a:t>
            </a:r>
            <a:r>
              <a:rPr lang="en-US" sz="1200" i="1" kern="1200" dirty="0" err="1" smtClean="0">
                <a:solidFill>
                  <a:schemeClr val="tx1"/>
                </a:solidFill>
                <a:effectLst/>
                <a:latin typeface="Arial" charset="0"/>
                <a:ea typeface="+mn-ea"/>
                <a:cs typeface="+mn-cs"/>
              </a:rPr>
              <a:t>T</a:t>
            </a:r>
            <a:r>
              <a:rPr lang="en-US" sz="1200" kern="1200" baseline="-25000" dirty="0" err="1" smtClean="0">
                <a:solidFill>
                  <a:schemeClr val="tx1"/>
                </a:solidFill>
                <a:effectLst/>
                <a:latin typeface="Arial" charset="0"/>
                <a:ea typeface="+mn-ea"/>
                <a:cs typeface="+mn-cs"/>
              </a:rPr>
              <a:t>spring</a:t>
            </a:r>
            <a:r>
              <a:rPr lang="en-US" sz="1200" kern="1200" dirty="0" smtClean="0">
                <a:solidFill>
                  <a:schemeClr val="tx1"/>
                </a:solidFill>
                <a:effectLst/>
                <a:latin typeface="Arial" charset="0"/>
                <a:ea typeface="+mn-ea"/>
                <a:cs typeface="+mn-cs"/>
              </a:rPr>
              <a:t> in 1950s (based on PRSIM data), while the lower-right corner shows the corresponding </a:t>
            </a:r>
            <a:r>
              <a:rPr lang="en-US" sz="1200" i="1" kern="1200" dirty="0" err="1" smtClean="0">
                <a:solidFill>
                  <a:schemeClr val="tx1"/>
                </a:solidFill>
                <a:effectLst/>
                <a:latin typeface="Arial" charset="0"/>
                <a:ea typeface="+mn-ea"/>
                <a:cs typeface="+mn-cs"/>
              </a:rPr>
              <a:t>T</a:t>
            </a:r>
            <a:r>
              <a:rPr lang="en-US" sz="1200" kern="1200" baseline="-25000" dirty="0" err="1" smtClean="0">
                <a:solidFill>
                  <a:schemeClr val="tx1"/>
                </a:solidFill>
                <a:effectLst/>
                <a:latin typeface="Arial" charset="0"/>
                <a:ea typeface="+mn-ea"/>
                <a:cs typeface="+mn-cs"/>
              </a:rPr>
              <a:t>spring</a:t>
            </a:r>
            <a:r>
              <a:rPr lang="en-US" sz="1200" kern="1200" dirty="0" smtClean="0">
                <a:solidFill>
                  <a:schemeClr val="tx1"/>
                </a:solidFill>
                <a:effectLst/>
                <a:latin typeface="Arial" charset="0"/>
                <a:ea typeface="+mn-ea"/>
                <a:cs typeface="+mn-cs"/>
              </a:rPr>
              <a:t> in 2090s (as suggested by the ensemble mean of the NEX-DCP30 projections from the RCP4.5 scenario). The time series in the solid yellow line indicates that the changes of the aggregated </a:t>
            </a:r>
            <a:r>
              <a:rPr lang="en-US" sz="1200" i="1" kern="1200" dirty="0" err="1" smtClean="0">
                <a:solidFill>
                  <a:schemeClr val="tx1"/>
                </a:solidFill>
                <a:effectLst/>
                <a:latin typeface="Arial" charset="0"/>
                <a:ea typeface="+mn-ea"/>
                <a:cs typeface="+mn-cs"/>
              </a:rPr>
              <a:t>T</a:t>
            </a:r>
            <a:r>
              <a:rPr lang="en-US" sz="1200" kern="1200" baseline="-25000" dirty="0" err="1" smtClean="0">
                <a:solidFill>
                  <a:schemeClr val="tx1"/>
                </a:solidFill>
                <a:effectLst/>
                <a:latin typeface="Arial" charset="0"/>
                <a:ea typeface="+mn-ea"/>
                <a:cs typeface="+mn-cs"/>
              </a:rPr>
              <a:t>spring</a:t>
            </a:r>
            <a:r>
              <a:rPr lang="en-US" sz="1200" kern="1200" dirty="0" smtClean="0">
                <a:solidFill>
                  <a:schemeClr val="tx1"/>
                </a:solidFill>
                <a:effectLst/>
                <a:latin typeface="Arial" charset="0"/>
                <a:ea typeface="+mn-ea"/>
                <a:cs typeface="+mn-cs"/>
              </a:rPr>
              <a:t> for the coterminous US between 1950 and 2010, and the red line indicates the ensemble mean from 2006 to 2100. The blue bars shows the corresponding changes in the area where </a:t>
            </a:r>
            <a:r>
              <a:rPr lang="en-US" sz="1200" i="1" kern="1200" dirty="0" err="1" smtClean="0">
                <a:solidFill>
                  <a:schemeClr val="tx1"/>
                </a:solidFill>
                <a:effectLst/>
                <a:latin typeface="Arial" charset="0"/>
                <a:ea typeface="+mn-ea"/>
                <a:cs typeface="+mn-cs"/>
              </a:rPr>
              <a:t>T</a:t>
            </a:r>
            <a:r>
              <a:rPr lang="en-US" sz="1200" kern="1200" baseline="-25000" dirty="0" err="1" smtClean="0">
                <a:solidFill>
                  <a:schemeClr val="tx1"/>
                </a:solidFill>
                <a:effectLst/>
                <a:latin typeface="Arial" charset="0"/>
                <a:ea typeface="+mn-ea"/>
                <a:cs typeface="+mn-cs"/>
              </a:rPr>
              <a:t>spring</a:t>
            </a:r>
            <a:r>
              <a:rPr lang="en-US" sz="1200" kern="1200" dirty="0" smtClean="0">
                <a:solidFill>
                  <a:schemeClr val="tx1"/>
                </a:solidFill>
                <a:effectLst/>
                <a:latin typeface="Arial" charset="0"/>
                <a:ea typeface="+mn-ea"/>
                <a:cs typeface="+mn-cs"/>
              </a:rPr>
              <a:t> is below or equal to 0 </a:t>
            </a:r>
            <a:r>
              <a:rPr lang="en-US" sz="1200" kern="1200" baseline="30000" dirty="0" err="1" smtClean="0">
                <a:solidFill>
                  <a:schemeClr val="tx1"/>
                </a:solidFill>
                <a:effectLst/>
                <a:latin typeface="Arial" charset="0"/>
                <a:ea typeface="+mn-ea"/>
                <a:cs typeface="+mn-cs"/>
              </a:rPr>
              <a:t>o</a:t>
            </a:r>
            <a:r>
              <a:rPr lang="en-US" sz="1200" kern="1200" dirty="0" err="1" smtClean="0">
                <a:solidFill>
                  <a:schemeClr val="tx1"/>
                </a:solidFill>
                <a:effectLst/>
                <a:latin typeface="Arial" charset="0"/>
                <a:ea typeface="+mn-ea"/>
                <a:cs typeface="+mn-cs"/>
              </a:rPr>
              <a:t>C</a:t>
            </a:r>
            <a:r>
              <a:rPr lang="en-US" sz="1200" kern="1200" dirty="0" smtClean="0">
                <a:solidFill>
                  <a:schemeClr val="tx1"/>
                </a:solidFill>
                <a:effectLst/>
                <a:latin typeface="Arial" charset="0"/>
                <a:ea typeface="+mn-ea"/>
                <a:cs typeface="+mn-cs"/>
              </a:rPr>
              <a:t> (i.e., indicated by the purple shades on the </a:t>
            </a:r>
            <a:r>
              <a:rPr lang="en-US" sz="1200" i="1" kern="1200" dirty="0" err="1" smtClean="0">
                <a:solidFill>
                  <a:schemeClr val="tx1"/>
                </a:solidFill>
                <a:effectLst/>
                <a:latin typeface="Arial" charset="0"/>
                <a:ea typeface="+mn-ea"/>
                <a:cs typeface="+mn-cs"/>
              </a:rPr>
              <a:t>T</a:t>
            </a:r>
            <a:r>
              <a:rPr lang="en-US" sz="1200" kern="1200" baseline="-25000" dirty="0" err="1" smtClean="0">
                <a:solidFill>
                  <a:schemeClr val="tx1"/>
                </a:solidFill>
                <a:effectLst/>
                <a:latin typeface="Arial" charset="0"/>
                <a:ea typeface="+mn-ea"/>
                <a:cs typeface="+mn-cs"/>
              </a:rPr>
              <a:t>spring</a:t>
            </a:r>
            <a:r>
              <a:rPr lang="en-US" sz="1200" kern="1200" dirty="0" smtClean="0">
                <a:solidFill>
                  <a:schemeClr val="tx1"/>
                </a:solidFill>
                <a:effectLst/>
                <a:latin typeface="Arial" charset="0"/>
                <a:ea typeface="+mn-ea"/>
                <a:cs typeface="+mn-cs"/>
              </a:rPr>
              <a:t> maps). The map in the background shows the 2090’s </a:t>
            </a:r>
            <a:r>
              <a:rPr lang="en-US" sz="1200" i="1" kern="1200" dirty="0" err="1" smtClean="0">
                <a:solidFill>
                  <a:schemeClr val="tx1"/>
                </a:solidFill>
                <a:effectLst/>
                <a:latin typeface="Arial" charset="0"/>
                <a:ea typeface="+mn-ea"/>
                <a:cs typeface="+mn-cs"/>
              </a:rPr>
              <a:t>T</a:t>
            </a:r>
            <a:r>
              <a:rPr lang="en-US" sz="1200" kern="1200" baseline="-25000" dirty="0" err="1" smtClean="0">
                <a:solidFill>
                  <a:schemeClr val="tx1"/>
                </a:solidFill>
                <a:effectLst/>
                <a:latin typeface="Arial" charset="0"/>
                <a:ea typeface="+mn-ea"/>
                <a:cs typeface="+mn-cs"/>
              </a:rPr>
              <a:t>spring</a:t>
            </a:r>
            <a:r>
              <a:rPr lang="en-US" sz="1200" kern="1200" dirty="0" smtClean="0">
                <a:solidFill>
                  <a:schemeClr val="tx1"/>
                </a:solidFill>
                <a:effectLst/>
                <a:latin typeface="Arial" charset="0"/>
                <a:ea typeface="+mn-ea"/>
                <a:cs typeface="+mn-cs"/>
              </a:rPr>
              <a:t> in the native resolution (~800m) over the South-West US, highlighting the spatial details of the downscaled climate projections that cannot be obtained from the original GCM outputs.</a:t>
            </a:r>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37</a:t>
            </a:fld>
            <a:endParaRPr lang="en-US"/>
          </a:p>
        </p:txBody>
      </p:sp>
    </p:spTree>
    <p:extLst>
      <p:ext uri="{BB962C8B-B14F-4D97-AF65-F5344CB8AC3E}">
        <p14:creationId xmlns:p14="http://schemas.microsoft.com/office/powerpoint/2010/main" val="3507029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1D0D560E-A975-4218-9100-C1780D68749B}" type="slidenum">
              <a:rPr lang="en-US"/>
              <a:pPr/>
              <a:t>65</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solidFill>
                <a:srgbClr val="1F497D"/>
              </a:solidFill>
              <a:latin typeface="Times New Roman" pitchFamily="1" charset="0"/>
            </a:endParaRPr>
          </a:p>
          <a:p>
            <a:pPr eaLnBrk="1" hangingPunct="1"/>
            <a:endParaRPr lang="en-US" smtClean="0">
              <a:solidFill>
                <a:srgbClr val="1F497D"/>
              </a:solidFill>
              <a:latin typeface="Times New Roman" pitchFamily="1" charset="0"/>
            </a:endParaRPr>
          </a:p>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D1EE8A5-DF66-4108-A554-258F8B733034}" type="slidenum">
              <a:rPr lang="en-US"/>
              <a:pPr/>
              <a:t>66</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solidFill>
                <a:srgbClr val="1F497D"/>
              </a:solidFill>
              <a:latin typeface="Times New Roman" pitchFamily="1" charset="0"/>
            </a:endParaRPr>
          </a:p>
          <a:p>
            <a:pPr eaLnBrk="1" hangingPunct="1"/>
            <a:endParaRPr lang="en-US" smtClean="0">
              <a:solidFill>
                <a:srgbClr val="1F497D"/>
              </a:solidFill>
              <a:latin typeface="Times New Roman" pitchFamily="1" charset="0"/>
            </a:endParaRP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A141CA-1E4E-48D0-AE6F-DA35ADA612C4}"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8</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9</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10</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11</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12</a:t>
            </a:fld>
            <a:endParaRPr lang="en-US"/>
          </a:p>
        </p:txBody>
      </p:sp>
    </p:spTree>
    <p:extLst>
      <p:ext uri="{BB962C8B-B14F-4D97-AF65-F5344CB8AC3E}">
        <p14:creationId xmlns:p14="http://schemas.microsoft.com/office/powerpoint/2010/main" val="2740793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Units are</a:t>
            </a:r>
            <a:r>
              <a:rPr lang="en-US" baseline="0" dirty="0" smtClean="0"/>
              <a:t> </a:t>
            </a:r>
            <a:r>
              <a:rPr lang="en-US" baseline="0" dirty="0" err="1" smtClean="0"/>
              <a:t>gC</a:t>
            </a:r>
            <a:r>
              <a:rPr lang="en-US" baseline="0" dirty="0" smtClean="0"/>
              <a:t>/m2/</a:t>
            </a:r>
            <a:r>
              <a:rPr lang="en-US" baseline="0" dirty="0" err="1" smtClean="0"/>
              <a:t>yr</a:t>
            </a:r>
            <a:r>
              <a:rPr lang="en-US" baseline="0" dirty="0" smtClean="0"/>
              <a:t> for GPP and mm/</a:t>
            </a:r>
            <a:r>
              <a:rPr lang="en-US" baseline="0" dirty="0" err="1" smtClean="0"/>
              <a:t>yr</a:t>
            </a:r>
            <a:r>
              <a:rPr lang="en-US" baseline="0" dirty="0" smtClean="0"/>
              <a:t> for ET and runoffs</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997800-F8AF-49B4-86D4-7333A5A86AC7}" type="slidenum">
              <a:rPr lang="en-US" smtClean="0"/>
              <a:pPr>
                <a:defRPr/>
              </a:pPr>
              <a:t>13</a:t>
            </a:fld>
            <a:endParaRPr lang="en-US"/>
          </a:p>
        </p:txBody>
      </p:sp>
    </p:spTree>
    <p:extLst>
      <p:ext uri="{BB962C8B-B14F-4D97-AF65-F5344CB8AC3E}">
        <p14:creationId xmlns:p14="http://schemas.microsoft.com/office/powerpoint/2010/main" val="274079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0"/>
            <a:ext cx="222885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53415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066800"/>
            <a:ext cx="43815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066800"/>
            <a:ext cx="43815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banner"/>
          <p:cNvPicPr>
            <a:picLocks noChangeAspect="1" noChangeArrowheads="1"/>
          </p:cNvPicPr>
          <p:nvPr userDrawn="1"/>
        </p:nvPicPr>
        <p:blipFill>
          <a:blip r:embed="rId13" cstate="print"/>
          <a:srcRect/>
          <a:stretch>
            <a:fillRect/>
          </a:stretch>
        </p:blipFill>
        <p:spPr bwMode="auto">
          <a:xfrm>
            <a:off x="-9525" y="0"/>
            <a:ext cx="9153525" cy="6858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28600" y="1066800"/>
            <a:ext cx="89154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75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mtClean="0"/>
            </a:lvl1pPr>
          </a:lstStyle>
          <a:p>
            <a:pPr>
              <a:defRPr/>
            </a:pPr>
            <a:endParaRPr lang="en-US"/>
          </a:p>
        </p:txBody>
      </p:sp>
      <p:sp>
        <p:nvSpPr>
          <p:cNvPr id="757766" name="Rectangle 6"/>
          <p:cNvSpPr>
            <a:spLocks noGrp="1" noChangeArrowheads="1"/>
          </p:cNvSpPr>
          <p:nvPr>
            <p:ph type="sldNum" sz="quarter" idx="4"/>
          </p:nvPr>
        </p:nvSpPr>
        <p:spPr bwMode="auto">
          <a:xfrm>
            <a:off x="64770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mtClean="0"/>
            </a:lvl1pPr>
          </a:lstStyle>
          <a:p>
            <a:pPr>
              <a:defRPr/>
            </a:pPr>
            <a:endParaRPr lang="en-US"/>
          </a:p>
        </p:txBody>
      </p:sp>
      <p:sp>
        <p:nvSpPr>
          <p:cNvPr id="757768" name="Line 8"/>
          <p:cNvSpPr>
            <a:spLocks noChangeShapeType="1"/>
          </p:cNvSpPr>
          <p:nvPr userDrawn="1"/>
        </p:nvSpPr>
        <p:spPr bwMode="auto">
          <a:xfrm>
            <a:off x="-25400" y="685800"/>
            <a:ext cx="9169400" cy="0"/>
          </a:xfrm>
          <a:prstGeom prst="line">
            <a:avLst/>
          </a:prstGeom>
          <a:noFill/>
          <a:ln w="25400">
            <a:solidFill>
              <a:srgbClr val="3366FF"/>
            </a:solidFill>
            <a:round/>
            <a:headEnd/>
            <a:tailEnd/>
          </a:ln>
          <a:effectLst/>
        </p:spPr>
        <p:txBody>
          <a:bodyPr/>
          <a:lstStyle/>
          <a:p>
            <a:pPr>
              <a:defRPr/>
            </a:pPr>
            <a:endParaRPr lang="en-US"/>
          </a:p>
        </p:txBody>
      </p:sp>
      <p:sp>
        <p:nvSpPr>
          <p:cNvPr id="757769" name="Line 9"/>
          <p:cNvSpPr>
            <a:spLocks noChangeShapeType="1"/>
          </p:cNvSpPr>
          <p:nvPr userDrawn="1"/>
        </p:nvSpPr>
        <p:spPr bwMode="auto">
          <a:xfrm>
            <a:off x="0" y="711200"/>
            <a:ext cx="9144000" cy="0"/>
          </a:xfrm>
          <a:prstGeom prst="line">
            <a:avLst/>
          </a:prstGeom>
          <a:noFill/>
          <a:ln w="12700">
            <a:solidFill>
              <a:srgbClr val="6699FF"/>
            </a:solidFill>
            <a:round/>
            <a:headEnd/>
            <a:tailEnd/>
          </a:ln>
          <a:effectLst/>
        </p:spPr>
        <p:txBody>
          <a:bodyPr/>
          <a:lstStyle/>
          <a:p>
            <a:pPr>
              <a:defRPr/>
            </a:pPr>
            <a:endParaRPr lang="en-US"/>
          </a:p>
        </p:txBody>
      </p:sp>
      <p:sp>
        <p:nvSpPr>
          <p:cNvPr id="757771" name="Line 11"/>
          <p:cNvSpPr>
            <a:spLocks noChangeShapeType="1"/>
          </p:cNvSpPr>
          <p:nvPr userDrawn="1"/>
        </p:nvSpPr>
        <p:spPr bwMode="auto">
          <a:xfrm>
            <a:off x="0" y="6245225"/>
            <a:ext cx="9140825" cy="0"/>
          </a:xfrm>
          <a:prstGeom prst="line">
            <a:avLst/>
          </a:prstGeom>
          <a:noFill/>
          <a:ln w="9525">
            <a:solidFill>
              <a:srgbClr val="3366FF"/>
            </a:solidFill>
            <a:round/>
            <a:headEnd/>
            <a:tailEnd/>
          </a:ln>
          <a:effectLst/>
        </p:spPr>
        <p:txBody>
          <a:bodyPr/>
          <a:lstStyle/>
          <a:p>
            <a:pPr>
              <a:defRPr/>
            </a:pPr>
            <a:endParaRPr lang="en-US"/>
          </a:p>
        </p:txBody>
      </p:sp>
      <p:sp>
        <p:nvSpPr>
          <p:cNvPr id="757773" name="Line 13"/>
          <p:cNvSpPr>
            <a:spLocks noChangeShapeType="1"/>
          </p:cNvSpPr>
          <p:nvPr userDrawn="1"/>
        </p:nvSpPr>
        <p:spPr bwMode="auto">
          <a:xfrm>
            <a:off x="0" y="6273800"/>
            <a:ext cx="9140825" cy="0"/>
          </a:xfrm>
          <a:prstGeom prst="line">
            <a:avLst/>
          </a:prstGeom>
          <a:noFill/>
          <a:ln w="25400">
            <a:solidFill>
              <a:srgbClr val="3366FF"/>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file:///\\localhost\Users\cmilesi\Data\TOPS\figures\climat_tave.sresa1b_gfdl.us1km.2090-2099.flt.png" TargetMode="Externa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0"/>
            <a:ext cx="7772400" cy="688975"/>
          </a:xfrm>
        </p:spPr>
        <p:txBody>
          <a:bodyPr/>
          <a:lstStyle/>
          <a:p>
            <a:r>
              <a:rPr lang="en-US" dirty="0" smtClean="0"/>
              <a:t>LCC-VP Project Update</a:t>
            </a:r>
            <a:br>
              <a:rPr lang="en-US" dirty="0" smtClean="0"/>
            </a:br>
            <a:r>
              <a:rPr lang="en-US" dirty="0"/>
              <a:t>NASA ARC/</a:t>
            </a:r>
            <a:r>
              <a:rPr lang="en-US" dirty="0" smtClean="0"/>
              <a:t>CSU Monterey Bay </a:t>
            </a:r>
            <a:endParaRPr lang="en-US" dirty="0"/>
          </a:p>
        </p:txBody>
      </p:sp>
      <p:sp>
        <p:nvSpPr>
          <p:cNvPr id="3" name="Subtitle 2"/>
          <p:cNvSpPr>
            <a:spLocks noGrp="1"/>
          </p:cNvSpPr>
          <p:nvPr>
            <p:ph type="subTitle" idx="1"/>
          </p:nvPr>
        </p:nvSpPr>
        <p:spPr>
          <a:xfrm>
            <a:off x="914400" y="3581400"/>
            <a:ext cx="7620000" cy="1752600"/>
          </a:xfrm>
        </p:spPr>
        <p:txBody>
          <a:bodyPr/>
          <a:lstStyle/>
          <a:p>
            <a:pPr algn="l"/>
            <a:endParaRPr lang="en-US" sz="2400" b="1" dirty="0" smtClean="0"/>
          </a:p>
          <a:p>
            <a:r>
              <a:rPr lang="en-US" sz="2400" b="1" dirty="0" smtClean="0"/>
              <a:t>NASA/CSUMB Project Team</a:t>
            </a:r>
          </a:p>
          <a:p>
            <a:r>
              <a:rPr lang="en-US" sz="1800" dirty="0" smtClean="0"/>
              <a:t>Forrest Melton, </a:t>
            </a:r>
            <a:r>
              <a:rPr lang="en-US" sz="1800" dirty="0" smtClean="0"/>
              <a:t>Jun </a:t>
            </a:r>
            <a:r>
              <a:rPr lang="en-US" sz="1800" dirty="0" err="1" smtClean="0"/>
              <a:t>Xiong</a:t>
            </a:r>
            <a:r>
              <a:rPr lang="en-US" sz="1800" dirty="0" smtClean="0"/>
              <a:t>, </a:t>
            </a:r>
            <a:r>
              <a:rPr lang="en-US" sz="1800" dirty="0" err="1"/>
              <a:t>Weile</a:t>
            </a:r>
            <a:r>
              <a:rPr lang="en-US" sz="1800" dirty="0"/>
              <a:t> Wang, Cristina </a:t>
            </a:r>
            <a:r>
              <a:rPr lang="en-US" sz="1800" dirty="0" err="1"/>
              <a:t>Milesi</a:t>
            </a:r>
            <a:r>
              <a:rPr lang="en-US" sz="1800" dirty="0"/>
              <a:t>, </a:t>
            </a:r>
            <a:r>
              <a:rPr lang="en-US" sz="1800" dirty="0" smtClean="0"/>
              <a:t>Alberto Guzman</a:t>
            </a:r>
          </a:p>
          <a:p>
            <a:r>
              <a:rPr lang="en-US" sz="1800" dirty="0" smtClean="0"/>
              <a:t>Carolyn </a:t>
            </a:r>
            <a:r>
              <a:rPr lang="en-US" sz="1800" dirty="0" err="1" smtClean="0"/>
              <a:t>Rosevelt</a:t>
            </a:r>
            <a:r>
              <a:rPr lang="en-US" sz="1800" dirty="0" smtClean="0"/>
              <a:t>, Rama </a:t>
            </a:r>
            <a:r>
              <a:rPr lang="en-US" sz="1800" dirty="0" err="1" smtClean="0"/>
              <a:t>Nemani</a:t>
            </a:r>
            <a:endParaRPr lang="en-US" sz="1800" dirty="0" smtClean="0"/>
          </a:p>
          <a:p>
            <a:r>
              <a:rPr lang="en-US" sz="1800" dirty="0" smtClean="0"/>
              <a:t>Ecological </a:t>
            </a:r>
            <a:r>
              <a:rPr lang="en-US" sz="1800" dirty="0" smtClean="0"/>
              <a:t>Forecasting Lab</a:t>
            </a:r>
          </a:p>
          <a:p>
            <a:r>
              <a:rPr lang="en-US" sz="1800" dirty="0" smtClean="0"/>
              <a:t>NASA Ames Research </a:t>
            </a:r>
            <a:r>
              <a:rPr lang="en-US" sz="1800" dirty="0" smtClean="0"/>
              <a:t>Center</a:t>
            </a:r>
          </a:p>
          <a:p>
            <a:r>
              <a:rPr lang="en-US" sz="1800" dirty="0" smtClean="0"/>
              <a:t>May 21, 2013</a:t>
            </a:r>
            <a:endParaRPr lang="en-US" sz="1800" dirty="0"/>
          </a:p>
        </p:txBody>
      </p:sp>
      <p:grpSp>
        <p:nvGrpSpPr>
          <p:cNvPr id="7" name="Group 6"/>
          <p:cNvGrpSpPr/>
          <p:nvPr/>
        </p:nvGrpSpPr>
        <p:grpSpPr>
          <a:xfrm>
            <a:off x="1219200" y="762000"/>
            <a:ext cx="7152245" cy="3161241"/>
            <a:chOff x="457200" y="1267798"/>
            <a:chExt cx="8447645" cy="3733799"/>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67798"/>
              <a:ext cx="8447645" cy="3733799"/>
            </a:xfrm>
            <a:prstGeom prst="rect">
              <a:avLst/>
            </a:prstGeom>
          </p:spPr>
        </p:pic>
        <p:sp>
          <p:nvSpPr>
            <p:cNvPr id="9" name="TextBox 8"/>
            <p:cNvSpPr txBox="1"/>
            <p:nvPr/>
          </p:nvSpPr>
          <p:spPr>
            <a:xfrm>
              <a:off x="553279" y="4620436"/>
              <a:ext cx="2567956" cy="145409"/>
            </a:xfrm>
            <a:prstGeom prst="rect">
              <a:avLst/>
            </a:prstGeom>
            <a:solidFill>
              <a:schemeClr val="bg1"/>
            </a:solidFill>
          </p:spPr>
          <p:txBody>
            <a:bodyPr wrap="square" lIns="0" tIns="0" rIns="0" bIns="0" rtlCol="0">
              <a:spAutoFit/>
            </a:bodyPr>
            <a:lstStyle/>
            <a:p>
              <a:r>
                <a:rPr lang="en-US" sz="800" dirty="0" smtClean="0">
                  <a:solidFill>
                    <a:schemeClr val="bg1">
                      <a:lumMod val="65000"/>
                    </a:schemeClr>
                  </a:solidFill>
                </a:rPr>
                <a:t>(2071-2100) – (1971-2000)</a:t>
              </a:r>
              <a:endParaRPr lang="en-US" sz="800" dirty="0">
                <a:solidFill>
                  <a:schemeClr val="bg1">
                    <a:lumMod val="65000"/>
                  </a:schemeClr>
                </a:solidFill>
              </a:endParaRPr>
            </a:p>
          </p:txBody>
        </p:sp>
      </p:grpSp>
    </p:spTree>
    <p:extLst>
      <p:ext uri="{BB962C8B-B14F-4D97-AF65-F5344CB8AC3E}">
        <p14:creationId xmlns:p14="http://schemas.microsoft.com/office/powerpoint/2010/main" val="4978446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76200"/>
            <a:ext cx="9144000" cy="762000"/>
          </a:xfrm>
          <a:prstGeom prst="rect">
            <a:avLst/>
          </a:prstGeom>
        </p:spPr>
        <p:txBody>
          <a:bodyPr/>
          <a:lstStyle/>
          <a:p>
            <a:pPr lvl="0" algn="ctr">
              <a:defRPr/>
            </a:pPr>
            <a:r>
              <a:rPr lang="en-US" sz="2400" b="1" kern="0" dirty="0">
                <a:solidFill>
                  <a:srgbClr val="000000"/>
                </a:solidFill>
                <a:latin typeface="Arial"/>
              </a:rPr>
              <a:t>Downscaled CMIP5 (NEX-DCP30), RCP 4.5, Ensemble Avg.</a:t>
            </a:r>
          </a:p>
          <a:p>
            <a:pPr lvl="0" algn="ctr">
              <a:defRPr/>
            </a:pPr>
            <a:r>
              <a:rPr lang="en-US" sz="2400" b="1" kern="0" dirty="0" smtClean="0">
                <a:solidFill>
                  <a:srgbClr val="000000"/>
                </a:solidFill>
                <a:latin typeface="Arial"/>
              </a:rPr>
              <a:t>Minimum </a:t>
            </a:r>
            <a:r>
              <a:rPr lang="en-US" sz="2400" b="1" kern="0" dirty="0">
                <a:solidFill>
                  <a:srgbClr val="000000"/>
                </a:solidFill>
                <a:latin typeface="Arial"/>
              </a:rPr>
              <a:t>Temperature</a:t>
            </a:r>
          </a:p>
        </p:txBody>
      </p:sp>
      <p:sp>
        <p:nvSpPr>
          <p:cNvPr id="8" name="TextBox 13"/>
          <p:cNvSpPr txBox="1">
            <a:spLocks noChangeArrowheads="1"/>
          </p:cNvSpPr>
          <p:nvPr/>
        </p:nvSpPr>
        <p:spPr bwMode="auto">
          <a:xfrm>
            <a:off x="5890102"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a:t>
            </a:r>
            <a:r>
              <a:rPr lang="zh-CN" altLang="zh-CN"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20" name="TextBox 13"/>
          <p:cNvSpPr txBox="1">
            <a:spLocks noChangeArrowheads="1"/>
          </p:cNvSpPr>
          <p:nvPr/>
        </p:nvSpPr>
        <p:spPr bwMode="auto">
          <a:xfrm>
            <a:off x="52324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a:t>
            </a:r>
            <a:r>
              <a:rPr lang="zh-CN" altLang="zh-CN"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13" name="TextBox 13"/>
          <p:cNvSpPr txBox="1">
            <a:spLocks noChangeArrowheads="1"/>
          </p:cNvSpPr>
          <p:nvPr/>
        </p:nvSpPr>
        <p:spPr bwMode="auto">
          <a:xfrm>
            <a:off x="1109727"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altLang="zh-CN" sz="2000" b="1" dirty="0" smtClean="0">
                <a:solidFill>
                  <a:srgbClr val="000099"/>
                </a:solidFill>
                <a:latin typeface="Century Gothic" pitchFamily="1" charset="0"/>
                <a:ea typeface="msgothic" charset="0"/>
                <a:cs typeface="msgothic" charset="0"/>
              </a:rPr>
              <a:t>195</a:t>
            </a:r>
            <a:r>
              <a:rPr lang="en-US" sz="2000" b="1" dirty="0" smtClean="0">
                <a:solidFill>
                  <a:srgbClr val="000099"/>
                </a:solidFill>
                <a:latin typeface="Century Gothic" pitchFamily="1" charset="0"/>
                <a:ea typeface="msgothic" charset="0"/>
                <a:cs typeface="msgothic" charset="0"/>
              </a:rPr>
              <a:t>0, PRISM</a:t>
            </a:r>
            <a:endParaRPr lang="en-US" sz="2000" b="1" dirty="0">
              <a:solidFill>
                <a:srgbClr val="000099"/>
              </a:solidFill>
              <a:latin typeface="Century Gothic" pitchFamily="1" charset="0"/>
              <a:ea typeface="msgothic" charset="0"/>
              <a:cs typeface="msgothic" charset="0"/>
            </a:endParaRPr>
          </a:p>
        </p:txBody>
      </p:sp>
      <p:pic>
        <p:nvPicPr>
          <p:cNvPr id="6" name="Picture 5" descr="prism.tmin.1950.flt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 y="1174174"/>
            <a:ext cx="4368526" cy="1930857"/>
          </a:xfrm>
          <a:prstGeom prst="rect">
            <a:avLst/>
          </a:prstGeom>
        </p:spPr>
      </p:pic>
      <p:pic>
        <p:nvPicPr>
          <p:cNvPr id="7" name="Picture 6" descr="prism.tmin.2000.flt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549" y="1174174"/>
            <a:ext cx="4368526" cy="1930857"/>
          </a:xfrm>
          <a:prstGeom prst="rect">
            <a:avLst/>
          </a:prstGeom>
        </p:spPr>
      </p:pic>
      <p:pic>
        <p:nvPicPr>
          <p:cNvPr id="12" name="Picture 11" descr="ea_rcp45.tmin.2050.flt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86200"/>
            <a:ext cx="4368526" cy="1930857"/>
          </a:xfrm>
          <a:prstGeom prst="rect">
            <a:avLst/>
          </a:prstGeom>
        </p:spPr>
      </p:pic>
      <p:pic>
        <p:nvPicPr>
          <p:cNvPr id="14" name="Picture 13" descr="ea_rcp45.tmin.2100.flt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549" y="3886200"/>
            <a:ext cx="4368526" cy="1930857"/>
          </a:xfrm>
          <a:prstGeom prst="rect">
            <a:avLst/>
          </a:prstGeom>
        </p:spPr>
      </p:pic>
      <p:pic>
        <p:nvPicPr>
          <p:cNvPr id="11" name="Picture 10" descr="PACE_Bnds_Transparent_cropped.png"/>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303" y="1193800"/>
            <a:ext cx="4671297" cy="1962559"/>
          </a:xfrm>
          <a:prstGeom prst="rect">
            <a:avLst/>
          </a:prstGeom>
        </p:spPr>
      </p:pic>
    </p:spTree>
    <p:extLst>
      <p:ext uri="{BB962C8B-B14F-4D97-AF65-F5344CB8AC3E}">
        <p14:creationId xmlns:p14="http://schemas.microsoft.com/office/powerpoint/2010/main" val="30491897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3"/>
          <p:cNvSpPr txBox="1">
            <a:spLocks noChangeArrowheads="1"/>
          </p:cNvSpPr>
          <p:nvPr/>
        </p:nvSpPr>
        <p:spPr bwMode="auto">
          <a:xfrm>
            <a:off x="5890102"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a:t>
            </a:r>
            <a:r>
              <a:rPr lang="zh-CN" altLang="zh-CN" sz="2000" b="1" dirty="0" smtClean="0">
                <a:solidFill>
                  <a:srgbClr val="000099"/>
                </a:solidFill>
                <a:latin typeface="Century Gothic" pitchFamily="1" charset="0"/>
                <a:ea typeface="msgothic" charset="0"/>
                <a:cs typeface="msgothic" charset="0"/>
              </a:rPr>
              <a:t>8</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20" name="TextBox 13"/>
          <p:cNvSpPr txBox="1">
            <a:spLocks noChangeArrowheads="1"/>
          </p:cNvSpPr>
          <p:nvPr/>
        </p:nvSpPr>
        <p:spPr bwMode="auto">
          <a:xfrm>
            <a:off x="52324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a:t>
            </a:r>
            <a:r>
              <a:rPr lang="zh-CN" altLang="zh-CN" sz="2000" b="1" dirty="0" smtClean="0">
                <a:solidFill>
                  <a:srgbClr val="000099"/>
                </a:solidFill>
                <a:latin typeface="Century Gothic" pitchFamily="1" charset="0"/>
                <a:ea typeface="msgothic" charset="0"/>
                <a:cs typeface="msgothic" charset="0"/>
              </a:rPr>
              <a:t>8</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13" name="TextBox 13"/>
          <p:cNvSpPr txBox="1">
            <a:spLocks noChangeArrowheads="1"/>
          </p:cNvSpPr>
          <p:nvPr/>
        </p:nvSpPr>
        <p:spPr bwMode="auto">
          <a:xfrm>
            <a:off x="1109727"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altLang="zh-CN" sz="2000" b="1" dirty="0" smtClean="0">
                <a:solidFill>
                  <a:srgbClr val="000099"/>
                </a:solidFill>
                <a:latin typeface="Century Gothic" pitchFamily="1" charset="0"/>
                <a:ea typeface="msgothic" charset="0"/>
                <a:cs typeface="msgothic" charset="0"/>
              </a:rPr>
              <a:t>195</a:t>
            </a:r>
            <a:r>
              <a:rPr lang="en-US" sz="2000" b="1" dirty="0" smtClean="0">
                <a:solidFill>
                  <a:srgbClr val="000099"/>
                </a:solidFill>
                <a:latin typeface="Century Gothic" pitchFamily="1" charset="0"/>
                <a:ea typeface="msgothic" charset="0"/>
                <a:cs typeface="msgothic" charset="0"/>
              </a:rPr>
              <a:t>0, PRISM</a:t>
            </a:r>
            <a:endParaRPr lang="en-US" sz="2000" b="1" dirty="0">
              <a:solidFill>
                <a:srgbClr val="000099"/>
              </a:solidFill>
              <a:latin typeface="Century Gothic" pitchFamily="1" charset="0"/>
              <a:ea typeface="msgothic" charset="0"/>
              <a:cs typeface="msgothic" charset="0"/>
            </a:endParaRPr>
          </a:p>
        </p:txBody>
      </p:sp>
      <p:pic>
        <p:nvPicPr>
          <p:cNvPr id="6" name="Picture 5" descr="prism.tmin.1950.flt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 y="1174174"/>
            <a:ext cx="4368526" cy="1930857"/>
          </a:xfrm>
          <a:prstGeom prst="rect">
            <a:avLst/>
          </a:prstGeom>
        </p:spPr>
      </p:pic>
      <p:pic>
        <p:nvPicPr>
          <p:cNvPr id="7" name="Picture 6" descr="prism.tmin.2000.flt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549" y="1174174"/>
            <a:ext cx="4368526" cy="1930857"/>
          </a:xfrm>
          <a:prstGeom prst="rect">
            <a:avLst/>
          </a:prstGeom>
        </p:spPr>
      </p:pic>
      <p:pic>
        <p:nvPicPr>
          <p:cNvPr id="11" name="Picture 10" descr="ea_rcp85.tmin.2100.flt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549" y="3886200"/>
            <a:ext cx="4368526" cy="1930857"/>
          </a:xfrm>
          <a:prstGeom prst="rect">
            <a:avLst/>
          </a:prstGeom>
        </p:spPr>
      </p:pic>
      <p:pic>
        <p:nvPicPr>
          <p:cNvPr id="3" name="Picture 2" descr="ea_rcp85.tmin.2100.flt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9" y="3886200"/>
            <a:ext cx="4368526" cy="1930857"/>
          </a:xfrm>
          <a:prstGeom prst="rect">
            <a:avLst/>
          </a:prstGeom>
        </p:spPr>
      </p:pic>
      <p:sp>
        <p:nvSpPr>
          <p:cNvPr id="12" name="Rectangle 2"/>
          <p:cNvSpPr txBox="1">
            <a:spLocks noChangeArrowheads="1"/>
          </p:cNvSpPr>
          <p:nvPr/>
        </p:nvSpPr>
        <p:spPr>
          <a:xfrm>
            <a:off x="0" y="-76200"/>
            <a:ext cx="9144000" cy="762000"/>
          </a:xfrm>
          <a:prstGeom prst="rect">
            <a:avLst/>
          </a:prstGeom>
        </p:spPr>
        <p:txBody>
          <a:bodyPr/>
          <a:lstStyle/>
          <a:p>
            <a:pPr lvl="0" algn="ctr">
              <a:defRPr/>
            </a:pPr>
            <a:r>
              <a:rPr lang="en-US" sz="2400" b="1" kern="0" dirty="0">
                <a:solidFill>
                  <a:srgbClr val="000000"/>
                </a:solidFill>
                <a:latin typeface="Arial"/>
              </a:rPr>
              <a:t>Downscaled CMIP5 (NEX-DCP30), RCP </a:t>
            </a:r>
            <a:r>
              <a:rPr lang="en-US" sz="2400" b="1" kern="0" dirty="0" smtClean="0">
                <a:solidFill>
                  <a:srgbClr val="000000"/>
                </a:solidFill>
                <a:latin typeface="Arial"/>
              </a:rPr>
              <a:t>8.5</a:t>
            </a:r>
            <a:r>
              <a:rPr lang="en-US" sz="2400" b="1" kern="0" dirty="0">
                <a:solidFill>
                  <a:srgbClr val="000000"/>
                </a:solidFill>
                <a:latin typeface="Arial"/>
              </a:rPr>
              <a:t>, Ensemble Avg.</a:t>
            </a:r>
          </a:p>
          <a:p>
            <a:pPr lvl="0" algn="ctr">
              <a:defRPr/>
            </a:pPr>
            <a:r>
              <a:rPr lang="en-US" sz="2400" b="1" kern="0" dirty="0" smtClean="0">
                <a:solidFill>
                  <a:srgbClr val="000000"/>
                </a:solidFill>
                <a:latin typeface="Arial"/>
              </a:rPr>
              <a:t>Minimum </a:t>
            </a:r>
            <a:r>
              <a:rPr lang="en-US" sz="2400" b="1" kern="0" dirty="0">
                <a:solidFill>
                  <a:srgbClr val="000000"/>
                </a:solidFill>
                <a:latin typeface="Arial"/>
              </a:rPr>
              <a:t>Temperature</a:t>
            </a:r>
          </a:p>
        </p:txBody>
      </p:sp>
      <p:pic>
        <p:nvPicPr>
          <p:cNvPr id="14" name="Picture 13" descr="PACE_Bnds_Transparent_cropped.png"/>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303" y="1193800"/>
            <a:ext cx="4671297" cy="1962559"/>
          </a:xfrm>
          <a:prstGeom prst="rect">
            <a:avLst/>
          </a:prstGeom>
        </p:spPr>
      </p:pic>
    </p:spTree>
    <p:extLst>
      <p:ext uri="{BB962C8B-B14F-4D97-AF65-F5344CB8AC3E}">
        <p14:creationId xmlns:p14="http://schemas.microsoft.com/office/powerpoint/2010/main" val="22165879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3"/>
          <p:cNvSpPr txBox="1">
            <a:spLocks noChangeArrowheads="1"/>
          </p:cNvSpPr>
          <p:nvPr/>
        </p:nvSpPr>
        <p:spPr bwMode="auto">
          <a:xfrm>
            <a:off x="5890102"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a:t>
            </a:r>
            <a:r>
              <a:rPr lang="zh-CN" altLang="zh-CN"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20" name="TextBox 13"/>
          <p:cNvSpPr txBox="1">
            <a:spLocks noChangeArrowheads="1"/>
          </p:cNvSpPr>
          <p:nvPr/>
        </p:nvSpPr>
        <p:spPr bwMode="auto">
          <a:xfrm>
            <a:off x="52324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a:t>
            </a:r>
            <a:r>
              <a:rPr lang="zh-CN" altLang="zh-CN"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13" name="TextBox 13"/>
          <p:cNvSpPr txBox="1">
            <a:spLocks noChangeArrowheads="1"/>
          </p:cNvSpPr>
          <p:nvPr/>
        </p:nvSpPr>
        <p:spPr bwMode="auto">
          <a:xfrm>
            <a:off x="1109727"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altLang="zh-CN" sz="2000" b="1" dirty="0" smtClean="0">
                <a:solidFill>
                  <a:srgbClr val="000099"/>
                </a:solidFill>
                <a:latin typeface="Century Gothic" pitchFamily="1" charset="0"/>
                <a:ea typeface="msgothic" charset="0"/>
                <a:cs typeface="msgothic" charset="0"/>
              </a:rPr>
              <a:t>195</a:t>
            </a:r>
            <a:r>
              <a:rPr lang="en-US" sz="2000" b="1" dirty="0" smtClean="0">
                <a:solidFill>
                  <a:srgbClr val="000099"/>
                </a:solidFill>
                <a:latin typeface="Century Gothic" pitchFamily="1" charset="0"/>
                <a:ea typeface="msgothic" charset="0"/>
                <a:cs typeface="msgothic" charset="0"/>
              </a:rPr>
              <a:t>0, PRISM</a:t>
            </a:r>
            <a:endParaRPr lang="en-US" sz="2000" b="1" dirty="0">
              <a:solidFill>
                <a:srgbClr val="000099"/>
              </a:solidFill>
              <a:latin typeface="Century Gothic" pitchFamily="1" charset="0"/>
              <a:ea typeface="msgothic" charset="0"/>
              <a:cs typeface="msgothic" charset="0"/>
            </a:endParaRPr>
          </a:p>
        </p:txBody>
      </p:sp>
      <p:pic>
        <p:nvPicPr>
          <p:cNvPr id="5" name="Picture 4" descr="prism.prcp.1950.flt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174"/>
            <a:ext cx="4368526" cy="1930857"/>
          </a:xfrm>
          <a:prstGeom prst="rect">
            <a:avLst/>
          </a:prstGeom>
        </p:spPr>
      </p:pic>
      <p:pic>
        <p:nvPicPr>
          <p:cNvPr id="9" name="Picture 8" descr="prism.prcp.2000.flt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549" y="1174174"/>
            <a:ext cx="4368526" cy="1930857"/>
          </a:xfrm>
          <a:prstGeom prst="rect">
            <a:avLst/>
          </a:prstGeom>
        </p:spPr>
      </p:pic>
      <p:pic>
        <p:nvPicPr>
          <p:cNvPr id="10" name="Picture 9" descr="ea_rcp45.prcp.2050.flt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 y="3886200"/>
            <a:ext cx="4368526" cy="1930857"/>
          </a:xfrm>
          <a:prstGeom prst="rect">
            <a:avLst/>
          </a:prstGeom>
        </p:spPr>
      </p:pic>
      <p:pic>
        <p:nvPicPr>
          <p:cNvPr id="12" name="Picture 11" descr="ea_rcp45.prcp.2100.flt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549" y="3886200"/>
            <a:ext cx="4368526" cy="1930857"/>
          </a:xfrm>
          <a:prstGeom prst="rect">
            <a:avLst/>
          </a:prstGeom>
        </p:spPr>
      </p:pic>
      <p:sp>
        <p:nvSpPr>
          <p:cNvPr id="11" name="Rectangle 2"/>
          <p:cNvSpPr txBox="1">
            <a:spLocks noChangeArrowheads="1"/>
          </p:cNvSpPr>
          <p:nvPr/>
        </p:nvSpPr>
        <p:spPr>
          <a:xfrm>
            <a:off x="0" y="-76200"/>
            <a:ext cx="9144000" cy="762000"/>
          </a:xfrm>
          <a:prstGeom prst="rect">
            <a:avLst/>
          </a:prstGeom>
        </p:spPr>
        <p:txBody>
          <a:bodyPr/>
          <a:lstStyle/>
          <a:p>
            <a:pPr lvl="0" algn="ctr">
              <a:defRPr/>
            </a:pPr>
            <a:r>
              <a:rPr lang="en-US" sz="2400" b="1" kern="0" dirty="0">
                <a:solidFill>
                  <a:srgbClr val="000000"/>
                </a:solidFill>
                <a:latin typeface="Arial"/>
              </a:rPr>
              <a:t>Downscaled CMIP5 (NEX-DCP30), RCP 4.5, Ensemble Avg.</a:t>
            </a:r>
          </a:p>
          <a:p>
            <a:pPr lvl="0" algn="ctr">
              <a:defRPr/>
            </a:pPr>
            <a:r>
              <a:rPr lang="en-US" sz="2400" b="1" kern="0" dirty="0" smtClean="0">
                <a:solidFill>
                  <a:srgbClr val="000000"/>
                </a:solidFill>
                <a:latin typeface="Arial"/>
              </a:rPr>
              <a:t>Precipitation</a:t>
            </a:r>
            <a:endParaRPr lang="en-US" sz="2400" b="1" kern="0" dirty="0">
              <a:solidFill>
                <a:srgbClr val="000000"/>
              </a:solidFill>
              <a:latin typeface="Arial"/>
            </a:endParaRPr>
          </a:p>
        </p:txBody>
      </p:sp>
      <p:pic>
        <p:nvPicPr>
          <p:cNvPr id="14" name="Picture 13" descr="PACE_Bnds_Transparent_cropped.png"/>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303" y="1188720"/>
            <a:ext cx="4671297" cy="1962559"/>
          </a:xfrm>
          <a:prstGeom prst="rect">
            <a:avLst/>
          </a:prstGeom>
        </p:spPr>
      </p:pic>
    </p:spTree>
    <p:extLst>
      <p:ext uri="{BB962C8B-B14F-4D97-AF65-F5344CB8AC3E}">
        <p14:creationId xmlns:p14="http://schemas.microsoft.com/office/powerpoint/2010/main" val="38730829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3"/>
          <p:cNvSpPr txBox="1">
            <a:spLocks noChangeArrowheads="1"/>
          </p:cNvSpPr>
          <p:nvPr/>
        </p:nvSpPr>
        <p:spPr bwMode="auto">
          <a:xfrm>
            <a:off x="5890102"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a:t>
            </a:r>
            <a:r>
              <a:rPr lang="zh-CN" altLang="zh-CN" sz="2000" b="1" dirty="0" smtClean="0">
                <a:solidFill>
                  <a:srgbClr val="000099"/>
                </a:solidFill>
                <a:latin typeface="Century Gothic" pitchFamily="1" charset="0"/>
                <a:ea typeface="msgothic" charset="0"/>
                <a:cs typeface="msgothic" charset="0"/>
              </a:rPr>
              <a:t>8</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20" name="TextBox 13"/>
          <p:cNvSpPr txBox="1">
            <a:spLocks noChangeArrowheads="1"/>
          </p:cNvSpPr>
          <p:nvPr/>
        </p:nvSpPr>
        <p:spPr bwMode="auto">
          <a:xfrm>
            <a:off x="52324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a:t>
            </a:r>
            <a:r>
              <a:rPr lang="zh-CN" altLang="zh-CN" sz="2000" b="1" dirty="0" smtClean="0">
                <a:solidFill>
                  <a:srgbClr val="000099"/>
                </a:solidFill>
                <a:latin typeface="Century Gothic" pitchFamily="1" charset="0"/>
                <a:ea typeface="msgothic" charset="0"/>
                <a:cs typeface="msgothic" charset="0"/>
              </a:rPr>
              <a:t>8</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13" name="TextBox 13"/>
          <p:cNvSpPr txBox="1">
            <a:spLocks noChangeArrowheads="1"/>
          </p:cNvSpPr>
          <p:nvPr/>
        </p:nvSpPr>
        <p:spPr bwMode="auto">
          <a:xfrm>
            <a:off x="1109727"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altLang="zh-CN" sz="2000" b="1" dirty="0" smtClean="0">
                <a:solidFill>
                  <a:srgbClr val="000099"/>
                </a:solidFill>
                <a:latin typeface="Century Gothic" pitchFamily="1" charset="0"/>
                <a:ea typeface="msgothic" charset="0"/>
                <a:cs typeface="msgothic" charset="0"/>
              </a:rPr>
              <a:t>195</a:t>
            </a:r>
            <a:r>
              <a:rPr lang="en-US" sz="2000" b="1" dirty="0" smtClean="0">
                <a:solidFill>
                  <a:srgbClr val="000099"/>
                </a:solidFill>
                <a:latin typeface="Century Gothic" pitchFamily="1" charset="0"/>
                <a:ea typeface="msgothic" charset="0"/>
                <a:cs typeface="msgothic" charset="0"/>
              </a:rPr>
              <a:t>0, PRISM</a:t>
            </a:r>
            <a:endParaRPr lang="en-US" sz="2000" b="1" dirty="0">
              <a:solidFill>
                <a:srgbClr val="000099"/>
              </a:solidFill>
              <a:latin typeface="Century Gothic" pitchFamily="1" charset="0"/>
              <a:ea typeface="msgothic" charset="0"/>
              <a:cs typeface="msgothic" charset="0"/>
            </a:endParaRPr>
          </a:p>
        </p:txBody>
      </p:sp>
      <p:pic>
        <p:nvPicPr>
          <p:cNvPr id="5" name="Picture 4" descr="prism.prcp.1950.flt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174"/>
            <a:ext cx="4368526" cy="1930857"/>
          </a:xfrm>
          <a:prstGeom prst="rect">
            <a:avLst/>
          </a:prstGeom>
        </p:spPr>
      </p:pic>
      <p:pic>
        <p:nvPicPr>
          <p:cNvPr id="9" name="Picture 8" descr="prism.prcp.2000.flt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549" y="1174174"/>
            <a:ext cx="4368526" cy="1930857"/>
          </a:xfrm>
          <a:prstGeom prst="rect">
            <a:avLst/>
          </a:prstGeom>
        </p:spPr>
      </p:pic>
      <p:pic>
        <p:nvPicPr>
          <p:cNvPr id="3" name="Picture 2" descr="ea_rcp85.prcp.2050.flt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86200"/>
            <a:ext cx="4368526" cy="1930857"/>
          </a:xfrm>
          <a:prstGeom prst="rect">
            <a:avLst/>
          </a:prstGeom>
        </p:spPr>
      </p:pic>
      <p:pic>
        <p:nvPicPr>
          <p:cNvPr id="4" name="Picture 3" descr="ea_rcp85.prcp.2100.flt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549" y="3886200"/>
            <a:ext cx="4368526" cy="1930857"/>
          </a:xfrm>
          <a:prstGeom prst="rect">
            <a:avLst/>
          </a:prstGeom>
        </p:spPr>
      </p:pic>
      <p:sp>
        <p:nvSpPr>
          <p:cNvPr id="11" name="Rectangle 2"/>
          <p:cNvSpPr txBox="1">
            <a:spLocks noChangeArrowheads="1"/>
          </p:cNvSpPr>
          <p:nvPr/>
        </p:nvSpPr>
        <p:spPr>
          <a:xfrm>
            <a:off x="0" y="-76200"/>
            <a:ext cx="9144000" cy="762000"/>
          </a:xfrm>
          <a:prstGeom prst="rect">
            <a:avLst/>
          </a:prstGeom>
        </p:spPr>
        <p:txBody>
          <a:bodyPr/>
          <a:lstStyle/>
          <a:p>
            <a:pPr lvl="0" algn="ctr">
              <a:defRPr/>
            </a:pPr>
            <a:r>
              <a:rPr lang="en-US" sz="2400" b="1" kern="0" dirty="0">
                <a:solidFill>
                  <a:srgbClr val="000000"/>
                </a:solidFill>
                <a:latin typeface="Arial"/>
              </a:rPr>
              <a:t>Downscaled CMIP5 (NEX-DCP30), RCP </a:t>
            </a:r>
            <a:r>
              <a:rPr lang="en-US" sz="2400" b="1" kern="0" dirty="0" smtClean="0">
                <a:solidFill>
                  <a:srgbClr val="000000"/>
                </a:solidFill>
                <a:latin typeface="Arial"/>
              </a:rPr>
              <a:t>8.5</a:t>
            </a:r>
            <a:r>
              <a:rPr lang="en-US" sz="2400" b="1" kern="0" dirty="0">
                <a:solidFill>
                  <a:srgbClr val="000000"/>
                </a:solidFill>
                <a:latin typeface="Arial"/>
              </a:rPr>
              <a:t>, Ensemble Avg.</a:t>
            </a:r>
          </a:p>
          <a:p>
            <a:pPr lvl="0" algn="ctr">
              <a:defRPr/>
            </a:pPr>
            <a:r>
              <a:rPr lang="en-US" sz="2400" b="1" kern="0" dirty="0" smtClean="0">
                <a:solidFill>
                  <a:srgbClr val="000000"/>
                </a:solidFill>
                <a:latin typeface="Arial"/>
              </a:rPr>
              <a:t>Precipitation</a:t>
            </a:r>
            <a:endParaRPr lang="en-US" sz="2400" b="1" kern="0" dirty="0">
              <a:solidFill>
                <a:srgbClr val="000000"/>
              </a:solidFill>
              <a:latin typeface="Arial"/>
            </a:endParaRPr>
          </a:p>
        </p:txBody>
      </p:sp>
      <p:pic>
        <p:nvPicPr>
          <p:cNvPr id="12" name="Picture 11" descr="PACE_Bnds_Transparent_cropped.png"/>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303" y="1183640"/>
            <a:ext cx="4671297" cy="1962559"/>
          </a:xfrm>
          <a:prstGeom prst="rect">
            <a:avLst/>
          </a:prstGeom>
        </p:spPr>
      </p:pic>
    </p:spTree>
    <p:extLst>
      <p:ext uri="{BB962C8B-B14F-4D97-AF65-F5344CB8AC3E}">
        <p14:creationId xmlns:p14="http://schemas.microsoft.com/office/powerpoint/2010/main" val="10413045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09800" y="152400"/>
            <a:ext cx="75438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Downscaled CMIP5 + TOPS (VPD)</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9" name="TextBox 13"/>
          <p:cNvSpPr txBox="1">
            <a:spLocks noChangeArrowheads="1"/>
          </p:cNvSpPr>
          <p:nvPr/>
        </p:nvSpPr>
        <p:spPr bwMode="auto">
          <a:xfrm>
            <a:off x="4724400" y="1370444"/>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PRISM, 2000</a:t>
            </a:r>
            <a:endParaRPr lang="en-US" sz="2000" b="1" dirty="0">
              <a:solidFill>
                <a:srgbClr val="000099"/>
              </a:solidFill>
              <a:latin typeface="Century Gothic" pitchFamily="1" charset="0"/>
              <a:ea typeface="msgothic" charset="0"/>
              <a:cs typeface="msgothic" charset="0"/>
            </a:endParaRPr>
          </a:p>
        </p:txBody>
      </p:sp>
      <p:sp>
        <p:nvSpPr>
          <p:cNvPr id="10" name="TextBox 13"/>
          <p:cNvSpPr txBox="1">
            <a:spLocks noChangeArrowheads="1"/>
          </p:cNvSpPr>
          <p:nvPr/>
        </p:nvSpPr>
        <p:spPr bwMode="auto">
          <a:xfrm>
            <a:off x="4724400" y="3048000"/>
            <a:ext cx="2220855"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6.0 EA, 2050</a:t>
            </a:r>
            <a:endParaRPr lang="en-US" sz="2000" b="1" dirty="0">
              <a:solidFill>
                <a:srgbClr val="000099"/>
              </a:solidFill>
              <a:latin typeface="Century Gothic" pitchFamily="1" charset="0"/>
              <a:ea typeface="msgothic" charset="0"/>
              <a:cs typeface="msgothic" charset="0"/>
            </a:endParaRPr>
          </a:p>
        </p:txBody>
      </p:sp>
      <p:sp>
        <p:nvSpPr>
          <p:cNvPr id="14" name="TextBox 13"/>
          <p:cNvSpPr txBox="1">
            <a:spLocks noChangeArrowheads="1"/>
          </p:cNvSpPr>
          <p:nvPr/>
        </p:nvSpPr>
        <p:spPr bwMode="auto">
          <a:xfrm>
            <a:off x="4800600" y="4875644"/>
            <a:ext cx="2220855"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6.0 EA, 2100</a:t>
            </a:r>
            <a:endParaRPr lang="en-US" sz="2000" b="1" dirty="0">
              <a:solidFill>
                <a:srgbClr val="000099"/>
              </a:solidFill>
              <a:latin typeface="Century Gothic" pitchFamily="1" charset="0"/>
              <a:ea typeface="msgothic" charset="0"/>
              <a:cs typeface="msgothic" charset="0"/>
            </a:endParaRPr>
          </a:p>
        </p:txBody>
      </p:sp>
      <p:pic>
        <p:nvPicPr>
          <p:cNvPr id="6" name="Picture 5" descr="prism.vpd.200007.flt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7" y="762001"/>
            <a:ext cx="4137623" cy="1828800"/>
          </a:xfrm>
          <a:prstGeom prst="rect">
            <a:avLst/>
          </a:prstGeom>
        </p:spPr>
      </p:pic>
      <p:pic>
        <p:nvPicPr>
          <p:cNvPr id="7" name="Picture 6" descr="ea_rcp60.vpd.205007.flt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1" y="2590800"/>
            <a:ext cx="4109720" cy="1816467"/>
          </a:xfrm>
          <a:prstGeom prst="rect">
            <a:avLst/>
          </a:prstGeom>
        </p:spPr>
      </p:pic>
      <p:pic>
        <p:nvPicPr>
          <p:cNvPr id="8" name="Picture 7" descr="ea_rcp60.vpd.210007.flt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19600"/>
            <a:ext cx="4038600" cy="1785033"/>
          </a:xfrm>
          <a:prstGeom prst="rect">
            <a:avLst/>
          </a:prstGeom>
        </p:spPr>
      </p:pic>
      <p:pic>
        <p:nvPicPr>
          <p:cNvPr id="11" name="Picture 10" descr="PACE_Bnds_Transparent_cropped.png"/>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4852" y="772160"/>
            <a:ext cx="4489925" cy="1886359"/>
          </a:xfrm>
          <a:prstGeom prst="rect">
            <a:avLst/>
          </a:prstGeom>
        </p:spPr>
      </p:pic>
    </p:spTree>
    <p:extLst>
      <p:ext uri="{BB962C8B-B14F-4D97-AF65-F5344CB8AC3E}">
        <p14:creationId xmlns:p14="http://schemas.microsoft.com/office/powerpoint/2010/main" val="35700349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semble.timeseries.tma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035075"/>
          </a:xfrm>
          <a:prstGeom prst="rect">
            <a:avLst/>
          </a:prstGeom>
        </p:spPr>
      </p:pic>
      <p:sp>
        <p:nvSpPr>
          <p:cNvPr id="4" name="Rectangle 2"/>
          <p:cNvSpPr txBox="1">
            <a:spLocks noChangeArrowheads="1"/>
          </p:cNvSpPr>
          <p:nvPr/>
        </p:nvSpPr>
        <p:spPr>
          <a:xfrm>
            <a:off x="2209800" y="152400"/>
            <a:ext cx="75438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Ensemble Averages:  Max Temp</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4031618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906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CCSM-4 </a:t>
            </a:r>
            <a:r>
              <a:rPr lang="en-US" sz="2400" b="1" kern="0" dirty="0" err="1" smtClean="0">
                <a:solidFill>
                  <a:schemeClr val="tx2"/>
                </a:solidFill>
                <a:latin typeface="+mj-lt"/>
                <a:ea typeface="+mj-ea"/>
                <a:cs typeface="+mj-cs"/>
              </a:rPr>
              <a:t>vs</a:t>
            </a:r>
            <a:r>
              <a:rPr lang="en-US" sz="2400" b="1" kern="0" dirty="0" smtClean="0">
                <a:solidFill>
                  <a:schemeClr val="tx2"/>
                </a:solidFill>
                <a:latin typeface="+mj-lt"/>
                <a:ea typeface="+mj-ea"/>
                <a:cs typeface="+mj-cs"/>
              </a:rPr>
              <a:t> Ensemble Averages:  </a:t>
            </a:r>
            <a:r>
              <a:rPr lang="en-US" sz="2400" b="1" kern="0" dirty="0" smtClean="0">
                <a:solidFill>
                  <a:schemeClr val="tx2"/>
                </a:solidFill>
                <a:latin typeface="+mj-lt"/>
                <a:ea typeface="+mj-ea"/>
                <a:cs typeface="+mj-cs"/>
              </a:rPr>
              <a:t>Max Temp</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2" name="Picture 1" descr="timeseries-tmax-ccsm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4978400" cy="3733800"/>
          </a:xfrm>
          <a:prstGeom prst="rect">
            <a:avLst/>
          </a:prstGeom>
        </p:spPr>
      </p:pic>
      <p:pic>
        <p:nvPicPr>
          <p:cNvPr id="5" name="Picture 4" descr="timeseries-tmax-ensemble me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219200"/>
            <a:ext cx="4876800" cy="3657600"/>
          </a:xfrm>
          <a:prstGeom prst="rect">
            <a:avLst/>
          </a:prstGeom>
        </p:spPr>
      </p:pic>
    </p:spTree>
    <p:extLst>
      <p:ext uri="{BB962C8B-B14F-4D97-AF65-F5344CB8AC3E}">
        <p14:creationId xmlns:p14="http://schemas.microsoft.com/office/powerpoint/2010/main" val="29951734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semble.timeseries.tm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035075"/>
          </a:xfrm>
          <a:prstGeom prst="rect">
            <a:avLst/>
          </a:prstGeom>
        </p:spPr>
      </p:pic>
      <p:sp>
        <p:nvSpPr>
          <p:cNvPr id="3" name="Rectangle 2"/>
          <p:cNvSpPr txBox="1">
            <a:spLocks noChangeArrowheads="1"/>
          </p:cNvSpPr>
          <p:nvPr/>
        </p:nvSpPr>
        <p:spPr>
          <a:xfrm>
            <a:off x="2209800" y="152400"/>
            <a:ext cx="75438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Ensemble Averages:  Min Temp</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6624865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semble.timeseries.p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5125"/>
            <a:ext cx="9144000" cy="4035075"/>
          </a:xfrm>
          <a:prstGeom prst="rect">
            <a:avLst/>
          </a:prstGeom>
        </p:spPr>
      </p:pic>
      <p:sp>
        <p:nvSpPr>
          <p:cNvPr id="3" name="Rectangle 2"/>
          <p:cNvSpPr txBox="1">
            <a:spLocks noChangeArrowheads="1"/>
          </p:cNvSpPr>
          <p:nvPr/>
        </p:nvSpPr>
        <p:spPr>
          <a:xfrm>
            <a:off x="2209800" y="152400"/>
            <a:ext cx="75438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Ensemble Averages:  </a:t>
            </a:r>
            <a:r>
              <a:rPr lang="en-US" sz="2400" b="1" kern="0" dirty="0" err="1" smtClean="0">
                <a:solidFill>
                  <a:schemeClr val="tx2"/>
                </a:solidFill>
                <a:latin typeface="+mj-lt"/>
                <a:ea typeface="+mj-ea"/>
                <a:cs typeface="+mj-cs"/>
              </a:rPr>
              <a:t>Precip</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1958670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144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CCSM-4 </a:t>
            </a:r>
            <a:r>
              <a:rPr lang="en-US" sz="2400" b="1" kern="0" dirty="0" err="1" smtClean="0">
                <a:solidFill>
                  <a:schemeClr val="tx2"/>
                </a:solidFill>
                <a:latin typeface="+mj-lt"/>
                <a:ea typeface="+mj-ea"/>
                <a:cs typeface="+mj-cs"/>
              </a:rPr>
              <a:t>vs</a:t>
            </a:r>
            <a:r>
              <a:rPr lang="en-US" sz="2400" b="1" kern="0" dirty="0" smtClean="0">
                <a:solidFill>
                  <a:schemeClr val="tx2"/>
                </a:solidFill>
                <a:latin typeface="+mj-lt"/>
                <a:ea typeface="+mj-ea"/>
                <a:cs typeface="+mj-cs"/>
              </a:rPr>
              <a:t> Ensemble Averages:  Temperature</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7" name="Picture 6" descr="timeseries-tmax-ensemble me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600" y="1676400"/>
            <a:ext cx="4368800" cy="3276600"/>
          </a:xfrm>
          <a:prstGeom prst="rect">
            <a:avLst/>
          </a:prstGeom>
        </p:spPr>
      </p:pic>
      <p:pic>
        <p:nvPicPr>
          <p:cNvPr id="8" name="Picture 7" descr="timeseries-tmax-ccsm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4572000" cy="3429000"/>
          </a:xfrm>
          <a:prstGeom prst="rect">
            <a:avLst/>
          </a:prstGeom>
        </p:spPr>
      </p:pic>
    </p:spTree>
    <p:extLst>
      <p:ext uri="{BB962C8B-B14F-4D97-AF65-F5344CB8AC3E}">
        <p14:creationId xmlns:p14="http://schemas.microsoft.com/office/powerpoint/2010/main" val="28370210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a:t>
            </a:r>
            <a:endParaRPr lang="en-US" dirty="0"/>
          </a:p>
        </p:txBody>
      </p:sp>
      <p:sp>
        <p:nvSpPr>
          <p:cNvPr id="5" name="TextBox 4"/>
          <p:cNvSpPr txBox="1"/>
          <p:nvPr/>
        </p:nvSpPr>
        <p:spPr>
          <a:xfrm>
            <a:off x="0" y="838200"/>
            <a:ext cx="3810000" cy="5632312"/>
          </a:xfrm>
          <a:prstGeom prst="rect">
            <a:avLst/>
          </a:prstGeom>
          <a:noFill/>
        </p:spPr>
        <p:txBody>
          <a:bodyPr wrap="square" rtlCol="0">
            <a:spAutoFit/>
          </a:bodyPr>
          <a:lstStyle/>
          <a:p>
            <a:pPr marL="223838" indent="-223838">
              <a:buFont typeface="Arial" pitchFamily="34" charset="0"/>
              <a:buChar char="•"/>
            </a:pPr>
            <a:r>
              <a:rPr lang="en-US" sz="1800" dirty="0" smtClean="0"/>
              <a:t>Downscaled </a:t>
            </a:r>
            <a:r>
              <a:rPr lang="en-US" sz="1800" dirty="0" smtClean="0"/>
              <a:t>30 </a:t>
            </a:r>
            <a:r>
              <a:rPr lang="en-US" sz="1800" dirty="0" err="1" smtClean="0"/>
              <a:t>arcsecond</a:t>
            </a:r>
            <a:r>
              <a:rPr lang="en-US" sz="1800" dirty="0" smtClean="0"/>
              <a:t> (~800m) CMIP5 </a:t>
            </a:r>
            <a:r>
              <a:rPr lang="en-US" sz="1800" dirty="0" smtClean="0"/>
              <a:t>scenarios </a:t>
            </a:r>
            <a:r>
              <a:rPr lang="en-US" sz="1800" dirty="0" smtClean="0"/>
              <a:t>completed (NEX DCP-30), </a:t>
            </a:r>
            <a:r>
              <a:rPr lang="en-US" sz="1800" dirty="0" smtClean="0"/>
              <a:t>Version 1.0 (in collaboration with Climate Analytics Group, Thrasher &amp; Snyder</a:t>
            </a:r>
            <a:r>
              <a:rPr lang="en-US" sz="1800" dirty="0" smtClean="0"/>
              <a:t>); publication submitted to EOS; data publicly released via NCCS</a:t>
            </a:r>
            <a:endParaRPr lang="en-US" sz="1800" dirty="0" smtClean="0"/>
          </a:p>
          <a:p>
            <a:endParaRPr lang="en-US" sz="1800" dirty="0" smtClean="0"/>
          </a:p>
          <a:p>
            <a:pPr marL="223838" indent="-223838">
              <a:buFont typeface="Arial" pitchFamily="34" charset="0"/>
              <a:buChar char="•"/>
            </a:pPr>
            <a:r>
              <a:rPr lang="en-US" sz="1800" dirty="0" smtClean="0"/>
              <a:t>Subsets delivered for ROMO, Great Northern LCC, and Appalachian LCC; </a:t>
            </a:r>
            <a:r>
              <a:rPr lang="en-US" sz="1800" dirty="0" smtClean="0"/>
              <a:t>SE BBS routes; posted via NCCS</a:t>
            </a:r>
          </a:p>
          <a:p>
            <a:endParaRPr lang="en-US" sz="1800" dirty="0" smtClean="0"/>
          </a:p>
          <a:p>
            <a:pPr marL="223838" indent="-223838">
              <a:buFont typeface="Arial" pitchFamily="34" charset="0"/>
              <a:buChar char="•"/>
            </a:pPr>
            <a:r>
              <a:rPr lang="en-US" sz="1800" dirty="0" smtClean="0"/>
              <a:t>TOPS </a:t>
            </a:r>
            <a:r>
              <a:rPr lang="en-US" sz="1800" dirty="0" smtClean="0"/>
              <a:t>runs complete for ensemble </a:t>
            </a:r>
            <a:r>
              <a:rPr lang="en-US" sz="1800" dirty="0" smtClean="0"/>
              <a:t>averages, CCSM-4</a:t>
            </a:r>
          </a:p>
          <a:p>
            <a:endParaRPr lang="en-US" sz="1800" dirty="0" smtClean="0"/>
          </a:p>
          <a:p>
            <a:pPr marL="223838" indent="-223838">
              <a:buFont typeface="Arial" pitchFamily="34" charset="0"/>
              <a:buChar char="•"/>
            </a:pPr>
            <a:r>
              <a:rPr lang="en-US" sz="1800" dirty="0" smtClean="0"/>
              <a:t>Summaries computed for all partner parks/PACEs / LCCs</a:t>
            </a:r>
            <a:endParaRPr lang="en-US" sz="1800" dirty="0" smtClean="0"/>
          </a:p>
          <a:p>
            <a:endParaRPr lang="en-US" sz="1800" dirty="0"/>
          </a:p>
        </p:txBody>
      </p:sp>
      <p:pic>
        <p:nvPicPr>
          <p:cNvPr id="6" name="Picture 5" descr="ea_rcp85.tmax.2100.flt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143000"/>
            <a:ext cx="4368526" cy="1930857"/>
          </a:xfrm>
          <a:prstGeom prst="rect">
            <a:avLst/>
          </a:prstGeom>
        </p:spPr>
      </p:pic>
      <p:pic>
        <p:nvPicPr>
          <p:cNvPr id="9" name="Picture 8" descr="Screen Shot 2013-05-21 at 8.06.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639979"/>
            <a:ext cx="4343400" cy="2340174"/>
          </a:xfrm>
          <a:prstGeom prst="rect">
            <a:avLst/>
          </a:prstGeom>
        </p:spPr>
      </p:pic>
      <p:sp>
        <p:nvSpPr>
          <p:cNvPr id="4" name="TextBox 3"/>
          <p:cNvSpPr txBox="1"/>
          <p:nvPr/>
        </p:nvSpPr>
        <p:spPr>
          <a:xfrm>
            <a:off x="4343400" y="2971800"/>
            <a:ext cx="4267200" cy="246221"/>
          </a:xfrm>
          <a:prstGeom prst="rect">
            <a:avLst/>
          </a:prstGeom>
          <a:noFill/>
        </p:spPr>
        <p:txBody>
          <a:bodyPr wrap="square" rtlCol="0">
            <a:spAutoFit/>
          </a:bodyPr>
          <a:lstStyle/>
          <a:p>
            <a:r>
              <a:rPr lang="en-US" sz="1000" dirty="0" smtClean="0"/>
              <a:t>Max Temp, 2100, RCP 8.5</a:t>
            </a:r>
            <a:endParaRPr lang="en-US" sz="1000" dirty="0"/>
          </a:p>
        </p:txBody>
      </p:sp>
      <p:sp>
        <p:nvSpPr>
          <p:cNvPr id="10" name="TextBox 9"/>
          <p:cNvSpPr txBox="1"/>
          <p:nvPr/>
        </p:nvSpPr>
        <p:spPr>
          <a:xfrm>
            <a:off x="4419600" y="5849779"/>
            <a:ext cx="4267200" cy="246221"/>
          </a:xfrm>
          <a:prstGeom prst="rect">
            <a:avLst/>
          </a:prstGeom>
          <a:noFill/>
        </p:spPr>
        <p:txBody>
          <a:bodyPr wrap="square" rtlCol="0">
            <a:spAutoFit/>
          </a:bodyPr>
          <a:lstStyle/>
          <a:p>
            <a:r>
              <a:rPr lang="en-US" sz="1000" dirty="0" smtClean="0"/>
              <a:t>Change in GPP, Glacier PACE</a:t>
            </a:r>
            <a:endParaRPr lang="en-US" sz="1000" dirty="0"/>
          </a:p>
        </p:txBody>
      </p:sp>
    </p:spTree>
    <p:extLst>
      <p:ext uri="{BB962C8B-B14F-4D97-AF65-F5344CB8AC3E}">
        <p14:creationId xmlns:p14="http://schemas.microsoft.com/office/powerpoint/2010/main" val="30632508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series-prcp-ccsm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4648200" cy="3486150"/>
          </a:xfrm>
          <a:prstGeom prst="rect">
            <a:avLst/>
          </a:prstGeom>
        </p:spPr>
      </p:pic>
      <p:pic>
        <p:nvPicPr>
          <p:cNvPr id="5" name="Picture 4" descr="timeseries-prcp-ensemble me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371600"/>
            <a:ext cx="4953000" cy="3714750"/>
          </a:xfrm>
          <a:prstGeom prst="rect">
            <a:avLst/>
          </a:prstGeom>
        </p:spPr>
      </p:pic>
      <p:sp>
        <p:nvSpPr>
          <p:cNvPr id="6" name="Rectangle 2"/>
          <p:cNvSpPr txBox="1">
            <a:spLocks noChangeArrowheads="1"/>
          </p:cNvSpPr>
          <p:nvPr/>
        </p:nvSpPr>
        <p:spPr>
          <a:xfrm>
            <a:off x="9144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CCSM-4 </a:t>
            </a:r>
            <a:r>
              <a:rPr lang="en-US" sz="2400" b="1" kern="0" dirty="0" err="1" smtClean="0">
                <a:solidFill>
                  <a:schemeClr val="tx2"/>
                </a:solidFill>
                <a:latin typeface="+mj-lt"/>
                <a:ea typeface="+mj-ea"/>
                <a:cs typeface="+mj-cs"/>
              </a:rPr>
              <a:t>vs</a:t>
            </a:r>
            <a:r>
              <a:rPr lang="en-US" sz="2400" b="1" kern="0" dirty="0" smtClean="0">
                <a:solidFill>
                  <a:schemeClr val="tx2"/>
                </a:solidFill>
                <a:latin typeface="+mj-lt"/>
                <a:ea typeface="+mj-ea"/>
                <a:cs typeface="+mj-cs"/>
              </a:rPr>
              <a:t> Ensemble Averages:  Precipitation</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6793288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TOPS </a:t>
            </a:r>
            <a:r>
              <a:rPr lang="en-US" sz="2400" b="1" kern="0" dirty="0" smtClean="0">
                <a:solidFill>
                  <a:schemeClr val="tx2"/>
                </a:solidFill>
                <a:latin typeface="+mj-lt"/>
                <a:ea typeface="+mj-ea"/>
                <a:cs typeface="+mj-cs"/>
              </a:rPr>
              <a:t>Results: </a:t>
            </a:r>
            <a:r>
              <a:rPr lang="en-US" sz="2400" b="1" kern="0" dirty="0" smtClean="0">
                <a:solidFill>
                  <a:schemeClr val="tx2"/>
                </a:solidFill>
                <a:latin typeface="+mj-lt"/>
                <a:ea typeface="+mj-ea"/>
                <a:cs typeface="+mj-cs"/>
              </a:rPr>
              <a:t>Gross Primary Production</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TextBox 13"/>
          <p:cNvSpPr txBox="1">
            <a:spLocks noChangeArrowheads="1"/>
          </p:cNvSpPr>
          <p:nvPr/>
        </p:nvSpPr>
        <p:spPr bwMode="auto">
          <a:xfrm>
            <a:off x="1371600" y="838200"/>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9" name="TextBox 13"/>
          <p:cNvSpPr txBox="1">
            <a:spLocks noChangeArrowheads="1"/>
          </p:cNvSpPr>
          <p:nvPr/>
        </p:nvSpPr>
        <p:spPr bwMode="auto">
          <a:xfrm>
            <a:off x="4876800" y="3733800"/>
            <a:ext cx="296975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4.5, 2090s – 2000s</a:t>
            </a:r>
            <a:endParaRPr lang="en-US" sz="2000" b="1" dirty="0">
              <a:solidFill>
                <a:srgbClr val="000099"/>
              </a:solidFill>
              <a:latin typeface="Century Gothic" pitchFamily="1" charset="0"/>
              <a:ea typeface="msgothic" charset="0"/>
              <a:cs typeface="msgothic"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4114800"/>
            <a:ext cx="4267199" cy="1886072"/>
          </a:xfrm>
          <a:prstGeom prst="rect">
            <a:avLst/>
          </a:prstGeom>
        </p:spPr>
      </p:pic>
      <p:pic>
        <p:nvPicPr>
          <p:cNvPr id="16" name="Picture 15" descr="us800m.2000.dayout.623.pri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 y="1219200"/>
            <a:ext cx="4146745" cy="1832832"/>
          </a:xfrm>
          <a:prstGeom prst="rect">
            <a:avLst/>
          </a:prstGeom>
        </p:spPr>
      </p:pic>
      <p:pic>
        <p:nvPicPr>
          <p:cNvPr id="17" name="Picture 16" descr="ea_rcp45.623.us800m.2050.ea_rcp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26288"/>
            <a:ext cx="4617975" cy="2041112"/>
          </a:xfrm>
          <a:prstGeom prst="rect">
            <a:avLst/>
          </a:prstGeom>
        </p:spPr>
      </p:pic>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4.5 EA</a:t>
            </a:r>
            <a:endParaRPr lang="en-US" sz="2000" b="1" dirty="0">
              <a:solidFill>
                <a:srgbClr val="000099"/>
              </a:solidFill>
              <a:latin typeface="Century Gothic" pitchFamily="1" charset="0"/>
              <a:ea typeface="msgothic" charset="0"/>
              <a:cs typeface="msgothic" charset="0"/>
            </a:endParaRPr>
          </a:p>
        </p:txBody>
      </p:sp>
      <p:pic>
        <p:nvPicPr>
          <p:cNvPr id="19" name="Picture 18" descr="ea_rcp45.623.us800m.2100.ea_rcp4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219200"/>
            <a:ext cx="4191000" cy="1852392"/>
          </a:xfrm>
          <a:prstGeom prst="rect">
            <a:avLst/>
          </a:prstGeom>
        </p:spPr>
      </p:pic>
      <p:sp>
        <p:nvSpPr>
          <p:cNvPr id="20" name="TextBox 13"/>
          <p:cNvSpPr txBox="1">
            <a:spLocks noChangeArrowheads="1"/>
          </p:cNvSpPr>
          <p:nvPr/>
        </p:nvSpPr>
        <p:spPr bwMode="auto">
          <a:xfrm>
            <a:off x="5486400" y="914400"/>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4.5 EA</a:t>
            </a:r>
            <a:endParaRPr lang="en-US" sz="2000" b="1" dirty="0">
              <a:solidFill>
                <a:srgbClr val="000099"/>
              </a:solidFill>
              <a:latin typeface="Century Gothic" pitchFamily="1" charset="0"/>
              <a:ea typeface="msgothic" charset="0"/>
              <a:cs typeface="msgothic" charset="0"/>
            </a:endParaRPr>
          </a:p>
        </p:txBody>
      </p:sp>
    </p:spTree>
    <p:extLst>
      <p:ext uri="{BB962C8B-B14F-4D97-AF65-F5344CB8AC3E}">
        <p14:creationId xmlns:p14="http://schemas.microsoft.com/office/powerpoint/2010/main" val="33479903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lvl="0" algn="ctr">
              <a:defRPr/>
            </a:pPr>
            <a:r>
              <a:rPr lang="en-US" sz="2400" b="1" kern="0" dirty="0">
                <a:solidFill>
                  <a:schemeClr val="tx2"/>
                </a:solidFill>
              </a:rPr>
              <a:t>TOPS Results: Gross Primary Production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447800"/>
            <a:ext cx="8447647" cy="3733799"/>
          </a:xfrm>
          <a:prstGeom prst="rect">
            <a:avLst/>
          </a:prstGeom>
        </p:spPr>
      </p:pic>
      <p:sp>
        <p:nvSpPr>
          <p:cNvPr id="5" name="TextBox 4"/>
          <p:cNvSpPr txBox="1"/>
          <p:nvPr/>
        </p:nvSpPr>
        <p:spPr>
          <a:xfrm>
            <a:off x="589280" y="479044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sp>
        <p:nvSpPr>
          <p:cNvPr id="7"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spTree>
    <p:extLst>
      <p:ext uri="{BB962C8B-B14F-4D97-AF65-F5344CB8AC3E}">
        <p14:creationId xmlns:p14="http://schemas.microsoft.com/office/powerpoint/2010/main" val="18577954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lvl="0" algn="ctr">
              <a:defRPr/>
            </a:pPr>
            <a:r>
              <a:rPr lang="en-US" sz="2400" b="1" kern="0" dirty="0">
                <a:solidFill>
                  <a:schemeClr val="tx2"/>
                </a:solidFill>
              </a:rPr>
              <a:t>TOPS Results: Gross Primary Production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447800"/>
            <a:ext cx="8447647" cy="3733799"/>
          </a:xfrm>
          <a:prstGeom prst="rect">
            <a:avLst/>
          </a:prstGeom>
        </p:spPr>
      </p:pic>
      <p:sp>
        <p:nvSpPr>
          <p:cNvPr id="5" name="TextBox 4"/>
          <p:cNvSpPr txBox="1"/>
          <p:nvPr/>
        </p:nvSpPr>
        <p:spPr>
          <a:xfrm>
            <a:off x="589280" y="479044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pic>
        <p:nvPicPr>
          <p:cNvPr id="6" name="Picture 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7040" y="1483361"/>
            <a:ext cx="9067800" cy="3809666"/>
          </a:xfrm>
          <a:prstGeom prst="rect">
            <a:avLst/>
          </a:prstGeom>
        </p:spPr>
      </p:pic>
      <p:sp>
        <p:nvSpPr>
          <p:cNvPr id="7"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spTree>
    <p:extLst>
      <p:ext uri="{BB962C8B-B14F-4D97-AF65-F5344CB8AC3E}">
        <p14:creationId xmlns:p14="http://schemas.microsoft.com/office/powerpoint/2010/main" val="35685594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lvl="0" algn="ctr">
              <a:defRPr/>
            </a:pPr>
            <a:r>
              <a:rPr lang="en-US" sz="2400" b="1" kern="0" dirty="0">
                <a:solidFill>
                  <a:schemeClr val="tx2"/>
                </a:solidFill>
              </a:rPr>
              <a:t>TOPS Results: Gross Primary Production</a:t>
            </a:r>
          </a:p>
        </p:txBody>
      </p:sp>
      <p:sp>
        <p:nvSpPr>
          <p:cNvPr id="9"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smtClean="0">
                <a:solidFill>
                  <a:srgbClr val="000099"/>
                </a:solidFill>
                <a:latin typeface="Century Gothic" pitchFamily="1" charset="0"/>
                <a:ea typeface="msgothic" charset="0"/>
                <a:cs typeface="msgothic" charset="0"/>
              </a:rPr>
              <a:t>8.5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grpSp>
        <p:nvGrpSpPr>
          <p:cNvPr id="4" name="Group 3"/>
          <p:cNvGrpSpPr/>
          <p:nvPr/>
        </p:nvGrpSpPr>
        <p:grpSpPr>
          <a:xfrm>
            <a:off x="457200" y="1447800"/>
            <a:ext cx="8447645" cy="3733799"/>
            <a:chOff x="457200" y="1447800"/>
            <a:chExt cx="8447645" cy="373379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8447645" cy="3733799"/>
            </a:xfrm>
            <a:prstGeom prst="rect">
              <a:avLst/>
            </a:prstGeom>
          </p:spPr>
        </p:pic>
        <p:sp>
          <p:nvSpPr>
            <p:cNvPr id="3" name="TextBox 2"/>
            <p:cNvSpPr txBox="1"/>
            <p:nvPr/>
          </p:nvSpPr>
          <p:spPr>
            <a:xfrm>
              <a:off x="589280" y="479044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grpSp>
    </p:spTree>
    <p:extLst>
      <p:ext uri="{BB962C8B-B14F-4D97-AF65-F5344CB8AC3E}">
        <p14:creationId xmlns:p14="http://schemas.microsoft.com/office/powerpoint/2010/main" val="15897468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lvl="0" algn="ctr">
              <a:defRPr/>
            </a:pPr>
            <a:r>
              <a:rPr lang="en-US" sz="2400" b="1" kern="0" dirty="0">
                <a:solidFill>
                  <a:schemeClr val="tx2"/>
                </a:solidFill>
              </a:rPr>
              <a:t>TOPS Results: Gross Primary Production</a:t>
            </a:r>
          </a:p>
        </p:txBody>
      </p:sp>
      <p:sp>
        <p:nvSpPr>
          <p:cNvPr id="9"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smtClean="0">
                <a:solidFill>
                  <a:srgbClr val="000099"/>
                </a:solidFill>
                <a:latin typeface="Century Gothic" pitchFamily="1" charset="0"/>
                <a:ea typeface="msgothic" charset="0"/>
                <a:cs typeface="msgothic" charset="0"/>
              </a:rPr>
              <a:t>8.5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grpSp>
        <p:nvGrpSpPr>
          <p:cNvPr id="4" name="Group 3"/>
          <p:cNvGrpSpPr/>
          <p:nvPr/>
        </p:nvGrpSpPr>
        <p:grpSpPr>
          <a:xfrm>
            <a:off x="457200" y="1447800"/>
            <a:ext cx="8447645" cy="3733799"/>
            <a:chOff x="457200" y="1447800"/>
            <a:chExt cx="8447645" cy="373379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8447645" cy="3733799"/>
            </a:xfrm>
            <a:prstGeom prst="rect">
              <a:avLst/>
            </a:prstGeom>
          </p:spPr>
        </p:pic>
        <p:sp>
          <p:nvSpPr>
            <p:cNvPr id="3" name="TextBox 2"/>
            <p:cNvSpPr txBox="1"/>
            <p:nvPr/>
          </p:nvSpPr>
          <p:spPr>
            <a:xfrm>
              <a:off x="589280" y="479044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grpSp>
      <p:pic>
        <p:nvPicPr>
          <p:cNvPr id="10" name="Picture 9"/>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7040" y="1483361"/>
            <a:ext cx="9067800" cy="3809666"/>
          </a:xfrm>
          <a:prstGeom prst="rect">
            <a:avLst/>
          </a:prstGeom>
        </p:spPr>
      </p:pic>
    </p:spTree>
    <p:extLst>
      <p:ext uri="{BB962C8B-B14F-4D97-AF65-F5344CB8AC3E}">
        <p14:creationId xmlns:p14="http://schemas.microsoft.com/office/powerpoint/2010/main" val="37193733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TextBox 13"/>
          <p:cNvSpPr txBox="1">
            <a:spLocks noChangeArrowheads="1"/>
          </p:cNvSpPr>
          <p:nvPr/>
        </p:nvSpPr>
        <p:spPr bwMode="auto">
          <a:xfrm>
            <a:off x="1371600" y="838200"/>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9" name="TextBox 13"/>
          <p:cNvSpPr txBox="1">
            <a:spLocks noChangeArrowheads="1"/>
          </p:cNvSpPr>
          <p:nvPr/>
        </p:nvSpPr>
        <p:spPr bwMode="auto">
          <a:xfrm>
            <a:off x="4876800" y="3733800"/>
            <a:ext cx="3159489"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4.5 EA, </a:t>
            </a:r>
            <a:r>
              <a:rPr lang="en-US" sz="2000" b="1" dirty="0" smtClean="0">
                <a:solidFill>
                  <a:srgbClr val="000099"/>
                </a:solidFill>
                <a:latin typeface="Century Gothic" pitchFamily="1" charset="0"/>
                <a:ea typeface="msgothic" charset="0"/>
                <a:cs typeface="msgothic" charset="0"/>
              </a:rPr>
              <a:t>2100 - 1950</a:t>
            </a:r>
            <a:endParaRPr lang="en-US" sz="2000" b="1" dirty="0">
              <a:solidFill>
                <a:srgbClr val="000099"/>
              </a:solidFill>
              <a:latin typeface="Century Gothic" pitchFamily="1" charset="0"/>
              <a:ea typeface="msgothic" charset="0"/>
              <a:cs typeface="msgothic" charset="0"/>
            </a:endParaRPr>
          </a:p>
        </p:txBody>
      </p:sp>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4.5 EA</a:t>
            </a:r>
            <a:endParaRPr lang="en-US" sz="2000" b="1" dirty="0">
              <a:solidFill>
                <a:srgbClr val="000099"/>
              </a:solidFill>
              <a:latin typeface="Century Gothic" pitchFamily="1" charset="0"/>
              <a:ea typeface="msgothic" charset="0"/>
              <a:cs typeface="msgothic" charset="0"/>
            </a:endParaRPr>
          </a:p>
        </p:txBody>
      </p:sp>
      <p:sp>
        <p:nvSpPr>
          <p:cNvPr id="20" name="TextBox 13"/>
          <p:cNvSpPr txBox="1">
            <a:spLocks noChangeArrowheads="1"/>
          </p:cNvSpPr>
          <p:nvPr/>
        </p:nvSpPr>
        <p:spPr bwMode="auto">
          <a:xfrm>
            <a:off x="5486400" y="914400"/>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4.5 EA</a:t>
            </a:r>
            <a:endParaRPr lang="en-US" sz="2000" b="1" dirty="0">
              <a:solidFill>
                <a:srgbClr val="000099"/>
              </a:solidFill>
              <a:latin typeface="Century Gothic" pitchFamily="1" charset="0"/>
              <a:ea typeface="msgothic" charset="0"/>
              <a:cs typeface="msgothic" charset="0"/>
            </a:endParaRPr>
          </a:p>
        </p:txBody>
      </p:sp>
      <p:pic>
        <p:nvPicPr>
          <p:cNvPr id="3" name="Picture 2" descr="us800m.2000.dayout.641.pr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95400"/>
            <a:ext cx="4191000" cy="18523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1" y="4114800"/>
            <a:ext cx="4343400" cy="191975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4038600"/>
            <a:ext cx="4482425" cy="198119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0961" y="1295400"/>
            <a:ext cx="4523038" cy="1999151"/>
          </a:xfrm>
          <a:prstGeom prst="rect">
            <a:avLst/>
          </a:prstGeom>
        </p:spPr>
      </p:pic>
      <p:sp>
        <p:nvSpPr>
          <p:cNvPr id="12" name="Rectangle 2"/>
          <p:cNvSpPr txBox="1">
            <a:spLocks noChangeArrowheads="1"/>
          </p:cNvSpPr>
          <p:nvPr/>
        </p:nvSpPr>
        <p:spPr>
          <a:xfrm>
            <a:off x="990600" y="76200"/>
            <a:ext cx="7543800" cy="457200"/>
          </a:xfrm>
          <a:prstGeom prst="rect">
            <a:avLst/>
          </a:prstGeom>
        </p:spPr>
        <p:txBody>
          <a:bodyPr/>
          <a:lstStyle/>
          <a:p>
            <a:pPr lvl="0" algn="ctr">
              <a:defRPr/>
            </a:pPr>
            <a:r>
              <a:rPr lang="en-US" sz="2400" b="1" kern="0" dirty="0">
                <a:solidFill>
                  <a:schemeClr val="tx2"/>
                </a:solidFill>
              </a:rPr>
              <a:t>TOPS Results: </a:t>
            </a:r>
            <a:r>
              <a:rPr lang="en-US" sz="2400" b="1" kern="0" dirty="0" smtClean="0">
                <a:solidFill>
                  <a:schemeClr val="tx2"/>
                </a:solidFill>
              </a:rPr>
              <a:t>Evapotranspiration</a:t>
            </a:r>
            <a:endParaRPr lang="en-US" sz="2400" b="1" kern="0" dirty="0">
              <a:solidFill>
                <a:schemeClr val="tx2"/>
              </a:solidFill>
            </a:endParaRPr>
          </a:p>
        </p:txBody>
      </p:sp>
    </p:spTree>
    <p:extLst>
      <p:ext uri="{BB962C8B-B14F-4D97-AF65-F5344CB8AC3E}">
        <p14:creationId xmlns:p14="http://schemas.microsoft.com/office/powerpoint/2010/main" val="34954653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lvl="0" algn="ctr">
              <a:defRPr/>
            </a:pPr>
            <a:r>
              <a:rPr lang="en-US" sz="2400" b="1" kern="0" dirty="0">
                <a:solidFill>
                  <a:schemeClr val="tx2"/>
                </a:solidFill>
              </a:rPr>
              <a:t>TOPS Results: </a:t>
            </a:r>
            <a:r>
              <a:rPr lang="en-US" sz="2400" b="1" kern="0" dirty="0" smtClean="0">
                <a:solidFill>
                  <a:schemeClr val="tx2"/>
                </a:solidFill>
              </a:rPr>
              <a:t>Evapotranspiration</a:t>
            </a:r>
            <a:endParaRPr lang="en-US" sz="2400" b="1" kern="0" dirty="0">
              <a:solidFill>
                <a:schemeClr val="tx2"/>
              </a:solidFill>
            </a:endParaRPr>
          </a:p>
        </p:txBody>
      </p:sp>
      <p:sp>
        <p:nvSpPr>
          <p:cNvPr id="6"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grpSp>
        <p:nvGrpSpPr>
          <p:cNvPr id="3" name="Group 2"/>
          <p:cNvGrpSpPr/>
          <p:nvPr/>
        </p:nvGrpSpPr>
        <p:grpSpPr>
          <a:xfrm>
            <a:off x="228600" y="1447800"/>
            <a:ext cx="8653424" cy="3824751"/>
            <a:chOff x="455016" y="1447800"/>
            <a:chExt cx="8653424" cy="38247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16" y="1447800"/>
              <a:ext cx="8653424" cy="3824751"/>
            </a:xfrm>
            <a:prstGeom prst="rect">
              <a:avLst/>
            </a:prstGeom>
          </p:spPr>
        </p:pic>
        <p:sp>
          <p:nvSpPr>
            <p:cNvPr id="7" name="TextBox 6"/>
            <p:cNvSpPr txBox="1"/>
            <p:nvPr/>
          </p:nvSpPr>
          <p:spPr>
            <a:xfrm>
              <a:off x="594360" y="4875312"/>
              <a:ext cx="184404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grpSp>
    </p:spTree>
    <p:extLst>
      <p:ext uri="{BB962C8B-B14F-4D97-AF65-F5344CB8AC3E}">
        <p14:creationId xmlns:p14="http://schemas.microsoft.com/office/powerpoint/2010/main" val="32892321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lvl="0" algn="ctr">
              <a:defRPr/>
            </a:pPr>
            <a:r>
              <a:rPr lang="en-US" sz="2400" b="1" kern="0" dirty="0">
                <a:solidFill>
                  <a:schemeClr val="tx2"/>
                </a:solidFill>
              </a:rPr>
              <a:t>TOPS Results: </a:t>
            </a:r>
            <a:r>
              <a:rPr lang="en-US" sz="2400" b="1" kern="0" dirty="0" smtClean="0">
                <a:solidFill>
                  <a:schemeClr val="tx2"/>
                </a:solidFill>
              </a:rPr>
              <a:t>Evapotranspiration</a:t>
            </a:r>
            <a:endParaRPr lang="en-US" sz="2400" b="1" kern="0" dirty="0">
              <a:solidFill>
                <a:schemeClr val="tx2"/>
              </a:solidFill>
            </a:endParaRPr>
          </a:p>
        </p:txBody>
      </p:sp>
      <p:sp>
        <p:nvSpPr>
          <p:cNvPr id="6"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grpSp>
        <p:nvGrpSpPr>
          <p:cNvPr id="3" name="Group 2"/>
          <p:cNvGrpSpPr/>
          <p:nvPr/>
        </p:nvGrpSpPr>
        <p:grpSpPr>
          <a:xfrm>
            <a:off x="228600" y="1447800"/>
            <a:ext cx="8653424" cy="3824751"/>
            <a:chOff x="455016" y="1447800"/>
            <a:chExt cx="8653424" cy="38247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16" y="1447800"/>
              <a:ext cx="8653424" cy="3824751"/>
            </a:xfrm>
            <a:prstGeom prst="rect">
              <a:avLst/>
            </a:prstGeom>
          </p:spPr>
        </p:pic>
        <p:sp>
          <p:nvSpPr>
            <p:cNvPr id="7" name="TextBox 6"/>
            <p:cNvSpPr txBox="1"/>
            <p:nvPr/>
          </p:nvSpPr>
          <p:spPr>
            <a:xfrm>
              <a:off x="594360" y="4875312"/>
              <a:ext cx="184404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grpSp>
      <p:pic>
        <p:nvPicPr>
          <p:cNvPr id="9" name="Picture 8"/>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18440" y="1479269"/>
            <a:ext cx="9271000" cy="3895037"/>
          </a:xfrm>
          <a:prstGeom prst="rect">
            <a:avLst/>
          </a:prstGeom>
        </p:spPr>
      </p:pic>
    </p:spTree>
    <p:extLst>
      <p:ext uri="{BB962C8B-B14F-4D97-AF65-F5344CB8AC3E}">
        <p14:creationId xmlns:p14="http://schemas.microsoft.com/office/powerpoint/2010/main" val="14784485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lvl="0" algn="ctr">
              <a:defRPr/>
            </a:pPr>
            <a:r>
              <a:rPr lang="en-US" sz="2400" b="1" kern="0" dirty="0">
                <a:solidFill>
                  <a:schemeClr val="tx2"/>
                </a:solidFill>
              </a:rPr>
              <a:t>TOPS Results: </a:t>
            </a:r>
            <a:r>
              <a:rPr lang="en-US" sz="2400" b="1" kern="0" dirty="0" smtClean="0">
                <a:solidFill>
                  <a:schemeClr val="tx2"/>
                </a:solidFill>
              </a:rPr>
              <a:t>Evapotranspiration</a:t>
            </a:r>
            <a:endParaRPr lang="en-US" sz="2400" b="1" kern="0" dirty="0">
              <a:solidFill>
                <a:schemeClr val="tx2"/>
              </a:solidFill>
            </a:endParaRPr>
          </a:p>
        </p:txBody>
      </p:sp>
      <p:sp>
        <p:nvSpPr>
          <p:cNvPr id="6"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smtClean="0">
                <a:solidFill>
                  <a:srgbClr val="000099"/>
                </a:solidFill>
                <a:latin typeface="Century Gothic" pitchFamily="1" charset="0"/>
                <a:ea typeface="msgothic" charset="0"/>
                <a:cs typeface="msgothic" charset="0"/>
              </a:rPr>
              <a:t>8.5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grpSp>
        <p:nvGrpSpPr>
          <p:cNvPr id="3" name="Group 2"/>
          <p:cNvGrpSpPr/>
          <p:nvPr/>
        </p:nvGrpSpPr>
        <p:grpSpPr>
          <a:xfrm>
            <a:off x="261977" y="1447800"/>
            <a:ext cx="8653422" cy="3824751"/>
            <a:chOff x="455017" y="1447800"/>
            <a:chExt cx="8653422" cy="38247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17" y="1447800"/>
              <a:ext cx="8653422" cy="3824751"/>
            </a:xfrm>
            <a:prstGeom prst="rect">
              <a:avLst/>
            </a:prstGeom>
          </p:spPr>
        </p:pic>
        <p:sp>
          <p:nvSpPr>
            <p:cNvPr id="7" name="TextBox 6"/>
            <p:cNvSpPr txBox="1"/>
            <p:nvPr/>
          </p:nvSpPr>
          <p:spPr>
            <a:xfrm>
              <a:off x="594360" y="4875312"/>
              <a:ext cx="184404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grpSp>
      <p:sp>
        <p:nvSpPr>
          <p:cNvPr id="8" name="TextBox 7"/>
          <p:cNvSpPr txBox="1"/>
          <p:nvPr/>
        </p:nvSpPr>
        <p:spPr>
          <a:xfrm>
            <a:off x="457200" y="632460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spTree>
    <p:extLst>
      <p:ext uri="{BB962C8B-B14F-4D97-AF65-F5344CB8AC3E}">
        <p14:creationId xmlns:p14="http://schemas.microsoft.com/office/powerpoint/2010/main" val="572716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95400" y="0"/>
            <a:ext cx="2514600" cy="685800"/>
          </a:xfrm>
        </p:spPr>
        <p:txBody>
          <a:bodyPr/>
          <a:lstStyle/>
          <a:p>
            <a:pPr algn="l" eaLnBrk="1" hangingPunct="1"/>
            <a:r>
              <a:rPr lang="en-US" dirty="0" smtClean="0"/>
              <a:t>Methods: TOPS</a:t>
            </a:r>
          </a:p>
        </p:txBody>
      </p:sp>
      <p:pic>
        <p:nvPicPr>
          <p:cNvPr id="6147" name="Picture 3" descr="TOPS_components"/>
          <p:cNvPicPr>
            <a:picLocks noChangeAspect="1" noChangeArrowheads="1"/>
          </p:cNvPicPr>
          <p:nvPr/>
        </p:nvPicPr>
        <p:blipFill>
          <a:blip r:embed="rId3" cstate="print"/>
          <a:srcRect/>
          <a:stretch>
            <a:fillRect/>
          </a:stretch>
        </p:blipFill>
        <p:spPr bwMode="auto">
          <a:xfrm>
            <a:off x="-76200" y="1109663"/>
            <a:ext cx="5562600" cy="4452937"/>
          </a:xfrm>
          <a:prstGeom prst="rect">
            <a:avLst/>
          </a:prstGeom>
          <a:noFill/>
          <a:ln w="9525">
            <a:noFill/>
            <a:miter lim="800000"/>
            <a:headEnd/>
            <a:tailEnd/>
          </a:ln>
        </p:spPr>
      </p:pic>
      <p:pic>
        <p:nvPicPr>
          <p:cNvPr id="6148" name="climat_tave.sresa1b_gfdl.us1km.2090-2099.flt.png" descr="/Users/cmilesi/Data/TOPS/figures/climat_tave.sresa1b_gfdl.us1km.2090-2099.flt.png"/>
          <p:cNvPicPr>
            <a:picLocks noChangeAspect="1"/>
          </p:cNvPicPr>
          <p:nvPr/>
        </p:nvPicPr>
        <p:blipFill>
          <a:blip r:embed="rId4" r:link="rId5" cstate="print"/>
          <a:srcRect/>
          <a:stretch>
            <a:fillRect/>
          </a:stretch>
        </p:blipFill>
        <p:spPr bwMode="auto">
          <a:xfrm>
            <a:off x="6327775" y="1752600"/>
            <a:ext cx="2816225" cy="2174875"/>
          </a:xfrm>
          <a:prstGeom prst="rect">
            <a:avLst/>
          </a:prstGeom>
          <a:noFill/>
          <a:ln w="9525">
            <a:noFill/>
            <a:miter lim="800000"/>
            <a:headEnd/>
            <a:tailEnd/>
          </a:ln>
        </p:spPr>
      </p:pic>
      <p:sp>
        <p:nvSpPr>
          <p:cNvPr id="6149" name="Text Box 5"/>
          <p:cNvSpPr txBox="1">
            <a:spLocks noChangeArrowheads="1"/>
          </p:cNvSpPr>
          <p:nvPr/>
        </p:nvSpPr>
        <p:spPr bwMode="auto">
          <a:xfrm>
            <a:off x="5699125" y="928688"/>
            <a:ext cx="3444875" cy="1368425"/>
          </a:xfrm>
          <a:prstGeom prst="rect">
            <a:avLst/>
          </a:prstGeom>
          <a:noFill/>
          <a:ln w="9525">
            <a:noFill/>
            <a:miter lim="800000"/>
            <a:headEnd/>
            <a:tailEnd/>
          </a:ln>
        </p:spPr>
        <p:txBody>
          <a:bodyPr>
            <a:spAutoFit/>
          </a:bodyPr>
          <a:lstStyle/>
          <a:p>
            <a:r>
              <a:rPr lang="en-US"/>
              <a:t>Generated 1km monthly Tave, Precip, VPD and solar radiation surfaces from downscaled WCRP CMIP3 scenarios (Maurer et al., 2007)</a:t>
            </a:r>
          </a:p>
          <a:p>
            <a:endParaRPr lang="en-US"/>
          </a:p>
          <a:p>
            <a:endParaRPr lang="en-US"/>
          </a:p>
        </p:txBody>
      </p:sp>
      <p:graphicFrame>
        <p:nvGraphicFramePr>
          <p:cNvPr id="1485869" name="Group 45"/>
          <p:cNvGraphicFramePr>
            <a:graphicFrameLocks noGrp="1"/>
          </p:cNvGraphicFramePr>
          <p:nvPr>
            <p:extLst>
              <p:ext uri="{D42A27DB-BD31-4B8C-83A1-F6EECF244321}">
                <p14:modId xmlns:p14="http://schemas.microsoft.com/office/powerpoint/2010/main" val="2648664976"/>
              </p:ext>
            </p:extLst>
          </p:nvPr>
        </p:nvGraphicFramePr>
        <p:xfrm>
          <a:off x="5105400" y="0"/>
          <a:ext cx="4038600" cy="6154737"/>
        </p:xfrm>
        <a:graphic>
          <a:graphicData uri="http://schemas.openxmlformats.org/drawingml/2006/table">
            <a:tbl>
              <a:tblPr/>
              <a:tblGrid>
                <a:gridCol w="1346200"/>
                <a:gridCol w="2692400"/>
              </a:tblGrid>
              <a:tr h="685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Arial" charset="0"/>
                        </a:rPr>
                        <a:t>Inputs</a:t>
                      </a:r>
                      <a:endParaRPr kumimoji="0" lang="en-US" sz="1200" b="1" i="0" u="none" strike="noStrike" cap="none" normalizeH="0" baseline="0" dirty="0" smtClean="0">
                        <a:ln>
                          <a:noFill/>
                        </a:ln>
                        <a:solidFill>
                          <a:srgbClr val="FFFFFF"/>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Arial" charset="0"/>
                        </a:rPr>
                        <a:t>United States (1km)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399"/>
                    </a:solidFill>
                  </a:tcPr>
                </a:tc>
              </a:tr>
              <a:tr h="4794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Impervious surface area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rPr>
                        <a:t>SERGoM</a:t>
                      </a:r>
                      <a:r>
                        <a:rPr kumimoji="0" lang="en-US" sz="1400" b="0" i="0" u="none" strike="noStrike" cap="none" normalizeH="0" baseline="0" dirty="0" smtClean="0">
                          <a:ln>
                            <a:noFill/>
                          </a:ln>
                          <a:solidFill>
                            <a:schemeClr val="tx1"/>
                          </a:solidFill>
                          <a:effectLst/>
                          <a:latin typeface="Arial" charset="0"/>
                        </a:rPr>
                        <a:t> (Theobald et al., 2009</a:t>
                      </a:r>
                      <a:r>
                        <a:rPr kumimoji="0" lang="en-US" sz="1400" b="0" i="0" u="none" strike="noStrike" cap="none" normalizeH="0" baseline="0" dirty="0" smtClean="0">
                          <a:ln>
                            <a:noFill/>
                          </a:ln>
                          <a:solidFill>
                            <a:schemeClr val="tx1"/>
                          </a:solidFill>
                          <a:effectLst/>
                          <a:latin typeface="Arial" charset="0"/>
                        </a:rPr>
                        <a:t>) + NLCD ISA (2000)</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4794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Climate (baseline run)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PRISM 800m Monthly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TOPOMET Weather Surfaces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1087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Climate (forecast)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Downscaled CMIP5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Ensemble averages for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RCP 2.6, 4.5, 6.0, </a:t>
                      </a:r>
                      <a:r>
                        <a:rPr kumimoji="0" lang="en-US" sz="1400" b="0" i="0" u="none" strike="noStrike" cap="none" normalizeH="0" baseline="0" dirty="0" smtClean="0">
                          <a:ln>
                            <a:noFill/>
                          </a:ln>
                          <a:solidFill>
                            <a:schemeClr val="tx1"/>
                          </a:solidFill>
                          <a:effectLst/>
                          <a:latin typeface="Arial" charset="0"/>
                        </a:rPr>
                        <a:t>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CCSM-4 scenario</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4778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Elevation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National Elevation Dataset (resampled to 800m)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6000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Leaf Area Index (baseline run)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MODIS MOD15A2 LAI (</a:t>
                      </a:r>
                      <a:r>
                        <a:rPr kumimoji="0" lang="en-US" sz="1400" b="0" i="0" u="none" strike="noStrike" cap="none" normalizeH="0" baseline="0" dirty="0" err="1" smtClean="0">
                          <a:ln>
                            <a:noFill/>
                          </a:ln>
                          <a:solidFill>
                            <a:schemeClr val="tx1"/>
                          </a:solidFill>
                          <a:effectLst/>
                          <a:latin typeface="Arial" charset="0"/>
                        </a:rPr>
                        <a:t>Myneni</a:t>
                      </a:r>
                      <a:r>
                        <a:rPr kumimoji="0" lang="en-US" sz="1400" b="0" i="0" u="none" strike="noStrike" cap="none" normalizeH="0" baseline="0" dirty="0" smtClean="0">
                          <a:ln>
                            <a:noFill/>
                          </a:ln>
                          <a:solidFill>
                            <a:schemeClr val="tx1"/>
                          </a:solidFill>
                          <a:effectLst/>
                          <a:latin typeface="Arial" charset="0"/>
                        </a:rPr>
                        <a:t> et al., 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457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Leaf Area Index (forecast)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MODIS LAI Climatology</a:t>
                      </a:r>
                      <a:endParaRPr kumimoji="0" lang="en-US" sz="1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4191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Soils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U.S. STATSGO2 database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863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Land Cover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MODIS MOD12Q1 Land cover (</a:t>
                      </a:r>
                      <a:r>
                        <a:rPr kumimoji="0" lang="en-US" sz="1400" b="0" i="0" u="none" strike="noStrike" cap="none" normalizeH="0" baseline="0" dirty="0" err="1" smtClean="0">
                          <a:ln>
                            <a:noFill/>
                          </a:ln>
                          <a:solidFill>
                            <a:schemeClr val="tx1"/>
                          </a:solidFill>
                          <a:effectLst/>
                          <a:latin typeface="Arial" charset="0"/>
                        </a:rPr>
                        <a:t>Friedl</a:t>
                      </a:r>
                      <a:r>
                        <a:rPr kumimoji="0" lang="en-US" sz="1400" b="0" i="0" u="none" strike="noStrike" cap="none" normalizeH="0" baseline="0" dirty="0" smtClean="0">
                          <a:ln>
                            <a:noFill/>
                          </a:ln>
                          <a:solidFill>
                            <a:schemeClr val="tx1"/>
                          </a:solidFill>
                          <a:effectLst/>
                          <a:latin typeface="Arial" charset="0"/>
                        </a:rPr>
                        <a:t> et al., 2002)</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LPJ?</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lvl="0" algn="ctr">
              <a:defRPr/>
            </a:pPr>
            <a:r>
              <a:rPr lang="en-US" sz="2400" b="1" kern="0" dirty="0">
                <a:solidFill>
                  <a:schemeClr val="tx2"/>
                </a:solidFill>
              </a:rPr>
              <a:t>TOPS Results: </a:t>
            </a:r>
            <a:r>
              <a:rPr lang="en-US" sz="2400" b="1" kern="0" dirty="0" smtClean="0">
                <a:solidFill>
                  <a:schemeClr val="tx2"/>
                </a:solidFill>
              </a:rPr>
              <a:t>Evapotranspiration</a:t>
            </a:r>
            <a:endParaRPr lang="en-US" sz="2400" b="1" kern="0" dirty="0">
              <a:solidFill>
                <a:schemeClr val="tx2"/>
              </a:solidFill>
            </a:endParaRPr>
          </a:p>
        </p:txBody>
      </p:sp>
      <p:sp>
        <p:nvSpPr>
          <p:cNvPr id="6"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smtClean="0">
                <a:solidFill>
                  <a:srgbClr val="000099"/>
                </a:solidFill>
                <a:latin typeface="Century Gothic" pitchFamily="1" charset="0"/>
                <a:ea typeface="msgothic" charset="0"/>
                <a:cs typeface="msgothic" charset="0"/>
              </a:rPr>
              <a:t>8.5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grpSp>
        <p:nvGrpSpPr>
          <p:cNvPr id="3" name="Group 2"/>
          <p:cNvGrpSpPr/>
          <p:nvPr/>
        </p:nvGrpSpPr>
        <p:grpSpPr>
          <a:xfrm>
            <a:off x="261977" y="1447800"/>
            <a:ext cx="8653422" cy="3824751"/>
            <a:chOff x="455017" y="1447800"/>
            <a:chExt cx="8653422" cy="38247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17" y="1447800"/>
              <a:ext cx="8653422" cy="3824751"/>
            </a:xfrm>
            <a:prstGeom prst="rect">
              <a:avLst/>
            </a:prstGeom>
          </p:spPr>
        </p:pic>
        <p:sp>
          <p:nvSpPr>
            <p:cNvPr id="7" name="TextBox 6"/>
            <p:cNvSpPr txBox="1"/>
            <p:nvPr/>
          </p:nvSpPr>
          <p:spPr>
            <a:xfrm>
              <a:off x="594360" y="4875312"/>
              <a:ext cx="184404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grpSp>
      <p:pic>
        <p:nvPicPr>
          <p:cNvPr id="9" name="Picture 8"/>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48920" y="1479269"/>
            <a:ext cx="9271000" cy="3895037"/>
          </a:xfrm>
          <a:prstGeom prst="rect">
            <a:avLst/>
          </a:prstGeom>
        </p:spPr>
      </p:pic>
    </p:spTree>
    <p:extLst>
      <p:ext uri="{BB962C8B-B14F-4D97-AF65-F5344CB8AC3E}">
        <p14:creationId xmlns:p14="http://schemas.microsoft.com/office/powerpoint/2010/main" val="34988687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Sample TOPS Results: Runoff</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TextBox 13"/>
          <p:cNvSpPr txBox="1">
            <a:spLocks noChangeArrowheads="1"/>
          </p:cNvSpPr>
          <p:nvPr/>
        </p:nvSpPr>
        <p:spPr bwMode="auto">
          <a:xfrm>
            <a:off x="1371600" y="838200"/>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9" name="TextBox 13"/>
          <p:cNvSpPr txBox="1">
            <a:spLocks noChangeArrowheads="1"/>
          </p:cNvSpPr>
          <p:nvPr/>
        </p:nvSpPr>
        <p:spPr bwMode="auto">
          <a:xfrm>
            <a:off x="4953001" y="3429000"/>
            <a:ext cx="3581400" cy="668388"/>
          </a:xfrm>
          <a:prstGeom prst="rect">
            <a:avLst/>
          </a:prstGeom>
          <a:noFill/>
          <a:ln w="9525">
            <a:noFill/>
            <a:miter lim="800000"/>
            <a:headEnd/>
            <a:tailEnd/>
          </a:ln>
        </p:spPr>
        <p:txBody>
          <a:bodyPr wrap="square">
            <a:spAutoFit/>
          </a:bodyPr>
          <a:lstStyle/>
          <a:p>
            <a:pPr algn="ct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4.5, </a:t>
            </a:r>
            <a:r>
              <a:rPr lang="en-US" sz="2000" b="1" dirty="0">
                <a:solidFill>
                  <a:srgbClr val="000099"/>
                </a:solidFill>
                <a:latin typeface="Century Gothic" pitchFamily="1" charset="0"/>
                <a:ea typeface="msgothic" charset="0"/>
                <a:cs typeface="msgothic" charset="0"/>
              </a:rPr>
              <a:t>AVG(2071-2100) – AVG(1971-2000)</a:t>
            </a:r>
            <a:endParaRPr lang="en-US" sz="2000" b="1" dirty="0">
              <a:solidFill>
                <a:srgbClr val="000099"/>
              </a:solidFill>
              <a:latin typeface="Century Gothic" pitchFamily="1" charset="0"/>
              <a:ea typeface="msgothic" charset="0"/>
              <a:cs typeface="msgothic" charset="0"/>
            </a:endParaRPr>
          </a:p>
        </p:txBody>
      </p:sp>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4.5 EA</a:t>
            </a:r>
            <a:endParaRPr lang="en-US" sz="2000" b="1" dirty="0">
              <a:solidFill>
                <a:srgbClr val="000099"/>
              </a:solidFill>
              <a:latin typeface="Century Gothic" pitchFamily="1" charset="0"/>
              <a:ea typeface="msgothic" charset="0"/>
              <a:cs typeface="msgothic" charset="0"/>
            </a:endParaRPr>
          </a:p>
        </p:txBody>
      </p:sp>
      <p:sp>
        <p:nvSpPr>
          <p:cNvPr id="20" name="TextBox 13"/>
          <p:cNvSpPr txBox="1">
            <a:spLocks noChangeArrowheads="1"/>
          </p:cNvSpPr>
          <p:nvPr/>
        </p:nvSpPr>
        <p:spPr bwMode="auto">
          <a:xfrm>
            <a:off x="5486400" y="914400"/>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4.5 EA</a:t>
            </a:r>
            <a:endParaRPr lang="en-US" sz="2000" b="1" dirty="0">
              <a:solidFill>
                <a:srgbClr val="000099"/>
              </a:solidFill>
              <a:latin typeface="Century Gothic" pitchFamily="1" charset="0"/>
              <a:ea typeface="msgothic" charset="0"/>
              <a:cs typeface="msgothic" charset="0"/>
            </a:endParaRPr>
          </a:p>
        </p:txBody>
      </p:sp>
      <p:pic>
        <p:nvPicPr>
          <p:cNvPr id="3" name="Picture 2" descr="ea_rcp45.44.us800m.2050.ea_rcp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 y="4038600"/>
            <a:ext cx="4363720" cy="1928733"/>
          </a:xfrm>
          <a:prstGeom prst="rect">
            <a:avLst/>
          </a:prstGeom>
        </p:spPr>
      </p:pic>
      <p:pic>
        <p:nvPicPr>
          <p:cNvPr id="4" name="Picture 3" descr="ea_rcp45.44.us800m.2100.ea_rcp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977" y="1295400"/>
            <a:ext cx="4137623" cy="1828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1" y="4114800"/>
            <a:ext cx="4410027" cy="1949201"/>
          </a:xfrm>
          <a:prstGeom prst="rect">
            <a:avLst/>
          </a:prstGeom>
        </p:spPr>
      </p:pic>
      <p:pic>
        <p:nvPicPr>
          <p:cNvPr id="6" name="Picture 5" descr="prism.44.us800m.2000.pris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99" y="1255808"/>
            <a:ext cx="4572001" cy="2020792"/>
          </a:xfrm>
          <a:prstGeom prst="rect">
            <a:avLst/>
          </a:prstGeom>
        </p:spPr>
      </p:pic>
    </p:spTree>
    <p:extLst>
      <p:ext uri="{BB962C8B-B14F-4D97-AF65-F5344CB8AC3E}">
        <p14:creationId xmlns:p14="http://schemas.microsoft.com/office/powerpoint/2010/main" val="34954653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TOPS </a:t>
            </a:r>
            <a:r>
              <a:rPr lang="en-US" sz="2400" b="1" kern="0" dirty="0" smtClean="0">
                <a:solidFill>
                  <a:schemeClr val="tx2"/>
                </a:solidFill>
                <a:latin typeface="+mj-lt"/>
                <a:ea typeface="+mj-ea"/>
                <a:cs typeface="+mj-cs"/>
              </a:rPr>
              <a:t>Results: Runoff</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grpSp>
        <p:nvGrpSpPr>
          <p:cNvPr id="3" name="Group 2"/>
          <p:cNvGrpSpPr/>
          <p:nvPr/>
        </p:nvGrpSpPr>
        <p:grpSpPr>
          <a:xfrm>
            <a:off x="304800" y="1600200"/>
            <a:ext cx="8547651" cy="3778001"/>
            <a:chOff x="304800" y="1600200"/>
            <a:chExt cx="8547651" cy="377800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00200"/>
              <a:ext cx="8547651" cy="3778001"/>
            </a:xfrm>
            <a:prstGeom prst="rect">
              <a:avLst/>
            </a:prstGeom>
          </p:spPr>
        </p:pic>
        <p:sp>
          <p:nvSpPr>
            <p:cNvPr id="7" name="TextBox 6"/>
            <p:cNvSpPr txBox="1"/>
            <p:nvPr/>
          </p:nvSpPr>
          <p:spPr>
            <a:xfrm>
              <a:off x="421640" y="498348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grpSp>
    </p:spTree>
    <p:extLst>
      <p:ext uri="{BB962C8B-B14F-4D97-AF65-F5344CB8AC3E}">
        <p14:creationId xmlns:p14="http://schemas.microsoft.com/office/powerpoint/2010/main" val="31077965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TOPS </a:t>
            </a:r>
            <a:r>
              <a:rPr lang="en-US" sz="2400" b="1" kern="0" dirty="0" smtClean="0">
                <a:solidFill>
                  <a:schemeClr val="tx2"/>
                </a:solidFill>
                <a:latin typeface="+mj-lt"/>
                <a:ea typeface="+mj-ea"/>
                <a:cs typeface="+mj-cs"/>
              </a:rPr>
              <a:t>Results: Runoff</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grpSp>
        <p:nvGrpSpPr>
          <p:cNvPr id="3" name="Group 2"/>
          <p:cNvGrpSpPr/>
          <p:nvPr/>
        </p:nvGrpSpPr>
        <p:grpSpPr>
          <a:xfrm>
            <a:off x="304800" y="1600200"/>
            <a:ext cx="8547651" cy="3778001"/>
            <a:chOff x="596348" y="1600200"/>
            <a:chExt cx="8547651" cy="377800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48" y="1600200"/>
              <a:ext cx="8547651" cy="3778001"/>
            </a:xfrm>
            <a:prstGeom prst="rect">
              <a:avLst/>
            </a:prstGeom>
          </p:spPr>
        </p:pic>
        <p:sp>
          <p:nvSpPr>
            <p:cNvPr id="7" name="TextBox 6"/>
            <p:cNvSpPr txBox="1"/>
            <p:nvPr/>
          </p:nvSpPr>
          <p:spPr>
            <a:xfrm>
              <a:off x="716280" y="498348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grpSp>
      <p:pic>
        <p:nvPicPr>
          <p:cNvPr id="8" name="Picture 7"/>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4480" y="1636483"/>
            <a:ext cx="9184640" cy="3858754"/>
          </a:xfrm>
          <a:prstGeom prst="rect">
            <a:avLst/>
          </a:prstGeom>
        </p:spPr>
      </p:pic>
    </p:spTree>
    <p:extLst>
      <p:ext uri="{BB962C8B-B14F-4D97-AF65-F5344CB8AC3E}">
        <p14:creationId xmlns:p14="http://schemas.microsoft.com/office/powerpoint/2010/main" val="32892321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TOPS </a:t>
            </a:r>
            <a:r>
              <a:rPr lang="en-US" sz="2400" b="1" kern="0" dirty="0" smtClean="0">
                <a:solidFill>
                  <a:schemeClr val="tx2"/>
                </a:solidFill>
                <a:latin typeface="+mj-lt"/>
                <a:ea typeface="+mj-ea"/>
                <a:cs typeface="+mj-cs"/>
              </a:rPr>
              <a:t>Results: Runoff</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49" y="1600200"/>
            <a:ext cx="8547651" cy="3778000"/>
          </a:xfrm>
          <a:prstGeom prst="rect">
            <a:avLst/>
          </a:prstGeom>
        </p:spPr>
      </p:pic>
      <p:sp>
        <p:nvSpPr>
          <p:cNvPr id="6"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smtClean="0">
                <a:solidFill>
                  <a:srgbClr val="000099"/>
                </a:solidFill>
                <a:latin typeface="Century Gothic" pitchFamily="1" charset="0"/>
                <a:ea typeface="msgothic" charset="0"/>
                <a:cs typeface="msgothic" charset="0"/>
              </a:rPr>
              <a:t>8.5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sp>
        <p:nvSpPr>
          <p:cNvPr id="7" name="TextBox 6"/>
          <p:cNvSpPr txBox="1"/>
          <p:nvPr/>
        </p:nvSpPr>
        <p:spPr>
          <a:xfrm>
            <a:off x="416560" y="498348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spTree>
    <p:extLst>
      <p:ext uri="{BB962C8B-B14F-4D97-AF65-F5344CB8AC3E}">
        <p14:creationId xmlns:p14="http://schemas.microsoft.com/office/powerpoint/2010/main" val="31077965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TOPS </a:t>
            </a:r>
            <a:r>
              <a:rPr lang="en-US" sz="2400" b="1" kern="0" dirty="0" smtClean="0">
                <a:solidFill>
                  <a:schemeClr val="tx2"/>
                </a:solidFill>
                <a:latin typeface="+mj-lt"/>
                <a:ea typeface="+mj-ea"/>
                <a:cs typeface="+mj-cs"/>
              </a:rPr>
              <a:t>Results: Runoff</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49" y="1600200"/>
            <a:ext cx="8547651" cy="3778000"/>
          </a:xfrm>
          <a:prstGeom prst="rect">
            <a:avLst/>
          </a:prstGeom>
        </p:spPr>
      </p:pic>
      <p:sp>
        <p:nvSpPr>
          <p:cNvPr id="6" name="TextBox 13"/>
          <p:cNvSpPr txBox="1">
            <a:spLocks noChangeArrowheads="1"/>
          </p:cNvSpPr>
          <p:nvPr/>
        </p:nvSpPr>
        <p:spPr bwMode="auto">
          <a:xfrm>
            <a:off x="1524000" y="990600"/>
            <a:ext cx="5990918"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RCP </a:t>
            </a:r>
            <a:r>
              <a:rPr lang="en-US" sz="2000" b="1" dirty="0" smtClean="0">
                <a:solidFill>
                  <a:srgbClr val="000099"/>
                </a:solidFill>
                <a:latin typeface="Century Gothic" pitchFamily="1" charset="0"/>
                <a:ea typeface="msgothic" charset="0"/>
                <a:cs typeface="msgothic" charset="0"/>
              </a:rPr>
              <a:t>8.5 </a:t>
            </a:r>
            <a:r>
              <a:rPr lang="en-US" sz="2000" b="1" dirty="0" smtClean="0">
                <a:solidFill>
                  <a:srgbClr val="000099"/>
                </a:solidFill>
                <a:latin typeface="Century Gothic" pitchFamily="1" charset="0"/>
                <a:ea typeface="msgothic" charset="0"/>
                <a:cs typeface="msgothic" charset="0"/>
              </a:rPr>
              <a:t>EA, </a:t>
            </a:r>
            <a:r>
              <a:rPr lang="en-US" sz="2000" b="1" dirty="0" smtClean="0">
                <a:solidFill>
                  <a:srgbClr val="000099"/>
                </a:solidFill>
                <a:latin typeface="Century Gothic" pitchFamily="1" charset="0"/>
                <a:ea typeface="msgothic" charset="0"/>
                <a:cs typeface="msgothic" charset="0"/>
              </a:rPr>
              <a:t>AVG(2071-2100) </a:t>
            </a:r>
            <a:r>
              <a:rPr lang="en-US" sz="2000" b="1" dirty="0" smtClean="0">
                <a:solidFill>
                  <a:srgbClr val="000099"/>
                </a:solidFill>
                <a:latin typeface="Century Gothic" pitchFamily="1" charset="0"/>
                <a:ea typeface="msgothic" charset="0"/>
                <a:cs typeface="msgothic" charset="0"/>
              </a:rPr>
              <a:t>– </a:t>
            </a:r>
            <a:r>
              <a:rPr lang="en-US" sz="2000" b="1" dirty="0" smtClean="0">
                <a:solidFill>
                  <a:srgbClr val="000099"/>
                </a:solidFill>
                <a:latin typeface="Century Gothic" pitchFamily="1" charset="0"/>
                <a:ea typeface="msgothic" charset="0"/>
                <a:cs typeface="msgothic" charset="0"/>
              </a:rPr>
              <a:t>AVG(1971-2000)</a:t>
            </a:r>
            <a:endParaRPr lang="en-US" sz="2000" b="1" dirty="0">
              <a:solidFill>
                <a:srgbClr val="000099"/>
              </a:solidFill>
              <a:latin typeface="Century Gothic" pitchFamily="1" charset="0"/>
              <a:ea typeface="msgothic" charset="0"/>
              <a:cs typeface="msgothic" charset="0"/>
            </a:endParaRPr>
          </a:p>
        </p:txBody>
      </p:sp>
      <p:sp>
        <p:nvSpPr>
          <p:cNvPr id="7" name="TextBox 6"/>
          <p:cNvSpPr txBox="1"/>
          <p:nvPr/>
        </p:nvSpPr>
        <p:spPr>
          <a:xfrm>
            <a:off x="416560" y="4983480"/>
            <a:ext cx="1676400" cy="153888"/>
          </a:xfrm>
          <a:prstGeom prst="rect">
            <a:avLst/>
          </a:prstGeom>
          <a:solidFill>
            <a:schemeClr val="bg1"/>
          </a:solidFill>
        </p:spPr>
        <p:txBody>
          <a:bodyPr wrap="square" lIns="0" tIns="0" rIns="0" bIns="0" rtlCol="0">
            <a:spAutoFit/>
          </a:bodyPr>
          <a:lstStyle/>
          <a:p>
            <a:r>
              <a:rPr lang="en-US" sz="1000" dirty="0" smtClean="0">
                <a:solidFill>
                  <a:schemeClr val="bg1">
                    <a:lumMod val="65000"/>
                  </a:schemeClr>
                </a:solidFill>
              </a:rPr>
              <a:t>(2071-2100) – (1971-2000)</a:t>
            </a:r>
            <a:endParaRPr lang="en-US" sz="1000" dirty="0">
              <a:solidFill>
                <a:schemeClr val="bg1">
                  <a:lumMod val="65000"/>
                </a:schemeClr>
              </a:solidFill>
            </a:endParaRPr>
          </a:p>
        </p:txBody>
      </p:sp>
      <p:pic>
        <p:nvPicPr>
          <p:cNvPr id="8" name="Picture 7"/>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4320" y="1636483"/>
            <a:ext cx="9184640" cy="3858754"/>
          </a:xfrm>
          <a:prstGeom prst="rect">
            <a:avLst/>
          </a:prstGeom>
        </p:spPr>
      </p:pic>
    </p:spTree>
    <p:extLst>
      <p:ext uri="{BB962C8B-B14F-4D97-AF65-F5344CB8AC3E}">
        <p14:creationId xmlns:p14="http://schemas.microsoft.com/office/powerpoint/2010/main" val="20847561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304800" y="914400"/>
            <a:ext cx="5334000" cy="5105400"/>
          </a:xfrm>
          <a:prstGeom prst="rect">
            <a:avLst/>
          </a:prstGeom>
        </p:spPr>
      </p:pic>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smtClean="0">
                <a:latin typeface="+mj-lt"/>
                <a:ea typeface="+mj-ea"/>
                <a:cs typeface="+mj-cs"/>
              </a:rPr>
              <a:t>Changes in Mean Spring Temperature (32</a:t>
            </a:r>
            <a:r>
              <a:rPr lang="en-US" sz="2400" dirty="0"/>
              <a:t>°</a:t>
            </a:r>
            <a:r>
              <a:rPr lang="en-US" sz="2400" b="1" kern="0" dirty="0" smtClean="0">
                <a:latin typeface="+mj-lt"/>
                <a:ea typeface="+mj-ea"/>
                <a:cs typeface="+mj-cs"/>
              </a:rPr>
              <a:t> F Isotherm)</a:t>
            </a:r>
            <a:endParaRPr kumimoji="0" lang="en-US" sz="2400" b="1" i="0" u="none" strike="noStrike" kern="0" cap="none" spc="0" normalizeH="0" baseline="0" noProof="0" dirty="0" smtClean="0">
              <a:ln>
                <a:noFill/>
              </a:ln>
              <a:effectLst/>
              <a:uLnTx/>
              <a:uFillTx/>
              <a:latin typeface="+mj-lt"/>
              <a:ea typeface="+mj-ea"/>
              <a:cs typeface="+mj-cs"/>
            </a:endParaRPr>
          </a:p>
        </p:txBody>
      </p:sp>
      <p:sp>
        <p:nvSpPr>
          <p:cNvPr id="5" name="TextBox 4"/>
          <p:cNvSpPr txBox="1"/>
          <p:nvPr/>
        </p:nvSpPr>
        <p:spPr>
          <a:xfrm>
            <a:off x="6019800" y="990600"/>
            <a:ext cx="2667000" cy="738664"/>
          </a:xfrm>
          <a:prstGeom prst="rect">
            <a:avLst/>
          </a:prstGeom>
          <a:noFill/>
        </p:spPr>
        <p:txBody>
          <a:bodyPr wrap="square" rtlCol="0">
            <a:spAutoFit/>
          </a:bodyPr>
          <a:lstStyle/>
          <a:p>
            <a:r>
              <a:rPr lang="en-US" dirty="0" smtClean="0"/>
              <a:t>Mean spring temperature (Mar-May) for 1950-2100 from PRISM + NEX-DCP30</a:t>
            </a:r>
            <a:endParaRPr lang="en-US" dirty="0"/>
          </a:p>
        </p:txBody>
      </p:sp>
      <p:sp>
        <p:nvSpPr>
          <p:cNvPr id="6" name="TextBox 5"/>
          <p:cNvSpPr txBox="1"/>
          <p:nvPr/>
        </p:nvSpPr>
        <p:spPr>
          <a:xfrm>
            <a:off x="6096000" y="3048000"/>
            <a:ext cx="2667000" cy="738664"/>
          </a:xfrm>
          <a:prstGeom prst="rect">
            <a:avLst/>
          </a:prstGeom>
          <a:noFill/>
        </p:spPr>
        <p:txBody>
          <a:bodyPr wrap="square" rtlCol="0">
            <a:spAutoFit/>
          </a:bodyPr>
          <a:lstStyle/>
          <a:p>
            <a:r>
              <a:rPr lang="en-US" dirty="0" smtClean="0"/>
              <a:t>Extent of the 32° F isotherm (decadal averages) from 1950-2100</a:t>
            </a:r>
            <a:endParaRPr lang="en-US" dirty="0"/>
          </a:p>
        </p:txBody>
      </p:sp>
    </p:spTree>
    <p:extLst>
      <p:ext uri="{BB962C8B-B14F-4D97-AF65-F5344CB8AC3E}">
        <p14:creationId xmlns:p14="http://schemas.microsoft.com/office/powerpoint/2010/main" val="266087945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304800" y="838200"/>
            <a:ext cx="6206066" cy="5879431"/>
          </a:xfrm>
          <a:prstGeom prst="rect">
            <a:avLst/>
          </a:prstGeom>
        </p:spPr>
      </p:pic>
      <p:sp>
        <p:nvSpPr>
          <p:cNvPr id="4"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smtClean="0">
                <a:latin typeface="+mj-lt"/>
                <a:ea typeface="+mj-ea"/>
                <a:cs typeface="+mj-cs"/>
              </a:rPr>
              <a:t>Changes in Mean Spring Temperature (32</a:t>
            </a:r>
            <a:r>
              <a:rPr lang="en-US" sz="2400" dirty="0"/>
              <a:t>°</a:t>
            </a:r>
            <a:r>
              <a:rPr lang="en-US" sz="2400" b="1" kern="0" dirty="0" smtClean="0">
                <a:latin typeface="+mj-lt"/>
                <a:ea typeface="+mj-ea"/>
                <a:cs typeface="+mj-cs"/>
              </a:rPr>
              <a:t> F Isotherm)</a:t>
            </a:r>
            <a:endParaRPr kumimoji="0" lang="en-US" sz="2400" b="1" i="0" u="none" strike="noStrike" kern="0" cap="none" spc="0" normalizeH="0" baseline="0" noProof="0" dirty="0" smtClean="0">
              <a:ln>
                <a:noFill/>
              </a:ln>
              <a:effectLst/>
              <a:uLnTx/>
              <a:uFillTx/>
              <a:latin typeface="+mj-lt"/>
              <a:ea typeface="+mj-ea"/>
              <a:cs typeface="+mj-cs"/>
            </a:endParaRPr>
          </a:p>
        </p:txBody>
      </p:sp>
      <p:sp>
        <p:nvSpPr>
          <p:cNvPr id="5" name="TextBox 4"/>
          <p:cNvSpPr txBox="1"/>
          <p:nvPr/>
        </p:nvSpPr>
        <p:spPr>
          <a:xfrm>
            <a:off x="6477000" y="990600"/>
            <a:ext cx="2667000" cy="523220"/>
          </a:xfrm>
          <a:prstGeom prst="rect">
            <a:avLst/>
          </a:prstGeom>
          <a:noFill/>
        </p:spPr>
        <p:txBody>
          <a:bodyPr wrap="square" rtlCol="0">
            <a:spAutoFit/>
          </a:bodyPr>
          <a:lstStyle/>
          <a:p>
            <a:r>
              <a:rPr lang="en-US" dirty="0" smtClean="0"/>
              <a:t>Mean spring temperature (Mar-May) for 1950 from PRISM</a:t>
            </a:r>
            <a:endParaRPr lang="en-US" dirty="0"/>
          </a:p>
        </p:txBody>
      </p:sp>
      <p:sp>
        <p:nvSpPr>
          <p:cNvPr id="6" name="TextBox 5"/>
          <p:cNvSpPr txBox="1"/>
          <p:nvPr/>
        </p:nvSpPr>
        <p:spPr>
          <a:xfrm>
            <a:off x="6477000" y="4724400"/>
            <a:ext cx="2667000" cy="1384995"/>
          </a:xfrm>
          <a:prstGeom prst="rect">
            <a:avLst/>
          </a:prstGeom>
          <a:noFill/>
        </p:spPr>
        <p:txBody>
          <a:bodyPr wrap="square" rtlCol="0">
            <a:spAutoFit/>
          </a:bodyPr>
          <a:lstStyle/>
          <a:p>
            <a:r>
              <a:rPr lang="en-US" dirty="0"/>
              <a:t>Mean spring temperature (Mar-May) for </a:t>
            </a:r>
            <a:r>
              <a:rPr lang="en-US" dirty="0" smtClean="0"/>
              <a:t>2090-2099 </a:t>
            </a:r>
            <a:r>
              <a:rPr lang="en-US" dirty="0"/>
              <a:t>from </a:t>
            </a:r>
            <a:r>
              <a:rPr lang="en-US" dirty="0" smtClean="0"/>
              <a:t>NEX-DCP30 ensemble average for RCP 4.5.  Area with mean temperature &lt;32</a:t>
            </a:r>
            <a:r>
              <a:rPr lang="en-US" dirty="0"/>
              <a:t>°</a:t>
            </a:r>
            <a:r>
              <a:rPr lang="en-US" dirty="0" smtClean="0"/>
              <a:t>F shown in purple.</a:t>
            </a:r>
            <a:endParaRPr lang="en-US" dirty="0"/>
          </a:p>
        </p:txBody>
      </p:sp>
    </p:spTree>
    <p:extLst>
      <p:ext uri="{BB962C8B-B14F-4D97-AF65-F5344CB8AC3E}">
        <p14:creationId xmlns:p14="http://schemas.microsoft.com/office/powerpoint/2010/main" val="7894023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Gros</a:t>
            </a:r>
            <a:r>
              <a:rPr lang="en-US" sz="2400" b="1" kern="0" dirty="0" smtClean="0">
                <a:latin typeface="+mj-lt"/>
                <a:ea typeface="+mj-ea"/>
                <a:cs typeface="+mj-cs"/>
              </a:rPr>
              <a:t>s Primary Production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effectLst/>
                <a:uLnTx/>
                <a:uFillTx/>
                <a:latin typeface="+mj-lt"/>
                <a:ea typeface="+mj-ea"/>
                <a:cs typeface="+mj-cs"/>
              </a:rPr>
              <a:t>Ensemble</a:t>
            </a:r>
            <a:r>
              <a:rPr kumimoji="0" lang="en-US" sz="2400" b="1" i="0" u="none" strike="noStrike" kern="0" cap="none" spc="0" normalizeH="0" noProof="0" dirty="0" smtClean="0">
                <a:ln>
                  <a:noFill/>
                </a:ln>
                <a:effectLst/>
                <a:uLnTx/>
                <a:uFillTx/>
                <a:latin typeface="+mj-lt"/>
                <a:ea typeface="+mj-ea"/>
                <a:cs typeface="+mj-cs"/>
              </a:rPr>
              <a:t> Average</a:t>
            </a:r>
            <a:endParaRPr kumimoji="0" lang="en-US" sz="2400" b="1" i="0" u="none" strike="noStrike" kern="0" cap="none" spc="0" normalizeH="0" baseline="0" noProof="0" dirty="0" smtClean="0">
              <a:ln>
                <a:noFill/>
              </a:ln>
              <a:effectLst/>
              <a:uLnTx/>
              <a:uFillTx/>
              <a:latin typeface="+mj-lt"/>
              <a:ea typeface="+mj-ea"/>
              <a:cs typeface="+mj-cs"/>
            </a:endParaRPr>
          </a:p>
        </p:txBody>
      </p:sp>
      <p:sp>
        <p:nvSpPr>
          <p:cNvPr id="5" name="TextBox 4"/>
          <p:cNvSpPr txBox="1"/>
          <p:nvPr/>
        </p:nvSpPr>
        <p:spPr>
          <a:xfrm>
            <a:off x="152400" y="762000"/>
            <a:ext cx="1447800" cy="307777"/>
          </a:xfrm>
          <a:prstGeom prst="rect">
            <a:avLst/>
          </a:prstGeom>
          <a:noFill/>
        </p:spPr>
        <p:txBody>
          <a:bodyPr wrap="square" rtlCol="0">
            <a:spAutoFit/>
          </a:bodyPr>
          <a:lstStyle/>
          <a:p>
            <a:r>
              <a:rPr lang="en-US" dirty="0" smtClean="0"/>
              <a:t>Spring</a:t>
            </a:r>
            <a:endParaRPr lang="en-US" dirty="0"/>
          </a:p>
        </p:txBody>
      </p:sp>
      <p:sp>
        <p:nvSpPr>
          <p:cNvPr id="6" name="TextBox 5"/>
          <p:cNvSpPr txBox="1"/>
          <p:nvPr/>
        </p:nvSpPr>
        <p:spPr>
          <a:xfrm>
            <a:off x="4800600" y="762000"/>
            <a:ext cx="1447800" cy="307777"/>
          </a:xfrm>
          <a:prstGeom prst="rect">
            <a:avLst/>
          </a:prstGeom>
          <a:noFill/>
        </p:spPr>
        <p:txBody>
          <a:bodyPr wrap="square" rtlCol="0">
            <a:spAutoFit/>
          </a:bodyPr>
          <a:lstStyle/>
          <a:p>
            <a:r>
              <a:rPr lang="en-US" dirty="0" smtClean="0"/>
              <a:t>Summer</a:t>
            </a:r>
            <a:endParaRPr lang="en-US" dirty="0"/>
          </a:p>
        </p:txBody>
      </p:sp>
      <p:pic>
        <p:nvPicPr>
          <p:cNvPr id="7" name="Picture 6" descr="Screen Shot 2013-05-21 at 8.06.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4288766"/>
            <a:ext cx="4343400" cy="2340174"/>
          </a:xfrm>
          <a:prstGeom prst="rect">
            <a:avLst/>
          </a:prstGeom>
        </p:spPr>
      </p:pic>
      <p:sp>
        <p:nvSpPr>
          <p:cNvPr id="8" name="TextBox 7"/>
          <p:cNvSpPr txBox="1"/>
          <p:nvPr/>
        </p:nvSpPr>
        <p:spPr>
          <a:xfrm>
            <a:off x="4800600" y="3810000"/>
            <a:ext cx="1447800" cy="307777"/>
          </a:xfrm>
          <a:prstGeom prst="rect">
            <a:avLst/>
          </a:prstGeom>
          <a:noFill/>
        </p:spPr>
        <p:txBody>
          <a:bodyPr wrap="square" rtlCol="0">
            <a:spAutoFit/>
          </a:bodyPr>
          <a:lstStyle/>
          <a:p>
            <a:r>
              <a:rPr lang="en-US" dirty="0" smtClean="0"/>
              <a:t>Annua</a:t>
            </a:r>
            <a:r>
              <a:rPr lang="en-US" dirty="0"/>
              <a:t>l</a:t>
            </a:r>
          </a:p>
        </p:txBody>
      </p:sp>
      <p:pic>
        <p:nvPicPr>
          <p:cNvPr id="9" name="Picture 8" descr="Screen Shot 2013-05-21 at 8.20.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747245" cy="2590800"/>
          </a:xfrm>
          <a:prstGeom prst="rect">
            <a:avLst/>
          </a:prstGeom>
        </p:spPr>
      </p:pic>
      <p:sp>
        <p:nvSpPr>
          <p:cNvPr id="10" name="TextBox 9"/>
          <p:cNvSpPr txBox="1"/>
          <p:nvPr/>
        </p:nvSpPr>
        <p:spPr>
          <a:xfrm>
            <a:off x="152400" y="3810000"/>
            <a:ext cx="1447800" cy="307777"/>
          </a:xfrm>
          <a:prstGeom prst="rect">
            <a:avLst/>
          </a:prstGeom>
          <a:noFill/>
        </p:spPr>
        <p:txBody>
          <a:bodyPr wrap="square" rtlCol="0">
            <a:spAutoFit/>
          </a:bodyPr>
          <a:lstStyle/>
          <a:p>
            <a:r>
              <a:rPr lang="en-US" dirty="0" smtClean="0"/>
              <a:t>Fall</a:t>
            </a:r>
            <a:endParaRPr lang="en-US" dirty="0"/>
          </a:p>
        </p:txBody>
      </p:sp>
      <p:pic>
        <p:nvPicPr>
          <p:cNvPr id="11" name="Picture 10" descr="Screen Shot 2013-05-21 at 8.31.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66800"/>
            <a:ext cx="4624264" cy="2514600"/>
          </a:xfrm>
          <a:prstGeom prst="rect">
            <a:avLst/>
          </a:prstGeom>
        </p:spPr>
      </p:pic>
      <p:pic>
        <p:nvPicPr>
          <p:cNvPr id="12" name="Picture 11" descr="Screen Shot 2013-05-21 at 8.33.2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813" y="1066800"/>
            <a:ext cx="4376187" cy="2362200"/>
          </a:xfrm>
          <a:prstGeom prst="rect">
            <a:avLst/>
          </a:prstGeom>
        </p:spPr>
      </p:pic>
    </p:spTree>
    <p:extLst>
      <p:ext uri="{BB962C8B-B14F-4D97-AF65-F5344CB8AC3E}">
        <p14:creationId xmlns:p14="http://schemas.microsoft.com/office/powerpoint/2010/main" val="33188209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smtClean="0">
                <a:latin typeface="+mj-lt"/>
                <a:ea typeface="+mj-ea"/>
                <a:cs typeface="+mj-cs"/>
              </a:rPr>
              <a:t>Glacier, Gros</a:t>
            </a:r>
            <a:r>
              <a:rPr lang="en-US" sz="2400" b="1" kern="0" dirty="0" smtClean="0">
                <a:latin typeface="+mj-lt"/>
                <a:ea typeface="+mj-ea"/>
                <a:cs typeface="+mj-cs"/>
              </a:rPr>
              <a:t>s Primary Production, CCSM4</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6" name="Picture 5" descr="Screen Shot 2013-05-21 at 8.07.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794" y="4419600"/>
            <a:ext cx="4573205" cy="2438400"/>
          </a:xfrm>
          <a:prstGeom prst="rect">
            <a:avLst/>
          </a:prstGeom>
        </p:spPr>
      </p:pic>
      <p:sp>
        <p:nvSpPr>
          <p:cNvPr id="7" name="TextBox 6"/>
          <p:cNvSpPr txBox="1"/>
          <p:nvPr/>
        </p:nvSpPr>
        <p:spPr>
          <a:xfrm>
            <a:off x="4648200" y="838200"/>
            <a:ext cx="1447800" cy="307777"/>
          </a:xfrm>
          <a:prstGeom prst="rect">
            <a:avLst/>
          </a:prstGeom>
          <a:noFill/>
        </p:spPr>
        <p:txBody>
          <a:bodyPr wrap="square" rtlCol="0">
            <a:spAutoFit/>
          </a:bodyPr>
          <a:lstStyle/>
          <a:p>
            <a:r>
              <a:rPr lang="en-US" dirty="0" smtClean="0">
                <a:solidFill>
                  <a:srgbClr val="000000"/>
                </a:solidFill>
              </a:rPr>
              <a:t>Summer</a:t>
            </a:r>
            <a:endParaRPr lang="en-US" dirty="0">
              <a:solidFill>
                <a:srgbClr val="000000"/>
              </a:solidFill>
            </a:endParaRPr>
          </a:p>
        </p:txBody>
      </p:sp>
      <p:sp>
        <p:nvSpPr>
          <p:cNvPr id="8" name="TextBox 7"/>
          <p:cNvSpPr txBox="1"/>
          <p:nvPr/>
        </p:nvSpPr>
        <p:spPr>
          <a:xfrm>
            <a:off x="4572000" y="4035623"/>
            <a:ext cx="1447800" cy="307777"/>
          </a:xfrm>
          <a:prstGeom prst="rect">
            <a:avLst/>
          </a:prstGeom>
          <a:noFill/>
        </p:spPr>
        <p:txBody>
          <a:bodyPr wrap="square" rtlCol="0">
            <a:spAutoFit/>
          </a:bodyPr>
          <a:lstStyle/>
          <a:p>
            <a:r>
              <a:rPr lang="en-US" dirty="0" smtClean="0"/>
              <a:t>Annua</a:t>
            </a:r>
            <a:r>
              <a:rPr lang="en-US" dirty="0"/>
              <a:t>l</a:t>
            </a:r>
          </a:p>
        </p:txBody>
      </p:sp>
      <p:pic>
        <p:nvPicPr>
          <p:cNvPr id="9" name="Picture 8" descr="Screen Shot 2013-05-21 at 8.20.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0474"/>
            <a:ext cx="4572000" cy="2427526"/>
          </a:xfrm>
          <a:prstGeom prst="rect">
            <a:avLst/>
          </a:prstGeom>
        </p:spPr>
      </p:pic>
      <p:sp>
        <p:nvSpPr>
          <p:cNvPr id="10" name="TextBox 9"/>
          <p:cNvSpPr txBox="1"/>
          <p:nvPr/>
        </p:nvSpPr>
        <p:spPr>
          <a:xfrm>
            <a:off x="152400" y="4038600"/>
            <a:ext cx="1447800" cy="307777"/>
          </a:xfrm>
          <a:prstGeom prst="rect">
            <a:avLst/>
          </a:prstGeom>
          <a:noFill/>
        </p:spPr>
        <p:txBody>
          <a:bodyPr wrap="square" rtlCol="0">
            <a:spAutoFit/>
          </a:bodyPr>
          <a:lstStyle/>
          <a:p>
            <a:r>
              <a:rPr lang="en-US" dirty="0" smtClean="0"/>
              <a:t>Fall</a:t>
            </a:r>
            <a:endParaRPr lang="en-US" dirty="0"/>
          </a:p>
        </p:txBody>
      </p:sp>
      <p:pic>
        <p:nvPicPr>
          <p:cNvPr id="11" name="Picture 10" descr="Screen Shot 2013-05-21 at 8.31.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19200"/>
            <a:ext cx="4419600" cy="2310662"/>
          </a:xfrm>
          <a:prstGeom prst="rect">
            <a:avLst/>
          </a:prstGeom>
        </p:spPr>
      </p:pic>
      <p:sp>
        <p:nvSpPr>
          <p:cNvPr id="12" name="TextBox 11"/>
          <p:cNvSpPr txBox="1"/>
          <p:nvPr/>
        </p:nvSpPr>
        <p:spPr>
          <a:xfrm>
            <a:off x="152400" y="838200"/>
            <a:ext cx="1447800" cy="307777"/>
          </a:xfrm>
          <a:prstGeom prst="rect">
            <a:avLst/>
          </a:prstGeom>
          <a:noFill/>
        </p:spPr>
        <p:txBody>
          <a:bodyPr wrap="square" rtlCol="0">
            <a:spAutoFit/>
          </a:bodyPr>
          <a:lstStyle/>
          <a:p>
            <a:r>
              <a:rPr lang="en-US" dirty="0" smtClean="0"/>
              <a:t>Spring</a:t>
            </a:r>
            <a:endParaRPr lang="en-US" dirty="0"/>
          </a:p>
        </p:txBody>
      </p:sp>
      <p:pic>
        <p:nvPicPr>
          <p:cNvPr id="13" name="Picture 12" descr="Screen Shot 2013-05-21 at 8.33.3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935" y="1066800"/>
            <a:ext cx="4713023" cy="2514600"/>
          </a:xfrm>
          <a:prstGeom prst="rect">
            <a:avLst/>
          </a:prstGeom>
        </p:spPr>
      </p:pic>
    </p:spTree>
    <p:extLst>
      <p:ext uri="{BB962C8B-B14F-4D97-AF65-F5344CB8AC3E}">
        <p14:creationId xmlns:p14="http://schemas.microsoft.com/office/powerpoint/2010/main" val="3538416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Climate Downscaling</a:t>
            </a:r>
            <a:endParaRPr lang="en-US" dirty="0"/>
          </a:p>
        </p:txBody>
      </p:sp>
      <p:pic>
        <p:nvPicPr>
          <p:cNvPr id="4" name="Picture 3"/>
          <p:cNvPicPr>
            <a:picLocks noChangeAspect="1"/>
          </p:cNvPicPr>
          <p:nvPr/>
        </p:nvPicPr>
        <p:blipFill>
          <a:blip r:embed="rId3" cstate="print"/>
          <a:stretch>
            <a:fillRect/>
          </a:stretch>
        </p:blipFill>
        <p:spPr>
          <a:xfrm>
            <a:off x="1327150" y="1587500"/>
            <a:ext cx="2178050" cy="2298700"/>
          </a:xfrm>
          <a:prstGeom prst="rect">
            <a:avLst/>
          </a:prstGeom>
        </p:spPr>
      </p:pic>
      <p:pic>
        <p:nvPicPr>
          <p:cNvPr id="5" name="Picture 4"/>
          <p:cNvPicPr>
            <a:picLocks noChangeAspect="1"/>
          </p:cNvPicPr>
          <p:nvPr/>
        </p:nvPicPr>
        <p:blipFill>
          <a:blip r:embed="rId4" cstate="print"/>
          <a:stretch>
            <a:fillRect/>
          </a:stretch>
        </p:blipFill>
        <p:spPr>
          <a:xfrm>
            <a:off x="4946650" y="1739900"/>
            <a:ext cx="3054350" cy="1720850"/>
          </a:xfrm>
          <a:prstGeom prst="rect">
            <a:avLst/>
          </a:prstGeom>
        </p:spPr>
      </p:pic>
      <p:pic>
        <p:nvPicPr>
          <p:cNvPr id="6" name="Picture 5"/>
          <p:cNvPicPr>
            <a:picLocks noChangeAspect="1"/>
          </p:cNvPicPr>
          <p:nvPr/>
        </p:nvPicPr>
        <p:blipFill>
          <a:blip r:embed="rId5" cstate="print"/>
          <a:stretch>
            <a:fillRect/>
          </a:stretch>
        </p:blipFill>
        <p:spPr>
          <a:xfrm>
            <a:off x="5207000" y="4048125"/>
            <a:ext cx="2413000" cy="1743075"/>
          </a:xfrm>
          <a:prstGeom prst="rect">
            <a:avLst/>
          </a:prstGeom>
        </p:spPr>
      </p:pic>
      <p:pic>
        <p:nvPicPr>
          <p:cNvPr id="7" name="Picture 6"/>
          <p:cNvPicPr>
            <a:picLocks noChangeAspect="1"/>
          </p:cNvPicPr>
          <p:nvPr/>
        </p:nvPicPr>
        <p:blipFill>
          <a:blip r:embed="rId6" cstate="print"/>
          <a:stretch>
            <a:fillRect/>
          </a:stretch>
        </p:blipFill>
        <p:spPr>
          <a:xfrm>
            <a:off x="1066800" y="4184650"/>
            <a:ext cx="3003550" cy="1530350"/>
          </a:xfrm>
          <a:prstGeom prst="rect">
            <a:avLst/>
          </a:prstGeom>
        </p:spPr>
      </p:pic>
      <p:sp>
        <p:nvSpPr>
          <p:cNvPr id="8" name="TextBox 7"/>
          <p:cNvSpPr txBox="1"/>
          <p:nvPr/>
        </p:nvSpPr>
        <p:spPr>
          <a:xfrm>
            <a:off x="381000" y="914400"/>
            <a:ext cx="8458200" cy="400110"/>
          </a:xfrm>
          <a:prstGeom prst="rect">
            <a:avLst/>
          </a:prstGeom>
          <a:noFill/>
        </p:spPr>
        <p:txBody>
          <a:bodyPr wrap="square" rtlCol="0">
            <a:spAutoFit/>
          </a:bodyPr>
          <a:lstStyle/>
          <a:p>
            <a:r>
              <a:rPr lang="en-US" sz="2000" dirty="0" smtClean="0"/>
              <a:t>Statistical downscaling:  Bias-Correction Spatial Disaggregation (BCSD)</a:t>
            </a:r>
            <a:endParaRPr lang="en-US" sz="2000" dirty="0"/>
          </a:p>
        </p:txBody>
      </p:sp>
      <p:cxnSp>
        <p:nvCxnSpPr>
          <p:cNvPr id="10" name="Straight Arrow Connector 9"/>
          <p:cNvCxnSpPr/>
          <p:nvPr/>
        </p:nvCxnSpPr>
        <p:spPr>
          <a:xfrm flipV="1">
            <a:off x="3886200" y="2655888"/>
            <a:ext cx="990600" cy="11112"/>
          </a:xfrm>
          <a:prstGeom prst="straightConnector1">
            <a:avLst/>
          </a:prstGeom>
          <a:ln w="508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6247606" y="3733800"/>
            <a:ext cx="457994" cy="794"/>
          </a:xfrm>
          <a:prstGeom prst="straightConnector1">
            <a:avLst/>
          </a:prstGeom>
          <a:ln w="508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4114800" y="5029200"/>
            <a:ext cx="914400" cy="1588"/>
          </a:xfrm>
          <a:prstGeom prst="straightConnector1">
            <a:avLst/>
          </a:prstGeom>
          <a:ln w="508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62400" y="6352401"/>
            <a:ext cx="4953000" cy="276999"/>
          </a:xfrm>
          <a:prstGeom prst="rect">
            <a:avLst/>
          </a:prstGeom>
          <a:noFill/>
        </p:spPr>
        <p:txBody>
          <a:bodyPr wrap="square" rtlCol="0">
            <a:spAutoFit/>
          </a:bodyPr>
          <a:lstStyle/>
          <a:p>
            <a:pPr algn="r"/>
            <a:r>
              <a:rPr lang="en-US" sz="1200" dirty="0" smtClean="0"/>
              <a:t>More info at: http://gdo-dcp.ucllnl.org/downscaled_cmip3_projections</a:t>
            </a:r>
            <a:endParaRPr lang="en-US" sz="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Runoff</a:t>
            </a:r>
            <a:r>
              <a:rPr lang="en-US" sz="2400" b="1" kern="0" dirty="0" smtClean="0">
                <a:latin typeface="+mj-lt"/>
                <a:ea typeface="+mj-ea"/>
                <a:cs typeface="+mj-cs"/>
              </a:rPr>
              <a:t>, Ensemble Average</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2" name="Picture 1" descr="Screen Shot 2013-05-19 at 11.31.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018674"/>
            <a:ext cx="4724400" cy="2486526"/>
          </a:xfrm>
          <a:prstGeom prst="rect">
            <a:avLst/>
          </a:prstGeom>
        </p:spPr>
      </p:pic>
      <p:pic>
        <p:nvPicPr>
          <p:cNvPr id="7" name="Picture 6" descr="Screen Shot 2013-05-21 at 7.41.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5" y="1066800"/>
            <a:ext cx="4401645" cy="2362200"/>
          </a:xfrm>
          <a:prstGeom prst="rect">
            <a:avLst/>
          </a:prstGeom>
        </p:spPr>
      </p:pic>
      <p:sp>
        <p:nvSpPr>
          <p:cNvPr id="8" name="TextBox 7"/>
          <p:cNvSpPr txBox="1"/>
          <p:nvPr/>
        </p:nvSpPr>
        <p:spPr>
          <a:xfrm>
            <a:off x="228600" y="762000"/>
            <a:ext cx="1447800" cy="307777"/>
          </a:xfrm>
          <a:prstGeom prst="rect">
            <a:avLst/>
          </a:prstGeom>
          <a:noFill/>
        </p:spPr>
        <p:txBody>
          <a:bodyPr wrap="square" rtlCol="0">
            <a:spAutoFit/>
          </a:bodyPr>
          <a:lstStyle/>
          <a:p>
            <a:r>
              <a:rPr lang="en-US" dirty="0" smtClean="0"/>
              <a:t>Spring</a:t>
            </a:r>
            <a:endParaRPr lang="en-US" dirty="0"/>
          </a:p>
        </p:txBody>
      </p:sp>
      <p:sp>
        <p:nvSpPr>
          <p:cNvPr id="9" name="TextBox 8"/>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4" name="Picture 3" descr="Screen Shot 2013-05-21 at 8.09.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323528"/>
            <a:ext cx="4648199" cy="2534471"/>
          </a:xfrm>
          <a:prstGeom prst="rect">
            <a:avLst/>
          </a:prstGeom>
        </p:spPr>
      </p:pic>
      <p:sp>
        <p:nvSpPr>
          <p:cNvPr id="10" name="TextBox 9"/>
          <p:cNvSpPr txBox="1"/>
          <p:nvPr/>
        </p:nvSpPr>
        <p:spPr>
          <a:xfrm>
            <a:off x="4572000" y="3886200"/>
            <a:ext cx="1447800" cy="307777"/>
          </a:xfrm>
          <a:prstGeom prst="rect">
            <a:avLst/>
          </a:prstGeom>
          <a:noFill/>
        </p:spPr>
        <p:txBody>
          <a:bodyPr wrap="square" rtlCol="0">
            <a:spAutoFit/>
          </a:bodyPr>
          <a:lstStyle/>
          <a:p>
            <a:r>
              <a:rPr lang="en-US" dirty="0" smtClean="0"/>
              <a:t>Annual</a:t>
            </a:r>
            <a:endParaRPr lang="en-US" dirty="0"/>
          </a:p>
        </p:txBody>
      </p:sp>
      <p:pic>
        <p:nvPicPr>
          <p:cNvPr id="11" name="Picture 10" descr="Screen Shot 2013-05-21 at 8.2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12556"/>
            <a:ext cx="4648200" cy="2545443"/>
          </a:xfrm>
          <a:prstGeom prst="rect">
            <a:avLst/>
          </a:prstGeom>
        </p:spPr>
      </p:pic>
      <p:sp>
        <p:nvSpPr>
          <p:cNvPr id="12" name="TextBox 11"/>
          <p:cNvSpPr txBox="1"/>
          <p:nvPr/>
        </p:nvSpPr>
        <p:spPr>
          <a:xfrm>
            <a:off x="152400" y="3886200"/>
            <a:ext cx="1447800" cy="307777"/>
          </a:xfrm>
          <a:prstGeom prst="rect">
            <a:avLst/>
          </a:prstGeom>
          <a:noFill/>
        </p:spPr>
        <p:txBody>
          <a:bodyPr wrap="square" rtlCol="0">
            <a:spAutoFit/>
          </a:bodyPr>
          <a:lstStyle/>
          <a:p>
            <a:r>
              <a:rPr lang="en-US" dirty="0" smtClean="0"/>
              <a:t>Fall</a:t>
            </a:r>
            <a:endParaRPr lang="en-US" dirty="0"/>
          </a:p>
        </p:txBody>
      </p:sp>
    </p:spTree>
    <p:extLst>
      <p:ext uri="{BB962C8B-B14F-4D97-AF65-F5344CB8AC3E}">
        <p14:creationId xmlns:p14="http://schemas.microsoft.com/office/powerpoint/2010/main" val="37204119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Runoff</a:t>
            </a:r>
            <a:r>
              <a:rPr lang="en-US" sz="2400" b="1" kern="0" dirty="0" smtClean="0">
                <a:latin typeface="+mj-lt"/>
                <a:ea typeface="+mj-ea"/>
                <a:cs typeface="+mj-cs"/>
              </a:rPr>
              <a:t>, CCSM4</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4" name="Picture 3" descr="Screen Shot 2013-05-19 at 11.32.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066" y="1066800"/>
            <a:ext cx="4667933" cy="2438400"/>
          </a:xfrm>
          <a:prstGeom prst="rect">
            <a:avLst/>
          </a:prstGeom>
        </p:spPr>
      </p:pic>
      <p:pic>
        <p:nvPicPr>
          <p:cNvPr id="5" name="Picture 4" descr="Screen Shot 2013-05-21 at 7.41.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1" y="1143000"/>
            <a:ext cx="4480560" cy="2459255"/>
          </a:xfrm>
          <a:prstGeom prst="rect">
            <a:avLst/>
          </a:prstGeom>
        </p:spPr>
      </p:pic>
      <p:sp>
        <p:nvSpPr>
          <p:cNvPr id="6" name="TextBox 5"/>
          <p:cNvSpPr txBox="1"/>
          <p:nvPr/>
        </p:nvSpPr>
        <p:spPr>
          <a:xfrm>
            <a:off x="76200" y="762000"/>
            <a:ext cx="1447800" cy="307777"/>
          </a:xfrm>
          <a:prstGeom prst="rect">
            <a:avLst/>
          </a:prstGeom>
          <a:noFill/>
        </p:spPr>
        <p:txBody>
          <a:bodyPr wrap="square" rtlCol="0">
            <a:spAutoFit/>
          </a:bodyPr>
          <a:lstStyle/>
          <a:p>
            <a:r>
              <a:rPr lang="en-US" dirty="0" smtClean="0"/>
              <a:t>Spring</a:t>
            </a:r>
            <a:endParaRPr lang="en-US" dirty="0"/>
          </a:p>
        </p:txBody>
      </p:sp>
      <p:sp>
        <p:nvSpPr>
          <p:cNvPr id="7" name="TextBox 6"/>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8" name="Picture 7" descr="Screen Shot 2013-05-21 at 8.09.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681" y="4495800"/>
            <a:ext cx="4500318" cy="2362200"/>
          </a:xfrm>
          <a:prstGeom prst="rect">
            <a:avLst/>
          </a:prstGeom>
        </p:spPr>
      </p:pic>
      <p:sp>
        <p:nvSpPr>
          <p:cNvPr id="9" name="TextBox 8"/>
          <p:cNvSpPr txBox="1"/>
          <p:nvPr/>
        </p:nvSpPr>
        <p:spPr>
          <a:xfrm>
            <a:off x="4724400" y="4035623"/>
            <a:ext cx="1447800" cy="307777"/>
          </a:xfrm>
          <a:prstGeom prst="rect">
            <a:avLst/>
          </a:prstGeom>
          <a:noFill/>
        </p:spPr>
        <p:txBody>
          <a:bodyPr wrap="square" rtlCol="0">
            <a:spAutoFit/>
          </a:bodyPr>
          <a:lstStyle/>
          <a:p>
            <a:r>
              <a:rPr lang="en-US" dirty="0" smtClean="0"/>
              <a:t>Annual</a:t>
            </a:r>
            <a:endParaRPr lang="en-US" dirty="0"/>
          </a:p>
        </p:txBody>
      </p:sp>
      <p:pic>
        <p:nvPicPr>
          <p:cNvPr id="10" name="Picture 9" descr="Screen Shot 2013-05-21 at 8.23.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65628"/>
            <a:ext cx="4648200" cy="2492372"/>
          </a:xfrm>
          <a:prstGeom prst="rect">
            <a:avLst/>
          </a:prstGeom>
        </p:spPr>
      </p:pic>
      <p:sp>
        <p:nvSpPr>
          <p:cNvPr id="11" name="TextBox 10"/>
          <p:cNvSpPr txBox="1"/>
          <p:nvPr/>
        </p:nvSpPr>
        <p:spPr>
          <a:xfrm>
            <a:off x="76200" y="4038600"/>
            <a:ext cx="1447800" cy="307777"/>
          </a:xfrm>
          <a:prstGeom prst="rect">
            <a:avLst/>
          </a:prstGeom>
          <a:noFill/>
        </p:spPr>
        <p:txBody>
          <a:bodyPr wrap="square" rtlCol="0">
            <a:spAutoFit/>
          </a:bodyPr>
          <a:lstStyle/>
          <a:p>
            <a:r>
              <a:rPr lang="en-US" dirty="0" smtClean="0"/>
              <a:t>Fall</a:t>
            </a:r>
            <a:endParaRPr lang="en-US" dirty="0"/>
          </a:p>
        </p:txBody>
      </p:sp>
    </p:spTree>
    <p:extLst>
      <p:ext uri="{BB962C8B-B14F-4D97-AF65-F5344CB8AC3E}">
        <p14:creationId xmlns:p14="http://schemas.microsoft.com/office/powerpoint/2010/main" val="29123923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Soil Water, Ensemble Average</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2" name="Picture 1" descr="Screen Shot 2013-05-19 at 11.3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778" y="1143000"/>
            <a:ext cx="4513221" cy="2438400"/>
          </a:xfrm>
          <a:prstGeom prst="rect">
            <a:avLst/>
          </a:prstGeom>
        </p:spPr>
      </p:pic>
      <p:pic>
        <p:nvPicPr>
          <p:cNvPr id="5" name="Picture 4" descr="Screen Shot 2013-05-21 at 7.53.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4715497" cy="2514600"/>
          </a:xfrm>
          <a:prstGeom prst="rect">
            <a:avLst/>
          </a:prstGeom>
        </p:spPr>
      </p:pic>
      <p:sp>
        <p:nvSpPr>
          <p:cNvPr id="6" name="TextBox 5"/>
          <p:cNvSpPr txBox="1"/>
          <p:nvPr/>
        </p:nvSpPr>
        <p:spPr>
          <a:xfrm>
            <a:off x="76200" y="762000"/>
            <a:ext cx="1447800" cy="307777"/>
          </a:xfrm>
          <a:prstGeom prst="rect">
            <a:avLst/>
          </a:prstGeom>
          <a:noFill/>
        </p:spPr>
        <p:txBody>
          <a:bodyPr wrap="square" rtlCol="0">
            <a:spAutoFit/>
          </a:bodyPr>
          <a:lstStyle/>
          <a:p>
            <a:r>
              <a:rPr lang="en-US" dirty="0" smtClean="0"/>
              <a:t>Spring</a:t>
            </a:r>
            <a:endParaRPr lang="en-US" dirty="0"/>
          </a:p>
        </p:txBody>
      </p:sp>
      <p:sp>
        <p:nvSpPr>
          <p:cNvPr id="7" name="TextBox 6"/>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8" name="Picture 7" descr="Screen Shot 2013-05-21 at 8.14.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732" y="4343400"/>
            <a:ext cx="4609267" cy="2514600"/>
          </a:xfrm>
          <a:prstGeom prst="rect">
            <a:avLst/>
          </a:prstGeom>
        </p:spPr>
      </p:pic>
      <p:sp>
        <p:nvSpPr>
          <p:cNvPr id="9" name="TextBox 8"/>
          <p:cNvSpPr txBox="1"/>
          <p:nvPr/>
        </p:nvSpPr>
        <p:spPr>
          <a:xfrm>
            <a:off x="4724400" y="3886200"/>
            <a:ext cx="1447800" cy="307777"/>
          </a:xfrm>
          <a:prstGeom prst="rect">
            <a:avLst/>
          </a:prstGeom>
          <a:noFill/>
        </p:spPr>
        <p:txBody>
          <a:bodyPr wrap="square" rtlCol="0">
            <a:spAutoFit/>
          </a:bodyPr>
          <a:lstStyle/>
          <a:p>
            <a:r>
              <a:rPr lang="en-US" dirty="0" smtClean="0"/>
              <a:t>Annual</a:t>
            </a:r>
            <a:endParaRPr lang="en-US" dirty="0"/>
          </a:p>
        </p:txBody>
      </p:sp>
      <p:pic>
        <p:nvPicPr>
          <p:cNvPr id="10" name="Picture 9" descr="Screen Shot 2013-05-21 at 8.26.3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43400"/>
            <a:ext cx="4655005" cy="2514600"/>
          </a:xfrm>
          <a:prstGeom prst="rect">
            <a:avLst/>
          </a:prstGeom>
        </p:spPr>
      </p:pic>
      <p:sp>
        <p:nvSpPr>
          <p:cNvPr id="11" name="TextBox 10"/>
          <p:cNvSpPr txBox="1"/>
          <p:nvPr/>
        </p:nvSpPr>
        <p:spPr>
          <a:xfrm>
            <a:off x="76200" y="4038600"/>
            <a:ext cx="1447800" cy="307777"/>
          </a:xfrm>
          <a:prstGeom prst="rect">
            <a:avLst/>
          </a:prstGeom>
          <a:noFill/>
        </p:spPr>
        <p:txBody>
          <a:bodyPr wrap="square" rtlCol="0">
            <a:spAutoFit/>
          </a:bodyPr>
          <a:lstStyle/>
          <a:p>
            <a:r>
              <a:rPr lang="en-US" dirty="0" smtClean="0"/>
              <a:t>Fall</a:t>
            </a:r>
            <a:endParaRPr lang="en-US" dirty="0"/>
          </a:p>
        </p:txBody>
      </p:sp>
    </p:spTree>
    <p:extLst>
      <p:ext uri="{BB962C8B-B14F-4D97-AF65-F5344CB8AC3E}">
        <p14:creationId xmlns:p14="http://schemas.microsoft.com/office/powerpoint/2010/main" val="39107970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Soil Water, CCSM4</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4" name="Picture 3" descr="Screen Shot 2013-05-19 at 11.3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036608"/>
            <a:ext cx="4648200" cy="2455652"/>
          </a:xfrm>
          <a:prstGeom prst="rect">
            <a:avLst/>
          </a:prstGeom>
        </p:spPr>
      </p:pic>
      <p:pic>
        <p:nvPicPr>
          <p:cNvPr id="6" name="Picture 5" descr="Screen Shot 2013-05-21 at 7.53.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4444298" cy="2362200"/>
          </a:xfrm>
          <a:prstGeom prst="rect">
            <a:avLst/>
          </a:prstGeom>
        </p:spPr>
      </p:pic>
      <p:sp>
        <p:nvSpPr>
          <p:cNvPr id="7" name="TextBox 6"/>
          <p:cNvSpPr txBox="1"/>
          <p:nvPr/>
        </p:nvSpPr>
        <p:spPr>
          <a:xfrm>
            <a:off x="76200" y="762000"/>
            <a:ext cx="1447800" cy="307777"/>
          </a:xfrm>
          <a:prstGeom prst="rect">
            <a:avLst/>
          </a:prstGeom>
          <a:noFill/>
        </p:spPr>
        <p:txBody>
          <a:bodyPr wrap="square" rtlCol="0">
            <a:spAutoFit/>
          </a:bodyPr>
          <a:lstStyle/>
          <a:p>
            <a:r>
              <a:rPr lang="en-US" dirty="0" smtClean="0"/>
              <a:t>Spring</a:t>
            </a:r>
            <a:endParaRPr lang="en-US" dirty="0"/>
          </a:p>
        </p:txBody>
      </p:sp>
      <p:sp>
        <p:nvSpPr>
          <p:cNvPr id="8" name="TextBox 7"/>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9" name="Picture 8" descr="Screen Shot 2013-05-21 at 8.14.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663" y="4343400"/>
            <a:ext cx="4664336" cy="2514600"/>
          </a:xfrm>
          <a:prstGeom prst="rect">
            <a:avLst/>
          </a:prstGeom>
        </p:spPr>
      </p:pic>
      <p:sp>
        <p:nvSpPr>
          <p:cNvPr id="10" name="TextBox 9"/>
          <p:cNvSpPr txBox="1"/>
          <p:nvPr/>
        </p:nvSpPr>
        <p:spPr>
          <a:xfrm>
            <a:off x="4724400" y="3886200"/>
            <a:ext cx="1447800" cy="307777"/>
          </a:xfrm>
          <a:prstGeom prst="rect">
            <a:avLst/>
          </a:prstGeom>
          <a:noFill/>
        </p:spPr>
        <p:txBody>
          <a:bodyPr wrap="square" rtlCol="0">
            <a:spAutoFit/>
          </a:bodyPr>
          <a:lstStyle/>
          <a:p>
            <a:r>
              <a:rPr lang="en-US" dirty="0" smtClean="0"/>
              <a:t>Annual</a:t>
            </a:r>
            <a:endParaRPr lang="en-US" dirty="0"/>
          </a:p>
        </p:txBody>
      </p:sp>
      <p:pic>
        <p:nvPicPr>
          <p:cNvPr id="11" name="Picture 10" descr="Screen Shot 2013-05-21 at 8.26.4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13834"/>
            <a:ext cx="4800599" cy="2544166"/>
          </a:xfrm>
          <a:prstGeom prst="rect">
            <a:avLst/>
          </a:prstGeom>
        </p:spPr>
      </p:pic>
      <p:sp>
        <p:nvSpPr>
          <p:cNvPr id="12" name="TextBox 11"/>
          <p:cNvSpPr txBox="1"/>
          <p:nvPr/>
        </p:nvSpPr>
        <p:spPr>
          <a:xfrm>
            <a:off x="76200" y="4038600"/>
            <a:ext cx="1447800" cy="307777"/>
          </a:xfrm>
          <a:prstGeom prst="rect">
            <a:avLst/>
          </a:prstGeom>
          <a:noFill/>
        </p:spPr>
        <p:txBody>
          <a:bodyPr wrap="square" rtlCol="0">
            <a:spAutoFit/>
          </a:bodyPr>
          <a:lstStyle/>
          <a:p>
            <a:r>
              <a:rPr lang="en-US" dirty="0" smtClean="0"/>
              <a:t>Fall</a:t>
            </a:r>
            <a:endParaRPr lang="en-US" dirty="0"/>
          </a:p>
        </p:txBody>
      </p:sp>
    </p:spTree>
    <p:extLst>
      <p:ext uri="{BB962C8B-B14F-4D97-AF65-F5344CB8AC3E}">
        <p14:creationId xmlns:p14="http://schemas.microsoft.com/office/powerpoint/2010/main" val="34319883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Precipitation, Ensemble Average</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2" name="Picture 1" descr="Screen Shot 2013-05-19 at 11.33.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066800"/>
            <a:ext cx="4572000" cy="2442308"/>
          </a:xfrm>
          <a:prstGeom prst="rect">
            <a:avLst/>
          </a:prstGeom>
        </p:spPr>
      </p:pic>
      <p:pic>
        <p:nvPicPr>
          <p:cNvPr id="5" name="Picture 4" descr="Screen Shot 2013-05-21 at 7.50.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1066800"/>
            <a:ext cx="4670683" cy="2514600"/>
          </a:xfrm>
          <a:prstGeom prst="rect">
            <a:avLst/>
          </a:prstGeom>
        </p:spPr>
      </p:pic>
      <p:sp>
        <p:nvSpPr>
          <p:cNvPr id="6" name="TextBox 5"/>
          <p:cNvSpPr txBox="1"/>
          <p:nvPr/>
        </p:nvSpPr>
        <p:spPr>
          <a:xfrm>
            <a:off x="228600" y="762000"/>
            <a:ext cx="1447800" cy="307777"/>
          </a:xfrm>
          <a:prstGeom prst="rect">
            <a:avLst/>
          </a:prstGeom>
          <a:noFill/>
        </p:spPr>
        <p:txBody>
          <a:bodyPr wrap="square" rtlCol="0">
            <a:spAutoFit/>
          </a:bodyPr>
          <a:lstStyle/>
          <a:p>
            <a:r>
              <a:rPr lang="en-US" dirty="0" smtClean="0"/>
              <a:t>Spring</a:t>
            </a:r>
            <a:endParaRPr lang="en-US" dirty="0"/>
          </a:p>
        </p:txBody>
      </p:sp>
      <p:sp>
        <p:nvSpPr>
          <p:cNvPr id="7" name="TextBox 6"/>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8" name="Picture 7" descr="Screen Shot 2013-05-21 at 8.12.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83338"/>
            <a:ext cx="4571999" cy="2474662"/>
          </a:xfrm>
          <a:prstGeom prst="rect">
            <a:avLst/>
          </a:prstGeom>
        </p:spPr>
      </p:pic>
      <p:sp>
        <p:nvSpPr>
          <p:cNvPr id="9" name="TextBox 8"/>
          <p:cNvSpPr txBox="1"/>
          <p:nvPr/>
        </p:nvSpPr>
        <p:spPr>
          <a:xfrm>
            <a:off x="4648200" y="4035623"/>
            <a:ext cx="1447800" cy="307777"/>
          </a:xfrm>
          <a:prstGeom prst="rect">
            <a:avLst/>
          </a:prstGeom>
          <a:noFill/>
        </p:spPr>
        <p:txBody>
          <a:bodyPr wrap="square" rtlCol="0">
            <a:spAutoFit/>
          </a:bodyPr>
          <a:lstStyle/>
          <a:p>
            <a:r>
              <a:rPr lang="en-US" dirty="0" smtClean="0"/>
              <a:t>Annual</a:t>
            </a:r>
            <a:endParaRPr lang="en-US" dirty="0"/>
          </a:p>
        </p:txBody>
      </p:sp>
      <p:pic>
        <p:nvPicPr>
          <p:cNvPr id="10" name="Picture 9" descr="Screen Shot 2013-05-21 at 8.24.5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48276"/>
            <a:ext cx="4648200" cy="2491514"/>
          </a:xfrm>
          <a:prstGeom prst="rect">
            <a:avLst/>
          </a:prstGeom>
        </p:spPr>
      </p:pic>
      <p:sp>
        <p:nvSpPr>
          <p:cNvPr id="11" name="TextBox 10"/>
          <p:cNvSpPr txBox="1"/>
          <p:nvPr/>
        </p:nvSpPr>
        <p:spPr>
          <a:xfrm>
            <a:off x="76200" y="4038600"/>
            <a:ext cx="1447800" cy="307777"/>
          </a:xfrm>
          <a:prstGeom prst="rect">
            <a:avLst/>
          </a:prstGeom>
          <a:noFill/>
        </p:spPr>
        <p:txBody>
          <a:bodyPr wrap="square" rtlCol="0">
            <a:spAutoFit/>
          </a:bodyPr>
          <a:lstStyle/>
          <a:p>
            <a:r>
              <a:rPr lang="en-US" dirty="0" smtClean="0"/>
              <a:t>Fall</a:t>
            </a:r>
            <a:endParaRPr lang="en-US" dirty="0"/>
          </a:p>
        </p:txBody>
      </p:sp>
    </p:spTree>
    <p:extLst>
      <p:ext uri="{BB962C8B-B14F-4D97-AF65-F5344CB8AC3E}">
        <p14:creationId xmlns:p14="http://schemas.microsoft.com/office/powerpoint/2010/main" val="179974449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Precipitation, CCSM4</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4" name="Picture 3" descr="Screen Shot 2013-05-19 at 11.3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198" y="1066800"/>
            <a:ext cx="4535801" cy="2362200"/>
          </a:xfrm>
          <a:prstGeom prst="rect">
            <a:avLst/>
          </a:prstGeom>
        </p:spPr>
      </p:pic>
      <p:pic>
        <p:nvPicPr>
          <p:cNvPr id="5" name="Picture 4" descr="Screen Shot 2013-05-21 at 7.50.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066800"/>
            <a:ext cx="4684800" cy="2438400"/>
          </a:xfrm>
          <a:prstGeom prst="rect">
            <a:avLst/>
          </a:prstGeom>
        </p:spPr>
      </p:pic>
      <p:sp>
        <p:nvSpPr>
          <p:cNvPr id="6" name="TextBox 5"/>
          <p:cNvSpPr txBox="1"/>
          <p:nvPr/>
        </p:nvSpPr>
        <p:spPr>
          <a:xfrm>
            <a:off x="228600" y="762000"/>
            <a:ext cx="1447800" cy="307777"/>
          </a:xfrm>
          <a:prstGeom prst="rect">
            <a:avLst/>
          </a:prstGeom>
          <a:noFill/>
        </p:spPr>
        <p:txBody>
          <a:bodyPr wrap="square" rtlCol="0">
            <a:spAutoFit/>
          </a:bodyPr>
          <a:lstStyle/>
          <a:p>
            <a:r>
              <a:rPr lang="en-US" dirty="0" smtClean="0"/>
              <a:t>Spring</a:t>
            </a:r>
            <a:endParaRPr lang="en-US" dirty="0"/>
          </a:p>
        </p:txBody>
      </p:sp>
      <p:sp>
        <p:nvSpPr>
          <p:cNvPr id="7" name="TextBox 6"/>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8" name="Picture 7" descr="Screen Shot 2013-05-21 at 8.12.2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106" y="4495800"/>
            <a:ext cx="4484893" cy="2362200"/>
          </a:xfrm>
          <a:prstGeom prst="rect">
            <a:avLst/>
          </a:prstGeom>
        </p:spPr>
      </p:pic>
      <p:sp>
        <p:nvSpPr>
          <p:cNvPr id="9" name="TextBox 8"/>
          <p:cNvSpPr txBox="1"/>
          <p:nvPr/>
        </p:nvSpPr>
        <p:spPr>
          <a:xfrm>
            <a:off x="4724400" y="3886200"/>
            <a:ext cx="1447800" cy="307777"/>
          </a:xfrm>
          <a:prstGeom prst="rect">
            <a:avLst/>
          </a:prstGeom>
          <a:noFill/>
        </p:spPr>
        <p:txBody>
          <a:bodyPr wrap="square" rtlCol="0">
            <a:spAutoFit/>
          </a:bodyPr>
          <a:lstStyle/>
          <a:p>
            <a:r>
              <a:rPr lang="en-US" dirty="0" smtClean="0"/>
              <a:t>Annual</a:t>
            </a:r>
            <a:endParaRPr lang="en-US" dirty="0"/>
          </a:p>
        </p:txBody>
      </p:sp>
      <p:pic>
        <p:nvPicPr>
          <p:cNvPr id="10" name="Picture 9" descr="Screen Shot 2013-05-21 at 8.25.0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67312"/>
            <a:ext cx="4724400" cy="2490688"/>
          </a:xfrm>
          <a:prstGeom prst="rect">
            <a:avLst/>
          </a:prstGeom>
        </p:spPr>
      </p:pic>
      <p:sp>
        <p:nvSpPr>
          <p:cNvPr id="11" name="TextBox 10"/>
          <p:cNvSpPr txBox="1"/>
          <p:nvPr/>
        </p:nvSpPr>
        <p:spPr>
          <a:xfrm>
            <a:off x="152400" y="3962400"/>
            <a:ext cx="1447800" cy="307777"/>
          </a:xfrm>
          <a:prstGeom prst="rect">
            <a:avLst/>
          </a:prstGeom>
          <a:noFill/>
        </p:spPr>
        <p:txBody>
          <a:bodyPr wrap="square" rtlCol="0">
            <a:spAutoFit/>
          </a:bodyPr>
          <a:lstStyle/>
          <a:p>
            <a:r>
              <a:rPr lang="en-US" dirty="0" smtClean="0"/>
              <a:t>Fall</a:t>
            </a:r>
            <a:endParaRPr lang="en-US" dirty="0"/>
          </a:p>
        </p:txBody>
      </p:sp>
    </p:spTree>
    <p:extLst>
      <p:ext uri="{BB962C8B-B14F-4D97-AF65-F5344CB8AC3E}">
        <p14:creationId xmlns:p14="http://schemas.microsoft.com/office/powerpoint/2010/main" val="9445206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SWE, Ensemble Average</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2" name="Picture 1" descr="Screen Shot 2013-05-19 at 11.33.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338" y="1066800"/>
            <a:ext cx="4404421" cy="2362200"/>
          </a:xfrm>
          <a:prstGeom prst="rect">
            <a:avLst/>
          </a:prstGeom>
        </p:spPr>
      </p:pic>
      <p:pic>
        <p:nvPicPr>
          <p:cNvPr id="5" name="Picture 4" descr="Screen Shot 2013-05-21 at 7.56.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4341292" cy="2341891"/>
          </a:xfrm>
          <a:prstGeom prst="rect">
            <a:avLst/>
          </a:prstGeom>
        </p:spPr>
      </p:pic>
      <p:sp>
        <p:nvSpPr>
          <p:cNvPr id="6" name="TextBox 5"/>
          <p:cNvSpPr txBox="1"/>
          <p:nvPr/>
        </p:nvSpPr>
        <p:spPr>
          <a:xfrm>
            <a:off x="228600" y="762000"/>
            <a:ext cx="1447800" cy="307777"/>
          </a:xfrm>
          <a:prstGeom prst="rect">
            <a:avLst/>
          </a:prstGeom>
          <a:noFill/>
        </p:spPr>
        <p:txBody>
          <a:bodyPr wrap="square" rtlCol="0">
            <a:spAutoFit/>
          </a:bodyPr>
          <a:lstStyle/>
          <a:p>
            <a:r>
              <a:rPr lang="en-US" dirty="0" smtClean="0"/>
              <a:t>Spring</a:t>
            </a:r>
            <a:endParaRPr lang="en-US" dirty="0"/>
          </a:p>
        </p:txBody>
      </p:sp>
      <p:sp>
        <p:nvSpPr>
          <p:cNvPr id="7" name="TextBox 6"/>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10" name="Picture 9" descr="Screen Shot 2013-05-21 at 8.16.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800" y="4419600"/>
            <a:ext cx="4459200" cy="2438400"/>
          </a:xfrm>
          <a:prstGeom prst="rect">
            <a:avLst/>
          </a:prstGeom>
        </p:spPr>
      </p:pic>
      <p:sp>
        <p:nvSpPr>
          <p:cNvPr id="11" name="TextBox 10"/>
          <p:cNvSpPr txBox="1"/>
          <p:nvPr/>
        </p:nvSpPr>
        <p:spPr>
          <a:xfrm>
            <a:off x="4724400" y="3886200"/>
            <a:ext cx="1447800" cy="307777"/>
          </a:xfrm>
          <a:prstGeom prst="rect">
            <a:avLst/>
          </a:prstGeom>
          <a:noFill/>
        </p:spPr>
        <p:txBody>
          <a:bodyPr wrap="square" rtlCol="0">
            <a:spAutoFit/>
          </a:bodyPr>
          <a:lstStyle/>
          <a:p>
            <a:r>
              <a:rPr lang="en-US" dirty="0" smtClean="0"/>
              <a:t>Annual</a:t>
            </a:r>
            <a:endParaRPr lang="en-US" dirty="0"/>
          </a:p>
        </p:txBody>
      </p:sp>
      <p:pic>
        <p:nvPicPr>
          <p:cNvPr id="12" name="Picture 11" descr="Screen Shot 2013-05-21 at 8.28.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87518"/>
            <a:ext cx="4724400" cy="2570481"/>
          </a:xfrm>
          <a:prstGeom prst="rect">
            <a:avLst/>
          </a:prstGeom>
        </p:spPr>
      </p:pic>
      <p:sp>
        <p:nvSpPr>
          <p:cNvPr id="13" name="TextBox 12"/>
          <p:cNvSpPr txBox="1"/>
          <p:nvPr/>
        </p:nvSpPr>
        <p:spPr>
          <a:xfrm>
            <a:off x="152400" y="3962400"/>
            <a:ext cx="1447800" cy="307777"/>
          </a:xfrm>
          <a:prstGeom prst="rect">
            <a:avLst/>
          </a:prstGeom>
          <a:noFill/>
        </p:spPr>
        <p:txBody>
          <a:bodyPr wrap="square" rtlCol="0">
            <a:spAutoFit/>
          </a:bodyPr>
          <a:lstStyle/>
          <a:p>
            <a:r>
              <a:rPr lang="en-US" dirty="0" smtClean="0"/>
              <a:t>Fall</a:t>
            </a:r>
            <a:endParaRPr lang="en-US" dirty="0"/>
          </a:p>
        </p:txBody>
      </p:sp>
    </p:spTree>
    <p:extLst>
      <p:ext uri="{BB962C8B-B14F-4D97-AF65-F5344CB8AC3E}">
        <p14:creationId xmlns:p14="http://schemas.microsoft.com/office/powerpoint/2010/main" val="243888548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SWE, CCSM4</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4" name="Picture 3" descr="Screen Shot 2013-05-19 at 11.33.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990600"/>
            <a:ext cx="4754879" cy="2517289"/>
          </a:xfrm>
          <a:prstGeom prst="rect">
            <a:avLst/>
          </a:prstGeom>
        </p:spPr>
      </p:pic>
      <p:pic>
        <p:nvPicPr>
          <p:cNvPr id="6" name="Picture 5" descr="Screen Shot 2013-05-21 at 7.56.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5328"/>
            <a:ext cx="4495799" cy="2389872"/>
          </a:xfrm>
          <a:prstGeom prst="rect">
            <a:avLst/>
          </a:prstGeom>
        </p:spPr>
      </p:pic>
      <p:sp>
        <p:nvSpPr>
          <p:cNvPr id="7" name="TextBox 6"/>
          <p:cNvSpPr txBox="1"/>
          <p:nvPr/>
        </p:nvSpPr>
        <p:spPr>
          <a:xfrm>
            <a:off x="228600" y="762000"/>
            <a:ext cx="1447800" cy="307777"/>
          </a:xfrm>
          <a:prstGeom prst="rect">
            <a:avLst/>
          </a:prstGeom>
          <a:noFill/>
        </p:spPr>
        <p:txBody>
          <a:bodyPr wrap="square" rtlCol="0">
            <a:spAutoFit/>
          </a:bodyPr>
          <a:lstStyle/>
          <a:p>
            <a:r>
              <a:rPr lang="en-US" dirty="0" smtClean="0"/>
              <a:t>Spring</a:t>
            </a:r>
            <a:endParaRPr lang="en-US" dirty="0"/>
          </a:p>
        </p:txBody>
      </p:sp>
      <p:sp>
        <p:nvSpPr>
          <p:cNvPr id="8" name="TextBox 7"/>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9" name="Picture 8" descr="Screen Shot 2013-05-21 at 8.16.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056" y="4343400"/>
            <a:ext cx="4733944" cy="2514600"/>
          </a:xfrm>
          <a:prstGeom prst="rect">
            <a:avLst/>
          </a:prstGeom>
        </p:spPr>
      </p:pic>
      <p:sp>
        <p:nvSpPr>
          <p:cNvPr id="10" name="TextBox 9"/>
          <p:cNvSpPr txBox="1"/>
          <p:nvPr/>
        </p:nvSpPr>
        <p:spPr>
          <a:xfrm>
            <a:off x="4724400" y="3886200"/>
            <a:ext cx="1447800" cy="307777"/>
          </a:xfrm>
          <a:prstGeom prst="rect">
            <a:avLst/>
          </a:prstGeom>
          <a:noFill/>
        </p:spPr>
        <p:txBody>
          <a:bodyPr wrap="square" rtlCol="0">
            <a:spAutoFit/>
          </a:bodyPr>
          <a:lstStyle/>
          <a:p>
            <a:r>
              <a:rPr lang="en-US" dirty="0" smtClean="0"/>
              <a:t>Annual</a:t>
            </a:r>
            <a:endParaRPr lang="en-US" dirty="0"/>
          </a:p>
        </p:txBody>
      </p:sp>
      <p:pic>
        <p:nvPicPr>
          <p:cNvPr id="11" name="Picture 10" descr="Screen Shot 2013-05-21 at 8.28.2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92602"/>
            <a:ext cx="4648200" cy="2465397"/>
          </a:xfrm>
          <a:prstGeom prst="rect">
            <a:avLst/>
          </a:prstGeom>
        </p:spPr>
      </p:pic>
      <p:sp>
        <p:nvSpPr>
          <p:cNvPr id="12" name="TextBox 11"/>
          <p:cNvSpPr txBox="1"/>
          <p:nvPr/>
        </p:nvSpPr>
        <p:spPr>
          <a:xfrm>
            <a:off x="152400" y="3962400"/>
            <a:ext cx="1447800" cy="307777"/>
          </a:xfrm>
          <a:prstGeom prst="rect">
            <a:avLst/>
          </a:prstGeom>
          <a:noFill/>
        </p:spPr>
        <p:txBody>
          <a:bodyPr wrap="square" rtlCol="0">
            <a:spAutoFit/>
          </a:bodyPr>
          <a:lstStyle/>
          <a:p>
            <a:r>
              <a:rPr lang="en-US" dirty="0" smtClean="0"/>
              <a:t>Fall</a:t>
            </a:r>
            <a:endParaRPr lang="en-US" dirty="0"/>
          </a:p>
        </p:txBody>
      </p:sp>
    </p:spTree>
    <p:extLst>
      <p:ext uri="{BB962C8B-B14F-4D97-AF65-F5344CB8AC3E}">
        <p14:creationId xmlns:p14="http://schemas.microsoft.com/office/powerpoint/2010/main" val="1354950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Evapotranspiration, Ensemble Average</a:t>
            </a:r>
            <a:endParaRPr kumimoji="0" lang="en-US" sz="2400" b="1" i="0" u="none" strike="noStrike" kern="0" cap="none" spc="0" normalizeH="0" baseline="0" noProof="0" dirty="0" smtClean="0">
              <a:ln>
                <a:noFill/>
              </a:ln>
              <a:effectLst/>
              <a:uLnTx/>
              <a:uFillTx/>
              <a:latin typeface="+mj-lt"/>
              <a:ea typeface="+mj-ea"/>
              <a:cs typeface="+mj-cs"/>
            </a:endParaRPr>
          </a:p>
        </p:txBody>
      </p:sp>
      <p:sp>
        <p:nvSpPr>
          <p:cNvPr id="6" name="TextBox 5"/>
          <p:cNvSpPr txBox="1"/>
          <p:nvPr/>
        </p:nvSpPr>
        <p:spPr>
          <a:xfrm>
            <a:off x="228600" y="762000"/>
            <a:ext cx="1447800" cy="307777"/>
          </a:xfrm>
          <a:prstGeom prst="rect">
            <a:avLst/>
          </a:prstGeom>
          <a:noFill/>
        </p:spPr>
        <p:txBody>
          <a:bodyPr wrap="square" rtlCol="0">
            <a:spAutoFit/>
          </a:bodyPr>
          <a:lstStyle/>
          <a:p>
            <a:r>
              <a:rPr lang="en-US" dirty="0" smtClean="0"/>
              <a:t>Spring</a:t>
            </a:r>
            <a:endParaRPr lang="en-US" dirty="0"/>
          </a:p>
        </p:txBody>
      </p:sp>
      <p:sp>
        <p:nvSpPr>
          <p:cNvPr id="7" name="TextBox 6"/>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8" name="Picture 7" descr="Screen Shot 2013-05-21 at 8.00.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43000"/>
            <a:ext cx="4723640" cy="2514600"/>
          </a:xfrm>
          <a:prstGeom prst="rect">
            <a:avLst/>
          </a:prstGeom>
        </p:spPr>
      </p:pic>
      <p:pic>
        <p:nvPicPr>
          <p:cNvPr id="9" name="Picture 8" descr="Screen Shot 2013-05-21 at 8.03.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337112"/>
            <a:ext cx="4648200" cy="2520888"/>
          </a:xfrm>
          <a:prstGeom prst="rect">
            <a:avLst/>
          </a:prstGeom>
        </p:spPr>
      </p:pic>
      <p:sp>
        <p:nvSpPr>
          <p:cNvPr id="10" name="TextBox 9"/>
          <p:cNvSpPr txBox="1"/>
          <p:nvPr/>
        </p:nvSpPr>
        <p:spPr>
          <a:xfrm>
            <a:off x="4495800" y="3959423"/>
            <a:ext cx="1447800" cy="307777"/>
          </a:xfrm>
          <a:prstGeom prst="rect">
            <a:avLst/>
          </a:prstGeom>
          <a:noFill/>
        </p:spPr>
        <p:txBody>
          <a:bodyPr wrap="square" rtlCol="0">
            <a:spAutoFit/>
          </a:bodyPr>
          <a:lstStyle/>
          <a:p>
            <a:r>
              <a:rPr lang="en-US" dirty="0" smtClean="0"/>
              <a:t>Annual</a:t>
            </a:r>
            <a:endParaRPr lang="en-US" dirty="0"/>
          </a:p>
        </p:txBody>
      </p:sp>
      <p:pic>
        <p:nvPicPr>
          <p:cNvPr id="12" name="Picture 11" descr="Screen Shot 2013-05-21 at 8.18.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19600"/>
            <a:ext cx="4534653" cy="2438400"/>
          </a:xfrm>
          <a:prstGeom prst="rect">
            <a:avLst/>
          </a:prstGeom>
        </p:spPr>
      </p:pic>
      <p:sp>
        <p:nvSpPr>
          <p:cNvPr id="13" name="TextBox 12"/>
          <p:cNvSpPr txBox="1"/>
          <p:nvPr/>
        </p:nvSpPr>
        <p:spPr>
          <a:xfrm>
            <a:off x="76200" y="4038600"/>
            <a:ext cx="1447800" cy="307777"/>
          </a:xfrm>
          <a:prstGeom prst="rect">
            <a:avLst/>
          </a:prstGeom>
          <a:noFill/>
        </p:spPr>
        <p:txBody>
          <a:bodyPr wrap="square" rtlCol="0">
            <a:spAutoFit/>
          </a:bodyPr>
          <a:lstStyle/>
          <a:p>
            <a:r>
              <a:rPr lang="en-US" dirty="0" smtClean="0"/>
              <a:t>Fall</a:t>
            </a:r>
            <a:endParaRPr lang="en-US" dirty="0"/>
          </a:p>
        </p:txBody>
      </p:sp>
      <p:pic>
        <p:nvPicPr>
          <p:cNvPr id="14" name="Picture 13" descr="Screen Shot 2013-05-21 at 8.36.2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066800"/>
            <a:ext cx="4648200" cy="2562080"/>
          </a:xfrm>
          <a:prstGeom prst="rect">
            <a:avLst/>
          </a:prstGeom>
        </p:spPr>
      </p:pic>
    </p:spTree>
    <p:extLst>
      <p:ext uri="{BB962C8B-B14F-4D97-AF65-F5344CB8AC3E}">
        <p14:creationId xmlns:p14="http://schemas.microsoft.com/office/powerpoint/2010/main" val="284844043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Glacier, Evapotranspiration, CCSM4</a:t>
            </a:r>
            <a:endParaRPr kumimoji="0" lang="en-US" sz="2400" b="1" i="0" u="none" strike="noStrike" kern="0" cap="none" spc="0" normalizeH="0" baseline="0" noProof="0" dirty="0" smtClean="0">
              <a:ln>
                <a:noFill/>
              </a:ln>
              <a:effectLst/>
              <a:uLnTx/>
              <a:uFillTx/>
              <a:latin typeface="+mj-lt"/>
              <a:ea typeface="+mj-ea"/>
              <a:cs typeface="+mj-cs"/>
            </a:endParaRPr>
          </a:p>
        </p:txBody>
      </p:sp>
      <p:sp>
        <p:nvSpPr>
          <p:cNvPr id="7" name="TextBox 6"/>
          <p:cNvSpPr txBox="1"/>
          <p:nvPr/>
        </p:nvSpPr>
        <p:spPr>
          <a:xfrm>
            <a:off x="228600" y="762000"/>
            <a:ext cx="1447800" cy="307777"/>
          </a:xfrm>
          <a:prstGeom prst="rect">
            <a:avLst/>
          </a:prstGeom>
          <a:noFill/>
        </p:spPr>
        <p:txBody>
          <a:bodyPr wrap="square" rtlCol="0">
            <a:spAutoFit/>
          </a:bodyPr>
          <a:lstStyle/>
          <a:p>
            <a:r>
              <a:rPr lang="en-US" dirty="0" smtClean="0"/>
              <a:t>Spring</a:t>
            </a:r>
            <a:endParaRPr lang="en-US" dirty="0"/>
          </a:p>
        </p:txBody>
      </p:sp>
      <p:sp>
        <p:nvSpPr>
          <p:cNvPr id="8" name="TextBox 7"/>
          <p:cNvSpPr txBox="1"/>
          <p:nvPr/>
        </p:nvSpPr>
        <p:spPr>
          <a:xfrm>
            <a:off x="4648200" y="762000"/>
            <a:ext cx="1447800" cy="307777"/>
          </a:xfrm>
          <a:prstGeom prst="rect">
            <a:avLst/>
          </a:prstGeom>
          <a:noFill/>
        </p:spPr>
        <p:txBody>
          <a:bodyPr wrap="square" rtlCol="0">
            <a:spAutoFit/>
          </a:bodyPr>
          <a:lstStyle/>
          <a:p>
            <a:r>
              <a:rPr lang="en-US" dirty="0" smtClean="0"/>
              <a:t>Summer</a:t>
            </a:r>
            <a:endParaRPr lang="en-US" dirty="0"/>
          </a:p>
        </p:txBody>
      </p:sp>
      <p:pic>
        <p:nvPicPr>
          <p:cNvPr id="9" name="Picture 8" descr="Screen Shot 2013-05-21 at 8.00.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1066800"/>
            <a:ext cx="4549756" cy="2438400"/>
          </a:xfrm>
          <a:prstGeom prst="rect">
            <a:avLst/>
          </a:prstGeom>
        </p:spPr>
      </p:pic>
      <p:pic>
        <p:nvPicPr>
          <p:cNvPr id="5" name="Picture 4" descr="Screen Shot 2013-05-21 at 8.03.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4333662"/>
            <a:ext cx="4724400" cy="2524337"/>
          </a:xfrm>
          <a:prstGeom prst="rect">
            <a:avLst/>
          </a:prstGeom>
        </p:spPr>
      </p:pic>
      <p:sp>
        <p:nvSpPr>
          <p:cNvPr id="10" name="TextBox 9"/>
          <p:cNvSpPr txBox="1"/>
          <p:nvPr/>
        </p:nvSpPr>
        <p:spPr>
          <a:xfrm>
            <a:off x="4419600" y="3962400"/>
            <a:ext cx="1447800" cy="307777"/>
          </a:xfrm>
          <a:prstGeom prst="rect">
            <a:avLst/>
          </a:prstGeom>
          <a:noFill/>
        </p:spPr>
        <p:txBody>
          <a:bodyPr wrap="square" rtlCol="0">
            <a:spAutoFit/>
          </a:bodyPr>
          <a:lstStyle/>
          <a:p>
            <a:r>
              <a:rPr lang="en-US" dirty="0" smtClean="0"/>
              <a:t>Annual</a:t>
            </a:r>
            <a:endParaRPr lang="en-US" dirty="0"/>
          </a:p>
        </p:txBody>
      </p:sp>
      <p:pic>
        <p:nvPicPr>
          <p:cNvPr id="11" name="Picture 10" descr="Screen Shot 2013-05-21 at 8.18.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19600"/>
            <a:ext cx="4484415" cy="2362200"/>
          </a:xfrm>
          <a:prstGeom prst="rect">
            <a:avLst/>
          </a:prstGeom>
        </p:spPr>
      </p:pic>
      <p:sp>
        <p:nvSpPr>
          <p:cNvPr id="12" name="TextBox 11"/>
          <p:cNvSpPr txBox="1"/>
          <p:nvPr/>
        </p:nvSpPr>
        <p:spPr>
          <a:xfrm>
            <a:off x="76200" y="4038600"/>
            <a:ext cx="1447800" cy="307777"/>
          </a:xfrm>
          <a:prstGeom prst="rect">
            <a:avLst/>
          </a:prstGeom>
          <a:noFill/>
        </p:spPr>
        <p:txBody>
          <a:bodyPr wrap="square" rtlCol="0">
            <a:spAutoFit/>
          </a:bodyPr>
          <a:lstStyle/>
          <a:p>
            <a:r>
              <a:rPr lang="en-US" dirty="0" smtClean="0"/>
              <a:t>Fall</a:t>
            </a:r>
            <a:endParaRPr lang="en-US" dirty="0"/>
          </a:p>
        </p:txBody>
      </p:sp>
      <p:pic>
        <p:nvPicPr>
          <p:cNvPr id="13" name="Picture 12" descr="Screen Shot 2013-05-21 at 8.36.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394" y="1143000"/>
            <a:ext cx="4572606" cy="2439046"/>
          </a:xfrm>
          <a:prstGeom prst="rect">
            <a:avLst/>
          </a:prstGeom>
        </p:spPr>
      </p:pic>
    </p:spTree>
    <p:extLst>
      <p:ext uri="{BB962C8B-B14F-4D97-AF65-F5344CB8AC3E}">
        <p14:creationId xmlns:p14="http://schemas.microsoft.com/office/powerpoint/2010/main" val="32688166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Integration of </a:t>
            </a:r>
            <a:r>
              <a:rPr lang="en-US" dirty="0" err="1" smtClean="0"/>
              <a:t>SERGoM</a:t>
            </a:r>
            <a:r>
              <a:rPr lang="en-US" dirty="0" smtClean="0"/>
              <a:t> Data</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3810000" y="1295400"/>
            <a:ext cx="4800600" cy="3676650"/>
          </a:xfrm>
          <a:prstGeom prst="rect">
            <a:avLst/>
          </a:prstGeom>
          <a:noFill/>
          <a:ln w="9525">
            <a:noFill/>
            <a:round/>
            <a:headEnd/>
            <a:tailEnd/>
          </a:ln>
        </p:spPr>
      </p:pic>
      <p:sp>
        <p:nvSpPr>
          <p:cNvPr id="5" name="TextBox 4"/>
          <p:cNvSpPr txBox="1"/>
          <p:nvPr/>
        </p:nvSpPr>
        <p:spPr>
          <a:xfrm>
            <a:off x="0" y="1295400"/>
            <a:ext cx="3810000" cy="4093428"/>
          </a:xfrm>
          <a:prstGeom prst="rect">
            <a:avLst/>
          </a:prstGeom>
          <a:noFill/>
        </p:spPr>
        <p:txBody>
          <a:bodyPr wrap="square" rtlCol="0">
            <a:spAutoFit/>
          </a:bodyPr>
          <a:lstStyle/>
          <a:p>
            <a:pPr marL="223838" indent="-223838">
              <a:buFont typeface="Arial" pitchFamily="34" charset="0"/>
              <a:buChar char="•"/>
            </a:pPr>
            <a:r>
              <a:rPr lang="en-US" sz="2000" dirty="0" err="1" smtClean="0"/>
              <a:t>SERGoM</a:t>
            </a:r>
            <a:r>
              <a:rPr lang="en-US" sz="2000" dirty="0" smtClean="0"/>
              <a:t> ISA scenarios are used to adjust the soil depth in TOPS on a decadal time step</a:t>
            </a:r>
          </a:p>
          <a:p>
            <a:pPr marL="223838" indent="-223838">
              <a:buFont typeface="Arial" pitchFamily="34" charset="0"/>
              <a:buChar char="•"/>
            </a:pPr>
            <a:endParaRPr lang="en-US" sz="2000" dirty="0" smtClean="0"/>
          </a:p>
          <a:p>
            <a:pPr marL="223838" indent="-223838">
              <a:buFont typeface="Arial" pitchFamily="34" charset="0"/>
              <a:buChar char="•"/>
            </a:pPr>
            <a:r>
              <a:rPr lang="en-US" sz="2000" b="1" dirty="0" smtClean="0"/>
              <a:t>Assumption:  </a:t>
            </a:r>
            <a:r>
              <a:rPr lang="en-US" sz="2000" dirty="0" smtClean="0"/>
              <a:t>Decreases in soil water holding capacity are linearly proportional to increasing fractional ISA</a:t>
            </a:r>
          </a:p>
          <a:p>
            <a:pPr marL="223838" indent="-223838">
              <a:buFont typeface="Arial" pitchFamily="34" charset="0"/>
              <a:buChar char="•"/>
            </a:pPr>
            <a:endParaRPr lang="en-US" sz="2000" dirty="0" smtClean="0"/>
          </a:p>
          <a:p>
            <a:pPr marL="223838" indent="-223838">
              <a:buFont typeface="Arial" pitchFamily="34" charset="0"/>
              <a:buChar char="•"/>
            </a:pPr>
            <a:r>
              <a:rPr lang="en-US" sz="2000" dirty="0" smtClean="0"/>
              <a:t>Approach worked well in Chesapeake and Delaware watersheds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latin typeface="+mj-lt"/>
                <a:ea typeface="+mj-ea"/>
                <a:cs typeface="+mj-cs"/>
              </a:rPr>
              <a:t>Yellowstone, Gros</a:t>
            </a:r>
            <a:r>
              <a:rPr lang="en-US" sz="2400" b="1" kern="0" dirty="0" smtClean="0">
                <a:latin typeface="+mj-lt"/>
                <a:ea typeface="+mj-ea"/>
                <a:cs typeface="+mj-cs"/>
              </a:rPr>
              <a:t>s Primary Production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effectLst/>
                <a:uLnTx/>
                <a:uFillTx/>
                <a:latin typeface="+mj-lt"/>
                <a:ea typeface="+mj-ea"/>
                <a:cs typeface="+mj-cs"/>
              </a:rPr>
              <a:t>Ensemble</a:t>
            </a:r>
            <a:r>
              <a:rPr kumimoji="0" lang="en-US" sz="2400" b="1" i="0" u="none" strike="noStrike" kern="0" cap="none" spc="0" normalizeH="0" noProof="0" dirty="0" smtClean="0">
                <a:ln>
                  <a:noFill/>
                </a:ln>
                <a:effectLst/>
                <a:uLnTx/>
                <a:uFillTx/>
                <a:latin typeface="+mj-lt"/>
                <a:ea typeface="+mj-ea"/>
                <a:cs typeface="+mj-cs"/>
              </a:rPr>
              <a:t> Average,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5" name="Picture 4" descr="Screen Shot 2013-05-19 at 11.3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4665689"/>
          </a:xfrm>
          <a:prstGeom prst="rect">
            <a:avLst/>
          </a:prstGeom>
        </p:spPr>
      </p:pic>
    </p:spTree>
    <p:extLst>
      <p:ext uri="{BB962C8B-B14F-4D97-AF65-F5344CB8AC3E}">
        <p14:creationId xmlns:p14="http://schemas.microsoft.com/office/powerpoint/2010/main" val="318822352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Gros</a:t>
            </a:r>
            <a:r>
              <a:rPr lang="en-US" sz="2400" b="1" kern="0" dirty="0" smtClean="0">
                <a:latin typeface="+mj-lt"/>
                <a:ea typeface="+mj-ea"/>
                <a:cs typeface="+mj-cs"/>
              </a:rPr>
              <a:t>s Primary Production, CCSM4,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2" name="Picture 1" descr="Screen Shot 2013-05-19 at 11.37.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4975991"/>
          </a:xfrm>
          <a:prstGeom prst="rect">
            <a:avLst/>
          </a:prstGeom>
        </p:spPr>
      </p:pic>
    </p:spTree>
    <p:extLst>
      <p:ext uri="{BB962C8B-B14F-4D97-AF65-F5344CB8AC3E}">
        <p14:creationId xmlns:p14="http://schemas.microsoft.com/office/powerpoint/2010/main" val="296270545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Runoff</a:t>
            </a:r>
            <a:r>
              <a:rPr lang="en-US" sz="2400" b="1" kern="0" dirty="0" smtClean="0">
                <a:latin typeface="+mj-lt"/>
                <a:ea typeface="+mj-ea"/>
                <a:cs typeface="+mj-cs"/>
              </a:rPr>
              <a:t>, Ensemble Average,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5" name="Picture 4" descr="Screen Shot 2013-05-19 at 11.37.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4975991"/>
          </a:xfrm>
          <a:prstGeom prst="rect">
            <a:avLst/>
          </a:prstGeom>
        </p:spPr>
      </p:pic>
    </p:spTree>
    <p:extLst>
      <p:ext uri="{BB962C8B-B14F-4D97-AF65-F5344CB8AC3E}">
        <p14:creationId xmlns:p14="http://schemas.microsoft.com/office/powerpoint/2010/main" val="202533681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Runoff</a:t>
            </a:r>
            <a:r>
              <a:rPr lang="en-US" sz="2400" b="1" kern="0" dirty="0" smtClean="0">
                <a:latin typeface="+mj-lt"/>
                <a:ea typeface="+mj-ea"/>
                <a:cs typeface="+mj-cs"/>
              </a:rPr>
              <a:t>, CCSM4</a:t>
            </a:r>
            <a:r>
              <a:rPr lang="en-US" sz="2400" b="1" kern="0" dirty="0"/>
              <a:t>,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5" name="Picture 4" descr="Screen Shot 2013-05-19 at 11.36.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1143000"/>
            <a:ext cx="9144000" cy="4762500"/>
          </a:xfrm>
          <a:prstGeom prst="rect">
            <a:avLst/>
          </a:prstGeom>
        </p:spPr>
      </p:pic>
    </p:spTree>
    <p:extLst>
      <p:ext uri="{BB962C8B-B14F-4D97-AF65-F5344CB8AC3E}">
        <p14:creationId xmlns:p14="http://schemas.microsoft.com/office/powerpoint/2010/main" val="31857416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Soil Water, Ensemble Average</a:t>
            </a:r>
            <a:r>
              <a:rPr lang="en-US" sz="2400" b="1" kern="0" dirty="0"/>
              <a:t>,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5" name="Picture 4" descr="Screen Shot 2013-05-19 at 11.3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066800"/>
            <a:ext cx="9144000" cy="4920712"/>
          </a:xfrm>
          <a:prstGeom prst="rect">
            <a:avLst/>
          </a:prstGeom>
        </p:spPr>
      </p:pic>
    </p:spTree>
    <p:extLst>
      <p:ext uri="{BB962C8B-B14F-4D97-AF65-F5344CB8AC3E}">
        <p14:creationId xmlns:p14="http://schemas.microsoft.com/office/powerpoint/2010/main" val="10218148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Soil Water, CCSM4</a:t>
            </a:r>
            <a:r>
              <a:rPr lang="en-US" sz="2400" b="1" kern="0" dirty="0"/>
              <a:t>,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5" name="Picture 4" descr="Screen Shot 2013-05-19 at 11.38.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914400"/>
            <a:ext cx="9144000" cy="4922953"/>
          </a:xfrm>
          <a:prstGeom prst="rect">
            <a:avLst/>
          </a:prstGeom>
        </p:spPr>
      </p:pic>
    </p:spTree>
    <p:extLst>
      <p:ext uri="{BB962C8B-B14F-4D97-AF65-F5344CB8AC3E}">
        <p14:creationId xmlns:p14="http://schemas.microsoft.com/office/powerpoint/2010/main" val="55530300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Precipitation, Ensemble Average</a:t>
            </a:r>
            <a:r>
              <a:rPr lang="en-US" sz="2400" b="1" kern="0" dirty="0"/>
              <a:t>,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4" name="Picture 3" descr="Screen Shot 2013-05-19 at 11.37.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762000"/>
            <a:ext cx="9144000" cy="4910122"/>
          </a:xfrm>
          <a:prstGeom prst="rect">
            <a:avLst/>
          </a:prstGeom>
        </p:spPr>
      </p:pic>
    </p:spTree>
    <p:extLst>
      <p:ext uri="{BB962C8B-B14F-4D97-AF65-F5344CB8AC3E}">
        <p14:creationId xmlns:p14="http://schemas.microsoft.com/office/powerpoint/2010/main" val="111946390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Precipitation, CCSM4</a:t>
            </a:r>
            <a:r>
              <a:rPr lang="en-US" sz="2400" b="1" kern="0" dirty="0"/>
              <a:t>,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2" name="Picture 1" descr="Screen Shot 2013-05-19 at 11.37.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841507"/>
          </a:xfrm>
          <a:prstGeom prst="rect">
            <a:avLst/>
          </a:prstGeom>
        </p:spPr>
      </p:pic>
    </p:spTree>
    <p:extLst>
      <p:ext uri="{BB962C8B-B14F-4D97-AF65-F5344CB8AC3E}">
        <p14:creationId xmlns:p14="http://schemas.microsoft.com/office/powerpoint/2010/main" val="129800938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SWE, Ensemble Average</a:t>
            </a:r>
            <a:r>
              <a:rPr lang="en-US" sz="2400" b="1" kern="0" dirty="0"/>
              <a:t>,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4" name="Picture 3" descr="Screen Shot 2013-05-19 at 11.38.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4985845"/>
          </a:xfrm>
          <a:prstGeom prst="rect">
            <a:avLst/>
          </a:prstGeom>
        </p:spPr>
      </p:pic>
    </p:spTree>
    <p:extLst>
      <p:ext uri="{BB962C8B-B14F-4D97-AF65-F5344CB8AC3E}">
        <p14:creationId xmlns:p14="http://schemas.microsoft.com/office/powerpoint/2010/main" val="244996378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76200"/>
            <a:ext cx="8686800" cy="457200"/>
          </a:xfrm>
          <a:prstGeom prst="rect">
            <a:avLst/>
          </a:prstGeom>
        </p:spPr>
        <p:txBody>
          <a:bodyPr/>
          <a:lstStyle/>
          <a:p>
            <a:pPr lvl="0" algn="ctr">
              <a:defRPr/>
            </a:pPr>
            <a:r>
              <a:rPr lang="en-US" sz="2400" b="1" kern="0" dirty="0"/>
              <a:t>Yellowstone</a:t>
            </a:r>
            <a:r>
              <a:rPr lang="en-US" sz="2400" b="1" kern="0" dirty="0" smtClean="0">
                <a:latin typeface="+mj-lt"/>
                <a:ea typeface="+mj-ea"/>
                <a:cs typeface="+mj-cs"/>
              </a:rPr>
              <a:t>, SWE, CCSM4</a:t>
            </a:r>
            <a:r>
              <a:rPr lang="en-US" sz="2400" b="1" kern="0" dirty="0"/>
              <a:t>, Summer</a:t>
            </a:r>
            <a:endParaRPr kumimoji="0" lang="en-US" sz="2400" b="1" i="0" u="none" strike="noStrike" kern="0" cap="none" spc="0" normalizeH="0" baseline="0" noProof="0" dirty="0" smtClean="0">
              <a:ln>
                <a:noFill/>
              </a:ln>
              <a:effectLst/>
              <a:uLnTx/>
              <a:uFillTx/>
              <a:latin typeface="+mj-lt"/>
              <a:ea typeface="+mj-ea"/>
              <a:cs typeface="+mj-cs"/>
            </a:endParaRPr>
          </a:p>
        </p:txBody>
      </p:sp>
      <p:pic>
        <p:nvPicPr>
          <p:cNvPr id="2" name="Picture 1" descr="Screen Shot 2013-05-19 at 11.38.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4874877"/>
          </a:xfrm>
          <a:prstGeom prst="rect">
            <a:avLst/>
          </a:prstGeom>
        </p:spPr>
      </p:pic>
    </p:spTree>
    <p:extLst>
      <p:ext uri="{BB962C8B-B14F-4D97-AF65-F5344CB8AC3E}">
        <p14:creationId xmlns:p14="http://schemas.microsoft.com/office/powerpoint/2010/main" val="18013702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9600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TOPS Scenarios</a:t>
            </a:r>
            <a:r>
              <a:rPr lang="en-US" dirty="0" smtClean="0"/>
              <a:t>, </a:t>
            </a:r>
            <a:r>
              <a:rPr lang="en-US" dirty="0" smtClean="0"/>
              <a:t>2000-</a:t>
            </a:r>
            <a:r>
              <a:rPr lang="en-US" dirty="0" smtClean="0"/>
              <a:t>2100</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834532140"/>
              </p:ext>
            </p:extLst>
          </p:nvPr>
        </p:nvGraphicFramePr>
        <p:xfrm>
          <a:off x="685800" y="1447800"/>
          <a:ext cx="7848600" cy="3444240"/>
        </p:xfrm>
        <a:graphic>
          <a:graphicData uri="http://schemas.openxmlformats.org/drawingml/2006/table">
            <a:tbl>
              <a:tblPr firstRow="1" bandRow="1">
                <a:tableStyleId>{5C22544A-7EE6-4342-B048-85BDC9FD1C3A}</a:tableStyleId>
              </a:tblPr>
              <a:tblGrid>
                <a:gridCol w="1569720"/>
                <a:gridCol w="1569720"/>
                <a:gridCol w="1569720"/>
                <a:gridCol w="1569720"/>
                <a:gridCol w="1569720"/>
              </a:tblGrid>
              <a:tr h="370840">
                <a:tc>
                  <a:txBody>
                    <a:bodyPr/>
                    <a:lstStyle/>
                    <a:p>
                      <a:endParaRPr lang="en-US" dirty="0">
                        <a:solidFill>
                          <a:schemeClr val="tx1"/>
                        </a:solidFill>
                      </a:endParaRPr>
                    </a:p>
                  </a:txBody>
                  <a:tcPr/>
                </a:tc>
                <a:tc>
                  <a:txBody>
                    <a:bodyPr/>
                    <a:lstStyle/>
                    <a:p>
                      <a:r>
                        <a:rPr lang="en-US" b="1" dirty="0" smtClean="0">
                          <a:solidFill>
                            <a:schemeClr val="tx1"/>
                          </a:solidFill>
                        </a:rPr>
                        <a:t>RCP</a:t>
                      </a:r>
                      <a:r>
                        <a:rPr lang="en-US" b="1" baseline="0" dirty="0" smtClean="0">
                          <a:solidFill>
                            <a:schemeClr val="tx1"/>
                          </a:solidFill>
                        </a:rPr>
                        <a:t> </a:t>
                      </a:r>
                      <a:r>
                        <a:rPr lang="en-US" b="1" baseline="0" dirty="0" smtClean="0">
                          <a:solidFill>
                            <a:schemeClr val="tx1"/>
                          </a:solidFill>
                        </a:rPr>
                        <a:t>2.6</a:t>
                      </a:r>
                      <a:endParaRPr lang="en-US" b="0" dirty="0">
                        <a:solidFill>
                          <a:schemeClr val="tx1"/>
                        </a:solidFill>
                      </a:endParaRPr>
                    </a:p>
                  </a:txBody>
                  <a:tcPr/>
                </a:tc>
                <a:tc>
                  <a:txBody>
                    <a:bodyPr/>
                    <a:lstStyle/>
                    <a:p>
                      <a:r>
                        <a:rPr lang="en-US" dirty="0" smtClean="0">
                          <a:solidFill>
                            <a:schemeClr val="tx1"/>
                          </a:solidFill>
                        </a:rPr>
                        <a:t>RCP </a:t>
                      </a:r>
                      <a:r>
                        <a:rPr lang="en-US" dirty="0" smtClean="0">
                          <a:solidFill>
                            <a:schemeClr val="tx1"/>
                          </a:solidFill>
                        </a:rPr>
                        <a:t>4.5 </a:t>
                      </a:r>
                    </a:p>
                    <a:p>
                      <a:r>
                        <a:rPr lang="en-US" sz="1600" b="0" dirty="0" smtClean="0">
                          <a:solidFill>
                            <a:schemeClr val="tx1"/>
                          </a:solidFill>
                        </a:rPr>
                        <a:t>(EA</a:t>
                      </a:r>
                      <a:r>
                        <a:rPr lang="en-US" sz="1600" b="0" baseline="0" dirty="0" smtClean="0">
                          <a:solidFill>
                            <a:schemeClr val="tx1"/>
                          </a:solidFill>
                        </a:rPr>
                        <a:t> + CCSM4)</a:t>
                      </a:r>
                      <a:endParaRPr lang="en-US" sz="1600"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RCP 6.0 </a:t>
                      </a:r>
                      <a:endParaRPr lang="en-US"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mn-lt"/>
                          <a:ea typeface="+mn-ea"/>
                          <a:cs typeface="+mn-cs"/>
                        </a:rPr>
                        <a:t>(EA + CCSM4)</a:t>
                      </a: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RCP 8.5 </a:t>
                      </a:r>
                      <a:endParaRPr lang="en-US"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mn-lt"/>
                          <a:ea typeface="+mn-ea"/>
                          <a:cs typeface="+mn-cs"/>
                        </a:rPr>
                        <a:t>(EA + CCSM4)</a:t>
                      </a:r>
                    </a:p>
                    <a:p>
                      <a:endParaRPr lang="en-US" dirty="0">
                        <a:solidFill>
                          <a:schemeClr val="tx1"/>
                        </a:solidFill>
                      </a:endParaRPr>
                    </a:p>
                  </a:txBody>
                  <a:tcPr/>
                </a:tc>
              </a:tr>
              <a:tr h="370840">
                <a:tc>
                  <a:txBody>
                    <a:bodyPr/>
                    <a:lstStyle/>
                    <a:p>
                      <a:r>
                        <a:rPr lang="en-US" dirty="0" smtClean="0">
                          <a:solidFill>
                            <a:schemeClr val="tx1"/>
                          </a:solidFill>
                        </a:rPr>
                        <a:t>No LUC</a:t>
                      </a:r>
                      <a:endParaRPr lang="en-US" dirty="0">
                        <a:solidFill>
                          <a:schemeClr val="tx1"/>
                        </a:solidFill>
                      </a:endParaRPr>
                    </a:p>
                  </a:txBody>
                  <a:tcPr/>
                </a:tc>
                <a:tc>
                  <a:txBody>
                    <a:bodyPr/>
                    <a:lstStyle/>
                    <a:p>
                      <a:pPr algn="ctr"/>
                      <a:r>
                        <a:rPr lang="en-US" dirty="0" smtClean="0">
                          <a:solidFill>
                            <a:schemeClr val="tx1"/>
                          </a:solidFill>
                        </a:rPr>
                        <a:t>0</a:t>
                      </a: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p>
                      <a:pPr algn="ctr"/>
                      <a:endParaRPr lang="en-US" dirty="0">
                        <a:solidFill>
                          <a:srgbClr val="008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p>
                      <a:pPr algn="ctr"/>
                      <a:endParaRPr lang="en-US" dirty="0">
                        <a:solidFill>
                          <a:srgbClr val="008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txBody>
                  <a:tcPr/>
                </a:tc>
              </a:tr>
              <a:tr h="370840">
                <a:tc>
                  <a:txBody>
                    <a:bodyPr/>
                    <a:lstStyle/>
                    <a:p>
                      <a:r>
                        <a:rPr lang="en-US" dirty="0" err="1" smtClean="0">
                          <a:solidFill>
                            <a:schemeClr val="tx1"/>
                          </a:solidFill>
                        </a:rPr>
                        <a:t>SERGoM</a:t>
                      </a:r>
                      <a:r>
                        <a:rPr lang="en-US" dirty="0" smtClean="0">
                          <a:solidFill>
                            <a:schemeClr val="tx1"/>
                          </a:solidFill>
                        </a:rPr>
                        <a:t> LUC</a:t>
                      </a: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0</a:t>
                      </a:r>
                      <a:endParaRPr lang="en-US" dirty="0" smtClean="0">
                        <a:solidFill>
                          <a:schemeClr val="tx1"/>
                        </a:solidFill>
                      </a:endParaRPr>
                    </a:p>
                    <a:p>
                      <a:pPr algn="ct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p>
                      <a:pPr algn="ctr"/>
                      <a:endParaRPr lang="en-US" dirty="0">
                        <a:solidFill>
                          <a:srgbClr val="008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p>
                      <a:pPr algn="ctr"/>
                      <a:endParaRPr lang="en-US" dirty="0">
                        <a:solidFill>
                          <a:srgbClr val="008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txBody>
                  <a:tcPr/>
                </a:tc>
              </a:tr>
              <a:tr h="370840">
                <a:tc>
                  <a:txBody>
                    <a:bodyPr/>
                    <a:lstStyle/>
                    <a:p>
                      <a:r>
                        <a:rPr lang="en-US" dirty="0" err="1" smtClean="0">
                          <a:solidFill>
                            <a:schemeClr val="tx1"/>
                          </a:solidFill>
                        </a:rPr>
                        <a:t>SERGoM</a:t>
                      </a:r>
                      <a:r>
                        <a:rPr lang="en-US" dirty="0" smtClean="0">
                          <a:solidFill>
                            <a:schemeClr val="tx1"/>
                          </a:solidFill>
                        </a:rPr>
                        <a:t> + biome</a:t>
                      </a:r>
                      <a:r>
                        <a:rPr lang="en-US" baseline="0" dirty="0" smtClean="0">
                          <a:solidFill>
                            <a:schemeClr val="tx1"/>
                          </a:solidFill>
                        </a:rPr>
                        <a:t> shifts?</a:t>
                      </a: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0</a:t>
                      </a:r>
                      <a:endParaRPr lang="en-US" dirty="0" smtClean="0">
                        <a:solidFill>
                          <a:schemeClr val="tx1"/>
                        </a:solidFill>
                      </a:endParaRPr>
                    </a:p>
                    <a:p>
                      <a:pPr algn="ct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2 </a:t>
                      </a:r>
                      <a:r>
                        <a:rPr lang="en-US" dirty="0" smtClean="0">
                          <a:solidFill>
                            <a:schemeClr val="tx1"/>
                          </a:solidFill>
                        </a:rPr>
                        <a:t>runs</a:t>
                      </a:r>
                    </a:p>
                    <a:p>
                      <a:pPr algn="ct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2 </a:t>
                      </a:r>
                      <a:r>
                        <a:rPr lang="en-US" dirty="0" smtClean="0">
                          <a:solidFill>
                            <a:schemeClr val="tx1"/>
                          </a:solidFill>
                        </a:rPr>
                        <a:t>runs</a:t>
                      </a:r>
                    </a:p>
                    <a:p>
                      <a:pPr algn="ct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2 </a:t>
                      </a:r>
                      <a:r>
                        <a:rPr lang="en-US" dirty="0" smtClean="0">
                          <a:solidFill>
                            <a:schemeClr val="tx1"/>
                          </a:solidFill>
                        </a:rPr>
                        <a:t>runs</a:t>
                      </a:r>
                    </a:p>
                  </a:txBody>
                  <a:tcPr/>
                </a:tc>
              </a:tr>
              <a:tr h="370840">
                <a:tc>
                  <a:txBody>
                    <a:bodyPr/>
                    <a:lstStyle/>
                    <a:p>
                      <a:r>
                        <a:rPr lang="en-US" dirty="0" err="1" smtClean="0">
                          <a:solidFill>
                            <a:schemeClr val="tx1"/>
                          </a:solidFill>
                        </a:rPr>
                        <a:t>SERGoM</a:t>
                      </a:r>
                      <a:r>
                        <a:rPr lang="en-US" dirty="0" smtClean="0">
                          <a:solidFill>
                            <a:schemeClr val="tx1"/>
                          </a:solidFill>
                        </a:rPr>
                        <a:t> + BMPs</a:t>
                      </a:r>
                      <a:r>
                        <a:rPr lang="en-US" baseline="0" dirty="0" smtClean="0">
                          <a:solidFill>
                            <a:schemeClr val="tx1"/>
                          </a:solidFill>
                        </a:rPr>
                        <a:t> </a:t>
                      </a: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0</a:t>
                      </a:r>
                      <a:endParaRPr lang="en-US" dirty="0" smtClean="0">
                        <a:solidFill>
                          <a:schemeClr val="tx1"/>
                        </a:solidFill>
                      </a:endParaRPr>
                    </a:p>
                    <a:p>
                      <a:pPr algn="ctr"/>
                      <a:endParaRPr 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p>
                      <a:pPr algn="ctr"/>
                      <a:endParaRPr lang="en-US" dirty="0">
                        <a:solidFill>
                          <a:srgbClr val="008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p>
                      <a:pPr algn="ctr"/>
                      <a:endParaRPr lang="en-US" dirty="0">
                        <a:solidFill>
                          <a:srgbClr val="008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rPr>
                        <a:t>2 </a:t>
                      </a:r>
                      <a:r>
                        <a:rPr lang="en-US" dirty="0" smtClean="0">
                          <a:solidFill>
                            <a:srgbClr val="008000"/>
                          </a:solidFill>
                        </a:rPr>
                        <a:t>runs</a:t>
                      </a:r>
                    </a:p>
                  </a:txBody>
                  <a:tcPr/>
                </a:tc>
              </a:tr>
            </a:tbl>
          </a:graphicData>
        </a:graphic>
      </p:graphicFrame>
      <p:sp>
        <p:nvSpPr>
          <p:cNvPr id="4" name="TextBox 3"/>
          <p:cNvSpPr txBox="1"/>
          <p:nvPr/>
        </p:nvSpPr>
        <p:spPr>
          <a:xfrm>
            <a:off x="685800" y="5257800"/>
            <a:ext cx="7696200" cy="369332"/>
          </a:xfrm>
          <a:prstGeom prst="rect">
            <a:avLst/>
          </a:prstGeom>
          <a:noFill/>
        </p:spPr>
        <p:txBody>
          <a:bodyPr wrap="square" rtlCol="0">
            <a:spAutoFit/>
          </a:bodyPr>
          <a:lstStyle/>
          <a:p>
            <a:pPr marL="285750" indent="-285750">
              <a:buFont typeface="Arial"/>
              <a:buChar char="•"/>
            </a:pPr>
            <a:r>
              <a:rPr lang="en-US" sz="1800" dirty="0" smtClean="0"/>
              <a:t>All runs complete, except for assimilation of biome-shift scenarios</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7543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Model Verification: GPP &amp; ET</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3" name="Picture 2" descr="scatter_gpp_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041583"/>
          </a:xfrm>
          <a:prstGeom prst="rect">
            <a:avLst/>
          </a:prstGeom>
        </p:spPr>
      </p:pic>
    </p:spTree>
    <p:extLst>
      <p:ext uri="{BB962C8B-B14F-4D97-AF65-F5344CB8AC3E}">
        <p14:creationId xmlns:p14="http://schemas.microsoft.com/office/powerpoint/2010/main" val="10430759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7543800" cy="457200"/>
          </a:xfrm>
          <a:prstGeom prst="rect">
            <a:avLst/>
          </a:prstGeom>
        </p:spPr>
        <p:txBody>
          <a:bodyPr/>
          <a:lstStyle/>
          <a:p>
            <a:pPr lvl="0" algn="ctr">
              <a:defRPr/>
            </a:pPr>
            <a:r>
              <a:rPr lang="en-US" sz="2400" b="1" kern="0" dirty="0">
                <a:solidFill>
                  <a:schemeClr val="tx2"/>
                </a:solidFill>
              </a:rPr>
              <a:t>Model Verification</a:t>
            </a:r>
            <a:r>
              <a:rPr lang="en-US" sz="2400" b="1" kern="0" dirty="0" smtClean="0">
                <a:solidFill>
                  <a:schemeClr val="tx2"/>
                </a:solidFill>
                <a:latin typeface="+mj-lt"/>
                <a:ea typeface="+mj-ea"/>
                <a:cs typeface="+mj-cs"/>
              </a:rPr>
              <a:t>: GPP</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4" name="Picture 3" descr="model_vs_ameriflux_6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 y="990600"/>
            <a:ext cx="9144000" cy="4041583"/>
          </a:xfrm>
          <a:prstGeom prst="rect">
            <a:avLst/>
          </a:prstGeom>
        </p:spPr>
      </p:pic>
    </p:spTree>
    <p:extLst>
      <p:ext uri="{BB962C8B-B14F-4D97-AF65-F5344CB8AC3E}">
        <p14:creationId xmlns:p14="http://schemas.microsoft.com/office/powerpoint/2010/main" val="16589481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7543800" cy="457200"/>
          </a:xfrm>
          <a:prstGeom prst="rect">
            <a:avLst/>
          </a:prstGeom>
        </p:spPr>
        <p:txBody>
          <a:bodyPr/>
          <a:lstStyle/>
          <a:p>
            <a:pPr lvl="0" algn="ctr">
              <a:defRPr/>
            </a:pPr>
            <a:r>
              <a:rPr lang="en-US" sz="2400" b="1" kern="0" dirty="0">
                <a:solidFill>
                  <a:schemeClr val="tx2"/>
                </a:solidFill>
              </a:rPr>
              <a:t>Model Verification</a:t>
            </a:r>
            <a:r>
              <a:rPr lang="en-US" sz="2400" b="1" kern="0" dirty="0" smtClean="0">
                <a:solidFill>
                  <a:schemeClr val="tx2"/>
                </a:solidFill>
                <a:latin typeface="+mj-lt"/>
                <a:ea typeface="+mj-ea"/>
                <a:cs typeface="+mj-cs"/>
              </a:rPr>
              <a:t>: ET</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5" name="Picture 4" descr="model_vs_ameriflux_6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041583"/>
          </a:xfrm>
          <a:prstGeom prst="rect">
            <a:avLst/>
          </a:prstGeom>
        </p:spPr>
      </p:pic>
    </p:spTree>
    <p:extLst>
      <p:ext uri="{BB962C8B-B14F-4D97-AF65-F5344CB8AC3E}">
        <p14:creationId xmlns:p14="http://schemas.microsoft.com/office/powerpoint/2010/main" val="2474111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7543800" cy="457200"/>
          </a:xfrm>
          <a:prstGeom prst="rect">
            <a:avLst/>
          </a:prstGeom>
        </p:spPr>
        <p:txBody>
          <a:bodyPr/>
          <a:lstStyle/>
          <a:p>
            <a:pPr lvl="0" algn="ctr">
              <a:defRPr/>
            </a:pPr>
            <a:r>
              <a:rPr lang="en-US" sz="2400" b="1" kern="0" dirty="0">
                <a:solidFill>
                  <a:schemeClr val="tx2"/>
                </a:solidFill>
              </a:rPr>
              <a:t>Model Verification</a:t>
            </a:r>
            <a:r>
              <a:rPr lang="en-US" sz="2400" b="1" kern="0" dirty="0" smtClean="0">
                <a:solidFill>
                  <a:schemeClr val="tx2"/>
                </a:solidFill>
                <a:latin typeface="+mj-lt"/>
                <a:ea typeface="+mj-ea"/>
                <a:cs typeface="+mj-cs"/>
              </a:rPr>
              <a:t>: </a:t>
            </a:r>
            <a:r>
              <a:rPr lang="en-US" sz="2400" b="1" kern="0" dirty="0" smtClean="0">
                <a:solidFill>
                  <a:schemeClr val="tx2"/>
                </a:solidFill>
                <a:latin typeface="+mj-lt"/>
                <a:ea typeface="+mj-ea"/>
                <a:cs typeface="+mj-cs"/>
              </a:rPr>
              <a:t>Runoff</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4041582"/>
          </a:xfrm>
          <a:prstGeom prst="rect">
            <a:avLst/>
          </a:prstGeom>
        </p:spPr>
      </p:pic>
    </p:spTree>
    <p:extLst>
      <p:ext uri="{BB962C8B-B14F-4D97-AF65-F5344CB8AC3E}">
        <p14:creationId xmlns:p14="http://schemas.microsoft.com/office/powerpoint/2010/main" val="34206202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7543800" cy="457200"/>
          </a:xfrm>
          <a:prstGeom prst="rect">
            <a:avLst/>
          </a:prstGeom>
        </p:spPr>
        <p:txBody>
          <a:bodyPr/>
          <a:lstStyle/>
          <a:p>
            <a:pPr lvl="0" algn="ctr">
              <a:defRPr/>
            </a:pPr>
            <a:r>
              <a:rPr lang="en-US" sz="2400" b="1" kern="0" dirty="0" smtClean="0">
                <a:solidFill>
                  <a:schemeClr val="tx2"/>
                </a:solidFill>
              </a:rPr>
              <a:t>Next Steps</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3" name="TextBox 2"/>
          <p:cNvSpPr txBox="1"/>
          <p:nvPr/>
        </p:nvSpPr>
        <p:spPr>
          <a:xfrm>
            <a:off x="457200" y="1066800"/>
            <a:ext cx="7620000" cy="2554545"/>
          </a:xfrm>
          <a:prstGeom prst="rect">
            <a:avLst/>
          </a:prstGeom>
          <a:noFill/>
        </p:spPr>
        <p:txBody>
          <a:bodyPr wrap="square" rtlCol="0">
            <a:spAutoFit/>
          </a:bodyPr>
          <a:lstStyle/>
          <a:p>
            <a:pPr marL="342900" indent="-342900">
              <a:buFont typeface="+mj-lt"/>
              <a:buAutoNum type="arabicPeriod"/>
            </a:pPr>
            <a:r>
              <a:rPr lang="en-US" sz="2000" dirty="0" smtClean="0"/>
              <a:t>Complete </a:t>
            </a:r>
            <a:r>
              <a:rPr lang="en-US" sz="2000" dirty="0" smtClean="0"/>
              <a:t>data analysis for model runs; complete preparation of manuscript(s)</a:t>
            </a:r>
          </a:p>
          <a:p>
            <a:pPr marL="342900" indent="-342900">
              <a:buFont typeface="+mj-lt"/>
              <a:buAutoNum type="arabicPeriod"/>
            </a:pPr>
            <a:endParaRPr lang="en-US" sz="2000" dirty="0"/>
          </a:p>
          <a:p>
            <a:pPr marL="342900" indent="-342900">
              <a:buFont typeface="+mj-lt"/>
              <a:buAutoNum type="arabicPeriod"/>
            </a:pPr>
            <a:r>
              <a:rPr lang="en-US" sz="2000" dirty="0" smtClean="0"/>
              <a:t>Complete analyses for partner parks / LCCs</a:t>
            </a:r>
            <a:endParaRPr lang="en-US" sz="2000" dirty="0" smtClean="0"/>
          </a:p>
          <a:p>
            <a:pPr marL="342900" indent="-342900">
              <a:buFont typeface="+mj-lt"/>
              <a:buAutoNum type="arabicPeriod"/>
            </a:pPr>
            <a:endParaRPr lang="en-US" sz="2000" dirty="0"/>
          </a:p>
          <a:p>
            <a:pPr marL="342900" indent="-342900">
              <a:buFont typeface="+mj-lt"/>
              <a:buAutoNum type="arabicPeriod"/>
            </a:pPr>
            <a:r>
              <a:rPr lang="en-US" sz="2000" dirty="0" smtClean="0"/>
              <a:t>Complete documentation / metadata</a:t>
            </a:r>
          </a:p>
          <a:p>
            <a:pPr marL="342900" indent="-342900">
              <a:buFont typeface="+mj-lt"/>
              <a:buAutoNum type="arabicPeriod"/>
            </a:pPr>
            <a:endParaRPr lang="en-US" sz="2000" dirty="0"/>
          </a:p>
          <a:p>
            <a:pPr marL="342900" indent="-342900">
              <a:buFont typeface="+mj-lt"/>
              <a:buAutoNum type="arabicPeriod"/>
            </a:pPr>
            <a:r>
              <a:rPr lang="en-US" sz="2000" dirty="0" smtClean="0"/>
              <a:t>Update national / regional summaries </a:t>
            </a:r>
            <a:endParaRPr lang="en-US" sz="2000" dirty="0"/>
          </a:p>
        </p:txBody>
      </p:sp>
    </p:spTree>
    <p:extLst>
      <p:ext uri="{BB962C8B-B14F-4D97-AF65-F5344CB8AC3E}">
        <p14:creationId xmlns:p14="http://schemas.microsoft.com/office/powerpoint/2010/main" val="148932972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5" descr="climate_urban_a1b_vs_a2"/>
          <p:cNvPicPr>
            <a:picLocks noChangeAspect="1" noChangeArrowheads="1"/>
          </p:cNvPicPr>
          <p:nvPr/>
        </p:nvPicPr>
        <p:blipFill>
          <a:blip r:embed="rId3" cstate="print"/>
          <a:srcRect/>
          <a:stretch>
            <a:fillRect/>
          </a:stretch>
        </p:blipFill>
        <p:spPr bwMode="auto">
          <a:xfrm>
            <a:off x="-458788" y="-458788"/>
            <a:ext cx="10061576" cy="7773988"/>
          </a:xfrm>
          <a:prstGeom prst="rect">
            <a:avLst/>
          </a:prstGeom>
          <a:noFill/>
          <a:ln w="9525">
            <a:noFill/>
            <a:miter lim="800000"/>
            <a:headEnd/>
            <a:tailEnd/>
          </a:ln>
        </p:spPr>
      </p:pic>
      <p:sp>
        <p:nvSpPr>
          <p:cNvPr id="12291" name="Rectangle 6"/>
          <p:cNvSpPr>
            <a:spLocks noGrp="1" noChangeArrowheads="1"/>
          </p:cNvSpPr>
          <p:nvPr>
            <p:ph type="title"/>
          </p:nvPr>
        </p:nvSpPr>
        <p:spPr>
          <a:xfrm>
            <a:off x="0" y="-533400"/>
            <a:ext cx="9067800" cy="685800"/>
          </a:xfrm>
        </p:spPr>
        <p:txBody>
          <a:bodyPr/>
          <a:lstStyle/>
          <a:p>
            <a:pPr eaLnBrk="1" hangingPunct="1"/>
            <a:r>
              <a:rPr lang="en-US" sz="2000" smtClean="0"/>
              <a:t>Projected Impervious and Climate GFDL CM2.0 A1B and A2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685800"/>
          </a:xfrm>
        </p:spPr>
        <p:txBody>
          <a:bodyPr/>
          <a:lstStyle/>
          <a:p>
            <a:pPr eaLnBrk="1" hangingPunct="1"/>
            <a:r>
              <a:rPr lang="en-US" smtClean="0"/>
              <a:t>TOPS Results: Coupled Climate and Land Use Change</a:t>
            </a:r>
          </a:p>
        </p:txBody>
      </p:sp>
      <p:pic>
        <p:nvPicPr>
          <p:cNvPr id="13315" name="Picture 18" descr="us1km"/>
          <p:cNvPicPr>
            <a:picLocks noChangeAspect="1" noChangeArrowheads="1"/>
          </p:cNvPicPr>
          <p:nvPr/>
        </p:nvPicPr>
        <p:blipFill>
          <a:blip r:embed="rId3" cstate="print"/>
          <a:srcRect/>
          <a:stretch>
            <a:fillRect/>
          </a:stretch>
        </p:blipFill>
        <p:spPr bwMode="auto">
          <a:xfrm>
            <a:off x="0" y="3503613"/>
            <a:ext cx="4341813" cy="3354387"/>
          </a:xfrm>
          <a:prstGeom prst="rect">
            <a:avLst/>
          </a:prstGeom>
          <a:noFill/>
          <a:ln w="9525">
            <a:noFill/>
            <a:miter lim="800000"/>
            <a:headEnd/>
            <a:tailEnd/>
          </a:ln>
        </p:spPr>
      </p:pic>
      <p:pic>
        <p:nvPicPr>
          <p:cNvPr id="13316" name="Picture 16" descr="us1km"/>
          <p:cNvPicPr>
            <a:picLocks noChangeAspect="1" noChangeArrowheads="1"/>
          </p:cNvPicPr>
          <p:nvPr/>
        </p:nvPicPr>
        <p:blipFill>
          <a:blip r:embed="rId4" cstate="print"/>
          <a:srcRect/>
          <a:stretch>
            <a:fillRect/>
          </a:stretch>
        </p:blipFill>
        <p:spPr bwMode="auto">
          <a:xfrm>
            <a:off x="0" y="685800"/>
            <a:ext cx="4343400" cy="3355975"/>
          </a:xfrm>
          <a:prstGeom prst="rect">
            <a:avLst/>
          </a:prstGeom>
          <a:noFill/>
          <a:ln w="9525">
            <a:noFill/>
            <a:miter lim="800000"/>
            <a:headEnd/>
            <a:tailEnd/>
          </a:ln>
        </p:spPr>
      </p:pic>
      <p:sp>
        <p:nvSpPr>
          <p:cNvPr id="13317" name="Text Box 19"/>
          <p:cNvSpPr txBox="1">
            <a:spLocks noChangeArrowheads="1"/>
          </p:cNvSpPr>
          <p:nvPr/>
        </p:nvSpPr>
        <p:spPr bwMode="auto">
          <a:xfrm>
            <a:off x="1600200" y="1219200"/>
            <a:ext cx="1152525" cy="304800"/>
          </a:xfrm>
          <a:prstGeom prst="rect">
            <a:avLst/>
          </a:prstGeom>
          <a:noFill/>
          <a:ln w="9525">
            <a:noFill/>
            <a:miter lim="800000"/>
            <a:headEnd/>
            <a:tailEnd/>
          </a:ln>
        </p:spPr>
        <p:txBody>
          <a:bodyPr wrap="none">
            <a:spAutoFit/>
          </a:bodyPr>
          <a:lstStyle/>
          <a:p>
            <a:r>
              <a:rPr lang="en-US"/>
              <a:t>2100 Runoff</a:t>
            </a:r>
          </a:p>
        </p:txBody>
      </p:sp>
      <p:sp>
        <p:nvSpPr>
          <p:cNvPr id="13318" name="Text Box 20"/>
          <p:cNvSpPr txBox="1">
            <a:spLocks noChangeArrowheads="1"/>
          </p:cNvSpPr>
          <p:nvPr/>
        </p:nvSpPr>
        <p:spPr bwMode="auto">
          <a:xfrm>
            <a:off x="1676400" y="4114800"/>
            <a:ext cx="1152525" cy="304800"/>
          </a:xfrm>
          <a:prstGeom prst="rect">
            <a:avLst/>
          </a:prstGeom>
          <a:noFill/>
          <a:ln w="9525">
            <a:noFill/>
            <a:miter lim="800000"/>
            <a:headEnd/>
            <a:tailEnd/>
          </a:ln>
        </p:spPr>
        <p:txBody>
          <a:bodyPr>
            <a:spAutoFit/>
          </a:bodyPr>
          <a:lstStyle/>
          <a:p>
            <a:r>
              <a:rPr lang="en-US"/>
              <a:t>2100 GPP</a:t>
            </a:r>
          </a:p>
        </p:txBody>
      </p:sp>
      <p:grpSp>
        <p:nvGrpSpPr>
          <p:cNvPr id="13319" name="Group 29"/>
          <p:cNvGrpSpPr>
            <a:grpSpLocks/>
          </p:cNvGrpSpPr>
          <p:nvPr/>
        </p:nvGrpSpPr>
        <p:grpSpPr bwMode="auto">
          <a:xfrm>
            <a:off x="4265613" y="685800"/>
            <a:ext cx="4878387" cy="6172200"/>
            <a:chOff x="2687" y="432"/>
            <a:chExt cx="3073" cy="3888"/>
          </a:xfrm>
        </p:grpSpPr>
        <p:sp>
          <p:nvSpPr>
            <p:cNvPr id="13327" name="Text Box 21"/>
            <p:cNvSpPr txBox="1">
              <a:spLocks noChangeArrowheads="1"/>
            </p:cNvSpPr>
            <p:nvPr/>
          </p:nvSpPr>
          <p:spPr bwMode="auto">
            <a:xfrm>
              <a:off x="2880" y="528"/>
              <a:ext cx="2735" cy="240"/>
            </a:xfrm>
            <a:prstGeom prst="rect">
              <a:avLst/>
            </a:prstGeom>
            <a:noFill/>
            <a:ln w="9525">
              <a:noFill/>
              <a:miter lim="800000"/>
              <a:headEnd/>
              <a:tailEnd/>
            </a:ln>
          </p:spPr>
          <p:txBody>
            <a:bodyPr wrap="none">
              <a:spAutoFit/>
            </a:bodyPr>
            <a:lstStyle/>
            <a:p>
              <a:r>
                <a:rPr lang="en-US" sz="1900" b="1">
                  <a:solidFill>
                    <a:schemeClr val="tx2"/>
                  </a:solidFill>
                </a:rPr>
                <a:t>SRES A1 vs A2 over US urban areas</a:t>
              </a:r>
            </a:p>
          </p:txBody>
        </p:sp>
        <p:pic>
          <p:nvPicPr>
            <p:cNvPr id="13328" name="Picture 23" descr="tops_all"/>
            <p:cNvPicPr>
              <a:picLocks noChangeAspect="1" noChangeArrowheads="1"/>
            </p:cNvPicPr>
            <p:nvPr/>
          </p:nvPicPr>
          <p:blipFill>
            <a:blip r:embed="rId5" cstate="print"/>
            <a:srcRect/>
            <a:stretch>
              <a:fillRect/>
            </a:stretch>
          </p:blipFill>
          <p:spPr bwMode="auto">
            <a:xfrm>
              <a:off x="2756" y="432"/>
              <a:ext cx="3004" cy="3888"/>
            </a:xfrm>
            <a:prstGeom prst="rect">
              <a:avLst/>
            </a:prstGeom>
            <a:noFill/>
            <a:ln w="9525">
              <a:noFill/>
              <a:miter lim="800000"/>
              <a:headEnd/>
              <a:tailEnd/>
            </a:ln>
          </p:spPr>
        </p:pic>
        <p:sp>
          <p:nvSpPr>
            <p:cNvPr id="13329" name="Rectangle 27"/>
            <p:cNvSpPr>
              <a:spLocks noChangeArrowheads="1"/>
            </p:cNvSpPr>
            <p:nvPr/>
          </p:nvSpPr>
          <p:spPr bwMode="auto">
            <a:xfrm>
              <a:off x="2688" y="768"/>
              <a:ext cx="144" cy="3264"/>
            </a:xfrm>
            <a:prstGeom prst="rect">
              <a:avLst/>
            </a:prstGeom>
            <a:solidFill>
              <a:schemeClr val="bg1"/>
            </a:solidFill>
            <a:ln w="9525">
              <a:noFill/>
              <a:miter lim="800000"/>
              <a:headEnd/>
              <a:tailEnd/>
            </a:ln>
          </p:spPr>
          <p:txBody>
            <a:bodyPr wrap="none" anchor="ctr"/>
            <a:lstStyle/>
            <a:p>
              <a:endParaRPr lang="en-US"/>
            </a:p>
          </p:txBody>
        </p:sp>
        <p:sp>
          <p:nvSpPr>
            <p:cNvPr id="13330" name="Text Box 26"/>
            <p:cNvSpPr txBox="1">
              <a:spLocks noChangeArrowheads="1"/>
            </p:cNvSpPr>
            <p:nvPr/>
          </p:nvSpPr>
          <p:spPr bwMode="auto">
            <a:xfrm rot="-5395764">
              <a:off x="2256" y="3306"/>
              <a:ext cx="1007" cy="144"/>
            </a:xfrm>
            <a:prstGeom prst="rect">
              <a:avLst/>
            </a:prstGeom>
            <a:noFill/>
            <a:ln w="9525">
              <a:noFill/>
              <a:miter lim="800000"/>
              <a:headEnd/>
              <a:tailEnd/>
            </a:ln>
          </p:spPr>
          <p:txBody>
            <a:bodyPr>
              <a:spAutoFit/>
            </a:bodyPr>
            <a:lstStyle/>
            <a:p>
              <a:pPr>
                <a:spcBef>
                  <a:spcPct val="50000"/>
                </a:spcBef>
              </a:pPr>
              <a:r>
                <a:rPr lang="en-US" sz="900" b="1"/>
                <a:t>Loss in GPP  (kg C)</a:t>
              </a:r>
            </a:p>
          </p:txBody>
        </p:sp>
        <p:sp>
          <p:nvSpPr>
            <p:cNvPr id="13331" name="Text Box 24"/>
            <p:cNvSpPr txBox="1">
              <a:spLocks noChangeArrowheads="1"/>
            </p:cNvSpPr>
            <p:nvPr/>
          </p:nvSpPr>
          <p:spPr bwMode="auto">
            <a:xfrm rot="-5395764">
              <a:off x="2255" y="1241"/>
              <a:ext cx="1007" cy="144"/>
            </a:xfrm>
            <a:prstGeom prst="rect">
              <a:avLst/>
            </a:prstGeom>
            <a:noFill/>
            <a:ln w="9525">
              <a:noFill/>
              <a:miter lim="800000"/>
              <a:headEnd/>
              <a:tailEnd/>
            </a:ln>
          </p:spPr>
          <p:txBody>
            <a:bodyPr>
              <a:spAutoFit/>
            </a:bodyPr>
            <a:lstStyle/>
            <a:p>
              <a:pPr>
                <a:spcBef>
                  <a:spcPct val="50000"/>
                </a:spcBef>
              </a:pPr>
              <a:r>
                <a:rPr lang="en-US" sz="900" b="1"/>
                <a:t>Impervious Area (km</a:t>
              </a:r>
              <a:r>
                <a:rPr lang="en-US" sz="900" b="1" baseline="30000"/>
                <a:t>2</a:t>
              </a:r>
              <a:r>
                <a:rPr lang="en-US" sz="900" b="1"/>
                <a:t>)</a:t>
              </a:r>
            </a:p>
          </p:txBody>
        </p:sp>
        <p:sp>
          <p:nvSpPr>
            <p:cNvPr id="13332" name="Rectangle 28"/>
            <p:cNvSpPr>
              <a:spLocks noChangeArrowheads="1"/>
            </p:cNvSpPr>
            <p:nvPr/>
          </p:nvSpPr>
          <p:spPr bwMode="auto">
            <a:xfrm>
              <a:off x="2736" y="2112"/>
              <a:ext cx="144" cy="528"/>
            </a:xfrm>
            <a:prstGeom prst="rect">
              <a:avLst/>
            </a:prstGeom>
            <a:solidFill>
              <a:schemeClr val="bg1"/>
            </a:solidFill>
            <a:ln w="9525">
              <a:noFill/>
              <a:miter lim="800000"/>
              <a:headEnd/>
              <a:tailEnd/>
            </a:ln>
          </p:spPr>
          <p:txBody>
            <a:bodyPr wrap="none" anchor="ctr"/>
            <a:lstStyle/>
            <a:p>
              <a:endParaRPr lang="en-US"/>
            </a:p>
          </p:txBody>
        </p:sp>
        <p:sp>
          <p:nvSpPr>
            <p:cNvPr id="13333" name="Text Box 25"/>
            <p:cNvSpPr txBox="1">
              <a:spLocks noChangeArrowheads="1"/>
            </p:cNvSpPr>
            <p:nvPr/>
          </p:nvSpPr>
          <p:spPr bwMode="auto">
            <a:xfrm rot="-5395764">
              <a:off x="2256" y="2154"/>
              <a:ext cx="1007" cy="144"/>
            </a:xfrm>
            <a:prstGeom prst="rect">
              <a:avLst/>
            </a:prstGeom>
            <a:noFill/>
            <a:ln w="9525">
              <a:noFill/>
              <a:miter lim="800000"/>
              <a:headEnd/>
              <a:tailEnd/>
            </a:ln>
          </p:spPr>
          <p:txBody>
            <a:bodyPr>
              <a:spAutoFit/>
            </a:bodyPr>
            <a:lstStyle/>
            <a:p>
              <a:pPr>
                <a:spcBef>
                  <a:spcPct val="50000"/>
                </a:spcBef>
              </a:pPr>
              <a:r>
                <a:rPr lang="en-US" sz="900" b="1"/>
                <a:t>Total Runoff (mm)</a:t>
              </a:r>
            </a:p>
          </p:txBody>
        </p:sp>
      </p:grpSp>
      <p:sp>
        <p:nvSpPr>
          <p:cNvPr id="13320" name="Text Box 30"/>
          <p:cNvSpPr txBox="1">
            <a:spLocks noChangeArrowheads="1"/>
          </p:cNvSpPr>
          <p:nvPr/>
        </p:nvSpPr>
        <p:spPr bwMode="auto">
          <a:xfrm>
            <a:off x="4419600" y="854075"/>
            <a:ext cx="4343400" cy="517525"/>
          </a:xfrm>
          <a:prstGeom prst="rect">
            <a:avLst/>
          </a:prstGeom>
          <a:noFill/>
          <a:ln w="9525">
            <a:noFill/>
            <a:miter lim="800000"/>
            <a:headEnd/>
            <a:tailEnd/>
          </a:ln>
        </p:spPr>
        <p:txBody>
          <a:bodyPr>
            <a:spAutoFit/>
          </a:bodyPr>
          <a:lstStyle/>
          <a:p>
            <a:pPr algn="ctr"/>
            <a:r>
              <a:rPr lang="en-US"/>
              <a:t>Coupled climate and land use change impacts over urban areas</a:t>
            </a:r>
          </a:p>
        </p:txBody>
      </p:sp>
      <p:sp>
        <p:nvSpPr>
          <p:cNvPr id="13321" name="Text Box 31"/>
          <p:cNvSpPr txBox="1">
            <a:spLocks noChangeArrowheads="1"/>
          </p:cNvSpPr>
          <p:nvPr/>
        </p:nvSpPr>
        <p:spPr bwMode="auto">
          <a:xfrm>
            <a:off x="8185150" y="2057400"/>
            <a:ext cx="577850" cy="274638"/>
          </a:xfrm>
          <a:prstGeom prst="rect">
            <a:avLst/>
          </a:prstGeom>
          <a:noFill/>
          <a:ln w="9525">
            <a:noFill/>
            <a:miter lim="800000"/>
            <a:headEnd/>
            <a:tailEnd/>
          </a:ln>
        </p:spPr>
        <p:txBody>
          <a:bodyPr wrap="none">
            <a:spAutoFit/>
          </a:bodyPr>
          <a:lstStyle/>
          <a:p>
            <a:r>
              <a:rPr lang="en-US" sz="1200"/>
              <a:t>+54%</a:t>
            </a:r>
          </a:p>
        </p:txBody>
      </p:sp>
      <p:sp>
        <p:nvSpPr>
          <p:cNvPr id="13322" name="Text Box 32"/>
          <p:cNvSpPr txBox="1">
            <a:spLocks noChangeArrowheads="1"/>
          </p:cNvSpPr>
          <p:nvPr/>
        </p:nvSpPr>
        <p:spPr bwMode="auto">
          <a:xfrm>
            <a:off x="8020050" y="1295400"/>
            <a:ext cx="663575" cy="274638"/>
          </a:xfrm>
          <a:prstGeom prst="rect">
            <a:avLst/>
          </a:prstGeom>
          <a:noFill/>
          <a:ln w="9525">
            <a:noFill/>
            <a:miter lim="800000"/>
            <a:headEnd/>
            <a:tailEnd/>
          </a:ln>
        </p:spPr>
        <p:txBody>
          <a:bodyPr wrap="none">
            <a:spAutoFit/>
          </a:bodyPr>
          <a:lstStyle/>
          <a:p>
            <a:r>
              <a:rPr lang="en-US" sz="1200"/>
              <a:t>+110%</a:t>
            </a:r>
          </a:p>
        </p:txBody>
      </p:sp>
      <p:sp>
        <p:nvSpPr>
          <p:cNvPr id="13323" name="Text Box 33"/>
          <p:cNvSpPr txBox="1">
            <a:spLocks noChangeArrowheads="1"/>
          </p:cNvSpPr>
          <p:nvPr/>
        </p:nvSpPr>
        <p:spPr bwMode="auto">
          <a:xfrm>
            <a:off x="8185150" y="4076700"/>
            <a:ext cx="577850" cy="274638"/>
          </a:xfrm>
          <a:prstGeom prst="rect">
            <a:avLst/>
          </a:prstGeom>
          <a:noFill/>
          <a:ln w="9525">
            <a:noFill/>
            <a:miter lim="800000"/>
            <a:headEnd/>
            <a:tailEnd/>
          </a:ln>
        </p:spPr>
        <p:txBody>
          <a:bodyPr wrap="none">
            <a:spAutoFit/>
          </a:bodyPr>
          <a:lstStyle/>
          <a:p>
            <a:r>
              <a:rPr lang="en-US" sz="1200"/>
              <a:t>+60%</a:t>
            </a:r>
          </a:p>
        </p:txBody>
      </p:sp>
      <p:sp>
        <p:nvSpPr>
          <p:cNvPr id="13324" name="Text Box 34"/>
          <p:cNvSpPr txBox="1">
            <a:spLocks noChangeArrowheads="1"/>
          </p:cNvSpPr>
          <p:nvPr/>
        </p:nvSpPr>
        <p:spPr bwMode="auto">
          <a:xfrm>
            <a:off x="8118475" y="3148013"/>
            <a:ext cx="577850" cy="274637"/>
          </a:xfrm>
          <a:prstGeom prst="rect">
            <a:avLst/>
          </a:prstGeom>
          <a:noFill/>
          <a:ln w="9525">
            <a:noFill/>
            <a:miter lim="800000"/>
            <a:headEnd/>
            <a:tailEnd/>
          </a:ln>
        </p:spPr>
        <p:txBody>
          <a:bodyPr wrap="none">
            <a:spAutoFit/>
          </a:bodyPr>
          <a:lstStyle/>
          <a:p>
            <a:r>
              <a:rPr lang="en-US" sz="1200"/>
              <a:t>+90%</a:t>
            </a:r>
          </a:p>
        </p:txBody>
      </p:sp>
      <p:sp>
        <p:nvSpPr>
          <p:cNvPr id="13325" name="Text Box 35"/>
          <p:cNvSpPr txBox="1">
            <a:spLocks noChangeArrowheads="1"/>
          </p:cNvSpPr>
          <p:nvPr/>
        </p:nvSpPr>
        <p:spPr bwMode="auto">
          <a:xfrm>
            <a:off x="8137525" y="5973763"/>
            <a:ext cx="539750" cy="274637"/>
          </a:xfrm>
          <a:prstGeom prst="rect">
            <a:avLst/>
          </a:prstGeom>
          <a:noFill/>
          <a:ln w="9525">
            <a:noFill/>
            <a:miter lim="800000"/>
            <a:headEnd/>
            <a:tailEnd/>
          </a:ln>
        </p:spPr>
        <p:txBody>
          <a:bodyPr wrap="none">
            <a:spAutoFit/>
          </a:bodyPr>
          <a:lstStyle/>
          <a:p>
            <a:r>
              <a:rPr lang="en-US" sz="1200"/>
              <a:t>-40%</a:t>
            </a:r>
          </a:p>
        </p:txBody>
      </p:sp>
      <p:sp>
        <p:nvSpPr>
          <p:cNvPr id="13326" name="Text Box 36"/>
          <p:cNvSpPr txBox="1">
            <a:spLocks noChangeArrowheads="1"/>
          </p:cNvSpPr>
          <p:nvPr/>
        </p:nvSpPr>
        <p:spPr bwMode="auto">
          <a:xfrm>
            <a:off x="8229600" y="5181600"/>
            <a:ext cx="539750" cy="274638"/>
          </a:xfrm>
          <a:prstGeom prst="rect">
            <a:avLst/>
          </a:prstGeom>
          <a:noFill/>
          <a:ln w="9525">
            <a:noFill/>
            <a:miter lim="800000"/>
            <a:headEnd/>
            <a:tailEnd/>
          </a:ln>
        </p:spPr>
        <p:txBody>
          <a:bodyPr wrap="none">
            <a:spAutoFit/>
          </a:bodyPr>
          <a:lstStyle/>
          <a:p>
            <a:r>
              <a:rPr lang="en-US" sz="1200"/>
              <a:t>-25%</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609600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000" y="838200"/>
            <a:ext cx="5181600" cy="6555641"/>
          </a:xfrm>
          <a:prstGeom prst="rect">
            <a:avLst/>
          </a:prstGeom>
          <a:noFill/>
        </p:spPr>
        <p:txBody>
          <a:bodyPr wrap="square" rtlCol="0">
            <a:spAutoFit/>
          </a:bodyPr>
          <a:lstStyle/>
          <a:p>
            <a:r>
              <a:rPr lang="en-US" sz="1800" b="1" u="sng" dirty="0" smtClean="0"/>
              <a:t>Climate</a:t>
            </a:r>
          </a:p>
          <a:p>
            <a:r>
              <a:rPr lang="en-US" sz="1800" dirty="0" smtClean="0"/>
              <a:t>Maximum Temperature</a:t>
            </a:r>
          </a:p>
          <a:p>
            <a:r>
              <a:rPr lang="en-US" sz="1800" dirty="0" smtClean="0"/>
              <a:t>Minimum Temperature</a:t>
            </a:r>
          </a:p>
          <a:p>
            <a:r>
              <a:rPr lang="en-US" sz="1800" dirty="0" smtClean="0"/>
              <a:t>Average Temperature</a:t>
            </a:r>
          </a:p>
          <a:p>
            <a:r>
              <a:rPr lang="en-US" sz="1800" dirty="0" smtClean="0"/>
              <a:t>Precipitation</a:t>
            </a:r>
          </a:p>
          <a:p>
            <a:r>
              <a:rPr lang="en-US" sz="1800" dirty="0" smtClean="0"/>
              <a:t>Vapor Pressure Deficit</a:t>
            </a:r>
          </a:p>
          <a:p>
            <a:r>
              <a:rPr lang="en-US" sz="1800" dirty="0" smtClean="0"/>
              <a:t>Shortwave Radiation</a:t>
            </a:r>
          </a:p>
          <a:p>
            <a:endParaRPr lang="en-US" sz="1800" dirty="0" smtClean="0"/>
          </a:p>
          <a:p>
            <a:r>
              <a:rPr lang="en-US" sz="1800" b="1" u="sng" dirty="0" smtClean="0"/>
              <a:t>Vegetation</a:t>
            </a:r>
          </a:p>
          <a:p>
            <a:r>
              <a:rPr lang="en-US" sz="1800" dirty="0" smtClean="0">
                <a:solidFill>
                  <a:schemeClr val="bg1">
                    <a:lumMod val="75000"/>
                  </a:schemeClr>
                </a:solidFill>
              </a:rPr>
              <a:t>Water stress factor</a:t>
            </a:r>
          </a:p>
          <a:p>
            <a:r>
              <a:rPr lang="en-US" sz="1800" dirty="0" smtClean="0"/>
              <a:t>Gross primary productivity</a:t>
            </a:r>
          </a:p>
          <a:p>
            <a:r>
              <a:rPr lang="en-US" sz="1800" dirty="0" smtClean="0"/>
              <a:t>Net primary productivity</a:t>
            </a:r>
          </a:p>
          <a:p>
            <a:r>
              <a:rPr lang="en-US" sz="1800" dirty="0" smtClean="0">
                <a:solidFill>
                  <a:srgbClr val="BFBFBF"/>
                </a:solidFill>
              </a:rPr>
              <a:t>Respiration (Maintenance, Heterotrophic)</a:t>
            </a:r>
          </a:p>
          <a:p>
            <a:endParaRPr lang="en-US" sz="1800" dirty="0" smtClean="0"/>
          </a:p>
          <a:p>
            <a:r>
              <a:rPr lang="en-US" sz="1800" b="1" u="sng" dirty="0" smtClean="0"/>
              <a:t>Hydrology</a:t>
            </a:r>
            <a:endParaRPr lang="en-US" sz="1800" b="1" u="sng" dirty="0"/>
          </a:p>
          <a:p>
            <a:r>
              <a:rPr lang="en-US" sz="1800" dirty="0" smtClean="0"/>
              <a:t>Outflow</a:t>
            </a:r>
          </a:p>
          <a:p>
            <a:r>
              <a:rPr lang="en-US" sz="1800" dirty="0" smtClean="0"/>
              <a:t>Evapotranspiration</a:t>
            </a:r>
          </a:p>
          <a:p>
            <a:r>
              <a:rPr lang="en-US" sz="1800" dirty="0" smtClean="0"/>
              <a:t>Soil water potential (another indicator of vegetation water stress)</a:t>
            </a:r>
          </a:p>
          <a:p>
            <a:r>
              <a:rPr lang="en-US" sz="1800" dirty="0" smtClean="0"/>
              <a:t>Snow water equivalent </a:t>
            </a:r>
          </a:p>
          <a:p>
            <a:r>
              <a:rPr lang="en-US" sz="1800" dirty="0" smtClean="0"/>
              <a:t>Soil moisture (VWC)</a:t>
            </a:r>
          </a:p>
          <a:p>
            <a:endParaRPr lang="en-US" dirty="0" smtClean="0"/>
          </a:p>
          <a:p>
            <a:endParaRPr lang="en-US" dirty="0" smtClean="0"/>
          </a:p>
          <a:p>
            <a:endParaRPr lang="en-US" dirty="0"/>
          </a:p>
        </p:txBody>
      </p:sp>
      <p:sp>
        <p:nvSpPr>
          <p:cNvPr id="5" name="TextBox 4"/>
          <p:cNvSpPr txBox="1"/>
          <p:nvPr/>
        </p:nvSpPr>
        <p:spPr>
          <a:xfrm>
            <a:off x="5410200" y="838200"/>
            <a:ext cx="3505200" cy="2862322"/>
          </a:xfrm>
          <a:prstGeom prst="rect">
            <a:avLst/>
          </a:prstGeom>
          <a:noFill/>
        </p:spPr>
        <p:txBody>
          <a:bodyPr wrap="square" rtlCol="0">
            <a:spAutoFit/>
          </a:bodyPr>
          <a:lstStyle/>
          <a:p>
            <a:r>
              <a:rPr lang="en-US" sz="1800" b="1" u="sng" dirty="0" smtClean="0"/>
              <a:t>BGC Biome Types</a:t>
            </a:r>
          </a:p>
          <a:p>
            <a:r>
              <a:rPr lang="en-US" sz="1800" dirty="0" smtClean="0"/>
              <a:t>Grasses</a:t>
            </a:r>
            <a:br>
              <a:rPr lang="en-US" sz="1800" dirty="0" smtClean="0"/>
            </a:br>
            <a:r>
              <a:rPr lang="en-US" sz="1800" dirty="0" smtClean="0"/>
              <a:t>Shrubs</a:t>
            </a:r>
            <a:br>
              <a:rPr lang="en-US" sz="1800" dirty="0" smtClean="0"/>
            </a:br>
            <a:r>
              <a:rPr lang="en-US" sz="1800" dirty="0" smtClean="0"/>
              <a:t>Savannah </a:t>
            </a:r>
            <a:br>
              <a:rPr lang="en-US" sz="1800" dirty="0" smtClean="0"/>
            </a:br>
            <a:r>
              <a:rPr lang="en-US" sz="1800" dirty="0" smtClean="0"/>
              <a:t>Broadleaf evergreen forest</a:t>
            </a:r>
          </a:p>
          <a:p>
            <a:r>
              <a:rPr lang="en-US" sz="1800" dirty="0" smtClean="0"/>
              <a:t>Broadleaf deciduous forest </a:t>
            </a:r>
            <a:br>
              <a:rPr lang="en-US" sz="1800" dirty="0" smtClean="0"/>
            </a:br>
            <a:r>
              <a:rPr lang="en-US" sz="1800" dirty="0" err="1" smtClean="0"/>
              <a:t>Needleleaf</a:t>
            </a:r>
            <a:r>
              <a:rPr lang="en-US" sz="1800" dirty="0" smtClean="0"/>
              <a:t> evergreen forest </a:t>
            </a:r>
          </a:p>
          <a:p>
            <a:r>
              <a:rPr lang="en-US" sz="1800" dirty="0" err="1" smtClean="0"/>
              <a:t>Needleleaf</a:t>
            </a:r>
            <a:r>
              <a:rPr lang="en-US" sz="1800" dirty="0" smtClean="0"/>
              <a:t> deciduous forest</a:t>
            </a:r>
            <a:br>
              <a:rPr lang="en-US" sz="1800" dirty="0" smtClean="0"/>
            </a:br>
            <a:r>
              <a:rPr lang="en-US" sz="1800" dirty="0" err="1" smtClean="0"/>
              <a:t>Unvegetated</a:t>
            </a:r>
            <a:r>
              <a:rPr lang="en-US" sz="1800" dirty="0" smtClean="0"/>
              <a:t> </a:t>
            </a:r>
            <a:br>
              <a:rPr lang="en-US" sz="1800" dirty="0" smtClean="0"/>
            </a:br>
            <a:r>
              <a:rPr lang="en-US" sz="1800" dirty="0" smtClean="0"/>
              <a:t>Urban (masked)</a:t>
            </a:r>
            <a:endParaRPr lang="en-US" sz="1800" b="1" dirty="0"/>
          </a:p>
        </p:txBody>
      </p:sp>
      <p:sp>
        <p:nvSpPr>
          <p:cNvPr id="6" name="Rectangle 2"/>
          <p:cNvSpPr txBox="1">
            <a:spLocks noChangeArrowheads="1"/>
          </p:cNvSpPr>
          <p:nvPr/>
        </p:nvSpPr>
        <p:spPr>
          <a:xfrm>
            <a:off x="1219200" y="76200"/>
            <a:ext cx="69342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Rectangle 2"/>
          <p:cNvSpPr txBox="1">
            <a:spLocks noChangeArrowheads="1"/>
          </p:cNvSpPr>
          <p:nvPr/>
        </p:nvSpPr>
        <p:spPr>
          <a:xfrm>
            <a:off x="3200400" y="152400"/>
            <a:ext cx="29718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mj-lt"/>
                <a:ea typeface="+mj-ea"/>
                <a:cs typeface="+mj-cs"/>
              </a:rPr>
              <a:t>TOPS</a:t>
            </a:r>
            <a:r>
              <a:rPr kumimoji="0" lang="en-US" sz="2400" b="1" i="0" u="none" strike="noStrike" kern="0" cap="none" spc="0" normalizeH="0" noProof="0" dirty="0" smtClean="0">
                <a:ln>
                  <a:noFill/>
                </a:ln>
                <a:solidFill>
                  <a:schemeClr val="tx2"/>
                </a:solidFill>
                <a:effectLst/>
                <a:uLnTx/>
                <a:uFillTx/>
                <a:latin typeface="+mj-lt"/>
                <a:ea typeface="+mj-ea"/>
                <a:cs typeface="+mj-cs"/>
              </a:rPr>
              <a:t> Outputs</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76200"/>
            <a:ext cx="9144000" cy="762000"/>
          </a:xfrm>
          <a:prstGeom prst="rect">
            <a:avLst/>
          </a:prstGeom>
        </p:spPr>
        <p:txBody>
          <a:bodyPr/>
          <a:lstStyle/>
          <a:p>
            <a:pPr lvl="0" algn="ctr">
              <a:defRPr/>
            </a:pPr>
            <a:r>
              <a:rPr lang="en-US" sz="2400" b="1" kern="0" dirty="0" smtClean="0">
                <a:solidFill>
                  <a:schemeClr val="tx2"/>
                </a:solidFill>
                <a:latin typeface="+mj-lt"/>
                <a:ea typeface="+mj-ea"/>
                <a:cs typeface="+mj-cs"/>
              </a:rPr>
              <a:t>Downscaled CMIP5 (NEX-DCP30), RCP 4.5, Ensemble Avg.</a:t>
            </a:r>
          </a:p>
          <a:p>
            <a:pPr lvl="0" algn="ctr">
              <a:defRPr/>
            </a:pPr>
            <a:r>
              <a:rPr lang="en-US" sz="2400" b="1" kern="0" dirty="0" smtClean="0">
                <a:solidFill>
                  <a:schemeClr val="tx2"/>
                </a:solidFill>
                <a:latin typeface="+mj-lt"/>
                <a:ea typeface="+mj-ea"/>
                <a:cs typeface="+mj-cs"/>
              </a:rPr>
              <a:t>Maximum Temperature</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TextBox 13"/>
          <p:cNvSpPr txBox="1">
            <a:spLocks noChangeArrowheads="1"/>
          </p:cNvSpPr>
          <p:nvPr/>
        </p:nvSpPr>
        <p:spPr bwMode="auto">
          <a:xfrm>
            <a:off x="5890102"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a:t>
            </a:r>
            <a:r>
              <a:rPr lang="zh-CN" altLang="zh-CN"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20" name="TextBox 13"/>
          <p:cNvSpPr txBox="1">
            <a:spLocks noChangeArrowheads="1"/>
          </p:cNvSpPr>
          <p:nvPr/>
        </p:nvSpPr>
        <p:spPr bwMode="auto">
          <a:xfrm>
            <a:off x="52324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a:t>
            </a:r>
            <a:r>
              <a:rPr lang="zh-CN" altLang="zh-CN" sz="2000" b="1" dirty="0">
                <a:solidFill>
                  <a:srgbClr val="000099"/>
                </a:solidFill>
                <a:latin typeface="Century Gothic" pitchFamily="1" charset="0"/>
                <a:ea typeface="msgothic" charset="0"/>
                <a:cs typeface="msgothic" charset="0"/>
              </a:rPr>
              <a:t>4</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pic>
        <p:nvPicPr>
          <p:cNvPr id="3" name="Picture 2" descr="prism.tmax.2000.flt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502" y="1173018"/>
            <a:ext cx="4625498" cy="2044437"/>
          </a:xfrm>
          <a:prstGeom prst="rect">
            <a:avLst/>
          </a:prstGeom>
        </p:spPr>
      </p:pic>
      <p:pic>
        <p:nvPicPr>
          <p:cNvPr id="10" name="Picture 9" descr="prism.tmax.1950.flt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6598"/>
            <a:ext cx="4368526" cy="1930857"/>
          </a:xfrm>
          <a:prstGeom prst="rect">
            <a:avLst/>
          </a:prstGeom>
        </p:spPr>
      </p:pic>
      <p:sp>
        <p:nvSpPr>
          <p:cNvPr id="13" name="TextBox 13"/>
          <p:cNvSpPr txBox="1">
            <a:spLocks noChangeArrowheads="1"/>
          </p:cNvSpPr>
          <p:nvPr/>
        </p:nvSpPr>
        <p:spPr bwMode="auto">
          <a:xfrm>
            <a:off x="1109727"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altLang="zh-CN" sz="2000" b="1" dirty="0" smtClean="0">
                <a:solidFill>
                  <a:srgbClr val="000099"/>
                </a:solidFill>
                <a:latin typeface="Century Gothic" pitchFamily="1" charset="0"/>
                <a:ea typeface="msgothic" charset="0"/>
                <a:cs typeface="msgothic" charset="0"/>
              </a:rPr>
              <a:t>195</a:t>
            </a:r>
            <a:r>
              <a:rPr lang="en-US" sz="2000" b="1" dirty="0" smtClean="0">
                <a:solidFill>
                  <a:srgbClr val="000099"/>
                </a:solidFill>
                <a:latin typeface="Century Gothic" pitchFamily="1" charset="0"/>
                <a:ea typeface="msgothic" charset="0"/>
                <a:cs typeface="msgothic" charset="0"/>
              </a:rPr>
              <a:t>0, PRISM</a:t>
            </a:r>
            <a:endParaRPr lang="en-US" sz="2000" b="1" dirty="0">
              <a:solidFill>
                <a:srgbClr val="000099"/>
              </a:solidFill>
              <a:latin typeface="Century Gothic" pitchFamily="1" charset="0"/>
              <a:ea typeface="msgothic" charset="0"/>
              <a:cs typeface="msgothic" charset="0"/>
            </a:endParaRPr>
          </a:p>
        </p:txBody>
      </p:sp>
      <p:pic>
        <p:nvPicPr>
          <p:cNvPr id="11" name="Picture 10" descr="ea_rcp45.tmax.2050.flt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15" y="3886200"/>
            <a:ext cx="4368526" cy="1930857"/>
          </a:xfrm>
          <a:prstGeom prst="rect">
            <a:avLst/>
          </a:prstGeom>
        </p:spPr>
      </p:pic>
      <p:pic>
        <p:nvPicPr>
          <p:cNvPr id="12" name="Picture 11" descr="ea_rcp45.tmax.2100.flt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9436" y="3886200"/>
            <a:ext cx="4368526" cy="1930857"/>
          </a:xfrm>
          <a:prstGeom prst="rect">
            <a:avLst/>
          </a:prstGeom>
        </p:spPr>
      </p:pic>
      <p:pic>
        <p:nvPicPr>
          <p:cNvPr id="14" name="Picture 13" descr="PACE_Bnds_Transparent_cropped.png"/>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857" y="1305560"/>
            <a:ext cx="4671297" cy="1962559"/>
          </a:xfrm>
          <a:prstGeom prst="rect">
            <a:avLst/>
          </a:prstGeom>
        </p:spPr>
      </p:pic>
    </p:spTree>
    <p:extLst>
      <p:ext uri="{BB962C8B-B14F-4D97-AF65-F5344CB8AC3E}">
        <p14:creationId xmlns:p14="http://schemas.microsoft.com/office/powerpoint/2010/main" val="26145066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76200"/>
            <a:ext cx="9144000" cy="457200"/>
          </a:xfrm>
          <a:prstGeom prst="rect">
            <a:avLst/>
          </a:prstGeom>
        </p:spPr>
        <p:txBody>
          <a:bodyPr/>
          <a:lstStyle/>
          <a:p>
            <a:pPr lvl="0" algn="ctr">
              <a:defRPr/>
            </a:pPr>
            <a:r>
              <a:rPr lang="en-US" sz="2400" b="1" kern="0" dirty="0">
                <a:solidFill>
                  <a:srgbClr val="000000"/>
                </a:solidFill>
                <a:latin typeface="Arial"/>
              </a:rPr>
              <a:t>Downscaled CMIP5 (NEX-DCP30), RCP </a:t>
            </a:r>
            <a:r>
              <a:rPr lang="en-US" sz="2400" b="1" kern="0" dirty="0" smtClean="0">
                <a:solidFill>
                  <a:srgbClr val="000000"/>
                </a:solidFill>
                <a:latin typeface="Arial"/>
              </a:rPr>
              <a:t>8.5</a:t>
            </a:r>
            <a:r>
              <a:rPr lang="en-US" sz="2400" b="1" kern="0" dirty="0">
                <a:solidFill>
                  <a:srgbClr val="000000"/>
                </a:solidFill>
                <a:latin typeface="Arial"/>
              </a:rPr>
              <a:t>, Ensemble Avg.</a:t>
            </a:r>
          </a:p>
          <a:p>
            <a:pPr lvl="0" algn="ctr">
              <a:defRPr/>
            </a:pPr>
            <a:r>
              <a:rPr lang="en-US" sz="2400" b="1" kern="0" dirty="0">
                <a:solidFill>
                  <a:srgbClr val="000000"/>
                </a:solidFill>
                <a:latin typeface="Arial"/>
              </a:rPr>
              <a:t>Maximum Temperature</a:t>
            </a:r>
          </a:p>
        </p:txBody>
      </p:sp>
      <p:sp>
        <p:nvSpPr>
          <p:cNvPr id="8" name="TextBox 13"/>
          <p:cNvSpPr txBox="1">
            <a:spLocks noChangeArrowheads="1"/>
          </p:cNvSpPr>
          <p:nvPr/>
        </p:nvSpPr>
        <p:spPr bwMode="auto">
          <a:xfrm>
            <a:off x="5890102"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2000, PRISM</a:t>
            </a:r>
            <a:endParaRPr lang="en-US" sz="2000" b="1" dirty="0">
              <a:solidFill>
                <a:srgbClr val="000099"/>
              </a:solidFill>
              <a:latin typeface="Century Gothic" pitchFamily="1" charset="0"/>
              <a:ea typeface="msgothic" charset="0"/>
              <a:cs typeface="msgothic" charset="0"/>
            </a:endParaRPr>
          </a:p>
        </p:txBody>
      </p:sp>
      <p:sp>
        <p:nvSpPr>
          <p:cNvPr id="18" name="TextBox 13"/>
          <p:cNvSpPr txBox="1">
            <a:spLocks noChangeArrowheads="1"/>
          </p:cNvSpPr>
          <p:nvPr/>
        </p:nvSpPr>
        <p:spPr bwMode="auto">
          <a:xfrm>
            <a:off x="12192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2050, RCP </a:t>
            </a:r>
            <a:r>
              <a:rPr lang="zh-CN" altLang="zh-CN" sz="2000" b="1" dirty="0" smtClean="0">
                <a:solidFill>
                  <a:srgbClr val="000099"/>
                </a:solidFill>
                <a:latin typeface="Century Gothic" pitchFamily="1" charset="0"/>
                <a:ea typeface="msgothic" charset="0"/>
                <a:cs typeface="msgothic" charset="0"/>
              </a:rPr>
              <a:t>8</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sp>
        <p:nvSpPr>
          <p:cNvPr id="20" name="TextBox 13"/>
          <p:cNvSpPr txBox="1">
            <a:spLocks noChangeArrowheads="1"/>
          </p:cNvSpPr>
          <p:nvPr/>
        </p:nvSpPr>
        <p:spPr bwMode="auto">
          <a:xfrm>
            <a:off x="5232400" y="3504044"/>
            <a:ext cx="222368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sz="2000" b="1" dirty="0" smtClean="0">
                <a:solidFill>
                  <a:srgbClr val="000099"/>
                </a:solidFill>
                <a:latin typeface="Century Gothic" pitchFamily="1" charset="0"/>
                <a:ea typeface="msgothic" charset="0"/>
                <a:cs typeface="msgothic" charset="0"/>
              </a:rPr>
              <a:t>2100, RCP </a:t>
            </a:r>
            <a:r>
              <a:rPr lang="zh-CN" altLang="zh-CN" sz="2000" b="1" dirty="0" smtClean="0">
                <a:solidFill>
                  <a:srgbClr val="000099"/>
                </a:solidFill>
                <a:latin typeface="Century Gothic" pitchFamily="1" charset="0"/>
                <a:ea typeface="msgothic" charset="0"/>
                <a:cs typeface="msgothic" charset="0"/>
              </a:rPr>
              <a:t>8</a:t>
            </a:r>
            <a:r>
              <a:rPr lang="en-US" sz="2000" b="1" dirty="0" smtClean="0">
                <a:solidFill>
                  <a:srgbClr val="000099"/>
                </a:solidFill>
                <a:latin typeface="Century Gothic" pitchFamily="1" charset="0"/>
                <a:ea typeface="msgothic" charset="0"/>
                <a:cs typeface="msgothic" charset="0"/>
              </a:rPr>
              <a:t>.5 EA</a:t>
            </a:r>
            <a:endParaRPr lang="en-US" sz="2000" b="1" dirty="0">
              <a:solidFill>
                <a:srgbClr val="000099"/>
              </a:solidFill>
              <a:latin typeface="Century Gothic" pitchFamily="1" charset="0"/>
              <a:ea typeface="msgothic" charset="0"/>
              <a:cs typeface="msgothic" charset="0"/>
            </a:endParaRPr>
          </a:p>
        </p:txBody>
      </p:sp>
      <p:pic>
        <p:nvPicPr>
          <p:cNvPr id="3" name="Picture 2" descr="prism.tmax.2000.flt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502" y="1173018"/>
            <a:ext cx="4625498" cy="2044437"/>
          </a:xfrm>
          <a:prstGeom prst="rect">
            <a:avLst/>
          </a:prstGeom>
        </p:spPr>
      </p:pic>
      <p:pic>
        <p:nvPicPr>
          <p:cNvPr id="4" name="Picture 3" descr="ea_rcp85.tmax.2100.flt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549" y="3886200"/>
            <a:ext cx="4368526" cy="1930857"/>
          </a:xfrm>
          <a:prstGeom prst="rect">
            <a:avLst/>
          </a:prstGeom>
        </p:spPr>
      </p:pic>
      <p:pic>
        <p:nvPicPr>
          <p:cNvPr id="10" name="Picture 9" descr="prism.tmax.1950.flt3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86598"/>
            <a:ext cx="4368526" cy="1930857"/>
          </a:xfrm>
          <a:prstGeom prst="rect">
            <a:avLst/>
          </a:prstGeom>
        </p:spPr>
      </p:pic>
      <p:sp>
        <p:nvSpPr>
          <p:cNvPr id="13" name="TextBox 13"/>
          <p:cNvSpPr txBox="1">
            <a:spLocks noChangeArrowheads="1"/>
          </p:cNvSpPr>
          <p:nvPr/>
        </p:nvSpPr>
        <p:spPr bwMode="auto">
          <a:xfrm>
            <a:off x="1109727" y="792018"/>
            <a:ext cx="1631126" cy="382156"/>
          </a:xfrm>
          <a:prstGeom prst="rect">
            <a:avLst/>
          </a:prstGeom>
          <a:noFill/>
          <a:ln w="9525">
            <a:noFill/>
            <a:miter lim="800000"/>
            <a:headEnd/>
            <a:tailEnd/>
          </a:ln>
        </p:spPr>
        <p:txBody>
          <a:bodyPr wrap="none">
            <a:spAutoFit/>
          </a:bodyPr>
          <a:lstStyle/>
          <a:p>
            <a:pPr defTabSz="457200" hangingPunct="0">
              <a:lnSpc>
                <a:spcPct val="93000"/>
              </a:lnSpc>
              <a:buClr>
                <a:srgbClr val="000000"/>
              </a:buClr>
              <a:buSzPct val="45000"/>
              <a:buFont typeface="Wingdings" pitchFamily="1" charset="2"/>
              <a:buNone/>
            </a:pPr>
            <a:r>
              <a:rPr lang="en-US" altLang="zh-CN" sz="2000" b="1" dirty="0" smtClean="0">
                <a:solidFill>
                  <a:srgbClr val="000099"/>
                </a:solidFill>
                <a:latin typeface="Century Gothic" pitchFamily="1" charset="0"/>
                <a:ea typeface="msgothic" charset="0"/>
                <a:cs typeface="msgothic" charset="0"/>
              </a:rPr>
              <a:t>195</a:t>
            </a:r>
            <a:r>
              <a:rPr lang="en-US" sz="2000" b="1" dirty="0" smtClean="0">
                <a:solidFill>
                  <a:srgbClr val="000099"/>
                </a:solidFill>
                <a:latin typeface="Century Gothic" pitchFamily="1" charset="0"/>
                <a:ea typeface="msgothic" charset="0"/>
                <a:cs typeface="msgothic" charset="0"/>
              </a:rPr>
              <a:t>0, PRISM</a:t>
            </a:r>
            <a:endParaRPr lang="en-US" sz="2000" b="1" dirty="0">
              <a:solidFill>
                <a:srgbClr val="000099"/>
              </a:solidFill>
              <a:latin typeface="Century Gothic" pitchFamily="1" charset="0"/>
              <a:ea typeface="msgothic" charset="0"/>
              <a:cs typeface="msgothic" charset="0"/>
            </a:endParaRPr>
          </a:p>
        </p:txBody>
      </p:sp>
      <p:pic>
        <p:nvPicPr>
          <p:cNvPr id="5" name="Picture 4" descr="ea_rcp85.tmax.2050.flt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9" y="3886200"/>
            <a:ext cx="4368526" cy="1930857"/>
          </a:xfrm>
          <a:prstGeom prst="rect">
            <a:avLst/>
          </a:prstGeom>
        </p:spPr>
      </p:pic>
      <p:pic>
        <p:nvPicPr>
          <p:cNvPr id="11" name="Picture 10" descr="PACE_Bnds_Transparent_cropped.png"/>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857" y="1305560"/>
            <a:ext cx="4671297" cy="1962559"/>
          </a:xfrm>
          <a:prstGeom prst="rect">
            <a:avLst/>
          </a:prstGeom>
        </p:spPr>
      </p:pic>
    </p:spTree>
    <p:extLst>
      <p:ext uri="{BB962C8B-B14F-4D97-AF65-F5344CB8AC3E}">
        <p14:creationId xmlns:p14="http://schemas.microsoft.com/office/powerpoint/2010/main" val="16210945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41660</TotalTime>
  <Words>2583</Words>
  <Application>Microsoft Macintosh PowerPoint</Application>
  <PresentationFormat>On-screen Show (4:3)</PresentationFormat>
  <Paragraphs>375</Paragraphs>
  <Slides>66</Slides>
  <Notes>29</Notes>
  <HiddenSlides>4</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2_Default Design</vt:lpstr>
      <vt:lpstr>LCC-VP Project Update NASA ARC/CSU Monterey Bay </vt:lpstr>
      <vt:lpstr>Status</vt:lpstr>
      <vt:lpstr>Methods: TOPS</vt:lpstr>
      <vt:lpstr>Methods:  Climate Downscaling</vt:lpstr>
      <vt:lpstr>Methods:  Integration of SERGoM Data</vt:lpstr>
      <vt:lpstr>TOPS Scenarios, 2000-2100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Impervious and Climate GFDL CM2.0 A1B and A2</vt:lpstr>
      <vt:lpstr>TOPS Results: Coupled Climate and Land Use Change</vt:lpstr>
    </vt:vector>
  </TitlesOfParts>
  <Company>Melton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of Remote Sensing &amp; Ecological Forecasting</dc:title>
  <dc:creator>Forrest</dc:creator>
  <cp:lastModifiedBy>Forrest Melton</cp:lastModifiedBy>
  <cp:revision>898</cp:revision>
  <dcterms:created xsi:type="dcterms:W3CDTF">2012-03-03T23:34:24Z</dcterms:created>
  <dcterms:modified xsi:type="dcterms:W3CDTF">2013-05-21T18:40:06Z</dcterms:modified>
</cp:coreProperties>
</file>