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6"/>
  </p:notesMasterIdLst>
  <p:sldIdLst>
    <p:sldId id="273" r:id="rId3"/>
    <p:sldId id="274" r:id="rId4"/>
    <p:sldId id="289" r:id="rId5"/>
    <p:sldId id="264" r:id="rId6"/>
    <p:sldId id="290" r:id="rId7"/>
    <p:sldId id="313" r:id="rId8"/>
    <p:sldId id="314" r:id="rId9"/>
    <p:sldId id="270" r:id="rId10"/>
    <p:sldId id="275" r:id="rId11"/>
    <p:sldId id="282" r:id="rId12"/>
    <p:sldId id="283" r:id="rId13"/>
    <p:sldId id="284" r:id="rId14"/>
    <p:sldId id="265" r:id="rId15"/>
    <p:sldId id="271" r:id="rId16"/>
    <p:sldId id="272" r:id="rId17"/>
    <p:sldId id="317" r:id="rId18"/>
    <p:sldId id="285" r:id="rId19"/>
    <p:sldId id="286" r:id="rId20"/>
    <p:sldId id="304" r:id="rId21"/>
    <p:sldId id="320" r:id="rId22"/>
    <p:sldId id="321" r:id="rId23"/>
    <p:sldId id="322" r:id="rId24"/>
    <p:sldId id="323" r:id="rId25"/>
    <p:sldId id="324" r:id="rId26"/>
    <p:sldId id="325" r:id="rId27"/>
    <p:sldId id="326" r:id="rId28"/>
    <p:sldId id="327" r:id="rId29"/>
    <p:sldId id="328" r:id="rId30"/>
    <p:sldId id="329" r:id="rId31"/>
    <p:sldId id="330" r:id="rId32"/>
    <p:sldId id="302" r:id="rId33"/>
    <p:sldId id="315" r:id="rId34"/>
    <p:sldId id="319"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4B0F8"/>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1014"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999977AA-6E28-4B87-8B38-EC689FC15675}" type="datetimeFigureOut">
              <a:rPr lang="en-US"/>
              <a:pPr>
                <a:defRPr/>
              </a:pPr>
              <a:t>9/23/2013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68DCE835-CC3E-48D7-8E5E-D8C58B255109}" type="slidenum">
              <a:rPr lang="en-US"/>
              <a:pPr>
                <a:defRPr/>
              </a:pPr>
              <a:t>‹#›</a:t>
            </a:fld>
            <a:endParaRPr lang="en-US"/>
          </a:p>
        </p:txBody>
      </p:sp>
    </p:spTree>
    <p:extLst>
      <p:ext uri="{BB962C8B-B14F-4D97-AF65-F5344CB8AC3E}">
        <p14:creationId xmlns:p14="http://schemas.microsoft.com/office/powerpoint/2010/main" val="228404915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4316" y="8684914"/>
            <a:ext cx="2972115" cy="457515"/>
          </a:xfrm>
          <a:prstGeom prst="rect">
            <a:avLst/>
          </a:prstGeom>
          <a:noFill/>
          <a:ln w="9525">
            <a:noFill/>
            <a:miter lim="800000"/>
            <a:headEnd/>
            <a:tailEnd/>
          </a:ln>
        </p:spPr>
        <p:txBody>
          <a:bodyPr lIns="91430" tIns="45715" rIns="91430" bIns="45715" anchor="b"/>
          <a:lstStyle/>
          <a:p>
            <a:pPr algn="r" defTabSz="914409"/>
            <a:fld id="{E2538E3B-0068-4C81-8689-F5C517C83CEA}" type="slidenum">
              <a:rPr lang="en-US" sz="1200"/>
              <a:pPr algn="r" defTabSz="914409"/>
              <a:t>1</a:t>
            </a:fld>
            <a:endParaRPr lang="en-US" sz="1200"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3907539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F7C3F7-A194-42BD-B346-F5EBDA222096}" type="slidenum">
              <a:rPr lang="en-US" smtClean="0"/>
              <a:pPr/>
              <a:t>19</a:t>
            </a:fld>
            <a:endParaRPr lang="en-US"/>
          </a:p>
        </p:txBody>
      </p:sp>
    </p:spTree>
    <p:extLst>
      <p:ext uri="{BB962C8B-B14F-4D97-AF65-F5344CB8AC3E}">
        <p14:creationId xmlns:p14="http://schemas.microsoft.com/office/powerpoint/2010/main" val="1515310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Define resilience and resistance</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9" eaLnBrk="0" hangingPunct="0">
              <a:defRPr sz="2000">
                <a:solidFill>
                  <a:schemeClr val="tx1"/>
                </a:solidFill>
                <a:latin typeface="Arial" pitchFamily="34" charset="0"/>
              </a:defRPr>
            </a:lvl1pPr>
            <a:lvl2pPr marL="735298" indent="-282807" defTabSz="914409" eaLnBrk="0" hangingPunct="0">
              <a:defRPr sz="2000">
                <a:solidFill>
                  <a:schemeClr val="tx1"/>
                </a:solidFill>
                <a:latin typeface="Arial" pitchFamily="34" charset="0"/>
              </a:defRPr>
            </a:lvl2pPr>
            <a:lvl3pPr marL="1131227" indent="-226245" defTabSz="914409" eaLnBrk="0" hangingPunct="0">
              <a:defRPr sz="2000">
                <a:solidFill>
                  <a:schemeClr val="tx1"/>
                </a:solidFill>
                <a:latin typeface="Arial" pitchFamily="34" charset="0"/>
              </a:defRPr>
            </a:lvl3pPr>
            <a:lvl4pPr marL="1583718" indent="-226245" defTabSz="914409" eaLnBrk="0" hangingPunct="0">
              <a:defRPr sz="2000">
                <a:solidFill>
                  <a:schemeClr val="tx1"/>
                </a:solidFill>
                <a:latin typeface="Arial" pitchFamily="34" charset="0"/>
              </a:defRPr>
            </a:lvl4pPr>
            <a:lvl5pPr marL="2036209" indent="-226245" defTabSz="914409" eaLnBrk="0" hangingPunct="0">
              <a:defRPr sz="2000">
                <a:solidFill>
                  <a:schemeClr val="tx1"/>
                </a:solidFill>
                <a:latin typeface="Arial" pitchFamily="34" charset="0"/>
              </a:defRPr>
            </a:lvl5pPr>
            <a:lvl6pPr marL="2488700" indent="-226245" defTabSz="914409" eaLnBrk="0" fontAlgn="base" hangingPunct="0">
              <a:spcBef>
                <a:spcPct val="0"/>
              </a:spcBef>
              <a:spcAft>
                <a:spcPct val="0"/>
              </a:spcAft>
              <a:defRPr sz="2000">
                <a:solidFill>
                  <a:schemeClr val="tx1"/>
                </a:solidFill>
                <a:latin typeface="Arial" pitchFamily="34" charset="0"/>
              </a:defRPr>
            </a:lvl6pPr>
            <a:lvl7pPr marL="2941190" indent="-226245" defTabSz="914409" eaLnBrk="0" fontAlgn="base" hangingPunct="0">
              <a:spcBef>
                <a:spcPct val="0"/>
              </a:spcBef>
              <a:spcAft>
                <a:spcPct val="0"/>
              </a:spcAft>
              <a:defRPr sz="2000">
                <a:solidFill>
                  <a:schemeClr val="tx1"/>
                </a:solidFill>
                <a:latin typeface="Arial" pitchFamily="34" charset="0"/>
              </a:defRPr>
            </a:lvl7pPr>
            <a:lvl8pPr marL="3393681" indent="-226245" defTabSz="914409" eaLnBrk="0" fontAlgn="base" hangingPunct="0">
              <a:spcBef>
                <a:spcPct val="0"/>
              </a:spcBef>
              <a:spcAft>
                <a:spcPct val="0"/>
              </a:spcAft>
              <a:defRPr sz="2000">
                <a:solidFill>
                  <a:schemeClr val="tx1"/>
                </a:solidFill>
                <a:latin typeface="Arial" pitchFamily="34" charset="0"/>
              </a:defRPr>
            </a:lvl8pPr>
            <a:lvl9pPr marL="3846172" indent="-226245" defTabSz="914409" eaLnBrk="0" fontAlgn="base" hangingPunct="0">
              <a:spcBef>
                <a:spcPct val="0"/>
              </a:spcBef>
              <a:spcAft>
                <a:spcPct val="0"/>
              </a:spcAft>
              <a:defRPr sz="2000">
                <a:solidFill>
                  <a:schemeClr val="tx1"/>
                </a:solidFill>
                <a:latin typeface="Arial" pitchFamily="34" charset="0"/>
              </a:defRPr>
            </a:lvl9pPr>
          </a:lstStyle>
          <a:p>
            <a:pPr eaLnBrk="1" hangingPunct="1"/>
            <a:fld id="{B29E16E5-5E83-47F5-BFB0-B834A77EC117}" type="slidenum">
              <a:rPr lang="en-US" sz="1200">
                <a:solidFill>
                  <a:srgbClr val="000000"/>
                </a:solidFill>
              </a:rPr>
              <a:pPr eaLnBrk="1" hangingPunct="1"/>
              <a:t>20</a:t>
            </a:fld>
            <a:endParaRPr lang="en-US" sz="1200">
              <a:solidFill>
                <a:srgbClr val="000000"/>
              </a:solidFill>
            </a:endParaRPr>
          </a:p>
        </p:txBody>
      </p:sp>
    </p:spTree>
    <p:extLst>
      <p:ext uri="{BB962C8B-B14F-4D97-AF65-F5344CB8AC3E}">
        <p14:creationId xmlns:p14="http://schemas.microsoft.com/office/powerpoint/2010/main" val="3397165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Define resilience and resistance</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9" eaLnBrk="0" hangingPunct="0">
              <a:defRPr sz="2000">
                <a:solidFill>
                  <a:schemeClr val="tx1"/>
                </a:solidFill>
                <a:latin typeface="Arial" pitchFamily="34" charset="0"/>
              </a:defRPr>
            </a:lvl1pPr>
            <a:lvl2pPr marL="735298" indent="-282807" defTabSz="914409" eaLnBrk="0" hangingPunct="0">
              <a:defRPr sz="2000">
                <a:solidFill>
                  <a:schemeClr val="tx1"/>
                </a:solidFill>
                <a:latin typeface="Arial" pitchFamily="34" charset="0"/>
              </a:defRPr>
            </a:lvl2pPr>
            <a:lvl3pPr marL="1131227" indent="-226245" defTabSz="914409" eaLnBrk="0" hangingPunct="0">
              <a:defRPr sz="2000">
                <a:solidFill>
                  <a:schemeClr val="tx1"/>
                </a:solidFill>
                <a:latin typeface="Arial" pitchFamily="34" charset="0"/>
              </a:defRPr>
            </a:lvl3pPr>
            <a:lvl4pPr marL="1583718" indent="-226245" defTabSz="914409" eaLnBrk="0" hangingPunct="0">
              <a:defRPr sz="2000">
                <a:solidFill>
                  <a:schemeClr val="tx1"/>
                </a:solidFill>
                <a:latin typeface="Arial" pitchFamily="34" charset="0"/>
              </a:defRPr>
            </a:lvl4pPr>
            <a:lvl5pPr marL="2036209" indent="-226245" defTabSz="914409" eaLnBrk="0" hangingPunct="0">
              <a:defRPr sz="2000">
                <a:solidFill>
                  <a:schemeClr val="tx1"/>
                </a:solidFill>
                <a:latin typeface="Arial" pitchFamily="34" charset="0"/>
              </a:defRPr>
            </a:lvl5pPr>
            <a:lvl6pPr marL="2488700" indent="-226245" defTabSz="914409" eaLnBrk="0" fontAlgn="base" hangingPunct="0">
              <a:spcBef>
                <a:spcPct val="0"/>
              </a:spcBef>
              <a:spcAft>
                <a:spcPct val="0"/>
              </a:spcAft>
              <a:defRPr sz="2000">
                <a:solidFill>
                  <a:schemeClr val="tx1"/>
                </a:solidFill>
                <a:latin typeface="Arial" pitchFamily="34" charset="0"/>
              </a:defRPr>
            </a:lvl6pPr>
            <a:lvl7pPr marL="2941190" indent="-226245" defTabSz="914409" eaLnBrk="0" fontAlgn="base" hangingPunct="0">
              <a:spcBef>
                <a:spcPct val="0"/>
              </a:spcBef>
              <a:spcAft>
                <a:spcPct val="0"/>
              </a:spcAft>
              <a:defRPr sz="2000">
                <a:solidFill>
                  <a:schemeClr val="tx1"/>
                </a:solidFill>
                <a:latin typeface="Arial" pitchFamily="34" charset="0"/>
              </a:defRPr>
            </a:lvl7pPr>
            <a:lvl8pPr marL="3393681" indent="-226245" defTabSz="914409" eaLnBrk="0" fontAlgn="base" hangingPunct="0">
              <a:spcBef>
                <a:spcPct val="0"/>
              </a:spcBef>
              <a:spcAft>
                <a:spcPct val="0"/>
              </a:spcAft>
              <a:defRPr sz="2000">
                <a:solidFill>
                  <a:schemeClr val="tx1"/>
                </a:solidFill>
                <a:latin typeface="Arial" pitchFamily="34" charset="0"/>
              </a:defRPr>
            </a:lvl8pPr>
            <a:lvl9pPr marL="3846172" indent="-226245" defTabSz="914409" eaLnBrk="0" fontAlgn="base" hangingPunct="0">
              <a:spcBef>
                <a:spcPct val="0"/>
              </a:spcBef>
              <a:spcAft>
                <a:spcPct val="0"/>
              </a:spcAft>
              <a:defRPr sz="2000">
                <a:solidFill>
                  <a:schemeClr val="tx1"/>
                </a:solidFill>
                <a:latin typeface="Arial" pitchFamily="34" charset="0"/>
              </a:defRPr>
            </a:lvl9pPr>
          </a:lstStyle>
          <a:p>
            <a:pPr eaLnBrk="1" hangingPunct="1"/>
            <a:fld id="{AF97A762-BEB1-4758-A93C-91549B5C27CA}" type="slidenum">
              <a:rPr lang="en-US" sz="1200">
                <a:solidFill>
                  <a:srgbClr val="000000"/>
                </a:solidFill>
              </a:rPr>
              <a:pPr eaLnBrk="1" hangingPunct="1"/>
              <a:t>21</a:t>
            </a:fld>
            <a:endParaRPr lang="en-US" sz="1200">
              <a:solidFill>
                <a:srgbClr val="000000"/>
              </a:solidFill>
            </a:endParaRPr>
          </a:p>
        </p:txBody>
      </p:sp>
    </p:spTree>
    <p:extLst>
      <p:ext uri="{BB962C8B-B14F-4D97-AF65-F5344CB8AC3E}">
        <p14:creationId xmlns:p14="http://schemas.microsoft.com/office/powerpoint/2010/main" val="3865909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a:t>
            </a:r>
            <a:r>
              <a:rPr lang="en-US" baseline="0" dirty="0" smtClean="0"/>
              <a:t> idea of fire and climate as drivers of forest composition and structure. </a:t>
            </a:r>
            <a:endParaRPr lang="en-US" dirty="0"/>
          </a:p>
        </p:txBody>
      </p:sp>
      <p:sp>
        <p:nvSpPr>
          <p:cNvPr id="4" name="Slide Number Placeholder 3"/>
          <p:cNvSpPr>
            <a:spLocks noGrp="1"/>
          </p:cNvSpPr>
          <p:nvPr>
            <p:ph type="sldNum" sz="quarter" idx="10"/>
          </p:nvPr>
        </p:nvSpPr>
        <p:spPr/>
        <p:txBody>
          <a:bodyPr/>
          <a:lstStyle/>
          <a:p>
            <a:fld id="{58A2F559-2669-44EA-95B2-9C4E04330676}"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4115929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Effect of vegetation, present</a:t>
            </a:r>
            <a:r>
              <a:rPr lang="en-US" baseline="0" dirty="0" smtClean="0"/>
              <a:t> 100 results</a:t>
            </a:r>
            <a:endParaRPr lang="en-US" dirty="0"/>
          </a:p>
        </p:txBody>
      </p:sp>
      <p:sp>
        <p:nvSpPr>
          <p:cNvPr id="4" name="Slide Number Placeholder 3"/>
          <p:cNvSpPr>
            <a:spLocks noGrp="1"/>
          </p:cNvSpPr>
          <p:nvPr>
            <p:ph type="sldNum" sz="quarter" idx="10"/>
          </p:nvPr>
        </p:nvSpPr>
        <p:spPr/>
        <p:txBody>
          <a:bodyPr/>
          <a:lstStyle/>
          <a:p>
            <a:fld id="{58A2F559-2669-44EA-95B2-9C4E04330676}"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445958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Effect</a:t>
            </a:r>
            <a:r>
              <a:rPr lang="en-US" baseline="0" dirty="0" smtClean="0"/>
              <a:t> of climate on vegetation and fire, present 00 results, also present age distribution box plots. </a:t>
            </a:r>
            <a:endParaRPr lang="en-US" dirty="0"/>
          </a:p>
        </p:txBody>
      </p:sp>
      <p:sp>
        <p:nvSpPr>
          <p:cNvPr id="4" name="Slide Number Placeholder 3"/>
          <p:cNvSpPr>
            <a:spLocks noGrp="1"/>
          </p:cNvSpPr>
          <p:nvPr>
            <p:ph type="sldNum" sz="quarter" idx="10"/>
          </p:nvPr>
        </p:nvSpPr>
        <p:spPr/>
        <p:txBody>
          <a:bodyPr/>
          <a:lstStyle/>
          <a:p>
            <a:fld id="{58A2F559-2669-44EA-95B2-9C4E04330676}"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742090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Suppression on </a:t>
            </a:r>
            <a:r>
              <a:rPr lang="en-US" dirty="0" err="1" smtClean="0"/>
              <a:t>veg</a:t>
            </a:r>
            <a:r>
              <a:rPr lang="en-US" dirty="0" smtClean="0"/>
              <a:t>,</a:t>
            </a:r>
            <a:r>
              <a:rPr lang="en-US" baseline="0" dirty="0" smtClean="0"/>
              <a:t> present contrast of 50% or 98 with 00 results, </a:t>
            </a:r>
            <a:r>
              <a:rPr lang="en-US" baseline="0" smtClean="0"/>
              <a:t>just table. </a:t>
            </a:r>
            <a:endParaRPr lang="en-US" dirty="0"/>
          </a:p>
        </p:txBody>
      </p:sp>
      <p:sp>
        <p:nvSpPr>
          <p:cNvPr id="4" name="Slide Number Placeholder 3"/>
          <p:cNvSpPr>
            <a:spLocks noGrp="1"/>
          </p:cNvSpPr>
          <p:nvPr>
            <p:ph type="sldNum" sz="quarter" idx="10"/>
          </p:nvPr>
        </p:nvSpPr>
        <p:spPr/>
        <p:txBody>
          <a:bodyPr/>
          <a:lstStyle/>
          <a:p>
            <a:fld id="{58A2F559-2669-44EA-95B2-9C4E04330676}"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360180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1338263" y="914400"/>
            <a:ext cx="4179887" cy="3135313"/>
          </a:xfrm>
          <a:solidFill>
            <a:srgbClr val="FFFFFF"/>
          </a:solidFill>
          <a:ln/>
        </p:spPr>
      </p:sp>
      <p:sp>
        <p:nvSpPr>
          <p:cNvPr id="134147" name="Text Box 3"/>
          <p:cNvSpPr txBox="1">
            <a:spLocks noGrp="1" noChangeArrowheads="1"/>
          </p:cNvSpPr>
          <p:nvPr>
            <p:ph type="body" idx="1"/>
          </p:nvPr>
        </p:nvSpPr>
        <p:spPr>
          <a:xfrm>
            <a:off x="1045657" y="4351890"/>
            <a:ext cx="4771397" cy="2204834"/>
          </a:xfrm>
          <a:noFill/>
          <a:ln/>
        </p:spPr>
        <p:txBody>
          <a:bodyPr lIns="0" tIns="0" rIns="0" bIns="0">
            <a:spAutoFit/>
          </a:bodyPr>
          <a:lstStyle/>
          <a:p>
            <a:pPr marL="84842" indent="-84842" defTabSz="452491">
              <a:tabLst>
                <a:tab pos="716444" algn="l"/>
                <a:tab pos="1432888" algn="l"/>
                <a:tab pos="2149331" algn="l"/>
                <a:tab pos="2865775" algn="l"/>
                <a:tab pos="3582219" algn="l"/>
                <a:tab pos="4298663" algn="l"/>
                <a:tab pos="5015107" algn="l"/>
              </a:tabLst>
            </a:pPr>
            <a:r>
              <a:rPr lang="en-GB" dirty="0" smtClean="0"/>
              <a:t>Extension of traditional fire triangle concept - Climate/weather and fuels changing over time, multiple scales.  Multiple interactions – climate/weather influence plant growth, fire dynamics: vegetation/landscapes are shaped by fire and succession, but also influence burning patterns.</a:t>
            </a:r>
          </a:p>
          <a:p>
            <a:pPr marL="84842" indent="-84842" defTabSz="452491">
              <a:tabLst>
                <a:tab pos="716444" algn="l"/>
                <a:tab pos="1432888" algn="l"/>
                <a:tab pos="2149331" algn="l"/>
                <a:tab pos="2865775" algn="l"/>
                <a:tab pos="3582219" algn="l"/>
                <a:tab pos="4298663" algn="l"/>
                <a:tab pos="5015107" algn="l"/>
              </a:tabLst>
            </a:pPr>
            <a:endParaRPr lang="en-GB" dirty="0" smtClean="0"/>
          </a:p>
          <a:p>
            <a:pPr marL="84842" indent="-84842" defTabSz="452491">
              <a:lnSpc>
                <a:spcPct val="94000"/>
              </a:lnSpc>
              <a:spcBef>
                <a:spcPct val="0"/>
              </a:spcBef>
              <a:buSzPct val="45000"/>
              <a:tabLst>
                <a:tab pos="716444" algn="l"/>
                <a:tab pos="1432888" algn="l"/>
                <a:tab pos="2149331" algn="l"/>
                <a:tab pos="2865775" algn="l"/>
                <a:tab pos="3582219" algn="l"/>
                <a:tab pos="4298663" algn="l"/>
                <a:tab pos="5015107" algn="l"/>
              </a:tabLst>
            </a:pPr>
            <a:r>
              <a:rPr lang="en-GB" i="1" dirty="0" smtClean="0"/>
              <a:t>Controls on fire at different scales. Dominant factors that influence fire at the scale of a flame, a single wildfire, and a fire regime. This is an extension of the traditional “fire triangle” concept (20, 21), here including broad scales of space and time, the feedbacks that fire has on the controls themselves (small loops), as well as feedbacks between processes at different scales (arrows).</a:t>
            </a:r>
          </a:p>
        </p:txBody>
      </p:sp>
    </p:spTree>
    <p:extLst>
      <p:ext uri="{BB962C8B-B14F-4D97-AF65-F5344CB8AC3E}">
        <p14:creationId xmlns:p14="http://schemas.microsoft.com/office/powerpoint/2010/main" val="1551010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ACB4EA20-8910-4B8B-9504-02E14B62465C}" type="slidenum">
              <a:rPr lang="en-US" smtClean="0"/>
              <a:pPr/>
              <a:t>5</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normAutofit fontScale="70000" lnSpcReduction="20000"/>
          </a:bodyPr>
          <a:lstStyle/>
          <a:p>
            <a:pPr lvl="1" eaLnBrk="1" hangingPunct="1"/>
            <a:r>
              <a:rPr lang="en-US" smtClean="0"/>
              <a:t>FireBGC = Fire BioGeoChemical succession model</a:t>
            </a:r>
          </a:p>
          <a:p>
            <a:pPr lvl="1" eaLnBrk="1" hangingPunct="1"/>
            <a:endParaRPr lang="en-US" smtClean="0"/>
          </a:p>
          <a:p>
            <a:pPr lvl="1" eaLnBrk="1" hangingPunct="1"/>
            <a:r>
              <a:rPr lang="en-US" smtClean="0"/>
              <a:t>500 year simulation period</a:t>
            </a:r>
          </a:p>
          <a:p>
            <a:pPr lvl="1" eaLnBrk="1" hangingPunct="1"/>
            <a:r>
              <a:rPr lang="en-US" smtClean="0"/>
              <a:t>Model complexity</a:t>
            </a:r>
          </a:p>
          <a:p>
            <a:pPr lvl="1" eaLnBrk="1" hangingPunct="1"/>
            <a:r>
              <a:rPr lang="en-US" smtClean="0"/>
              <a:t>Uncertainty – what do we learn?</a:t>
            </a:r>
          </a:p>
          <a:p>
            <a:pPr lvl="1" eaLnBrk="1" hangingPunct="1"/>
            <a:r>
              <a:rPr lang="en-US" smtClean="0"/>
              <a:t>How to use models in management?</a:t>
            </a:r>
          </a:p>
          <a:p>
            <a:pPr lvl="1" eaLnBrk="1" hangingPunct="1"/>
            <a:endParaRPr lang="en-US" smtClean="0"/>
          </a:p>
          <a:p>
            <a:pPr lvl="1" eaLnBrk="1" hangingPunct="1"/>
            <a:endParaRPr lang="en-US" smtClean="0"/>
          </a:p>
          <a:p>
            <a:pPr lvl="1" eaLnBrk="1" hangingPunct="1"/>
            <a:endParaRPr lang="en-US" smtClean="0"/>
          </a:p>
          <a:p>
            <a:pPr lvl="1" eaLnBrk="1" hangingPunct="1"/>
            <a:r>
              <a:rPr lang="en-US" smtClean="0"/>
              <a:t>Five hierarchical levels of organization are implemented into Fire-BGC. The coarsest level is the </a:t>
            </a:r>
            <a:r>
              <a:rPr lang="en-US" i="1" smtClean="0"/>
              <a:t>landscape</a:t>
            </a:r>
            <a:r>
              <a:rPr lang="en-US" smtClean="0"/>
              <a:t>. Nested under the landscape are static polygons called </a:t>
            </a:r>
            <a:r>
              <a:rPr lang="en-US" i="1" smtClean="0"/>
              <a:t>sites </a:t>
            </a:r>
            <a:r>
              <a:rPr lang="en-US" smtClean="0"/>
              <a:t>that have similar topography, soils, weather and potential vegetation. Each site is composed of a number of dynamic </a:t>
            </a:r>
            <a:r>
              <a:rPr lang="en-US" i="1" smtClean="0"/>
              <a:t>stands </a:t>
            </a:r>
            <a:r>
              <a:rPr lang="en-US" smtClean="0"/>
              <a:t>that differ in vegetation composition and structure reflecting past disturbance history. Fire-BGC simulates ecosystem processes on a small portion of the stand called the simulation plot for computational efficiency. Any number of </a:t>
            </a:r>
            <a:r>
              <a:rPr lang="en-US" i="1" smtClean="0"/>
              <a:t>species </a:t>
            </a:r>
            <a:r>
              <a:rPr lang="en-US" smtClean="0"/>
              <a:t>can inhabit a stand and species composition influences many processes such as canopy dynamics and tree regeneration. The finest level of organization is the </a:t>
            </a:r>
            <a:r>
              <a:rPr lang="en-US" i="1" smtClean="0"/>
              <a:t>tree</a:t>
            </a:r>
            <a:r>
              <a:rPr lang="en-US" smtClean="0"/>
              <a:t>. Each tree on a simulation plot is explicitly represented in the Fire-BGC architecture and described by a number of attributes including diameter, height and leaf carbon. Trees are not mapped on the simulation plot. Table 1 lists the ecosystem processes simulated at each hierarchical level. </a:t>
            </a:r>
          </a:p>
          <a:p>
            <a:pPr lvl="1" eaLnBrk="1" hangingPunct="1"/>
            <a:endParaRPr lang="en-US" smtClean="0"/>
          </a:p>
          <a:p>
            <a:pPr lvl="1" eaLnBrk="1" hangingPunct="1"/>
            <a:r>
              <a:rPr lang="en-US" smtClean="0"/>
              <a:t>Fire-BGC is the fusion of two ecosystem models, each developed from very different approaches. The process-based, gap-replacement model FIRESUM was merged with the mechanistic biogeochemical simulation model FOREST-BGC (Running and Coughlan 1988; Running and Gower 1991) to predict changes in species composition and landscape dynamics in response to changes in various ecosystem processes over long periods. The mechanistic approach of FOREST-BGC improved the level of detail needed to understand those ecosystem processes that govern tree growth and successional dynamics. Fire-BGC simulates the flow of carbon, nitrogen and water across many ecosystem components to calculate individual tree growth and changes in organic biomass on the forest floor. Carbon is fixed by tree needles via photosynthesis using solar radiation, temperature and precipitation as driving variables. The fixed carbon is then distributed to leaves, stems and roots of individual trees, with a portion lost from each tree component each year to accumulate on the forest floor in the litter, duff, and soil. These forest floor compartments lose carbon through decomposition. Nitrogen is cycled through the system from the available nitrogen pool. The carbon allocated to each tree’s stem at year’s end is used to calculate diameter and height growth. Daily weather described by temperature, precipitation, and radiation, influence the flux of carbon, nitrogen, and water to and from each component.  The spatially explicit fire simulation model FAIRSITE is linked to Fire-BGC to predict the growth of fire across the landscape once it is started by the FIRESTART model which is also linked to Fire-BGC using the Loki system. FIRESTART stochastically simulates the occurrence or ignition of a fire on the landscape based on Weibull probability distributions stratified by climate and site fire regime. FARSITE uses the spatial data layers of topography, vegetation, weather and fuels to predict fire behavior characteristics such as fireline intensity and rate of spread. </a:t>
            </a:r>
          </a:p>
        </p:txBody>
      </p:sp>
    </p:spTree>
    <p:extLst>
      <p:ext uri="{BB962C8B-B14F-4D97-AF65-F5344CB8AC3E}">
        <p14:creationId xmlns:p14="http://schemas.microsoft.com/office/powerpoint/2010/main" val="584340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F7C3F7-A194-42BD-B346-F5EBDA222096}" type="slidenum">
              <a:rPr lang="en-US" smtClean="0"/>
              <a:pPr/>
              <a:t>9</a:t>
            </a:fld>
            <a:endParaRPr lang="en-US"/>
          </a:p>
        </p:txBody>
      </p:sp>
    </p:spTree>
    <p:extLst>
      <p:ext uri="{BB962C8B-B14F-4D97-AF65-F5344CB8AC3E}">
        <p14:creationId xmlns:p14="http://schemas.microsoft.com/office/powerpoint/2010/main" val="217553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F7C3F7-A194-42BD-B346-F5EBDA222096}" type="slidenum">
              <a:rPr lang="en-US" smtClean="0"/>
              <a:pPr/>
              <a:t>10</a:t>
            </a:fld>
            <a:endParaRPr lang="en-US"/>
          </a:p>
        </p:txBody>
      </p:sp>
    </p:spTree>
    <p:extLst>
      <p:ext uri="{BB962C8B-B14F-4D97-AF65-F5344CB8AC3E}">
        <p14:creationId xmlns:p14="http://schemas.microsoft.com/office/powerpoint/2010/main" val="1647789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F7C3F7-A194-42BD-B346-F5EBDA222096}" type="slidenum">
              <a:rPr lang="en-US" smtClean="0"/>
              <a:pPr/>
              <a:t>11</a:t>
            </a:fld>
            <a:endParaRPr lang="en-US"/>
          </a:p>
        </p:txBody>
      </p:sp>
    </p:spTree>
    <p:extLst>
      <p:ext uri="{BB962C8B-B14F-4D97-AF65-F5344CB8AC3E}">
        <p14:creationId xmlns:p14="http://schemas.microsoft.com/office/powerpoint/2010/main" val="4113254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F7C3F7-A194-42BD-B346-F5EBDA222096}" type="slidenum">
              <a:rPr lang="en-US" smtClean="0"/>
              <a:pPr/>
              <a:t>12</a:t>
            </a:fld>
            <a:endParaRPr lang="en-US"/>
          </a:p>
        </p:txBody>
      </p:sp>
    </p:spTree>
    <p:extLst>
      <p:ext uri="{BB962C8B-B14F-4D97-AF65-F5344CB8AC3E}">
        <p14:creationId xmlns:p14="http://schemas.microsoft.com/office/powerpoint/2010/main" val="1945639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F7C3F7-A194-42BD-B346-F5EBDA222096}" type="slidenum">
              <a:rPr lang="en-US" smtClean="0"/>
              <a:pPr/>
              <a:t>17</a:t>
            </a:fld>
            <a:endParaRPr lang="en-US"/>
          </a:p>
        </p:txBody>
      </p:sp>
    </p:spTree>
    <p:extLst>
      <p:ext uri="{BB962C8B-B14F-4D97-AF65-F5344CB8AC3E}">
        <p14:creationId xmlns:p14="http://schemas.microsoft.com/office/powerpoint/2010/main" val="3618416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F7C3F7-A194-42BD-B346-F5EBDA222096}" type="slidenum">
              <a:rPr lang="en-US" smtClean="0"/>
              <a:pPr/>
              <a:t>18</a:t>
            </a:fld>
            <a:endParaRPr lang="en-US"/>
          </a:p>
        </p:txBody>
      </p:sp>
    </p:spTree>
    <p:extLst>
      <p:ext uri="{BB962C8B-B14F-4D97-AF65-F5344CB8AC3E}">
        <p14:creationId xmlns:p14="http://schemas.microsoft.com/office/powerpoint/2010/main" val="2864617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ACD416-6E72-4F76-8322-EFBB2375934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5F7B4D-1F2E-421D-91F0-597D0655BC5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8ED433-AE77-47E3-AAB6-AA9DA623A46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84F022-9BB7-44F8-80DB-82280383403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075078-40EC-44E0-8699-220BC7ACD2C3}" type="datetimeFigureOut">
              <a:rPr lang="en-US" smtClean="0">
                <a:solidFill>
                  <a:prstClr val="black">
                    <a:tint val="75000"/>
                  </a:prstClr>
                </a:solidFill>
              </a:rPr>
              <a:pPr/>
              <a:t>9/23/2013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A35C01-9B98-430D-9A1A-9962CAC71A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564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075078-40EC-44E0-8699-220BC7ACD2C3}" type="datetimeFigureOut">
              <a:rPr lang="en-US" smtClean="0">
                <a:solidFill>
                  <a:prstClr val="black">
                    <a:tint val="75000"/>
                  </a:prstClr>
                </a:solidFill>
              </a:rPr>
              <a:pPr/>
              <a:t>9/23/2013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A35C01-9B98-430D-9A1A-9962CAC71A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6842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075078-40EC-44E0-8699-220BC7ACD2C3}" type="datetimeFigureOut">
              <a:rPr lang="en-US" smtClean="0">
                <a:solidFill>
                  <a:prstClr val="black">
                    <a:tint val="75000"/>
                  </a:prstClr>
                </a:solidFill>
              </a:rPr>
              <a:pPr/>
              <a:t>9/23/2013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A35C01-9B98-430D-9A1A-9962CAC71A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67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075078-40EC-44E0-8699-220BC7ACD2C3}" type="datetimeFigureOut">
              <a:rPr lang="en-US" smtClean="0">
                <a:solidFill>
                  <a:prstClr val="black">
                    <a:tint val="75000"/>
                  </a:prstClr>
                </a:solidFill>
              </a:rPr>
              <a:pPr/>
              <a:t>9/23/2013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A35C01-9B98-430D-9A1A-9962CAC71A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9767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075078-40EC-44E0-8699-220BC7ACD2C3}" type="datetimeFigureOut">
              <a:rPr lang="en-US" smtClean="0">
                <a:solidFill>
                  <a:prstClr val="black">
                    <a:tint val="75000"/>
                  </a:prstClr>
                </a:solidFill>
              </a:rPr>
              <a:pPr/>
              <a:t>9/23/2013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0A35C01-9B98-430D-9A1A-9962CAC71A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7764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075078-40EC-44E0-8699-220BC7ACD2C3}" type="datetimeFigureOut">
              <a:rPr lang="en-US" smtClean="0">
                <a:solidFill>
                  <a:prstClr val="black">
                    <a:tint val="75000"/>
                  </a:prstClr>
                </a:solidFill>
              </a:rPr>
              <a:pPr/>
              <a:t>9/23/2013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0A35C01-9B98-430D-9A1A-9962CAC71A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1208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075078-40EC-44E0-8699-220BC7ACD2C3}" type="datetimeFigureOut">
              <a:rPr lang="en-US" smtClean="0">
                <a:solidFill>
                  <a:prstClr val="black">
                    <a:tint val="75000"/>
                  </a:prstClr>
                </a:solidFill>
              </a:rPr>
              <a:pPr/>
              <a:t>9/23/2013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0A35C01-9B98-430D-9A1A-9962CAC71A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8246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1F5F8C-6324-4450-9F1B-09BDE11D7D7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075078-40EC-44E0-8699-220BC7ACD2C3}" type="datetimeFigureOut">
              <a:rPr lang="en-US" smtClean="0">
                <a:solidFill>
                  <a:prstClr val="black">
                    <a:tint val="75000"/>
                  </a:prstClr>
                </a:solidFill>
              </a:rPr>
              <a:pPr/>
              <a:t>9/23/2013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A35C01-9B98-430D-9A1A-9962CAC71A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80284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075078-40EC-44E0-8699-220BC7ACD2C3}" type="datetimeFigureOut">
              <a:rPr lang="en-US" smtClean="0">
                <a:solidFill>
                  <a:prstClr val="black">
                    <a:tint val="75000"/>
                  </a:prstClr>
                </a:solidFill>
              </a:rPr>
              <a:pPr/>
              <a:t>9/23/2013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A35C01-9B98-430D-9A1A-9962CAC71A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044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075078-40EC-44E0-8699-220BC7ACD2C3}" type="datetimeFigureOut">
              <a:rPr lang="en-US" smtClean="0">
                <a:solidFill>
                  <a:prstClr val="black">
                    <a:tint val="75000"/>
                  </a:prstClr>
                </a:solidFill>
              </a:rPr>
              <a:pPr/>
              <a:t>9/23/2013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A35C01-9B98-430D-9A1A-9962CAC71A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42543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075078-40EC-44E0-8699-220BC7ACD2C3}" type="datetimeFigureOut">
              <a:rPr lang="en-US" smtClean="0">
                <a:solidFill>
                  <a:prstClr val="black">
                    <a:tint val="75000"/>
                  </a:prstClr>
                </a:solidFill>
              </a:rPr>
              <a:pPr/>
              <a:t>9/23/2013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A35C01-9B98-430D-9A1A-9962CAC71A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7120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0761E9-49F6-4A02-A56D-52810A3E2E4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8731CD-A6CE-4682-AC54-77FB74983C7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95AEE73-7122-47D5-BA2F-2EE4DE809B0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E9FB78C-F652-4BC3-A282-C4C0905D37F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1CFACC-FE0C-44FF-B5C5-1C84895781E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2D98C9-8EB2-42F8-9144-5A5A2167370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3732B9-B491-4C19-A6A9-00B64F264B2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398BE9F-750A-4A09-A463-4D757AB9E29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74075078-40EC-44E0-8699-220BC7ACD2C3}" type="datetimeFigureOut">
              <a:rPr lang="en-US" smtClean="0">
                <a:solidFill>
                  <a:prstClr val="black">
                    <a:tint val="75000"/>
                  </a:prstClr>
                </a:solidFill>
                <a:latin typeface="Calibri"/>
              </a:rPr>
              <a:pPr fontAlgn="auto">
                <a:spcBef>
                  <a:spcPts val="0"/>
                </a:spcBef>
                <a:spcAft>
                  <a:spcPts val="0"/>
                </a:spcAft>
              </a:pPr>
              <a:t>9/23/2013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0A35C01-9B98-430D-9A1A-9962CAC71A6A}"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225680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3.emf"/><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36.png"/><Relationship Id="rId7" Type="http://schemas.openxmlformats.org/officeDocument/2006/relationships/image" Target="../media/image32.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49.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firelab.org/research-projects/fire-ecology/139-firebgc" TargetMode="External"/><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393700" y="546100"/>
            <a:ext cx="8355013" cy="4210383"/>
          </a:xfrm>
          <a:prstGeom prst="rect">
            <a:avLst/>
          </a:prstGeom>
          <a:noFill/>
          <a:ln w="9525" algn="ctr">
            <a:noFill/>
            <a:miter lim="800000"/>
            <a:headEnd/>
            <a:tailEnd/>
          </a:ln>
        </p:spPr>
        <p:txBody>
          <a:bodyPr>
            <a:spAutoFit/>
          </a:bodyPr>
          <a:lstStyle/>
          <a:p>
            <a:pPr algn="ctr"/>
            <a:r>
              <a:rPr lang="en-US" sz="4400" b="1" dirty="0" smtClean="0">
                <a:solidFill>
                  <a:schemeClr val="bg1"/>
                </a:solidFill>
              </a:rPr>
              <a:t>FireBGCv2:</a:t>
            </a:r>
          </a:p>
          <a:p>
            <a:pPr algn="ctr"/>
            <a:r>
              <a:rPr lang="en-US" sz="4400" b="1" dirty="0" smtClean="0">
                <a:solidFill>
                  <a:schemeClr val="bg1"/>
                </a:solidFill>
              </a:rPr>
              <a:t>A research simulation platform for exploring fire, vegetation, and climate dynamics</a:t>
            </a:r>
            <a:endParaRPr lang="en-US" sz="4400" b="1" dirty="0">
              <a:solidFill>
                <a:schemeClr val="bg1"/>
              </a:solidFill>
            </a:endParaRPr>
          </a:p>
          <a:p>
            <a:pPr algn="ctr">
              <a:lnSpc>
                <a:spcPct val="50000"/>
              </a:lnSpc>
              <a:spcBef>
                <a:spcPct val="35000"/>
              </a:spcBef>
            </a:pPr>
            <a:endParaRPr lang="en-US" sz="2800" b="1" i="1" dirty="0" smtClean="0">
              <a:solidFill>
                <a:schemeClr val="bg1"/>
              </a:solidFill>
            </a:endParaRPr>
          </a:p>
          <a:p>
            <a:pPr algn="ctr">
              <a:lnSpc>
                <a:spcPct val="50000"/>
              </a:lnSpc>
              <a:spcBef>
                <a:spcPct val="35000"/>
              </a:spcBef>
            </a:pPr>
            <a:r>
              <a:rPr lang="en-US" sz="2800" b="1" i="1" dirty="0" smtClean="0">
                <a:solidFill>
                  <a:schemeClr val="bg1"/>
                </a:solidFill>
              </a:rPr>
              <a:t>Robert </a:t>
            </a:r>
            <a:r>
              <a:rPr lang="en-US" sz="2800" b="1" i="1" dirty="0">
                <a:solidFill>
                  <a:schemeClr val="bg1"/>
                </a:solidFill>
              </a:rPr>
              <a:t>Keane</a:t>
            </a:r>
          </a:p>
        </p:txBody>
      </p:sp>
      <p:sp>
        <p:nvSpPr>
          <p:cNvPr id="10243" name="Rectangle 3"/>
          <p:cNvSpPr>
            <a:spLocks noChangeArrowheads="1"/>
          </p:cNvSpPr>
          <p:nvPr/>
        </p:nvSpPr>
        <p:spPr bwMode="auto">
          <a:xfrm>
            <a:off x="152400" y="5209309"/>
            <a:ext cx="3976255" cy="845103"/>
          </a:xfrm>
          <a:prstGeom prst="rect">
            <a:avLst/>
          </a:prstGeom>
          <a:noFill/>
          <a:ln w="9525">
            <a:noFill/>
            <a:miter lim="800000"/>
            <a:headEnd/>
            <a:tailEnd/>
          </a:ln>
        </p:spPr>
        <p:txBody>
          <a:bodyPr wrap="square">
            <a:spAutoFit/>
          </a:bodyPr>
          <a:lstStyle/>
          <a:p>
            <a:r>
              <a:rPr lang="en-US" sz="1600" b="1" dirty="0">
                <a:solidFill>
                  <a:srgbClr val="FFFF00"/>
                </a:solidFill>
                <a:latin typeface="Arial Rounded MT Bold" pitchFamily="34" charset="0"/>
              </a:rPr>
              <a:t>Missoula Fire Sciences Laboratory</a:t>
            </a:r>
          </a:p>
          <a:p>
            <a:pPr>
              <a:lnSpc>
                <a:spcPct val="50000"/>
              </a:lnSpc>
            </a:pPr>
            <a:endParaRPr lang="en-US" sz="1600" b="1" dirty="0" smtClean="0">
              <a:solidFill>
                <a:srgbClr val="FFFF00"/>
              </a:solidFill>
              <a:latin typeface="Arial Rounded MT Bold" pitchFamily="34" charset="0"/>
            </a:endParaRPr>
          </a:p>
          <a:p>
            <a:pPr>
              <a:lnSpc>
                <a:spcPct val="50000"/>
              </a:lnSpc>
            </a:pPr>
            <a:r>
              <a:rPr lang="en-US" sz="1600" b="1" dirty="0" smtClean="0">
                <a:solidFill>
                  <a:srgbClr val="FFFF00"/>
                </a:solidFill>
                <a:latin typeface="Arial Rounded MT Bold" pitchFamily="34" charset="0"/>
              </a:rPr>
              <a:t>Rocky </a:t>
            </a:r>
            <a:r>
              <a:rPr lang="en-US" sz="1600" b="1" dirty="0">
                <a:solidFill>
                  <a:srgbClr val="FFFF00"/>
                </a:solidFill>
                <a:latin typeface="Arial Rounded MT Bold" pitchFamily="34" charset="0"/>
              </a:rPr>
              <a:t>Mountain Research </a:t>
            </a:r>
            <a:r>
              <a:rPr lang="en-US" sz="1600" b="1" dirty="0" smtClean="0">
                <a:solidFill>
                  <a:srgbClr val="FFFF00"/>
                </a:solidFill>
                <a:latin typeface="Arial Rounded MT Bold" pitchFamily="34" charset="0"/>
              </a:rPr>
              <a:t>Station</a:t>
            </a:r>
          </a:p>
          <a:p>
            <a:pPr>
              <a:lnSpc>
                <a:spcPct val="50000"/>
              </a:lnSpc>
            </a:pPr>
            <a:endParaRPr lang="en-US" sz="1600" b="1" dirty="0">
              <a:solidFill>
                <a:srgbClr val="FFFF00"/>
              </a:solidFill>
              <a:latin typeface="Arial Rounded MT Bold" pitchFamily="34" charset="0"/>
            </a:endParaRPr>
          </a:p>
          <a:p>
            <a:pPr>
              <a:lnSpc>
                <a:spcPct val="50000"/>
              </a:lnSpc>
            </a:pPr>
            <a:r>
              <a:rPr lang="en-US" sz="1600" b="1" dirty="0">
                <a:solidFill>
                  <a:srgbClr val="FFFF00"/>
                </a:solidFill>
                <a:latin typeface="Arial Rounded MT Bold" pitchFamily="34" charset="0"/>
              </a:rPr>
              <a:t>USDA Forest Service</a:t>
            </a:r>
          </a:p>
        </p:txBody>
      </p:sp>
      <p:pic>
        <p:nvPicPr>
          <p:cNvPr id="10244" name="Picture 4"/>
          <p:cNvPicPr>
            <a:picLocks noChangeAspect="1" noChangeArrowheads="1"/>
          </p:cNvPicPr>
          <p:nvPr/>
        </p:nvPicPr>
        <p:blipFill>
          <a:blip r:embed="rId3" cstate="print"/>
          <a:srcRect/>
          <a:stretch>
            <a:fillRect/>
          </a:stretch>
        </p:blipFill>
        <p:spPr bwMode="auto">
          <a:xfrm>
            <a:off x="7239000" y="6180138"/>
            <a:ext cx="1676400" cy="504825"/>
          </a:xfrm>
          <a:prstGeom prst="rect">
            <a:avLst/>
          </a:prstGeom>
          <a:noFill/>
          <a:ln w="9525">
            <a:noFill/>
            <a:miter lim="800000"/>
            <a:headEnd/>
            <a:tailEnd/>
          </a:ln>
        </p:spPr>
      </p:pic>
      <p:pic>
        <p:nvPicPr>
          <p:cNvPr id="10245" name="Picture 5" descr="climetbar"/>
          <p:cNvPicPr>
            <a:picLocks noChangeAspect="1" noChangeArrowheads="1"/>
          </p:cNvPicPr>
          <p:nvPr/>
        </p:nvPicPr>
        <p:blipFill>
          <a:blip r:embed="rId4" cstate="print"/>
          <a:srcRect/>
          <a:stretch>
            <a:fillRect/>
          </a:stretch>
        </p:blipFill>
        <p:spPr bwMode="auto">
          <a:xfrm>
            <a:off x="5029200" y="6149975"/>
            <a:ext cx="2062163" cy="517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486874" y="1433945"/>
            <a:ext cx="2385589" cy="646331"/>
          </a:xfrm>
          <a:prstGeom prst="rect">
            <a:avLst/>
          </a:prstGeom>
          <a:noFill/>
        </p:spPr>
        <p:txBody>
          <a:bodyPr wrap="none" rtlCol="0">
            <a:spAutoFit/>
          </a:bodyPr>
          <a:lstStyle/>
          <a:p>
            <a:r>
              <a:rPr lang="en-US" sz="3600" dirty="0" smtClean="0">
                <a:latin typeface="Comic Sans MS" pitchFamily="66" charset="0"/>
              </a:rPr>
              <a:t>Landscape</a:t>
            </a:r>
            <a:endParaRPr lang="en-US" sz="2400" dirty="0">
              <a:latin typeface="Comic Sans MS" pitchFamily="66" charset="0"/>
            </a:endParaRPr>
          </a:p>
        </p:txBody>
      </p:sp>
      <p:sp>
        <p:nvSpPr>
          <p:cNvPr id="7" name="TextBox 6"/>
          <p:cNvSpPr txBox="1"/>
          <p:nvPr/>
        </p:nvSpPr>
        <p:spPr>
          <a:xfrm>
            <a:off x="381824" y="2008910"/>
            <a:ext cx="2651688" cy="461665"/>
          </a:xfrm>
          <a:prstGeom prst="rect">
            <a:avLst/>
          </a:prstGeom>
          <a:noFill/>
        </p:spPr>
        <p:txBody>
          <a:bodyPr wrap="none" rtlCol="0">
            <a:spAutoFit/>
          </a:bodyPr>
          <a:lstStyle/>
          <a:p>
            <a:r>
              <a:rPr lang="en-US" sz="2400" dirty="0" smtClean="0">
                <a:latin typeface="Arial"/>
                <a:cs typeface="Arial"/>
              </a:rPr>
              <a:t>● </a:t>
            </a:r>
            <a:r>
              <a:rPr lang="en-US" sz="2400" dirty="0" smtClean="0">
                <a:latin typeface="Comic Sans MS" pitchFamily="66" charset="0"/>
                <a:cs typeface="Arial"/>
              </a:rPr>
              <a:t>Seed dispersal</a:t>
            </a:r>
            <a:endParaRPr lang="en-US" sz="2400" dirty="0">
              <a:latin typeface="Comic Sans MS" pitchFamily="66" charset="0"/>
            </a:endParaRPr>
          </a:p>
        </p:txBody>
      </p:sp>
      <p:sp>
        <p:nvSpPr>
          <p:cNvPr id="8" name="TextBox 7"/>
          <p:cNvSpPr txBox="1"/>
          <p:nvPr/>
        </p:nvSpPr>
        <p:spPr>
          <a:xfrm>
            <a:off x="372475" y="2388493"/>
            <a:ext cx="2007281" cy="461665"/>
          </a:xfrm>
          <a:prstGeom prst="rect">
            <a:avLst/>
          </a:prstGeom>
          <a:noFill/>
        </p:spPr>
        <p:txBody>
          <a:bodyPr wrap="none" rtlCol="0">
            <a:spAutoFit/>
          </a:bodyPr>
          <a:lstStyle/>
          <a:p>
            <a:r>
              <a:rPr lang="en-US" sz="2400" dirty="0" smtClean="0">
                <a:latin typeface="Arial"/>
                <a:cs typeface="Arial"/>
              </a:rPr>
              <a:t>● </a:t>
            </a:r>
            <a:r>
              <a:rPr lang="en-US" sz="2400" dirty="0" smtClean="0">
                <a:latin typeface="Comic Sans MS" pitchFamily="66" charset="0"/>
                <a:cs typeface="Arial"/>
              </a:rPr>
              <a:t>Cone crops</a:t>
            </a:r>
            <a:endParaRPr lang="en-US" sz="2400" dirty="0">
              <a:latin typeface="Comic Sans MS" pitchFamily="66" charset="0"/>
            </a:endParaRPr>
          </a:p>
        </p:txBody>
      </p:sp>
      <p:sp>
        <p:nvSpPr>
          <p:cNvPr id="9" name="TextBox 8"/>
          <p:cNvSpPr txBox="1"/>
          <p:nvPr/>
        </p:nvSpPr>
        <p:spPr>
          <a:xfrm>
            <a:off x="376903" y="2743200"/>
            <a:ext cx="2789546" cy="1138773"/>
          </a:xfrm>
          <a:prstGeom prst="rect">
            <a:avLst/>
          </a:prstGeom>
          <a:noFill/>
        </p:spPr>
        <p:txBody>
          <a:bodyPr wrap="none" rtlCol="0">
            <a:spAutoFit/>
          </a:bodyPr>
          <a:lstStyle/>
          <a:p>
            <a:r>
              <a:rPr lang="en-US" sz="2400" dirty="0" smtClean="0">
                <a:latin typeface="Arial"/>
                <a:cs typeface="Arial"/>
              </a:rPr>
              <a:t>●  </a:t>
            </a:r>
            <a:r>
              <a:rPr lang="en-US" sz="2400" dirty="0" smtClean="0">
                <a:latin typeface="Comic Sans MS" pitchFamily="66" charset="0"/>
                <a:cs typeface="Arial"/>
              </a:rPr>
              <a:t>Fire dynamics:  </a:t>
            </a:r>
          </a:p>
          <a:p>
            <a:r>
              <a:rPr lang="en-US" sz="2400" dirty="0">
                <a:latin typeface="Comic Sans MS" pitchFamily="66" charset="0"/>
                <a:cs typeface="Arial"/>
              </a:rPr>
              <a:t>	</a:t>
            </a:r>
            <a:r>
              <a:rPr lang="en-US" sz="2000" i="1" dirty="0" smtClean="0">
                <a:latin typeface="Comic Sans MS" pitchFamily="66" charset="0"/>
                <a:cs typeface="Arial"/>
              </a:rPr>
              <a:t>Ignition</a:t>
            </a:r>
          </a:p>
          <a:p>
            <a:r>
              <a:rPr lang="en-US" sz="2000" i="1" dirty="0">
                <a:latin typeface="Comic Sans MS" pitchFamily="66" charset="0"/>
                <a:cs typeface="Arial"/>
              </a:rPr>
              <a:t> 	</a:t>
            </a:r>
            <a:r>
              <a:rPr lang="en-US" sz="2000" i="1" dirty="0" smtClean="0">
                <a:latin typeface="Comic Sans MS" pitchFamily="66" charset="0"/>
                <a:cs typeface="Arial"/>
              </a:rPr>
              <a:t>Spread</a:t>
            </a:r>
            <a:endParaRPr lang="en-US" sz="2000" i="1" dirty="0">
              <a:latin typeface="Comic Sans MS" pitchFamily="66" charset="0"/>
            </a:endParaRPr>
          </a:p>
        </p:txBody>
      </p:sp>
      <p:sp>
        <p:nvSpPr>
          <p:cNvPr id="10" name="TextBox 9"/>
          <p:cNvSpPr txBox="1"/>
          <p:nvPr/>
        </p:nvSpPr>
        <p:spPr>
          <a:xfrm>
            <a:off x="377678" y="3767911"/>
            <a:ext cx="5465618" cy="1138773"/>
          </a:xfrm>
          <a:prstGeom prst="rect">
            <a:avLst/>
          </a:prstGeom>
          <a:noFill/>
        </p:spPr>
        <p:txBody>
          <a:bodyPr wrap="square" rtlCol="0">
            <a:spAutoFit/>
          </a:bodyPr>
          <a:lstStyle/>
          <a:p>
            <a:r>
              <a:rPr lang="en-US" sz="2400" dirty="0" smtClean="0">
                <a:latin typeface="Arial"/>
                <a:cs typeface="Arial"/>
              </a:rPr>
              <a:t>●  </a:t>
            </a:r>
            <a:r>
              <a:rPr lang="en-US" sz="2400" dirty="0" smtClean="0">
                <a:latin typeface="Comic Sans MS" pitchFamily="66" charset="0"/>
                <a:cs typeface="Arial"/>
              </a:rPr>
              <a:t>Insect and disease occurrence</a:t>
            </a:r>
          </a:p>
          <a:p>
            <a:r>
              <a:rPr lang="en-US" sz="2400" dirty="0" smtClean="0">
                <a:latin typeface="Comic Sans MS" pitchFamily="66" charset="0"/>
                <a:cs typeface="Arial"/>
              </a:rPr>
              <a:t>	</a:t>
            </a:r>
            <a:r>
              <a:rPr lang="en-US" sz="2000" i="1" dirty="0" smtClean="0">
                <a:latin typeface="Comic Sans MS" pitchFamily="66" charset="0"/>
                <a:cs typeface="Arial"/>
              </a:rPr>
              <a:t>White pine blister rust</a:t>
            </a:r>
          </a:p>
          <a:p>
            <a:r>
              <a:rPr lang="en-US" sz="2000" i="1" dirty="0">
                <a:latin typeface="Comic Sans MS" pitchFamily="66" charset="0"/>
                <a:cs typeface="Arial"/>
              </a:rPr>
              <a:t>	</a:t>
            </a:r>
            <a:r>
              <a:rPr lang="en-US" sz="2000" i="1" dirty="0" smtClean="0">
                <a:latin typeface="Comic Sans MS" pitchFamily="66" charset="0"/>
                <a:cs typeface="Arial"/>
              </a:rPr>
              <a:t>Mountain pine beetle</a:t>
            </a:r>
            <a:endParaRPr lang="en-US" sz="2000" i="1" dirty="0">
              <a:latin typeface="Comic Sans MS" pitchFamily="66" charset="0"/>
            </a:endParaRPr>
          </a:p>
        </p:txBody>
      </p:sp>
      <p:sp>
        <p:nvSpPr>
          <p:cNvPr id="11" name="TextBox 10"/>
          <p:cNvSpPr txBox="1"/>
          <p:nvPr/>
        </p:nvSpPr>
        <p:spPr>
          <a:xfrm>
            <a:off x="372475" y="4924533"/>
            <a:ext cx="5687291" cy="461665"/>
          </a:xfrm>
          <a:prstGeom prst="rect">
            <a:avLst/>
          </a:prstGeom>
          <a:noFill/>
        </p:spPr>
        <p:txBody>
          <a:bodyPr wrap="square" rtlCol="0">
            <a:spAutoFit/>
          </a:bodyPr>
          <a:lstStyle/>
          <a:p>
            <a:r>
              <a:rPr lang="en-US" sz="2400" dirty="0" smtClean="0">
                <a:latin typeface="Arial"/>
                <a:cs typeface="Arial"/>
              </a:rPr>
              <a:t>●  </a:t>
            </a:r>
            <a:r>
              <a:rPr lang="en-US" sz="2400" dirty="0" smtClean="0">
                <a:latin typeface="Comic Sans MS" pitchFamily="66" charset="0"/>
                <a:cs typeface="Arial"/>
              </a:rPr>
              <a:t>Management action planning</a:t>
            </a:r>
            <a:endParaRPr lang="en-US" sz="2400" dirty="0">
              <a:latin typeface="Comic Sans MS" pitchFamily="66" charset="0"/>
            </a:endParaRPr>
          </a:p>
        </p:txBody>
      </p:sp>
      <p:grpSp>
        <p:nvGrpSpPr>
          <p:cNvPr id="2" name="Group 14"/>
          <p:cNvGrpSpPr/>
          <p:nvPr/>
        </p:nvGrpSpPr>
        <p:grpSpPr>
          <a:xfrm>
            <a:off x="609600" y="304800"/>
            <a:ext cx="7772400" cy="1030307"/>
            <a:chOff x="609600" y="457200"/>
            <a:chExt cx="7772400" cy="1030307"/>
          </a:xfrm>
        </p:grpSpPr>
        <p:cxnSp>
          <p:nvCxnSpPr>
            <p:cNvPr id="16" name="Straight Connector 15"/>
            <p:cNvCxnSpPr/>
            <p:nvPr/>
          </p:nvCxnSpPr>
          <p:spPr>
            <a:xfrm>
              <a:off x="609600" y="457200"/>
              <a:ext cx="77724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 name="Group 9"/>
            <p:cNvGrpSpPr/>
            <p:nvPr/>
          </p:nvGrpSpPr>
          <p:grpSpPr>
            <a:xfrm>
              <a:off x="609600" y="533400"/>
              <a:ext cx="7772400" cy="954107"/>
              <a:chOff x="609600" y="533400"/>
              <a:chExt cx="7772400" cy="954107"/>
            </a:xfrm>
          </p:grpSpPr>
          <p:sp>
            <p:nvSpPr>
              <p:cNvPr id="18" name="TextBox 17"/>
              <p:cNvSpPr txBox="1"/>
              <p:nvPr/>
            </p:nvSpPr>
            <p:spPr>
              <a:xfrm>
                <a:off x="1151939" y="533400"/>
                <a:ext cx="6295313" cy="954107"/>
              </a:xfrm>
              <a:prstGeom prst="rect">
                <a:avLst/>
              </a:prstGeom>
              <a:noFill/>
            </p:spPr>
            <p:txBody>
              <a:bodyPr wrap="none" rtlCol="0">
                <a:spAutoFit/>
              </a:bodyPr>
              <a:lstStyle/>
              <a:p>
                <a:pPr algn="ctr"/>
                <a:r>
                  <a:rPr lang="en-US" sz="3200" b="1" dirty="0" smtClean="0">
                    <a:latin typeface="Comic Sans MS" pitchFamily="66" charset="0"/>
                  </a:rPr>
                  <a:t>FIRE-BGC Simulation Modeling</a:t>
                </a:r>
              </a:p>
              <a:p>
                <a:pPr algn="ctr"/>
                <a:r>
                  <a:rPr lang="en-US" sz="2400" dirty="0" smtClean="0">
                    <a:latin typeface="Comic Sans MS" pitchFamily="66" charset="0"/>
                  </a:rPr>
                  <a:t>Processes Simulated at Each Scale</a:t>
                </a:r>
                <a:endParaRPr lang="en-US" sz="2400" dirty="0">
                  <a:latin typeface="Comic Sans MS" pitchFamily="66" charset="0"/>
                </a:endParaRPr>
              </a:p>
            </p:txBody>
          </p:sp>
          <p:cxnSp>
            <p:nvCxnSpPr>
              <p:cNvPr id="19" name="Straight Connector 3"/>
              <p:cNvCxnSpPr/>
              <p:nvPr/>
            </p:nvCxnSpPr>
            <p:spPr>
              <a:xfrm>
                <a:off x="609600" y="1447800"/>
                <a:ext cx="77724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pic>
        <p:nvPicPr>
          <p:cNvPr id="27" name="Picture 26" descr="site_example.jpg"/>
          <p:cNvPicPr>
            <a:picLocks noChangeAspect="1"/>
          </p:cNvPicPr>
          <p:nvPr/>
        </p:nvPicPr>
        <p:blipFill>
          <a:blip r:embed="rId4" cstate="print"/>
          <a:stretch>
            <a:fillRect/>
          </a:stretch>
        </p:blipFill>
        <p:spPr>
          <a:xfrm>
            <a:off x="6068291" y="4689764"/>
            <a:ext cx="2586910" cy="1828800"/>
          </a:xfrm>
          <a:prstGeom prst="rect">
            <a:avLst/>
          </a:prstGeom>
          <a:ln w="12700">
            <a:solidFill>
              <a:schemeClr val="tx1"/>
            </a:solidFill>
          </a:ln>
        </p:spPr>
      </p:pic>
      <p:pic>
        <p:nvPicPr>
          <p:cNvPr id="14" name="Picture 13" descr="fig6.jpg"/>
          <p:cNvPicPr>
            <a:picLocks noChangeAspect="1"/>
          </p:cNvPicPr>
          <p:nvPr/>
        </p:nvPicPr>
        <p:blipFill>
          <a:blip r:embed="rId5" cstate="print"/>
          <a:stretch>
            <a:fillRect/>
          </a:stretch>
        </p:blipFill>
        <p:spPr>
          <a:xfrm>
            <a:off x="6091455" y="1427019"/>
            <a:ext cx="2375799" cy="2840182"/>
          </a:xfrm>
          <a:prstGeom prst="rect">
            <a:avLst/>
          </a:prstGeom>
        </p:spPr>
      </p:pic>
      <p:cxnSp>
        <p:nvCxnSpPr>
          <p:cNvPr id="15" name="Straight Arrow Connector 14"/>
          <p:cNvCxnSpPr>
            <a:stCxn id="6" idx="3"/>
          </p:cNvCxnSpPr>
          <p:nvPr/>
        </p:nvCxnSpPr>
        <p:spPr>
          <a:xfrm>
            <a:off x="4872463" y="1757111"/>
            <a:ext cx="1098849" cy="251799"/>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21" name="TextBox 20"/>
          <p:cNvSpPr txBox="1"/>
          <p:nvPr/>
        </p:nvSpPr>
        <p:spPr>
          <a:xfrm>
            <a:off x="404164" y="5505748"/>
            <a:ext cx="5687291" cy="461665"/>
          </a:xfrm>
          <a:prstGeom prst="rect">
            <a:avLst/>
          </a:prstGeom>
          <a:noFill/>
        </p:spPr>
        <p:txBody>
          <a:bodyPr wrap="square" rtlCol="0">
            <a:spAutoFit/>
          </a:bodyPr>
          <a:lstStyle/>
          <a:p>
            <a:r>
              <a:rPr lang="en-US" sz="2400" dirty="0" smtClean="0">
                <a:latin typeface="Comic Sans MS" pitchFamily="66" charset="0"/>
                <a:cs typeface="Arial"/>
              </a:rPr>
              <a:t>●  Climate change</a:t>
            </a:r>
            <a:endParaRPr lang="en-US" sz="2400" dirty="0">
              <a:latin typeface="Comic Sans MS" pitchFamily="66" charset="0"/>
            </a:endParaRPr>
          </a:p>
        </p:txBody>
      </p:sp>
      <p:sp>
        <p:nvSpPr>
          <p:cNvPr id="17" name="TextBox 16"/>
          <p:cNvSpPr txBox="1"/>
          <p:nvPr/>
        </p:nvSpPr>
        <p:spPr>
          <a:xfrm>
            <a:off x="415935" y="6022250"/>
            <a:ext cx="5687291" cy="461665"/>
          </a:xfrm>
          <a:prstGeom prst="rect">
            <a:avLst/>
          </a:prstGeom>
          <a:noFill/>
        </p:spPr>
        <p:txBody>
          <a:bodyPr wrap="square" rtlCol="0">
            <a:spAutoFit/>
          </a:bodyPr>
          <a:lstStyle/>
          <a:p>
            <a:r>
              <a:rPr lang="en-US" sz="2400" dirty="0" smtClean="0">
                <a:latin typeface="Arial"/>
                <a:cs typeface="Arial"/>
              </a:rPr>
              <a:t>●  </a:t>
            </a:r>
            <a:r>
              <a:rPr lang="en-US" sz="2400" dirty="0" smtClean="0">
                <a:latin typeface="Comic Sans MS" pitchFamily="66" charset="0"/>
                <a:cs typeface="Arial"/>
              </a:rPr>
              <a:t>Hydrology</a:t>
            </a:r>
            <a:endParaRPr lang="en-US" sz="2400" dirty="0">
              <a:latin typeface="Comic Sans M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3789201" y="1420091"/>
            <a:ext cx="1106393" cy="646331"/>
          </a:xfrm>
          <a:prstGeom prst="rect">
            <a:avLst/>
          </a:prstGeom>
          <a:noFill/>
        </p:spPr>
        <p:txBody>
          <a:bodyPr wrap="none" rtlCol="0">
            <a:spAutoFit/>
          </a:bodyPr>
          <a:lstStyle/>
          <a:p>
            <a:r>
              <a:rPr lang="en-US" sz="3600" dirty="0" smtClean="0">
                <a:latin typeface="Comic Sans MS" pitchFamily="66" charset="0"/>
              </a:rPr>
              <a:t>Site</a:t>
            </a:r>
            <a:endParaRPr lang="en-US" sz="2400" dirty="0">
              <a:latin typeface="Comic Sans MS" pitchFamily="66" charset="0"/>
            </a:endParaRPr>
          </a:p>
        </p:txBody>
      </p:sp>
      <p:sp>
        <p:nvSpPr>
          <p:cNvPr id="7" name="TextBox 6"/>
          <p:cNvSpPr txBox="1"/>
          <p:nvPr/>
        </p:nvSpPr>
        <p:spPr>
          <a:xfrm>
            <a:off x="685800" y="1572768"/>
            <a:ext cx="1739579" cy="461665"/>
          </a:xfrm>
          <a:prstGeom prst="rect">
            <a:avLst/>
          </a:prstGeom>
          <a:noFill/>
        </p:spPr>
        <p:txBody>
          <a:bodyPr wrap="none" rtlCol="0">
            <a:spAutoFit/>
          </a:bodyPr>
          <a:lstStyle/>
          <a:p>
            <a:r>
              <a:rPr lang="en-US" sz="2400" dirty="0" smtClean="0">
                <a:latin typeface="Arial"/>
                <a:cs typeface="Arial"/>
              </a:rPr>
              <a:t>● </a:t>
            </a:r>
            <a:r>
              <a:rPr lang="en-US" sz="2400" dirty="0" smtClean="0">
                <a:latin typeface="Comic Sans MS" pitchFamily="66" charset="0"/>
                <a:cs typeface="Arial"/>
              </a:rPr>
              <a:t>Weather</a:t>
            </a:r>
            <a:endParaRPr lang="en-US" sz="2400" dirty="0">
              <a:latin typeface="Comic Sans MS" pitchFamily="66" charset="0"/>
            </a:endParaRPr>
          </a:p>
        </p:txBody>
      </p:sp>
      <p:sp>
        <p:nvSpPr>
          <p:cNvPr id="8" name="TextBox 7"/>
          <p:cNvSpPr txBox="1"/>
          <p:nvPr/>
        </p:nvSpPr>
        <p:spPr>
          <a:xfrm>
            <a:off x="704028" y="2087880"/>
            <a:ext cx="1856598" cy="461665"/>
          </a:xfrm>
          <a:prstGeom prst="rect">
            <a:avLst/>
          </a:prstGeom>
          <a:noFill/>
        </p:spPr>
        <p:txBody>
          <a:bodyPr wrap="none" rtlCol="0">
            <a:spAutoFit/>
          </a:bodyPr>
          <a:lstStyle/>
          <a:p>
            <a:r>
              <a:rPr lang="en-US" sz="2400" dirty="0" smtClean="0">
                <a:latin typeface="Arial"/>
                <a:cs typeface="Arial"/>
              </a:rPr>
              <a:t>● </a:t>
            </a:r>
            <a:r>
              <a:rPr lang="en-US" sz="2400" dirty="0" smtClean="0">
                <a:latin typeface="Comic Sans MS" pitchFamily="66" charset="0"/>
                <a:cs typeface="Arial"/>
              </a:rPr>
              <a:t>Phenology</a:t>
            </a:r>
            <a:endParaRPr lang="en-US" sz="2400" dirty="0">
              <a:latin typeface="Comic Sans MS" pitchFamily="66" charset="0"/>
            </a:endParaRPr>
          </a:p>
        </p:txBody>
      </p:sp>
      <p:sp>
        <p:nvSpPr>
          <p:cNvPr id="9" name="TextBox 8"/>
          <p:cNvSpPr txBox="1"/>
          <p:nvPr/>
        </p:nvSpPr>
        <p:spPr>
          <a:xfrm>
            <a:off x="731657" y="2665060"/>
            <a:ext cx="1124026" cy="461665"/>
          </a:xfrm>
          <a:prstGeom prst="rect">
            <a:avLst/>
          </a:prstGeom>
          <a:noFill/>
        </p:spPr>
        <p:txBody>
          <a:bodyPr wrap="none" rtlCol="0">
            <a:spAutoFit/>
          </a:bodyPr>
          <a:lstStyle/>
          <a:p>
            <a:r>
              <a:rPr lang="en-US" sz="2400" dirty="0" smtClean="0">
                <a:latin typeface="Arial"/>
                <a:cs typeface="Arial"/>
              </a:rPr>
              <a:t>● Soils</a:t>
            </a:r>
            <a:endParaRPr lang="en-US" sz="2400" i="1" dirty="0">
              <a:latin typeface="Comic Sans MS" pitchFamily="66" charset="0"/>
            </a:endParaRPr>
          </a:p>
        </p:txBody>
      </p:sp>
      <p:sp>
        <p:nvSpPr>
          <p:cNvPr id="10" name="TextBox 9"/>
          <p:cNvSpPr txBox="1"/>
          <p:nvPr/>
        </p:nvSpPr>
        <p:spPr>
          <a:xfrm>
            <a:off x="671945" y="3740727"/>
            <a:ext cx="5465618" cy="461665"/>
          </a:xfrm>
          <a:prstGeom prst="rect">
            <a:avLst/>
          </a:prstGeom>
          <a:noFill/>
        </p:spPr>
        <p:txBody>
          <a:bodyPr wrap="square" rtlCol="0">
            <a:spAutoFit/>
          </a:bodyPr>
          <a:lstStyle/>
          <a:p>
            <a:r>
              <a:rPr lang="en-US" sz="2400" dirty="0" smtClean="0">
                <a:latin typeface="Arial"/>
                <a:cs typeface="Arial"/>
              </a:rPr>
              <a:t> </a:t>
            </a:r>
            <a:endParaRPr lang="en-US" sz="2400" dirty="0">
              <a:latin typeface="Comic Sans MS" pitchFamily="66" charset="0"/>
            </a:endParaRPr>
          </a:p>
        </p:txBody>
      </p:sp>
      <p:grpSp>
        <p:nvGrpSpPr>
          <p:cNvPr id="2" name="Group 14"/>
          <p:cNvGrpSpPr/>
          <p:nvPr/>
        </p:nvGrpSpPr>
        <p:grpSpPr>
          <a:xfrm>
            <a:off x="609600" y="304800"/>
            <a:ext cx="7772400" cy="990600"/>
            <a:chOff x="609600" y="457200"/>
            <a:chExt cx="7772400" cy="990600"/>
          </a:xfrm>
        </p:grpSpPr>
        <p:cxnSp>
          <p:nvCxnSpPr>
            <p:cNvPr id="16" name="Straight Connector 15"/>
            <p:cNvCxnSpPr/>
            <p:nvPr/>
          </p:nvCxnSpPr>
          <p:spPr>
            <a:xfrm>
              <a:off x="609600" y="457200"/>
              <a:ext cx="77724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3"/>
            <p:cNvCxnSpPr/>
            <p:nvPr/>
          </p:nvCxnSpPr>
          <p:spPr>
            <a:xfrm>
              <a:off x="609600" y="1447800"/>
              <a:ext cx="77724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7" name="Picture 26" descr="site_example.jpg"/>
          <p:cNvPicPr>
            <a:picLocks noChangeAspect="1"/>
          </p:cNvPicPr>
          <p:nvPr/>
        </p:nvPicPr>
        <p:blipFill>
          <a:blip r:embed="rId4" cstate="print"/>
          <a:stretch>
            <a:fillRect/>
          </a:stretch>
        </p:blipFill>
        <p:spPr>
          <a:xfrm>
            <a:off x="803562" y="3733801"/>
            <a:ext cx="4087091" cy="2889344"/>
          </a:xfrm>
          <a:prstGeom prst="rect">
            <a:avLst/>
          </a:prstGeom>
          <a:ln w="12700">
            <a:solidFill>
              <a:schemeClr val="tx1"/>
            </a:solidFill>
          </a:ln>
        </p:spPr>
      </p:pic>
      <p:pic>
        <p:nvPicPr>
          <p:cNvPr id="14" name="Picture 13" descr="fig6.jpg"/>
          <p:cNvPicPr>
            <a:picLocks noChangeAspect="1"/>
          </p:cNvPicPr>
          <p:nvPr/>
        </p:nvPicPr>
        <p:blipFill>
          <a:blip r:embed="rId5" cstate="print"/>
          <a:stretch>
            <a:fillRect/>
          </a:stretch>
        </p:blipFill>
        <p:spPr>
          <a:xfrm>
            <a:off x="5800509" y="1454728"/>
            <a:ext cx="2375799" cy="2840182"/>
          </a:xfrm>
          <a:prstGeom prst="rect">
            <a:avLst/>
          </a:prstGeom>
        </p:spPr>
      </p:pic>
      <p:cxnSp>
        <p:nvCxnSpPr>
          <p:cNvPr id="15" name="Straight Arrow Connector 14"/>
          <p:cNvCxnSpPr/>
          <p:nvPr/>
        </p:nvCxnSpPr>
        <p:spPr>
          <a:xfrm>
            <a:off x="4461167" y="2036621"/>
            <a:ext cx="1814942" cy="748143"/>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7" name="TextBox 16"/>
          <p:cNvSpPr txBox="1"/>
          <p:nvPr/>
        </p:nvSpPr>
        <p:spPr>
          <a:xfrm>
            <a:off x="1151939" y="381000"/>
            <a:ext cx="6295313" cy="954107"/>
          </a:xfrm>
          <a:prstGeom prst="rect">
            <a:avLst/>
          </a:prstGeom>
          <a:noFill/>
        </p:spPr>
        <p:txBody>
          <a:bodyPr wrap="none" rtlCol="0">
            <a:spAutoFit/>
          </a:bodyPr>
          <a:lstStyle/>
          <a:p>
            <a:pPr algn="ctr"/>
            <a:r>
              <a:rPr lang="en-US" sz="3200" b="1" dirty="0" smtClean="0">
                <a:latin typeface="Comic Sans MS" pitchFamily="66" charset="0"/>
              </a:rPr>
              <a:t>FIRE-BGC Simulation Modeling</a:t>
            </a:r>
          </a:p>
          <a:p>
            <a:pPr algn="ctr"/>
            <a:r>
              <a:rPr lang="en-US" sz="2400" dirty="0" smtClean="0">
                <a:latin typeface="Comic Sans MS" pitchFamily="66" charset="0"/>
              </a:rPr>
              <a:t>Processes Simulated at Each Scale</a:t>
            </a:r>
            <a:endParaRPr lang="en-US" sz="2400" dirty="0">
              <a:latin typeface="Comic Sans MS"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3789201" y="1420091"/>
            <a:ext cx="1471878" cy="646331"/>
          </a:xfrm>
          <a:prstGeom prst="rect">
            <a:avLst/>
          </a:prstGeom>
          <a:noFill/>
        </p:spPr>
        <p:txBody>
          <a:bodyPr wrap="none" rtlCol="0">
            <a:spAutoFit/>
          </a:bodyPr>
          <a:lstStyle/>
          <a:p>
            <a:r>
              <a:rPr lang="en-US" sz="3600" dirty="0" smtClean="0">
                <a:latin typeface="Comic Sans MS" pitchFamily="66" charset="0"/>
              </a:rPr>
              <a:t>Stand</a:t>
            </a:r>
            <a:endParaRPr lang="en-US" sz="2400" dirty="0">
              <a:latin typeface="Comic Sans MS" pitchFamily="66" charset="0"/>
            </a:endParaRPr>
          </a:p>
        </p:txBody>
      </p:sp>
      <p:sp>
        <p:nvSpPr>
          <p:cNvPr id="7" name="TextBox 6"/>
          <p:cNvSpPr txBox="1"/>
          <p:nvPr/>
        </p:nvSpPr>
        <p:spPr>
          <a:xfrm>
            <a:off x="519546" y="1877291"/>
            <a:ext cx="3889206" cy="1200329"/>
          </a:xfrm>
          <a:prstGeom prst="rect">
            <a:avLst/>
          </a:prstGeom>
          <a:noFill/>
        </p:spPr>
        <p:txBody>
          <a:bodyPr wrap="none" rtlCol="0">
            <a:spAutoFit/>
          </a:bodyPr>
          <a:lstStyle/>
          <a:p>
            <a:r>
              <a:rPr lang="en-US" sz="2400" dirty="0" smtClean="0">
                <a:latin typeface="Comic Sans MS" pitchFamily="66" charset="0"/>
                <a:cs typeface="Arial"/>
              </a:rPr>
              <a:t>Most important ecological</a:t>
            </a:r>
            <a:endParaRPr lang="en-US" sz="2400" dirty="0">
              <a:latin typeface="Comic Sans MS" pitchFamily="66" charset="0"/>
            </a:endParaRPr>
          </a:p>
          <a:p>
            <a:r>
              <a:rPr lang="en-US" sz="2400" dirty="0" smtClean="0">
                <a:latin typeface="Comic Sans MS" pitchFamily="66" charset="0"/>
                <a:cs typeface="Arial"/>
              </a:rPr>
              <a:t>processes are simulated </a:t>
            </a:r>
          </a:p>
          <a:p>
            <a:r>
              <a:rPr lang="en-US" sz="2400" dirty="0" smtClean="0">
                <a:latin typeface="Comic Sans MS" pitchFamily="66" charset="0"/>
                <a:cs typeface="Arial"/>
              </a:rPr>
              <a:t>at this scale</a:t>
            </a:r>
          </a:p>
        </p:txBody>
      </p:sp>
      <p:grpSp>
        <p:nvGrpSpPr>
          <p:cNvPr id="2" name="Group 14"/>
          <p:cNvGrpSpPr/>
          <p:nvPr/>
        </p:nvGrpSpPr>
        <p:grpSpPr>
          <a:xfrm>
            <a:off x="609600" y="304800"/>
            <a:ext cx="7772400" cy="990600"/>
            <a:chOff x="609600" y="457200"/>
            <a:chExt cx="7772400" cy="990600"/>
          </a:xfrm>
        </p:grpSpPr>
        <p:cxnSp>
          <p:nvCxnSpPr>
            <p:cNvPr id="16" name="Straight Connector 15"/>
            <p:cNvCxnSpPr/>
            <p:nvPr/>
          </p:nvCxnSpPr>
          <p:spPr>
            <a:xfrm>
              <a:off x="609600" y="457200"/>
              <a:ext cx="77724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3"/>
            <p:cNvCxnSpPr/>
            <p:nvPr/>
          </p:nvCxnSpPr>
          <p:spPr>
            <a:xfrm>
              <a:off x="609600" y="1447800"/>
              <a:ext cx="77724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14" name="Picture 13" descr="fig6.jpg"/>
          <p:cNvPicPr>
            <a:picLocks noChangeAspect="1"/>
          </p:cNvPicPr>
          <p:nvPr/>
        </p:nvPicPr>
        <p:blipFill>
          <a:blip r:embed="rId4" cstate="print"/>
          <a:stretch>
            <a:fillRect/>
          </a:stretch>
        </p:blipFill>
        <p:spPr>
          <a:xfrm>
            <a:off x="5800509" y="1454728"/>
            <a:ext cx="2375799" cy="2840182"/>
          </a:xfrm>
          <a:prstGeom prst="rect">
            <a:avLst/>
          </a:prstGeom>
          <a:effectLst>
            <a:innerShdw blurRad="63500" dist="50800" dir="13500000">
              <a:prstClr val="black">
                <a:alpha val="50000"/>
              </a:prstClr>
            </a:innerShdw>
          </a:effectLst>
        </p:spPr>
      </p:pic>
      <p:cxnSp>
        <p:nvCxnSpPr>
          <p:cNvPr id="17" name="Straight Arrow Connector 16"/>
          <p:cNvCxnSpPr/>
          <p:nvPr/>
        </p:nvCxnSpPr>
        <p:spPr>
          <a:xfrm rot="16200000" flipH="1">
            <a:off x="4939147" y="2126676"/>
            <a:ext cx="1385452" cy="1149923"/>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pic>
        <p:nvPicPr>
          <p:cNvPr id="21" name="Picture 4" descr="ForClim-1"/>
          <p:cNvPicPr>
            <a:picLocks noChangeAspect="1" noChangeArrowheads="1"/>
          </p:cNvPicPr>
          <p:nvPr/>
        </p:nvPicPr>
        <p:blipFill>
          <a:blip r:embed="rId5" cstate="print"/>
          <a:srcRect/>
          <a:stretch>
            <a:fillRect/>
          </a:stretch>
        </p:blipFill>
        <p:spPr>
          <a:xfrm>
            <a:off x="918277" y="3241960"/>
            <a:ext cx="3091744" cy="3050021"/>
          </a:xfrm>
          <a:prstGeom prst="rect">
            <a:avLst/>
          </a:prstGeom>
          <a:noFill/>
        </p:spPr>
      </p:pic>
      <p:sp>
        <p:nvSpPr>
          <p:cNvPr id="12" name="TextBox 11"/>
          <p:cNvSpPr txBox="1"/>
          <p:nvPr/>
        </p:nvSpPr>
        <p:spPr>
          <a:xfrm>
            <a:off x="1151939" y="381000"/>
            <a:ext cx="6295313" cy="954107"/>
          </a:xfrm>
          <a:prstGeom prst="rect">
            <a:avLst/>
          </a:prstGeom>
          <a:noFill/>
        </p:spPr>
        <p:txBody>
          <a:bodyPr wrap="none" rtlCol="0">
            <a:spAutoFit/>
          </a:bodyPr>
          <a:lstStyle/>
          <a:p>
            <a:pPr algn="ctr"/>
            <a:r>
              <a:rPr lang="en-US" sz="3200" b="1" dirty="0" smtClean="0">
                <a:latin typeface="Comic Sans MS" pitchFamily="66" charset="0"/>
              </a:rPr>
              <a:t>FIRE-BGC Simulation Modeling</a:t>
            </a:r>
          </a:p>
          <a:p>
            <a:pPr algn="ctr"/>
            <a:r>
              <a:rPr lang="en-US" sz="2400" dirty="0" smtClean="0">
                <a:latin typeface="Comic Sans MS" pitchFamily="66" charset="0"/>
              </a:rPr>
              <a:t>Processes Simulated at Each Scale</a:t>
            </a:r>
            <a:endParaRPr lang="en-US" sz="2400" dirty="0">
              <a:latin typeface="Comic Sans MS"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dirty="0" smtClean="0"/>
              <a:t>FireBGCv2 Stand Components</a:t>
            </a:r>
          </a:p>
        </p:txBody>
      </p:sp>
      <p:pic>
        <p:nvPicPr>
          <p:cNvPr id="5" name="Content Placeholder 4" descr="fig5.png"/>
          <p:cNvPicPr>
            <a:picLocks noGrp="1" noChangeAspect="1"/>
          </p:cNvPicPr>
          <p:nvPr>
            <p:ph idx="1"/>
          </p:nvPr>
        </p:nvPicPr>
        <p:blipFill>
          <a:blip r:embed="rId2" cstate="print"/>
          <a:stretch>
            <a:fillRect/>
          </a:stretch>
        </p:blipFill>
        <p:spPr>
          <a:xfrm>
            <a:off x="1156080" y="1364673"/>
            <a:ext cx="6616320" cy="5181825"/>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2" name="Picture 1" descr="Fig18.png"/>
          <p:cNvPicPr>
            <a:picLocks noChangeAspect="1"/>
          </p:cNvPicPr>
          <p:nvPr/>
        </p:nvPicPr>
        <p:blipFill>
          <a:blip r:embed="rId2" cstate="print"/>
          <a:stretch>
            <a:fillRect/>
          </a:stretch>
        </p:blipFill>
        <p:spPr>
          <a:xfrm>
            <a:off x="286684" y="1136073"/>
            <a:ext cx="8330843" cy="5481068"/>
          </a:xfrm>
          <a:prstGeom prst="rect">
            <a:avLst/>
          </a:prstGeom>
        </p:spPr>
      </p:pic>
      <p:sp>
        <p:nvSpPr>
          <p:cNvPr id="3" name="TextBox 2"/>
          <p:cNvSpPr txBox="1"/>
          <p:nvPr/>
        </p:nvSpPr>
        <p:spPr>
          <a:xfrm>
            <a:off x="1593272" y="374072"/>
            <a:ext cx="6058069" cy="523220"/>
          </a:xfrm>
          <a:prstGeom prst="rect">
            <a:avLst/>
          </a:prstGeom>
          <a:noFill/>
        </p:spPr>
        <p:txBody>
          <a:bodyPr wrap="none" rtlCol="0">
            <a:spAutoFit/>
          </a:bodyPr>
          <a:lstStyle/>
          <a:p>
            <a:r>
              <a:rPr lang="en-US" sz="2800" b="1" dirty="0" smtClean="0"/>
              <a:t>Stand Level Processes Flow Chart</a:t>
            </a:r>
            <a:endParaRPr lang="en-US" sz="28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2" name="Picture 1" descr="fig11.png"/>
          <p:cNvPicPr>
            <a:picLocks noChangeAspect="1"/>
          </p:cNvPicPr>
          <p:nvPr/>
        </p:nvPicPr>
        <p:blipFill>
          <a:blip r:embed="rId2" cstate="print"/>
          <a:stretch>
            <a:fillRect/>
          </a:stretch>
        </p:blipFill>
        <p:spPr>
          <a:xfrm>
            <a:off x="1811066" y="1537792"/>
            <a:ext cx="5809540" cy="4935612"/>
          </a:xfrm>
          <a:prstGeom prst="rect">
            <a:avLst/>
          </a:prstGeom>
        </p:spPr>
      </p:pic>
      <p:sp>
        <p:nvSpPr>
          <p:cNvPr id="3" name="TextBox 2"/>
          <p:cNvSpPr txBox="1"/>
          <p:nvPr/>
        </p:nvSpPr>
        <p:spPr>
          <a:xfrm>
            <a:off x="1226645" y="443344"/>
            <a:ext cx="6296916" cy="1077218"/>
          </a:xfrm>
          <a:prstGeom prst="rect">
            <a:avLst/>
          </a:prstGeom>
          <a:noFill/>
        </p:spPr>
        <p:txBody>
          <a:bodyPr wrap="none" rtlCol="0">
            <a:spAutoFit/>
          </a:bodyPr>
          <a:lstStyle/>
          <a:p>
            <a:pPr algn="ctr"/>
            <a:r>
              <a:rPr lang="en-US" sz="2800" b="1" dirty="0" smtClean="0"/>
              <a:t>Fire Effects simulated in FireBGCv2</a:t>
            </a:r>
          </a:p>
          <a:p>
            <a:pPr algn="ctr"/>
            <a:r>
              <a:rPr lang="en-US" sz="3600" b="1" dirty="0" smtClean="0"/>
              <a:t>Stand level</a:t>
            </a:r>
            <a:endParaRPr lang="en-US" sz="36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1067328" y="1504019"/>
            <a:ext cx="7305225" cy="2379103"/>
          </a:xfrm>
        </p:spPr>
        <p:txBody>
          <a:bodyPr/>
          <a:lstStyle/>
          <a:p>
            <a:r>
              <a:rPr lang="en-US" b="1" dirty="0" smtClean="0"/>
              <a:t>Various management actions</a:t>
            </a:r>
          </a:p>
          <a:p>
            <a:pPr lvl="1"/>
            <a:r>
              <a:rPr lang="en-US" dirty="0" smtClean="0"/>
              <a:t>Prescribed burn</a:t>
            </a:r>
          </a:p>
          <a:p>
            <a:pPr lvl="1"/>
            <a:r>
              <a:rPr lang="en-US" dirty="0" smtClean="0"/>
              <a:t>Timber harvesting (</a:t>
            </a:r>
            <a:r>
              <a:rPr lang="en-US" dirty="0" err="1" smtClean="0"/>
              <a:t>thinning</a:t>
            </a:r>
            <a:r>
              <a:rPr lang="en-US" dirty="0" err="1" smtClean="0">
                <a:sym typeface="Wingdings" pitchFamily="2" charset="2"/>
              </a:rPr>
              <a:t></a:t>
            </a:r>
            <a:r>
              <a:rPr lang="en-US" dirty="0" err="1" smtClean="0"/>
              <a:t>clearcut</a:t>
            </a:r>
            <a:r>
              <a:rPr lang="en-US" dirty="0" smtClean="0"/>
              <a:t>)</a:t>
            </a:r>
          </a:p>
          <a:p>
            <a:pPr lvl="1"/>
            <a:r>
              <a:rPr lang="en-US" dirty="0" smtClean="0"/>
              <a:t>Wildland fire use</a:t>
            </a:r>
          </a:p>
          <a:p>
            <a:pPr lvl="1"/>
            <a:endParaRPr lang="en-US" dirty="0" smtClean="0"/>
          </a:p>
          <a:p>
            <a:r>
              <a:rPr lang="en-US" b="1" dirty="0" smtClean="0"/>
              <a:t>Grazing</a:t>
            </a:r>
          </a:p>
          <a:p>
            <a:r>
              <a:rPr lang="en-US" b="1" dirty="0" smtClean="0"/>
              <a:t>Wildlife habitat suitability</a:t>
            </a:r>
          </a:p>
          <a:p>
            <a:r>
              <a:rPr lang="en-US" b="1" dirty="0" smtClean="0"/>
              <a:t>Hydrology</a:t>
            </a:r>
          </a:p>
          <a:p>
            <a:r>
              <a:rPr lang="en-US" b="1" dirty="0" smtClean="0"/>
              <a:t>Stream temperature</a:t>
            </a:r>
            <a:endParaRPr lang="en-US" b="1" dirty="0"/>
          </a:p>
        </p:txBody>
      </p:sp>
      <p:sp>
        <p:nvSpPr>
          <p:cNvPr id="9218" name="Title 1"/>
          <p:cNvSpPr>
            <a:spLocks noGrp="1"/>
          </p:cNvSpPr>
          <p:nvPr>
            <p:ph type="title"/>
          </p:nvPr>
        </p:nvSpPr>
        <p:spPr/>
        <p:txBody>
          <a:bodyPr/>
          <a:lstStyle/>
          <a:p>
            <a:pPr eaLnBrk="1" hangingPunct="1"/>
            <a:r>
              <a:rPr lang="en-US" b="1" dirty="0" smtClean="0"/>
              <a:t>Management Actions</a:t>
            </a:r>
            <a:r>
              <a:rPr lang="en-US" dirty="0"/>
              <a:t/>
            </a:r>
            <a:br>
              <a:rPr lang="en-US" dirty="0"/>
            </a:br>
            <a:r>
              <a:rPr lang="en-US" sz="3600" dirty="0"/>
              <a:t>Stand Level</a:t>
            </a:r>
            <a:endParaRPr lang="en-US" dirty="0" smtClean="0"/>
          </a:p>
        </p:txBody>
      </p:sp>
    </p:spTree>
    <p:extLst>
      <p:ext uri="{BB962C8B-B14F-4D97-AF65-F5344CB8AC3E}">
        <p14:creationId xmlns:p14="http://schemas.microsoft.com/office/powerpoint/2010/main" val="2318271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6" name="TextBox 5"/>
          <p:cNvSpPr txBox="1"/>
          <p:nvPr/>
        </p:nvSpPr>
        <p:spPr>
          <a:xfrm>
            <a:off x="3789201" y="1420091"/>
            <a:ext cx="1850186" cy="646331"/>
          </a:xfrm>
          <a:prstGeom prst="rect">
            <a:avLst/>
          </a:prstGeom>
          <a:noFill/>
        </p:spPr>
        <p:txBody>
          <a:bodyPr wrap="none" rtlCol="0">
            <a:spAutoFit/>
          </a:bodyPr>
          <a:lstStyle/>
          <a:p>
            <a:r>
              <a:rPr lang="en-US" sz="3600" dirty="0" smtClean="0">
                <a:latin typeface="Comic Sans MS" pitchFamily="66" charset="0"/>
              </a:rPr>
              <a:t>Species</a:t>
            </a:r>
            <a:endParaRPr lang="en-US" sz="2400" dirty="0">
              <a:latin typeface="Comic Sans MS" pitchFamily="66" charset="0"/>
            </a:endParaRPr>
          </a:p>
        </p:txBody>
      </p:sp>
      <p:sp>
        <p:nvSpPr>
          <p:cNvPr id="7" name="TextBox 6"/>
          <p:cNvSpPr txBox="1"/>
          <p:nvPr/>
        </p:nvSpPr>
        <p:spPr>
          <a:xfrm>
            <a:off x="685800" y="2057400"/>
            <a:ext cx="2424062" cy="461665"/>
          </a:xfrm>
          <a:prstGeom prst="rect">
            <a:avLst/>
          </a:prstGeom>
          <a:noFill/>
        </p:spPr>
        <p:txBody>
          <a:bodyPr wrap="none" rtlCol="0">
            <a:spAutoFit/>
          </a:bodyPr>
          <a:lstStyle/>
          <a:p>
            <a:r>
              <a:rPr lang="en-US" sz="2400" dirty="0" smtClean="0">
                <a:latin typeface="Arial"/>
                <a:cs typeface="Arial"/>
              </a:rPr>
              <a:t>●  </a:t>
            </a:r>
            <a:r>
              <a:rPr lang="en-US" sz="2400" dirty="0" smtClean="0">
                <a:latin typeface="Comic Sans MS" pitchFamily="66" charset="0"/>
                <a:cs typeface="Arial"/>
              </a:rPr>
              <a:t>Regeneration</a:t>
            </a:r>
            <a:endParaRPr lang="en-US" sz="2400" dirty="0">
              <a:latin typeface="Comic Sans MS" pitchFamily="66" charset="0"/>
            </a:endParaRPr>
          </a:p>
        </p:txBody>
      </p:sp>
      <p:sp>
        <p:nvSpPr>
          <p:cNvPr id="8" name="TextBox 7"/>
          <p:cNvSpPr txBox="1"/>
          <p:nvPr/>
        </p:nvSpPr>
        <p:spPr>
          <a:xfrm>
            <a:off x="704028" y="2590800"/>
            <a:ext cx="1856598" cy="461665"/>
          </a:xfrm>
          <a:prstGeom prst="rect">
            <a:avLst/>
          </a:prstGeom>
          <a:noFill/>
        </p:spPr>
        <p:txBody>
          <a:bodyPr wrap="none" rtlCol="0">
            <a:spAutoFit/>
          </a:bodyPr>
          <a:lstStyle/>
          <a:p>
            <a:r>
              <a:rPr lang="en-US" sz="2400" dirty="0" smtClean="0">
                <a:latin typeface="Arial"/>
                <a:cs typeface="Arial"/>
              </a:rPr>
              <a:t>● </a:t>
            </a:r>
            <a:r>
              <a:rPr lang="en-US" sz="2400" dirty="0" smtClean="0">
                <a:latin typeface="Comic Sans MS" pitchFamily="66" charset="0"/>
                <a:cs typeface="Arial"/>
              </a:rPr>
              <a:t>Phenology</a:t>
            </a:r>
            <a:endParaRPr lang="en-US" sz="2400" dirty="0">
              <a:latin typeface="Comic Sans MS" pitchFamily="66" charset="0"/>
            </a:endParaRPr>
          </a:p>
        </p:txBody>
      </p:sp>
      <p:sp>
        <p:nvSpPr>
          <p:cNvPr id="9" name="TextBox 8"/>
          <p:cNvSpPr txBox="1"/>
          <p:nvPr/>
        </p:nvSpPr>
        <p:spPr>
          <a:xfrm>
            <a:off x="708382" y="3118104"/>
            <a:ext cx="2246128" cy="461665"/>
          </a:xfrm>
          <a:prstGeom prst="rect">
            <a:avLst/>
          </a:prstGeom>
          <a:noFill/>
        </p:spPr>
        <p:txBody>
          <a:bodyPr wrap="none" rtlCol="0">
            <a:spAutoFit/>
          </a:bodyPr>
          <a:lstStyle/>
          <a:p>
            <a:r>
              <a:rPr lang="en-US" sz="2400" dirty="0" smtClean="0">
                <a:latin typeface="Comic Sans MS" pitchFamily="66" charset="0"/>
                <a:cs typeface="Arial"/>
              </a:rPr>
              <a:t>● Fire effects</a:t>
            </a:r>
            <a:endParaRPr lang="en-US" sz="2400" i="1" dirty="0">
              <a:latin typeface="Comic Sans MS" pitchFamily="66" charset="0"/>
            </a:endParaRPr>
          </a:p>
        </p:txBody>
      </p:sp>
      <p:grpSp>
        <p:nvGrpSpPr>
          <p:cNvPr id="2" name="Group 14"/>
          <p:cNvGrpSpPr/>
          <p:nvPr/>
        </p:nvGrpSpPr>
        <p:grpSpPr>
          <a:xfrm>
            <a:off x="609600" y="304800"/>
            <a:ext cx="7772400" cy="990600"/>
            <a:chOff x="609600" y="457200"/>
            <a:chExt cx="7772400" cy="990600"/>
          </a:xfrm>
        </p:grpSpPr>
        <p:cxnSp>
          <p:nvCxnSpPr>
            <p:cNvPr id="16" name="Straight Connector 15"/>
            <p:cNvCxnSpPr/>
            <p:nvPr/>
          </p:nvCxnSpPr>
          <p:spPr>
            <a:xfrm>
              <a:off x="609600" y="457200"/>
              <a:ext cx="77724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3"/>
            <p:cNvCxnSpPr/>
            <p:nvPr/>
          </p:nvCxnSpPr>
          <p:spPr>
            <a:xfrm>
              <a:off x="609600" y="1447800"/>
              <a:ext cx="77724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14" name="Picture 13" descr="fig6.jpg"/>
          <p:cNvPicPr>
            <a:picLocks noChangeAspect="1"/>
          </p:cNvPicPr>
          <p:nvPr/>
        </p:nvPicPr>
        <p:blipFill>
          <a:blip r:embed="rId3" cstate="print"/>
          <a:stretch>
            <a:fillRect/>
          </a:stretch>
        </p:blipFill>
        <p:spPr>
          <a:xfrm>
            <a:off x="5800509" y="1454728"/>
            <a:ext cx="2375799" cy="2840182"/>
          </a:xfrm>
          <a:prstGeom prst="rect">
            <a:avLst/>
          </a:prstGeom>
          <a:effectLst>
            <a:innerShdw blurRad="63500" dist="50800" dir="13500000">
              <a:prstClr val="black">
                <a:alpha val="50000"/>
              </a:prstClr>
            </a:innerShdw>
          </a:effectLst>
        </p:spPr>
      </p:pic>
      <p:cxnSp>
        <p:nvCxnSpPr>
          <p:cNvPr id="17" name="Straight Arrow Connector 16"/>
          <p:cNvCxnSpPr/>
          <p:nvPr/>
        </p:nvCxnSpPr>
        <p:spPr>
          <a:xfrm>
            <a:off x="4849094" y="2078185"/>
            <a:ext cx="2092031" cy="198119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pic>
        <p:nvPicPr>
          <p:cNvPr id="20482" name="Picture 2" descr="C:\keane\docs\models\firebgc\pubs\gtr\firebgcv2\figs\fig3.png"/>
          <p:cNvPicPr>
            <a:picLocks noChangeAspect="1" noChangeArrowheads="1"/>
          </p:cNvPicPr>
          <p:nvPr/>
        </p:nvPicPr>
        <p:blipFill>
          <a:blip r:embed="rId4" cstate="print"/>
          <a:srcRect/>
          <a:stretch>
            <a:fillRect/>
          </a:stretch>
        </p:blipFill>
        <p:spPr bwMode="auto">
          <a:xfrm>
            <a:off x="742371" y="3906983"/>
            <a:ext cx="4207437" cy="2471014"/>
          </a:xfrm>
          <a:prstGeom prst="rect">
            <a:avLst/>
          </a:prstGeom>
          <a:noFill/>
        </p:spPr>
      </p:pic>
      <p:sp>
        <p:nvSpPr>
          <p:cNvPr id="15" name="TextBox 14"/>
          <p:cNvSpPr txBox="1"/>
          <p:nvPr/>
        </p:nvSpPr>
        <p:spPr>
          <a:xfrm>
            <a:off x="1151939" y="381000"/>
            <a:ext cx="6295313" cy="954107"/>
          </a:xfrm>
          <a:prstGeom prst="rect">
            <a:avLst/>
          </a:prstGeom>
          <a:noFill/>
        </p:spPr>
        <p:txBody>
          <a:bodyPr wrap="none" rtlCol="0">
            <a:spAutoFit/>
          </a:bodyPr>
          <a:lstStyle/>
          <a:p>
            <a:pPr algn="ctr"/>
            <a:r>
              <a:rPr lang="en-US" sz="3200" b="1" dirty="0" smtClean="0">
                <a:latin typeface="Comic Sans MS" pitchFamily="66" charset="0"/>
              </a:rPr>
              <a:t>FIRE-BGC Simulation Modeling</a:t>
            </a:r>
          </a:p>
          <a:p>
            <a:pPr algn="ctr"/>
            <a:r>
              <a:rPr lang="en-US" sz="2400" dirty="0" smtClean="0">
                <a:latin typeface="Comic Sans MS" pitchFamily="66" charset="0"/>
              </a:rPr>
              <a:t>Processes Simulated at Each Scale</a:t>
            </a:r>
            <a:endParaRPr lang="en-US" sz="2400" dirty="0">
              <a:latin typeface="Comic Sans MS"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3789201" y="1420091"/>
            <a:ext cx="1226618" cy="646331"/>
          </a:xfrm>
          <a:prstGeom prst="rect">
            <a:avLst/>
          </a:prstGeom>
          <a:noFill/>
        </p:spPr>
        <p:txBody>
          <a:bodyPr wrap="none" rtlCol="0">
            <a:spAutoFit/>
          </a:bodyPr>
          <a:lstStyle/>
          <a:p>
            <a:r>
              <a:rPr lang="en-US" sz="3600" dirty="0" smtClean="0">
                <a:latin typeface="Comic Sans MS" pitchFamily="66" charset="0"/>
              </a:rPr>
              <a:t>Tree</a:t>
            </a:r>
            <a:endParaRPr lang="en-US" sz="2400" dirty="0">
              <a:latin typeface="Comic Sans MS" pitchFamily="66" charset="0"/>
            </a:endParaRPr>
          </a:p>
        </p:txBody>
      </p:sp>
      <p:sp>
        <p:nvSpPr>
          <p:cNvPr id="7" name="TextBox 6"/>
          <p:cNvSpPr txBox="1"/>
          <p:nvPr/>
        </p:nvSpPr>
        <p:spPr>
          <a:xfrm>
            <a:off x="435385" y="1625677"/>
            <a:ext cx="1592103" cy="461665"/>
          </a:xfrm>
          <a:prstGeom prst="rect">
            <a:avLst/>
          </a:prstGeom>
          <a:noFill/>
        </p:spPr>
        <p:txBody>
          <a:bodyPr wrap="none" rtlCol="0">
            <a:spAutoFit/>
          </a:bodyPr>
          <a:lstStyle/>
          <a:p>
            <a:r>
              <a:rPr lang="en-US" sz="2400" dirty="0" smtClean="0">
                <a:latin typeface="Arial"/>
                <a:cs typeface="Arial"/>
              </a:rPr>
              <a:t>●  </a:t>
            </a:r>
            <a:r>
              <a:rPr lang="en-US" sz="2400" dirty="0" smtClean="0">
                <a:latin typeface="Comic Sans MS" pitchFamily="66" charset="0"/>
                <a:cs typeface="Arial"/>
              </a:rPr>
              <a:t>Growth</a:t>
            </a:r>
            <a:endParaRPr lang="en-US" sz="2400" dirty="0">
              <a:latin typeface="Comic Sans MS" pitchFamily="66" charset="0"/>
            </a:endParaRPr>
          </a:p>
        </p:txBody>
      </p:sp>
      <p:sp>
        <p:nvSpPr>
          <p:cNvPr id="8" name="TextBox 7"/>
          <p:cNvSpPr txBox="1"/>
          <p:nvPr/>
        </p:nvSpPr>
        <p:spPr>
          <a:xfrm>
            <a:off x="453613" y="2159077"/>
            <a:ext cx="1814920" cy="461665"/>
          </a:xfrm>
          <a:prstGeom prst="rect">
            <a:avLst/>
          </a:prstGeom>
          <a:noFill/>
        </p:spPr>
        <p:txBody>
          <a:bodyPr wrap="none" rtlCol="0">
            <a:spAutoFit/>
          </a:bodyPr>
          <a:lstStyle/>
          <a:p>
            <a:r>
              <a:rPr lang="en-US" sz="2400" dirty="0" smtClean="0">
                <a:latin typeface="Arial"/>
                <a:cs typeface="Arial"/>
              </a:rPr>
              <a:t>● </a:t>
            </a:r>
            <a:r>
              <a:rPr lang="en-US" sz="2400" dirty="0" smtClean="0">
                <a:latin typeface="Comic Sans MS" pitchFamily="66" charset="0"/>
                <a:cs typeface="Arial"/>
              </a:rPr>
              <a:t>Mortality</a:t>
            </a:r>
            <a:endParaRPr lang="en-US" sz="2400" dirty="0">
              <a:latin typeface="Comic Sans MS" pitchFamily="66" charset="0"/>
            </a:endParaRPr>
          </a:p>
        </p:txBody>
      </p:sp>
      <p:sp>
        <p:nvSpPr>
          <p:cNvPr id="9" name="TextBox 8"/>
          <p:cNvSpPr txBox="1"/>
          <p:nvPr/>
        </p:nvSpPr>
        <p:spPr>
          <a:xfrm>
            <a:off x="457967" y="2768677"/>
            <a:ext cx="2307042" cy="461665"/>
          </a:xfrm>
          <a:prstGeom prst="rect">
            <a:avLst/>
          </a:prstGeom>
          <a:noFill/>
        </p:spPr>
        <p:txBody>
          <a:bodyPr wrap="none" rtlCol="0">
            <a:spAutoFit/>
          </a:bodyPr>
          <a:lstStyle/>
          <a:p>
            <a:r>
              <a:rPr lang="en-US" sz="2400" dirty="0" smtClean="0">
                <a:latin typeface="Arial"/>
                <a:cs typeface="Arial"/>
              </a:rPr>
              <a:t>● Regeneration</a:t>
            </a:r>
            <a:endParaRPr lang="en-US" sz="2400" i="1" dirty="0">
              <a:latin typeface="Comic Sans MS" pitchFamily="66" charset="0"/>
            </a:endParaRPr>
          </a:p>
        </p:txBody>
      </p:sp>
      <p:sp>
        <p:nvSpPr>
          <p:cNvPr id="10" name="TextBox 9"/>
          <p:cNvSpPr txBox="1"/>
          <p:nvPr/>
        </p:nvSpPr>
        <p:spPr>
          <a:xfrm>
            <a:off x="421530" y="3309004"/>
            <a:ext cx="2417619" cy="461665"/>
          </a:xfrm>
          <a:prstGeom prst="rect">
            <a:avLst/>
          </a:prstGeom>
          <a:noFill/>
        </p:spPr>
        <p:txBody>
          <a:bodyPr wrap="square" rtlCol="0">
            <a:spAutoFit/>
          </a:bodyPr>
          <a:lstStyle/>
          <a:p>
            <a:r>
              <a:rPr lang="en-US" sz="2400" dirty="0" smtClean="0">
                <a:latin typeface="Arial"/>
                <a:cs typeface="Arial"/>
              </a:rPr>
              <a:t>● </a:t>
            </a:r>
            <a:r>
              <a:rPr lang="en-US" sz="2400" dirty="0" smtClean="0">
                <a:latin typeface="Comic Sans MS" pitchFamily="66" charset="0"/>
                <a:cs typeface="Arial"/>
              </a:rPr>
              <a:t>Litterfall </a:t>
            </a:r>
            <a:endParaRPr lang="en-US" sz="2400" dirty="0">
              <a:latin typeface="Comic Sans MS" pitchFamily="66" charset="0"/>
            </a:endParaRPr>
          </a:p>
        </p:txBody>
      </p:sp>
      <p:grpSp>
        <p:nvGrpSpPr>
          <p:cNvPr id="2" name="Group 14"/>
          <p:cNvGrpSpPr/>
          <p:nvPr/>
        </p:nvGrpSpPr>
        <p:grpSpPr>
          <a:xfrm>
            <a:off x="609600" y="304800"/>
            <a:ext cx="7772400" cy="990600"/>
            <a:chOff x="609600" y="457200"/>
            <a:chExt cx="7772400" cy="990600"/>
          </a:xfrm>
        </p:grpSpPr>
        <p:cxnSp>
          <p:nvCxnSpPr>
            <p:cNvPr id="16" name="Straight Connector 15"/>
            <p:cNvCxnSpPr/>
            <p:nvPr/>
          </p:nvCxnSpPr>
          <p:spPr>
            <a:xfrm>
              <a:off x="609600" y="457200"/>
              <a:ext cx="77724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3"/>
            <p:cNvCxnSpPr/>
            <p:nvPr/>
          </p:nvCxnSpPr>
          <p:spPr>
            <a:xfrm>
              <a:off x="609600" y="1447800"/>
              <a:ext cx="77724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14" name="Picture 13" descr="fig6.jpg"/>
          <p:cNvPicPr>
            <a:picLocks noChangeAspect="1"/>
          </p:cNvPicPr>
          <p:nvPr/>
        </p:nvPicPr>
        <p:blipFill>
          <a:blip r:embed="rId4" cstate="print"/>
          <a:stretch>
            <a:fillRect/>
          </a:stretch>
        </p:blipFill>
        <p:spPr>
          <a:xfrm>
            <a:off x="5800509" y="1454728"/>
            <a:ext cx="2375799" cy="2840182"/>
          </a:xfrm>
          <a:prstGeom prst="rect">
            <a:avLst/>
          </a:prstGeom>
          <a:effectLst>
            <a:innerShdw blurRad="63500" dist="50800" dir="13500000">
              <a:prstClr val="black">
                <a:alpha val="50000"/>
              </a:prstClr>
            </a:innerShdw>
          </a:effectLst>
        </p:spPr>
      </p:pic>
      <p:cxnSp>
        <p:nvCxnSpPr>
          <p:cNvPr id="17" name="Straight Arrow Connector 16"/>
          <p:cNvCxnSpPr/>
          <p:nvPr/>
        </p:nvCxnSpPr>
        <p:spPr>
          <a:xfrm rot="16200000" flipH="1">
            <a:off x="4426531" y="2500748"/>
            <a:ext cx="1842651" cy="99752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pic>
        <p:nvPicPr>
          <p:cNvPr id="20" name="Content Placeholder 5" descr="fig12.png"/>
          <p:cNvPicPr>
            <a:picLocks noChangeAspect="1"/>
          </p:cNvPicPr>
          <p:nvPr/>
        </p:nvPicPr>
        <p:blipFill>
          <a:blip r:embed="rId5" cstate="print"/>
          <a:stretch>
            <a:fillRect/>
          </a:stretch>
        </p:blipFill>
        <p:spPr>
          <a:xfrm>
            <a:off x="2410388" y="3309004"/>
            <a:ext cx="3276896" cy="2253455"/>
          </a:xfrm>
          <a:prstGeom prst="rect">
            <a:avLst/>
          </a:prstGeom>
        </p:spPr>
      </p:pic>
      <p:sp>
        <p:nvSpPr>
          <p:cNvPr id="15" name="TextBox 14"/>
          <p:cNvSpPr txBox="1"/>
          <p:nvPr/>
        </p:nvSpPr>
        <p:spPr>
          <a:xfrm>
            <a:off x="6102927" y="4668982"/>
            <a:ext cx="2763982" cy="461665"/>
          </a:xfrm>
          <a:prstGeom prst="rect">
            <a:avLst/>
          </a:prstGeom>
          <a:noFill/>
        </p:spPr>
        <p:txBody>
          <a:bodyPr wrap="square" rtlCol="0">
            <a:spAutoFit/>
          </a:bodyPr>
          <a:lstStyle/>
          <a:p>
            <a:r>
              <a:rPr lang="en-US" sz="2400" dirty="0" smtClean="0">
                <a:latin typeface="Arial"/>
                <a:cs typeface="Arial"/>
              </a:rPr>
              <a:t>● </a:t>
            </a:r>
            <a:r>
              <a:rPr lang="en-US" sz="2400" dirty="0" smtClean="0">
                <a:latin typeface="Comic Sans MS" pitchFamily="66" charset="0"/>
                <a:cs typeface="Arial"/>
              </a:rPr>
              <a:t>Wildlife habitat </a:t>
            </a:r>
            <a:endParaRPr lang="en-US" sz="2400" dirty="0">
              <a:latin typeface="Comic Sans MS" pitchFamily="66" charset="0"/>
            </a:endParaRPr>
          </a:p>
        </p:txBody>
      </p:sp>
      <p:sp>
        <p:nvSpPr>
          <p:cNvPr id="21" name="TextBox 20"/>
          <p:cNvSpPr txBox="1"/>
          <p:nvPr/>
        </p:nvSpPr>
        <p:spPr>
          <a:xfrm>
            <a:off x="6144491" y="5264728"/>
            <a:ext cx="2763982" cy="461665"/>
          </a:xfrm>
          <a:prstGeom prst="rect">
            <a:avLst/>
          </a:prstGeom>
          <a:noFill/>
        </p:spPr>
        <p:txBody>
          <a:bodyPr wrap="square" rtlCol="0">
            <a:spAutoFit/>
          </a:bodyPr>
          <a:lstStyle/>
          <a:p>
            <a:r>
              <a:rPr lang="en-US" sz="2400" dirty="0" smtClean="0">
                <a:latin typeface="Arial"/>
                <a:cs typeface="Arial"/>
              </a:rPr>
              <a:t>● </a:t>
            </a:r>
            <a:r>
              <a:rPr lang="en-US" sz="2400" dirty="0" smtClean="0">
                <a:latin typeface="Comic Sans MS" pitchFamily="66" charset="0"/>
                <a:cs typeface="Arial"/>
              </a:rPr>
              <a:t>Snag dynamics</a:t>
            </a:r>
            <a:endParaRPr lang="en-US" sz="2400" dirty="0">
              <a:latin typeface="Comic Sans MS" pitchFamily="66" charset="0"/>
            </a:endParaRPr>
          </a:p>
        </p:txBody>
      </p:sp>
      <p:sp>
        <p:nvSpPr>
          <p:cNvPr id="22" name="TextBox 21"/>
          <p:cNvSpPr txBox="1"/>
          <p:nvPr/>
        </p:nvSpPr>
        <p:spPr>
          <a:xfrm>
            <a:off x="1151939" y="381000"/>
            <a:ext cx="6295313" cy="954107"/>
          </a:xfrm>
          <a:prstGeom prst="rect">
            <a:avLst/>
          </a:prstGeom>
          <a:noFill/>
        </p:spPr>
        <p:txBody>
          <a:bodyPr wrap="none" rtlCol="0">
            <a:spAutoFit/>
          </a:bodyPr>
          <a:lstStyle/>
          <a:p>
            <a:pPr algn="ctr"/>
            <a:r>
              <a:rPr lang="en-US" sz="3200" b="1" dirty="0" smtClean="0">
                <a:latin typeface="Comic Sans MS" pitchFamily="66" charset="0"/>
              </a:rPr>
              <a:t>FIRE-BGC Simulation Modeling</a:t>
            </a:r>
          </a:p>
          <a:p>
            <a:pPr algn="ctr"/>
            <a:r>
              <a:rPr lang="en-US" sz="2400" dirty="0" smtClean="0">
                <a:latin typeface="Comic Sans MS" pitchFamily="66" charset="0"/>
              </a:rPr>
              <a:t>Processes Simulated at Each Scale</a:t>
            </a:r>
            <a:endParaRPr lang="en-US" sz="2400" dirty="0">
              <a:latin typeface="Comic Sans MS"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15" name="Picture 5" descr="awf_cnf_lai"/>
          <p:cNvPicPr>
            <a:picLocks noChangeAspect="1" noChangeArrowheads="1"/>
          </p:cNvPicPr>
          <p:nvPr/>
        </p:nvPicPr>
        <p:blipFill>
          <a:blip r:embed="rId3" cstate="print"/>
          <a:srcRect l="52038" b="17312"/>
          <a:stretch>
            <a:fillRect/>
          </a:stretch>
        </p:blipFill>
        <p:spPr bwMode="auto">
          <a:xfrm>
            <a:off x="5209310" y="1530928"/>
            <a:ext cx="3586163" cy="3498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1123714" y="1505679"/>
            <a:ext cx="2481770" cy="461665"/>
          </a:xfrm>
          <a:prstGeom prst="rect">
            <a:avLst/>
          </a:prstGeom>
          <a:noFill/>
        </p:spPr>
        <p:txBody>
          <a:bodyPr wrap="none" rtlCol="0">
            <a:spAutoFit/>
          </a:bodyPr>
          <a:lstStyle/>
          <a:p>
            <a:r>
              <a:rPr lang="en-US" sz="2400" dirty="0" smtClean="0">
                <a:latin typeface="Comic Sans MS" pitchFamily="66" charset="0"/>
              </a:rPr>
              <a:t>Dynamic Output</a:t>
            </a:r>
            <a:endParaRPr lang="en-US" sz="2400" dirty="0">
              <a:latin typeface="Comic Sans MS" pitchFamily="66" charset="0"/>
            </a:endParaRPr>
          </a:p>
        </p:txBody>
      </p:sp>
      <p:sp>
        <p:nvSpPr>
          <p:cNvPr id="6" name="TextBox 5"/>
          <p:cNvSpPr txBox="1"/>
          <p:nvPr/>
        </p:nvSpPr>
        <p:spPr>
          <a:xfrm>
            <a:off x="442141" y="2072640"/>
            <a:ext cx="3972562" cy="369332"/>
          </a:xfrm>
          <a:prstGeom prst="rect">
            <a:avLst/>
          </a:prstGeom>
          <a:noFill/>
        </p:spPr>
        <p:txBody>
          <a:bodyPr wrap="none" rtlCol="0">
            <a:spAutoFit/>
          </a:bodyPr>
          <a:lstStyle/>
          <a:p>
            <a:r>
              <a:rPr lang="en-US" dirty="0" smtClean="0">
                <a:latin typeface="Arial"/>
                <a:cs typeface="Arial"/>
              </a:rPr>
              <a:t>●  </a:t>
            </a:r>
            <a:r>
              <a:rPr lang="en-US" dirty="0" smtClean="0">
                <a:latin typeface="Comic Sans MS" pitchFamily="66" charset="0"/>
                <a:cs typeface="Arial"/>
              </a:rPr>
              <a:t>Tabular and map output available</a:t>
            </a:r>
            <a:endParaRPr lang="en-US" dirty="0"/>
          </a:p>
        </p:txBody>
      </p:sp>
      <p:sp>
        <p:nvSpPr>
          <p:cNvPr id="7" name="TextBox 6"/>
          <p:cNvSpPr txBox="1"/>
          <p:nvPr/>
        </p:nvSpPr>
        <p:spPr>
          <a:xfrm>
            <a:off x="429768" y="2554069"/>
            <a:ext cx="4278735" cy="646331"/>
          </a:xfrm>
          <a:prstGeom prst="rect">
            <a:avLst/>
          </a:prstGeom>
          <a:noFill/>
        </p:spPr>
        <p:txBody>
          <a:bodyPr wrap="none" rtlCol="0">
            <a:spAutoFit/>
          </a:bodyPr>
          <a:lstStyle/>
          <a:p>
            <a:r>
              <a:rPr lang="en-US" dirty="0" smtClean="0">
                <a:latin typeface="Arial"/>
                <a:cs typeface="Arial"/>
              </a:rPr>
              <a:t>●  </a:t>
            </a:r>
            <a:r>
              <a:rPr lang="en-US" dirty="0" smtClean="0">
                <a:latin typeface="Comic Sans MS" pitchFamily="66" charset="0"/>
                <a:cs typeface="Arial"/>
              </a:rPr>
              <a:t>Over 890 possible output variables </a:t>
            </a:r>
          </a:p>
          <a:p>
            <a:r>
              <a:rPr lang="en-US" dirty="0" smtClean="0">
                <a:latin typeface="Comic Sans MS" pitchFamily="66" charset="0"/>
                <a:cs typeface="Arial"/>
              </a:rPr>
              <a:t>    for tabular summaries</a:t>
            </a:r>
            <a:endParaRPr lang="en-US" dirty="0">
              <a:latin typeface="Comic Sans MS" pitchFamily="66" charset="0"/>
            </a:endParaRPr>
          </a:p>
        </p:txBody>
      </p:sp>
      <p:sp>
        <p:nvSpPr>
          <p:cNvPr id="8" name="TextBox 7"/>
          <p:cNvSpPr txBox="1"/>
          <p:nvPr/>
        </p:nvSpPr>
        <p:spPr>
          <a:xfrm>
            <a:off x="403711" y="3208194"/>
            <a:ext cx="4277826" cy="369332"/>
          </a:xfrm>
          <a:prstGeom prst="rect">
            <a:avLst/>
          </a:prstGeom>
          <a:noFill/>
        </p:spPr>
        <p:txBody>
          <a:bodyPr wrap="square" rtlCol="0">
            <a:spAutoFit/>
          </a:bodyPr>
          <a:lstStyle/>
          <a:p>
            <a:r>
              <a:rPr lang="en-US" dirty="0" smtClean="0">
                <a:latin typeface="Arial"/>
                <a:cs typeface="Arial"/>
              </a:rPr>
              <a:t>●  </a:t>
            </a:r>
            <a:r>
              <a:rPr lang="en-US" dirty="0" smtClean="0">
                <a:latin typeface="Comic Sans MS" pitchFamily="66" charset="0"/>
                <a:cs typeface="Arial"/>
              </a:rPr>
              <a:t>Only 25 map variables</a:t>
            </a:r>
            <a:endParaRPr lang="en-US" dirty="0">
              <a:latin typeface="Comic Sans MS" pitchFamily="66" charset="0"/>
            </a:endParaRPr>
          </a:p>
        </p:txBody>
      </p:sp>
      <p:grpSp>
        <p:nvGrpSpPr>
          <p:cNvPr id="2" name="Group 8"/>
          <p:cNvGrpSpPr/>
          <p:nvPr/>
        </p:nvGrpSpPr>
        <p:grpSpPr>
          <a:xfrm>
            <a:off x="609600" y="381000"/>
            <a:ext cx="7772400" cy="990600"/>
            <a:chOff x="609600" y="457200"/>
            <a:chExt cx="7772400" cy="990600"/>
          </a:xfrm>
        </p:grpSpPr>
        <p:cxnSp>
          <p:nvCxnSpPr>
            <p:cNvPr id="10" name="Straight Connector 9"/>
            <p:cNvCxnSpPr/>
            <p:nvPr/>
          </p:nvCxnSpPr>
          <p:spPr>
            <a:xfrm>
              <a:off x="609600" y="457200"/>
              <a:ext cx="77724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 name="Group 9"/>
            <p:cNvGrpSpPr/>
            <p:nvPr/>
          </p:nvGrpSpPr>
          <p:grpSpPr>
            <a:xfrm>
              <a:off x="609600" y="533400"/>
              <a:ext cx="7772400" cy="914400"/>
              <a:chOff x="609600" y="533400"/>
              <a:chExt cx="7772400" cy="914400"/>
            </a:xfrm>
          </p:grpSpPr>
          <p:sp>
            <p:nvSpPr>
              <p:cNvPr id="12" name="TextBox 11"/>
              <p:cNvSpPr txBox="1"/>
              <p:nvPr/>
            </p:nvSpPr>
            <p:spPr>
              <a:xfrm>
                <a:off x="2286000" y="533400"/>
                <a:ext cx="4604146" cy="461665"/>
              </a:xfrm>
              <a:prstGeom prst="rect">
                <a:avLst/>
              </a:prstGeom>
              <a:noFill/>
            </p:spPr>
            <p:txBody>
              <a:bodyPr wrap="none" rtlCol="0">
                <a:spAutoFit/>
              </a:bodyPr>
              <a:lstStyle/>
              <a:p>
                <a:r>
                  <a:rPr lang="en-US" sz="2400" dirty="0" smtClean="0">
                    <a:latin typeface="Comic Sans MS" pitchFamily="66" charset="0"/>
                  </a:rPr>
                  <a:t>FIRE-BGC Simulation Modeling</a:t>
                </a:r>
                <a:endParaRPr lang="en-US" sz="2400" dirty="0">
                  <a:latin typeface="Comic Sans MS" pitchFamily="66" charset="0"/>
                </a:endParaRPr>
              </a:p>
            </p:txBody>
          </p:sp>
          <p:cxnSp>
            <p:nvCxnSpPr>
              <p:cNvPr id="13" name="Straight Connector 3"/>
              <p:cNvCxnSpPr/>
              <p:nvPr/>
            </p:nvCxnSpPr>
            <p:spPr>
              <a:xfrm>
                <a:off x="609600" y="1447800"/>
                <a:ext cx="77724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pic>
        <p:nvPicPr>
          <p:cNvPr id="16" name="Picture 5" descr="awf_cnf_lai"/>
          <p:cNvPicPr>
            <a:picLocks noChangeAspect="1" noChangeArrowheads="1"/>
          </p:cNvPicPr>
          <p:nvPr/>
        </p:nvPicPr>
        <p:blipFill>
          <a:blip r:embed="rId3" cstate="print"/>
          <a:srcRect l="26097" t="78758" r="26653"/>
          <a:stretch>
            <a:fillRect/>
          </a:stretch>
        </p:blipFill>
        <p:spPr bwMode="auto">
          <a:xfrm>
            <a:off x="5223165" y="4932218"/>
            <a:ext cx="3602180" cy="898671"/>
          </a:xfrm>
          <a:prstGeom prst="rect">
            <a:avLst/>
          </a:prstGeom>
          <a:noFill/>
        </p:spPr>
      </p:pic>
      <p:sp>
        <p:nvSpPr>
          <p:cNvPr id="14" name="TextBox 13"/>
          <p:cNvSpPr txBox="1"/>
          <p:nvPr/>
        </p:nvSpPr>
        <p:spPr>
          <a:xfrm>
            <a:off x="429767" y="3747388"/>
            <a:ext cx="5449825" cy="369332"/>
          </a:xfrm>
          <a:prstGeom prst="rect">
            <a:avLst/>
          </a:prstGeom>
          <a:noFill/>
        </p:spPr>
        <p:txBody>
          <a:bodyPr wrap="square" rtlCol="0">
            <a:spAutoFit/>
          </a:bodyPr>
          <a:lstStyle/>
          <a:p>
            <a:r>
              <a:rPr lang="en-US" dirty="0" smtClean="0">
                <a:latin typeface="Arial"/>
                <a:cs typeface="Arial"/>
              </a:rPr>
              <a:t>●  </a:t>
            </a:r>
            <a:r>
              <a:rPr lang="en-US" dirty="0" smtClean="0">
                <a:latin typeface="Comic Sans MS" pitchFamily="66" charset="0"/>
                <a:cs typeface="Arial"/>
              </a:rPr>
              <a:t>Output by landscape, site, stand, species, tree</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6"/>
          <p:cNvGrpSpPr>
            <a:grpSpLocks/>
          </p:cNvGrpSpPr>
          <p:nvPr/>
        </p:nvGrpSpPr>
        <p:grpSpPr bwMode="auto">
          <a:xfrm>
            <a:off x="744265" y="398782"/>
            <a:ext cx="7536873" cy="5999017"/>
            <a:chOff x="909" y="530"/>
            <a:chExt cx="3929" cy="3154"/>
          </a:xfrm>
        </p:grpSpPr>
        <p:pic>
          <p:nvPicPr>
            <p:cNvPr id="120844" name="Picture 12" descr="on_07_03_e"/>
            <p:cNvPicPr>
              <a:picLocks noChangeAspect="1" noChangeArrowheads="1"/>
            </p:cNvPicPr>
            <p:nvPr/>
          </p:nvPicPr>
          <p:blipFill>
            <a:blip r:embed="rId3" cstate="print"/>
            <a:srcRect/>
            <a:stretch>
              <a:fillRect/>
            </a:stretch>
          </p:blipFill>
          <p:spPr bwMode="auto">
            <a:xfrm>
              <a:off x="909" y="530"/>
              <a:ext cx="3929" cy="3154"/>
            </a:xfrm>
            <a:prstGeom prst="rect">
              <a:avLst/>
            </a:prstGeom>
            <a:noFill/>
          </p:spPr>
        </p:pic>
        <p:sp>
          <p:nvSpPr>
            <p:cNvPr id="120847" name="Text Box 15"/>
            <p:cNvSpPr txBox="1">
              <a:spLocks noChangeArrowheads="1"/>
            </p:cNvSpPr>
            <p:nvPr/>
          </p:nvSpPr>
          <p:spPr bwMode="auto">
            <a:xfrm>
              <a:off x="1016" y="3528"/>
              <a:ext cx="2136" cy="154"/>
            </a:xfrm>
            <a:prstGeom prst="rect">
              <a:avLst/>
            </a:prstGeom>
            <a:noFill/>
            <a:ln w="9525" algn="ctr">
              <a:noFill/>
              <a:miter lim="800000"/>
              <a:headEnd/>
              <a:tailEnd/>
            </a:ln>
            <a:effectLst/>
          </p:spPr>
          <p:txBody>
            <a:bodyPr>
              <a:spAutoFit/>
            </a:bodyPr>
            <a:lstStyle/>
            <a:p>
              <a:r>
                <a:rPr lang="en-US" sz="1000" i="1" dirty="0"/>
                <a:t>Natural Resources Canada</a:t>
              </a: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4300" y="114300"/>
            <a:ext cx="8915400" cy="6629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endParaRPr lang="en-US">
              <a:solidFill>
                <a:srgbClr val="FFFFFF"/>
              </a:solidFill>
            </a:endParaRPr>
          </a:p>
        </p:txBody>
      </p:sp>
      <p:pic>
        <p:nvPicPr>
          <p:cNvPr id="43011" name="Picture 2" descr="G:\FIRELAB\Manuscripts\TippingPoints_2011\gnp_ynp_efb_studyareas_tipsy2012.tif"/>
          <p:cNvPicPr>
            <a:picLocks noChangeAspect="1" noChangeArrowheads="1"/>
          </p:cNvPicPr>
          <p:nvPr/>
        </p:nvPicPr>
        <p:blipFill>
          <a:blip r:embed="rId3">
            <a:extLst>
              <a:ext uri="{28A0092B-C50C-407E-A947-70E740481C1C}">
                <a14:useLocalDpi xmlns:a14="http://schemas.microsoft.com/office/drawing/2010/main" val="0"/>
              </a:ext>
            </a:extLst>
          </a:blip>
          <a:srcRect l="11699" t="6407" r="9608" b="13445"/>
          <a:stretch>
            <a:fillRect/>
          </a:stretch>
        </p:blipFill>
        <p:spPr bwMode="auto">
          <a:xfrm>
            <a:off x="936625" y="161925"/>
            <a:ext cx="7270750" cy="653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02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4300" y="114300"/>
            <a:ext cx="8915400" cy="6629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endParaRPr lang="en-US">
              <a:solidFill>
                <a:srgbClr val="FFFFFF"/>
              </a:solidFill>
            </a:endParaRPr>
          </a:p>
        </p:txBody>
      </p:sp>
      <p:sp>
        <p:nvSpPr>
          <p:cNvPr id="97" name="Content Placeholder 2"/>
          <p:cNvSpPr txBox="1">
            <a:spLocks/>
          </p:cNvSpPr>
          <p:nvPr/>
        </p:nvSpPr>
        <p:spPr bwMode="auto">
          <a:xfrm>
            <a:off x="5111750" y="1025525"/>
            <a:ext cx="3544888" cy="5656263"/>
          </a:xfrm>
          <a:prstGeom prst="rect">
            <a:avLst/>
          </a:prstGeom>
          <a:noFill/>
          <a:ln w="9525">
            <a:noFill/>
            <a:miter lim="800000"/>
            <a:headEnd/>
            <a:tailEnd/>
          </a:ln>
        </p:spPr>
        <p:txBody>
          <a:bodyPr>
            <a:normAutofit/>
          </a:bodyPr>
          <a:lstStyle>
            <a:lvl1pPr marL="342900" indent="-342900"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nSpc>
                <a:spcPct val="80000"/>
              </a:lnSpc>
              <a:spcBef>
                <a:spcPct val="20000"/>
              </a:spcBef>
              <a:spcAft>
                <a:spcPts val="800"/>
              </a:spcAft>
              <a:buSzPct val="100000"/>
              <a:buFont typeface="Calibri" pitchFamily="34" charset="0"/>
              <a:buChar char="–"/>
            </a:pPr>
            <a:r>
              <a:rPr lang="en-US" sz="3200">
                <a:latin typeface="Calibri" pitchFamily="34" charset="0"/>
                <a:ea typeface="Calibri" pitchFamily="34" charset="0"/>
                <a:cs typeface="Calibri" pitchFamily="34" charset="0"/>
              </a:rPr>
              <a:t>Six temperature factors: 1 °C - 6 °C</a:t>
            </a:r>
          </a:p>
          <a:p>
            <a:pPr>
              <a:lnSpc>
                <a:spcPct val="80000"/>
              </a:lnSpc>
              <a:spcBef>
                <a:spcPct val="20000"/>
              </a:spcBef>
              <a:spcAft>
                <a:spcPts val="800"/>
              </a:spcAft>
              <a:buSzPct val="100000"/>
              <a:buFont typeface="Calibri" pitchFamily="34" charset="0"/>
              <a:buChar char="–"/>
            </a:pPr>
            <a:r>
              <a:rPr lang="en-US" sz="3200">
                <a:latin typeface="Calibri" pitchFamily="34" charset="0"/>
                <a:ea typeface="Calibri" pitchFamily="34" charset="0"/>
                <a:cs typeface="Calibri" pitchFamily="34" charset="0"/>
              </a:rPr>
              <a:t>Seven precipitation factors: 70% - 130%</a:t>
            </a:r>
          </a:p>
          <a:p>
            <a:pPr>
              <a:lnSpc>
                <a:spcPct val="80000"/>
              </a:lnSpc>
              <a:spcBef>
                <a:spcPct val="20000"/>
              </a:spcBef>
              <a:spcAft>
                <a:spcPts val="800"/>
              </a:spcAft>
              <a:buSzPct val="100000"/>
              <a:buFont typeface="Calibri" pitchFamily="34" charset="0"/>
              <a:buChar char="–"/>
            </a:pPr>
            <a:r>
              <a:rPr lang="en-US" sz="3200">
                <a:latin typeface="Calibri" pitchFamily="34" charset="0"/>
                <a:ea typeface="Calibri" pitchFamily="34" charset="0"/>
                <a:cs typeface="Calibri" pitchFamily="34" charset="0"/>
              </a:rPr>
              <a:t>Ecosystem and fire effects</a:t>
            </a:r>
          </a:p>
          <a:p>
            <a:pPr>
              <a:lnSpc>
                <a:spcPct val="80000"/>
              </a:lnSpc>
              <a:spcBef>
                <a:spcPct val="20000"/>
              </a:spcBef>
              <a:spcAft>
                <a:spcPts val="800"/>
              </a:spcAft>
              <a:buSzPct val="100000"/>
              <a:buFont typeface="Calibri" pitchFamily="34" charset="0"/>
              <a:buChar char="–"/>
            </a:pPr>
            <a:r>
              <a:rPr lang="en-US" sz="3200" b="1">
                <a:solidFill>
                  <a:srgbClr val="FF0000"/>
                </a:solidFill>
                <a:latin typeface="Calibri" pitchFamily="34" charset="0"/>
                <a:ea typeface="Calibri" pitchFamily="34" charset="0"/>
                <a:cs typeface="Calibri" pitchFamily="34" charset="0"/>
              </a:rPr>
              <a:t>How much change is too much?</a:t>
            </a:r>
            <a:endParaRPr lang="en-US" sz="2500" b="1">
              <a:latin typeface="Times New Roman" pitchFamily="18" charset="0"/>
            </a:endParaRPr>
          </a:p>
        </p:txBody>
      </p:sp>
      <p:sp>
        <p:nvSpPr>
          <p:cNvPr id="98" name="Text Box 3"/>
          <p:cNvSpPr txBox="1">
            <a:spLocks noChangeArrowheads="1"/>
          </p:cNvSpPr>
          <p:nvPr/>
        </p:nvSpPr>
        <p:spPr bwMode="auto">
          <a:xfrm>
            <a:off x="190500" y="74613"/>
            <a:ext cx="8758238" cy="708025"/>
          </a:xfrm>
          <a:prstGeom prst="rect">
            <a:avLst/>
          </a:prstGeom>
          <a:noFill/>
          <a:ln w="9525">
            <a:noFill/>
            <a:miter lim="800000"/>
            <a:headEnd/>
            <a:tailEnd/>
          </a:ln>
          <a:effectLst/>
        </p:spPr>
        <p:txBody>
          <a:bodyPr>
            <a:spAutoFit/>
          </a:bodyPr>
          <a:lstStyle/>
          <a:p>
            <a:pPr algn="ctr">
              <a:spcBef>
                <a:spcPct val="55000"/>
              </a:spcBef>
              <a:tabLst>
                <a:tab pos="4970463" algn="l"/>
              </a:tabLst>
              <a:defRPr/>
            </a:pPr>
            <a:r>
              <a:rPr lang="en-US" sz="4000" b="1" dirty="0">
                <a:solidFill>
                  <a:srgbClr val="000000"/>
                </a:solidFill>
                <a:effectLst>
                  <a:outerShdw blurRad="38100" dist="38100" dir="2700000" algn="tl">
                    <a:srgbClr val="000000">
                      <a:alpha val="43137"/>
                    </a:srgbClr>
                  </a:outerShdw>
                </a:effectLst>
                <a:latin typeface="Calibri" pitchFamily="34" charset="0"/>
              </a:rPr>
              <a:t>Modeling tipping points</a:t>
            </a:r>
            <a:endParaRPr lang="en-US" sz="4000" b="1" i="1" dirty="0">
              <a:solidFill>
                <a:srgbClr val="000000"/>
              </a:solidFill>
              <a:effectLst>
                <a:outerShdw blurRad="38100" dist="38100" dir="2700000" algn="tl">
                  <a:srgbClr val="000000">
                    <a:alpha val="43137"/>
                  </a:srgbClr>
                </a:outerShdw>
              </a:effectLst>
              <a:latin typeface="Calibri" pitchFamily="34" charset="0"/>
            </a:endParaRPr>
          </a:p>
        </p:txBody>
      </p:sp>
      <p:cxnSp>
        <p:nvCxnSpPr>
          <p:cNvPr id="99" name="Straight Connector 98"/>
          <p:cNvCxnSpPr/>
          <p:nvPr/>
        </p:nvCxnSpPr>
        <p:spPr>
          <a:xfrm flipV="1">
            <a:off x="914400" y="747713"/>
            <a:ext cx="7315200" cy="0"/>
          </a:xfrm>
          <a:prstGeom prst="line">
            <a:avLst/>
          </a:prstGeom>
          <a:ln w="25400" cap="rnd">
            <a:solidFill>
              <a:srgbClr val="003300"/>
            </a:solidFill>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nvGraphicFramePr>
        <p:xfrm>
          <a:off x="914400" y="1546225"/>
          <a:ext cx="3540126" cy="3487736"/>
        </p:xfrm>
        <a:graphic>
          <a:graphicData uri="http://schemas.openxmlformats.org/drawingml/2006/table">
            <a:tbl>
              <a:tblPr firstRow="1" bandRow="1">
                <a:tableStyleId>{C4B1156A-380E-4F78-BDF5-A606A8083BF9}</a:tableStyleId>
              </a:tblPr>
              <a:tblGrid>
                <a:gridCol w="590021"/>
                <a:gridCol w="590021"/>
                <a:gridCol w="590021"/>
                <a:gridCol w="590021"/>
                <a:gridCol w="590021"/>
                <a:gridCol w="590021"/>
              </a:tblGrid>
              <a:tr h="498248">
                <a:tc>
                  <a:txBody>
                    <a:bodyPr/>
                    <a:lstStyle/>
                    <a:p>
                      <a:endParaRPr lang="en-US" sz="1800" dirty="0"/>
                    </a:p>
                  </a:txBody>
                  <a:tcPr marL="91426" marR="91426" marT="45730" marB="45730">
                    <a:solidFill>
                      <a:schemeClr val="bg1">
                        <a:lumMod val="75000"/>
                      </a:schemeClr>
                    </a:solidFill>
                  </a:tcPr>
                </a:tc>
                <a:tc>
                  <a:txBody>
                    <a:bodyPr/>
                    <a:lstStyle/>
                    <a:p>
                      <a:endParaRPr lang="en-US" sz="1800" dirty="0"/>
                    </a:p>
                  </a:txBody>
                  <a:tcPr marL="91426" marR="91426" marT="45730" marB="45730">
                    <a:solidFill>
                      <a:schemeClr val="bg1">
                        <a:lumMod val="75000"/>
                      </a:schemeClr>
                    </a:solidFill>
                  </a:tcPr>
                </a:tc>
                <a:tc>
                  <a:txBody>
                    <a:bodyPr/>
                    <a:lstStyle/>
                    <a:p>
                      <a:endParaRPr lang="en-US" sz="1800" dirty="0"/>
                    </a:p>
                  </a:txBody>
                  <a:tcPr marL="91426" marR="91426" marT="45730" marB="45730">
                    <a:solidFill>
                      <a:schemeClr val="bg1">
                        <a:lumMod val="75000"/>
                      </a:schemeClr>
                    </a:solidFill>
                  </a:tcPr>
                </a:tc>
                <a:tc>
                  <a:txBody>
                    <a:bodyPr/>
                    <a:lstStyle/>
                    <a:p>
                      <a:endParaRPr lang="en-US" sz="1800" dirty="0"/>
                    </a:p>
                  </a:txBody>
                  <a:tcPr marL="91426" marR="91426" marT="45730" marB="45730">
                    <a:solidFill>
                      <a:schemeClr val="bg1">
                        <a:lumMod val="75000"/>
                      </a:schemeClr>
                    </a:solidFill>
                  </a:tcPr>
                </a:tc>
                <a:tc>
                  <a:txBody>
                    <a:bodyPr/>
                    <a:lstStyle/>
                    <a:p>
                      <a:endParaRPr lang="en-US" sz="1800" dirty="0"/>
                    </a:p>
                  </a:txBody>
                  <a:tcPr marL="91426" marR="91426" marT="45730" marB="45730">
                    <a:solidFill>
                      <a:schemeClr val="bg1">
                        <a:lumMod val="75000"/>
                      </a:schemeClr>
                    </a:solidFill>
                  </a:tcPr>
                </a:tc>
                <a:tc>
                  <a:txBody>
                    <a:bodyPr/>
                    <a:lstStyle/>
                    <a:p>
                      <a:endParaRPr lang="en-US" sz="1800" dirty="0"/>
                    </a:p>
                  </a:txBody>
                  <a:tcPr marL="91426" marR="91426" marT="45730" marB="45730">
                    <a:solidFill>
                      <a:schemeClr val="bg1">
                        <a:lumMod val="75000"/>
                      </a:schemeClr>
                    </a:solidFill>
                  </a:tcPr>
                </a:tc>
              </a:tr>
              <a:tr h="498248">
                <a:tc>
                  <a:txBody>
                    <a:bodyPr/>
                    <a:lstStyle/>
                    <a:p>
                      <a:endParaRPr lang="en-US" sz="1800"/>
                    </a:p>
                  </a:txBody>
                  <a:tcPr marL="91426" marR="91426" marT="45730" marB="45730">
                    <a:solidFill>
                      <a:schemeClr val="bg1">
                        <a:lumMod val="75000"/>
                      </a:schemeClr>
                    </a:solidFill>
                  </a:tcPr>
                </a:tc>
                <a:tc>
                  <a:txBody>
                    <a:bodyPr/>
                    <a:lstStyle/>
                    <a:p>
                      <a:endParaRPr lang="en-US" sz="1800" dirty="0"/>
                    </a:p>
                  </a:txBody>
                  <a:tcPr marL="91426" marR="91426" marT="45730" marB="45730">
                    <a:solidFill>
                      <a:schemeClr val="bg1">
                        <a:lumMod val="75000"/>
                      </a:schemeClr>
                    </a:solidFill>
                  </a:tcPr>
                </a:tc>
                <a:tc>
                  <a:txBody>
                    <a:bodyPr/>
                    <a:lstStyle/>
                    <a:p>
                      <a:endParaRPr lang="en-US" sz="1800" dirty="0"/>
                    </a:p>
                  </a:txBody>
                  <a:tcPr marL="91426" marR="91426" marT="45730" marB="45730">
                    <a:solidFill>
                      <a:schemeClr val="bg1">
                        <a:lumMod val="75000"/>
                      </a:schemeClr>
                    </a:solidFill>
                  </a:tcPr>
                </a:tc>
                <a:tc>
                  <a:txBody>
                    <a:bodyPr/>
                    <a:lstStyle/>
                    <a:p>
                      <a:endParaRPr lang="en-US" sz="1800" dirty="0"/>
                    </a:p>
                  </a:txBody>
                  <a:tcPr marL="91426" marR="91426" marT="45730" marB="45730">
                    <a:solidFill>
                      <a:schemeClr val="bg1">
                        <a:lumMod val="75000"/>
                      </a:schemeClr>
                    </a:solidFill>
                  </a:tcPr>
                </a:tc>
                <a:tc>
                  <a:txBody>
                    <a:bodyPr/>
                    <a:lstStyle/>
                    <a:p>
                      <a:endParaRPr lang="en-US" sz="1800"/>
                    </a:p>
                  </a:txBody>
                  <a:tcPr marL="91426" marR="91426" marT="45730" marB="45730">
                    <a:solidFill>
                      <a:schemeClr val="bg1">
                        <a:lumMod val="75000"/>
                      </a:schemeClr>
                    </a:solidFill>
                  </a:tcPr>
                </a:tc>
                <a:tc>
                  <a:txBody>
                    <a:bodyPr/>
                    <a:lstStyle/>
                    <a:p>
                      <a:endParaRPr lang="en-US" sz="1800" dirty="0"/>
                    </a:p>
                  </a:txBody>
                  <a:tcPr marL="91426" marR="91426" marT="45730" marB="45730">
                    <a:solidFill>
                      <a:schemeClr val="bg1">
                        <a:lumMod val="75000"/>
                      </a:schemeClr>
                    </a:solidFill>
                  </a:tcPr>
                </a:tc>
              </a:tr>
              <a:tr h="498248">
                <a:tc>
                  <a:txBody>
                    <a:bodyPr/>
                    <a:lstStyle/>
                    <a:p>
                      <a:endParaRPr lang="en-US" sz="1800"/>
                    </a:p>
                  </a:txBody>
                  <a:tcPr marL="91426" marR="91426" marT="45730" marB="45730">
                    <a:solidFill>
                      <a:schemeClr val="bg1">
                        <a:lumMod val="75000"/>
                      </a:schemeClr>
                    </a:solidFill>
                  </a:tcPr>
                </a:tc>
                <a:tc>
                  <a:txBody>
                    <a:bodyPr/>
                    <a:lstStyle/>
                    <a:p>
                      <a:endParaRPr lang="en-US" sz="1800"/>
                    </a:p>
                  </a:txBody>
                  <a:tcPr marL="91426" marR="91426" marT="45730" marB="45730">
                    <a:solidFill>
                      <a:schemeClr val="bg1">
                        <a:lumMod val="75000"/>
                      </a:schemeClr>
                    </a:solidFill>
                  </a:tcPr>
                </a:tc>
                <a:tc>
                  <a:txBody>
                    <a:bodyPr/>
                    <a:lstStyle/>
                    <a:p>
                      <a:endParaRPr lang="en-US" sz="1800" dirty="0"/>
                    </a:p>
                  </a:txBody>
                  <a:tcPr marL="91426" marR="91426" marT="45730" marB="45730">
                    <a:solidFill>
                      <a:schemeClr val="bg1">
                        <a:lumMod val="75000"/>
                      </a:schemeClr>
                    </a:solidFill>
                  </a:tcPr>
                </a:tc>
                <a:tc>
                  <a:txBody>
                    <a:bodyPr/>
                    <a:lstStyle/>
                    <a:p>
                      <a:endParaRPr lang="en-US" sz="1800" dirty="0"/>
                    </a:p>
                  </a:txBody>
                  <a:tcPr marL="91426" marR="91426" marT="45730" marB="45730">
                    <a:solidFill>
                      <a:schemeClr val="bg1">
                        <a:lumMod val="75000"/>
                      </a:schemeClr>
                    </a:solidFill>
                  </a:tcPr>
                </a:tc>
                <a:tc>
                  <a:txBody>
                    <a:bodyPr/>
                    <a:lstStyle/>
                    <a:p>
                      <a:endParaRPr lang="en-US" sz="1800" dirty="0"/>
                    </a:p>
                  </a:txBody>
                  <a:tcPr marL="91426" marR="91426" marT="45730" marB="45730">
                    <a:solidFill>
                      <a:schemeClr val="bg1">
                        <a:lumMod val="75000"/>
                      </a:schemeClr>
                    </a:solidFill>
                  </a:tcPr>
                </a:tc>
                <a:tc>
                  <a:txBody>
                    <a:bodyPr/>
                    <a:lstStyle/>
                    <a:p>
                      <a:endParaRPr lang="en-US" sz="1800" dirty="0"/>
                    </a:p>
                  </a:txBody>
                  <a:tcPr marL="91426" marR="91426" marT="45730" marB="45730">
                    <a:solidFill>
                      <a:schemeClr val="bg1">
                        <a:lumMod val="75000"/>
                      </a:schemeClr>
                    </a:solidFill>
                  </a:tcPr>
                </a:tc>
              </a:tr>
              <a:tr h="498248">
                <a:tc>
                  <a:txBody>
                    <a:bodyPr/>
                    <a:lstStyle/>
                    <a:p>
                      <a:endParaRPr lang="en-US" sz="1800"/>
                    </a:p>
                  </a:txBody>
                  <a:tcPr marL="91426" marR="91426" marT="45730" marB="45730">
                    <a:solidFill>
                      <a:schemeClr val="bg1">
                        <a:lumMod val="75000"/>
                      </a:schemeClr>
                    </a:solidFill>
                  </a:tcPr>
                </a:tc>
                <a:tc>
                  <a:txBody>
                    <a:bodyPr/>
                    <a:lstStyle/>
                    <a:p>
                      <a:endParaRPr lang="en-US" sz="1800"/>
                    </a:p>
                  </a:txBody>
                  <a:tcPr marL="91426" marR="91426" marT="45730" marB="45730">
                    <a:solidFill>
                      <a:schemeClr val="bg1">
                        <a:lumMod val="75000"/>
                      </a:schemeClr>
                    </a:solidFill>
                  </a:tcPr>
                </a:tc>
                <a:tc>
                  <a:txBody>
                    <a:bodyPr/>
                    <a:lstStyle/>
                    <a:p>
                      <a:endParaRPr lang="en-US" sz="1800"/>
                    </a:p>
                  </a:txBody>
                  <a:tcPr marL="91426" marR="91426" marT="45730" marB="45730">
                    <a:solidFill>
                      <a:schemeClr val="bg1">
                        <a:lumMod val="75000"/>
                      </a:schemeClr>
                    </a:solidFill>
                  </a:tcPr>
                </a:tc>
                <a:tc>
                  <a:txBody>
                    <a:bodyPr/>
                    <a:lstStyle/>
                    <a:p>
                      <a:endParaRPr lang="en-US" sz="1800" dirty="0"/>
                    </a:p>
                  </a:txBody>
                  <a:tcPr marL="91426" marR="91426" marT="45730" marB="45730">
                    <a:solidFill>
                      <a:schemeClr val="bg1">
                        <a:lumMod val="75000"/>
                      </a:schemeClr>
                    </a:solidFill>
                  </a:tcPr>
                </a:tc>
                <a:tc>
                  <a:txBody>
                    <a:bodyPr/>
                    <a:lstStyle/>
                    <a:p>
                      <a:endParaRPr lang="en-US" sz="1800" dirty="0"/>
                    </a:p>
                  </a:txBody>
                  <a:tcPr marL="91426" marR="91426" marT="45730" marB="45730">
                    <a:solidFill>
                      <a:schemeClr val="bg1">
                        <a:lumMod val="75000"/>
                      </a:schemeClr>
                    </a:solidFill>
                  </a:tcPr>
                </a:tc>
                <a:tc>
                  <a:txBody>
                    <a:bodyPr/>
                    <a:lstStyle/>
                    <a:p>
                      <a:endParaRPr lang="en-US" sz="1800" dirty="0"/>
                    </a:p>
                  </a:txBody>
                  <a:tcPr marL="91426" marR="91426" marT="45730" marB="45730">
                    <a:solidFill>
                      <a:schemeClr val="bg1">
                        <a:lumMod val="75000"/>
                      </a:schemeClr>
                    </a:solidFill>
                  </a:tcPr>
                </a:tc>
              </a:tr>
              <a:tr h="498248">
                <a:tc>
                  <a:txBody>
                    <a:bodyPr/>
                    <a:lstStyle/>
                    <a:p>
                      <a:endParaRPr lang="en-US" sz="1800" dirty="0"/>
                    </a:p>
                  </a:txBody>
                  <a:tcPr marL="91426" marR="91426" marT="45730" marB="45730">
                    <a:solidFill>
                      <a:schemeClr val="bg1">
                        <a:lumMod val="75000"/>
                      </a:schemeClr>
                    </a:solidFill>
                  </a:tcPr>
                </a:tc>
                <a:tc>
                  <a:txBody>
                    <a:bodyPr/>
                    <a:lstStyle/>
                    <a:p>
                      <a:endParaRPr lang="en-US" sz="1800"/>
                    </a:p>
                  </a:txBody>
                  <a:tcPr marL="91426" marR="91426" marT="45730" marB="45730">
                    <a:solidFill>
                      <a:schemeClr val="bg1">
                        <a:lumMod val="75000"/>
                      </a:schemeClr>
                    </a:solidFill>
                  </a:tcPr>
                </a:tc>
                <a:tc>
                  <a:txBody>
                    <a:bodyPr/>
                    <a:lstStyle/>
                    <a:p>
                      <a:endParaRPr lang="en-US" sz="1800"/>
                    </a:p>
                  </a:txBody>
                  <a:tcPr marL="91426" marR="91426" marT="45730" marB="45730">
                    <a:solidFill>
                      <a:schemeClr val="bg1">
                        <a:lumMod val="75000"/>
                      </a:schemeClr>
                    </a:solidFill>
                  </a:tcPr>
                </a:tc>
                <a:tc>
                  <a:txBody>
                    <a:bodyPr/>
                    <a:lstStyle/>
                    <a:p>
                      <a:endParaRPr lang="en-US" sz="1800"/>
                    </a:p>
                  </a:txBody>
                  <a:tcPr marL="91426" marR="91426" marT="45730" marB="45730">
                    <a:solidFill>
                      <a:schemeClr val="bg1">
                        <a:lumMod val="75000"/>
                      </a:schemeClr>
                    </a:solidFill>
                  </a:tcPr>
                </a:tc>
                <a:tc>
                  <a:txBody>
                    <a:bodyPr/>
                    <a:lstStyle/>
                    <a:p>
                      <a:endParaRPr lang="en-US" sz="1800" dirty="0"/>
                    </a:p>
                  </a:txBody>
                  <a:tcPr marL="91426" marR="91426" marT="45730" marB="45730">
                    <a:solidFill>
                      <a:schemeClr val="bg1">
                        <a:lumMod val="75000"/>
                      </a:schemeClr>
                    </a:solidFill>
                  </a:tcPr>
                </a:tc>
                <a:tc>
                  <a:txBody>
                    <a:bodyPr/>
                    <a:lstStyle/>
                    <a:p>
                      <a:endParaRPr lang="en-US" sz="1800" dirty="0"/>
                    </a:p>
                  </a:txBody>
                  <a:tcPr marL="91426" marR="91426" marT="45730" marB="45730">
                    <a:solidFill>
                      <a:schemeClr val="bg1">
                        <a:lumMod val="75000"/>
                      </a:schemeClr>
                    </a:solidFill>
                  </a:tcPr>
                </a:tc>
              </a:tr>
              <a:tr h="498248">
                <a:tc>
                  <a:txBody>
                    <a:bodyPr/>
                    <a:lstStyle/>
                    <a:p>
                      <a:endParaRPr lang="en-US" sz="1800"/>
                    </a:p>
                  </a:txBody>
                  <a:tcPr marL="91426" marR="91426" marT="45730" marB="45730">
                    <a:solidFill>
                      <a:schemeClr val="bg1">
                        <a:lumMod val="75000"/>
                      </a:schemeClr>
                    </a:solidFill>
                  </a:tcPr>
                </a:tc>
                <a:tc>
                  <a:txBody>
                    <a:bodyPr/>
                    <a:lstStyle/>
                    <a:p>
                      <a:endParaRPr lang="en-US" sz="1800"/>
                    </a:p>
                  </a:txBody>
                  <a:tcPr marL="91426" marR="91426" marT="45730" marB="45730">
                    <a:solidFill>
                      <a:schemeClr val="bg1">
                        <a:lumMod val="75000"/>
                      </a:schemeClr>
                    </a:solidFill>
                  </a:tcPr>
                </a:tc>
                <a:tc>
                  <a:txBody>
                    <a:bodyPr/>
                    <a:lstStyle/>
                    <a:p>
                      <a:endParaRPr lang="en-US" sz="1800"/>
                    </a:p>
                  </a:txBody>
                  <a:tcPr marL="91426" marR="91426" marT="45730" marB="45730">
                    <a:solidFill>
                      <a:schemeClr val="bg1">
                        <a:lumMod val="75000"/>
                      </a:schemeClr>
                    </a:solidFill>
                  </a:tcPr>
                </a:tc>
                <a:tc>
                  <a:txBody>
                    <a:bodyPr/>
                    <a:lstStyle/>
                    <a:p>
                      <a:endParaRPr lang="en-US" sz="1800"/>
                    </a:p>
                  </a:txBody>
                  <a:tcPr marL="91426" marR="91426" marT="45730" marB="45730">
                    <a:solidFill>
                      <a:schemeClr val="bg1">
                        <a:lumMod val="75000"/>
                      </a:schemeClr>
                    </a:solidFill>
                  </a:tcPr>
                </a:tc>
                <a:tc>
                  <a:txBody>
                    <a:bodyPr/>
                    <a:lstStyle/>
                    <a:p>
                      <a:endParaRPr lang="en-US" sz="1800" dirty="0"/>
                    </a:p>
                  </a:txBody>
                  <a:tcPr marL="91426" marR="91426" marT="45730" marB="45730">
                    <a:solidFill>
                      <a:schemeClr val="bg1">
                        <a:lumMod val="75000"/>
                      </a:schemeClr>
                    </a:solidFill>
                  </a:tcPr>
                </a:tc>
                <a:tc>
                  <a:txBody>
                    <a:bodyPr/>
                    <a:lstStyle/>
                    <a:p>
                      <a:endParaRPr lang="en-US" sz="1800" dirty="0"/>
                    </a:p>
                  </a:txBody>
                  <a:tcPr marL="91426" marR="91426" marT="45730" marB="45730">
                    <a:solidFill>
                      <a:schemeClr val="bg1">
                        <a:lumMod val="75000"/>
                      </a:schemeClr>
                    </a:solidFill>
                  </a:tcPr>
                </a:tc>
              </a:tr>
              <a:tr h="498248">
                <a:tc>
                  <a:txBody>
                    <a:bodyPr/>
                    <a:lstStyle/>
                    <a:p>
                      <a:endParaRPr lang="en-US" sz="1800" dirty="0"/>
                    </a:p>
                  </a:txBody>
                  <a:tcPr marL="91426" marR="91426" marT="45730" marB="45730">
                    <a:solidFill>
                      <a:schemeClr val="bg1">
                        <a:lumMod val="75000"/>
                      </a:schemeClr>
                    </a:solidFill>
                  </a:tcPr>
                </a:tc>
                <a:tc>
                  <a:txBody>
                    <a:bodyPr/>
                    <a:lstStyle/>
                    <a:p>
                      <a:endParaRPr lang="en-US" sz="1800"/>
                    </a:p>
                  </a:txBody>
                  <a:tcPr marL="91426" marR="91426" marT="45730" marB="45730">
                    <a:solidFill>
                      <a:schemeClr val="bg1">
                        <a:lumMod val="75000"/>
                      </a:schemeClr>
                    </a:solidFill>
                  </a:tcPr>
                </a:tc>
                <a:tc>
                  <a:txBody>
                    <a:bodyPr/>
                    <a:lstStyle/>
                    <a:p>
                      <a:endParaRPr lang="en-US" sz="1800" dirty="0"/>
                    </a:p>
                  </a:txBody>
                  <a:tcPr marL="91426" marR="91426" marT="45730" marB="45730">
                    <a:solidFill>
                      <a:schemeClr val="bg1">
                        <a:lumMod val="75000"/>
                      </a:schemeClr>
                    </a:solidFill>
                  </a:tcPr>
                </a:tc>
                <a:tc>
                  <a:txBody>
                    <a:bodyPr/>
                    <a:lstStyle/>
                    <a:p>
                      <a:endParaRPr lang="en-US" sz="1800"/>
                    </a:p>
                  </a:txBody>
                  <a:tcPr marL="91426" marR="91426" marT="45730" marB="45730">
                    <a:solidFill>
                      <a:schemeClr val="bg1">
                        <a:lumMod val="75000"/>
                      </a:schemeClr>
                    </a:solidFill>
                  </a:tcPr>
                </a:tc>
                <a:tc>
                  <a:txBody>
                    <a:bodyPr/>
                    <a:lstStyle/>
                    <a:p>
                      <a:endParaRPr lang="en-US" sz="1800"/>
                    </a:p>
                  </a:txBody>
                  <a:tcPr marL="91426" marR="91426" marT="45730" marB="45730">
                    <a:solidFill>
                      <a:schemeClr val="bg1">
                        <a:lumMod val="75000"/>
                      </a:schemeClr>
                    </a:solidFill>
                  </a:tcPr>
                </a:tc>
                <a:tc>
                  <a:txBody>
                    <a:bodyPr/>
                    <a:lstStyle/>
                    <a:p>
                      <a:endParaRPr lang="en-US" sz="1800" dirty="0"/>
                    </a:p>
                  </a:txBody>
                  <a:tcPr marL="91426" marR="91426" marT="45730" marB="45730">
                    <a:solidFill>
                      <a:schemeClr val="bg1">
                        <a:lumMod val="75000"/>
                      </a:schemeClr>
                    </a:solidFill>
                  </a:tcPr>
                </a:tc>
              </a:tr>
            </a:tbl>
          </a:graphicData>
        </a:graphic>
      </p:graphicFrame>
      <p:cxnSp>
        <p:nvCxnSpPr>
          <p:cNvPr id="36" name="Straight Arrow Connector 35"/>
          <p:cNvCxnSpPr/>
          <p:nvPr/>
        </p:nvCxnSpPr>
        <p:spPr>
          <a:xfrm>
            <a:off x="1158875" y="5160963"/>
            <a:ext cx="314166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977" name="Text Box 2"/>
          <p:cNvSpPr txBox="1">
            <a:spLocks noChangeArrowheads="1"/>
          </p:cNvSpPr>
          <p:nvPr/>
        </p:nvSpPr>
        <p:spPr bwMode="auto">
          <a:xfrm>
            <a:off x="2011363" y="5207000"/>
            <a:ext cx="1347787"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lnSpc>
                <a:spcPct val="115000"/>
              </a:lnSpc>
              <a:spcAft>
                <a:spcPts val="1000"/>
              </a:spcAft>
            </a:pPr>
            <a:r>
              <a:rPr lang="en-US" b="1">
                <a:latin typeface="Calibri" pitchFamily="34" charset="0"/>
                <a:ea typeface="Calibri" pitchFamily="34" charset="0"/>
                <a:cs typeface="Times New Roman" pitchFamily="18" charset="0"/>
              </a:rPr>
              <a:t>WARMER</a:t>
            </a:r>
            <a:endParaRPr lang="en-US">
              <a:latin typeface="Calibri" pitchFamily="34" charset="0"/>
              <a:ea typeface="Calibri" pitchFamily="34" charset="0"/>
              <a:cs typeface="Times New Roman" pitchFamily="18" charset="0"/>
            </a:endParaRPr>
          </a:p>
        </p:txBody>
      </p:sp>
      <p:cxnSp>
        <p:nvCxnSpPr>
          <p:cNvPr id="38" name="Straight Arrow Connector 37"/>
          <p:cNvCxnSpPr/>
          <p:nvPr/>
        </p:nvCxnSpPr>
        <p:spPr>
          <a:xfrm>
            <a:off x="754063" y="1566863"/>
            <a:ext cx="0" cy="34194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979" name="Text Box 2"/>
          <p:cNvSpPr txBox="1">
            <a:spLocks noChangeArrowheads="1"/>
          </p:cNvSpPr>
          <p:nvPr/>
        </p:nvSpPr>
        <p:spPr bwMode="auto">
          <a:xfrm rot="5400000">
            <a:off x="-160337" y="3036887"/>
            <a:ext cx="134778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lnSpc>
                <a:spcPct val="115000"/>
              </a:lnSpc>
              <a:spcAft>
                <a:spcPts val="1000"/>
              </a:spcAft>
            </a:pPr>
            <a:r>
              <a:rPr lang="en-US" b="1">
                <a:latin typeface="Calibri" pitchFamily="34" charset="0"/>
                <a:ea typeface="Calibri" pitchFamily="34" charset="0"/>
                <a:cs typeface="Times New Roman" pitchFamily="18" charset="0"/>
              </a:rPr>
              <a:t>DRIER</a:t>
            </a:r>
            <a:endParaRPr lang="en-US">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5390315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G:\FIRELAB\Projects\FireBGCv2\TIPSY\tipsy\output\grids\tpefb _frot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7088" y="2889250"/>
            <a:ext cx="2925762"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3" descr="G:\FIRELAB\Projects\FireBGCv2\TIPSY\tipsy\output\grids\tpgnp _frot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2889250"/>
            <a:ext cx="2925763"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descr="G:\FIRELAB\Projects\FireBGCv2\TIPSY\tipsy\output\grids\tpynp _frot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2275" y="2889250"/>
            <a:ext cx="2925763"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09" name="Group 1"/>
          <p:cNvGrpSpPr>
            <a:grpSpLocks/>
          </p:cNvGrpSpPr>
          <p:nvPr/>
        </p:nvGrpSpPr>
        <p:grpSpPr bwMode="auto">
          <a:xfrm>
            <a:off x="190500" y="14288"/>
            <a:ext cx="8955088" cy="6437312"/>
            <a:chOff x="190501" y="14268"/>
            <a:chExt cx="8955796" cy="6437600"/>
          </a:xfrm>
        </p:grpSpPr>
        <p:pic>
          <p:nvPicPr>
            <p:cNvPr id="47110" name="Picture 2"/>
            <p:cNvPicPr>
              <a:picLocks noChangeAspect="1"/>
            </p:cNvPicPr>
            <p:nvPr/>
          </p:nvPicPr>
          <p:blipFill>
            <a:blip r:embed="rId5">
              <a:extLst>
                <a:ext uri="{28A0092B-C50C-407E-A947-70E740481C1C}">
                  <a14:useLocalDpi xmlns:a14="http://schemas.microsoft.com/office/drawing/2010/main" val="0"/>
                </a:ext>
              </a:extLst>
            </a:blip>
            <a:srcRect l="21085" t="8778" r="28477"/>
            <a:stretch>
              <a:fillRect/>
            </a:stretch>
          </p:blipFill>
          <p:spPr bwMode="auto">
            <a:xfrm>
              <a:off x="886167" y="1183133"/>
              <a:ext cx="1141505" cy="1637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2" descr="G:\FIRELAB\Manuscripts\TippingPoints_2011\YNP_sppidbar_Year1.tif"/>
            <p:cNvPicPr>
              <a:picLocks noChangeAspect="1" noChangeArrowheads="1"/>
            </p:cNvPicPr>
            <p:nvPr/>
          </p:nvPicPr>
          <p:blipFill>
            <a:blip r:embed="rId6" cstate="print">
              <a:extLst>
                <a:ext uri="{28A0092B-C50C-407E-A947-70E740481C1C}">
                  <a14:useLocalDpi xmlns:a14="http://schemas.microsoft.com/office/drawing/2010/main" val="0"/>
                </a:ext>
              </a:extLst>
            </a:blip>
            <a:srcRect l="12025"/>
            <a:stretch>
              <a:fillRect/>
            </a:stretch>
          </p:blipFill>
          <p:spPr bwMode="auto">
            <a:xfrm>
              <a:off x="3255649" y="1073055"/>
              <a:ext cx="1984415" cy="1791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3" descr="G:\FIRELAB\Manuscripts\TippingPoints_2011\EFBR_sppidbar_Year1.tif"/>
            <p:cNvPicPr>
              <a:picLocks noChangeAspect="1" noChangeArrowheads="1"/>
            </p:cNvPicPr>
            <p:nvPr/>
          </p:nvPicPr>
          <p:blipFill>
            <a:blip r:embed="rId7" cstate="print">
              <a:extLst>
                <a:ext uri="{28A0092B-C50C-407E-A947-70E740481C1C}">
                  <a14:useLocalDpi xmlns:a14="http://schemas.microsoft.com/office/drawing/2010/main" val="0"/>
                </a:ext>
              </a:extLst>
            </a:blip>
            <a:srcRect l="13136" r="5229"/>
            <a:stretch>
              <a:fillRect/>
            </a:stretch>
          </p:blipFill>
          <p:spPr bwMode="auto">
            <a:xfrm>
              <a:off x="6252268" y="1009047"/>
              <a:ext cx="1841384" cy="1791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3" name="Text Box 2"/>
            <p:cNvSpPr txBox="1">
              <a:spLocks noChangeArrowheads="1"/>
            </p:cNvSpPr>
            <p:nvPr/>
          </p:nvSpPr>
          <p:spPr bwMode="auto">
            <a:xfrm>
              <a:off x="517158" y="669798"/>
              <a:ext cx="2032000" cy="37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lnSpc>
                  <a:spcPct val="115000"/>
                </a:lnSpc>
                <a:spcAft>
                  <a:spcPts val="1000"/>
                </a:spcAft>
              </a:pPr>
              <a:r>
                <a:rPr lang="en-US" b="1">
                  <a:solidFill>
                    <a:srgbClr val="000000"/>
                  </a:solidFill>
                  <a:latin typeface="Calibri" pitchFamily="34" charset="0"/>
                  <a:ea typeface="Calibri" pitchFamily="34" charset="0"/>
                  <a:cs typeface="Calibri" pitchFamily="34" charset="0"/>
                </a:rPr>
                <a:t>Glacier NP</a:t>
              </a:r>
              <a:endParaRPr lang="en-US">
                <a:solidFill>
                  <a:srgbClr val="000000"/>
                </a:solidFill>
                <a:latin typeface="Calibri" pitchFamily="34" charset="0"/>
                <a:ea typeface="Calibri" pitchFamily="34" charset="0"/>
                <a:cs typeface="Calibri" pitchFamily="34" charset="0"/>
              </a:endParaRPr>
            </a:p>
          </p:txBody>
        </p:sp>
        <p:sp>
          <p:nvSpPr>
            <p:cNvPr id="47114" name="Text Box 2"/>
            <p:cNvSpPr txBox="1">
              <a:spLocks noChangeArrowheads="1"/>
            </p:cNvSpPr>
            <p:nvPr/>
          </p:nvSpPr>
          <p:spPr bwMode="auto">
            <a:xfrm>
              <a:off x="3212822" y="669798"/>
              <a:ext cx="2032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lnSpc>
                  <a:spcPct val="115000"/>
                </a:lnSpc>
                <a:spcAft>
                  <a:spcPts val="1000"/>
                </a:spcAft>
              </a:pPr>
              <a:r>
                <a:rPr lang="en-US" b="1">
                  <a:solidFill>
                    <a:srgbClr val="000000"/>
                  </a:solidFill>
                  <a:latin typeface="Calibri" pitchFamily="34" charset="0"/>
                  <a:ea typeface="Calibri" pitchFamily="34" charset="0"/>
                  <a:cs typeface="Calibri" pitchFamily="34" charset="0"/>
                </a:rPr>
                <a:t>Yellowstone NP</a:t>
              </a:r>
              <a:endParaRPr lang="en-US">
                <a:solidFill>
                  <a:srgbClr val="000000"/>
                </a:solidFill>
                <a:latin typeface="Calibri" pitchFamily="34" charset="0"/>
                <a:ea typeface="Calibri" pitchFamily="34" charset="0"/>
                <a:cs typeface="Calibri" pitchFamily="34" charset="0"/>
              </a:endParaRPr>
            </a:p>
          </p:txBody>
        </p:sp>
        <p:sp>
          <p:nvSpPr>
            <p:cNvPr id="47115" name="Text Box 2"/>
            <p:cNvSpPr txBox="1">
              <a:spLocks noChangeArrowheads="1"/>
            </p:cNvSpPr>
            <p:nvPr/>
          </p:nvSpPr>
          <p:spPr bwMode="auto">
            <a:xfrm>
              <a:off x="6288254" y="669798"/>
              <a:ext cx="17621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lnSpc>
                  <a:spcPct val="115000"/>
                </a:lnSpc>
                <a:spcAft>
                  <a:spcPts val="1000"/>
                </a:spcAft>
              </a:pPr>
              <a:r>
                <a:rPr lang="en-US" b="1">
                  <a:solidFill>
                    <a:srgbClr val="000000"/>
                  </a:solidFill>
                  <a:latin typeface="Calibri" pitchFamily="34" charset="0"/>
                  <a:ea typeface="Calibri" pitchFamily="34" charset="0"/>
                  <a:cs typeface="Calibri" pitchFamily="34" charset="0"/>
                </a:rPr>
                <a:t>Bitterroot NF</a:t>
              </a:r>
              <a:endParaRPr lang="en-US">
                <a:solidFill>
                  <a:srgbClr val="000000"/>
                </a:solidFill>
                <a:latin typeface="Calibri" pitchFamily="34" charset="0"/>
                <a:ea typeface="Calibri" pitchFamily="34" charset="0"/>
                <a:cs typeface="Calibri" pitchFamily="34" charset="0"/>
              </a:endParaRPr>
            </a:p>
          </p:txBody>
        </p:sp>
        <p:sp>
          <p:nvSpPr>
            <p:cNvPr id="9" name="Text Box 3"/>
            <p:cNvSpPr txBox="1">
              <a:spLocks noChangeArrowheads="1"/>
            </p:cNvSpPr>
            <p:nvPr/>
          </p:nvSpPr>
          <p:spPr bwMode="auto">
            <a:xfrm>
              <a:off x="190501" y="14268"/>
              <a:ext cx="8758930" cy="708057"/>
            </a:xfrm>
            <a:prstGeom prst="rect">
              <a:avLst/>
            </a:prstGeom>
            <a:noFill/>
            <a:ln w="9525">
              <a:noFill/>
              <a:miter lim="800000"/>
              <a:headEnd/>
              <a:tailEnd/>
            </a:ln>
            <a:effectLst/>
          </p:spPr>
          <p:txBody>
            <a:bodyPr>
              <a:spAutoFit/>
            </a:bodyPr>
            <a:lstStyle/>
            <a:p>
              <a:pPr algn="ctr">
                <a:spcBef>
                  <a:spcPct val="55000"/>
                </a:spcBef>
                <a:tabLst>
                  <a:tab pos="4970463" algn="l"/>
                </a:tabLst>
                <a:defRPr/>
              </a:pPr>
              <a:r>
                <a:rPr lang="en-US" sz="4000" b="1" dirty="0">
                  <a:solidFill>
                    <a:srgbClr val="000000"/>
                  </a:solidFill>
                  <a:effectLst>
                    <a:outerShdw blurRad="38100" dist="38100" dir="2700000" algn="tl">
                      <a:srgbClr val="000000">
                        <a:alpha val="43137"/>
                      </a:srgbClr>
                    </a:outerShdw>
                  </a:effectLst>
                  <a:latin typeface="Calibri" pitchFamily="34" charset="0"/>
                </a:rPr>
                <a:t>Fire </a:t>
              </a:r>
              <a:r>
                <a:rPr lang="en-US" sz="4000" b="1" dirty="0" smtClean="0">
                  <a:solidFill>
                    <a:srgbClr val="000000"/>
                  </a:solidFill>
                  <a:effectLst>
                    <a:outerShdw blurRad="38100" dist="38100" dir="2700000" algn="tl">
                      <a:srgbClr val="000000">
                        <a:alpha val="43137"/>
                      </a:srgbClr>
                    </a:outerShdw>
                  </a:effectLst>
                  <a:latin typeface="Calibri" pitchFamily="34" charset="0"/>
                </a:rPr>
                <a:t>rotation (</a:t>
              </a:r>
              <a:r>
                <a:rPr lang="en-US" sz="4000" b="1" dirty="0" err="1" smtClean="0">
                  <a:solidFill>
                    <a:srgbClr val="000000"/>
                  </a:solidFill>
                  <a:effectLst>
                    <a:outerShdw blurRad="38100" dist="38100" dir="2700000" algn="tl">
                      <a:srgbClr val="000000">
                        <a:alpha val="43137"/>
                      </a:srgbClr>
                    </a:outerShdw>
                  </a:effectLst>
                  <a:latin typeface="Calibri" pitchFamily="34" charset="0"/>
                </a:rPr>
                <a:t>yrs</a:t>
              </a:r>
              <a:r>
                <a:rPr lang="en-US" sz="4000" b="1" dirty="0" smtClean="0">
                  <a:solidFill>
                    <a:srgbClr val="000000"/>
                  </a:solidFill>
                  <a:effectLst>
                    <a:outerShdw blurRad="38100" dist="38100" dir="2700000" algn="tl">
                      <a:srgbClr val="000000">
                        <a:alpha val="43137"/>
                      </a:srgbClr>
                    </a:outerShdw>
                  </a:effectLst>
                  <a:latin typeface="Calibri" pitchFamily="34" charset="0"/>
                </a:rPr>
                <a:t>)</a:t>
              </a:r>
              <a:endParaRPr lang="en-US" sz="4000" b="1" i="1" dirty="0">
                <a:solidFill>
                  <a:srgbClr val="000000"/>
                </a:solidFill>
                <a:effectLst>
                  <a:outerShdw blurRad="38100" dist="38100" dir="2700000" algn="tl">
                    <a:srgbClr val="000000">
                      <a:alpha val="43137"/>
                    </a:srgbClr>
                  </a:outerShdw>
                </a:effectLst>
                <a:latin typeface="Calibri" pitchFamily="34" charset="0"/>
              </a:endParaRPr>
            </a:p>
          </p:txBody>
        </p:sp>
        <p:cxnSp>
          <p:nvCxnSpPr>
            <p:cNvPr id="10" name="Straight Connector 9"/>
            <p:cNvCxnSpPr/>
            <p:nvPr/>
          </p:nvCxnSpPr>
          <p:spPr>
            <a:xfrm flipV="1">
              <a:off x="914458" y="636596"/>
              <a:ext cx="7315778" cy="0"/>
            </a:xfrm>
            <a:prstGeom prst="line">
              <a:avLst/>
            </a:prstGeom>
            <a:ln w="25400" cap="rnd">
              <a:solidFill>
                <a:srgbClr val="003300"/>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47118" name="Group 10"/>
            <p:cNvGrpSpPr>
              <a:grpSpLocks/>
            </p:cNvGrpSpPr>
            <p:nvPr/>
          </p:nvGrpSpPr>
          <p:grpSpPr bwMode="auto">
            <a:xfrm>
              <a:off x="6158841" y="3041467"/>
              <a:ext cx="2987456" cy="3010291"/>
              <a:chOff x="6158841" y="3810886"/>
              <a:chExt cx="2987456" cy="3010291"/>
            </a:xfrm>
          </p:grpSpPr>
          <p:cxnSp>
            <p:nvCxnSpPr>
              <p:cNvPr id="16" name="Straight Arrow Connector 15"/>
              <p:cNvCxnSpPr/>
              <p:nvPr/>
            </p:nvCxnSpPr>
            <p:spPr>
              <a:xfrm>
                <a:off x="7172878" y="6613248"/>
                <a:ext cx="137170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124" name="Text Box 2"/>
              <p:cNvSpPr txBox="1">
                <a:spLocks noChangeArrowheads="1"/>
              </p:cNvSpPr>
              <p:nvPr/>
            </p:nvSpPr>
            <p:spPr bwMode="auto">
              <a:xfrm>
                <a:off x="6158841" y="6427477"/>
                <a:ext cx="10541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lnSpc>
                    <a:spcPct val="115000"/>
                  </a:lnSpc>
                  <a:spcAft>
                    <a:spcPts val="1000"/>
                  </a:spcAft>
                </a:pPr>
                <a:r>
                  <a:rPr lang="en-US" sz="1600" b="1">
                    <a:solidFill>
                      <a:srgbClr val="000000"/>
                    </a:solidFill>
                    <a:latin typeface="Calibri" pitchFamily="34" charset="0"/>
                    <a:ea typeface="Calibri" pitchFamily="34" charset="0"/>
                    <a:cs typeface="Times New Roman" pitchFamily="18" charset="0"/>
                  </a:rPr>
                  <a:t>WARMER</a:t>
                </a:r>
                <a:endParaRPr lang="en-US" sz="1100">
                  <a:solidFill>
                    <a:srgbClr val="000000"/>
                  </a:solidFill>
                  <a:latin typeface="Calibri" pitchFamily="34" charset="0"/>
                  <a:ea typeface="Calibri" pitchFamily="34" charset="0"/>
                  <a:cs typeface="Times New Roman" pitchFamily="18" charset="0"/>
                </a:endParaRPr>
              </a:p>
            </p:txBody>
          </p:sp>
          <p:cxnSp>
            <p:nvCxnSpPr>
              <p:cNvPr id="18" name="Straight Arrow Connector 17"/>
              <p:cNvCxnSpPr/>
              <p:nvPr/>
            </p:nvCxnSpPr>
            <p:spPr>
              <a:xfrm>
                <a:off x="8949431" y="4698637"/>
                <a:ext cx="0" cy="13716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126" name="Text Box 2"/>
              <p:cNvSpPr txBox="1">
                <a:spLocks noChangeArrowheads="1"/>
              </p:cNvSpPr>
              <p:nvPr/>
            </p:nvSpPr>
            <p:spPr bwMode="auto">
              <a:xfrm rot="5400000">
                <a:off x="8422397" y="4141086"/>
                <a:ext cx="10541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lnSpc>
                    <a:spcPct val="115000"/>
                  </a:lnSpc>
                  <a:spcAft>
                    <a:spcPts val="1000"/>
                  </a:spcAft>
                </a:pPr>
                <a:r>
                  <a:rPr lang="en-US" sz="1600" b="1">
                    <a:solidFill>
                      <a:srgbClr val="000000"/>
                    </a:solidFill>
                    <a:latin typeface="Calibri" pitchFamily="34" charset="0"/>
                    <a:ea typeface="Calibri" pitchFamily="34" charset="0"/>
                    <a:cs typeface="Times New Roman" pitchFamily="18" charset="0"/>
                  </a:rPr>
                  <a:t>DRIER</a:t>
                </a:r>
                <a:endParaRPr lang="en-US" sz="1100">
                  <a:solidFill>
                    <a:srgbClr val="000000"/>
                  </a:solidFill>
                  <a:latin typeface="Calibri" pitchFamily="34" charset="0"/>
                  <a:ea typeface="Calibri" pitchFamily="34" charset="0"/>
                  <a:cs typeface="Times New Roman" pitchFamily="18" charset="0"/>
                </a:endParaRPr>
              </a:p>
            </p:txBody>
          </p:sp>
        </p:grpSp>
        <p:pic>
          <p:nvPicPr>
            <p:cNvPr id="12"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7737510" y="1580537"/>
              <a:ext cx="1902393" cy="458106"/>
            </a:xfrm>
            <a:prstGeom prst="rect">
              <a:avLst/>
            </a:prstGeom>
            <a:noFill/>
            <a:ln>
              <a:noFill/>
            </a:ln>
            <a:effectLst/>
            <a:scene3d>
              <a:camera prst="orthographicFront">
                <a:rot lat="0" lon="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20" name="TextBox 12"/>
            <p:cNvSpPr txBox="1">
              <a:spLocks noChangeArrowheads="1"/>
            </p:cNvSpPr>
            <p:nvPr/>
          </p:nvSpPr>
          <p:spPr bwMode="auto">
            <a:xfrm>
              <a:off x="802744" y="6051758"/>
              <a:ext cx="13612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spcBef>
                  <a:spcPct val="50000"/>
                </a:spcBef>
              </a:pPr>
              <a:r>
                <a:rPr lang="en-US" b="1">
                  <a:solidFill>
                    <a:srgbClr val="000000"/>
                  </a:solidFill>
                </a:rPr>
                <a:t>169 yrs.</a:t>
              </a:r>
            </a:p>
          </p:txBody>
        </p:sp>
        <p:sp>
          <p:nvSpPr>
            <p:cNvPr id="47121" name="TextBox 13"/>
            <p:cNvSpPr txBox="1">
              <a:spLocks noChangeArrowheads="1"/>
            </p:cNvSpPr>
            <p:nvPr/>
          </p:nvSpPr>
          <p:spPr bwMode="auto">
            <a:xfrm>
              <a:off x="3740225" y="6051758"/>
              <a:ext cx="13612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spcBef>
                  <a:spcPct val="50000"/>
                </a:spcBef>
              </a:pPr>
              <a:r>
                <a:rPr lang="en-US" b="1">
                  <a:solidFill>
                    <a:srgbClr val="000000"/>
                  </a:solidFill>
                </a:rPr>
                <a:t>223 yrs.</a:t>
              </a:r>
            </a:p>
          </p:txBody>
        </p:sp>
        <p:sp>
          <p:nvSpPr>
            <p:cNvPr id="47122" name="TextBox 14"/>
            <p:cNvSpPr txBox="1">
              <a:spLocks noChangeArrowheads="1"/>
            </p:cNvSpPr>
            <p:nvPr/>
          </p:nvSpPr>
          <p:spPr bwMode="auto">
            <a:xfrm>
              <a:off x="6722568" y="6051758"/>
              <a:ext cx="13612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spcBef>
                  <a:spcPct val="50000"/>
                </a:spcBef>
              </a:pPr>
              <a:r>
                <a:rPr lang="en-US" b="1">
                  <a:solidFill>
                    <a:srgbClr val="000000"/>
                  </a:solidFill>
                </a:rPr>
                <a:t>56 yrs.</a:t>
              </a:r>
            </a:p>
          </p:txBody>
        </p:sp>
      </p:grpSp>
    </p:spTree>
    <p:extLst>
      <p:ext uri="{BB962C8B-B14F-4D97-AF65-F5344CB8AC3E}">
        <p14:creationId xmlns:p14="http://schemas.microsoft.com/office/powerpoint/2010/main" val="35703051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2889250"/>
            <a:ext cx="8815387" cy="292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5059" name="Group 1"/>
          <p:cNvGrpSpPr>
            <a:grpSpLocks/>
          </p:cNvGrpSpPr>
          <p:nvPr/>
        </p:nvGrpSpPr>
        <p:grpSpPr bwMode="auto">
          <a:xfrm>
            <a:off x="190500" y="14288"/>
            <a:ext cx="8955088" cy="6437312"/>
            <a:chOff x="190501" y="14268"/>
            <a:chExt cx="8955796" cy="6437600"/>
          </a:xfrm>
        </p:grpSpPr>
        <p:pic>
          <p:nvPicPr>
            <p:cNvPr id="45060" name="Picture 2"/>
            <p:cNvPicPr>
              <a:picLocks noChangeAspect="1"/>
            </p:cNvPicPr>
            <p:nvPr/>
          </p:nvPicPr>
          <p:blipFill>
            <a:blip r:embed="rId3">
              <a:extLst>
                <a:ext uri="{28A0092B-C50C-407E-A947-70E740481C1C}">
                  <a14:useLocalDpi xmlns:a14="http://schemas.microsoft.com/office/drawing/2010/main" val="0"/>
                </a:ext>
              </a:extLst>
            </a:blip>
            <a:srcRect l="21085" t="8778" r="28477"/>
            <a:stretch>
              <a:fillRect/>
            </a:stretch>
          </p:blipFill>
          <p:spPr bwMode="auto">
            <a:xfrm>
              <a:off x="886167" y="1183133"/>
              <a:ext cx="1141505" cy="1637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2" descr="G:\FIRELAB\Manuscripts\TippingPoints_2011\YNP_sppidbar_Year1.tif"/>
            <p:cNvPicPr>
              <a:picLocks noChangeAspect="1" noChangeArrowheads="1"/>
            </p:cNvPicPr>
            <p:nvPr/>
          </p:nvPicPr>
          <p:blipFill>
            <a:blip r:embed="rId4" cstate="print">
              <a:extLst>
                <a:ext uri="{28A0092B-C50C-407E-A947-70E740481C1C}">
                  <a14:useLocalDpi xmlns:a14="http://schemas.microsoft.com/office/drawing/2010/main" val="0"/>
                </a:ext>
              </a:extLst>
            </a:blip>
            <a:srcRect l="12025"/>
            <a:stretch>
              <a:fillRect/>
            </a:stretch>
          </p:blipFill>
          <p:spPr bwMode="auto">
            <a:xfrm>
              <a:off x="3255649" y="1073055"/>
              <a:ext cx="1984415" cy="1791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3" descr="G:\FIRELAB\Manuscripts\TippingPoints_2011\EFBR_sppidbar_Year1.tif"/>
            <p:cNvPicPr>
              <a:picLocks noChangeAspect="1" noChangeArrowheads="1"/>
            </p:cNvPicPr>
            <p:nvPr/>
          </p:nvPicPr>
          <p:blipFill>
            <a:blip r:embed="rId5" cstate="print">
              <a:extLst>
                <a:ext uri="{28A0092B-C50C-407E-A947-70E740481C1C}">
                  <a14:useLocalDpi xmlns:a14="http://schemas.microsoft.com/office/drawing/2010/main" val="0"/>
                </a:ext>
              </a:extLst>
            </a:blip>
            <a:srcRect l="13136" r="5229"/>
            <a:stretch>
              <a:fillRect/>
            </a:stretch>
          </p:blipFill>
          <p:spPr bwMode="auto">
            <a:xfrm>
              <a:off x="6252268" y="1009047"/>
              <a:ext cx="1841384" cy="1791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Text Box 2"/>
            <p:cNvSpPr txBox="1">
              <a:spLocks noChangeArrowheads="1"/>
            </p:cNvSpPr>
            <p:nvPr/>
          </p:nvSpPr>
          <p:spPr bwMode="auto">
            <a:xfrm>
              <a:off x="517158" y="669798"/>
              <a:ext cx="2032000" cy="37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lnSpc>
                  <a:spcPct val="115000"/>
                </a:lnSpc>
                <a:spcAft>
                  <a:spcPts val="1000"/>
                </a:spcAft>
              </a:pPr>
              <a:r>
                <a:rPr lang="en-US" b="1">
                  <a:solidFill>
                    <a:srgbClr val="000000"/>
                  </a:solidFill>
                  <a:latin typeface="Calibri" pitchFamily="34" charset="0"/>
                  <a:ea typeface="Calibri" pitchFamily="34" charset="0"/>
                  <a:cs typeface="Calibri" pitchFamily="34" charset="0"/>
                </a:rPr>
                <a:t>Glacier NP</a:t>
              </a:r>
              <a:endParaRPr lang="en-US">
                <a:solidFill>
                  <a:srgbClr val="000000"/>
                </a:solidFill>
                <a:latin typeface="Calibri" pitchFamily="34" charset="0"/>
                <a:ea typeface="Calibri" pitchFamily="34" charset="0"/>
                <a:cs typeface="Calibri" pitchFamily="34" charset="0"/>
              </a:endParaRPr>
            </a:p>
          </p:txBody>
        </p:sp>
        <p:sp>
          <p:nvSpPr>
            <p:cNvPr id="45064" name="Text Box 2"/>
            <p:cNvSpPr txBox="1">
              <a:spLocks noChangeArrowheads="1"/>
            </p:cNvSpPr>
            <p:nvPr/>
          </p:nvSpPr>
          <p:spPr bwMode="auto">
            <a:xfrm>
              <a:off x="3212822" y="669798"/>
              <a:ext cx="2032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lnSpc>
                  <a:spcPct val="115000"/>
                </a:lnSpc>
                <a:spcAft>
                  <a:spcPts val="1000"/>
                </a:spcAft>
              </a:pPr>
              <a:r>
                <a:rPr lang="en-US" b="1">
                  <a:solidFill>
                    <a:srgbClr val="000000"/>
                  </a:solidFill>
                  <a:latin typeface="Calibri" pitchFamily="34" charset="0"/>
                  <a:ea typeface="Calibri" pitchFamily="34" charset="0"/>
                  <a:cs typeface="Calibri" pitchFamily="34" charset="0"/>
                </a:rPr>
                <a:t>Yellowstone NP</a:t>
              </a:r>
              <a:endParaRPr lang="en-US">
                <a:solidFill>
                  <a:srgbClr val="000000"/>
                </a:solidFill>
                <a:latin typeface="Calibri" pitchFamily="34" charset="0"/>
                <a:ea typeface="Calibri" pitchFamily="34" charset="0"/>
                <a:cs typeface="Calibri" pitchFamily="34" charset="0"/>
              </a:endParaRPr>
            </a:p>
          </p:txBody>
        </p:sp>
        <p:sp>
          <p:nvSpPr>
            <p:cNvPr id="45065" name="Text Box 2"/>
            <p:cNvSpPr txBox="1">
              <a:spLocks noChangeArrowheads="1"/>
            </p:cNvSpPr>
            <p:nvPr/>
          </p:nvSpPr>
          <p:spPr bwMode="auto">
            <a:xfrm>
              <a:off x="6288254" y="669798"/>
              <a:ext cx="17621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lnSpc>
                  <a:spcPct val="115000"/>
                </a:lnSpc>
                <a:spcAft>
                  <a:spcPts val="1000"/>
                </a:spcAft>
              </a:pPr>
              <a:r>
                <a:rPr lang="en-US" b="1">
                  <a:solidFill>
                    <a:srgbClr val="000000"/>
                  </a:solidFill>
                  <a:latin typeface="Calibri" pitchFamily="34" charset="0"/>
                  <a:ea typeface="Calibri" pitchFamily="34" charset="0"/>
                  <a:cs typeface="Calibri" pitchFamily="34" charset="0"/>
                </a:rPr>
                <a:t>Bitterroot NF</a:t>
              </a:r>
              <a:endParaRPr lang="en-US">
                <a:solidFill>
                  <a:srgbClr val="000000"/>
                </a:solidFill>
                <a:latin typeface="Calibri" pitchFamily="34" charset="0"/>
                <a:ea typeface="Calibri" pitchFamily="34" charset="0"/>
                <a:cs typeface="Calibri" pitchFamily="34" charset="0"/>
              </a:endParaRPr>
            </a:p>
          </p:txBody>
        </p:sp>
        <p:sp>
          <p:nvSpPr>
            <p:cNvPr id="9" name="Text Box 3"/>
            <p:cNvSpPr txBox="1">
              <a:spLocks noChangeArrowheads="1"/>
            </p:cNvSpPr>
            <p:nvPr/>
          </p:nvSpPr>
          <p:spPr bwMode="auto">
            <a:xfrm>
              <a:off x="190501" y="14268"/>
              <a:ext cx="8758930" cy="708057"/>
            </a:xfrm>
            <a:prstGeom prst="rect">
              <a:avLst/>
            </a:prstGeom>
            <a:noFill/>
            <a:ln w="9525">
              <a:noFill/>
              <a:miter lim="800000"/>
              <a:headEnd/>
              <a:tailEnd/>
            </a:ln>
            <a:effectLst/>
          </p:spPr>
          <p:txBody>
            <a:bodyPr>
              <a:spAutoFit/>
            </a:bodyPr>
            <a:lstStyle/>
            <a:p>
              <a:pPr algn="ctr">
                <a:spcBef>
                  <a:spcPct val="55000"/>
                </a:spcBef>
                <a:tabLst>
                  <a:tab pos="4970463" algn="l"/>
                </a:tabLst>
                <a:defRPr/>
              </a:pPr>
              <a:r>
                <a:rPr lang="en-US" sz="4000" b="1" dirty="0">
                  <a:solidFill>
                    <a:srgbClr val="000000"/>
                  </a:solidFill>
                  <a:effectLst>
                    <a:outerShdw blurRad="38100" dist="38100" dir="2700000" algn="tl">
                      <a:srgbClr val="000000">
                        <a:alpha val="43137"/>
                      </a:srgbClr>
                    </a:outerShdw>
                  </a:effectLst>
                  <a:latin typeface="Calibri" pitchFamily="34" charset="0"/>
                </a:rPr>
                <a:t>Tree </a:t>
              </a:r>
              <a:r>
                <a:rPr lang="en-US" sz="4000" b="1" dirty="0" smtClean="0">
                  <a:solidFill>
                    <a:srgbClr val="000000"/>
                  </a:solidFill>
                  <a:effectLst>
                    <a:outerShdw blurRad="38100" dist="38100" dir="2700000" algn="tl">
                      <a:srgbClr val="000000">
                        <a:alpha val="43137"/>
                      </a:srgbClr>
                    </a:outerShdw>
                  </a:effectLst>
                  <a:latin typeface="Calibri" pitchFamily="34" charset="0"/>
                </a:rPr>
                <a:t>mortality (%)</a:t>
              </a:r>
              <a:endParaRPr lang="en-US" sz="4000" b="1" i="1" dirty="0">
                <a:solidFill>
                  <a:srgbClr val="000000"/>
                </a:solidFill>
                <a:effectLst>
                  <a:outerShdw blurRad="38100" dist="38100" dir="2700000" algn="tl">
                    <a:srgbClr val="000000">
                      <a:alpha val="43137"/>
                    </a:srgbClr>
                  </a:outerShdw>
                </a:effectLst>
                <a:latin typeface="Calibri" pitchFamily="34" charset="0"/>
              </a:endParaRPr>
            </a:p>
          </p:txBody>
        </p:sp>
        <p:cxnSp>
          <p:nvCxnSpPr>
            <p:cNvPr id="10" name="Straight Connector 9"/>
            <p:cNvCxnSpPr/>
            <p:nvPr/>
          </p:nvCxnSpPr>
          <p:spPr>
            <a:xfrm flipV="1">
              <a:off x="914458" y="636596"/>
              <a:ext cx="7315778" cy="0"/>
            </a:xfrm>
            <a:prstGeom prst="line">
              <a:avLst/>
            </a:prstGeom>
            <a:ln w="25400" cap="rnd">
              <a:solidFill>
                <a:srgbClr val="003300"/>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45068" name="Group 10"/>
            <p:cNvGrpSpPr>
              <a:grpSpLocks/>
            </p:cNvGrpSpPr>
            <p:nvPr/>
          </p:nvGrpSpPr>
          <p:grpSpPr bwMode="auto">
            <a:xfrm>
              <a:off x="6158841" y="3041467"/>
              <a:ext cx="2987456" cy="3010291"/>
              <a:chOff x="6158841" y="3810886"/>
              <a:chExt cx="2987456" cy="3010291"/>
            </a:xfrm>
          </p:grpSpPr>
          <p:cxnSp>
            <p:nvCxnSpPr>
              <p:cNvPr id="16" name="Straight Arrow Connector 15"/>
              <p:cNvCxnSpPr/>
              <p:nvPr/>
            </p:nvCxnSpPr>
            <p:spPr>
              <a:xfrm>
                <a:off x="7172878" y="6613248"/>
                <a:ext cx="137170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074" name="Text Box 2"/>
              <p:cNvSpPr txBox="1">
                <a:spLocks noChangeArrowheads="1"/>
              </p:cNvSpPr>
              <p:nvPr/>
            </p:nvSpPr>
            <p:spPr bwMode="auto">
              <a:xfrm>
                <a:off x="6158841" y="6427477"/>
                <a:ext cx="10541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lnSpc>
                    <a:spcPct val="115000"/>
                  </a:lnSpc>
                  <a:spcAft>
                    <a:spcPts val="1000"/>
                  </a:spcAft>
                </a:pPr>
                <a:r>
                  <a:rPr lang="en-US" sz="1600" b="1">
                    <a:solidFill>
                      <a:srgbClr val="000000"/>
                    </a:solidFill>
                    <a:latin typeface="Calibri" pitchFamily="34" charset="0"/>
                    <a:ea typeface="Calibri" pitchFamily="34" charset="0"/>
                    <a:cs typeface="Times New Roman" pitchFamily="18" charset="0"/>
                  </a:rPr>
                  <a:t>WARMER</a:t>
                </a:r>
                <a:endParaRPr lang="en-US" sz="1100">
                  <a:solidFill>
                    <a:srgbClr val="000000"/>
                  </a:solidFill>
                  <a:latin typeface="Calibri" pitchFamily="34" charset="0"/>
                  <a:ea typeface="Calibri" pitchFamily="34" charset="0"/>
                  <a:cs typeface="Times New Roman" pitchFamily="18" charset="0"/>
                </a:endParaRPr>
              </a:p>
            </p:txBody>
          </p:sp>
          <p:cxnSp>
            <p:nvCxnSpPr>
              <p:cNvPr id="18" name="Straight Arrow Connector 17"/>
              <p:cNvCxnSpPr/>
              <p:nvPr/>
            </p:nvCxnSpPr>
            <p:spPr>
              <a:xfrm>
                <a:off x="8949431" y="4698637"/>
                <a:ext cx="0" cy="13716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076" name="Text Box 2"/>
              <p:cNvSpPr txBox="1">
                <a:spLocks noChangeArrowheads="1"/>
              </p:cNvSpPr>
              <p:nvPr/>
            </p:nvSpPr>
            <p:spPr bwMode="auto">
              <a:xfrm rot="5400000">
                <a:off x="8422397" y="4141086"/>
                <a:ext cx="10541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lnSpc>
                    <a:spcPct val="115000"/>
                  </a:lnSpc>
                  <a:spcAft>
                    <a:spcPts val="1000"/>
                  </a:spcAft>
                </a:pPr>
                <a:r>
                  <a:rPr lang="en-US" sz="1600" b="1">
                    <a:solidFill>
                      <a:srgbClr val="000000"/>
                    </a:solidFill>
                    <a:latin typeface="Calibri" pitchFamily="34" charset="0"/>
                    <a:ea typeface="Calibri" pitchFamily="34" charset="0"/>
                    <a:cs typeface="Times New Roman" pitchFamily="18" charset="0"/>
                  </a:rPr>
                  <a:t>DRIER</a:t>
                </a:r>
                <a:endParaRPr lang="en-US" sz="1100">
                  <a:solidFill>
                    <a:srgbClr val="000000"/>
                  </a:solidFill>
                  <a:latin typeface="Calibri" pitchFamily="34" charset="0"/>
                  <a:ea typeface="Calibri" pitchFamily="34" charset="0"/>
                  <a:cs typeface="Times New Roman" pitchFamily="18" charset="0"/>
                </a:endParaRPr>
              </a:p>
            </p:txBody>
          </p:sp>
        </p:grpSp>
        <p:pic>
          <p:nvPicPr>
            <p:cNvPr id="1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737510" y="1580537"/>
              <a:ext cx="1902393" cy="458106"/>
            </a:xfrm>
            <a:prstGeom prst="rect">
              <a:avLst/>
            </a:prstGeom>
            <a:noFill/>
            <a:ln>
              <a:noFill/>
            </a:ln>
            <a:effectLst/>
            <a:scene3d>
              <a:camera prst="orthographicFront">
                <a:rot lat="0" lon="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70" name="TextBox 12"/>
            <p:cNvSpPr txBox="1">
              <a:spLocks noChangeArrowheads="1"/>
            </p:cNvSpPr>
            <p:nvPr/>
          </p:nvSpPr>
          <p:spPr bwMode="auto">
            <a:xfrm>
              <a:off x="802744" y="6051758"/>
              <a:ext cx="13612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spcBef>
                  <a:spcPct val="50000"/>
                </a:spcBef>
              </a:pPr>
              <a:r>
                <a:rPr lang="en-US" b="1"/>
                <a:t>59.7%</a:t>
              </a:r>
            </a:p>
          </p:txBody>
        </p:sp>
        <p:sp>
          <p:nvSpPr>
            <p:cNvPr id="45071" name="TextBox 13"/>
            <p:cNvSpPr txBox="1">
              <a:spLocks noChangeArrowheads="1"/>
            </p:cNvSpPr>
            <p:nvPr/>
          </p:nvSpPr>
          <p:spPr bwMode="auto">
            <a:xfrm>
              <a:off x="3740225" y="6051758"/>
              <a:ext cx="13612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spcBef>
                  <a:spcPct val="50000"/>
                </a:spcBef>
              </a:pPr>
              <a:r>
                <a:rPr lang="en-US" b="1"/>
                <a:t>70.3%</a:t>
              </a:r>
            </a:p>
          </p:txBody>
        </p:sp>
        <p:sp>
          <p:nvSpPr>
            <p:cNvPr id="45072" name="TextBox 14"/>
            <p:cNvSpPr txBox="1">
              <a:spLocks noChangeArrowheads="1"/>
            </p:cNvSpPr>
            <p:nvPr/>
          </p:nvSpPr>
          <p:spPr bwMode="auto">
            <a:xfrm>
              <a:off x="6722568" y="6051758"/>
              <a:ext cx="13612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spcBef>
                  <a:spcPct val="50000"/>
                </a:spcBef>
              </a:pPr>
              <a:r>
                <a:rPr lang="en-US" b="1"/>
                <a:t>17.0%</a:t>
              </a:r>
            </a:p>
          </p:txBody>
        </p:sp>
      </p:grpSp>
    </p:spTree>
    <p:extLst>
      <p:ext uri="{BB962C8B-B14F-4D97-AF65-F5344CB8AC3E}">
        <p14:creationId xmlns:p14="http://schemas.microsoft.com/office/powerpoint/2010/main" val="6783887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G:\FIRELAB\Projects\FireBGCv2\TIPSY\tipsy\output\grids\tpefb _BA 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7088" y="2889250"/>
            <a:ext cx="2925762"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3" descr="G:\FIRELAB\Projects\FireBGCv2\TIPSY\tipsy\output\grids\tpgnp _BA 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2889250"/>
            <a:ext cx="2925763"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descr="G:\FIRELAB\Projects\FireBGCv2\TIPSY\tipsy\output\grids\tpynp _BA 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2275" y="2889250"/>
            <a:ext cx="2925763"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85" name="Group 1"/>
          <p:cNvGrpSpPr>
            <a:grpSpLocks/>
          </p:cNvGrpSpPr>
          <p:nvPr/>
        </p:nvGrpSpPr>
        <p:grpSpPr bwMode="auto">
          <a:xfrm>
            <a:off x="190500" y="14288"/>
            <a:ext cx="8955088" cy="6437312"/>
            <a:chOff x="190501" y="14268"/>
            <a:chExt cx="8955796" cy="6437600"/>
          </a:xfrm>
        </p:grpSpPr>
        <p:pic>
          <p:nvPicPr>
            <p:cNvPr id="46086" name="Picture 2"/>
            <p:cNvPicPr>
              <a:picLocks noChangeAspect="1"/>
            </p:cNvPicPr>
            <p:nvPr/>
          </p:nvPicPr>
          <p:blipFill>
            <a:blip r:embed="rId5">
              <a:extLst>
                <a:ext uri="{28A0092B-C50C-407E-A947-70E740481C1C}">
                  <a14:useLocalDpi xmlns:a14="http://schemas.microsoft.com/office/drawing/2010/main" val="0"/>
                </a:ext>
              </a:extLst>
            </a:blip>
            <a:srcRect l="21085" t="8778" r="28477"/>
            <a:stretch>
              <a:fillRect/>
            </a:stretch>
          </p:blipFill>
          <p:spPr bwMode="auto">
            <a:xfrm>
              <a:off x="886167" y="1183133"/>
              <a:ext cx="1141505" cy="1637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2" descr="G:\FIRELAB\Manuscripts\TippingPoints_2011\YNP_sppidbar_Year1.tif"/>
            <p:cNvPicPr>
              <a:picLocks noChangeAspect="1" noChangeArrowheads="1"/>
            </p:cNvPicPr>
            <p:nvPr/>
          </p:nvPicPr>
          <p:blipFill>
            <a:blip r:embed="rId6" cstate="print">
              <a:extLst>
                <a:ext uri="{28A0092B-C50C-407E-A947-70E740481C1C}">
                  <a14:useLocalDpi xmlns:a14="http://schemas.microsoft.com/office/drawing/2010/main" val="0"/>
                </a:ext>
              </a:extLst>
            </a:blip>
            <a:srcRect l="12025"/>
            <a:stretch>
              <a:fillRect/>
            </a:stretch>
          </p:blipFill>
          <p:spPr bwMode="auto">
            <a:xfrm>
              <a:off x="3255649" y="1073055"/>
              <a:ext cx="1984415" cy="1791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3" descr="G:\FIRELAB\Manuscripts\TippingPoints_2011\EFBR_sppidbar_Year1.tif"/>
            <p:cNvPicPr>
              <a:picLocks noChangeAspect="1" noChangeArrowheads="1"/>
            </p:cNvPicPr>
            <p:nvPr/>
          </p:nvPicPr>
          <p:blipFill>
            <a:blip r:embed="rId7" cstate="print">
              <a:extLst>
                <a:ext uri="{28A0092B-C50C-407E-A947-70E740481C1C}">
                  <a14:useLocalDpi xmlns:a14="http://schemas.microsoft.com/office/drawing/2010/main" val="0"/>
                </a:ext>
              </a:extLst>
            </a:blip>
            <a:srcRect l="13136" r="5229"/>
            <a:stretch>
              <a:fillRect/>
            </a:stretch>
          </p:blipFill>
          <p:spPr bwMode="auto">
            <a:xfrm>
              <a:off x="6252268" y="1009047"/>
              <a:ext cx="1841384" cy="1791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Text Box 2"/>
            <p:cNvSpPr txBox="1">
              <a:spLocks noChangeArrowheads="1"/>
            </p:cNvSpPr>
            <p:nvPr/>
          </p:nvSpPr>
          <p:spPr bwMode="auto">
            <a:xfrm>
              <a:off x="517158" y="669798"/>
              <a:ext cx="2032000" cy="37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lnSpc>
                  <a:spcPct val="115000"/>
                </a:lnSpc>
                <a:spcAft>
                  <a:spcPts val="1000"/>
                </a:spcAft>
              </a:pPr>
              <a:r>
                <a:rPr lang="en-US" b="1">
                  <a:solidFill>
                    <a:srgbClr val="000000"/>
                  </a:solidFill>
                  <a:latin typeface="Calibri" pitchFamily="34" charset="0"/>
                  <a:ea typeface="Calibri" pitchFamily="34" charset="0"/>
                  <a:cs typeface="Calibri" pitchFamily="34" charset="0"/>
                </a:rPr>
                <a:t>Glacier NP</a:t>
              </a:r>
              <a:endParaRPr lang="en-US">
                <a:solidFill>
                  <a:srgbClr val="000000"/>
                </a:solidFill>
                <a:latin typeface="Calibri" pitchFamily="34" charset="0"/>
                <a:ea typeface="Calibri" pitchFamily="34" charset="0"/>
                <a:cs typeface="Calibri" pitchFamily="34" charset="0"/>
              </a:endParaRPr>
            </a:p>
          </p:txBody>
        </p:sp>
        <p:sp>
          <p:nvSpPr>
            <p:cNvPr id="46090" name="Text Box 2"/>
            <p:cNvSpPr txBox="1">
              <a:spLocks noChangeArrowheads="1"/>
            </p:cNvSpPr>
            <p:nvPr/>
          </p:nvSpPr>
          <p:spPr bwMode="auto">
            <a:xfrm>
              <a:off x="3212822" y="669798"/>
              <a:ext cx="2032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lnSpc>
                  <a:spcPct val="115000"/>
                </a:lnSpc>
                <a:spcAft>
                  <a:spcPts val="1000"/>
                </a:spcAft>
              </a:pPr>
              <a:r>
                <a:rPr lang="en-US" b="1">
                  <a:solidFill>
                    <a:srgbClr val="000000"/>
                  </a:solidFill>
                  <a:latin typeface="Calibri" pitchFamily="34" charset="0"/>
                  <a:ea typeface="Calibri" pitchFamily="34" charset="0"/>
                  <a:cs typeface="Calibri" pitchFamily="34" charset="0"/>
                </a:rPr>
                <a:t>Yellowstone NP</a:t>
              </a:r>
              <a:endParaRPr lang="en-US">
                <a:solidFill>
                  <a:srgbClr val="000000"/>
                </a:solidFill>
                <a:latin typeface="Calibri" pitchFamily="34" charset="0"/>
                <a:ea typeface="Calibri" pitchFamily="34" charset="0"/>
                <a:cs typeface="Calibri" pitchFamily="34" charset="0"/>
              </a:endParaRPr>
            </a:p>
          </p:txBody>
        </p:sp>
        <p:sp>
          <p:nvSpPr>
            <p:cNvPr id="46091" name="Text Box 2"/>
            <p:cNvSpPr txBox="1">
              <a:spLocks noChangeArrowheads="1"/>
            </p:cNvSpPr>
            <p:nvPr/>
          </p:nvSpPr>
          <p:spPr bwMode="auto">
            <a:xfrm>
              <a:off x="6288254" y="669798"/>
              <a:ext cx="17621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lnSpc>
                  <a:spcPct val="115000"/>
                </a:lnSpc>
                <a:spcAft>
                  <a:spcPts val="1000"/>
                </a:spcAft>
              </a:pPr>
              <a:r>
                <a:rPr lang="en-US" b="1">
                  <a:solidFill>
                    <a:srgbClr val="000000"/>
                  </a:solidFill>
                  <a:latin typeface="Calibri" pitchFamily="34" charset="0"/>
                  <a:ea typeface="Calibri" pitchFamily="34" charset="0"/>
                  <a:cs typeface="Calibri" pitchFamily="34" charset="0"/>
                </a:rPr>
                <a:t>Bitterroot NF</a:t>
              </a:r>
              <a:endParaRPr lang="en-US">
                <a:solidFill>
                  <a:srgbClr val="000000"/>
                </a:solidFill>
                <a:latin typeface="Calibri" pitchFamily="34" charset="0"/>
                <a:ea typeface="Calibri" pitchFamily="34" charset="0"/>
                <a:cs typeface="Calibri" pitchFamily="34" charset="0"/>
              </a:endParaRPr>
            </a:p>
          </p:txBody>
        </p:sp>
        <p:sp>
          <p:nvSpPr>
            <p:cNvPr id="9" name="Text Box 3"/>
            <p:cNvSpPr txBox="1">
              <a:spLocks noChangeArrowheads="1"/>
            </p:cNvSpPr>
            <p:nvPr/>
          </p:nvSpPr>
          <p:spPr bwMode="auto">
            <a:xfrm>
              <a:off x="190501" y="14268"/>
              <a:ext cx="8758930" cy="1662067"/>
            </a:xfrm>
            <a:prstGeom prst="rect">
              <a:avLst/>
            </a:prstGeom>
            <a:noFill/>
            <a:ln w="9525">
              <a:noFill/>
              <a:miter lim="800000"/>
              <a:headEnd/>
              <a:tailEnd/>
            </a:ln>
            <a:effectLst/>
          </p:spPr>
          <p:txBody>
            <a:bodyPr>
              <a:spAutoFit/>
            </a:bodyPr>
            <a:lstStyle/>
            <a:p>
              <a:pPr algn="ctr">
                <a:spcBef>
                  <a:spcPct val="55000"/>
                </a:spcBef>
                <a:tabLst>
                  <a:tab pos="4970463" algn="l"/>
                </a:tabLst>
                <a:defRPr/>
              </a:pPr>
              <a:r>
                <a:rPr lang="en-US" sz="4000" b="1" dirty="0">
                  <a:solidFill>
                    <a:srgbClr val="000000"/>
                  </a:solidFill>
                  <a:effectLst>
                    <a:outerShdw blurRad="38100" dist="38100" dir="2700000" algn="tl">
                      <a:srgbClr val="000000">
                        <a:alpha val="43137"/>
                      </a:srgbClr>
                    </a:outerShdw>
                  </a:effectLst>
                  <a:latin typeface="Calibri" pitchFamily="34" charset="0"/>
                </a:rPr>
                <a:t>Basal </a:t>
              </a:r>
              <a:r>
                <a:rPr lang="en-US" sz="4000" b="1" dirty="0" smtClean="0">
                  <a:solidFill>
                    <a:srgbClr val="000000"/>
                  </a:solidFill>
                  <a:effectLst>
                    <a:outerShdw blurRad="38100" dist="38100" dir="2700000" algn="tl">
                      <a:srgbClr val="000000">
                        <a:alpha val="43137"/>
                      </a:srgbClr>
                    </a:outerShdw>
                  </a:effectLst>
                  <a:latin typeface="Calibri" pitchFamily="34" charset="0"/>
                </a:rPr>
                <a:t>area (</a:t>
              </a:r>
              <a:r>
                <a:rPr lang="en-US" sz="4000" b="1" dirty="0" smtClean="0"/>
                <a:t>m</a:t>
              </a:r>
              <a:r>
                <a:rPr lang="en-US" sz="4000" b="1" baseline="30000" dirty="0" smtClean="0"/>
                <a:t>2</a:t>
              </a:r>
              <a:r>
                <a:rPr lang="en-US" sz="4000" b="1" dirty="0" smtClean="0"/>
                <a:t>/ha)</a:t>
              </a:r>
              <a:endParaRPr lang="en-US" sz="4000" b="1" dirty="0"/>
            </a:p>
            <a:p>
              <a:pPr algn="ctr">
                <a:spcBef>
                  <a:spcPct val="55000"/>
                </a:spcBef>
                <a:tabLst>
                  <a:tab pos="4970463" algn="l"/>
                </a:tabLst>
                <a:defRPr/>
              </a:pPr>
              <a:endParaRPr lang="en-US" sz="4000" b="1" i="1" dirty="0">
                <a:solidFill>
                  <a:srgbClr val="000000"/>
                </a:solidFill>
                <a:effectLst>
                  <a:outerShdw blurRad="38100" dist="38100" dir="2700000" algn="tl">
                    <a:srgbClr val="000000">
                      <a:alpha val="43137"/>
                    </a:srgbClr>
                  </a:outerShdw>
                </a:effectLst>
                <a:latin typeface="Calibri" pitchFamily="34" charset="0"/>
              </a:endParaRPr>
            </a:p>
          </p:txBody>
        </p:sp>
        <p:cxnSp>
          <p:nvCxnSpPr>
            <p:cNvPr id="10" name="Straight Connector 9"/>
            <p:cNvCxnSpPr/>
            <p:nvPr/>
          </p:nvCxnSpPr>
          <p:spPr>
            <a:xfrm flipV="1">
              <a:off x="914458" y="636596"/>
              <a:ext cx="7315778" cy="0"/>
            </a:xfrm>
            <a:prstGeom prst="line">
              <a:avLst/>
            </a:prstGeom>
            <a:ln w="25400" cap="rnd">
              <a:solidFill>
                <a:srgbClr val="003300"/>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46094" name="Group 10"/>
            <p:cNvGrpSpPr>
              <a:grpSpLocks/>
            </p:cNvGrpSpPr>
            <p:nvPr/>
          </p:nvGrpSpPr>
          <p:grpSpPr bwMode="auto">
            <a:xfrm>
              <a:off x="6158841" y="3041467"/>
              <a:ext cx="2987456" cy="3010291"/>
              <a:chOff x="6158841" y="3810886"/>
              <a:chExt cx="2987456" cy="3010291"/>
            </a:xfrm>
          </p:grpSpPr>
          <p:cxnSp>
            <p:nvCxnSpPr>
              <p:cNvPr id="16" name="Straight Arrow Connector 15"/>
              <p:cNvCxnSpPr/>
              <p:nvPr/>
            </p:nvCxnSpPr>
            <p:spPr>
              <a:xfrm>
                <a:off x="7172878" y="6613248"/>
                <a:ext cx="137170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100" name="Text Box 2"/>
              <p:cNvSpPr txBox="1">
                <a:spLocks noChangeArrowheads="1"/>
              </p:cNvSpPr>
              <p:nvPr/>
            </p:nvSpPr>
            <p:spPr bwMode="auto">
              <a:xfrm>
                <a:off x="6158841" y="6427477"/>
                <a:ext cx="10541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lnSpc>
                    <a:spcPct val="115000"/>
                  </a:lnSpc>
                  <a:spcAft>
                    <a:spcPts val="1000"/>
                  </a:spcAft>
                </a:pPr>
                <a:r>
                  <a:rPr lang="en-US" sz="1600" b="1">
                    <a:solidFill>
                      <a:srgbClr val="000000"/>
                    </a:solidFill>
                    <a:latin typeface="Calibri" pitchFamily="34" charset="0"/>
                    <a:ea typeface="Calibri" pitchFamily="34" charset="0"/>
                    <a:cs typeface="Times New Roman" pitchFamily="18" charset="0"/>
                  </a:rPr>
                  <a:t>WARMER</a:t>
                </a:r>
                <a:endParaRPr lang="en-US" sz="1100">
                  <a:solidFill>
                    <a:srgbClr val="000000"/>
                  </a:solidFill>
                  <a:latin typeface="Calibri" pitchFamily="34" charset="0"/>
                  <a:ea typeface="Calibri" pitchFamily="34" charset="0"/>
                  <a:cs typeface="Times New Roman" pitchFamily="18" charset="0"/>
                </a:endParaRPr>
              </a:p>
            </p:txBody>
          </p:sp>
          <p:cxnSp>
            <p:nvCxnSpPr>
              <p:cNvPr id="18" name="Straight Arrow Connector 17"/>
              <p:cNvCxnSpPr/>
              <p:nvPr/>
            </p:nvCxnSpPr>
            <p:spPr>
              <a:xfrm>
                <a:off x="8949431" y="4698637"/>
                <a:ext cx="0" cy="13716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102" name="Text Box 2"/>
              <p:cNvSpPr txBox="1">
                <a:spLocks noChangeArrowheads="1"/>
              </p:cNvSpPr>
              <p:nvPr/>
            </p:nvSpPr>
            <p:spPr bwMode="auto">
              <a:xfrm rot="5400000">
                <a:off x="8422397" y="4141086"/>
                <a:ext cx="10541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lnSpc>
                    <a:spcPct val="115000"/>
                  </a:lnSpc>
                  <a:spcAft>
                    <a:spcPts val="1000"/>
                  </a:spcAft>
                </a:pPr>
                <a:r>
                  <a:rPr lang="en-US" sz="1600" b="1">
                    <a:solidFill>
                      <a:srgbClr val="000000"/>
                    </a:solidFill>
                    <a:latin typeface="Calibri" pitchFamily="34" charset="0"/>
                    <a:ea typeface="Calibri" pitchFamily="34" charset="0"/>
                    <a:cs typeface="Times New Roman" pitchFamily="18" charset="0"/>
                  </a:rPr>
                  <a:t>DRIER</a:t>
                </a:r>
                <a:endParaRPr lang="en-US" sz="1100">
                  <a:solidFill>
                    <a:srgbClr val="000000"/>
                  </a:solidFill>
                  <a:latin typeface="Calibri" pitchFamily="34" charset="0"/>
                  <a:ea typeface="Calibri" pitchFamily="34" charset="0"/>
                  <a:cs typeface="Times New Roman" pitchFamily="18" charset="0"/>
                </a:endParaRPr>
              </a:p>
            </p:txBody>
          </p:sp>
        </p:grpSp>
        <p:pic>
          <p:nvPicPr>
            <p:cNvPr id="12"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7737510" y="1580537"/>
              <a:ext cx="1902393" cy="458106"/>
            </a:xfrm>
            <a:prstGeom prst="rect">
              <a:avLst/>
            </a:prstGeom>
            <a:noFill/>
            <a:ln>
              <a:noFill/>
            </a:ln>
            <a:effectLst/>
            <a:scene3d>
              <a:camera prst="orthographicFront">
                <a:rot lat="0" lon="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96" name="TextBox 12"/>
            <p:cNvSpPr txBox="1">
              <a:spLocks noChangeArrowheads="1"/>
            </p:cNvSpPr>
            <p:nvPr/>
          </p:nvSpPr>
          <p:spPr bwMode="auto">
            <a:xfrm>
              <a:off x="610720" y="6051758"/>
              <a:ext cx="17464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spcBef>
                  <a:spcPct val="50000"/>
                </a:spcBef>
              </a:pPr>
              <a:r>
                <a:rPr lang="en-US" b="1"/>
                <a:t>38.8 m</a:t>
              </a:r>
              <a:r>
                <a:rPr lang="en-US" b="1" baseline="30000"/>
                <a:t>2</a:t>
              </a:r>
              <a:r>
                <a:rPr lang="en-US" b="1"/>
                <a:t>/ha</a:t>
              </a:r>
            </a:p>
          </p:txBody>
        </p:sp>
        <p:sp>
          <p:nvSpPr>
            <p:cNvPr id="46097" name="TextBox 13"/>
            <p:cNvSpPr txBox="1">
              <a:spLocks noChangeArrowheads="1"/>
            </p:cNvSpPr>
            <p:nvPr/>
          </p:nvSpPr>
          <p:spPr bwMode="auto">
            <a:xfrm>
              <a:off x="3584777" y="6051758"/>
              <a:ext cx="16821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spcBef>
                  <a:spcPct val="50000"/>
                </a:spcBef>
              </a:pPr>
              <a:r>
                <a:rPr lang="en-US" b="1" dirty="0"/>
                <a:t>26.5 m</a:t>
              </a:r>
              <a:r>
                <a:rPr lang="en-US" b="1" baseline="30000" dirty="0"/>
                <a:t>2</a:t>
              </a:r>
              <a:r>
                <a:rPr lang="en-US" b="1" dirty="0"/>
                <a:t>/ha</a:t>
              </a:r>
            </a:p>
          </p:txBody>
        </p:sp>
        <p:sp>
          <p:nvSpPr>
            <p:cNvPr id="46098" name="TextBox 14"/>
            <p:cNvSpPr txBox="1">
              <a:spLocks noChangeArrowheads="1"/>
            </p:cNvSpPr>
            <p:nvPr/>
          </p:nvSpPr>
          <p:spPr bwMode="auto">
            <a:xfrm>
              <a:off x="6539688" y="6051758"/>
              <a:ext cx="17370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spcBef>
                  <a:spcPct val="50000"/>
                </a:spcBef>
              </a:pPr>
              <a:r>
                <a:rPr lang="en-US" b="1"/>
                <a:t>29.6 m</a:t>
              </a:r>
              <a:r>
                <a:rPr lang="en-US" b="1" baseline="30000"/>
                <a:t>2</a:t>
              </a:r>
              <a:r>
                <a:rPr lang="en-US" b="1"/>
                <a:t>/ha</a:t>
              </a:r>
            </a:p>
          </p:txBody>
        </p:sp>
      </p:grpSp>
    </p:spTree>
    <p:extLst>
      <p:ext uri="{BB962C8B-B14F-4D97-AF65-F5344CB8AC3E}">
        <p14:creationId xmlns:p14="http://schemas.microsoft.com/office/powerpoint/2010/main" val="10545741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301" name="Group 22"/>
          <p:cNvGrpSpPr>
            <a:grpSpLocks/>
          </p:cNvGrpSpPr>
          <p:nvPr/>
        </p:nvGrpSpPr>
        <p:grpSpPr bwMode="auto">
          <a:xfrm>
            <a:off x="55563" y="1720850"/>
            <a:ext cx="8636000" cy="4895850"/>
            <a:chOff x="83236" y="1291624"/>
            <a:chExt cx="8635478" cy="4895129"/>
          </a:xfrm>
        </p:grpSpPr>
        <p:cxnSp>
          <p:nvCxnSpPr>
            <p:cNvPr id="6" name="Straight Arrow Connector 5"/>
            <p:cNvCxnSpPr/>
            <p:nvPr/>
          </p:nvCxnSpPr>
          <p:spPr>
            <a:xfrm>
              <a:off x="1146797" y="5407406"/>
              <a:ext cx="7467149"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305" name="Text Box 2"/>
            <p:cNvSpPr txBox="1">
              <a:spLocks noChangeArrowheads="1"/>
            </p:cNvSpPr>
            <p:nvPr/>
          </p:nvSpPr>
          <p:spPr bwMode="auto">
            <a:xfrm>
              <a:off x="3236662" y="5467938"/>
              <a:ext cx="3287804" cy="71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lnSpc>
                  <a:spcPct val="115000"/>
                </a:lnSpc>
                <a:spcAft>
                  <a:spcPts val="1000"/>
                </a:spcAft>
              </a:pPr>
              <a:r>
                <a:rPr lang="en-US" sz="3600" b="1">
                  <a:solidFill>
                    <a:srgbClr val="000000"/>
                  </a:solidFill>
                  <a:latin typeface="Calibri" pitchFamily="34" charset="0"/>
                  <a:ea typeface="Calibri" pitchFamily="34" charset="0"/>
                  <a:cs typeface="Times New Roman" pitchFamily="18" charset="0"/>
                </a:rPr>
                <a:t>WARMER</a:t>
              </a:r>
              <a:endParaRPr lang="en-US" sz="3600">
                <a:solidFill>
                  <a:srgbClr val="000000"/>
                </a:solidFill>
                <a:latin typeface="Calibri" pitchFamily="34" charset="0"/>
                <a:ea typeface="Calibri" pitchFamily="34" charset="0"/>
                <a:cs typeface="Times New Roman" pitchFamily="18" charset="0"/>
              </a:endParaRPr>
            </a:p>
          </p:txBody>
        </p:sp>
        <p:cxnSp>
          <p:nvCxnSpPr>
            <p:cNvPr id="9" name="Straight Arrow Connector 8"/>
            <p:cNvCxnSpPr/>
            <p:nvPr/>
          </p:nvCxnSpPr>
          <p:spPr>
            <a:xfrm>
              <a:off x="802330" y="2102718"/>
              <a:ext cx="0" cy="3106279"/>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307" name="Text Box 2"/>
            <p:cNvSpPr txBox="1">
              <a:spLocks noChangeArrowheads="1"/>
            </p:cNvSpPr>
            <p:nvPr/>
          </p:nvSpPr>
          <p:spPr bwMode="auto">
            <a:xfrm rot="5400000">
              <a:off x="-1201258" y="3306136"/>
              <a:ext cx="3287804" cy="71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lnSpc>
                  <a:spcPct val="115000"/>
                </a:lnSpc>
                <a:spcAft>
                  <a:spcPts val="1000"/>
                </a:spcAft>
              </a:pPr>
              <a:r>
                <a:rPr lang="en-US" sz="3600" b="1">
                  <a:solidFill>
                    <a:srgbClr val="000000"/>
                  </a:solidFill>
                  <a:latin typeface="Calibri" pitchFamily="34" charset="0"/>
                  <a:ea typeface="Calibri" pitchFamily="34" charset="0"/>
                  <a:cs typeface="Times New Roman" pitchFamily="18" charset="0"/>
                </a:rPr>
                <a:t>DRIER</a:t>
              </a:r>
              <a:endParaRPr lang="en-US" sz="3600">
                <a:solidFill>
                  <a:srgbClr val="000000"/>
                </a:solidFill>
                <a:latin typeface="Calibri" pitchFamily="34" charset="0"/>
                <a:ea typeface="Calibri" pitchFamily="34" charset="0"/>
                <a:cs typeface="Times New Roman" pitchFamily="18" charset="0"/>
              </a:endParaRPr>
            </a:p>
          </p:txBody>
        </p:sp>
        <p:grpSp>
          <p:nvGrpSpPr>
            <p:cNvPr id="48308" name="Group 16"/>
            <p:cNvGrpSpPr>
              <a:grpSpLocks/>
            </p:cNvGrpSpPr>
            <p:nvPr/>
          </p:nvGrpSpPr>
          <p:grpSpPr bwMode="auto">
            <a:xfrm>
              <a:off x="2580152" y="1291624"/>
              <a:ext cx="1913113" cy="384048"/>
              <a:chOff x="1578437" y="1476290"/>
              <a:chExt cx="1913113" cy="384048"/>
            </a:xfrm>
          </p:grpSpPr>
          <p:sp>
            <p:nvSpPr>
              <p:cNvPr id="11" name="Rectangle 10"/>
              <p:cNvSpPr/>
              <p:nvPr/>
            </p:nvSpPr>
            <p:spPr>
              <a:xfrm>
                <a:off x="1578507" y="1476290"/>
                <a:ext cx="452411" cy="384118"/>
              </a:xfrm>
              <a:prstGeom prst="rect">
                <a:avLst/>
              </a:prstGeom>
              <a:solidFill>
                <a:srgbClr val="9CD45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endParaRPr lang="en-US"/>
              </a:p>
            </p:txBody>
          </p:sp>
          <p:sp>
            <p:nvSpPr>
              <p:cNvPr id="48316" name="TextBox 13"/>
              <p:cNvSpPr txBox="1">
                <a:spLocks noChangeArrowheads="1"/>
              </p:cNvSpPr>
              <p:nvPr/>
            </p:nvSpPr>
            <p:spPr bwMode="auto">
              <a:xfrm>
                <a:off x="2039495" y="1481658"/>
                <a:ext cx="14520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sz="1800" b="1">
                    <a:latin typeface="Calibri" pitchFamily="34" charset="0"/>
                    <a:ea typeface="Calibri" pitchFamily="34" charset="0"/>
                    <a:cs typeface="Calibri" pitchFamily="34" charset="0"/>
                  </a:rPr>
                  <a:t>Glacier NP</a:t>
                </a:r>
              </a:p>
            </p:txBody>
          </p:sp>
        </p:grpSp>
        <p:grpSp>
          <p:nvGrpSpPr>
            <p:cNvPr id="48309" name="Group 17"/>
            <p:cNvGrpSpPr>
              <a:grpSpLocks/>
            </p:cNvGrpSpPr>
            <p:nvPr/>
          </p:nvGrpSpPr>
          <p:grpSpPr bwMode="auto">
            <a:xfrm>
              <a:off x="4312379" y="1291624"/>
              <a:ext cx="2203168" cy="384048"/>
              <a:chOff x="3895880" y="1476290"/>
              <a:chExt cx="2203168" cy="384048"/>
            </a:xfrm>
          </p:grpSpPr>
          <p:sp>
            <p:nvSpPr>
              <p:cNvPr id="12" name="Rectangle 11"/>
              <p:cNvSpPr/>
              <p:nvPr/>
            </p:nvSpPr>
            <p:spPr>
              <a:xfrm>
                <a:off x="3895581" y="1476290"/>
                <a:ext cx="452410" cy="384118"/>
              </a:xfrm>
              <a:prstGeom prst="rect">
                <a:avLst/>
              </a:prstGeom>
              <a:solidFill>
                <a:srgbClr val="003F7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endParaRPr lang="en-US"/>
              </a:p>
            </p:txBody>
          </p:sp>
          <p:sp>
            <p:nvSpPr>
              <p:cNvPr id="48314" name="TextBox 14"/>
              <p:cNvSpPr txBox="1">
                <a:spLocks noChangeArrowheads="1"/>
              </p:cNvSpPr>
              <p:nvPr/>
            </p:nvSpPr>
            <p:spPr bwMode="auto">
              <a:xfrm>
                <a:off x="4347971" y="1478572"/>
                <a:ext cx="17510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sz="1800" b="1">
                    <a:latin typeface="Calibri" pitchFamily="34" charset="0"/>
                    <a:ea typeface="Calibri" pitchFamily="34" charset="0"/>
                    <a:cs typeface="Calibri" pitchFamily="34" charset="0"/>
                  </a:rPr>
                  <a:t>Yellowstone NP</a:t>
                </a:r>
              </a:p>
            </p:txBody>
          </p:sp>
        </p:grpSp>
        <p:grpSp>
          <p:nvGrpSpPr>
            <p:cNvPr id="48310" name="Group 18"/>
            <p:cNvGrpSpPr>
              <a:grpSpLocks/>
            </p:cNvGrpSpPr>
            <p:nvPr/>
          </p:nvGrpSpPr>
          <p:grpSpPr bwMode="auto">
            <a:xfrm>
              <a:off x="6515546" y="1291624"/>
              <a:ext cx="2203168" cy="384048"/>
              <a:chOff x="6217919" y="1476290"/>
              <a:chExt cx="2203168" cy="384048"/>
            </a:xfrm>
          </p:grpSpPr>
          <p:sp>
            <p:nvSpPr>
              <p:cNvPr id="13" name="Rectangle 12"/>
              <p:cNvSpPr/>
              <p:nvPr/>
            </p:nvSpPr>
            <p:spPr>
              <a:xfrm>
                <a:off x="6217770" y="1476290"/>
                <a:ext cx="452410" cy="384118"/>
              </a:xfrm>
              <a:prstGeom prst="rect">
                <a:avLst/>
              </a:prstGeom>
              <a:solidFill>
                <a:srgbClr val="FF99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endParaRPr lang="en-US"/>
              </a:p>
            </p:txBody>
          </p:sp>
          <p:sp>
            <p:nvSpPr>
              <p:cNvPr id="48312" name="TextBox 15"/>
              <p:cNvSpPr txBox="1">
                <a:spLocks noChangeArrowheads="1"/>
              </p:cNvSpPr>
              <p:nvPr/>
            </p:nvSpPr>
            <p:spPr bwMode="auto">
              <a:xfrm>
                <a:off x="6670010" y="1483648"/>
                <a:ext cx="17510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sz="1800" b="1">
                    <a:latin typeface="Calibri" pitchFamily="34" charset="0"/>
                    <a:ea typeface="Calibri" pitchFamily="34" charset="0"/>
                    <a:cs typeface="Calibri" pitchFamily="34" charset="0"/>
                  </a:rPr>
                  <a:t>Bitterroot NF</a:t>
                </a:r>
              </a:p>
            </p:txBody>
          </p:sp>
        </p:grpSp>
      </p:grpSp>
      <p:sp>
        <p:nvSpPr>
          <p:cNvPr id="24" name="Text Box 3"/>
          <p:cNvSpPr txBox="1">
            <a:spLocks noChangeArrowheads="1"/>
          </p:cNvSpPr>
          <p:nvPr/>
        </p:nvSpPr>
        <p:spPr bwMode="auto">
          <a:xfrm>
            <a:off x="190500" y="14288"/>
            <a:ext cx="8758238" cy="708025"/>
          </a:xfrm>
          <a:prstGeom prst="rect">
            <a:avLst/>
          </a:prstGeom>
          <a:noFill/>
          <a:ln w="9525">
            <a:noFill/>
            <a:miter lim="800000"/>
            <a:headEnd/>
            <a:tailEnd/>
          </a:ln>
          <a:effectLst/>
        </p:spPr>
        <p:txBody>
          <a:bodyPr>
            <a:spAutoFit/>
          </a:bodyPr>
          <a:lstStyle/>
          <a:p>
            <a:pPr algn="ctr">
              <a:spcBef>
                <a:spcPct val="55000"/>
              </a:spcBef>
              <a:tabLst>
                <a:tab pos="4970463" algn="l"/>
              </a:tabLst>
              <a:defRPr/>
            </a:pPr>
            <a:r>
              <a:rPr lang="en-US" sz="4000" b="1" dirty="0">
                <a:solidFill>
                  <a:srgbClr val="000000"/>
                </a:solidFill>
                <a:effectLst>
                  <a:outerShdw blurRad="38100" dist="38100" dir="2700000" algn="tl">
                    <a:srgbClr val="000000">
                      <a:alpha val="43137"/>
                    </a:srgbClr>
                  </a:outerShdw>
                </a:effectLst>
                <a:latin typeface="Calibri" pitchFamily="34" charset="0"/>
              </a:rPr>
              <a:t>Basal area thresholds</a:t>
            </a:r>
            <a:endParaRPr lang="en-US" sz="4000" b="1" i="1" dirty="0">
              <a:solidFill>
                <a:srgbClr val="000000"/>
              </a:solidFill>
              <a:effectLst>
                <a:outerShdw blurRad="38100" dist="38100" dir="2700000" algn="tl">
                  <a:srgbClr val="000000">
                    <a:alpha val="43137"/>
                  </a:srgbClr>
                </a:outerShdw>
              </a:effectLst>
              <a:latin typeface="Calibri" pitchFamily="34" charset="0"/>
            </a:endParaRPr>
          </a:p>
        </p:txBody>
      </p:sp>
      <p:cxnSp>
        <p:nvCxnSpPr>
          <p:cNvPr id="25" name="Straight Connector 24"/>
          <p:cNvCxnSpPr/>
          <p:nvPr/>
        </p:nvCxnSpPr>
        <p:spPr>
          <a:xfrm flipV="1">
            <a:off x="914400" y="636588"/>
            <a:ext cx="7315200" cy="0"/>
          </a:xfrm>
          <a:prstGeom prst="line">
            <a:avLst/>
          </a:prstGeom>
          <a:ln w="25400" cap="rnd">
            <a:solidFill>
              <a:srgbClr val="003300"/>
            </a:solidFill>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extLst>
              <p:ext uri="{D42A27DB-BD31-4B8C-83A1-F6EECF244321}">
                <p14:modId xmlns:p14="http://schemas.microsoft.com/office/powerpoint/2010/main" val="4084120105"/>
              </p:ext>
            </p:extLst>
          </p:nvPr>
        </p:nvGraphicFramePr>
        <p:xfrm>
          <a:off x="1005839" y="1152143"/>
          <a:ext cx="7744959" cy="4475606"/>
        </p:xfrm>
        <a:graphic>
          <a:graphicData uri="http://schemas.openxmlformats.org/drawingml/2006/table">
            <a:tbl>
              <a:tblPr firstRow="1" firstCol="1" bandRow="1"/>
              <a:tblGrid>
                <a:gridCol w="760671"/>
                <a:gridCol w="388016"/>
                <a:gridCol w="388016"/>
                <a:gridCol w="388016"/>
                <a:gridCol w="388016"/>
                <a:gridCol w="388016"/>
                <a:gridCol w="388016"/>
                <a:gridCol w="388016"/>
                <a:gridCol w="388016"/>
                <a:gridCol w="388016"/>
                <a:gridCol w="388016"/>
                <a:gridCol w="388016"/>
                <a:gridCol w="388016"/>
                <a:gridCol w="388016"/>
                <a:gridCol w="388016"/>
                <a:gridCol w="388016"/>
                <a:gridCol w="388016"/>
                <a:gridCol w="388016"/>
                <a:gridCol w="388016"/>
              </a:tblGrid>
              <a:tr h="1247790">
                <a:tc gridSpan="19">
                  <a:txBody>
                    <a:bodyPr/>
                    <a:lstStyle/>
                    <a:p>
                      <a:pPr marL="0" marR="0">
                        <a:lnSpc>
                          <a:spcPct val="115000"/>
                        </a:lnSpc>
                        <a:spcBef>
                          <a:spcPts val="0"/>
                        </a:spcBef>
                        <a:spcAft>
                          <a:spcPts val="0"/>
                        </a:spcAft>
                      </a:pPr>
                      <a:r>
                        <a:rPr lang="en-US" sz="1200" dirty="0" smtClean="0">
                          <a:effectLst/>
                          <a:latin typeface="Times New Roman"/>
                          <a:ea typeface="Calibri"/>
                          <a:cs typeface="Times New Roman"/>
                        </a:rPr>
                        <a:t>Significant </a:t>
                      </a:r>
                      <a:r>
                        <a:rPr lang="en-US" sz="1200" dirty="0">
                          <a:effectLst/>
                          <a:latin typeface="Times New Roman"/>
                          <a:ea typeface="Calibri"/>
                          <a:cs typeface="Times New Roman"/>
                        </a:rPr>
                        <a:t>(</a:t>
                      </a:r>
                      <a:r>
                        <a:rPr lang="en-US" sz="1200" i="1" dirty="0">
                          <a:effectLst/>
                          <a:latin typeface="Times New Roman"/>
                          <a:ea typeface="Calibri"/>
                          <a:cs typeface="Times New Roman"/>
                        </a:rPr>
                        <a:t>P</a:t>
                      </a:r>
                      <a:r>
                        <a:rPr lang="en-US" sz="1200" dirty="0">
                          <a:effectLst/>
                          <a:latin typeface="Times New Roman"/>
                          <a:ea typeface="Calibri"/>
                          <a:cs typeface="Times New Roman"/>
                        </a:rPr>
                        <a:t> &lt; 0.5) changes in mean basal area for climate change scenarios for MD-GNP, CP-YNP, and EFBR.  Solid fill indicates decreased basal area and hatched fill indicates increased basal area as compared with the no climate change scenario.</a:t>
                      </a:r>
                      <a:endParaRPr lang="en-US" sz="1100" dirty="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1024">
                <a:tc>
                  <a:txBody>
                    <a:bodyPr/>
                    <a:lstStyle/>
                    <a:p>
                      <a:pPr marL="0" marR="0">
                        <a:lnSpc>
                          <a:spcPct val="115000"/>
                        </a:lnSpc>
                        <a:spcBef>
                          <a:spcPts val="0"/>
                        </a:spcBef>
                        <a:spcAft>
                          <a:spcPts val="0"/>
                        </a:spcAft>
                      </a:pPr>
                      <a:r>
                        <a:rPr lang="en-US" sz="1100" b="1">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800" b="1" dirty="0" smtClean="0">
                          <a:effectLst/>
                          <a:latin typeface="Times New Roman"/>
                          <a:ea typeface="Calibri"/>
                          <a:cs typeface="Times New Roman"/>
                        </a:rPr>
                        <a:t>1°</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b="1" dirty="0" smtClean="0">
                          <a:effectLst/>
                          <a:latin typeface="Times New Roman"/>
                          <a:ea typeface="Calibri"/>
                          <a:cs typeface="Times New Roman"/>
                        </a:rPr>
                        <a:t>2</a:t>
                      </a:r>
                      <a:r>
                        <a:rPr lang="en-US" sz="1800" b="1" dirty="0" smtClean="0">
                          <a:effectLst/>
                          <a:latin typeface="+mn-lt"/>
                          <a:ea typeface="Calibri"/>
                          <a:cs typeface="Times New Roman"/>
                        </a:rPr>
                        <a:t>°</a:t>
                      </a:r>
                      <a:endParaRPr lang="en-US" sz="1800" dirty="0" smtClean="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b="1" dirty="0" smtClean="0">
                          <a:effectLst/>
                          <a:latin typeface="Times New Roman"/>
                          <a:ea typeface="Calibri"/>
                          <a:cs typeface="Times New Roman"/>
                        </a:rPr>
                        <a:t>3</a:t>
                      </a:r>
                      <a:r>
                        <a:rPr lang="en-US" sz="1800" b="1" dirty="0" smtClean="0">
                          <a:effectLst/>
                          <a:latin typeface="+mn-lt"/>
                          <a:ea typeface="Calibri"/>
                          <a:cs typeface="Times New Roman"/>
                        </a:rPr>
                        <a:t>°</a:t>
                      </a:r>
                      <a:endParaRPr lang="en-US" sz="1800" dirty="0" smtClean="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800" b="1" dirty="0" smtClean="0">
                          <a:effectLst/>
                          <a:latin typeface="Times New Roman"/>
                          <a:ea typeface="Calibri"/>
                          <a:cs typeface="Times New Roman"/>
                        </a:rPr>
                        <a:t>4</a:t>
                      </a:r>
                      <a:r>
                        <a:rPr lang="en-US" sz="1800" b="1" dirty="0" smtClean="0">
                          <a:effectLst/>
                          <a:latin typeface="+mn-lt"/>
                          <a:ea typeface="Calibri"/>
                          <a:cs typeface="Times New Roman"/>
                        </a:rPr>
                        <a:t>°</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800" b="1" dirty="0" smtClean="0">
                          <a:effectLst/>
                          <a:latin typeface="Times New Roman"/>
                          <a:ea typeface="Calibri"/>
                          <a:cs typeface="Times New Roman"/>
                        </a:rPr>
                        <a:t>5</a:t>
                      </a:r>
                      <a:r>
                        <a:rPr lang="en-US" sz="1800" b="1" dirty="0" smtClean="0">
                          <a:effectLst/>
                          <a:latin typeface="+mn-lt"/>
                          <a:ea typeface="Calibri"/>
                          <a:cs typeface="Times New Roman"/>
                        </a:rPr>
                        <a:t>°</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800" b="1" dirty="0" smtClean="0">
                          <a:effectLst/>
                          <a:latin typeface="Times New Roman"/>
                          <a:ea typeface="Calibri"/>
                          <a:cs typeface="Times New Roman"/>
                        </a:rPr>
                        <a:t>6</a:t>
                      </a:r>
                      <a:r>
                        <a:rPr lang="en-US" sz="1800" b="1" dirty="0" smtClean="0">
                          <a:effectLst/>
                          <a:latin typeface="+mn-lt"/>
                          <a:ea typeface="Calibri"/>
                          <a:cs typeface="Times New Roman"/>
                        </a:rPr>
                        <a:t>°</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15930">
                <a:tc>
                  <a:txBody>
                    <a:bodyPr/>
                    <a:lstStyle/>
                    <a:p>
                      <a:pPr marL="0" marR="0" algn="r">
                        <a:lnSpc>
                          <a:spcPct val="115000"/>
                        </a:lnSpc>
                        <a:spcBef>
                          <a:spcPts val="0"/>
                        </a:spcBef>
                        <a:spcAft>
                          <a:spcPts val="0"/>
                        </a:spcAft>
                      </a:pPr>
                      <a:r>
                        <a:rPr lang="en-US" sz="1800" b="1" dirty="0" smtClean="0">
                          <a:solidFill>
                            <a:srgbClr val="000000"/>
                          </a:solidFill>
                          <a:effectLst/>
                          <a:latin typeface="Times New Roman"/>
                          <a:ea typeface="Times New Roman"/>
                          <a:cs typeface="Times New Roman"/>
                        </a:rPr>
                        <a:t>130%</a:t>
                      </a:r>
                      <a:endParaRPr lang="en-US" sz="18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FFFFFF"/>
                      </a:fgClr>
                      <a:bgClr>
                        <a:srgbClr val="D6823D"/>
                      </a:bgClr>
                    </a:patt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FFFFFF"/>
                      </a:fgClr>
                      <a:bgClr>
                        <a:srgbClr val="D6823D"/>
                      </a:bgClr>
                    </a:patt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FFFFFF"/>
                      </a:fgClr>
                      <a:bgClr>
                        <a:srgbClr val="D6823D"/>
                      </a:bgClr>
                    </a:patt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r h="391024">
                <a:tc>
                  <a:txBody>
                    <a:bodyPr/>
                    <a:lstStyle/>
                    <a:p>
                      <a:pPr marL="0" marR="0" algn="r">
                        <a:lnSpc>
                          <a:spcPct val="115000"/>
                        </a:lnSpc>
                        <a:spcBef>
                          <a:spcPts val="0"/>
                        </a:spcBef>
                        <a:spcAft>
                          <a:spcPts val="0"/>
                        </a:spcAft>
                      </a:pPr>
                      <a:r>
                        <a:rPr lang="en-US" sz="1800" b="1" dirty="0" smtClean="0">
                          <a:solidFill>
                            <a:srgbClr val="000000"/>
                          </a:solidFill>
                          <a:effectLst/>
                          <a:latin typeface="+mn-lt"/>
                          <a:ea typeface="Times New Roman"/>
                          <a:cs typeface="Times New Roman"/>
                        </a:rPr>
                        <a:t>120%</a:t>
                      </a:r>
                      <a:endParaRPr lang="en-US" sz="18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FFFFFF"/>
                      </a:fgClr>
                      <a:bgClr>
                        <a:srgbClr val="D6823D"/>
                      </a:bgClr>
                    </a:patt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FFFFFF"/>
                      </a:fgClr>
                      <a:bgClr>
                        <a:srgbClr val="D6823D"/>
                      </a:bgClr>
                    </a:patt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FFFFFF"/>
                      </a:fgClr>
                      <a:bgClr>
                        <a:srgbClr val="D6823D"/>
                      </a:bgClr>
                    </a:patt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r h="415930">
                <a:tc>
                  <a:txBody>
                    <a:bodyPr/>
                    <a:lstStyle/>
                    <a:p>
                      <a:pPr marL="0" marR="0" algn="r">
                        <a:lnSpc>
                          <a:spcPct val="115000"/>
                        </a:lnSpc>
                        <a:spcBef>
                          <a:spcPts val="0"/>
                        </a:spcBef>
                        <a:spcAft>
                          <a:spcPts val="0"/>
                        </a:spcAft>
                      </a:pPr>
                      <a:r>
                        <a:rPr lang="en-US" sz="1800" b="1" dirty="0" smtClean="0">
                          <a:solidFill>
                            <a:srgbClr val="000000"/>
                          </a:solidFill>
                          <a:effectLst/>
                          <a:latin typeface="+mn-lt"/>
                          <a:ea typeface="Times New Roman"/>
                          <a:cs typeface="Times New Roman"/>
                        </a:rPr>
                        <a:t>110%</a:t>
                      </a:r>
                      <a:endParaRPr lang="en-US" sz="18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Times New Roman"/>
                          <a:ea typeface="Calibri"/>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FFFFFF"/>
                      </a:fgClr>
                      <a:bgClr>
                        <a:srgbClr val="D6823D"/>
                      </a:bgClr>
                    </a:patt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Times New Roman"/>
                          <a:ea typeface="Calibri"/>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FFFFFF"/>
                      </a:fgClr>
                      <a:bgClr>
                        <a:srgbClr val="D6823D"/>
                      </a:bgClr>
                    </a:patt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FFFFFF"/>
                      </a:fgClr>
                      <a:bgClr>
                        <a:srgbClr val="D6823D"/>
                      </a:bgClr>
                    </a:patt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r h="391024">
                <a:tc>
                  <a:txBody>
                    <a:bodyPr/>
                    <a:lstStyle/>
                    <a:p>
                      <a:pPr marL="0" marR="0" algn="r">
                        <a:lnSpc>
                          <a:spcPct val="115000"/>
                        </a:lnSpc>
                        <a:spcBef>
                          <a:spcPts val="0"/>
                        </a:spcBef>
                        <a:spcAft>
                          <a:spcPts val="0"/>
                        </a:spcAft>
                      </a:pPr>
                      <a:r>
                        <a:rPr lang="en-US" sz="1800" b="1" dirty="0" smtClean="0">
                          <a:solidFill>
                            <a:srgbClr val="000000"/>
                          </a:solidFill>
                          <a:effectLst/>
                          <a:latin typeface="+mn-lt"/>
                          <a:ea typeface="Times New Roman"/>
                          <a:cs typeface="Times New Roman"/>
                        </a:rPr>
                        <a:t>100%</a:t>
                      </a:r>
                      <a:endParaRPr lang="en-US" sz="18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Times New Roman"/>
                          <a:ea typeface="Calibri"/>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FFFFFF"/>
                      </a:fgClr>
                      <a:bgClr>
                        <a:srgbClr val="D6823D"/>
                      </a:bgClr>
                    </a:patt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FFFFFF"/>
                      </a:fgClr>
                      <a:bgClr>
                        <a:srgbClr val="D6823D"/>
                      </a:bgClr>
                    </a:patt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r h="415930">
                <a:tc>
                  <a:txBody>
                    <a:bodyPr/>
                    <a:lstStyle/>
                    <a:p>
                      <a:pPr marL="0" marR="0" algn="r">
                        <a:lnSpc>
                          <a:spcPct val="115000"/>
                        </a:lnSpc>
                        <a:spcBef>
                          <a:spcPts val="0"/>
                        </a:spcBef>
                        <a:spcAft>
                          <a:spcPts val="0"/>
                        </a:spcAft>
                      </a:pPr>
                      <a:r>
                        <a:rPr lang="en-US" sz="1800" b="1" dirty="0" smtClean="0">
                          <a:solidFill>
                            <a:srgbClr val="000000"/>
                          </a:solidFill>
                          <a:effectLst/>
                          <a:latin typeface="+mn-lt"/>
                          <a:ea typeface="Times New Roman"/>
                          <a:cs typeface="Times New Roman"/>
                        </a:rPr>
                        <a:t>90%</a:t>
                      </a:r>
                      <a:endParaRPr lang="en-US" sz="18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r h="391024">
                <a:tc>
                  <a:txBody>
                    <a:bodyPr/>
                    <a:lstStyle/>
                    <a:p>
                      <a:pPr marL="0" marR="0" algn="r">
                        <a:lnSpc>
                          <a:spcPct val="115000"/>
                        </a:lnSpc>
                        <a:spcBef>
                          <a:spcPts val="0"/>
                        </a:spcBef>
                        <a:spcAft>
                          <a:spcPts val="0"/>
                        </a:spcAft>
                      </a:pPr>
                      <a:r>
                        <a:rPr lang="en-US" sz="1800" b="1" dirty="0" smtClean="0">
                          <a:solidFill>
                            <a:srgbClr val="000000"/>
                          </a:solidFill>
                          <a:effectLst/>
                          <a:latin typeface="+mn-lt"/>
                          <a:ea typeface="Times New Roman"/>
                          <a:cs typeface="Times New Roman"/>
                        </a:rPr>
                        <a:t>80%</a:t>
                      </a:r>
                      <a:endParaRPr lang="en-US" sz="18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r h="415930">
                <a:tc>
                  <a:txBody>
                    <a:bodyPr/>
                    <a:lstStyle/>
                    <a:p>
                      <a:pPr marL="0" marR="0" algn="r">
                        <a:lnSpc>
                          <a:spcPct val="115000"/>
                        </a:lnSpc>
                        <a:spcBef>
                          <a:spcPts val="0"/>
                        </a:spcBef>
                        <a:spcAft>
                          <a:spcPts val="0"/>
                        </a:spcAft>
                      </a:pPr>
                      <a:r>
                        <a:rPr lang="en-US" sz="1800" b="1" dirty="0" smtClean="0">
                          <a:solidFill>
                            <a:srgbClr val="000000"/>
                          </a:solidFill>
                          <a:effectLst/>
                          <a:latin typeface="+mn-lt"/>
                          <a:ea typeface="Times New Roman"/>
                          <a:cs typeface="Times New Roman"/>
                        </a:rPr>
                        <a:t>70%</a:t>
                      </a:r>
                      <a:endParaRPr lang="en-US" sz="18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nSpc>
                          <a:spcPct val="115000"/>
                        </a:lnSpc>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0"/>
                        </a:spcAft>
                      </a:pPr>
                      <a:r>
                        <a:rPr lang="en-US" sz="1100" dirty="0">
                          <a:effectLst/>
                          <a:latin typeface="Times New Roman"/>
                          <a:ea typeface="Calibri"/>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bl>
          </a:graphicData>
        </a:graphic>
      </p:graphicFrame>
    </p:spTree>
    <p:extLst>
      <p:ext uri="{BB962C8B-B14F-4D97-AF65-F5344CB8AC3E}">
        <p14:creationId xmlns:p14="http://schemas.microsoft.com/office/powerpoint/2010/main" val="4759922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2743200" y="14288"/>
            <a:ext cx="6205538" cy="708025"/>
          </a:xfrm>
          <a:prstGeom prst="rect">
            <a:avLst/>
          </a:prstGeom>
          <a:noFill/>
          <a:ln w="9525">
            <a:noFill/>
            <a:miter lim="800000"/>
            <a:headEnd/>
            <a:tailEnd/>
          </a:ln>
          <a:effectLst/>
        </p:spPr>
        <p:txBody>
          <a:bodyPr>
            <a:spAutoFit/>
          </a:bodyPr>
          <a:lstStyle/>
          <a:p>
            <a:pPr algn="ctr">
              <a:spcBef>
                <a:spcPct val="55000"/>
              </a:spcBef>
              <a:tabLst>
                <a:tab pos="4970463" algn="l"/>
              </a:tabLst>
              <a:defRPr/>
            </a:pPr>
            <a:r>
              <a:rPr lang="en-US" sz="4000" b="1" dirty="0">
                <a:solidFill>
                  <a:srgbClr val="000000"/>
                </a:solidFill>
                <a:effectLst>
                  <a:outerShdw blurRad="38100" dist="38100" dir="2700000" algn="tl">
                    <a:srgbClr val="000000">
                      <a:alpha val="43137"/>
                    </a:srgbClr>
                  </a:outerShdw>
                </a:effectLst>
                <a:latin typeface="Calibri" pitchFamily="34" charset="0"/>
              </a:rPr>
              <a:t>Dominant species changes</a:t>
            </a:r>
            <a:endParaRPr lang="en-US" sz="4000" b="1" i="1" dirty="0">
              <a:solidFill>
                <a:srgbClr val="000000"/>
              </a:solidFill>
              <a:effectLst>
                <a:outerShdw blurRad="38100" dist="38100" dir="2700000" algn="tl">
                  <a:srgbClr val="000000">
                    <a:alpha val="43137"/>
                  </a:srgbClr>
                </a:outerShdw>
              </a:effectLst>
              <a:latin typeface="Calibri" pitchFamily="34" charset="0"/>
            </a:endParaRPr>
          </a:p>
        </p:txBody>
      </p:sp>
      <p:sp>
        <p:nvSpPr>
          <p:cNvPr id="50179" name="TextBox 11"/>
          <p:cNvSpPr txBox="1">
            <a:spLocks noChangeArrowheads="1"/>
          </p:cNvSpPr>
          <p:nvPr/>
        </p:nvSpPr>
        <p:spPr bwMode="auto">
          <a:xfrm>
            <a:off x="3163888" y="6078538"/>
            <a:ext cx="2122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b="1">
                <a:solidFill>
                  <a:srgbClr val="000000"/>
                </a:solidFill>
              </a:rPr>
              <a:t>Lodgepole pine</a:t>
            </a:r>
          </a:p>
        </p:txBody>
      </p:sp>
      <p:sp>
        <p:nvSpPr>
          <p:cNvPr id="50180" name="TextBox 13"/>
          <p:cNvSpPr txBox="1">
            <a:spLocks noChangeArrowheads="1"/>
          </p:cNvSpPr>
          <p:nvPr/>
        </p:nvSpPr>
        <p:spPr bwMode="auto">
          <a:xfrm>
            <a:off x="6097588" y="6078538"/>
            <a:ext cx="2451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spcBef>
                <a:spcPct val="50000"/>
              </a:spcBef>
            </a:pPr>
            <a:r>
              <a:rPr lang="en-US" b="1">
                <a:solidFill>
                  <a:srgbClr val="000000"/>
                </a:solidFill>
              </a:rPr>
              <a:t>Douglas-fir</a:t>
            </a:r>
          </a:p>
        </p:txBody>
      </p:sp>
      <p:pic>
        <p:nvPicPr>
          <p:cNvPr id="50181" name="Picture 10"/>
          <p:cNvPicPr>
            <a:picLocks noChangeAspect="1"/>
          </p:cNvPicPr>
          <p:nvPr/>
        </p:nvPicPr>
        <p:blipFill>
          <a:blip r:embed="rId2">
            <a:extLst>
              <a:ext uri="{28A0092B-C50C-407E-A947-70E740481C1C}">
                <a14:useLocalDpi xmlns:a14="http://schemas.microsoft.com/office/drawing/2010/main" val="0"/>
              </a:ext>
            </a:extLst>
          </a:blip>
          <a:srcRect l="21085" t="8778" r="28477"/>
          <a:stretch>
            <a:fillRect/>
          </a:stretch>
        </p:blipFill>
        <p:spPr bwMode="auto">
          <a:xfrm>
            <a:off x="369888" y="1050925"/>
            <a:ext cx="1673225"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Text Box 2"/>
          <p:cNvSpPr txBox="1">
            <a:spLocks noChangeArrowheads="1"/>
          </p:cNvSpPr>
          <p:nvPr/>
        </p:nvSpPr>
        <p:spPr bwMode="auto">
          <a:xfrm>
            <a:off x="61913" y="388938"/>
            <a:ext cx="285750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lnSpc>
                <a:spcPct val="115000"/>
              </a:lnSpc>
              <a:spcAft>
                <a:spcPts val="1000"/>
              </a:spcAft>
            </a:pPr>
            <a:r>
              <a:rPr lang="en-US" sz="3200" b="1">
                <a:solidFill>
                  <a:srgbClr val="000000"/>
                </a:solidFill>
                <a:latin typeface="Calibri" pitchFamily="34" charset="0"/>
                <a:ea typeface="Calibri" pitchFamily="34" charset="0"/>
                <a:cs typeface="Calibri" pitchFamily="34" charset="0"/>
              </a:rPr>
              <a:t>Yellowstone NP</a:t>
            </a:r>
            <a:endParaRPr lang="en-US" sz="3200">
              <a:solidFill>
                <a:srgbClr val="000000"/>
              </a:solidFill>
              <a:latin typeface="Calibri" pitchFamily="34" charset="0"/>
              <a:ea typeface="Calibri" pitchFamily="34" charset="0"/>
              <a:cs typeface="Calibri" pitchFamily="34" charset="0"/>
            </a:endParaRPr>
          </a:p>
        </p:txBody>
      </p:sp>
      <p:pic>
        <p:nvPicPr>
          <p:cNvPr id="50183" name="Picture 7" descr="G:\FIRELAB\Manuscripts\TippingPoints_2011\Fig3_legend.tif"/>
          <p:cNvPicPr>
            <a:picLocks noChangeAspect="1" noChangeArrowheads="1"/>
          </p:cNvPicPr>
          <p:nvPr/>
        </p:nvPicPr>
        <p:blipFill>
          <a:blip r:embed="rId3">
            <a:extLst>
              <a:ext uri="{28A0092B-C50C-407E-A947-70E740481C1C}">
                <a14:useLocalDpi xmlns:a14="http://schemas.microsoft.com/office/drawing/2010/main" val="0"/>
              </a:ext>
            </a:extLst>
          </a:blip>
          <a:srcRect l="34673" t="15404" r="29053" b="34897"/>
          <a:stretch>
            <a:fillRect/>
          </a:stretch>
        </p:blipFill>
        <p:spPr bwMode="auto">
          <a:xfrm>
            <a:off x="504825" y="3624263"/>
            <a:ext cx="140335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2" descr="G:\FIRELAB\Manuscripts\TippingPoints_2011\YNP_sppidbar_Year1.tif"/>
          <p:cNvPicPr>
            <a:picLocks noChangeAspect="1" noChangeArrowheads="1"/>
          </p:cNvPicPr>
          <p:nvPr/>
        </p:nvPicPr>
        <p:blipFill>
          <a:blip r:embed="rId4">
            <a:extLst>
              <a:ext uri="{28A0092B-C50C-407E-A947-70E740481C1C}">
                <a14:useLocalDpi xmlns:a14="http://schemas.microsoft.com/office/drawing/2010/main" val="0"/>
              </a:ext>
            </a:extLst>
          </a:blip>
          <a:srcRect l="12025"/>
          <a:stretch>
            <a:fillRect/>
          </a:stretch>
        </p:blipFill>
        <p:spPr bwMode="auto">
          <a:xfrm>
            <a:off x="138113" y="987425"/>
            <a:ext cx="2909887"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5" name="Picture 3" descr="G:\FIRELAB\Projects\FireBGCv2\TIPSY\tipsy\output\boxplots\tpynp box_ PICO _stars .png"/>
          <p:cNvPicPr>
            <a:picLocks noChangeArrowheads="1"/>
          </p:cNvPicPr>
          <p:nvPr/>
        </p:nvPicPr>
        <p:blipFill>
          <a:blip r:embed="rId5">
            <a:extLst>
              <a:ext uri="{28A0092B-C50C-407E-A947-70E740481C1C}">
                <a14:useLocalDpi xmlns:a14="http://schemas.microsoft.com/office/drawing/2010/main" val="0"/>
              </a:ext>
            </a:extLst>
          </a:blip>
          <a:srcRect r="72552" b="50000"/>
          <a:stretch>
            <a:fillRect/>
          </a:stretch>
        </p:blipFill>
        <p:spPr bwMode="auto">
          <a:xfrm>
            <a:off x="2835275" y="768350"/>
            <a:ext cx="2779713"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6" name="Picture 4" descr="G:\FIRELAB\Projects\FireBGCv2\TIPSY\tipsy\output\boxplots\tpynp box_ PSME _stars .png"/>
          <p:cNvPicPr>
            <a:picLocks noChangeAspect="1" noChangeArrowheads="1"/>
          </p:cNvPicPr>
          <p:nvPr/>
        </p:nvPicPr>
        <p:blipFill>
          <a:blip r:embed="rId6">
            <a:extLst>
              <a:ext uri="{28A0092B-C50C-407E-A947-70E740481C1C}">
                <a14:useLocalDpi xmlns:a14="http://schemas.microsoft.com/office/drawing/2010/main" val="0"/>
              </a:ext>
            </a:extLst>
          </a:blip>
          <a:srcRect r="72758" b="50000"/>
          <a:stretch>
            <a:fillRect/>
          </a:stretch>
        </p:blipFill>
        <p:spPr bwMode="auto">
          <a:xfrm>
            <a:off x="5913438" y="768350"/>
            <a:ext cx="2819400"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64937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67" name="Content Placeholder 66"/>
          <p:cNvGraphicFramePr>
            <a:graphicFrameLocks noGrp="1"/>
          </p:cNvGraphicFramePr>
          <p:nvPr>
            <p:ph idx="1"/>
          </p:nvPr>
        </p:nvGraphicFramePr>
        <p:xfrm>
          <a:off x="304800" y="838201"/>
          <a:ext cx="8610600" cy="5943599"/>
        </p:xfrm>
        <a:graphic>
          <a:graphicData uri="http://schemas.openxmlformats.org/drawingml/2006/table">
            <a:tbl>
              <a:tblPr firstRow="1" bandRow="1">
                <a:tableStyleId>{F5AB1C69-6EDB-4FF4-983F-18BD219EF322}</a:tableStyleId>
              </a:tblPr>
              <a:tblGrid>
                <a:gridCol w="1401725"/>
                <a:gridCol w="1787386"/>
                <a:gridCol w="2072922"/>
                <a:gridCol w="3348567"/>
              </a:tblGrid>
              <a:tr h="341266">
                <a:tc>
                  <a:txBody>
                    <a:bodyPr/>
                    <a:lstStyle/>
                    <a:p>
                      <a:endParaRPr lang="en-US" dirty="0"/>
                    </a:p>
                  </a:txBody>
                  <a:tcPr>
                    <a:solidFill>
                      <a:schemeClr val="bg1"/>
                    </a:solidFill>
                  </a:tcPr>
                </a:tc>
                <a:tc>
                  <a:txBody>
                    <a:bodyPr/>
                    <a:lstStyle/>
                    <a:p>
                      <a:r>
                        <a:rPr lang="en-US" dirty="0" smtClean="0"/>
                        <a:t>Current</a:t>
                      </a:r>
                      <a:endParaRPr lang="en-US" dirty="0"/>
                    </a:p>
                  </a:txBody>
                  <a:tcPr/>
                </a:tc>
                <a:tc>
                  <a:txBody>
                    <a:bodyPr/>
                    <a:lstStyle/>
                    <a:p>
                      <a:r>
                        <a:rPr lang="en-US" dirty="0" smtClean="0"/>
                        <a:t>Climate</a:t>
                      </a:r>
                      <a:endParaRPr lang="en-US" dirty="0"/>
                    </a:p>
                  </a:txBody>
                  <a:tcPr/>
                </a:tc>
                <a:tc>
                  <a:txBody>
                    <a:bodyPr/>
                    <a:lstStyle/>
                    <a:p>
                      <a:r>
                        <a:rPr lang="en-US" dirty="0" smtClean="0"/>
                        <a:t>Climate &amp; Fire</a:t>
                      </a:r>
                      <a:endParaRPr lang="en-US" dirty="0"/>
                    </a:p>
                  </a:txBody>
                  <a:tcPr/>
                </a:tc>
              </a:tr>
              <a:tr h="1844039">
                <a:tc>
                  <a:txBody>
                    <a:bodyPr/>
                    <a:lstStyle/>
                    <a:p>
                      <a:r>
                        <a:rPr lang="en-US" dirty="0" smtClean="0"/>
                        <a:t>Climate does not affect forest</a:t>
                      </a:r>
                      <a:endParaRPr lang="en-US" dirty="0"/>
                    </a:p>
                  </a:txBody>
                  <a:tcP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endParaRPr lang="en-US" dirty="0"/>
                    </a:p>
                  </a:txBody>
                  <a:tcP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tr>
              <a:tr h="2057400">
                <a:tc>
                  <a:txBody>
                    <a:bodyPr/>
                    <a:lstStyle/>
                    <a:p>
                      <a:r>
                        <a:rPr lang="en-US" dirty="0" smtClean="0"/>
                        <a:t>Climate creates</a:t>
                      </a:r>
                      <a:r>
                        <a:rPr lang="en-US" baseline="0" dirty="0" smtClean="0"/>
                        <a:t> new forest composition or structure</a:t>
                      </a:r>
                      <a:endParaRPr lang="en-US" dirty="0"/>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dirty="0"/>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1676400">
                <a:tc>
                  <a:txBody>
                    <a:bodyPr/>
                    <a:lstStyle/>
                    <a:p>
                      <a:r>
                        <a:rPr lang="en-US" dirty="0" smtClean="0"/>
                        <a:t>Climate creates vegetation</a:t>
                      </a:r>
                      <a:r>
                        <a:rPr lang="en-US" baseline="0" dirty="0" smtClean="0"/>
                        <a:t> </a:t>
                      </a:r>
                      <a:r>
                        <a:rPr lang="en-US" dirty="0" smtClean="0"/>
                        <a:t>transition</a:t>
                      </a:r>
                      <a:endParaRPr lang="en-US" dirty="0"/>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endParaRPr lang="en-US" dirty="0"/>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r>
            </a:tbl>
          </a:graphicData>
        </a:graphic>
      </p:graphicFrame>
      <p:sp>
        <p:nvSpPr>
          <p:cNvPr id="4" name="Title 1"/>
          <p:cNvSpPr txBox="1">
            <a:spLocks/>
          </p:cNvSpPr>
          <p:nvPr/>
        </p:nvSpPr>
        <p:spPr>
          <a:xfrm>
            <a:off x="0" y="0"/>
            <a:ext cx="9144000" cy="838200"/>
          </a:xfrm>
          <a:prstGeom prst="rect">
            <a:avLst/>
          </a:prstGeom>
          <a:solidFill>
            <a:schemeClr val="bg1"/>
          </a:solidFill>
        </p:spPr>
        <p:txBody>
          <a:bodyPr vert="horz" lIns="91440" tIns="45720" rIns="91440" bIns="45720" rtlCol="0" anchor="ctr">
            <a:normAutofit/>
          </a:bodyPr>
          <a:lstStyle/>
          <a:p>
            <a:pPr algn="ctr" fontAlgn="auto">
              <a:spcAft>
                <a:spcPts val="0"/>
              </a:spcAft>
            </a:pPr>
            <a:r>
              <a:rPr lang="en-US" sz="4400" dirty="0" smtClean="0">
                <a:solidFill>
                  <a:prstClr val="black"/>
                </a:solidFill>
                <a:latin typeface="Calibri"/>
              </a:rPr>
              <a:t>Hypothesized Change</a:t>
            </a:r>
            <a:endParaRPr lang="en-US" sz="4400" dirty="0">
              <a:solidFill>
                <a:prstClr val="black"/>
              </a:solidFill>
              <a:latin typeface="Calibri"/>
            </a:endParaRPr>
          </a:p>
        </p:txBody>
      </p:sp>
      <p:cxnSp>
        <p:nvCxnSpPr>
          <p:cNvPr id="5" name="Straight Connector 4"/>
          <p:cNvCxnSpPr/>
          <p:nvPr/>
        </p:nvCxnSpPr>
        <p:spPr>
          <a:xfrm flipV="1">
            <a:off x="318014" y="762000"/>
            <a:ext cx="8503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5791200" y="1447800"/>
            <a:ext cx="1447800" cy="685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Same Forest</a:t>
            </a:r>
            <a:endParaRPr lang="en-US" dirty="0">
              <a:solidFill>
                <a:prstClr val="white"/>
              </a:solidFill>
            </a:endParaRPr>
          </a:p>
        </p:txBody>
      </p:sp>
      <p:sp>
        <p:nvSpPr>
          <p:cNvPr id="11" name="Rounded Rectangle 10"/>
          <p:cNvSpPr/>
          <p:nvPr/>
        </p:nvSpPr>
        <p:spPr>
          <a:xfrm>
            <a:off x="5791200" y="3352800"/>
            <a:ext cx="1447800" cy="685800"/>
          </a:xfrm>
          <a:prstGeom prst="round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New Forest</a:t>
            </a:r>
            <a:endParaRPr lang="en-US" dirty="0">
              <a:solidFill>
                <a:prstClr val="white"/>
              </a:solidFill>
            </a:endParaRPr>
          </a:p>
        </p:txBody>
      </p:sp>
      <p:sp>
        <p:nvSpPr>
          <p:cNvPr id="13" name="Rounded Rectangle 12"/>
          <p:cNvSpPr/>
          <p:nvPr/>
        </p:nvSpPr>
        <p:spPr>
          <a:xfrm>
            <a:off x="7315200" y="5257800"/>
            <a:ext cx="1447800" cy="685800"/>
          </a:xfrm>
          <a:prstGeom prst="roundRect">
            <a:avLst/>
          </a:prstGeom>
          <a:solidFill>
            <a:srgbClr val="EAAD00"/>
          </a:solidFill>
          <a:ln>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Grassland</a:t>
            </a:r>
            <a:endParaRPr lang="en-US" dirty="0">
              <a:solidFill>
                <a:prstClr val="white"/>
              </a:solidFill>
            </a:endParaRPr>
          </a:p>
        </p:txBody>
      </p:sp>
      <p:sp>
        <p:nvSpPr>
          <p:cNvPr id="14" name="Rounded Rectangle 13"/>
          <p:cNvSpPr/>
          <p:nvPr/>
        </p:nvSpPr>
        <p:spPr>
          <a:xfrm>
            <a:off x="7315200" y="6019800"/>
            <a:ext cx="1447800" cy="685800"/>
          </a:xfrm>
          <a:prstGeom prst="roundRect">
            <a:avLst/>
          </a:prstGeom>
          <a:solidFill>
            <a:srgbClr val="B3CC82"/>
          </a:solidFill>
          <a:ln>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Sage Steppe</a:t>
            </a:r>
            <a:endParaRPr lang="en-US" dirty="0">
              <a:solidFill>
                <a:prstClr val="white"/>
              </a:solidFill>
            </a:endParaRPr>
          </a:p>
        </p:txBody>
      </p:sp>
      <p:sp>
        <p:nvSpPr>
          <p:cNvPr id="16" name="Rounded Rectangle 15"/>
          <p:cNvSpPr/>
          <p:nvPr/>
        </p:nvSpPr>
        <p:spPr>
          <a:xfrm>
            <a:off x="7315200" y="3352800"/>
            <a:ext cx="1447800" cy="685800"/>
          </a:xfrm>
          <a:prstGeom prst="roundRect">
            <a:avLst/>
          </a:prstGeom>
          <a:solidFill>
            <a:srgbClr val="EAAD00"/>
          </a:solidFill>
          <a:ln>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Grassland</a:t>
            </a:r>
            <a:endParaRPr lang="en-US" dirty="0">
              <a:solidFill>
                <a:prstClr val="white"/>
              </a:solidFill>
            </a:endParaRPr>
          </a:p>
        </p:txBody>
      </p:sp>
      <p:sp>
        <p:nvSpPr>
          <p:cNvPr id="17" name="Rounded Rectangle 16"/>
          <p:cNvSpPr/>
          <p:nvPr/>
        </p:nvSpPr>
        <p:spPr>
          <a:xfrm>
            <a:off x="7315200" y="4114800"/>
            <a:ext cx="1447800" cy="685800"/>
          </a:xfrm>
          <a:prstGeom prst="roundRect">
            <a:avLst/>
          </a:prstGeom>
          <a:solidFill>
            <a:srgbClr val="B3CC82"/>
          </a:solidFill>
          <a:ln>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Sage Steppe</a:t>
            </a:r>
            <a:endParaRPr lang="en-US" dirty="0">
              <a:solidFill>
                <a:prstClr val="white"/>
              </a:solidFill>
            </a:endParaRPr>
          </a:p>
        </p:txBody>
      </p:sp>
      <p:sp>
        <p:nvSpPr>
          <p:cNvPr id="18" name="Rounded Rectangle 17"/>
          <p:cNvSpPr/>
          <p:nvPr/>
        </p:nvSpPr>
        <p:spPr>
          <a:xfrm>
            <a:off x="5791200" y="4114800"/>
            <a:ext cx="1447800" cy="685800"/>
          </a:xfrm>
          <a:prstGeom prst="roundRect">
            <a:avLst/>
          </a:prstGeom>
          <a:solidFill>
            <a:schemeClr val="accent3">
              <a:lumMod val="50000"/>
            </a:schemeClr>
          </a:solidFill>
          <a:ln>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Fire Adapted New Forest</a:t>
            </a:r>
            <a:endParaRPr lang="en-US" dirty="0">
              <a:solidFill>
                <a:prstClr val="white"/>
              </a:solidFill>
            </a:endParaRPr>
          </a:p>
        </p:txBody>
      </p:sp>
      <p:sp>
        <p:nvSpPr>
          <p:cNvPr id="19" name="Rounded Rectangle 18"/>
          <p:cNvSpPr/>
          <p:nvPr/>
        </p:nvSpPr>
        <p:spPr>
          <a:xfrm>
            <a:off x="5791200" y="2209800"/>
            <a:ext cx="1447800" cy="685800"/>
          </a:xfrm>
          <a:prstGeom prst="roundRect">
            <a:avLst/>
          </a:prstGeom>
          <a:solidFill>
            <a:schemeClr val="accent3">
              <a:lumMod val="50000"/>
            </a:schemeClr>
          </a:solidFill>
          <a:ln>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Fire Adapted New Forest</a:t>
            </a:r>
            <a:endParaRPr lang="en-US" dirty="0">
              <a:solidFill>
                <a:prstClr val="white"/>
              </a:solidFill>
            </a:endParaRPr>
          </a:p>
        </p:txBody>
      </p:sp>
      <p:cxnSp>
        <p:nvCxnSpPr>
          <p:cNvPr id="21" name="Curved Connector 20"/>
          <p:cNvCxnSpPr>
            <a:stCxn id="7" idx="0"/>
            <a:endCxn id="8" idx="1"/>
          </p:cNvCxnSpPr>
          <p:nvPr/>
        </p:nvCxnSpPr>
        <p:spPr>
          <a:xfrm rot="5400000" flipH="1" flipV="1">
            <a:off x="2247900" y="2400300"/>
            <a:ext cx="1562100" cy="1104900"/>
          </a:xfrm>
          <a:prstGeom prst="curvedConnector2">
            <a:avLst/>
          </a:prstGeom>
          <a:ln w="38100">
            <a:tailEnd type="arrow"/>
          </a:ln>
        </p:spPr>
        <p:style>
          <a:lnRef idx="1">
            <a:schemeClr val="accent3"/>
          </a:lnRef>
          <a:fillRef idx="0">
            <a:schemeClr val="accent3"/>
          </a:fillRef>
          <a:effectRef idx="0">
            <a:schemeClr val="accent3"/>
          </a:effectRef>
          <a:fontRef idx="minor">
            <a:schemeClr val="tx1"/>
          </a:fontRef>
        </p:style>
      </p:cxnSp>
      <p:cxnSp>
        <p:nvCxnSpPr>
          <p:cNvPr id="23" name="Curved Connector 20"/>
          <p:cNvCxnSpPr>
            <a:stCxn id="7" idx="2"/>
            <a:endCxn id="12" idx="1"/>
          </p:cNvCxnSpPr>
          <p:nvPr/>
        </p:nvCxnSpPr>
        <p:spPr>
          <a:xfrm rot="16200000" flipH="1">
            <a:off x="2247900" y="4648200"/>
            <a:ext cx="1562100" cy="1104900"/>
          </a:xfrm>
          <a:prstGeom prst="curvedConnector2">
            <a:avLst/>
          </a:prstGeom>
          <a:ln w="38100">
            <a:tailEnd type="arrow"/>
          </a:ln>
        </p:spPr>
        <p:style>
          <a:lnRef idx="1">
            <a:schemeClr val="accent3"/>
          </a:lnRef>
          <a:fillRef idx="0">
            <a:schemeClr val="accent3"/>
          </a:fillRef>
          <a:effectRef idx="0">
            <a:schemeClr val="accent3"/>
          </a:effectRef>
          <a:fontRef idx="minor">
            <a:schemeClr val="tx1"/>
          </a:fontRef>
        </p:style>
      </p:cxnSp>
      <p:cxnSp>
        <p:nvCxnSpPr>
          <p:cNvPr id="38" name="Elbow Connector 37"/>
          <p:cNvCxnSpPr>
            <a:stCxn id="12" idx="3"/>
            <a:endCxn id="14" idx="1"/>
          </p:cNvCxnSpPr>
          <p:nvPr/>
        </p:nvCxnSpPr>
        <p:spPr>
          <a:xfrm>
            <a:off x="5029200" y="5981700"/>
            <a:ext cx="2286000" cy="381000"/>
          </a:xfrm>
          <a:prstGeom prst="bentConnector3">
            <a:avLst>
              <a:gd name="adj1" fmla="val 50000"/>
            </a:avLst>
          </a:prstGeom>
          <a:ln w="38100">
            <a:tailEnd type="arrow"/>
          </a:ln>
        </p:spPr>
        <p:style>
          <a:lnRef idx="1">
            <a:schemeClr val="accent3"/>
          </a:lnRef>
          <a:fillRef idx="0">
            <a:schemeClr val="accent3"/>
          </a:fillRef>
          <a:effectRef idx="0">
            <a:schemeClr val="accent3"/>
          </a:effectRef>
          <a:fontRef idx="minor">
            <a:schemeClr val="tx1"/>
          </a:fontRef>
        </p:style>
      </p:cxnSp>
      <p:cxnSp>
        <p:nvCxnSpPr>
          <p:cNvPr id="40" name="Elbow Connector 39"/>
          <p:cNvCxnSpPr>
            <a:stCxn id="12" idx="3"/>
            <a:endCxn id="13" idx="1"/>
          </p:cNvCxnSpPr>
          <p:nvPr/>
        </p:nvCxnSpPr>
        <p:spPr>
          <a:xfrm flipV="1">
            <a:off x="5029200" y="5600700"/>
            <a:ext cx="2286000" cy="381000"/>
          </a:xfrm>
          <a:prstGeom prst="bentConnector3">
            <a:avLst>
              <a:gd name="adj1" fmla="val 50000"/>
            </a:avLst>
          </a:prstGeom>
          <a:ln w="38100">
            <a:tailEnd type="arrow"/>
          </a:ln>
        </p:spPr>
        <p:style>
          <a:lnRef idx="1">
            <a:schemeClr val="accent3"/>
          </a:lnRef>
          <a:fillRef idx="0">
            <a:schemeClr val="accent3"/>
          </a:fillRef>
          <a:effectRef idx="0">
            <a:schemeClr val="accent3"/>
          </a:effectRef>
          <a:fontRef idx="minor">
            <a:schemeClr val="tx1"/>
          </a:fontRef>
        </p:style>
      </p:cxnSp>
      <p:cxnSp>
        <p:nvCxnSpPr>
          <p:cNvPr id="43" name="Elbow Connector 42"/>
          <p:cNvCxnSpPr>
            <a:stCxn id="10" idx="3"/>
            <a:endCxn id="11" idx="1"/>
          </p:cNvCxnSpPr>
          <p:nvPr/>
        </p:nvCxnSpPr>
        <p:spPr>
          <a:xfrm flipV="1">
            <a:off x="5029200" y="3695700"/>
            <a:ext cx="762000" cy="381000"/>
          </a:xfrm>
          <a:prstGeom prst="bentConnector3">
            <a:avLst>
              <a:gd name="adj1" fmla="val 50000"/>
            </a:avLst>
          </a:prstGeom>
          <a:ln w="38100">
            <a:tailEnd type="arrow"/>
          </a:ln>
        </p:spPr>
        <p:style>
          <a:lnRef idx="1">
            <a:schemeClr val="accent3"/>
          </a:lnRef>
          <a:fillRef idx="0">
            <a:schemeClr val="accent3"/>
          </a:fillRef>
          <a:effectRef idx="0">
            <a:schemeClr val="accent3"/>
          </a:effectRef>
          <a:fontRef idx="minor">
            <a:schemeClr val="tx1"/>
          </a:fontRef>
        </p:style>
      </p:cxnSp>
      <p:cxnSp>
        <p:nvCxnSpPr>
          <p:cNvPr id="46" name="Elbow Connector 45"/>
          <p:cNvCxnSpPr>
            <a:stCxn id="10" idx="3"/>
            <a:endCxn id="18" idx="1"/>
          </p:cNvCxnSpPr>
          <p:nvPr/>
        </p:nvCxnSpPr>
        <p:spPr>
          <a:xfrm>
            <a:off x="5029200" y="4076700"/>
            <a:ext cx="762000" cy="381000"/>
          </a:xfrm>
          <a:prstGeom prst="bentConnector3">
            <a:avLst>
              <a:gd name="adj1" fmla="val 50000"/>
            </a:avLst>
          </a:prstGeom>
          <a:ln w="38100">
            <a:tailEnd type="arrow"/>
          </a:ln>
        </p:spPr>
        <p:style>
          <a:lnRef idx="1">
            <a:schemeClr val="accent3"/>
          </a:lnRef>
          <a:fillRef idx="0">
            <a:schemeClr val="accent3"/>
          </a:fillRef>
          <a:effectRef idx="0">
            <a:schemeClr val="accent3"/>
          </a:effectRef>
          <a:fontRef idx="minor">
            <a:schemeClr val="tx1"/>
          </a:fontRef>
        </p:style>
      </p:cxnSp>
      <p:cxnSp>
        <p:nvCxnSpPr>
          <p:cNvPr id="49" name="Elbow Connector 48"/>
          <p:cNvCxnSpPr>
            <a:stCxn id="10" idx="2"/>
            <a:endCxn id="17" idx="2"/>
          </p:cNvCxnSpPr>
          <p:nvPr/>
        </p:nvCxnSpPr>
        <p:spPr>
          <a:xfrm rot="16200000" flipH="1">
            <a:off x="5981700" y="2743200"/>
            <a:ext cx="381000" cy="3733800"/>
          </a:xfrm>
          <a:prstGeom prst="bentConnector3">
            <a:avLst>
              <a:gd name="adj1" fmla="val 160000"/>
            </a:avLst>
          </a:prstGeom>
          <a:ln w="38100">
            <a:tailEnd type="arrow"/>
          </a:ln>
        </p:spPr>
        <p:style>
          <a:lnRef idx="1">
            <a:schemeClr val="accent3"/>
          </a:lnRef>
          <a:fillRef idx="0">
            <a:schemeClr val="accent3"/>
          </a:fillRef>
          <a:effectRef idx="0">
            <a:schemeClr val="accent3"/>
          </a:effectRef>
          <a:fontRef idx="minor">
            <a:schemeClr val="tx1"/>
          </a:fontRef>
        </p:style>
      </p:cxnSp>
      <p:cxnSp>
        <p:nvCxnSpPr>
          <p:cNvPr id="53" name="Elbow Connector 52"/>
          <p:cNvCxnSpPr>
            <a:stCxn id="10" idx="0"/>
            <a:endCxn id="16" idx="0"/>
          </p:cNvCxnSpPr>
          <p:nvPr/>
        </p:nvCxnSpPr>
        <p:spPr>
          <a:xfrm rot="5400000" flipH="1" flipV="1">
            <a:off x="5981700" y="1676400"/>
            <a:ext cx="381000" cy="3733800"/>
          </a:xfrm>
          <a:prstGeom prst="bentConnector3">
            <a:avLst>
              <a:gd name="adj1" fmla="val 160000"/>
            </a:avLst>
          </a:prstGeom>
          <a:ln w="38100">
            <a:tailEnd type="arrow"/>
          </a:ln>
        </p:spPr>
        <p:style>
          <a:lnRef idx="1">
            <a:schemeClr val="accent3"/>
          </a:lnRef>
          <a:fillRef idx="0">
            <a:schemeClr val="accent3"/>
          </a:fillRef>
          <a:effectRef idx="0">
            <a:schemeClr val="accent3"/>
          </a:effectRef>
          <a:fontRef idx="minor">
            <a:schemeClr val="tx1"/>
          </a:fontRef>
        </p:style>
      </p:cxnSp>
      <p:cxnSp>
        <p:nvCxnSpPr>
          <p:cNvPr id="56" name="Elbow Connector 55"/>
          <p:cNvCxnSpPr>
            <a:stCxn id="8" idx="3"/>
            <a:endCxn id="9" idx="1"/>
          </p:cNvCxnSpPr>
          <p:nvPr/>
        </p:nvCxnSpPr>
        <p:spPr>
          <a:xfrm flipV="1">
            <a:off x="5029200" y="1790700"/>
            <a:ext cx="762000" cy="381000"/>
          </a:xfrm>
          <a:prstGeom prst="bentConnector3">
            <a:avLst>
              <a:gd name="adj1" fmla="val 50000"/>
            </a:avLst>
          </a:prstGeom>
          <a:ln w="38100">
            <a:tailEnd type="arrow"/>
          </a:ln>
        </p:spPr>
        <p:style>
          <a:lnRef idx="1">
            <a:schemeClr val="accent3"/>
          </a:lnRef>
          <a:fillRef idx="0">
            <a:schemeClr val="accent3"/>
          </a:fillRef>
          <a:effectRef idx="0">
            <a:schemeClr val="accent3"/>
          </a:effectRef>
          <a:fontRef idx="minor">
            <a:schemeClr val="tx1"/>
          </a:fontRef>
        </p:style>
      </p:cxnSp>
      <p:cxnSp>
        <p:nvCxnSpPr>
          <p:cNvPr id="60" name="Elbow Connector 59"/>
          <p:cNvCxnSpPr>
            <a:stCxn id="8" idx="3"/>
            <a:endCxn id="19" idx="1"/>
          </p:cNvCxnSpPr>
          <p:nvPr/>
        </p:nvCxnSpPr>
        <p:spPr>
          <a:xfrm>
            <a:off x="5029200" y="2171700"/>
            <a:ext cx="762000" cy="381000"/>
          </a:xfrm>
          <a:prstGeom prst="bentConnector3">
            <a:avLst>
              <a:gd name="adj1" fmla="val 50000"/>
            </a:avLst>
          </a:prstGeom>
          <a:ln w="38100">
            <a:tailEnd type="arrow"/>
          </a:ln>
        </p:spPr>
        <p:style>
          <a:lnRef idx="1">
            <a:schemeClr val="accent3"/>
          </a:lnRef>
          <a:fillRef idx="0">
            <a:schemeClr val="accent3"/>
          </a:fillRef>
          <a:effectRef idx="0">
            <a:schemeClr val="accent3"/>
          </a:effectRef>
          <a:fontRef idx="minor">
            <a:schemeClr val="tx1"/>
          </a:fontRef>
        </p:style>
      </p:cxnSp>
      <p:cxnSp>
        <p:nvCxnSpPr>
          <p:cNvPr id="63" name="Elbow Connector 62"/>
          <p:cNvCxnSpPr>
            <a:stCxn id="7" idx="3"/>
            <a:endCxn id="10" idx="1"/>
          </p:cNvCxnSpPr>
          <p:nvPr/>
        </p:nvCxnSpPr>
        <p:spPr>
          <a:xfrm>
            <a:off x="3200400" y="4076700"/>
            <a:ext cx="381000" cy="1588"/>
          </a:xfrm>
          <a:prstGeom prst="bentConnector3">
            <a:avLst>
              <a:gd name="adj1" fmla="val 50000"/>
            </a:avLst>
          </a:prstGeom>
          <a:ln w="38100">
            <a:tailEnd type="arrow"/>
          </a:ln>
        </p:spPr>
        <p:style>
          <a:lnRef idx="1">
            <a:schemeClr val="accent3"/>
          </a:lnRef>
          <a:fillRef idx="0">
            <a:schemeClr val="accent3"/>
          </a:fillRef>
          <a:effectRef idx="0">
            <a:schemeClr val="accent3"/>
          </a:effectRef>
          <a:fontRef idx="minor">
            <a:schemeClr val="tx1"/>
          </a:fontRef>
        </p:style>
      </p:cxnSp>
      <p:sp>
        <p:nvSpPr>
          <p:cNvPr id="10" name="Rounded Rectangle 9"/>
          <p:cNvSpPr/>
          <p:nvPr/>
        </p:nvSpPr>
        <p:spPr>
          <a:xfrm>
            <a:off x="3581400" y="3733800"/>
            <a:ext cx="1447800" cy="685800"/>
          </a:xfrm>
          <a:prstGeom prst="round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New Forest</a:t>
            </a:r>
            <a:endParaRPr lang="en-US" dirty="0">
              <a:solidFill>
                <a:prstClr val="white"/>
              </a:solidFill>
            </a:endParaRPr>
          </a:p>
        </p:txBody>
      </p:sp>
      <p:sp>
        <p:nvSpPr>
          <p:cNvPr id="7" name="Rounded Rectangle 6"/>
          <p:cNvSpPr/>
          <p:nvPr/>
        </p:nvSpPr>
        <p:spPr>
          <a:xfrm>
            <a:off x="1752600" y="3733800"/>
            <a:ext cx="1447800" cy="685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Current Forest</a:t>
            </a:r>
            <a:endParaRPr lang="en-US" dirty="0">
              <a:solidFill>
                <a:prstClr val="white"/>
              </a:solidFill>
            </a:endParaRPr>
          </a:p>
        </p:txBody>
      </p:sp>
      <p:sp>
        <p:nvSpPr>
          <p:cNvPr id="12" name="Rounded Rectangle 11"/>
          <p:cNvSpPr/>
          <p:nvPr/>
        </p:nvSpPr>
        <p:spPr>
          <a:xfrm>
            <a:off x="3581400" y="5638800"/>
            <a:ext cx="1447800" cy="685800"/>
          </a:xfrm>
          <a:prstGeom prst="roundRect">
            <a:avLst/>
          </a:prstGeom>
          <a:solidFill>
            <a:srgbClr val="EAAD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Grassland</a:t>
            </a:r>
            <a:endParaRPr lang="en-US" dirty="0">
              <a:solidFill>
                <a:prstClr val="white"/>
              </a:solidFill>
            </a:endParaRPr>
          </a:p>
        </p:txBody>
      </p:sp>
      <p:sp>
        <p:nvSpPr>
          <p:cNvPr id="8" name="Rounded Rectangle 7"/>
          <p:cNvSpPr/>
          <p:nvPr/>
        </p:nvSpPr>
        <p:spPr>
          <a:xfrm>
            <a:off x="3581400" y="1828800"/>
            <a:ext cx="1447800" cy="685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Same Forest</a:t>
            </a:r>
            <a:endParaRPr lang="en-US" dirty="0">
              <a:solidFill>
                <a:prstClr val="white"/>
              </a:solidFill>
            </a:endParaRPr>
          </a:p>
        </p:txBody>
      </p:sp>
      <p:grpSp>
        <p:nvGrpSpPr>
          <p:cNvPr id="110" name="Group 109"/>
          <p:cNvGrpSpPr/>
          <p:nvPr/>
        </p:nvGrpSpPr>
        <p:grpSpPr>
          <a:xfrm>
            <a:off x="9220200" y="3505200"/>
            <a:ext cx="3429000" cy="2971800"/>
            <a:chOff x="1905000" y="1600200"/>
            <a:chExt cx="7010402" cy="5257800"/>
          </a:xfrm>
          <a:solidFill>
            <a:schemeClr val="bg1">
              <a:lumMod val="75000"/>
            </a:schemeClr>
          </a:solidFill>
        </p:grpSpPr>
        <p:sp>
          <p:nvSpPr>
            <p:cNvPr id="111" name="Rounded Rectangle 110"/>
            <p:cNvSpPr/>
            <p:nvPr/>
          </p:nvSpPr>
          <p:spPr>
            <a:xfrm>
              <a:off x="5943601" y="1600200"/>
              <a:ext cx="1447800" cy="685800"/>
            </a:xfrm>
            <a:prstGeom prst="roundRect">
              <a:avLst/>
            </a:prstGeom>
            <a:grpFill/>
            <a:ln w="19050">
              <a:solidFill>
                <a:schemeClr val="bg1">
                  <a:lumMod val="65000"/>
                  <a:alpha val="62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Same Forest</a:t>
              </a:r>
              <a:endParaRPr lang="en-US" sz="1000" b="1" dirty="0">
                <a:solidFill>
                  <a:prstClr val="white"/>
                </a:solidFill>
              </a:endParaRPr>
            </a:p>
          </p:txBody>
        </p:sp>
        <p:sp>
          <p:nvSpPr>
            <p:cNvPr id="112" name="Rounded Rectangle 111"/>
            <p:cNvSpPr/>
            <p:nvPr/>
          </p:nvSpPr>
          <p:spPr>
            <a:xfrm>
              <a:off x="5943601" y="3505200"/>
              <a:ext cx="1447800" cy="685800"/>
            </a:xfrm>
            <a:prstGeom prst="roundRect">
              <a:avLst/>
            </a:prstGeom>
            <a:grpFill/>
            <a:ln w="19050">
              <a:solidFill>
                <a:schemeClr val="bg1">
                  <a:lumMod val="65000"/>
                  <a:alpha val="62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New Forest</a:t>
              </a:r>
              <a:endParaRPr lang="en-US" sz="1000" b="1" dirty="0">
                <a:solidFill>
                  <a:prstClr val="white"/>
                </a:solidFill>
              </a:endParaRPr>
            </a:p>
          </p:txBody>
        </p:sp>
        <p:sp>
          <p:nvSpPr>
            <p:cNvPr id="113" name="Rounded Rectangle 112"/>
            <p:cNvSpPr/>
            <p:nvPr/>
          </p:nvSpPr>
          <p:spPr>
            <a:xfrm>
              <a:off x="7467602" y="5410200"/>
              <a:ext cx="1447800" cy="685800"/>
            </a:xfrm>
            <a:prstGeom prst="roundRect">
              <a:avLst/>
            </a:prstGeom>
            <a:grpFill/>
            <a:ln w="19050">
              <a:solidFill>
                <a:schemeClr val="bg1">
                  <a:lumMod val="65000"/>
                  <a:alpha val="62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Grass</a:t>
              </a:r>
              <a:endParaRPr lang="en-US" sz="1000" b="1" dirty="0">
                <a:solidFill>
                  <a:prstClr val="white"/>
                </a:solidFill>
              </a:endParaRPr>
            </a:p>
          </p:txBody>
        </p:sp>
        <p:sp>
          <p:nvSpPr>
            <p:cNvPr id="114" name="Rounded Rectangle 113"/>
            <p:cNvSpPr/>
            <p:nvPr/>
          </p:nvSpPr>
          <p:spPr>
            <a:xfrm>
              <a:off x="7467602" y="6172200"/>
              <a:ext cx="1447800" cy="685800"/>
            </a:xfrm>
            <a:prstGeom prst="roundRect">
              <a:avLst/>
            </a:prstGeom>
            <a:grpFill/>
            <a:ln w="19050">
              <a:solidFill>
                <a:schemeClr val="bg1">
                  <a:lumMod val="65000"/>
                  <a:alpha val="62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Sage</a:t>
              </a:r>
              <a:endParaRPr lang="en-US" sz="1000" b="1" dirty="0">
                <a:solidFill>
                  <a:prstClr val="white"/>
                </a:solidFill>
              </a:endParaRPr>
            </a:p>
          </p:txBody>
        </p:sp>
        <p:sp>
          <p:nvSpPr>
            <p:cNvPr id="115" name="Rounded Rectangle 114"/>
            <p:cNvSpPr/>
            <p:nvPr/>
          </p:nvSpPr>
          <p:spPr>
            <a:xfrm>
              <a:off x="7467602" y="3505200"/>
              <a:ext cx="1447800" cy="685800"/>
            </a:xfrm>
            <a:prstGeom prst="roundRect">
              <a:avLst/>
            </a:prstGeom>
            <a:grpFill/>
            <a:ln w="19050">
              <a:solidFill>
                <a:schemeClr val="bg1">
                  <a:lumMod val="65000"/>
                  <a:alpha val="62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Grass</a:t>
              </a:r>
              <a:endParaRPr lang="en-US" sz="1000" b="1" dirty="0">
                <a:solidFill>
                  <a:prstClr val="white"/>
                </a:solidFill>
              </a:endParaRPr>
            </a:p>
          </p:txBody>
        </p:sp>
        <p:sp>
          <p:nvSpPr>
            <p:cNvPr id="116" name="Rounded Rectangle 115"/>
            <p:cNvSpPr/>
            <p:nvPr/>
          </p:nvSpPr>
          <p:spPr>
            <a:xfrm>
              <a:off x="7467602" y="4267200"/>
              <a:ext cx="1447800" cy="685800"/>
            </a:xfrm>
            <a:prstGeom prst="roundRect">
              <a:avLst/>
            </a:prstGeom>
            <a:grpFill/>
            <a:ln w="19050">
              <a:solidFill>
                <a:schemeClr val="bg1">
                  <a:lumMod val="65000"/>
                  <a:alpha val="62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Sage</a:t>
              </a:r>
              <a:endParaRPr lang="en-US" sz="1000" b="1" dirty="0">
                <a:solidFill>
                  <a:prstClr val="white"/>
                </a:solidFill>
              </a:endParaRPr>
            </a:p>
          </p:txBody>
        </p:sp>
        <p:sp>
          <p:nvSpPr>
            <p:cNvPr id="117" name="Rounded Rectangle 116"/>
            <p:cNvSpPr/>
            <p:nvPr/>
          </p:nvSpPr>
          <p:spPr>
            <a:xfrm>
              <a:off x="5943601" y="4267200"/>
              <a:ext cx="1447800" cy="685800"/>
            </a:xfrm>
            <a:prstGeom prst="roundRect">
              <a:avLst/>
            </a:prstGeom>
            <a:grpFill/>
            <a:ln w="19050">
              <a:solidFill>
                <a:schemeClr val="bg1">
                  <a:lumMod val="65000"/>
                  <a:alpha val="62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Fire Adapted</a:t>
              </a:r>
              <a:endParaRPr lang="en-US" sz="1000" b="1" dirty="0">
                <a:solidFill>
                  <a:prstClr val="white"/>
                </a:solidFill>
              </a:endParaRPr>
            </a:p>
          </p:txBody>
        </p:sp>
        <p:sp>
          <p:nvSpPr>
            <p:cNvPr id="118" name="Rounded Rectangle 117"/>
            <p:cNvSpPr/>
            <p:nvPr/>
          </p:nvSpPr>
          <p:spPr>
            <a:xfrm>
              <a:off x="5943601" y="2362201"/>
              <a:ext cx="1447800" cy="685800"/>
            </a:xfrm>
            <a:prstGeom prst="roundRect">
              <a:avLst/>
            </a:prstGeom>
            <a:grpFill/>
            <a:ln w="19050">
              <a:solidFill>
                <a:schemeClr val="bg1">
                  <a:lumMod val="65000"/>
                  <a:alpha val="62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Fire Adapted</a:t>
              </a:r>
              <a:endParaRPr lang="en-US" sz="1000" b="1" dirty="0">
                <a:solidFill>
                  <a:prstClr val="white"/>
                </a:solidFill>
              </a:endParaRPr>
            </a:p>
          </p:txBody>
        </p:sp>
        <p:cxnSp>
          <p:nvCxnSpPr>
            <p:cNvPr id="119" name="Curved Connector 20"/>
            <p:cNvCxnSpPr>
              <a:stCxn id="131" idx="0"/>
              <a:endCxn id="133" idx="1"/>
            </p:cNvCxnSpPr>
            <p:nvPr/>
          </p:nvCxnSpPr>
          <p:spPr>
            <a:xfrm rot="5400000" flipH="1" flipV="1">
              <a:off x="2400301" y="2552700"/>
              <a:ext cx="1562100" cy="1104900"/>
            </a:xfrm>
            <a:prstGeom prst="curvedConnector2">
              <a:avLst/>
            </a:prstGeom>
            <a:grpFill/>
            <a:ln w="19050">
              <a:solidFill>
                <a:schemeClr val="bg1">
                  <a:lumMod val="65000"/>
                  <a:alpha val="62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120" name="Curved Connector 20"/>
            <p:cNvCxnSpPr>
              <a:stCxn id="131" idx="2"/>
              <a:endCxn id="132" idx="1"/>
            </p:cNvCxnSpPr>
            <p:nvPr/>
          </p:nvCxnSpPr>
          <p:spPr>
            <a:xfrm rot="16200000" flipH="1">
              <a:off x="2400301" y="4800600"/>
              <a:ext cx="1562100" cy="1104900"/>
            </a:xfrm>
            <a:prstGeom prst="curvedConnector2">
              <a:avLst/>
            </a:prstGeom>
            <a:grpFill/>
            <a:ln w="19050">
              <a:solidFill>
                <a:schemeClr val="bg1">
                  <a:lumMod val="65000"/>
                  <a:alpha val="62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121" name="Elbow Connector 120"/>
            <p:cNvCxnSpPr>
              <a:stCxn id="132" idx="3"/>
              <a:endCxn id="114" idx="1"/>
            </p:cNvCxnSpPr>
            <p:nvPr/>
          </p:nvCxnSpPr>
          <p:spPr>
            <a:xfrm>
              <a:off x="5181601" y="6134100"/>
              <a:ext cx="2286000" cy="381000"/>
            </a:xfrm>
            <a:prstGeom prst="bentConnector3">
              <a:avLst>
                <a:gd name="adj1" fmla="val 50000"/>
              </a:avLst>
            </a:prstGeom>
            <a:grpFill/>
            <a:ln w="19050">
              <a:solidFill>
                <a:schemeClr val="bg1">
                  <a:lumMod val="65000"/>
                  <a:alpha val="62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122" name="Elbow Connector 121"/>
            <p:cNvCxnSpPr>
              <a:stCxn id="132" idx="3"/>
              <a:endCxn id="113" idx="1"/>
            </p:cNvCxnSpPr>
            <p:nvPr/>
          </p:nvCxnSpPr>
          <p:spPr>
            <a:xfrm flipV="1">
              <a:off x="5181601" y="5753100"/>
              <a:ext cx="2286000" cy="381000"/>
            </a:xfrm>
            <a:prstGeom prst="bentConnector3">
              <a:avLst>
                <a:gd name="adj1" fmla="val 50000"/>
              </a:avLst>
            </a:prstGeom>
            <a:grpFill/>
            <a:ln w="19050">
              <a:solidFill>
                <a:schemeClr val="bg1">
                  <a:lumMod val="65000"/>
                  <a:alpha val="62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123" name="Elbow Connector 122"/>
            <p:cNvCxnSpPr>
              <a:stCxn id="130" idx="3"/>
              <a:endCxn id="112" idx="1"/>
            </p:cNvCxnSpPr>
            <p:nvPr/>
          </p:nvCxnSpPr>
          <p:spPr>
            <a:xfrm flipV="1">
              <a:off x="5181601" y="3848100"/>
              <a:ext cx="761999" cy="381000"/>
            </a:xfrm>
            <a:prstGeom prst="bentConnector3">
              <a:avLst>
                <a:gd name="adj1" fmla="val 50000"/>
              </a:avLst>
            </a:prstGeom>
            <a:grpFill/>
            <a:ln w="19050">
              <a:solidFill>
                <a:schemeClr val="bg1">
                  <a:lumMod val="65000"/>
                  <a:alpha val="62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124" name="Elbow Connector 123"/>
            <p:cNvCxnSpPr>
              <a:stCxn id="130" idx="3"/>
              <a:endCxn id="117" idx="1"/>
            </p:cNvCxnSpPr>
            <p:nvPr/>
          </p:nvCxnSpPr>
          <p:spPr>
            <a:xfrm>
              <a:off x="5181601" y="4229100"/>
              <a:ext cx="761999" cy="381000"/>
            </a:xfrm>
            <a:prstGeom prst="bentConnector3">
              <a:avLst>
                <a:gd name="adj1" fmla="val 50000"/>
              </a:avLst>
            </a:prstGeom>
            <a:grpFill/>
            <a:ln w="19050">
              <a:solidFill>
                <a:schemeClr val="bg1">
                  <a:lumMod val="65000"/>
                  <a:alpha val="62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125" name="Elbow Connector 124"/>
            <p:cNvCxnSpPr>
              <a:stCxn id="130" idx="2"/>
              <a:endCxn id="116" idx="2"/>
            </p:cNvCxnSpPr>
            <p:nvPr/>
          </p:nvCxnSpPr>
          <p:spPr>
            <a:xfrm rot="16200000" flipH="1">
              <a:off x="6134101" y="2895599"/>
              <a:ext cx="381000" cy="3733800"/>
            </a:xfrm>
            <a:prstGeom prst="bentConnector3">
              <a:avLst>
                <a:gd name="adj1" fmla="val 160000"/>
              </a:avLst>
            </a:prstGeom>
            <a:grpFill/>
            <a:ln w="19050">
              <a:solidFill>
                <a:schemeClr val="bg1">
                  <a:lumMod val="65000"/>
                  <a:alpha val="62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126" name="Elbow Connector 125"/>
            <p:cNvCxnSpPr>
              <a:stCxn id="130" idx="0"/>
              <a:endCxn id="115" idx="0"/>
            </p:cNvCxnSpPr>
            <p:nvPr/>
          </p:nvCxnSpPr>
          <p:spPr>
            <a:xfrm rot="5400000" flipH="1" flipV="1">
              <a:off x="6134100" y="1828799"/>
              <a:ext cx="381000" cy="3733800"/>
            </a:xfrm>
            <a:prstGeom prst="bentConnector3">
              <a:avLst>
                <a:gd name="adj1" fmla="val 160000"/>
              </a:avLst>
            </a:prstGeom>
            <a:grpFill/>
            <a:ln w="19050">
              <a:solidFill>
                <a:schemeClr val="bg1">
                  <a:lumMod val="65000"/>
                  <a:alpha val="62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127" name="Elbow Connector 126"/>
            <p:cNvCxnSpPr>
              <a:stCxn id="133" idx="3"/>
              <a:endCxn id="111" idx="1"/>
            </p:cNvCxnSpPr>
            <p:nvPr/>
          </p:nvCxnSpPr>
          <p:spPr>
            <a:xfrm flipV="1">
              <a:off x="5181601" y="1943100"/>
              <a:ext cx="761999" cy="381000"/>
            </a:xfrm>
            <a:prstGeom prst="bentConnector3">
              <a:avLst>
                <a:gd name="adj1" fmla="val 50000"/>
              </a:avLst>
            </a:prstGeom>
            <a:grpFill/>
            <a:ln w="19050">
              <a:solidFill>
                <a:schemeClr val="bg1">
                  <a:lumMod val="65000"/>
                  <a:alpha val="62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128" name="Elbow Connector 127"/>
            <p:cNvCxnSpPr>
              <a:stCxn id="133" idx="3"/>
              <a:endCxn id="118" idx="1"/>
            </p:cNvCxnSpPr>
            <p:nvPr/>
          </p:nvCxnSpPr>
          <p:spPr>
            <a:xfrm>
              <a:off x="5181601" y="2324100"/>
              <a:ext cx="761999" cy="381000"/>
            </a:xfrm>
            <a:prstGeom prst="bentConnector3">
              <a:avLst>
                <a:gd name="adj1" fmla="val 50000"/>
              </a:avLst>
            </a:prstGeom>
            <a:grpFill/>
            <a:ln w="19050">
              <a:solidFill>
                <a:schemeClr val="bg1">
                  <a:lumMod val="65000"/>
                  <a:alpha val="62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129" name="Elbow Connector 128"/>
            <p:cNvCxnSpPr>
              <a:stCxn id="131" idx="3"/>
              <a:endCxn id="130" idx="1"/>
            </p:cNvCxnSpPr>
            <p:nvPr/>
          </p:nvCxnSpPr>
          <p:spPr>
            <a:xfrm>
              <a:off x="3352800" y="4229100"/>
              <a:ext cx="381001" cy="1589"/>
            </a:xfrm>
            <a:prstGeom prst="bentConnector3">
              <a:avLst>
                <a:gd name="adj1" fmla="val 50000"/>
              </a:avLst>
            </a:prstGeom>
            <a:grpFill/>
            <a:ln w="19050">
              <a:solidFill>
                <a:schemeClr val="bg1">
                  <a:lumMod val="65000"/>
                  <a:alpha val="62000"/>
                </a:schemeClr>
              </a:solidFill>
              <a:tailEnd type="arrow"/>
            </a:ln>
          </p:spPr>
          <p:style>
            <a:lnRef idx="1">
              <a:schemeClr val="accent3"/>
            </a:lnRef>
            <a:fillRef idx="0">
              <a:schemeClr val="accent3"/>
            </a:fillRef>
            <a:effectRef idx="0">
              <a:schemeClr val="accent3"/>
            </a:effectRef>
            <a:fontRef idx="minor">
              <a:schemeClr val="tx1"/>
            </a:fontRef>
          </p:style>
        </p:cxnSp>
        <p:sp>
          <p:nvSpPr>
            <p:cNvPr id="130" name="Rounded Rectangle 129"/>
            <p:cNvSpPr/>
            <p:nvPr/>
          </p:nvSpPr>
          <p:spPr>
            <a:xfrm>
              <a:off x="3733801" y="3886200"/>
              <a:ext cx="1447800" cy="685800"/>
            </a:xfrm>
            <a:prstGeom prst="roundRect">
              <a:avLst/>
            </a:prstGeom>
            <a:grpFill/>
            <a:ln w="19050">
              <a:solidFill>
                <a:schemeClr val="bg1">
                  <a:lumMod val="65000"/>
                  <a:alpha val="62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New Forest</a:t>
              </a:r>
              <a:endParaRPr lang="en-US" sz="1000" b="1" dirty="0">
                <a:solidFill>
                  <a:prstClr val="white"/>
                </a:solidFill>
              </a:endParaRPr>
            </a:p>
          </p:txBody>
        </p:sp>
        <p:sp>
          <p:nvSpPr>
            <p:cNvPr id="131" name="Rounded Rectangle 130"/>
            <p:cNvSpPr/>
            <p:nvPr/>
          </p:nvSpPr>
          <p:spPr>
            <a:xfrm>
              <a:off x="1905000" y="3886200"/>
              <a:ext cx="1447800" cy="685800"/>
            </a:xfrm>
            <a:prstGeom prst="roundRect">
              <a:avLst/>
            </a:prstGeom>
            <a:grpFill/>
            <a:ln w="19050">
              <a:solidFill>
                <a:schemeClr val="bg1">
                  <a:lumMod val="65000"/>
                  <a:alpha val="62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Current Forest</a:t>
              </a:r>
              <a:endParaRPr lang="en-US" sz="1000" b="1" dirty="0">
                <a:solidFill>
                  <a:prstClr val="white"/>
                </a:solidFill>
              </a:endParaRPr>
            </a:p>
          </p:txBody>
        </p:sp>
        <p:sp>
          <p:nvSpPr>
            <p:cNvPr id="132" name="Rounded Rectangle 131"/>
            <p:cNvSpPr/>
            <p:nvPr/>
          </p:nvSpPr>
          <p:spPr>
            <a:xfrm>
              <a:off x="3733801" y="5791200"/>
              <a:ext cx="1447800" cy="685800"/>
            </a:xfrm>
            <a:prstGeom prst="roundRect">
              <a:avLst/>
            </a:prstGeom>
            <a:grpFill/>
            <a:ln w="19050">
              <a:solidFill>
                <a:schemeClr val="bg1">
                  <a:lumMod val="65000"/>
                  <a:alpha val="62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Grass</a:t>
              </a:r>
              <a:endParaRPr lang="en-US" sz="1000" b="1" dirty="0">
                <a:solidFill>
                  <a:prstClr val="white"/>
                </a:solidFill>
              </a:endParaRPr>
            </a:p>
          </p:txBody>
        </p:sp>
        <p:sp>
          <p:nvSpPr>
            <p:cNvPr id="133" name="Rounded Rectangle 132"/>
            <p:cNvSpPr/>
            <p:nvPr/>
          </p:nvSpPr>
          <p:spPr>
            <a:xfrm>
              <a:off x="3733801" y="1981200"/>
              <a:ext cx="1447800" cy="685800"/>
            </a:xfrm>
            <a:prstGeom prst="roundRect">
              <a:avLst/>
            </a:prstGeom>
            <a:grpFill/>
            <a:ln w="19050">
              <a:solidFill>
                <a:schemeClr val="bg1">
                  <a:lumMod val="65000"/>
                  <a:alpha val="62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Same Forest</a:t>
              </a:r>
              <a:endParaRPr lang="en-US" sz="1000" b="1" dirty="0">
                <a:solidFill>
                  <a:prstClr val="white"/>
                </a:solidFill>
              </a:endParaRPr>
            </a:p>
          </p:txBody>
        </p:sp>
      </p:grpSp>
      <p:grpSp>
        <p:nvGrpSpPr>
          <p:cNvPr id="134" name="Group 133"/>
          <p:cNvGrpSpPr/>
          <p:nvPr/>
        </p:nvGrpSpPr>
        <p:grpSpPr>
          <a:xfrm>
            <a:off x="9296400" y="228600"/>
            <a:ext cx="3429000" cy="2971800"/>
            <a:chOff x="1905000" y="1600200"/>
            <a:chExt cx="7010402" cy="5257800"/>
          </a:xfrm>
        </p:grpSpPr>
        <p:sp>
          <p:nvSpPr>
            <p:cNvPr id="135" name="Rounded Rectangle 134"/>
            <p:cNvSpPr/>
            <p:nvPr/>
          </p:nvSpPr>
          <p:spPr>
            <a:xfrm>
              <a:off x="5943601" y="1600200"/>
              <a:ext cx="1447800" cy="685800"/>
            </a:xfrm>
            <a:prstGeom prst="roundRect">
              <a:avLst/>
            </a:prstGeom>
            <a:ln w="222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Same Forest</a:t>
              </a:r>
              <a:endParaRPr lang="en-US" sz="1000" b="1" dirty="0">
                <a:solidFill>
                  <a:prstClr val="white"/>
                </a:solidFill>
              </a:endParaRPr>
            </a:p>
          </p:txBody>
        </p:sp>
        <p:sp>
          <p:nvSpPr>
            <p:cNvPr id="136" name="Rounded Rectangle 135"/>
            <p:cNvSpPr/>
            <p:nvPr/>
          </p:nvSpPr>
          <p:spPr>
            <a:xfrm>
              <a:off x="5943601" y="3505200"/>
              <a:ext cx="1447800" cy="685800"/>
            </a:xfrm>
            <a:prstGeom prst="roundRect">
              <a:avLst/>
            </a:prstGeom>
            <a:solidFill>
              <a:schemeClr val="accent3">
                <a:lumMod val="50000"/>
              </a:schemeClr>
            </a:solidFill>
            <a:ln w="222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New Forest</a:t>
              </a:r>
              <a:endParaRPr lang="en-US" sz="1000" b="1" dirty="0">
                <a:solidFill>
                  <a:prstClr val="white"/>
                </a:solidFill>
              </a:endParaRPr>
            </a:p>
          </p:txBody>
        </p:sp>
        <p:sp>
          <p:nvSpPr>
            <p:cNvPr id="137" name="Rounded Rectangle 136"/>
            <p:cNvSpPr/>
            <p:nvPr/>
          </p:nvSpPr>
          <p:spPr>
            <a:xfrm>
              <a:off x="7467602" y="5410200"/>
              <a:ext cx="1447800" cy="685800"/>
            </a:xfrm>
            <a:prstGeom prst="roundRect">
              <a:avLst/>
            </a:prstGeom>
            <a:solidFill>
              <a:srgbClr val="EAAD00"/>
            </a:solidFill>
            <a:ln w="222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Grass</a:t>
              </a:r>
              <a:endParaRPr lang="en-US" sz="1000" b="1" dirty="0">
                <a:solidFill>
                  <a:prstClr val="white"/>
                </a:solidFill>
              </a:endParaRPr>
            </a:p>
          </p:txBody>
        </p:sp>
        <p:sp>
          <p:nvSpPr>
            <p:cNvPr id="138" name="Rounded Rectangle 137"/>
            <p:cNvSpPr/>
            <p:nvPr/>
          </p:nvSpPr>
          <p:spPr>
            <a:xfrm>
              <a:off x="7467602" y="6172200"/>
              <a:ext cx="1447800" cy="685800"/>
            </a:xfrm>
            <a:prstGeom prst="roundRect">
              <a:avLst/>
            </a:prstGeom>
            <a:solidFill>
              <a:srgbClr val="B3CC82"/>
            </a:solidFill>
            <a:ln w="22225">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Sage</a:t>
              </a:r>
              <a:endParaRPr lang="en-US" sz="1000" b="1" dirty="0">
                <a:solidFill>
                  <a:prstClr val="white"/>
                </a:solidFill>
              </a:endParaRPr>
            </a:p>
          </p:txBody>
        </p:sp>
        <p:sp>
          <p:nvSpPr>
            <p:cNvPr id="139" name="Rounded Rectangle 138"/>
            <p:cNvSpPr/>
            <p:nvPr/>
          </p:nvSpPr>
          <p:spPr>
            <a:xfrm>
              <a:off x="7467602" y="3505200"/>
              <a:ext cx="1447800" cy="685800"/>
            </a:xfrm>
            <a:prstGeom prst="roundRect">
              <a:avLst/>
            </a:prstGeom>
            <a:solidFill>
              <a:srgbClr val="EAAD00"/>
            </a:solidFill>
            <a:ln w="222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Grass</a:t>
              </a:r>
              <a:endParaRPr lang="en-US" sz="1000" b="1" dirty="0">
                <a:solidFill>
                  <a:prstClr val="white"/>
                </a:solidFill>
              </a:endParaRPr>
            </a:p>
          </p:txBody>
        </p:sp>
        <p:sp>
          <p:nvSpPr>
            <p:cNvPr id="140" name="Rounded Rectangle 139"/>
            <p:cNvSpPr/>
            <p:nvPr/>
          </p:nvSpPr>
          <p:spPr>
            <a:xfrm>
              <a:off x="7467602" y="4267200"/>
              <a:ext cx="1447800" cy="685800"/>
            </a:xfrm>
            <a:prstGeom prst="roundRect">
              <a:avLst/>
            </a:prstGeom>
            <a:solidFill>
              <a:srgbClr val="B3CC82"/>
            </a:solidFill>
            <a:ln w="22225">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Sage</a:t>
              </a:r>
              <a:endParaRPr lang="en-US" sz="1000" b="1" dirty="0">
                <a:solidFill>
                  <a:prstClr val="white"/>
                </a:solidFill>
              </a:endParaRPr>
            </a:p>
          </p:txBody>
        </p:sp>
        <p:sp>
          <p:nvSpPr>
            <p:cNvPr id="141" name="Rounded Rectangle 140"/>
            <p:cNvSpPr/>
            <p:nvPr/>
          </p:nvSpPr>
          <p:spPr>
            <a:xfrm>
              <a:off x="5943601" y="4267200"/>
              <a:ext cx="1447800" cy="685800"/>
            </a:xfrm>
            <a:prstGeom prst="roundRect">
              <a:avLst/>
            </a:prstGeom>
            <a:solidFill>
              <a:schemeClr val="accent3">
                <a:lumMod val="50000"/>
              </a:schemeClr>
            </a:solidFill>
            <a:ln w="22225">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Fire Adapted</a:t>
              </a:r>
              <a:endParaRPr lang="en-US" sz="1000" b="1" dirty="0">
                <a:solidFill>
                  <a:prstClr val="white"/>
                </a:solidFill>
              </a:endParaRPr>
            </a:p>
          </p:txBody>
        </p:sp>
        <p:sp>
          <p:nvSpPr>
            <p:cNvPr id="142" name="Rounded Rectangle 141"/>
            <p:cNvSpPr/>
            <p:nvPr/>
          </p:nvSpPr>
          <p:spPr>
            <a:xfrm>
              <a:off x="5943601" y="2362201"/>
              <a:ext cx="1447800" cy="685800"/>
            </a:xfrm>
            <a:prstGeom prst="roundRect">
              <a:avLst/>
            </a:prstGeom>
            <a:solidFill>
              <a:schemeClr val="accent3">
                <a:lumMod val="50000"/>
              </a:schemeClr>
            </a:solidFill>
            <a:ln w="22225">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Fire Adapted</a:t>
              </a:r>
              <a:endParaRPr lang="en-US" sz="1000" b="1" dirty="0">
                <a:solidFill>
                  <a:prstClr val="white"/>
                </a:solidFill>
              </a:endParaRPr>
            </a:p>
          </p:txBody>
        </p:sp>
        <p:cxnSp>
          <p:nvCxnSpPr>
            <p:cNvPr id="143" name="Curved Connector 20"/>
            <p:cNvCxnSpPr>
              <a:stCxn id="155" idx="0"/>
              <a:endCxn id="157" idx="1"/>
            </p:cNvCxnSpPr>
            <p:nvPr/>
          </p:nvCxnSpPr>
          <p:spPr>
            <a:xfrm rot="5400000" flipH="1" flipV="1">
              <a:off x="2400301" y="2552700"/>
              <a:ext cx="1562100" cy="1104900"/>
            </a:xfrm>
            <a:prstGeom prst="curvedConnector2">
              <a:avLst/>
            </a:prstGeom>
            <a:ln w="22225">
              <a:tailEnd type="arrow"/>
            </a:ln>
          </p:spPr>
          <p:style>
            <a:lnRef idx="1">
              <a:schemeClr val="accent3"/>
            </a:lnRef>
            <a:fillRef idx="0">
              <a:schemeClr val="accent3"/>
            </a:fillRef>
            <a:effectRef idx="0">
              <a:schemeClr val="accent3"/>
            </a:effectRef>
            <a:fontRef idx="minor">
              <a:schemeClr val="tx1"/>
            </a:fontRef>
          </p:style>
        </p:cxnSp>
        <p:cxnSp>
          <p:nvCxnSpPr>
            <p:cNvPr id="144" name="Curved Connector 20"/>
            <p:cNvCxnSpPr>
              <a:stCxn id="155" idx="2"/>
              <a:endCxn id="156" idx="1"/>
            </p:cNvCxnSpPr>
            <p:nvPr/>
          </p:nvCxnSpPr>
          <p:spPr>
            <a:xfrm rot="16200000" flipH="1">
              <a:off x="2400301" y="4800600"/>
              <a:ext cx="1562100" cy="1104900"/>
            </a:xfrm>
            <a:prstGeom prst="curvedConnector2">
              <a:avLst/>
            </a:prstGeom>
            <a:ln w="22225">
              <a:tailEnd type="arrow"/>
            </a:ln>
          </p:spPr>
          <p:style>
            <a:lnRef idx="1">
              <a:schemeClr val="accent3"/>
            </a:lnRef>
            <a:fillRef idx="0">
              <a:schemeClr val="accent3"/>
            </a:fillRef>
            <a:effectRef idx="0">
              <a:schemeClr val="accent3"/>
            </a:effectRef>
            <a:fontRef idx="minor">
              <a:schemeClr val="tx1"/>
            </a:fontRef>
          </p:style>
        </p:cxnSp>
        <p:cxnSp>
          <p:nvCxnSpPr>
            <p:cNvPr id="145" name="Elbow Connector 144"/>
            <p:cNvCxnSpPr>
              <a:stCxn id="156" idx="3"/>
              <a:endCxn id="138" idx="1"/>
            </p:cNvCxnSpPr>
            <p:nvPr/>
          </p:nvCxnSpPr>
          <p:spPr>
            <a:xfrm>
              <a:off x="5181601" y="6134100"/>
              <a:ext cx="2286000" cy="381000"/>
            </a:xfrm>
            <a:prstGeom prst="bentConnector3">
              <a:avLst>
                <a:gd name="adj1" fmla="val 50000"/>
              </a:avLst>
            </a:prstGeom>
            <a:ln w="22225">
              <a:tailEnd type="arrow"/>
            </a:ln>
          </p:spPr>
          <p:style>
            <a:lnRef idx="1">
              <a:schemeClr val="accent3"/>
            </a:lnRef>
            <a:fillRef idx="0">
              <a:schemeClr val="accent3"/>
            </a:fillRef>
            <a:effectRef idx="0">
              <a:schemeClr val="accent3"/>
            </a:effectRef>
            <a:fontRef idx="minor">
              <a:schemeClr val="tx1"/>
            </a:fontRef>
          </p:style>
        </p:cxnSp>
        <p:cxnSp>
          <p:nvCxnSpPr>
            <p:cNvPr id="146" name="Elbow Connector 145"/>
            <p:cNvCxnSpPr>
              <a:stCxn id="156" idx="3"/>
              <a:endCxn id="137" idx="1"/>
            </p:cNvCxnSpPr>
            <p:nvPr/>
          </p:nvCxnSpPr>
          <p:spPr>
            <a:xfrm flipV="1">
              <a:off x="5181601" y="5753100"/>
              <a:ext cx="2286000" cy="381000"/>
            </a:xfrm>
            <a:prstGeom prst="bentConnector3">
              <a:avLst>
                <a:gd name="adj1" fmla="val 50000"/>
              </a:avLst>
            </a:prstGeom>
            <a:ln w="22225">
              <a:tailEnd type="arrow"/>
            </a:ln>
          </p:spPr>
          <p:style>
            <a:lnRef idx="1">
              <a:schemeClr val="accent3"/>
            </a:lnRef>
            <a:fillRef idx="0">
              <a:schemeClr val="accent3"/>
            </a:fillRef>
            <a:effectRef idx="0">
              <a:schemeClr val="accent3"/>
            </a:effectRef>
            <a:fontRef idx="minor">
              <a:schemeClr val="tx1"/>
            </a:fontRef>
          </p:style>
        </p:cxnSp>
        <p:cxnSp>
          <p:nvCxnSpPr>
            <p:cNvPr id="147" name="Elbow Connector 146"/>
            <p:cNvCxnSpPr>
              <a:stCxn id="154" idx="3"/>
              <a:endCxn id="136" idx="1"/>
            </p:cNvCxnSpPr>
            <p:nvPr/>
          </p:nvCxnSpPr>
          <p:spPr>
            <a:xfrm flipV="1">
              <a:off x="5181601" y="3848100"/>
              <a:ext cx="761999" cy="381000"/>
            </a:xfrm>
            <a:prstGeom prst="bentConnector3">
              <a:avLst>
                <a:gd name="adj1" fmla="val 50000"/>
              </a:avLst>
            </a:prstGeom>
            <a:ln w="22225">
              <a:tailEnd type="arrow"/>
            </a:ln>
          </p:spPr>
          <p:style>
            <a:lnRef idx="1">
              <a:schemeClr val="accent3"/>
            </a:lnRef>
            <a:fillRef idx="0">
              <a:schemeClr val="accent3"/>
            </a:fillRef>
            <a:effectRef idx="0">
              <a:schemeClr val="accent3"/>
            </a:effectRef>
            <a:fontRef idx="minor">
              <a:schemeClr val="tx1"/>
            </a:fontRef>
          </p:style>
        </p:cxnSp>
        <p:cxnSp>
          <p:nvCxnSpPr>
            <p:cNvPr id="148" name="Elbow Connector 147"/>
            <p:cNvCxnSpPr>
              <a:stCxn id="154" idx="3"/>
              <a:endCxn id="141" idx="1"/>
            </p:cNvCxnSpPr>
            <p:nvPr/>
          </p:nvCxnSpPr>
          <p:spPr>
            <a:xfrm>
              <a:off x="5181601" y="4229100"/>
              <a:ext cx="761999" cy="381000"/>
            </a:xfrm>
            <a:prstGeom prst="bentConnector3">
              <a:avLst>
                <a:gd name="adj1" fmla="val 50000"/>
              </a:avLst>
            </a:prstGeom>
            <a:ln w="22225">
              <a:tailEnd type="arrow"/>
            </a:ln>
          </p:spPr>
          <p:style>
            <a:lnRef idx="1">
              <a:schemeClr val="accent3"/>
            </a:lnRef>
            <a:fillRef idx="0">
              <a:schemeClr val="accent3"/>
            </a:fillRef>
            <a:effectRef idx="0">
              <a:schemeClr val="accent3"/>
            </a:effectRef>
            <a:fontRef idx="minor">
              <a:schemeClr val="tx1"/>
            </a:fontRef>
          </p:style>
        </p:cxnSp>
        <p:cxnSp>
          <p:nvCxnSpPr>
            <p:cNvPr id="149" name="Elbow Connector 148"/>
            <p:cNvCxnSpPr>
              <a:stCxn id="154" idx="2"/>
              <a:endCxn id="140" idx="2"/>
            </p:cNvCxnSpPr>
            <p:nvPr/>
          </p:nvCxnSpPr>
          <p:spPr>
            <a:xfrm rot="16200000" flipH="1">
              <a:off x="6134101" y="2895599"/>
              <a:ext cx="381000" cy="3733800"/>
            </a:xfrm>
            <a:prstGeom prst="bentConnector3">
              <a:avLst>
                <a:gd name="adj1" fmla="val 160000"/>
              </a:avLst>
            </a:prstGeom>
            <a:ln w="22225">
              <a:tailEnd type="arrow"/>
            </a:ln>
          </p:spPr>
          <p:style>
            <a:lnRef idx="1">
              <a:schemeClr val="accent3"/>
            </a:lnRef>
            <a:fillRef idx="0">
              <a:schemeClr val="accent3"/>
            </a:fillRef>
            <a:effectRef idx="0">
              <a:schemeClr val="accent3"/>
            </a:effectRef>
            <a:fontRef idx="minor">
              <a:schemeClr val="tx1"/>
            </a:fontRef>
          </p:style>
        </p:cxnSp>
        <p:cxnSp>
          <p:nvCxnSpPr>
            <p:cNvPr id="150" name="Elbow Connector 149"/>
            <p:cNvCxnSpPr>
              <a:stCxn id="154" idx="0"/>
              <a:endCxn id="139" idx="0"/>
            </p:cNvCxnSpPr>
            <p:nvPr/>
          </p:nvCxnSpPr>
          <p:spPr>
            <a:xfrm rot="5400000" flipH="1" flipV="1">
              <a:off x="6134100" y="1828799"/>
              <a:ext cx="381000" cy="3733800"/>
            </a:xfrm>
            <a:prstGeom prst="bentConnector3">
              <a:avLst>
                <a:gd name="adj1" fmla="val 160000"/>
              </a:avLst>
            </a:prstGeom>
            <a:ln w="22225">
              <a:tailEnd type="arrow"/>
            </a:ln>
          </p:spPr>
          <p:style>
            <a:lnRef idx="1">
              <a:schemeClr val="accent3"/>
            </a:lnRef>
            <a:fillRef idx="0">
              <a:schemeClr val="accent3"/>
            </a:fillRef>
            <a:effectRef idx="0">
              <a:schemeClr val="accent3"/>
            </a:effectRef>
            <a:fontRef idx="minor">
              <a:schemeClr val="tx1"/>
            </a:fontRef>
          </p:style>
        </p:cxnSp>
        <p:cxnSp>
          <p:nvCxnSpPr>
            <p:cNvPr id="151" name="Elbow Connector 150"/>
            <p:cNvCxnSpPr>
              <a:stCxn id="157" idx="3"/>
              <a:endCxn id="135" idx="1"/>
            </p:cNvCxnSpPr>
            <p:nvPr/>
          </p:nvCxnSpPr>
          <p:spPr>
            <a:xfrm flipV="1">
              <a:off x="5181601" y="1943100"/>
              <a:ext cx="761999" cy="381000"/>
            </a:xfrm>
            <a:prstGeom prst="bentConnector3">
              <a:avLst>
                <a:gd name="adj1" fmla="val 50000"/>
              </a:avLst>
            </a:prstGeom>
            <a:ln w="22225">
              <a:tailEnd type="arrow"/>
            </a:ln>
          </p:spPr>
          <p:style>
            <a:lnRef idx="1">
              <a:schemeClr val="accent3"/>
            </a:lnRef>
            <a:fillRef idx="0">
              <a:schemeClr val="accent3"/>
            </a:fillRef>
            <a:effectRef idx="0">
              <a:schemeClr val="accent3"/>
            </a:effectRef>
            <a:fontRef idx="minor">
              <a:schemeClr val="tx1"/>
            </a:fontRef>
          </p:style>
        </p:cxnSp>
        <p:cxnSp>
          <p:nvCxnSpPr>
            <p:cNvPr id="152" name="Elbow Connector 151"/>
            <p:cNvCxnSpPr>
              <a:stCxn id="157" idx="3"/>
              <a:endCxn id="142" idx="1"/>
            </p:cNvCxnSpPr>
            <p:nvPr/>
          </p:nvCxnSpPr>
          <p:spPr>
            <a:xfrm>
              <a:off x="5181601" y="2324100"/>
              <a:ext cx="761999" cy="381000"/>
            </a:xfrm>
            <a:prstGeom prst="bentConnector3">
              <a:avLst>
                <a:gd name="adj1" fmla="val 50000"/>
              </a:avLst>
            </a:prstGeom>
            <a:ln w="22225">
              <a:tailEnd type="arrow"/>
            </a:ln>
          </p:spPr>
          <p:style>
            <a:lnRef idx="1">
              <a:schemeClr val="accent3"/>
            </a:lnRef>
            <a:fillRef idx="0">
              <a:schemeClr val="accent3"/>
            </a:fillRef>
            <a:effectRef idx="0">
              <a:schemeClr val="accent3"/>
            </a:effectRef>
            <a:fontRef idx="minor">
              <a:schemeClr val="tx1"/>
            </a:fontRef>
          </p:style>
        </p:cxnSp>
        <p:cxnSp>
          <p:nvCxnSpPr>
            <p:cNvPr id="153" name="Elbow Connector 152"/>
            <p:cNvCxnSpPr>
              <a:stCxn id="155" idx="3"/>
              <a:endCxn id="154" idx="1"/>
            </p:cNvCxnSpPr>
            <p:nvPr/>
          </p:nvCxnSpPr>
          <p:spPr>
            <a:xfrm>
              <a:off x="3352800" y="4229100"/>
              <a:ext cx="381001" cy="1589"/>
            </a:xfrm>
            <a:prstGeom prst="bentConnector3">
              <a:avLst>
                <a:gd name="adj1" fmla="val 50000"/>
              </a:avLst>
            </a:prstGeom>
            <a:ln w="22225">
              <a:tailEnd type="arrow"/>
            </a:ln>
          </p:spPr>
          <p:style>
            <a:lnRef idx="1">
              <a:schemeClr val="accent3"/>
            </a:lnRef>
            <a:fillRef idx="0">
              <a:schemeClr val="accent3"/>
            </a:fillRef>
            <a:effectRef idx="0">
              <a:schemeClr val="accent3"/>
            </a:effectRef>
            <a:fontRef idx="minor">
              <a:schemeClr val="tx1"/>
            </a:fontRef>
          </p:style>
        </p:cxnSp>
        <p:sp>
          <p:nvSpPr>
            <p:cNvPr id="154" name="Rounded Rectangle 153"/>
            <p:cNvSpPr/>
            <p:nvPr/>
          </p:nvSpPr>
          <p:spPr>
            <a:xfrm>
              <a:off x="3733801" y="3886200"/>
              <a:ext cx="1447800" cy="685800"/>
            </a:xfrm>
            <a:prstGeom prst="roundRect">
              <a:avLst/>
            </a:prstGeom>
            <a:solidFill>
              <a:schemeClr val="accent3">
                <a:lumMod val="50000"/>
              </a:schemeClr>
            </a:solidFill>
            <a:ln w="222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New Forest</a:t>
              </a:r>
              <a:endParaRPr lang="en-US" sz="1000" b="1" dirty="0">
                <a:solidFill>
                  <a:prstClr val="white"/>
                </a:solidFill>
              </a:endParaRPr>
            </a:p>
          </p:txBody>
        </p:sp>
        <p:sp>
          <p:nvSpPr>
            <p:cNvPr id="155" name="Rounded Rectangle 154"/>
            <p:cNvSpPr/>
            <p:nvPr/>
          </p:nvSpPr>
          <p:spPr>
            <a:xfrm>
              <a:off x="1905000" y="3886200"/>
              <a:ext cx="1447800" cy="685800"/>
            </a:xfrm>
            <a:prstGeom prst="roundRect">
              <a:avLst/>
            </a:prstGeom>
            <a:ln w="222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Current Forest</a:t>
              </a:r>
              <a:endParaRPr lang="en-US" sz="1000" b="1" dirty="0">
                <a:solidFill>
                  <a:prstClr val="white"/>
                </a:solidFill>
              </a:endParaRPr>
            </a:p>
          </p:txBody>
        </p:sp>
        <p:sp>
          <p:nvSpPr>
            <p:cNvPr id="156" name="Rounded Rectangle 155"/>
            <p:cNvSpPr/>
            <p:nvPr/>
          </p:nvSpPr>
          <p:spPr>
            <a:xfrm>
              <a:off x="3733801" y="5791200"/>
              <a:ext cx="1447800" cy="685800"/>
            </a:xfrm>
            <a:prstGeom prst="roundRect">
              <a:avLst/>
            </a:prstGeom>
            <a:solidFill>
              <a:srgbClr val="EAAD00"/>
            </a:solidFill>
            <a:ln w="222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Grass</a:t>
              </a:r>
              <a:endParaRPr lang="en-US" sz="1000" b="1" dirty="0">
                <a:solidFill>
                  <a:prstClr val="white"/>
                </a:solidFill>
              </a:endParaRPr>
            </a:p>
          </p:txBody>
        </p:sp>
        <p:sp>
          <p:nvSpPr>
            <p:cNvPr id="157" name="Rounded Rectangle 156"/>
            <p:cNvSpPr/>
            <p:nvPr/>
          </p:nvSpPr>
          <p:spPr>
            <a:xfrm>
              <a:off x="3733801" y="1981200"/>
              <a:ext cx="1447800" cy="685800"/>
            </a:xfrm>
            <a:prstGeom prst="roundRect">
              <a:avLst/>
            </a:prstGeom>
            <a:ln w="222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Same Forest</a:t>
              </a:r>
              <a:endParaRPr lang="en-US" sz="1000" b="1" dirty="0">
                <a:solidFill>
                  <a:prstClr val="white"/>
                </a:solidFill>
              </a:endParaRPr>
            </a:p>
          </p:txBody>
        </p:sp>
      </p:grpSp>
    </p:spTree>
    <p:extLst>
      <p:ext uri="{BB962C8B-B14F-4D97-AF65-F5344CB8AC3E}">
        <p14:creationId xmlns:p14="http://schemas.microsoft.com/office/powerpoint/2010/main" val="33943359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15689.jpg"/>
          <p:cNvPicPr>
            <a:picLocks noGrp="1" noChangeAspect="1"/>
          </p:cNvPicPr>
          <p:nvPr>
            <p:ph idx="1"/>
          </p:nvPr>
        </p:nvPicPr>
        <p:blipFill>
          <a:blip r:embed="rId3" cstate="print"/>
          <a:stretch>
            <a:fillRect/>
          </a:stretch>
        </p:blipFill>
        <p:spPr>
          <a:xfrm>
            <a:off x="4876800" y="4272075"/>
            <a:ext cx="4038600" cy="2509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itle 1"/>
          <p:cNvSpPr txBox="1">
            <a:spLocks/>
          </p:cNvSpPr>
          <p:nvPr/>
        </p:nvSpPr>
        <p:spPr>
          <a:xfrm>
            <a:off x="0" y="0"/>
            <a:ext cx="9144000" cy="838200"/>
          </a:xfrm>
          <a:prstGeom prst="rect">
            <a:avLst/>
          </a:prstGeom>
          <a:solidFill>
            <a:schemeClr val="bg1"/>
          </a:solidFill>
        </p:spPr>
        <p:txBody>
          <a:bodyPr vert="horz" lIns="91440" tIns="45720" rIns="91440" bIns="45720" rtlCol="0" anchor="ctr">
            <a:normAutofit/>
          </a:bodyPr>
          <a:lstStyle/>
          <a:p>
            <a:pPr algn="ctr" fontAlgn="auto">
              <a:spcAft>
                <a:spcPts val="0"/>
              </a:spcAft>
              <a:defRPr/>
            </a:pPr>
            <a:r>
              <a:rPr lang="en-US" sz="4400" dirty="0" smtClean="0">
                <a:solidFill>
                  <a:prstClr val="black"/>
                </a:solidFill>
                <a:latin typeface="Calibri"/>
              </a:rPr>
              <a:t>Climate</a:t>
            </a:r>
            <a:endParaRPr lang="en-US" sz="4400" dirty="0">
              <a:solidFill>
                <a:prstClr val="black"/>
              </a:solidFill>
              <a:latin typeface="Calibri"/>
            </a:endParaRPr>
          </a:p>
        </p:txBody>
      </p:sp>
      <p:cxnSp>
        <p:nvCxnSpPr>
          <p:cNvPr id="6" name="Straight Connector 5"/>
          <p:cNvCxnSpPr/>
          <p:nvPr/>
        </p:nvCxnSpPr>
        <p:spPr>
          <a:xfrm flipV="1">
            <a:off x="318014" y="762000"/>
            <a:ext cx="8503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39295" y="6581001"/>
            <a:ext cx="2004705"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Corbel" pitchFamily="34" charset="0"/>
              </a:rPr>
              <a:t>Photo: US NPS</a:t>
            </a:r>
            <a:endParaRPr lang="en-US" sz="1200" b="1" dirty="0">
              <a:solidFill>
                <a:prstClr val="black"/>
              </a:solidFill>
              <a:latin typeface="Corbel" pitchFamily="34" charset="0"/>
            </a:endParaRPr>
          </a:p>
        </p:txBody>
      </p:sp>
      <p:grpSp>
        <p:nvGrpSpPr>
          <p:cNvPr id="31" name="Group 30"/>
          <p:cNvGrpSpPr/>
          <p:nvPr/>
        </p:nvGrpSpPr>
        <p:grpSpPr>
          <a:xfrm>
            <a:off x="-140872" y="5257800"/>
            <a:ext cx="4408072" cy="1524000"/>
            <a:chOff x="-401674" y="4953000"/>
            <a:chExt cx="4408072" cy="1524000"/>
          </a:xfrm>
        </p:grpSpPr>
        <p:sp>
          <p:nvSpPr>
            <p:cNvPr id="30" name="Rectangle 29"/>
            <p:cNvSpPr/>
            <p:nvPr/>
          </p:nvSpPr>
          <p:spPr>
            <a:xfrm>
              <a:off x="-228600" y="4953000"/>
              <a:ext cx="4114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29" name="Group 28"/>
            <p:cNvGrpSpPr/>
            <p:nvPr/>
          </p:nvGrpSpPr>
          <p:grpSpPr>
            <a:xfrm>
              <a:off x="-401674" y="5314152"/>
              <a:ext cx="4408072" cy="648558"/>
              <a:chOff x="263452" y="1050441"/>
              <a:chExt cx="4408072" cy="648558"/>
            </a:xfrm>
            <a:solidFill>
              <a:schemeClr val="bg1"/>
            </a:solidFill>
          </p:grpSpPr>
          <p:sp>
            <p:nvSpPr>
              <p:cNvPr id="23" name="TextBox 22"/>
              <p:cNvSpPr txBox="1"/>
              <p:nvPr/>
            </p:nvSpPr>
            <p:spPr>
              <a:xfrm rot="18900000">
                <a:off x="263452" y="1068631"/>
                <a:ext cx="1449645" cy="400110"/>
              </a:xfrm>
              <a:prstGeom prst="rect">
                <a:avLst/>
              </a:prstGeom>
              <a:grpFill/>
            </p:spPr>
            <p:txBody>
              <a:bodyPr wrap="square" rtlCol="0">
                <a:spAutoFit/>
              </a:bodyPr>
              <a:lstStyle/>
              <a:p>
                <a:pPr algn="r" fontAlgn="auto">
                  <a:spcBef>
                    <a:spcPts val="0"/>
                  </a:spcBef>
                  <a:spcAft>
                    <a:spcPts val="0"/>
                  </a:spcAft>
                </a:pPr>
                <a:r>
                  <a:rPr lang="en-US" sz="2000" dirty="0" smtClean="0">
                    <a:solidFill>
                      <a:prstClr val="black"/>
                    </a:solidFill>
                    <a:latin typeface="Calibri"/>
                  </a:rPr>
                  <a:t>Douglas-fir</a:t>
                </a:r>
                <a:endParaRPr lang="en-US" sz="2000" dirty="0">
                  <a:solidFill>
                    <a:prstClr val="black"/>
                  </a:solidFill>
                  <a:latin typeface="Calibri"/>
                </a:endParaRPr>
              </a:p>
            </p:txBody>
          </p:sp>
          <p:sp>
            <p:nvSpPr>
              <p:cNvPr id="24" name="TextBox 23"/>
              <p:cNvSpPr txBox="1"/>
              <p:nvPr/>
            </p:nvSpPr>
            <p:spPr>
              <a:xfrm rot="18900000">
                <a:off x="1093977" y="1203639"/>
                <a:ext cx="1831506" cy="400110"/>
              </a:xfrm>
              <a:prstGeom prst="rect">
                <a:avLst/>
              </a:prstGeom>
              <a:grpFill/>
            </p:spPr>
            <p:txBody>
              <a:bodyPr wrap="square" rtlCol="0">
                <a:spAutoFit/>
              </a:bodyPr>
              <a:lstStyle/>
              <a:p>
                <a:pPr algn="r" fontAlgn="auto">
                  <a:spcBef>
                    <a:spcPts val="0"/>
                  </a:spcBef>
                  <a:spcAft>
                    <a:spcPts val="0"/>
                  </a:spcAft>
                </a:pPr>
                <a:r>
                  <a:rPr lang="en-US" sz="2000" dirty="0" smtClean="0">
                    <a:solidFill>
                      <a:prstClr val="black"/>
                    </a:solidFill>
                    <a:latin typeface="Calibri"/>
                  </a:rPr>
                  <a:t>Lodgepole Pine</a:t>
                </a:r>
                <a:endParaRPr lang="en-US" sz="2000" dirty="0">
                  <a:solidFill>
                    <a:prstClr val="black"/>
                  </a:solidFill>
                  <a:latin typeface="Calibri"/>
                </a:endParaRPr>
              </a:p>
            </p:txBody>
          </p:sp>
          <p:sp>
            <p:nvSpPr>
              <p:cNvPr id="25" name="TextBox 24"/>
              <p:cNvSpPr txBox="1"/>
              <p:nvPr/>
            </p:nvSpPr>
            <p:spPr>
              <a:xfrm rot="18900000">
                <a:off x="346515" y="1298889"/>
                <a:ext cx="2100915" cy="400110"/>
              </a:xfrm>
              <a:prstGeom prst="rect">
                <a:avLst/>
              </a:prstGeom>
              <a:grpFill/>
            </p:spPr>
            <p:txBody>
              <a:bodyPr wrap="square" rtlCol="0">
                <a:spAutoFit/>
              </a:bodyPr>
              <a:lstStyle/>
              <a:p>
                <a:pPr algn="r" fontAlgn="auto">
                  <a:spcBef>
                    <a:spcPts val="0"/>
                  </a:spcBef>
                  <a:spcAft>
                    <a:spcPts val="0"/>
                  </a:spcAft>
                </a:pPr>
                <a:r>
                  <a:rPr lang="en-US" sz="2000" dirty="0" smtClean="0">
                    <a:solidFill>
                      <a:prstClr val="black"/>
                    </a:solidFill>
                    <a:latin typeface="Calibri"/>
                  </a:rPr>
                  <a:t>Engelmann Spruce</a:t>
                </a:r>
                <a:endParaRPr lang="en-US" sz="2000" dirty="0">
                  <a:solidFill>
                    <a:prstClr val="black"/>
                  </a:solidFill>
                  <a:latin typeface="Calibri"/>
                </a:endParaRPr>
              </a:p>
            </p:txBody>
          </p:sp>
          <p:sp>
            <p:nvSpPr>
              <p:cNvPr id="26" name="TextBox 25"/>
              <p:cNvSpPr txBox="1"/>
              <p:nvPr/>
            </p:nvSpPr>
            <p:spPr>
              <a:xfrm rot="18900000">
                <a:off x="2049308" y="1050441"/>
                <a:ext cx="1398196" cy="400110"/>
              </a:xfrm>
              <a:prstGeom prst="rect">
                <a:avLst/>
              </a:prstGeom>
              <a:grpFill/>
            </p:spPr>
            <p:txBody>
              <a:bodyPr wrap="square" rtlCol="0">
                <a:spAutoFit/>
              </a:bodyPr>
              <a:lstStyle/>
              <a:p>
                <a:pPr algn="r" fontAlgn="auto">
                  <a:spcBef>
                    <a:spcPts val="0"/>
                  </a:spcBef>
                  <a:spcAft>
                    <a:spcPts val="0"/>
                  </a:spcAft>
                </a:pPr>
                <a:r>
                  <a:rPr lang="en-US" sz="2000" dirty="0" smtClean="0">
                    <a:solidFill>
                      <a:prstClr val="black"/>
                    </a:solidFill>
                    <a:latin typeface="Calibri"/>
                  </a:rPr>
                  <a:t>Non-Forest</a:t>
                </a:r>
                <a:endParaRPr lang="en-US" sz="2000" dirty="0">
                  <a:solidFill>
                    <a:prstClr val="black"/>
                  </a:solidFill>
                  <a:latin typeface="Calibri"/>
                </a:endParaRPr>
              </a:p>
            </p:txBody>
          </p:sp>
          <p:sp>
            <p:nvSpPr>
              <p:cNvPr id="27" name="TextBox 26"/>
              <p:cNvSpPr txBox="1"/>
              <p:nvPr/>
            </p:nvSpPr>
            <p:spPr>
              <a:xfrm rot="18900000">
                <a:off x="2733160" y="1241419"/>
                <a:ext cx="1938364" cy="400110"/>
              </a:xfrm>
              <a:prstGeom prst="rect">
                <a:avLst/>
              </a:prstGeom>
              <a:grpFill/>
            </p:spPr>
            <p:txBody>
              <a:bodyPr wrap="square" rtlCol="0">
                <a:spAutoFit/>
              </a:bodyPr>
              <a:lstStyle/>
              <a:p>
                <a:pPr algn="r" fontAlgn="auto">
                  <a:spcBef>
                    <a:spcPts val="0"/>
                  </a:spcBef>
                  <a:spcAft>
                    <a:spcPts val="0"/>
                  </a:spcAft>
                </a:pPr>
                <a:r>
                  <a:rPr lang="en-US" sz="2000" dirty="0" err="1" smtClean="0">
                    <a:solidFill>
                      <a:prstClr val="black"/>
                    </a:solidFill>
                    <a:latin typeface="Calibri"/>
                  </a:rPr>
                  <a:t>Whitebark</a:t>
                </a:r>
                <a:r>
                  <a:rPr lang="en-US" sz="2000" dirty="0" smtClean="0">
                    <a:solidFill>
                      <a:prstClr val="black"/>
                    </a:solidFill>
                    <a:latin typeface="Calibri"/>
                  </a:rPr>
                  <a:t> Pine</a:t>
                </a:r>
                <a:endParaRPr lang="en-US" sz="2000" dirty="0">
                  <a:solidFill>
                    <a:prstClr val="black"/>
                  </a:solidFill>
                  <a:latin typeface="Calibri"/>
                </a:endParaRPr>
              </a:p>
            </p:txBody>
          </p:sp>
          <p:sp>
            <p:nvSpPr>
              <p:cNvPr id="28" name="TextBox 27"/>
              <p:cNvSpPr txBox="1"/>
              <p:nvPr/>
            </p:nvSpPr>
            <p:spPr>
              <a:xfrm rot="18900000">
                <a:off x="2392612" y="1142215"/>
                <a:ext cx="1657772" cy="400110"/>
              </a:xfrm>
              <a:prstGeom prst="rect">
                <a:avLst/>
              </a:prstGeom>
              <a:grpFill/>
            </p:spPr>
            <p:txBody>
              <a:bodyPr wrap="square" rtlCol="0">
                <a:spAutoFit/>
              </a:bodyPr>
              <a:lstStyle/>
              <a:p>
                <a:pPr algn="r" fontAlgn="auto">
                  <a:spcBef>
                    <a:spcPts val="0"/>
                  </a:spcBef>
                  <a:spcAft>
                    <a:spcPts val="0"/>
                  </a:spcAft>
                </a:pPr>
                <a:r>
                  <a:rPr lang="en-US" sz="2000" dirty="0" smtClean="0">
                    <a:solidFill>
                      <a:prstClr val="black"/>
                    </a:solidFill>
                    <a:latin typeface="Calibri"/>
                  </a:rPr>
                  <a:t>Subalpine Fir</a:t>
                </a:r>
                <a:endParaRPr lang="en-US" sz="2000" dirty="0">
                  <a:solidFill>
                    <a:prstClr val="black"/>
                  </a:solidFill>
                  <a:latin typeface="Calibri"/>
                </a:endParaRPr>
              </a:p>
            </p:txBody>
          </p:sp>
        </p:grpSp>
      </p:grpSp>
      <p:grpSp>
        <p:nvGrpSpPr>
          <p:cNvPr id="22" name="Group 21"/>
          <p:cNvGrpSpPr/>
          <p:nvPr/>
        </p:nvGrpSpPr>
        <p:grpSpPr>
          <a:xfrm>
            <a:off x="3962400" y="1605116"/>
            <a:ext cx="1600200" cy="1290484"/>
            <a:chOff x="4114800" y="2133600"/>
            <a:chExt cx="3733800" cy="2590800"/>
          </a:xfrm>
        </p:grpSpPr>
        <p:sp>
          <p:nvSpPr>
            <p:cNvPr id="20" name="Rectangle 19"/>
            <p:cNvSpPr/>
            <p:nvPr/>
          </p:nvSpPr>
          <p:spPr>
            <a:xfrm>
              <a:off x="4114800" y="2133600"/>
              <a:ext cx="3627120" cy="2590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600">
                <a:solidFill>
                  <a:prstClr val="white"/>
                </a:solidFill>
              </a:endParaRPr>
            </a:p>
          </p:txBody>
        </p:sp>
        <p:pic>
          <p:nvPicPr>
            <p:cNvPr id="16" name="Picture 15" descr="cover_climate.png"/>
            <p:cNvPicPr>
              <a:picLocks noChangeAspect="1"/>
            </p:cNvPicPr>
            <p:nvPr/>
          </p:nvPicPr>
          <p:blipFill>
            <a:blip r:embed="rId4" cstate="print"/>
            <a:srcRect l="69048" t="44709" r="25660" b="44047"/>
            <a:stretch>
              <a:fillRect/>
            </a:stretch>
          </p:blipFill>
          <p:spPr>
            <a:xfrm>
              <a:off x="4114800" y="2133600"/>
              <a:ext cx="1219200" cy="2590800"/>
            </a:xfrm>
            <a:prstGeom prst="rect">
              <a:avLst/>
            </a:prstGeom>
          </p:spPr>
        </p:pic>
        <p:sp>
          <p:nvSpPr>
            <p:cNvPr id="17" name="TextBox 16"/>
            <p:cNvSpPr txBox="1"/>
            <p:nvPr/>
          </p:nvSpPr>
          <p:spPr>
            <a:xfrm>
              <a:off x="5334002" y="2325468"/>
              <a:ext cx="2514598" cy="679687"/>
            </a:xfrm>
            <a:prstGeom prst="rect">
              <a:avLst/>
            </a:prstGeom>
            <a:noFill/>
          </p:spPr>
          <p:txBody>
            <a:bodyPr wrap="square" rtlCol="0">
              <a:spAutoFit/>
            </a:bodyPr>
            <a:lstStyle/>
            <a:p>
              <a:pPr fontAlgn="auto">
                <a:spcBef>
                  <a:spcPts val="0"/>
                </a:spcBef>
                <a:spcAft>
                  <a:spcPts val="0"/>
                </a:spcAft>
              </a:pPr>
              <a:r>
                <a:rPr lang="en-US" sz="1600" dirty="0" smtClean="0">
                  <a:solidFill>
                    <a:prstClr val="black"/>
                  </a:solidFill>
                  <a:latin typeface="Calibri"/>
                </a:rPr>
                <a:t>A2</a:t>
              </a:r>
              <a:endParaRPr lang="en-US" sz="1600" dirty="0">
                <a:solidFill>
                  <a:prstClr val="black"/>
                </a:solidFill>
                <a:latin typeface="Calibri"/>
              </a:endParaRPr>
            </a:p>
          </p:txBody>
        </p:sp>
        <p:sp>
          <p:nvSpPr>
            <p:cNvPr id="18" name="TextBox 17"/>
            <p:cNvSpPr txBox="1"/>
            <p:nvPr/>
          </p:nvSpPr>
          <p:spPr>
            <a:xfrm>
              <a:off x="5334002" y="3087470"/>
              <a:ext cx="2514598" cy="679687"/>
            </a:xfrm>
            <a:prstGeom prst="rect">
              <a:avLst/>
            </a:prstGeom>
            <a:noFill/>
          </p:spPr>
          <p:txBody>
            <a:bodyPr wrap="square" rtlCol="0">
              <a:spAutoFit/>
            </a:bodyPr>
            <a:lstStyle/>
            <a:p>
              <a:pPr fontAlgn="auto">
                <a:spcBef>
                  <a:spcPts val="0"/>
                </a:spcBef>
                <a:spcAft>
                  <a:spcPts val="0"/>
                </a:spcAft>
              </a:pPr>
              <a:r>
                <a:rPr lang="en-US" sz="1600" dirty="0" smtClean="0">
                  <a:solidFill>
                    <a:prstClr val="black"/>
                  </a:solidFill>
                  <a:latin typeface="Calibri"/>
                </a:rPr>
                <a:t>B1</a:t>
              </a:r>
              <a:endParaRPr lang="en-US" sz="1600" dirty="0">
                <a:solidFill>
                  <a:prstClr val="black"/>
                </a:solidFill>
                <a:latin typeface="Calibri"/>
              </a:endParaRPr>
            </a:p>
          </p:txBody>
        </p:sp>
        <p:sp>
          <p:nvSpPr>
            <p:cNvPr id="19" name="TextBox 18"/>
            <p:cNvSpPr txBox="1"/>
            <p:nvPr/>
          </p:nvSpPr>
          <p:spPr>
            <a:xfrm>
              <a:off x="5333999" y="3886199"/>
              <a:ext cx="2514601" cy="679687"/>
            </a:xfrm>
            <a:prstGeom prst="rect">
              <a:avLst/>
            </a:prstGeom>
            <a:noFill/>
          </p:spPr>
          <p:txBody>
            <a:bodyPr wrap="square" rtlCol="0">
              <a:spAutoFit/>
            </a:bodyPr>
            <a:lstStyle/>
            <a:p>
              <a:pPr fontAlgn="auto">
                <a:spcBef>
                  <a:spcPts val="0"/>
                </a:spcBef>
                <a:spcAft>
                  <a:spcPts val="0"/>
                </a:spcAft>
              </a:pPr>
              <a:r>
                <a:rPr lang="en-US" sz="1600" dirty="0" smtClean="0">
                  <a:solidFill>
                    <a:prstClr val="black"/>
                  </a:solidFill>
                  <a:latin typeface="Calibri"/>
                </a:rPr>
                <a:t>Historic</a:t>
              </a:r>
              <a:endParaRPr lang="en-US" sz="1600" dirty="0">
                <a:solidFill>
                  <a:prstClr val="black"/>
                </a:solidFill>
                <a:latin typeface="Calibri"/>
              </a:endParaRPr>
            </a:p>
          </p:txBody>
        </p:sp>
      </p:grpSp>
      <p:pic>
        <p:nvPicPr>
          <p:cNvPr id="11" name="Picture 10" descr="cover_climate.png"/>
          <p:cNvPicPr>
            <a:picLocks noChangeAspect="1"/>
          </p:cNvPicPr>
          <p:nvPr/>
        </p:nvPicPr>
        <p:blipFill>
          <a:blip r:embed="rId4" cstate="print"/>
          <a:srcRect l="4054" t="5406" r="31081" b="5405"/>
          <a:stretch>
            <a:fillRect/>
          </a:stretch>
        </p:blipFill>
        <p:spPr>
          <a:xfrm>
            <a:off x="457200" y="1600200"/>
            <a:ext cx="3657600" cy="3657600"/>
          </a:xfrm>
          <a:prstGeom prst="rect">
            <a:avLst/>
          </a:prstGeom>
        </p:spPr>
      </p:pic>
      <p:sp>
        <p:nvSpPr>
          <p:cNvPr id="32" name="TextBox 31"/>
          <p:cNvSpPr txBox="1"/>
          <p:nvPr/>
        </p:nvSpPr>
        <p:spPr>
          <a:xfrm>
            <a:off x="1447800" y="1200090"/>
            <a:ext cx="1671035" cy="400110"/>
          </a:xfrm>
          <a:prstGeom prst="rect">
            <a:avLst/>
          </a:prstGeom>
          <a:solidFill>
            <a:schemeClr val="bg1"/>
          </a:solidFill>
        </p:spPr>
        <p:txBody>
          <a:bodyPr wrap="square" rtlCol="0">
            <a:spAutoFit/>
          </a:bodyPr>
          <a:lstStyle/>
          <a:p>
            <a:pPr algn="r" fontAlgn="auto">
              <a:spcBef>
                <a:spcPts val="0"/>
              </a:spcBef>
              <a:spcAft>
                <a:spcPts val="0"/>
              </a:spcAft>
            </a:pPr>
            <a:r>
              <a:rPr lang="en-US" sz="2000" dirty="0" smtClean="0">
                <a:solidFill>
                  <a:prstClr val="black"/>
                </a:solidFill>
                <a:latin typeface="Calibri"/>
              </a:rPr>
              <a:t>Percent Cover</a:t>
            </a:r>
            <a:endParaRPr lang="en-US" sz="2000" dirty="0">
              <a:solidFill>
                <a:prstClr val="black"/>
              </a:solidFill>
              <a:latin typeface="Calibri"/>
            </a:endParaRPr>
          </a:p>
        </p:txBody>
      </p:sp>
      <p:grpSp>
        <p:nvGrpSpPr>
          <p:cNvPr id="36" name="Group 35"/>
          <p:cNvGrpSpPr/>
          <p:nvPr/>
        </p:nvGrpSpPr>
        <p:grpSpPr>
          <a:xfrm>
            <a:off x="9601200" y="990600"/>
            <a:ext cx="3276600" cy="2971800"/>
            <a:chOff x="5486400" y="3886200"/>
            <a:chExt cx="3276600" cy="2971800"/>
          </a:xfrm>
        </p:grpSpPr>
        <p:pic>
          <p:nvPicPr>
            <p:cNvPr id="14" name="Picture 13" descr="ba.png"/>
            <p:cNvPicPr>
              <a:picLocks noChangeAspect="1"/>
            </p:cNvPicPr>
            <p:nvPr/>
          </p:nvPicPr>
          <p:blipFill>
            <a:blip r:embed="rId5" cstate="print"/>
            <a:srcRect l="4348" t="10869" r="4348" b="13044"/>
            <a:stretch>
              <a:fillRect/>
            </a:stretch>
          </p:blipFill>
          <p:spPr>
            <a:xfrm>
              <a:off x="5486400" y="3886200"/>
              <a:ext cx="3200400" cy="2667000"/>
            </a:xfrm>
            <a:prstGeom prst="rect">
              <a:avLst/>
            </a:prstGeom>
          </p:spPr>
        </p:pic>
        <p:sp>
          <p:nvSpPr>
            <p:cNvPr id="33" name="TextBox 32"/>
            <p:cNvSpPr txBox="1"/>
            <p:nvPr/>
          </p:nvSpPr>
          <p:spPr>
            <a:xfrm>
              <a:off x="6085115" y="6519446"/>
              <a:ext cx="1077685" cy="338554"/>
            </a:xfrm>
            <a:prstGeom prst="rect">
              <a:avLst/>
            </a:prstGeom>
            <a:noFill/>
          </p:spPr>
          <p:txBody>
            <a:bodyPr wrap="square" rtlCol="0">
              <a:spAutoFit/>
            </a:bodyPr>
            <a:lstStyle/>
            <a:p>
              <a:pPr fontAlgn="auto">
                <a:spcBef>
                  <a:spcPts val="0"/>
                </a:spcBef>
                <a:spcAft>
                  <a:spcPts val="0"/>
                </a:spcAft>
              </a:pPr>
              <a:r>
                <a:rPr lang="en-US" sz="1600" dirty="0" smtClean="0">
                  <a:solidFill>
                    <a:prstClr val="black"/>
                  </a:solidFill>
                  <a:latin typeface="Calibri"/>
                </a:rPr>
                <a:t>A2</a:t>
              </a:r>
              <a:endParaRPr lang="en-US" sz="1600" dirty="0">
                <a:solidFill>
                  <a:prstClr val="black"/>
                </a:solidFill>
                <a:latin typeface="Calibri"/>
              </a:endParaRPr>
            </a:p>
          </p:txBody>
        </p:sp>
        <p:sp>
          <p:nvSpPr>
            <p:cNvPr id="34" name="TextBox 33"/>
            <p:cNvSpPr txBox="1"/>
            <p:nvPr/>
          </p:nvSpPr>
          <p:spPr>
            <a:xfrm>
              <a:off x="6999515" y="6519446"/>
              <a:ext cx="1077685" cy="338554"/>
            </a:xfrm>
            <a:prstGeom prst="rect">
              <a:avLst/>
            </a:prstGeom>
            <a:noFill/>
          </p:spPr>
          <p:txBody>
            <a:bodyPr wrap="square" rtlCol="0">
              <a:spAutoFit/>
            </a:bodyPr>
            <a:lstStyle/>
            <a:p>
              <a:pPr fontAlgn="auto">
                <a:spcBef>
                  <a:spcPts val="0"/>
                </a:spcBef>
                <a:spcAft>
                  <a:spcPts val="0"/>
                </a:spcAft>
              </a:pPr>
              <a:r>
                <a:rPr lang="en-US" sz="1600" dirty="0" smtClean="0">
                  <a:solidFill>
                    <a:prstClr val="black"/>
                  </a:solidFill>
                  <a:latin typeface="Calibri"/>
                </a:rPr>
                <a:t>B1</a:t>
              </a:r>
              <a:endParaRPr lang="en-US" sz="1600" dirty="0">
                <a:solidFill>
                  <a:prstClr val="black"/>
                </a:solidFill>
                <a:latin typeface="Calibri"/>
              </a:endParaRPr>
            </a:p>
          </p:txBody>
        </p:sp>
        <p:sp>
          <p:nvSpPr>
            <p:cNvPr id="35" name="TextBox 34"/>
            <p:cNvSpPr txBox="1"/>
            <p:nvPr/>
          </p:nvSpPr>
          <p:spPr>
            <a:xfrm>
              <a:off x="7685314" y="6519446"/>
              <a:ext cx="1077686" cy="338554"/>
            </a:xfrm>
            <a:prstGeom prst="rect">
              <a:avLst/>
            </a:prstGeom>
            <a:noFill/>
          </p:spPr>
          <p:txBody>
            <a:bodyPr wrap="square" rtlCol="0">
              <a:spAutoFit/>
            </a:bodyPr>
            <a:lstStyle/>
            <a:p>
              <a:pPr fontAlgn="auto">
                <a:spcBef>
                  <a:spcPts val="0"/>
                </a:spcBef>
                <a:spcAft>
                  <a:spcPts val="0"/>
                </a:spcAft>
              </a:pPr>
              <a:r>
                <a:rPr lang="en-US" sz="1600" dirty="0" smtClean="0">
                  <a:solidFill>
                    <a:prstClr val="black"/>
                  </a:solidFill>
                  <a:latin typeface="Calibri"/>
                </a:rPr>
                <a:t>Historic</a:t>
              </a:r>
              <a:endParaRPr lang="en-US" sz="1600" dirty="0">
                <a:solidFill>
                  <a:prstClr val="black"/>
                </a:solidFill>
                <a:latin typeface="Calibri"/>
              </a:endParaRPr>
            </a:p>
          </p:txBody>
        </p:sp>
      </p:grpSp>
      <p:sp>
        <p:nvSpPr>
          <p:cNvPr id="37" name="TextBox 36"/>
          <p:cNvSpPr txBox="1"/>
          <p:nvPr/>
        </p:nvSpPr>
        <p:spPr>
          <a:xfrm>
            <a:off x="10363200" y="609600"/>
            <a:ext cx="1671035" cy="400110"/>
          </a:xfrm>
          <a:prstGeom prst="rect">
            <a:avLst/>
          </a:prstGeom>
          <a:solidFill>
            <a:schemeClr val="bg1"/>
          </a:solidFill>
        </p:spPr>
        <p:txBody>
          <a:bodyPr wrap="square" rtlCol="0">
            <a:spAutoFit/>
          </a:bodyPr>
          <a:lstStyle/>
          <a:p>
            <a:pPr algn="r" fontAlgn="auto">
              <a:spcBef>
                <a:spcPts val="0"/>
              </a:spcBef>
              <a:spcAft>
                <a:spcPts val="0"/>
              </a:spcAft>
            </a:pPr>
            <a:r>
              <a:rPr lang="en-US" sz="2000" dirty="0" smtClean="0">
                <a:solidFill>
                  <a:prstClr val="black"/>
                </a:solidFill>
                <a:latin typeface="Calibri"/>
              </a:rPr>
              <a:t>Basal Area</a:t>
            </a:r>
            <a:endParaRPr lang="en-US" sz="2000" dirty="0">
              <a:solidFill>
                <a:prstClr val="black"/>
              </a:solidFill>
              <a:latin typeface="Calibri"/>
            </a:endParaRPr>
          </a:p>
        </p:txBody>
      </p:sp>
      <p:grpSp>
        <p:nvGrpSpPr>
          <p:cNvPr id="39" name="Group 38"/>
          <p:cNvGrpSpPr/>
          <p:nvPr/>
        </p:nvGrpSpPr>
        <p:grpSpPr>
          <a:xfrm>
            <a:off x="9296400" y="228600"/>
            <a:ext cx="3429000" cy="2971800"/>
            <a:chOff x="1905000" y="1600200"/>
            <a:chExt cx="7010402" cy="5257800"/>
          </a:xfrm>
        </p:grpSpPr>
        <p:sp>
          <p:nvSpPr>
            <p:cNvPr id="40" name="Rounded Rectangle 39"/>
            <p:cNvSpPr/>
            <p:nvPr/>
          </p:nvSpPr>
          <p:spPr>
            <a:xfrm>
              <a:off x="5943601" y="1600200"/>
              <a:ext cx="1447800" cy="685800"/>
            </a:xfrm>
            <a:prstGeom prst="roundRect">
              <a:avLst/>
            </a:prstGeom>
            <a:ln w="222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Same Forest</a:t>
              </a:r>
              <a:endParaRPr lang="en-US" sz="1000" b="1" dirty="0">
                <a:solidFill>
                  <a:prstClr val="white"/>
                </a:solidFill>
              </a:endParaRPr>
            </a:p>
          </p:txBody>
        </p:sp>
        <p:sp>
          <p:nvSpPr>
            <p:cNvPr id="41" name="Rounded Rectangle 40"/>
            <p:cNvSpPr/>
            <p:nvPr/>
          </p:nvSpPr>
          <p:spPr>
            <a:xfrm>
              <a:off x="5943601" y="3505200"/>
              <a:ext cx="1447800" cy="685800"/>
            </a:xfrm>
            <a:prstGeom prst="roundRect">
              <a:avLst/>
            </a:prstGeom>
            <a:solidFill>
              <a:schemeClr val="accent3">
                <a:lumMod val="50000"/>
              </a:schemeClr>
            </a:solidFill>
            <a:ln w="222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New Forest</a:t>
              </a:r>
              <a:endParaRPr lang="en-US" sz="1000" b="1" dirty="0">
                <a:solidFill>
                  <a:prstClr val="white"/>
                </a:solidFill>
              </a:endParaRPr>
            </a:p>
          </p:txBody>
        </p:sp>
        <p:sp>
          <p:nvSpPr>
            <p:cNvPr id="42" name="Rounded Rectangle 41"/>
            <p:cNvSpPr/>
            <p:nvPr/>
          </p:nvSpPr>
          <p:spPr>
            <a:xfrm>
              <a:off x="7467602" y="5410200"/>
              <a:ext cx="1447800" cy="685800"/>
            </a:xfrm>
            <a:prstGeom prst="roundRect">
              <a:avLst/>
            </a:prstGeom>
            <a:solidFill>
              <a:srgbClr val="EAAD00"/>
            </a:solidFill>
            <a:ln w="222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Grass</a:t>
              </a:r>
              <a:endParaRPr lang="en-US" sz="1000" b="1" dirty="0">
                <a:solidFill>
                  <a:prstClr val="white"/>
                </a:solidFill>
              </a:endParaRPr>
            </a:p>
          </p:txBody>
        </p:sp>
        <p:sp>
          <p:nvSpPr>
            <p:cNvPr id="43" name="Rounded Rectangle 42"/>
            <p:cNvSpPr/>
            <p:nvPr/>
          </p:nvSpPr>
          <p:spPr>
            <a:xfrm>
              <a:off x="7467602" y="6172200"/>
              <a:ext cx="1447800" cy="685800"/>
            </a:xfrm>
            <a:prstGeom prst="roundRect">
              <a:avLst/>
            </a:prstGeom>
            <a:solidFill>
              <a:srgbClr val="B3CC82"/>
            </a:solidFill>
            <a:ln w="22225">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Sage</a:t>
              </a:r>
              <a:endParaRPr lang="en-US" sz="1000" b="1" dirty="0">
                <a:solidFill>
                  <a:prstClr val="white"/>
                </a:solidFill>
              </a:endParaRPr>
            </a:p>
          </p:txBody>
        </p:sp>
        <p:sp>
          <p:nvSpPr>
            <p:cNvPr id="44" name="Rounded Rectangle 43"/>
            <p:cNvSpPr/>
            <p:nvPr/>
          </p:nvSpPr>
          <p:spPr>
            <a:xfrm>
              <a:off x="7467602" y="3505200"/>
              <a:ext cx="1447800" cy="685800"/>
            </a:xfrm>
            <a:prstGeom prst="roundRect">
              <a:avLst/>
            </a:prstGeom>
            <a:solidFill>
              <a:srgbClr val="EAAD00"/>
            </a:solidFill>
            <a:ln w="222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Grass</a:t>
              </a:r>
              <a:endParaRPr lang="en-US" sz="1000" b="1" dirty="0">
                <a:solidFill>
                  <a:prstClr val="white"/>
                </a:solidFill>
              </a:endParaRPr>
            </a:p>
          </p:txBody>
        </p:sp>
        <p:sp>
          <p:nvSpPr>
            <p:cNvPr id="45" name="Rounded Rectangle 44"/>
            <p:cNvSpPr/>
            <p:nvPr/>
          </p:nvSpPr>
          <p:spPr>
            <a:xfrm>
              <a:off x="7467602" y="4267200"/>
              <a:ext cx="1447800" cy="685800"/>
            </a:xfrm>
            <a:prstGeom prst="roundRect">
              <a:avLst/>
            </a:prstGeom>
            <a:solidFill>
              <a:srgbClr val="B3CC82"/>
            </a:solidFill>
            <a:ln w="22225">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Sage</a:t>
              </a:r>
              <a:endParaRPr lang="en-US" sz="1000" b="1" dirty="0">
                <a:solidFill>
                  <a:prstClr val="white"/>
                </a:solidFill>
              </a:endParaRPr>
            </a:p>
          </p:txBody>
        </p:sp>
        <p:sp>
          <p:nvSpPr>
            <p:cNvPr id="46" name="Rounded Rectangle 45"/>
            <p:cNvSpPr/>
            <p:nvPr/>
          </p:nvSpPr>
          <p:spPr>
            <a:xfrm>
              <a:off x="5943601" y="4267200"/>
              <a:ext cx="1447800" cy="685800"/>
            </a:xfrm>
            <a:prstGeom prst="roundRect">
              <a:avLst/>
            </a:prstGeom>
            <a:solidFill>
              <a:schemeClr val="accent3">
                <a:lumMod val="50000"/>
              </a:schemeClr>
            </a:solidFill>
            <a:ln w="22225">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Fire Adapted</a:t>
              </a:r>
              <a:endParaRPr lang="en-US" sz="1000" b="1" dirty="0">
                <a:solidFill>
                  <a:prstClr val="white"/>
                </a:solidFill>
              </a:endParaRPr>
            </a:p>
          </p:txBody>
        </p:sp>
        <p:sp>
          <p:nvSpPr>
            <p:cNvPr id="47" name="Rounded Rectangle 46"/>
            <p:cNvSpPr/>
            <p:nvPr/>
          </p:nvSpPr>
          <p:spPr>
            <a:xfrm>
              <a:off x="5943601" y="2362201"/>
              <a:ext cx="1447800" cy="685800"/>
            </a:xfrm>
            <a:prstGeom prst="roundRect">
              <a:avLst/>
            </a:prstGeom>
            <a:solidFill>
              <a:schemeClr val="accent3">
                <a:lumMod val="50000"/>
              </a:schemeClr>
            </a:solidFill>
            <a:ln w="22225">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Fire Adapted</a:t>
              </a:r>
              <a:endParaRPr lang="en-US" sz="1000" b="1" dirty="0">
                <a:solidFill>
                  <a:prstClr val="white"/>
                </a:solidFill>
              </a:endParaRPr>
            </a:p>
          </p:txBody>
        </p:sp>
        <p:cxnSp>
          <p:nvCxnSpPr>
            <p:cNvPr id="48" name="Curved Connector 20"/>
            <p:cNvCxnSpPr>
              <a:stCxn id="60" idx="0"/>
              <a:endCxn id="62" idx="1"/>
            </p:cNvCxnSpPr>
            <p:nvPr/>
          </p:nvCxnSpPr>
          <p:spPr>
            <a:xfrm rot="5400000" flipH="1" flipV="1">
              <a:off x="2400301" y="2552700"/>
              <a:ext cx="1562100" cy="1104900"/>
            </a:xfrm>
            <a:prstGeom prst="curvedConnector2">
              <a:avLst/>
            </a:prstGeom>
            <a:ln w="22225">
              <a:tailEnd type="arrow"/>
            </a:ln>
          </p:spPr>
          <p:style>
            <a:lnRef idx="1">
              <a:schemeClr val="accent3"/>
            </a:lnRef>
            <a:fillRef idx="0">
              <a:schemeClr val="accent3"/>
            </a:fillRef>
            <a:effectRef idx="0">
              <a:schemeClr val="accent3"/>
            </a:effectRef>
            <a:fontRef idx="minor">
              <a:schemeClr val="tx1"/>
            </a:fontRef>
          </p:style>
        </p:cxnSp>
        <p:cxnSp>
          <p:nvCxnSpPr>
            <p:cNvPr id="49" name="Curved Connector 20"/>
            <p:cNvCxnSpPr>
              <a:stCxn id="60" idx="2"/>
              <a:endCxn id="61" idx="1"/>
            </p:cNvCxnSpPr>
            <p:nvPr/>
          </p:nvCxnSpPr>
          <p:spPr>
            <a:xfrm rot="16200000" flipH="1">
              <a:off x="2400301" y="4800600"/>
              <a:ext cx="1562100" cy="1104900"/>
            </a:xfrm>
            <a:prstGeom prst="curvedConnector2">
              <a:avLst/>
            </a:prstGeom>
            <a:ln w="22225">
              <a:tailEnd type="arrow"/>
            </a:ln>
          </p:spPr>
          <p:style>
            <a:lnRef idx="1">
              <a:schemeClr val="accent3"/>
            </a:lnRef>
            <a:fillRef idx="0">
              <a:schemeClr val="accent3"/>
            </a:fillRef>
            <a:effectRef idx="0">
              <a:schemeClr val="accent3"/>
            </a:effectRef>
            <a:fontRef idx="minor">
              <a:schemeClr val="tx1"/>
            </a:fontRef>
          </p:style>
        </p:cxnSp>
        <p:cxnSp>
          <p:nvCxnSpPr>
            <p:cNvPr id="50" name="Elbow Connector 49"/>
            <p:cNvCxnSpPr>
              <a:stCxn id="61" idx="3"/>
              <a:endCxn id="43" idx="1"/>
            </p:cNvCxnSpPr>
            <p:nvPr/>
          </p:nvCxnSpPr>
          <p:spPr>
            <a:xfrm>
              <a:off x="5181601" y="6134100"/>
              <a:ext cx="2286000" cy="381000"/>
            </a:xfrm>
            <a:prstGeom prst="bentConnector3">
              <a:avLst>
                <a:gd name="adj1" fmla="val 50000"/>
              </a:avLst>
            </a:prstGeom>
            <a:ln w="22225">
              <a:tailEnd type="arrow"/>
            </a:ln>
          </p:spPr>
          <p:style>
            <a:lnRef idx="1">
              <a:schemeClr val="accent3"/>
            </a:lnRef>
            <a:fillRef idx="0">
              <a:schemeClr val="accent3"/>
            </a:fillRef>
            <a:effectRef idx="0">
              <a:schemeClr val="accent3"/>
            </a:effectRef>
            <a:fontRef idx="minor">
              <a:schemeClr val="tx1"/>
            </a:fontRef>
          </p:style>
        </p:cxnSp>
        <p:cxnSp>
          <p:nvCxnSpPr>
            <p:cNvPr id="51" name="Elbow Connector 50"/>
            <p:cNvCxnSpPr>
              <a:stCxn id="61" idx="3"/>
              <a:endCxn id="42" idx="1"/>
            </p:cNvCxnSpPr>
            <p:nvPr/>
          </p:nvCxnSpPr>
          <p:spPr>
            <a:xfrm flipV="1">
              <a:off x="5181601" y="5753100"/>
              <a:ext cx="2286000" cy="381000"/>
            </a:xfrm>
            <a:prstGeom prst="bentConnector3">
              <a:avLst>
                <a:gd name="adj1" fmla="val 50000"/>
              </a:avLst>
            </a:prstGeom>
            <a:ln w="22225">
              <a:tailEnd type="arrow"/>
            </a:ln>
          </p:spPr>
          <p:style>
            <a:lnRef idx="1">
              <a:schemeClr val="accent3"/>
            </a:lnRef>
            <a:fillRef idx="0">
              <a:schemeClr val="accent3"/>
            </a:fillRef>
            <a:effectRef idx="0">
              <a:schemeClr val="accent3"/>
            </a:effectRef>
            <a:fontRef idx="minor">
              <a:schemeClr val="tx1"/>
            </a:fontRef>
          </p:style>
        </p:cxnSp>
        <p:cxnSp>
          <p:nvCxnSpPr>
            <p:cNvPr id="52" name="Elbow Connector 51"/>
            <p:cNvCxnSpPr>
              <a:stCxn id="59" idx="3"/>
              <a:endCxn id="41" idx="1"/>
            </p:cNvCxnSpPr>
            <p:nvPr/>
          </p:nvCxnSpPr>
          <p:spPr>
            <a:xfrm flipV="1">
              <a:off x="5181601" y="3848100"/>
              <a:ext cx="761999" cy="381000"/>
            </a:xfrm>
            <a:prstGeom prst="bentConnector3">
              <a:avLst>
                <a:gd name="adj1" fmla="val 50000"/>
              </a:avLst>
            </a:prstGeom>
            <a:ln w="22225">
              <a:tailEnd type="arrow"/>
            </a:ln>
          </p:spPr>
          <p:style>
            <a:lnRef idx="1">
              <a:schemeClr val="accent3"/>
            </a:lnRef>
            <a:fillRef idx="0">
              <a:schemeClr val="accent3"/>
            </a:fillRef>
            <a:effectRef idx="0">
              <a:schemeClr val="accent3"/>
            </a:effectRef>
            <a:fontRef idx="minor">
              <a:schemeClr val="tx1"/>
            </a:fontRef>
          </p:style>
        </p:cxnSp>
        <p:cxnSp>
          <p:nvCxnSpPr>
            <p:cNvPr id="53" name="Elbow Connector 52"/>
            <p:cNvCxnSpPr>
              <a:stCxn id="59" idx="3"/>
              <a:endCxn id="46" idx="1"/>
            </p:cNvCxnSpPr>
            <p:nvPr/>
          </p:nvCxnSpPr>
          <p:spPr>
            <a:xfrm>
              <a:off x="5181601" y="4229100"/>
              <a:ext cx="761999" cy="381000"/>
            </a:xfrm>
            <a:prstGeom prst="bentConnector3">
              <a:avLst>
                <a:gd name="adj1" fmla="val 50000"/>
              </a:avLst>
            </a:prstGeom>
            <a:ln w="22225">
              <a:tailEnd type="arrow"/>
            </a:ln>
          </p:spPr>
          <p:style>
            <a:lnRef idx="1">
              <a:schemeClr val="accent3"/>
            </a:lnRef>
            <a:fillRef idx="0">
              <a:schemeClr val="accent3"/>
            </a:fillRef>
            <a:effectRef idx="0">
              <a:schemeClr val="accent3"/>
            </a:effectRef>
            <a:fontRef idx="minor">
              <a:schemeClr val="tx1"/>
            </a:fontRef>
          </p:style>
        </p:cxnSp>
        <p:cxnSp>
          <p:nvCxnSpPr>
            <p:cNvPr id="54" name="Elbow Connector 53"/>
            <p:cNvCxnSpPr>
              <a:stCxn id="59" idx="2"/>
              <a:endCxn id="45" idx="2"/>
            </p:cNvCxnSpPr>
            <p:nvPr/>
          </p:nvCxnSpPr>
          <p:spPr>
            <a:xfrm rot="16200000" flipH="1">
              <a:off x="6134101" y="2895599"/>
              <a:ext cx="381000" cy="3733800"/>
            </a:xfrm>
            <a:prstGeom prst="bentConnector3">
              <a:avLst>
                <a:gd name="adj1" fmla="val 160000"/>
              </a:avLst>
            </a:prstGeom>
            <a:ln w="22225">
              <a:tailEnd type="arrow"/>
            </a:ln>
          </p:spPr>
          <p:style>
            <a:lnRef idx="1">
              <a:schemeClr val="accent3"/>
            </a:lnRef>
            <a:fillRef idx="0">
              <a:schemeClr val="accent3"/>
            </a:fillRef>
            <a:effectRef idx="0">
              <a:schemeClr val="accent3"/>
            </a:effectRef>
            <a:fontRef idx="minor">
              <a:schemeClr val="tx1"/>
            </a:fontRef>
          </p:style>
        </p:cxnSp>
        <p:cxnSp>
          <p:nvCxnSpPr>
            <p:cNvPr id="55" name="Elbow Connector 54"/>
            <p:cNvCxnSpPr>
              <a:stCxn id="59" idx="0"/>
              <a:endCxn id="44" idx="0"/>
            </p:cNvCxnSpPr>
            <p:nvPr/>
          </p:nvCxnSpPr>
          <p:spPr>
            <a:xfrm rot="5400000" flipH="1" flipV="1">
              <a:off x="6134100" y="1828799"/>
              <a:ext cx="381000" cy="3733800"/>
            </a:xfrm>
            <a:prstGeom prst="bentConnector3">
              <a:avLst>
                <a:gd name="adj1" fmla="val 160000"/>
              </a:avLst>
            </a:prstGeom>
            <a:ln w="22225">
              <a:tailEnd type="arrow"/>
            </a:ln>
          </p:spPr>
          <p:style>
            <a:lnRef idx="1">
              <a:schemeClr val="accent3"/>
            </a:lnRef>
            <a:fillRef idx="0">
              <a:schemeClr val="accent3"/>
            </a:fillRef>
            <a:effectRef idx="0">
              <a:schemeClr val="accent3"/>
            </a:effectRef>
            <a:fontRef idx="minor">
              <a:schemeClr val="tx1"/>
            </a:fontRef>
          </p:style>
        </p:cxnSp>
        <p:cxnSp>
          <p:nvCxnSpPr>
            <p:cNvPr id="56" name="Elbow Connector 55"/>
            <p:cNvCxnSpPr>
              <a:stCxn id="62" idx="3"/>
              <a:endCxn id="40" idx="1"/>
            </p:cNvCxnSpPr>
            <p:nvPr/>
          </p:nvCxnSpPr>
          <p:spPr>
            <a:xfrm flipV="1">
              <a:off x="5181601" y="1943100"/>
              <a:ext cx="761999" cy="381000"/>
            </a:xfrm>
            <a:prstGeom prst="bentConnector3">
              <a:avLst>
                <a:gd name="adj1" fmla="val 50000"/>
              </a:avLst>
            </a:prstGeom>
            <a:ln w="22225">
              <a:tailEnd type="arrow"/>
            </a:ln>
          </p:spPr>
          <p:style>
            <a:lnRef idx="1">
              <a:schemeClr val="accent3"/>
            </a:lnRef>
            <a:fillRef idx="0">
              <a:schemeClr val="accent3"/>
            </a:fillRef>
            <a:effectRef idx="0">
              <a:schemeClr val="accent3"/>
            </a:effectRef>
            <a:fontRef idx="minor">
              <a:schemeClr val="tx1"/>
            </a:fontRef>
          </p:style>
        </p:cxnSp>
        <p:cxnSp>
          <p:nvCxnSpPr>
            <p:cNvPr id="57" name="Elbow Connector 56"/>
            <p:cNvCxnSpPr>
              <a:stCxn id="62" idx="3"/>
              <a:endCxn id="47" idx="1"/>
            </p:cNvCxnSpPr>
            <p:nvPr/>
          </p:nvCxnSpPr>
          <p:spPr>
            <a:xfrm>
              <a:off x="5181601" y="2324100"/>
              <a:ext cx="761999" cy="381000"/>
            </a:xfrm>
            <a:prstGeom prst="bentConnector3">
              <a:avLst>
                <a:gd name="adj1" fmla="val 50000"/>
              </a:avLst>
            </a:prstGeom>
            <a:ln w="22225">
              <a:tailEnd type="arrow"/>
            </a:ln>
          </p:spPr>
          <p:style>
            <a:lnRef idx="1">
              <a:schemeClr val="accent3"/>
            </a:lnRef>
            <a:fillRef idx="0">
              <a:schemeClr val="accent3"/>
            </a:fillRef>
            <a:effectRef idx="0">
              <a:schemeClr val="accent3"/>
            </a:effectRef>
            <a:fontRef idx="minor">
              <a:schemeClr val="tx1"/>
            </a:fontRef>
          </p:style>
        </p:cxnSp>
        <p:cxnSp>
          <p:nvCxnSpPr>
            <p:cNvPr id="58" name="Elbow Connector 57"/>
            <p:cNvCxnSpPr>
              <a:stCxn id="60" idx="3"/>
              <a:endCxn id="59" idx="1"/>
            </p:cNvCxnSpPr>
            <p:nvPr/>
          </p:nvCxnSpPr>
          <p:spPr>
            <a:xfrm>
              <a:off x="3352800" y="4229100"/>
              <a:ext cx="381001" cy="1589"/>
            </a:xfrm>
            <a:prstGeom prst="bentConnector3">
              <a:avLst>
                <a:gd name="adj1" fmla="val 50000"/>
              </a:avLst>
            </a:prstGeom>
            <a:ln w="22225">
              <a:tailEnd type="arrow"/>
            </a:ln>
          </p:spPr>
          <p:style>
            <a:lnRef idx="1">
              <a:schemeClr val="accent3"/>
            </a:lnRef>
            <a:fillRef idx="0">
              <a:schemeClr val="accent3"/>
            </a:fillRef>
            <a:effectRef idx="0">
              <a:schemeClr val="accent3"/>
            </a:effectRef>
            <a:fontRef idx="minor">
              <a:schemeClr val="tx1"/>
            </a:fontRef>
          </p:style>
        </p:cxnSp>
        <p:sp>
          <p:nvSpPr>
            <p:cNvPr id="59" name="Rounded Rectangle 58"/>
            <p:cNvSpPr/>
            <p:nvPr/>
          </p:nvSpPr>
          <p:spPr>
            <a:xfrm>
              <a:off x="3733801" y="3886200"/>
              <a:ext cx="1447800" cy="685800"/>
            </a:xfrm>
            <a:prstGeom prst="roundRect">
              <a:avLst/>
            </a:prstGeom>
            <a:solidFill>
              <a:schemeClr val="accent3">
                <a:lumMod val="50000"/>
              </a:schemeClr>
            </a:solidFill>
            <a:ln w="222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New Forest</a:t>
              </a:r>
              <a:endParaRPr lang="en-US" sz="1000" b="1" dirty="0">
                <a:solidFill>
                  <a:prstClr val="white"/>
                </a:solidFill>
              </a:endParaRPr>
            </a:p>
          </p:txBody>
        </p:sp>
        <p:sp>
          <p:nvSpPr>
            <p:cNvPr id="60" name="Rounded Rectangle 59"/>
            <p:cNvSpPr/>
            <p:nvPr/>
          </p:nvSpPr>
          <p:spPr>
            <a:xfrm>
              <a:off x="1905000" y="3886200"/>
              <a:ext cx="1447800" cy="685800"/>
            </a:xfrm>
            <a:prstGeom prst="roundRect">
              <a:avLst/>
            </a:prstGeom>
            <a:ln w="222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Current Forest</a:t>
              </a:r>
              <a:endParaRPr lang="en-US" sz="1000" b="1" dirty="0">
                <a:solidFill>
                  <a:prstClr val="white"/>
                </a:solidFill>
              </a:endParaRPr>
            </a:p>
          </p:txBody>
        </p:sp>
        <p:sp>
          <p:nvSpPr>
            <p:cNvPr id="61" name="Rounded Rectangle 60"/>
            <p:cNvSpPr/>
            <p:nvPr/>
          </p:nvSpPr>
          <p:spPr>
            <a:xfrm>
              <a:off x="3733801" y="5791200"/>
              <a:ext cx="1447800" cy="685800"/>
            </a:xfrm>
            <a:prstGeom prst="roundRect">
              <a:avLst/>
            </a:prstGeom>
            <a:solidFill>
              <a:srgbClr val="EAAD00"/>
            </a:solidFill>
            <a:ln w="222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Grass</a:t>
              </a:r>
              <a:endParaRPr lang="en-US" sz="1000" b="1" dirty="0">
                <a:solidFill>
                  <a:prstClr val="white"/>
                </a:solidFill>
              </a:endParaRPr>
            </a:p>
          </p:txBody>
        </p:sp>
        <p:sp>
          <p:nvSpPr>
            <p:cNvPr id="62" name="Rounded Rectangle 61"/>
            <p:cNvSpPr/>
            <p:nvPr/>
          </p:nvSpPr>
          <p:spPr>
            <a:xfrm>
              <a:off x="3733801" y="1981200"/>
              <a:ext cx="1447800" cy="685800"/>
            </a:xfrm>
            <a:prstGeom prst="roundRect">
              <a:avLst/>
            </a:prstGeom>
            <a:ln w="222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Same Forest</a:t>
              </a:r>
              <a:endParaRPr lang="en-US" sz="1000" b="1" dirty="0">
                <a:solidFill>
                  <a:prstClr val="white"/>
                </a:solidFill>
              </a:endParaRPr>
            </a:p>
          </p:txBody>
        </p:sp>
      </p:grpSp>
      <p:grpSp>
        <p:nvGrpSpPr>
          <p:cNvPr id="135" name="Group 134"/>
          <p:cNvGrpSpPr/>
          <p:nvPr/>
        </p:nvGrpSpPr>
        <p:grpSpPr>
          <a:xfrm>
            <a:off x="5638800" y="990600"/>
            <a:ext cx="3429000" cy="2971800"/>
            <a:chOff x="1905000" y="1600200"/>
            <a:chExt cx="7010402" cy="5257800"/>
          </a:xfrm>
          <a:solidFill>
            <a:schemeClr val="bg1">
              <a:lumMod val="75000"/>
            </a:schemeClr>
          </a:solidFill>
        </p:grpSpPr>
        <p:sp>
          <p:nvSpPr>
            <p:cNvPr id="136" name="Rounded Rectangle 135"/>
            <p:cNvSpPr/>
            <p:nvPr/>
          </p:nvSpPr>
          <p:spPr>
            <a:xfrm>
              <a:off x="5943601" y="1600200"/>
              <a:ext cx="1447800" cy="685800"/>
            </a:xfrm>
            <a:prstGeom prst="roundRect">
              <a:avLst/>
            </a:prstGeom>
            <a:grpFill/>
            <a:ln w="19050">
              <a:solidFill>
                <a:schemeClr val="bg1">
                  <a:lumMod val="65000"/>
                  <a:alpha val="62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Same Forest</a:t>
              </a:r>
              <a:endParaRPr lang="en-US" sz="1000" b="1" dirty="0">
                <a:solidFill>
                  <a:prstClr val="white"/>
                </a:solidFill>
              </a:endParaRPr>
            </a:p>
          </p:txBody>
        </p:sp>
        <p:sp>
          <p:nvSpPr>
            <p:cNvPr id="137" name="Rounded Rectangle 136"/>
            <p:cNvSpPr/>
            <p:nvPr/>
          </p:nvSpPr>
          <p:spPr>
            <a:xfrm>
              <a:off x="5943601" y="3505200"/>
              <a:ext cx="1447800" cy="685800"/>
            </a:xfrm>
            <a:prstGeom prst="roundRect">
              <a:avLst/>
            </a:prstGeom>
            <a:grpFill/>
            <a:ln w="19050">
              <a:solidFill>
                <a:schemeClr val="bg1">
                  <a:lumMod val="65000"/>
                  <a:alpha val="62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New Forest</a:t>
              </a:r>
              <a:endParaRPr lang="en-US" sz="1000" b="1" dirty="0">
                <a:solidFill>
                  <a:prstClr val="white"/>
                </a:solidFill>
              </a:endParaRPr>
            </a:p>
          </p:txBody>
        </p:sp>
        <p:sp>
          <p:nvSpPr>
            <p:cNvPr id="138" name="Rounded Rectangle 137"/>
            <p:cNvSpPr/>
            <p:nvPr/>
          </p:nvSpPr>
          <p:spPr>
            <a:xfrm>
              <a:off x="7467602" y="5410200"/>
              <a:ext cx="1447800" cy="685800"/>
            </a:xfrm>
            <a:prstGeom prst="roundRect">
              <a:avLst/>
            </a:prstGeom>
            <a:grpFill/>
            <a:ln w="19050">
              <a:solidFill>
                <a:schemeClr val="bg1">
                  <a:lumMod val="65000"/>
                  <a:alpha val="62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Grass</a:t>
              </a:r>
              <a:endParaRPr lang="en-US" sz="1000" b="1" dirty="0">
                <a:solidFill>
                  <a:prstClr val="white"/>
                </a:solidFill>
              </a:endParaRPr>
            </a:p>
          </p:txBody>
        </p:sp>
        <p:sp>
          <p:nvSpPr>
            <p:cNvPr id="139" name="Rounded Rectangle 138"/>
            <p:cNvSpPr/>
            <p:nvPr/>
          </p:nvSpPr>
          <p:spPr>
            <a:xfrm>
              <a:off x="7467602" y="6172200"/>
              <a:ext cx="1447800" cy="685800"/>
            </a:xfrm>
            <a:prstGeom prst="roundRect">
              <a:avLst/>
            </a:prstGeom>
            <a:grpFill/>
            <a:ln w="19050">
              <a:solidFill>
                <a:schemeClr val="bg1">
                  <a:lumMod val="65000"/>
                  <a:alpha val="62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Sage</a:t>
              </a:r>
              <a:endParaRPr lang="en-US" sz="1000" b="1" dirty="0">
                <a:solidFill>
                  <a:prstClr val="white"/>
                </a:solidFill>
              </a:endParaRPr>
            </a:p>
          </p:txBody>
        </p:sp>
        <p:sp>
          <p:nvSpPr>
            <p:cNvPr id="140" name="Rounded Rectangle 139"/>
            <p:cNvSpPr/>
            <p:nvPr/>
          </p:nvSpPr>
          <p:spPr>
            <a:xfrm>
              <a:off x="7467602" y="3505200"/>
              <a:ext cx="1447800" cy="685800"/>
            </a:xfrm>
            <a:prstGeom prst="roundRect">
              <a:avLst/>
            </a:prstGeom>
            <a:grpFill/>
            <a:ln w="19050">
              <a:solidFill>
                <a:schemeClr val="bg1">
                  <a:lumMod val="65000"/>
                  <a:alpha val="62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Grass</a:t>
              </a:r>
              <a:endParaRPr lang="en-US" sz="1000" b="1" dirty="0">
                <a:solidFill>
                  <a:prstClr val="white"/>
                </a:solidFill>
              </a:endParaRPr>
            </a:p>
          </p:txBody>
        </p:sp>
        <p:sp>
          <p:nvSpPr>
            <p:cNvPr id="141" name="Rounded Rectangle 140"/>
            <p:cNvSpPr/>
            <p:nvPr/>
          </p:nvSpPr>
          <p:spPr>
            <a:xfrm>
              <a:off x="7467602" y="4267200"/>
              <a:ext cx="1447800" cy="685800"/>
            </a:xfrm>
            <a:prstGeom prst="roundRect">
              <a:avLst/>
            </a:prstGeom>
            <a:grpFill/>
            <a:ln w="19050">
              <a:solidFill>
                <a:schemeClr val="bg1">
                  <a:lumMod val="65000"/>
                  <a:alpha val="62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Sage</a:t>
              </a:r>
              <a:endParaRPr lang="en-US" sz="1000" b="1" dirty="0">
                <a:solidFill>
                  <a:prstClr val="white"/>
                </a:solidFill>
              </a:endParaRPr>
            </a:p>
          </p:txBody>
        </p:sp>
        <p:sp>
          <p:nvSpPr>
            <p:cNvPr id="142" name="Rounded Rectangle 141"/>
            <p:cNvSpPr/>
            <p:nvPr/>
          </p:nvSpPr>
          <p:spPr>
            <a:xfrm>
              <a:off x="5943601" y="4267200"/>
              <a:ext cx="1447800" cy="685800"/>
            </a:xfrm>
            <a:prstGeom prst="roundRect">
              <a:avLst/>
            </a:prstGeom>
            <a:grpFill/>
            <a:ln w="19050">
              <a:solidFill>
                <a:schemeClr val="bg1">
                  <a:lumMod val="65000"/>
                  <a:alpha val="62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Fire Adapted</a:t>
              </a:r>
              <a:endParaRPr lang="en-US" sz="1000" b="1" dirty="0">
                <a:solidFill>
                  <a:prstClr val="white"/>
                </a:solidFill>
              </a:endParaRPr>
            </a:p>
          </p:txBody>
        </p:sp>
        <p:sp>
          <p:nvSpPr>
            <p:cNvPr id="143" name="Rounded Rectangle 142"/>
            <p:cNvSpPr/>
            <p:nvPr/>
          </p:nvSpPr>
          <p:spPr>
            <a:xfrm>
              <a:off x="5943601" y="2362201"/>
              <a:ext cx="1447800" cy="685800"/>
            </a:xfrm>
            <a:prstGeom prst="roundRect">
              <a:avLst/>
            </a:prstGeom>
            <a:grpFill/>
            <a:ln w="19050">
              <a:solidFill>
                <a:schemeClr val="bg1">
                  <a:lumMod val="65000"/>
                  <a:alpha val="62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Fire Adapted</a:t>
              </a:r>
              <a:endParaRPr lang="en-US" sz="1000" b="1" dirty="0">
                <a:solidFill>
                  <a:prstClr val="white"/>
                </a:solidFill>
              </a:endParaRPr>
            </a:p>
          </p:txBody>
        </p:sp>
        <p:cxnSp>
          <p:nvCxnSpPr>
            <p:cNvPr id="144" name="Curved Connector 20"/>
            <p:cNvCxnSpPr>
              <a:stCxn id="156" idx="0"/>
              <a:endCxn id="158" idx="1"/>
            </p:cNvCxnSpPr>
            <p:nvPr/>
          </p:nvCxnSpPr>
          <p:spPr>
            <a:xfrm rot="5400000" flipH="1" flipV="1">
              <a:off x="2400301" y="2552700"/>
              <a:ext cx="1562100" cy="1104900"/>
            </a:xfrm>
            <a:prstGeom prst="curvedConnector2">
              <a:avLst/>
            </a:prstGeom>
            <a:grpFill/>
            <a:ln w="19050">
              <a:solidFill>
                <a:schemeClr val="bg1">
                  <a:lumMod val="65000"/>
                  <a:alpha val="62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145" name="Curved Connector 20"/>
            <p:cNvCxnSpPr>
              <a:stCxn id="156" idx="2"/>
              <a:endCxn id="157" idx="1"/>
            </p:cNvCxnSpPr>
            <p:nvPr/>
          </p:nvCxnSpPr>
          <p:spPr>
            <a:xfrm rot="16200000" flipH="1">
              <a:off x="2400301" y="4800600"/>
              <a:ext cx="1562100" cy="1104900"/>
            </a:xfrm>
            <a:prstGeom prst="curvedConnector2">
              <a:avLst/>
            </a:prstGeom>
            <a:grpFill/>
            <a:ln w="19050">
              <a:solidFill>
                <a:schemeClr val="bg1">
                  <a:lumMod val="65000"/>
                  <a:alpha val="62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146" name="Elbow Connector 145"/>
            <p:cNvCxnSpPr>
              <a:stCxn id="157" idx="3"/>
              <a:endCxn id="139" idx="1"/>
            </p:cNvCxnSpPr>
            <p:nvPr/>
          </p:nvCxnSpPr>
          <p:spPr>
            <a:xfrm>
              <a:off x="5181601" y="6134100"/>
              <a:ext cx="2286000" cy="381000"/>
            </a:xfrm>
            <a:prstGeom prst="bentConnector3">
              <a:avLst>
                <a:gd name="adj1" fmla="val 50000"/>
              </a:avLst>
            </a:prstGeom>
            <a:grpFill/>
            <a:ln w="19050">
              <a:solidFill>
                <a:schemeClr val="bg1">
                  <a:lumMod val="65000"/>
                  <a:alpha val="62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147" name="Elbow Connector 146"/>
            <p:cNvCxnSpPr>
              <a:stCxn id="157" idx="3"/>
              <a:endCxn id="138" idx="1"/>
            </p:cNvCxnSpPr>
            <p:nvPr/>
          </p:nvCxnSpPr>
          <p:spPr>
            <a:xfrm flipV="1">
              <a:off x="5181601" y="5753100"/>
              <a:ext cx="2286000" cy="381000"/>
            </a:xfrm>
            <a:prstGeom prst="bentConnector3">
              <a:avLst>
                <a:gd name="adj1" fmla="val 50000"/>
              </a:avLst>
            </a:prstGeom>
            <a:grpFill/>
            <a:ln w="19050">
              <a:solidFill>
                <a:schemeClr val="bg1">
                  <a:lumMod val="65000"/>
                  <a:alpha val="62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148" name="Elbow Connector 147"/>
            <p:cNvCxnSpPr>
              <a:stCxn id="155" idx="3"/>
              <a:endCxn id="137" idx="1"/>
            </p:cNvCxnSpPr>
            <p:nvPr/>
          </p:nvCxnSpPr>
          <p:spPr>
            <a:xfrm flipV="1">
              <a:off x="5181601" y="3848100"/>
              <a:ext cx="761999" cy="381000"/>
            </a:xfrm>
            <a:prstGeom prst="bentConnector3">
              <a:avLst>
                <a:gd name="adj1" fmla="val 50000"/>
              </a:avLst>
            </a:prstGeom>
            <a:grpFill/>
            <a:ln w="19050">
              <a:solidFill>
                <a:schemeClr val="bg1">
                  <a:lumMod val="65000"/>
                  <a:alpha val="62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149" name="Elbow Connector 148"/>
            <p:cNvCxnSpPr>
              <a:stCxn id="155" idx="3"/>
              <a:endCxn id="142" idx="1"/>
            </p:cNvCxnSpPr>
            <p:nvPr/>
          </p:nvCxnSpPr>
          <p:spPr>
            <a:xfrm>
              <a:off x="5181601" y="4229100"/>
              <a:ext cx="761999" cy="381000"/>
            </a:xfrm>
            <a:prstGeom prst="bentConnector3">
              <a:avLst>
                <a:gd name="adj1" fmla="val 50000"/>
              </a:avLst>
            </a:prstGeom>
            <a:grpFill/>
            <a:ln w="19050">
              <a:solidFill>
                <a:schemeClr val="bg1">
                  <a:lumMod val="65000"/>
                  <a:alpha val="62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150" name="Elbow Connector 149"/>
            <p:cNvCxnSpPr>
              <a:stCxn id="155" idx="2"/>
              <a:endCxn id="141" idx="2"/>
            </p:cNvCxnSpPr>
            <p:nvPr/>
          </p:nvCxnSpPr>
          <p:spPr>
            <a:xfrm rot="16200000" flipH="1">
              <a:off x="6134101" y="2895599"/>
              <a:ext cx="381000" cy="3733800"/>
            </a:xfrm>
            <a:prstGeom prst="bentConnector3">
              <a:avLst>
                <a:gd name="adj1" fmla="val 160000"/>
              </a:avLst>
            </a:prstGeom>
            <a:grpFill/>
            <a:ln w="19050">
              <a:solidFill>
                <a:schemeClr val="bg1">
                  <a:lumMod val="65000"/>
                  <a:alpha val="62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151" name="Elbow Connector 150"/>
            <p:cNvCxnSpPr>
              <a:stCxn id="155" idx="0"/>
              <a:endCxn id="140" idx="0"/>
            </p:cNvCxnSpPr>
            <p:nvPr/>
          </p:nvCxnSpPr>
          <p:spPr>
            <a:xfrm rot="5400000" flipH="1" flipV="1">
              <a:off x="6134100" y="1828799"/>
              <a:ext cx="381000" cy="3733800"/>
            </a:xfrm>
            <a:prstGeom prst="bentConnector3">
              <a:avLst>
                <a:gd name="adj1" fmla="val 160000"/>
              </a:avLst>
            </a:prstGeom>
            <a:grpFill/>
            <a:ln w="19050">
              <a:solidFill>
                <a:schemeClr val="bg1">
                  <a:lumMod val="65000"/>
                  <a:alpha val="62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152" name="Elbow Connector 151"/>
            <p:cNvCxnSpPr>
              <a:stCxn id="158" idx="3"/>
              <a:endCxn id="136" idx="1"/>
            </p:cNvCxnSpPr>
            <p:nvPr/>
          </p:nvCxnSpPr>
          <p:spPr>
            <a:xfrm flipV="1">
              <a:off x="5181601" y="1943100"/>
              <a:ext cx="761999" cy="381000"/>
            </a:xfrm>
            <a:prstGeom prst="bentConnector3">
              <a:avLst>
                <a:gd name="adj1" fmla="val 50000"/>
              </a:avLst>
            </a:prstGeom>
            <a:grpFill/>
            <a:ln w="19050">
              <a:solidFill>
                <a:schemeClr val="bg1">
                  <a:lumMod val="65000"/>
                  <a:alpha val="62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153" name="Elbow Connector 152"/>
            <p:cNvCxnSpPr>
              <a:stCxn id="158" idx="3"/>
              <a:endCxn id="143" idx="1"/>
            </p:cNvCxnSpPr>
            <p:nvPr/>
          </p:nvCxnSpPr>
          <p:spPr>
            <a:xfrm>
              <a:off x="5181601" y="2324100"/>
              <a:ext cx="761999" cy="381000"/>
            </a:xfrm>
            <a:prstGeom prst="bentConnector3">
              <a:avLst>
                <a:gd name="adj1" fmla="val 50000"/>
              </a:avLst>
            </a:prstGeom>
            <a:grpFill/>
            <a:ln w="19050">
              <a:solidFill>
                <a:schemeClr val="bg1">
                  <a:lumMod val="65000"/>
                  <a:alpha val="62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154" name="Elbow Connector 153"/>
            <p:cNvCxnSpPr>
              <a:stCxn id="156" idx="3"/>
              <a:endCxn id="155" idx="1"/>
            </p:cNvCxnSpPr>
            <p:nvPr/>
          </p:nvCxnSpPr>
          <p:spPr>
            <a:xfrm>
              <a:off x="3352800" y="4229100"/>
              <a:ext cx="381001" cy="1589"/>
            </a:xfrm>
            <a:prstGeom prst="bentConnector3">
              <a:avLst>
                <a:gd name="adj1" fmla="val 50000"/>
              </a:avLst>
            </a:prstGeom>
            <a:grpFill/>
            <a:ln w="19050">
              <a:solidFill>
                <a:schemeClr val="bg1">
                  <a:lumMod val="65000"/>
                  <a:alpha val="62000"/>
                </a:schemeClr>
              </a:solidFill>
              <a:tailEnd type="arrow"/>
            </a:ln>
          </p:spPr>
          <p:style>
            <a:lnRef idx="1">
              <a:schemeClr val="accent3"/>
            </a:lnRef>
            <a:fillRef idx="0">
              <a:schemeClr val="accent3"/>
            </a:fillRef>
            <a:effectRef idx="0">
              <a:schemeClr val="accent3"/>
            </a:effectRef>
            <a:fontRef idx="minor">
              <a:schemeClr val="tx1"/>
            </a:fontRef>
          </p:style>
        </p:cxnSp>
        <p:sp>
          <p:nvSpPr>
            <p:cNvPr id="155" name="Rounded Rectangle 154"/>
            <p:cNvSpPr/>
            <p:nvPr/>
          </p:nvSpPr>
          <p:spPr>
            <a:xfrm>
              <a:off x="3733801" y="3886200"/>
              <a:ext cx="1447800" cy="685800"/>
            </a:xfrm>
            <a:prstGeom prst="roundRect">
              <a:avLst/>
            </a:prstGeom>
            <a:grpFill/>
            <a:ln w="19050">
              <a:solidFill>
                <a:schemeClr val="bg1">
                  <a:lumMod val="65000"/>
                  <a:alpha val="62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New Forest</a:t>
              </a:r>
              <a:endParaRPr lang="en-US" sz="1000" b="1" dirty="0">
                <a:solidFill>
                  <a:prstClr val="white"/>
                </a:solidFill>
              </a:endParaRPr>
            </a:p>
          </p:txBody>
        </p:sp>
        <p:sp>
          <p:nvSpPr>
            <p:cNvPr id="156" name="Rounded Rectangle 155"/>
            <p:cNvSpPr/>
            <p:nvPr/>
          </p:nvSpPr>
          <p:spPr>
            <a:xfrm>
              <a:off x="1905000" y="3886200"/>
              <a:ext cx="1447800" cy="685800"/>
            </a:xfrm>
            <a:prstGeom prst="roundRect">
              <a:avLst/>
            </a:prstGeom>
            <a:grpFill/>
            <a:ln w="19050">
              <a:solidFill>
                <a:schemeClr val="bg1">
                  <a:lumMod val="65000"/>
                  <a:alpha val="62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Current Forest</a:t>
              </a:r>
              <a:endParaRPr lang="en-US" sz="1000" b="1" dirty="0">
                <a:solidFill>
                  <a:prstClr val="white"/>
                </a:solidFill>
              </a:endParaRPr>
            </a:p>
          </p:txBody>
        </p:sp>
        <p:sp>
          <p:nvSpPr>
            <p:cNvPr id="157" name="Rounded Rectangle 156"/>
            <p:cNvSpPr/>
            <p:nvPr/>
          </p:nvSpPr>
          <p:spPr>
            <a:xfrm>
              <a:off x="3733801" y="5791200"/>
              <a:ext cx="1447800" cy="685800"/>
            </a:xfrm>
            <a:prstGeom prst="roundRect">
              <a:avLst/>
            </a:prstGeom>
            <a:grpFill/>
            <a:ln w="19050">
              <a:solidFill>
                <a:schemeClr val="bg1">
                  <a:lumMod val="65000"/>
                  <a:alpha val="62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Grass</a:t>
              </a:r>
              <a:endParaRPr lang="en-US" sz="1000" b="1" dirty="0">
                <a:solidFill>
                  <a:prstClr val="white"/>
                </a:solidFill>
              </a:endParaRPr>
            </a:p>
          </p:txBody>
        </p:sp>
        <p:sp>
          <p:nvSpPr>
            <p:cNvPr id="158" name="Rounded Rectangle 157"/>
            <p:cNvSpPr/>
            <p:nvPr/>
          </p:nvSpPr>
          <p:spPr>
            <a:xfrm>
              <a:off x="3733801" y="1981200"/>
              <a:ext cx="1447800" cy="685800"/>
            </a:xfrm>
            <a:prstGeom prst="roundRect">
              <a:avLst/>
            </a:prstGeom>
            <a:grpFill/>
            <a:ln w="19050">
              <a:solidFill>
                <a:schemeClr val="bg1">
                  <a:lumMod val="65000"/>
                  <a:alpha val="62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Same Forest</a:t>
              </a:r>
              <a:endParaRPr lang="en-US" sz="1000" b="1" dirty="0">
                <a:solidFill>
                  <a:prstClr val="white"/>
                </a:solidFill>
              </a:endParaRPr>
            </a:p>
          </p:txBody>
        </p:sp>
      </p:grpSp>
      <p:sp>
        <p:nvSpPr>
          <p:cNvPr id="183" name="Rounded Rectangle 182"/>
          <p:cNvSpPr/>
          <p:nvPr/>
        </p:nvSpPr>
        <p:spPr>
          <a:xfrm>
            <a:off x="6530837" y="2279374"/>
            <a:ext cx="708163" cy="387626"/>
          </a:xfrm>
          <a:prstGeom prst="roundRect">
            <a:avLst/>
          </a:prstGeom>
          <a:solidFill>
            <a:srgbClr val="FD964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dirty="0" smtClean="0">
                <a:solidFill>
                  <a:prstClr val="white"/>
                </a:solidFill>
              </a:rPr>
              <a:t>New Forest</a:t>
            </a:r>
            <a:endParaRPr lang="en-US" sz="1000" dirty="0">
              <a:solidFill>
                <a:prstClr val="white"/>
              </a:solidFill>
            </a:endParaRPr>
          </a:p>
        </p:txBody>
      </p:sp>
      <p:sp>
        <p:nvSpPr>
          <p:cNvPr id="184" name="Rounded Rectangle 183"/>
          <p:cNvSpPr/>
          <p:nvPr/>
        </p:nvSpPr>
        <p:spPr>
          <a:xfrm>
            <a:off x="6530837" y="1212574"/>
            <a:ext cx="708163" cy="387626"/>
          </a:xfrm>
          <a:prstGeom prst="roundRect">
            <a:avLst/>
          </a:prstGeom>
          <a:solidFill>
            <a:srgbClr val="FFFFAF"/>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dirty="0" smtClean="0">
                <a:solidFill>
                  <a:prstClr val="black"/>
                </a:solidFill>
              </a:rPr>
              <a:t>Same Forest</a:t>
            </a:r>
            <a:endParaRPr lang="en-US" sz="1000" dirty="0">
              <a:solidFill>
                <a:prstClr val="black"/>
              </a:solidFill>
            </a:endParaRPr>
          </a:p>
        </p:txBody>
      </p:sp>
      <p:cxnSp>
        <p:nvCxnSpPr>
          <p:cNvPr id="185" name="Curved Connector 20"/>
          <p:cNvCxnSpPr>
            <a:stCxn id="156" idx="0"/>
            <a:endCxn id="184" idx="1"/>
          </p:cNvCxnSpPr>
          <p:nvPr/>
        </p:nvCxnSpPr>
        <p:spPr>
          <a:xfrm rot="5400000" flipH="1" flipV="1">
            <a:off x="5823709" y="1575560"/>
            <a:ext cx="876300" cy="537955"/>
          </a:xfrm>
          <a:prstGeom prst="curvedConnector2">
            <a:avLst/>
          </a:prstGeom>
          <a:ln w="22225">
            <a:tailEnd type="arrow"/>
          </a:ln>
        </p:spPr>
        <p:style>
          <a:lnRef idx="1">
            <a:schemeClr val="accent3"/>
          </a:lnRef>
          <a:fillRef idx="0">
            <a:schemeClr val="accent3"/>
          </a:fillRef>
          <a:effectRef idx="0">
            <a:schemeClr val="accent3"/>
          </a:effectRef>
          <a:fontRef idx="minor">
            <a:schemeClr val="tx1"/>
          </a:fontRef>
        </p:style>
      </p:cxnSp>
      <p:cxnSp>
        <p:nvCxnSpPr>
          <p:cNvPr id="186" name="Elbow Connector 185"/>
          <p:cNvCxnSpPr>
            <a:stCxn id="156" idx="3"/>
            <a:endCxn id="183" idx="1"/>
          </p:cNvCxnSpPr>
          <p:nvPr/>
        </p:nvCxnSpPr>
        <p:spPr>
          <a:xfrm flipV="1">
            <a:off x="6346963" y="2473187"/>
            <a:ext cx="183874" cy="3313"/>
          </a:xfrm>
          <a:prstGeom prst="bentConnector3">
            <a:avLst>
              <a:gd name="adj1" fmla="val 50000"/>
            </a:avLst>
          </a:prstGeom>
          <a:ln w="22225">
            <a:solidFill>
              <a:srgbClr val="FD9641"/>
            </a:solidFill>
            <a:tailEnd type="arrow"/>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2565881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724400" y="5100948"/>
          <a:ext cx="4267200" cy="1604652"/>
        </p:xfrm>
        <a:graphic>
          <a:graphicData uri="http://schemas.openxmlformats.org/drawingml/2006/table">
            <a:tbl>
              <a:tblPr firstRow="1" bandRow="1">
                <a:tableStyleId>{5C22544A-7EE6-4342-B048-85BDC9FD1C3A}</a:tableStyleId>
              </a:tblPr>
              <a:tblGrid>
                <a:gridCol w="1350499"/>
                <a:gridCol w="1012873"/>
                <a:gridCol w="984739"/>
                <a:gridCol w="919089"/>
              </a:tblGrid>
              <a:tr h="512766">
                <a:tc>
                  <a:txBody>
                    <a:bodyPr/>
                    <a:lstStyle/>
                    <a:p>
                      <a:r>
                        <a:rPr lang="en-US" sz="1600" dirty="0" smtClean="0">
                          <a:solidFill>
                            <a:schemeClr val="tx1"/>
                          </a:solidFill>
                        </a:rPr>
                        <a:t>All</a:t>
                      </a:r>
                      <a:r>
                        <a:rPr lang="en-US" sz="1600" baseline="0" dirty="0" smtClean="0">
                          <a:solidFill>
                            <a:schemeClr val="tx1"/>
                          </a:solidFill>
                        </a:rPr>
                        <a:t> Fires</a:t>
                      </a:r>
                      <a:endParaRPr lang="en-US" sz="1600" dirty="0">
                        <a:solidFill>
                          <a:schemeClr val="tx1"/>
                        </a:solidFill>
                      </a:endParaRPr>
                    </a:p>
                  </a:txBody>
                  <a:tcPr>
                    <a:solidFill>
                      <a:schemeClr val="accent1"/>
                    </a:solidFill>
                  </a:tcPr>
                </a:tc>
                <a:tc>
                  <a:txBody>
                    <a:bodyPr/>
                    <a:lstStyle/>
                    <a:p>
                      <a:r>
                        <a:rPr lang="en-US" sz="1600" dirty="0" smtClean="0"/>
                        <a:t>Historical</a:t>
                      </a:r>
                      <a:endParaRPr lang="en-US" sz="1600" dirty="0"/>
                    </a:p>
                  </a:txBody>
                  <a:tcP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1"/>
                    </a:solidFill>
                  </a:tcPr>
                </a:tc>
                <a:tc>
                  <a:txBody>
                    <a:bodyPr/>
                    <a:lstStyle/>
                    <a:p>
                      <a:r>
                        <a:rPr lang="en-US" sz="1600" dirty="0" smtClean="0"/>
                        <a:t>B1</a:t>
                      </a:r>
                      <a:endParaRPr lang="en-US" sz="16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1"/>
                    </a:solidFill>
                  </a:tcPr>
                </a:tc>
                <a:tc>
                  <a:txBody>
                    <a:bodyPr/>
                    <a:lstStyle/>
                    <a:p>
                      <a:r>
                        <a:rPr lang="en-US" sz="1600" dirty="0" smtClean="0"/>
                        <a:t>A2</a:t>
                      </a:r>
                      <a:endParaRPr lang="en-US" sz="1600" dirty="0"/>
                    </a:p>
                  </a:txBody>
                  <a:tcP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accent1"/>
                    </a:solidFill>
                  </a:tcPr>
                </a:tc>
              </a:tr>
              <a:tr h="512766">
                <a:tc>
                  <a:txBody>
                    <a:bodyPr/>
                    <a:lstStyle/>
                    <a:p>
                      <a:r>
                        <a:rPr lang="en-US" sz="1600" dirty="0" smtClean="0"/>
                        <a:t>Fire</a:t>
                      </a:r>
                      <a:r>
                        <a:rPr lang="en-US" sz="1600" baseline="0" dirty="0" smtClean="0"/>
                        <a:t> Rotation</a:t>
                      </a:r>
                      <a:endParaRPr lang="en-US" sz="16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US" sz="1600" dirty="0" smtClean="0"/>
                        <a:t>320 y</a:t>
                      </a:r>
                      <a:endParaRPr lang="en-US" sz="16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150 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120 y</a:t>
                      </a:r>
                    </a:p>
                  </a:txBody>
                  <a:tcPr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571281">
                <a:tc>
                  <a:txBody>
                    <a:bodyPr/>
                    <a:lstStyle/>
                    <a:p>
                      <a:r>
                        <a:rPr lang="en-US" sz="1600" dirty="0" smtClean="0"/>
                        <a:t>Mean Annual</a:t>
                      </a:r>
                      <a:r>
                        <a:rPr lang="en-US" sz="1600" baseline="0" dirty="0" smtClean="0"/>
                        <a:t> Area Burned</a:t>
                      </a:r>
                      <a:endParaRPr lang="en-US" sz="16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483 ha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853 ha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1328 ha</a:t>
                      </a:r>
                    </a:p>
                  </a:txBody>
                  <a:tcPr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bl>
          </a:graphicData>
        </a:graphic>
      </p:graphicFrame>
      <p:sp>
        <p:nvSpPr>
          <p:cNvPr id="6" name="Title 1"/>
          <p:cNvSpPr txBox="1">
            <a:spLocks/>
          </p:cNvSpPr>
          <p:nvPr/>
        </p:nvSpPr>
        <p:spPr>
          <a:xfrm>
            <a:off x="0" y="0"/>
            <a:ext cx="9144000" cy="838200"/>
          </a:xfrm>
          <a:prstGeom prst="rect">
            <a:avLst/>
          </a:prstGeom>
          <a:solidFill>
            <a:schemeClr val="bg1"/>
          </a:solidFill>
        </p:spPr>
        <p:txBody>
          <a:bodyPr vert="horz" lIns="91440" tIns="45720" rIns="91440" bIns="45720" rtlCol="0" anchor="ctr">
            <a:normAutofit/>
          </a:bodyPr>
          <a:lstStyle/>
          <a:p>
            <a:pPr algn="ctr" fontAlgn="auto">
              <a:spcAft>
                <a:spcPts val="0"/>
              </a:spcAft>
            </a:pPr>
            <a:r>
              <a:rPr lang="en-US" sz="4400" dirty="0" smtClean="0">
                <a:solidFill>
                  <a:prstClr val="black"/>
                </a:solidFill>
                <a:latin typeface="Calibri"/>
              </a:rPr>
              <a:t>Climate + Fire</a:t>
            </a:r>
            <a:endParaRPr lang="en-US" sz="4400" dirty="0">
              <a:solidFill>
                <a:prstClr val="black"/>
              </a:solidFill>
              <a:latin typeface="Calibri"/>
            </a:endParaRPr>
          </a:p>
        </p:txBody>
      </p:sp>
      <p:cxnSp>
        <p:nvCxnSpPr>
          <p:cNvPr id="7" name="Straight Connector 6"/>
          <p:cNvCxnSpPr/>
          <p:nvPr/>
        </p:nvCxnSpPr>
        <p:spPr>
          <a:xfrm flipV="1">
            <a:off x="318014" y="762000"/>
            <a:ext cx="8503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524000" y="1219200"/>
            <a:ext cx="1671035" cy="400110"/>
          </a:xfrm>
          <a:prstGeom prst="rect">
            <a:avLst/>
          </a:prstGeom>
          <a:solidFill>
            <a:schemeClr val="bg1"/>
          </a:solidFill>
        </p:spPr>
        <p:txBody>
          <a:bodyPr wrap="square" rtlCol="0">
            <a:spAutoFit/>
          </a:bodyPr>
          <a:lstStyle/>
          <a:p>
            <a:pPr algn="r" fontAlgn="auto">
              <a:spcBef>
                <a:spcPts val="0"/>
              </a:spcBef>
              <a:spcAft>
                <a:spcPts val="0"/>
              </a:spcAft>
            </a:pPr>
            <a:r>
              <a:rPr lang="en-US" sz="2000" dirty="0" smtClean="0">
                <a:solidFill>
                  <a:prstClr val="black"/>
                </a:solidFill>
                <a:latin typeface="Calibri"/>
              </a:rPr>
              <a:t>Percent Cover</a:t>
            </a:r>
            <a:endParaRPr lang="en-US" sz="2000" dirty="0">
              <a:solidFill>
                <a:prstClr val="black"/>
              </a:solidFill>
              <a:latin typeface="Calibri"/>
            </a:endParaRPr>
          </a:p>
        </p:txBody>
      </p:sp>
      <p:grpSp>
        <p:nvGrpSpPr>
          <p:cNvPr id="26" name="Group 25"/>
          <p:cNvGrpSpPr/>
          <p:nvPr/>
        </p:nvGrpSpPr>
        <p:grpSpPr>
          <a:xfrm>
            <a:off x="3962400" y="1600200"/>
            <a:ext cx="1600200" cy="1290484"/>
            <a:chOff x="4114800" y="2133600"/>
            <a:chExt cx="3733800" cy="2590800"/>
          </a:xfrm>
        </p:grpSpPr>
        <p:sp>
          <p:nvSpPr>
            <p:cNvPr id="27" name="Rectangle 26"/>
            <p:cNvSpPr/>
            <p:nvPr/>
          </p:nvSpPr>
          <p:spPr>
            <a:xfrm>
              <a:off x="4114800" y="2133600"/>
              <a:ext cx="3627120" cy="2590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600">
                <a:solidFill>
                  <a:prstClr val="white"/>
                </a:solidFill>
              </a:endParaRPr>
            </a:p>
          </p:txBody>
        </p:sp>
        <p:pic>
          <p:nvPicPr>
            <p:cNvPr id="28" name="Picture 27" descr="cover_climate.png"/>
            <p:cNvPicPr>
              <a:picLocks noChangeAspect="1"/>
            </p:cNvPicPr>
            <p:nvPr/>
          </p:nvPicPr>
          <p:blipFill>
            <a:blip r:embed="rId3" cstate="print"/>
            <a:srcRect l="69048" t="44709" r="25660" b="44047"/>
            <a:stretch>
              <a:fillRect/>
            </a:stretch>
          </p:blipFill>
          <p:spPr>
            <a:xfrm>
              <a:off x="4114800" y="2133600"/>
              <a:ext cx="1219200" cy="2590800"/>
            </a:xfrm>
            <a:prstGeom prst="rect">
              <a:avLst/>
            </a:prstGeom>
          </p:spPr>
        </p:pic>
        <p:sp>
          <p:nvSpPr>
            <p:cNvPr id="29" name="TextBox 28"/>
            <p:cNvSpPr txBox="1"/>
            <p:nvPr/>
          </p:nvSpPr>
          <p:spPr>
            <a:xfrm>
              <a:off x="5334002" y="2325468"/>
              <a:ext cx="2514598" cy="679687"/>
            </a:xfrm>
            <a:prstGeom prst="rect">
              <a:avLst/>
            </a:prstGeom>
            <a:noFill/>
          </p:spPr>
          <p:txBody>
            <a:bodyPr wrap="square" rtlCol="0">
              <a:spAutoFit/>
            </a:bodyPr>
            <a:lstStyle/>
            <a:p>
              <a:pPr fontAlgn="auto">
                <a:spcBef>
                  <a:spcPts val="0"/>
                </a:spcBef>
                <a:spcAft>
                  <a:spcPts val="0"/>
                </a:spcAft>
              </a:pPr>
              <a:r>
                <a:rPr lang="en-US" sz="1600" dirty="0" smtClean="0">
                  <a:solidFill>
                    <a:prstClr val="black"/>
                  </a:solidFill>
                  <a:latin typeface="Calibri"/>
                </a:rPr>
                <a:t>A2</a:t>
              </a:r>
              <a:endParaRPr lang="en-US" sz="1600" dirty="0">
                <a:solidFill>
                  <a:prstClr val="black"/>
                </a:solidFill>
                <a:latin typeface="Calibri"/>
              </a:endParaRPr>
            </a:p>
          </p:txBody>
        </p:sp>
        <p:sp>
          <p:nvSpPr>
            <p:cNvPr id="30" name="TextBox 29"/>
            <p:cNvSpPr txBox="1"/>
            <p:nvPr/>
          </p:nvSpPr>
          <p:spPr>
            <a:xfrm>
              <a:off x="5334002" y="3087470"/>
              <a:ext cx="2514598" cy="679687"/>
            </a:xfrm>
            <a:prstGeom prst="rect">
              <a:avLst/>
            </a:prstGeom>
            <a:noFill/>
          </p:spPr>
          <p:txBody>
            <a:bodyPr wrap="square" rtlCol="0">
              <a:spAutoFit/>
            </a:bodyPr>
            <a:lstStyle/>
            <a:p>
              <a:pPr fontAlgn="auto">
                <a:spcBef>
                  <a:spcPts val="0"/>
                </a:spcBef>
                <a:spcAft>
                  <a:spcPts val="0"/>
                </a:spcAft>
              </a:pPr>
              <a:r>
                <a:rPr lang="en-US" sz="1600" dirty="0" smtClean="0">
                  <a:solidFill>
                    <a:prstClr val="black"/>
                  </a:solidFill>
                  <a:latin typeface="Calibri"/>
                </a:rPr>
                <a:t>B1</a:t>
              </a:r>
              <a:endParaRPr lang="en-US" sz="1600" dirty="0">
                <a:solidFill>
                  <a:prstClr val="black"/>
                </a:solidFill>
                <a:latin typeface="Calibri"/>
              </a:endParaRPr>
            </a:p>
          </p:txBody>
        </p:sp>
        <p:sp>
          <p:nvSpPr>
            <p:cNvPr id="31" name="TextBox 30"/>
            <p:cNvSpPr txBox="1"/>
            <p:nvPr/>
          </p:nvSpPr>
          <p:spPr>
            <a:xfrm>
              <a:off x="5333999" y="3886199"/>
              <a:ext cx="2514601" cy="679687"/>
            </a:xfrm>
            <a:prstGeom prst="rect">
              <a:avLst/>
            </a:prstGeom>
            <a:noFill/>
          </p:spPr>
          <p:txBody>
            <a:bodyPr wrap="square" rtlCol="0">
              <a:spAutoFit/>
            </a:bodyPr>
            <a:lstStyle/>
            <a:p>
              <a:pPr fontAlgn="auto">
                <a:spcBef>
                  <a:spcPts val="0"/>
                </a:spcBef>
                <a:spcAft>
                  <a:spcPts val="0"/>
                </a:spcAft>
              </a:pPr>
              <a:r>
                <a:rPr lang="en-US" sz="1600" dirty="0" smtClean="0">
                  <a:solidFill>
                    <a:prstClr val="black"/>
                  </a:solidFill>
                  <a:latin typeface="Calibri"/>
                </a:rPr>
                <a:t>Historic</a:t>
              </a:r>
              <a:endParaRPr lang="en-US" sz="1600" dirty="0">
                <a:solidFill>
                  <a:prstClr val="black"/>
                </a:solidFill>
                <a:latin typeface="Calibri"/>
              </a:endParaRPr>
            </a:p>
          </p:txBody>
        </p:sp>
      </p:grpSp>
      <p:pic>
        <p:nvPicPr>
          <p:cNvPr id="16" name="Picture 15" descr="cover_fire.png"/>
          <p:cNvPicPr>
            <a:picLocks noChangeAspect="1"/>
          </p:cNvPicPr>
          <p:nvPr/>
        </p:nvPicPr>
        <p:blipFill>
          <a:blip r:embed="rId4" cstate="print"/>
          <a:srcRect l="4762" t="5953" r="29762" b="5952"/>
          <a:stretch>
            <a:fillRect/>
          </a:stretch>
        </p:blipFill>
        <p:spPr>
          <a:xfrm>
            <a:off x="457200" y="1600200"/>
            <a:ext cx="3657600" cy="3657600"/>
          </a:xfrm>
          <a:prstGeom prst="rect">
            <a:avLst/>
          </a:prstGeom>
        </p:spPr>
      </p:pic>
      <p:grpSp>
        <p:nvGrpSpPr>
          <p:cNvPr id="17" name="Group 16"/>
          <p:cNvGrpSpPr/>
          <p:nvPr/>
        </p:nvGrpSpPr>
        <p:grpSpPr>
          <a:xfrm>
            <a:off x="-152400" y="5257800"/>
            <a:ext cx="4408072" cy="1524000"/>
            <a:chOff x="-401674" y="4953000"/>
            <a:chExt cx="4408072" cy="1524000"/>
          </a:xfrm>
        </p:grpSpPr>
        <p:sp>
          <p:nvSpPr>
            <p:cNvPr id="18" name="Rectangle 17"/>
            <p:cNvSpPr/>
            <p:nvPr/>
          </p:nvSpPr>
          <p:spPr>
            <a:xfrm>
              <a:off x="-228600" y="4953000"/>
              <a:ext cx="4114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19" name="Group 28"/>
            <p:cNvGrpSpPr/>
            <p:nvPr/>
          </p:nvGrpSpPr>
          <p:grpSpPr>
            <a:xfrm>
              <a:off x="-401674" y="5314152"/>
              <a:ext cx="4408072" cy="648558"/>
              <a:chOff x="263452" y="1050441"/>
              <a:chExt cx="4408072" cy="648558"/>
            </a:xfrm>
            <a:solidFill>
              <a:schemeClr val="bg1"/>
            </a:solidFill>
          </p:grpSpPr>
          <p:sp>
            <p:nvSpPr>
              <p:cNvPr id="20" name="TextBox 19"/>
              <p:cNvSpPr txBox="1"/>
              <p:nvPr/>
            </p:nvSpPr>
            <p:spPr>
              <a:xfrm rot="18900000">
                <a:off x="263452" y="1068631"/>
                <a:ext cx="1449645" cy="400110"/>
              </a:xfrm>
              <a:prstGeom prst="rect">
                <a:avLst/>
              </a:prstGeom>
              <a:grpFill/>
            </p:spPr>
            <p:txBody>
              <a:bodyPr wrap="square" rtlCol="0">
                <a:spAutoFit/>
              </a:bodyPr>
              <a:lstStyle/>
              <a:p>
                <a:pPr algn="r" fontAlgn="auto">
                  <a:spcBef>
                    <a:spcPts val="0"/>
                  </a:spcBef>
                  <a:spcAft>
                    <a:spcPts val="0"/>
                  </a:spcAft>
                </a:pPr>
                <a:r>
                  <a:rPr lang="en-US" sz="2000" dirty="0" smtClean="0">
                    <a:solidFill>
                      <a:prstClr val="black"/>
                    </a:solidFill>
                    <a:latin typeface="Calibri"/>
                  </a:rPr>
                  <a:t>Douglas-fir</a:t>
                </a:r>
                <a:endParaRPr lang="en-US" sz="2000" dirty="0">
                  <a:solidFill>
                    <a:prstClr val="black"/>
                  </a:solidFill>
                  <a:latin typeface="Calibri"/>
                </a:endParaRPr>
              </a:p>
            </p:txBody>
          </p:sp>
          <p:sp>
            <p:nvSpPr>
              <p:cNvPr id="21" name="TextBox 20"/>
              <p:cNvSpPr txBox="1"/>
              <p:nvPr/>
            </p:nvSpPr>
            <p:spPr>
              <a:xfrm rot="18900000">
                <a:off x="1093977" y="1203639"/>
                <a:ext cx="1831506" cy="400110"/>
              </a:xfrm>
              <a:prstGeom prst="rect">
                <a:avLst/>
              </a:prstGeom>
              <a:grpFill/>
            </p:spPr>
            <p:txBody>
              <a:bodyPr wrap="square" rtlCol="0">
                <a:spAutoFit/>
              </a:bodyPr>
              <a:lstStyle/>
              <a:p>
                <a:pPr algn="r" fontAlgn="auto">
                  <a:spcBef>
                    <a:spcPts val="0"/>
                  </a:spcBef>
                  <a:spcAft>
                    <a:spcPts val="0"/>
                  </a:spcAft>
                </a:pPr>
                <a:r>
                  <a:rPr lang="en-US" sz="2000" dirty="0" smtClean="0">
                    <a:solidFill>
                      <a:prstClr val="black"/>
                    </a:solidFill>
                    <a:latin typeface="Calibri"/>
                  </a:rPr>
                  <a:t>Lodgepole Pine</a:t>
                </a:r>
                <a:endParaRPr lang="en-US" sz="2000" dirty="0">
                  <a:solidFill>
                    <a:prstClr val="black"/>
                  </a:solidFill>
                  <a:latin typeface="Calibri"/>
                </a:endParaRPr>
              </a:p>
            </p:txBody>
          </p:sp>
          <p:sp>
            <p:nvSpPr>
              <p:cNvPr id="22" name="TextBox 21"/>
              <p:cNvSpPr txBox="1"/>
              <p:nvPr/>
            </p:nvSpPr>
            <p:spPr>
              <a:xfrm rot="18900000">
                <a:off x="346515" y="1298889"/>
                <a:ext cx="2100915" cy="400110"/>
              </a:xfrm>
              <a:prstGeom prst="rect">
                <a:avLst/>
              </a:prstGeom>
              <a:grpFill/>
            </p:spPr>
            <p:txBody>
              <a:bodyPr wrap="square" rtlCol="0">
                <a:spAutoFit/>
              </a:bodyPr>
              <a:lstStyle/>
              <a:p>
                <a:pPr algn="r" fontAlgn="auto">
                  <a:spcBef>
                    <a:spcPts val="0"/>
                  </a:spcBef>
                  <a:spcAft>
                    <a:spcPts val="0"/>
                  </a:spcAft>
                </a:pPr>
                <a:r>
                  <a:rPr lang="en-US" sz="2000" dirty="0" smtClean="0">
                    <a:solidFill>
                      <a:prstClr val="black"/>
                    </a:solidFill>
                    <a:latin typeface="Calibri"/>
                  </a:rPr>
                  <a:t>Engelmann Spruce</a:t>
                </a:r>
                <a:endParaRPr lang="en-US" sz="2000" dirty="0">
                  <a:solidFill>
                    <a:prstClr val="black"/>
                  </a:solidFill>
                  <a:latin typeface="Calibri"/>
                </a:endParaRPr>
              </a:p>
            </p:txBody>
          </p:sp>
          <p:sp>
            <p:nvSpPr>
              <p:cNvPr id="23" name="TextBox 22"/>
              <p:cNvSpPr txBox="1"/>
              <p:nvPr/>
            </p:nvSpPr>
            <p:spPr>
              <a:xfrm rot="18900000">
                <a:off x="2049308" y="1050441"/>
                <a:ext cx="1398196" cy="400110"/>
              </a:xfrm>
              <a:prstGeom prst="rect">
                <a:avLst/>
              </a:prstGeom>
              <a:grpFill/>
            </p:spPr>
            <p:txBody>
              <a:bodyPr wrap="square" rtlCol="0">
                <a:spAutoFit/>
              </a:bodyPr>
              <a:lstStyle/>
              <a:p>
                <a:pPr algn="r" fontAlgn="auto">
                  <a:spcBef>
                    <a:spcPts val="0"/>
                  </a:spcBef>
                  <a:spcAft>
                    <a:spcPts val="0"/>
                  </a:spcAft>
                </a:pPr>
                <a:r>
                  <a:rPr lang="en-US" sz="2000" dirty="0" smtClean="0">
                    <a:solidFill>
                      <a:prstClr val="black"/>
                    </a:solidFill>
                    <a:latin typeface="Calibri"/>
                  </a:rPr>
                  <a:t>Non-Forest</a:t>
                </a:r>
                <a:endParaRPr lang="en-US" sz="2000" dirty="0">
                  <a:solidFill>
                    <a:prstClr val="black"/>
                  </a:solidFill>
                  <a:latin typeface="Calibri"/>
                </a:endParaRPr>
              </a:p>
            </p:txBody>
          </p:sp>
          <p:sp>
            <p:nvSpPr>
              <p:cNvPr id="24" name="TextBox 23"/>
              <p:cNvSpPr txBox="1"/>
              <p:nvPr/>
            </p:nvSpPr>
            <p:spPr>
              <a:xfrm rot="18900000">
                <a:off x="2733160" y="1241419"/>
                <a:ext cx="1938364" cy="400110"/>
              </a:xfrm>
              <a:prstGeom prst="rect">
                <a:avLst/>
              </a:prstGeom>
              <a:grpFill/>
            </p:spPr>
            <p:txBody>
              <a:bodyPr wrap="square" rtlCol="0">
                <a:spAutoFit/>
              </a:bodyPr>
              <a:lstStyle/>
              <a:p>
                <a:pPr algn="r" fontAlgn="auto">
                  <a:spcBef>
                    <a:spcPts val="0"/>
                  </a:spcBef>
                  <a:spcAft>
                    <a:spcPts val="0"/>
                  </a:spcAft>
                </a:pPr>
                <a:r>
                  <a:rPr lang="en-US" sz="2000" dirty="0" err="1" smtClean="0">
                    <a:solidFill>
                      <a:prstClr val="black"/>
                    </a:solidFill>
                    <a:latin typeface="Calibri"/>
                  </a:rPr>
                  <a:t>Whitebark</a:t>
                </a:r>
                <a:r>
                  <a:rPr lang="en-US" sz="2000" dirty="0" smtClean="0">
                    <a:solidFill>
                      <a:prstClr val="black"/>
                    </a:solidFill>
                    <a:latin typeface="Calibri"/>
                  </a:rPr>
                  <a:t> Pine</a:t>
                </a:r>
                <a:endParaRPr lang="en-US" sz="2000" dirty="0">
                  <a:solidFill>
                    <a:prstClr val="black"/>
                  </a:solidFill>
                  <a:latin typeface="Calibri"/>
                </a:endParaRPr>
              </a:p>
            </p:txBody>
          </p:sp>
          <p:sp>
            <p:nvSpPr>
              <p:cNvPr id="25" name="TextBox 24"/>
              <p:cNvSpPr txBox="1"/>
              <p:nvPr/>
            </p:nvSpPr>
            <p:spPr>
              <a:xfrm rot="18900000">
                <a:off x="2392612" y="1142215"/>
                <a:ext cx="1657772" cy="400110"/>
              </a:xfrm>
              <a:prstGeom prst="rect">
                <a:avLst/>
              </a:prstGeom>
              <a:grpFill/>
            </p:spPr>
            <p:txBody>
              <a:bodyPr wrap="square" rtlCol="0">
                <a:spAutoFit/>
              </a:bodyPr>
              <a:lstStyle/>
              <a:p>
                <a:pPr algn="r" fontAlgn="auto">
                  <a:spcBef>
                    <a:spcPts val="0"/>
                  </a:spcBef>
                  <a:spcAft>
                    <a:spcPts val="0"/>
                  </a:spcAft>
                </a:pPr>
                <a:r>
                  <a:rPr lang="en-US" sz="2000" dirty="0" smtClean="0">
                    <a:solidFill>
                      <a:prstClr val="black"/>
                    </a:solidFill>
                    <a:latin typeface="Calibri"/>
                  </a:rPr>
                  <a:t>Subalpine Fir</a:t>
                </a:r>
                <a:endParaRPr lang="en-US" sz="2000" dirty="0">
                  <a:solidFill>
                    <a:prstClr val="black"/>
                  </a:solidFill>
                  <a:latin typeface="Calibri"/>
                </a:endParaRPr>
              </a:p>
            </p:txBody>
          </p:sp>
        </p:grpSp>
      </p:grpSp>
      <p:grpSp>
        <p:nvGrpSpPr>
          <p:cNvPr id="37" name="Group 36"/>
          <p:cNvGrpSpPr/>
          <p:nvPr/>
        </p:nvGrpSpPr>
        <p:grpSpPr>
          <a:xfrm>
            <a:off x="10439400" y="990600"/>
            <a:ext cx="3280559" cy="3524310"/>
            <a:chOff x="5645726" y="1428690"/>
            <a:chExt cx="3280559" cy="3524310"/>
          </a:xfrm>
        </p:grpSpPr>
        <p:pic>
          <p:nvPicPr>
            <p:cNvPr id="13" name="Picture 12" descr="ysf.png"/>
            <p:cNvPicPr>
              <a:picLocks noChangeAspect="1"/>
            </p:cNvPicPr>
            <p:nvPr/>
          </p:nvPicPr>
          <p:blipFill>
            <a:blip r:embed="rId5" cstate="print"/>
            <a:srcRect l="4762" t="9524" r="4762" b="11905"/>
            <a:stretch>
              <a:fillRect/>
            </a:stretch>
          </p:blipFill>
          <p:spPr>
            <a:xfrm>
              <a:off x="5645726" y="1752600"/>
              <a:ext cx="3269674" cy="2971800"/>
            </a:xfrm>
            <a:prstGeom prst="rect">
              <a:avLst/>
            </a:prstGeom>
          </p:spPr>
        </p:pic>
        <p:sp>
          <p:nvSpPr>
            <p:cNvPr id="32" name="TextBox 31"/>
            <p:cNvSpPr txBox="1"/>
            <p:nvPr/>
          </p:nvSpPr>
          <p:spPr>
            <a:xfrm>
              <a:off x="6248400" y="4614446"/>
              <a:ext cx="1077685" cy="338554"/>
            </a:xfrm>
            <a:prstGeom prst="rect">
              <a:avLst/>
            </a:prstGeom>
            <a:noFill/>
          </p:spPr>
          <p:txBody>
            <a:bodyPr wrap="square" rtlCol="0">
              <a:spAutoFit/>
            </a:bodyPr>
            <a:lstStyle/>
            <a:p>
              <a:pPr fontAlgn="auto">
                <a:spcBef>
                  <a:spcPts val="0"/>
                </a:spcBef>
                <a:spcAft>
                  <a:spcPts val="0"/>
                </a:spcAft>
              </a:pPr>
              <a:r>
                <a:rPr lang="en-US" sz="1600" dirty="0" smtClean="0">
                  <a:solidFill>
                    <a:prstClr val="black"/>
                  </a:solidFill>
                  <a:latin typeface="Calibri"/>
                </a:rPr>
                <a:t>A2</a:t>
              </a:r>
              <a:endParaRPr lang="en-US" sz="1600" dirty="0">
                <a:solidFill>
                  <a:prstClr val="black"/>
                </a:solidFill>
                <a:latin typeface="Calibri"/>
              </a:endParaRPr>
            </a:p>
          </p:txBody>
        </p:sp>
        <p:sp>
          <p:nvSpPr>
            <p:cNvPr id="33" name="TextBox 32"/>
            <p:cNvSpPr txBox="1"/>
            <p:nvPr/>
          </p:nvSpPr>
          <p:spPr>
            <a:xfrm>
              <a:off x="7162800" y="4614446"/>
              <a:ext cx="1077685" cy="338554"/>
            </a:xfrm>
            <a:prstGeom prst="rect">
              <a:avLst/>
            </a:prstGeom>
            <a:noFill/>
          </p:spPr>
          <p:txBody>
            <a:bodyPr wrap="square" rtlCol="0">
              <a:spAutoFit/>
            </a:bodyPr>
            <a:lstStyle/>
            <a:p>
              <a:pPr fontAlgn="auto">
                <a:spcBef>
                  <a:spcPts val="0"/>
                </a:spcBef>
                <a:spcAft>
                  <a:spcPts val="0"/>
                </a:spcAft>
              </a:pPr>
              <a:r>
                <a:rPr lang="en-US" sz="1600" dirty="0" smtClean="0">
                  <a:solidFill>
                    <a:prstClr val="black"/>
                  </a:solidFill>
                  <a:latin typeface="Calibri"/>
                </a:rPr>
                <a:t>B1</a:t>
              </a:r>
              <a:endParaRPr lang="en-US" sz="1600" dirty="0">
                <a:solidFill>
                  <a:prstClr val="black"/>
                </a:solidFill>
                <a:latin typeface="Calibri"/>
              </a:endParaRPr>
            </a:p>
          </p:txBody>
        </p:sp>
        <p:sp>
          <p:nvSpPr>
            <p:cNvPr id="34" name="TextBox 33"/>
            <p:cNvSpPr txBox="1"/>
            <p:nvPr/>
          </p:nvSpPr>
          <p:spPr>
            <a:xfrm>
              <a:off x="7848599" y="4614446"/>
              <a:ext cx="1077686" cy="338554"/>
            </a:xfrm>
            <a:prstGeom prst="rect">
              <a:avLst/>
            </a:prstGeom>
            <a:noFill/>
          </p:spPr>
          <p:txBody>
            <a:bodyPr wrap="square" rtlCol="0">
              <a:spAutoFit/>
            </a:bodyPr>
            <a:lstStyle/>
            <a:p>
              <a:pPr fontAlgn="auto">
                <a:spcBef>
                  <a:spcPts val="0"/>
                </a:spcBef>
                <a:spcAft>
                  <a:spcPts val="0"/>
                </a:spcAft>
              </a:pPr>
              <a:r>
                <a:rPr lang="en-US" sz="1600" dirty="0" smtClean="0">
                  <a:solidFill>
                    <a:prstClr val="black"/>
                  </a:solidFill>
                  <a:latin typeface="Calibri"/>
                </a:rPr>
                <a:t>Historic</a:t>
              </a:r>
              <a:endParaRPr lang="en-US" sz="1600" dirty="0">
                <a:solidFill>
                  <a:prstClr val="black"/>
                </a:solidFill>
                <a:latin typeface="Calibri"/>
              </a:endParaRPr>
            </a:p>
          </p:txBody>
        </p:sp>
        <p:sp>
          <p:nvSpPr>
            <p:cNvPr id="36" name="TextBox 35"/>
            <p:cNvSpPr txBox="1"/>
            <p:nvPr/>
          </p:nvSpPr>
          <p:spPr>
            <a:xfrm>
              <a:off x="6400800" y="1428690"/>
              <a:ext cx="1671035" cy="400110"/>
            </a:xfrm>
            <a:prstGeom prst="rect">
              <a:avLst/>
            </a:prstGeom>
            <a:solidFill>
              <a:schemeClr val="bg1"/>
            </a:solidFill>
          </p:spPr>
          <p:txBody>
            <a:bodyPr wrap="square" rtlCol="0">
              <a:spAutoFit/>
            </a:bodyPr>
            <a:lstStyle/>
            <a:p>
              <a:pPr algn="r" fontAlgn="auto">
                <a:spcBef>
                  <a:spcPts val="0"/>
                </a:spcBef>
                <a:spcAft>
                  <a:spcPts val="0"/>
                </a:spcAft>
              </a:pPr>
              <a:r>
                <a:rPr lang="en-US" sz="2000" dirty="0" smtClean="0">
                  <a:solidFill>
                    <a:prstClr val="black"/>
                  </a:solidFill>
                  <a:latin typeface="Calibri"/>
                </a:rPr>
                <a:t>Stand Age</a:t>
              </a:r>
              <a:endParaRPr lang="en-US" sz="2000" dirty="0">
                <a:solidFill>
                  <a:prstClr val="black"/>
                </a:solidFill>
                <a:latin typeface="Calibri"/>
              </a:endParaRPr>
            </a:p>
          </p:txBody>
        </p:sp>
      </p:grpSp>
      <p:grpSp>
        <p:nvGrpSpPr>
          <p:cNvPr id="64" name="Group 63"/>
          <p:cNvGrpSpPr/>
          <p:nvPr/>
        </p:nvGrpSpPr>
        <p:grpSpPr>
          <a:xfrm>
            <a:off x="5638800" y="990600"/>
            <a:ext cx="3429000" cy="2971800"/>
            <a:chOff x="1905000" y="1600200"/>
            <a:chExt cx="7010402" cy="5257800"/>
          </a:xfrm>
          <a:solidFill>
            <a:schemeClr val="bg1">
              <a:lumMod val="75000"/>
            </a:schemeClr>
          </a:solidFill>
        </p:grpSpPr>
        <p:sp>
          <p:nvSpPr>
            <p:cNvPr id="65" name="Rounded Rectangle 64"/>
            <p:cNvSpPr/>
            <p:nvPr/>
          </p:nvSpPr>
          <p:spPr>
            <a:xfrm>
              <a:off x="5943601" y="1600200"/>
              <a:ext cx="1447800" cy="685800"/>
            </a:xfrm>
            <a:prstGeom prst="roundRect">
              <a:avLst/>
            </a:prstGeom>
            <a:grpFill/>
            <a:ln w="19050">
              <a:solidFill>
                <a:schemeClr val="bg1">
                  <a:lumMod val="65000"/>
                  <a:alpha val="62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Same Forest</a:t>
              </a:r>
              <a:endParaRPr lang="en-US" sz="1000" b="1" dirty="0">
                <a:solidFill>
                  <a:prstClr val="white"/>
                </a:solidFill>
              </a:endParaRPr>
            </a:p>
          </p:txBody>
        </p:sp>
        <p:sp>
          <p:nvSpPr>
            <p:cNvPr id="66" name="Rounded Rectangle 65"/>
            <p:cNvSpPr/>
            <p:nvPr/>
          </p:nvSpPr>
          <p:spPr>
            <a:xfrm>
              <a:off x="5943601" y="3505200"/>
              <a:ext cx="1447800" cy="685800"/>
            </a:xfrm>
            <a:prstGeom prst="roundRect">
              <a:avLst/>
            </a:prstGeom>
            <a:grpFill/>
            <a:ln w="19050">
              <a:solidFill>
                <a:schemeClr val="bg1">
                  <a:lumMod val="65000"/>
                  <a:alpha val="62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New Forest</a:t>
              </a:r>
              <a:endParaRPr lang="en-US" sz="1000" b="1" dirty="0">
                <a:solidFill>
                  <a:prstClr val="white"/>
                </a:solidFill>
              </a:endParaRPr>
            </a:p>
          </p:txBody>
        </p:sp>
        <p:sp>
          <p:nvSpPr>
            <p:cNvPr id="67" name="Rounded Rectangle 66"/>
            <p:cNvSpPr/>
            <p:nvPr/>
          </p:nvSpPr>
          <p:spPr>
            <a:xfrm>
              <a:off x="7467602" y="5410200"/>
              <a:ext cx="1447800" cy="685800"/>
            </a:xfrm>
            <a:prstGeom prst="roundRect">
              <a:avLst/>
            </a:prstGeom>
            <a:grpFill/>
            <a:ln w="19050">
              <a:solidFill>
                <a:schemeClr val="bg1">
                  <a:lumMod val="65000"/>
                  <a:alpha val="62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Grass</a:t>
              </a:r>
              <a:endParaRPr lang="en-US" sz="1000" b="1" dirty="0">
                <a:solidFill>
                  <a:prstClr val="white"/>
                </a:solidFill>
              </a:endParaRPr>
            </a:p>
          </p:txBody>
        </p:sp>
        <p:sp>
          <p:nvSpPr>
            <p:cNvPr id="68" name="Rounded Rectangle 67"/>
            <p:cNvSpPr/>
            <p:nvPr/>
          </p:nvSpPr>
          <p:spPr>
            <a:xfrm>
              <a:off x="7467602" y="6172200"/>
              <a:ext cx="1447800" cy="685800"/>
            </a:xfrm>
            <a:prstGeom prst="roundRect">
              <a:avLst/>
            </a:prstGeom>
            <a:grpFill/>
            <a:ln w="19050">
              <a:solidFill>
                <a:schemeClr val="bg1">
                  <a:lumMod val="65000"/>
                  <a:alpha val="62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Sage</a:t>
              </a:r>
              <a:endParaRPr lang="en-US" sz="1000" b="1" dirty="0">
                <a:solidFill>
                  <a:prstClr val="white"/>
                </a:solidFill>
              </a:endParaRPr>
            </a:p>
          </p:txBody>
        </p:sp>
        <p:sp>
          <p:nvSpPr>
            <p:cNvPr id="69" name="Rounded Rectangle 68"/>
            <p:cNvSpPr/>
            <p:nvPr/>
          </p:nvSpPr>
          <p:spPr>
            <a:xfrm>
              <a:off x="7467602" y="3505200"/>
              <a:ext cx="1447800" cy="685800"/>
            </a:xfrm>
            <a:prstGeom prst="roundRect">
              <a:avLst/>
            </a:prstGeom>
            <a:grpFill/>
            <a:ln w="19050">
              <a:solidFill>
                <a:schemeClr val="bg1">
                  <a:lumMod val="65000"/>
                  <a:alpha val="62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Grass</a:t>
              </a:r>
              <a:endParaRPr lang="en-US" sz="1000" b="1" dirty="0">
                <a:solidFill>
                  <a:prstClr val="white"/>
                </a:solidFill>
              </a:endParaRPr>
            </a:p>
          </p:txBody>
        </p:sp>
        <p:sp>
          <p:nvSpPr>
            <p:cNvPr id="70" name="Rounded Rectangle 69"/>
            <p:cNvSpPr/>
            <p:nvPr/>
          </p:nvSpPr>
          <p:spPr>
            <a:xfrm>
              <a:off x="7467602" y="4267200"/>
              <a:ext cx="1447800" cy="685800"/>
            </a:xfrm>
            <a:prstGeom prst="roundRect">
              <a:avLst/>
            </a:prstGeom>
            <a:grpFill/>
            <a:ln w="19050">
              <a:solidFill>
                <a:schemeClr val="bg1">
                  <a:lumMod val="65000"/>
                  <a:alpha val="62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Sage</a:t>
              </a:r>
              <a:endParaRPr lang="en-US" sz="1000" b="1" dirty="0">
                <a:solidFill>
                  <a:prstClr val="white"/>
                </a:solidFill>
              </a:endParaRPr>
            </a:p>
          </p:txBody>
        </p:sp>
        <p:sp>
          <p:nvSpPr>
            <p:cNvPr id="71" name="Rounded Rectangle 70"/>
            <p:cNvSpPr/>
            <p:nvPr/>
          </p:nvSpPr>
          <p:spPr>
            <a:xfrm>
              <a:off x="5943601" y="4267200"/>
              <a:ext cx="1447800" cy="685800"/>
            </a:xfrm>
            <a:prstGeom prst="roundRect">
              <a:avLst/>
            </a:prstGeom>
            <a:grpFill/>
            <a:ln w="19050">
              <a:solidFill>
                <a:schemeClr val="bg1">
                  <a:lumMod val="65000"/>
                  <a:alpha val="62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Fire Adapted</a:t>
              </a:r>
              <a:endParaRPr lang="en-US" sz="1000" b="1" dirty="0">
                <a:solidFill>
                  <a:prstClr val="white"/>
                </a:solidFill>
              </a:endParaRPr>
            </a:p>
          </p:txBody>
        </p:sp>
        <p:sp>
          <p:nvSpPr>
            <p:cNvPr id="72" name="Rounded Rectangle 71"/>
            <p:cNvSpPr/>
            <p:nvPr/>
          </p:nvSpPr>
          <p:spPr>
            <a:xfrm>
              <a:off x="5943601" y="2362201"/>
              <a:ext cx="1447800" cy="685800"/>
            </a:xfrm>
            <a:prstGeom prst="roundRect">
              <a:avLst/>
            </a:prstGeom>
            <a:grpFill/>
            <a:ln w="19050">
              <a:solidFill>
                <a:schemeClr val="bg1">
                  <a:lumMod val="65000"/>
                  <a:alpha val="62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Fire Adapted</a:t>
              </a:r>
              <a:endParaRPr lang="en-US" sz="1000" b="1" dirty="0">
                <a:solidFill>
                  <a:prstClr val="white"/>
                </a:solidFill>
              </a:endParaRPr>
            </a:p>
          </p:txBody>
        </p:sp>
        <p:cxnSp>
          <p:nvCxnSpPr>
            <p:cNvPr id="73" name="Curved Connector 20"/>
            <p:cNvCxnSpPr>
              <a:stCxn id="85" idx="0"/>
              <a:endCxn id="87" idx="1"/>
            </p:cNvCxnSpPr>
            <p:nvPr/>
          </p:nvCxnSpPr>
          <p:spPr>
            <a:xfrm rot="5400000" flipH="1" flipV="1">
              <a:off x="2400301" y="2552700"/>
              <a:ext cx="1562100" cy="1104900"/>
            </a:xfrm>
            <a:prstGeom prst="curvedConnector2">
              <a:avLst/>
            </a:prstGeom>
            <a:grpFill/>
            <a:ln w="19050">
              <a:solidFill>
                <a:schemeClr val="bg1">
                  <a:lumMod val="65000"/>
                  <a:alpha val="62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74" name="Curved Connector 20"/>
            <p:cNvCxnSpPr>
              <a:stCxn id="85" idx="2"/>
              <a:endCxn id="117" idx="1"/>
            </p:cNvCxnSpPr>
            <p:nvPr/>
          </p:nvCxnSpPr>
          <p:spPr>
            <a:xfrm rot="16200000" flipH="1">
              <a:off x="2400301" y="4800600"/>
              <a:ext cx="1562100" cy="1104900"/>
            </a:xfrm>
            <a:prstGeom prst="curvedConnector2">
              <a:avLst/>
            </a:prstGeom>
            <a:grpFill/>
            <a:ln w="79375">
              <a:solidFill>
                <a:schemeClr val="bg1">
                  <a:lumMod val="65000"/>
                  <a:alpha val="62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76" name="Elbow Connector 75"/>
            <p:cNvCxnSpPr>
              <a:stCxn id="86" idx="3"/>
              <a:endCxn id="67" idx="1"/>
            </p:cNvCxnSpPr>
            <p:nvPr/>
          </p:nvCxnSpPr>
          <p:spPr>
            <a:xfrm flipV="1">
              <a:off x="5181601" y="5753100"/>
              <a:ext cx="2286000" cy="381000"/>
            </a:xfrm>
            <a:prstGeom prst="bentConnector3">
              <a:avLst>
                <a:gd name="adj1" fmla="val 50000"/>
              </a:avLst>
            </a:prstGeom>
            <a:grpFill/>
            <a:ln w="19050">
              <a:solidFill>
                <a:schemeClr val="bg1">
                  <a:lumMod val="65000"/>
                  <a:alpha val="62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77" name="Elbow Connector 76"/>
            <p:cNvCxnSpPr>
              <a:stCxn id="84" idx="3"/>
              <a:endCxn id="66" idx="1"/>
            </p:cNvCxnSpPr>
            <p:nvPr/>
          </p:nvCxnSpPr>
          <p:spPr>
            <a:xfrm flipV="1">
              <a:off x="5181601" y="3848100"/>
              <a:ext cx="761999" cy="381000"/>
            </a:xfrm>
            <a:prstGeom prst="bentConnector3">
              <a:avLst>
                <a:gd name="adj1" fmla="val 50000"/>
              </a:avLst>
            </a:prstGeom>
            <a:grpFill/>
            <a:ln w="19050">
              <a:solidFill>
                <a:schemeClr val="bg1">
                  <a:lumMod val="65000"/>
                  <a:alpha val="62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78" name="Elbow Connector 77"/>
            <p:cNvCxnSpPr>
              <a:stCxn id="84" idx="3"/>
              <a:endCxn id="71" idx="1"/>
            </p:cNvCxnSpPr>
            <p:nvPr/>
          </p:nvCxnSpPr>
          <p:spPr>
            <a:xfrm>
              <a:off x="5181601" y="4229100"/>
              <a:ext cx="761999" cy="381000"/>
            </a:xfrm>
            <a:prstGeom prst="bentConnector3">
              <a:avLst>
                <a:gd name="adj1" fmla="val 50000"/>
              </a:avLst>
            </a:prstGeom>
            <a:grpFill/>
            <a:ln w="19050">
              <a:solidFill>
                <a:schemeClr val="bg1">
                  <a:lumMod val="65000"/>
                  <a:alpha val="62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79" name="Elbow Connector 78"/>
            <p:cNvCxnSpPr>
              <a:stCxn id="84" idx="2"/>
              <a:endCxn id="70" idx="2"/>
            </p:cNvCxnSpPr>
            <p:nvPr/>
          </p:nvCxnSpPr>
          <p:spPr>
            <a:xfrm rot="16200000" flipH="1">
              <a:off x="6134101" y="2895599"/>
              <a:ext cx="381000" cy="3733800"/>
            </a:xfrm>
            <a:prstGeom prst="bentConnector3">
              <a:avLst>
                <a:gd name="adj1" fmla="val 160000"/>
              </a:avLst>
            </a:prstGeom>
            <a:grpFill/>
            <a:ln w="19050">
              <a:solidFill>
                <a:schemeClr val="bg1">
                  <a:lumMod val="65000"/>
                  <a:alpha val="62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80" name="Elbow Connector 79"/>
            <p:cNvCxnSpPr>
              <a:stCxn id="84" idx="0"/>
              <a:endCxn id="69" idx="0"/>
            </p:cNvCxnSpPr>
            <p:nvPr/>
          </p:nvCxnSpPr>
          <p:spPr>
            <a:xfrm rot="5400000" flipH="1" flipV="1">
              <a:off x="6134100" y="1828799"/>
              <a:ext cx="381000" cy="3733800"/>
            </a:xfrm>
            <a:prstGeom prst="bentConnector3">
              <a:avLst>
                <a:gd name="adj1" fmla="val 160000"/>
              </a:avLst>
            </a:prstGeom>
            <a:grpFill/>
            <a:ln w="19050">
              <a:solidFill>
                <a:schemeClr val="bg1">
                  <a:lumMod val="65000"/>
                  <a:alpha val="62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81" name="Elbow Connector 80"/>
            <p:cNvCxnSpPr>
              <a:stCxn id="87" idx="3"/>
              <a:endCxn id="65" idx="1"/>
            </p:cNvCxnSpPr>
            <p:nvPr/>
          </p:nvCxnSpPr>
          <p:spPr>
            <a:xfrm flipV="1">
              <a:off x="5181601" y="1943100"/>
              <a:ext cx="761999" cy="381000"/>
            </a:xfrm>
            <a:prstGeom prst="bentConnector3">
              <a:avLst>
                <a:gd name="adj1" fmla="val 50000"/>
              </a:avLst>
            </a:prstGeom>
            <a:grpFill/>
            <a:ln w="19050">
              <a:solidFill>
                <a:schemeClr val="bg1">
                  <a:lumMod val="65000"/>
                  <a:alpha val="62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82" name="Elbow Connector 81"/>
            <p:cNvCxnSpPr>
              <a:stCxn id="87" idx="3"/>
              <a:endCxn id="72" idx="1"/>
            </p:cNvCxnSpPr>
            <p:nvPr/>
          </p:nvCxnSpPr>
          <p:spPr>
            <a:xfrm>
              <a:off x="5181601" y="2324100"/>
              <a:ext cx="761999" cy="381000"/>
            </a:xfrm>
            <a:prstGeom prst="bentConnector3">
              <a:avLst>
                <a:gd name="adj1" fmla="val 50000"/>
              </a:avLst>
            </a:prstGeom>
            <a:grpFill/>
            <a:ln w="19050">
              <a:solidFill>
                <a:schemeClr val="bg1">
                  <a:lumMod val="65000"/>
                  <a:alpha val="62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83" name="Elbow Connector 82"/>
            <p:cNvCxnSpPr>
              <a:stCxn id="85" idx="3"/>
              <a:endCxn id="84" idx="1"/>
            </p:cNvCxnSpPr>
            <p:nvPr/>
          </p:nvCxnSpPr>
          <p:spPr>
            <a:xfrm>
              <a:off x="3352800" y="4229100"/>
              <a:ext cx="381001" cy="1589"/>
            </a:xfrm>
            <a:prstGeom prst="bentConnector3">
              <a:avLst>
                <a:gd name="adj1" fmla="val 50000"/>
              </a:avLst>
            </a:prstGeom>
            <a:grpFill/>
            <a:ln w="19050">
              <a:solidFill>
                <a:schemeClr val="bg1">
                  <a:lumMod val="65000"/>
                  <a:alpha val="62000"/>
                </a:schemeClr>
              </a:solidFill>
              <a:tailEnd type="arrow"/>
            </a:ln>
          </p:spPr>
          <p:style>
            <a:lnRef idx="1">
              <a:schemeClr val="accent3"/>
            </a:lnRef>
            <a:fillRef idx="0">
              <a:schemeClr val="accent3"/>
            </a:fillRef>
            <a:effectRef idx="0">
              <a:schemeClr val="accent3"/>
            </a:effectRef>
            <a:fontRef idx="minor">
              <a:schemeClr val="tx1"/>
            </a:fontRef>
          </p:style>
        </p:cxnSp>
        <p:sp>
          <p:nvSpPr>
            <p:cNvPr id="84" name="Rounded Rectangle 83"/>
            <p:cNvSpPr/>
            <p:nvPr/>
          </p:nvSpPr>
          <p:spPr>
            <a:xfrm>
              <a:off x="3733801" y="3886200"/>
              <a:ext cx="1447800" cy="685800"/>
            </a:xfrm>
            <a:prstGeom prst="roundRect">
              <a:avLst/>
            </a:prstGeom>
            <a:grpFill/>
            <a:ln w="19050">
              <a:solidFill>
                <a:schemeClr val="bg1">
                  <a:lumMod val="65000"/>
                  <a:alpha val="62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New Forest</a:t>
              </a:r>
              <a:endParaRPr lang="en-US" sz="1000" b="1" dirty="0">
                <a:solidFill>
                  <a:prstClr val="white"/>
                </a:solidFill>
              </a:endParaRPr>
            </a:p>
          </p:txBody>
        </p:sp>
        <p:sp>
          <p:nvSpPr>
            <p:cNvPr id="86" name="Rounded Rectangle 85"/>
            <p:cNvSpPr/>
            <p:nvPr/>
          </p:nvSpPr>
          <p:spPr>
            <a:xfrm>
              <a:off x="3733801" y="5791200"/>
              <a:ext cx="1447800" cy="685800"/>
            </a:xfrm>
            <a:prstGeom prst="roundRect">
              <a:avLst/>
            </a:prstGeom>
            <a:grpFill/>
            <a:ln w="19050">
              <a:solidFill>
                <a:schemeClr val="bg1">
                  <a:lumMod val="65000"/>
                  <a:alpha val="62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Grass</a:t>
              </a:r>
              <a:endParaRPr lang="en-US" sz="1000" b="1" dirty="0">
                <a:solidFill>
                  <a:prstClr val="white"/>
                </a:solidFill>
              </a:endParaRPr>
            </a:p>
          </p:txBody>
        </p:sp>
        <p:sp>
          <p:nvSpPr>
            <p:cNvPr id="87" name="Rounded Rectangle 86"/>
            <p:cNvSpPr/>
            <p:nvPr/>
          </p:nvSpPr>
          <p:spPr>
            <a:xfrm>
              <a:off x="3733801" y="1981200"/>
              <a:ext cx="1447800" cy="685800"/>
            </a:xfrm>
            <a:prstGeom prst="roundRect">
              <a:avLst/>
            </a:prstGeom>
            <a:grpFill/>
            <a:ln w="19050">
              <a:solidFill>
                <a:schemeClr val="bg1">
                  <a:lumMod val="65000"/>
                  <a:alpha val="62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Same Forest</a:t>
              </a:r>
              <a:endParaRPr lang="en-US" sz="1000" b="1" dirty="0">
                <a:solidFill>
                  <a:prstClr val="white"/>
                </a:solidFill>
              </a:endParaRPr>
            </a:p>
          </p:txBody>
        </p:sp>
        <p:sp>
          <p:nvSpPr>
            <p:cNvPr id="85" name="Rounded Rectangle 84"/>
            <p:cNvSpPr/>
            <p:nvPr/>
          </p:nvSpPr>
          <p:spPr>
            <a:xfrm>
              <a:off x="1905000" y="3886200"/>
              <a:ext cx="1447800" cy="685800"/>
            </a:xfrm>
            <a:prstGeom prst="roundRect">
              <a:avLst/>
            </a:prstGeom>
            <a:grpFill/>
            <a:ln w="19050">
              <a:solidFill>
                <a:schemeClr val="bg1">
                  <a:lumMod val="65000"/>
                  <a:alpha val="62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Current Forest</a:t>
              </a:r>
              <a:endParaRPr lang="en-US" sz="1000" b="1" dirty="0">
                <a:solidFill>
                  <a:prstClr val="white"/>
                </a:solidFill>
              </a:endParaRPr>
            </a:p>
          </p:txBody>
        </p:sp>
      </p:grpSp>
      <p:grpSp>
        <p:nvGrpSpPr>
          <p:cNvPr id="88" name="Group 87"/>
          <p:cNvGrpSpPr/>
          <p:nvPr/>
        </p:nvGrpSpPr>
        <p:grpSpPr>
          <a:xfrm>
            <a:off x="9296400" y="228600"/>
            <a:ext cx="3429000" cy="2971800"/>
            <a:chOff x="1905000" y="1600200"/>
            <a:chExt cx="7010402" cy="5257800"/>
          </a:xfrm>
        </p:grpSpPr>
        <p:sp>
          <p:nvSpPr>
            <p:cNvPr id="89" name="Rounded Rectangle 88"/>
            <p:cNvSpPr/>
            <p:nvPr/>
          </p:nvSpPr>
          <p:spPr>
            <a:xfrm>
              <a:off x="5943601" y="1600200"/>
              <a:ext cx="1447800" cy="685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Same Forest</a:t>
              </a:r>
              <a:endParaRPr lang="en-US" sz="1000" b="1" dirty="0">
                <a:solidFill>
                  <a:prstClr val="white"/>
                </a:solidFill>
              </a:endParaRPr>
            </a:p>
          </p:txBody>
        </p:sp>
        <p:sp>
          <p:nvSpPr>
            <p:cNvPr id="90" name="Rounded Rectangle 89"/>
            <p:cNvSpPr/>
            <p:nvPr/>
          </p:nvSpPr>
          <p:spPr>
            <a:xfrm>
              <a:off x="5943601" y="3505200"/>
              <a:ext cx="1447800" cy="685800"/>
            </a:xfrm>
            <a:prstGeom prst="round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New Forest</a:t>
              </a:r>
              <a:endParaRPr lang="en-US" sz="1000" b="1" dirty="0">
                <a:solidFill>
                  <a:prstClr val="white"/>
                </a:solidFill>
              </a:endParaRPr>
            </a:p>
          </p:txBody>
        </p:sp>
        <p:sp>
          <p:nvSpPr>
            <p:cNvPr id="91" name="Rounded Rectangle 90"/>
            <p:cNvSpPr/>
            <p:nvPr/>
          </p:nvSpPr>
          <p:spPr>
            <a:xfrm>
              <a:off x="7467602" y="5410200"/>
              <a:ext cx="1447800" cy="685800"/>
            </a:xfrm>
            <a:prstGeom prst="roundRect">
              <a:avLst/>
            </a:prstGeom>
            <a:solidFill>
              <a:srgbClr val="EAAD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Grass</a:t>
              </a:r>
              <a:endParaRPr lang="en-US" sz="1000" b="1" dirty="0">
                <a:solidFill>
                  <a:prstClr val="white"/>
                </a:solidFill>
              </a:endParaRPr>
            </a:p>
          </p:txBody>
        </p:sp>
        <p:sp>
          <p:nvSpPr>
            <p:cNvPr id="92" name="Rounded Rectangle 91"/>
            <p:cNvSpPr/>
            <p:nvPr/>
          </p:nvSpPr>
          <p:spPr>
            <a:xfrm>
              <a:off x="7467602" y="6172200"/>
              <a:ext cx="1447800" cy="685800"/>
            </a:xfrm>
            <a:prstGeom prst="roundRect">
              <a:avLst/>
            </a:prstGeom>
            <a:solidFill>
              <a:srgbClr val="B3CC82"/>
            </a:solidFill>
            <a:ln>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Sage</a:t>
              </a:r>
              <a:endParaRPr lang="en-US" sz="1000" b="1" dirty="0">
                <a:solidFill>
                  <a:prstClr val="white"/>
                </a:solidFill>
              </a:endParaRPr>
            </a:p>
          </p:txBody>
        </p:sp>
        <p:sp>
          <p:nvSpPr>
            <p:cNvPr id="93" name="Rounded Rectangle 92"/>
            <p:cNvSpPr/>
            <p:nvPr/>
          </p:nvSpPr>
          <p:spPr>
            <a:xfrm>
              <a:off x="7467602" y="3505200"/>
              <a:ext cx="1447800" cy="685800"/>
            </a:xfrm>
            <a:prstGeom prst="roundRect">
              <a:avLst/>
            </a:prstGeom>
            <a:solidFill>
              <a:srgbClr val="EAAD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Grass</a:t>
              </a:r>
              <a:endParaRPr lang="en-US" sz="1000" b="1" dirty="0">
                <a:solidFill>
                  <a:prstClr val="white"/>
                </a:solidFill>
              </a:endParaRPr>
            </a:p>
          </p:txBody>
        </p:sp>
        <p:sp>
          <p:nvSpPr>
            <p:cNvPr id="94" name="Rounded Rectangle 93"/>
            <p:cNvSpPr/>
            <p:nvPr/>
          </p:nvSpPr>
          <p:spPr>
            <a:xfrm>
              <a:off x="7467602" y="4267200"/>
              <a:ext cx="1447800" cy="685800"/>
            </a:xfrm>
            <a:prstGeom prst="roundRect">
              <a:avLst/>
            </a:prstGeom>
            <a:solidFill>
              <a:srgbClr val="B3CC82"/>
            </a:solidFill>
            <a:ln>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Sage</a:t>
              </a:r>
              <a:endParaRPr lang="en-US" sz="1000" b="1" dirty="0">
                <a:solidFill>
                  <a:prstClr val="white"/>
                </a:solidFill>
              </a:endParaRPr>
            </a:p>
          </p:txBody>
        </p:sp>
        <p:sp>
          <p:nvSpPr>
            <p:cNvPr id="95" name="Rounded Rectangle 94"/>
            <p:cNvSpPr/>
            <p:nvPr/>
          </p:nvSpPr>
          <p:spPr>
            <a:xfrm>
              <a:off x="5943601" y="4267200"/>
              <a:ext cx="1447800" cy="685800"/>
            </a:xfrm>
            <a:prstGeom prst="roundRect">
              <a:avLst/>
            </a:prstGeom>
            <a:solidFill>
              <a:schemeClr val="accent3">
                <a:lumMod val="50000"/>
              </a:schemeClr>
            </a:solidFill>
            <a:ln>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Fire Adapted</a:t>
              </a:r>
              <a:endParaRPr lang="en-US" sz="1000" b="1" dirty="0">
                <a:solidFill>
                  <a:prstClr val="white"/>
                </a:solidFill>
              </a:endParaRPr>
            </a:p>
          </p:txBody>
        </p:sp>
        <p:sp>
          <p:nvSpPr>
            <p:cNvPr id="96" name="Rounded Rectangle 95"/>
            <p:cNvSpPr/>
            <p:nvPr/>
          </p:nvSpPr>
          <p:spPr>
            <a:xfrm>
              <a:off x="5943601" y="2362201"/>
              <a:ext cx="1447800" cy="685800"/>
            </a:xfrm>
            <a:prstGeom prst="roundRect">
              <a:avLst/>
            </a:prstGeom>
            <a:solidFill>
              <a:schemeClr val="accent3">
                <a:lumMod val="50000"/>
              </a:schemeClr>
            </a:solidFill>
            <a:ln>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Fire Adapted</a:t>
              </a:r>
              <a:endParaRPr lang="en-US" sz="1000" b="1" dirty="0">
                <a:solidFill>
                  <a:prstClr val="white"/>
                </a:solidFill>
              </a:endParaRPr>
            </a:p>
          </p:txBody>
        </p:sp>
        <p:cxnSp>
          <p:nvCxnSpPr>
            <p:cNvPr id="97" name="Curved Connector 20"/>
            <p:cNvCxnSpPr>
              <a:stCxn id="109" idx="0"/>
              <a:endCxn id="111" idx="1"/>
            </p:cNvCxnSpPr>
            <p:nvPr/>
          </p:nvCxnSpPr>
          <p:spPr>
            <a:xfrm rot="5400000" flipH="1" flipV="1">
              <a:off x="2400301" y="2552700"/>
              <a:ext cx="1562100" cy="1104900"/>
            </a:xfrm>
            <a:prstGeom prst="curvedConnector2">
              <a:avLst/>
            </a:prstGeom>
            <a:ln w="38100">
              <a:tailEnd type="arrow"/>
            </a:ln>
          </p:spPr>
          <p:style>
            <a:lnRef idx="1">
              <a:schemeClr val="accent3"/>
            </a:lnRef>
            <a:fillRef idx="0">
              <a:schemeClr val="accent3"/>
            </a:fillRef>
            <a:effectRef idx="0">
              <a:schemeClr val="accent3"/>
            </a:effectRef>
            <a:fontRef idx="minor">
              <a:schemeClr val="tx1"/>
            </a:fontRef>
          </p:style>
        </p:cxnSp>
        <p:cxnSp>
          <p:nvCxnSpPr>
            <p:cNvPr id="98" name="Curved Connector 20"/>
            <p:cNvCxnSpPr>
              <a:stCxn id="109" idx="2"/>
              <a:endCxn id="110" idx="1"/>
            </p:cNvCxnSpPr>
            <p:nvPr/>
          </p:nvCxnSpPr>
          <p:spPr>
            <a:xfrm rot="16200000" flipH="1">
              <a:off x="2400301" y="4800600"/>
              <a:ext cx="1562100" cy="1104900"/>
            </a:xfrm>
            <a:prstGeom prst="curvedConnector2">
              <a:avLst/>
            </a:prstGeom>
            <a:ln w="38100">
              <a:tailEnd type="arrow"/>
            </a:ln>
          </p:spPr>
          <p:style>
            <a:lnRef idx="1">
              <a:schemeClr val="accent3"/>
            </a:lnRef>
            <a:fillRef idx="0">
              <a:schemeClr val="accent3"/>
            </a:fillRef>
            <a:effectRef idx="0">
              <a:schemeClr val="accent3"/>
            </a:effectRef>
            <a:fontRef idx="minor">
              <a:schemeClr val="tx1"/>
            </a:fontRef>
          </p:style>
        </p:cxnSp>
        <p:cxnSp>
          <p:nvCxnSpPr>
            <p:cNvPr id="99" name="Elbow Connector 98"/>
            <p:cNvCxnSpPr>
              <a:stCxn id="110" idx="3"/>
              <a:endCxn id="92" idx="1"/>
            </p:cNvCxnSpPr>
            <p:nvPr/>
          </p:nvCxnSpPr>
          <p:spPr>
            <a:xfrm>
              <a:off x="5181601" y="6134100"/>
              <a:ext cx="2286000" cy="381000"/>
            </a:xfrm>
            <a:prstGeom prst="bentConnector3">
              <a:avLst>
                <a:gd name="adj1" fmla="val 50000"/>
              </a:avLst>
            </a:prstGeom>
            <a:ln w="38100">
              <a:tailEnd type="arrow"/>
            </a:ln>
          </p:spPr>
          <p:style>
            <a:lnRef idx="1">
              <a:schemeClr val="accent3"/>
            </a:lnRef>
            <a:fillRef idx="0">
              <a:schemeClr val="accent3"/>
            </a:fillRef>
            <a:effectRef idx="0">
              <a:schemeClr val="accent3"/>
            </a:effectRef>
            <a:fontRef idx="minor">
              <a:schemeClr val="tx1"/>
            </a:fontRef>
          </p:style>
        </p:cxnSp>
        <p:cxnSp>
          <p:nvCxnSpPr>
            <p:cNvPr id="100" name="Elbow Connector 99"/>
            <p:cNvCxnSpPr>
              <a:stCxn id="110" idx="3"/>
              <a:endCxn id="91" idx="1"/>
            </p:cNvCxnSpPr>
            <p:nvPr/>
          </p:nvCxnSpPr>
          <p:spPr>
            <a:xfrm flipV="1">
              <a:off x="5181601" y="5753100"/>
              <a:ext cx="2286000" cy="381000"/>
            </a:xfrm>
            <a:prstGeom prst="bentConnector3">
              <a:avLst>
                <a:gd name="adj1" fmla="val 50000"/>
              </a:avLst>
            </a:prstGeom>
            <a:ln w="38100">
              <a:tailEnd type="arrow"/>
            </a:ln>
          </p:spPr>
          <p:style>
            <a:lnRef idx="1">
              <a:schemeClr val="accent3"/>
            </a:lnRef>
            <a:fillRef idx="0">
              <a:schemeClr val="accent3"/>
            </a:fillRef>
            <a:effectRef idx="0">
              <a:schemeClr val="accent3"/>
            </a:effectRef>
            <a:fontRef idx="minor">
              <a:schemeClr val="tx1"/>
            </a:fontRef>
          </p:style>
        </p:cxnSp>
        <p:cxnSp>
          <p:nvCxnSpPr>
            <p:cNvPr id="101" name="Elbow Connector 100"/>
            <p:cNvCxnSpPr>
              <a:stCxn id="108" idx="3"/>
              <a:endCxn id="90" idx="1"/>
            </p:cNvCxnSpPr>
            <p:nvPr/>
          </p:nvCxnSpPr>
          <p:spPr>
            <a:xfrm flipV="1">
              <a:off x="5181601" y="3848100"/>
              <a:ext cx="761999" cy="381000"/>
            </a:xfrm>
            <a:prstGeom prst="bentConnector3">
              <a:avLst>
                <a:gd name="adj1" fmla="val 50000"/>
              </a:avLst>
            </a:prstGeom>
            <a:ln w="38100">
              <a:tailEnd type="arrow"/>
            </a:ln>
          </p:spPr>
          <p:style>
            <a:lnRef idx="1">
              <a:schemeClr val="accent3"/>
            </a:lnRef>
            <a:fillRef idx="0">
              <a:schemeClr val="accent3"/>
            </a:fillRef>
            <a:effectRef idx="0">
              <a:schemeClr val="accent3"/>
            </a:effectRef>
            <a:fontRef idx="minor">
              <a:schemeClr val="tx1"/>
            </a:fontRef>
          </p:style>
        </p:cxnSp>
        <p:cxnSp>
          <p:nvCxnSpPr>
            <p:cNvPr id="102" name="Elbow Connector 101"/>
            <p:cNvCxnSpPr>
              <a:stCxn id="108" idx="3"/>
              <a:endCxn id="95" idx="1"/>
            </p:cNvCxnSpPr>
            <p:nvPr/>
          </p:nvCxnSpPr>
          <p:spPr>
            <a:xfrm>
              <a:off x="5181601" y="4229100"/>
              <a:ext cx="761999" cy="381000"/>
            </a:xfrm>
            <a:prstGeom prst="bentConnector3">
              <a:avLst>
                <a:gd name="adj1" fmla="val 50000"/>
              </a:avLst>
            </a:prstGeom>
            <a:ln w="38100">
              <a:tailEnd type="arrow"/>
            </a:ln>
          </p:spPr>
          <p:style>
            <a:lnRef idx="1">
              <a:schemeClr val="accent3"/>
            </a:lnRef>
            <a:fillRef idx="0">
              <a:schemeClr val="accent3"/>
            </a:fillRef>
            <a:effectRef idx="0">
              <a:schemeClr val="accent3"/>
            </a:effectRef>
            <a:fontRef idx="minor">
              <a:schemeClr val="tx1"/>
            </a:fontRef>
          </p:style>
        </p:cxnSp>
        <p:cxnSp>
          <p:nvCxnSpPr>
            <p:cNvPr id="103" name="Elbow Connector 102"/>
            <p:cNvCxnSpPr>
              <a:stCxn id="108" idx="2"/>
              <a:endCxn id="94" idx="2"/>
            </p:cNvCxnSpPr>
            <p:nvPr/>
          </p:nvCxnSpPr>
          <p:spPr>
            <a:xfrm rot="16200000" flipH="1">
              <a:off x="6134101" y="2895599"/>
              <a:ext cx="381000" cy="3733800"/>
            </a:xfrm>
            <a:prstGeom prst="bentConnector3">
              <a:avLst>
                <a:gd name="adj1" fmla="val 160000"/>
              </a:avLst>
            </a:prstGeom>
            <a:ln w="38100">
              <a:tailEnd type="arrow"/>
            </a:ln>
          </p:spPr>
          <p:style>
            <a:lnRef idx="1">
              <a:schemeClr val="accent3"/>
            </a:lnRef>
            <a:fillRef idx="0">
              <a:schemeClr val="accent3"/>
            </a:fillRef>
            <a:effectRef idx="0">
              <a:schemeClr val="accent3"/>
            </a:effectRef>
            <a:fontRef idx="minor">
              <a:schemeClr val="tx1"/>
            </a:fontRef>
          </p:style>
        </p:cxnSp>
        <p:cxnSp>
          <p:nvCxnSpPr>
            <p:cNvPr id="104" name="Elbow Connector 103"/>
            <p:cNvCxnSpPr>
              <a:stCxn id="108" idx="0"/>
              <a:endCxn id="93" idx="0"/>
            </p:cNvCxnSpPr>
            <p:nvPr/>
          </p:nvCxnSpPr>
          <p:spPr>
            <a:xfrm rot="5400000" flipH="1" flipV="1">
              <a:off x="6134100" y="1828799"/>
              <a:ext cx="381000" cy="3733800"/>
            </a:xfrm>
            <a:prstGeom prst="bentConnector3">
              <a:avLst>
                <a:gd name="adj1" fmla="val 160000"/>
              </a:avLst>
            </a:prstGeom>
            <a:ln w="38100">
              <a:tailEnd type="arrow"/>
            </a:ln>
          </p:spPr>
          <p:style>
            <a:lnRef idx="1">
              <a:schemeClr val="accent3"/>
            </a:lnRef>
            <a:fillRef idx="0">
              <a:schemeClr val="accent3"/>
            </a:fillRef>
            <a:effectRef idx="0">
              <a:schemeClr val="accent3"/>
            </a:effectRef>
            <a:fontRef idx="minor">
              <a:schemeClr val="tx1"/>
            </a:fontRef>
          </p:style>
        </p:cxnSp>
        <p:cxnSp>
          <p:nvCxnSpPr>
            <p:cNvPr id="105" name="Elbow Connector 104"/>
            <p:cNvCxnSpPr>
              <a:stCxn id="111" idx="3"/>
              <a:endCxn id="89" idx="1"/>
            </p:cNvCxnSpPr>
            <p:nvPr/>
          </p:nvCxnSpPr>
          <p:spPr>
            <a:xfrm flipV="1">
              <a:off x="5181601" y="1943100"/>
              <a:ext cx="761999" cy="381000"/>
            </a:xfrm>
            <a:prstGeom prst="bentConnector3">
              <a:avLst>
                <a:gd name="adj1" fmla="val 50000"/>
              </a:avLst>
            </a:prstGeom>
            <a:ln w="38100">
              <a:tailEnd type="arrow"/>
            </a:ln>
          </p:spPr>
          <p:style>
            <a:lnRef idx="1">
              <a:schemeClr val="accent3"/>
            </a:lnRef>
            <a:fillRef idx="0">
              <a:schemeClr val="accent3"/>
            </a:fillRef>
            <a:effectRef idx="0">
              <a:schemeClr val="accent3"/>
            </a:effectRef>
            <a:fontRef idx="minor">
              <a:schemeClr val="tx1"/>
            </a:fontRef>
          </p:style>
        </p:cxnSp>
        <p:cxnSp>
          <p:nvCxnSpPr>
            <p:cNvPr id="106" name="Elbow Connector 105"/>
            <p:cNvCxnSpPr>
              <a:stCxn id="111" idx="3"/>
              <a:endCxn id="96" idx="1"/>
            </p:cNvCxnSpPr>
            <p:nvPr/>
          </p:nvCxnSpPr>
          <p:spPr>
            <a:xfrm>
              <a:off x="5181601" y="2324100"/>
              <a:ext cx="761999" cy="381000"/>
            </a:xfrm>
            <a:prstGeom prst="bentConnector3">
              <a:avLst>
                <a:gd name="adj1" fmla="val 50000"/>
              </a:avLst>
            </a:prstGeom>
            <a:ln w="38100">
              <a:tailEnd type="arrow"/>
            </a:ln>
          </p:spPr>
          <p:style>
            <a:lnRef idx="1">
              <a:schemeClr val="accent3"/>
            </a:lnRef>
            <a:fillRef idx="0">
              <a:schemeClr val="accent3"/>
            </a:fillRef>
            <a:effectRef idx="0">
              <a:schemeClr val="accent3"/>
            </a:effectRef>
            <a:fontRef idx="minor">
              <a:schemeClr val="tx1"/>
            </a:fontRef>
          </p:style>
        </p:cxnSp>
        <p:cxnSp>
          <p:nvCxnSpPr>
            <p:cNvPr id="107" name="Elbow Connector 106"/>
            <p:cNvCxnSpPr>
              <a:stCxn id="109" idx="3"/>
              <a:endCxn id="108" idx="1"/>
            </p:cNvCxnSpPr>
            <p:nvPr/>
          </p:nvCxnSpPr>
          <p:spPr>
            <a:xfrm>
              <a:off x="3352800" y="4229100"/>
              <a:ext cx="381001" cy="1589"/>
            </a:xfrm>
            <a:prstGeom prst="bentConnector3">
              <a:avLst>
                <a:gd name="adj1" fmla="val 50000"/>
              </a:avLst>
            </a:prstGeom>
            <a:ln w="38100">
              <a:tailEnd type="arrow"/>
            </a:ln>
          </p:spPr>
          <p:style>
            <a:lnRef idx="1">
              <a:schemeClr val="accent3"/>
            </a:lnRef>
            <a:fillRef idx="0">
              <a:schemeClr val="accent3"/>
            </a:fillRef>
            <a:effectRef idx="0">
              <a:schemeClr val="accent3"/>
            </a:effectRef>
            <a:fontRef idx="minor">
              <a:schemeClr val="tx1"/>
            </a:fontRef>
          </p:style>
        </p:cxnSp>
        <p:sp>
          <p:nvSpPr>
            <p:cNvPr id="108" name="Rounded Rectangle 107"/>
            <p:cNvSpPr/>
            <p:nvPr/>
          </p:nvSpPr>
          <p:spPr>
            <a:xfrm>
              <a:off x="3733801" y="3886200"/>
              <a:ext cx="1447800" cy="685800"/>
            </a:xfrm>
            <a:prstGeom prst="round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New Forest</a:t>
              </a:r>
              <a:endParaRPr lang="en-US" sz="1000" b="1" dirty="0">
                <a:solidFill>
                  <a:prstClr val="white"/>
                </a:solidFill>
              </a:endParaRPr>
            </a:p>
          </p:txBody>
        </p:sp>
        <p:sp>
          <p:nvSpPr>
            <p:cNvPr id="109" name="Rounded Rectangle 108"/>
            <p:cNvSpPr/>
            <p:nvPr/>
          </p:nvSpPr>
          <p:spPr>
            <a:xfrm>
              <a:off x="1905000" y="3886200"/>
              <a:ext cx="1447800" cy="685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Current Forest</a:t>
              </a:r>
              <a:endParaRPr lang="en-US" sz="1000" b="1" dirty="0">
                <a:solidFill>
                  <a:prstClr val="white"/>
                </a:solidFill>
              </a:endParaRPr>
            </a:p>
          </p:txBody>
        </p:sp>
        <p:sp>
          <p:nvSpPr>
            <p:cNvPr id="110" name="Rounded Rectangle 109"/>
            <p:cNvSpPr/>
            <p:nvPr/>
          </p:nvSpPr>
          <p:spPr>
            <a:xfrm>
              <a:off x="3733801" y="5791200"/>
              <a:ext cx="1447800" cy="685800"/>
            </a:xfrm>
            <a:prstGeom prst="roundRect">
              <a:avLst/>
            </a:prstGeom>
            <a:solidFill>
              <a:srgbClr val="EAAD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Grass</a:t>
              </a:r>
              <a:endParaRPr lang="en-US" sz="1000" b="1" dirty="0">
                <a:solidFill>
                  <a:prstClr val="white"/>
                </a:solidFill>
              </a:endParaRPr>
            </a:p>
          </p:txBody>
        </p:sp>
        <p:sp>
          <p:nvSpPr>
            <p:cNvPr id="111" name="Rounded Rectangle 110"/>
            <p:cNvSpPr/>
            <p:nvPr/>
          </p:nvSpPr>
          <p:spPr>
            <a:xfrm>
              <a:off x="3733801" y="1981200"/>
              <a:ext cx="1447800" cy="685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Same Forest</a:t>
              </a:r>
              <a:endParaRPr lang="en-US" sz="1000" b="1" dirty="0">
                <a:solidFill>
                  <a:prstClr val="white"/>
                </a:solidFill>
              </a:endParaRPr>
            </a:p>
          </p:txBody>
        </p:sp>
      </p:grpSp>
      <p:grpSp>
        <p:nvGrpSpPr>
          <p:cNvPr id="118" name="Group 117"/>
          <p:cNvGrpSpPr/>
          <p:nvPr/>
        </p:nvGrpSpPr>
        <p:grpSpPr>
          <a:xfrm>
            <a:off x="6012760" y="2667001"/>
            <a:ext cx="3055040" cy="1295399"/>
            <a:chOff x="6012760" y="2667001"/>
            <a:chExt cx="3055040" cy="1295399"/>
          </a:xfrm>
        </p:grpSpPr>
        <p:sp>
          <p:nvSpPr>
            <p:cNvPr id="112" name="Rounded Rectangle 111"/>
            <p:cNvSpPr/>
            <p:nvPr/>
          </p:nvSpPr>
          <p:spPr>
            <a:xfrm>
              <a:off x="8359637" y="3144078"/>
              <a:ext cx="708163" cy="387626"/>
            </a:xfrm>
            <a:prstGeom prst="roundRect">
              <a:avLst/>
            </a:prstGeom>
            <a:solidFill>
              <a:srgbClr val="FD9641"/>
            </a:solidFill>
            <a:ln w="22225">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Grass</a:t>
              </a:r>
              <a:endParaRPr lang="en-US" sz="1000" b="1" dirty="0">
                <a:solidFill>
                  <a:prstClr val="white"/>
                </a:solidFill>
              </a:endParaRPr>
            </a:p>
          </p:txBody>
        </p:sp>
        <p:sp>
          <p:nvSpPr>
            <p:cNvPr id="113" name="Rounded Rectangle 112"/>
            <p:cNvSpPr/>
            <p:nvPr/>
          </p:nvSpPr>
          <p:spPr>
            <a:xfrm>
              <a:off x="8359637" y="3574774"/>
              <a:ext cx="708163" cy="387626"/>
            </a:xfrm>
            <a:prstGeom prst="roundRect">
              <a:avLst/>
            </a:prstGeom>
            <a:solidFill>
              <a:srgbClr val="FFFFAF"/>
            </a:solidFill>
            <a:ln w="22225">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black"/>
                  </a:solidFill>
                </a:rPr>
                <a:t>Sage</a:t>
              </a:r>
              <a:endParaRPr lang="en-US" sz="1000" b="1" dirty="0">
                <a:solidFill>
                  <a:prstClr val="black"/>
                </a:solidFill>
              </a:endParaRPr>
            </a:p>
          </p:txBody>
        </p:sp>
        <p:cxnSp>
          <p:nvCxnSpPr>
            <p:cNvPr id="114" name="Curved Connector 20"/>
            <p:cNvCxnSpPr/>
            <p:nvPr/>
          </p:nvCxnSpPr>
          <p:spPr>
            <a:xfrm rot="16200000" flipH="1">
              <a:off x="5841517" y="2838244"/>
              <a:ext cx="882926" cy="540440"/>
            </a:xfrm>
            <a:prstGeom prst="curvedConnector2">
              <a:avLst/>
            </a:prstGeom>
            <a:ln w="22225">
              <a:solidFill>
                <a:srgbClr val="FD9641"/>
              </a:solidFill>
              <a:tailEnd type="arrow"/>
            </a:ln>
          </p:spPr>
          <p:style>
            <a:lnRef idx="1">
              <a:schemeClr val="accent3"/>
            </a:lnRef>
            <a:fillRef idx="0">
              <a:schemeClr val="accent3"/>
            </a:fillRef>
            <a:effectRef idx="0">
              <a:schemeClr val="accent3"/>
            </a:effectRef>
            <a:fontRef idx="minor">
              <a:schemeClr val="tx1"/>
            </a:fontRef>
          </p:style>
        </p:cxnSp>
        <p:cxnSp>
          <p:nvCxnSpPr>
            <p:cNvPr id="115" name="Elbow Connector 114"/>
            <p:cNvCxnSpPr/>
            <p:nvPr/>
          </p:nvCxnSpPr>
          <p:spPr>
            <a:xfrm>
              <a:off x="7241485" y="3594652"/>
              <a:ext cx="1118152" cy="215348"/>
            </a:xfrm>
            <a:prstGeom prst="bentConnector3">
              <a:avLst>
                <a:gd name="adj1" fmla="val 50000"/>
              </a:avLst>
            </a:prstGeom>
            <a:ln w="76200">
              <a:solidFill>
                <a:schemeClr val="bg1">
                  <a:lumMod val="75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16" name="Elbow Connector 115"/>
            <p:cNvCxnSpPr>
              <a:stCxn id="117" idx="3"/>
              <a:endCxn id="112" idx="1"/>
            </p:cNvCxnSpPr>
            <p:nvPr/>
          </p:nvCxnSpPr>
          <p:spPr>
            <a:xfrm flipV="1">
              <a:off x="7241485" y="3337891"/>
              <a:ext cx="1118152" cy="215348"/>
            </a:xfrm>
            <a:prstGeom prst="bentConnector3">
              <a:avLst>
                <a:gd name="adj1" fmla="val 50000"/>
              </a:avLst>
            </a:prstGeom>
            <a:ln w="76200">
              <a:solidFill>
                <a:schemeClr val="bg1">
                  <a:lumMod val="75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117" name="Rounded Rectangle 116"/>
            <p:cNvSpPr/>
            <p:nvPr/>
          </p:nvSpPr>
          <p:spPr>
            <a:xfrm>
              <a:off x="6533322" y="3359426"/>
              <a:ext cx="708163" cy="387626"/>
            </a:xfrm>
            <a:prstGeom prst="roundRect">
              <a:avLst/>
            </a:prstGeom>
            <a:solidFill>
              <a:schemeClr val="bg1">
                <a:lumMod val="85000"/>
              </a:schemeClr>
            </a:solidFill>
            <a:ln w="222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Grass</a:t>
              </a:r>
              <a:endParaRPr lang="en-US" sz="1000" b="1" dirty="0">
                <a:solidFill>
                  <a:prstClr val="white"/>
                </a:solidFill>
              </a:endParaRPr>
            </a:p>
          </p:txBody>
        </p:sp>
      </p:grpSp>
      <p:cxnSp>
        <p:nvCxnSpPr>
          <p:cNvPr id="120" name="Curved Connector 20"/>
          <p:cNvCxnSpPr>
            <a:stCxn id="85" idx="0"/>
            <a:endCxn id="119" idx="1"/>
          </p:cNvCxnSpPr>
          <p:nvPr/>
        </p:nvCxnSpPr>
        <p:spPr>
          <a:xfrm rot="5400000" flipH="1" flipV="1">
            <a:off x="5823709" y="1575560"/>
            <a:ext cx="876300" cy="537955"/>
          </a:xfrm>
          <a:prstGeom prst="curvedConnector2">
            <a:avLst/>
          </a:prstGeom>
          <a:ln w="22225">
            <a:tailEnd type="arrow"/>
          </a:ln>
        </p:spPr>
        <p:style>
          <a:lnRef idx="1">
            <a:schemeClr val="accent3"/>
          </a:lnRef>
          <a:fillRef idx="0">
            <a:schemeClr val="accent3"/>
          </a:fillRef>
          <a:effectRef idx="0">
            <a:schemeClr val="accent3"/>
          </a:effectRef>
          <a:fontRef idx="minor">
            <a:schemeClr val="tx1"/>
          </a:fontRef>
        </p:style>
      </p:cxnSp>
      <p:sp>
        <p:nvSpPr>
          <p:cNvPr id="127" name="Rounded Rectangle 126"/>
          <p:cNvSpPr/>
          <p:nvPr/>
        </p:nvSpPr>
        <p:spPr>
          <a:xfrm>
            <a:off x="7620000" y="990600"/>
            <a:ext cx="708163" cy="38762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Same Forest</a:t>
            </a:r>
            <a:endParaRPr lang="en-US" sz="1000" b="1" dirty="0">
              <a:solidFill>
                <a:prstClr val="white"/>
              </a:solidFill>
            </a:endParaRPr>
          </a:p>
        </p:txBody>
      </p:sp>
      <p:cxnSp>
        <p:nvCxnSpPr>
          <p:cNvPr id="128" name="Elbow Connector 127"/>
          <p:cNvCxnSpPr>
            <a:endCxn id="127" idx="1"/>
          </p:cNvCxnSpPr>
          <p:nvPr/>
        </p:nvCxnSpPr>
        <p:spPr>
          <a:xfrm flipV="1">
            <a:off x="7247283" y="1184413"/>
            <a:ext cx="372717" cy="215348"/>
          </a:xfrm>
          <a:prstGeom prst="bentConnector3">
            <a:avLst>
              <a:gd name="adj1" fmla="val 50000"/>
            </a:avLst>
          </a:prstGeom>
          <a:ln w="28575">
            <a:tailEnd type="arrow"/>
          </a:ln>
        </p:spPr>
        <p:style>
          <a:lnRef idx="1">
            <a:schemeClr val="accent3"/>
          </a:lnRef>
          <a:fillRef idx="0">
            <a:schemeClr val="accent3"/>
          </a:fillRef>
          <a:effectRef idx="0">
            <a:schemeClr val="accent3"/>
          </a:effectRef>
          <a:fontRef idx="minor">
            <a:schemeClr val="tx1"/>
          </a:fontRef>
        </p:style>
      </p:cxnSp>
      <p:cxnSp>
        <p:nvCxnSpPr>
          <p:cNvPr id="129" name="Elbow Connector 128"/>
          <p:cNvCxnSpPr/>
          <p:nvPr/>
        </p:nvCxnSpPr>
        <p:spPr>
          <a:xfrm>
            <a:off x="7241485" y="3594652"/>
            <a:ext cx="1118152" cy="215348"/>
          </a:xfrm>
          <a:prstGeom prst="bentConnector3">
            <a:avLst>
              <a:gd name="adj1" fmla="val 50000"/>
            </a:avLst>
          </a:prstGeom>
          <a:ln w="22225">
            <a:solidFill>
              <a:srgbClr val="FFFFAF"/>
            </a:solidFill>
            <a:tailEnd type="arrow"/>
          </a:ln>
        </p:spPr>
        <p:style>
          <a:lnRef idx="1">
            <a:schemeClr val="accent3"/>
          </a:lnRef>
          <a:fillRef idx="0">
            <a:schemeClr val="accent3"/>
          </a:fillRef>
          <a:effectRef idx="0">
            <a:schemeClr val="accent3"/>
          </a:effectRef>
          <a:fontRef idx="minor">
            <a:schemeClr val="tx1"/>
          </a:fontRef>
        </p:style>
      </p:cxnSp>
      <p:cxnSp>
        <p:nvCxnSpPr>
          <p:cNvPr id="130" name="Elbow Connector 129"/>
          <p:cNvCxnSpPr>
            <a:stCxn id="117" idx="3"/>
            <a:endCxn id="112" idx="1"/>
          </p:cNvCxnSpPr>
          <p:nvPr/>
        </p:nvCxnSpPr>
        <p:spPr>
          <a:xfrm flipV="1">
            <a:off x="7241485" y="3337891"/>
            <a:ext cx="1118152" cy="215348"/>
          </a:xfrm>
          <a:prstGeom prst="bentConnector3">
            <a:avLst>
              <a:gd name="adj1" fmla="val 50000"/>
            </a:avLst>
          </a:prstGeom>
          <a:ln w="22225">
            <a:solidFill>
              <a:srgbClr val="FD9641"/>
            </a:solidFill>
            <a:tailEnd type="arrow"/>
          </a:ln>
        </p:spPr>
        <p:style>
          <a:lnRef idx="1">
            <a:schemeClr val="accent3"/>
          </a:lnRef>
          <a:fillRef idx="0">
            <a:schemeClr val="accent3"/>
          </a:fillRef>
          <a:effectRef idx="0">
            <a:schemeClr val="accent3"/>
          </a:effectRef>
          <a:fontRef idx="minor">
            <a:schemeClr val="tx1"/>
          </a:fontRef>
        </p:style>
      </p:cxnSp>
      <p:cxnSp>
        <p:nvCxnSpPr>
          <p:cNvPr id="135" name="Curved Connector 20"/>
          <p:cNvCxnSpPr>
            <a:stCxn id="85" idx="2"/>
            <a:endCxn id="117" idx="1"/>
          </p:cNvCxnSpPr>
          <p:nvPr/>
        </p:nvCxnSpPr>
        <p:spPr>
          <a:xfrm rot="16200000" flipH="1">
            <a:off x="5821639" y="2841556"/>
            <a:ext cx="882926" cy="540440"/>
          </a:xfrm>
          <a:prstGeom prst="curvedConnector2">
            <a:avLst/>
          </a:prstGeom>
          <a:ln w="22225" cmpd="sng">
            <a:solidFill>
              <a:srgbClr val="FFFFAF"/>
            </a:solidFill>
            <a:tailEnd type="arrow"/>
          </a:ln>
        </p:spPr>
        <p:style>
          <a:lnRef idx="1">
            <a:schemeClr val="accent3"/>
          </a:lnRef>
          <a:fillRef idx="0">
            <a:schemeClr val="accent3"/>
          </a:fillRef>
          <a:effectRef idx="0">
            <a:schemeClr val="accent3"/>
          </a:effectRef>
          <a:fontRef idx="minor">
            <a:schemeClr val="tx1"/>
          </a:fontRef>
        </p:style>
      </p:cxnSp>
      <p:sp>
        <p:nvSpPr>
          <p:cNvPr id="119" name="Rounded Rectangle 118"/>
          <p:cNvSpPr/>
          <p:nvPr/>
        </p:nvSpPr>
        <p:spPr>
          <a:xfrm>
            <a:off x="6530837" y="1212574"/>
            <a:ext cx="708163" cy="387626"/>
          </a:xfrm>
          <a:prstGeom prst="roundRect">
            <a:avLst/>
          </a:prstGeom>
          <a:solidFill>
            <a:schemeClr val="bg1">
              <a:lumMod val="8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Same Forest</a:t>
            </a:r>
            <a:endParaRPr lang="en-US" sz="1000" b="1" dirty="0">
              <a:solidFill>
                <a:prstClr val="white"/>
              </a:solidFill>
            </a:endParaRPr>
          </a:p>
        </p:txBody>
      </p:sp>
    </p:spTree>
    <p:extLst>
      <p:ext uri="{BB962C8B-B14F-4D97-AF65-F5344CB8AC3E}">
        <p14:creationId xmlns:p14="http://schemas.microsoft.com/office/powerpoint/2010/main" val="4200118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527050" y="1047750"/>
            <a:ext cx="8089900" cy="5384800"/>
            <a:chOff x="360" y="464"/>
            <a:chExt cx="5096" cy="3392"/>
          </a:xfrm>
        </p:grpSpPr>
        <p:sp>
          <p:nvSpPr>
            <p:cNvPr id="133131" name="Rectangle 11"/>
            <p:cNvSpPr>
              <a:spLocks noChangeArrowheads="1"/>
            </p:cNvSpPr>
            <p:nvPr/>
          </p:nvSpPr>
          <p:spPr bwMode="auto">
            <a:xfrm>
              <a:off x="360" y="464"/>
              <a:ext cx="5096" cy="3392"/>
            </a:xfrm>
            <a:prstGeom prst="rect">
              <a:avLst/>
            </a:prstGeom>
            <a:solidFill>
              <a:schemeClr val="bg1"/>
            </a:solidFill>
            <a:ln w="9525" algn="ctr">
              <a:noFill/>
              <a:miter lim="800000"/>
              <a:headEnd/>
              <a:tailEnd/>
            </a:ln>
            <a:effectLst/>
          </p:spPr>
          <p:txBody>
            <a:bodyPr wrap="none" anchor="ctr">
              <a:spAutoFit/>
            </a:bodyPr>
            <a:lstStyle/>
            <a:p>
              <a:endParaRPr lang="en-US" dirty="0"/>
            </a:p>
          </p:txBody>
        </p:sp>
        <p:pic>
          <p:nvPicPr>
            <p:cNvPr id="133124" name="Picture 4"/>
            <p:cNvPicPr>
              <a:picLocks noChangeAspect="1" noChangeArrowheads="1"/>
            </p:cNvPicPr>
            <p:nvPr/>
          </p:nvPicPr>
          <p:blipFill>
            <a:blip r:embed="rId3" cstate="print"/>
            <a:srcRect/>
            <a:stretch>
              <a:fillRect/>
            </a:stretch>
          </p:blipFill>
          <p:spPr bwMode="auto">
            <a:xfrm>
              <a:off x="545" y="618"/>
              <a:ext cx="4726" cy="3083"/>
            </a:xfrm>
            <a:prstGeom prst="rect">
              <a:avLst/>
            </a:prstGeom>
            <a:noFill/>
          </p:spPr>
        </p:pic>
      </p:grpSp>
      <p:sp>
        <p:nvSpPr>
          <p:cNvPr id="133125" name="Text Box 5"/>
          <p:cNvSpPr txBox="1">
            <a:spLocks noChangeArrowheads="1"/>
          </p:cNvSpPr>
          <p:nvPr/>
        </p:nvSpPr>
        <p:spPr bwMode="auto">
          <a:xfrm rot="16200000">
            <a:off x="-1219200" y="4384675"/>
            <a:ext cx="3917950" cy="177800"/>
          </a:xfrm>
          <a:prstGeom prst="rect">
            <a:avLst/>
          </a:prstGeom>
          <a:noFill/>
          <a:ln w="9525">
            <a:noFill/>
            <a:miter lim="800000"/>
            <a:headEnd/>
            <a:tailEnd/>
          </a:ln>
        </p:spPr>
        <p:txBody>
          <a:bodyPr lIns="0" tIns="0" rIns="0" bIns="0">
            <a:spAutoFit/>
          </a:bodyPr>
          <a:lstStyle/>
          <a:p>
            <a:pPr defTabSz="828675" hangingPunct="0">
              <a:lnSpc>
                <a:spcPct val="97000"/>
              </a:lnSpc>
              <a:spcBef>
                <a:spcPct val="0"/>
              </a:spcBef>
              <a:buClr>
                <a:srgbClr val="000000"/>
              </a:buClr>
              <a:buSzPct val="45000"/>
              <a:buFont typeface="StarSymbol" charset="0"/>
              <a:buNone/>
              <a:tabLst>
                <a:tab pos="657225" algn="l"/>
                <a:tab pos="1312863" algn="l"/>
                <a:tab pos="1970088" algn="l"/>
                <a:tab pos="2627313" algn="l"/>
                <a:tab pos="3282950" algn="l"/>
              </a:tabLst>
            </a:pPr>
            <a:r>
              <a:rPr lang="en-GB" sz="1200" b="1" i="1" dirty="0">
                <a:solidFill>
                  <a:srgbClr val="000000"/>
                </a:solidFill>
              </a:rPr>
              <a:t>Moritz M. A. et.al. 2005. PNAS;102:17912-17917</a:t>
            </a:r>
          </a:p>
        </p:txBody>
      </p:sp>
      <p:sp>
        <p:nvSpPr>
          <p:cNvPr id="152579" name="Text Box 3"/>
          <p:cNvSpPr txBox="1">
            <a:spLocks noChangeArrowheads="1"/>
          </p:cNvSpPr>
          <p:nvPr/>
        </p:nvSpPr>
        <p:spPr bwMode="auto">
          <a:xfrm>
            <a:off x="0" y="0"/>
            <a:ext cx="9144000" cy="701675"/>
          </a:xfrm>
          <a:prstGeom prst="rect">
            <a:avLst/>
          </a:prstGeom>
          <a:solidFill>
            <a:schemeClr val="tx1"/>
          </a:solidFill>
          <a:ln w="9525" algn="ctr">
            <a:noFill/>
            <a:miter lim="800000"/>
            <a:headEnd/>
            <a:tailEnd/>
          </a:ln>
        </p:spPr>
        <p:txBody>
          <a:bodyPr>
            <a:spAutoFit/>
          </a:bodyPr>
          <a:lstStyle/>
          <a:p>
            <a:pPr algn="ctr"/>
            <a:r>
              <a:rPr lang="en-US" sz="4000" b="1" dirty="0">
                <a:solidFill>
                  <a:srgbClr val="FFFFFF"/>
                </a:solidFill>
                <a:effectLst>
                  <a:outerShdw blurRad="38100" dist="38100" dir="2700000" algn="tl">
                    <a:srgbClr val="808080"/>
                  </a:outerShdw>
                </a:effectLst>
              </a:rPr>
              <a:t>Multi-scale controls on fire</a:t>
            </a:r>
          </a:p>
        </p:txBody>
      </p:sp>
      <p:sp>
        <p:nvSpPr>
          <p:cNvPr id="15" name="Text Box 5"/>
          <p:cNvSpPr txBox="1">
            <a:spLocks noChangeArrowheads="1"/>
          </p:cNvSpPr>
          <p:nvPr/>
        </p:nvSpPr>
        <p:spPr bwMode="auto">
          <a:xfrm rot="19712301">
            <a:off x="2266432" y="2425699"/>
            <a:ext cx="3917950" cy="177800"/>
          </a:xfrm>
          <a:prstGeom prst="rect">
            <a:avLst/>
          </a:prstGeom>
          <a:noFill/>
          <a:ln w="9525">
            <a:noFill/>
            <a:miter lim="800000"/>
            <a:headEnd/>
            <a:tailEnd/>
          </a:ln>
        </p:spPr>
        <p:txBody>
          <a:bodyPr lIns="0" tIns="0" rIns="0" bIns="0">
            <a:spAutoFit/>
          </a:bodyPr>
          <a:lstStyle/>
          <a:p>
            <a:pPr defTabSz="828675" hangingPunct="0">
              <a:lnSpc>
                <a:spcPct val="97000"/>
              </a:lnSpc>
              <a:spcBef>
                <a:spcPct val="0"/>
              </a:spcBef>
              <a:buClr>
                <a:srgbClr val="000000"/>
              </a:buClr>
              <a:buSzPct val="45000"/>
              <a:buFont typeface="StarSymbol" charset="0"/>
              <a:buNone/>
              <a:tabLst>
                <a:tab pos="657225" algn="l"/>
                <a:tab pos="1312863" algn="l"/>
                <a:tab pos="1970088" algn="l"/>
                <a:tab pos="2627313" algn="l"/>
                <a:tab pos="3282950" algn="l"/>
              </a:tabLst>
            </a:pPr>
            <a:r>
              <a:rPr lang="en-GB" sz="1200" b="1" i="1" dirty="0" smtClean="0">
                <a:solidFill>
                  <a:srgbClr val="000000"/>
                </a:solidFill>
              </a:rPr>
              <a:t>Field and empirical studies become more difficult </a:t>
            </a:r>
            <a:r>
              <a:rPr lang="en-GB" sz="1200" b="1" i="1" dirty="0" smtClean="0">
                <a:solidFill>
                  <a:srgbClr val="000000"/>
                </a:solidFill>
                <a:sym typeface="Wingdings" pitchFamily="2" charset="2"/>
              </a:rPr>
              <a:t></a:t>
            </a:r>
            <a:endParaRPr lang="en-GB" sz="1200" b="1" i="1" dirty="0">
              <a:solidFill>
                <a:srgbClr val="000000"/>
              </a:solidFill>
            </a:endParaRP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8" name="Elbow Connector 117"/>
          <p:cNvCxnSpPr/>
          <p:nvPr/>
        </p:nvCxnSpPr>
        <p:spPr>
          <a:xfrm rot="16200000" flipH="1">
            <a:off x="11168683" y="5138118"/>
            <a:ext cx="215348" cy="1826315"/>
          </a:xfrm>
          <a:prstGeom prst="bentConnector3">
            <a:avLst>
              <a:gd name="adj1" fmla="val 170015"/>
            </a:avLst>
          </a:prstGeom>
          <a:ln w="57150">
            <a:solidFill>
              <a:srgbClr val="B3CC82"/>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pic>
        <p:nvPicPr>
          <p:cNvPr id="8" name="Content Placeholder 7" descr="14129.jpg"/>
          <p:cNvPicPr>
            <a:picLocks noGrp="1" noChangeAspect="1"/>
          </p:cNvPicPr>
          <p:nvPr>
            <p:ph idx="1"/>
          </p:nvPr>
        </p:nvPicPr>
        <p:blipFill>
          <a:blip r:embed="rId3" cstate="print">
            <a:lum bright="10000"/>
          </a:blip>
          <a:srcRect t="21887" b="24237"/>
          <a:stretch>
            <a:fillRect/>
          </a:stretch>
        </p:blipFill>
        <p:spPr>
          <a:xfrm>
            <a:off x="4800600" y="4114800"/>
            <a:ext cx="3124200" cy="26348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4" name="Table 3"/>
          <p:cNvGraphicFramePr>
            <a:graphicFrameLocks noGrp="1"/>
          </p:cNvGraphicFramePr>
          <p:nvPr/>
        </p:nvGraphicFramePr>
        <p:xfrm>
          <a:off x="10058400" y="4114800"/>
          <a:ext cx="4952999" cy="1642944"/>
        </p:xfrm>
        <a:graphic>
          <a:graphicData uri="http://schemas.openxmlformats.org/drawingml/2006/table">
            <a:tbl>
              <a:tblPr firstRow="1" bandRow="1">
                <a:tableStyleId>{5C22544A-7EE6-4342-B048-85BDC9FD1C3A}</a:tableStyleId>
              </a:tblPr>
              <a:tblGrid>
                <a:gridCol w="1567543"/>
                <a:gridCol w="1175656"/>
                <a:gridCol w="1143000"/>
                <a:gridCol w="1066800"/>
              </a:tblGrid>
              <a:tr h="323016">
                <a:tc>
                  <a:txBody>
                    <a:bodyPr/>
                    <a:lstStyle/>
                    <a:p>
                      <a:r>
                        <a:rPr lang="en-US" dirty="0" smtClean="0">
                          <a:solidFill>
                            <a:schemeClr val="tx1"/>
                          </a:solidFill>
                        </a:rPr>
                        <a:t>50% Suppress.</a:t>
                      </a:r>
                      <a:endParaRPr lang="en-US" dirty="0">
                        <a:solidFill>
                          <a:schemeClr val="tx1"/>
                        </a:solidFill>
                      </a:endParaRPr>
                    </a:p>
                  </a:txBody>
                  <a:tcPr>
                    <a:solidFill>
                      <a:schemeClr val="accent1"/>
                    </a:solidFill>
                  </a:tcPr>
                </a:tc>
                <a:tc>
                  <a:txBody>
                    <a:bodyPr/>
                    <a:lstStyle/>
                    <a:p>
                      <a:r>
                        <a:rPr lang="en-US" dirty="0" smtClean="0"/>
                        <a:t>Historical</a:t>
                      </a:r>
                      <a:endParaRPr lang="en-US" dirty="0"/>
                    </a:p>
                  </a:txBody>
                  <a:tcP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1"/>
                    </a:solidFill>
                  </a:tcPr>
                </a:tc>
                <a:tc>
                  <a:txBody>
                    <a:bodyPr/>
                    <a:lstStyle/>
                    <a:p>
                      <a:r>
                        <a:rPr lang="en-US" dirty="0" smtClean="0"/>
                        <a:t>B1</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1"/>
                    </a:solidFill>
                  </a:tcPr>
                </a:tc>
                <a:tc>
                  <a:txBody>
                    <a:bodyPr/>
                    <a:lstStyle/>
                    <a:p>
                      <a:r>
                        <a:rPr lang="en-US" dirty="0" smtClean="0"/>
                        <a:t>A2</a:t>
                      </a:r>
                      <a:endParaRPr lang="en-US" dirty="0"/>
                    </a:p>
                  </a:txBody>
                  <a:tcP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accent1"/>
                    </a:solidFill>
                  </a:tcPr>
                </a:tc>
              </a:tr>
              <a:tr h="598017">
                <a:tc>
                  <a:txBody>
                    <a:bodyPr/>
                    <a:lstStyle/>
                    <a:p>
                      <a:r>
                        <a:rPr lang="en-US" dirty="0" smtClean="0"/>
                        <a:t>Fire</a:t>
                      </a:r>
                      <a:r>
                        <a:rPr lang="en-US" baseline="0" dirty="0" smtClean="0"/>
                        <a:t> Rotation</a:t>
                      </a:r>
                      <a:endParaRPr lang="en-US"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US" dirty="0" smtClean="0"/>
                        <a:t>320 y</a:t>
                      </a:r>
                      <a:endParaRPr lang="en-US"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170 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302 y</a:t>
                      </a:r>
                    </a:p>
                  </a:txBody>
                  <a:tcPr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679167">
                <a:tc>
                  <a:txBody>
                    <a:bodyPr/>
                    <a:lstStyle/>
                    <a:p>
                      <a:r>
                        <a:rPr lang="en-US" dirty="0" smtClean="0"/>
                        <a:t>Mean Annual</a:t>
                      </a:r>
                      <a:r>
                        <a:rPr lang="en-US" baseline="0" dirty="0" smtClean="0"/>
                        <a:t> Area Burned</a:t>
                      </a:r>
                      <a:endParaRPr lang="en-US"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483 ha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955 ha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491 ha</a:t>
                      </a:r>
                    </a:p>
                  </a:txBody>
                  <a:tcPr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bl>
          </a:graphicData>
        </a:graphic>
      </p:graphicFrame>
      <p:sp>
        <p:nvSpPr>
          <p:cNvPr id="5" name="Title 1"/>
          <p:cNvSpPr txBox="1">
            <a:spLocks/>
          </p:cNvSpPr>
          <p:nvPr/>
        </p:nvSpPr>
        <p:spPr>
          <a:xfrm>
            <a:off x="0" y="0"/>
            <a:ext cx="9144000" cy="838200"/>
          </a:xfrm>
          <a:prstGeom prst="rect">
            <a:avLst/>
          </a:prstGeom>
          <a:solidFill>
            <a:schemeClr val="bg1"/>
          </a:solidFill>
        </p:spPr>
        <p:txBody>
          <a:bodyPr vert="horz" lIns="91440" tIns="45720" rIns="91440" bIns="45720" rtlCol="0" anchor="ctr">
            <a:normAutofit/>
          </a:bodyPr>
          <a:lstStyle/>
          <a:p>
            <a:pPr algn="ctr" fontAlgn="auto">
              <a:spcAft>
                <a:spcPts val="0"/>
              </a:spcAft>
            </a:pPr>
            <a:r>
              <a:rPr lang="en-US" sz="4400" dirty="0" smtClean="0">
                <a:solidFill>
                  <a:prstClr val="black"/>
                </a:solidFill>
                <a:latin typeface="Calibri"/>
              </a:rPr>
              <a:t>Management</a:t>
            </a:r>
            <a:endParaRPr lang="en-US" sz="4400" dirty="0">
              <a:solidFill>
                <a:prstClr val="black"/>
              </a:solidFill>
              <a:latin typeface="Calibri"/>
            </a:endParaRPr>
          </a:p>
        </p:txBody>
      </p:sp>
      <p:cxnSp>
        <p:nvCxnSpPr>
          <p:cNvPr id="6" name="Straight Connector 5"/>
          <p:cNvCxnSpPr/>
          <p:nvPr/>
        </p:nvCxnSpPr>
        <p:spPr>
          <a:xfrm flipV="1">
            <a:off x="318014" y="762000"/>
            <a:ext cx="8503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901295" y="6581001"/>
            <a:ext cx="2004705" cy="276999"/>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Corbel" pitchFamily="34" charset="0"/>
              </a:rPr>
              <a:t>Photo: US NPS</a:t>
            </a:r>
            <a:endParaRPr lang="en-US" sz="1200" b="1" dirty="0">
              <a:solidFill>
                <a:prstClr val="black"/>
              </a:solidFill>
              <a:latin typeface="Corbel" pitchFamily="34" charset="0"/>
            </a:endParaRPr>
          </a:p>
        </p:txBody>
      </p:sp>
      <p:grpSp>
        <p:nvGrpSpPr>
          <p:cNvPr id="17" name="Group 16"/>
          <p:cNvGrpSpPr/>
          <p:nvPr/>
        </p:nvGrpSpPr>
        <p:grpSpPr>
          <a:xfrm>
            <a:off x="-217072" y="5257800"/>
            <a:ext cx="4408072" cy="1524000"/>
            <a:chOff x="-401674" y="4953000"/>
            <a:chExt cx="4408072" cy="1524000"/>
          </a:xfrm>
        </p:grpSpPr>
        <p:sp>
          <p:nvSpPr>
            <p:cNvPr id="18" name="Rectangle 17"/>
            <p:cNvSpPr/>
            <p:nvPr/>
          </p:nvSpPr>
          <p:spPr>
            <a:xfrm>
              <a:off x="-228600" y="4953000"/>
              <a:ext cx="4114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19" name="Group 28"/>
            <p:cNvGrpSpPr/>
            <p:nvPr/>
          </p:nvGrpSpPr>
          <p:grpSpPr>
            <a:xfrm>
              <a:off x="-401674" y="5314152"/>
              <a:ext cx="4408072" cy="648558"/>
              <a:chOff x="263452" y="1050441"/>
              <a:chExt cx="4408072" cy="648558"/>
            </a:xfrm>
            <a:solidFill>
              <a:schemeClr val="bg1"/>
            </a:solidFill>
          </p:grpSpPr>
          <p:sp>
            <p:nvSpPr>
              <p:cNvPr id="20" name="TextBox 19"/>
              <p:cNvSpPr txBox="1"/>
              <p:nvPr/>
            </p:nvSpPr>
            <p:spPr>
              <a:xfrm rot="18900000">
                <a:off x="263452" y="1068631"/>
                <a:ext cx="1449645" cy="400110"/>
              </a:xfrm>
              <a:prstGeom prst="rect">
                <a:avLst/>
              </a:prstGeom>
              <a:grpFill/>
            </p:spPr>
            <p:txBody>
              <a:bodyPr wrap="square" rtlCol="0">
                <a:spAutoFit/>
              </a:bodyPr>
              <a:lstStyle/>
              <a:p>
                <a:pPr algn="r" fontAlgn="auto">
                  <a:spcBef>
                    <a:spcPts val="0"/>
                  </a:spcBef>
                  <a:spcAft>
                    <a:spcPts val="0"/>
                  </a:spcAft>
                </a:pPr>
                <a:r>
                  <a:rPr lang="en-US" sz="2000" dirty="0" smtClean="0">
                    <a:solidFill>
                      <a:prstClr val="black"/>
                    </a:solidFill>
                    <a:latin typeface="Calibri"/>
                  </a:rPr>
                  <a:t>Douglas-fir</a:t>
                </a:r>
                <a:endParaRPr lang="en-US" sz="2000" dirty="0">
                  <a:solidFill>
                    <a:prstClr val="black"/>
                  </a:solidFill>
                  <a:latin typeface="Calibri"/>
                </a:endParaRPr>
              </a:p>
            </p:txBody>
          </p:sp>
          <p:sp>
            <p:nvSpPr>
              <p:cNvPr id="21" name="TextBox 20"/>
              <p:cNvSpPr txBox="1"/>
              <p:nvPr/>
            </p:nvSpPr>
            <p:spPr>
              <a:xfrm rot="18900000">
                <a:off x="1093977" y="1203639"/>
                <a:ext cx="1831506" cy="400110"/>
              </a:xfrm>
              <a:prstGeom prst="rect">
                <a:avLst/>
              </a:prstGeom>
              <a:grpFill/>
            </p:spPr>
            <p:txBody>
              <a:bodyPr wrap="square" rtlCol="0">
                <a:spAutoFit/>
              </a:bodyPr>
              <a:lstStyle/>
              <a:p>
                <a:pPr algn="r" fontAlgn="auto">
                  <a:spcBef>
                    <a:spcPts val="0"/>
                  </a:spcBef>
                  <a:spcAft>
                    <a:spcPts val="0"/>
                  </a:spcAft>
                </a:pPr>
                <a:r>
                  <a:rPr lang="en-US" sz="2000" dirty="0" smtClean="0">
                    <a:solidFill>
                      <a:prstClr val="black"/>
                    </a:solidFill>
                    <a:latin typeface="Calibri"/>
                  </a:rPr>
                  <a:t>Lodgepole Pine</a:t>
                </a:r>
                <a:endParaRPr lang="en-US" sz="2000" dirty="0">
                  <a:solidFill>
                    <a:prstClr val="black"/>
                  </a:solidFill>
                  <a:latin typeface="Calibri"/>
                </a:endParaRPr>
              </a:p>
            </p:txBody>
          </p:sp>
          <p:sp>
            <p:nvSpPr>
              <p:cNvPr id="22" name="TextBox 21"/>
              <p:cNvSpPr txBox="1"/>
              <p:nvPr/>
            </p:nvSpPr>
            <p:spPr>
              <a:xfrm rot="18900000">
                <a:off x="346515" y="1298889"/>
                <a:ext cx="2100915" cy="400110"/>
              </a:xfrm>
              <a:prstGeom prst="rect">
                <a:avLst/>
              </a:prstGeom>
              <a:grpFill/>
            </p:spPr>
            <p:txBody>
              <a:bodyPr wrap="square" rtlCol="0">
                <a:spAutoFit/>
              </a:bodyPr>
              <a:lstStyle/>
              <a:p>
                <a:pPr algn="r" fontAlgn="auto">
                  <a:spcBef>
                    <a:spcPts val="0"/>
                  </a:spcBef>
                  <a:spcAft>
                    <a:spcPts val="0"/>
                  </a:spcAft>
                </a:pPr>
                <a:r>
                  <a:rPr lang="en-US" sz="2000" dirty="0" smtClean="0">
                    <a:solidFill>
                      <a:prstClr val="black"/>
                    </a:solidFill>
                    <a:latin typeface="Calibri"/>
                  </a:rPr>
                  <a:t>Engelmann Spruce</a:t>
                </a:r>
                <a:endParaRPr lang="en-US" sz="2000" dirty="0">
                  <a:solidFill>
                    <a:prstClr val="black"/>
                  </a:solidFill>
                  <a:latin typeface="Calibri"/>
                </a:endParaRPr>
              </a:p>
            </p:txBody>
          </p:sp>
          <p:sp>
            <p:nvSpPr>
              <p:cNvPr id="23" name="TextBox 22"/>
              <p:cNvSpPr txBox="1"/>
              <p:nvPr/>
            </p:nvSpPr>
            <p:spPr>
              <a:xfrm rot="18900000">
                <a:off x="2049308" y="1050441"/>
                <a:ext cx="1398196" cy="400110"/>
              </a:xfrm>
              <a:prstGeom prst="rect">
                <a:avLst/>
              </a:prstGeom>
              <a:grpFill/>
            </p:spPr>
            <p:txBody>
              <a:bodyPr wrap="square" rtlCol="0">
                <a:spAutoFit/>
              </a:bodyPr>
              <a:lstStyle/>
              <a:p>
                <a:pPr algn="r" fontAlgn="auto">
                  <a:spcBef>
                    <a:spcPts val="0"/>
                  </a:spcBef>
                  <a:spcAft>
                    <a:spcPts val="0"/>
                  </a:spcAft>
                </a:pPr>
                <a:r>
                  <a:rPr lang="en-US" sz="2000" dirty="0" smtClean="0">
                    <a:solidFill>
                      <a:prstClr val="black"/>
                    </a:solidFill>
                    <a:latin typeface="Calibri"/>
                  </a:rPr>
                  <a:t>Non-Forest</a:t>
                </a:r>
                <a:endParaRPr lang="en-US" sz="2000" dirty="0">
                  <a:solidFill>
                    <a:prstClr val="black"/>
                  </a:solidFill>
                  <a:latin typeface="Calibri"/>
                </a:endParaRPr>
              </a:p>
            </p:txBody>
          </p:sp>
          <p:sp>
            <p:nvSpPr>
              <p:cNvPr id="24" name="TextBox 23"/>
              <p:cNvSpPr txBox="1"/>
              <p:nvPr/>
            </p:nvSpPr>
            <p:spPr>
              <a:xfrm rot="18900000">
                <a:off x="2733160" y="1241419"/>
                <a:ext cx="1938364" cy="400110"/>
              </a:xfrm>
              <a:prstGeom prst="rect">
                <a:avLst/>
              </a:prstGeom>
              <a:grpFill/>
            </p:spPr>
            <p:txBody>
              <a:bodyPr wrap="square" rtlCol="0">
                <a:spAutoFit/>
              </a:bodyPr>
              <a:lstStyle/>
              <a:p>
                <a:pPr algn="r" fontAlgn="auto">
                  <a:spcBef>
                    <a:spcPts val="0"/>
                  </a:spcBef>
                  <a:spcAft>
                    <a:spcPts val="0"/>
                  </a:spcAft>
                </a:pPr>
                <a:r>
                  <a:rPr lang="en-US" sz="2000" dirty="0" err="1" smtClean="0">
                    <a:solidFill>
                      <a:prstClr val="black"/>
                    </a:solidFill>
                    <a:latin typeface="Calibri"/>
                  </a:rPr>
                  <a:t>Whitebark</a:t>
                </a:r>
                <a:r>
                  <a:rPr lang="en-US" sz="2000" dirty="0" smtClean="0">
                    <a:solidFill>
                      <a:prstClr val="black"/>
                    </a:solidFill>
                    <a:latin typeface="Calibri"/>
                  </a:rPr>
                  <a:t> Pine</a:t>
                </a:r>
                <a:endParaRPr lang="en-US" sz="2000" dirty="0">
                  <a:solidFill>
                    <a:prstClr val="black"/>
                  </a:solidFill>
                  <a:latin typeface="Calibri"/>
                </a:endParaRPr>
              </a:p>
            </p:txBody>
          </p:sp>
          <p:sp>
            <p:nvSpPr>
              <p:cNvPr id="25" name="TextBox 24"/>
              <p:cNvSpPr txBox="1"/>
              <p:nvPr/>
            </p:nvSpPr>
            <p:spPr>
              <a:xfrm rot="18900000">
                <a:off x="2392612" y="1142215"/>
                <a:ext cx="1657772" cy="400110"/>
              </a:xfrm>
              <a:prstGeom prst="rect">
                <a:avLst/>
              </a:prstGeom>
              <a:grpFill/>
            </p:spPr>
            <p:txBody>
              <a:bodyPr wrap="square" rtlCol="0">
                <a:spAutoFit/>
              </a:bodyPr>
              <a:lstStyle/>
              <a:p>
                <a:pPr algn="r" fontAlgn="auto">
                  <a:spcBef>
                    <a:spcPts val="0"/>
                  </a:spcBef>
                  <a:spcAft>
                    <a:spcPts val="0"/>
                  </a:spcAft>
                </a:pPr>
                <a:r>
                  <a:rPr lang="en-US" sz="2000" dirty="0" smtClean="0">
                    <a:solidFill>
                      <a:prstClr val="black"/>
                    </a:solidFill>
                    <a:latin typeface="Calibri"/>
                  </a:rPr>
                  <a:t>Subalpine Fir</a:t>
                </a:r>
                <a:endParaRPr lang="en-US" sz="2000" dirty="0">
                  <a:solidFill>
                    <a:prstClr val="black"/>
                  </a:solidFill>
                  <a:latin typeface="Calibri"/>
                </a:endParaRPr>
              </a:p>
            </p:txBody>
          </p:sp>
        </p:grpSp>
      </p:grpSp>
      <p:grpSp>
        <p:nvGrpSpPr>
          <p:cNvPr id="11" name="Group 10"/>
          <p:cNvGrpSpPr/>
          <p:nvPr/>
        </p:nvGrpSpPr>
        <p:grpSpPr>
          <a:xfrm>
            <a:off x="3886201" y="1605116"/>
            <a:ext cx="2146663" cy="1290484"/>
            <a:chOff x="4114800" y="2133600"/>
            <a:chExt cx="3627120" cy="2590800"/>
          </a:xfrm>
        </p:grpSpPr>
        <p:sp>
          <p:nvSpPr>
            <p:cNvPr id="12" name="Rectangle 11"/>
            <p:cNvSpPr/>
            <p:nvPr/>
          </p:nvSpPr>
          <p:spPr>
            <a:xfrm>
              <a:off x="4114800" y="2133600"/>
              <a:ext cx="3627120" cy="2590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600">
                <a:solidFill>
                  <a:prstClr val="white"/>
                </a:solidFill>
              </a:endParaRPr>
            </a:p>
          </p:txBody>
        </p:sp>
        <p:pic>
          <p:nvPicPr>
            <p:cNvPr id="13" name="Picture 12" descr="cover_climate.png"/>
            <p:cNvPicPr>
              <a:picLocks noChangeAspect="1"/>
            </p:cNvPicPr>
            <p:nvPr/>
          </p:nvPicPr>
          <p:blipFill>
            <a:blip r:embed="rId4" cstate="print"/>
            <a:srcRect l="69048" t="44709" r="25660" b="44047"/>
            <a:stretch>
              <a:fillRect/>
            </a:stretch>
          </p:blipFill>
          <p:spPr>
            <a:xfrm>
              <a:off x="4114802" y="2133600"/>
              <a:ext cx="901262" cy="2590800"/>
            </a:xfrm>
            <a:prstGeom prst="rect">
              <a:avLst/>
            </a:prstGeom>
          </p:spPr>
        </p:pic>
        <p:sp>
          <p:nvSpPr>
            <p:cNvPr id="14" name="TextBox 13"/>
            <p:cNvSpPr txBox="1"/>
            <p:nvPr/>
          </p:nvSpPr>
          <p:spPr>
            <a:xfrm>
              <a:off x="4887312" y="2325470"/>
              <a:ext cx="2514597" cy="679687"/>
            </a:xfrm>
            <a:prstGeom prst="rect">
              <a:avLst/>
            </a:prstGeom>
            <a:noFill/>
          </p:spPr>
          <p:txBody>
            <a:bodyPr wrap="square" rtlCol="0">
              <a:spAutoFit/>
            </a:bodyPr>
            <a:lstStyle/>
            <a:p>
              <a:pPr fontAlgn="auto">
                <a:spcBef>
                  <a:spcPts val="0"/>
                </a:spcBef>
                <a:spcAft>
                  <a:spcPts val="0"/>
                </a:spcAft>
              </a:pPr>
              <a:r>
                <a:rPr lang="en-US" sz="1600" dirty="0" smtClean="0">
                  <a:solidFill>
                    <a:prstClr val="black"/>
                  </a:solidFill>
                  <a:latin typeface="Calibri"/>
                </a:rPr>
                <a:t>0% Suppression</a:t>
              </a:r>
              <a:endParaRPr lang="en-US" sz="1600" dirty="0">
                <a:solidFill>
                  <a:prstClr val="black"/>
                </a:solidFill>
                <a:latin typeface="Calibri"/>
              </a:endParaRPr>
            </a:p>
          </p:txBody>
        </p:sp>
        <p:sp>
          <p:nvSpPr>
            <p:cNvPr id="15" name="TextBox 14"/>
            <p:cNvSpPr txBox="1"/>
            <p:nvPr/>
          </p:nvSpPr>
          <p:spPr>
            <a:xfrm>
              <a:off x="4887312" y="3087470"/>
              <a:ext cx="2514597" cy="679687"/>
            </a:xfrm>
            <a:prstGeom prst="rect">
              <a:avLst/>
            </a:prstGeom>
            <a:noFill/>
          </p:spPr>
          <p:txBody>
            <a:bodyPr wrap="square" rtlCol="0">
              <a:spAutoFit/>
            </a:bodyPr>
            <a:lstStyle/>
            <a:p>
              <a:pPr fontAlgn="auto">
                <a:spcBef>
                  <a:spcPts val="0"/>
                </a:spcBef>
                <a:spcAft>
                  <a:spcPts val="0"/>
                </a:spcAft>
              </a:pPr>
              <a:r>
                <a:rPr lang="en-US" sz="1600" dirty="0" smtClean="0">
                  <a:solidFill>
                    <a:prstClr val="black"/>
                  </a:solidFill>
                  <a:latin typeface="Calibri"/>
                </a:rPr>
                <a:t>50%</a:t>
              </a:r>
              <a:endParaRPr lang="en-US" sz="1600" dirty="0">
                <a:solidFill>
                  <a:prstClr val="black"/>
                </a:solidFill>
                <a:latin typeface="Calibri"/>
              </a:endParaRPr>
            </a:p>
          </p:txBody>
        </p:sp>
        <p:sp>
          <p:nvSpPr>
            <p:cNvPr id="16" name="TextBox 15"/>
            <p:cNvSpPr txBox="1"/>
            <p:nvPr/>
          </p:nvSpPr>
          <p:spPr>
            <a:xfrm>
              <a:off x="4887309" y="3886199"/>
              <a:ext cx="2514600" cy="679687"/>
            </a:xfrm>
            <a:prstGeom prst="rect">
              <a:avLst/>
            </a:prstGeom>
            <a:noFill/>
          </p:spPr>
          <p:txBody>
            <a:bodyPr wrap="square" rtlCol="0">
              <a:spAutoFit/>
            </a:bodyPr>
            <a:lstStyle/>
            <a:p>
              <a:pPr fontAlgn="auto">
                <a:spcBef>
                  <a:spcPts val="0"/>
                </a:spcBef>
                <a:spcAft>
                  <a:spcPts val="0"/>
                </a:spcAft>
              </a:pPr>
              <a:r>
                <a:rPr lang="en-US" sz="1600" dirty="0" smtClean="0">
                  <a:solidFill>
                    <a:prstClr val="black"/>
                  </a:solidFill>
                  <a:latin typeface="Calibri"/>
                </a:rPr>
                <a:t>100%</a:t>
              </a:r>
              <a:endParaRPr lang="en-US" sz="1600" dirty="0">
                <a:solidFill>
                  <a:prstClr val="black"/>
                </a:solidFill>
                <a:latin typeface="Calibri"/>
              </a:endParaRPr>
            </a:p>
          </p:txBody>
        </p:sp>
      </p:grpSp>
      <p:pic>
        <p:nvPicPr>
          <p:cNvPr id="10" name="Picture 9" descr="cover_man.png"/>
          <p:cNvPicPr>
            <a:picLocks noChangeAspect="1"/>
          </p:cNvPicPr>
          <p:nvPr/>
        </p:nvPicPr>
        <p:blipFill>
          <a:blip r:embed="rId5" cstate="print"/>
          <a:srcRect l="4762" t="5952" r="29762" b="5953"/>
          <a:stretch>
            <a:fillRect/>
          </a:stretch>
        </p:blipFill>
        <p:spPr>
          <a:xfrm>
            <a:off x="381000" y="1600200"/>
            <a:ext cx="3657600" cy="3657600"/>
          </a:xfrm>
          <a:prstGeom prst="rect">
            <a:avLst/>
          </a:prstGeom>
        </p:spPr>
      </p:pic>
      <p:sp>
        <p:nvSpPr>
          <p:cNvPr id="26" name="TextBox 25"/>
          <p:cNvSpPr txBox="1"/>
          <p:nvPr/>
        </p:nvSpPr>
        <p:spPr>
          <a:xfrm>
            <a:off x="1529365" y="1200090"/>
            <a:ext cx="1671035" cy="400110"/>
          </a:xfrm>
          <a:prstGeom prst="rect">
            <a:avLst/>
          </a:prstGeom>
          <a:solidFill>
            <a:schemeClr val="bg1"/>
          </a:solidFill>
        </p:spPr>
        <p:txBody>
          <a:bodyPr wrap="square" rtlCol="0">
            <a:spAutoFit/>
          </a:bodyPr>
          <a:lstStyle/>
          <a:p>
            <a:pPr algn="r" fontAlgn="auto">
              <a:spcBef>
                <a:spcPts val="0"/>
              </a:spcBef>
              <a:spcAft>
                <a:spcPts val="0"/>
              </a:spcAft>
            </a:pPr>
            <a:r>
              <a:rPr lang="en-US" sz="2000" dirty="0" smtClean="0">
                <a:solidFill>
                  <a:prstClr val="black"/>
                </a:solidFill>
                <a:latin typeface="Calibri"/>
              </a:rPr>
              <a:t>Percent Cover</a:t>
            </a:r>
            <a:endParaRPr lang="en-US" sz="2000" dirty="0">
              <a:solidFill>
                <a:prstClr val="black"/>
              </a:solidFill>
              <a:latin typeface="Calibri"/>
            </a:endParaRPr>
          </a:p>
        </p:txBody>
      </p:sp>
      <p:grpSp>
        <p:nvGrpSpPr>
          <p:cNvPr id="52" name="Group 51"/>
          <p:cNvGrpSpPr/>
          <p:nvPr/>
        </p:nvGrpSpPr>
        <p:grpSpPr>
          <a:xfrm>
            <a:off x="9296400" y="228600"/>
            <a:ext cx="3429000" cy="2971800"/>
            <a:chOff x="1905000" y="1600200"/>
            <a:chExt cx="7010402" cy="5257800"/>
          </a:xfrm>
        </p:grpSpPr>
        <p:sp>
          <p:nvSpPr>
            <p:cNvPr id="53" name="Rounded Rectangle 52"/>
            <p:cNvSpPr/>
            <p:nvPr/>
          </p:nvSpPr>
          <p:spPr>
            <a:xfrm>
              <a:off x="5943601" y="1600200"/>
              <a:ext cx="1447800" cy="685800"/>
            </a:xfrm>
            <a:prstGeom prst="roundRect">
              <a:avLst/>
            </a:prstGeom>
            <a:ln w="222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Same Forest</a:t>
              </a:r>
              <a:endParaRPr lang="en-US" sz="1000" b="1" dirty="0">
                <a:solidFill>
                  <a:prstClr val="white"/>
                </a:solidFill>
              </a:endParaRPr>
            </a:p>
          </p:txBody>
        </p:sp>
        <p:sp>
          <p:nvSpPr>
            <p:cNvPr id="54" name="Rounded Rectangle 53"/>
            <p:cNvSpPr/>
            <p:nvPr/>
          </p:nvSpPr>
          <p:spPr>
            <a:xfrm>
              <a:off x="5943601" y="3505200"/>
              <a:ext cx="1447800" cy="685800"/>
            </a:xfrm>
            <a:prstGeom prst="roundRect">
              <a:avLst/>
            </a:prstGeom>
            <a:solidFill>
              <a:schemeClr val="accent3">
                <a:lumMod val="50000"/>
              </a:schemeClr>
            </a:solidFill>
            <a:ln w="222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New Forest</a:t>
              </a:r>
              <a:endParaRPr lang="en-US" sz="1000" b="1" dirty="0">
                <a:solidFill>
                  <a:prstClr val="white"/>
                </a:solidFill>
              </a:endParaRPr>
            </a:p>
          </p:txBody>
        </p:sp>
        <p:sp>
          <p:nvSpPr>
            <p:cNvPr id="55" name="Rounded Rectangle 54"/>
            <p:cNvSpPr/>
            <p:nvPr/>
          </p:nvSpPr>
          <p:spPr>
            <a:xfrm>
              <a:off x="7467602" y="5410200"/>
              <a:ext cx="1447800" cy="685800"/>
            </a:xfrm>
            <a:prstGeom prst="roundRect">
              <a:avLst/>
            </a:prstGeom>
            <a:solidFill>
              <a:srgbClr val="EAAD00"/>
            </a:solidFill>
            <a:ln w="222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Grass</a:t>
              </a:r>
              <a:endParaRPr lang="en-US" sz="1000" b="1" dirty="0">
                <a:solidFill>
                  <a:prstClr val="white"/>
                </a:solidFill>
              </a:endParaRPr>
            </a:p>
          </p:txBody>
        </p:sp>
        <p:sp>
          <p:nvSpPr>
            <p:cNvPr id="56" name="Rounded Rectangle 55"/>
            <p:cNvSpPr/>
            <p:nvPr/>
          </p:nvSpPr>
          <p:spPr>
            <a:xfrm>
              <a:off x="7467602" y="6172200"/>
              <a:ext cx="1447800" cy="685800"/>
            </a:xfrm>
            <a:prstGeom prst="roundRect">
              <a:avLst/>
            </a:prstGeom>
            <a:solidFill>
              <a:srgbClr val="B3CC82"/>
            </a:solidFill>
            <a:ln w="22225">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Sage</a:t>
              </a:r>
              <a:endParaRPr lang="en-US" sz="1000" b="1" dirty="0">
                <a:solidFill>
                  <a:prstClr val="white"/>
                </a:solidFill>
              </a:endParaRPr>
            </a:p>
          </p:txBody>
        </p:sp>
        <p:sp>
          <p:nvSpPr>
            <p:cNvPr id="57" name="Rounded Rectangle 56"/>
            <p:cNvSpPr/>
            <p:nvPr/>
          </p:nvSpPr>
          <p:spPr>
            <a:xfrm>
              <a:off x="7467602" y="3505200"/>
              <a:ext cx="1447800" cy="685800"/>
            </a:xfrm>
            <a:prstGeom prst="roundRect">
              <a:avLst/>
            </a:prstGeom>
            <a:solidFill>
              <a:srgbClr val="EAAD00"/>
            </a:solidFill>
            <a:ln w="222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Grass</a:t>
              </a:r>
              <a:endParaRPr lang="en-US" sz="1000" b="1" dirty="0">
                <a:solidFill>
                  <a:prstClr val="white"/>
                </a:solidFill>
              </a:endParaRPr>
            </a:p>
          </p:txBody>
        </p:sp>
        <p:sp>
          <p:nvSpPr>
            <p:cNvPr id="58" name="Rounded Rectangle 57"/>
            <p:cNvSpPr/>
            <p:nvPr/>
          </p:nvSpPr>
          <p:spPr>
            <a:xfrm>
              <a:off x="7467602" y="4267200"/>
              <a:ext cx="1447800" cy="685800"/>
            </a:xfrm>
            <a:prstGeom prst="roundRect">
              <a:avLst/>
            </a:prstGeom>
            <a:solidFill>
              <a:srgbClr val="B3CC82"/>
            </a:solidFill>
            <a:ln w="22225">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Sage</a:t>
              </a:r>
              <a:endParaRPr lang="en-US" sz="1000" b="1" dirty="0">
                <a:solidFill>
                  <a:prstClr val="white"/>
                </a:solidFill>
              </a:endParaRPr>
            </a:p>
          </p:txBody>
        </p:sp>
        <p:sp>
          <p:nvSpPr>
            <p:cNvPr id="59" name="Rounded Rectangle 58"/>
            <p:cNvSpPr/>
            <p:nvPr/>
          </p:nvSpPr>
          <p:spPr>
            <a:xfrm>
              <a:off x="5943601" y="4267200"/>
              <a:ext cx="1447800" cy="685800"/>
            </a:xfrm>
            <a:prstGeom prst="roundRect">
              <a:avLst/>
            </a:prstGeom>
            <a:solidFill>
              <a:schemeClr val="accent3">
                <a:lumMod val="50000"/>
              </a:schemeClr>
            </a:solidFill>
            <a:ln w="22225">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Fire Adapted</a:t>
              </a:r>
              <a:endParaRPr lang="en-US" sz="1000" b="1" dirty="0">
                <a:solidFill>
                  <a:prstClr val="white"/>
                </a:solidFill>
              </a:endParaRPr>
            </a:p>
          </p:txBody>
        </p:sp>
        <p:sp>
          <p:nvSpPr>
            <p:cNvPr id="60" name="Rounded Rectangle 59"/>
            <p:cNvSpPr/>
            <p:nvPr/>
          </p:nvSpPr>
          <p:spPr>
            <a:xfrm>
              <a:off x="5943601" y="2362201"/>
              <a:ext cx="1447800" cy="685800"/>
            </a:xfrm>
            <a:prstGeom prst="roundRect">
              <a:avLst/>
            </a:prstGeom>
            <a:solidFill>
              <a:schemeClr val="accent3">
                <a:lumMod val="50000"/>
              </a:schemeClr>
            </a:solidFill>
            <a:ln w="22225">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Fire Adapted</a:t>
              </a:r>
              <a:endParaRPr lang="en-US" sz="1000" b="1" dirty="0">
                <a:solidFill>
                  <a:prstClr val="white"/>
                </a:solidFill>
              </a:endParaRPr>
            </a:p>
          </p:txBody>
        </p:sp>
        <p:cxnSp>
          <p:nvCxnSpPr>
            <p:cNvPr id="61" name="Curved Connector 20"/>
            <p:cNvCxnSpPr>
              <a:stCxn id="73" idx="0"/>
              <a:endCxn id="75" idx="1"/>
            </p:cNvCxnSpPr>
            <p:nvPr/>
          </p:nvCxnSpPr>
          <p:spPr>
            <a:xfrm rot="5400000" flipH="1" flipV="1">
              <a:off x="2400301" y="2552700"/>
              <a:ext cx="1562100" cy="1104900"/>
            </a:xfrm>
            <a:prstGeom prst="curvedConnector2">
              <a:avLst/>
            </a:prstGeom>
            <a:ln w="22225">
              <a:tailEnd type="arrow"/>
            </a:ln>
          </p:spPr>
          <p:style>
            <a:lnRef idx="1">
              <a:schemeClr val="accent3"/>
            </a:lnRef>
            <a:fillRef idx="0">
              <a:schemeClr val="accent3"/>
            </a:fillRef>
            <a:effectRef idx="0">
              <a:schemeClr val="accent3"/>
            </a:effectRef>
            <a:fontRef idx="minor">
              <a:schemeClr val="tx1"/>
            </a:fontRef>
          </p:style>
        </p:cxnSp>
        <p:cxnSp>
          <p:nvCxnSpPr>
            <p:cNvPr id="62" name="Curved Connector 20"/>
            <p:cNvCxnSpPr>
              <a:stCxn id="73" idx="2"/>
              <a:endCxn id="74" idx="1"/>
            </p:cNvCxnSpPr>
            <p:nvPr/>
          </p:nvCxnSpPr>
          <p:spPr>
            <a:xfrm rot="16200000" flipH="1">
              <a:off x="2400301" y="4800600"/>
              <a:ext cx="1562100" cy="1104900"/>
            </a:xfrm>
            <a:prstGeom prst="curvedConnector2">
              <a:avLst/>
            </a:prstGeom>
            <a:ln w="22225">
              <a:tailEnd type="arrow"/>
            </a:ln>
          </p:spPr>
          <p:style>
            <a:lnRef idx="1">
              <a:schemeClr val="accent3"/>
            </a:lnRef>
            <a:fillRef idx="0">
              <a:schemeClr val="accent3"/>
            </a:fillRef>
            <a:effectRef idx="0">
              <a:schemeClr val="accent3"/>
            </a:effectRef>
            <a:fontRef idx="minor">
              <a:schemeClr val="tx1"/>
            </a:fontRef>
          </p:style>
        </p:cxnSp>
        <p:cxnSp>
          <p:nvCxnSpPr>
            <p:cNvPr id="63" name="Elbow Connector 62"/>
            <p:cNvCxnSpPr>
              <a:stCxn id="74" idx="3"/>
              <a:endCxn id="56" idx="1"/>
            </p:cNvCxnSpPr>
            <p:nvPr/>
          </p:nvCxnSpPr>
          <p:spPr>
            <a:xfrm>
              <a:off x="5181601" y="6134100"/>
              <a:ext cx="2286000" cy="381000"/>
            </a:xfrm>
            <a:prstGeom prst="bentConnector3">
              <a:avLst>
                <a:gd name="adj1" fmla="val 50000"/>
              </a:avLst>
            </a:prstGeom>
            <a:ln w="22225">
              <a:tailEnd type="arrow"/>
            </a:ln>
          </p:spPr>
          <p:style>
            <a:lnRef idx="1">
              <a:schemeClr val="accent3"/>
            </a:lnRef>
            <a:fillRef idx="0">
              <a:schemeClr val="accent3"/>
            </a:fillRef>
            <a:effectRef idx="0">
              <a:schemeClr val="accent3"/>
            </a:effectRef>
            <a:fontRef idx="minor">
              <a:schemeClr val="tx1"/>
            </a:fontRef>
          </p:style>
        </p:cxnSp>
        <p:cxnSp>
          <p:nvCxnSpPr>
            <p:cNvPr id="64" name="Elbow Connector 63"/>
            <p:cNvCxnSpPr>
              <a:stCxn id="74" idx="3"/>
              <a:endCxn id="55" idx="1"/>
            </p:cNvCxnSpPr>
            <p:nvPr/>
          </p:nvCxnSpPr>
          <p:spPr>
            <a:xfrm flipV="1">
              <a:off x="5181601" y="5753100"/>
              <a:ext cx="2286000" cy="381000"/>
            </a:xfrm>
            <a:prstGeom prst="bentConnector3">
              <a:avLst>
                <a:gd name="adj1" fmla="val 50000"/>
              </a:avLst>
            </a:prstGeom>
            <a:ln w="22225">
              <a:tailEnd type="arrow"/>
            </a:ln>
          </p:spPr>
          <p:style>
            <a:lnRef idx="1">
              <a:schemeClr val="accent3"/>
            </a:lnRef>
            <a:fillRef idx="0">
              <a:schemeClr val="accent3"/>
            </a:fillRef>
            <a:effectRef idx="0">
              <a:schemeClr val="accent3"/>
            </a:effectRef>
            <a:fontRef idx="minor">
              <a:schemeClr val="tx1"/>
            </a:fontRef>
          </p:style>
        </p:cxnSp>
        <p:cxnSp>
          <p:nvCxnSpPr>
            <p:cNvPr id="65" name="Elbow Connector 64"/>
            <p:cNvCxnSpPr>
              <a:stCxn id="72" idx="3"/>
              <a:endCxn id="54" idx="1"/>
            </p:cNvCxnSpPr>
            <p:nvPr/>
          </p:nvCxnSpPr>
          <p:spPr>
            <a:xfrm flipV="1">
              <a:off x="5181601" y="3848100"/>
              <a:ext cx="761999" cy="381000"/>
            </a:xfrm>
            <a:prstGeom prst="bentConnector3">
              <a:avLst>
                <a:gd name="adj1" fmla="val 50000"/>
              </a:avLst>
            </a:prstGeom>
            <a:ln w="22225">
              <a:tailEnd type="arrow"/>
            </a:ln>
          </p:spPr>
          <p:style>
            <a:lnRef idx="1">
              <a:schemeClr val="accent3"/>
            </a:lnRef>
            <a:fillRef idx="0">
              <a:schemeClr val="accent3"/>
            </a:fillRef>
            <a:effectRef idx="0">
              <a:schemeClr val="accent3"/>
            </a:effectRef>
            <a:fontRef idx="minor">
              <a:schemeClr val="tx1"/>
            </a:fontRef>
          </p:style>
        </p:cxnSp>
        <p:cxnSp>
          <p:nvCxnSpPr>
            <p:cNvPr id="66" name="Elbow Connector 65"/>
            <p:cNvCxnSpPr>
              <a:stCxn id="72" idx="3"/>
              <a:endCxn id="59" idx="1"/>
            </p:cNvCxnSpPr>
            <p:nvPr/>
          </p:nvCxnSpPr>
          <p:spPr>
            <a:xfrm>
              <a:off x="5181601" y="4229100"/>
              <a:ext cx="761999" cy="381000"/>
            </a:xfrm>
            <a:prstGeom prst="bentConnector3">
              <a:avLst>
                <a:gd name="adj1" fmla="val 50000"/>
              </a:avLst>
            </a:prstGeom>
            <a:ln w="22225">
              <a:tailEnd type="arrow"/>
            </a:ln>
          </p:spPr>
          <p:style>
            <a:lnRef idx="1">
              <a:schemeClr val="accent3"/>
            </a:lnRef>
            <a:fillRef idx="0">
              <a:schemeClr val="accent3"/>
            </a:fillRef>
            <a:effectRef idx="0">
              <a:schemeClr val="accent3"/>
            </a:effectRef>
            <a:fontRef idx="minor">
              <a:schemeClr val="tx1"/>
            </a:fontRef>
          </p:style>
        </p:cxnSp>
        <p:cxnSp>
          <p:nvCxnSpPr>
            <p:cNvPr id="67" name="Elbow Connector 66"/>
            <p:cNvCxnSpPr>
              <a:stCxn id="72" idx="2"/>
              <a:endCxn id="58" idx="2"/>
            </p:cNvCxnSpPr>
            <p:nvPr/>
          </p:nvCxnSpPr>
          <p:spPr>
            <a:xfrm rot="16200000" flipH="1">
              <a:off x="6134101" y="2895599"/>
              <a:ext cx="381000" cy="3733800"/>
            </a:xfrm>
            <a:prstGeom prst="bentConnector3">
              <a:avLst>
                <a:gd name="adj1" fmla="val 160000"/>
              </a:avLst>
            </a:prstGeom>
            <a:ln w="22225">
              <a:tailEnd type="arrow"/>
            </a:ln>
          </p:spPr>
          <p:style>
            <a:lnRef idx="1">
              <a:schemeClr val="accent3"/>
            </a:lnRef>
            <a:fillRef idx="0">
              <a:schemeClr val="accent3"/>
            </a:fillRef>
            <a:effectRef idx="0">
              <a:schemeClr val="accent3"/>
            </a:effectRef>
            <a:fontRef idx="minor">
              <a:schemeClr val="tx1"/>
            </a:fontRef>
          </p:style>
        </p:cxnSp>
        <p:cxnSp>
          <p:nvCxnSpPr>
            <p:cNvPr id="68" name="Elbow Connector 67"/>
            <p:cNvCxnSpPr>
              <a:stCxn id="72" idx="0"/>
              <a:endCxn id="57" idx="0"/>
            </p:cNvCxnSpPr>
            <p:nvPr/>
          </p:nvCxnSpPr>
          <p:spPr>
            <a:xfrm rot="5400000" flipH="1" flipV="1">
              <a:off x="6134100" y="1828799"/>
              <a:ext cx="381000" cy="3733800"/>
            </a:xfrm>
            <a:prstGeom prst="bentConnector3">
              <a:avLst>
                <a:gd name="adj1" fmla="val 160000"/>
              </a:avLst>
            </a:prstGeom>
            <a:ln w="22225">
              <a:tailEnd type="arrow"/>
            </a:ln>
          </p:spPr>
          <p:style>
            <a:lnRef idx="1">
              <a:schemeClr val="accent3"/>
            </a:lnRef>
            <a:fillRef idx="0">
              <a:schemeClr val="accent3"/>
            </a:fillRef>
            <a:effectRef idx="0">
              <a:schemeClr val="accent3"/>
            </a:effectRef>
            <a:fontRef idx="minor">
              <a:schemeClr val="tx1"/>
            </a:fontRef>
          </p:style>
        </p:cxnSp>
        <p:cxnSp>
          <p:nvCxnSpPr>
            <p:cNvPr id="69" name="Elbow Connector 68"/>
            <p:cNvCxnSpPr>
              <a:stCxn id="75" idx="3"/>
              <a:endCxn id="53" idx="1"/>
            </p:cNvCxnSpPr>
            <p:nvPr/>
          </p:nvCxnSpPr>
          <p:spPr>
            <a:xfrm flipV="1">
              <a:off x="5181601" y="1943100"/>
              <a:ext cx="761999" cy="381000"/>
            </a:xfrm>
            <a:prstGeom prst="bentConnector3">
              <a:avLst>
                <a:gd name="adj1" fmla="val 50000"/>
              </a:avLst>
            </a:prstGeom>
            <a:ln w="22225">
              <a:tailEnd type="arrow"/>
            </a:ln>
          </p:spPr>
          <p:style>
            <a:lnRef idx="1">
              <a:schemeClr val="accent3"/>
            </a:lnRef>
            <a:fillRef idx="0">
              <a:schemeClr val="accent3"/>
            </a:fillRef>
            <a:effectRef idx="0">
              <a:schemeClr val="accent3"/>
            </a:effectRef>
            <a:fontRef idx="minor">
              <a:schemeClr val="tx1"/>
            </a:fontRef>
          </p:style>
        </p:cxnSp>
        <p:cxnSp>
          <p:nvCxnSpPr>
            <p:cNvPr id="70" name="Elbow Connector 69"/>
            <p:cNvCxnSpPr>
              <a:stCxn id="75" idx="3"/>
              <a:endCxn id="60" idx="1"/>
            </p:cNvCxnSpPr>
            <p:nvPr/>
          </p:nvCxnSpPr>
          <p:spPr>
            <a:xfrm>
              <a:off x="5181601" y="2324100"/>
              <a:ext cx="761999" cy="381000"/>
            </a:xfrm>
            <a:prstGeom prst="bentConnector3">
              <a:avLst>
                <a:gd name="adj1" fmla="val 50000"/>
              </a:avLst>
            </a:prstGeom>
            <a:ln w="22225">
              <a:tailEnd type="arrow"/>
            </a:ln>
          </p:spPr>
          <p:style>
            <a:lnRef idx="1">
              <a:schemeClr val="accent3"/>
            </a:lnRef>
            <a:fillRef idx="0">
              <a:schemeClr val="accent3"/>
            </a:fillRef>
            <a:effectRef idx="0">
              <a:schemeClr val="accent3"/>
            </a:effectRef>
            <a:fontRef idx="minor">
              <a:schemeClr val="tx1"/>
            </a:fontRef>
          </p:style>
        </p:cxnSp>
        <p:cxnSp>
          <p:nvCxnSpPr>
            <p:cNvPr id="71" name="Elbow Connector 70"/>
            <p:cNvCxnSpPr>
              <a:stCxn id="73" idx="3"/>
              <a:endCxn id="72" idx="1"/>
            </p:cNvCxnSpPr>
            <p:nvPr/>
          </p:nvCxnSpPr>
          <p:spPr>
            <a:xfrm>
              <a:off x="3352800" y="4229100"/>
              <a:ext cx="381001" cy="1589"/>
            </a:xfrm>
            <a:prstGeom prst="bentConnector3">
              <a:avLst>
                <a:gd name="adj1" fmla="val 50000"/>
              </a:avLst>
            </a:prstGeom>
            <a:ln w="22225">
              <a:tailEnd type="arrow"/>
            </a:ln>
          </p:spPr>
          <p:style>
            <a:lnRef idx="1">
              <a:schemeClr val="accent3"/>
            </a:lnRef>
            <a:fillRef idx="0">
              <a:schemeClr val="accent3"/>
            </a:fillRef>
            <a:effectRef idx="0">
              <a:schemeClr val="accent3"/>
            </a:effectRef>
            <a:fontRef idx="minor">
              <a:schemeClr val="tx1"/>
            </a:fontRef>
          </p:style>
        </p:cxnSp>
        <p:sp>
          <p:nvSpPr>
            <p:cNvPr id="72" name="Rounded Rectangle 71"/>
            <p:cNvSpPr/>
            <p:nvPr/>
          </p:nvSpPr>
          <p:spPr>
            <a:xfrm>
              <a:off x="3733801" y="3886200"/>
              <a:ext cx="1447800" cy="685800"/>
            </a:xfrm>
            <a:prstGeom prst="roundRect">
              <a:avLst/>
            </a:prstGeom>
            <a:solidFill>
              <a:schemeClr val="accent3">
                <a:lumMod val="50000"/>
              </a:schemeClr>
            </a:solidFill>
            <a:ln w="222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New Forest</a:t>
              </a:r>
              <a:endParaRPr lang="en-US" sz="1000" b="1" dirty="0">
                <a:solidFill>
                  <a:prstClr val="white"/>
                </a:solidFill>
              </a:endParaRPr>
            </a:p>
          </p:txBody>
        </p:sp>
        <p:sp>
          <p:nvSpPr>
            <p:cNvPr id="73" name="Rounded Rectangle 72"/>
            <p:cNvSpPr/>
            <p:nvPr/>
          </p:nvSpPr>
          <p:spPr>
            <a:xfrm>
              <a:off x="1905000" y="3886200"/>
              <a:ext cx="1447800" cy="685800"/>
            </a:xfrm>
            <a:prstGeom prst="roundRect">
              <a:avLst/>
            </a:prstGeom>
            <a:ln w="222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Current Forest</a:t>
              </a:r>
              <a:endParaRPr lang="en-US" sz="1000" b="1" dirty="0">
                <a:solidFill>
                  <a:prstClr val="white"/>
                </a:solidFill>
              </a:endParaRPr>
            </a:p>
          </p:txBody>
        </p:sp>
        <p:sp>
          <p:nvSpPr>
            <p:cNvPr id="74" name="Rounded Rectangle 73"/>
            <p:cNvSpPr/>
            <p:nvPr/>
          </p:nvSpPr>
          <p:spPr>
            <a:xfrm>
              <a:off x="3733801" y="5791200"/>
              <a:ext cx="1447800" cy="685800"/>
            </a:xfrm>
            <a:prstGeom prst="roundRect">
              <a:avLst/>
            </a:prstGeom>
            <a:solidFill>
              <a:srgbClr val="EAAD00"/>
            </a:solidFill>
            <a:ln w="222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Grass</a:t>
              </a:r>
              <a:endParaRPr lang="en-US" sz="1000" b="1" dirty="0">
                <a:solidFill>
                  <a:prstClr val="white"/>
                </a:solidFill>
              </a:endParaRPr>
            </a:p>
          </p:txBody>
        </p:sp>
        <p:sp>
          <p:nvSpPr>
            <p:cNvPr id="75" name="Rounded Rectangle 74"/>
            <p:cNvSpPr/>
            <p:nvPr/>
          </p:nvSpPr>
          <p:spPr>
            <a:xfrm>
              <a:off x="3733801" y="1981200"/>
              <a:ext cx="1447800" cy="685800"/>
            </a:xfrm>
            <a:prstGeom prst="roundRect">
              <a:avLst/>
            </a:prstGeom>
            <a:ln w="222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Same Forest</a:t>
              </a:r>
              <a:endParaRPr lang="en-US" sz="1000" b="1" dirty="0">
                <a:solidFill>
                  <a:prstClr val="white"/>
                </a:solidFill>
              </a:endParaRPr>
            </a:p>
          </p:txBody>
        </p:sp>
      </p:grpSp>
      <p:grpSp>
        <p:nvGrpSpPr>
          <p:cNvPr id="76" name="Group 75"/>
          <p:cNvGrpSpPr/>
          <p:nvPr/>
        </p:nvGrpSpPr>
        <p:grpSpPr>
          <a:xfrm>
            <a:off x="5638800" y="990600"/>
            <a:ext cx="3429000" cy="2971800"/>
            <a:chOff x="1905000" y="1600200"/>
            <a:chExt cx="7010402" cy="5257800"/>
          </a:xfrm>
          <a:solidFill>
            <a:schemeClr val="bg1">
              <a:lumMod val="75000"/>
            </a:schemeClr>
          </a:solidFill>
        </p:grpSpPr>
        <p:sp>
          <p:nvSpPr>
            <p:cNvPr id="77" name="Rounded Rectangle 76"/>
            <p:cNvSpPr/>
            <p:nvPr/>
          </p:nvSpPr>
          <p:spPr>
            <a:xfrm>
              <a:off x="5943601" y="1600200"/>
              <a:ext cx="1447800" cy="685800"/>
            </a:xfrm>
            <a:prstGeom prst="roundRect">
              <a:avLst/>
            </a:prstGeom>
            <a:grpFill/>
            <a:ln w="19050">
              <a:solidFill>
                <a:schemeClr val="bg1">
                  <a:lumMod val="65000"/>
                  <a:alpha val="62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Same Forest</a:t>
              </a:r>
              <a:endParaRPr lang="en-US" sz="1000" b="1" dirty="0">
                <a:solidFill>
                  <a:prstClr val="white"/>
                </a:solidFill>
              </a:endParaRPr>
            </a:p>
          </p:txBody>
        </p:sp>
        <p:sp>
          <p:nvSpPr>
            <p:cNvPr id="78" name="Rounded Rectangle 77"/>
            <p:cNvSpPr/>
            <p:nvPr/>
          </p:nvSpPr>
          <p:spPr>
            <a:xfrm>
              <a:off x="5943601" y="3505200"/>
              <a:ext cx="1447800" cy="685800"/>
            </a:xfrm>
            <a:prstGeom prst="roundRect">
              <a:avLst/>
            </a:prstGeom>
            <a:grpFill/>
            <a:ln w="19050">
              <a:solidFill>
                <a:schemeClr val="bg1">
                  <a:lumMod val="65000"/>
                  <a:alpha val="62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New Forest</a:t>
              </a:r>
              <a:endParaRPr lang="en-US" sz="1000" b="1" dirty="0">
                <a:solidFill>
                  <a:prstClr val="white"/>
                </a:solidFill>
              </a:endParaRPr>
            </a:p>
          </p:txBody>
        </p:sp>
        <p:sp>
          <p:nvSpPr>
            <p:cNvPr id="79" name="Rounded Rectangle 78"/>
            <p:cNvSpPr/>
            <p:nvPr/>
          </p:nvSpPr>
          <p:spPr>
            <a:xfrm>
              <a:off x="7467602" y="5410200"/>
              <a:ext cx="1447800" cy="685800"/>
            </a:xfrm>
            <a:prstGeom prst="roundRect">
              <a:avLst/>
            </a:prstGeom>
            <a:grpFill/>
            <a:ln w="19050">
              <a:solidFill>
                <a:schemeClr val="bg1">
                  <a:lumMod val="65000"/>
                  <a:alpha val="62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Grass</a:t>
              </a:r>
              <a:endParaRPr lang="en-US" sz="1000" b="1" dirty="0">
                <a:solidFill>
                  <a:prstClr val="white"/>
                </a:solidFill>
              </a:endParaRPr>
            </a:p>
          </p:txBody>
        </p:sp>
        <p:sp>
          <p:nvSpPr>
            <p:cNvPr id="80" name="Rounded Rectangle 79"/>
            <p:cNvSpPr/>
            <p:nvPr/>
          </p:nvSpPr>
          <p:spPr>
            <a:xfrm>
              <a:off x="7467602" y="6172200"/>
              <a:ext cx="1447800" cy="685800"/>
            </a:xfrm>
            <a:prstGeom prst="roundRect">
              <a:avLst/>
            </a:prstGeom>
            <a:grpFill/>
            <a:ln w="19050">
              <a:solidFill>
                <a:schemeClr val="bg1">
                  <a:lumMod val="65000"/>
                  <a:alpha val="62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Sage</a:t>
              </a:r>
              <a:endParaRPr lang="en-US" sz="1000" b="1" dirty="0">
                <a:solidFill>
                  <a:prstClr val="white"/>
                </a:solidFill>
              </a:endParaRPr>
            </a:p>
          </p:txBody>
        </p:sp>
        <p:sp>
          <p:nvSpPr>
            <p:cNvPr id="81" name="Rounded Rectangle 80"/>
            <p:cNvSpPr/>
            <p:nvPr/>
          </p:nvSpPr>
          <p:spPr>
            <a:xfrm>
              <a:off x="7467602" y="3505200"/>
              <a:ext cx="1447800" cy="685800"/>
            </a:xfrm>
            <a:prstGeom prst="roundRect">
              <a:avLst/>
            </a:prstGeom>
            <a:grpFill/>
            <a:ln w="19050">
              <a:solidFill>
                <a:schemeClr val="bg1">
                  <a:lumMod val="65000"/>
                  <a:alpha val="62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Grass</a:t>
              </a:r>
              <a:endParaRPr lang="en-US" sz="1000" b="1" dirty="0">
                <a:solidFill>
                  <a:prstClr val="white"/>
                </a:solidFill>
              </a:endParaRPr>
            </a:p>
          </p:txBody>
        </p:sp>
        <p:sp>
          <p:nvSpPr>
            <p:cNvPr id="82" name="Rounded Rectangle 81"/>
            <p:cNvSpPr/>
            <p:nvPr/>
          </p:nvSpPr>
          <p:spPr>
            <a:xfrm>
              <a:off x="7467602" y="4267200"/>
              <a:ext cx="1447800" cy="685800"/>
            </a:xfrm>
            <a:prstGeom prst="roundRect">
              <a:avLst/>
            </a:prstGeom>
            <a:grpFill/>
            <a:ln w="19050">
              <a:solidFill>
                <a:schemeClr val="bg1">
                  <a:lumMod val="65000"/>
                  <a:alpha val="62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Sage</a:t>
              </a:r>
              <a:endParaRPr lang="en-US" sz="1000" b="1" dirty="0">
                <a:solidFill>
                  <a:prstClr val="white"/>
                </a:solidFill>
              </a:endParaRPr>
            </a:p>
          </p:txBody>
        </p:sp>
        <p:sp>
          <p:nvSpPr>
            <p:cNvPr id="83" name="Rounded Rectangle 82"/>
            <p:cNvSpPr/>
            <p:nvPr/>
          </p:nvSpPr>
          <p:spPr>
            <a:xfrm>
              <a:off x="5943601" y="4267200"/>
              <a:ext cx="1447800" cy="685800"/>
            </a:xfrm>
            <a:prstGeom prst="roundRect">
              <a:avLst/>
            </a:prstGeom>
            <a:grpFill/>
            <a:ln w="19050">
              <a:solidFill>
                <a:schemeClr val="bg1">
                  <a:lumMod val="65000"/>
                  <a:alpha val="62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Fire Adapted</a:t>
              </a:r>
              <a:endParaRPr lang="en-US" sz="1000" b="1" dirty="0">
                <a:solidFill>
                  <a:prstClr val="white"/>
                </a:solidFill>
              </a:endParaRPr>
            </a:p>
          </p:txBody>
        </p:sp>
        <p:sp>
          <p:nvSpPr>
            <p:cNvPr id="84" name="Rounded Rectangle 83"/>
            <p:cNvSpPr/>
            <p:nvPr/>
          </p:nvSpPr>
          <p:spPr>
            <a:xfrm>
              <a:off x="5943601" y="2362201"/>
              <a:ext cx="1447800" cy="685800"/>
            </a:xfrm>
            <a:prstGeom prst="roundRect">
              <a:avLst/>
            </a:prstGeom>
            <a:grpFill/>
            <a:ln w="19050">
              <a:solidFill>
                <a:schemeClr val="bg1">
                  <a:lumMod val="65000"/>
                  <a:alpha val="62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Fire Adapted</a:t>
              </a:r>
              <a:endParaRPr lang="en-US" sz="1000" b="1" dirty="0">
                <a:solidFill>
                  <a:prstClr val="white"/>
                </a:solidFill>
              </a:endParaRPr>
            </a:p>
          </p:txBody>
        </p:sp>
        <p:cxnSp>
          <p:nvCxnSpPr>
            <p:cNvPr id="85" name="Curved Connector 20"/>
            <p:cNvCxnSpPr>
              <a:stCxn id="97" idx="0"/>
              <a:endCxn id="99" idx="1"/>
            </p:cNvCxnSpPr>
            <p:nvPr/>
          </p:nvCxnSpPr>
          <p:spPr>
            <a:xfrm rot="5400000" flipH="1" flipV="1">
              <a:off x="2400301" y="2552700"/>
              <a:ext cx="1562100" cy="1104900"/>
            </a:xfrm>
            <a:prstGeom prst="curvedConnector2">
              <a:avLst/>
            </a:prstGeom>
            <a:grpFill/>
            <a:ln w="19050">
              <a:solidFill>
                <a:schemeClr val="bg1">
                  <a:lumMod val="65000"/>
                  <a:alpha val="62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86" name="Curved Connector 20"/>
            <p:cNvCxnSpPr>
              <a:stCxn id="97" idx="2"/>
              <a:endCxn id="98" idx="1"/>
            </p:cNvCxnSpPr>
            <p:nvPr/>
          </p:nvCxnSpPr>
          <p:spPr>
            <a:xfrm rot="16200000" flipH="1">
              <a:off x="2400301" y="4800600"/>
              <a:ext cx="1562100" cy="1104900"/>
            </a:xfrm>
            <a:prstGeom prst="curvedConnector2">
              <a:avLst/>
            </a:prstGeom>
            <a:grpFill/>
            <a:ln w="19050">
              <a:solidFill>
                <a:schemeClr val="bg1">
                  <a:lumMod val="65000"/>
                  <a:alpha val="62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87" name="Elbow Connector 86"/>
            <p:cNvCxnSpPr>
              <a:stCxn id="98" idx="3"/>
              <a:endCxn id="80" idx="1"/>
            </p:cNvCxnSpPr>
            <p:nvPr/>
          </p:nvCxnSpPr>
          <p:spPr>
            <a:xfrm>
              <a:off x="5181601" y="6134100"/>
              <a:ext cx="2286000" cy="381000"/>
            </a:xfrm>
            <a:prstGeom prst="bentConnector3">
              <a:avLst>
                <a:gd name="adj1" fmla="val 50000"/>
              </a:avLst>
            </a:prstGeom>
            <a:grpFill/>
            <a:ln w="19050">
              <a:solidFill>
                <a:schemeClr val="bg1">
                  <a:lumMod val="65000"/>
                  <a:alpha val="62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88" name="Elbow Connector 87"/>
            <p:cNvCxnSpPr>
              <a:stCxn id="98" idx="3"/>
              <a:endCxn id="79" idx="1"/>
            </p:cNvCxnSpPr>
            <p:nvPr/>
          </p:nvCxnSpPr>
          <p:spPr>
            <a:xfrm flipV="1">
              <a:off x="5181601" y="5753100"/>
              <a:ext cx="2286000" cy="381000"/>
            </a:xfrm>
            <a:prstGeom prst="bentConnector3">
              <a:avLst>
                <a:gd name="adj1" fmla="val 50000"/>
              </a:avLst>
            </a:prstGeom>
            <a:grpFill/>
            <a:ln w="19050">
              <a:solidFill>
                <a:schemeClr val="bg1">
                  <a:lumMod val="65000"/>
                  <a:alpha val="62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89" name="Elbow Connector 88"/>
            <p:cNvCxnSpPr>
              <a:stCxn id="96" idx="3"/>
              <a:endCxn id="78" idx="1"/>
            </p:cNvCxnSpPr>
            <p:nvPr/>
          </p:nvCxnSpPr>
          <p:spPr>
            <a:xfrm flipV="1">
              <a:off x="5181601" y="3848100"/>
              <a:ext cx="761999" cy="381000"/>
            </a:xfrm>
            <a:prstGeom prst="bentConnector3">
              <a:avLst>
                <a:gd name="adj1" fmla="val 50000"/>
              </a:avLst>
            </a:prstGeom>
            <a:grpFill/>
            <a:ln w="19050">
              <a:solidFill>
                <a:schemeClr val="bg1">
                  <a:lumMod val="65000"/>
                  <a:alpha val="62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90" name="Elbow Connector 89"/>
            <p:cNvCxnSpPr>
              <a:stCxn id="96" idx="3"/>
              <a:endCxn id="83" idx="1"/>
            </p:cNvCxnSpPr>
            <p:nvPr/>
          </p:nvCxnSpPr>
          <p:spPr>
            <a:xfrm>
              <a:off x="5181601" y="4229100"/>
              <a:ext cx="761999" cy="381000"/>
            </a:xfrm>
            <a:prstGeom prst="bentConnector3">
              <a:avLst>
                <a:gd name="adj1" fmla="val 50000"/>
              </a:avLst>
            </a:prstGeom>
            <a:grpFill/>
            <a:ln w="19050">
              <a:solidFill>
                <a:schemeClr val="bg1">
                  <a:lumMod val="65000"/>
                  <a:alpha val="62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91" name="Elbow Connector 90"/>
            <p:cNvCxnSpPr>
              <a:stCxn id="96" idx="2"/>
              <a:endCxn id="82" idx="2"/>
            </p:cNvCxnSpPr>
            <p:nvPr/>
          </p:nvCxnSpPr>
          <p:spPr>
            <a:xfrm rot="16200000" flipH="1">
              <a:off x="6134101" y="2895599"/>
              <a:ext cx="381000" cy="3733801"/>
            </a:xfrm>
            <a:prstGeom prst="bentConnector3">
              <a:avLst>
                <a:gd name="adj1" fmla="val 160000"/>
              </a:avLst>
            </a:prstGeom>
            <a:grpFill/>
            <a:ln w="76200">
              <a:solidFill>
                <a:schemeClr val="bg1">
                  <a:lumMod val="65000"/>
                  <a:alpha val="62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92" name="Elbow Connector 91"/>
            <p:cNvCxnSpPr>
              <a:stCxn id="96" idx="0"/>
              <a:endCxn id="81" idx="0"/>
            </p:cNvCxnSpPr>
            <p:nvPr/>
          </p:nvCxnSpPr>
          <p:spPr>
            <a:xfrm rot="5400000" flipH="1" flipV="1">
              <a:off x="6134100" y="1828799"/>
              <a:ext cx="381000" cy="3733800"/>
            </a:xfrm>
            <a:prstGeom prst="bentConnector3">
              <a:avLst>
                <a:gd name="adj1" fmla="val 160000"/>
              </a:avLst>
            </a:prstGeom>
            <a:grpFill/>
            <a:ln w="76200">
              <a:solidFill>
                <a:schemeClr val="bg1">
                  <a:lumMod val="65000"/>
                  <a:alpha val="62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93" name="Elbow Connector 92"/>
            <p:cNvCxnSpPr>
              <a:stCxn id="99" idx="3"/>
              <a:endCxn id="77" idx="1"/>
            </p:cNvCxnSpPr>
            <p:nvPr/>
          </p:nvCxnSpPr>
          <p:spPr>
            <a:xfrm flipV="1">
              <a:off x="5181601" y="1943100"/>
              <a:ext cx="761999" cy="381000"/>
            </a:xfrm>
            <a:prstGeom prst="bentConnector3">
              <a:avLst>
                <a:gd name="adj1" fmla="val 50000"/>
              </a:avLst>
            </a:prstGeom>
            <a:grpFill/>
            <a:ln w="19050">
              <a:solidFill>
                <a:schemeClr val="bg1">
                  <a:lumMod val="65000"/>
                  <a:alpha val="62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94" name="Elbow Connector 93"/>
            <p:cNvCxnSpPr>
              <a:stCxn id="99" idx="3"/>
              <a:endCxn id="84" idx="1"/>
            </p:cNvCxnSpPr>
            <p:nvPr/>
          </p:nvCxnSpPr>
          <p:spPr>
            <a:xfrm>
              <a:off x="5181601" y="2324100"/>
              <a:ext cx="761999" cy="381000"/>
            </a:xfrm>
            <a:prstGeom prst="bentConnector3">
              <a:avLst>
                <a:gd name="adj1" fmla="val 50000"/>
              </a:avLst>
            </a:prstGeom>
            <a:grpFill/>
            <a:ln w="19050">
              <a:solidFill>
                <a:schemeClr val="bg1">
                  <a:lumMod val="65000"/>
                  <a:alpha val="62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95" name="Elbow Connector 94"/>
            <p:cNvCxnSpPr>
              <a:stCxn id="97" idx="3"/>
              <a:endCxn id="96" idx="1"/>
            </p:cNvCxnSpPr>
            <p:nvPr/>
          </p:nvCxnSpPr>
          <p:spPr>
            <a:xfrm>
              <a:off x="3352800" y="4229100"/>
              <a:ext cx="381001" cy="1589"/>
            </a:xfrm>
            <a:prstGeom prst="bentConnector3">
              <a:avLst>
                <a:gd name="adj1" fmla="val 50000"/>
              </a:avLst>
            </a:prstGeom>
            <a:grpFill/>
            <a:ln w="19050">
              <a:solidFill>
                <a:schemeClr val="bg1">
                  <a:lumMod val="65000"/>
                  <a:alpha val="62000"/>
                </a:schemeClr>
              </a:solidFill>
              <a:tailEnd type="arrow"/>
            </a:ln>
          </p:spPr>
          <p:style>
            <a:lnRef idx="1">
              <a:schemeClr val="accent3"/>
            </a:lnRef>
            <a:fillRef idx="0">
              <a:schemeClr val="accent3"/>
            </a:fillRef>
            <a:effectRef idx="0">
              <a:schemeClr val="accent3"/>
            </a:effectRef>
            <a:fontRef idx="minor">
              <a:schemeClr val="tx1"/>
            </a:fontRef>
          </p:style>
        </p:cxnSp>
        <p:sp>
          <p:nvSpPr>
            <p:cNvPr id="96" name="Rounded Rectangle 95"/>
            <p:cNvSpPr/>
            <p:nvPr/>
          </p:nvSpPr>
          <p:spPr>
            <a:xfrm>
              <a:off x="3733801" y="3886200"/>
              <a:ext cx="1447800" cy="685800"/>
            </a:xfrm>
            <a:prstGeom prst="roundRect">
              <a:avLst/>
            </a:prstGeom>
            <a:grpFill/>
            <a:ln w="19050">
              <a:solidFill>
                <a:schemeClr val="bg1">
                  <a:lumMod val="65000"/>
                  <a:alpha val="62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New Forest</a:t>
              </a:r>
              <a:endParaRPr lang="en-US" sz="1000" b="1" dirty="0">
                <a:solidFill>
                  <a:prstClr val="white"/>
                </a:solidFill>
              </a:endParaRPr>
            </a:p>
          </p:txBody>
        </p:sp>
        <p:sp>
          <p:nvSpPr>
            <p:cNvPr id="97" name="Rounded Rectangle 96"/>
            <p:cNvSpPr/>
            <p:nvPr/>
          </p:nvSpPr>
          <p:spPr>
            <a:xfrm>
              <a:off x="1905000" y="3886200"/>
              <a:ext cx="1447800" cy="685800"/>
            </a:xfrm>
            <a:prstGeom prst="roundRect">
              <a:avLst/>
            </a:prstGeom>
            <a:grpFill/>
            <a:ln w="19050">
              <a:solidFill>
                <a:schemeClr val="bg1">
                  <a:lumMod val="65000"/>
                  <a:alpha val="62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Current Forest</a:t>
              </a:r>
              <a:endParaRPr lang="en-US" sz="1000" b="1" dirty="0">
                <a:solidFill>
                  <a:prstClr val="white"/>
                </a:solidFill>
              </a:endParaRPr>
            </a:p>
          </p:txBody>
        </p:sp>
        <p:sp>
          <p:nvSpPr>
            <p:cNvPr id="98" name="Rounded Rectangle 97"/>
            <p:cNvSpPr/>
            <p:nvPr/>
          </p:nvSpPr>
          <p:spPr>
            <a:xfrm>
              <a:off x="3733801" y="5791200"/>
              <a:ext cx="1447800" cy="685800"/>
            </a:xfrm>
            <a:prstGeom prst="roundRect">
              <a:avLst/>
            </a:prstGeom>
            <a:grpFill/>
            <a:ln w="19050">
              <a:solidFill>
                <a:schemeClr val="bg1">
                  <a:lumMod val="65000"/>
                  <a:alpha val="62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Grass</a:t>
              </a:r>
              <a:endParaRPr lang="en-US" sz="1000" b="1" dirty="0">
                <a:solidFill>
                  <a:prstClr val="white"/>
                </a:solidFill>
              </a:endParaRPr>
            </a:p>
          </p:txBody>
        </p:sp>
        <p:sp>
          <p:nvSpPr>
            <p:cNvPr id="99" name="Rounded Rectangle 98"/>
            <p:cNvSpPr/>
            <p:nvPr/>
          </p:nvSpPr>
          <p:spPr>
            <a:xfrm>
              <a:off x="3733801" y="1981200"/>
              <a:ext cx="1447800" cy="685800"/>
            </a:xfrm>
            <a:prstGeom prst="roundRect">
              <a:avLst/>
            </a:prstGeom>
            <a:grpFill/>
            <a:ln w="19050">
              <a:solidFill>
                <a:schemeClr val="bg1">
                  <a:lumMod val="65000"/>
                  <a:alpha val="62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Same Forest</a:t>
              </a:r>
              <a:endParaRPr lang="en-US" sz="1000" b="1" dirty="0">
                <a:solidFill>
                  <a:prstClr val="white"/>
                </a:solidFill>
              </a:endParaRPr>
            </a:p>
          </p:txBody>
        </p:sp>
      </p:grpSp>
      <p:sp>
        <p:nvSpPr>
          <p:cNvPr id="110" name="Rounded Rectangle 109"/>
          <p:cNvSpPr/>
          <p:nvPr/>
        </p:nvSpPr>
        <p:spPr>
          <a:xfrm>
            <a:off x="8359637" y="2070652"/>
            <a:ext cx="708163" cy="387626"/>
          </a:xfrm>
          <a:prstGeom prst="roundRect">
            <a:avLst/>
          </a:prstGeom>
          <a:solidFill>
            <a:srgbClr val="FD9641"/>
          </a:solidFill>
          <a:ln w="22225">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Grass</a:t>
            </a:r>
            <a:endParaRPr lang="en-US" sz="1000" b="1" dirty="0">
              <a:solidFill>
                <a:prstClr val="white"/>
              </a:solidFill>
            </a:endParaRPr>
          </a:p>
        </p:txBody>
      </p:sp>
      <p:sp>
        <p:nvSpPr>
          <p:cNvPr id="111" name="Rounded Rectangle 110"/>
          <p:cNvSpPr/>
          <p:nvPr/>
        </p:nvSpPr>
        <p:spPr>
          <a:xfrm>
            <a:off x="8359637" y="2501348"/>
            <a:ext cx="708163" cy="387626"/>
          </a:xfrm>
          <a:prstGeom prst="roundRect">
            <a:avLst/>
          </a:prstGeom>
          <a:solidFill>
            <a:srgbClr val="FFFFAF"/>
          </a:solidFill>
          <a:ln w="22225">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black"/>
                </a:solidFill>
              </a:rPr>
              <a:t>Sage</a:t>
            </a:r>
            <a:endParaRPr lang="en-US" sz="1000" b="1" dirty="0">
              <a:solidFill>
                <a:prstClr val="black"/>
              </a:solidFill>
            </a:endParaRPr>
          </a:p>
        </p:txBody>
      </p:sp>
      <p:sp>
        <p:nvSpPr>
          <p:cNvPr id="112" name="Rounded Rectangle 111"/>
          <p:cNvSpPr/>
          <p:nvPr/>
        </p:nvSpPr>
        <p:spPr>
          <a:xfrm>
            <a:off x="7614202" y="2501348"/>
            <a:ext cx="708163" cy="387626"/>
          </a:xfrm>
          <a:prstGeom prst="roundRect">
            <a:avLst/>
          </a:prstGeom>
          <a:solidFill>
            <a:schemeClr val="accent3"/>
          </a:solidFill>
          <a:ln w="22225">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Fire Adapted</a:t>
            </a:r>
            <a:endParaRPr lang="en-US" sz="1000" b="1" dirty="0">
              <a:solidFill>
                <a:prstClr val="white"/>
              </a:solidFill>
            </a:endParaRPr>
          </a:p>
        </p:txBody>
      </p:sp>
      <p:cxnSp>
        <p:nvCxnSpPr>
          <p:cNvPr id="113" name="Elbow Connector 112"/>
          <p:cNvCxnSpPr>
            <a:stCxn id="117" idx="3"/>
            <a:endCxn id="112" idx="1"/>
          </p:cNvCxnSpPr>
          <p:nvPr/>
        </p:nvCxnSpPr>
        <p:spPr>
          <a:xfrm>
            <a:off x="7241485" y="2479813"/>
            <a:ext cx="372717" cy="215348"/>
          </a:xfrm>
          <a:prstGeom prst="bentConnector3">
            <a:avLst>
              <a:gd name="adj1" fmla="val 50000"/>
            </a:avLst>
          </a:prstGeom>
          <a:ln w="22225">
            <a:tailEnd type="arrow"/>
          </a:ln>
        </p:spPr>
        <p:style>
          <a:lnRef idx="1">
            <a:schemeClr val="accent3"/>
          </a:lnRef>
          <a:fillRef idx="0">
            <a:schemeClr val="accent3"/>
          </a:fillRef>
          <a:effectRef idx="0">
            <a:schemeClr val="accent3"/>
          </a:effectRef>
          <a:fontRef idx="minor">
            <a:schemeClr val="tx1"/>
          </a:fontRef>
        </p:style>
      </p:cxnSp>
      <p:cxnSp>
        <p:nvCxnSpPr>
          <p:cNvPr id="114" name="Elbow Connector 113"/>
          <p:cNvCxnSpPr>
            <a:stCxn id="117" idx="2"/>
            <a:endCxn id="111" idx="2"/>
          </p:cNvCxnSpPr>
          <p:nvPr/>
        </p:nvCxnSpPr>
        <p:spPr>
          <a:xfrm rot="16200000" flipH="1">
            <a:off x="7692887" y="1868142"/>
            <a:ext cx="215348" cy="1826315"/>
          </a:xfrm>
          <a:prstGeom prst="bentConnector3">
            <a:avLst>
              <a:gd name="adj1" fmla="val 160981"/>
            </a:avLst>
          </a:prstGeom>
          <a:ln w="22225">
            <a:solidFill>
              <a:srgbClr val="FFFFAF"/>
            </a:solidFill>
            <a:tailEnd type="arrow"/>
          </a:ln>
        </p:spPr>
        <p:style>
          <a:lnRef idx="1">
            <a:schemeClr val="accent3"/>
          </a:lnRef>
          <a:fillRef idx="0">
            <a:schemeClr val="accent3"/>
          </a:fillRef>
          <a:effectRef idx="0">
            <a:schemeClr val="accent3"/>
          </a:effectRef>
          <a:fontRef idx="minor">
            <a:schemeClr val="tx1"/>
          </a:fontRef>
        </p:style>
      </p:cxnSp>
      <p:cxnSp>
        <p:nvCxnSpPr>
          <p:cNvPr id="115" name="Elbow Connector 114"/>
          <p:cNvCxnSpPr/>
          <p:nvPr/>
        </p:nvCxnSpPr>
        <p:spPr>
          <a:xfrm rot="5400000" flipH="1" flipV="1">
            <a:off x="7692886" y="1265168"/>
            <a:ext cx="215348" cy="1826315"/>
          </a:xfrm>
          <a:prstGeom prst="bentConnector3">
            <a:avLst>
              <a:gd name="adj1" fmla="val 160000"/>
            </a:avLst>
          </a:prstGeom>
          <a:ln w="22225">
            <a:solidFill>
              <a:srgbClr val="FD9641"/>
            </a:solidFill>
            <a:tailEnd type="arrow"/>
          </a:ln>
        </p:spPr>
        <p:style>
          <a:lnRef idx="1">
            <a:schemeClr val="accent3"/>
          </a:lnRef>
          <a:fillRef idx="0">
            <a:schemeClr val="accent3"/>
          </a:fillRef>
          <a:effectRef idx="0">
            <a:schemeClr val="accent3"/>
          </a:effectRef>
          <a:fontRef idx="minor">
            <a:schemeClr val="tx1"/>
          </a:fontRef>
        </p:style>
      </p:cxnSp>
      <p:cxnSp>
        <p:nvCxnSpPr>
          <p:cNvPr id="116" name="Elbow Connector 115"/>
          <p:cNvCxnSpPr>
            <a:endCxn id="117" idx="1"/>
          </p:cNvCxnSpPr>
          <p:nvPr/>
        </p:nvCxnSpPr>
        <p:spPr>
          <a:xfrm>
            <a:off x="6346963" y="2479813"/>
            <a:ext cx="186359" cy="898"/>
          </a:xfrm>
          <a:prstGeom prst="bentConnector3">
            <a:avLst>
              <a:gd name="adj1" fmla="val 50000"/>
            </a:avLst>
          </a:prstGeom>
          <a:ln w="22225">
            <a:tailEnd type="arrow"/>
          </a:ln>
        </p:spPr>
        <p:style>
          <a:lnRef idx="1">
            <a:schemeClr val="accent3"/>
          </a:lnRef>
          <a:fillRef idx="0">
            <a:schemeClr val="accent3"/>
          </a:fillRef>
          <a:effectRef idx="0">
            <a:schemeClr val="accent3"/>
          </a:effectRef>
          <a:fontRef idx="minor">
            <a:schemeClr val="tx1"/>
          </a:fontRef>
        </p:style>
      </p:cxnSp>
      <p:sp>
        <p:nvSpPr>
          <p:cNvPr id="117" name="Rounded Rectangle 116"/>
          <p:cNvSpPr/>
          <p:nvPr/>
        </p:nvSpPr>
        <p:spPr>
          <a:xfrm>
            <a:off x="6533322" y="2286000"/>
            <a:ext cx="708163" cy="387626"/>
          </a:xfrm>
          <a:prstGeom prst="roundRect">
            <a:avLst/>
          </a:prstGeom>
          <a:solidFill>
            <a:schemeClr val="bg1">
              <a:lumMod val="85000"/>
            </a:schemeClr>
          </a:solidFill>
          <a:ln w="222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1000" b="1" dirty="0" smtClean="0">
                <a:solidFill>
                  <a:prstClr val="white"/>
                </a:solidFill>
              </a:rPr>
              <a:t>New Forest</a:t>
            </a:r>
            <a:endParaRPr lang="en-US" sz="1000" b="1" dirty="0">
              <a:solidFill>
                <a:prstClr val="white"/>
              </a:solidFill>
            </a:endParaRPr>
          </a:p>
        </p:txBody>
      </p:sp>
    </p:spTree>
    <p:extLst>
      <p:ext uri="{BB962C8B-B14F-4D97-AF65-F5344CB8AC3E}">
        <p14:creationId xmlns:p14="http://schemas.microsoft.com/office/powerpoint/2010/main" val="20005320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FireBGCv2 Limitations</a:t>
            </a:r>
            <a:endParaRPr lang="en-US" dirty="0"/>
          </a:p>
        </p:txBody>
      </p:sp>
      <p:sp>
        <p:nvSpPr>
          <p:cNvPr id="3" name="Content Placeholder 2"/>
          <p:cNvSpPr>
            <a:spLocks noGrp="1"/>
          </p:cNvSpPr>
          <p:nvPr>
            <p:ph idx="1"/>
          </p:nvPr>
        </p:nvSpPr>
        <p:spPr>
          <a:xfrm>
            <a:off x="457200" y="1444752"/>
            <a:ext cx="8229600" cy="4525963"/>
          </a:xfrm>
        </p:spPr>
        <p:txBody>
          <a:bodyPr/>
          <a:lstStyle/>
          <a:p>
            <a:r>
              <a:rPr lang="en-US" dirty="0" smtClean="0"/>
              <a:t>Difficult to parameterize</a:t>
            </a:r>
          </a:p>
          <a:p>
            <a:r>
              <a:rPr lang="en-US" dirty="0" smtClean="0"/>
              <a:t>Difficult to initialize</a:t>
            </a:r>
          </a:p>
          <a:p>
            <a:r>
              <a:rPr lang="en-US" dirty="0" smtClean="0"/>
              <a:t>Long execution times (20-50 hours)</a:t>
            </a:r>
          </a:p>
          <a:p>
            <a:r>
              <a:rPr lang="en-US" dirty="0" smtClean="0"/>
              <a:t>Extensive memory requirements (&gt;7 GB)</a:t>
            </a:r>
          </a:p>
          <a:p>
            <a:r>
              <a:rPr lang="en-US" dirty="0" smtClean="0"/>
              <a:t>Abundant output</a:t>
            </a:r>
          </a:p>
          <a:p>
            <a:r>
              <a:rPr lang="en-US" dirty="0" smtClean="0"/>
              <a:t>Difficult to understand and use</a:t>
            </a:r>
          </a:p>
          <a:p>
            <a:r>
              <a:rPr lang="en-US" dirty="0" smtClean="0"/>
              <a:t>Long training time</a:t>
            </a:r>
          </a:p>
          <a:p>
            <a:r>
              <a:rPr lang="en-US" dirty="0" smtClean="0"/>
              <a:t>Not really a management model</a:t>
            </a:r>
          </a:p>
          <a:p>
            <a:endParaRPr lang="en-US" dirty="0" smtClean="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FireBGCv2 Advantages</a:t>
            </a:r>
            <a:endParaRPr lang="en-US" dirty="0"/>
          </a:p>
        </p:txBody>
      </p:sp>
      <p:sp>
        <p:nvSpPr>
          <p:cNvPr id="3" name="Content Placeholder 2"/>
          <p:cNvSpPr>
            <a:spLocks noGrp="1"/>
          </p:cNvSpPr>
          <p:nvPr>
            <p:ph idx="1"/>
          </p:nvPr>
        </p:nvSpPr>
        <p:spPr>
          <a:xfrm>
            <a:off x="457200" y="1435608"/>
            <a:ext cx="8229600" cy="4525963"/>
          </a:xfrm>
        </p:spPr>
        <p:txBody>
          <a:bodyPr/>
          <a:lstStyle/>
          <a:p>
            <a:r>
              <a:rPr lang="en-US" dirty="0" smtClean="0"/>
              <a:t>One of the most comprehensive landscape models available</a:t>
            </a:r>
          </a:p>
          <a:p>
            <a:r>
              <a:rPr lang="en-US" dirty="0" smtClean="0"/>
              <a:t>Highly complex, non-linear behaviors</a:t>
            </a:r>
          </a:p>
          <a:p>
            <a:r>
              <a:rPr lang="en-US" dirty="0" smtClean="0"/>
              <a:t>Fire-climate-vegetation linkage</a:t>
            </a:r>
          </a:p>
          <a:p>
            <a:r>
              <a:rPr lang="en-US" dirty="0" smtClean="0"/>
              <a:t>Runs on any computer</a:t>
            </a:r>
          </a:p>
          <a:p>
            <a:r>
              <a:rPr lang="en-US" dirty="0" smtClean="0"/>
              <a:t>Extensive documentation</a:t>
            </a:r>
          </a:p>
          <a:p>
            <a:r>
              <a:rPr lang="en-US" dirty="0" smtClean="0"/>
              <a:t>Code available</a:t>
            </a:r>
          </a:p>
          <a:p>
            <a:r>
              <a:rPr lang="en-US" dirty="0" smtClean="0"/>
              <a:t>Flexible structure</a:t>
            </a:r>
          </a:p>
          <a:p>
            <a:endParaRPr lang="en-US" dirty="0" smtClean="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FireBGCv2 Information</a:t>
            </a:r>
            <a:endParaRPr lang="en-US" dirty="0"/>
          </a:p>
        </p:txBody>
      </p:sp>
      <p:sp>
        <p:nvSpPr>
          <p:cNvPr id="3" name="Content Placeholder 2"/>
          <p:cNvSpPr>
            <a:spLocks noGrp="1"/>
          </p:cNvSpPr>
          <p:nvPr>
            <p:ph idx="1"/>
          </p:nvPr>
        </p:nvSpPr>
        <p:spPr>
          <a:xfrm>
            <a:off x="457200" y="1435608"/>
            <a:ext cx="8229600" cy="4525963"/>
          </a:xfrm>
        </p:spPr>
        <p:txBody>
          <a:bodyPr/>
          <a:lstStyle/>
          <a:p>
            <a:r>
              <a:rPr lang="en-US" dirty="0" smtClean="0"/>
              <a:t>Coded in C programming language</a:t>
            </a:r>
          </a:p>
          <a:p>
            <a:r>
              <a:rPr lang="en-US" dirty="0" smtClean="0"/>
              <a:t>Compiles on any platform</a:t>
            </a:r>
          </a:p>
          <a:p>
            <a:r>
              <a:rPr lang="en-US" dirty="0" smtClean="0"/>
              <a:t>Web site: </a:t>
            </a:r>
          </a:p>
          <a:p>
            <a:r>
              <a:rPr lang="en-US" sz="2000" dirty="0">
                <a:hlinkClick r:id="rId3"/>
              </a:rPr>
              <a:t>http://</a:t>
            </a:r>
            <a:r>
              <a:rPr lang="en-US" sz="2000" dirty="0" smtClean="0">
                <a:hlinkClick r:id="rId3"/>
              </a:rPr>
              <a:t>www.firelab.org/research-projects/fire-ecology/139-firebgc</a:t>
            </a:r>
            <a:endParaRPr lang="en-US" sz="2000" dirty="0" smtClean="0"/>
          </a:p>
          <a:p>
            <a:r>
              <a:rPr lang="en-US" dirty="0" smtClean="0"/>
              <a:t>Implemented for 14 landscapes</a:t>
            </a:r>
          </a:p>
          <a:p>
            <a:r>
              <a:rPr lang="en-US" dirty="0" smtClean="0"/>
              <a:t>Used in over 15 projects…</a:t>
            </a:r>
          </a:p>
          <a:p>
            <a:endParaRPr lang="en-US" dirty="0" smtClean="0"/>
          </a:p>
          <a:p>
            <a:endParaRPr lang="en-US" dirty="0"/>
          </a:p>
        </p:txBody>
      </p:sp>
    </p:spTree>
    <p:extLst>
      <p:ext uri="{BB962C8B-B14F-4D97-AF65-F5344CB8AC3E}">
        <p14:creationId xmlns:p14="http://schemas.microsoft.com/office/powerpoint/2010/main" val="2090422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1" name="Picture 3" descr="C:\keane\docs\models\firebgc\pubs\gtr\firebgcv2\figs\fig2.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319" y="1150367"/>
            <a:ext cx="7288825" cy="5376623"/>
          </a:xfrm>
          <a:prstGeom prst="rect">
            <a:avLst/>
          </a:prstGeom>
          <a:noFill/>
          <a:extLst>
            <a:ext uri="{909E8E84-426E-40DD-AFC4-6F175D3DCCD1}">
              <a14:hiddenFill xmlns:a14="http://schemas.microsoft.com/office/drawing/2010/main">
                <a:solidFill>
                  <a:srgbClr val="FFFFFF"/>
                </a:solidFill>
              </a14:hiddenFill>
            </a:ext>
          </a:extLst>
        </p:spPr>
      </p:pic>
      <p:sp>
        <p:nvSpPr>
          <p:cNvPr id="104" name="Text Box 1126"/>
          <p:cNvSpPr txBox="1">
            <a:spLocks noChangeArrowheads="1"/>
          </p:cNvSpPr>
          <p:nvPr/>
        </p:nvSpPr>
        <p:spPr bwMode="auto">
          <a:xfrm>
            <a:off x="512064" y="429766"/>
            <a:ext cx="8029240" cy="584775"/>
          </a:xfrm>
          <a:prstGeom prst="rect">
            <a:avLst/>
          </a:prstGeom>
          <a:noFill/>
          <a:ln w="38100">
            <a:noFill/>
            <a:miter lim="800000"/>
            <a:headEnd/>
            <a:tailEnd/>
          </a:ln>
        </p:spPr>
        <p:txBody>
          <a:bodyPr wrap="square">
            <a:spAutoFit/>
          </a:bodyPr>
          <a:lstStyle/>
          <a:p>
            <a:pPr eaLnBrk="0" hangingPunct="0"/>
            <a:r>
              <a:rPr lang="en-US" sz="3200" b="1" dirty="0" smtClean="0">
                <a:solidFill>
                  <a:srgbClr val="FFFF00"/>
                </a:solidFill>
                <a:effectLst>
                  <a:outerShdw blurRad="38100" dist="38100" dir="2700000" algn="tl">
                    <a:srgbClr val="000000">
                      <a:alpha val="43137"/>
                    </a:srgbClr>
                  </a:outerShdw>
                </a:effectLst>
              </a:rPr>
              <a:t>So much to simulate…  What model?</a:t>
            </a:r>
            <a:endParaRPr lang="en-US" sz="3200" b="1" dirty="0">
              <a:solidFill>
                <a:srgbClr val="FFFF00"/>
              </a:solidFill>
              <a:effectLst>
                <a:outerShdw blurRad="38100" dist="38100" dir="2700000" algn="tl">
                  <a:srgbClr val="000000">
                    <a:alpha val="43137"/>
                  </a:srgbClr>
                </a:outerShdw>
              </a:effectLst>
            </a:endParaRPr>
          </a:p>
        </p:txBody>
      </p:sp>
      <p:sp>
        <p:nvSpPr>
          <p:cNvPr id="110" name="Rectangle 4"/>
          <p:cNvSpPr txBox="1">
            <a:spLocks noChangeArrowheads="1"/>
          </p:cNvSpPr>
          <p:nvPr/>
        </p:nvSpPr>
        <p:spPr>
          <a:xfrm>
            <a:off x="271463" y="1551432"/>
            <a:ext cx="8433625" cy="4858512"/>
          </a:xfrm>
          <a:prstGeom prst="rect">
            <a:avLst/>
          </a:prstGeom>
          <a:solidFill>
            <a:schemeClr val="accent1">
              <a:lumMod val="50000"/>
            </a:schemeClr>
          </a:solidFill>
          <a:effectLst>
            <a:outerShdw dist="35921" dir="2700000" algn="ctr" rotWithShape="0">
              <a:schemeClr val="tx1"/>
            </a:outerShdw>
          </a:effec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Clr>
                <a:schemeClr val="accent1"/>
              </a:buClr>
              <a:buNone/>
            </a:pPr>
            <a:r>
              <a:rPr lang="en-US" sz="2800" b="1" dirty="0" smtClean="0">
                <a:ln>
                  <a:solidFill>
                    <a:schemeClr val="tx1"/>
                  </a:solidFill>
                </a:ln>
                <a:solidFill>
                  <a:srgbClr val="FFFF00"/>
                </a:solidFill>
                <a:latin typeface="Arial Rounded MT Bold" pitchFamily="34" charset="0"/>
              </a:rPr>
              <a:t> The best models to explore climate change dynamics integrate complex ecological processes over spatial and temporal scales</a:t>
            </a:r>
          </a:p>
          <a:p>
            <a:pPr lvl="1">
              <a:buClr>
                <a:schemeClr val="accent1"/>
              </a:buClr>
            </a:pPr>
            <a:r>
              <a:rPr lang="en-US" sz="2400" b="1" dirty="0" smtClean="0">
                <a:ln>
                  <a:solidFill>
                    <a:schemeClr val="tx1"/>
                  </a:solidFill>
                </a:ln>
                <a:solidFill>
                  <a:schemeClr val="bg1"/>
                </a:solidFill>
                <a:latin typeface="Arial Rounded MT Bold" pitchFamily="34" charset="0"/>
              </a:rPr>
              <a:t>Complex interactions at fine scales eventually become manifest at coarse scales</a:t>
            </a:r>
          </a:p>
          <a:p>
            <a:pPr lvl="1">
              <a:buClr>
                <a:schemeClr val="accent1"/>
              </a:buClr>
            </a:pPr>
            <a:endParaRPr lang="en-US" sz="2400" b="1" dirty="0" smtClean="0">
              <a:ln>
                <a:solidFill>
                  <a:schemeClr val="tx1"/>
                </a:solidFill>
              </a:ln>
              <a:solidFill>
                <a:schemeClr val="bg1"/>
              </a:solidFill>
              <a:latin typeface="Arial Rounded MT Bold" pitchFamily="34" charset="0"/>
            </a:endParaRPr>
          </a:p>
          <a:p>
            <a:pPr lvl="1">
              <a:buClr>
                <a:schemeClr val="accent1"/>
              </a:buClr>
            </a:pPr>
            <a:r>
              <a:rPr lang="en-US" sz="2400" b="1" dirty="0" smtClean="0">
                <a:ln>
                  <a:solidFill>
                    <a:schemeClr val="tx1"/>
                  </a:solidFill>
                </a:ln>
                <a:solidFill>
                  <a:schemeClr val="bg1"/>
                </a:solidFill>
                <a:latin typeface="Arial Rounded MT Bold" pitchFamily="34" charset="0"/>
              </a:rPr>
              <a:t>Models without these interactions have limited application</a:t>
            </a:r>
          </a:p>
          <a:p>
            <a:pPr lvl="1">
              <a:buClr>
                <a:schemeClr val="accent1"/>
              </a:buClr>
            </a:pPr>
            <a:endParaRPr lang="en-US" sz="2400" b="1" dirty="0" smtClean="0">
              <a:ln>
                <a:solidFill>
                  <a:schemeClr val="tx1"/>
                </a:solidFill>
              </a:ln>
              <a:solidFill>
                <a:schemeClr val="bg1"/>
              </a:solidFill>
              <a:latin typeface="Arial Rounded MT Bold" pitchFamily="34" charset="0"/>
            </a:endParaRPr>
          </a:p>
          <a:p>
            <a:pPr lvl="1">
              <a:buClr>
                <a:schemeClr val="accent1"/>
              </a:buClr>
            </a:pPr>
            <a:r>
              <a:rPr lang="en-US" sz="2400" b="1" dirty="0" smtClean="0">
                <a:ln>
                  <a:solidFill>
                    <a:schemeClr val="tx1"/>
                  </a:solidFill>
                </a:ln>
                <a:solidFill>
                  <a:schemeClr val="bg1"/>
                </a:solidFill>
                <a:latin typeface="Arial Rounded MT Bold" pitchFamily="34" charset="0"/>
              </a:rPr>
              <a:t>Interactions should be across processes</a:t>
            </a:r>
            <a:r>
              <a:rPr lang="en-US" sz="2400" b="1" dirty="0">
                <a:ln>
                  <a:solidFill>
                    <a:schemeClr val="tx1"/>
                  </a:solidFill>
                </a:ln>
                <a:solidFill>
                  <a:schemeClr val="bg1"/>
                </a:solidFill>
                <a:latin typeface="Arial Rounded MT Bold" pitchFamily="34" charset="0"/>
              </a:rPr>
              <a:t> </a:t>
            </a:r>
            <a:r>
              <a:rPr lang="en-US" sz="2400" b="1" dirty="0" smtClean="0">
                <a:ln>
                  <a:solidFill>
                    <a:schemeClr val="tx1"/>
                  </a:solidFill>
                </a:ln>
                <a:solidFill>
                  <a:schemeClr val="bg1"/>
                </a:solidFill>
                <a:latin typeface="Arial Rounded MT Bold" pitchFamily="34" charset="0"/>
              </a:rPr>
              <a:t>&amp; scales</a:t>
            </a:r>
            <a:endParaRPr lang="en-US" sz="2400" b="1" dirty="0">
              <a:ln>
                <a:solidFill>
                  <a:schemeClr val="tx1"/>
                </a:solidFill>
              </a:ln>
              <a:solidFill>
                <a:schemeClr val="bg1"/>
              </a:solidFill>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p:cTn id="7" dur="1000" fill="hold"/>
                                        <p:tgtEl>
                                          <p:spTgt spid="110"/>
                                        </p:tgtEl>
                                        <p:attrNameLst>
                                          <p:attrName>ppt_w</p:attrName>
                                        </p:attrNameLst>
                                      </p:cBhvr>
                                      <p:tavLst>
                                        <p:tav tm="0">
                                          <p:val>
                                            <p:fltVal val="0"/>
                                          </p:val>
                                        </p:tav>
                                        <p:tav tm="100000">
                                          <p:val>
                                            <p:strVal val="#ppt_w"/>
                                          </p:val>
                                        </p:tav>
                                      </p:tavLst>
                                    </p:anim>
                                    <p:anim calcmode="lin" valueType="num">
                                      <p:cBhvr>
                                        <p:cTn id="8" dur="1000" fill="hold"/>
                                        <p:tgtEl>
                                          <p:spTgt spid="110"/>
                                        </p:tgtEl>
                                        <p:attrNameLst>
                                          <p:attrName>ppt_h</p:attrName>
                                        </p:attrNameLst>
                                      </p:cBhvr>
                                      <p:tavLst>
                                        <p:tav tm="0">
                                          <p:val>
                                            <p:fltVal val="0"/>
                                          </p:val>
                                        </p:tav>
                                        <p:tav tm="100000">
                                          <p:val>
                                            <p:strVal val="#ppt_h"/>
                                          </p:val>
                                        </p:tav>
                                      </p:tavLst>
                                    </p:anim>
                                    <p:anim calcmode="lin" valueType="num">
                                      <p:cBhvr>
                                        <p:cTn id="9" dur="1000" fill="hold"/>
                                        <p:tgtEl>
                                          <p:spTgt spid="110"/>
                                        </p:tgtEl>
                                        <p:attrNameLst>
                                          <p:attrName>style.rotation</p:attrName>
                                        </p:attrNameLst>
                                      </p:cBhvr>
                                      <p:tavLst>
                                        <p:tav tm="0">
                                          <p:val>
                                            <p:fltVal val="90"/>
                                          </p:val>
                                        </p:tav>
                                        <p:tav tm="100000">
                                          <p:val>
                                            <p:fltVal val="0"/>
                                          </p:val>
                                        </p:tav>
                                      </p:tavLst>
                                    </p:anim>
                                    <p:animEffect transition="in" filter="fade">
                                      <p:cBhvr>
                                        <p:cTn id="10" dur="1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sz="half" idx="1"/>
          </p:nvPr>
        </p:nvSpPr>
        <p:spPr>
          <a:xfrm>
            <a:off x="0" y="890588"/>
            <a:ext cx="3581400" cy="5743575"/>
          </a:xfrm>
        </p:spPr>
        <p:txBody>
          <a:bodyPr/>
          <a:lstStyle/>
          <a:p>
            <a:pPr eaLnBrk="1" hangingPunct="1">
              <a:lnSpc>
                <a:spcPct val="80000"/>
              </a:lnSpc>
              <a:spcBef>
                <a:spcPct val="65000"/>
              </a:spcBef>
            </a:pPr>
            <a:r>
              <a:rPr lang="en-US" sz="2200" b="1" dirty="0" smtClean="0"/>
              <a:t>Mechanistic, spatially explicit individual tree succession model</a:t>
            </a:r>
          </a:p>
          <a:p>
            <a:pPr lvl="1" eaLnBrk="1" hangingPunct="1">
              <a:lnSpc>
                <a:spcPct val="90000"/>
              </a:lnSpc>
            </a:pPr>
            <a:r>
              <a:rPr lang="en-US" sz="2400" dirty="0" smtClean="0"/>
              <a:t>Ecosystem process simulation</a:t>
            </a:r>
            <a:endParaRPr lang="en-US" sz="2400" b="1" dirty="0" smtClean="0">
              <a:solidFill>
                <a:srgbClr val="3333FF"/>
              </a:solidFill>
            </a:endParaRPr>
          </a:p>
          <a:p>
            <a:pPr lvl="1" eaLnBrk="1" hangingPunct="1">
              <a:lnSpc>
                <a:spcPct val="90000"/>
              </a:lnSpc>
            </a:pPr>
            <a:r>
              <a:rPr lang="en-US" sz="2400" dirty="0" smtClean="0"/>
              <a:t>Fire ignition and spread</a:t>
            </a:r>
            <a:endParaRPr lang="en-US" sz="2400" b="1" dirty="0" smtClean="0">
              <a:solidFill>
                <a:srgbClr val="3333FF"/>
              </a:solidFill>
            </a:endParaRPr>
          </a:p>
          <a:p>
            <a:pPr lvl="1" eaLnBrk="1" hangingPunct="1">
              <a:lnSpc>
                <a:spcPct val="90000"/>
              </a:lnSpc>
            </a:pPr>
            <a:r>
              <a:rPr lang="en-US" sz="2400" dirty="0" smtClean="0"/>
              <a:t>Multi-species / multi-age stand dynamics</a:t>
            </a:r>
          </a:p>
          <a:p>
            <a:pPr lvl="1" eaLnBrk="1" hangingPunct="1">
              <a:lnSpc>
                <a:spcPct val="90000"/>
              </a:lnSpc>
            </a:pPr>
            <a:r>
              <a:rPr lang="en-US" sz="2400" dirty="0" smtClean="0"/>
              <a:t>Operates at multiple spatial and temporal scales</a:t>
            </a:r>
          </a:p>
          <a:p>
            <a:pPr lvl="1" eaLnBrk="1" hangingPunct="1">
              <a:lnSpc>
                <a:spcPct val="90000"/>
              </a:lnSpc>
              <a:buClr>
                <a:schemeClr val="tx1"/>
              </a:buClr>
            </a:pPr>
            <a:r>
              <a:rPr lang="en-US" sz="2400" b="1" dirty="0" smtClean="0">
                <a:solidFill>
                  <a:srgbClr val="FF3300"/>
                </a:solidFill>
              </a:rPr>
              <a:t>Captures climate-fire-vegetation interactions</a:t>
            </a:r>
          </a:p>
        </p:txBody>
      </p:sp>
      <p:grpSp>
        <p:nvGrpSpPr>
          <p:cNvPr id="2" name="Group 37"/>
          <p:cNvGrpSpPr>
            <a:grpSpLocks/>
          </p:cNvGrpSpPr>
          <p:nvPr/>
        </p:nvGrpSpPr>
        <p:grpSpPr bwMode="auto">
          <a:xfrm>
            <a:off x="3848100" y="1498599"/>
            <a:ext cx="4889500" cy="5123874"/>
            <a:chOff x="2120" y="744"/>
            <a:chExt cx="3336" cy="2528"/>
          </a:xfrm>
        </p:grpSpPr>
        <p:sp>
          <p:nvSpPr>
            <p:cNvPr id="17445" name="Rectangle 36"/>
            <p:cNvSpPr>
              <a:spLocks noChangeArrowheads="1"/>
            </p:cNvSpPr>
            <p:nvPr/>
          </p:nvSpPr>
          <p:spPr bwMode="auto">
            <a:xfrm>
              <a:off x="2120" y="744"/>
              <a:ext cx="3272" cy="1968"/>
            </a:xfrm>
            <a:prstGeom prst="rect">
              <a:avLst/>
            </a:prstGeom>
            <a:noFill/>
            <a:ln w="9525">
              <a:solidFill>
                <a:schemeClr val="tx1"/>
              </a:solidFill>
              <a:miter lim="800000"/>
              <a:headEnd/>
              <a:tailEnd/>
            </a:ln>
          </p:spPr>
          <p:txBody>
            <a:bodyPr wrap="none" anchor="ctr"/>
            <a:lstStyle/>
            <a:p>
              <a:endParaRPr lang="en-US"/>
            </a:p>
          </p:txBody>
        </p:sp>
        <p:pic>
          <p:nvPicPr>
            <p:cNvPr id="17446" name="Picture 29" descr="firebgc_schema"/>
            <p:cNvPicPr>
              <a:picLocks noChangeAspect="1" noChangeArrowheads="1"/>
            </p:cNvPicPr>
            <p:nvPr/>
          </p:nvPicPr>
          <p:blipFill>
            <a:blip r:embed="rId3" cstate="print"/>
            <a:srcRect/>
            <a:stretch>
              <a:fillRect/>
            </a:stretch>
          </p:blipFill>
          <p:spPr bwMode="auto">
            <a:xfrm>
              <a:off x="2325" y="881"/>
              <a:ext cx="2107" cy="1697"/>
            </a:xfrm>
            <a:prstGeom prst="rect">
              <a:avLst/>
            </a:prstGeom>
            <a:noFill/>
            <a:ln w="9525">
              <a:noFill/>
              <a:miter lim="800000"/>
              <a:headEnd/>
              <a:tailEnd/>
            </a:ln>
          </p:spPr>
        </p:pic>
        <p:sp>
          <p:nvSpPr>
            <p:cNvPr id="17447" name="Text Box 30"/>
            <p:cNvSpPr txBox="1">
              <a:spLocks noChangeArrowheads="1"/>
            </p:cNvSpPr>
            <p:nvPr/>
          </p:nvSpPr>
          <p:spPr bwMode="auto">
            <a:xfrm>
              <a:off x="4400" y="1008"/>
              <a:ext cx="1025" cy="578"/>
            </a:xfrm>
            <a:prstGeom prst="rect">
              <a:avLst/>
            </a:prstGeom>
            <a:noFill/>
            <a:ln w="9525">
              <a:noFill/>
              <a:miter lim="800000"/>
              <a:headEnd/>
              <a:tailEnd/>
            </a:ln>
          </p:spPr>
          <p:txBody>
            <a:bodyPr/>
            <a:lstStyle/>
            <a:p>
              <a:r>
                <a:rPr lang="en-US" sz="1800"/>
                <a:t>Landscape</a:t>
              </a:r>
            </a:p>
          </p:txBody>
        </p:sp>
        <p:sp>
          <p:nvSpPr>
            <p:cNvPr id="17448" name="Text Box 31"/>
            <p:cNvSpPr txBox="1">
              <a:spLocks noChangeArrowheads="1"/>
            </p:cNvSpPr>
            <p:nvPr/>
          </p:nvSpPr>
          <p:spPr bwMode="auto">
            <a:xfrm>
              <a:off x="4400" y="1456"/>
              <a:ext cx="511" cy="577"/>
            </a:xfrm>
            <a:prstGeom prst="rect">
              <a:avLst/>
            </a:prstGeom>
            <a:noFill/>
            <a:ln w="9525">
              <a:noFill/>
              <a:miter lim="800000"/>
              <a:headEnd/>
              <a:tailEnd/>
            </a:ln>
          </p:spPr>
          <p:txBody>
            <a:bodyPr/>
            <a:lstStyle/>
            <a:p>
              <a:r>
                <a:rPr lang="en-US" sz="1800"/>
                <a:t>Site</a:t>
              </a:r>
            </a:p>
          </p:txBody>
        </p:sp>
        <p:sp>
          <p:nvSpPr>
            <p:cNvPr id="17449" name="Text Box 32"/>
            <p:cNvSpPr txBox="1">
              <a:spLocks noChangeArrowheads="1"/>
            </p:cNvSpPr>
            <p:nvPr/>
          </p:nvSpPr>
          <p:spPr bwMode="auto">
            <a:xfrm>
              <a:off x="4400" y="1809"/>
              <a:ext cx="552" cy="824"/>
            </a:xfrm>
            <a:prstGeom prst="rect">
              <a:avLst/>
            </a:prstGeom>
            <a:noFill/>
            <a:ln w="9525">
              <a:noFill/>
              <a:miter lim="800000"/>
              <a:headEnd/>
              <a:tailEnd/>
            </a:ln>
          </p:spPr>
          <p:txBody>
            <a:bodyPr/>
            <a:lstStyle/>
            <a:p>
              <a:r>
                <a:rPr lang="en-US" sz="1800"/>
                <a:t>Stand</a:t>
              </a:r>
            </a:p>
          </p:txBody>
        </p:sp>
        <p:sp>
          <p:nvSpPr>
            <p:cNvPr id="17450" name="Text Box 33"/>
            <p:cNvSpPr txBox="1">
              <a:spLocks noChangeArrowheads="1"/>
            </p:cNvSpPr>
            <p:nvPr/>
          </p:nvSpPr>
          <p:spPr bwMode="auto">
            <a:xfrm>
              <a:off x="4183" y="2047"/>
              <a:ext cx="1273" cy="578"/>
            </a:xfrm>
            <a:prstGeom prst="rect">
              <a:avLst/>
            </a:prstGeom>
            <a:noFill/>
            <a:ln w="9525">
              <a:noFill/>
              <a:miter lim="800000"/>
              <a:headEnd/>
              <a:tailEnd/>
            </a:ln>
          </p:spPr>
          <p:txBody>
            <a:bodyPr/>
            <a:lstStyle/>
            <a:p>
              <a:endParaRPr lang="en-US" sz="1800"/>
            </a:p>
          </p:txBody>
        </p:sp>
        <p:sp>
          <p:nvSpPr>
            <p:cNvPr id="17451" name="Text Box 34"/>
            <p:cNvSpPr txBox="1">
              <a:spLocks noChangeArrowheads="1"/>
            </p:cNvSpPr>
            <p:nvPr/>
          </p:nvSpPr>
          <p:spPr bwMode="auto">
            <a:xfrm>
              <a:off x="4064" y="2320"/>
              <a:ext cx="1023" cy="578"/>
            </a:xfrm>
            <a:prstGeom prst="rect">
              <a:avLst/>
            </a:prstGeom>
            <a:noFill/>
            <a:ln w="9525">
              <a:noFill/>
              <a:miter lim="800000"/>
              <a:headEnd/>
              <a:tailEnd/>
            </a:ln>
          </p:spPr>
          <p:txBody>
            <a:bodyPr/>
            <a:lstStyle/>
            <a:p>
              <a:r>
                <a:rPr lang="en-US" sz="1800"/>
                <a:t>Species</a:t>
              </a:r>
            </a:p>
          </p:txBody>
        </p:sp>
        <p:sp>
          <p:nvSpPr>
            <p:cNvPr id="17452" name="Text Box 35"/>
            <p:cNvSpPr txBox="1">
              <a:spLocks noChangeArrowheads="1"/>
            </p:cNvSpPr>
            <p:nvPr/>
          </p:nvSpPr>
          <p:spPr bwMode="auto">
            <a:xfrm>
              <a:off x="2536" y="2200"/>
              <a:ext cx="472" cy="1072"/>
            </a:xfrm>
            <a:prstGeom prst="rect">
              <a:avLst/>
            </a:prstGeom>
            <a:noFill/>
            <a:ln w="9525">
              <a:noFill/>
              <a:miter lim="800000"/>
              <a:headEnd/>
              <a:tailEnd/>
            </a:ln>
          </p:spPr>
          <p:txBody>
            <a:bodyPr/>
            <a:lstStyle/>
            <a:p>
              <a:r>
                <a:rPr lang="en-US" sz="1800"/>
                <a:t>Tree</a:t>
              </a:r>
            </a:p>
          </p:txBody>
        </p:sp>
      </p:grpSp>
      <p:sp>
        <p:nvSpPr>
          <p:cNvPr id="22577" name="Text Box 49"/>
          <p:cNvSpPr txBox="1">
            <a:spLocks noChangeArrowheads="1"/>
          </p:cNvSpPr>
          <p:nvPr/>
        </p:nvSpPr>
        <p:spPr bwMode="auto">
          <a:xfrm>
            <a:off x="0" y="-3175"/>
            <a:ext cx="9144000" cy="762000"/>
          </a:xfrm>
          <a:prstGeom prst="rect">
            <a:avLst/>
          </a:prstGeom>
          <a:solidFill>
            <a:schemeClr val="tx1"/>
          </a:solidFill>
          <a:ln w="9525" algn="ctr">
            <a:noFill/>
            <a:miter lim="800000"/>
            <a:headEnd/>
            <a:tailEnd/>
          </a:ln>
          <a:effectLst/>
        </p:spPr>
        <p:txBody>
          <a:bodyPr>
            <a:spAutoFit/>
          </a:bodyPr>
          <a:lstStyle/>
          <a:p>
            <a:pPr algn="ctr">
              <a:defRPr/>
            </a:pPr>
            <a:r>
              <a:rPr lang="en-US" sz="4400" b="1" dirty="0">
                <a:solidFill>
                  <a:schemeClr val="bg1"/>
                </a:solidFill>
                <a:effectLst>
                  <a:outerShdw blurRad="38100" dist="38100" dir="2700000" algn="tl">
                    <a:srgbClr val="808080"/>
                  </a:outerShdw>
                </a:effectLst>
              </a:rPr>
              <a:t>The </a:t>
            </a:r>
            <a:r>
              <a:rPr lang="en-US" sz="4400" b="1" dirty="0" smtClean="0">
                <a:solidFill>
                  <a:schemeClr val="bg1"/>
                </a:solidFill>
                <a:effectLst>
                  <a:outerShdw blurRad="38100" dist="38100" dir="2700000" algn="tl">
                    <a:srgbClr val="808080"/>
                  </a:outerShdw>
                </a:effectLst>
              </a:rPr>
              <a:t>FireBGCv2 </a:t>
            </a:r>
            <a:r>
              <a:rPr lang="en-US" sz="4400" b="1" dirty="0">
                <a:solidFill>
                  <a:schemeClr val="bg1"/>
                </a:solidFill>
                <a:effectLst>
                  <a:outerShdw blurRad="38100" dist="38100" dir="2700000" algn="tl">
                    <a:srgbClr val="808080"/>
                  </a:outerShdw>
                </a:effectLst>
              </a:rPr>
              <a:t>model</a:t>
            </a:r>
            <a:endParaRPr lang="en-US" sz="2800" b="1" i="1" dirty="0">
              <a:solidFill>
                <a:schemeClr val="bg1"/>
              </a:solidFill>
              <a:effectLst>
                <a:outerShdw blurRad="38100" dist="38100" dir="2700000" algn="tl">
                  <a:srgbClr val="808080"/>
                </a:outerShdw>
              </a:effectLst>
            </a:endParaRPr>
          </a:p>
        </p:txBody>
      </p:sp>
      <p:sp>
        <p:nvSpPr>
          <p:cNvPr id="13" name="Text Box 5"/>
          <p:cNvSpPr txBox="1">
            <a:spLocks noChangeArrowheads="1"/>
          </p:cNvSpPr>
          <p:nvPr/>
        </p:nvSpPr>
        <p:spPr bwMode="auto">
          <a:xfrm>
            <a:off x="4425950" y="5536082"/>
            <a:ext cx="3917950" cy="298543"/>
          </a:xfrm>
          <a:prstGeom prst="rect">
            <a:avLst/>
          </a:prstGeom>
          <a:noFill/>
          <a:ln w="9525">
            <a:noFill/>
            <a:miter lim="800000"/>
            <a:headEnd/>
            <a:tailEnd/>
          </a:ln>
        </p:spPr>
        <p:txBody>
          <a:bodyPr lIns="0" tIns="0" rIns="0" bIns="0">
            <a:spAutoFit/>
          </a:bodyPr>
          <a:lstStyle/>
          <a:p>
            <a:pPr defTabSz="828675" hangingPunct="0">
              <a:lnSpc>
                <a:spcPct val="97000"/>
              </a:lnSpc>
              <a:spcBef>
                <a:spcPct val="0"/>
              </a:spcBef>
              <a:buClr>
                <a:srgbClr val="000000"/>
              </a:buClr>
              <a:buSzPct val="45000"/>
              <a:buFont typeface="StarSymbol" charset="0"/>
              <a:buNone/>
              <a:tabLst>
                <a:tab pos="657225" algn="l"/>
                <a:tab pos="1312863" algn="l"/>
                <a:tab pos="1970088" algn="l"/>
                <a:tab pos="2627313" algn="l"/>
                <a:tab pos="3282950" algn="l"/>
              </a:tabLst>
            </a:pPr>
            <a:r>
              <a:rPr lang="en-GB" sz="2000" b="1" i="1" dirty="0" smtClean="0">
                <a:solidFill>
                  <a:srgbClr val="000000"/>
                </a:solidFill>
              </a:rPr>
              <a:t>Simulation platform</a:t>
            </a:r>
            <a:endParaRPr lang="en-GB" sz="2000" b="1" i="1" dirty="0">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a:xfrm>
            <a:off x="442912" y="388938"/>
            <a:ext cx="8229600" cy="1143000"/>
          </a:xfrm>
        </p:spPr>
        <p:txBody>
          <a:bodyPr/>
          <a:lstStyle/>
          <a:p>
            <a:pPr eaLnBrk="1" hangingPunct="1"/>
            <a:r>
              <a:rPr lang="en-US" dirty="0" smtClean="0"/>
              <a:t>FireBGCv2 is NOT…</a:t>
            </a:r>
          </a:p>
        </p:txBody>
      </p:sp>
      <p:pic>
        <p:nvPicPr>
          <p:cNvPr id="10243" name="Picture 2"/>
          <p:cNvPicPr>
            <a:picLocks noChangeAspect="1" noChangeArrowheads="1"/>
          </p:cNvPicPr>
          <p:nvPr/>
        </p:nvPicPr>
        <p:blipFill>
          <a:blip r:embed="rId3" cstate="print"/>
          <a:srcRect/>
          <a:stretch>
            <a:fillRect/>
          </a:stretch>
        </p:blipFill>
        <p:spPr bwMode="auto">
          <a:xfrm>
            <a:off x="11288713" y="9286875"/>
            <a:ext cx="8609012" cy="6486525"/>
          </a:xfrm>
          <a:prstGeom prst="rect">
            <a:avLst/>
          </a:prstGeom>
          <a:noFill/>
          <a:ln w="9525">
            <a:noFill/>
            <a:miter lim="800000"/>
            <a:headEnd/>
            <a:tailEnd/>
          </a:ln>
        </p:spPr>
      </p:pic>
      <p:sp>
        <p:nvSpPr>
          <p:cNvPr id="5" name="Content Placeholder 4"/>
          <p:cNvSpPr>
            <a:spLocks noGrp="1"/>
          </p:cNvSpPr>
          <p:nvPr>
            <p:ph idx="1"/>
          </p:nvPr>
        </p:nvSpPr>
        <p:spPr/>
        <p:txBody>
          <a:bodyPr/>
          <a:lstStyle/>
          <a:p>
            <a:r>
              <a:rPr lang="en-US" sz="2800" dirty="0" smtClean="0"/>
              <a:t>A prognostic, predictive model</a:t>
            </a:r>
          </a:p>
          <a:p>
            <a:pPr lvl="1"/>
            <a:r>
              <a:rPr lang="en-US" sz="2400" dirty="0" smtClean="0"/>
              <a:t>A model that predicts events</a:t>
            </a:r>
          </a:p>
          <a:p>
            <a:pPr lvl="1"/>
            <a:r>
              <a:rPr lang="en-US" sz="2400" dirty="0" smtClean="0"/>
              <a:t>A model that is used for short-term predictions</a:t>
            </a:r>
          </a:p>
          <a:p>
            <a:pPr lvl="1">
              <a:buNone/>
            </a:pPr>
            <a:endParaRPr lang="en-US" sz="2400" dirty="0" smtClean="0"/>
          </a:p>
          <a:p>
            <a:r>
              <a:rPr lang="en-US" sz="2800" dirty="0" smtClean="0"/>
              <a:t>Accurate</a:t>
            </a:r>
          </a:p>
          <a:p>
            <a:pPr lvl="1"/>
            <a:r>
              <a:rPr lang="en-US" sz="2400" dirty="0" smtClean="0"/>
              <a:t>Complexity increases uncertainty</a:t>
            </a:r>
          </a:p>
          <a:p>
            <a:pPr lvl="1"/>
            <a:endParaRPr lang="en-US" sz="2400" dirty="0" smtClean="0"/>
          </a:p>
          <a:p>
            <a:r>
              <a:rPr lang="en-US" sz="2800" dirty="0" smtClean="0"/>
              <a:t>Stable</a:t>
            </a:r>
          </a:p>
          <a:p>
            <a:pPr lvl="1"/>
            <a:r>
              <a:rPr lang="en-US" sz="2400" dirty="0" smtClean="0"/>
              <a:t>Highly complex models are inherently unstable</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a:xfrm>
            <a:off x="433581" y="230318"/>
            <a:ext cx="8229600" cy="1143000"/>
          </a:xfrm>
        </p:spPr>
        <p:txBody>
          <a:bodyPr/>
          <a:lstStyle/>
          <a:p>
            <a:pPr eaLnBrk="1" hangingPunct="1"/>
            <a:r>
              <a:rPr lang="en-US" dirty="0" smtClean="0"/>
              <a:t>FireBGCv2 is…</a:t>
            </a:r>
          </a:p>
        </p:txBody>
      </p:sp>
      <p:pic>
        <p:nvPicPr>
          <p:cNvPr id="10243" name="Picture 2"/>
          <p:cNvPicPr>
            <a:picLocks noChangeAspect="1" noChangeArrowheads="1"/>
          </p:cNvPicPr>
          <p:nvPr/>
        </p:nvPicPr>
        <p:blipFill>
          <a:blip r:embed="rId3" cstate="print"/>
          <a:srcRect/>
          <a:stretch>
            <a:fillRect/>
          </a:stretch>
        </p:blipFill>
        <p:spPr bwMode="auto">
          <a:xfrm>
            <a:off x="11288713" y="9286875"/>
            <a:ext cx="8609012" cy="6486525"/>
          </a:xfrm>
          <a:prstGeom prst="rect">
            <a:avLst/>
          </a:prstGeom>
          <a:noFill/>
          <a:ln w="9525">
            <a:noFill/>
            <a:miter lim="800000"/>
            <a:headEnd/>
            <a:tailEnd/>
          </a:ln>
        </p:spPr>
      </p:pic>
      <p:sp>
        <p:nvSpPr>
          <p:cNvPr id="5" name="Content Placeholder 4"/>
          <p:cNvSpPr>
            <a:spLocks noGrp="1"/>
          </p:cNvSpPr>
          <p:nvPr>
            <p:ph idx="1"/>
          </p:nvPr>
        </p:nvSpPr>
        <p:spPr>
          <a:xfrm>
            <a:off x="821095" y="1301620"/>
            <a:ext cx="7445827" cy="4525963"/>
          </a:xfrm>
        </p:spPr>
        <p:txBody>
          <a:bodyPr/>
          <a:lstStyle/>
          <a:p>
            <a:r>
              <a:rPr lang="en-US" sz="2800" dirty="0" smtClean="0"/>
              <a:t>A regime or cumulative effects model</a:t>
            </a:r>
          </a:p>
          <a:p>
            <a:pPr lvl="1"/>
            <a:r>
              <a:rPr lang="en-US" sz="2400" dirty="0" smtClean="0"/>
              <a:t>Simulates long-term ecological effects</a:t>
            </a:r>
          </a:p>
          <a:p>
            <a:pPr lvl="1"/>
            <a:r>
              <a:rPr lang="en-US" sz="2400" dirty="0" smtClean="0"/>
              <a:t>Simulates complex interactions across scales</a:t>
            </a:r>
          </a:p>
          <a:p>
            <a:pPr lvl="1"/>
            <a:r>
              <a:rPr lang="en-US" sz="2400" dirty="0" smtClean="0"/>
              <a:t>Simulates many disturbances</a:t>
            </a:r>
          </a:p>
          <a:p>
            <a:pPr lvl="1"/>
            <a:endParaRPr lang="en-US" sz="2400" dirty="0" smtClean="0"/>
          </a:p>
          <a:p>
            <a:r>
              <a:rPr lang="en-US" sz="2800" dirty="0" smtClean="0"/>
              <a:t>Robust</a:t>
            </a:r>
          </a:p>
          <a:p>
            <a:pPr lvl="1"/>
            <a:r>
              <a:rPr lang="en-US" sz="2400" dirty="0" smtClean="0"/>
              <a:t>Mechanistic architecture allows wide application</a:t>
            </a:r>
          </a:p>
          <a:p>
            <a:pPr lvl="1"/>
            <a:endParaRPr lang="en-US" sz="2400" dirty="0" smtClean="0"/>
          </a:p>
          <a:p>
            <a:r>
              <a:rPr lang="en-US" sz="2800" dirty="0" smtClean="0"/>
              <a:t>A research platform</a:t>
            </a:r>
          </a:p>
          <a:p>
            <a:pPr lvl="1"/>
            <a:r>
              <a:rPr lang="en-US" sz="2400" dirty="0"/>
              <a:t>E</a:t>
            </a:r>
            <a:r>
              <a:rPr lang="en-US" sz="2400" dirty="0" smtClean="0"/>
              <a:t>xplore new landscape behaviors</a:t>
            </a:r>
          </a:p>
          <a:p>
            <a:pPr lvl="1"/>
            <a:r>
              <a:rPr lang="en-US" sz="2400" dirty="0" smtClean="0"/>
              <a:t>Compare various modeling approaches</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4" name="Oval 3"/>
          <p:cNvSpPr/>
          <p:nvPr/>
        </p:nvSpPr>
        <p:spPr>
          <a:xfrm>
            <a:off x="990600" y="990600"/>
            <a:ext cx="1752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H2OTRANS</a:t>
            </a:r>
            <a:endParaRPr lang="en-US" sz="1400" b="1" dirty="0">
              <a:solidFill>
                <a:schemeClr val="tx1"/>
              </a:solidFill>
            </a:endParaRPr>
          </a:p>
        </p:txBody>
      </p:sp>
      <p:sp>
        <p:nvSpPr>
          <p:cNvPr id="5" name="Oval 4"/>
          <p:cNvSpPr/>
          <p:nvPr/>
        </p:nvSpPr>
        <p:spPr>
          <a:xfrm>
            <a:off x="1066800" y="2209800"/>
            <a:ext cx="16764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DAYTRANS</a:t>
            </a:r>
            <a:endParaRPr lang="en-US" sz="1400" b="1" dirty="0">
              <a:solidFill>
                <a:schemeClr val="tx1"/>
              </a:solidFill>
            </a:endParaRPr>
          </a:p>
        </p:txBody>
      </p:sp>
      <p:sp>
        <p:nvSpPr>
          <p:cNvPr id="6" name="Oval 5"/>
          <p:cNvSpPr/>
          <p:nvPr/>
        </p:nvSpPr>
        <p:spPr>
          <a:xfrm>
            <a:off x="4114800" y="1600200"/>
            <a:ext cx="1600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FOREST-BGC</a:t>
            </a:r>
            <a:endParaRPr lang="en-US" sz="1400" b="1" dirty="0">
              <a:solidFill>
                <a:schemeClr val="tx1"/>
              </a:solidFill>
            </a:endParaRPr>
          </a:p>
        </p:txBody>
      </p:sp>
      <p:sp>
        <p:nvSpPr>
          <p:cNvPr id="7" name="Oval 6"/>
          <p:cNvSpPr/>
          <p:nvPr/>
        </p:nvSpPr>
        <p:spPr>
          <a:xfrm>
            <a:off x="6934200" y="1600200"/>
            <a:ext cx="1600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BIOME-BGC</a:t>
            </a:r>
            <a:endParaRPr lang="en-US" sz="1400" b="1" dirty="0">
              <a:solidFill>
                <a:schemeClr val="tx1"/>
              </a:solidFill>
            </a:endParaRPr>
          </a:p>
        </p:txBody>
      </p:sp>
      <p:sp>
        <p:nvSpPr>
          <p:cNvPr id="8" name="Rounded Rectangle 7"/>
          <p:cNvSpPr/>
          <p:nvPr/>
        </p:nvSpPr>
        <p:spPr>
          <a:xfrm>
            <a:off x="457200" y="3886200"/>
            <a:ext cx="14478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JABOWA</a:t>
            </a:r>
            <a:endParaRPr lang="en-US" sz="1400" b="1" dirty="0">
              <a:solidFill>
                <a:schemeClr val="tx1"/>
              </a:solidFill>
            </a:endParaRPr>
          </a:p>
        </p:txBody>
      </p:sp>
      <p:sp>
        <p:nvSpPr>
          <p:cNvPr id="11" name="Rounded Rectangle 10"/>
          <p:cNvSpPr/>
          <p:nvPr/>
        </p:nvSpPr>
        <p:spPr>
          <a:xfrm>
            <a:off x="2438400" y="3886200"/>
            <a:ext cx="14478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SILVA</a:t>
            </a:r>
            <a:endParaRPr lang="en-US" sz="1400" b="1" dirty="0">
              <a:solidFill>
                <a:schemeClr val="tx1"/>
              </a:solidFill>
            </a:endParaRPr>
          </a:p>
        </p:txBody>
      </p:sp>
      <p:sp>
        <p:nvSpPr>
          <p:cNvPr id="12" name="Rounded Rectangle 11"/>
          <p:cNvSpPr/>
          <p:nvPr/>
        </p:nvSpPr>
        <p:spPr>
          <a:xfrm>
            <a:off x="4419600" y="3886200"/>
            <a:ext cx="14478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FIRESUM</a:t>
            </a:r>
            <a:endParaRPr lang="en-US" sz="1400" b="1" dirty="0">
              <a:solidFill>
                <a:schemeClr val="tx1"/>
              </a:solidFill>
            </a:endParaRPr>
          </a:p>
        </p:txBody>
      </p:sp>
      <p:sp>
        <p:nvSpPr>
          <p:cNvPr id="13" name="Hexagon 12"/>
          <p:cNvSpPr/>
          <p:nvPr/>
        </p:nvSpPr>
        <p:spPr>
          <a:xfrm>
            <a:off x="6553200" y="4876800"/>
            <a:ext cx="1828800" cy="13716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FireBGCv2</a:t>
            </a:r>
            <a:endParaRPr lang="en-US" sz="1400" b="1" dirty="0">
              <a:solidFill>
                <a:schemeClr val="tx1"/>
              </a:solidFill>
            </a:endParaRPr>
          </a:p>
        </p:txBody>
      </p:sp>
      <p:sp>
        <p:nvSpPr>
          <p:cNvPr id="15" name="Rectangle 14"/>
          <p:cNvSpPr/>
          <p:nvPr/>
        </p:nvSpPr>
        <p:spPr>
          <a:xfrm>
            <a:off x="6096000" y="3048000"/>
            <a:ext cx="14478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FIRE-BGC</a:t>
            </a:r>
            <a:endParaRPr lang="en-US" sz="1400" b="1" dirty="0">
              <a:solidFill>
                <a:schemeClr val="tx1"/>
              </a:solidFill>
            </a:endParaRPr>
          </a:p>
        </p:txBody>
      </p:sp>
      <p:cxnSp>
        <p:nvCxnSpPr>
          <p:cNvPr id="17" name="Straight Arrow Connector 16"/>
          <p:cNvCxnSpPr>
            <a:stCxn id="4" idx="6"/>
          </p:cNvCxnSpPr>
          <p:nvPr/>
        </p:nvCxnSpPr>
        <p:spPr>
          <a:xfrm>
            <a:off x="2743200" y="1447800"/>
            <a:ext cx="1371600"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a:stCxn id="5" idx="6"/>
          </p:cNvCxnSpPr>
          <p:nvPr/>
        </p:nvCxnSpPr>
        <p:spPr>
          <a:xfrm flipV="1">
            <a:off x="2743200" y="2209800"/>
            <a:ext cx="1371600" cy="4953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6" idx="6"/>
            <a:endCxn id="7" idx="2"/>
          </p:cNvCxnSpPr>
          <p:nvPr/>
        </p:nvCxnSpPr>
        <p:spPr>
          <a:xfrm>
            <a:off x="5715000" y="2019300"/>
            <a:ext cx="12192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a:off x="5334000" y="2438400"/>
            <a:ext cx="762000" cy="609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a:stCxn id="8" idx="3"/>
          </p:cNvCxnSpPr>
          <p:nvPr/>
        </p:nvCxnSpPr>
        <p:spPr>
          <a:xfrm>
            <a:off x="1905000" y="4419600"/>
            <a:ext cx="4572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a:off x="3886200" y="4419600"/>
            <a:ext cx="4572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rot="5400000" flipH="1" flipV="1">
            <a:off x="5867400" y="4038600"/>
            <a:ext cx="152400" cy="152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Straight Arrow Connector 29"/>
          <p:cNvCxnSpPr/>
          <p:nvPr/>
        </p:nvCxnSpPr>
        <p:spPr>
          <a:xfrm rot="5400000">
            <a:off x="6819900" y="4533900"/>
            <a:ext cx="6858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2" name="Straight Arrow Connector 31"/>
          <p:cNvCxnSpPr/>
          <p:nvPr/>
        </p:nvCxnSpPr>
        <p:spPr>
          <a:xfrm rot="5400000">
            <a:off x="6667500" y="3619500"/>
            <a:ext cx="23622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1131362" y="5292437"/>
            <a:ext cx="3275256" cy="369332"/>
          </a:xfrm>
          <a:prstGeom prst="rect">
            <a:avLst/>
          </a:prstGeom>
          <a:noFill/>
        </p:spPr>
        <p:txBody>
          <a:bodyPr wrap="none" rtlCol="0">
            <a:spAutoFit/>
          </a:bodyPr>
          <a:lstStyle/>
          <a:p>
            <a:r>
              <a:rPr lang="en-US" dirty="0" smtClean="0"/>
              <a:t>Stand level gap phase models</a:t>
            </a:r>
            <a:endParaRPr lang="en-US" dirty="0"/>
          </a:p>
        </p:txBody>
      </p:sp>
      <p:sp>
        <p:nvSpPr>
          <p:cNvPr id="22" name="TextBox 21"/>
          <p:cNvSpPr txBox="1"/>
          <p:nvPr/>
        </p:nvSpPr>
        <p:spPr>
          <a:xfrm>
            <a:off x="1039092" y="3241965"/>
            <a:ext cx="3788217" cy="369332"/>
          </a:xfrm>
          <a:prstGeom prst="rect">
            <a:avLst/>
          </a:prstGeom>
          <a:noFill/>
        </p:spPr>
        <p:txBody>
          <a:bodyPr wrap="none" rtlCol="0">
            <a:spAutoFit/>
          </a:bodyPr>
          <a:lstStyle/>
          <a:p>
            <a:r>
              <a:rPr lang="en-US" dirty="0" smtClean="0"/>
              <a:t>“Big Leaf” </a:t>
            </a:r>
            <a:r>
              <a:rPr lang="en-US" dirty="0" err="1" smtClean="0"/>
              <a:t>BioGeoChemical</a:t>
            </a:r>
            <a:r>
              <a:rPr lang="en-US" dirty="0" smtClean="0"/>
              <a:t> Models</a:t>
            </a:r>
            <a:endParaRPr lang="en-US" dirty="0"/>
          </a:p>
        </p:txBody>
      </p:sp>
      <p:sp>
        <p:nvSpPr>
          <p:cNvPr id="24" name="TextBox 23"/>
          <p:cNvSpPr txBox="1"/>
          <p:nvPr/>
        </p:nvSpPr>
        <p:spPr>
          <a:xfrm>
            <a:off x="526473" y="332510"/>
            <a:ext cx="8061566" cy="584775"/>
          </a:xfrm>
          <a:prstGeom prst="rect">
            <a:avLst/>
          </a:prstGeom>
          <a:noFill/>
        </p:spPr>
        <p:txBody>
          <a:bodyPr wrap="none" rtlCol="0">
            <a:spAutoFit/>
          </a:bodyPr>
          <a:lstStyle/>
          <a:p>
            <a:r>
              <a:rPr lang="en-US" sz="3200" dirty="0" smtClean="0"/>
              <a:t>The Lineage or “Family Tree” of FireBGCv2</a:t>
            </a:r>
            <a:endParaRPr lang="en-US"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2" name="Picture 1" descr="firebgc_schema.jpg"/>
          <p:cNvPicPr>
            <a:picLocks noChangeAspect="1"/>
          </p:cNvPicPr>
          <p:nvPr/>
        </p:nvPicPr>
        <p:blipFill>
          <a:blip r:embed="rId3" cstate="print"/>
          <a:stretch>
            <a:fillRect/>
          </a:stretch>
        </p:blipFill>
        <p:spPr>
          <a:xfrm>
            <a:off x="152400" y="1981200"/>
            <a:ext cx="5770193" cy="4647976"/>
          </a:xfrm>
          <a:prstGeom prst="rect">
            <a:avLst/>
          </a:prstGeom>
        </p:spPr>
      </p:pic>
      <p:sp>
        <p:nvSpPr>
          <p:cNvPr id="3" name="TextBox 2"/>
          <p:cNvSpPr txBox="1"/>
          <p:nvPr/>
        </p:nvSpPr>
        <p:spPr>
          <a:xfrm>
            <a:off x="304800" y="1447800"/>
            <a:ext cx="4296369" cy="461665"/>
          </a:xfrm>
          <a:prstGeom prst="rect">
            <a:avLst/>
          </a:prstGeom>
          <a:noFill/>
        </p:spPr>
        <p:txBody>
          <a:bodyPr wrap="none" rtlCol="0">
            <a:spAutoFit/>
          </a:bodyPr>
          <a:lstStyle/>
          <a:p>
            <a:r>
              <a:rPr lang="en-US" sz="2400" u="sng" dirty="0" smtClean="0">
                <a:latin typeface="Comic Sans MS" pitchFamily="66" charset="0"/>
              </a:rPr>
              <a:t>Key Levels of Organization:  </a:t>
            </a:r>
            <a:endParaRPr lang="en-US" sz="2400" u="sng" dirty="0">
              <a:latin typeface="Comic Sans MS" pitchFamily="66" charset="0"/>
            </a:endParaRPr>
          </a:p>
        </p:txBody>
      </p:sp>
      <p:grpSp>
        <p:nvGrpSpPr>
          <p:cNvPr id="4" name="Group 3"/>
          <p:cNvGrpSpPr/>
          <p:nvPr/>
        </p:nvGrpSpPr>
        <p:grpSpPr>
          <a:xfrm>
            <a:off x="609600" y="304800"/>
            <a:ext cx="7772400" cy="990600"/>
            <a:chOff x="609600" y="457200"/>
            <a:chExt cx="7772400" cy="990600"/>
          </a:xfrm>
        </p:grpSpPr>
        <p:cxnSp>
          <p:nvCxnSpPr>
            <p:cNvPr id="5" name="Straight Connector 4"/>
            <p:cNvCxnSpPr/>
            <p:nvPr/>
          </p:nvCxnSpPr>
          <p:spPr>
            <a:xfrm>
              <a:off x="609600" y="457200"/>
              <a:ext cx="77724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 name="Group 9"/>
            <p:cNvGrpSpPr/>
            <p:nvPr/>
          </p:nvGrpSpPr>
          <p:grpSpPr>
            <a:xfrm>
              <a:off x="609600" y="713787"/>
              <a:ext cx="7772400" cy="734013"/>
              <a:chOff x="609600" y="713787"/>
              <a:chExt cx="7772400" cy="734013"/>
            </a:xfrm>
          </p:grpSpPr>
          <p:sp>
            <p:nvSpPr>
              <p:cNvPr id="7" name="TextBox 6"/>
              <p:cNvSpPr txBox="1"/>
              <p:nvPr/>
            </p:nvSpPr>
            <p:spPr>
              <a:xfrm>
                <a:off x="1485761" y="713787"/>
                <a:ext cx="5860900" cy="584775"/>
              </a:xfrm>
              <a:prstGeom prst="rect">
                <a:avLst/>
              </a:prstGeom>
              <a:noFill/>
            </p:spPr>
            <p:txBody>
              <a:bodyPr wrap="none" rtlCol="0">
                <a:spAutoFit/>
              </a:bodyPr>
              <a:lstStyle/>
              <a:p>
                <a:r>
                  <a:rPr lang="en-US" sz="3200" b="1" dirty="0" smtClean="0">
                    <a:latin typeface="Comic Sans MS" pitchFamily="66" charset="0"/>
                  </a:rPr>
                  <a:t>FIRE-BGC Simulation Design</a:t>
                </a:r>
                <a:endParaRPr lang="en-US" sz="3200" b="1" dirty="0">
                  <a:latin typeface="Comic Sans MS" pitchFamily="66" charset="0"/>
                </a:endParaRPr>
              </a:p>
            </p:txBody>
          </p:sp>
          <p:cxnSp>
            <p:nvCxnSpPr>
              <p:cNvPr id="8" name="Straight Connector 3"/>
              <p:cNvCxnSpPr/>
              <p:nvPr/>
            </p:nvCxnSpPr>
            <p:spPr>
              <a:xfrm>
                <a:off x="609600" y="1447800"/>
                <a:ext cx="77724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9" name="TextBox 8"/>
          <p:cNvSpPr txBox="1"/>
          <p:nvPr/>
        </p:nvSpPr>
        <p:spPr>
          <a:xfrm>
            <a:off x="6096000" y="2514600"/>
            <a:ext cx="1563248" cy="369332"/>
          </a:xfrm>
          <a:prstGeom prst="rect">
            <a:avLst/>
          </a:prstGeom>
          <a:noFill/>
        </p:spPr>
        <p:txBody>
          <a:bodyPr wrap="none" rtlCol="0">
            <a:spAutoFit/>
          </a:bodyPr>
          <a:lstStyle/>
          <a:p>
            <a:r>
              <a:rPr lang="en-US" dirty="0" smtClean="0">
                <a:latin typeface="Comic Sans MS" pitchFamily="66" charset="0"/>
              </a:rPr>
              <a:t>LANDSCAPE</a:t>
            </a:r>
            <a:endParaRPr lang="en-US" dirty="0">
              <a:latin typeface="Comic Sans MS" pitchFamily="66" charset="0"/>
            </a:endParaRPr>
          </a:p>
        </p:txBody>
      </p:sp>
      <p:sp>
        <p:nvSpPr>
          <p:cNvPr id="10" name="TextBox 9"/>
          <p:cNvSpPr txBox="1"/>
          <p:nvPr/>
        </p:nvSpPr>
        <p:spPr>
          <a:xfrm>
            <a:off x="6096000" y="3593068"/>
            <a:ext cx="772969" cy="369332"/>
          </a:xfrm>
          <a:prstGeom prst="rect">
            <a:avLst/>
          </a:prstGeom>
          <a:noFill/>
        </p:spPr>
        <p:txBody>
          <a:bodyPr wrap="none" rtlCol="0">
            <a:spAutoFit/>
          </a:bodyPr>
          <a:lstStyle/>
          <a:p>
            <a:r>
              <a:rPr lang="en-US" dirty="0" smtClean="0">
                <a:latin typeface="Comic Sans MS" pitchFamily="66" charset="0"/>
              </a:rPr>
              <a:t>SITE</a:t>
            </a:r>
            <a:endParaRPr lang="en-US" dirty="0">
              <a:latin typeface="Comic Sans MS" pitchFamily="66" charset="0"/>
            </a:endParaRPr>
          </a:p>
        </p:txBody>
      </p:sp>
      <p:sp>
        <p:nvSpPr>
          <p:cNvPr id="11" name="TextBox 10"/>
          <p:cNvSpPr txBox="1"/>
          <p:nvPr/>
        </p:nvSpPr>
        <p:spPr>
          <a:xfrm>
            <a:off x="6096000" y="4495800"/>
            <a:ext cx="1834156" cy="369332"/>
          </a:xfrm>
          <a:prstGeom prst="rect">
            <a:avLst/>
          </a:prstGeom>
          <a:noFill/>
        </p:spPr>
        <p:txBody>
          <a:bodyPr wrap="none" rtlCol="0">
            <a:spAutoFit/>
          </a:bodyPr>
          <a:lstStyle/>
          <a:p>
            <a:r>
              <a:rPr lang="en-US" dirty="0" smtClean="0">
                <a:latin typeface="Comic Sans MS" pitchFamily="66" charset="0"/>
              </a:rPr>
              <a:t>STANDS (Plot)</a:t>
            </a:r>
            <a:endParaRPr lang="en-US" dirty="0">
              <a:latin typeface="Comic Sans MS" pitchFamily="66" charset="0"/>
            </a:endParaRPr>
          </a:p>
        </p:txBody>
      </p:sp>
      <p:sp>
        <p:nvSpPr>
          <p:cNvPr id="12" name="TextBox 11"/>
          <p:cNvSpPr txBox="1"/>
          <p:nvPr/>
        </p:nvSpPr>
        <p:spPr>
          <a:xfrm>
            <a:off x="6096000" y="5726668"/>
            <a:ext cx="1180131" cy="369332"/>
          </a:xfrm>
          <a:prstGeom prst="rect">
            <a:avLst/>
          </a:prstGeom>
          <a:noFill/>
        </p:spPr>
        <p:txBody>
          <a:bodyPr wrap="none" rtlCol="0">
            <a:spAutoFit/>
          </a:bodyPr>
          <a:lstStyle/>
          <a:p>
            <a:r>
              <a:rPr lang="en-US" dirty="0" smtClean="0">
                <a:latin typeface="Comic Sans MS" pitchFamily="66" charset="0"/>
              </a:rPr>
              <a:t>SPECIES</a:t>
            </a:r>
            <a:endParaRPr lang="en-US" dirty="0">
              <a:latin typeface="Comic Sans MS" pitchFamily="66" charset="0"/>
            </a:endParaRPr>
          </a:p>
        </p:txBody>
      </p:sp>
      <p:sp>
        <p:nvSpPr>
          <p:cNvPr id="13" name="TextBox 12"/>
          <p:cNvSpPr txBox="1"/>
          <p:nvPr/>
        </p:nvSpPr>
        <p:spPr>
          <a:xfrm>
            <a:off x="6096000" y="6172200"/>
            <a:ext cx="934871" cy="369332"/>
          </a:xfrm>
          <a:prstGeom prst="rect">
            <a:avLst/>
          </a:prstGeom>
          <a:noFill/>
        </p:spPr>
        <p:txBody>
          <a:bodyPr wrap="none" rtlCol="0">
            <a:spAutoFit/>
          </a:bodyPr>
          <a:lstStyle/>
          <a:p>
            <a:r>
              <a:rPr lang="en-US" dirty="0" smtClean="0">
                <a:latin typeface="Comic Sans MS" pitchFamily="66" charset="0"/>
              </a:rPr>
              <a:t>TREES</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2587</TotalTime>
  <Words>1779</Words>
  <Application>Microsoft Office PowerPoint</Application>
  <PresentationFormat>On-screen Show (4:3)</PresentationFormat>
  <Paragraphs>575</Paragraphs>
  <Slides>33</Slides>
  <Notes>16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33</vt:i4>
      </vt:variant>
    </vt:vector>
  </HeadingPairs>
  <TitlesOfParts>
    <vt:vector size="43" baseType="lpstr">
      <vt:lpstr>Arial</vt:lpstr>
      <vt:lpstr>Arial Rounded MT Bold</vt:lpstr>
      <vt:lpstr>Calibri</vt:lpstr>
      <vt:lpstr>Comic Sans MS</vt:lpstr>
      <vt:lpstr>Corbel</vt:lpstr>
      <vt:lpstr>StarSymbol</vt:lpstr>
      <vt:lpstr>Times New Roman</vt:lpstr>
      <vt:lpstr>Wingdings</vt:lpstr>
      <vt:lpstr>Default Design</vt:lpstr>
      <vt:lpstr>Office Theme</vt:lpstr>
      <vt:lpstr>PowerPoint Presentation</vt:lpstr>
      <vt:lpstr>PowerPoint Presentation</vt:lpstr>
      <vt:lpstr>PowerPoint Presentation</vt:lpstr>
      <vt:lpstr>PowerPoint Presentation</vt:lpstr>
      <vt:lpstr>PowerPoint Presentation</vt:lpstr>
      <vt:lpstr>FireBGCv2 is NOT…</vt:lpstr>
      <vt:lpstr>FireBGCv2 is…</vt:lpstr>
      <vt:lpstr>PowerPoint Presentation</vt:lpstr>
      <vt:lpstr>PowerPoint Presentation</vt:lpstr>
      <vt:lpstr>PowerPoint Presentation</vt:lpstr>
      <vt:lpstr>PowerPoint Presentation</vt:lpstr>
      <vt:lpstr>PowerPoint Presentation</vt:lpstr>
      <vt:lpstr>FireBGCv2 Stand Components</vt:lpstr>
      <vt:lpstr>PowerPoint Presentation</vt:lpstr>
      <vt:lpstr>PowerPoint Presentation</vt:lpstr>
      <vt:lpstr>Management Actions Stand Level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FireBGCv2 Limitations</vt:lpstr>
      <vt:lpstr>FireBGCv2 Advantages</vt:lpstr>
      <vt:lpstr>Final FireBGCv2 Information</vt:lpstr>
    </vt:vector>
  </TitlesOfParts>
  <Company>ESSA Technologies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Statistical Models</dc:title>
  <dc:creator>Lorne Greig</dc:creator>
  <cp:lastModifiedBy>admitjyxj</cp:lastModifiedBy>
  <cp:revision>88</cp:revision>
  <dcterms:created xsi:type="dcterms:W3CDTF">2008-01-24T15:18:08Z</dcterms:created>
  <dcterms:modified xsi:type="dcterms:W3CDTF">2013-09-23T14:29:11Z</dcterms:modified>
</cp:coreProperties>
</file>