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7077075" cy="9051925"/>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p:restoredTop sz="86410"/>
  </p:normalViewPr>
  <p:slideViewPr>
    <p:cSldViewPr showGuides="1">
      <p:cViewPr varScale="1">
        <p:scale>
          <a:sx n="16" d="100"/>
          <a:sy n="16" d="100"/>
        </p:scale>
        <p:origin x="-882" y="-132"/>
      </p:cViewPr>
      <p:guideLst>
        <p:guide orient="horz" pos="10441"/>
        <p:guide pos="13824"/>
      </p:guideLst>
    </p:cSldViewPr>
  </p:slideViewPr>
  <p:outlineViewPr>
    <p:cViewPr>
      <p:scale>
        <a:sx n="33" d="100"/>
        <a:sy n="33" d="100"/>
      </p:scale>
      <p:origin x="0" y="0"/>
    </p:cViewPr>
  </p:outlin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7"/>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1A0150-640F-4504-BE3E-64CE0BFEE82B}" type="datetimeFigureOut">
              <a:rPr lang="en-US" smtClean="0"/>
              <a:pPr/>
              <a:t>5/12/2015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5C9E9-1E04-47E4-9210-A0F77167867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A0150-640F-4504-BE3E-64CE0BFEE82B}" type="datetimeFigureOut">
              <a:rPr lang="en-US" smtClean="0"/>
              <a:pPr/>
              <a:t>5/12/2015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5C9E9-1E04-47E4-9210-A0F77167867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38" y="1760225"/>
            <a:ext cx="7406645" cy="374446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7" y="1760225"/>
            <a:ext cx="21488405" cy="374446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A0150-640F-4504-BE3E-64CE0BFEE82B}" type="datetimeFigureOut">
              <a:rPr lang="en-US" smtClean="0"/>
              <a:pPr/>
              <a:t>5/12/2015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5C9E9-1E04-47E4-9210-A0F77167867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A0150-640F-4504-BE3E-64CE0BFEE82B}" type="datetimeFigureOut">
              <a:rPr lang="en-US" smtClean="0"/>
              <a:pPr/>
              <a:t>5/12/2015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5C9E9-1E04-47E4-9210-A0F77167867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9"/>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A0150-640F-4504-BE3E-64CE0BFEE82B}" type="datetimeFigureOut">
              <a:rPr lang="en-US" smtClean="0"/>
              <a:pPr/>
              <a:t>5/12/2015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5C9E9-1E04-47E4-9210-A0F77167867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5" y="10241285"/>
            <a:ext cx="14447520" cy="28963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824965" y="10241285"/>
            <a:ext cx="14447520" cy="28963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1A0150-640F-4504-BE3E-64CE0BFEE82B}" type="datetimeFigureOut">
              <a:rPr lang="en-US" smtClean="0"/>
              <a:pPr/>
              <a:t>5/12/2015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5C9E9-1E04-47E4-9210-A0F77167867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5"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5"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7"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7"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1A0150-640F-4504-BE3E-64CE0BFEE82B}" type="datetimeFigureOut">
              <a:rPr lang="en-US" smtClean="0"/>
              <a:pPr/>
              <a:t>5/12/2015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D5C9E9-1E04-47E4-9210-A0F77167867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1A0150-640F-4504-BE3E-64CE0BFEE82B}" type="datetimeFigureOut">
              <a:rPr lang="en-US" smtClean="0"/>
              <a:pPr/>
              <a:t>5/12/2015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D5C9E9-1E04-47E4-9210-A0F77167867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A0150-640F-4504-BE3E-64CE0BFEE82B}" type="datetimeFigureOut">
              <a:rPr lang="en-US" smtClean="0"/>
              <a:pPr/>
              <a:t>5/12/2015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D5C9E9-1E04-47E4-9210-A0F77167867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2" y="1310647"/>
            <a:ext cx="24536405"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6888487"/>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A0150-640F-4504-BE3E-64CE0BFEE82B}" type="datetimeFigureOut">
              <a:rPr lang="en-US" smtClean="0"/>
              <a:pPr/>
              <a:t>5/12/2015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5C9E9-1E04-47E4-9210-A0F77167867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5"/>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602982" y="25763227"/>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A0150-640F-4504-BE3E-64CE0BFEE82B}" type="datetimeFigureOut">
              <a:rPr lang="en-US" smtClean="0"/>
              <a:pPr/>
              <a:t>5/12/2015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5C9E9-1E04-47E4-9210-A0F77167867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7"/>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7"/>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561A0150-640F-4504-BE3E-64CE0BFEE82B}" type="datetimeFigureOut">
              <a:rPr lang="en-US" smtClean="0"/>
              <a:pPr/>
              <a:t>5/12/2015</a:t>
            </a:fld>
            <a:endParaRPr lang="en-US" dirty="0"/>
          </a:p>
        </p:txBody>
      </p:sp>
      <p:sp>
        <p:nvSpPr>
          <p:cNvPr id="5" name="Footer Placeholder 4"/>
          <p:cNvSpPr>
            <a:spLocks noGrp="1"/>
          </p:cNvSpPr>
          <p:nvPr>
            <p:ph type="ftr" sz="quarter" idx="3"/>
          </p:nvPr>
        </p:nvSpPr>
        <p:spPr>
          <a:xfrm>
            <a:off x="14996160" y="30510487"/>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7"/>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B2D5C9E9-1E04-47E4-9210-A0F77167867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18955" y="38484"/>
            <a:ext cx="18275245" cy="2601224"/>
          </a:xfrm>
        </p:spPr>
        <p:txBody>
          <a:bodyPr>
            <a:normAutofit fontScale="90000"/>
          </a:bodyPr>
          <a:lstStyle/>
          <a:p>
            <a:r>
              <a:rPr lang="en-US" sz="8800" dirty="0" smtClean="0"/>
              <a:t>A Guide to transplanting Native Berries: Preserving Culture and Learning New Skills</a:t>
            </a:r>
            <a:endParaRPr lang="en-US" sz="8800" dirty="0"/>
          </a:p>
        </p:txBody>
      </p:sp>
      <p:sp>
        <p:nvSpPr>
          <p:cNvPr id="4" name="TextBox 3"/>
          <p:cNvSpPr txBox="1"/>
          <p:nvPr/>
        </p:nvSpPr>
        <p:spPr>
          <a:xfrm>
            <a:off x="2512670" y="5436965"/>
            <a:ext cx="4172489" cy="1015663"/>
          </a:xfrm>
          <a:prstGeom prst="rect">
            <a:avLst/>
          </a:prstGeom>
          <a:noFill/>
        </p:spPr>
        <p:txBody>
          <a:bodyPr wrap="none" rtlCol="0" anchor="t">
            <a:spAutoFit/>
          </a:bodyPr>
          <a:lstStyle/>
          <a:p>
            <a:r>
              <a:rPr lang="en-US" sz="6000" b="1" dirty="0" smtClean="0"/>
              <a:t>Introduction</a:t>
            </a:r>
            <a:endParaRPr lang="en-US" sz="6000" b="1" dirty="0"/>
          </a:p>
        </p:txBody>
      </p:sp>
      <p:sp>
        <p:nvSpPr>
          <p:cNvPr id="5" name="TextBox 4"/>
          <p:cNvSpPr txBox="1"/>
          <p:nvPr/>
        </p:nvSpPr>
        <p:spPr>
          <a:xfrm>
            <a:off x="2896720" y="16575088"/>
            <a:ext cx="3730508" cy="1015663"/>
          </a:xfrm>
          <a:prstGeom prst="rect">
            <a:avLst/>
          </a:prstGeom>
          <a:noFill/>
        </p:spPr>
        <p:txBody>
          <a:bodyPr wrap="none" rtlCol="0">
            <a:spAutoFit/>
          </a:bodyPr>
          <a:lstStyle/>
          <a:p>
            <a:r>
              <a:rPr lang="en-US" sz="6000" b="1" dirty="0" smtClean="0"/>
              <a:t>Hypothesis</a:t>
            </a:r>
            <a:endParaRPr lang="en-US" sz="6000" b="1" dirty="0"/>
          </a:p>
        </p:txBody>
      </p:sp>
      <p:sp>
        <p:nvSpPr>
          <p:cNvPr id="6" name="TextBox 5"/>
          <p:cNvSpPr txBox="1"/>
          <p:nvPr/>
        </p:nvSpPr>
        <p:spPr>
          <a:xfrm>
            <a:off x="3442985" y="20359377"/>
            <a:ext cx="2487730" cy="1015663"/>
          </a:xfrm>
          <a:prstGeom prst="rect">
            <a:avLst/>
          </a:prstGeom>
          <a:noFill/>
        </p:spPr>
        <p:txBody>
          <a:bodyPr wrap="none" rtlCol="0">
            <a:spAutoFit/>
          </a:bodyPr>
          <a:lstStyle/>
          <a:p>
            <a:r>
              <a:rPr lang="en-US" sz="6000" b="1" dirty="0" smtClean="0"/>
              <a:t>Results</a:t>
            </a:r>
            <a:endParaRPr lang="en-US" sz="6000" b="1" dirty="0"/>
          </a:p>
        </p:txBody>
      </p:sp>
      <p:sp>
        <p:nvSpPr>
          <p:cNvPr id="7" name="TextBox 6"/>
          <p:cNvSpPr txBox="1"/>
          <p:nvPr/>
        </p:nvSpPr>
        <p:spPr>
          <a:xfrm>
            <a:off x="17413810" y="5436965"/>
            <a:ext cx="7655912" cy="1015663"/>
          </a:xfrm>
          <a:prstGeom prst="rect">
            <a:avLst/>
          </a:prstGeom>
          <a:noFill/>
        </p:spPr>
        <p:txBody>
          <a:bodyPr wrap="none" rtlCol="0" anchor="t">
            <a:spAutoFit/>
          </a:bodyPr>
          <a:lstStyle/>
          <a:p>
            <a:r>
              <a:rPr lang="en-US" sz="6000" b="1" dirty="0" smtClean="0"/>
              <a:t>Materials and Methods</a:t>
            </a:r>
            <a:endParaRPr lang="en-US" sz="6000" b="1" dirty="0"/>
          </a:p>
        </p:txBody>
      </p:sp>
      <p:sp>
        <p:nvSpPr>
          <p:cNvPr id="8" name="TextBox 7"/>
          <p:cNvSpPr txBox="1"/>
          <p:nvPr/>
        </p:nvSpPr>
        <p:spPr>
          <a:xfrm>
            <a:off x="21484740" y="21989520"/>
            <a:ext cx="3530134" cy="1015663"/>
          </a:xfrm>
          <a:prstGeom prst="rect">
            <a:avLst/>
          </a:prstGeom>
          <a:noFill/>
        </p:spPr>
        <p:txBody>
          <a:bodyPr wrap="none" rtlCol="0">
            <a:spAutoFit/>
          </a:bodyPr>
          <a:lstStyle/>
          <a:p>
            <a:r>
              <a:rPr lang="en-US" sz="6000" b="1" dirty="0" smtClean="0"/>
              <a:t>Discussion</a:t>
            </a:r>
            <a:endParaRPr lang="en-US" sz="6000" b="1" dirty="0"/>
          </a:p>
        </p:txBody>
      </p:sp>
      <p:sp>
        <p:nvSpPr>
          <p:cNvPr id="9" name="TextBox 8"/>
          <p:cNvSpPr txBox="1"/>
          <p:nvPr/>
        </p:nvSpPr>
        <p:spPr>
          <a:xfrm>
            <a:off x="36846740" y="6166660"/>
            <a:ext cx="6152903" cy="1015663"/>
          </a:xfrm>
          <a:prstGeom prst="rect">
            <a:avLst/>
          </a:prstGeom>
          <a:noFill/>
        </p:spPr>
        <p:txBody>
          <a:bodyPr wrap="none" rtlCol="0" anchor="t">
            <a:spAutoFit/>
          </a:bodyPr>
          <a:lstStyle/>
          <a:p>
            <a:r>
              <a:rPr lang="en-US" sz="6000" b="1" dirty="0" smtClean="0"/>
              <a:t>Recommendations</a:t>
            </a:r>
            <a:endParaRPr lang="en-US" sz="6000" b="1" dirty="0"/>
          </a:p>
        </p:txBody>
      </p:sp>
      <p:sp>
        <p:nvSpPr>
          <p:cNvPr id="10" name="TextBox 9"/>
          <p:cNvSpPr txBox="1"/>
          <p:nvPr/>
        </p:nvSpPr>
        <p:spPr>
          <a:xfrm>
            <a:off x="37115575" y="23640935"/>
            <a:ext cx="5136214" cy="1015663"/>
          </a:xfrm>
          <a:prstGeom prst="rect">
            <a:avLst/>
          </a:prstGeom>
          <a:noFill/>
        </p:spPr>
        <p:txBody>
          <a:bodyPr wrap="none" rtlCol="0">
            <a:spAutoFit/>
          </a:bodyPr>
          <a:lstStyle/>
          <a:p>
            <a:r>
              <a:rPr lang="en-US" sz="6000" b="1" dirty="0" smtClean="0"/>
              <a:t>Literature Cited</a:t>
            </a:r>
            <a:endParaRPr lang="en-US" sz="6000" b="1" dirty="0"/>
          </a:p>
        </p:txBody>
      </p:sp>
      <p:sp>
        <p:nvSpPr>
          <p:cNvPr id="11" name="TextBox 10"/>
          <p:cNvSpPr txBox="1"/>
          <p:nvPr/>
        </p:nvSpPr>
        <p:spPr>
          <a:xfrm>
            <a:off x="36577905" y="17342515"/>
            <a:ext cx="6469207" cy="1015663"/>
          </a:xfrm>
          <a:prstGeom prst="rect">
            <a:avLst/>
          </a:prstGeom>
          <a:noFill/>
        </p:spPr>
        <p:txBody>
          <a:bodyPr wrap="none" rtlCol="0">
            <a:spAutoFit/>
          </a:bodyPr>
          <a:lstStyle/>
          <a:p>
            <a:r>
              <a:rPr lang="en-US" sz="6000" b="1" dirty="0" smtClean="0"/>
              <a:t>Acknowledgements</a:t>
            </a:r>
            <a:endParaRPr lang="en-US" sz="6000" b="1" dirty="0"/>
          </a:p>
        </p:txBody>
      </p:sp>
      <p:sp>
        <p:nvSpPr>
          <p:cNvPr id="14" name="TextBox 13"/>
          <p:cNvSpPr txBox="1"/>
          <p:nvPr/>
        </p:nvSpPr>
        <p:spPr>
          <a:xfrm>
            <a:off x="13842145" y="2671805"/>
            <a:ext cx="16093440" cy="1569660"/>
          </a:xfrm>
          <a:prstGeom prst="rect">
            <a:avLst/>
          </a:prstGeom>
          <a:noFill/>
        </p:spPr>
        <p:txBody>
          <a:bodyPr wrap="square" rtlCol="0">
            <a:spAutoFit/>
          </a:bodyPr>
          <a:lstStyle/>
          <a:p>
            <a:pPr algn="ctr"/>
            <a:r>
              <a:rPr lang="en-US" sz="3200" b="1" dirty="0" smtClean="0"/>
              <a:t>Michael Logatto Environmental Horticulture, Jerad Hoy Computer Science, Tracie </a:t>
            </a:r>
            <a:r>
              <a:rPr lang="en-US" sz="3200" b="1" dirty="0"/>
              <a:t>Small Liberal Studies (Quaternity), </a:t>
            </a:r>
            <a:r>
              <a:rPr lang="en-US" sz="3200" b="1" dirty="0" smtClean="0"/>
              <a:t>Florence </a:t>
            </a:r>
            <a:r>
              <a:rPr lang="en-US" sz="3200" b="1" dirty="0"/>
              <a:t>Dunkel Plant Science and Plant Pathology, Montana State University-Bozeman </a:t>
            </a:r>
          </a:p>
        </p:txBody>
      </p:sp>
      <p:sp>
        <p:nvSpPr>
          <p:cNvPr id="19" name="TextBox 18"/>
          <p:cNvSpPr txBox="1"/>
          <p:nvPr/>
        </p:nvSpPr>
        <p:spPr>
          <a:xfrm>
            <a:off x="307240" y="6704330"/>
            <a:ext cx="9144000" cy="9601200"/>
          </a:xfrm>
          <a:prstGeom prst="rect">
            <a:avLst/>
          </a:prstGeom>
          <a:noFill/>
        </p:spPr>
        <p:txBody>
          <a:bodyPr wrap="square" rtlCol="0">
            <a:spAutoFit/>
          </a:bodyPr>
          <a:lstStyle/>
          <a:p>
            <a:r>
              <a:rPr lang="en-US" sz="3600" dirty="0" smtClean="0"/>
              <a:t>The “Lets pick Berries” project began a few years back when Montana State Students started working with the Apsaalooke tribe with the goal of helping them preserve their culture. Tribal members consisting of </a:t>
            </a:r>
            <a:r>
              <a:rPr lang="en-US" sz="3600" dirty="0"/>
              <a:t>e</a:t>
            </a:r>
            <a:r>
              <a:rPr lang="en-US" sz="3600" dirty="0" smtClean="0"/>
              <a:t>lders and youth came to the conclusion that berries play a significant role in their culture. This was the spark that inspired the site, to be created. The berry site is supposed to serve as a recreational place that will bring the community closer and also have a native berries that can be gathered. After a failed attempt to transplant berries to the berry site, we decided it would be beneficial to create a simple transplant guide. The guide is intended to increase success of future transplants not only on the berry site but also else where on the Apsaalooke land.</a:t>
            </a:r>
            <a:endParaRPr lang="en-US" sz="3600" dirty="0"/>
          </a:p>
        </p:txBody>
      </p:sp>
      <p:sp>
        <p:nvSpPr>
          <p:cNvPr id="20" name="TextBox 19"/>
          <p:cNvSpPr txBox="1"/>
          <p:nvPr/>
        </p:nvSpPr>
        <p:spPr>
          <a:xfrm>
            <a:off x="307239" y="17419325"/>
            <a:ext cx="9144000" cy="2862322"/>
          </a:xfrm>
          <a:prstGeom prst="rect">
            <a:avLst/>
          </a:prstGeom>
          <a:noFill/>
        </p:spPr>
        <p:txBody>
          <a:bodyPr wrap="square" rtlCol="0">
            <a:spAutoFit/>
          </a:bodyPr>
          <a:lstStyle/>
          <a:p>
            <a:r>
              <a:rPr lang="en-US" sz="3600" dirty="0" smtClean="0"/>
              <a:t>Informing </a:t>
            </a:r>
            <a:r>
              <a:rPr lang="en-US" sz="3600" dirty="0"/>
              <a:t>the Apsaalooke community about how to </a:t>
            </a:r>
            <a:r>
              <a:rPr lang="en-US" sz="3600" dirty="0" smtClean="0"/>
              <a:t>transplant </a:t>
            </a:r>
            <a:r>
              <a:rPr lang="en-US" sz="3600" dirty="0"/>
              <a:t>hardwood shrubs will increase the availability of native berries and thus increase cultural practices on the reservation</a:t>
            </a:r>
            <a:r>
              <a:rPr lang="en-US" sz="3600" dirty="0" smtClean="0"/>
              <a:t>.</a:t>
            </a:r>
            <a:endParaRPr lang="en-US" sz="3600" dirty="0"/>
          </a:p>
        </p:txBody>
      </p:sp>
      <p:sp>
        <p:nvSpPr>
          <p:cNvPr id="21" name="TextBox 20"/>
          <p:cNvSpPr txBox="1"/>
          <p:nvPr/>
        </p:nvSpPr>
        <p:spPr>
          <a:xfrm>
            <a:off x="16376875" y="6627520"/>
            <a:ext cx="9235440" cy="3970318"/>
          </a:xfrm>
          <a:prstGeom prst="rect">
            <a:avLst/>
          </a:prstGeom>
          <a:noFill/>
        </p:spPr>
        <p:txBody>
          <a:bodyPr wrap="square" rtlCol="0">
            <a:spAutoFit/>
          </a:bodyPr>
          <a:lstStyle/>
          <a:p>
            <a:r>
              <a:rPr lang="en-US" sz="3600" dirty="0" smtClean="0"/>
              <a:t>After reviewing many transplanting guides on the internet, I took the main message from all of them and tried to create a simple guide. We are hoping that this guide will inspire more tribal members to make transplants of native berries and make native berries more available to the community.</a:t>
            </a:r>
            <a:endParaRPr lang="en-US" sz="3600" dirty="0"/>
          </a:p>
        </p:txBody>
      </p:sp>
      <p:pic>
        <p:nvPicPr>
          <p:cNvPr id="28" name="Picture 27" descr="20141201_194633.jpg"/>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rot="5400000">
            <a:off x="24531536" y="17252904"/>
            <a:ext cx="4813428" cy="3610070"/>
          </a:xfrm>
          <a:prstGeom prst="rect">
            <a:avLst/>
          </a:prstGeom>
        </p:spPr>
      </p:pic>
      <p:pic>
        <p:nvPicPr>
          <p:cNvPr id="29" name="Picture 28" descr="20141201_194706.jpg"/>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rot="5400000">
            <a:off x="14691855" y="22445580"/>
            <a:ext cx="4570195" cy="3427646"/>
          </a:xfrm>
          <a:prstGeom prst="rect">
            <a:avLst/>
          </a:prstGeom>
        </p:spPr>
      </p:pic>
      <p:pic>
        <p:nvPicPr>
          <p:cNvPr id="30" name="Picture 29" descr="20141201_194409.jpg"/>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rot="5400000">
            <a:off x="19002744" y="11759461"/>
            <a:ext cx="5655283" cy="3763691"/>
          </a:xfrm>
          <a:prstGeom prst="rect">
            <a:avLst/>
          </a:prstGeom>
        </p:spPr>
      </p:pic>
      <p:pic>
        <p:nvPicPr>
          <p:cNvPr id="31" name="Picture 30" descr="20141201_194340.jpg"/>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a:xfrm rot="5400000">
            <a:off x="14361961" y="11791644"/>
            <a:ext cx="5489218" cy="3533260"/>
          </a:xfrm>
          <a:prstGeom prst="rect">
            <a:avLst/>
          </a:prstGeom>
        </p:spPr>
      </p:pic>
      <p:pic>
        <p:nvPicPr>
          <p:cNvPr id="35" name="Picture 34" descr="20141201_194649.jpg"/>
          <p:cNvPicPr>
            <a:picLocks noChangeAspect="1"/>
          </p:cNvPicPr>
          <p:nvPr/>
        </p:nvPicPr>
        <p:blipFill>
          <a:blip r:embed="rId6" cstate="email">
            <a:extLst>
              <a:ext uri="{28A0092B-C50C-407E-A947-70E740481C1C}">
                <a14:useLocalDpi xmlns="" xmlns:a14="http://schemas.microsoft.com/office/drawing/2010/main" val="0"/>
              </a:ext>
            </a:extLst>
          </a:blip>
          <a:stretch>
            <a:fillRect/>
          </a:stretch>
        </p:blipFill>
        <p:spPr>
          <a:xfrm rot="5400000">
            <a:off x="19423671" y="17483334"/>
            <a:ext cx="4813427" cy="3610070"/>
          </a:xfrm>
          <a:prstGeom prst="rect">
            <a:avLst/>
          </a:prstGeom>
        </p:spPr>
      </p:pic>
      <p:pic>
        <p:nvPicPr>
          <p:cNvPr id="36" name="Picture 35" descr="20141201_194439.jpg"/>
          <p:cNvPicPr>
            <a:picLocks noChangeAspect="1"/>
          </p:cNvPicPr>
          <p:nvPr/>
        </p:nvPicPr>
        <p:blipFill>
          <a:blip r:embed="rId7" cstate="email">
            <a:extLst>
              <a:ext uri="{28A0092B-C50C-407E-A947-70E740481C1C}">
                <a14:useLocalDpi xmlns="" xmlns:a14="http://schemas.microsoft.com/office/drawing/2010/main" val="0"/>
              </a:ext>
            </a:extLst>
          </a:blip>
          <a:stretch>
            <a:fillRect/>
          </a:stretch>
        </p:blipFill>
        <p:spPr>
          <a:xfrm rot="5400000">
            <a:off x="14578241" y="17374519"/>
            <a:ext cx="4864633" cy="3648475"/>
          </a:xfrm>
          <a:prstGeom prst="rect">
            <a:avLst/>
          </a:prstGeom>
        </p:spPr>
      </p:pic>
      <p:pic>
        <p:nvPicPr>
          <p:cNvPr id="37" name="Picture 36" descr="20141201_194523.jpg"/>
          <p:cNvPicPr>
            <a:picLocks noChangeAspect="1"/>
          </p:cNvPicPr>
          <p:nvPr/>
        </p:nvPicPr>
        <p:blipFill>
          <a:blip r:embed="rId8" cstate="email">
            <a:extLst>
              <a:ext uri="{28A0092B-C50C-407E-A947-70E740481C1C}">
                <a14:useLocalDpi xmlns="" xmlns:a14="http://schemas.microsoft.com/office/drawing/2010/main" val="0"/>
              </a:ext>
            </a:extLst>
          </a:blip>
          <a:stretch>
            <a:fillRect/>
          </a:stretch>
        </p:blipFill>
        <p:spPr>
          <a:xfrm rot="5400000">
            <a:off x="24139485" y="11461750"/>
            <a:ext cx="5491915" cy="4118936"/>
          </a:xfrm>
          <a:prstGeom prst="rect">
            <a:avLst/>
          </a:prstGeom>
        </p:spPr>
      </p:pic>
      <p:sp>
        <p:nvSpPr>
          <p:cNvPr id="38" name="Right Arrow 37"/>
          <p:cNvSpPr/>
          <p:nvPr/>
        </p:nvSpPr>
        <p:spPr>
          <a:xfrm>
            <a:off x="18950010" y="12964345"/>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9" name="Right Arrow 38"/>
          <p:cNvSpPr/>
          <p:nvPr/>
        </p:nvSpPr>
        <p:spPr>
          <a:xfrm>
            <a:off x="23942660" y="13002750"/>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1" name="Left Arrow 40"/>
          <p:cNvSpPr/>
          <p:nvPr/>
        </p:nvSpPr>
        <p:spPr>
          <a:xfrm>
            <a:off x="24019470" y="18993930"/>
            <a:ext cx="822960" cy="82296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2" name="Left Arrow 41"/>
          <p:cNvSpPr/>
          <p:nvPr/>
        </p:nvSpPr>
        <p:spPr>
          <a:xfrm>
            <a:off x="19026820" y="19054285"/>
            <a:ext cx="822960" cy="82296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45" name="Picture 44"/>
          <p:cNvPicPr>
            <a:picLocks noChangeAspect="1"/>
          </p:cNvPicPr>
          <p:nvPr/>
        </p:nvPicPr>
        <p:blipFill>
          <a:blip r:embed="rId9" cstate="email"/>
          <a:stretch>
            <a:fillRect/>
          </a:stretch>
        </p:blipFill>
        <p:spPr>
          <a:xfrm>
            <a:off x="976470" y="367505"/>
            <a:ext cx="4570194" cy="4570194"/>
          </a:xfrm>
          <a:prstGeom prst="rect">
            <a:avLst/>
          </a:prstGeom>
        </p:spPr>
      </p:pic>
      <p:pic>
        <p:nvPicPr>
          <p:cNvPr id="51" name="Picture 50"/>
          <p:cNvPicPr>
            <a:picLocks noChangeAspect="1"/>
          </p:cNvPicPr>
          <p:nvPr/>
        </p:nvPicPr>
        <p:blipFill>
          <a:blip r:embed="rId10" cstate="email"/>
          <a:stretch>
            <a:fillRect/>
          </a:stretch>
        </p:blipFill>
        <p:spPr>
          <a:xfrm>
            <a:off x="10385695" y="14308520"/>
            <a:ext cx="4890571" cy="4908665"/>
          </a:xfrm>
          <a:prstGeom prst="rect">
            <a:avLst/>
          </a:prstGeom>
        </p:spPr>
      </p:pic>
      <p:pic>
        <p:nvPicPr>
          <p:cNvPr id="52" name="Picture 51"/>
          <p:cNvPicPr>
            <a:picLocks noChangeAspect="1"/>
          </p:cNvPicPr>
          <p:nvPr/>
        </p:nvPicPr>
        <p:blipFill>
          <a:blip r:embed="rId11" cstate="email"/>
          <a:stretch>
            <a:fillRect/>
          </a:stretch>
        </p:blipFill>
        <p:spPr>
          <a:xfrm>
            <a:off x="38399284" y="559530"/>
            <a:ext cx="4937760" cy="4937760"/>
          </a:xfrm>
          <a:prstGeom prst="rect">
            <a:avLst/>
          </a:prstGeom>
        </p:spPr>
      </p:pic>
      <p:pic>
        <p:nvPicPr>
          <p:cNvPr id="53" name="Picture 52"/>
          <p:cNvPicPr>
            <a:picLocks noChangeAspect="1"/>
          </p:cNvPicPr>
          <p:nvPr/>
        </p:nvPicPr>
        <p:blipFill>
          <a:blip r:embed="rId12" cstate="email"/>
          <a:stretch>
            <a:fillRect/>
          </a:stretch>
        </p:blipFill>
        <p:spPr>
          <a:xfrm>
            <a:off x="31920803" y="431261"/>
            <a:ext cx="5694037" cy="4429630"/>
          </a:xfrm>
          <a:prstGeom prst="rect">
            <a:avLst/>
          </a:prstGeom>
        </p:spPr>
      </p:pic>
      <p:sp>
        <p:nvSpPr>
          <p:cNvPr id="54" name="TextBox 53"/>
          <p:cNvSpPr txBox="1"/>
          <p:nvPr/>
        </p:nvSpPr>
        <p:spPr>
          <a:xfrm>
            <a:off x="307240" y="21347635"/>
            <a:ext cx="9144000" cy="5212080"/>
          </a:xfrm>
          <a:prstGeom prst="rect">
            <a:avLst/>
          </a:prstGeom>
          <a:noFill/>
        </p:spPr>
        <p:txBody>
          <a:bodyPr wrap="square" rtlCol="0">
            <a:spAutoFit/>
          </a:bodyPr>
          <a:lstStyle/>
          <a:p>
            <a:r>
              <a:rPr lang="en-US" sz="3600" dirty="0" smtClean="0"/>
              <a:t>Our original plan was to go to Lodge grass and teach the community how to properly transplant choke cherries and other native berries. Due to it being the wrong time of year to do transplants this could not be done. Secondary plan was to create a simple guide that is readily available to Apsaalooke. It will show them how to transplant and care for transplant afterwards.</a:t>
            </a:r>
            <a:endParaRPr lang="en-US" sz="3600" dirty="0"/>
          </a:p>
        </p:txBody>
      </p:sp>
      <p:pic>
        <p:nvPicPr>
          <p:cNvPr id="55" name="Picture 10" descr="C:\Users\Andrew\Desktop\chokecherry.jpg"/>
          <p:cNvPicPr>
            <a:picLocks noChangeAspect="1" noChangeArrowheads="1"/>
          </p:cNvPicPr>
          <p:nvPr/>
        </p:nvPicPr>
        <p:blipFill>
          <a:blip r:embed="rId13" cstate="email"/>
          <a:srcRect/>
          <a:stretch>
            <a:fillRect/>
          </a:stretch>
        </p:blipFill>
        <p:spPr bwMode="auto">
          <a:xfrm>
            <a:off x="10769745" y="6051445"/>
            <a:ext cx="4493385" cy="5089863"/>
          </a:xfrm>
          <a:prstGeom prst="rect">
            <a:avLst/>
          </a:prstGeom>
          <a:noFill/>
        </p:spPr>
      </p:pic>
      <p:sp>
        <p:nvSpPr>
          <p:cNvPr id="56" name="TextBox 55"/>
          <p:cNvSpPr txBox="1"/>
          <p:nvPr/>
        </p:nvSpPr>
        <p:spPr>
          <a:xfrm>
            <a:off x="10961770" y="11466550"/>
            <a:ext cx="3226019" cy="3385542"/>
          </a:xfrm>
          <a:prstGeom prst="rect">
            <a:avLst/>
          </a:prstGeom>
          <a:noFill/>
        </p:spPr>
        <p:txBody>
          <a:bodyPr wrap="square" rtlCol="0">
            <a:spAutoFit/>
          </a:bodyPr>
          <a:lstStyle/>
          <a:p>
            <a:r>
              <a:rPr lang="en-US" sz="3200" b="1" dirty="0">
                <a:latin typeface="Times New Roman" pitchFamily="18" charset="0"/>
                <a:cs typeface="Times New Roman" pitchFamily="18" charset="0"/>
              </a:rPr>
              <a:t>Baáchuutaale, chokecherries </a:t>
            </a:r>
            <a:r>
              <a:rPr lang="en-US" sz="3200" b="1" dirty="0" smtClean="0">
                <a:latin typeface="Times New Roman" pitchFamily="18" charset="0"/>
                <a:cs typeface="Times New Roman" pitchFamily="18" charset="0"/>
              </a:rPr>
              <a:t>,</a:t>
            </a:r>
          </a:p>
          <a:p>
            <a:r>
              <a:rPr lang="en-US" sz="3200" b="1" i="1" dirty="0" smtClean="0">
                <a:latin typeface="Times New Roman" pitchFamily="18" charset="0"/>
                <a:cs typeface="Times New Roman" pitchFamily="18" charset="0"/>
              </a:rPr>
              <a:t>Prunus </a:t>
            </a:r>
            <a:r>
              <a:rPr lang="en-US" sz="3200" b="1" i="1" dirty="0">
                <a:latin typeface="Times New Roman" pitchFamily="18" charset="0"/>
                <a:cs typeface="Times New Roman" pitchFamily="18" charset="0"/>
              </a:rPr>
              <a:t>virginiana</a:t>
            </a:r>
            <a:endParaRPr lang="en-US" sz="3200" b="1" dirty="0"/>
          </a:p>
          <a:p>
            <a:endParaRPr lang="en-US" dirty="0"/>
          </a:p>
        </p:txBody>
      </p:sp>
      <p:sp>
        <p:nvSpPr>
          <p:cNvPr id="60" name="TextBox 59"/>
          <p:cNvSpPr txBox="1"/>
          <p:nvPr/>
        </p:nvSpPr>
        <p:spPr>
          <a:xfrm>
            <a:off x="19602895" y="23141670"/>
            <a:ext cx="8141860" cy="6740307"/>
          </a:xfrm>
          <a:prstGeom prst="rect">
            <a:avLst/>
          </a:prstGeom>
          <a:noFill/>
        </p:spPr>
        <p:txBody>
          <a:bodyPr wrap="square" rtlCol="0">
            <a:spAutoFit/>
          </a:bodyPr>
          <a:lstStyle/>
          <a:p>
            <a:pPr marL="457200" indent="-457200">
              <a:buFont typeface="Arial"/>
              <a:buChar char="•"/>
            </a:pPr>
            <a:r>
              <a:rPr lang="en-US" sz="3600" dirty="0" smtClean="0"/>
              <a:t>In the Apsaalooke community everything has meaning and purpose</a:t>
            </a:r>
          </a:p>
          <a:p>
            <a:pPr marL="457200" indent="-457200">
              <a:buFont typeface="Arial"/>
              <a:buChar char="•"/>
            </a:pPr>
            <a:r>
              <a:rPr lang="en-US" sz="3600" dirty="0" smtClean="0"/>
              <a:t>Everything has a story which explains its purpose/meaning</a:t>
            </a:r>
          </a:p>
          <a:p>
            <a:pPr marL="457200" indent="-457200">
              <a:buFont typeface="Arial"/>
              <a:buChar char="•"/>
            </a:pPr>
            <a:r>
              <a:rPr lang="en-US" sz="3600" dirty="0" smtClean="0"/>
              <a:t>Apsaalooke culture is oral not written</a:t>
            </a:r>
          </a:p>
          <a:p>
            <a:pPr marL="457200" indent="-457200">
              <a:buFont typeface="Arial"/>
              <a:buChar char="•"/>
            </a:pPr>
            <a:r>
              <a:rPr lang="en-US" sz="3600" dirty="0" smtClean="0"/>
              <a:t>Stories are passed down from elders to youth</a:t>
            </a:r>
          </a:p>
          <a:p>
            <a:pPr marL="457200" indent="-457200">
              <a:buFont typeface="Arial"/>
              <a:buChar char="•"/>
            </a:pPr>
            <a:r>
              <a:rPr lang="en-US" sz="3600" dirty="0" smtClean="0"/>
              <a:t>Outsiders should adapt to new culture when working with them</a:t>
            </a:r>
          </a:p>
          <a:p>
            <a:pPr marL="457200" indent="-457200">
              <a:buFont typeface="Arial"/>
              <a:buChar char="•"/>
            </a:pPr>
            <a:r>
              <a:rPr lang="en-US" sz="3600" dirty="0" smtClean="0"/>
              <a:t>Created transplant guide from written guide, to a guide with more pictures and less words</a:t>
            </a:r>
          </a:p>
        </p:txBody>
      </p:sp>
      <p:pic>
        <p:nvPicPr>
          <p:cNvPr id="61" name="Picture 8" descr="C:\Users\Andrew\Desktop\Montana State University.jpg"/>
          <p:cNvPicPr>
            <a:picLocks noChangeAspect="1" noChangeArrowheads="1"/>
          </p:cNvPicPr>
          <p:nvPr/>
        </p:nvPicPr>
        <p:blipFill>
          <a:blip r:embed="rId14" cstate="email"/>
          <a:srcRect/>
          <a:stretch>
            <a:fillRect/>
          </a:stretch>
        </p:blipFill>
        <p:spPr bwMode="auto">
          <a:xfrm>
            <a:off x="7429790" y="674744"/>
            <a:ext cx="5201987" cy="3648475"/>
          </a:xfrm>
          <a:prstGeom prst="rect">
            <a:avLst/>
          </a:prstGeom>
          <a:noFill/>
        </p:spPr>
      </p:pic>
      <p:pic>
        <p:nvPicPr>
          <p:cNvPr id="62" name="Picture 61"/>
          <p:cNvPicPr>
            <a:picLocks noChangeAspect="1"/>
          </p:cNvPicPr>
          <p:nvPr/>
        </p:nvPicPr>
        <p:blipFill>
          <a:blip r:embed="rId15" cstate="email"/>
          <a:stretch>
            <a:fillRect/>
          </a:stretch>
        </p:blipFill>
        <p:spPr>
          <a:xfrm>
            <a:off x="29895435" y="9546300"/>
            <a:ext cx="5303520" cy="7071360"/>
          </a:xfrm>
          <a:prstGeom prst="rect">
            <a:avLst/>
          </a:prstGeom>
        </p:spPr>
      </p:pic>
      <p:sp>
        <p:nvSpPr>
          <p:cNvPr id="63" name="Bent Arrow 62"/>
          <p:cNvSpPr/>
          <p:nvPr/>
        </p:nvSpPr>
        <p:spPr>
          <a:xfrm rot="10800000">
            <a:off x="28935310" y="16420795"/>
            <a:ext cx="813816" cy="86868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4" name="TextBox 63"/>
          <p:cNvSpPr txBox="1"/>
          <p:nvPr/>
        </p:nvSpPr>
        <p:spPr>
          <a:xfrm>
            <a:off x="10577720" y="19838840"/>
            <a:ext cx="3686880" cy="3046988"/>
          </a:xfrm>
          <a:prstGeom prst="rect">
            <a:avLst/>
          </a:prstGeom>
          <a:noFill/>
        </p:spPr>
        <p:txBody>
          <a:bodyPr wrap="square" rtlCol="0">
            <a:spAutoFit/>
          </a:bodyPr>
          <a:lstStyle/>
          <a:p>
            <a:r>
              <a:rPr lang="en-US" sz="3200" dirty="0" smtClean="0"/>
              <a:t>Freshly picked choke cherries! </a:t>
            </a:r>
            <a:r>
              <a:rPr lang="en-US" sz="3200" dirty="0"/>
              <a:t>U</a:t>
            </a:r>
            <a:r>
              <a:rPr lang="en-US" sz="3200" dirty="0" smtClean="0"/>
              <a:t>sed to create a variety of delicious traditional foods such as pemmican.</a:t>
            </a:r>
            <a:endParaRPr lang="en-US" sz="3200" dirty="0"/>
          </a:p>
        </p:txBody>
      </p:sp>
      <p:sp>
        <p:nvSpPr>
          <p:cNvPr id="65" name="TextBox 64"/>
          <p:cNvSpPr txBox="1"/>
          <p:nvPr/>
        </p:nvSpPr>
        <p:spPr>
          <a:xfrm>
            <a:off x="29741815" y="16996870"/>
            <a:ext cx="5303520" cy="3539430"/>
          </a:xfrm>
          <a:prstGeom prst="rect">
            <a:avLst/>
          </a:prstGeom>
          <a:noFill/>
        </p:spPr>
        <p:txBody>
          <a:bodyPr wrap="square" rtlCol="0">
            <a:spAutoFit/>
          </a:bodyPr>
          <a:lstStyle/>
          <a:p>
            <a:r>
              <a:rPr lang="en-US" sz="3200" dirty="0"/>
              <a:t>A</a:t>
            </a:r>
            <a:r>
              <a:rPr lang="en-US" sz="3200" dirty="0" smtClean="0"/>
              <a:t>bove is Carol Bulltail member Apsaalooke tribe. known to make excellent pemmican. Pemmican is healthy, traditional and can be a economic engine for Apsaalooke!</a:t>
            </a:r>
            <a:endParaRPr lang="en-US" sz="3200" dirty="0"/>
          </a:p>
        </p:txBody>
      </p:sp>
      <p:sp>
        <p:nvSpPr>
          <p:cNvPr id="66" name="TextBox 65"/>
          <p:cNvSpPr txBox="1"/>
          <p:nvPr/>
        </p:nvSpPr>
        <p:spPr>
          <a:xfrm>
            <a:off x="34273604" y="5091320"/>
            <a:ext cx="3725286" cy="1077218"/>
          </a:xfrm>
          <a:prstGeom prst="rect">
            <a:avLst/>
          </a:prstGeom>
          <a:noFill/>
        </p:spPr>
        <p:txBody>
          <a:bodyPr wrap="square" rtlCol="0">
            <a:spAutoFit/>
          </a:bodyPr>
          <a:lstStyle/>
          <a:p>
            <a:r>
              <a:rPr lang="en-US" sz="3200" dirty="0" smtClean="0"/>
              <a:t>Location of Berry site in Lodge Grass</a:t>
            </a:r>
            <a:endParaRPr lang="en-US" sz="3200" dirty="0"/>
          </a:p>
        </p:txBody>
      </p:sp>
      <p:sp>
        <p:nvSpPr>
          <p:cNvPr id="67" name="Striped Right Arrow 66"/>
          <p:cNvSpPr/>
          <p:nvPr/>
        </p:nvSpPr>
        <p:spPr>
          <a:xfrm rot="19904566">
            <a:off x="37453061" y="5315008"/>
            <a:ext cx="1728225" cy="307241"/>
          </a:xfrm>
          <a:prstGeom prst="stripedRightArrow">
            <a:avLst>
              <a:gd name="adj1" fmla="val 50000"/>
              <a:gd name="adj2" fmla="val 382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8" name="Picture 67"/>
          <p:cNvPicPr>
            <a:picLocks noChangeAspect="1"/>
          </p:cNvPicPr>
          <p:nvPr/>
        </p:nvPicPr>
        <p:blipFill>
          <a:blip r:embed="rId16" cstate="email"/>
          <a:stretch>
            <a:fillRect/>
          </a:stretch>
        </p:blipFill>
        <p:spPr>
          <a:xfrm>
            <a:off x="328634" y="27020574"/>
            <a:ext cx="5602081" cy="5744205"/>
          </a:xfrm>
          <a:prstGeom prst="rect">
            <a:avLst/>
          </a:prstGeom>
        </p:spPr>
      </p:pic>
      <p:pic>
        <p:nvPicPr>
          <p:cNvPr id="69" name="Picture 68"/>
          <p:cNvPicPr>
            <a:picLocks noChangeAspect="1"/>
          </p:cNvPicPr>
          <p:nvPr/>
        </p:nvPicPr>
        <p:blipFill>
          <a:blip r:embed="rId17" cstate="email"/>
          <a:srcRect/>
          <a:stretch>
            <a:fillRect/>
          </a:stretch>
        </p:blipFill>
        <p:spPr>
          <a:xfrm>
            <a:off x="5793259" y="26137260"/>
            <a:ext cx="5475751" cy="6609711"/>
          </a:xfrm>
          <a:prstGeom prst="rect">
            <a:avLst/>
          </a:prstGeom>
        </p:spPr>
      </p:pic>
      <p:sp>
        <p:nvSpPr>
          <p:cNvPr id="70" name="TextBox 69"/>
          <p:cNvSpPr txBox="1"/>
          <p:nvPr/>
        </p:nvSpPr>
        <p:spPr>
          <a:xfrm>
            <a:off x="11499440" y="28326345"/>
            <a:ext cx="4685410" cy="2062103"/>
          </a:xfrm>
          <a:prstGeom prst="rect">
            <a:avLst/>
          </a:prstGeom>
          <a:noFill/>
        </p:spPr>
        <p:txBody>
          <a:bodyPr wrap="square" rtlCol="0">
            <a:spAutoFit/>
          </a:bodyPr>
          <a:lstStyle/>
          <a:p>
            <a:r>
              <a:rPr lang="en-US" sz="3200" dirty="0" smtClean="0"/>
              <a:t>Choke cherries being used to make pudding! Easy and tasty can be served with many dishes</a:t>
            </a:r>
            <a:endParaRPr lang="en-US" sz="3200" dirty="0"/>
          </a:p>
        </p:txBody>
      </p:sp>
      <p:sp>
        <p:nvSpPr>
          <p:cNvPr id="72" name="Curved Down Arrow 71"/>
          <p:cNvSpPr/>
          <p:nvPr/>
        </p:nvSpPr>
        <p:spPr>
          <a:xfrm rot="5400000" flipV="1">
            <a:off x="13561424" y="21732571"/>
            <a:ext cx="1216152" cy="73152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73" name="Picture 72"/>
          <p:cNvPicPr>
            <a:picLocks noChangeAspect="1"/>
          </p:cNvPicPr>
          <p:nvPr/>
        </p:nvPicPr>
        <p:blipFill>
          <a:blip r:embed="rId18" cstate="email"/>
          <a:stretch>
            <a:fillRect/>
          </a:stretch>
        </p:blipFill>
        <p:spPr>
          <a:xfrm>
            <a:off x="29588195" y="21375040"/>
            <a:ext cx="5212080" cy="6949440"/>
          </a:xfrm>
          <a:prstGeom prst="rect">
            <a:avLst/>
          </a:prstGeom>
        </p:spPr>
      </p:pic>
      <p:sp>
        <p:nvSpPr>
          <p:cNvPr id="74" name="TextBox 73"/>
          <p:cNvSpPr txBox="1"/>
          <p:nvPr/>
        </p:nvSpPr>
        <p:spPr>
          <a:xfrm>
            <a:off x="29588195" y="28633585"/>
            <a:ext cx="5491915" cy="1569660"/>
          </a:xfrm>
          <a:prstGeom prst="rect">
            <a:avLst/>
          </a:prstGeom>
          <a:noFill/>
        </p:spPr>
        <p:txBody>
          <a:bodyPr wrap="square" rtlCol="0">
            <a:spAutoFit/>
          </a:bodyPr>
          <a:lstStyle/>
          <a:p>
            <a:r>
              <a:rPr lang="en-US" sz="3200" dirty="0" smtClean="0"/>
              <a:t>Tracie Smalls checking on a wild plum tree that has Italian plums grafted on to the tree as well!</a:t>
            </a:r>
            <a:endParaRPr lang="en-US" sz="3200" dirty="0"/>
          </a:p>
        </p:txBody>
      </p:sp>
      <p:sp>
        <p:nvSpPr>
          <p:cNvPr id="76" name="Rectangle 75"/>
          <p:cNvSpPr/>
          <p:nvPr/>
        </p:nvSpPr>
        <p:spPr>
          <a:xfrm>
            <a:off x="35910430" y="24754680"/>
            <a:ext cx="7680960" cy="5632311"/>
          </a:xfrm>
          <a:prstGeom prst="rect">
            <a:avLst/>
          </a:prstGeom>
        </p:spPr>
        <p:txBody>
          <a:bodyPr wrap="square">
            <a:spAutoFit/>
          </a:bodyPr>
          <a:lstStyle/>
          <a:p>
            <a:r>
              <a:rPr lang="en-US" sz="2000" dirty="0"/>
              <a:t>Adam, J. (2003, Oct). How to move a large shrub: Woody plants don't like being moved while in leaf, so wait until your shrub starts to snooze.</a:t>
            </a:r>
            <a:r>
              <a:rPr lang="en-US" sz="2000" i="1" dirty="0"/>
              <a:t> Canadian Gardening, 14</a:t>
            </a:r>
            <a:r>
              <a:rPr lang="en-US" sz="2000" dirty="0"/>
              <a:t>, 30-32. </a:t>
            </a:r>
          </a:p>
          <a:p>
            <a:r>
              <a:rPr lang="en-US" sz="2000" dirty="0"/>
              <a:t> </a:t>
            </a:r>
          </a:p>
          <a:p>
            <a:r>
              <a:rPr lang="en-US" sz="2000" dirty="0"/>
              <a:t>Stead, S., &amp; Post, R. L. (1989). Western chokecherry (prunus virginiana).</a:t>
            </a:r>
            <a:r>
              <a:rPr lang="en-US" sz="2000" i="1" dirty="0"/>
              <a:t> Fact Sheet - College of Agriculture, University of Nevada-Reno, Nevada Cooperative Extension., </a:t>
            </a:r>
            <a:r>
              <a:rPr lang="en-US" sz="2000" dirty="0"/>
              <a:t>(89-72</a:t>
            </a:r>
            <a:r>
              <a:rPr lang="en-US" sz="2000" dirty="0" smtClean="0"/>
              <a:t>)</a:t>
            </a:r>
          </a:p>
          <a:p>
            <a:endParaRPr lang="en-US" sz="2000" dirty="0"/>
          </a:p>
          <a:p>
            <a:r>
              <a:rPr lang="en-US" sz="2000" dirty="0"/>
              <a:t> Fountain, W. M., Kaiser, C. A., Witt, M. L., &amp; Hartman, J. R. (1988). Transplanting trees and shrubs.</a:t>
            </a:r>
            <a:r>
              <a:rPr lang="en-US" sz="2000" i="1" dirty="0"/>
              <a:t> ID - University of Kentucky, Cooperative Extension Service., </a:t>
            </a:r>
            <a:r>
              <a:rPr lang="en-US" sz="2000" dirty="0"/>
              <a:t>(80) </a:t>
            </a:r>
            <a:endParaRPr lang="en-US" sz="2000" dirty="0" smtClean="0"/>
          </a:p>
          <a:p>
            <a:endParaRPr lang="en-US" sz="2000" dirty="0"/>
          </a:p>
          <a:p>
            <a:r>
              <a:rPr lang="en-US" sz="2000" dirty="0"/>
              <a:t>Plumb, H. 2009. Plant fact sheet for black chokecherry</a:t>
            </a:r>
          </a:p>
          <a:p>
            <a:r>
              <a:rPr lang="en-US" sz="2000" dirty="0"/>
              <a:t>(Prunus virginiana L. var. melanocarpa (A. Nelson)</a:t>
            </a:r>
          </a:p>
          <a:p>
            <a:r>
              <a:rPr lang="en-US" sz="2000" dirty="0"/>
              <a:t>Sarg).. USDA-Natural Resources Conservation Service,</a:t>
            </a:r>
          </a:p>
          <a:p>
            <a:r>
              <a:rPr lang="en-US" sz="2000" dirty="0"/>
              <a:t>Upper Colorado Environmental Plant Center, Meeker, CO</a:t>
            </a:r>
          </a:p>
          <a:p>
            <a:r>
              <a:rPr lang="en-US" sz="2000" dirty="0"/>
              <a:t>81641. </a:t>
            </a:r>
            <a:endParaRPr lang="en-US" sz="2000" dirty="0" smtClean="0"/>
          </a:p>
          <a:p>
            <a:endParaRPr lang="en-US" sz="2000" dirty="0"/>
          </a:p>
        </p:txBody>
      </p:sp>
      <p:sp>
        <p:nvSpPr>
          <p:cNvPr id="77" name="TextBox 76"/>
          <p:cNvSpPr txBox="1"/>
          <p:nvPr/>
        </p:nvSpPr>
        <p:spPr>
          <a:xfrm>
            <a:off x="35910430" y="7318810"/>
            <a:ext cx="7772400" cy="8956298"/>
          </a:xfrm>
          <a:prstGeom prst="rect">
            <a:avLst/>
          </a:prstGeom>
          <a:noFill/>
        </p:spPr>
        <p:txBody>
          <a:bodyPr wrap="square" rtlCol="0">
            <a:spAutoFit/>
          </a:bodyPr>
          <a:lstStyle/>
          <a:p>
            <a:pPr marL="457200" indent="-457200">
              <a:buFont typeface="Arial"/>
              <a:buChar char="•"/>
            </a:pPr>
            <a:r>
              <a:rPr lang="en-US" sz="3600" dirty="0" smtClean="0"/>
              <a:t>Continue cultural rejuvenation through berry picking and planting </a:t>
            </a:r>
          </a:p>
          <a:p>
            <a:endParaRPr lang="en-US" sz="3600" dirty="0" smtClean="0"/>
          </a:p>
          <a:p>
            <a:pPr marL="457200" indent="-457200">
              <a:buFont typeface="Arial"/>
              <a:buChar char="•"/>
            </a:pPr>
            <a:r>
              <a:rPr lang="en-US" sz="3600" dirty="0" smtClean="0"/>
              <a:t>Don’t give up after a failed transplant</a:t>
            </a:r>
          </a:p>
          <a:p>
            <a:pPr marL="457200" indent="-457200">
              <a:buFont typeface="Arial"/>
              <a:buChar char="•"/>
            </a:pPr>
            <a:r>
              <a:rPr lang="en-US" sz="3600" dirty="0" smtClean="0"/>
              <a:t>remember they must be cared for everyday until established! </a:t>
            </a:r>
          </a:p>
          <a:p>
            <a:endParaRPr lang="en-US" sz="3600" dirty="0" smtClean="0"/>
          </a:p>
          <a:p>
            <a:pPr marL="457200" indent="-457200">
              <a:buFont typeface="Arial"/>
              <a:buChar char="•"/>
            </a:pPr>
            <a:r>
              <a:rPr lang="en-US" sz="3600" dirty="0" smtClean="0"/>
              <a:t>Watering is key! Soil type will change water requirements (Sandy vs Silt vs Clay)</a:t>
            </a:r>
          </a:p>
          <a:p>
            <a:pPr marL="457200" indent="-457200">
              <a:buFont typeface="Arial"/>
              <a:buChar char="•"/>
            </a:pPr>
            <a:endParaRPr lang="en-US" sz="3600" dirty="0" smtClean="0"/>
          </a:p>
          <a:p>
            <a:pPr marL="457200" indent="-457200">
              <a:buFont typeface="Arial"/>
              <a:buChar char="•"/>
            </a:pPr>
            <a:r>
              <a:rPr lang="en-US" sz="3600" dirty="0" smtClean="0"/>
              <a:t>Food plays a big part in culture, eat traditionally and eat healthy</a:t>
            </a:r>
          </a:p>
          <a:p>
            <a:pPr marL="457200" indent="-457200">
              <a:buFont typeface="Arial"/>
              <a:buChar char="•"/>
            </a:pPr>
            <a:endParaRPr lang="en-US" sz="3600" dirty="0" smtClean="0"/>
          </a:p>
          <a:p>
            <a:pPr marL="457200" indent="-457200">
              <a:buFont typeface="Arial"/>
              <a:buChar char="•"/>
            </a:pPr>
            <a:endParaRPr lang="en-US" sz="3600" dirty="0" smtClean="0"/>
          </a:p>
          <a:p>
            <a:pPr marL="457200" indent="-457200">
              <a:buFont typeface="Arial"/>
              <a:buChar char="•"/>
            </a:pPr>
            <a:endParaRPr lang="en-US" sz="3600" dirty="0"/>
          </a:p>
        </p:txBody>
      </p:sp>
      <p:pic>
        <p:nvPicPr>
          <p:cNvPr id="79" name="Picture 78"/>
          <p:cNvPicPr>
            <a:picLocks noChangeAspect="1"/>
          </p:cNvPicPr>
          <p:nvPr/>
        </p:nvPicPr>
        <p:blipFill>
          <a:blip r:embed="rId19" cstate="email"/>
          <a:stretch>
            <a:fillRect/>
          </a:stretch>
        </p:blipFill>
        <p:spPr>
          <a:xfrm>
            <a:off x="20053300" y="15379700"/>
            <a:ext cx="3771900" cy="2159000"/>
          </a:xfrm>
          <a:prstGeom prst="rect">
            <a:avLst/>
          </a:prstGeom>
        </p:spPr>
      </p:pic>
      <p:pic>
        <p:nvPicPr>
          <p:cNvPr id="80" name="Picture 79"/>
          <p:cNvPicPr>
            <a:picLocks noChangeAspect="1"/>
          </p:cNvPicPr>
          <p:nvPr/>
        </p:nvPicPr>
        <p:blipFill>
          <a:blip r:embed="rId19" cstate="email"/>
          <a:stretch>
            <a:fillRect/>
          </a:stretch>
        </p:blipFill>
        <p:spPr>
          <a:xfrm>
            <a:off x="20053300" y="15379700"/>
            <a:ext cx="3771900" cy="2159000"/>
          </a:xfrm>
          <a:prstGeom prst="rect">
            <a:avLst/>
          </a:prstGeom>
        </p:spPr>
      </p:pic>
      <p:pic>
        <p:nvPicPr>
          <p:cNvPr id="81" name="Picture 80" descr="Crow Map.jpeg"/>
          <p:cNvPicPr>
            <a:picLocks noChangeAspect="1"/>
          </p:cNvPicPr>
          <p:nvPr/>
        </p:nvPicPr>
        <p:blipFill>
          <a:blip r:embed="rId20" cstate="email">
            <a:extLst>
              <a:ext uri="{28A0092B-C50C-407E-A947-70E740481C1C}">
                <a14:useLocalDpi xmlns="" xmlns:a14="http://schemas.microsoft.com/office/drawing/2010/main" val="0"/>
              </a:ext>
            </a:extLst>
          </a:blip>
          <a:stretch>
            <a:fillRect/>
          </a:stretch>
        </p:blipFill>
        <p:spPr>
          <a:xfrm>
            <a:off x="25747695" y="5083000"/>
            <a:ext cx="7596361" cy="4348085"/>
          </a:xfrm>
          <a:prstGeom prst="rect">
            <a:avLst/>
          </a:prstGeom>
        </p:spPr>
      </p:pic>
      <p:sp>
        <p:nvSpPr>
          <p:cNvPr id="82" name="TextBox 81"/>
          <p:cNvSpPr txBox="1"/>
          <p:nvPr/>
        </p:nvSpPr>
        <p:spPr>
          <a:xfrm>
            <a:off x="35910430" y="18533070"/>
            <a:ext cx="7498080" cy="4147740"/>
          </a:xfrm>
          <a:prstGeom prst="rect">
            <a:avLst/>
          </a:prstGeom>
          <a:noFill/>
        </p:spPr>
        <p:txBody>
          <a:bodyPr wrap="square" rtlCol="0">
            <a:spAutoFit/>
          </a:bodyPr>
          <a:lstStyle/>
          <a:p>
            <a:r>
              <a:rPr lang="en-US" sz="3200" dirty="0" smtClean="0"/>
              <a:t>I would like to thank Florence Dunkel who taught me how to learn about different cultures and for keeping me on track throughout the entire semester. Thank you Tracie Smalls for starting the berry project and being my mentor. Also big thanks to Valerie Smalls and everyone else who reviewed my planting guide</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9481</TotalTime>
  <Words>643</Words>
  <Application>Microsoft Office PowerPoint</Application>
  <PresentationFormat>Custom</PresentationFormat>
  <Paragraphs>48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 Guide to transplanting Native Berries: Preserving Culture and Learning New Skills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BobsWorkshop</dc:creator>
  <cp:lastModifiedBy>BobsWorkshop</cp:lastModifiedBy>
  <cp:revision>53</cp:revision>
  <dcterms:created xsi:type="dcterms:W3CDTF">2013-12-02T02:44:12Z</dcterms:created>
  <dcterms:modified xsi:type="dcterms:W3CDTF">2015-05-13T02:36:10Z</dcterms:modified>
</cp:coreProperties>
</file>