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4" r:id="rId2"/>
    <p:sldId id="265" r:id="rId3"/>
    <p:sldId id="266" r:id="rId4"/>
    <p:sldId id="269" r:id="rId5"/>
    <p:sldId id="271" r:id="rId6"/>
    <p:sldId id="272" r:id="rId7"/>
    <p:sldId id="270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>
      <p:cViewPr varScale="1">
        <p:scale>
          <a:sx n="79" d="100"/>
          <a:sy n="79" d="100"/>
        </p:scale>
        <p:origin x="-9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D9F510-4B39-4EB0-9F86-20E1FC89471B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EB693C-EA35-4268-8599-9C16F3326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357C9-51BB-4360-8783-5B5C84E8263F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CD9F-137A-498E-8352-2FB050729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3548E-4AA0-43B5-B3E9-5D24BB9E269B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D54C9-5EA2-4D30-9AAE-31493C9676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FB160-760E-49E0-B169-84E5A49D7C19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B426C-728C-4214-A668-859D21ABD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4BA40-4BF1-4458-BA1C-24B79CD61E2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50448-037B-467D-B7F6-8787A76CE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80BB1-8687-48EA-9930-3A8C961DBC75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F17ED-C9B5-42E0-ABFA-186E20610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FD8FD-6365-4A9B-BA01-F0499A195F4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162D3-CDD3-46D5-879B-2378EDA85A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4781F-44A7-4168-86E9-DAACE72F357E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D0A5-922C-47FC-B920-4E256D3A3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CAD5-8883-4D07-8674-A026BE6ACE0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873C-9E40-48A2-BB03-BA2CB7C466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C6DA-063A-481C-83EE-410E3F367D10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4910-AFF1-4A2C-9578-5FFCE2049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E0A63-9CD2-4234-8112-DCE1E68BD00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AFABB-57C2-40EF-A3BF-45632D9F8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F0431-D3F4-46E0-AAFA-E6A14A5888C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48644B-3CC4-4825-B11C-726D4A54E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BFB55E-E6C6-486C-AD51-B205968A1B1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2CCF76-CDD4-4FEB-A60F-E6E4DFF1FE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shea butter is locally made by village women from shea nuts owned by village women and wild-collected by them from village </a:t>
            </a:r>
            <a:r>
              <a:rPr lang="en-US" dirty="0" err="1" smtClean="0"/>
              <a:t>shea</a:t>
            </a:r>
            <a:r>
              <a:rPr lang="en-US" dirty="0" smtClean="0"/>
              <a:t> trees, </a:t>
            </a:r>
            <a:r>
              <a:rPr lang="en-US" i="1" dirty="0" err="1" smtClean="0"/>
              <a:t>Vitellaria</a:t>
            </a:r>
            <a:r>
              <a:rPr lang="en-US" i="1" dirty="0" smtClean="0"/>
              <a:t> </a:t>
            </a:r>
            <a:r>
              <a:rPr lang="en-US" i="1" dirty="0" err="1" smtClean="0"/>
              <a:t>paradoxa</a:t>
            </a:r>
            <a:r>
              <a:rPr lang="en-US" i="1" dirty="0" smtClean="0"/>
              <a:t> </a:t>
            </a:r>
            <a:r>
              <a:rPr lang="en-US" dirty="0" smtClean="0"/>
              <a:t>(= </a:t>
            </a:r>
            <a:r>
              <a:rPr lang="en-US" i="1" dirty="0" err="1" smtClean="0"/>
              <a:t>Butyrospermum</a:t>
            </a:r>
            <a:r>
              <a:rPr lang="en-US" i="1" dirty="0" smtClean="0"/>
              <a:t> </a:t>
            </a:r>
            <a:r>
              <a:rPr lang="en-US" i="1" dirty="0" err="1" smtClean="0"/>
              <a:t>parkii</a:t>
            </a:r>
            <a:r>
              <a:rPr lang="en-US" i="1" dirty="0" smtClean="0"/>
              <a:t> </a:t>
            </a:r>
            <a:r>
              <a:rPr lang="en-US" dirty="0" smtClean="0"/>
              <a:t>), and since shea butter is traditionally used in cooking cowpeas, shea butter is a good candidate for organic protection of cowpeas against its main storage pest, </a:t>
            </a:r>
            <a:r>
              <a:rPr lang="en-US" i="1" dirty="0" smtClean="0"/>
              <a:t>C. </a:t>
            </a:r>
            <a:r>
              <a:rPr lang="en-US" i="1" dirty="0" err="1" smtClean="0"/>
              <a:t>maculatus</a:t>
            </a:r>
            <a:r>
              <a:rPr lang="en-US" dirty="0" smtClean="0"/>
              <a:t>.</a:t>
            </a:r>
          </a:p>
        </p:txBody>
      </p:sp>
      <p:pic>
        <p:nvPicPr>
          <p:cNvPr id="15362" name="Picture 2" descr="http://t0.gstatic.com/images?q=tbn:ANd9GcTw3npuBJZzlk9mMNu_EAUUbDRe44kda6KsSHdovpVKf4Kx8tg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953000"/>
            <a:ext cx="1676400" cy="1514475"/>
          </a:xfrm>
          <a:prstGeom prst="rect">
            <a:avLst/>
          </a:prstGeom>
          <a:noFill/>
        </p:spPr>
      </p:pic>
      <p:pic>
        <p:nvPicPr>
          <p:cNvPr id="15364" name="Picture 4" descr="http://t0.gstatic.com/images?q=tbn:ANd9GcSjfO0zyK0T04QTpjrOFwLv0AAdAAJcBkj5zWgT9NY-kh1_Sp5H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00600"/>
            <a:ext cx="2638425" cy="1733551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Postscript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64920"/>
          </a:xfrm>
        </p:spPr>
        <p:txBody>
          <a:bodyPr>
            <a:normAutofit fontScale="92500" lnSpcReduction="20000"/>
          </a:bodyPr>
          <a:lstStyle/>
          <a:p>
            <a:pPr marL="349250" indent="-349250"/>
            <a:r>
              <a:rPr lang="en-US" sz="2800" dirty="0" smtClean="0"/>
              <a:t>Lesson #1 – Transdisciplinarity</a:t>
            </a:r>
          </a:p>
          <a:p>
            <a:pPr marL="349250" indent="-349250">
              <a:buNone/>
            </a:pPr>
            <a:endParaRPr lang="en-US" sz="2800" dirty="0" smtClean="0"/>
          </a:p>
          <a:p>
            <a:pPr marL="349250" indent="-349250"/>
            <a:r>
              <a:rPr lang="en-US" sz="2800" dirty="0" smtClean="0"/>
              <a:t>Lesson #2 – Know the community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cowpeas, </a:t>
            </a:r>
            <a:r>
              <a:rPr lang="en-US" sz="2800" i="1" dirty="0" smtClean="0"/>
              <a:t>Vigna vinculata</a:t>
            </a:r>
          </a:p>
          <a:p>
            <a:r>
              <a:rPr lang="en-US" sz="2800" i="1" dirty="0" smtClean="0"/>
              <a:t>C. maculatus </a:t>
            </a:r>
            <a:r>
              <a:rPr lang="en-US" sz="2800" dirty="0" smtClean="0"/>
              <a:t>from cowpeas harvested in village of Sanambele, Mali</a:t>
            </a:r>
          </a:p>
          <a:p>
            <a:r>
              <a:rPr lang="en-US" sz="2800" dirty="0" smtClean="0"/>
              <a:t>Environmental chamber 55+/-3% R.H.; photoperiod 12:12::light:dark; 28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 C</a:t>
            </a:r>
            <a:endParaRPr lang="en-US" sz="2800" baseline="30000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Bioassay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 rtlCol="0">
            <a:normAutofit/>
          </a:bodyPr>
          <a:lstStyle/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Organic shea butter from Sanambele (Mali) women’s cooperative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Treatments: control (no shea butter); 0.01g; 0.05g; 0.50g; 1.0g warmed shea butter per 50g cowpeas.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50 intact cowpeas randomly selected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10 female </a:t>
            </a:r>
            <a:r>
              <a:rPr lang="en-US" sz="2400" i="1" dirty="0" smtClean="0"/>
              <a:t>C. maculatus </a:t>
            </a:r>
            <a:r>
              <a:rPr lang="en-US" sz="2400" dirty="0" smtClean="0"/>
              <a:t>per bioassay container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Post-adult emergence age specific 0-24 hrs, 24-48 hrs, 48-72 hrs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4 replicates 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Behavioral observations 1 hr, 15 da, 20 da, 25 da</a:t>
            </a:r>
          </a:p>
          <a:p>
            <a:pPr marL="349250" indent="-349250" fontAlgn="auto">
              <a:spcAft>
                <a:spcPts val="0"/>
              </a:spcAft>
              <a:defRPr/>
            </a:pPr>
            <a:r>
              <a:rPr lang="en-US" sz="2400" dirty="0" smtClean="0"/>
              <a:t>Embryo development observations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46" descr="dataTabl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192" y="1566652"/>
            <a:ext cx="8257608" cy="49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84920" y="6598920"/>
            <a:ext cx="182880" cy="18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>
            <a:normAutofit/>
          </a:bodyPr>
          <a:lstStyle/>
          <a:p>
            <a:r>
              <a:rPr lang="en-US" i="1" dirty="0" smtClean="0"/>
              <a:t>C. maculatus </a:t>
            </a:r>
            <a:r>
              <a:rPr lang="en-US" dirty="0" smtClean="0"/>
              <a:t>Oviposition</a:t>
            </a:r>
            <a:endParaRPr lang="en-US" dirty="0"/>
          </a:p>
        </p:txBody>
      </p:sp>
      <p:pic>
        <p:nvPicPr>
          <p:cNvPr id="4" name="Picture 47" descr="Mean # Egg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459410"/>
            <a:ext cx="7010400" cy="51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819912"/>
          </a:xfrm>
        </p:spPr>
        <p:txBody>
          <a:bodyPr/>
          <a:lstStyle/>
          <a:p>
            <a:r>
              <a:rPr lang="en-US" i="1" dirty="0" smtClean="0"/>
              <a:t>C. maculatus </a:t>
            </a:r>
            <a:r>
              <a:rPr lang="en-US" dirty="0" smtClean="0"/>
              <a:t>Eggs Hatched</a:t>
            </a:r>
            <a:endParaRPr lang="en-US" dirty="0"/>
          </a:p>
        </p:txBody>
      </p:sp>
      <p:pic>
        <p:nvPicPr>
          <p:cNvPr id="4" name="Picture 48" descr="Mean % Eggs Hatche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294181" y="1752601"/>
            <a:ext cx="65544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/>
          <a:lstStyle/>
          <a:p>
            <a:r>
              <a:rPr lang="en-US" dirty="0" smtClean="0"/>
              <a:t>Adult </a:t>
            </a:r>
            <a:r>
              <a:rPr lang="en-US" i="1" dirty="0" smtClean="0"/>
              <a:t>C. maculatus </a:t>
            </a:r>
            <a:r>
              <a:rPr lang="en-US" dirty="0" smtClean="0"/>
              <a:t>Emergence</a:t>
            </a:r>
            <a:endParaRPr lang="en-US" dirty="0"/>
          </a:p>
        </p:txBody>
      </p:sp>
      <p:pic>
        <p:nvPicPr>
          <p:cNvPr id="4" name="Picture 45" descr="Mean Emergence Hole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162303" y="1676401"/>
            <a:ext cx="676249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98520"/>
          </a:xfrm>
        </p:spPr>
        <p:txBody>
          <a:bodyPr>
            <a:noAutofit/>
          </a:bodyPr>
          <a:lstStyle/>
          <a:p>
            <a:pPr marL="349250" indent="-349250"/>
            <a:r>
              <a:rPr lang="en-US" sz="2800" dirty="0" smtClean="0"/>
              <a:t>Why will adoption of shea butter to preserve cowpeas postharvest be easy for village women?</a:t>
            </a:r>
          </a:p>
          <a:p>
            <a:pPr marL="349250" indent="-349250"/>
            <a:r>
              <a:rPr lang="en-US" sz="2800" dirty="0" smtClean="0"/>
              <a:t>What does this mean for the children of this remote village?</a:t>
            </a:r>
          </a:p>
          <a:p>
            <a:pPr marL="349250" indent="-349250"/>
            <a:r>
              <a:rPr lang="en-US" sz="2800" dirty="0" smtClean="0"/>
              <a:t>Is this sustainable?</a:t>
            </a:r>
          </a:p>
          <a:p>
            <a:pPr marL="349250" indent="-349250"/>
            <a:r>
              <a:rPr lang="en-US" sz="2800" dirty="0" smtClean="0"/>
              <a:t>Are there risks to mothers or children?</a:t>
            </a:r>
          </a:p>
          <a:p>
            <a:pPr marL="349250" indent="-349250"/>
            <a:r>
              <a:rPr lang="en-US" sz="2800" dirty="0" smtClean="0"/>
              <a:t>What is the take-away message?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0"/>
            <a:ext cx="670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  <a:p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As long as cowpeas are protected against </a:t>
            </a:r>
            <a:r>
              <a:rPr lang="en-US" sz="2400" i="1" dirty="0" smtClean="0">
                <a:cs typeface="Arial" pitchFamily="34" charset="0"/>
              </a:rPr>
              <a:t>C. </a:t>
            </a:r>
            <a:r>
              <a:rPr lang="en-US" sz="2400" i="1" dirty="0" err="1" smtClean="0">
                <a:cs typeface="Arial" pitchFamily="34" charset="0"/>
              </a:rPr>
              <a:t>maculatus</a:t>
            </a:r>
            <a:r>
              <a:rPr lang="en-US" sz="2400" i="1" dirty="0" smtClean="0">
                <a:cs typeface="Arial" pitchFamily="34" charset="0"/>
              </a:rPr>
              <a:t>, </a:t>
            </a:r>
            <a:r>
              <a:rPr lang="en-US" sz="2400" dirty="0" smtClean="0">
                <a:cs typeface="Arial" pitchFamily="34" charset="0"/>
              </a:rPr>
              <a:t>native villagers may safely store cowpeas and serve them, from harvest to harvest, to their children to prevent kwashiorkor. </a:t>
            </a:r>
          </a:p>
          <a:p>
            <a:pPr marL="349250" indent="-349250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Shea butter is a local, “at-home”, no-cost, safe, protection method for cowpeas in Malian villages, and throughout Sub-Saharan. 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311</Words>
  <Application>Microsoft Office PowerPoint</Application>
  <PresentationFormat>On-screen Show (4:3)</PresentationFormat>
  <Paragraphs>33</Paragraphs>
  <Slides>10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Hypothesis tested</vt:lpstr>
      <vt:lpstr>Materials and Methods</vt:lpstr>
      <vt:lpstr>Bioassay Procedures</vt:lpstr>
      <vt:lpstr>Results</vt:lpstr>
      <vt:lpstr>C. maculatus Oviposition</vt:lpstr>
      <vt:lpstr>C. maculatus Eggs Hatched</vt:lpstr>
      <vt:lpstr>Adult C. maculatus Emergence</vt:lpstr>
      <vt:lpstr>Discussion</vt:lpstr>
      <vt:lpstr>Slide 9</vt:lpstr>
      <vt:lpstr>Postscript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Natural Products for Integrated Pest Management: By the Community, for the Community</dc:title>
  <dc:creator>User</dc:creator>
  <cp:lastModifiedBy>BobsWorkshop</cp:lastModifiedBy>
  <cp:revision>131</cp:revision>
  <dcterms:created xsi:type="dcterms:W3CDTF">2012-03-06T19:24:49Z</dcterms:created>
  <dcterms:modified xsi:type="dcterms:W3CDTF">2012-03-07T09:37:24Z</dcterms:modified>
</cp:coreProperties>
</file>