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85" r:id="rId2"/>
    <p:sldId id="267" r:id="rId3"/>
    <p:sldId id="258" r:id="rId4"/>
    <p:sldId id="281" r:id="rId5"/>
    <p:sldId id="268" r:id="rId6"/>
    <p:sldId id="276" r:id="rId7"/>
    <p:sldId id="277" r:id="rId8"/>
    <p:sldId id="28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/>
  </p:normalViewPr>
  <p:slideViewPr>
    <p:cSldViewPr>
      <p:cViewPr varScale="1">
        <p:scale>
          <a:sx n="92" d="100"/>
          <a:sy n="92" d="100"/>
        </p:scale>
        <p:origin x="-1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7D9F510-4B39-4EB0-9F86-20E1FC89471B}" type="datetimeFigureOut">
              <a:rPr lang="en-US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EB693C-EA35-4268-8599-9C16F33265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7357C9-51BB-4360-8783-5B5C84E8263F}" type="datetimeFigureOut">
              <a:rPr lang="en-US" smtClean="0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ACD9F-137A-498E-8352-2FB050729B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D3548E-4AA0-43B5-B3E9-5D24BB9E269B}" type="datetimeFigureOut">
              <a:rPr lang="en-US" smtClean="0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D54C9-5EA2-4D30-9AAE-31493C9676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3FB160-760E-49E0-B169-84E5A49D7C19}" type="datetimeFigureOut">
              <a:rPr lang="en-US" smtClean="0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B426C-728C-4214-A668-859D21ABD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24BA40-4BF1-4458-BA1C-24B79CD61E2D}" type="datetimeFigureOut">
              <a:rPr lang="en-US" smtClean="0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50448-037B-467D-B7F6-8787A76CE0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80BB1-8687-48EA-9930-3A8C961DBC75}" type="datetimeFigureOut">
              <a:rPr lang="en-US" smtClean="0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F17ED-C9B5-42E0-ABFA-186E206108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FD8FD-6365-4A9B-BA01-F0499A195F4D}" type="datetimeFigureOut">
              <a:rPr lang="en-US" smtClean="0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162D3-CDD3-46D5-879B-2378EDA85A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4781F-44A7-4168-86E9-DAACE72F357E}" type="datetimeFigureOut">
              <a:rPr lang="en-US" smtClean="0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AD0A5-922C-47FC-B920-4E256D3A3C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CCAD5-8883-4D07-8674-A026BE6ACE03}" type="datetimeFigureOut">
              <a:rPr lang="en-US" smtClean="0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7873C-9E40-48A2-BB03-BA2CB7C466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07C6DA-063A-481C-83EE-410E3F367D10}" type="datetimeFigureOut">
              <a:rPr lang="en-US" smtClean="0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64910-AFF1-4A2C-9578-5FFCE20494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8E0A63-9CD2-4234-8112-DCE1E68BD002}" type="datetimeFigureOut">
              <a:rPr lang="en-US" smtClean="0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AFABB-57C2-40EF-A3BF-45632D9F89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7F0431-D3F4-46E0-AAFA-E6A14A5888C2}" type="datetimeFigureOut">
              <a:rPr lang="en-US" smtClean="0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3748644B-3CC4-4825-B11C-726D4A54EB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5BFB55E-E6C6-486C-AD51-B205968A1B13}" type="datetimeFigureOut">
              <a:rPr lang="en-US" smtClean="0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A2CCF76-CDD4-4FEB-A60F-E6E4DFF1FE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 noGrp="1"/>
          </p:cNvGrpSpPr>
          <p:nvPr>
            <p:ph idx="1"/>
          </p:nvPr>
        </p:nvGrpSpPr>
        <p:grpSpPr bwMode="auto">
          <a:xfrm>
            <a:off x="457200" y="1143000"/>
            <a:ext cx="8229600" cy="4525963"/>
            <a:chOff x="365125" y="5632450"/>
            <a:chExt cx="6584950" cy="3587750"/>
          </a:xfrm>
        </p:grpSpPr>
        <p:sp>
          <p:nvSpPr>
            <p:cNvPr id="57347" name="Oval 23"/>
            <p:cNvSpPr>
              <a:spLocks noChangeArrowheads="1"/>
            </p:cNvSpPr>
            <p:nvPr/>
          </p:nvSpPr>
          <p:spPr bwMode="auto">
            <a:xfrm>
              <a:off x="365125" y="6370637"/>
              <a:ext cx="6584950" cy="639763"/>
            </a:xfrm>
            <a:prstGeom prst="ellipse">
              <a:avLst/>
            </a:prstGeom>
            <a:solidFill>
              <a:srgbClr val="E989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Schadow BT"/>
                </a:rPr>
                <a:t>Stop, LISTEN to Subsistence Farmers, Other First Peoples</a:t>
              </a:r>
            </a:p>
            <a:p>
              <a:pPr algn="ctr"/>
              <a:r>
                <a:rPr lang="en-US" sz="1600" b="1">
                  <a:latin typeface="Schadow BT"/>
                </a:rPr>
                <a:t>Family Farmers</a:t>
              </a:r>
            </a:p>
          </p:txBody>
        </p:sp>
        <p:sp>
          <p:nvSpPr>
            <p:cNvPr id="57348" name="Oval 24"/>
            <p:cNvSpPr>
              <a:spLocks noChangeArrowheads="1"/>
            </p:cNvSpPr>
            <p:nvPr/>
          </p:nvSpPr>
          <p:spPr bwMode="auto">
            <a:xfrm>
              <a:off x="365125" y="7102475"/>
              <a:ext cx="6584950" cy="639762"/>
            </a:xfrm>
            <a:prstGeom prst="ellipse">
              <a:avLst/>
            </a:prstGeom>
            <a:solidFill>
              <a:srgbClr val="E989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Schadow BT"/>
                </a:rPr>
                <a:t>Use Participatory, Holistic Processes</a:t>
              </a:r>
            </a:p>
          </p:txBody>
        </p:sp>
        <p:sp>
          <p:nvSpPr>
            <p:cNvPr id="57349" name="Oval 25"/>
            <p:cNvSpPr>
              <a:spLocks noChangeArrowheads="1"/>
            </p:cNvSpPr>
            <p:nvPr/>
          </p:nvSpPr>
          <p:spPr bwMode="auto">
            <a:xfrm>
              <a:off x="365125" y="7843838"/>
              <a:ext cx="6584950" cy="639762"/>
            </a:xfrm>
            <a:prstGeom prst="ellipse">
              <a:avLst/>
            </a:prstGeom>
            <a:solidFill>
              <a:srgbClr val="E989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Schadow BT"/>
                </a:rPr>
                <a:t>Appreciate Cultural Values</a:t>
              </a:r>
            </a:p>
          </p:txBody>
        </p:sp>
        <p:sp>
          <p:nvSpPr>
            <p:cNvPr id="57350" name="Oval 26"/>
            <p:cNvSpPr>
              <a:spLocks noChangeArrowheads="1"/>
            </p:cNvSpPr>
            <p:nvPr/>
          </p:nvSpPr>
          <p:spPr bwMode="auto">
            <a:xfrm>
              <a:off x="365125" y="8580437"/>
              <a:ext cx="6584950" cy="639763"/>
            </a:xfrm>
            <a:prstGeom prst="ellipse">
              <a:avLst/>
            </a:prstGeom>
            <a:solidFill>
              <a:srgbClr val="E989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Schadow BT"/>
                </a:rPr>
                <a:t>Engage in First-People-Driven, Family Farmer Collaborative Research</a:t>
              </a:r>
            </a:p>
          </p:txBody>
        </p:sp>
        <p:sp>
          <p:nvSpPr>
            <p:cNvPr id="9" name="AutoShape 30"/>
            <p:cNvSpPr>
              <a:spLocks noChangeArrowheads="1"/>
            </p:cNvSpPr>
            <p:nvPr/>
          </p:nvSpPr>
          <p:spPr bwMode="auto">
            <a:xfrm>
              <a:off x="365125" y="5632450"/>
              <a:ext cx="6584950" cy="641793"/>
            </a:xfrm>
            <a:prstGeom prst="bevel">
              <a:avLst>
                <a:gd name="adj" fmla="val 12500"/>
              </a:avLst>
            </a:prstGeom>
            <a:solidFill>
              <a:srgbClr val="CC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D0EAE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latin typeface="Schadow BT" pitchFamily="18" charset="0"/>
                </a:rPr>
                <a:t>Ways   to   Bridge   The    G      A      P</a:t>
              </a:r>
            </a:p>
          </p:txBody>
        </p:sp>
      </p:grp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8763000" y="6477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dirty="0" smtClean="0"/>
              <a:t>Planners </a:t>
            </a:r>
            <a:r>
              <a:rPr lang="en-US" sz="4000" i="1" baseline="18000" dirty="0" smtClean="0"/>
              <a:t>versus</a:t>
            </a:r>
            <a:r>
              <a:rPr lang="en-US" dirty="0" smtClean="0"/>
              <a:t> Searchers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5800" y="1935480"/>
            <a:ext cx="8001000" cy="2636520"/>
          </a:xfrm>
        </p:spPr>
        <p:txBody>
          <a:bodyPr>
            <a:noAutofit/>
          </a:bodyPr>
          <a:lstStyle/>
          <a:p>
            <a:pPr marL="349250" indent="-349250"/>
            <a:r>
              <a:rPr lang="en-US" sz="2800" dirty="0" smtClean="0"/>
              <a:t>William Easterly. 2006. </a:t>
            </a:r>
            <a:r>
              <a:rPr lang="en-US" sz="2800" i="1" dirty="0" smtClean="0"/>
              <a:t>Whiteman’s Burden: Why the West’s efforts to aid the rest have done so much ill and so little good</a:t>
            </a:r>
            <a:r>
              <a:rPr lang="en-US" sz="2800" dirty="0" smtClean="0"/>
              <a:t>. Penguin Press. NY.</a:t>
            </a:r>
          </a:p>
          <a:p>
            <a:pPr marL="349250" indent="-349250">
              <a:buNone/>
            </a:pPr>
            <a:endParaRPr lang="en-US" sz="2800" dirty="0" smtClean="0"/>
          </a:p>
          <a:p>
            <a:pPr marL="349250" indent="-349250"/>
            <a:r>
              <a:rPr lang="en-US" sz="2800" dirty="0" smtClean="0"/>
              <a:t>“The right plan is to have no plan.”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8763000" y="6477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/>
          <a:srcRect l="4938" t="13402" r="6176" b="27835"/>
          <a:stretch>
            <a:fillRect/>
          </a:stretch>
        </p:blipFill>
        <p:spPr bwMode="auto">
          <a:xfrm>
            <a:off x="2514600" y="1600200"/>
            <a:ext cx="411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525013" y="762000"/>
            <a:ext cx="80939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Holistic Management -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Savory and Butterfield 1999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763000" y="6477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731838"/>
            <a:ext cx="8229600" cy="944562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Holistic Circle of Life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411163"/>
          </a:xfrm>
        </p:spPr>
        <p:txBody>
          <a:bodyPr rtlCol="0">
            <a:normAutofit fontScale="775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/>
              <a:t>Savory and Butterfield 1999.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i="1" dirty="0" smtClean="0"/>
              <a:t>Holistic Thought and Management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171700" y="1981200"/>
            <a:ext cx="4800600" cy="4191000"/>
            <a:chOff x="2171700" y="1676400"/>
            <a:chExt cx="4800600" cy="4191000"/>
          </a:xfrm>
        </p:grpSpPr>
        <p:sp>
          <p:nvSpPr>
            <p:cNvPr id="4" name="Oval 3"/>
            <p:cNvSpPr/>
            <p:nvPr/>
          </p:nvSpPr>
          <p:spPr>
            <a:xfrm>
              <a:off x="2171700" y="1676400"/>
              <a:ext cx="4800600" cy="419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/>
                <a:t>The Holistic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/>
                <a:t>Process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8374" name="TextBox 8"/>
            <p:cNvSpPr txBox="1">
              <a:spLocks noChangeArrowheads="1"/>
            </p:cNvSpPr>
            <p:nvPr/>
          </p:nvSpPr>
          <p:spPr bwMode="auto">
            <a:xfrm>
              <a:off x="2700338" y="2438400"/>
              <a:ext cx="129554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Calibri" pitchFamily="34" charset="0"/>
                </a:rPr>
                <a:t>Quality of </a:t>
              </a:r>
            </a:p>
            <a:p>
              <a:pPr algn="ctr"/>
              <a:r>
                <a:rPr lang="en-US" sz="2000" b="1" dirty="0">
                  <a:latin typeface="Calibri" pitchFamily="34" charset="0"/>
                </a:rPr>
                <a:t>Life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58375" name="TextBox 9"/>
            <p:cNvSpPr txBox="1">
              <a:spLocks noChangeArrowheads="1"/>
            </p:cNvSpPr>
            <p:nvPr/>
          </p:nvSpPr>
          <p:spPr bwMode="auto">
            <a:xfrm>
              <a:off x="5203633" y="2438400"/>
              <a:ext cx="1260859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alibri" pitchFamily="34" charset="0"/>
                </a:rPr>
                <a:t>Current </a:t>
              </a:r>
            </a:p>
            <a:p>
              <a:pPr algn="ctr"/>
              <a:r>
                <a:rPr lang="en-US" sz="2000" b="1">
                  <a:latin typeface="Calibri" pitchFamily="34" charset="0"/>
                </a:rPr>
                <a:t>Resources</a:t>
              </a:r>
            </a:p>
          </p:txBody>
        </p:sp>
        <p:sp>
          <p:nvSpPr>
            <p:cNvPr id="58376" name="TextBox 10"/>
            <p:cNvSpPr txBox="1">
              <a:spLocks noChangeArrowheads="1"/>
            </p:cNvSpPr>
            <p:nvPr/>
          </p:nvSpPr>
          <p:spPr bwMode="auto">
            <a:xfrm>
              <a:off x="5113731" y="4114800"/>
              <a:ext cx="135652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alibri" pitchFamily="34" charset="0"/>
                </a:rPr>
                <a:t>Forms of </a:t>
              </a:r>
            </a:p>
            <a:p>
              <a:pPr algn="ctr"/>
              <a:r>
                <a:rPr lang="en-US" sz="2000" b="1">
                  <a:latin typeface="Calibri" pitchFamily="34" charset="0"/>
                </a:rPr>
                <a:t>Production</a:t>
              </a:r>
            </a:p>
          </p:txBody>
        </p:sp>
        <p:sp>
          <p:nvSpPr>
            <p:cNvPr id="58377" name="TextBox 11"/>
            <p:cNvSpPr txBox="1">
              <a:spLocks noChangeArrowheads="1"/>
            </p:cNvSpPr>
            <p:nvPr/>
          </p:nvSpPr>
          <p:spPr bwMode="auto">
            <a:xfrm>
              <a:off x="2625342" y="3962400"/>
              <a:ext cx="1260858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alibri" pitchFamily="34" charset="0"/>
                </a:rPr>
                <a:t>Future</a:t>
              </a:r>
            </a:p>
            <a:p>
              <a:pPr algn="ctr"/>
              <a:r>
                <a:rPr lang="en-US" sz="2000" b="1">
                  <a:latin typeface="Calibri" pitchFamily="34" charset="0"/>
                </a:rPr>
                <a:t>Resources</a:t>
              </a:r>
            </a:p>
            <a:p>
              <a:pPr algn="ctr"/>
              <a:r>
                <a:rPr lang="en-US" sz="2000" b="1">
                  <a:latin typeface="Calibri" pitchFamily="34" charset="0"/>
                </a:rPr>
                <a:t>Needed</a:t>
              </a:r>
            </a:p>
            <a:p>
              <a:pPr algn="ctr"/>
              <a:endParaRPr lang="en-US" sz="2000">
                <a:latin typeface="Calibri" pitchFamily="34" charset="0"/>
              </a:endParaRPr>
            </a:p>
          </p:txBody>
        </p:sp>
      </p:grpSp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8763000" y="6477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1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47700" y="457200"/>
            <a:ext cx="7848600" cy="1143000"/>
          </a:xfrm>
        </p:spPr>
        <p:txBody>
          <a:bodyPr/>
          <a:lstStyle/>
          <a:p>
            <a:pPr algn="ctr"/>
            <a:r>
              <a:rPr lang="en-US" dirty="0" smtClean="0"/>
              <a:t>Expansive Collaboration</a:t>
            </a:r>
          </a:p>
        </p:txBody>
      </p:sp>
      <p:pic>
        <p:nvPicPr>
          <p:cNvPr id="14339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764295" y="1752600"/>
            <a:ext cx="7615409" cy="4465637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6705600" y="6248400"/>
            <a:ext cx="2027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Dunkel</a:t>
            </a:r>
            <a:r>
              <a:rPr lang="en-US" dirty="0" smtClean="0"/>
              <a:t> et al. 2011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763000" y="6477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457200"/>
            <a:ext cx="8001000" cy="1143000"/>
          </a:xfrm>
        </p:spPr>
        <p:txBody>
          <a:bodyPr/>
          <a:lstStyle/>
          <a:p>
            <a:pPr algn="ctr"/>
            <a:r>
              <a:rPr lang="en-US" b="1" dirty="0" smtClean="0"/>
              <a:t>The Real Take-Home Message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828800"/>
            <a:ext cx="8153400" cy="2743200"/>
          </a:xfrm>
        </p:spPr>
        <p:txBody>
          <a:bodyPr>
            <a:normAutofit fontScale="92500" lnSpcReduction="20000"/>
          </a:bodyPr>
          <a:lstStyle/>
          <a:p>
            <a:pPr marL="349250" indent="-349250"/>
            <a:r>
              <a:rPr lang="en-US" dirty="0" smtClean="0">
                <a:latin typeface="Albertus" pitchFamily="34" charset="0"/>
              </a:rPr>
              <a:t>As members of NC213, you are demonstrating and teaching important lessons to young scientists, engineers, and industry peers.</a:t>
            </a:r>
          </a:p>
          <a:p>
            <a:pPr marL="349250" indent="-349250">
              <a:buNone/>
            </a:pPr>
            <a:endParaRPr lang="en-US" dirty="0" smtClean="0">
              <a:latin typeface="Albertus" pitchFamily="34" charset="0"/>
            </a:endParaRPr>
          </a:p>
          <a:p>
            <a:pPr marL="349250" indent="-349250"/>
            <a:r>
              <a:rPr lang="en-US" dirty="0" smtClean="0">
                <a:latin typeface="Albertus" pitchFamily="34" charset="0"/>
              </a:rPr>
              <a:t>I hope you continue practicing your effective transdisciplinary interaction, and learn to appreciate the value of, and formally use, the holistic process with the communities you serve; become better Searchers.</a:t>
            </a:r>
            <a:endParaRPr lang="en-US" dirty="0">
              <a:latin typeface="Albertus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8763000" y="6477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5" name="Text Box 148"/>
          <p:cNvSpPr txBox="1">
            <a:spLocks noGrp="1" noChangeArrowheads="1"/>
          </p:cNvSpPr>
          <p:nvPr>
            <p:ph idx="1"/>
          </p:nvPr>
        </p:nvSpPr>
        <p:spPr bwMode="auto">
          <a:xfrm>
            <a:off x="304800" y="1567467"/>
            <a:ext cx="8686800" cy="407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23126" tIns="211563" rIns="423126" bIns="211563">
            <a:spAutoFit/>
          </a:bodyPr>
          <a:lstStyle/>
          <a:p>
            <a:pPr marL="349250" indent="-349250" defTabSz="4232275" eaLnBrk="0" hangingPunct="0">
              <a:buFont typeface="Arial" charset="0"/>
              <a:buChar char="•"/>
            </a:pPr>
            <a:r>
              <a:rPr lang="en-US" sz="2000" dirty="0"/>
              <a:t>National Institutes of Health (NIH) Grant Number 5R25GM063983-07 BRIDGING Tribal Colleges to Montana State University and MSU American Indian Research Opportunities (AIRO Program</a:t>
            </a:r>
            <a:r>
              <a:rPr lang="en-US" sz="2000" dirty="0" smtClean="0"/>
              <a:t>) (</a:t>
            </a:r>
            <a:r>
              <a:rPr lang="en-US" sz="2000" dirty="0"/>
              <a:t>M. OldHorn, P.I.).</a:t>
            </a:r>
          </a:p>
          <a:p>
            <a:pPr marL="349250" indent="-349250" defTabSz="4232275" eaLnBrk="0" hangingPunct="0"/>
            <a:endParaRPr lang="en-US" sz="1200" dirty="0">
              <a:solidFill>
                <a:srgbClr val="000000"/>
              </a:solidFill>
            </a:endParaRPr>
          </a:p>
          <a:p>
            <a:pPr marL="349250" indent="-349250" defTabSz="4232275" eaLnBrk="0" hangingPunct="0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Montana Agricultural Experiment Station 91161 (F. Dunkel, P.I.)</a:t>
            </a:r>
          </a:p>
          <a:p>
            <a:pPr marL="349250" indent="-349250" defTabSz="4232275" eaLnBrk="0" hangingPunct="0"/>
            <a:endParaRPr lang="en-US" sz="1200" dirty="0">
              <a:solidFill>
                <a:srgbClr val="000000"/>
              </a:solidFill>
            </a:endParaRPr>
          </a:p>
          <a:p>
            <a:pPr marL="349250" indent="-349250" defTabSz="4232275" eaLnBrk="0" hangingPunct="0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USDA-National Institute of Food and Agriculture, Higher Education  Challenge Grant Program </a:t>
            </a:r>
            <a:r>
              <a:rPr lang="en-US" sz="2000" dirty="0" smtClean="0">
                <a:solidFill>
                  <a:srgbClr val="000000"/>
                </a:solidFill>
              </a:rPr>
              <a:t> “New paradigm for discovery-based learning: Create base for bottom-up development by listening to farmers’ needs while engaging them in participatory holistic thinking.”(</a:t>
            </a:r>
            <a:r>
              <a:rPr lang="en-US" sz="2000" dirty="0">
                <a:solidFill>
                  <a:srgbClr val="000000"/>
                </a:solidFill>
              </a:rPr>
              <a:t>F. Dunkel, P.I.)</a:t>
            </a:r>
            <a:endParaRPr lang="en-US" sz="8800" dirty="0"/>
          </a:p>
        </p:txBody>
      </p:sp>
      <p:pic>
        <p:nvPicPr>
          <p:cNvPr id="6" name="Picture 49" descr="usda_nifa_h_rgb_7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572000" y="20955000"/>
            <a:ext cx="3124200" cy="59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9" descr="usda_nifa_h_rgb_7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800800" y="36050538"/>
            <a:ext cx="4929188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8763000" y="6477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1167" y="663714"/>
            <a:ext cx="4041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THANK YOU</a:t>
            </a:r>
            <a:endParaRPr lang="en-US" sz="4000" b="1" dirty="0"/>
          </a:p>
        </p:txBody>
      </p:sp>
      <p:pic>
        <p:nvPicPr>
          <p:cNvPr id="37892" name="Picture 4" descr="http://www.montana.edu/mali/AfricaTripStacyBearcomesoutSep2009/images/272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100" y="1447800"/>
            <a:ext cx="6781800" cy="5109161"/>
          </a:xfrm>
          <a:prstGeom prst="rect">
            <a:avLst/>
          </a:prstGeom>
          <a:noFill/>
        </p:spPr>
      </p:pic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976360" y="6629400"/>
            <a:ext cx="91440" cy="91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630</TotalTime>
  <Words>275</Words>
  <Application>Microsoft Office PowerPoint</Application>
  <PresentationFormat>On-screen Show (4:3)</PresentationFormat>
  <Paragraphs>38</Paragraphs>
  <Slides>8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Slide 1</vt:lpstr>
      <vt:lpstr>Planners versus Searchers</vt:lpstr>
      <vt:lpstr>Slide 3</vt:lpstr>
      <vt:lpstr>Holistic Circle of Life Processes</vt:lpstr>
      <vt:lpstr>Expansive Collaboration</vt:lpstr>
      <vt:lpstr>The Real Take-Home Message</vt:lpstr>
      <vt:lpstr>Acknowledgements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Community-Based Natural Products for Integrated Pest Management: By the Community, for the Community</dc:title>
  <dc:creator>User</dc:creator>
  <cp:lastModifiedBy>BobsWorkshop</cp:lastModifiedBy>
  <cp:revision>130</cp:revision>
  <dcterms:created xsi:type="dcterms:W3CDTF">2012-03-06T19:24:49Z</dcterms:created>
  <dcterms:modified xsi:type="dcterms:W3CDTF">2012-03-07T08:48:38Z</dcterms:modified>
</cp:coreProperties>
</file>