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75" r:id="rId3"/>
    <p:sldId id="271" r:id="rId4"/>
    <p:sldId id="257" r:id="rId5"/>
    <p:sldId id="260" r:id="rId6"/>
    <p:sldId id="303" r:id="rId7"/>
    <p:sldId id="304" r:id="rId8"/>
    <p:sldId id="272" r:id="rId9"/>
    <p:sldId id="262" r:id="rId10"/>
    <p:sldId id="295" r:id="rId11"/>
    <p:sldId id="310" r:id="rId12"/>
    <p:sldId id="312" r:id="rId13"/>
    <p:sldId id="305" r:id="rId14"/>
    <p:sldId id="298" r:id="rId15"/>
    <p:sldId id="313" r:id="rId16"/>
    <p:sldId id="307" r:id="rId17"/>
    <p:sldId id="306" r:id="rId18"/>
    <p:sldId id="314" r:id="rId19"/>
    <p:sldId id="308" r:id="rId20"/>
    <p:sldId id="264" r:id="rId21"/>
    <p:sldId id="30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3E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3" d="100"/>
          <a:sy n="33" d="100"/>
        </p:scale>
        <p:origin x="-11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683D6E-EB56-4E48-B3F9-32CCC60ACDCD}" type="doc">
      <dgm:prSet loTypeId="urn:microsoft.com/office/officeart/2005/8/layout/arrow2" loCatId="" qsTypeId="urn:microsoft.com/office/officeart/2005/8/quickstyle/simple4" qsCatId="simple" csTypeId="urn:microsoft.com/office/officeart/2005/8/colors/colorful3" csCatId="colorful" phldr="1"/>
      <dgm:spPr/>
    </dgm:pt>
    <dgm:pt modelId="{2DEA2E5E-4D38-0647-94BF-34A2BD0B2299}">
      <dgm:prSet phldrT="[Text]" custT="1"/>
      <dgm:spPr/>
      <dgm:t>
        <a:bodyPr/>
        <a:lstStyle/>
        <a:p>
          <a:r>
            <a:rPr lang="en-US" sz="1800" dirty="0" smtClean="0"/>
            <a:t>Identify problem, purpose, &amp; question(s)</a:t>
          </a:r>
          <a:endParaRPr lang="en-US" sz="1800" dirty="0"/>
        </a:p>
      </dgm:t>
    </dgm:pt>
    <dgm:pt modelId="{C55FC071-3EBD-FB4E-BE7D-E2A3CBBD5428}" type="parTrans" cxnId="{FF55870A-6E39-4B48-927C-C0303A430A25}">
      <dgm:prSet/>
      <dgm:spPr/>
      <dgm:t>
        <a:bodyPr/>
        <a:lstStyle/>
        <a:p>
          <a:endParaRPr lang="en-US"/>
        </a:p>
      </dgm:t>
    </dgm:pt>
    <dgm:pt modelId="{BD296937-DF1D-BB4B-955E-45DCFF019471}" type="sibTrans" cxnId="{FF55870A-6E39-4B48-927C-C0303A430A25}">
      <dgm:prSet/>
      <dgm:spPr/>
      <dgm:t>
        <a:bodyPr/>
        <a:lstStyle/>
        <a:p>
          <a:endParaRPr lang="en-US"/>
        </a:p>
      </dgm:t>
    </dgm:pt>
    <dgm:pt modelId="{AA385F58-C486-A149-B05D-205B919286B9}">
      <dgm:prSet phldrT="[Text]" custT="1"/>
      <dgm:spPr/>
      <dgm:t>
        <a:bodyPr/>
        <a:lstStyle/>
        <a:p>
          <a:r>
            <a:rPr lang="en-US" sz="1800" dirty="0" smtClean="0"/>
            <a:t>Select methodology &amp; methods</a:t>
          </a:r>
          <a:endParaRPr lang="en-US" sz="1800" dirty="0"/>
        </a:p>
      </dgm:t>
    </dgm:pt>
    <dgm:pt modelId="{F07C7B4C-B2A3-9240-8A09-E6473026FE42}" type="parTrans" cxnId="{7784593C-71D9-9A49-BBAE-BB56CDEBC8C8}">
      <dgm:prSet/>
      <dgm:spPr/>
      <dgm:t>
        <a:bodyPr/>
        <a:lstStyle/>
        <a:p>
          <a:endParaRPr lang="en-US"/>
        </a:p>
      </dgm:t>
    </dgm:pt>
    <dgm:pt modelId="{A9FB3E96-3F98-5E49-AEE4-BF12AB8AE215}" type="sibTrans" cxnId="{7784593C-71D9-9A49-BBAE-BB56CDEBC8C8}">
      <dgm:prSet/>
      <dgm:spPr/>
      <dgm:t>
        <a:bodyPr/>
        <a:lstStyle/>
        <a:p>
          <a:endParaRPr lang="en-US"/>
        </a:p>
      </dgm:t>
    </dgm:pt>
    <dgm:pt modelId="{44F77B8B-1ED5-724F-9832-23073CD79FDF}">
      <dgm:prSet phldrT="[Text]" custT="1"/>
      <dgm:spPr/>
      <dgm:t>
        <a:bodyPr/>
        <a:lstStyle/>
        <a:p>
          <a:r>
            <a:rPr lang="en-US" sz="1800" dirty="0" smtClean="0">
              <a:solidFill>
                <a:srgbClr val="FF0000"/>
              </a:solidFill>
            </a:rPr>
            <a:t>Analyze data</a:t>
          </a:r>
          <a:endParaRPr lang="en-US" sz="1800" dirty="0">
            <a:solidFill>
              <a:srgbClr val="FF0000"/>
            </a:solidFill>
          </a:endParaRPr>
        </a:p>
      </dgm:t>
    </dgm:pt>
    <dgm:pt modelId="{B6944C6D-4E4D-6E40-9357-DBD31BBCE199}" type="parTrans" cxnId="{0DBF1FA1-7201-D143-ACF9-F277EFB1B5EF}">
      <dgm:prSet/>
      <dgm:spPr/>
      <dgm:t>
        <a:bodyPr/>
        <a:lstStyle/>
        <a:p>
          <a:endParaRPr lang="en-US"/>
        </a:p>
      </dgm:t>
    </dgm:pt>
    <dgm:pt modelId="{64F0DCA7-370A-2C4E-BC80-2AFDDE6232F9}" type="sibTrans" cxnId="{0DBF1FA1-7201-D143-ACF9-F277EFB1B5EF}">
      <dgm:prSet/>
      <dgm:spPr/>
      <dgm:t>
        <a:bodyPr/>
        <a:lstStyle/>
        <a:p>
          <a:endParaRPr lang="en-US"/>
        </a:p>
      </dgm:t>
    </dgm:pt>
    <dgm:pt modelId="{6BB303B4-DE40-F04F-80CD-C46FD71417D3}">
      <dgm:prSet phldrT="[Text]" custT="1"/>
      <dgm:spPr/>
      <dgm:t>
        <a:bodyPr/>
        <a:lstStyle/>
        <a:p>
          <a:r>
            <a:rPr lang="en-US" sz="1800" dirty="0" smtClean="0">
              <a:solidFill>
                <a:srgbClr val="FF0000"/>
              </a:solidFill>
            </a:rPr>
            <a:t>Report results</a:t>
          </a:r>
          <a:endParaRPr lang="en-US" sz="1800" dirty="0">
            <a:solidFill>
              <a:srgbClr val="FF0000"/>
            </a:solidFill>
          </a:endParaRPr>
        </a:p>
      </dgm:t>
    </dgm:pt>
    <dgm:pt modelId="{99B68A2D-4CCC-2B4C-BE8D-37909CB4259A}" type="parTrans" cxnId="{365576E9-8EBD-354C-AE34-76767296952E}">
      <dgm:prSet/>
      <dgm:spPr/>
      <dgm:t>
        <a:bodyPr/>
        <a:lstStyle/>
        <a:p>
          <a:endParaRPr lang="en-US"/>
        </a:p>
      </dgm:t>
    </dgm:pt>
    <dgm:pt modelId="{E521C619-E353-6848-9E2F-949E2F7A95EF}" type="sibTrans" cxnId="{365576E9-8EBD-354C-AE34-76767296952E}">
      <dgm:prSet/>
      <dgm:spPr/>
      <dgm:t>
        <a:bodyPr/>
        <a:lstStyle/>
        <a:p>
          <a:endParaRPr lang="en-US"/>
        </a:p>
      </dgm:t>
    </dgm:pt>
    <dgm:pt modelId="{2FF8BD15-8FD6-B64A-967E-8C2593F6ED4C}" type="pres">
      <dgm:prSet presAssocID="{61683D6E-EB56-4E48-B3F9-32CCC60ACDCD}" presName="arrowDiagram" presStyleCnt="0">
        <dgm:presLayoutVars>
          <dgm:chMax val="5"/>
          <dgm:dir/>
          <dgm:resizeHandles val="exact"/>
        </dgm:presLayoutVars>
      </dgm:prSet>
      <dgm:spPr/>
    </dgm:pt>
    <dgm:pt modelId="{48CF61C4-3B47-734F-86F8-427F8EDE11A5}" type="pres">
      <dgm:prSet presAssocID="{61683D6E-EB56-4E48-B3F9-32CCC60ACDCD}" presName="arrow" presStyleLbl="bgShp" presStyleIdx="0" presStyleCnt="1"/>
      <dgm:spPr/>
    </dgm:pt>
    <dgm:pt modelId="{80D0EE03-65DA-2243-8EB9-1E0DE62EBEA5}" type="pres">
      <dgm:prSet presAssocID="{61683D6E-EB56-4E48-B3F9-32CCC60ACDCD}" presName="arrowDiagram4" presStyleCnt="0"/>
      <dgm:spPr/>
    </dgm:pt>
    <dgm:pt modelId="{14EEC39D-4746-5040-BE79-5E69C73F1F5F}" type="pres">
      <dgm:prSet presAssocID="{2DEA2E5E-4D38-0647-94BF-34A2BD0B2299}" presName="bullet4a" presStyleLbl="node1" presStyleIdx="0" presStyleCnt="4"/>
      <dgm:spPr/>
    </dgm:pt>
    <dgm:pt modelId="{B43C041F-7D41-994B-9E7C-186E30772E0F}" type="pres">
      <dgm:prSet presAssocID="{2DEA2E5E-4D38-0647-94BF-34A2BD0B2299}" presName="textBox4a" presStyleLbl="revTx" presStyleIdx="0" presStyleCnt="4" custScaleX="144005" custLinFactNeighborX="-11826" custLinFactNeighborY="32181">
        <dgm:presLayoutVars>
          <dgm:bulletEnabled val="1"/>
        </dgm:presLayoutVars>
      </dgm:prSet>
      <dgm:spPr/>
      <dgm:t>
        <a:bodyPr/>
        <a:lstStyle/>
        <a:p>
          <a:endParaRPr lang="en-US"/>
        </a:p>
      </dgm:t>
    </dgm:pt>
    <dgm:pt modelId="{4AEE091F-BD69-A94A-8B3A-A1D38E866FB3}" type="pres">
      <dgm:prSet presAssocID="{AA385F58-C486-A149-B05D-205B919286B9}" presName="bullet4b" presStyleLbl="node1" presStyleIdx="1" presStyleCnt="4"/>
      <dgm:spPr/>
    </dgm:pt>
    <dgm:pt modelId="{F81DFA2D-67F1-3643-AA36-A49300AFB2E6}" type="pres">
      <dgm:prSet presAssocID="{AA385F58-C486-A149-B05D-205B919286B9}" presName="textBox4b" presStyleLbl="revTx" presStyleIdx="1" presStyleCnt="4" custScaleX="134784" custScaleY="44336" custLinFactNeighborX="15543" custLinFactNeighborY="-10665">
        <dgm:presLayoutVars>
          <dgm:bulletEnabled val="1"/>
        </dgm:presLayoutVars>
      </dgm:prSet>
      <dgm:spPr/>
      <dgm:t>
        <a:bodyPr/>
        <a:lstStyle/>
        <a:p>
          <a:endParaRPr lang="en-US"/>
        </a:p>
      </dgm:t>
    </dgm:pt>
    <dgm:pt modelId="{375C19D5-9343-F946-BAC4-0B9A90296B63}" type="pres">
      <dgm:prSet presAssocID="{44F77B8B-1ED5-724F-9832-23073CD79FDF}" presName="bullet4c" presStyleLbl="node1" presStyleIdx="2" presStyleCnt="4"/>
      <dgm:spPr/>
    </dgm:pt>
    <dgm:pt modelId="{25D73573-7B8E-1F42-AECE-826F35356DAC}" type="pres">
      <dgm:prSet presAssocID="{44F77B8B-1ED5-724F-9832-23073CD79FDF}" presName="textBox4c" presStyleLbl="revTx" presStyleIdx="2" presStyleCnt="4" custScaleY="30671" custLinFactNeighborX="4145" custLinFactNeighborY="-18590">
        <dgm:presLayoutVars>
          <dgm:bulletEnabled val="1"/>
        </dgm:presLayoutVars>
      </dgm:prSet>
      <dgm:spPr/>
      <dgm:t>
        <a:bodyPr/>
        <a:lstStyle/>
        <a:p>
          <a:endParaRPr lang="en-US"/>
        </a:p>
      </dgm:t>
    </dgm:pt>
    <dgm:pt modelId="{869F2B33-F97C-DE4F-956F-B91C18298D23}" type="pres">
      <dgm:prSet presAssocID="{6BB303B4-DE40-F04F-80CD-C46FD71417D3}" presName="bullet4d" presStyleLbl="node1" presStyleIdx="3" presStyleCnt="4"/>
      <dgm:spPr/>
    </dgm:pt>
    <dgm:pt modelId="{E6C71531-2B85-8D4D-A7E3-246F447B00C1}" type="pres">
      <dgm:prSet presAssocID="{6BB303B4-DE40-F04F-80CD-C46FD71417D3}" presName="textBox4d" presStyleLbl="revTx" presStyleIdx="3" presStyleCnt="4" custScaleY="44128" custLinFactNeighborX="22796" custLinFactNeighborY="-39330">
        <dgm:presLayoutVars>
          <dgm:bulletEnabled val="1"/>
        </dgm:presLayoutVars>
      </dgm:prSet>
      <dgm:spPr/>
      <dgm:t>
        <a:bodyPr/>
        <a:lstStyle/>
        <a:p>
          <a:endParaRPr lang="en-US"/>
        </a:p>
      </dgm:t>
    </dgm:pt>
  </dgm:ptLst>
  <dgm:cxnLst>
    <dgm:cxn modelId="{9BC84BFB-A552-AA49-B727-321033C9763B}" type="presOf" srcId="{AA385F58-C486-A149-B05D-205B919286B9}" destId="{F81DFA2D-67F1-3643-AA36-A49300AFB2E6}" srcOrd="0" destOrd="0" presId="urn:microsoft.com/office/officeart/2005/8/layout/arrow2"/>
    <dgm:cxn modelId="{302AA0A1-F2E3-CD4E-ABA4-A74E24F148CD}" type="presOf" srcId="{44F77B8B-1ED5-724F-9832-23073CD79FDF}" destId="{25D73573-7B8E-1F42-AECE-826F35356DAC}" srcOrd="0" destOrd="0" presId="urn:microsoft.com/office/officeart/2005/8/layout/arrow2"/>
    <dgm:cxn modelId="{8D7D407C-2B16-A248-8442-3F11ACBA557F}" type="presOf" srcId="{6BB303B4-DE40-F04F-80CD-C46FD71417D3}" destId="{E6C71531-2B85-8D4D-A7E3-246F447B00C1}" srcOrd="0" destOrd="0" presId="urn:microsoft.com/office/officeart/2005/8/layout/arrow2"/>
    <dgm:cxn modelId="{42D2EE5D-0BC6-874F-A523-7BDE03B8F1D7}" type="presOf" srcId="{2DEA2E5E-4D38-0647-94BF-34A2BD0B2299}" destId="{B43C041F-7D41-994B-9E7C-186E30772E0F}" srcOrd="0" destOrd="0" presId="urn:microsoft.com/office/officeart/2005/8/layout/arrow2"/>
    <dgm:cxn modelId="{7784593C-71D9-9A49-BBAE-BB56CDEBC8C8}" srcId="{61683D6E-EB56-4E48-B3F9-32CCC60ACDCD}" destId="{AA385F58-C486-A149-B05D-205B919286B9}" srcOrd="1" destOrd="0" parTransId="{F07C7B4C-B2A3-9240-8A09-E6473026FE42}" sibTransId="{A9FB3E96-3F98-5E49-AEE4-BF12AB8AE215}"/>
    <dgm:cxn modelId="{FF55870A-6E39-4B48-927C-C0303A430A25}" srcId="{61683D6E-EB56-4E48-B3F9-32CCC60ACDCD}" destId="{2DEA2E5E-4D38-0647-94BF-34A2BD0B2299}" srcOrd="0" destOrd="0" parTransId="{C55FC071-3EBD-FB4E-BE7D-E2A3CBBD5428}" sibTransId="{BD296937-DF1D-BB4B-955E-45DCFF019471}"/>
    <dgm:cxn modelId="{1F776982-B602-5D4B-8BB0-A08126415CED}" type="presOf" srcId="{61683D6E-EB56-4E48-B3F9-32CCC60ACDCD}" destId="{2FF8BD15-8FD6-B64A-967E-8C2593F6ED4C}" srcOrd="0" destOrd="0" presId="urn:microsoft.com/office/officeart/2005/8/layout/arrow2"/>
    <dgm:cxn modelId="{0DBF1FA1-7201-D143-ACF9-F277EFB1B5EF}" srcId="{61683D6E-EB56-4E48-B3F9-32CCC60ACDCD}" destId="{44F77B8B-1ED5-724F-9832-23073CD79FDF}" srcOrd="2" destOrd="0" parTransId="{B6944C6D-4E4D-6E40-9357-DBD31BBCE199}" sibTransId="{64F0DCA7-370A-2C4E-BC80-2AFDDE6232F9}"/>
    <dgm:cxn modelId="{365576E9-8EBD-354C-AE34-76767296952E}" srcId="{61683D6E-EB56-4E48-B3F9-32CCC60ACDCD}" destId="{6BB303B4-DE40-F04F-80CD-C46FD71417D3}" srcOrd="3" destOrd="0" parTransId="{99B68A2D-4CCC-2B4C-BE8D-37909CB4259A}" sibTransId="{E521C619-E353-6848-9E2F-949E2F7A95EF}"/>
    <dgm:cxn modelId="{4F93EEC7-505C-494C-8BF1-374BCF266D86}" type="presParOf" srcId="{2FF8BD15-8FD6-B64A-967E-8C2593F6ED4C}" destId="{48CF61C4-3B47-734F-86F8-427F8EDE11A5}" srcOrd="0" destOrd="0" presId="urn:microsoft.com/office/officeart/2005/8/layout/arrow2"/>
    <dgm:cxn modelId="{1A7EACED-C2F2-9342-8FD7-E6660D163A0B}" type="presParOf" srcId="{2FF8BD15-8FD6-B64A-967E-8C2593F6ED4C}" destId="{80D0EE03-65DA-2243-8EB9-1E0DE62EBEA5}" srcOrd="1" destOrd="0" presId="urn:microsoft.com/office/officeart/2005/8/layout/arrow2"/>
    <dgm:cxn modelId="{BB62AFAD-089A-EB40-901E-7109B6C09CC8}" type="presParOf" srcId="{80D0EE03-65DA-2243-8EB9-1E0DE62EBEA5}" destId="{14EEC39D-4746-5040-BE79-5E69C73F1F5F}" srcOrd="0" destOrd="0" presId="urn:microsoft.com/office/officeart/2005/8/layout/arrow2"/>
    <dgm:cxn modelId="{D323905B-AB1A-1640-8197-3B79A15077FB}" type="presParOf" srcId="{80D0EE03-65DA-2243-8EB9-1E0DE62EBEA5}" destId="{B43C041F-7D41-994B-9E7C-186E30772E0F}" srcOrd="1" destOrd="0" presId="urn:microsoft.com/office/officeart/2005/8/layout/arrow2"/>
    <dgm:cxn modelId="{E7DFAC32-952D-614F-BB18-411D715E1BA8}" type="presParOf" srcId="{80D0EE03-65DA-2243-8EB9-1E0DE62EBEA5}" destId="{4AEE091F-BD69-A94A-8B3A-A1D38E866FB3}" srcOrd="2" destOrd="0" presId="urn:microsoft.com/office/officeart/2005/8/layout/arrow2"/>
    <dgm:cxn modelId="{88F476AE-116E-B44F-B3C8-162498D59D02}" type="presParOf" srcId="{80D0EE03-65DA-2243-8EB9-1E0DE62EBEA5}" destId="{F81DFA2D-67F1-3643-AA36-A49300AFB2E6}" srcOrd="3" destOrd="0" presId="urn:microsoft.com/office/officeart/2005/8/layout/arrow2"/>
    <dgm:cxn modelId="{EB47E4F7-2B10-684D-9B5C-D8DC1223498B}" type="presParOf" srcId="{80D0EE03-65DA-2243-8EB9-1E0DE62EBEA5}" destId="{375C19D5-9343-F946-BAC4-0B9A90296B63}" srcOrd="4" destOrd="0" presId="urn:microsoft.com/office/officeart/2005/8/layout/arrow2"/>
    <dgm:cxn modelId="{C4D74033-458E-3541-856F-AEE742257FED}" type="presParOf" srcId="{80D0EE03-65DA-2243-8EB9-1E0DE62EBEA5}" destId="{25D73573-7B8E-1F42-AECE-826F35356DAC}" srcOrd="5" destOrd="0" presId="urn:microsoft.com/office/officeart/2005/8/layout/arrow2"/>
    <dgm:cxn modelId="{8180E258-30D9-EE43-9B71-CC81B960EA8F}" type="presParOf" srcId="{80D0EE03-65DA-2243-8EB9-1E0DE62EBEA5}" destId="{869F2B33-F97C-DE4F-956F-B91C18298D23}" srcOrd="6" destOrd="0" presId="urn:microsoft.com/office/officeart/2005/8/layout/arrow2"/>
    <dgm:cxn modelId="{DC93FE3F-7462-8A4A-B2AC-08E8A1E4AB55}" type="presParOf" srcId="{80D0EE03-65DA-2243-8EB9-1E0DE62EBEA5}" destId="{E6C71531-2B85-8D4D-A7E3-246F447B00C1}"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F61C4-3B47-734F-86F8-427F8EDE11A5}">
      <dsp:nvSpPr>
        <dsp:cNvPr id="0" name=""/>
        <dsp:cNvSpPr/>
      </dsp:nvSpPr>
      <dsp:spPr>
        <a:xfrm>
          <a:off x="462279" y="0"/>
          <a:ext cx="6631940" cy="4144963"/>
        </a:xfrm>
        <a:prstGeom prst="swooshArrow">
          <a:avLst>
            <a:gd name="adj1" fmla="val 25000"/>
            <a:gd name="adj2" fmla="val 25000"/>
          </a:avLst>
        </a:prstGeom>
        <a:solidFill>
          <a:schemeClr val="accent3">
            <a:tint val="4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14EEC39D-4746-5040-BE79-5E69C73F1F5F}">
      <dsp:nvSpPr>
        <dsp:cNvPr id="0" name=""/>
        <dsp:cNvSpPr/>
      </dsp:nvSpPr>
      <dsp:spPr>
        <a:xfrm>
          <a:off x="1115525" y="3082194"/>
          <a:ext cx="152534" cy="152534"/>
        </a:xfrm>
        <a:prstGeom prst="ellipse">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B43C041F-7D41-994B-9E7C-186E30772E0F}">
      <dsp:nvSpPr>
        <dsp:cNvPr id="0" name=""/>
        <dsp:cNvSpPr/>
      </dsp:nvSpPr>
      <dsp:spPr>
        <a:xfrm>
          <a:off x="808156" y="3158461"/>
          <a:ext cx="1633105" cy="986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25" tIns="0" rIns="0" bIns="0" numCol="1" spcCol="1270" anchor="t" anchorCtr="0">
          <a:noAutofit/>
        </a:bodyPr>
        <a:lstStyle/>
        <a:p>
          <a:pPr lvl="0" algn="l" defTabSz="800100">
            <a:lnSpc>
              <a:spcPct val="90000"/>
            </a:lnSpc>
            <a:spcBef>
              <a:spcPct val="0"/>
            </a:spcBef>
            <a:spcAft>
              <a:spcPct val="35000"/>
            </a:spcAft>
          </a:pPr>
          <a:r>
            <a:rPr lang="en-US" sz="1800" kern="1200" dirty="0" smtClean="0"/>
            <a:t>Identify problem, purpose, &amp; question(s)</a:t>
          </a:r>
          <a:endParaRPr lang="en-US" sz="1800" kern="1200" dirty="0"/>
        </a:p>
      </dsp:txBody>
      <dsp:txXfrm>
        <a:off x="808156" y="3158461"/>
        <a:ext cx="1633105" cy="986501"/>
      </dsp:txXfrm>
    </dsp:sp>
    <dsp:sp modelId="{4AEE091F-BD69-A94A-8B3A-A1D38E866FB3}">
      <dsp:nvSpPr>
        <dsp:cNvPr id="0" name=""/>
        <dsp:cNvSpPr/>
      </dsp:nvSpPr>
      <dsp:spPr>
        <a:xfrm>
          <a:off x="2193216" y="2118076"/>
          <a:ext cx="265277" cy="265277"/>
        </a:xfrm>
        <a:prstGeom prst="ellipse">
          <a:avLst/>
        </a:prstGeom>
        <a:gradFill rotWithShape="0">
          <a:gsLst>
            <a:gs pos="0">
              <a:schemeClr val="accent3">
                <a:hueOff val="-23382"/>
                <a:satOff val="-6613"/>
                <a:lumOff val="-2876"/>
                <a:alphaOff val="0"/>
                <a:shade val="40000"/>
                <a:alpha val="100000"/>
                <a:satMod val="150000"/>
                <a:lumMod val="100000"/>
              </a:schemeClr>
            </a:gs>
            <a:gs pos="100000">
              <a:schemeClr val="accent3">
                <a:hueOff val="-23382"/>
                <a:satOff val="-6613"/>
                <a:lumOff val="-2876"/>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F81DFA2D-67F1-3643-AA36-A49300AFB2E6}">
      <dsp:nvSpPr>
        <dsp:cNvPr id="0" name=""/>
        <dsp:cNvSpPr/>
      </dsp:nvSpPr>
      <dsp:spPr>
        <a:xfrm>
          <a:off x="2300103" y="2575900"/>
          <a:ext cx="1877146" cy="83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565" tIns="0" rIns="0" bIns="0" numCol="1" spcCol="1270" anchor="t" anchorCtr="0">
          <a:noAutofit/>
        </a:bodyPr>
        <a:lstStyle/>
        <a:p>
          <a:pPr lvl="0" algn="l" defTabSz="800100">
            <a:lnSpc>
              <a:spcPct val="90000"/>
            </a:lnSpc>
            <a:spcBef>
              <a:spcPct val="0"/>
            </a:spcBef>
            <a:spcAft>
              <a:spcPct val="35000"/>
            </a:spcAft>
          </a:pPr>
          <a:r>
            <a:rPr lang="en-US" sz="1800" kern="1200" dirty="0" smtClean="0"/>
            <a:t>Select methodology &amp; methods</a:t>
          </a:r>
          <a:endParaRPr lang="en-US" sz="1800" kern="1200" dirty="0"/>
        </a:p>
      </dsp:txBody>
      <dsp:txXfrm>
        <a:off x="2300103" y="2575900"/>
        <a:ext cx="1877146" cy="839833"/>
      </dsp:txXfrm>
    </dsp:sp>
    <dsp:sp modelId="{375C19D5-9343-F946-BAC4-0B9A90296B63}">
      <dsp:nvSpPr>
        <dsp:cNvPr id="0" name=""/>
        <dsp:cNvSpPr/>
      </dsp:nvSpPr>
      <dsp:spPr>
        <a:xfrm>
          <a:off x="3569343" y="1407629"/>
          <a:ext cx="351492" cy="351492"/>
        </a:xfrm>
        <a:prstGeom prst="ellipse">
          <a:avLst/>
        </a:prstGeom>
        <a:gradFill rotWithShape="0">
          <a:gsLst>
            <a:gs pos="0">
              <a:schemeClr val="accent3">
                <a:hueOff val="-46765"/>
                <a:satOff val="-13226"/>
                <a:lumOff val="-5752"/>
                <a:alphaOff val="0"/>
                <a:shade val="40000"/>
                <a:alpha val="100000"/>
                <a:satMod val="150000"/>
                <a:lumMod val="100000"/>
              </a:schemeClr>
            </a:gs>
            <a:gs pos="100000">
              <a:schemeClr val="accent3">
                <a:hueOff val="-46765"/>
                <a:satOff val="-13226"/>
                <a:lumOff val="-5752"/>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25D73573-7B8E-1F42-AECE-826F35356DAC}">
      <dsp:nvSpPr>
        <dsp:cNvPr id="0" name=""/>
        <dsp:cNvSpPr/>
      </dsp:nvSpPr>
      <dsp:spPr>
        <a:xfrm>
          <a:off x="3802818" y="1995138"/>
          <a:ext cx="1392707" cy="785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249" tIns="0" rIns="0" bIns="0" numCol="1" spcCol="1270" anchor="t" anchorCtr="0">
          <a:noAutofit/>
        </a:bodyPr>
        <a:lstStyle/>
        <a:p>
          <a:pPr lvl="0" algn="l" defTabSz="800100">
            <a:lnSpc>
              <a:spcPct val="90000"/>
            </a:lnSpc>
            <a:spcBef>
              <a:spcPct val="0"/>
            </a:spcBef>
            <a:spcAft>
              <a:spcPct val="35000"/>
            </a:spcAft>
          </a:pPr>
          <a:r>
            <a:rPr lang="en-US" sz="1800" kern="1200" dirty="0" smtClean="0">
              <a:solidFill>
                <a:srgbClr val="FF0000"/>
              </a:solidFill>
            </a:rPr>
            <a:t>Analyze data</a:t>
          </a:r>
          <a:endParaRPr lang="en-US" sz="1800" kern="1200" dirty="0">
            <a:solidFill>
              <a:srgbClr val="FF0000"/>
            </a:solidFill>
          </a:endParaRPr>
        </a:p>
      </dsp:txBody>
      <dsp:txXfrm>
        <a:off x="3802818" y="1995138"/>
        <a:ext cx="1392707" cy="785664"/>
      </dsp:txXfrm>
    </dsp:sp>
    <dsp:sp modelId="{869F2B33-F97C-DE4F-956F-B91C18298D23}">
      <dsp:nvSpPr>
        <dsp:cNvPr id="0" name=""/>
        <dsp:cNvSpPr/>
      </dsp:nvSpPr>
      <dsp:spPr>
        <a:xfrm>
          <a:off x="5068162" y="937590"/>
          <a:ext cx="470867" cy="470867"/>
        </a:xfrm>
        <a:prstGeom prst="ellipse">
          <a:avLst/>
        </a:prstGeom>
        <a:gradFill rotWithShape="0">
          <a:gsLst>
            <a:gs pos="0">
              <a:schemeClr val="accent3">
                <a:hueOff val="-70147"/>
                <a:satOff val="-19839"/>
                <a:lumOff val="-8628"/>
                <a:alphaOff val="0"/>
                <a:shade val="40000"/>
                <a:alpha val="100000"/>
                <a:satMod val="150000"/>
                <a:lumMod val="100000"/>
              </a:schemeClr>
            </a:gs>
            <a:gs pos="100000">
              <a:schemeClr val="accent3">
                <a:hueOff val="-70147"/>
                <a:satOff val="-19839"/>
                <a:lumOff val="-8628"/>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E6C71531-2B85-8D4D-A7E3-246F447B00C1}">
      <dsp:nvSpPr>
        <dsp:cNvPr id="0" name=""/>
        <dsp:cNvSpPr/>
      </dsp:nvSpPr>
      <dsp:spPr>
        <a:xfrm>
          <a:off x="5621078" y="834401"/>
          <a:ext cx="1392707" cy="1311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503" tIns="0" rIns="0" bIns="0" numCol="1" spcCol="1270" anchor="t" anchorCtr="0">
          <a:noAutofit/>
        </a:bodyPr>
        <a:lstStyle/>
        <a:p>
          <a:pPr lvl="0" algn="l" defTabSz="800100">
            <a:lnSpc>
              <a:spcPct val="90000"/>
            </a:lnSpc>
            <a:spcBef>
              <a:spcPct val="0"/>
            </a:spcBef>
            <a:spcAft>
              <a:spcPct val="35000"/>
            </a:spcAft>
          </a:pPr>
          <a:r>
            <a:rPr lang="en-US" sz="1800" kern="1200" dirty="0" smtClean="0">
              <a:solidFill>
                <a:srgbClr val="FF0000"/>
              </a:solidFill>
            </a:rPr>
            <a:t>Report results</a:t>
          </a:r>
          <a:endParaRPr lang="en-US" sz="1800" kern="1200" dirty="0">
            <a:solidFill>
              <a:srgbClr val="FF0000"/>
            </a:solidFill>
          </a:endParaRPr>
        </a:p>
      </dsp:txBody>
      <dsp:txXfrm>
        <a:off x="5621078" y="834401"/>
        <a:ext cx="1392707" cy="131145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16A533-6DBE-9D42-986F-BC02FEE12391}" type="datetimeFigureOut">
              <a:rPr lang="en-US" smtClean="0"/>
              <a:t>3/26/18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689F4-6F39-724E-A6FA-FFD093082820}" type="slidenum">
              <a:rPr lang="en-US" smtClean="0"/>
              <a:t>‹#›</a:t>
            </a:fld>
            <a:endParaRPr lang="en-US"/>
          </a:p>
        </p:txBody>
      </p:sp>
    </p:spTree>
    <p:extLst>
      <p:ext uri="{BB962C8B-B14F-4D97-AF65-F5344CB8AC3E}">
        <p14:creationId xmlns:p14="http://schemas.microsoft.com/office/powerpoint/2010/main" val="22543412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2</a:t>
            </a:fld>
            <a:endParaRPr lang="en-US"/>
          </a:p>
        </p:txBody>
      </p:sp>
    </p:spTree>
    <p:extLst>
      <p:ext uri="{BB962C8B-B14F-4D97-AF65-F5344CB8AC3E}">
        <p14:creationId xmlns:p14="http://schemas.microsoft.com/office/powerpoint/2010/main" val="1650001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explanation: 5 min</a:t>
            </a:r>
          </a:p>
          <a:p>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11</a:t>
            </a:fld>
            <a:endParaRPr lang="en-US"/>
          </a:p>
        </p:txBody>
      </p:sp>
    </p:spTree>
    <p:extLst>
      <p:ext uri="{BB962C8B-B14F-4D97-AF65-F5344CB8AC3E}">
        <p14:creationId xmlns:p14="http://schemas.microsoft.com/office/powerpoint/2010/main" val="2448715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Try w/ the interview or own</a:t>
            </a:r>
            <a:r>
              <a:rPr lang="en-US" baseline="0" dirty="0" smtClean="0"/>
              <a:t> interview data: 10 min</a:t>
            </a:r>
          </a:p>
          <a:p>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12</a:t>
            </a:fld>
            <a:endParaRPr lang="en-US"/>
          </a:p>
        </p:txBody>
      </p:sp>
    </p:spTree>
    <p:extLst>
      <p:ext uri="{BB962C8B-B14F-4D97-AF65-F5344CB8AC3E}">
        <p14:creationId xmlns:p14="http://schemas.microsoft.com/office/powerpoint/2010/main" val="2812499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13</a:t>
            </a:fld>
            <a:endParaRPr lang="en-US"/>
          </a:p>
        </p:txBody>
      </p:sp>
    </p:spTree>
    <p:extLst>
      <p:ext uri="{BB962C8B-B14F-4D97-AF65-F5344CB8AC3E}">
        <p14:creationId xmlns:p14="http://schemas.microsoft.com/office/powerpoint/2010/main" val="3215389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Cups activity and practice: 10 min</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14</a:t>
            </a:fld>
            <a:endParaRPr lang="en-US"/>
          </a:p>
        </p:txBody>
      </p:sp>
    </p:spTree>
    <p:extLst>
      <p:ext uri="{BB962C8B-B14F-4D97-AF65-F5344CB8AC3E}">
        <p14:creationId xmlns:p14="http://schemas.microsoft.com/office/powerpoint/2010/main" val="1553869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15</a:t>
            </a:fld>
            <a:endParaRPr lang="en-US"/>
          </a:p>
        </p:txBody>
      </p:sp>
    </p:spTree>
    <p:extLst>
      <p:ext uri="{BB962C8B-B14F-4D97-AF65-F5344CB8AC3E}">
        <p14:creationId xmlns:p14="http://schemas.microsoft.com/office/powerpoint/2010/main" val="1418857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16</a:t>
            </a:fld>
            <a:endParaRPr lang="en-US"/>
          </a:p>
        </p:txBody>
      </p:sp>
    </p:spTree>
    <p:extLst>
      <p:ext uri="{BB962C8B-B14F-4D97-AF65-F5344CB8AC3E}">
        <p14:creationId xmlns:p14="http://schemas.microsoft.com/office/powerpoint/2010/main" val="3233935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17</a:t>
            </a:fld>
            <a:endParaRPr lang="en-US"/>
          </a:p>
        </p:txBody>
      </p:sp>
    </p:spTree>
    <p:extLst>
      <p:ext uri="{BB962C8B-B14F-4D97-AF65-F5344CB8AC3E}">
        <p14:creationId xmlns:p14="http://schemas.microsoft.com/office/powerpoint/2010/main" val="617836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18</a:t>
            </a:fld>
            <a:endParaRPr lang="en-US"/>
          </a:p>
        </p:txBody>
      </p:sp>
    </p:spTree>
    <p:extLst>
      <p:ext uri="{BB962C8B-B14F-4D97-AF65-F5344CB8AC3E}">
        <p14:creationId xmlns:p14="http://schemas.microsoft.com/office/powerpoint/2010/main" val="1418857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19</a:t>
            </a:fld>
            <a:endParaRPr lang="en-US"/>
          </a:p>
        </p:txBody>
      </p:sp>
    </p:spTree>
    <p:extLst>
      <p:ext uri="{BB962C8B-B14F-4D97-AF65-F5344CB8AC3E}">
        <p14:creationId xmlns:p14="http://schemas.microsoft.com/office/powerpoint/2010/main" val="6407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3</a:t>
            </a:fld>
            <a:endParaRPr lang="en-US"/>
          </a:p>
        </p:txBody>
      </p:sp>
    </p:spTree>
    <p:extLst>
      <p:ext uri="{BB962C8B-B14F-4D97-AF65-F5344CB8AC3E}">
        <p14:creationId xmlns:p14="http://schemas.microsoft.com/office/powerpoint/2010/main" val="155139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4</a:t>
            </a:fld>
            <a:endParaRPr lang="en-US"/>
          </a:p>
        </p:txBody>
      </p:sp>
    </p:spTree>
    <p:extLst>
      <p:ext uri="{BB962C8B-B14F-4D97-AF65-F5344CB8AC3E}">
        <p14:creationId xmlns:p14="http://schemas.microsoft.com/office/powerpoint/2010/main" val="2547264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5</a:t>
            </a:fld>
            <a:endParaRPr lang="en-US"/>
          </a:p>
        </p:txBody>
      </p:sp>
    </p:spTree>
    <p:extLst>
      <p:ext uri="{BB962C8B-B14F-4D97-AF65-F5344CB8AC3E}">
        <p14:creationId xmlns:p14="http://schemas.microsoft.com/office/powerpoint/2010/main" val="3434677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6</a:t>
            </a:fld>
            <a:endParaRPr lang="en-US"/>
          </a:p>
        </p:txBody>
      </p:sp>
    </p:spTree>
    <p:extLst>
      <p:ext uri="{BB962C8B-B14F-4D97-AF65-F5344CB8AC3E}">
        <p14:creationId xmlns:p14="http://schemas.microsoft.com/office/powerpoint/2010/main" val="1161091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7</a:t>
            </a:fld>
            <a:endParaRPr lang="en-US"/>
          </a:p>
        </p:txBody>
      </p:sp>
    </p:spTree>
    <p:extLst>
      <p:ext uri="{BB962C8B-B14F-4D97-AF65-F5344CB8AC3E}">
        <p14:creationId xmlns:p14="http://schemas.microsoft.com/office/powerpoint/2010/main" val="336742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8</a:t>
            </a:fld>
            <a:endParaRPr lang="en-US"/>
          </a:p>
        </p:txBody>
      </p:sp>
    </p:spTree>
    <p:extLst>
      <p:ext uri="{BB962C8B-B14F-4D97-AF65-F5344CB8AC3E}">
        <p14:creationId xmlns:p14="http://schemas.microsoft.com/office/powerpoint/2010/main" val="2886937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9</a:t>
            </a:fld>
            <a:endParaRPr lang="en-US"/>
          </a:p>
        </p:txBody>
      </p:sp>
    </p:spTree>
    <p:extLst>
      <p:ext uri="{BB962C8B-B14F-4D97-AF65-F5344CB8AC3E}">
        <p14:creationId xmlns:p14="http://schemas.microsoft.com/office/powerpoint/2010/main" val="2016216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a:t>
            </a:r>
            <a:endParaRPr lang="en-US" dirty="0"/>
          </a:p>
        </p:txBody>
      </p:sp>
      <p:sp>
        <p:nvSpPr>
          <p:cNvPr id="4" name="Slide Number Placeholder 3"/>
          <p:cNvSpPr>
            <a:spLocks noGrp="1"/>
          </p:cNvSpPr>
          <p:nvPr>
            <p:ph type="sldNum" sz="quarter" idx="10"/>
          </p:nvPr>
        </p:nvSpPr>
        <p:spPr/>
        <p:txBody>
          <a:bodyPr/>
          <a:lstStyle/>
          <a:p>
            <a:fld id="{1B4689F4-6F39-724E-A6FA-FFD093082820}" type="slidenum">
              <a:rPr lang="en-US" smtClean="0"/>
              <a:t>10</a:t>
            </a:fld>
            <a:endParaRPr lang="en-US"/>
          </a:p>
        </p:txBody>
      </p:sp>
    </p:spTree>
    <p:extLst>
      <p:ext uri="{BB962C8B-B14F-4D97-AF65-F5344CB8AC3E}">
        <p14:creationId xmlns:p14="http://schemas.microsoft.com/office/powerpoint/2010/main" val="3140399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3/26/18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3/26/18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3/26/18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3/26/18</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3/26/18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3/26/18</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3/26/18</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3/26/18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3/26/18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3/26/18</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3/26/18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3/26/18</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designsociety.org/download-publication/34891/using_qualitative_research_methods_in_engineering_design_research"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lmapatel.co.uk/academia/coding-qualitative-research" TargetMode="External"/><Relationship Id="rId3" Type="http://schemas.openxmlformats.org/officeDocument/2006/relationships/hyperlink" Target="https://crlte.engin.umich.edu/wp-content/uploads/sites/7/2013/06/Chism-Douglas-Hilson-Qualitative-Research-Basics-A-Guide-for-Engineering-Educator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hyperlink" Target="http://neamathisi.com/new-learning/chapter-6-the-nature-of-learning/lave-and-wenger-on-situated-learning" TargetMode="External"/><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5141" y="4624668"/>
            <a:ext cx="4174059" cy="933450"/>
          </a:xfrm>
        </p:spPr>
        <p:txBody>
          <a:bodyPr>
            <a:normAutofit fontScale="90000"/>
          </a:bodyPr>
          <a:lstStyle/>
          <a:p>
            <a:r>
              <a:rPr lang="en-US" dirty="0" smtClean="0">
                <a:solidFill>
                  <a:srgbClr val="564B3C"/>
                </a:solidFill>
              </a:rPr>
              <a:t>Qualitative Methodology II</a:t>
            </a:r>
            <a:endParaRPr lang="en-US" dirty="0">
              <a:solidFill>
                <a:srgbClr val="564B3C"/>
              </a:solidFill>
            </a:endParaRPr>
          </a:p>
        </p:txBody>
      </p:sp>
      <p:sp>
        <p:nvSpPr>
          <p:cNvPr id="3" name="Subtitle 2"/>
          <p:cNvSpPr>
            <a:spLocks noGrp="1"/>
          </p:cNvSpPr>
          <p:nvPr>
            <p:ph type="subTitle" idx="1"/>
          </p:nvPr>
        </p:nvSpPr>
        <p:spPr>
          <a:xfrm>
            <a:off x="4800600" y="5372809"/>
            <a:ext cx="4038600" cy="1287582"/>
          </a:xfrm>
        </p:spPr>
        <p:txBody>
          <a:bodyPr>
            <a:normAutofit fontScale="77500" lnSpcReduction="20000"/>
          </a:bodyPr>
          <a:lstStyle/>
          <a:p>
            <a:r>
              <a:rPr lang="en-US" sz="2900" dirty="0" smtClean="0">
                <a:solidFill>
                  <a:schemeClr val="tx1"/>
                </a:solidFill>
              </a:rPr>
              <a:t>Using Qualitative Data in Engineering Education</a:t>
            </a:r>
          </a:p>
          <a:p>
            <a:endParaRPr lang="en-US" sz="1800" dirty="0">
              <a:solidFill>
                <a:schemeClr val="tx1"/>
              </a:solidFill>
            </a:endParaRPr>
          </a:p>
          <a:p>
            <a:pPr algn="r"/>
            <a:r>
              <a:rPr lang="en-US" sz="1800" dirty="0" smtClean="0">
                <a:solidFill>
                  <a:schemeClr val="tx1"/>
                </a:solidFill>
              </a:rPr>
              <a:t>Christine Rogers Stanton, Ph.D.</a:t>
            </a:r>
          </a:p>
          <a:p>
            <a:pPr algn="r"/>
            <a:r>
              <a:rPr lang="en-US" sz="1100" b="1" u="sng" dirty="0">
                <a:solidFill>
                  <a:srgbClr val="564B3C"/>
                </a:solidFill>
              </a:rPr>
              <a:t>christine.rogers1@montana.edu </a:t>
            </a:r>
          </a:p>
          <a:p>
            <a:pPr algn="r"/>
            <a:endParaRPr lang="en-US" sz="1800" dirty="0">
              <a:solidFill>
                <a:schemeClr val="tx1"/>
              </a:solidFill>
            </a:endParaRPr>
          </a:p>
        </p:txBody>
      </p:sp>
      <p:pic>
        <p:nvPicPr>
          <p:cNvPr id="4" name="Picture 3" descr="open-innov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44" y="679340"/>
            <a:ext cx="5433981" cy="3253316"/>
          </a:xfrm>
          <a:prstGeom prst="rect">
            <a:avLst/>
          </a:prstGeom>
        </p:spPr>
      </p:pic>
    </p:spTree>
    <p:extLst>
      <p:ext uri="{BB962C8B-B14F-4D97-AF65-F5344CB8AC3E}">
        <p14:creationId xmlns:p14="http://schemas.microsoft.com/office/powerpoint/2010/main" val="38812290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2301188" cy="2387536"/>
          </a:xfrm>
        </p:spPr>
        <p:txBody>
          <a:bodyPr/>
          <a:lstStyle/>
          <a:p>
            <a:r>
              <a:rPr lang="en-US" i="1" dirty="0" smtClean="0">
                <a:solidFill>
                  <a:srgbClr val="564B3C"/>
                </a:solidFill>
              </a:rPr>
              <a:t>JEE </a:t>
            </a:r>
            <a:r>
              <a:rPr lang="en-US" dirty="0" smtClean="0">
                <a:solidFill>
                  <a:srgbClr val="564B3C"/>
                </a:solidFill>
              </a:rPr>
              <a:t>Example: Focused Codes</a:t>
            </a:r>
            <a:endParaRPr lang="en-US" i="1" dirty="0">
              <a:solidFill>
                <a:srgbClr val="564B3C"/>
              </a:solidFill>
            </a:endParaRPr>
          </a:p>
        </p:txBody>
      </p:sp>
      <p:pic>
        <p:nvPicPr>
          <p:cNvPr id="5" name="Picture 4" descr="Screen Shot 2018-02-10 at 2.12.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0680" y="216455"/>
            <a:ext cx="6243319" cy="6437211"/>
          </a:xfrm>
          <a:prstGeom prst="rect">
            <a:avLst/>
          </a:prstGeom>
        </p:spPr>
      </p:pic>
    </p:spTree>
    <p:extLst>
      <p:ext uri="{BB962C8B-B14F-4D97-AF65-F5344CB8AC3E}">
        <p14:creationId xmlns:p14="http://schemas.microsoft.com/office/powerpoint/2010/main" val="14079045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53E0D"/>
                </a:solidFill>
              </a:rPr>
              <a:t>Interviews: Example</a:t>
            </a:r>
            <a:endParaRPr lang="en-US" dirty="0">
              <a:solidFill>
                <a:srgbClr val="553E0D"/>
              </a:solidFill>
            </a:endParaRPr>
          </a:p>
        </p:txBody>
      </p:sp>
      <p:sp>
        <p:nvSpPr>
          <p:cNvPr id="3" name="Content Placeholder 2"/>
          <p:cNvSpPr>
            <a:spLocks noGrp="1"/>
          </p:cNvSpPr>
          <p:nvPr>
            <p:ph idx="1"/>
          </p:nvPr>
        </p:nvSpPr>
        <p:spPr>
          <a:xfrm>
            <a:off x="498474" y="3459774"/>
            <a:ext cx="6188227" cy="1865947"/>
          </a:xfrm>
          <a:ln>
            <a:solidFill>
              <a:srgbClr val="000000"/>
            </a:solidFill>
          </a:ln>
        </p:spPr>
        <p:txBody>
          <a:bodyPr>
            <a:normAutofit lnSpcReduction="10000"/>
          </a:bodyPr>
          <a:lstStyle/>
          <a:p>
            <a:pPr marL="0" indent="0">
              <a:buNone/>
            </a:pPr>
            <a:r>
              <a:rPr lang="en-US" dirty="0"/>
              <a:t>“</a:t>
            </a:r>
            <a:r>
              <a:rPr lang="en-US" u="sng" dirty="0">
                <a:solidFill>
                  <a:srgbClr val="CF543F"/>
                </a:solidFill>
              </a:rPr>
              <a:t>Growing up</a:t>
            </a:r>
            <a:r>
              <a:rPr lang="en-US" dirty="0"/>
              <a:t>, </a:t>
            </a:r>
            <a:r>
              <a:rPr lang="en-US" u="sng" dirty="0">
                <a:solidFill>
                  <a:srgbClr val="0000FF"/>
                </a:solidFill>
              </a:rPr>
              <a:t>I always wanted to make things</a:t>
            </a:r>
            <a:r>
              <a:rPr lang="en-US" dirty="0"/>
              <a:t>, but all of </a:t>
            </a:r>
            <a:r>
              <a:rPr lang="en-US" u="sng" dirty="0">
                <a:solidFill>
                  <a:srgbClr val="9DA03F"/>
                </a:solidFill>
              </a:rPr>
              <a:t>my friends wanted to play with </a:t>
            </a:r>
            <a:r>
              <a:rPr lang="en-US" u="sng" dirty="0" err="1">
                <a:solidFill>
                  <a:srgbClr val="9DA03F"/>
                </a:solidFill>
              </a:rPr>
              <a:t>Barbies</a:t>
            </a:r>
            <a:r>
              <a:rPr lang="en-US" dirty="0"/>
              <a:t>. It wasn’t a ‘</a:t>
            </a:r>
            <a:r>
              <a:rPr lang="en-US" u="sng" dirty="0">
                <a:solidFill>
                  <a:srgbClr val="660066"/>
                </a:solidFill>
              </a:rPr>
              <a:t>girlie</a:t>
            </a:r>
            <a:r>
              <a:rPr lang="en-US" dirty="0"/>
              <a:t>’ thing to do to </a:t>
            </a:r>
            <a:r>
              <a:rPr lang="en-US" u="sng" dirty="0">
                <a:solidFill>
                  <a:srgbClr val="660066"/>
                </a:solidFill>
              </a:rPr>
              <a:t>actually </a:t>
            </a:r>
            <a:r>
              <a:rPr lang="en-US" i="1" u="sng" dirty="0">
                <a:solidFill>
                  <a:srgbClr val="660066"/>
                </a:solidFill>
              </a:rPr>
              <a:t>do </a:t>
            </a:r>
            <a:r>
              <a:rPr lang="en-US" u="sng" dirty="0">
                <a:solidFill>
                  <a:srgbClr val="660066"/>
                </a:solidFill>
              </a:rPr>
              <a:t>something</a:t>
            </a:r>
            <a:r>
              <a:rPr lang="en-US" dirty="0"/>
              <a:t>.” </a:t>
            </a:r>
            <a:endParaRPr lang="en-US" dirty="0" smtClean="0"/>
          </a:p>
          <a:p>
            <a:pPr marL="0" indent="0">
              <a:buNone/>
            </a:pPr>
            <a:r>
              <a:rPr lang="en-US" dirty="0" smtClean="0"/>
              <a:t>(</a:t>
            </a:r>
            <a:r>
              <a:rPr lang="en-US" dirty="0"/>
              <a:t>Ann) </a:t>
            </a:r>
          </a:p>
        </p:txBody>
      </p:sp>
      <p:cxnSp>
        <p:nvCxnSpPr>
          <p:cNvPr id="5" name="Straight Arrow Connector 4"/>
          <p:cNvCxnSpPr/>
          <p:nvPr/>
        </p:nvCxnSpPr>
        <p:spPr>
          <a:xfrm flipH="1">
            <a:off x="1432750" y="2570397"/>
            <a:ext cx="174132" cy="10448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13" idx="1"/>
          </p:cNvCxnSpPr>
          <p:nvPr/>
        </p:nvCxnSpPr>
        <p:spPr>
          <a:xfrm flipH="1" flipV="1">
            <a:off x="5520417" y="4068799"/>
            <a:ext cx="1277373" cy="7021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308830" y="1924066"/>
            <a:ext cx="1801263" cy="646331"/>
          </a:xfrm>
          <a:prstGeom prst="rect">
            <a:avLst/>
          </a:prstGeom>
          <a:noFill/>
          <a:ln>
            <a:solidFill>
              <a:schemeClr val="tx1"/>
            </a:solidFill>
          </a:ln>
        </p:spPr>
        <p:txBody>
          <a:bodyPr wrap="square" rtlCol="0">
            <a:spAutoFit/>
          </a:bodyPr>
          <a:lstStyle/>
          <a:p>
            <a:r>
              <a:rPr lang="en-US" dirty="0" smtClean="0">
                <a:solidFill>
                  <a:schemeClr val="accent2"/>
                </a:solidFill>
              </a:rPr>
              <a:t>References childhood</a:t>
            </a:r>
            <a:endParaRPr lang="en-US" dirty="0">
              <a:solidFill>
                <a:schemeClr val="accent2"/>
              </a:solidFill>
            </a:endParaRPr>
          </a:p>
        </p:txBody>
      </p:sp>
      <p:sp>
        <p:nvSpPr>
          <p:cNvPr id="13" name="TextBox 12"/>
          <p:cNvSpPr txBox="1"/>
          <p:nvPr/>
        </p:nvSpPr>
        <p:spPr>
          <a:xfrm>
            <a:off x="6797790" y="4447734"/>
            <a:ext cx="1891974" cy="646331"/>
          </a:xfrm>
          <a:prstGeom prst="rect">
            <a:avLst/>
          </a:prstGeom>
          <a:noFill/>
          <a:ln>
            <a:solidFill>
              <a:srgbClr val="000000"/>
            </a:solidFill>
          </a:ln>
        </p:spPr>
        <p:txBody>
          <a:bodyPr wrap="square" rtlCol="0">
            <a:spAutoFit/>
          </a:bodyPr>
          <a:lstStyle/>
          <a:p>
            <a:r>
              <a:rPr lang="en-US" dirty="0" smtClean="0">
                <a:solidFill>
                  <a:schemeClr val="bg2">
                    <a:lumMod val="50000"/>
                  </a:schemeClr>
                </a:solidFill>
              </a:rPr>
              <a:t>Peer/Social norms</a:t>
            </a:r>
            <a:endParaRPr lang="en-US" dirty="0">
              <a:solidFill>
                <a:schemeClr val="bg2">
                  <a:lumMod val="50000"/>
                </a:schemeClr>
              </a:solidFill>
            </a:endParaRPr>
          </a:p>
        </p:txBody>
      </p:sp>
      <p:cxnSp>
        <p:nvCxnSpPr>
          <p:cNvPr id="15" name="Straight Arrow Connector 14"/>
          <p:cNvCxnSpPr/>
          <p:nvPr/>
        </p:nvCxnSpPr>
        <p:spPr>
          <a:xfrm flipV="1">
            <a:off x="3641402" y="4277714"/>
            <a:ext cx="971904" cy="15015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812042" y="5815172"/>
            <a:ext cx="1982685" cy="646331"/>
          </a:xfrm>
          <a:prstGeom prst="rect">
            <a:avLst/>
          </a:prstGeom>
          <a:noFill/>
          <a:ln>
            <a:solidFill>
              <a:srgbClr val="000000"/>
            </a:solidFill>
          </a:ln>
        </p:spPr>
        <p:txBody>
          <a:bodyPr wrap="square" rtlCol="0">
            <a:spAutoFit/>
          </a:bodyPr>
          <a:lstStyle/>
          <a:p>
            <a:r>
              <a:rPr lang="en-US" dirty="0" smtClean="0">
                <a:solidFill>
                  <a:srgbClr val="660066"/>
                </a:solidFill>
              </a:rPr>
              <a:t>“Doing” isn’t for girls</a:t>
            </a:r>
            <a:endParaRPr lang="en-US" dirty="0">
              <a:solidFill>
                <a:srgbClr val="660066"/>
              </a:solidFill>
            </a:endParaRPr>
          </a:p>
        </p:txBody>
      </p:sp>
      <p:sp>
        <p:nvSpPr>
          <p:cNvPr id="20" name="TextBox 19"/>
          <p:cNvSpPr txBox="1"/>
          <p:nvPr/>
        </p:nvSpPr>
        <p:spPr>
          <a:xfrm>
            <a:off x="4794727" y="2016560"/>
            <a:ext cx="1542088" cy="646331"/>
          </a:xfrm>
          <a:prstGeom prst="rect">
            <a:avLst/>
          </a:prstGeom>
          <a:noFill/>
          <a:ln>
            <a:solidFill>
              <a:srgbClr val="000000"/>
            </a:solidFill>
          </a:ln>
        </p:spPr>
        <p:txBody>
          <a:bodyPr wrap="square" rtlCol="0">
            <a:spAutoFit/>
          </a:bodyPr>
          <a:lstStyle/>
          <a:p>
            <a:r>
              <a:rPr lang="en-US" dirty="0" smtClean="0">
                <a:solidFill>
                  <a:srgbClr val="0000FF"/>
                </a:solidFill>
              </a:rPr>
              <a:t>Personal Motivation</a:t>
            </a:r>
            <a:endParaRPr lang="en-US" dirty="0">
              <a:solidFill>
                <a:srgbClr val="0000FF"/>
              </a:solidFill>
            </a:endParaRPr>
          </a:p>
        </p:txBody>
      </p:sp>
      <p:cxnSp>
        <p:nvCxnSpPr>
          <p:cNvPr id="22" name="Straight Arrow Connector 21"/>
          <p:cNvCxnSpPr/>
          <p:nvPr/>
        </p:nvCxnSpPr>
        <p:spPr>
          <a:xfrm flipH="1">
            <a:off x="3641402" y="2662891"/>
            <a:ext cx="1153325" cy="9523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1995644" y="4277714"/>
            <a:ext cx="1645758" cy="15015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7222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53E0D"/>
                </a:solidFill>
              </a:rPr>
              <a:t>Interviews: Practice</a:t>
            </a:r>
            <a:endParaRPr lang="en-US" dirty="0">
              <a:solidFill>
                <a:srgbClr val="553E0D"/>
              </a:solidFill>
            </a:endParaRPr>
          </a:p>
        </p:txBody>
      </p:sp>
      <p:pic>
        <p:nvPicPr>
          <p:cNvPr id="4" name="Picture 3" descr="situatediagr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653" y="1799510"/>
            <a:ext cx="3318646" cy="3252273"/>
          </a:xfrm>
          <a:prstGeom prst="rect">
            <a:avLst/>
          </a:prstGeom>
        </p:spPr>
      </p:pic>
    </p:spTree>
    <p:extLst>
      <p:ext uri="{BB962C8B-B14F-4D97-AF65-F5344CB8AC3E}">
        <p14:creationId xmlns:p14="http://schemas.microsoft.com/office/powerpoint/2010/main" val="228180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53E0D"/>
                </a:solidFill>
              </a:rPr>
              <a:t>Observation: Example</a:t>
            </a:r>
            <a:endParaRPr lang="en-US" dirty="0">
              <a:solidFill>
                <a:srgbClr val="553E0D"/>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593923" y="1600200"/>
            <a:ext cx="5624087" cy="4600076"/>
          </a:xfrm>
          <a:prstGeom prst="rect">
            <a:avLst/>
          </a:prstGeom>
          <a:noFill/>
          <a:ln>
            <a:noFill/>
          </a:ln>
        </p:spPr>
      </p:pic>
    </p:spTree>
    <p:extLst>
      <p:ext uri="{BB962C8B-B14F-4D97-AF65-F5344CB8AC3E}">
        <p14:creationId xmlns:p14="http://schemas.microsoft.com/office/powerpoint/2010/main" val="21584180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Observations: Practice</a:t>
            </a:r>
            <a:endParaRPr lang="en-US" dirty="0">
              <a:solidFill>
                <a:srgbClr val="564B3C"/>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56611033"/>
              </p:ext>
            </p:extLst>
          </p:nvPr>
        </p:nvGraphicFramePr>
        <p:xfrm>
          <a:off x="498474" y="1351239"/>
          <a:ext cx="7091156" cy="2793488"/>
        </p:xfrm>
        <a:graphic>
          <a:graphicData uri="http://schemas.openxmlformats.org/drawingml/2006/table">
            <a:tbl>
              <a:tblPr firstRow="1" bandRow="1">
                <a:tableStyleId>{5C22544A-7EE6-4342-B048-85BDC9FD1C3A}</a:tableStyleId>
              </a:tblPr>
              <a:tblGrid>
                <a:gridCol w="3545578"/>
                <a:gridCol w="3545578"/>
              </a:tblGrid>
              <a:tr h="698372">
                <a:tc>
                  <a:txBody>
                    <a:bodyPr/>
                    <a:lstStyle/>
                    <a:p>
                      <a:r>
                        <a:rPr lang="en-US" dirty="0" smtClean="0">
                          <a:solidFill>
                            <a:srgbClr val="564B3C"/>
                          </a:solidFill>
                        </a:rPr>
                        <a:t>Time/Location </a:t>
                      </a:r>
                      <a:r>
                        <a:rPr lang="en-US" baseline="0" dirty="0" smtClean="0">
                          <a:solidFill>
                            <a:srgbClr val="564B3C"/>
                          </a:solidFill>
                        </a:rPr>
                        <a:t>&amp; Observed Data</a:t>
                      </a:r>
                      <a:endParaRPr lang="en-US" dirty="0">
                        <a:solidFill>
                          <a:srgbClr val="564B3C"/>
                        </a:solidFill>
                      </a:endParaRPr>
                    </a:p>
                  </a:txBody>
                  <a:tcPr/>
                </a:tc>
                <a:tc>
                  <a:txBody>
                    <a:bodyPr/>
                    <a:lstStyle/>
                    <a:p>
                      <a:r>
                        <a:rPr lang="en-US" dirty="0" smtClean="0">
                          <a:solidFill>
                            <a:srgbClr val="564B3C"/>
                          </a:solidFill>
                        </a:rPr>
                        <a:t>Analysis,</a:t>
                      </a:r>
                      <a:r>
                        <a:rPr lang="en-US" dirty="0" smtClean="0"/>
                        <a:t> </a:t>
                      </a:r>
                      <a:r>
                        <a:rPr lang="en-US" dirty="0" smtClean="0">
                          <a:solidFill>
                            <a:srgbClr val="564B3C"/>
                          </a:solidFill>
                        </a:rPr>
                        <a:t>Memo</a:t>
                      </a:r>
                      <a:endParaRPr lang="en-US" dirty="0">
                        <a:solidFill>
                          <a:srgbClr val="564B3C"/>
                        </a:solidFill>
                      </a:endParaRPr>
                    </a:p>
                  </a:txBody>
                  <a:tcPr/>
                </a:tc>
              </a:tr>
              <a:tr h="698372">
                <a:tc>
                  <a:txBody>
                    <a:bodyPr/>
                    <a:lstStyle/>
                    <a:p>
                      <a:endParaRPr lang="en-US" dirty="0"/>
                    </a:p>
                  </a:txBody>
                  <a:tcPr/>
                </a:tc>
                <a:tc>
                  <a:txBody>
                    <a:bodyPr/>
                    <a:lstStyle/>
                    <a:p>
                      <a:endParaRPr lang="en-US" dirty="0"/>
                    </a:p>
                  </a:txBody>
                  <a:tcPr/>
                </a:tc>
              </a:tr>
              <a:tr h="698372">
                <a:tc>
                  <a:txBody>
                    <a:bodyPr/>
                    <a:lstStyle/>
                    <a:p>
                      <a:endParaRPr lang="en-US" dirty="0"/>
                    </a:p>
                  </a:txBody>
                  <a:tcPr/>
                </a:tc>
                <a:tc>
                  <a:txBody>
                    <a:bodyPr/>
                    <a:lstStyle/>
                    <a:p>
                      <a:endParaRPr lang="en-US" dirty="0"/>
                    </a:p>
                  </a:txBody>
                  <a:tcPr/>
                </a:tc>
              </a:tr>
              <a:tr h="698372">
                <a:tc>
                  <a:txBody>
                    <a:bodyPr/>
                    <a:lstStyle/>
                    <a:p>
                      <a:endParaRPr lang="en-US"/>
                    </a:p>
                  </a:txBody>
                  <a:tcPr/>
                </a:tc>
                <a:tc>
                  <a:txBody>
                    <a:bodyPr/>
                    <a:lstStyle/>
                    <a:p>
                      <a:endParaRPr lang="en-US" dirty="0"/>
                    </a:p>
                  </a:txBody>
                  <a:tcPr/>
                </a:tc>
              </a:tr>
            </a:tbl>
          </a:graphicData>
        </a:graphic>
      </p:graphicFrame>
      <p:pic>
        <p:nvPicPr>
          <p:cNvPr id="5" name="Picture 4" descr="situatediagr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604" y="3309025"/>
            <a:ext cx="3318646" cy="3252273"/>
          </a:xfrm>
          <a:prstGeom prst="rect">
            <a:avLst/>
          </a:prstGeom>
        </p:spPr>
      </p:pic>
    </p:spTree>
    <p:extLst>
      <p:ext uri="{BB962C8B-B14F-4D97-AF65-F5344CB8AC3E}">
        <p14:creationId xmlns:p14="http://schemas.microsoft.com/office/powerpoint/2010/main" val="23681319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53E0D"/>
                </a:solidFill>
              </a:rPr>
              <a:t>Content: Examples</a:t>
            </a:r>
            <a:endParaRPr lang="en-US" dirty="0">
              <a:solidFill>
                <a:srgbClr val="553E0D"/>
              </a:solidFill>
            </a:endParaRPr>
          </a:p>
        </p:txBody>
      </p:sp>
      <p:sp>
        <p:nvSpPr>
          <p:cNvPr id="3" name="Content Placeholder 2"/>
          <p:cNvSpPr>
            <a:spLocks noGrp="1"/>
          </p:cNvSpPr>
          <p:nvPr>
            <p:ph idx="1"/>
          </p:nvPr>
        </p:nvSpPr>
        <p:spPr/>
        <p:txBody>
          <a:bodyPr/>
          <a:lstStyle/>
          <a:p>
            <a:r>
              <a:rPr lang="en-US" dirty="0" smtClean="0"/>
              <a:t>Draw an engineer</a:t>
            </a:r>
            <a:endParaRPr lang="en-US" dirty="0"/>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4181618" y="2963168"/>
            <a:ext cx="3657600" cy="2609088"/>
          </a:xfrm>
          <a:prstGeom prst="rect">
            <a:avLst/>
          </a:prstGeom>
        </p:spPr>
      </p:pic>
    </p:spTree>
    <p:extLst>
      <p:ext uri="{BB962C8B-B14F-4D97-AF65-F5344CB8AC3E}">
        <p14:creationId xmlns:p14="http://schemas.microsoft.com/office/powerpoint/2010/main" val="4030259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730316" cy="1116106"/>
          </a:xfrm>
        </p:spPr>
        <p:txBody>
          <a:bodyPr/>
          <a:lstStyle/>
          <a:p>
            <a:r>
              <a:rPr lang="en-US" dirty="0" smtClean="0">
                <a:solidFill>
                  <a:srgbClr val="553E0D"/>
                </a:solidFill>
              </a:rPr>
              <a:t>“Engineer” (First 4 Google Images)</a:t>
            </a:r>
            <a:endParaRPr lang="en-US" dirty="0">
              <a:solidFill>
                <a:srgbClr val="553E0D"/>
              </a:solidFill>
            </a:endParaRPr>
          </a:p>
        </p:txBody>
      </p:sp>
      <p:pic>
        <p:nvPicPr>
          <p:cNvPr id="4" name="Picture 3" descr="engineer.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74" y="1442500"/>
            <a:ext cx="3492500" cy="2324100"/>
          </a:xfrm>
          <a:prstGeom prst="rect">
            <a:avLst/>
          </a:prstGeom>
        </p:spPr>
      </p:pic>
      <p:pic>
        <p:nvPicPr>
          <p:cNvPr id="5" name="Picture 4" descr="engineer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853" y="1477992"/>
            <a:ext cx="2376570" cy="2620890"/>
          </a:xfrm>
          <a:prstGeom prst="rect">
            <a:avLst/>
          </a:prstGeom>
        </p:spPr>
      </p:pic>
      <p:pic>
        <p:nvPicPr>
          <p:cNvPr id="6" name="Picture 5" descr="engineer3.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019" y="4098881"/>
            <a:ext cx="3492500" cy="2324100"/>
          </a:xfrm>
          <a:prstGeom prst="rect">
            <a:avLst/>
          </a:prstGeom>
        </p:spPr>
      </p:pic>
      <p:pic>
        <p:nvPicPr>
          <p:cNvPr id="7" name="Picture 6" descr="engineer4.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2678" y="4365581"/>
            <a:ext cx="3949700" cy="2057400"/>
          </a:xfrm>
          <a:prstGeom prst="rect">
            <a:avLst/>
          </a:prstGeom>
        </p:spPr>
      </p:pic>
    </p:spTree>
    <p:extLst>
      <p:ext uri="{BB962C8B-B14F-4D97-AF65-F5344CB8AC3E}">
        <p14:creationId xmlns:p14="http://schemas.microsoft.com/office/powerpoint/2010/main" val="399725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691440" cy="1116106"/>
          </a:xfrm>
        </p:spPr>
        <p:txBody>
          <a:bodyPr/>
          <a:lstStyle/>
          <a:p>
            <a:r>
              <a:rPr lang="en-US" dirty="0" smtClean="0">
                <a:solidFill>
                  <a:srgbClr val="553E0D"/>
                </a:solidFill>
              </a:rPr>
              <a:t>“Engineer” (next 4 Google images)</a:t>
            </a:r>
            <a:endParaRPr lang="en-US" dirty="0">
              <a:solidFill>
                <a:srgbClr val="553E0D"/>
              </a:solidFill>
            </a:endParaRPr>
          </a:p>
        </p:txBody>
      </p:sp>
      <p:pic>
        <p:nvPicPr>
          <p:cNvPr id="4" name="Picture 3" descr="engineer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187" y="1390668"/>
            <a:ext cx="3492500" cy="2324100"/>
          </a:xfrm>
          <a:prstGeom prst="rect">
            <a:avLst/>
          </a:prstGeom>
        </p:spPr>
      </p:pic>
      <p:pic>
        <p:nvPicPr>
          <p:cNvPr id="5" name="Picture 4" descr="engineer6.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4429" y="1149884"/>
            <a:ext cx="2452489" cy="2452489"/>
          </a:xfrm>
          <a:prstGeom prst="rect">
            <a:avLst/>
          </a:prstGeom>
        </p:spPr>
      </p:pic>
      <p:pic>
        <p:nvPicPr>
          <p:cNvPr id="6" name="Picture 5" descr="engineer7.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20" y="4115375"/>
            <a:ext cx="3810000" cy="2133600"/>
          </a:xfrm>
          <a:prstGeom prst="rect">
            <a:avLst/>
          </a:prstGeom>
        </p:spPr>
      </p:pic>
      <p:pic>
        <p:nvPicPr>
          <p:cNvPr id="7" name="Picture 6" descr="engineer8.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1018" y="4115375"/>
            <a:ext cx="3492500" cy="2324100"/>
          </a:xfrm>
          <a:prstGeom prst="rect">
            <a:avLst/>
          </a:prstGeom>
        </p:spPr>
      </p:pic>
    </p:spTree>
    <p:extLst>
      <p:ext uri="{BB962C8B-B14F-4D97-AF65-F5344CB8AC3E}">
        <p14:creationId xmlns:p14="http://schemas.microsoft.com/office/powerpoint/2010/main" val="1831056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53E0D"/>
                </a:solidFill>
              </a:rPr>
              <a:t>Content: Practice</a:t>
            </a:r>
            <a:endParaRPr lang="en-US" dirty="0">
              <a:solidFill>
                <a:srgbClr val="553E0D"/>
              </a:solidFill>
            </a:endParaRPr>
          </a:p>
        </p:txBody>
      </p:sp>
      <p:sp>
        <p:nvSpPr>
          <p:cNvPr id="3" name="Content Placeholder 2"/>
          <p:cNvSpPr>
            <a:spLocks noGrp="1"/>
          </p:cNvSpPr>
          <p:nvPr>
            <p:ph idx="1"/>
          </p:nvPr>
        </p:nvSpPr>
        <p:spPr/>
        <p:txBody>
          <a:bodyPr/>
          <a:lstStyle/>
          <a:p>
            <a:r>
              <a:rPr lang="en-US" dirty="0" smtClean="0"/>
              <a:t>Your drawings</a:t>
            </a:r>
            <a:endParaRPr lang="en-US" dirty="0"/>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4181618" y="2963168"/>
            <a:ext cx="3657600" cy="2609088"/>
          </a:xfrm>
          <a:prstGeom prst="rect">
            <a:avLst/>
          </a:prstGeom>
        </p:spPr>
      </p:pic>
    </p:spTree>
    <p:extLst>
      <p:ext uri="{BB962C8B-B14F-4D97-AF65-F5344CB8AC3E}">
        <p14:creationId xmlns:p14="http://schemas.microsoft.com/office/powerpoint/2010/main" val="2338866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10" y="367472"/>
            <a:ext cx="7795110" cy="1116106"/>
          </a:xfrm>
        </p:spPr>
        <p:txBody>
          <a:bodyPr/>
          <a:lstStyle/>
          <a:p>
            <a:r>
              <a:rPr lang="en-US" dirty="0" smtClean="0">
                <a:solidFill>
                  <a:srgbClr val="553E0D"/>
                </a:solidFill>
              </a:rPr>
              <a:t>Grants, Presentations, &amp; Publications</a:t>
            </a:r>
            <a:endParaRPr lang="en-US" dirty="0">
              <a:solidFill>
                <a:srgbClr val="553E0D"/>
              </a:solidFill>
            </a:endParaRPr>
          </a:p>
        </p:txBody>
      </p:sp>
      <p:sp>
        <p:nvSpPr>
          <p:cNvPr id="3" name="Content Placeholder 2"/>
          <p:cNvSpPr>
            <a:spLocks noGrp="1"/>
          </p:cNvSpPr>
          <p:nvPr>
            <p:ph idx="1"/>
          </p:nvPr>
        </p:nvSpPr>
        <p:spPr>
          <a:xfrm>
            <a:off x="498474" y="1127343"/>
            <a:ext cx="7898779" cy="5014730"/>
          </a:xfrm>
        </p:spPr>
        <p:txBody>
          <a:bodyPr>
            <a:normAutofit fontScale="92500" lnSpcReduction="10000"/>
          </a:bodyPr>
          <a:lstStyle/>
          <a:p>
            <a:r>
              <a:rPr lang="en-US" dirty="0" smtClean="0"/>
              <a:t>Apply theory with integrity (especially critical theory)</a:t>
            </a:r>
          </a:p>
          <a:p>
            <a:r>
              <a:rPr lang="en-US" dirty="0" smtClean="0"/>
              <a:t>Use diverse &amp; robust data sources</a:t>
            </a:r>
          </a:p>
          <a:p>
            <a:r>
              <a:rPr lang="en-US" dirty="0" smtClean="0"/>
              <a:t>Develop &amp; describe systematic analysis procedures (codebooks?)</a:t>
            </a:r>
          </a:p>
          <a:p>
            <a:r>
              <a:rPr lang="en-US" dirty="0"/>
              <a:t>Include </a:t>
            </a:r>
            <a:r>
              <a:rPr lang="en-US" i="1" dirty="0"/>
              <a:t>examples </a:t>
            </a:r>
            <a:r>
              <a:rPr lang="en-US" dirty="0"/>
              <a:t>(not just summaries, frequencies, etc.) from </a:t>
            </a:r>
            <a:r>
              <a:rPr lang="en-US" dirty="0" smtClean="0"/>
              <a:t>data</a:t>
            </a:r>
            <a:endParaRPr lang="en-US" dirty="0"/>
          </a:p>
          <a:p>
            <a:r>
              <a:rPr lang="en-US" dirty="0" smtClean="0"/>
              <a:t>Expand trustworthiness through member checks, multiple researchers, etc.</a:t>
            </a:r>
          </a:p>
          <a:p>
            <a:r>
              <a:rPr lang="en-US" dirty="0" smtClean="0"/>
              <a:t>Create research teams with expertise in research methodology &amp; teaching pedagogy</a:t>
            </a:r>
          </a:p>
          <a:p>
            <a:r>
              <a:rPr lang="en-US" dirty="0" smtClean="0"/>
              <a:t>Read examples of quality qualitative and educational research (AERA journals, </a:t>
            </a:r>
            <a:r>
              <a:rPr lang="en-US" i="1" dirty="0" smtClean="0"/>
              <a:t>Qualitative Inquiry</a:t>
            </a:r>
            <a:r>
              <a:rPr lang="en-US" dirty="0" smtClean="0"/>
              <a:t>, &amp; </a:t>
            </a:r>
            <a:r>
              <a:rPr lang="en-US" i="1" dirty="0" smtClean="0"/>
              <a:t>Qualitative Research</a:t>
            </a:r>
            <a:r>
              <a:rPr lang="en-US" dirty="0" smtClean="0"/>
              <a:t>)</a:t>
            </a:r>
          </a:p>
          <a:p>
            <a:r>
              <a:rPr lang="en-US" dirty="0" smtClean="0"/>
              <a:t>Others?</a:t>
            </a:r>
            <a:endParaRPr lang="en-US" dirty="0"/>
          </a:p>
        </p:txBody>
      </p:sp>
      <p:pic>
        <p:nvPicPr>
          <p:cNvPr id="4" name="Picture 3" descr="standou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916" y="5685538"/>
            <a:ext cx="2568632" cy="983304"/>
          </a:xfrm>
          <a:prstGeom prst="rect">
            <a:avLst/>
          </a:prstGeom>
        </p:spPr>
      </p:pic>
    </p:spTree>
    <p:extLst>
      <p:ext uri="{BB962C8B-B14F-4D97-AF65-F5344CB8AC3E}">
        <p14:creationId xmlns:p14="http://schemas.microsoft.com/office/powerpoint/2010/main" val="2559068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Qualitative Design</a:t>
            </a:r>
            <a:endParaRPr lang="en-US" dirty="0">
              <a:solidFill>
                <a:srgbClr val="564B3C"/>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26327713"/>
              </p:ext>
            </p:extLst>
          </p:nvPr>
        </p:nvGraphicFramePr>
        <p:xfrm>
          <a:off x="498475" y="1981200"/>
          <a:ext cx="7556500" cy="41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19702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Suggested Resources</a:t>
            </a:r>
            <a:endParaRPr lang="en-US" dirty="0">
              <a:solidFill>
                <a:srgbClr val="564B3C"/>
              </a:solidFill>
            </a:endParaRPr>
          </a:p>
        </p:txBody>
      </p:sp>
      <p:sp>
        <p:nvSpPr>
          <p:cNvPr id="3" name="Content Placeholder 2"/>
          <p:cNvSpPr>
            <a:spLocks noGrp="1"/>
          </p:cNvSpPr>
          <p:nvPr>
            <p:ph idx="1"/>
          </p:nvPr>
        </p:nvSpPr>
        <p:spPr>
          <a:xfrm>
            <a:off x="498474" y="1317406"/>
            <a:ext cx="7556313" cy="5060787"/>
          </a:xfrm>
        </p:spPr>
        <p:txBody>
          <a:bodyPr>
            <a:normAutofit fontScale="77500" lnSpcReduction="20000"/>
          </a:bodyPr>
          <a:lstStyle/>
          <a:p>
            <a:r>
              <a:rPr lang="en-US" dirty="0" err="1"/>
              <a:t>Bazeley</a:t>
            </a:r>
            <a:r>
              <a:rPr lang="en-US" dirty="0"/>
              <a:t>, P. (2009). </a:t>
            </a:r>
            <a:r>
              <a:rPr lang="en-US" dirty="0" err="1"/>
              <a:t>Analysing</a:t>
            </a:r>
            <a:r>
              <a:rPr lang="en-US" dirty="0"/>
              <a:t> qualitative data: More than ‘identifying themes,’ </a:t>
            </a:r>
            <a:r>
              <a:rPr lang="en-US" i="1" dirty="0"/>
              <a:t>The Malaysian Journal of Qualitative Research, 2,</a:t>
            </a:r>
            <a:r>
              <a:rPr lang="en-US" dirty="0"/>
              <a:t> 1-18.</a:t>
            </a:r>
          </a:p>
          <a:p>
            <a:r>
              <a:rPr lang="en-US" dirty="0" smtClean="0"/>
              <a:t>Creswell</a:t>
            </a:r>
            <a:r>
              <a:rPr lang="en-US" dirty="0"/>
              <a:t>, J.W. (2013). </a:t>
            </a:r>
            <a:r>
              <a:rPr lang="en-US" i="1" dirty="0"/>
              <a:t>Qualitative inquiry &amp; research design: Choosing among five approaches </a:t>
            </a:r>
            <a:r>
              <a:rPr lang="en-US" dirty="0"/>
              <a:t>(3rd ed.). Thousand Oaks, CA: SAGE Publications. </a:t>
            </a:r>
            <a:endParaRPr lang="en-US" dirty="0" smtClean="0"/>
          </a:p>
          <a:p>
            <a:r>
              <a:rPr lang="en-US" dirty="0" smtClean="0"/>
              <a:t>Daly, S., McGowan, A., &amp; </a:t>
            </a:r>
            <a:r>
              <a:rPr lang="en-US" dirty="0" err="1" smtClean="0"/>
              <a:t>Papalambros</a:t>
            </a:r>
            <a:r>
              <a:rPr lang="en-US" dirty="0" smtClean="0"/>
              <a:t>, P. (2013). Using qualitative research methods in engineering design research. Paper presented at International Conference on Engineering Design, Seoul, Korea. </a:t>
            </a:r>
            <a:r>
              <a:rPr lang="en-US" dirty="0"/>
              <a:t>Available at: </a:t>
            </a:r>
            <a:r>
              <a:rPr lang="en-US" dirty="0">
                <a:hlinkClick r:id="rId2"/>
              </a:rPr>
              <a:t>https://m.designsociety.org/download-publication/34891/</a:t>
            </a:r>
            <a:r>
              <a:rPr lang="en-US" dirty="0" smtClean="0">
                <a:hlinkClick r:id="rId2"/>
              </a:rPr>
              <a:t>using_qualitative_research_methods_in_engineering_design_research</a:t>
            </a:r>
            <a:r>
              <a:rPr lang="en-US" dirty="0" smtClean="0"/>
              <a:t> </a:t>
            </a:r>
            <a:endParaRPr lang="en-US" dirty="0"/>
          </a:p>
          <a:p>
            <a:r>
              <a:rPr lang="en-US" dirty="0"/>
              <a:t>Hewitt-Taylor J (2001) Use of constant comparative analysis in qualitative research. </a:t>
            </a:r>
            <a:r>
              <a:rPr lang="en-US" i="1" dirty="0"/>
              <a:t>Nursing Standard</a:t>
            </a:r>
            <a:r>
              <a:rPr lang="en-US" dirty="0"/>
              <a:t>. 15, 42, 39-42. Date of acceptance: March 19 2001. </a:t>
            </a:r>
            <a:endParaRPr lang="en-US" dirty="0" smtClean="0"/>
          </a:p>
          <a:p>
            <a:r>
              <a:rPr lang="en-US" dirty="0" err="1" smtClean="0"/>
              <a:t>Koro-Ljungberg</a:t>
            </a:r>
            <a:r>
              <a:rPr lang="en-US" dirty="0" smtClean="0"/>
              <a:t>, M. &amp; Douglas, E.P. (2008). State of qualitative research in engineering education: Meta-Analysis of </a:t>
            </a:r>
            <a:r>
              <a:rPr lang="en-US" i="1" dirty="0" smtClean="0"/>
              <a:t>JEE</a:t>
            </a:r>
            <a:r>
              <a:rPr lang="en-US" dirty="0" smtClean="0"/>
              <a:t> articles 2005-2006. </a:t>
            </a:r>
            <a:r>
              <a:rPr lang="en-US" i="1" dirty="0" smtClean="0"/>
              <a:t>Journal of Engineering Education, 97</a:t>
            </a:r>
            <a:r>
              <a:rPr lang="en-US" dirty="0" smtClean="0"/>
              <a:t>(2), 163-175.</a:t>
            </a:r>
          </a:p>
          <a:p>
            <a:r>
              <a:rPr lang="en-US" dirty="0" smtClean="0"/>
              <a:t>Lave, J. &amp; Wenger, E. (1991). </a:t>
            </a:r>
            <a:r>
              <a:rPr lang="en-US" i="1" dirty="0" smtClean="0"/>
              <a:t>Situated learning: Legitimate peripheral participation</a:t>
            </a:r>
            <a:r>
              <a:rPr lang="en-US" dirty="0" smtClean="0"/>
              <a:t>. Cambridge, UK: Cambridge University Press.</a:t>
            </a:r>
            <a:endParaRPr lang="en-US" dirty="0"/>
          </a:p>
          <a:p>
            <a:endParaRPr lang="en-US" dirty="0"/>
          </a:p>
          <a:p>
            <a:endParaRPr lang="en-US" dirty="0"/>
          </a:p>
        </p:txBody>
      </p:sp>
    </p:spTree>
    <p:extLst>
      <p:ext uri="{BB962C8B-B14F-4D97-AF65-F5344CB8AC3E}">
        <p14:creationId xmlns:p14="http://schemas.microsoft.com/office/powerpoint/2010/main" val="12696615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Suggested Resources, cont.</a:t>
            </a:r>
            <a:endParaRPr lang="en-US" dirty="0">
              <a:solidFill>
                <a:srgbClr val="564B3C"/>
              </a:solidFill>
            </a:endParaRPr>
          </a:p>
        </p:txBody>
      </p:sp>
      <p:sp>
        <p:nvSpPr>
          <p:cNvPr id="3" name="Content Placeholder 2"/>
          <p:cNvSpPr>
            <a:spLocks noGrp="1"/>
          </p:cNvSpPr>
          <p:nvPr>
            <p:ph idx="1"/>
          </p:nvPr>
        </p:nvSpPr>
        <p:spPr>
          <a:xfrm>
            <a:off x="498474" y="1317406"/>
            <a:ext cx="7556313" cy="5060787"/>
          </a:xfrm>
        </p:spPr>
        <p:txBody>
          <a:bodyPr>
            <a:normAutofit fontScale="70000" lnSpcReduction="20000"/>
          </a:bodyPr>
          <a:lstStyle/>
          <a:p>
            <a:r>
              <a:rPr lang="en-US" dirty="0" smtClean="0"/>
              <a:t>Maxwell</a:t>
            </a:r>
            <a:r>
              <a:rPr lang="en-US" dirty="0"/>
              <a:t>, J.A. (2013). </a:t>
            </a:r>
            <a:r>
              <a:rPr lang="en-US" i="1" dirty="0"/>
              <a:t>Qualitative research design: An interactive approach </a:t>
            </a:r>
            <a:r>
              <a:rPr lang="en-US" dirty="0"/>
              <a:t>(3rd ed.). Applied social science research methods series (Vol. 41). Thousand Oaks, CA: SAGE Publications. </a:t>
            </a:r>
          </a:p>
          <a:p>
            <a:r>
              <a:rPr lang="en-US" dirty="0"/>
              <a:t>Merriam, S.B., &amp; </a:t>
            </a:r>
            <a:r>
              <a:rPr lang="en-US" dirty="0" err="1"/>
              <a:t>Tisdell</a:t>
            </a:r>
            <a:r>
              <a:rPr lang="en-US" dirty="0"/>
              <a:t>, E.J. (2015). </a:t>
            </a:r>
            <a:r>
              <a:rPr lang="en-US" i="1" dirty="0"/>
              <a:t>Qualitative research: A guide to design and implementation </a:t>
            </a:r>
            <a:r>
              <a:rPr lang="en-US" dirty="0"/>
              <a:t>(4th ed.). San Francisco, CA: </a:t>
            </a:r>
            <a:r>
              <a:rPr lang="en-US" dirty="0" err="1"/>
              <a:t>Jossey</a:t>
            </a:r>
            <a:r>
              <a:rPr lang="en-US" dirty="0"/>
              <a:t>-Bass. </a:t>
            </a:r>
          </a:p>
          <a:p>
            <a:r>
              <a:rPr lang="en-US" dirty="0" smtClean="0"/>
              <a:t>Miles</a:t>
            </a:r>
            <a:r>
              <a:rPr lang="en-US" dirty="0"/>
              <a:t>, M.B., </a:t>
            </a:r>
            <a:r>
              <a:rPr lang="en-US" dirty="0" err="1"/>
              <a:t>Huberman</a:t>
            </a:r>
            <a:r>
              <a:rPr lang="en-US" dirty="0"/>
              <a:t>, A.M., &amp; </a:t>
            </a:r>
            <a:r>
              <a:rPr lang="en-US" dirty="0" err="1"/>
              <a:t>Saldaña</a:t>
            </a:r>
            <a:r>
              <a:rPr lang="en-US" dirty="0"/>
              <a:t>, J. (2014). </a:t>
            </a:r>
            <a:r>
              <a:rPr lang="en-US" i="1" dirty="0"/>
              <a:t>Qualitative data analysis: A methods sourcebook </a:t>
            </a:r>
            <a:r>
              <a:rPr lang="en-US" dirty="0"/>
              <a:t>(3rd ed.). Thousand Oaks, CA: SAGE Publications. </a:t>
            </a:r>
          </a:p>
          <a:p>
            <a:r>
              <a:rPr lang="en-US" dirty="0"/>
              <a:t>Patton, M.Q. (2015). </a:t>
            </a:r>
            <a:r>
              <a:rPr lang="en-US" i="1" dirty="0"/>
              <a:t>Qualitative research &amp; evaluation methods </a:t>
            </a:r>
            <a:r>
              <a:rPr lang="en-US" dirty="0"/>
              <a:t>(4th ed.). Thousand Oaks, CA: </a:t>
            </a:r>
            <a:r>
              <a:rPr lang="en-US" dirty="0" smtClean="0"/>
              <a:t>SAGE. </a:t>
            </a:r>
            <a:endParaRPr lang="en-US" dirty="0"/>
          </a:p>
          <a:p>
            <a:r>
              <a:rPr lang="en-US" dirty="0" smtClean="0"/>
              <a:t>Saldana, J. (2012). </a:t>
            </a:r>
            <a:r>
              <a:rPr lang="en-US" i="1" dirty="0" smtClean="0"/>
              <a:t>The coding manual for qualitative researchers. </a:t>
            </a:r>
            <a:r>
              <a:rPr lang="en-US" dirty="0" smtClean="0"/>
              <a:t>Thousand Oaks, CA: SAGE. Summary available at: </a:t>
            </a:r>
            <a:r>
              <a:rPr lang="en-US" dirty="0">
                <a:hlinkClick r:id="rId2"/>
              </a:rPr>
              <a:t>http://salmapatel.co.uk/academia/coding-qualitative-</a:t>
            </a:r>
            <a:r>
              <a:rPr lang="en-US" dirty="0" smtClean="0">
                <a:hlinkClick r:id="rId2"/>
              </a:rPr>
              <a:t>research</a:t>
            </a:r>
            <a:r>
              <a:rPr lang="en-US" dirty="0" smtClean="0"/>
              <a:t> </a:t>
            </a:r>
          </a:p>
          <a:p>
            <a:r>
              <a:rPr lang="en-US" dirty="0" err="1" smtClean="0"/>
              <a:t>Savin</a:t>
            </a:r>
            <a:r>
              <a:rPr lang="en-US" dirty="0"/>
              <a:t>-Baden, M., &amp; Major, C. H. (2013). Chapter 5: Personal stance </a:t>
            </a:r>
            <a:r>
              <a:rPr lang="en-US" dirty="0" err="1"/>
              <a:t>positionality</a:t>
            </a:r>
            <a:r>
              <a:rPr lang="en-US" dirty="0"/>
              <a:t> and reflexivity. </a:t>
            </a:r>
            <a:r>
              <a:rPr lang="en-US" i="1" dirty="0"/>
              <a:t>Qualitative Research: The Essential Guide to Theory and Practice</a:t>
            </a:r>
            <a:r>
              <a:rPr lang="en-US" dirty="0"/>
              <a:t>. London: </a:t>
            </a:r>
            <a:r>
              <a:rPr lang="en-US" dirty="0" err="1"/>
              <a:t>Routledge</a:t>
            </a:r>
            <a:r>
              <a:rPr lang="en-US" dirty="0"/>
              <a:t>.</a:t>
            </a:r>
          </a:p>
          <a:p>
            <a:r>
              <a:rPr lang="en-US" dirty="0" smtClean="0"/>
              <a:t>Van Note </a:t>
            </a:r>
            <a:r>
              <a:rPr lang="en-US" dirty="0" err="1" smtClean="0"/>
              <a:t>Chismm</a:t>
            </a:r>
            <a:r>
              <a:rPr lang="en-US" dirty="0" smtClean="0"/>
              <a:t>, N., Douglas, E., &amp; </a:t>
            </a:r>
            <a:r>
              <a:rPr lang="en-US" dirty="0" err="1" smtClean="0"/>
              <a:t>Hilson</a:t>
            </a:r>
            <a:r>
              <a:rPr lang="en-US" dirty="0" smtClean="0"/>
              <a:t>, W.J. (2008). </a:t>
            </a:r>
            <a:r>
              <a:rPr lang="en-US" i="1" dirty="0" smtClean="0"/>
              <a:t>Qualitative research basics: A guide for engineering educators.</a:t>
            </a:r>
            <a:r>
              <a:rPr lang="en-US" dirty="0" smtClean="0"/>
              <a:t> Rigorous Research in Engineering Education, NSF. </a:t>
            </a:r>
            <a:r>
              <a:rPr lang="en-US" dirty="0"/>
              <a:t>Available at: </a:t>
            </a:r>
            <a:r>
              <a:rPr lang="en-US" dirty="0">
                <a:hlinkClick r:id="rId3"/>
              </a:rPr>
              <a:t>https://crlte.engin.umich.edu/wp-content/uploads/sites/7/2013/06/Chism-Douglas-Hilson-Qualitative-Research-Basics-A-Guide-for-Engineering-</a:t>
            </a:r>
            <a:r>
              <a:rPr lang="en-US" dirty="0" smtClean="0">
                <a:hlinkClick r:id="rId3"/>
              </a:rPr>
              <a:t>Educators.pdf</a:t>
            </a:r>
            <a:r>
              <a:rPr lang="en-US" dirty="0" smtClean="0"/>
              <a:t> </a:t>
            </a:r>
            <a:endParaRPr lang="en-US" dirty="0"/>
          </a:p>
          <a:p>
            <a:endParaRPr lang="en-US" dirty="0"/>
          </a:p>
        </p:txBody>
      </p:sp>
    </p:spTree>
    <p:extLst>
      <p:ext uri="{BB962C8B-B14F-4D97-AF65-F5344CB8AC3E}">
        <p14:creationId xmlns:p14="http://schemas.microsoft.com/office/powerpoint/2010/main" val="40915036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Overview &amp; Objectives</a:t>
            </a:r>
            <a:endParaRPr lang="en-US" dirty="0">
              <a:solidFill>
                <a:srgbClr val="564B3C"/>
              </a:solidFill>
            </a:endParaRPr>
          </a:p>
        </p:txBody>
      </p:sp>
      <p:sp>
        <p:nvSpPr>
          <p:cNvPr id="3" name="Content Placeholder 2"/>
          <p:cNvSpPr>
            <a:spLocks noGrp="1"/>
          </p:cNvSpPr>
          <p:nvPr>
            <p:ph idx="1"/>
          </p:nvPr>
        </p:nvSpPr>
        <p:spPr>
          <a:xfrm>
            <a:off x="498474" y="1968242"/>
            <a:ext cx="7556313" cy="4144963"/>
          </a:xfrm>
        </p:spPr>
        <p:txBody>
          <a:bodyPr/>
          <a:lstStyle/>
          <a:p>
            <a:pPr>
              <a:buClr>
                <a:schemeClr val="accent3"/>
              </a:buClr>
            </a:pPr>
            <a:r>
              <a:rPr lang="en-US" dirty="0" smtClean="0"/>
              <a:t>Explore </a:t>
            </a:r>
            <a:r>
              <a:rPr lang="en-US" dirty="0" smtClean="0">
                <a:solidFill>
                  <a:srgbClr val="FF0000"/>
                </a:solidFill>
              </a:rPr>
              <a:t>areas of theory </a:t>
            </a:r>
            <a:r>
              <a:rPr lang="en-US" dirty="0" smtClean="0"/>
              <a:t>relevant to analysis of qualitative data</a:t>
            </a:r>
          </a:p>
          <a:p>
            <a:pPr>
              <a:buClr>
                <a:schemeClr val="accent3"/>
              </a:buClr>
            </a:pPr>
            <a:r>
              <a:rPr lang="en-US" dirty="0" smtClean="0"/>
              <a:t>Practice </a:t>
            </a:r>
            <a:r>
              <a:rPr lang="en-US" dirty="0" smtClean="0">
                <a:solidFill>
                  <a:srgbClr val="FF0000"/>
                </a:solidFill>
              </a:rPr>
              <a:t>analyzing</a:t>
            </a:r>
            <a:r>
              <a:rPr lang="en-US" dirty="0" smtClean="0"/>
              <a:t> </a:t>
            </a:r>
            <a:r>
              <a:rPr lang="en-US" dirty="0" smtClean="0">
                <a:solidFill>
                  <a:srgbClr val="FF0000"/>
                </a:solidFill>
              </a:rPr>
              <a:t>data </a:t>
            </a:r>
          </a:p>
          <a:p>
            <a:pPr>
              <a:buClr>
                <a:schemeClr val="accent3"/>
              </a:buClr>
            </a:pPr>
            <a:r>
              <a:rPr lang="en-US" dirty="0" smtClean="0"/>
              <a:t>Highlight </a:t>
            </a:r>
            <a:r>
              <a:rPr lang="en-US" dirty="0" smtClean="0">
                <a:solidFill>
                  <a:srgbClr val="FF0000"/>
                </a:solidFill>
              </a:rPr>
              <a:t>opportunities </a:t>
            </a:r>
            <a:r>
              <a:rPr lang="en-US" dirty="0" smtClean="0"/>
              <a:t>for rigorous &amp; innovative qualitative research in engineering education</a:t>
            </a:r>
          </a:p>
          <a:p>
            <a:pPr>
              <a:buClr>
                <a:schemeClr val="accent3"/>
              </a:buClr>
            </a:pPr>
            <a:r>
              <a:rPr lang="en-US" dirty="0" smtClean="0">
                <a:solidFill>
                  <a:schemeClr val="tx2"/>
                </a:solidFill>
              </a:rPr>
              <a:t>Discuss recommendations for </a:t>
            </a:r>
            <a:r>
              <a:rPr lang="en-US" dirty="0" smtClean="0">
                <a:solidFill>
                  <a:srgbClr val="FF0000"/>
                </a:solidFill>
              </a:rPr>
              <a:t>publication, grant proposal preparation, &amp; presentation</a:t>
            </a:r>
          </a:p>
        </p:txBody>
      </p:sp>
      <p:pic>
        <p:nvPicPr>
          <p:cNvPr id="4" name="Picture 3" descr="standou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773" y="5280550"/>
            <a:ext cx="3140601" cy="1202261"/>
          </a:xfrm>
          <a:prstGeom prst="rect">
            <a:avLst/>
          </a:prstGeom>
        </p:spPr>
      </p:pic>
    </p:spTree>
    <p:extLst>
      <p:ext uri="{BB962C8B-B14F-4D97-AF65-F5344CB8AC3E}">
        <p14:creationId xmlns:p14="http://schemas.microsoft.com/office/powerpoint/2010/main" val="1180804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What is Qualitative Research?</a:t>
            </a:r>
            <a:endParaRPr lang="en-US" dirty="0">
              <a:solidFill>
                <a:srgbClr val="564B3C"/>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89661441"/>
              </p:ext>
            </p:extLst>
          </p:nvPr>
        </p:nvGraphicFramePr>
        <p:xfrm>
          <a:off x="715849" y="1785054"/>
          <a:ext cx="7134749" cy="4028439"/>
        </p:xfrm>
        <a:graphic>
          <a:graphicData uri="http://schemas.openxmlformats.org/drawingml/2006/table">
            <a:tbl>
              <a:tblPr firstRow="1" bandRow="1">
                <a:tableStyleId>{EB344D84-9AFB-497E-A393-DC336BA19D2E}</a:tableStyleId>
              </a:tblPr>
              <a:tblGrid>
                <a:gridCol w="1341020"/>
                <a:gridCol w="2734306"/>
                <a:gridCol w="3059423"/>
              </a:tblGrid>
              <a:tr h="370840">
                <a:tc>
                  <a:txBody>
                    <a:bodyPr/>
                    <a:lstStyle/>
                    <a:p>
                      <a:pPr algn="ctr"/>
                      <a:endParaRPr lang="en-US" dirty="0">
                        <a:solidFill>
                          <a:srgbClr val="000000"/>
                        </a:solidFill>
                      </a:endParaRPr>
                    </a:p>
                  </a:txBody>
                  <a:tcPr/>
                </a:tc>
                <a:tc>
                  <a:txBody>
                    <a:bodyPr/>
                    <a:lstStyle/>
                    <a:p>
                      <a:pPr algn="ctr"/>
                      <a:r>
                        <a:rPr lang="en-US" dirty="0" smtClean="0">
                          <a:solidFill>
                            <a:schemeClr val="tx1"/>
                          </a:solidFill>
                        </a:rPr>
                        <a:t>Quantitative</a:t>
                      </a:r>
                      <a:endParaRPr lang="en-US" dirty="0">
                        <a:solidFill>
                          <a:schemeClr val="tx1"/>
                        </a:solidFill>
                      </a:endParaRPr>
                    </a:p>
                  </a:txBody>
                  <a:tcPr/>
                </a:tc>
                <a:tc>
                  <a:txBody>
                    <a:bodyPr/>
                    <a:lstStyle/>
                    <a:p>
                      <a:pPr algn="ctr"/>
                      <a:r>
                        <a:rPr lang="en-US" dirty="0" smtClean="0">
                          <a:solidFill>
                            <a:srgbClr val="000000"/>
                          </a:solidFill>
                        </a:rPr>
                        <a:t>Qualitative</a:t>
                      </a:r>
                      <a:endParaRPr lang="en-US" dirty="0">
                        <a:solidFill>
                          <a:srgbClr val="000000"/>
                        </a:solidFill>
                      </a:endParaRPr>
                    </a:p>
                  </a:txBody>
                  <a:tcPr/>
                </a:tc>
              </a:tr>
              <a:tr h="370840">
                <a:tc>
                  <a:txBody>
                    <a:bodyPr/>
                    <a:lstStyle/>
                    <a:p>
                      <a:r>
                        <a:rPr lang="en-US" dirty="0" smtClean="0"/>
                        <a:t>Purpose</a:t>
                      </a:r>
                      <a:endParaRPr lang="en-US" b="1" i="1" dirty="0"/>
                    </a:p>
                  </a:txBody>
                  <a:tcPr/>
                </a:tc>
                <a:tc>
                  <a:txBody>
                    <a:bodyPr/>
                    <a:lstStyle/>
                    <a:p>
                      <a:r>
                        <a:rPr lang="en-US" u="sng" dirty="0" smtClean="0"/>
                        <a:t>WHAT</a:t>
                      </a:r>
                      <a:r>
                        <a:rPr lang="en-US" u="sng" baseline="0" dirty="0" smtClean="0"/>
                        <a:t> is happening</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Goal is to quantify results &amp; generalize to larger population</a:t>
                      </a:r>
                      <a:endParaRPr lang="en-US" dirty="0" smtClean="0"/>
                    </a:p>
                  </a:txBody>
                  <a:tcPr/>
                </a:tc>
                <a:tc>
                  <a:txBody>
                    <a:bodyPr/>
                    <a:lstStyle/>
                    <a:p>
                      <a:r>
                        <a:rPr lang="en-US" u="sng" dirty="0" smtClean="0"/>
                        <a:t>WHY is this happening?</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Goal is to gain </a:t>
                      </a:r>
                      <a:r>
                        <a:rPr lang="en-US" u="none" dirty="0" smtClean="0">
                          <a:solidFill>
                            <a:srgbClr val="FF0000"/>
                          </a:solidFill>
                        </a:rPr>
                        <a:t>deeper understanding</a:t>
                      </a:r>
                      <a:r>
                        <a:rPr lang="en-US" u="none" baseline="0" dirty="0" smtClean="0">
                          <a:solidFill>
                            <a:srgbClr val="FF0000"/>
                          </a:solidFill>
                        </a:rPr>
                        <a:t> of social phenomena</a:t>
                      </a:r>
                      <a:endParaRPr lang="en-US" u="none" dirty="0" smtClean="0">
                        <a:solidFill>
                          <a:srgbClr val="FF0000"/>
                        </a:solidFill>
                      </a:endParaRPr>
                    </a:p>
                  </a:txBody>
                  <a:tcPr/>
                </a:tc>
              </a:tr>
              <a:tr h="370840">
                <a:tc>
                  <a:txBody>
                    <a:bodyPr/>
                    <a:lstStyle/>
                    <a:p>
                      <a:r>
                        <a:rPr lang="en-US" dirty="0" smtClean="0"/>
                        <a:t>Sample</a:t>
                      </a:r>
                      <a:endParaRPr lang="en-US" b="1" i="1" dirty="0"/>
                    </a:p>
                  </a:txBody>
                  <a:tcPr/>
                </a:tc>
                <a:tc>
                  <a:txBody>
                    <a:bodyPr/>
                    <a:lstStyle/>
                    <a:p>
                      <a:r>
                        <a:rPr lang="en-US" dirty="0" smtClean="0"/>
                        <a:t>Large sample (generalizable)</a:t>
                      </a:r>
                      <a:endParaRPr lang="en-US" dirty="0"/>
                    </a:p>
                  </a:txBody>
                  <a:tcPr/>
                </a:tc>
                <a:tc>
                  <a:txBody>
                    <a:bodyPr/>
                    <a:lstStyle/>
                    <a:p>
                      <a:r>
                        <a:rPr lang="en-US" dirty="0" smtClean="0"/>
                        <a:t>Small # of participants,</a:t>
                      </a:r>
                      <a:r>
                        <a:rPr lang="en-US" baseline="0" dirty="0" smtClean="0"/>
                        <a:t> cases, etc. (not typically generalizable)</a:t>
                      </a:r>
                      <a:endParaRPr lang="en-US" dirty="0"/>
                    </a:p>
                  </a:txBody>
                  <a:tcPr/>
                </a:tc>
              </a:tr>
              <a:tr h="370840">
                <a:tc>
                  <a:txBody>
                    <a:bodyPr/>
                    <a:lstStyle/>
                    <a:p>
                      <a:r>
                        <a:rPr lang="en-US" dirty="0" smtClean="0"/>
                        <a:t>Data</a:t>
                      </a:r>
                      <a:endParaRPr lang="en-US"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Focused on numerical data</a:t>
                      </a:r>
                      <a:r>
                        <a:rPr lang="en-US" baseline="0" dirty="0" smtClean="0"/>
                        <a:t> (e.g. surveys, assessment scores, etc.)</a:t>
                      </a:r>
                      <a:endParaRPr lang="en-US" dirty="0"/>
                    </a:p>
                  </a:txBody>
                  <a:tcPr/>
                </a:tc>
                <a:tc>
                  <a:txBody>
                    <a:bodyPr/>
                    <a:lstStyle/>
                    <a:p>
                      <a:r>
                        <a:rPr lang="en-US" u="none" dirty="0" smtClean="0"/>
                        <a:t>Focused on </a:t>
                      </a:r>
                      <a:r>
                        <a:rPr lang="en-US" u="none" dirty="0" smtClean="0">
                          <a:solidFill>
                            <a:srgbClr val="FF0000"/>
                          </a:solidFill>
                        </a:rPr>
                        <a:t>observational</a:t>
                      </a:r>
                      <a:r>
                        <a:rPr lang="en-US" u="none" baseline="0" dirty="0" smtClean="0">
                          <a:solidFill>
                            <a:srgbClr val="FF0000"/>
                          </a:solidFill>
                        </a:rPr>
                        <a:t> &amp; linguistic data </a:t>
                      </a:r>
                      <a:r>
                        <a:rPr lang="en-US" u="none" baseline="0" dirty="0" smtClean="0"/>
                        <a:t>(e.g. observations, interviews)</a:t>
                      </a:r>
                      <a:endParaRPr lang="en-US" dirty="0"/>
                    </a:p>
                  </a:txBody>
                  <a:tcPr/>
                </a:tc>
              </a:tr>
              <a:tr h="370840">
                <a:tc>
                  <a:txBody>
                    <a:bodyPr/>
                    <a:lstStyle/>
                    <a:p>
                      <a:r>
                        <a:rPr lang="en-US" dirty="0" smtClean="0"/>
                        <a:t>Analysis</a:t>
                      </a:r>
                      <a:endParaRPr lang="en-US" b="1" i="1" dirty="0"/>
                    </a:p>
                  </a:txBody>
                  <a:tcPr/>
                </a:tc>
                <a:tc>
                  <a:txBody>
                    <a:bodyPr/>
                    <a:lstStyle/>
                    <a:p>
                      <a:r>
                        <a:rPr lang="en-US" dirty="0" smtClean="0"/>
                        <a:t>Statistical, Linear, &amp; Positivist</a:t>
                      </a:r>
                      <a:endParaRPr lang="en-US" dirty="0"/>
                    </a:p>
                  </a:txBody>
                  <a:tcPr/>
                </a:tc>
                <a:tc>
                  <a:txBody>
                    <a:bodyPr/>
                    <a:lstStyle/>
                    <a:p>
                      <a:r>
                        <a:rPr lang="en-US" dirty="0" smtClean="0">
                          <a:solidFill>
                            <a:srgbClr val="FF0000"/>
                          </a:solidFill>
                        </a:rPr>
                        <a:t>Interpretive,</a:t>
                      </a:r>
                      <a:r>
                        <a:rPr lang="en-US" baseline="0" dirty="0" smtClean="0">
                          <a:solidFill>
                            <a:srgbClr val="FF0000"/>
                          </a:solidFill>
                        </a:rPr>
                        <a:t> Iterative, &amp;</a:t>
                      </a:r>
                      <a:r>
                        <a:rPr lang="en-US" dirty="0" smtClean="0">
                          <a:solidFill>
                            <a:srgbClr val="FF0000"/>
                          </a:solidFill>
                        </a:rPr>
                        <a:t> Theory-Driven</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14272232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691163" cy="1116106"/>
          </a:xfrm>
        </p:spPr>
        <p:txBody>
          <a:bodyPr/>
          <a:lstStyle/>
          <a:p>
            <a:r>
              <a:rPr lang="en-US" dirty="0" smtClean="0">
                <a:solidFill>
                  <a:srgbClr val="564B3C"/>
                </a:solidFill>
              </a:rPr>
              <a:t>Theory</a:t>
            </a:r>
            <a:endParaRPr lang="en-US" dirty="0">
              <a:solidFill>
                <a:srgbClr val="564B3C"/>
              </a:solidFill>
            </a:endParaRPr>
          </a:p>
        </p:txBody>
      </p:sp>
      <p:sp>
        <p:nvSpPr>
          <p:cNvPr id="3" name="Content Placeholder 2"/>
          <p:cNvSpPr>
            <a:spLocks noGrp="1"/>
          </p:cNvSpPr>
          <p:nvPr>
            <p:ph idx="1"/>
          </p:nvPr>
        </p:nvSpPr>
        <p:spPr>
          <a:xfrm>
            <a:off x="498474" y="1600200"/>
            <a:ext cx="7929375" cy="4144963"/>
          </a:xfrm>
        </p:spPr>
        <p:txBody>
          <a:bodyPr>
            <a:normAutofit/>
          </a:bodyPr>
          <a:lstStyle/>
          <a:p>
            <a:pPr>
              <a:buClr>
                <a:schemeClr val="accent3"/>
              </a:buClr>
            </a:pPr>
            <a:r>
              <a:rPr lang="en-US" dirty="0" smtClean="0"/>
              <a:t>Pragmatism (“truth” depends upon practical outcome)</a:t>
            </a:r>
          </a:p>
          <a:p>
            <a:pPr>
              <a:buClr>
                <a:schemeClr val="accent3"/>
              </a:buClr>
            </a:pPr>
            <a:r>
              <a:rPr lang="en-US" dirty="0" smtClean="0"/>
              <a:t>Constructivism (“truth” is socially constructed)</a:t>
            </a:r>
          </a:p>
          <a:p>
            <a:pPr lvl="1">
              <a:buClr>
                <a:schemeClr val="accent6"/>
              </a:buClr>
            </a:pPr>
            <a:r>
              <a:rPr lang="en-US" dirty="0" smtClean="0">
                <a:solidFill>
                  <a:srgbClr val="FF0000"/>
                </a:solidFill>
              </a:rPr>
              <a:t>Situated Learning Theory</a:t>
            </a:r>
          </a:p>
          <a:p>
            <a:pPr lvl="1">
              <a:buClr>
                <a:schemeClr val="accent6"/>
              </a:buClr>
            </a:pPr>
            <a:r>
              <a:rPr lang="en-US" dirty="0" smtClean="0"/>
              <a:t>Activity Theory </a:t>
            </a:r>
          </a:p>
          <a:p>
            <a:pPr>
              <a:buClr>
                <a:schemeClr val="accent3"/>
              </a:buClr>
            </a:pPr>
            <a:r>
              <a:rPr lang="en-US" dirty="0" smtClean="0"/>
              <a:t>Critical Theory (“truth” is shaped by power structures)</a:t>
            </a:r>
          </a:p>
          <a:p>
            <a:pPr lvl="1">
              <a:buClr>
                <a:schemeClr val="accent6"/>
              </a:buClr>
            </a:pPr>
            <a:r>
              <a:rPr lang="en-US" dirty="0" smtClean="0">
                <a:solidFill>
                  <a:srgbClr val="FF0000"/>
                </a:solidFill>
              </a:rPr>
              <a:t>Feminism</a:t>
            </a:r>
          </a:p>
          <a:p>
            <a:pPr lvl="1">
              <a:buClr>
                <a:schemeClr val="accent6"/>
              </a:buClr>
            </a:pPr>
            <a:r>
              <a:rPr lang="en-US" dirty="0" smtClean="0"/>
              <a:t>Critical Indigenous Research</a:t>
            </a:r>
          </a:p>
        </p:txBody>
      </p:sp>
      <p:pic>
        <p:nvPicPr>
          <p:cNvPr id="4" name="Picture 3" descr="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4430" y="4272575"/>
            <a:ext cx="1498352" cy="2245278"/>
          </a:xfrm>
          <a:prstGeom prst="rect">
            <a:avLst/>
          </a:prstGeom>
        </p:spPr>
      </p:pic>
      <p:pic>
        <p:nvPicPr>
          <p:cNvPr id="5" name="Picture 4" descr="hook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5167" y="4272575"/>
            <a:ext cx="1520069" cy="2371307"/>
          </a:xfrm>
          <a:prstGeom prst="rect">
            <a:avLst/>
          </a:prstGeom>
        </p:spPr>
      </p:pic>
    </p:spTree>
    <p:extLst>
      <p:ext uri="{BB962C8B-B14F-4D97-AF65-F5344CB8AC3E}">
        <p14:creationId xmlns:p14="http://schemas.microsoft.com/office/powerpoint/2010/main" val="1273756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53E0D"/>
                </a:solidFill>
              </a:rPr>
              <a:t>Situated Learning Theory</a:t>
            </a:r>
            <a:endParaRPr lang="en-US" dirty="0">
              <a:solidFill>
                <a:srgbClr val="553E0D"/>
              </a:solidFill>
            </a:endParaRPr>
          </a:p>
        </p:txBody>
      </p:sp>
      <p:sp>
        <p:nvSpPr>
          <p:cNvPr id="3" name="Content Placeholder 2"/>
          <p:cNvSpPr>
            <a:spLocks noGrp="1"/>
          </p:cNvSpPr>
          <p:nvPr>
            <p:ph idx="1"/>
          </p:nvPr>
        </p:nvSpPr>
        <p:spPr>
          <a:xfrm>
            <a:off x="498474" y="1981200"/>
            <a:ext cx="7556313" cy="4510738"/>
          </a:xfrm>
        </p:spPr>
        <p:txBody>
          <a:bodyPr>
            <a:normAutofit fontScale="92500" lnSpcReduction="20000"/>
          </a:bodyPr>
          <a:lstStyle/>
          <a:p>
            <a:r>
              <a:rPr lang="en-US" dirty="0" smtClean="0"/>
              <a:t>Zone of Proximal Development (</a:t>
            </a:r>
            <a:r>
              <a:rPr lang="en-US" dirty="0" err="1" smtClean="0"/>
              <a:t>Vygotsky</a:t>
            </a:r>
            <a:r>
              <a:rPr lang="en-US" dirty="0" smtClean="0"/>
              <a:t>)</a:t>
            </a:r>
          </a:p>
          <a:p>
            <a:r>
              <a:rPr lang="en-US" dirty="0" smtClean="0"/>
              <a:t>“Legitimate </a:t>
            </a:r>
            <a:r>
              <a:rPr lang="en-US" dirty="0"/>
              <a:t>peripheral </a:t>
            </a:r>
            <a:r>
              <a:rPr lang="en-US" dirty="0" smtClean="0"/>
              <a:t>participation”</a:t>
            </a:r>
          </a:p>
          <a:p>
            <a:r>
              <a:rPr lang="en-US" dirty="0" smtClean="0"/>
              <a:t>Newcomers &amp; old timers</a:t>
            </a:r>
          </a:p>
          <a:p>
            <a:r>
              <a:rPr lang="en-US" dirty="0" smtClean="0"/>
              <a:t>Communities of practice</a:t>
            </a:r>
          </a:p>
          <a:p>
            <a:r>
              <a:rPr lang="en-US" dirty="0" smtClean="0"/>
              <a:t>Apprenticeship/Teaching</a:t>
            </a:r>
            <a:endParaRPr lang="en-US" dirty="0"/>
          </a:p>
          <a:p>
            <a:pPr marL="0" indent="0">
              <a:buNone/>
            </a:pPr>
            <a:endParaRPr lang="en-US" dirty="0" smtClean="0">
              <a:hlinkClick r:id="rId3"/>
            </a:endParaRPr>
          </a:p>
          <a:p>
            <a:pPr marL="0" indent="0">
              <a:buNone/>
            </a:pPr>
            <a:endParaRPr lang="en-US" dirty="0" smtClean="0">
              <a:hlinkClick r:id="rId3"/>
            </a:endParaRPr>
          </a:p>
          <a:p>
            <a:pPr marL="0" indent="0">
              <a:buNone/>
            </a:pPr>
            <a:endParaRPr lang="en-US" dirty="0">
              <a:hlinkClick r:id="rId3"/>
            </a:endParaRPr>
          </a:p>
          <a:p>
            <a:pPr marL="0" indent="0">
              <a:buNone/>
            </a:pPr>
            <a:r>
              <a:rPr lang="en-US" dirty="0" smtClean="0">
                <a:hlinkClick r:id="rId3"/>
              </a:rPr>
              <a:t>http</a:t>
            </a:r>
            <a:r>
              <a:rPr lang="en-US" dirty="0">
                <a:hlinkClick r:id="rId3"/>
              </a:rPr>
              <a:t>://neamathisi.com/new-learning/chapter-6-the-nature-of-learning/lave-and-wenger-on-situated-</a:t>
            </a:r>
            <a:r>
              <a:rPr lang="en-US" dirty="0" smtClean="0">
                <a:hlinkClick r:id="rId3"/>
              </a:rPr>
              <a:t>learning</a:t>
            </a:r>
            <a:r>
              <a:rPr lang="en-US" dirty="0" smtClean="0"/>
              <a:t> </a:t>
            </a:r>
            <a:endParaRPr lang="en-US" dirty="0"/>
          </a:p>
          <a:p>
            <a:pPr marL="0" indent="0">
              <a:buNone/>
            </a:pPr>
            <a:endParaRPr lang="en-US" dirty="0"/>
          </a:p>
        </p:txBody>
      </p:sp>
      <p:pic>
        <p:nvPicPr>
          <p:cNvPr id="6" name="Picture 5" descr="situatediagra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2604" y="2474970"/>
            <a:ext cx="3318646" cy="3252273"/>
          </a:xfrm>
          <a:prstGeom prst="rect">
            <a:avLst/>
          </a:prstGeom>
        </p:spPr>
      </p:pic>
    </p:spTree>
    <p:extLst>
      <p:ext uri="{BB962C8B-B14F-4D97-AF65-F5344CB8AC3E}">
        <p14:creationId xmlns:p14="http://schemas.microsoft.com/office/powerpoint/2010/main" val="112485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53E0D"/>
                </a:solidFill>
              </a:rPr>
              <a:t>Feminism</a:t>
            </a:r>
            <a:endParaRPr lang="en-US" dirty="0">
              <a:solidFill>
                <a:srgbClr val="553E0D"/>
              </a:solidFill>
            </a:endParaRPr>
          </a:p>
        </p:txBody>
      </p:sp>
      <p:sp>
        <p:nvSpPr>
          <p:cNvPr id="3" name="Content Placeholder 2"/>
          <p:cNvSpPr>
            <a:spLocks noGrp="1"/>
          </p:cNvSpPr>
          <p:nvPr>
            <p:ph idx="1"/>
          </p:nvPr>
        </p:nvSpPr>
        <p:spPr/>
        <p:txBody>
          <a:bodyPr/>
          <a:lstStyle/>
          <a:p>
            <a:r>
              <a:rPr lang="en-US" dirty="0" smtClean="0"/>
              <a:t>“</a:t>
            </a:r>
            <a:r>
              <a:rPr lang="mr-IN" dirty="0" smtClean="0"/>
              <a:t>…</a:t>
            </a:r>
            <a:r>
              <a:rPr lang="en-US" dirty="0" smtClean="0"/>
              <a:t>as </a:t>
            </a:r>
            <a:r>
              <a:rPr lang="en-US" dirty="0"/>
              <a:t>Borrego (2007a) and </a:t>
            </a:r>
            <a:r>
              <a:rPr lang="en-US" dirty="0" err="1"/>
              <a:t>Koro-</a:t>
            </a:r>
            <a:r>
              <a:rPr lang="en-US" dirty="0" err="1" smtClean="0"/>
              <a:t>Ljungberg</a:t>
            </a:r>
            <a:r>
              <a:rPr lang="en-US" dirty="0" smtClean="0"/>
              <a:t> and </a:t>
            </a:r>
            <a:r>
              <a:rPr lang="en-US" dirty="0"/>
              <a:t>Douglas (2008) have demonstrated, much engineering education scholarship is </a:t>
            </a:r>
            <a:r>
              <a:rPr lang="en-US" dirty="0" smtClean="0"/>
              <a:t>still characterized </a:t>
            </a:r>
            <a:r>
              <a:rPr lang="en-US" dirty="0"/>
              <a:t>by a lack of explicit and consistent theoretical </a:t>
            </a:r>
            <a:r>
              <a:rPr lang="en-US" dirty="0" smtClean="0"/>
              <a:t>engagement. Specific to research on women in engineering, </a:t>
            </a:r>
            <a:r>
              <a:rPr lang="en-US" dirty="0" err="1" smtClean="0"/>
              <a:t>Jawitz</a:t>
            </a:r>
            <a:r>
              <a:rPr lang="en-US" dirty="0" smtClean="0"/>
              <a:t> and Case argue that ‘feminist perspectives have much to offer in providing an explanation of women’s experiences in engineering and the resistance of the status quo to substantial change’ (2002, p. 390), and Nelson and Pawley </a:t>
            </a:r>
            <a:r>
              <a:rPr lang="en-US" dirty="0"/>
              <a:t>recommend the inclusion and testing of more gender theories in engineering </a:t>
            </a:r>
            <a:r>
              <a:rPr lang="en-US" dirty="0" smtClean="0"/>
              <a:t>education </a:t>
            </a:r>
            <a:r>
              <a:rPr lang="en-US" dirty="0"/>
              <a:t>research (2010)</a:t>
            </a:r>
            <a:r>
              <a:rPr lang="en-US" dirty="0" smtClean="0"/>
              <a:t>.” (Beddoes et al, 2011)</a:t>
            </a:r>
            <a:endParaRPr lang="en-US" dirty="0"/>
          </a:p>
        </p:txBody>
      </p:sp>
    </p:spTree>
    <p:extLst>
      <p:ext uri="{BB962C8B-B14F-4D97-AF65-F5344CB8AC3E}">
        <p14:creationId xmlns:p14="http://schemas.microsoft.com/office/powerpoint/2010/main" val="24230187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Data Sources</a:t>
            </a:r>
            <a:endParaRPr lang="en-US" dirty="0">
              <a:solidFill>
                <a:srgbClr val="564B3C"/>
              </a:solidFill>
            </a:endParaRPr>
          </a:p>
        </p:txBody>
      </p:sp>
      <p:sp>
        <p:nvSpPr>
          <p:cNvPr id="3" name="Content Placeholder 2"/>
          <p:cNvSpPr>
            <a:spLocks noGrp="1"/>
          </p:cNvSpPr>
          <p:nvPr>
            <p:ph idx="1"/>
          </p:nvPr>
        </p:nvSpPr>
        <p:spPr>
          <a:xfrm>
            <a:off x="498474" y="1540575"/>
            <a:ext cx="7556313" cy="4144963"/>
          </a:xfrm>
        </p:spPr>
        <p:txBody>
          <a:bodyPr>
            <a:normAutofit fontScale="85000" lnSpcReduction="20000"/>
          </a:bodyPr>
          <a:lstStyle/>
          <a:p>
            <a:pPr>
              <a:buClr>
                <a:schemeClr val="accent3"/>
              </a:buClr>
            </a:pPr>
            <a:r>
              <a:rPr lang="en-US" dirty="0" smtClean="0"/>
              <a:t>Interviews</a:t>
            </a:r>
          </a:p>
          <a:p>
            <a:pPr lvl="1">
              <a:buClr>
                <a:schemeClr val="accent6"/>
              </a:buClr>
            </a:pPr>
            <a:r>
              <a:rPr lang="en-US" dirty="0" smtClean="0"/>
              <a:t>Structured, Un-Structured, Semi-Structured</a:t>
            </a:r>
          </a:p>
          <a:p>
            <a:pPr lvl="1">
              <a:buClr>
                <a:schemeClr val="accent6"/>
              </a:buClr>
            </a:pPr>
            <a:r>
              <a:rPr lang="en-US" dirty="0" smtClean="0"/>
              <a:t>In-depth</a:t>
            </a:r>
          </a:p>
          <a:p>
            <a:pPr lvl="1">
              <a:buClr>
                <a:schemeClr val="accent6"/>
              </a:buClr>
            </a:pPr>
            <a:r>
              <a:rPr lang="en-US" dirty="0" smtClean="0"/>
              <a:t>Individual, Focus Group</a:t>
            </a:r>
          </a:p>
          <a:p>
            <a:pPr>
              <a:buClr>
                <a:schemeClr val="accent3"/>
              </a:buClr>
            </a:pPr>
            <a:r>
              <a:rPr lang="en-US" dirty="0" smtClean="0"/>
              <a:t>Observations</a:t>
            </a:r>
          </a:p>
          <a:p>
            <a:pPr lvl="1">
              <a:buClr>
                <a:schemeClr val="accent6"/>
              </a:buClr>
            </a:pPr>
            <a:r>
              <a:rPr lang="en-US" dirty="0" smtClean="0"/>
              <a:t>Field Notes</a:t>
            </a:r>
          </a:p>
          <a:p>
            <a:pPr lvl="1">
              <a:buClr>
                <a:schemeClr val="accent6"/>
              </a:buClr>
            </a:pPr>
            <a:r>
              <a:rPr lang="en-US" dirty="0"/>
              <a:t>Recording (audio and/or video</a:t>
            </a:r>
            <a:r>
              <a:rPr lang="en-US" dirty="0" smtClean="0"/>
              <a:t>)</a:t>
            </a:r>
          </a:p>
          <a:p>
            <a:pPr lvl="1">
              <a:buClr>
                <a:schemeClr val="accent6"/>
              </a:buClr>
            </a:pPr>
            <a:r>
              <a:rPr lang="en-US" dirty="0" smtClean="0"/>
              <a:t>Journaling &amp; </a:t>
            </a:r>
            <a:r>
              <a:rPr lang="en-US" dirty="0" err="1" smtClean="0"/>
              <a:t>Memoing</a:t>
            </a:r>
            <a:endParaRPr lang="en-US" dirty="0" smtClean="0"/>
          </a:p>
          <a:p>
            <a:pPr lvl="1">
              <a:buClr>
                <a:schemeClr val="accent6"/>
              </a:buClr>
            </a:pPr>
            <a:r>
              <a:rPr lang="en-US" dirty="0" smtClean="0"/>
              <a:t>Think-Aloud or Stimulated Recall</a:t>
            </a:r>
            <a:endParaRPr lang="en-US" dirty="0"/>
          </a:p>
          <a:p>
            <a:pPr>
              <a:buClr>
                <a:schemeClr val="accent3"/>
              </a:buClr>
            </a:pPr>
            <a:r>
              <a:rPr lang="en-US" dirty="0" smtClean="0"/>
              <a:t>Content</a:t>
            </a:r>
          </a:p>
          <a:p>
            <a:pPr>
              <a:buClr>
                <a:schemeClr val="accent3"/>
              </a:buClr>
            </a:pPr>
            <a:r>
              <a:rPr lang="en-US" dirty="0" smtClean="0"/>
              <a:t>Artifacts</a:t>
            </a:r>
          </a:p>
          <a:p>
            <a:pPr marL="0" indent="0" algn="r">
              <a:buNone/>
            </a:pPr>
            <a:r>
              <a:rPr lang="en-US" b="1" dirty="0" smtClean="0"/>
              <a:t>STANDOUT TIP: Go beyond single interviews or observations</a:t>
            </a:r>
            <a:endParaRPr lang="en-US" b="1" dirty="0"/>
          </a:p>
        </p:txBody>
      </p:sp>
      <p:pic>
        <p:nvPicPr>
          <p:cNvPr id="4" name="Picture 3" descr="standou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916" y="5685538"/>
            <a:ext cx="2568632" cy="983304"/>
          </a:xfrm>
          <a:prstGeom prst="rect">
            <a:avLst/>
          </a:prstGeom>
        </p:spPr>
      </p:pic>
    </p:spTree>
    <p:extLst>
      <p:ext uri="{BB962C8B-B14F-4D97-AF65-F5344CB8AC3E}">
        <p14:creationId xmlns:p14="http://schemas.microsoft.com/office/powerpoint/2010/main" val="112070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64B3C"/>
                </a:solidFill>
              </a:rPr>
              <a:t>Analysis</a:t>
            </a:r>
            <a:endParaRPr lang="en-US" dirty="0">
              <a:solidFill>
                <a:srgbClr val="564B3C"/>
              </a:solidFill>
            </a:endParaRPr>
          </a:p>
        </p:txBody>
      </p:sp>
      <p:sp>
        <p:nvSpPr>
          <p:cNvPr id="3" name="Content Placeholder 2"/>
          <p:cNvSpPr>
            <a:spLocks noGrp="1"/>
          </p:cNvSpPr>
          <p:nvPr>
            <p:ph idx="1"/>
          </p:nvPr>
        </p:nvSpPr>
        <p:spPr>
          <a:xfrm>
            <a:off x="498474" y="1600200"/>
            <a:ext cx="7842788" cy="4144963"/>
          </a:xfrm>
        </p:spPr>
        <p:txBody>
          <a:bodyPr>
            <a:normAutofit/>
          </a:bodyPr>
          <a:lstStyle/>
          <a:p>
            <a:pPr>
              <a:buClr>
                <a:schemeClr val="accent3"/>
              </a:buClr>
            </a:pPr>
            <a:r>
              <a:rPr lang="en-US" dirty="0" smtClean="0"/>
              <a:t>Revisit problem, purpose, &amp; research question(s)</a:t>
            </a:r>
          </a:p>
          <a:p>
            <a:pPr>
              <a:buClr>
                <a:schemeClr val="accent3"/>
              </a:buClr>
            </a:pPr>
            <a:r>
              <a:rPr lang="en-US" dirty="0" smtClean="0"/>
              <a:t>Develop a systematic process </a:t>
            </a:r>
          </a:p>
          <a:p>
            <a:pPr lvl="1">
              <a:buClr>
                <a:schemeClr val="accent6"/>
              </a:buClr>
            </a:pPr>
            <a:r>
              <a:rPr lang="en-US" dirty="0" smtClean="0"/>
              <a:t>Step 1: Open Coding (review data, line by line, identify descriptions)</a:t>
            </a:r>
          </a:p>
          <a:p>
            <a:pPr lvl="1">
              <a:buClr>
                <a:schemeClr val="accent6"/>
              </a:buClr>
            </a:pPr>
            <a:r>
              <a:rPr lang="en-US" dirty="0" smtClean="0"/>
              <a:t>Step 2: Organize &amp; Categorize Codes</a:t>
            </a:r>
            <a:r>
              <a:rPr lang="en-US" dirty="0"/>
              <a:t> </a:t>
            </a:r>
            <a:r>
              <a:rPr lang="en-US" dirty="0" smtClean="0"/>
              <a:t>(synthesize open codes, look for similarities &amp; differences, note frequency &amp; magnitude)</a:t>
            </a:r>
          </a:p>
          <a:p>
            <a:pPr lvl="1">
              <a:buClr>
                <a:schemeClr val="accent6"/>
              </a:buClr>
            </a:pPr>
            <a:r>
              <a:rPr lang="en-US" dirty="0" smtClean="0"/>
              <a:t>Step 3: Focused Coding (refine codes/categories, connect to theory/research literature)</a:t>
            </a:r>
          </a:p>
          <a:p>
            <a:pPr>
              <a:buClr>
                <a:schemeClr val="accent3"/>
              </a:buClr>
            </a:pPr>
            <a:r>
              <a:rPr lang="en-US" dirty="0"/>
              <a:t>Emergent </a:t>
            </a:r>
            <a:r>
              <a:rPr lang="en-US" dirty="0" smtClean="0"/>
              <a:t>Themes (throughout process)</a:t>
            </a:r>
            <a:endParaRPr lang="en-US" dirty="0"/>
          </a:p>
          <a:p>
            <a:pPr>
              <a:buClr>
                <a:schemeClr val="accent3"/>
              </a:buClr>
            </a:pPr>
            <a:r>
              <a:rPr lang="en-US" dirty="0"/>
              <a:t>Constant Comparative </a:t>
            </a:r>
            <a:r>
              <a:rPr lang="en-US" dirty="0" smtClean="0"/>
              <a:t>Analysis (seek patterns &amp; “saturation”)</a:t>
            </a:r>
            <a:endParaRPr lang="en-US" dirty="0"/>
          </a:p>
          <a:p>
            <a:pPr marL="228600" lvl="1" indent="0">
              <a:buNone/>
            </a:pPr>
            <a:endParaRPr lang="en-US" dirty="0" smtClean="0"/>
          </a:p>
        </p:txBody>
      </p:sp>
    </p:spTree>
    <p:extLst>
      <p:ext uri="{BB962C8B-B14F-4D97-AF65-F5344CB8AC3E}">
        <p14:creationId xmlns:p14="http://schemas.microsoft.com/office/powerpoint/2010/main" val="1273756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dvantag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5321</TotalTime>
  <Words>1345</Words>
  <Application>Microsoft Macintosh PowerPoint</Application>
  <PresentationFormat>On-screen Show (4:3)</PresentationFormat>
  <Paragraphs>152</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Advantage</vt:lpstr>
      <vt:lpstr>Qualitative Methodology II</vt:lpstr>
      <vt:lpstr>Qualitative Design</vt:lpstr>
      <vt:lpstr>Overview &amp; Objectives</vt:lpstr>
      <vt:lpstr>What is Qualitative Research?</vt:lpstr>
      <vt:lpstr>Theory</vt:lpstr>
      <vt:lpstr>Situated Learning Theory</vt:lpstr>
      <vt:lpstr>Feminism</vt:lpstr>
      <vt:lpstr>Data Sources</vt:lpstr>
      <vt:lpstr>Analysis</vt:lpstr>
      <vt:lpstr>JEE Example: Focused Codes</vt:lpstr>
      <vt:lpstr>Interviews: Example</vt:lpstr>
      <vt:lpstr>Interviews: Practice</vt:lpstr>
      <vt:lpstr>Observation: Example</vt:lpstr>
      <vt:lpstr>Observations: Practice</vt:lpstr>
      <vt:lpstr>Content: Examples</vt:lpstr>
      <vt:lpstr>“Engineer” (First 4 Google Images)</vt:lpstr>
      <vt:lpstr>“Engineer” (next 4 Google images)</vt:lpstr>
      <vt:lpstr>Content: Practice</vt:lpstr>
      <vt:lpstr>Grants, Presentations, &amp; Publications</vt:lpstr>
      <vt:lpstr>Suggested Resources</vt:lpstr>
      <vt:lpstr>Suggested Resources, cont.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Qualitative Methodology I</dc:title>
  <dc:creator>Christine Rogers Stanton</dc:creator>
  <cp:lastModifiedBy>Christine Rogers Stanton</cp:lastModifiedBy>
  <cp:revision>1034</cp:revision>
  <dcterms:created xsi:type="dcterms:W3CDTF">2018-02-07T21:50:58Z</dcterms:created>
  <dcterms:modified xsi:type="dcterms:W3CDTF">2018-03-26T19:24:58Z</dcterms:modified>
</cp:coreProperties>
</file>