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369" r:id="rId2"/>
    <p:sldId id="398" r:id="rId3"/>
    <p:sldId id="399" r:id="rId4"/>
    <p:sldId id="344" r:id="rId5"/>
    <p:sldId id="345" r:id="rId6"/>
    <p:sldId id="346" r:id="rId7"/>
    <p:sldId id="347" r:id="rId8"/>
    <p:sldId id="348" r:id="rId9"/>
    <p:sldId id="349" r:id="rId10"/>
    <p:sldId id="381" r:id="rId11"/>
    <p:sldId id="351" r:id="rId12"/>
    <p:sldId id="350" r:id="rId13"/>
    <p:sldId id="352" r:id="rId14"/>
    <p:sldId id="353" r:id="rId15"/>
    <p:sldId id="387" r:id="rId16"/>
    <p:sldId id="388" r:id="rId17"/>
    <p:sldId id="389" r:id="rId18"/>
    <p:sldId id="390" r:id="rId19"/>
    <p:sldId id="391" r:id="rId20"/>
    <p:sldId id="392" r:id="rId21"/>
    <p:sldId id="393" r:id="rId22"/>
    <p:sldId id="394" r:id="rId23"/>
    <p:sldId id="395" r:id="rId24"/>
    <p:sldId id="396" r:id="rId25"/>
    <p:sldId id="397" r:id="rId26"/>
    <p:sldId id="363" r:id="rId2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66C"/>
    <a:srgbClr val="0C2D83"/>
    <a:srgbClr val="FFA800"/>
    <a:srgbClr val="FCC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2" autoAdjust="0"/>
    <p:restoredTop sz="94660"/>
  </p:normalViewPr>
  <p:slideViewPr>
    <p:cSldViewPr>
      <p:cViewPr varScale="1">
        <p:scale>
          <a:sx n="67" d="100"/>
          <a:sy n="67" d="100"/>
        </p:scale>
        <p:origin x="63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8D1669BC-5209-4B41-B72E-4D84D5C4B4DA}" type="datetimeFigureOut">
              <a:rPr lang="en-US" smtClean="0"/>
              <a:t>2/21/2018</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9E491076-C463-40DD-8C4C-CF97D4850F0A}" type="slidenum">
              <a:rPr lang="en-US" smtClean="0"/>
              <a:t>‹#›</a:t>
            </a:fld>
            <a:endParaRPr lang="en-US"/>
          </a:p>
        </p:txBody>
      </p:sp>
    </p:spTree>
    <p:extLst>
      <p:ext uri="{BB962C8B-B14F-4D97-AF65-F5344CB8AC3E}">
        <p14:creationId xmlns:p14="http://schemas.microsoft.com/office/powerpoint/2010/main" val="1445295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9CC27D-0D24-4391-A577-50DD43B4C38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174547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CC27D-0D24-4391-A577-50DD43B4C38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144072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CC27D-0D24-4391-A577-50DD43B4C38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426824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CC27D-0D24-4391-A577-50DD43B4C38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26314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27D-0D24-4391-A577-50DD43B4C38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303506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9CC27D-0D24-4391-A577-50DD43B4C381}"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220615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9CC27D-0D24-4391-A577-50DD43B4C381}"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151120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9CC27D-0D24-4391-A577-50DD43B4C381}"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396603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CC27D-0D24-4391-A577-50DD43B4C381}"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68781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C27D-0D24-4391-A577-50DD43B4C381}"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272417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C27D-0D24-4391-A577-50DD43B4C381}"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5A25E-0461-4910-BF67-E3F8B0F1D5E5}" type="slidenum">
              <a:rPr lang="en-US" smtClean="0"/>
              <a:t>‹#›</a:t>
            </a:fld>
            <a:endParaRPr lang="en-US"/>
          </a:p>
        </p:txBody>
      </p:sp>
    </p:spTree>
    <p:extLst>
      <p:ext uri="{BB962C8B-B14F-4D97-AF65-F5344CB8AC3E}">
        <p14:creationId xmlns:p14="http://schemas.microsoft.com/office/powerpoint/2010/main" val="209496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C27D-0D24-4391-A577-50DD43B4C381}" type="datetimeFigureOut">
              <a:rPr lang="en-US" smtClean="0"/>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5A25E-0461-4910-BF67-E3F8B0F1D5E5}" type="slidenum">
              <a:rPr lang="en-US" smtClean="0"/>
              <a:t>‹#›</a:t>
            </a:fld>
            <a:endParaRPr lang="en-US"/>
          </a:p>
        </p:txBody>
      </p:sp>
    </p:spTree>
    <p:extLst>
      <p:ext uri="{BB962C8B-B14F-4D97-AF65-F5344CB8AC3E}">
        <p14:creationId xmlns:p14="http://schemas.microsoft.com/office/powerpoint/2010/main" val="170289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kevin@rentbozeman.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my.kanuch@montana.ed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jjohnson@bozeman.n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14400" y="1524000"/>
            <a:ext cx="7772400" cy="4247317"/>
          </a:xfrm>
          <a:prstGeom prst="rect">
            <a:avLst/>
          </a:prstGeom>
          <a:noFill/>
        </p:spPr>
        <p:txBody>
          <a:bodyPr wrap="square" rtlCol="0">
            <a:spAutoFit/>
          </a:bodyPr>
          <a:lstStyle/>
          <a:p>
            <a:pPr algn="ctr"/>
            <a:r>
              <a:rPr lang="en-US" sz="5400" b="1" dirty="0">
                <a:solidFill>
                  <a:prstClr val="black"/>
                </a:solidFill>
              </a:rPr>
              <a:t>MSU Bobcat Parent &amp; Family Program</a:t>
            </a:r>
          </a:p>
          <a:p>
            <a:pPr algn="ctr"/>
            <a:endParaRPr lang="en-US" sz="5400" b="1" dirty="0">
              <a:solidFill>
                <a:prstClr val="black"/>
              </a:solidFill>
            </a:endParaRPr>
          </a:p>
          <a:p>
            <a:pPr algn="ctr"/>
            <a:r>
              <a:rPr lang="en-US" sz="5400" b="1" dirty="0">
                <a:solidFill>
                  <a:prstClr val="black"/>
                </a:solidFill>
              </a:rPr>
              <a:t>Off Campus Living Webinar</a:t>
            </a:r>
          </a:p>
        </p:txBody>
      </p:sp>
    </p:spTree>
    <p:extLst>
      <p:ext uri="{BB962C8B-B14F-4D97-AF65-F5344CB8AC3E}">
        <p14:creationId xmlns:p14="http://schemas.microsoft.com/office/powerpoint/2010/main" val="113408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2658" y="1445825"/>
            <a:ext cx="3734990" cy="2493304"/>
          </a:xfrm>
          <a:prstGeom prst="rect">
            <a:avLst/>
          </a:prstGeom>
          <a:noFill/>
          <a:ln w="15875">
            <a:solidFill>
              <a:schemeClr val="tx1"/>
            </a:solidFill>
          </a:ln>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2658" y="4085229"/>
            <a:ext cx="3766151" cy="2506047"/>
          </a:xfrm>
          <a:prstGeom prst="rect">
            <a:avLst/>
          </a:prstGeom>
          <a:noFill/>
          <a:ln w="15875">
            <a:solidFill>
              <a:schemeClr val="tx1"/>
            </a:solidFill>
          </a:ln>
          <a:extLst>
            <a:ext uri="{909E8E84-426E-40dd-AFC4-6F175D3DCCD1}">
              <a14:hiddenFill xmlns:a14="http://schemas.microsoft.com/office/drawing/2010/main" xmlns="">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1200" y="1382837"/>
            <a:ext cx="2133600" cy="5404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111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490298" y="4419600"/>
            <a:ext cx="8163403"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prstClr val="black"/>
              </a:solidFill>
            </a:endParaRPr>
          </a:p>
        </p:txBody>
      </p:sp>
      <p:pic>
        <p:nvPicPr>
          <p:cNvPr id="7" name="Picture 6"/>
          <p:cNvPicPr>
            <a:picLocks noChangeAspect="1"/>
          </p:cNvPicPr>
          <p:nvPr/>
        </p:nvPicPr>
        <p:blipFill>
          <a:blip r:embed="rId3"/>
          <a:stretch>
            <a:fillRect/>
          </a:stretch>
        </p:blipFill>
        <p:spPr>
          <a:xfrm>
            <a:off x="1541885" y="2430731"/>
            <a:ext cx="6078115" cy="4427269"/>
          </a:xfrm>
          <a:prstGeom prst="rect">
            <a:avLst/>
          </a:prstGeom>
        </p:spPr>
      </p:pic>
      <p:sp>
        <p:nvSpPr>
          <p:cNvPr id="9" name="Title 1"/>
          <p:cNvSpPr>
            <a:spLocks noGrp="1"/>
          </p:cNvSpPr>
          <p:nvPr>
            <p:ph type="ctrTitle"/>
          </p:nvPr>
        </p:nvSpPr>
        <p:spPr>
          <a:xfrm>
            <a:off x="304800" y="1447800"/>
            <a:ext cx="8763000" cy="838199"/>
          </a:xfrm>
        </p:spPr>
        <p:txBody>
          <a:bodyPr>
            <a:noAutofit/>
          </a:bodyPr>
          <a:lstStyle/>
          <a:p>
            <a:r>
              <a:rPr lang="en-US" sz="4600" b="1" u="sng" dirty="0"/>
              <a:t>Off-Campus Resources Webpage</a:t>
            </a:r>
          </a:p>
        </p:txBody>
      </p:sp>
    </p:spTree>
    <p:extLst>
      <p:ext uri="{BB962C8B-B14F-4D97-AF65-F5344CB8AC3E}">
        <p14:creationId xmlns:p14="http://schemas.microsoft.com/office/powerpoint/2010/main" val="249137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1447800"/>
            <a:ext cx="5410200" cy="838199"/>
          </a:xfrm>
        </p:spPr>
        <p:txBody>
          <a:bodyPr>
            <a:noAutofit/>
          </a:bodyPr>
          <a:lstStyle/>
          <a:p>
            <a:r>
              <a:rPr lang="en-US" sz="4600" b="1" u="sng" dirty="0"/>
              <a:t>Off-Campus Housing</a:t>
            </a:r>
          </a:p>
        </p:txBody>
      </p:sp>
      <p:sp>
        <p:nvSpPr>
          <p:cNvPr id="3" name="Subtitle 2"/>
          <p:cNvSpPr>
            <a:spLocks noGrp="1"/>
          </p:cNvSpPr>
          <p:nvPr>
            <p:ph type="subTitle" idx="1"/>
          </p:nvPr>
        </p:nvSpPr>
        <p:spPr>
          <a:xfrm>
            <a:off x="490297" y="2514600"/>
            <a:ext cx="8163403" cy="3886200"/>
          </a:xfrm>
        </p:spPr>
        <p:txBody>
          <a:bodyPr>
            <a:normAutofit/>
          </a:bodyPr>
          <a:lstStyle/>
          <a:p>
            <a:pPr algn="l"/>
            <a:r>
              <a:rPr lang="en-US" sz="2600" b="1" dirty="0">
                <a:solidFill>
                  <a:schemeClr val="tx1"/>
                </a:solidFill>
              </a:rPr>
              <a:t>Residence Life provides resources to any student considering off-campus housing.</a:t>
            </a:r>
          </a:p>
          <a:p>
            <a:pPr algn="l"/>
            <a:endParaRPr lang="en-US" sz="2000" b="1" dirty="0">
              <a:solidFill>
                <a:schemeClr val="tx1"/>
              </a:solidFill>
            </a:endParaRPr>
          </a:p>
          <a:p>
            <a:pPr algn="l"/>
            <a:r>
              <a:rPr lang="en-US" sz="2600" b="1" dirty="0">
                <a:solidFill>
                  <a:schemeClr val="tx1"/>
                </a:solidFill>
              </a:rPr>
              <a:t>Resources we can provide:</a:t>
            </a:r>
          </a:p>
          <a:p>
            <a:pPr marL="457200" indent="-457200" algn="l">
              <a:buFont typeface="Arial" pitchFamily="34" charset="0"/>
              <a:buChar char="•"/>
            </a:pPr>
            <a:r>
              <a:rPr lang="en-US" sz="2400" b="1" dirty="0">
                <a:solidFill>
                  <a:schemeClr val="tx1"/>
                </a:solidFill>
              </a:rPr>
              <a:t>Off-Campus Housing Guide, available online</a:t>
            </a:r>
          </a:p>
          <a:p>
            <a:pPr marL="457200" indent="-457200" algn="l">
              <a:buFont typeface="Arial" pitchFamily="34" charset="0"/>
              <a:buChar char="•"/>
            </a:pPr>
            <a:r>
              <a:rPr lang="en-US" sz="2400" b="1" dirty="0">
                <a:solidFill>
                  <a:schemeClr val="tx1"/>
                </a:solidFill>
              </a:rPr>
              <a:t>Housing staff to meet with students</a:t>
            </a:r>
          </a:p>
          <a:p>
            <a:pPr marL="457200" indent="-457200" algn="l">
              <a:buFont typeface="Arial" pitchFamily="34" charset="0"/>
              <a:buChar char="•"/>
            </a:pPr>
            <a:r>
              <a:rPr lang="en-US" sz="2400" b="1" dirty="0">
                <a:solidFill>
                  <a:schemeClr val="tx1"/>
                </a:solidFill>
              </a:rPr>
              <a:t>General information on leases, housing contracts, where to look</a:t>
            </a:r>
          </a:p>
          <a:p>
            <a:pPr marL="457200" indent="-457200" algn="l">
              <a:buFont typeface="Arial" pitchFamily="34" charset="0"/>
              <a:buChar char="•"/>
            </a:pPr>
            <a:endParaRPr lang="en-US" sz="2600" b="1" dirty="0">
              <a:solidFill>
                <a:schemeClr val="tx1"/>
              </a:solidFill>
            </a:endParaRPr>
          </a:p>
          <a:p>
            <a:endParaRPr lang="en-US" b="1" dirty="0">
              <a:solidFill>
                <a:schemeClr val="tx1"/>
              </a:solidFill>
            </a:endParaRP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490298" y="4419600"/>
            <a:ext cx="8163403"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prstClr val="black"/>
              </a:solidFill>
            </a:endParaRPr>
          </a:p>
        </p:txBody>
      </p:sp>
    </p:spTree>
    <p:extLst>
      <p:ext uri="{BB962C8B-B14F-4D97-AF65-F5344CB8AC3E}">
        <p14:creationId xmlns:p14="http://schemas.microsoft.com/office/powerpoint/2010/main" val="47528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1447800"/>
            <a:ext cx="6057900" cy="838199"/>
          </a:xfrm>
        </p:spPr>
        <p:txBody>
          <a:bodyPr>
            <a:noAutofit/>
          </a:bodyPr>
          <a:lstStyle/>
          <a:p>
            <a:r>
              <a:rPr lang="en-US" sz="4600" b="1" u="sng" dirty="0"/>
              <a:t>Common Questions</a:t>
            </a: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490298" y="4419600"/>
            <a:ext cx="8163403"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prstClr val="black"/>
              </a:solidFill>
            </a:endParaRPr>
          </a:p>
        </p:txBody>
      </p:sp>
      <p:sp>
        <p:nvSpPr>
          <p:cNvPr id="7" name="Subtitle 2"/>
          <p:cNvSpPr>
            <a:spLocks noGrp="1"/>
          </p:cNvSpPr>
          <p:nvPr>
            <p:ph type="subTitle" idx="1"/>
          </p:nvPr>
        </p:nvSpPr>
        <p:spPr>
          <a:xfrm>
            <a:off x="490297" y="2743200"/>
            <a:ext cx="8163403" cy="3657600"/>
          </a:xfrm>
        </p:spPr>
        <p:txBody>
          <a:bodyPr>
            <a:normAutofit/>
          </a:bodyPr>
          <a:lstStyle/>
          <a:p>
            <a:pPr marL="457200" indent="-457200" algn="l">
              <a:buFont typeface="Arial" pitchFamily="34" charset="0"/>
              <a:buChar char="•"/>
            </a:pPr>
            <a:r>
              <a:rPr lang="en-US" sz="2600" b="1" dirty="0">
                <a:solidFill>
                  <a:schemeClr val="tx1"/>
                </a:solidFill>
              </a:rPr>
              <a:t>When is a good time for my student to move off-campus?</a:t>
            </a:r>
          </a:p>
          <a:p>
            <a:pPr marL="457200" indent="-457200" algn="l">
              <a:buFont typeface="Arial" pitchFamily="34" charset="0"/>
              <a:buChar char="•"/>
            </a:pPr>
            <a:endParaRPr lang="en-US" sz="2600" b="1" dirty="0">
              <a:solidFill>
                <a:schemeClr val="tx1"/>
              </a:solidFill>
            </a:endParaRPr>
          </a:p>
          <a:p>
            <a:pPr marL="457200" indent="-457200" algn="l">
              <a:buFont typeface="Arial" pitchFamily="34" charset="0"/>
              <a:buChar char="•"/>
            </a:pPr>
            <a:r>
              <a:rPr lang="en-US" sz="2600" b="1" dirty="0">
                <a:solidFill>
                  <a:schemeClr val="tx1"/>
                </a:solidFill>
              </a:rPr>
              <a:t>On-Campus vs. Off-Campus. Which is cheaper?</a:t>
            </a:r>
          </a:p>
          <a:p>
            <a:pPr marL="457200" indent="-457200" algn="l">
              <a:buFont typeface="Arial" pitchFamily="34" charset="0"/>
              <a:buChar char="•"/>
            </a:pPr>
            <a:endParaRPr lang="en-US" sz="2600" b="1" dirty="0">
              <a:solidFill>
                <a:schemeClr val="tx1"/>
              </a:solidFill>
            </a:endParaRPr>
          </a:p>
          <a:p>
            <a:pPr marL="457200" indent="-457200" algn="l">
              <a:buFont typeface="Arial" pitchFamily="34" charset="0"/>
              <a:buChar char="•"/>
            </a:pPr>
            <a:r>
              <a:rPr lang="en-US" sz="2600" b="1" dirty="0">
                <a:solidFill>
                  <a:schemeClr val="tx1"/>
                </a:solidFill>
              </a:rPr>
              <a:t>Are there meal plans for off-campus students?</a:t>
            </a:r>
          </a:p>
          <a:p>
            <a:pPr marL="457200" indent="-457200" algn="l">
              <a:buFont typeface="Arial" pitchFamily="34" charset="0"/>
              <a:buChar char="•"/>
            </a:pPr>
            <a:endParaRPr lang="en-US" sz="2600" b="1" dirty="0">
              <a:solidFill>
                <a:schemeClr val="tx1"/>
              </a:solidFill>
            </a:endParaRPr>
          </a:p>
          <a:p>
            <a:pPr marL="457200" indent="-457200" algn="l">
              <a:buFont typeface="Arial" pitchFamily="34" charset="0"/>
              <a:buChar char="•"/>
            </a:pPr>
            <a:endParaRPr lang="en-US" sz="2600"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388257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1447800"/>
            <a:ext cx="6057900" cy="838199"/>
          </a:xfrm>
        </p:spPr>
        <p:txBody>
          <a:bodyPr>
            <a:noAutofit/>
          </a:bodyPr>
          <a:lstStyle/>
          <a:p>
            <a:r>
              <a:rPr lang="en-US" sz="4600" b="1" u="sng" dirty="0"/>
              <a:t>Contact Us</a:t>
            </a:r>
          </a:p>
        </p:txBody>
      </p:sp>
      <p:sp>
        <p:nvSpPr>
          <p:cNvPr id="3" name="Subtitle 2"/>
          <p:cNvSpPr>
            <a:spLocks noGrp="1"/>
          </p:cNvSpPr>
          <p:nvPr>
            <p:ph type="subTitle" idx="1"/>
          </p:nvPr>
        </p:nvSpPr>
        <p:spPr>
          <a:xfrm>
            <a:off x="642697" y="2514600"/>
            <a:ext cx="7967903" cy="4038600"/>
          </a:xfrm>
        </p:spPr>
        <p:txBody>
          <a:bodyPr>
            <a:normAutofit lnSpcReduction="10000"/>
          </a:bodyPr>
          <a:lstStyle/>
          <a:p>
            <a:r>
              <a:rPr lang="en-US" b="1" dirty="0">
                <a:solidFill>
                  <a:schemeClr val="tx1"/>
                </a:solidFill>
              </a:rPr>
              <a:t>Residence Life</a:t>
            </a:r>
          </a:p>
          <a:p>
            <a:r>
              <a:rPr lang="en-US" b="1" dirty="0">
                <a:solidFill>
                  <a:schemeClr val="tx1"/>
                </a:solidFill>
              </a:rPr>
              <a:t>406-994-2661 </a:t>
            </a:r>
          </a:p>
          <a:p>
            <a:r>
              <a:rPr lang="en-US" b="1" dirty="0">
                <a:solidFill>
                  <a:schemeClr val="tx1"/>
                </a:solidFill>
              </a:rPr>
              <a:t>housing@montana.edu</a:t>
            </a:r>
          </a:p>
          <a:p>
            <a:endParaRPr lang="en-US" b="1" dirty="0">
              <a:solidFill>
                <a:schemeClr val="tx1"/>
              </a:solidFill>
            </a:endParaRPr>
          </a:p>
          <a:p>
            <a:r>
              <a:rPr lang="en-US" b="1" dirty="0">
                <a:solidFill>
                  <a:schemeClr val="tx1"/>
                </a:solidFill>
              </a:rPr>
              <a:t>Family and Graduate Housing</a:t>
            </a:r>
          </a:p>
          <a:p>
            <a:r>
              <a:rPr lang="en-US" b="1" dirty="0">
                <a:solidFill>
                  <a:schemeClr val="tx1"/>
                </a:solidFill>
              </a:rPr>
              <a:t>406-994-3730</a:t>
            </a:r>
          </a:p>
          <a:p>
            <a:r>
              <a:rPr lang="en-US" b="1" dirty="0">
                <a:solidFill>
                  <a:schemeClr val="tx1"/>
                </a:solidFill>
              </a:rPr>
              <a:t>fgho@montana.edu</a:t>
            </a:r>
          </a:p>
          <a:p>
            <a:endParaRPr lang="en-US" sz="2600" b="1" dirty="0">
              <a:solidFill>
                <a:schemeClr val="tx1"/>
              </a:solidFill>
            </a:endParaRPr>
          </a:p>
          <a:p>
            <a:pPr marL="457200" indent="-457200">
              <a:buFont typeface="Arial" pitchFamily="34" charset="0"/>
              <a:buChar char="•"/>
            </a:pPr>
            <a:endParaRPr lang="en-US" sz="2600" b="1" dirty="0">
              <a:solidFill>
                <a:schemeClr val="tx1"/>
              </a:solidFill>
            </a:endParaRPr>
          </a:p>
          <a:p>
            <a:pPr marL="457200" indent="-457200">
              <a:buFont typeface="Arial" pitchFamily="34" charset="0"/>
              <a:buChar char="•"/>
            </a:pPr>
            <a:endParaRPr lang="en-US" sz="2600" b="1" dirty="0">
              <a:solidFill>
                <a:schemeClr val="tx1"/>
              </a:solidFill>
            </a:endParaRPr>
          </a:p>
          <a:p>
            <a:endParaRPr lang="en-US" sz="2600" b="1" dirty="0">
              <a:solidFill>
                <a:schemeClr val="tx1"/>
              </a:solidFill>
            </a:endParaRP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490298" y="4419600"/>
            <a:ext cx="8163403"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prstClr val="black"/>
              </a:solidFill>
            </a:endParaRPr>
          </a:p>
        </p:txBody>
      </p:sp>
    </p:spTree>
    <p:extLst>
      <p:ext uri="{BB962C8B-B14F-4D97-AF65-F5344CB8AC3E}">
        <p14:creationId xmlns:p14="http://schemas.microsoft.com/office/powerpoint/2010/main" val="37721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574" y="1412205"/>
            <a:ext cx="6213871" cy="5029200"/>
          </a:xfrm>
        </p:spPr>
        <p:txBody>
          <a:bodyPr>
            <a:normAutofit fontScale="92500" lnSpcReduction="10000"/>
          </a:bodyPr>
          <a:lstStyle/>
          <a:p>
            <a:pPr marL="342900" lvl="1" indent="0" algn="ctr">
              <a:buNone/>
            </a:pPr>
            <a:endParaRPr lang="en-US" sz="1500" dirty="0"/>
          </a:p>
          <a:p>
            <a:pPr marL="342900" lvl="1" indent="0" algn="ctr">
              <a:buNone/>
            </a:pPr>
            <a:r>
              <a:rPr lang="en-US" sz="3800" b="1" u="sng" dirty="0"/>
              <a:t>Peak Property Management</a:t>
            </a:r>
          </a:p>
          <a:p>
            <a:pPr marL="342900" lvl="1" indent="0" algn="ctr">
              <a:buNone/>
            </a:pPr>
            <a:endParaRPr lang="en-US" sz="3800" dirty="0"/>
          </a:p>
          <a:p>
            <a:pPr marL="342900" lvl="1" indent="0" algn="ctr">
              <a:buNone/>
            </a:pPr>
            <a:r>
              <a:rPr lang="en-US" sz="3800" dirty="0"/>
              <a:t>Kevin O’Brien</a:t>
            </a:r>
          </a:p>
          <a:p>
            <a:pPr marL="342900" lvl="1" indent="0" algn="ctr">
              <a:buNone/>
            </a:pPr>
            <a:r>
              <a:rPr lang="en-US" sz="2100" dirty="0"/>
              <a:t>Owner</a:t>
            </a:r>
          </a:p>
          <a:p>
            <a:pPr marL="342900" lvl="1" indent="0" algn="ctr">
              <a:buNone/>
            </a:pPr>
            <a:r>
              <a:rPr lang="en-US" sz="2100" dirty="0"/>
              <a:t>MSU Grad</a:t>
            </a:r>
          </a:p>
          <a:p>
            <a:pPr marL="342900" lvl="1" indent="0" algn="ctr">
              <a:buNone/>
            </a:pPr>
            <a:r>
              <a:rPr lang="en-US" sz="2100" dirty="0"/>
              <a:t>Bozeman native (by marriage)</a:t>
            </a:r>
          </a:p>
          <a:p>
            <a:pPr marL="342900" lvl="1" indent="0" algn="ctr">
              <a:buNone/>
            </a:pPr>
            <a:r>
              <a:rPr lang="en-US" sz="2100" dirty="0"/>
              <a:t>Licensed MT Realtor</a:t>
            </a:r>
          </a:p>
          <a:p>
            <a:pPr marL="342900" lvl="1" indent="0" algn="ctr">
              <a:buNone/>
            </a:pPr>
            <a:endParaRPr lang="en-US" sz="3800" dirty="0"/>
          </a:p>
          <a:p>
            <a:pPr marL="342900" lvl="1" indent="0" algn="ctr">
              <a:buNone/>
            </a:pPr>
            <a:r>
              <a:rPr lang="en-US" sz="2100" dirty="0"/>
              <a:t>www.rentbozeman.com</a:t>
            </a:r>
          </a:p>
          <a:p>
            <a:pPr marL="342900" lvl="1" indent="0" algn="ctr">
              <a:buNone/>
            </a:pPr>
            <a:r>
              <a:rPr lang="en-US" sz="2100" dirty="0">
                <a:hlinkClick r:id="rId2"/>
              </a:rPr>
              <a:t>kevin@rentbozeman.com</a:t>
            </a:r>
            <a:endParaRPr lang="en-US" sz="2100" dirty="0"/>
          </a:p>
          <a:p>
            <a:pPr marL="342900" lvl="1" indent="0" algn="ctr">
              <a:buNone/>
            </a:pPr>
            <a:r>
              <a:rPr lang="en-US" sz="2100" dirty="0"/>
              <a:t>406-585-7776</a:t>
            </a:r>
          </a:p>
          <a:p>
            <a:endParaRPr lang="en-US" sz="1500" dirty="0"/>
          </a:p>
          <a:p>
            <a:pPr lvl="2"/>
            <a:endParaRPr lang="en-US" sz="1200" dirty="0"/>
          </a:p>
          <a:p>
            <a:pPr lvl="2"/>
            <a:endParaRPr lang="en-US" sz="1200" dirty="0"/>
          </a:p>
        </p:txBody>
      </p:sp>
      <p:pic>
        <p:nvPicPr>
          <p:cNvPr id="4" name="Picture 2" descr="Y:\Photos-Images\Building Information-Logos-Maps\Publication letter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56" y="263454"/>
            <a:ext cx="8419088" cy="11487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DEAA128-B0D1-4453-A879-9E812C6EAA8A}"/>
              </a:ext>
            </a:extLst>
          </p:cNvPr>
          <p:cNvGrpSpPr/>
          <p:nvPr/>
        </p:nvGrpSpPr>
        <p:grpSpPr>
          <a:xfrm>
            <a:off x="7718237" y="5867400"/>
            <a:ext cx="1063307" cy="453221"/>
            <a:chOff x="0" y="0"/>
            <a:chExt cx="6255711" cy="1686445"/>
          </a:xfrm>
        </p:grpSpPr>
        <p:sp>
          <p:nvSpPr>
            <p:cNvPr id="7" name="Shape 6">
              <a:extLst>
                <a:ext uri="{FF2B5EF4-FFF2-40B4-BE49-F238E27FC236}">
                  <a16:creationId xmlns:a16="http://schemas.microsoft.com/office/drawing/2014/main" id="{9EA48F29-E002-4E23-A355-B9C4521C1438}"/>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8" name="Shape 7">
              <a:extLst>
                <a:ext uri="{FF2B5EF4-FFF2-40B4-BE49-F238E27FC236}">
                  <a16:creationId xmlns:a16="http://schemas.microsoft.com/office/drawing/2014/main" id="{4AA14243-E67D-446D-BCFA-60A73FE8967C}"/>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8">
              <a:extLst>
                <a:ext uri="{FF2B5EF4-FFF2-40B4-BE49-F238E27FC236}">
                  <a16:creationId xmlns:a16="http://schemas.microsoft.com/office/drawing/2014/main" id="{FCD211F2-1C96-4355-8D00-00356C4AE863}"/>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0" name="Shape 9">
              <a:extLst>
                <a:ext uri="{FF2B5EF4-FFF2-40B4-BE49-F238E27FC236}">
                  <a16:creationId xmlns:a16="http://schemas.microsoft.com/office/drawing/2014/main" id="{287C36E7-648D-4EB3-8086-9379F8E4C1EA}"/>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10">
              <a:extLst>
                <a:ext uri="{FF2B5EF4-FFF2-40B4-BE49-F238E27FC236}">
                  <a16:creationId xmlns:a16="http://schemas.microsoft.com/office/drawing/2014/main" id="{8B5451A0-3A86-44DC-8A2C-729FE1422C6B}"/>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1">
              <a:extLst>
                <a:ext uri="{FF2B5EF4-FFF2-40B4-BE49-F238E27FC236}">
                  <a16:creationId xmlns:a16="http://schemas.microsoft.com/office/drawing/2014/main" id="{26EEFD18-D49F-4A8F-B2DC-9FEB3D7EE869}"/>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2">
              <a:extLst>
                <a:ext uri="{FF2B5EF4-FFF2-40B4-BE49-F238E27FC236}">
                  <a16:creationId xmlns:a16="http://schemas.microsoft.com/office/drawing/2014/main" id="{D85847E0-0825-4AD3-B361-39BCCC76FF5D}"/>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3">
              <a:extLst>
                <a:ext uri="{FF2B5EF4-FFF2-40B4-BE49-F238E27FC236}">
                  <a16:creationId xmlns:a16="http://schemas.microsoft.com/office/drawing/2014/main" id="{A1ECE9E5-695D-4CB0-9F6F-7E534CBFECF3}"/>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4">
              <a:extLst>
                <a:ext uri="{FF2B5EF4-FFF2-40B4-BE49-F238E27FC236}">
                  <a16:creationId xmlns:a16="http://schemas.microsoft.com/office/drawing/2014/main" id="{AF7CF12F-2A95-4B37-912A-DF95F49D6B6B}"/>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5">
              <a:extLst>
                <a:ext uri="{FF2B5EF4-FFF2-40B4-BE49-F238E27FC236}">
                  <a16:creationId xmlns:a16="http://schemas.microsoft.com/office/drawing/2014/main" id="{D9601BCE-3A2B-4C43-8ACB-A5BD21AF9CE7}"/>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6">
              <a:extLst>
                <a:ext uri="{FF2B5EF4-FFF2-40B4-BE49-F238E27FC236}">
                  <a16:creationId xmlns:a16="http://schemas.microsoft.com/office/drawing/2014/main" id="{3BE72EF1-8058-4FFE-9BE0-FEAE86D156FD}"/>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7">
              <a:extLst>
                <a:ext uri="{FF2B5EF4-FFF2-40B4-BE49-F238E27FC236}">
                  <a16:creationId xmlns:a16="http://schemas.microsoft.com/office/drawing/2014/main" id="{99771296-6ED3-4701-ABD4-A3354A9D8D1F}"/>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8">
              <a:extLst>
                <a:ext uri="{FF2B5EF4-FFF2-40B4-BE49-F238E27FC236}">
                  <a16:creationId xmlns:a16="http://schemas.microsoft.com/office/drawing/2014/main" id="{FE381FFA-8AD0-41CF-8A36-4013774229AA}"/>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9">
              <a:extLst>
                <a:ext uri="{FF2B5EF4-FFF2-40B4-BE49-F238E27FC236}">
                  <a16:creationId xmlns:a16="http://schemas.microsoft.com/office/drawing/2014/main" id="{C840E664-EE25-47F7-8CE5-113EDE28201E}"/>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20">
              <a:extLst>
                <a:ext uri="{FF2B5EF4-FFF2-40B4-BE49-F238E27FC236}">
                  <a16:creationId xmlns:a16="http://schemas.microsoft.com/office/drawing/2014/main" id="{33BCA330-8854-4D4D-93AF-D3F6BB8C987F}"/>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1">
              <a:extLst>
                <a:ext uri="{FF2B5EF4-FFF2-40B4-BE49-F238E27FC236}">
                  <a16:creationId xmlns:a16="http://schemas.microsoft.com/office/drawing/2014/main" id="{09FC5130-46B7-4515-8A9B-F0F7A12D285E}"/>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2">
              <a:extLst>
                <a:ext uri="{FF2B5EF4-FFF2-40B4-BE49-F238E27FC236}">
                  <a16:creationId xmlns:a16="http://schemas.microsoft.com/office/drawing/2014/main" id="{2235CCCA-9485-4E5E-8FE1-3562710E975B}"/>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3">
              <a:extLst>
                <a:ext uri="{FF2B5EF4-FFF2-40B4-BE49-F238E27FC236}">
                  <a16:creationId xmlns:a16="http://schemas.microsoft.com/office/drawing/2014/main" id="{115D55D2-4EA1-4125-BB9B-46B19573CF79}"/>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4">
              <a:extLst>
                <a:ext uri="{FF2B5EF4-FFF2-40B4-BE49-F238E27FC236}">
                  <a16:creationId xmlns:a16="http://schemas.microsoft.com/office/drawing/2014/main" id="{155E3CB4-78F8-4743-99FF-63F7628B4C79}"/>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5">
              <a:extLst>
                <a:ext uri="{FF2B5EF4-FFF2-40B4-BE49-F238E27FC236}">
                  <a16:creationId xmlns:a16="http://schemas.microsoft.com/office/drawing/2014/main" id="{6F3BB628-FDF8-47A7-BD08-74EB982E8536}"/>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6">
              <a:extLst>
                <a:ext uri="{FF2B5EF4-FFF2-40B4-BE49-F238E27FC236}">
                  <a16:creationId xmlns:a16="http://schemas.microsoft.com/office/drawing/2014/main" id="{6AAE1C10-63F5-48D0-8242-5FA280AC8E6A}"/>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7">
              <a:extLst>
                <a:ext uri="{FF2B5EF4-FFF2-40B4-BE49-F238E27FC236}">
                  <a16:creationId xmlns:a16="http://schemas.microsoft.com/office/drawing/2014/main" id="{9924EFAE-9E8F-4D53-B974-8D8EE42A12BD}"/>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8">
              <a:extLst>
                <a:ext uri="{FF2B5EF4-FFF2-40B4-BE49-F238E27FC236}">
                  <a16:creationId xmlns:a16="http://schemas.microsoft.com/office/drawing/2014/main" id="{750B161B-F11D-43DB-B7E7-5B00802D7265}"/>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9">
              <a:extLst>
                <a:ext uri="{FF2B5EF4-FFF2-40B4-BE49-F238E27FC236}">
                  <a16:creationId xmlns:a16="http://schemas.microsoft.com/office/drawing/2014/main" id="{E5BE78D7-3247-4B97-8A27-D50575A29FDE}"/>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30">
              <a:extLst>
                <a:ext uri="{FF2B5EF4-FFF2-40B4-BE49-F238E27FC236}">
                  <a16:creationId xmlns:a16="http://schemas.microsoft.com/office/drawing/2014/main" id="{C96D4F64-A749-4F99-8F7E-D032B5B958EC}"/>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1">
              <a:extLst>
                <a:ext uri="{FF2B5EF4-FFF2-40B4-BE49-F238E27FC236}">
                  <a16:creationId xmlns:a16="http://schemas.microsoft.com/office/drawing/2014/main" id="{2C907518-2A77-457D-B437-E4C963BDEA4B}"/>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2">
              <a:extLst>
                <a:ext uri="{FF2B5EF4-FFF2-40B4-BE49-F238E27FC236}">
                  <a16:creationId xmlns:a16="http://schemas.microsoft.com/office/drawing/2014/main" id="{350553C2-0196-4E82-ADF9-174EB5B4E82F}"/>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3">
              <a:extLst>
                <a:ext uri="{FF2B5EF4-FFF2-40B4-BE49-F238E27FC236}">
                  <a16:creationId xmlns:a16="http://schemas.microsoft.com/office/drawing/2014/main" id="{98A8FC05-8A20-4963-BF49-881BABD7BAC5}"/>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4">
              <a:extLst>
                <a:ext uri="{FF2B5EF4-FFF2-40B4-BE49-F238E27FC236}">
                  <a16:creationId xmlns:a16="http://schemas.microsoft.com/office/drawing/2014/main" id="{79BEB0AA-1FC1-48AE-916B-0F0F3E8225F3}"/>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5">
              <a:extLst>
                <a:ext uri="{FF2B5EF4-FFF2-40B4-BE49-F238E27FC236}">
                  <a16:creationId xmlns:a16="http://schemas.microsoft.com/office/drawing/2014/main" id="{2F259995-2BE6-4A86-853E-8AEDBF99C31F}"/>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6">
              <a:extLst>
                <a:ext uri="{FF2B5EF4-FFF2-40B4-BE49-F238E27FC236}">
                  <a16:creationId xmlns:a16="http://schemas.microsoft.com/office/drawing/2014/main" id="{77D0CD0C-798F-40CC-A468-02A1786F46C1}"/>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7">
              <a:extLst>
                <a:ext uri="{FF2B5EF4-FFF2-40B4-BE49-F238E27FC236}">
                  <a16:creationId xmlns:a16="http://schemas.microsoft.com/office/drawing/2014/main" id="{688813A0-C938-4711-B904-C58EE4A6A6C8}"/>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8">
              <a:extLst>
                <a:ext uri="{FF2B5EF4-FFF2-40B4-BE49-F238E27FC236}">
                  <a16:creationId xmlns:a16="http://schemas.microsoft.com/office/drawing/2014/main" id="{690B69FE-EEEE-4B94-AE96-95F2A135BBE0}"/>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9">
              <a:extLst>
                <a:ext uri="{FF2B5EF4-FFF2-40B4-BE49-F238E27FC236}">
                  <a16:creationId xmlns:a16="http://schemas.microsoft.com/office/drawing/2014/main" id="{1569CCDF-9DBA-4C60-957C-74A84E3C87A0}"/>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423823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09" y="125437"/>
            <a:ext cx="9001618" cy="122823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89D4D41-5D9C-4057-A513-B26B1ABC3681}"/>
              </a:ext>
            </a:extLst>
          </p:cNvPr>
          <p:cNvGrpSpPr/>
          <p:nvPr/>
        </p:nvGrpSpPr>
        <p:grpSpPr>
          <a:xfrm>
            <a:off x="7658101" y="5211137"/>
            <a:ext cx="1063307" cy="453221"/>
            <a:chOff x="0" y="0"/>
            <a:chExt cx="6255711" cy="1686445"/>
          </a:xfrm>
        </p:grpSpPr>
        <p:sp>
          <p:nvSpPr>
            <p:cNvPr id="8" name="Shape 6">
              <a:extLst>
                <a:ext uri="{FF2B5EF4-FFF2-40B4-BE49-F238E27FC236}">
                  <a16:creationId xmlns:a16="http://schemas.microsoft.com/office/drawing/2014/main" id="{712546B6-A68C-4EDA-8107-A8525AAD05A5}"/>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E1AB787F-BBEE-49F7-9013-108D819ABA9E}"/>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EC8BCB16-544A-4092-9B9C-2C6195843282}"/>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73587388-5BA6-407A-A2A4-9EEBF653E542}"/>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7EFD0F66-8867-4267-8BFC-9543E844A9D1}"/>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09CD6B83-4AF3-4339-82DE-F957E929CB63}"/>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58BFFCDA-8D43-426F-A49C-41BD31013F5D}"/>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EE3350D7-70D0-4151-AE43-B84F38783360}"/>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D272FF96-6DA8-4F85-BD77-1C16AFA455E5}"/>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39B992E5-9BDD-42C2-AD39-1F16F99C901B}"/>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4B751162-7361-4557-8A0E-52C915F6B90C}"/>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30BFFE05-74B8-4242-8D49-4FEB5C826523}"/>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FDF5F70B-C00E-4B4D-882E-3C83AF82F9ED}"/>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A7FCE4BD-9CCA-4A4D-8BCE-E5E577E9DF11}"/>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C7AD687C-A541-4CBF-A11D-A49B680E310E}"/>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9909289F-0174-4ED6-B0AD-BA618AC9C8EF}"/>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ED5E022D-5B2A-4347-A7EC-30E19D318A68}"/>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995795D0-F5EC-4728-8CCE-80A4E23AEF37}"/>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FB7C502C-72AF-4602-B7E7-7D5138E37612}"/>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13BBD30A-E7EE-41BF-ADCC-C7901FFAB066}"/>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8398B9B3-5104-4635-80EF-A057E7FFA5F8}"/>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3BFE5568-4D84-49DA-BA42-225EB76387D1}"/>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78C83B5F-B6A1-40C2-B717-B06ACB1EDA54}"/>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77EAA7C8-B64B-4040-8BF9-9F5FF206F226}"/>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64EB7B98-B594-4A61-808B-8AF5890CB4E3}"/>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C3D89D16-243D-4323-974C-41CD26B11C81}"/>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AA35C4C6-746C-4164-A6EF-B078DE03EE0F}"/>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73D4A229-0EA1-4A82-B15C-5764D7EBB794}"/>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D438DB30-8D66-40AA-BD89-7FC0C623624F}"/>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426720A6-69D3-48E5-B619-9D6643C142BE}"/>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E3F022B1-4BD7-4AC6-901B-144F73A97E11}"/>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97814781-C9BD-4CD2-8108-76E1ABEFEDE9}"/>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59687B92-FBE6-4252-8EB8-23B6DC8BE36E}"/>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689E24D7-FF46-4928-89A8-65085DF57485}"/>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pic>
        <p:nvPicPr>
          <p:cNvPr id="3074" name="Picture 2" descr="Chart">
            <a:extLst>
              <a:ext uri="{FF2B5EF4-FFF2-40B4-BE49-F238E27FC236}">
                <a16:creationId xmlns:a16="http://schemas.microsoft.com/office/drawing/2014/main" id="{82C3281E-4946-4F11-A594-42CECA5186E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7767" y="2000251"/>
            <a:ext cx="3759994" cy="38715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A687FFE-5A07-4AE2-AEDF-9611F23DE33E}"/>
              </a:ext>
            </a:extLst>
          </p:cNvPr>
          <p:cNvSpPr/>
          <p:nvPr/>
        </p:nvSpPr>
        <p:spPr>
          <a:xfrm>
            <a:off x="4274191" y="2581523"/>
            <a:ext cx="3875258" cy="1338828"/>
          </a:xfrm>
          <a:prstGeom prst="rect">
            <a:avLst/>
          </a:prstGeom>
        </p:spPr>
        <p:txBody>
          <a:bodyPr wrap="square">
            <a:spAutoFit/>
          </a:bodyPr>
          <a:lstStyle/>
          <a:p>
            <a:r>
              <a:rPr lang="en-US" sz="1350" b="1" dirty="0">
                <a:solidFill>
                  <a:srgbClr val="000000"/>
                </a:solidFill>
                <a:latin typeface="verdana" panose="020B0604030504040204" pitchFamily="34" charset="0"/>
              </a:rPr>
              <a:t>Search Criteria</a:t>
            </a:r>
          </a:p>
          <a:p>
            <a:r>
              <a:rPr lang="en-US" sz="1350" dirty="0">
                <a:solidFill>
                  <a:srgbClr val="000000"/>
                </a:solidFill>
                <a:latin typeface="verdana" panose="020B0604030504040204" pitchFamily="34" charset="0"/>
              </a:rPr>
              <a:t>Time frame is from Jan 2013 to Jan 2018</a:t>
            </a:r>
            <a:br>
              <a:rPr lang="en-US" sz="1350" dirty="0">
                <a:solidFill>
                  <a:srgbClr val="000000"/>
                </a:solidFill>
                <a:latin typeface="verdana" panose="020B0604030504040204" pitchFamily="34" charset="0"/>
              </a:rPr>
            </a:br>
            <a:r>
              <a:rPr lang="en-US" sz="1350" dirty="0">
                <a:solidFill>
                  <a:srgbClr val="000000"/>
                </a:solidFill>
                <a:latin typeface="verdana" panose="020B0604030504040204" pitchFamily="34" charset="0"/>
              </a:rPr>
              <a:t>Class is 'Residential'</a:t>
            </a:r>
          </a:p>
          <a:p>
            <a:r>
              <a:rPr lang="en-US" sz="1350" dirty="0">
                <a:solidFill>
                  <a:srgbClr val="000000"/>
                </a:solidFill>
                <a:latin typeface="verdana" panose="020B0604030504040204" pitchFamily="34" charset="0"/>
              </a:rPr>
              <a:t>Type is 'Condominium'</a:t>
            </a:r>
          </a:p>
          <a:p>
            <a:r>
              <a:rPr lang="en-US" sz="1350" dirty="0">
                <a:solidFill>
                  <a:srgbClr val="000000"/>
                </a:solidFill>
                <a:latin typeface="verdana" panose="020B0604030504040204" pitchFamily="34" charset="0"/>
              </a:rPr>
              <a:t>Area Major is 'Bozeman City Limits'</a:t>
            </a:r>
          </a:p>
          <a:p>
            <a:r>
              <a:rPr lang="en-US" sz="1350" dirty="0">
                <a:solidFill>
                  <a:srgbClr val="000000"/>
                </a:solidFill>
                <a:latin typeface="verdana" panose="020B0604030504040204" pitchFamily="34" charset="0"/>
              </a:rPr>
              <a:t>Results calculated from 1,545 listings</a:t>
            </a:r>
          </a:p>
        </p:txBody>
      </p:sp>
    </p:spTree>
    <p:extLst>
      <p:ext uri="{BB962C8B-B14F-4D97-AF65-F5344CB8AC3E}">
        <p14:creationId xmlns:p14="http://schemas.microsoft.com/office/powerpoint/2010/main" val="417551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26" y="166926"/>
            <a:ext cx="8804662" cy="120136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89D4D41-5D9C-4057-A513-B26B1ABC3681}"/>
              </a:ext>
            </a:extLst>
          </p:cNvPr>
          <p:cNvGrpSpPr/>
          <p:nvPr/>
        </p:nvGrpSpPr>
        <p:grpSpPr>
          <a:xfrm>
            <a:off x="7658101" y="5211137"/>
            <a:ext cx="1063307" cy="453221"/>
            <a:chOff x="0" y="0"/>
            <a:chExt cx="6255711" cy="1686445"/>
          </a:xfrm>
        </p:grpSpPr>
        <p:sp>
          <p:nvSpPr>
            <p:cNvPr id="8" name="Shape 6">
              <a:extLst>
                <a:ext uri="{FF2B5EF4-FFF2-40B4-BE49-F238E27FC236}">
                  <a16:creationId xmlns:a16="http://schemas.microsoft.com/office/drawing/2014/main" id="{712546B6-A68C-4EDA-8107-A8525AAD05A5}"/>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E1AB787F-BBEE-49F7-9013-108D819ABA9E}"/>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EC8BCB16-544A-4092-9B9C-2C6195843282}"/>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73587388-5BA6-407A-A2A4-9EEBF653E542}"/>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7EFD0F66-8867-4267-8BFC-9543E844A9D1}"/>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09CD6B83-4AF3-4339-82DE-F957E929CB63}"/>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58BFFCDA-8D43-426F-A49C-41BD31013F5D}"/>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EE3350D7-70D0-4151-AE43-B84F38783360}"/>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D272FF96-6DA8-4F85-BD77-1C16AFA455E5}"/>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39B992E5-9BDD-42C2-AD39-1F16F99C901B}"/>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4B751162-7361-4557-8A0E-52C915F6B90C}"/>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30BFFE05-74B8-4242-8D49-4FEB5C826523}"/>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FDF5F70B-C00E-4B4D-882E-3C83AF82F9ED}"/>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A7FCE4BD-9CCA-4A4D-8BCE-E5E577E9DF11}"/>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C7AD687C-A541-4CBF-A11D-A49B680E310E}"/>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9909289F-0174-4ED6-B0AD-BA618AC9C8EF}"/>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ED5E022D-5B2A-4347-A7EC-30E19D318A68}"/>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995795D0-F5EC-4728-8CCE-80A4E23AEF37}"/>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FB7C502C-72AF-4602-B7E7-7D5138E37612}"/>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13BBD30A-E7EE-41BF-ADCC-C7901FFAB066}"/>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8398B9B3-5104-4635-80EF-A057E7FFA5F8}"/>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3BFE5568-4D84-49DA-BA42-225EB76387D1}"/>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78C83B5F-B6A1-40C2-B717-B06ACB1EDA54}"/>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77EAA7C8-B64B-4040-8BF9-9F5FF206F226}"/>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64EB7B98-B594-4A61-808B-8AF5890CB4E3}"/>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C3D89D16-243D-4323-974C-41CD26B11C81}"/>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AA35C4C6-746C-4164-A6EF-B078DE03EE0F}"/>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73D4A229-0EA1-4A82-B15C-5764D7EBB794}"/>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D438DB30-8D66-40AA-BD89-7FC0C623624F}"/>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426720A6-69D3-48E5-B619-9D6643C142BE}"/>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E3F022B1-4BD7-4AC6-901B-144F73A97E11}"/>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97814781-C9BD-4CD2-8108-76E1ABEFEDE9}"/>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59687B92-FBE6-4252-8EB8-23B6DC8BE36E}"/>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689E24D7-FF46-4928-89A8-65085DF57485}"/>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pic>
        <p:nvPicPr>
          <p:cNvPr id="5122" name="Picture 2" descr="Chart">
            <a:extLst>
              <a:ext uri="{FF2B5EF4-FFF2-40B4-BE49-F238E27FC236}">
                <a16:creationId xmlns:a16="http://schemas.microsoft.com/office/drawing/2014/main" id="{B8A5683D-9820-4C79-A7D5-C3B27D2A8D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32" y="1834551"/>
            <a:ext cx="5143500" cy="41661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350F2D-273A-436F-BE43-51F07F11A797}"/>
              </a:ext>
            </a:extLst>
          </p:cNvPr>
          <p:cNvSpPr/>
          <p:nvPr/>
        </p:nvSpPr>
        <p:spPr>
          <a:xfrm>
            <a:off x="5372100" y="2586668"/>
            <a:ext cx="3771900" cy="1338828"/>
          </a:xfrm>
          <a:prstGeom prst="rect">
            <a:avLst/>
          </a:prstGeom>
        </p:spPr>
        <p:txBody>
          <a:bodyPr wrap="square">
            <a:spAutoFit/>
          </a:bodyPr>
          <a:lstStyle/>
          <a:p>
            <a:r>
              <a:rPr lang="en-US" sz="1350" b="1" dirty="0">
                <a:solidFill>
                  <a:srgbClr val="000000"/>
                </a:solidFill>
                <a:latin typeface="verdana" panose="020B0604030504040204" pitchFamily="34" charset="0"/>
              </a:rPr>
              <a:t>Search Criteria</a:t>
            </a:r>
          </a:p>
          <a:p>
            <a:r>
              <a:rPr lang="en-US" sz="1350" dirty="0">
                <a:solidFill>
                  <a:srgbClr val="000000"/>
                </a:solidFill>
                <a:latin typeface="verdana" panose="020B0604030504040204" pitchFamily="34" charset="0"/>
              </a:rPr>
              <a:t>Time frame is from Jan 2013 to Jan 2018</a:t>
            </a:r>
            <a:br>
              <a:rPr lang="en-US" sz="1350" dirty="0">
                <a:solidFill>
                  <a:srgbClr val="000000"/>
                </a:solidFill>
                <a:latin typeface="verdana" panose="020B0604030504040204" pitchFamily="34" charset="0"/>
              </a:rPr>
            </a:br>
            <a:r>
              <a:rPr lang="en-US" sz="1350" dirty="0">
                <a:solidFill>
                  <a:srgbClr val="000000"/>
                </a:solidFill>
                <a:latin typeface="verdana" panose="020B0604030504040204" pitchFamily="34" charset="0"/>
              </a:rPr>
              <a:t>Class is 'Residential'</a:t>
            </a:r>
          </a:p>
          <a:p>
            <a:r>
              <a:rPr lang="en-US" sz="1350" dirty="0">
                <a:solidFill>
                  <a:srgbClr val="000000"/>
                </a:solidFill>
                <a:latin typeface="verdana" panose="020B0604030504040204" pitchFamily="34" charset="0"/>
              </a:rPr>
              <a:t>Type is 'Townhouse'</a:t>
            </a:r>
          </a:p>
          <a:p>
            <a:r>
              <a:rPr lang="en-US" sz="1350" dirty="0">
                <a:solidFill>
                  <a:srgbClr val="000000"/>
                </a:solidFill>
                <a:latin typeface="verdana" panose="020B0604030504040204" pitchFamily="34" charset="0"/>
              </a:rPr>
              <a:t>Area Major is 'Bozeman City Limits'</a:t>
            </a:r>
          </a:p>
          <a:p>
            <a:r>
              <a:rPr lang="en-US" sz="1350" dirty="0">
                <a:solidFill>
                  <a:srgbClr val="000000"/>
                </a:solidFill>
                <a:latin typeface="verdana" panose="020B0604030504040204" pitchFamily="34" charset="0"/>
              </a:rPr>
              <a:t>Results calculated from 530 listings</a:t>
            </a:r>
          </a:p>
        </p:txBody>
      </p:sp>
    </p:spTree>
    <p:extLst>
      <p:ext uri="{BB962C8B-B14F-4D97-AF65-F5344CB8AC3E}">
        <p14:creationId xmlns:p14="http://schemas.microsoft.com/office/powerpoint/2010/main" val="207371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81" y="145304"/>
            <a:ext cx="8346282" cy="11388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89D4D41-5D9C-4057-A513-B26B1ABC3681}"/>
              </a:ext>
            </a:extLst>
          </p:cNvPr>
          <p:cNvGrpSpPr/>
          <p:nvPr/>
        </p:nvGrpSpPr>
        <p:grpSpPr>
          <a:xfrm>
            <a:off x="7658101" y="5211137"/>
            <a:ext cx="1063307" cy="453221"/>
            <a:chOff x="0" y="0"/>
            <a:chExt cx="6255711" cy="1686445"/>
          </a:xfrm>
        </p:grpSpPr>
        <p:sp>
          <p:nvSpPr>
            <p:cNvPr id="8" name="Shape 6">
              <a:extLst>
                <a:ext uri="{FF2B5EF4-FFF2-40B4-BE49-F238E27FC236}">
                  <a16:creationId xmlns:a16="http://schemas.microsoft.com/office/drawing/2014/main" id="{712546B6-A68C-4EDA-8107-A8525AAD05A5}"/>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E1AB787F-BBEE-49F7-9013-108D819ABA9E}"/>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EC8BCB16-544A-4092-9B9C-2C6195843282}"/>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73587388-5BA6-407A-A2A4-9EEBF653E542}"/>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7EFD0F66-8867-4267-8BFC-9543E844A9D1}"/>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09CD6B83-4AF3-4339-82DE-F957E929CB63}"/>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58BFFCDA-8D43-426F-A49C-41BD31013F5D}"/>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EE3350D7-70D0-4151-AE43-B84F38783360}"/>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D272FF96-6DA8-4F85-BD77-1C16AFA455E5}"/>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39B992E5-9BDD-42C2-AD39-1F16F99C901B}"/>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4B751162-7361-4557-8A0E-52C915F6B90C}"/>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30BFFE05-74B8-4242-8D49-4FEB5C826523}"/>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FDF5F70B-C00E-4B4D-882E-3C83AF82F9ED}"/>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A7FCE4BD-9CCA-4A4D-8BCE-E5E577E9DF11}"/>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C7AD687C-A541-4CBF-A11D-A49B680E310E}"/>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9909289F-0174-4ED6-B0AD-BA618AC9C8EF}"/>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ED5E022D-5B2A-4347-A7EC-30E19D318A68}"/>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995795D0-F5EC-4728-8CCE-80A4E23AEF37}"/>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FB7C502C-72AF-4602-B7E7-7D5138E37612}"/>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13BBD30A-E7EE-41BF-ADCC-C7901FFAB066}"/>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8398B9B3-5104-4635-80EF-A057E7FFA5F8}"/>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3BFE5568-4D84-49DA-BA42-225EB76387D1}"/>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78C83B5F-B6A1-40C2-B717-B06ACB1EDA54}"/>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77EAA7C8-B64B-4040-8BF9-9F5FF206F226}"/>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64EB7B98-B594-4A61-808B-8AF5890CB4E3}"/>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C3D89D16-243D-4323-974C-41CD26B11C81}"/>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AA35C4C6-746C-4164-A6EF-B078DE03EE0F}"/>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73D4A229-0EA1-4A82-B15C-5764D7EBB794}"/>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D438DB30-8D66-40AA-BD89-7FC0C623624F}"/>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426720A6-69D3-48E5-B619-9D6643C142BE}"/>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E3F022B1-4BD7-4AC6-901B-144F73A97E11}"/>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97814781-C9BD-4CD2-8108-76E1ABEFEDE9}"/>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59687B92-FBE6-4252-8EB8-23B6DC8BE36E}"/>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689E24D7-FF46-4928-89A8-65085DF57485}"/>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pic>
        <p:nvPicPr>
          <p:cNvPr id="6146" name="Picture 2" descr="Chart">
            <a:extLst>
              <a:ext uri="{FF2B5EF4-FFF2-40B4-BE49-F238E27FC236}">
                <a16:creationId xmlns:a16="http://schemas.microsoft.com/office/drawing/2014/main" id="{877F94B9-589F-46B1-BE7E-2814DE908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4" y="1834551"/>
            <a:ext cx="5143500" cy="4166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0EDBA0-ACD8-48D2-B7F0-850154DCE44C}"/>
              </a:ext>
            </a:extLst>
          </p:cNvPr>
          <p:cNvSpPr/>
          <p:nvPr/>
        </p:nvSpPr>
        <p:spPr>
          <a:xfrm>
            <a:off x="5079534" y="2673980"/>
            <a:ext cx="3923951" cy="1338828"/>
          </a:xfrm>
          <a:prstGeom prst="rect">
            <a:avLst/>
          </a:prstGeom>
        </p:spPr>
        <p:txBody>
          <a:bodyPr wrap="square">
            <a:spAutoFit/>
          </a:bodyPr>
          <a:lstStyle/>
          <a:p>
            <a:r>
              <a:rPr lang="en-US" sz="1350" b="1" dirty="0">
                <a:solidFill>
                  <a:srgbClr val="000000"/>
                </a:solidFill>
                <a:latin typeface="verdana" panose="020B0604030504040204" pitchFamily="34" charset="0"/>
              </a:rPr>
              <a:t>Search Criteria</a:t>
            </a:r>
          </a:p>
          <a:p>
            <a:r>
              <a:rPr lang="en-US" sz="1350" dirty="0">
                <a:solidFill>
                  <a:srgbClr val="000000"/>
                </a:solidFill>
                <a:latin typeface="verdana" panose="020B0604030504040204" pitchFamily="34" charset="0"/>
              </a:rPr>
              <a:t>Time frame is from Jan 2013 to Jan 2018</a:t>
            </a:r>
            <a:br>
              <a:rPr lang="en-US" sz="1350" dirty="0">
                <a:solidFill>
                  <a:srgbClr val="000000"/>
                </a:solidFill>
                <a:latin typeface="verdana" panose="020B0604030504040204" pitchFamily="34" charset="0"/>
              </a:rPr>
            </a:br>
            <a:r>
              <a:rPr lang="en-US" sz="1350" dirty="0">
                <a:solidFill>
                  <a:srgbClr val="000000"/>
                </a:solidFill>
                <a:latin typeface="verdana" panose="020B0604030504040204" pitchFamily="34" charset="0"/>
              </a:rPr>
              <a:t>Class is 'Residential'</a:t>
            </a:r>
          </a:p>
          <a:p>
            <a:r>
              <a:rPr lang="en-US" sz="1350" dirty="0">
                <a:solidFill>
                  <a:srgbClr val="000000"/>
                </a:solidFill>
                <a:latin typeface="verdana" panose="020B0604030504040204" pitchFamily="34" charset="0"/>
              </a:rPr>
              <a:t>Type is 'Single Family'</a:t>
            </a:r>
          </a:p>
          <a:p>
            <a:r>
              <a:rPr lang="en-US" sz="1350" dirty="0">
                <a:solidFill>
                  <a:srgbClr val="000000"/>
                </a:solidFill>
                <a:latin typeface="verdana" panose="020B0604030504040204" pitchFamily="34" charset="0"/>
              </a:rPr>
              <a:t>Area Major is 'Bozeman City Limits'</a:t>
            </a:r>
          </a:p>
          <a:p>
            <a:r>
              <a:rPr lang="en-US" sz="1350" dirty="0">
                <a:solidFill>
                  <a:srgbClr val="000000"/>
                </a:solidFill>
                <a:latin typeface="verdana" panose="020B0604030504040204" pitchFamily="34" charset="0"/>
              </a:rPr>
              <a:t>Results calculated from 2,771 listings</a:t>
            </a:r>
          </a:p>
        </p:txBody>
      </p:sp>
    </p:spTree>
    <p:extLst>
      <p:ext uri="{BB962C8B-B14F-4D97-AF65-F5344CB8AC3E}">
        <p14:creationId xmlns:p14="http://schemas.microsoft.com/office/powerpoint/2010/main" val="13586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337" y="1334128"/>
            <a:ext cx="7435416" cy="5034683"/>
          </a:xfrm>
        </p:spPr>
        <p:txBody>
          <a:bodyPr>
            <a:normAutofit fontScale="92500" lnSpcReduction="20000"/>
          </a:bodyPr>
          <a:lstStyle/>
          <a:p>
            <a:pPr marL="0" indent="0" algn="ctr">
              <a:buNone/>
            </a:pPr>
            <a:r>
              <a:rPr lang="en-US" sz="3000" b="1" dirty="0"/>
              <a:t>Shopping for a rental</a:t>
            </a:r>
            <a:r>
              <a:rPr lang="en-US" sz="3500" b="1" dirty="0"/>
              <a:t>:</a:t>
            </a:r>
          </a:p>
          <a:p>
            <a:r>
              <a:rPr lang="en-US" sz="1500" b="1" u="sng" dirty="0"/>
              <a:t>Never</a:t>
            </a:r>
            <a:r>
              <a:rPr lang="en-US" sz="1500" dirty="0"/>
              <a:t> rent a property, sight unseen</a:t>
            </a:r>
          </a:p>
          <a:p>
            <a:pPr lvl="1"/>
            <a:r>
              <a:rPr lang="en-US" sz="1350" dirty="0"/>
              <a:t>Be aware of safety issues</a:t>
            </a:r>
          </a:p>
          <a:p>
            <a:pPr lvl="2"/>
            <a:r>
              <a:rPr lang="en-US" sz="1200" dirty="0"/>
              <a:t>Smoke alarms and carbon monoxide alarms (or combo alarm)</a:t>
            </a:r>
          </a:p>
          <a:p>
            <a:pPr lvl="2"/>
            <a:r>
              <a:rPr lang="en-US" sz="1200" dirty="0"/>
              <a:t>Egress windows</a:t>
            </a:r>
          </a:p>
          <a:p>
            <a:pPr lvl="2"/>
            <a:r>
              <a:rPr lang="en-US" sz="1200" dirty="0"/>
              <a:t>Exposed wiring</a:t>
            </a:r>
          </a:p>
          <a:p>
            <a:pPr lvl="2"/>
            <a:r>
              <a:rPr lang="en-US" sz="1200" dirty="0"/>
              <a:t>Evidence of water damage</a:t>
            </a:r>
          </a:p>
          <a:p>
            <a:r>
              <a:rPr lang="en-US" sz="1500" dirty="0"/>
              <a:t>Do not become desperate</a:t>
            </a:r>
          </a:p>
          <a:p>
            <a:pPr lvl="1"/>
            <a:r>
              <a:rPr lang="en-US" sz="1200" b="1" dirty="0"/>
              <a:t>Look early and often, many places not advertised until 30 day notice is given.</a:t>
            </a:r>
          </a:p>
          <a:p>
            <a:pPr lvl="1"/>
            <a:r>
              <a:rPr lang="en-US" sz="1200" dirty="0"/>
              <a:t>rentbozeman.com, craigslist, newspaper, eavesdropping, message boards</a:t>
            </a:r>
          </a:p>
          <a:p>
            <a:r>
              <a:rPr lang="en-US" sz="1500" dirty="0"/>
              <a:t>Market has softened slightly</a:t>
            </a:r>
          </a:p>
          <a:p>
            <a:pPr lvl="1"/>
            <a:r>
              <a:rPr lang="en-US" sz="1200" dirty="0"/>
              <a:t>Rent amounts will be influenced by:</a:t>
            </a:r>
          </a:p>
          <a:p>
            <a:pPr lvl="2"/>
            <a:r>
              <a:rPr lang="en-US" sz="900" dirty="0"/>
              <a:t>Age of property</a:t>
            </a:r>
          </a:p>
          <a:p>
            <a:pPr lvl="2"/>
            <a:r>
              <a:rPr lang="en-US" sz="900" dirty="0"/>
              <a:t>Amenities</a:t>
            </a:r>
          </a:p>
          <a:p>
            <a:pPr lvl="2"/>
            <a:r>
              <a:rPr lang="en-US" sz="900" dirty="0"/>
              <a:t>Amount invested by owner</a:t>
            </a:r>
          </a:p>
          <a:p>
            <a:pPr lvl="2"/>
            <a:r>
              <a:rPr lang="en-US" sz="900" dirty="0"/>
              <a:t>Location</a:t>
            </a:r>
          </a:p>
          <a:p>
            <a:pPr lvl="1"/>
            <a:r>
              <a:rPr lang="en-US" sz="1200" dirty="0"/>
              <a:t>Still highly competitive</a:t>
            </a:r>
          </a:p>
          <a:p>
            <a:r>
              <a:rPr lang="en-US" sz="1500" dirty="0"/>
              <a:t>An application will be required; </a:t>
            </a:r>
          </a:p>
          <a:p>
            <a:pPr lvl="1"/>
            <a:r>
              <a:rPr lang="en-US" sz="1200" dirty="0"/>
              <a:t>will verify credit, </a:t>
            </a:r>
          </a:p>
          <a:p>
            <a:pPr lvl="1"/>
            <a:r>
              <a:rPr lang="en-US" sz="1200" dirty="0"/>
              <a:t>income, </a:t>
            </a:r>
          </a:p>
          <a:p>
            <a:pPr lvl="1"/>
            <a:r>
              <a:rPr lang="en-US" sz="1200" dirty="0"/>
              <a:t>background</a:t>
            </a:r>
          </a:p>
          <a:p>
            <a:pPr lvl="1"/>
            <a:r>
              <a:rPr lang="en-US" sz="1200" dirty="0"/>
              <a:t> rental history</a:t>
            </a:r>
          </a:p>
          <a:p>
            <a:pPr lvl="1"/>
            <a:r>
              <a:rPr lang="en-US" sz="1200" dirty="0"/>
              <a:t> If an area is deficient, a co-signer will be required.  The co-signer will need to apply and undergo a credit check.</a:t>
            </a:r>
          </a:p>
          <a:p>
            <a:r>
              <a:rPr lang="en-US" sz="1500" dirty="0"/>
              <a:t>Peak Property Management’s policy for applications, (other companies will vary)</a:t>
            </a:r>
          </a:p>
          <a:p>
            <a:pPr lvl="1"/>
            <a:r>
              <a:rPr lang="en-US" sz="1200" dirty="0"/>
              <a:t>The applicant is applying with Peak, not the property owner</a:t>
            </a:r>
          </a:p>
          <a:p>
            <a:pPr lvl="1"/>
            <a:r>
              <a:rPr lang="en-US" sz="1200" dirty="0"/>
              <a:t>An approved application allows applicant to choose from any available property we manage</a:t>
            </a:r>
          </a:p>
          <a:p>
            <a:pPr lvl="1"/>
            <a:r>
              <a:rPr lang="en-US" sz="1200" dirty="0"/>
              <a:t>The application is good for six months</a:t>
            </a:r>
          </a:p>
          <a:p>
            <a:endParaRPr lang="en-US" sz="1500" dirty="0"/>
          </a:p>
          <a:p>
            <a:pPr marL="342900" lvl="1" indent="0">
              <a:buNone/>
            </a:pPr>
            <a:endParaRPr lang="en-US" sz="1200" dirty="0"/>
          </a:p>
          <a:p>
            <a:endParaRPr lang="en-US" sz="1500" dirty="0"/>
          </a:p>
          <a:p>
            <a:pPr lvl="2"/>
            <a:endParaRPr lang="en-US" sz="1200" dirty="0"/>
          </a:p>
          <a:p>
            <a:pPr lvl="2"/>
            <a:endParaRPr lang="en-US" sz="1200" dirty="0"/>
          </a:p>
        </p:txBody>
      </p:sp>
      <p:pic>
        <p:nvPicPr>
          <p:cNvPr id="4"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6934"/>
            <a:ext cx="8267392" cy="1128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02864" y="2576007"/>
            <a:ext cx="1077685" cy="1200329"/>
          </a:xfrm>
          <a:prstGeom prst="rect">
            <a:avLst/>
          </a:prstGeom>
          <a:noFill/>
        </p:spPr>
        <p:txBody>
          <a:bodyPr wrap="square" rtlCol="0">
            <a:spAutoFit/>
          </a:bodyPr>
          <a:lstStyle/>
          <a:p>
            <a:r>
              <a:rPr lang="en-US" sz="1200" u="sng" dirty="0" err="1"/>
              <a:t>Avg</a:t>
            </a:r>
            <a:r>
              <a:rPr lang="en-US" sz="1200" u="sng" dirty="0"/>
              <a:t> Rent</a:t>
            </a:r>
          </a:p>
          <a:p>
            <a:r>
              <a:rPr lang="en-US" sz="1200" dirty="0"/>
              <a:t>1B $800-1000</a:t>
            </a:r>
          </a:p>
          <a:p>
            <a:r>
              <a:rPr lang="en-US" sz="1200" dirty="0"/>
              <a:t>2B $1000-1300</a:t>
            </a:r>
          </a:p>
          <a:p>
            <a:r>
              <a:rPr lang="en-US" sz="1200" dirty="0"/>
              <a:t>3B $1300-1700</a:t>
            </a:r>
          </a:p>
        </p:txBody>
      </p:sp>
      <p:sp>
        <p:nvSpPr>
          <p:cNvPr id="5" name="Oval 4"/>
          <p:cNvSpPr/>
          <p:nvPr/>
        </p:nvSpPr>
        <p:spPr>
          <a:xfrm>
            <a:off x="5990595" y="2510693"/>
            <a:ext cx="1452731" cy="938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31EB3039-346D-4052-BD90-97DCCDCD9D35}"/>
              </a:ext>
            </a:extLst>
          </p:cNvPr>
          <p:cNvGrpSpPr/>
          <p:nvPr/>
        </p:nvGrpSpPr>
        <p:grpSpPr>
          <a:xfrm>
            <a:off x="7848600" y="6019800"/>
            <a:ext cx="1063307" cy="453221"/>
            <a:chOff x="0" y="0"/>
            <a:chExt cx="6255711" cy="1686445"/>
          </a:xfrm>
        </p:grpSpPr>
        <p:sp>
          <p:nvSpPr>
            <p:cNvPr id="8" name="Shape 6">
              <a:extLst>
                <a:ext uri="{FF2B5EF4-FFF2-40B4-BE49-F238E27FC236}">
                  <a16:creationId xmlns:a16="http://schemas.microsoft.com/office/drawing/2014/main" id="{778B5D8E-CDAF-473C-9AAE-1F9EAC695A13}"/>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DF1F306A-9BA7-4DE9-AD85-F8F366C66AC3}"/>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A93E577D-015B-40E9-8888-E8C347D01C11}"/>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D5A2DC77-F856-4535-9BA4-89F4CC19C850}"/>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1E583318-A09A-4B10-84B7-CF61B67887D6}"/>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674A2EE9-5221-4C19-B8E8-643A4024BE1F}"/>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967D0CCB-D9C0-4820-AD0D-E3137F4A8C20}"/>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55E40EC5-0A97-4868-BBB8-22E035361D72}"/>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61D7D906-E73B-4D55-A3F0-AAE8C3F68CAB}"/>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9578477F-641A-47F7-8536-C6F80EC09ED2}"/>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49DE9974-B442-4DB4-8A2B-9F5380A6D7BC}"/>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B471B23B-5EE3-4B56-9EDB-8B5D8A9F20F7}"/>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98582EB5-E45F-428C-9968-40DAD17D91D1}"/>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7E4F0775-9524-44D8-A06B-B9FDDE8104E0}"/>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7BBBA663-4A50-44D9-ACDF-34E967FCD47D}"/>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751C71A3-0E51-4652-BF38-58DE32B0AF46}"/>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3438A3F4-4BFD-4CD1-AAD5-43119DDCEC62}"/>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BE931B3D-007F-4A2F-9FF8-197366976187}"/>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B8E1D414-5E47-4871-A5EF-FD96BDB1B506}"/>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169B6420-F877-43E9-8D7D-5D9B594666D7}"/>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24C7D580-C564-4FA4-B284-8EB28146E63C}"/>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CACA4566-289D-449E-98BB-C306AB046A31}"/>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00ADD0BF-ACBA-48D3-9AA3-8C6CE6878711}"/>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F8335933-0EF1-409F-92F6-47927EB1066B}"/>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C19EED6C-65E7-4BAC-A018-57F00448D53B}"/>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6BB68096-F5E1-4489-8CBE-14C0C3C71084}"/>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69E81ABA-F61F-4C19-92B4-896597F2471A}"/>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C6140C61-67DF-464F-ADAD-07515BC73EE1}"/>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FD2BE8CE-A148-449F-BE29-BD873D780585}"/>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945C4959-6C6B-4BBB-BD2D-607116C1C9AF}"/>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C1EF9B30-7B23-44F4-8D57-8E2CDD13F29B}"/>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EFC0C375-3C0B-4DE5-977E-701256149D31}"/>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DA80E2EC-7CA4-4D2E-96D9-4E8CFB30B091}"/>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4C7DDE7D-494D-4BA6-B536-E4F80C88C856}"/>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83384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495800" y="1981200"/>
            <a:ext cx="4572000" cy="4031873"/>
          </a:xfrm>
          <a:prstGeom prst="rect">
            <a:avLst/>
          </a:prstGeom>
        </p:spPr>
        <p:txBody>
          <a:bodyPr wrap="square">
            <a:spAutoFit/>
          </a:bodyPr>
          <a:lstStyle/>
          <a:p>
            <a:r>
              <a:rPr lang="en-US" sz="1600" dirty="0"/>
              <a:t>The purpose of the </a:t>
            </a:r>
            <a:r>
              <a:rPr lang="en-US" sz="1600" b="1" dirty="0"/>
              <a:t>Good Neighbor Committee (GNC)</a:t>
            </a:r>
            <a:r>
              <a:rPr lang="en-US" sz="1600" dirty="0"/>
              <a:t> is to improve the quality of life for all MSU students and Bozeman neighbors. </a:t>
            </a:r>
          </a:p>
          <a:p>
            <a:endParaRPr lang="en-US" sz="1600" dirty="0"/>
          </a:p>
          <a:p>
            <a:r>
              <a:rPr lang="en-US" sz="1600" dirty="0"/>
              <a:t>The Committee is comprised of members from the City Manager’s Office, City Police, Fire &amp; Code Compliance, MSU Dean of Students, Office of Activities and Engagement, Residence Life, Police, Sorority Life, Fraternity Life, Bozeman businesses, community members, and a rental property management company.</a:t>
            </a:r>
          </a:p>
          <a:p>
            <a:endParaRPr lang="en-US" sz="1600" dirty="0"/>
          </a:p>
          <a:p>
            <a:r>
              <a:rPr lang="en-US" sz="1600" dirty="0"/>
              <a:t>The Good Neighbor Committee is a partnership between MSU and the City of Bozeman Neighborhoods Program.  </a:t>
            </a:r>
          </a:p>
          <a:p>
            <a:endParaRPr lang="en-US" sz="16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12" y="1981200"/>
            <a:ext cx="3921888" cy="126771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55" y="3581400"/>
            <a:ext cx="4114800" cy="2066326"/>
          </a:xfrm>
          <a:prstGeom prst="rect">
            <a:avLst/>
          </a:prstGeom>
        </p:spPr>
      </p:pic>
      <p:sp>
        <p:nvSpPr>
          <p:cNvPr id="3" name="TextBox 2"/>
          <p:cNvSpPr txBox="1"/>
          <p:nvPr/>
        </p:nvSpPr>
        <p:spPr>
          <a:xfrm>
            <a:off x="325056" y="5867400"/>
            <a:ext cx="8493888" cy="646331"/>
          </a:xfrm>
          <a:prstGeom prst="rect">
            <a:avLst/>
          </a:prstGeom>
          <a:noFill/>
        </p:spPr>
        <p:txBody>
          <a:bodyPr wrap="square" rtlCol="0">
            <a:spAutoFit/>
          </a:bodyPr>
          <a:lstStyle/>
          <a:p>
            <a:pPr algn="ctr"/>
            <a:r>
              <a:rPr lang="en-US" dirty="0"/>
              <a:t>Contact Tanya Andreasen, Neighborhoods Program Coordinator </a:t>
            </a:r>
          </a:p>
          <a:p>
            <a:pPr algn="ctr"/>
            <a:r>
              <a:rPr lang="en-US" b="1" dirty="0"/>
              <a:t>(406) 582-2274 tandreasen@bozeman.net</a:t>
            </a:r>
          </a:p>
        </p:txBody>
      </p:sp>
    </p:spTree>
    <p:extLst>
      <p:ext uri="{BB962C8B-B14F-4D97-AF65-F5344CB8AC3E}">
        <p14:creationId xmlns:p14="http://schemas.microsoft.com/office/powerpoint/2010/main" val="321321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56" y="57278"/>
            <a:ext cx="8419088" cy="1148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520309" y="1427667"/>
            <a:ext cx="6172200" cy="537730"/>
          </a:xfrm>
        </p:spPr>
        <p:txBody>
          <a:bodyPr>
            <a:noAutofit/>
          </a:bodyPr>
          <a:lstStyle/>
          <a:p>
            <a:pPr algn="ctr"/>
            <a:r>
              <a:rPr lang="en-US" sz="2800" dirty="0"/>
              <a:t>Rental Agreement</a:t>
            </a:r>
          </a:p>
          <a:p>
            <a:pPr algn="ctr"/>
            <a:r>
              <a:rPr lang="en-US" sz="1000" dirty="0"/>
              <a:t>(per Peak Property Management)</a:t>
            </a:r>
          </a:p>
        </p:txBody>
      </p:sp>
      <p:sp>
        <p:nvSpPr>
          <p:cNvPr id="4" name="Content Placeholder 3"/>
          <p:cNvSpPr>
            <a:spLocks noGrp="1"/>
          </p:cNvSpPr>
          <p:nvPr>
            <p:ph sz="half" idx="2"/>
          </p:nvPr>
        </p:nvSpPr>
        <p:spPr>
          <a:xfrm>
            <a:off x="226944" y="1965397"/>
            <a:ext cx="7773732" cy="4343400"/>
          </a:xfrm>
        </p:spPr>
        <p:txBody>
          <a:bodyPr>
            <a:normAutofit fontScale="70000" lnSpcReduction="20000"/>
          </a:bodyPr>
          <a:lstStyle/>
          <a:p>
            <a:r>
              <a:rPr lang="en-US" dirty="0"/>
              <a:t>Also referred to as a lease</a:t>
            </a:r>
          </a:p>
          <a:p>
            <a:r>
              <a:rPr lang="en-US" dirty="0"/>
              <a:t>Some simple, some complex…borne from experience.</a:t>
            </a:r>
          </a:p>
          <a:p>
            <a:r>
              <a:rPr lang="en-US" dirty="0"/>
              <a:t>Should have clear definitions regarding rent amount, length of lease, security deposit, etc.</a:t>
            </a:r>
          </a:p>
          <a:p>
            <a:r>
              <a:rPr lang="en-US" dirty="0"/>
              <a:t>Length of lease can vary:</a:t>
            </a:r>
          </a:p>
          <a:p>
            <a:pPr lvl="1"/>
            <a:r>
              <a:rPr lang="en-US" dirty="0"/>
              <a:t>Month to month (either party can terminate lease with 30 days notice)</a:t>
            </a:r>
          </a:p>
          <a:p>
            <a:pPr lvl="1"/>
            <a:r>
              <a:rPr lang="en-US" dirty="0"/>
              <a:t>Annual…most typical lease</a:t>
            </a:r>
          </a:p>
          <a:p>
            <a:pPr lvl="1"/>
            <a:r>
              <a:rPr lang="en-US" dirty="0"/>
              <a:t>It is possible to get a shorter term lease when circumstances allow, most often when it brings lease back into a summer schedule (sign a 9 month lease in September, for example)</a:t>
            </a:r>
          </a:p>
          <a:p>
            <a:r>
              <a:rPr lang="en-US" dirty="0"/>
              <a:t>You can expect to pay rent through the summer</a:t>
            </a:r>
          </a:p>
          <a:p>
            <a:pPr lvl="1"/>
            <a:r>
              <a:rPr lang="en-US" dirty="0"/>
              <a:t>Holding a property is very unlikely</a:t>
            </a:r>
          </a:p>
          <a:p>
            <a:pPr lvl="1"/>
            <a:r>
              <a:rPr lang="en-US" dirty="0"/>
              <a:t>Sub-letting is only allowed with written permission from landlord (state law)</a:t>
            </a:r>
          </a:p>
          <a:p>
            <a:r>
              <a:rPr lang="en-US" dirty="0"/>
              <a:t>Read and understand the agreement before you sign it. It is a legally binding contract, which is held “jointly and severally”, meaning each person on the lease is 100% responsible, </a:t>
            </a:r>
            <a:r>
              <a:rPr lang="en-US" u="sng" dirty="0"/>
              <a:t>as are any co-signers</a:t>
            </a:r>
            <a:r>
              <a:rPr lang="en-US" dirty="0"/>
              <a:t>.</a:t>
            </a:r>
          </a:p>
          <a:p>
            <a:r>
              <a:rPr lang="en-US" dirty="0"/>
              <a:t>Understand that there are “protected classes” of society to prevent discrimination. Age, race, religion, disability, etc. Montana has more protected classes than federal level.</a:t>
            </a:r>
          </a:p>
          <a:p>
            <a:pPr marL="0" indent="0">
              <a:buNone/>
            </a:pPr>
            <a:endParaRPr lang="en-US" dirty="0"/>
          </a:p>
          <a:p>
            <a:endParaRPr lang="en-US" dirty="0"/>
          </a:p>
        </p:txBody>
      </p:sp>
      <p:grpSp>
        <p:nvGrpSpPr>
          <p:cNvPr id="6" name="Group 5">
            <a:extLst>
              <a:ext uri="{FF2B5EF4-FFF2-40B4-BE49-F238E27FC236}">
                <a16:creationId xmlns:a16="http://schemas.microsoft.com/office/drawing/2014/main" id="{6717626C-F744-4497-88E2-2DC60DFE2EA4}"/>
              </a:ext>
            </a:extLst>
          </p:cNvPr>
          <p:cNvGrpSpPr/>
          <p:nvPr/>
        </p:nvGrpSpPr>
        <p:grpSpPr>
          <a:xfrm>
            <a:off x="7848600" y="6096000"/>
            <a:ext cx="1063307" cy="453221"/>
            <a:chOff x="0" y="0"/>
            <a:chExt cx="6255711" cy="1686445"/>
          </a:xfrm>
        </p:grpSpPr>
        <p:sp>
          <p:nvSpPr>
            <p:cNvPr id="8" name="Shape 6">
              <a:extLst>
                <a:ext uri="{FF2B5EF4-FFF2-40B4-BE49-F238E27FC236}">
                  <a16:creationId xmlns:a16="http://schemas.microsoft.com/office/drawing/2014/main" id="{704883C8-4C09-4A21-B7D9-1B93E3713E6C}"/>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3CE9CF11-8683-4263-AEFF-A9DEDA2CA407}"/>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ACE26C42-C465-48E9-B565-E47828C9428A}"/>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0C88EB30-EFB2-4574-9969-95326F012580}"/>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46188EB9-8EAF-453E-B882-1DFB6EDCC9D9}"/>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9B603283-767E-4144-80EA-BB420D249003}"/>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EAF5BC19-82C1-429A-8DD4-7F1078813B70}"/>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9B67779E-EFCE-4934-ABB3-93CE606A65F9}"/>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07FFA96A-F784-4180-B3CC-7AE5134F8DF7}"/>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45520AEE-2F34-4411-890E-6D10824728F9}"/>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1040335E-AB72-42F3-9BA7-71E17B680786}"/>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C6D08905-B710-40F2-906B-6042A4348FC3}"/>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71A9E7CA-9DB9-4DD4-B0BA-C858F4117E24}"/>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2D7A5A78-6495-4EBB-B874-4E6D11BCC21B}"/>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AB10E44D-0FCB-41BF-BCAC-39AE48EF56AA}"/>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5777294D-E0C1-402F-8B09-2640B12BD2F2}"/>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FDC3A874-2CBD-4E02-9C32-BA77F1D7F5B0}"/>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A6FF191D-8EF2-49B4-98EE-30B8DAF07F2C}"/>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40EF1F9D-E876-4F67-ACA8-24BA60FDC2B5}"/>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755E8B31-BFD9-470F-A4D6-6C1E364D9828}"/>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BE2FFA19-6F1D-4A7A-8B58-02AA1EED0C8A}"/>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066DF191-A601-4B1C-BF9A-014BE66C079B}"/>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70E98E79-DD90-4291-AE76-7155ED044039}"/>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F338D6C2-6952-48F0-A2D8-C67AF3FB7A47}"/>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EAB9BF51-443F-47D8-A0AD-5AD89FE50230}"/>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206E1A56-4053-411D-BDA9-1977CDFAA389}"/>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EDC54D9E-9484-4898-9952-D893D4910EAA}"/>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B06597EF-3C48-4871-A78D-2C2D6916A9B8}"/>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66C70EC6-8FE9-48B1-B86E-4BD8440AF2B8}"/>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7DD4CCBA-6C8D-4C62-8740-9B8D2DDEDD07}"/>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F855FF30-D23E-4AF2-8E67-9030B2D2B77F}"/>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CE3AA3C6-0475-4AFF-8597-E72202128D74}"/>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42A33EC8-137B-4215-9657-3A283B043EF6}"/>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1E2F60F0-FF51-4F64-8883-86CC5A1839F4}"/>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255007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4821"/>
            <a:ext cx="8419088" cy="1148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458192" y="1524000"/>
            <a:ext cx="6172200" cy="537730"/>
          </a:xfrm>
        </p:spPr>
        <p:txBody>
          <a:bodyPr>
            <a:noAutofit/>
          </a:bodyPr>
          <a:lstStyle/>
          <a:p>
            <a:pPr algn="ctr"/>
            <a:r>
              <a:rPr lang="en-US" sz="2800" dirty="0"/>
              <a:t>Roommates</a:t>
            </a:r>
          </a:p>
          <a:p>
            <a:pPr algn="ctr"/>
            <a:r>
              <a:rPr lang="en-US" sz="1000" dirty="0"/>
              <a:t>(per Peak Property Management)</a:t>
            </a:r>
          </a:p>
        </p:txBody>
      </p:sp>
      <p:sp>
        <p:nvSpPr>
          <p:cNvPr id="4" name="Content Placeholder 3"/>
          <p:cNvSpPr>
            <a:spLocks noGrp="1"/>
          </p:cNvSpPr>
          <p:nvPr>
            <p:ph sz="half" idx="2"/>
          </p:nvPr>
        </p:nvSpPr>
        <p:spPr>
          <a:xfrm>
            <a:off x="284143" y="2144326"/>
            <a:ext cx="7870925" cy="4233708"/>
          </a:xfrm>
        </p:spPr>
        <p:txBody>
          <a:bodyPr>
            <a:normAutofit fontScale="70000" lnSpcReduction="20000"/>
          </a:bodyPr>
          <a:lstStyle/>
          <a:p>
            <a:r>
              <a:rPr lang="en-US" b="1" dirty="0"/>
              <a:t>CHOOSE ROOMMATES CAREFULLY. </a:t>
            </a:r>
            <a:r>
              <a:rPr lang="en-US" dirty="0"/>
              <a:t>A bad roommate can affect your credit, finances and future housing opportunities.</a:t>
            </a:r>
          </a:p>
          <a:p>
            <a:r>
              <a:rPr lang="en-US" dirty="0"/>
              <a:t>One of the biggest challenges is finding suitable roommates.  </a:t>
            </a:r>
          </a:p>
          <a:p>
            <a:r>
              <a:rPr lang="en-US" dirty="0"/>
              <a:t>Beware of roommates that you do not know </a:t>
            </a:r>
            <a:r>
              <a:rPr lang="en-US" b="1" i="1" dirty="0"/>
              <a:t>or those that you do know.</a:t>
            </a:r>
          </a:p>
          <a:p>
            <a:pPr lvl="1"/>
            <a:r>
              <a:rPr lang="en-US" dirty="0"/>
              <a:t>High school best friend may not make a great roommate</a:t>
            </a:r>
          </a:p>
          <a:p>
            <a:r>
              <a:rPr lang="en-US" dirty="0"/>
              <a:t>Roommate switches are common, but require proper documentation, i.e. application, departure form, etc.</a:t>
            </a:r>
          </a:p>
          <a:p>
            <a:r>
              <a:rPr lang="en-US" dirty="0"/>
              <a:t>To be removed from a lease, you must be “signed off” by all parties (roommates) named on the lease.</a:t>
            </a:r>
          </a:p>
          <a:p>
            <a:r>
              <a:rPr lang="en-US" dirty="0"/>
              <a:t>Roommates should be treated as business partners and a written agreement, between roommates, is an effective tool.</a:t>
            </a:r>
          </a:p>
          <a:p>
            <a:r>
              <a:rPr lang="en-US" dirty="0"/>
              <a:t>“Jointly and severally” binds roommates together</a:t>
            </a:r>
          </a:p>
          <a:p>
            <a:pPr lvl="1"/>
            <a:r>
              <a:rPr lang="en-US" dirty="0"/>
              <a:t>Landlords don’t care if one person can’t pay, the others need to make up the difference.</a:t>
            </a:r>
          </a:p>
          <a:p>
            <a:pPr lvl="1"/>
            <a:r>
              <a:rPr lang="en-US" dirty="0"/>
              <a:t>A single person can’t be evicted from the lease, the roommates must complete appropriate documentation for a roommate switch/removal</a:t>
            </a:r>
          </a:p>
          <a:p>
            <a:pPr lvl="1"/>
            <a:r>
              <a:rPr lang="en-US" dirty="0"/>
              <a:t>It will come up later, but no one can predict how freedom or lack of structure will affect an individual.</a:t>
            </a:r>
          </a:p>
          <a:p>
            <a:pPr lvl="1"/>
            <a:r>
              <a:rPr lang="en-US" dirty="0"/>
              <a:t>People will do what they are going to do</a:t>
            </a:r>
          </a:p>
          <a:p>
            <a:pPr lvl="1"/>
            <a:endParaRPr lang="en-US" dirty="0"/>
          </a:p>
          <a:p>
            <a:pPr marL="0" indent="0">
              <a:buNone/>
            </a:pPr>
            <a:endParaRPr lang="en-US" dirty="0"/>
          </a:p>
          <a:p>
            <a:endParaRPr lang="en-US" dirty="0"/>
          </a:p>
        </p:txBody>
      </p:sp>
      <p:grpSp>
        <p:nvGrpSpPr>
          <p:cNvPr id="6" name="Group 5">
            <a:extLst>
              <a:ext uri="{FF2B5EF4-FFF2-40B4-BE49-F238E27FC236}">
                <a16:creationId xmlns:a16="http://schemas.microsoft.com/office/drawing/2014/main" id="{6717626C-F744-4497-88E2-2DC60DFE2EA4}"/>
              </a:ext>
            </a:extLst>
          </p:cNvPr>
          <p:cNvGrpSpPr/>
          <p:nvPr/>
        </p:nvGrpSpPr>
        <p:grpSpPr>
          <a:xfrm>
            <a:off x="7889181" y="6096000"/>
            <a:ext cx="1063307" cy="453221"/>
            <a:chOff x="0" y="0"/>
            <a:chExt cx="6255711" cy="1686445"/>
          </a:xfrm>
        </p:grpSpPr>
        <p:sp>
          <p:nvSpPr>
            <p:cNvPr id="8" name="Shape 6">
              <a:extLst>
                <a:ext uri="{FF2B5EF4-FFF2-40B4-BE49-F238E27FC236}">
                  <a16:creationId xmlns:a16="http://schemas.microsoft.com/office/drawing/2014/main" id="{704883C8-4C09-4A21-B7D9-1B93E3713E6C}"/>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3CE9CF11-8683-4263-AEFF-A9DEDA2CA407}"/>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ACE26C42-C465-48E9-B565-E47828C9428A}"/>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0C88EB30-EFB2-4574-9969-95326F012580}"/>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46188EB9-8EAF-453E-B882-1DFB6EDCC9D9}"/>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9B603283-767E-4144-80EA-BB420D249003}"/>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EAF5BC19-82C1-429A-8DD4-7F1078813B70}"/>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9B67779E-EFCE-4934-ABB3-93CE606A65F9}"/>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07FFA96A-F784-4180-B3CC-7AE5134F8DF7}"/>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45520AEE-2F34-4411-890E-6D10824728F9}"/>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1040335E-AB72-42F3-9BA7-71E17B680786}"/>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C6D08905-B710-40F2-906B-6042A4348FC3}"/>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71A9E7CA-9DB9-4DD4-B0BA-C858F4117E24}"/>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2D7A5A78-6495-4EBB-B874-4E6D11BCC21B}"/>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AB10E44D-0FCB-41BF-BCAC-39AE48EF56AA}"/>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5777294D-E0C1-402F-8B09-2640B12BD2F2}"/>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FDC3A874-2CBD-4E02-9C32-BA77F1D7F5B0}"/>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A6FF191D-8EF2-49B4-98EE-30B8DAF07F2C}"/>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40EF1F9D-E876-4F67-ACA8-24BA60FDC2B5}"/>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755E8B31-BFD9-470F-A4D6-6C1E364D9828}"/>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BE2FFA19-6F1D-4A7A-8B58-02AA1EED0C8A}"/>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066DF191-A601-4B1C-BF9A-014BE66C079B}"/>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70E98E79-DD90-4291-AE76-7155ED044039}"/>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F338D6C2-6952-48F0-A2D8-C67AF3FB7A47}"/>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EAB9BF51-443F-47D8-A0AD-5AD89FE50230}"/>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206E1A56-4053-411D-BDA9-1977CDFAA389}"/>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EDC54D9E-9484-4898-9952-D893D4910EAA}"/>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B06597EF-3C48-4871-A78D-2C2D6916A9B8}"/>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66C70EC6-8FE9-48B1-B86E-4BD8440AF2B8}"/>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7DD4CCBA-6C8D-4C62-8740-9B8D2DDEDD07}"/>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F855FF30-D23E-4AF2-8E67-9030B2D2B77F}"/>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CE3AA3C6-0475-4AFF-8597-E72202128D74}"/>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42A33EC8-137B-4215-9657-3A283B043EF6}"/>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1E2F60F0-FF51-4F64-8883-86CC5A1839F4}"/>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371483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41" y="36118"/>
            <a:ext cx="8977550" cy="1224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419762" y="1159851"/>
            <a:ext cx="6544264" cy="792307"/>
          </a:xfrm>
        </p:spPr>
        <p:txBody>
          <a:bodyPr>
            <a:normAutofit/>
          </a:bodyPr>
          <a:lstStyle/>
          <a:p>
            <a:pPr algn="ctr"/>
            <a:r>
              <a:rPr lang="en-US" sz="2800" dirty="0"/>
              <a:t>Security Deposit</a:t>
            </a:r>
          </a:p>
          <a:p>
            <a:pPr algn="ctr"/>
            <a:r>
              <a:rPr lang="en-US" sz="1000" dirty="0"/>
              <a:t>(per Peak Property Management)</a:t>
            </a:r>
          </a:p>
        </p:txBody>
      </p:sp>
      <p:sp>
        <p:nvSpPr>
          <p:cNvPr id="4" name="Content Placeholder 3"/>
          <p:cNvSpPr>
            <a:spLocks noGrp="1"/>
          </p:cNvSpPr>
          <p:nvPr>
            <p:ph sz="half" idx="2"/>
          </p:nvPr>
        </p:nvSpPr>
        <p:spPr>
          <a:xfrm>
            <a:off x="534476" y="1991516"/>
            <a:ext cx="7824001" cy="4374459"/>
          </a:xfrm>
        </p:spPr>
        <p:txBody>
          <a:bodyPr>
            <a:normAutofit fontScale="77500" lnSpcReduction="20000"/>
          </a:bodyPr>
          <a:lstStyle/>
          <a:p>
            <a:r>
              <a:rPr lang="en-US" dirty="0"/>
              <a:t>Security Deposits held in a “trust account”, required by the state</a:t>
            </a:r>
          </a:p>
          <a:p>
            <a:r>
              <a:rPr lang="en-US" dirty="0"/>
              <a:t>Security Deposits remain with the property until the lease is terminated</a:t>
            </a:r>
          </a:p>
          <a:p>
            <a:pPr lvl="1"/>
            <a:r>
              <a:rPr lang="en-US" dirty="0"/>
              <a:t>Roommate switches will not result in any portion of the Sec </a:t>
            </a:r>
            <a:r>
              <a:rPr lang="en-US" dirty="0" err="1"/>
              <a:t>Dep</a:t>
            </a:r>
            <a:r>
              <a:rPr lang="en-US" dirty="0"/>
              <a:t> being returned</a:t>
            </a:r>
          </a:p>
          <a:p>
            <a:r>
              <a:rPr lang="en-US" dirty="0"/>
              <a:t>Security Deposits are held for the protection of the property owner.</a:t>
            </a:r>
          </a:p>
          <a:p>
            <a:r>
              <a:rPr lang="en-US" dirty="0"/>
              <a:t>Common misconception that security deposit money is kept by management company.  </a:t>
            </a:r>
          </a:p>
          <a:p>
            <a:r>
              <a:rPr lang="en-US" b="1" dirty="0"/>
              <a:t>All security deposits are processed in accordance with Montana law.  </a:t>
            </a:r>
            <a:r>
              <a:rPr lang="en-US" dirty="0"/>
              <a:t>The money is accounted for in unpaid rent, utilities, repairs or returns and a copy of the register is sent to past tenant(s).</a:t>
            </a:r>
          </a:p>
          <a:p>
            <a:r>
              <a:rPr lang="en-US" dirty="0"/>
              <a:t>Security deposits are returned within 30 days if cleaning/repairs is/are necessary.  10 days if nothing needs to be done and all rent/utilities are paid.  A notification letter will be sent regarding the status of the security deposit if the repairs take longer than 30 days.</a:t>
            </a:r>
          </a:p>
          <a:p>
            <a:pPr lvl="1"/>
            <a:r>
              <a:rPr lang="en-US" dirty="0"/>
              <a:t>When it is necessary to involve a sub-contractor, repair times can be longer.</a:t>
            </a:r>
          </a:p>
          <a:p>
            <a:r>
              <a:rPr lang="en-US" dirty="0"/>
              <a:t>The property move-in report is the key to maximizing your deposit return.</a:t>
            </a:r>
          </a:p>
          <a:p>
            <a:endParaRPr lang="en-US" dirty="0"/>
          </a:p>
          <a:p>
            <a:endParaRPr lang="en-US" dirty="0"/>
          </a:p>
        </p:txBody>
      </p:sp>
      <p:grpSp>
        <p:nvGrpSpPr>
          <p:cNvPr id="6" name="Group 5">
            <a:extLst>
              <a:ext uri="{FF2B5EF4-FFF2-40B4-BE49-F238E27FC236}">
                <a16:creationId xmlns:a16="http://schemas.microsoft.com/office/drawing/2014/main" id="{8C406D20-E97D-4DFF-AA4C-8036F04833DF}"/>
              </a:ext>
            </a:extLst>
          </p:cNvPr>
          <p:cNvGrpSpPr/>
          <p:nvPr/>
        </p:nvGrpSpPr>
        <p:grpSpPr>
          <a:xfrm>
            <a:off x="7965789" y="6172200"/>
            <a:ext cx="1063307" cy="453221"/>
            <a:chOff x="0" y="0"/>
            <a:chExt cx="6255711" cy="1686445"/>
          </a:xfrm>
        </p:grpSpPr>
        <p:sp>
          <p:nvSpPr>
            <p:cNvPr id="8" name="Shape 6">
              <a:extLst>
                <a:ext uri="{FF2B5EF4-FFF2-40B4-BE49-F238E27FC236}">
                  <a16:creationId xmlns:a16="http://schemas.microsoft.com/office/drawing/2014/main" id="{E3BCD3E9-B904-41E5-BE4D-1D2081BBA93F}"/>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CF30AC32-373D-473B-B1DD-8AF2586ECC8F}"/>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801CB3E9-742A-4813-957D-BC36E3B79434}"/>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072A118B-7655-4D74-A7FD-EE73AAA209BD}"/>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9847013B-54D8-4B2D-BE04-6C5C733CFDA6}"/>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476A2778-43E9-4221-BE88-3A166412F0FF}"/>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BA861360-8E39-4304-AF2E-2D630A438280}"/>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212DF6B8-F48A-4CCC-9829-D5A70C618123}"/>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80D09CFE-2E6D-44B5-BC5B-7EA16A325B11}"/>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2EF954B0-959B-461F-9992-19E67C2DD615}"/>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33193FED-433B-48A6-97FE-9B212149C57C}"/>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8DFDAC13-C404-4363-93CF-8ED8923D76A8}"/>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4021645B-6CBA-488F-B669-744FD076C46D}"/>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14F9A483-2745-40F0-BFDD-C6368147C29E}"/>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FD1B1144-5D92-4253-A442-2EEFDA5AE189}"/>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41926615-F314-4EAE-AC29-7AD59B2C0551}"/>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B82ED734-1A59-4226-96BC-3837BE696C33}"/>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49692DD0-71D5-40C5-9A08-0086202223DA}"/>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9CEF2BBD-A2FB-4F0F-9167-B30CCDD04CF2}"/>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EE300E6B-ADAF-4B8B-9F54-CB92D95C1341}"/>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EF07C357-A863-4CB8-8D01-9217EC305067}"/>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7DB5747D-577A-404E-8FA1-17BC93AE8443}"/>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61B6D47C-856C-4933-9227-04E8390860D4}"/>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82288C1D-FEDF-476E-ACAD-47328B30BF4D}"/>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068F4EE6-60EC-4A55-9FCD-E00861992A93}"/>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BD7CA28F-CA37-47D6-96C9-8EF5BD8B9770}"/>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704B551F-EEC8-40B7-A676-D02DAD258ADD}"/>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75E1BB36-C2C1-41C1-8273-FC431291E4B1}"/>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0DD57AFC-D704-4EEF-A6B8-2DB003713479}"/>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269FE908-352A-4670-AB40-3B1A3F6DE463}"/>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69A3A0C1-89C7-4BA1-92D6-B9C353BBDC44}"/>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1C009656-A8DE-45D1-83DD-31233C025F92}"/>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4DE1E138-5187-4218-A24C-0867F70C4C24}"/>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83B18674-6BB9-4467-9325-59C147C8559E}"/>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64722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511792" y="1321212"/>
            <a:ext cx="6392739" cy="659988"/>
          </a:xfrm>
        </p:spPr>
        <p:txBody>
          <a:bodyPr>
            <a:noAutofit/>
          </a:bodyPr>
          <a:lstStyle/>
          <a:p>
            <a:pPr algn="ctr"/>
            <a:r>
              <a:rPr lang="en-US" sz="2800" dirty="0"/>
              <a:t>Move-In &amp; Move-Out</a:t>
            </a:r>
          </a:p>
          <a:p>
            <a:pPr algn="ctr"/>
            <a:r>
              <a:rPr lang="en-US" sz="1000" dirty="0"/>
              <a:t>(per Peak Property Management)</a:t>
            </a:r>
          </a:p>
        </p:txBody>
      </p:sp>
      <p:sp>
        <p:nvSpPr>
          <p:cNvPr id="6" name="Content Placeholder 5"/>
          <p:cNvSpPr>
            <a:spLocks noGrp="1"/>
          </p:cNvSpPr>
          <p:nvPr>
            <p:ph sz="quarter" idx="4"/>
          </p:nvPr>
        </p:nvSpPr>
        <p:spPr>
          <a:xfrm>
            <a:off x="152400" y="1981199"/>
            <a:ext cx="8418149" cy="4079001"/>
          </a:xfrm>
        </p:spPr>
        <p:txBody>
          <a:bodyPr>
            <a:normAutofit fontScale="85000" lnSpcReduction="10000"/>
          </a:bodyPr>
          <a:lstStyle/>
          <a:p>
            <a:r>
              <a:rPr lang="en-US" dirty="0"/>
              <a:t>Upon signing rental agreement and prior to moving in, you should receive a COP (condition of premises), a property inspection report.</a:t>
            </a:r>
          </a:p>
          <a:p>
            <a:r>
              <a:rPr lang="en-US" dirty="0"/>
              <a:t>COP is for you to complete and is an evaluation of the condition of the property at the time you move in</a:t>
            </a:r>
          </a:p>
          <a:p>
            <a:r>
              <a:rPr lang="en-US" dirty="0"/>
              <a:t>Be thorough. Take pictures, take video, be specific.</a:t>
            </a:r>
          </a:p>
          <a:p>
            <a:r>
              <a:rPr lang="en-US" dirty="0"/>
              <a:t>When you move out, the COP will be examined and any damage not noted on the COP will be your responsibility, along with the co-signer.</a:t>
            </a:r>
          </a:p>
          <a:p>
            <a:r>
              <a:rPr lang="en-US" dirty="0"/>
              <a:t>Make note of walls, floors, doors, stains, dings, dents, dirty windows, missing screens… test the function of the garbage disposal, ceiling fans… be thorough.</a:t>
            </a:r>
          </a:p>
          <a:p>
            <a:r>
              <a:rPr lang="en-US" dirty="0"/>
              <a:t>Moving out will require a written 30 day notice, typically.</a:t>
            </a:r>
          </a:p>
          <a:p>
            <a:r>
              <a:rPr lang="en-US" dirty="0"/>
              <a:t>If you move out prior to lease ending, you will be assessed a lease break fee and be responsible for rent, utilities and ad fees until property is re-rented. </a:t>
            </a:r>
          </a:p>
        </p:txBody>
      </p:sp>
      <p:pic>
        <p:nvPicPr>
          <p:cNvPr id="7"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8884777" cy="12122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1CA3E42-9C88-44D9-986C-C028FECC0B48}"/>
              </a:ext>
            </a:extLst>
          </p:cNvPr>
          <p:cNvGrpSpPr/>
          <p:nvPr/>
        </p:nvGrpSpPr>
        <p:grpSpPr>
          <a:xfrm>
            <a:off x="7904531" y="6172200"/>
            <a:ext cx="1063307" cy="453221"/>
            <a:chOff x="0" y="0"/>
            <a:chExt cx="6255711" cy="1686445"/>
          </a:xfrm>
        </p:grpSpPr>
        <p:sp>
          <p:nvSpPr>
            <p:cNvPr id="10" name="Shape 6">
              <a:extLst>
                <a:ext uri="{FF2B5EF4-FFF2-40B4-BE49-F238E27FC236}">
                  <a16:creationId xmlns:a16="http://schemas.microsoft.com/office/drawing/2014/main" id="{C6DD41DF-8DC9-45D3-8A3F-DEA47B5A3EE2}"/>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1" name="Shape 7">
              <a:extLst>
                <a:ext uri="{FF2B5EF4-FFF2-40B4-BE49-F238E27FC236}">
                  <a16:creationId xmlns:a16="http://schemas.microsoft.com/office/drawing/2014/main" id="{D44ADF17-A435-429A-9DC5-01BB2B584871}"/>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2" name="Shape 8">
              <a:extLst>
                <a:ext uri="{FF2B5EF4-FFF2-40B4-BE49-F238E27FC236}">
                  <a16:creationId xmlns:a16="http://schemas.microsoft.com/office/drawing/2014/main" id="{67C241F9-1AAF-4B53-B501-CD4B45735CB0}"/>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9">
              <a:extLst>
                <a:ext uri="{FF2B5EF4-FFF2-40B4-BE49-F238E27FC236}">
                  <a16:creationId xmlns:a16="http://schemas.microsoft.com/office/drawing/2014/main" id="{4B66DA8C-5865-4E44-9D31-BAAEF8D4BFF2}"/>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0">
              <a:extLst>
                <a:ext uri="{FF2B5EF4-FFF2-40B4-BE49-F238E27FC236}">
                  <a16:creationId xmlns:a16="http://schemas.microsoft.com/office/drawing/2014/main" id="{AB747F57-8A88-47F2-9EB3-DB9965EEB77E}"/>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1">
              <a:extLst>
                <a:ext uri="{FF2B5EF4-FFF2-40B4-BE49-F238E27FC236}">
                  <a16:creationId xmlns:a16="http://schemas.microsoft.com/office/drawing/2014/main" id="{F448D6F7-03CD-498A-ADF3-A17367AFF97D}"/>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2">
              <a:extLst>
                <a:ext uri="{FF2B5EF4-FFF2-40B4-BE49-F238E27FC236}">
                  <a16:creationId xmlns:a16="http://schemas.microsoft.com/office/drawing/2014/main" id="{BC041D2B-B2E8-4DA9-8680-5C437AF37950}"/>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3">
              <a:extLst>
                <a:ext uri="{FF2B5EF4-FFF2-40B4-BE49-F238E27FC236}">
                  <a16:creationId xmlns:a16="http://schemas.microsoft.com/office/drawing/2014/main" id="{23FB8BC6-77A6-4C3C-BA17-E6B9BF236858}"/>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4">
              <a:extLst>
                <a:ext uri="{FF2B5EF4-FFF2-40B4-BE49-F238E27FC236}">
                  <a16:creationId xmlns:a16="http://schemas.microsoft.com/office/drawing/2014/main" id="{AE92CB00-2305-447E-BD04-B87F8F3CA662}"/>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5">
              <a:extLst>
                <a:ext uri="{FF2B5EF4-FFF2-40B4-BE49-F238E27FC236}">
                  <a16:creationId xmlns:a16="http://schemas.microsoft.com/office/drawing/2014/main" id="{E840366E-469D-4659-B6BF-5239CCA113E2}"/>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6">
              <a:extLst>
                <a:ext uri="{FF2B5EF4-FFF2-40B4-BE49-F238E27FC236}">
                  <a16:creationId xmlns:a16="http://schemas.microsoft.com/office/drawing/2014/main" id="{40334F28-BAD2-4AF0-826F-7E19933611CD}"/>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7">
              <a:extLst>
                <a:ext uri="{FF2B5EF4-FFF2-40B4-BE49-F238E27FC236}">
                  <a16:creationId xmlns:a16="http://schemas.microsoft.com/office/drawing/2014/main" id="{DA6B5CC8-2416-44AA-814C-225F8C47E70F}"/>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18">
              <a:extLst>
                <a:ext uri="{FF2B5EF4-FFF2-40B4-BE49-F238E27FC236}">
                  <a16:creationId xmlns:a16="http://schemas.microsoft.com/office/drawing/2014/main" id="{AEBD63CF-0D34-41BE-BDAD-E1FB64437D33}"/>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19">
              <a:extLst>
                <a:ext uri="{FF2B5EF4-FFF2-40B4-BE49-F238E27FC236}">
                  <a16:creationId xmlns:a16="http://schemas.microsoft.com/office/drawing/2014/main" id="{1A1E8417-BBE4-4F4B-AEDB-1DABD0AAEFAE}"/>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0">
              <a:extLst>
                <a:ext uri="{FF2B5EF4-FFF2-40B4-BE49-F238E27FC236}">
                  <a16:creationId xmlns:a16="http://schemas.microsoft.com/office/drawing/2014/main" id="{7E691A0F-9DAB-47E3-8645-317DAF61F4E5}"/>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1">
              <a:extLst>
                <a:ext uri="{FF2B5EF4-FFF2-40B4-BE49-F238E27FC236}">
                  <a16:creationId xmlns:a16="http://schemas.microsoft.com/office/drawing/2014/main" id="{2A33EADD-45AF-4230-B70E-FED3D54B056E}"/>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2">
              <a:extLst>
                <a:ext uri="{FF2B5EF4-FFF2-40B4-BE49-F238E27FC236}">
                  <a16:creationId xmlns:a16="http://schemas.microsoft.com/office/drawing/2014/main" id="{BE966999-87FA-486F-8C2E-42315D5B5347}"/>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3">
              <a:extLst>
                <a:ext uri="{FF2B5EF4-FFF2-40B4-BE49-F238E27FC236}">
                  <a16:creationId xmlns:a16="http://schemas.microsoft.com/office/drawing/2014/main" id="{1F2665F5-85B4-4A6C-8C0A-9A58DCB5EF1C}"/>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4">
              <a:extLst>
                <a:ext uri="{FF2B5EF4-FFF2-40B4-BE49-F238E27FC236}">
                  <a16:creationId xmlns:a16="http://schemas.microsoft.com/office/drawing/2014/main" id="{9BB546BE-4912-4149-986B-A81FE7B98771}"/>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5">
              <a:extLst>
                <a:ext uri="{FF2B5EF4-FFF2-40B4-BE49-F238E27FC236}">
                  <a16:creationId xmlns:a16="http://schemas.microsoft.com/office/drawing/2014/main" id="{7F1117C8-DCEB-4091-B5D4-4ECBFDE5DD32}"/>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6">
              <a:extLst>
                <a:ext uri="{FF2B5EF4-FFF2-40B4-BE49-F238E27FC236}">
                  <a16:creationId xmlns:a16="http://schemas.microsoft.com/office/drawing/2014/main" id="{8B94E975-2351-4ADB-9E33-1C0001ABDCB1}"/>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7">
              <a:extLst>
                <a:ext uri="{FF2B5EF4-FFF2-40B4-BE49-F238E27FC236}">
                  <a16:creationId xmlns:a16="http://schemas.microsoft.com/office/drawing/2014/main" id="{8FEFA71B-9FFB-44CC-9EF7-C733E2513E02}"/>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28">
              <a:extLst>
                <a:ext uri="{FF2B5EF4-FFF2-40B4-BE49-F238E27FC236}">
                  <a16:creationId xmlns:a16="http://schemas.microsoft.com/office/drawing/2014/main" id="{EF57E2E2-1E80-4AE6-A6B8-E446897DC8F7}"/>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29">
              <a:extLst>
                <a:ext uri="{FF2B5EF4-FFF2-40B4-BE49-F238E27FC236}">
                  <a16:creationId xmlns:a16="http://schemas.microsoft.com/office/drawing/2014/main" id="{08961C45-1F96-4B39-BFE2-5F87A9C085C5}"/>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0">
              <a:extLst>
                <a:ext uri="{FF2B5EF4-FFF2-40B4-BE49-F238E27FC236}">
                  <a16:creationId xmlns:a16="http://schemas.microsoft.com/office/drawing/2014/main" id="{A93813DC-BC95-4119-959E-3336A238E3C3}"/>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1">
              <a:extLst>
                <a:ext uri="{FF2B5EF4-FFF2-40B4-BE49-F238E27FC236}">
                  <a16:creationId xmlns:a16="http://schemas.microsoft.com/office/drawing/2014/main" id="{7860B80E-6526-4B5A-9C44-7A56A31ECAFC}"/>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2">
              <a:extLst>
                <a:ext uri="{FF2B5EF4-FFF2-40B4-BE49-F238E27FC236}">
                  <a16:creationId xmlns:a16="http://schemas.microsoft.com/office/drawing/2014/main" id="{9C219625-E37C-472A-B3CE-DC1DAB6C8FAB}"/>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3">
              <a:extLst>
                <a:ext uri="{FF2B5EF4-FFF2-40B4-BE49-F238E27FC236}">
                  <a16:creationId xmlns:a16="http://schemas.microsoft.com/office/drawing/2014/main" id="{671C6128-5758-4FE6-8DE6-3A69C516C3C6}"/>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4">
              <a:extLst>
                <a:ext uri="{FF2B5EF4-FFF2-40B4-BE49-F238E27FC236}">
                  <a16:creationId xmlns:a16="http://schemas.microsoft.com/office/drawing/2014/main" id="{C53F6923-708C-439E-8E9D-31A9F9D4F97E}"/>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5">
              <a:extLst>
                <a:ext uri="{FF2B5EF4-FFF2-40B4-BE49-F238E27FC236}">
                  <a16:creationId xmlns:a16="http://schemas.microsoft.com/office/drawing/2014/main" id="{C1D65176-82DE-40BB-9130-E2C1B6AB9F0B}"/>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6">
              <a:extLst>
                <a:ext uri="{FF2B5EF4-FFF2-40B4-BE49-F238E27FC236}">
                  <a16:creationId xmlns:a16="http://schemas.microsoft.com/office/drawing/2014/main" id="{E5F858CC-8753-40D2-8E5D-3E1081BD7CE9}"/>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7">
              <a:extLst>
                <a:ext uri="{FF2B5EF4-FFF2-40B4-BE49-F238E27FC236}">
                  <a16:creationId xmlns:a16="http://schemas.microsoft.com/office/drawing/2014/main" id="{294340B1-6E4D-491B-9E0F-94C8382BA38F}"/>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2" name="Shape 38">
              <a:extLst>
                <a:ext uri="{FF2B5EF4-FFF2-40B4-BE49-F238E27FC236}">
                  <a16:creationId xmlns:a16="http://schemas.microsoft.com/office/drawing/2014/main" id="{136D6C6F-B9BB-4332-ABE6-E87739BB8231}"/>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3" name="Shape 39">
              <a:extLst>
                <a:ext uri="{FF2B5EF4-FFF2-40B4-BE49-F238E27FC236}">
                  <a16:creationId xmlns:a16="http://schemas.microsoft.com/office/drawing/2014/main" id="{4E4A106A-3323-4FF4-B303-3061B3A4B7B9}"/>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337958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5" y="0"/>
            <a:ext cx="8977550" cy="12249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62032" y="1224951"/>
            <a:ext cx="6400800" cy="523220"/>
          </a:xfrm>
          <a:prstGeom prst="rect">
            <a:avLst/>
          </a:prstGeom>
          <a:noFill/>
        </p:spPr>
        <p:txBody>
          <a:bodyPr wrap="square" rtlCol="0">
            <a:spAutoFit/>
          </a:bodyPr>
          <a:lstStyle/>
          <a:p>
            <a:pPr algn="ctr"/>
            <a:r>
              <a:rPr lang="en-US" sz="2800" b="1" dirty="0">
                <a:solidFill>
                  <a:prstClr val="black"/>
                </a:solidFill>
              </a:rPr>
              <a:t>Rental Reality</a:t>
            </a:r>
          </a:p>
        </p:txBody>
      </p:sp>
      <p:sp>
        <p:nvSpPr>
          <p:cNvPr id="3" name="Content Placeholder 2"/>
          <p:cNvSpPr>
            <a:spLocks noGrp="1"/>
          </p:cNvSpPr>
          <p:nvPr>
            <p:ph idx="1"/>
          </p:nvPr>
        </p:nvSpPr>
        <p:spPr>
          <a:xfrm>
            <a:off x="329340" y="1307547"/>
            <a:ext cx="8166157" cy="5122543"/>
          </a:xfrm>
        </p:spPr>
        <p:txBody>
          <a:bodyPr>
            <a:normAutofit fontScale="85000" lnSpcReduction="20000"/>
          </a:bodyPr>
          <a:lstStyle/>
          <a:p>
            <a:pPr marL="0" indent="0">
              <a:buNone/>
            </a:pPr>
            <a:endParaRPr lang="en-US" dirty="0"/>
          </a:p>
          <a:p>
            <a:endParaRPr lang="en-US" sz="1800" dirty="0"/>
          </a:p>
          <a:p>
            <a:r>
              <a:rPr lang="en-US" sz="1800" dirty="0"/>
              <a:t>Investment (rental) property is a business</a:t>
            </a:r>
          </a:p>
          <a:p>
            <a:pPr lvl="1"/>
            <a:r>
              <a:rPr lang="en-US" sz="1500" dirty="0"/>
              <a:t>Investment properties are not held for the benefit of the tenant</a:t>
            </a:r>
          </a:p>
          <a:p>
            <a:pPr lvl="1"/>
            <a:r>
              <a:rPr lang="en-US" sz="1500" dirty="0"/>
              <a:t>Owners have no personal involvement, they only see monthly statement</a:t>
            </a:r>
          </a:p>
          <a:p>
            <a:pPr lvl="1"/>
            <a:r>
              <a:rPr lang="en-US" sz="1500" dirty="0"/>
              <a:t>Tenants are living in someone’s retirement fund</a:t>
            </a:r>
          </a:p>
          <a:p>
            <a:r>
              <a:rPr lang="en-US" sz="1800" dirty="0"/>
              <a:t>Management companies are highly regulated</a:t>
            </a:r>
          </a:p>
          <a:p>
            <a:pPr lvl="1"/>
            <a:r>
              <a:rPr lang="en-US" sz="1500" dirty="0"/>
              <a:t>To manage property, a person must have a PM license or a RE license.</a:t>
            </a:r>
          </a:p>
          <a:p>
            <a:pPr lvl="1"/>
            <a:r>
              <a:rPr lang="en-US" sz="1500" dirty="0"/>
              <a:t>Management companies are, typically, more rigid and unlikely to make exceptions.</a:t>
            </a:r>
          </a:p>
          <a:p>
            <a:pPr lvl="1"/>
            <a:r>
              <a:rPr lang="en-US" sz="1500" dirty="0"/>
              <a:t>It is critical that everyone be treated the same, therefore changes to leases, applications, </a:t>
            </a:r>
            <a:r>
              <a:rPr lang="en-US" sz="1500" dirty="0" err="1"/>
              <a:t>etc</a:t>
            </a:r>
            <a:r>
              <a:rPr lang="en-US" sz="1500" dirty="0"/>
              <a:t> are unlikely.</a:t>
            </a:r>
          </a:p>
          <a:p>
            <a:pPr lvl="1"/>
            <a:r>
              <a:rPr lang="en-US" sz="1500" dirty="0"/>
              <a:t>A management company could be responsible for a collection of properties worth $100,000,000</a:t>
            </a:r>
          </a:p>
          <a:p>
            <a:r>
              <a:rPr lang="en-US" sz="1800" dirty="0"/>
              <a:t>Private owners</a:t>
            </a:r>
          </a:p>
          <a:p>
            <a:pPr lvl="1"/>
            <a:r>
              <a:rPr lang="en-US" sz="1500" dirty="0"/>
              <a:t>Individual landlords are not regulated by the state</a:t>
            </a:r>
          </a:p>
          <a:p>
            <a:pPr lvl="1"/>
            <a:r>
              <a:rPr lang="en-US" sz="1500" dirty="0"/>
              <a:t>Are a good option if you have really bad credit, evictions, judgments, etc.</a:t>
            </a:r>
          </a:p>
          <a:p>
            <a:r>
              <a:rPr lang="en-US" sz="1800" dirty="0"/>
              <a:t>RENTING IS A PRIVILEGE – NOT A RIGHT</a:t>
            </a:r>
          </a:p>
          <a:p>
            <a:pPr lvl="1"/>
            <a:r>
              <a:rPr lang="en-US" sz="1500" dirty="0"/>
              <a:t>Landlord has right to inspect property with 24 hour notice or in case of emergency</a:t>
            </a:r>
          </a:p>
          <a:p>
            <a:pPr lvl="1"/>
            <a:r>
              <a:rPr lang="en-US" sz="1500" dirty="0"/>
              <a:t>Landlord is there to protect property values, while preserving “quiet enjoyment” for tenants and neighbors</a:t>
            </a:r>
          </a:p>
          <a:p>
            <a:r>
              <a:rPr lang="en-US" sz="1800" dirty="0"/>
              <a:t>Renters get into the most trouble…</a:t>
            </a:r>
          </a:p>
          <a:p>
            <a:pPr lvl="1"/>
            <a:r>
              <a:rPr lang="en-US" sz="1500" dirty="0"/>
              <a:t>Having an unauthorized pet</a:t>
            </a:r>
          </a:p>
          <a:p>
            <a:pPr lvl="1"/>
            <a:r>
              <a:rPr lang="en-US" sz="1500" dirty="0"/>
              <a:t>Having an unauthorized tenant</a:t>
            </a:r>
          </a:p>
          <a:p>
            <a:pPr lvl="1"/>
            <a:r>
              <a:rPr lang="en-US" sz="1500" dirty="0"/>
              <a:t>Noise complaints, parties</a:t>
            </a:r>
          </a:p>
          <a:p>
            <a:pPr lvl="1"/>
            <a:r>
              <a:rPr lang="en-US" sz="1500" dirty="0"/>
              <a:t>Not paying rent</a:t>
            </a:r>
          </a:p>
          <a:p>
            <a:pPr lvl="1"/>
            <a:r>
              <a:rPr lang="en-US" sz="1500" dirty="0"/>
              <a:t>Not maintaining property</a:t>
            </a:r>
          </a:p>
          <a:p>
            <a:pPr lvl="1"/>
            <a:endParaRPr lang="en-US" sz="1500" dirty="0"/>
          </a:p>
          <a:p>
            <a:pPr lvl="1"/>
            <a:endParaRPr lang="en-US" sz="1500" dirty="0"/>
          </a:p>
        </p:txBody>
      </p:sp>
      <p:grpSp>
        <p:nvGrpSpPr>
          <p:cNvPr id="6" name="Group 5">
            <a:extLst>
              <a:ext uri="{FF2B5EF4-FFF2-40B4-BE49-F238E27FC236}">
                <a16:creationId xmlns:a16="http://schemas.microsoft.com/office/drawing/2014/main" id="{A5E216AC-DF04-4A8A-8F2C-A24279748543}"/>
              </a:ext>
            </a:extLst>
          </p:cNvPr>
          <p:cNvGrpSpPr/>
          <p:nvPr/>
        </p:nvGrpSpPr>
        <p:grpSpPr>
          <a:xfrm>
            <a:off x="7997468" y="6172200"/>
            <a:ext cx="1063307" cy="453221"/>
            <a:chOff x="0" y="0"/>
            <a:chExt cx="6255711" cy="1686445"/>
          </a:xfrm>
        </p:grpSpPr>
        <p:sp>
          <p:nvSpPr>
            <p:cNvPr id="9" name="Shape 6">
              <a:extLst>
                <a:ext uri="{FF2B5EF4-FFF2-40B4-BE49-F238E27FC236}">
                  <a16:creationId xmlns:a16="http://schemas.microsoft.com/office/drawing/2014/main" id="{735E0D01-BEA1-4EDC-A27D-B12866764F09}"/>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7">
              <a:extLst>
                <a:ext uri="{FF2B5EF4-FFF2-40B4-BE49-F238E27FC236}">
                  <a16:creationId xmlns:a16="http://schemas.microsoft.com/office/drawing/2014/main" id="{EC816019-C4AA-4C59-9172-019231DF9BDB}"/>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1" name="Shape 8">
              <a:extLst>
                <a:ext uri="{FF2B5EF4-FFF2-40B4-BE49-F238E27FC236}">
                  <a16:creationId xmlns:a16="http://schemas.microsoft.com/office/drawing/2014/main" id="{734CE23B-9A30-4F56-B9AE-4C2F62ED73B4}"/>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9">
              <a:extLst>
                <a:ext uri="{FF2B5EF4-FFF2-40B4-BE49-F238E27FC236}">
                  <a16:creationId xmlns:a16="http://schemas.microsoft.com/office/drawing/2014/main" id="{5C5F79AF-70A3-43DD-87BD-E684E166237D}"/>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0">
              <a:extLst>
                <a:ext uri="{FF2B5EF4-FFF2-40B4-BE49-F238E27FC236}">
                  <a16:creationId xmlns:a16="http://schemas.microsoft.com/office/drawing/2014/main" id="{C96CD79C-882F-48A1-9493-8E0F83F77BE6}"/>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1">
              <a:extLst>
                <a:ext uri="{FF2B5EF4-FFF2-40B4-BE49-F238E27FC236}">
                  <a16:creationId xmlns:a16="http://schemas.microsoft.com/office/drawing/2014/main" id="{65E08D05-335D-4104-9128-4743A32DAB88}"/>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2">
              <a:extLst>
                <a:ext uri="{FF2B5EF4-FFF2-40B4-BE49-F238E27FC236}">
                  <a16:creationId xmlns:a16="http://schemas.microsoft.com/office/drawing/2014/main" id="{3DB73897-C756-4A8D-B657-E677C238E3B8}"/>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3">
              <a:extLst>
                <a:ext uri="{FF2B5EF4-FFF2-40B4-BE49-F238E27FC236}">
                  <a16:creationId xmlns:a16="http://schemas.microsoft.com/office/drawing/2014/main" id="{D67D68C8-B8E8-41EB-970B-50EB1A50CA34}"/>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4">
              <a:extLst>
                <a:ext uri="{FF2B5EF4-FFF2-40B4-BE49-F238E27FC236}">
                  <a16:creationId xmlns:a16="http://schemas.microsoft.com/office/drawing/2014/main" id="{5B11ECBA-A735-4F91-AF72-0C90DBC0CBB2}"/>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5">
              <a:extLst>
                <a:ext uri="{FF2B5EF4-FFF2-40B4-BE49-F238E27FC236}">
                  <a16:creationId xmlns:a16="http://schemas.microsoft.com/office/drawing/2014/main" id="{67712D06-1620-4EF4-9FA6-048E9B264CE8}"/>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6">
              <a:extLst>
                <a:ext uri="{FF2B5EF4-FFF2-40B4-BE49-F238E27FC236}">
                  <a16:creationId xmlns:a16="http://schemas.microsoft.com/office/drawing/2014/main" id="{F7266FE6-E186-4BE7-ABD3-B261149F47F8}"/>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7">
              <a:extLst>
                <a:ext uri="{FF2B5EF4-FFF2-40B4-BE49-F238E27FC236}">
                  <a16:creationId xmlns:a16="http://schemas.microsoft.com/office/drawing/2014/main" id="{AF6F0CCE-B0D0-4404-B3A7-E8DFE954AA9D}"/>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8">
              <a:extLst>
                <a:ext uri="{FF2B5EF4-FFF2-40B4-BE49-F238E27FC236}">
                  <a16:creationId xmlns:a16="http://schemas.microsoft.com/office/drawing/2014/main" id="{277E6033-3DCA-4B7D-A739-F2C71B5C3434}"/>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19">
              <a:extLst>
                <a:ext uri="{FF2B5EF4-FFF2-40B4-BE49-F238E27FC236}">
                  <a16:creationId xmlns:a16="http://schemas.microsoft.com/office/drawing/2014/main" id="{96FB1EDC-9D59-464F-A52C-F9DF362138F2}"/>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0">
              <a:extLst>
                <a:ext uri="{FF2B5EF4-FFF2-40B4-BE49-F238E27FC236}">
                  <a16:creationId xmlns:a16="http://schemas.microsoft.com/office/drawing/2014/main" id="{3C358124-B5ED-462C-A9A4-BBF6FD7001A4}"/>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1">
              <a:extLst>
                <a:ext uri="{FF2B5EF4-FFF2-40B4-BE49-F238E27FC236}">
                  <a16:creationId xmlns:a16="http://schemas.microsoft.com/office/drawing/2014/main" id="{ACB96493-6913-45B6-95D9-D1991213F03F}"/>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2">
              <a:extLst>
                <a:ext uri="{FF2B5EF4-FFF2-40B4-BE49-F238E27FC236}">
                  <a16:creationId xmlns:a16="http://schemas.microsoft.com/office/drawing/2014/main" id="{F8044BD5-CB8F-46B6-9AC7-10BAEB67480E}"/>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3">
              <a:extLst>
                <a:ext uri="{FF2B5EF4-FFF2-40B4-BE49-F238E27FC236}">
                  <a16:creationId xmlns:a16="http://schemas.microsoft.com/office/drawing/2014/main" id="{62FC3609-7D3E-421A-B77D-86E47D41B27F}"/>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4">
              <a:extLst>
                <a:ext uri="{FF2B5EF4-FFF2-40B4-BE49-F238E27FC236}">
                  <a16:creationId xmlns:a16="http://schemas.microsoft.com/office/drawing/2014/main" id="{3A633144-4367-4BD4-B679-87F2147DE4E0}"/>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5">
              <a:extLst>
                <a:ext uri="{FF2B5EF4-FFF2-40B4-BE49-F238E27FC236}">
                  <a16:creationId xmlns:a16="http://schemas.microsoft.com/office/drawing/2014/main" id="{F52AD84B-1973-480F-9D66-98601E61F9D8}"/>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6">
              <a:extLst>
                <a:ext uri="{FF2B5EF4-FFF2-40B4-BE49-F238E27FC236}">
                  <a16:creationId xmlns:a16="http://schemas.microsoft.com/office/drawing/2014/main" id="{05FEF90A-18AB-4E3F-98C9-89770F130864}"/>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7">
              <a:extLst>
                <a:ext uri="{FF2B5EF4-FFF2-40B4-BE49-F238E27FC236}">
                  <a16:creationId xmlns:a16="http://schemas.microsoft.com/office/drawing/2014/main" id="{6DA6FF3B-F08F-45C1-AA82-D3576520B11C}"/>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8">
              <a:extLst>
                <a:ext uri="{FF2B5EF4-FFF2-40B4-BE49-F238E27FC236}">
                  <a16:creationId xmlns:a16="http://schemas.microsoft.com/office/drawing/2014/main" id="{FBDFBACA-8189-4248-A827-3BB330F023D8}"/>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29">
              <a:extLst>
                <a:ext uri="{FF2B5EF4-FFF2-40B4-BE49-F238E27FC236}">
                  <a16:creationId xmlns:a16="http://schemas.microsoft.com/office/drawing/2014/main" id="{F04EAE43-C4CB-4759-9FE4-C1BF769D4827}"/>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0">
              <a:extLst>
                <a:ext uri="{FF2B5EF4-FFF2-40B4-BE49-F238E27FC236}">
                  <a16:creationId xmlns:a16="http://schemas.microsoft.com/office/drawing/2014/main" id="{816CD6E1-5D33-402A-80C5-8723141B291D}"/>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1">
              <a:extLst>
                <a:ext uri="{FF2B5EF4-FFF2-40B4-BE49-F238E27FC236}">
                  <a16:creationId xmlns:a16="http://schemas.microsoft.com/office/drawing/2014/main" id="{0DD607E3-FDCF-40D0-B4AB-47A1780D1FF2}"/>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2">
              <a:extLst>
                <a:ext uri="{FF2B5EF4-FFF2-40B4-BE49-F238E27FC236}">
                  <a16:creationId xmlns:a16="http://schemas.microsoft.com/office/drawing/2014/main" id="{D2E0C79F-3582-484A-85F3-DA20393A1201}"/>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3">
              <a:extLst>
                <a:ext uri="{FF2B5EF4-FFF2-40B4-BE49-F238E27FC236}">
                  <a16:creationId xmlns:a16="http://schemas.microsoft.com/office/drawing/2014/main" id="{A328AAAD-D922-4C3E-8E89-AEA6A61434BA}"/>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4">
              <a:extLst>
                <a:ext uri="{FF2B5EF4-FFF2-40B4-BE49-F238E27FC236}">
                  <a16:creationId xmlns:a16="http://schemas.microsoft.com/office/drawing/2014/main" id="{942E8BC6-295A-4196-AB3A-815FCC915D84}"/>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5">
              <a:extLst>
                <a:ext uri="{FF2B5EF4-FFF2-40B4-BE49-F238E27FC236}">
                  <a16:creationId xmlns:a16="http://schemas.microsoft.com/office/drawing/2014/main" id="{7B655658-6705-4D5E-9A5D-8867897B747D}"/>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6">
              <a:extLst>
                <a:ext uri="{FF2B5EF4-FFF2-40B4-BE49-F238E27FC236}">
                  <a16:creationId xmlns:a16="http://schemas.microsoft.com/office/drawing/2014/main" id="{BAEF8693-B5A2-4894-BD70-DE8F9F30CAA7}"/>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7">
              <a:extLst>
                <a:ext uri="{FF2B5EF4-FFF2-40B4-BE49-F238E27FC236}">
                  <a16:creationId xmlns:a16="http://schemas.microsoft.com/office/drawing/2014/main" id="{FB40E591-D973-4CB1-A97C-9104B9D9A3E9}"/>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8">
              <a:extLst>
                <a:ext uri="{FF2B5EF4-FFF2-40B4-BE49-F238E27FC236}">
                  <a16:creationId xmlns:a16="http://schemas.microsoft.com/office/drawing/2014/main" id="{1D61B3EE-3638-413D-8655-6CDDFE484D3D}"/>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2" name="Shape 39">
              <a:extLst>
                <a:ext uri="{FF2B5EF4-FFF2-40B4-BE49-F238E27FC236}">
                  <a16:creationId xmlns:a16="http://schemas.microsoft.com/office/drawing/2014/main" id="{D9FBD2FF-C9BE-41E5-9B05-A43E896AB975}"/>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216866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86" y="-13855"/>
            <a:ext cx="8977550" cy="1224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1295400"/>
            <a:ext cx="5181600" cy="584775"/>
          </a:xfrm>
          <a:prstGeom prst="rect">
            <a:avLst/>
          </a:prstGeom>
          <a:noFill/>
        </p:spPr>
        <p:txBody>
          <a:bodyPr wrap="square" rtlCol="0">
            <a:spAutoFit/>
          </a:bodyPr>
          <a:lstStyle/>
          <a:p>
            <a:pPr algn="ctr"/>
            <a:r>
              <a:rPr lang="en-US" sz="3200" b="1" dirty="0">
                <a:solidFill>
                  <a:prstClr val="black"/>
                </a:solidFill>
              </a:rPr>
              <a:t>More Rental Reality</a:t>
            </a:r>
          </a:p>
        </p:txBody>
      </p:sp>
      <p:sp>
        <p:nvSpPr>
          <p:cNvPr id="4" name="Content Placeholder 3"/>
          <p:cNvSpPr>
            <a:spLocks noGrp="1"/>
          </p:cNvSpPr>
          <p:nvPr>
            <p:ph idx="1"/>
          </p:nvPr>
        </p:nvSpPr>
        <p:spPr>
          <a:xfrm>
            <a:off x="365859" y="1622397"/>
            <a:ext cx="8453243" cy="4904509"/>
          </a:xfrm>
        </p:spPr>
        <p:txBody>
          <a:bodyPr>
            <a:noAutofit/>
          </a:bodyPr>
          <a:lstStyle/>
          <a:p>
            <a:endParaRPr lang="en-US" sz="1200" dirty="0"/>
          </a:p>
          <a:p>
            <a:r>
              <a:rPr lang="en-US" sz="1200" dirty="0"/>
              <a:t>Obtain renters insurance!!!</a:t>
            </a:r>
          </a:p>
          <a:p>
            <a:pPr lvl="1"/>
            <a:r>
              <a:rPr lang="en-US" sz="1200" dirty="0"/>
              <a:t>Will cover fire, explosion and smoke, nothing to do with flooding…found out about both the hard way.</a:t>
            </a:r>
          </a:p>
          <a:p>
            <a:pPr lvl="1"/>
            <a:r>
              <a:rPr lang="en-US" sz="1200" dirty="0"/>
              <a:t>Insurance companies don’t follow “jointly and severally”</a:t>
            </a:r>
          </a:p>
          <a:p>
            <a:pPr lvl="1"/>
            <a:r>
              <a:rPr lang="en-US" sz="1200" dirty="0"/>
              <a:t>They seek to assign individual responsibility</a:t>
            </a:r>
          </a:p>
          <a:p>
            <a:pPr lvl="1"/>
            <a:r>
              <a:rPr lang="en-US" sz="1200" dirty="0"/>
              <a:t>We require $300,000 (see charts for average cost of property in Bozeman) liability and to be named as additional interest</a:t>
            </a:r>
          </a:p>
          <a:p>
            <a:pPr lvl="2"/>
            <a:r>
              <a:rPr lang="en-US" sz="1200" dirty="0"/>
              <a:t>Still very reasonably priced</a:t>
            </a:r>
          </a:p>
          <a:p>
            <a:pPr lvl="2"/>
            <a:r>
              <a:rPr lang="en-US" sz="1200" dirty="0"/>
              <a:t>Being named as additional interest means that we will be notified if the policy is cancelled</a:t>
            </a:r>
          </a:p>
          <a:p>
            <a:pPr lvl="2"/>
            <a:r>
              <a:rPr lang="en-US" sz="1200" dirty="0"/>
              <a:t>Hard to believe, but some people cancel the policy as soon as they show proof of insurance</a:t>
            </a:r>
          </a:p>
          <a:p>
            <a:r>
              <a:rPr lang="en-US" sz="1200" dirty="0"/>
              <a:t>Freedom changes people</a:t>
            </a:r>
          </a:p>
          <a:p>
            <a:pPr lvl="1"/>
            <a:r>
              <a:rPr lang="en-US" sz="1200" dirty="0"/>
              <a:t>No way to predict reaction</a:t>
            </a:r>
          </a:p>
          <a:p>
            <a:pPr lvl="1"/>
            <a:r>
              <a:rPr lang="en-US" sz="1200" dirty="0"/>
              <a:t>Pressures of school, rent, relationships</a:t>
            </a:r>
          </a:p>
          <a:p>
            <a:r>
              <a:rPr lang="en-US" sz="1200" dirty="0"/>
              <a:t>Parents are the last to know</a:t>
            </a:r>
          </a:p>
          <a:p>
            <a:pPr lvl="1"/>
            <a:r>
              <a:rPr lang="en-US" sz="1200" dirty="0"/>
              <a:t>Been screamed at by plenty of parents whose student forgot to inform them of key details (numerous police calls, shut the heat off during winter break, haven’t sent in necessary paperwork yet)</a:t>
            </a:r>
          </a:p>
          <a:p>
            <a:r>
              <a:rPr lang="en-US" sz="1200" dirty="0"/>
              <a:t>Remember, “Jointly and Severally”</a:t>
            </a:r>
          </a:p>
          <a:p>
            <a:pPr lvl="1"/>
            <a:r>
              <a:rPr lang="en-US" sz="1200" dirty="0"/>
              <a:t>Each person is 100% responsible, along with any co-signers.</a:t>
            </a:r>
          </a:p>
          <a:p>
            <a:pPr lvl="2"/>
            <a:r>
              <a:rPr lang="en-US" sz="1200" dirty="0"/>
              <a:t>A deadbeat roommate will cost you money</a:t>
            </a:r>
          </a:p>
          <a:p>
            <a:pPr lvl="2"/>
            <a:r>
              <a:rPr lang="en-US" sz="1200" dirty="0"/>
              <a:t>Damages from a party run amok are yours to pay, even if you weren’t there</a:t>
            </a:r>
          </a:p>
          <a:p>
            <a:pPr lvl="2"/>
            <a:r>
              <a:rPr lang="en-US" sz="1200" dirty="0"/>
              <a:t>Getting fed up and storming out the front door does not remove you from the lease, you have to be “signed off” of the lease.</a:t>
            </a:r>
          </a:p>
          <a:p>
            <a:r>
              <a:rPr lang="en-US" sz="1200" dirty="0"/>
              <a:t>Chapter 70, Section 24 of Montana Code Annotated is the Montana Landlord/Tenant Act</a:t>
            </a:r>
          </a:p>
        </p:txBody>
      </p:sp>
      <p:grpSp>
        <p:nvGrpSpPr>
          <p:cNvPr id="7" name="Group 6">
            <a:extLst>
              <a:ext uri="{FF2B5EF4-FFF2-40B4-BE49-F238E27FC236}">
                <a16:creationId xmlns:a16="http://schemas.microsoft.com/office/drawing/2014/main" id="{089D4D41-5D9C-4057-A513-B26B1ABC3681}"/>
              </a:ext>
            </a:extLst>
          </p:cNvPr>
          <p:cNvGrpSpPr/>
          <p:nvPr/>
        </p:nvGrpSpPr>
        <p:grpSpPr>
          <a:xfrm>
            <a:off x="7924800" y="6166713"/>
            <a:ext cx="1063307" cy="453221"/>
            <a:chOff x="0" y="0"/>
            <a:chExt cx="6255711" cy="1686445"/>
          </a:xfrm>
        </p:grpSpPr>
        <p:sp>
          <p:nvSpPr>
            <p:cNvPr id="8" name="Shape 6">
              <a:extLst>
                <a:ext uri="{FF2B5EF4-FFF2-40B4-BE49-F238E27FC236}">
                  <a16:creationId xmlns:a16="http://schemas.microsoft.com/office/drawing/2014/main" id="{712546B6-A68C-4EDA-8107-A8525AAD05A5}"/>
                </a:ext>
              </a:extLst>
            </p:cNvPr>
            <p:cNvSpPr/>
            <p:nvPr/>
          </p:nvSpPr>
          <p:spPr>
            <a:xfrm>
              <a:off x="1237394" y="0"/>
              <a:ext cx="695516" cy="1299705"/>
            </a:xfrm>
            <a:custGeom>
              <a:avLst/>
              <a:gdLst/>
              <a:ahLst/>
              <a:cxnLst/>
              <a:rect l="0" t="0" r="0" b="0"/>
              <a:pathLst>
                <a:path w="695516" h="1299705">
                  <a:moveTo>
                    <a:pt x="688467" y="0"/>
                  </a:moveTo>
                  <a:lnTo>
                    <a:pt x="695516" y="8823"/>
                  </a:lnTo>
                  <a:lnTo>
                    <a:pt x="695516" y="241884"/>
                  </a:lnTo>
                  <a:lnTo>
                    <a:pt x="692976" y="238684"/>
                  </a:lnTo>
                  <a:lnTo>
                    <a:pt x="387896" y="629412"/>
                  </a:lnTo>
                  <a:lnTo>
                    <a:pt x="695516" y="443561"/>
                  </a:lnTo>
                  <a:lnTo>
                    <a:pt x="695516" y="1299655"/>
                  </a:lnTo>
                  <a:lnTo>
                    <a:pt x="332257" y="1299705"/>
                  </a:lnTo>
                  <a:lnTo>
                    <a:pt x="0" y="883069"/>
                  </a:lnTo>
                  <a:lnTo>
                    <a:pt x="68846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9" name="Shape 7">
              <a:extLst>
                <a:ext uri="{FF2B5EF4-FFF2-40B4-BE49-F238E27FC236}">
                  <a16:creationId xmlns:a16="http://schemas.microsoft.com/office/drawing/2014/main" id="{E1AB787F-BBEE-49F7-9013-108D819ABA9E}"/>
                </a:ext>
              </a:extLst>
            </p:cNvPr>
            <p:cNvSpPr/>
            <p:nvPr/>
          </p:nvSpPr>
          <p:spPr>
            <a:xfrm>
              <a:off x="1932910" y="8823"/>
              <a:ext cx="1031177" cy="1290882"/>
            </a:xfrm>
            <a:custGeom>
              <a:avLst/>
              <a:gdLst/>
              <a:ahLst/>
              <a:cxnLst/>
              <a:rect l="0" t="0" r="0" b="0"/>
              <a:pathLst>
                <a:path w="1031177" h="1290882">
                  <a:moveTo>
                    <a:pt x="0" y="0"/>
                  </a:moveTo>
                  <a:lnTo>
                    <a:pt x="1031177" y="1290882"/>
                  </a:lnTo>
                  <a:lnTo>
                    <a:pt x="833209" y="1290717"/>
                  </a:lnTo>
                  <a:lnTo>
                    <a:pt x="0" y="1290832"/>
                  </a:lnTo>
                  <a:lnTo>
                    <a:pt x="0" y="434737"/>
                  </a:lnTo>
                  <a:lnTo>
                    <a:pt x="5067" y="431676"/>
                  </a:lnTo>
                  <a:lnTo>
                    <a:pt x="307619" y="620589"/>
                  </a:lnTo>
                  <a:lnTo>
                    <a:pt x="0" y="233060"/>
                  </a:lnTo>
                  <a:lnTo>
                    <a:pt x="0"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sp>
          <p:nvSpPr>
            <p:cNvPr id="10" name="Shape 8">
              <a:extLst>
                <a:ext uri="{FF2B5EF4-FFF2-40B4-BE49-F238E27FC236}">
                  <a16:creationId xmlns:a16="http://schemas.microsoft.com/office/drawing/2014/main" id="{EC8BCB16-544A-4092-9B9C-2C6195843282}"/>
                </a:ext>
              </a:extLst>
            </p:cNvPr>
            <p:cNvSpPr/>
            <p:nvPr/>
          </p:nvSpPr>
          <p:spPr>
            <a:xfrm>
              <a:off x="0"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1" name="Shape 9">
              <a:extLst>
                <a:ext uri="{FF2B5EF4-FFF2-40B4-BE49-F238E27FC236}">
                  <a16:creationId xmlns:a16="http://schemas.microsoft.com/office/drawing/2014/main" id="{73587388-5BA6-407A-A2A4-9EEBF653E542}"/>
                </a:ext>
              </a:extLst>
            </p:cNvPr>
            <p:cNvSpPr/>
            <p:nvPr/>
          </p:nvSpPr>
          <p:spPr>
            <a:xfrm>
              <a:off x="70720" y="1422533"/>
              <a:ext cx="69425" cy="145006"/>
            </a:xfrm>
            <a:custGeom>
              <a:avLst/>
              <a:gdLst/>
              <a:ahLst/>
              <a:cxnLst/>
              <a:rect l="0" t="0" r="0" b="0"/>
              <a:pathLst>
                <a:path w="69425" h="145006">
                  <a:moveTo>
                    <a:pt x="0" y="0"/>
                  </a:moveTo>
                  <a:lnTo>
                    <a:pt x="19412" y="3202"/>
                  </a:lnTo>
                  <a:cubicBezTo>
                    <a:pt x="30207" y="6122"/>
                    <a:pt x="39706" y="11622"/>
                    <a:pt x="47898" y="19712"/>
                  </a:cubicBezTo>
                  <a:cubicBezTo>
                    <a:pt x="62249" y="33732"/>
                    <a:pt x="69425" y="51436"/>
                    <a:pt x="69425" y="72797"/>
                  </a:cubicBezTo>
                  <a:cubicBezTo>
                    <a:pt x="69425"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2" name="Shape 10">
              <a:extLst>
                <a:ext uri="{FF2B5EF4-FFF2-40B4-BE49-F238E27FC236}">
                  <a16:creationId xmlns:a16="http://schemas.microsoft.com/office/drawing/2014/main" id="{7EFD0F66-8867-4267-8BFC-9543E844A9D1}"/>
                </a:ext>
              </a:extLst>
            </p:cNvPr>
            <p:cNvSpPr/>
            <p:nvPr/>
          </p:nvSpPr>
          <p:spPr>
            <a:xfrm>
              <a:off x="294970"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3" name="Shape 11">
              <a:extLst>
                <a:ext uri="{FF2B5EF4-FFF2-40B4-BE49-F238E27FC236}">
                  <a16:creationId xmlns:a16="http://schemas.microsoft.com/office/drawing/2014/main" id="{09CD6B83-4AF3-4339-82DE-F957E929CB63}"/>
                </a:ext>
              </a:extLst>
            </p:cNvPr>
            <p:cNvSpPr/>
            <p:nvPr/>
          </p:nvSpPr>
          <p:spPr>
            <a:xfrm>
              <a:off x="365449" y="1424243"/>
              <a:ext cx="91510" cy="246991"/>
            </a:xfrm>
            <a:custGeom>
              <a:avLst/>
              <a:gdLst/>
              <a:ahLst/>
              <a:cxnLst/>
              <a:rect l="0" t="0" r="0" b="0"/>
              <a:pathLst>
                <a:path w="91510" h="246991">
                  <a:moveTo>
                    <a:pt x="0" y="0"/>
                  </a:moveTo>
                  <a:lnTo>
                    <a:pt x="16340" y="1782"/>
                  </a:lnTo>
                  <a:cubicBezTo>
                    <a:pt x="28261" y="4885"/>
                    <a:pt x="37891"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4" name="Shape 12">
              <a:extLst>
                <a:ext uri="{FF2B5EF4-FFF2-40B4-BE49-F238E27FC236}">
                  <a16:creationId xmlns:a16="http://schemas.microsoft.com/office/drawing/2014/main" id="{58BFFCDA-8D43-426F-A49C-41BD31013F5D}"/>
                </a:ext>
              </a:extLst>
            </p:cNvPr>
            <p:cNvSpPr/>
            <p:nvPr/>
          </p:nvSpPr>
          <p:spPr>
            <a:xfrm>
              <a:off x="592371" y="1416809"/>
              <a:ext cx="130600" cy="258947"/>
            </a:xfrm>
            <a:custGeom>
              <a:avLst/>
              <a:gdLst/>
              <a:ahLst/>
              <a:cxnLst/>
              <a:rect l="0" t="0" r="0" b="0"/>
              <a:pathLst>
                <a:path w="130600" h="258947">
                  <a:moveTo>
                    <a:pt x="130600" y="0"/>
                  </a:moveTo>
                  <a:lnTo>
                    <a:pt x="130600" y="35342"/>
                  </a:lnTo>
                  <a:lnTo>
                    <a:pt x="94794" y="42097"/>
                  </a:lnTo>
                  <a:cubicBezTo>
                    <a:pt x="83817" y="46622"/>
                    <a:pt x="73851" y="53410"/>
                    <a:pt x="64897" y="62465"/>
                  </a:cubicBezTo>
                  <a:cubicBezTo>
                    <a:pt x="46990" y="80359"/>
                    <a:pt x="38037" y="102470"/>
                    <a:pt x="38037" y="128759"/>
                  </a:cubicBezTo>
                  <a:cubicBezTo>
                    <a:pt x="38037" y="156356"/>
                    <a:pt x="47308" y="179051"/>
                    <a:pt x="65862" y="196831"/>
                  </a:cubicBezTo>
                  <a:cubicBezTo>
                    <a:pt x="84315" y="214623"/>
                    <a:pt x="105626" y="223513"/>
                    <a:pt x="129794" y="223513"/>
                  </a:cubicBezTo>
                  <a:lnTo>
                    <a:pt x="130600" y="223362"/>
                  </a:lnTo>
                  <a:lnTo>
                    <a:pt x="130600" y="258707"/>
                  </a:lnTo>
                  <a:lnTo>
                    <a:pt x="129311" y="258947"/>
                  </a:lnTo>
                  <a:cubicBezTo>
                    <a:pt x="97041" y="258947"/>
                    <a:pt x="68085" y="247783"/>
                    <a:pt x="42405" y="225444"/>
                  </a:cubicBezTo>
                  <a:cubicBezTo>
                    <a:pt x="14135" y="200755"/>
                    <a:pt x="0" y="168383"/>
                    <a:pt x="0" y="128365"/>
                  </a:cubicBezTo>
                  <a:cubicBezTo>
                    <a:pt x="0" y="93186"/>
                    <a:pt x="12903" y="62973"/>
                    <a:pt x="38684" y="37738"/>
                  </a:cubicBezTo>
                  <a:cubicBezTo>
                    <a:pt x="51524" y="25114"/>
                    <a:pt x="65656" y="15649"/>
                    <a:pt x="81082" y="9341"/>
                  </a:cubicBezTo>
                  <a:lnTo>
                    <a:pt x="13060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5" name="Shape 13">
              <a:extLst>
                <a:ext uri="{FF2B5EF4-FFF2-40B4-BE49-F238E27FC236}">
                  <a16:creationId xmlns:a16="http://schemas.microsoft.com/office/drawing/2014/main" id="{EE3350D7-70D0-4151-AE43-B84F38783360}"/>
                </a:ext>
              </a:extLst>
            </p:cNvPr>
            <p:cNvSpPr/>
            <p:nvPr/>
          </p:nvSpPr>
          <p:spPr>
            <a:xfrm>
              <a:off x="722972" y="1416688"/>
              <a:ext cx="130588" cy="258828"/>
            </a:xfrm>
            <a:custGeom>
              <a:avLst/>
              <a:gdLst/>
              <a:ahLst/>
              <a:cxnLst/>
              <a:rect l="0" t="0" r="0" b="0"/>
              <a:pathLst>
                <a:path w="130588" h="258828">
                  <a:moveTo>
                    <a:pt x="641" y="0"/>
                  </a:moveTo>
                  <a:cubicBezTo>
                    <a:pt x="36252" y="0"/>
                    <a:pt x="66770" y="12726"/>
                    <a:pt x="92234" y="38176"/>
                  </a:cubicBezTo>
                  <a:cubicBezTo>
                    <a:pt x="117799" y="63640"/>
                    <a:pt x="130588" y="94221"/>
                    <a:pt x="130588" y="129934"/>
                  </a:cubicBezTo>
                  <a:cubicBezTo>
                    <a:pt x="130588" y="165862"/>
                    <a:pt x="117748" y="196342"/>
                    <a:pt x="92081" y="221361"/>
                  </a:cubicBezTo>
                  <a:cubicBezTo>
                    <a:pt x="79185" y="233934"/>
                    <a:pt x="64957" y="243361"/>
                    <a:pt x="49397" y="249644"/>
                  </a:cubicBezTo>
                  <a:lnTo>
                    <a:pt x="0" y="258828"/>
                  </a:lnTo>
                  <a:lnTo>
                    <a:pt x="0" y="223483"/>
                  </a:lnTo>
                  <a:lnTo>
                    <a:pt x="35438" y="216843"/>
                  </a:lnTo>
                  <a:cubicBezTo>
                    <a:pt x="46495" y="212315"/>
                    <a:pt x="56528" y="205524"/>
                    <a:pt x="65538" y="196469"/>
                  </a:cubicBezTo>
                  <a:cubicBezTo>
                    <a:pt x="83560" y="178143"/>
                    <a:pt x="92564" y="155829"/>
                    <a:pt x="92564" y="129527"/>
                  </a:cubicBezTo>
                  <a:cubicBezTo>
                    <a:pt x="92564" y="102908"/>
                    <a:pt x="83661" y="80594"/>
                    <a:pt x="65869" y="62586"/>
                  </a:cubicBezTo>
                  <a:cubicBezTo>
                    <a:pt x="48165" y="44476"/>
                    <a:pt x="26270" y="35433"/>
                    <a:pt x="159" y="35433"/>
                  </a:cubicBezTo>
                  <a:lnTo>
                    <a:pt x="0" y="35463"/>
                  </a:lnTo>
                  <a:lnTo>
                    <a:pt x="0" y="121"/>
                  </a:lnTo>
                  <a:lnTo>
                    <a:pt x="6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6" name="Shape 14">
              <a:extLst>
                <a:ext uri="{FF2B5EF4-FFF2-40B4-BE49-F238E27FC236}">
                  <a16:creationId xmlns:a16="http://schemas.microsoft.com/office/drawing/2014/main" id="{D272FF96-6DA8-4F85-BD77-1C16AFA455E5}"/>
                </a:ext>
              </a:extLst>
            </p:cNvPr>
            <p:cNvSpPr/>
            <p:nvPr/>
          </p:nvSpPr>
          <p:spPr>
            <a:xfrm>
              <a:off x="1016967" y="1421366"/>
              <a:ext cx="70720" cy="249860"/>
            </a:xfrm>
            <a:custGeom>
              <a:avLst/>
              <a:gdLst/>
              <a:ahLst/>
              <a:cxnLst/>
              <a:rect l="0" t="0" r="0" b="0"/>
              <a:pathLst>
                <a:path w="70720" h="249860">
                  <a:moveTo>
                    <a:pt x="0" y="0"/>
                  </a:moveTo>
                  <a:lnTo>
                    <a:pt x="42723" y="0"/>
                  </a:lnTo>
                  <a:cubicBezTo>
                    <a:pt x="53188" y="0"/>
                    <a:pt x="62373" y="365"/>
                    <a:pt x="70275" y="1094"/>
                  </a:cubicBezTo>
                  <a:lnTo>
                    <a:pt x="70720" y="1167"/>
                  </a:lnTo>
                  <a:lnTo>
                    <a:pt x="70720" y="36918"/>
                  </a:lnTo>
                  <a:lnTo>
                    <a:pt x="50165" y="34798"/>
                  </a:lnTo>
                  <a:lnTo>
                    <a:pt x="37706" y="34798"/>
                  </a:lnTo>
                  <a:lnTo>
                    <a:pt x="37706" y="113449"/>
                  </a:lnTo>
                  <a:lnTo>
                    <a:pt x="51778" y="113449"/>
                  </a:lnTo>
                  <a:lnTo>
                    <a:pt x="70720" y="111366"/>
                  </a:lnTo>
                  <a:lnTo>
                    <a:pt x="70720" y="146174"/>
                  </a:lnTo>
                  <a:lnTo>
                    <a:pt x="55182" y="148400"/>
                  </a:lnTo>
                  <a:lnTo>
                    <a:pt x="37706" y="148400"/>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7" name="Shape 15">
              <a:extLst>
                <a:ext uri="{FF2B5EF4-FFF2-40B4-BE49-F238E27FC236}">
                  <a16:creationId xmlns:a16="http://schemas.microsoft.com/office/drawing/2014/main" id="{39B992E5-9BDD-42C2-AD39-1F16F99C901B}"/>
                </a:ext>
              </a:extLst>
            </p:cNvPr>
            <p:cNvSpPr/>
            <p:nvPr/>
          </p:nvSpPr>
          <p:spPr>
            <a:xfrm>
              <a:off x="1087686" y="1422533"/>
              <a:ext cx="69424" cy="145006"/>
            </a:xfrm>
            <a:custGeom>
              <a:avLst/>
              <a:gdLst/>
              <a:ahLst/>
              <a:cxnLst/>
              <a:rect l="0" t="0" r="0" b="0"/>
              <a:pathLst>
                <a:path w="69424" h="145006">
                  <a:moveTo>
                    <a:pt x="0" y="0"/>
                  </a:moveTo>
                  <a:lnTo>
                    <a:pt x="19412" y="3202"/>
                  </a:lnTo>
                  <a:cubicBezTo>
                    <a:pt x="30207" y="6122"/>
                    <a:pt x="39706" y="11622"/>
                    <a:pt x="47898" y="19712"/>
                  </a:cubicBezTo>
                  <a:cubicBezTo>
                    <a:pt x="62249" y="33732"/>
                    <a:pt x="69424" y="51436"/>
                    <a:pt x="69424" y="72797"/>
                  </a:cubicBezTo>
                  <a:cubicBezTo>
                    <a:pt x="69424" y="95658"/>
                    <a:pt x="61754" y="113793"/>
                    <a:pt x="46437" y="127166"/>
                  </a:cubicBezTo>
                  <a:cubicBezTo>
                    <a:pt x="38779" y="133859"/>
                    <a:pt x="29785" y="138876"/>
                    <a:pt x="19455" y="142219"/>
                  </a:cubicBezTo>
                  <a:lnTo>
                    <a:pt x="0" y="145006"/>
                  </a:lnTo>
                  <a:lnTo>
                    <a:pt x="0" y="110199"/>
                  </a:lnTo>
                  <a:lnTo>
                    <a:pt x="3787" y="109782"/>
                  </a:lnTo>
                  <a:cubicBezTo>
                    <a:pt x="23270" y="104784"/>
                    <a:pt x="33014" y="92289"/>
                    <a:pt x="33014" y="72315"/>
                  </a:cubicBezTo>
                  <a:cubicBezTo>
                    <a:pt x="33014" y="52970"/>
                    <a:pt x="22970" y="40882"/>
                    <a:pt x="2881" y="36048"/>
                  </a:cubicBezTo>
                  <a:lnTo>
                    <a:pt x="0" y="3575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8" name="Shape 16">
              <a:extLst>
                <a:ext uri="{FF2B5EF4-FFF2-40B4-BE49-F238E27FC236}">
                  <a16:creationId xmlns:a16="http://schemas.microsoft.com/office/drawing/2014/main" id="{4B751162-7361-4557-8A0E-52C915F6B90C}"/>
                </a:ext>
              </a:extLst>
            </p:cNvPr>
            <p:cNvSpPr/>
            <p:nvPr/>
          </p:nvSpPr>
          <p:spPr>
            <a:xfrm>
              <a:off x="1311947" y="1421371"/>
              <a:ext cx="137871" cy="249860"/>
            </a:xfrm>
            <a:custGeom>
              <a:avLst/>
              <a:gdLst/>
              <a:ahLst/>
              <a:cxnLst/>
              <a:rect l="0" t="0" r="0" b="0"/>
              <a:pathLst>
                <a:path w="137871" h="249860">
                  <a:moveTo>
                    <a:pt x="0" y="0"/>
                  </a:moveTo>
                  <a:lnTo>
                    <a:pt x="137871" y="0"/>
                  </a:lnTo>
                  <a:lnTo>
                    <a:pt x="137871" y="35446"/>
                  </a:lnTo>
                  <a:lnTo>
                    <a:pt x="37706" y="35446"/>
                  </a:lnTo>
                  <a:lnTo>
                    <a:pt x="37706" y="95478"/>
                  </a:lnTo>
                  <a:lnTo>
                    <a:pt x="134963" y="95478"/>
                  </a:lnTo>
                  <a:lnTo>
                    <a:pt x="134963" y="130924"/>
                  </a:lnTo>
                  <a:lnTo>
                    <a:pt x="37706" y="130924"/>
                  </a:lnTo>
                  <a:lnTo>
                    <a:pt x="37706"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19" name="Shape 17">
              <a:extLst>
                <a:ext uri="{FF2B5EF4-FFF2-40B4-BE49-F238E27FC236}">
                  <a16:creationId xmlns:a16="http://schemas.microsoft.com/office/drawing/2014/main" id="{30BFFE05-74B8-4242-8D49-4FEB5C826523}"/>
                </a:ext>
              </a:extLst>
            </p:cNvPr>
            <p:cNvSpPr/>
            <p:nvPr/>
          </p:nvSpPr>
          <p:spPr>
            <a:xfrm>
              <a:off x="1615331" y="1421374"/>
              <a:ext cx="70479" cy="249860"/>
            </a:xfrm>
            <a:custGeom>
              <a:avLst/>
              <a:gdLst/>
              <a:ahLst/>
              <a:cxnLst/>
              <a:rect l="0" t="0" r="0" b="0"/>
              <a:pathLst>
                <a:path w="70479" h="249860">
                  <a:moveTo>
                    <a:pt x="0" y="0"/>
                  </a:moveTo>
                  <a:lnTo>
                    <a:pt x="44183" y="0"/>
                  </a:lnTo>
                  <a:lnTo>
                    <a:pt x="70479" y="2869"/>
                  </a:lnTo>
                  <a:lnTo>
                    <a:pt x="70479" y="37478"/>
                  </a:lnTo>
                  <a:lnTo>
                    <a:pt x="51143" y="35446"/>
                  </a:lnTo>
                  <a:lnTo>
                    <a:pt x="37706" y="35446"/>
                  </a:lnTo>
                  <a:lnTo>
                    <a:pt x="37706" y="114732"/>
                  </a:lnTo>
                  <a:lnTo>
                    <a:pt x="49682" y="114732"/>
                  </a:lnTo>
                  <a:lnTo>
                    <a:pt x="70479" y="112461"/>
                  </a:lnTo>
                  <a:lnTo>
                    <a:pt x="70479" y="184817"/>
                  </a:lnTo>
                  <a:lnTo>
                    <a:pt x="44501" y="147587"/>
                  </a:lnTo>
                  <a:lnTo>
                    <a:pt x="37706" y="147587"/>
                  </a:lnTo>
                  <a:lnTo>
                    <a:pt x="37706"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0" name="Shape 18">
              <a:extLst>
                <a:ext uri="{FF2B5EF4-FFF2-40B4-BE49-F238E27FC236}">
                  <a16:creationId xmlns:a16="http://schemas.microsoft.com/office/drawing/2014/main" id="{FDF5F70B-C00E-4B4D-882E-3C83AF82F9ED}"/>
                </a:ext>
              </a:extLst>
            </p:cNvPr>
            <p:cNvSpPr/>
            <p:nvPr/>
          </p:nvSpPr>
          <p:spPr>
            <a:xfrm>
              <a:off x="1685810" y="1424243"/>
              <a:ext cx="91510" cy="246991"/>
            </a:xfrm>
            <a:custGeom>
              <a:avLst/>
              <a:gdLst/>
              <a:ahLst/>
              <a:cxnLst/>
              <a:rect l="0" t="0" r="0" b="0"/>
              <a:pathLst>
                <a:path w="91510" h="246991">
                  <a:moveTo>
                    <a:pt x="0" y="0"/>
                  </a:moveTo>
                  <a:lnTo>
                    <a:pt x="16340" y="1782"/>
                  </a:lnTo>
                  <a:cubicBezTo>
                    <a:pt x="28260" y="4885"/>
                    <a:pt x="37890" y="9539"/>
                    <a:pt x="45231" y="15749"/>
                  </a:cubicBezTo>
                  <a:cubicBezTo>
                    <a:pt x="61411" y="29554"/>
                    <a:pt x="69501" y="47779"/>
                    <a:pt x="69501" y="70436"/>
                  </a:cubicBezTo>
                  <a:cubicBezTo>
                    <a:pt x="69501" y="88127"/>
                    <a:pt x="64433" y="103341"/>
                    <a:pt x="54286" y="116067"/>
                  </a:cubicBezTo>
                  <a:cubicBezTo>
                    <a:pt x="44152" y="128805"/>
                    <a:pt x="30766" y="136946"/>
                    <a:pt x="14154" y="140502"/>
                  </a:cubicBezTo>
                  <a:lnTo>
                    <a:pt x="91510" y="246991"/>
                  </a:lnTo>
                  <a:lnTo>
                    <a:pt x="45383" y="246991"/>
                  </a:lnTo>
                  <a:lnTo>
                    <a:pt x="0" y="181949"/>
                  </a:lnTo>
                  <a:lnTo>
                    <a:pt x="0" y="109593"/>
                  </a:lnTo>
                  <a:lnTo>
                    <a:pt x="2635" y="109305"/>
                  </a:lnTo>
                  <a:cubicBezTo>
                    <a:pt x="22721" y="104189"/>
                    <a:pt x="32772" y="91397"/>
                    <a:pt x="32772" y="70918"/>
                  </a:cubicBezTo>
                  <a:cubicBezTo>
                    <a:pt x="32772" y="51744"/>
                    <a:pt x="23000" y="39764"/>
                    <a:pt x="3460" y="34972"/>
                  </a:cubicBezTo>
                  <a:lnTo>
                    <a:pt x="0" y="3460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1" name="Shape 19">
              <a:extLst>
                <a:ext uri="{FF2B5EF4-FFF2-40B4-BE49-F238E27FC236}">
                  <a16:creationId xmlns:a16="http://schemas.microsoft.com/office/drawing/2014/main" id="{A7FCE4BD-9CCA-4A4D-8BCE-E5E577E9DF11}"/>
                </a:ext>
              </a:extLst>
            </p:cNvPr>
            <p:cNvSpPr/>
            <p:nvPr/>
          </p:nvSpPr>
          <p:spPr>
            <a:xfrm>
              <a:off x="1901725" y="1421371"/>
              <a:ext cx="152438" cy="249860"/>
            </a:xfrm>
            <a:custGeom>
              <a:avLst/>
              <a:gdLst/>
              <a:ahLst/>
              <a:cxnLst/>
              <a:rect l="0" t="0" r="0" b="0"/>
              <a:pathLst>
                <a:path w="152438" h="249860">
                  <a:moveTo>
                    <a:pt x="0" y="0"/>
                  </a:moveTo>
                  <a:lnTo>
                    <a:pt x="152438" y="0"/>
                  </a:lnTo>
                  <a:lnTo>
                    <a:pt x="152438" y="35446"/>
                  </a:lnTo>
                  <a:lnTo>
                    <a:pt x="95161" y="35446"/>
                  </a:lnTo>
                  <a:lnTo>
                    <a:pt x="95161" y="249860"/>
                  </a:lnTo>
                  <a:lnTo>
                    <a:pt x="57455" y="249860"/>
                  </a:lnTo>
                  <a:lnTo>
                    <a:pt x="57455"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2" name="Shape 20">
              <a:extLst>
                <a:ext uri="{FF2B5EF4-FFF2-40B4-BE49-F238E27FC236}">
                  <a16:creationId xmlns:a16="http://schemas.microsoft.com/office/drawing/2014/main" id="{C7AD687C-A541-4CBF-A11D-A49B680E310E}"/>
                </a:ext>
              </a:extLst>
            </p:cNvPr>
            <p:cNvSpPr/>
            <p:nvPr/>
          </p:nvSpPr>
          <p:spPr>
            <a:xfrm>
              <a:off x="2188941" y="1421369"/>
              <a:ext cx="201143" cy="249860"/>
            </a:xfrm>
            <a:custGeom>
              <a:avLst/>
              <a:gdLst/>
              <a:ahLst/>
              <a:cxnLst/>
              <a:rect l="0" t="0" r="0" b="0"/>
              <a:pathLst>
                <a:path w="201143" h="249860">
                  <a:moveTo>
                    <a:pt x="0" y="0"/>
                  </a:moveTo>
                  <a:lnTo>
                    <a:pt x="43370" y="0"/>
                  </a:lnTo>
                  <a:lnTo>
                    <a:pt x="100495" y="99847"/>
                  </a:lnTo>
                  <a:lnTo>
                    <a:pt x="157772" y="0"/>
                  </a:lnTo>
                  <a:lnTo>
                    <a:pt x="201143" y="0"/>
                  </a:lnTo>
                  <a:lnTo>
                    <a:pt x="119266" y="141922"/>
                  </a:lnTo>
                  <a:lnTo>
                    <a:pt x="119266" y="249860"/>
                  </a:lnTo>
                  <a:lnTo>
                    <a:pt x="81559" y="249860"/>
                  </a:lnTo>
                  <a:lnTo>
                    <a:pt x="81559" y="14192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3" name="Shape 21">
              <a:extLst>
                <a:ext uri="{FF2B5EF4-FFF2-40B4-BE49-F238E27FC236}">
                  <a16:creationId xmlns:a16="http://schemas.microsoft.com/office/drawing/2014/main" id="{9909289F-0174-4ED6-B0AD-BA618AC9C8EF}"/>
                </a:ext>
              </a:extLst>
            </p:cNvPr>
            <p:cNvSpPr/>
            <p:nvPr/>
          </p:nvSpPr>
          <p:spPr>
            <a:xfrm>
              <a:off x="2744418"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4" name="Shape 22">
              <a:extLst>
                <a:ext uri="{FF2B5EF4-FFF2-40B4-BE49-F238E27FC236}">
                  <a16:creationId xmlns:a16="http://schemas.microsoft.com/office/drawing/2014/main" id="{ED5E022D-5B2A-4347-A7EC-30E19D318A68}"/>
                </a:ext>
              </a:extLst>
            </p:cNvPr>
            <p:cNvSpPr/>
            <p:nvPr/>
          </p:nvSpPr>
          <p:spPr>
            <a:xfrm>
              <a:off x="3159134"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5" name="Shape 23">
              <a:extLst>
                <a:ext uri="{FF2B5EF4-FFF2-40B4-BE49-F238E27FC236}">
                  <a16:creationId xmlns:a16="http://schemas.microsoft.com/office/drawing/2014/main" id="{995795D0-F5EC-4728-8CCE-80A4E23AEF37}"/>
                </a:ext>
              </a:extLst>
            </p:cNvPr>
            <p:cNvSpPr/>
            <p:nvPr/>
          </p:nvSpPr>
          <p:spPr>
            <a:xfrm>
              <a:off x="3281238"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6" name="Shape 24">
              <a:extLst>
                <a:ext uri="{FF2B5EF4-FFF2-40B4-BE49-F238E27FC236}">
                  <a16:creationId xmlns:a16="http://schemas.microsoft.com/office/drawing/2014/main" id="{FB7C502C-72AF-4602-B7E7-7D5138E37612}"/>
                </a:ext>
              </a:extLst>
            </p:cNvPr>
            <p:cNvSpPr/>
            <p:nvPr/>
          </p:nvSpPr>
          <p:spPr>
            <a:xfrm>
              <a:off x="3549268"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6" y="91923"/>
                  </a:lnTo>
                  <a:lnTo>
                    <a:pt x="37706"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7" name="Shape 25">
              <a:extLst>
                <a:ext uri="{FF2B5EF4-FFF2-40B4-BE49-F238E27FC236}">
                  <a16:creationId xmlns:a16="http://schemas.microsoft.com/office/drawing/2014/main" id="{13BBD30A-E7EE-41BF-ADCC-C7901FFAB066}"/>
                </a:ext>
              </a:extLst>
            </p:cNvPr>
            <p:cNvSpPr/>
            <p:nvPr/>
          </p:nvSpPr>
          <p:spPr>
            <a:xfrm>
              <a:off x="3918357" y="1408981"/>
              <a:ext cx="122104" cy="262243"/>
            </a:xfrm>
            <a:custGeom>
              <a:avLst/>
              <a:gdLst/>
              <a:ahLst/>
              <a:cxnLst/>
              <a:rect l="0" t="0" r="0" b="0"/>
              <a:pathLst>
                <a:path w="122104" h="262243">
                  <a:moveTo>
                    <a:pt x="122104" y="0"/>
                  </a:moveTo>
                  <a:lnTo>
                    <a:pt x="122104" y="83125"/>
                  </a:lnTo>
                  <a:lnTo>
                    <a:pt x="84150" y="166130"/>
                  </a:lnTo>
                  <a:lnTo>
                    <a:pt x="122104" y="166130"/>
                  </a:lnTo>
                  <a:lnTo>
                    <a:pt x="122104" y="201563"/>
                  </a:lnTo>
                  <a:lnTo>
                    <a:pt x="68466" y="201563"/>
                  </a:lnTo>
                  <a:lnTo>
                    <a:pt x="40627" y="262243"/>
                  </a:lnTo>
                  <a:lnTo>
                    <a:pt x="0" y="262243"/>
                  </a:lnTo>
                  <a:lnTo>
                    <a:pt x="122104"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8" name="Shape 26">
              <a:extLst>
                <a:ext uri="{FF2B5EF4-FFF2-40B4-BE49-F238E27FC236}">
                  <a16:creationId xmlns:a16="http://schemas.microsoft.com/office/drawing/2014/main" id="{8398B9B3-5104-4635-80EF-A057E7FFA5F8}"/>
                </a:ext>
              </a:extLst>
            </p:cNvPr>
            <p:cNvSpPr/>
            <p:nvPr/>
          </p:nvSpPr>
          <p:spPr>
            <a:xfrm>
              <a:off x="4040461" y="1405667"/>
              <a:ext cx="120796" cy="265557"/>
            </a:xfrm>
            <a:custGeom>
              <a:avLst/>
              <a:gdLst/>
              <a:ahLst/>
              <a:cxnLst/>
              <a:rect l="0" t="0" r="0" b="0"/>
              <a:pathLst>
                <a:path w="120796" h="265557">
                  <a:moveTo>
                    <a:pt x="1543" y="0"/>
                  </a:moveTo>
                  <a:lnTo>
                    <a:pt x="120796" y="265557"/>
                  </a:lnTo>
                  <a:lnTo>
                    <a:pt x="79534" y="265557"/>
                  </a:lnTo>
                  <a:lnTo>
                    <a:pt x="53321" y="204877"/>
                  </a:lnTo>
                  <a:lnTo>
                    <a:pt x="0" y="204877"/>
                  </a:lnTo>
                  <a:lnTo>
                    <a:pt x="0" y="169444"/>
                  </a:lnTo>
                  <a:lnTo>
                    <a:pt x="37954" y="169444"/>
                  </a:lnTo>
                  <a:lnTo>
                    <a:pt x="895" y="84481"/>
                  </a:lnTo>
                  <a:lnTo>
                    <a:pt x="0" y="86439"/>
                  </a:lnTo>
                  <a:lnTo>
                    <a:pt x="0" y="3314"/>
                  </a:lnTo>
                  <a:lnTo>
                    <a:pt x="154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29" name="Shape 27">
              <a:extLst>
                <a:ext uri="{FF2B5EF4-FFF2-40B4-BE49-F238E27FC236}">
                  <a16:creationId xmlns:a16="http://schemas.microsoft.com/office/drawing/2014/main" id="{3BFE5568-4D84-49DA-BA42-225EB76387D1}"/>
                </a:ext>
              </a:extLst>
            </p:cNvPr>
            <p:cNvSpPr/>
            <p:nvPr/>
          </p:nvSpPr>
          <p:spPr>
            <a:xfrm>
              <a:off x="4284698" y="1416516"/>
              <a:ext cx="244196" cy="259398"/>
            </a:xfrm>
            <a:custGeom>
              <a:avLst/>
              <a:gdLst/>
              <a:ahLst/>
              <a:cxnLst/>
              <a:rect l="0" t="0" r="0" b="0"/>
              <a:pathLst>
                <a:path w="244196" h="259398">
                  <a:moveTo>
                    <a:pt x="130607" y="0"/>
                  </a:moveTo>
                  <a:cubicBezTo>
                    <a:pt x="150127" y="0"/>
                    <a:pt x="168351" y="3975"/>
                    <a:pt x="185293" y="11925"/>
                  </a:cubicBezTo>
                  <a:cubicBezTo>
                    <a:pt x="201485" y="19876"/>
                    <a:pt x="217399" y="32791"/>
                    <a:pt x="233032" y="50660"/>
                  </a:cubicBezTo>
                  <a:lnTo>
                    <a:pt x="206172" y="76378"/>
                  </a:lnTo>
                  <a:cubicBezTo>
                    <a:pt x="185674" y="49098"/>
                    <a:pt x="160706" y="35433"/>
                    <a:pt x="131242" y="35433"/>
                  </a:cubicBezTo>
                  <a:cubicBezTo>
                    <a:pt x="104813" y="35433"/>
                    <a:pt x="82639" y="44552"/>
                    <a:pt x="64732" y="62789"/>
                  </a:cubicBezTo>
                  <a:cubicBezTo>
                    <a:pt x="46825" y="80696"/>
                    <a:pt x="37871" y="103150"/>
                    <a:pt x="37871" y="130111"/>
                  </a:cubicBezTo>
                  <a:cubicBezTo>
                    <a:pt x="37871" y="157937"/>
                    <a:pt x="47854" y="180873"/>
                    <a:pt x="67805" y="198882"/>
                  </a:cubicBezTo>
                  <a:cubicBezTo>
                    <a:pt x="86474" y="215608"/>
                    <a:pt x="106706" y="223965"/>
                    <a:pt x="128499" y="223965"/>
                  </a:cubicBezTo>
                  <a:cubicBezTo>
                    <a:pt x="147041" y="223965"/>
                    <a:pt x="163716" y="217729"/>
                    <a:pt x="178498" y="205245"/>
                  </a:cubicBezTo>
                  <a:cubicBezTo>
                    <a:pt x="193281" y="192646"/>
                    <a:pt x="201536" y="177584"/>
                    <a:pt x="203251" y="160045"/>
                  </a:cubicBezTo>
                  <a:lnTo>
                    <a:pt x="140957" y="160045"/>
                  </a:lnTo>
                  <a:lnTo>
                    <a:pt x="140957" y="124600"/>
                  </a:lnTo>
                  <a:lnTo>
                    <a:pt x="244196" y="124600"/>
                  </a:lnTo>
                  <a:lnTo>
                    <a:pt x="244196" y="132855"/>
                  </a:lnTo>
                  <a:cubicBezTo>
                    <a:pt x="244196" y="151625"/>
                    <a:pt x="241986" y="168250"/>
                    <a:pt x="237553" y="182702"/>
                  </a:cubicBezTo>
                  <a:cubicBezTo>
                    <a:pt x="233248" y="196075"/>
                    <a:pt x="225958" y="208585"/>
                    <a:pt x="215722" y="220244"/>
                  </a:cubicBezTo>
                  <a:cubicBezTo>
                    <a:pt x="192532" y="246355"/>
                    <a:pt x="163017" y="259398"/>
                    <a:pt x="127203" y="259398"/>
                  </a:cubicBezTo>
                  <a:cubicBezTo>
                    <a:pt x="92240" y="259398"/>
                    <a:pt x="62319" y="246786"/>
                    <a:pt x="37389" y="221539"/>
                  </a:cubicBezTo>
                  <a:cubicBezTo>
                    <a:pt x="12471" y="196190"/>
                    <a:pt x="0" y="165760"/>
                    <a:pt x="0" y="130264"/>
                  </a:cubicBezTo>
                  <a:cubicBezTo>
                    <a:pt x="0" y="94018"/>
                    <a:pt x="12674" y="63271"/>
                    <a:pt x="38036" y="38036"/>
                  </a:cubicBezTo>
                  <a:cubicBezTo>
                    <a:pt x="63386" y="12675"/>
                    <a:pt x="94234" y="0"/>
                    <a:pt x="130607"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0" name="Shape 28">
              <a:extLst>
                <a:ext uri="{FF2B5EF4-FFF2-40B4-BE49-F238E27FC236}">
                  <a16:creationId xmlns:a16="http://schemas.microsoft.com/office/drawing/2014/main" id="{78C83B5F-B6A1-40C2-B717-B06ACB1EDA54}"/>
                </a:ext>
              </a:extLst>
            </p:cNvPr>
            <p:cNvSpPr/>
            <p:nvPr/>
          </p:nvSpPr>
          <p:spPr>
            <a:xfrm>
              <a:off x="4692311"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1" name="Shape 29">
              <a:extLst>
                <a:ext uri="{FF2B5EF4-FFF2-40B4-BE49-F238E27FC236}">
                  <a16:creationId xmlns:a16="http://schemas.microsoft.com/office/drawing/2014/main" id="{77EAA7C8-B64B-4040-8BF9-9F5FF206F226}"/>
                </a:ext>
              </a:extLst>
            </p:cNvPr>
            <p:cNvSpPr/>
            <p:nvPr/>
          </p:nvSpPr>
          <p:spPr>
            <a:xfrm>
              <a:off x="4986949" y="1402599"/>
              <a:ext cx="274460" cy="280111"/>
            </a:xfrm>
            <a:custGeom>
              <a:avLst/>
              <a:gdLst/>
              <a:ahLst/>
              <a:cxnLst/>
              <a:rect l="0" t="0" r="0" b="0"/>
              <a:pathLst>
                <a:path w="274460" h="280111">
                  <a:moveTo>
                    <a:pt x="52603" y="0"/>
                  </a:moveTo>
                  <a:lnTo>
                    <a:pt x="138366" y="194196"/>
                  </a:lnTo>
                  <a:lnTo>
                    <a:pt x="227216" y="0"/>
                  </a:lnTo>
                  <a:lnTo>
                    <a:pt x="274460" y="268631"/>
                  </a:lnTo>
                  <a:lnTo>
                    <a:pt x="235776" y="268631"/>
                  </a:lnTo>
                  <a:lnTo>
                    <a:pt x="211671" y="117805"/>
                  </a:lnTo>
                  <a:lnTo>
                    <a:pt x="137719" y="280111"/>
                  </a:lnTo>
                  <a:lnTo>
                    <a:pt x="65875" y="117640"/>
                  </a:lnTo>
                  <a:lnTo>
                    <a:pt x="39002" y="268631"/>
                  </a:lnTo>
                  <a:lnTo>
                    <a:pt x="0" y="268631"/>
                  </a:lnTo>
                  <a:lnTo>
                    <a:pt x="52603"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2" name="Shape 30">
              <a:extLst>
                <a:ext uri="{FF2B5EF4-FFF2-40B4-BE49-F238E27FC236}">
                  <a16:creationId xmlns:a16="http://schemas.microsoft.com/office/drawing/2014/main" id="{64EB7B98-B594-4A61-808B-8AF5890CB4E3}"/>
                </a:ext>
              </a:extLst>
            </p:cNvPr>
            <p:cNvSpPr/>
            <p:nvPr/>
          </p:nvSpPr>
          <p:spPr>
            <a:xfrm>
              <a:off x="5430325" y="1421371"/>
              <a:ext cx="137871" cy="249860"/>
            </a:xfrm>
            <a:custGeom>
              <a:avLst/>
              <a:gdLst/>
              <a:ahLst/>
              <a:cxnLst/>
              <a:rect l="0" t="0" r="0" b="0"/>
              <a:pathLst>
                <a:path w="137871" h="249860">
                  <a:moveTo>
                    <a:pt x="0" y="0"/>
                  </a:moveTo>
                  <a:lnTo>
                    <a:pt x="137871" y="0"/>
                  </a:lnTo>
                  <a:lnTo>
                    <a:pt x="137871" y="35446"/>
                  </a:lnTo>
                  <a:lnTo>
                    <a:pt x="37693" y="35446"/>
                  </a:lnTo>
                  <a:lnTo>
                    <a:pt x="37693" y="95478"/>
                  </a:lnTo>
                  <a:lnTo>
                    <a:pt x="134963" y="95478"/>
                  </a:lnTo>
                  <a:lnTo>
                    <a:pt x="134963" y="130924"/>
                  </a:lnTo>
                  <a:lnTo>
                    <a:pt x="37693" y="130924"/>
                  </a:lnTo>
                  <a:lnTo>
                    <a:pt x="37693" y="214426"/>
                  </a:lnTo>
                  <a:lnTo>
                    <a:pt x="137871" y="214426"/>
                  </a:lnTo>
                  <a:lnTo>
                    <a:pt x="137871" y="249860"/>
                  </a:lnTo>
                  <a:lnTo>
                    <a:pt x="0" y="249860"/>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3" name="Shape 31">
              <a:extLst>
                <a:ext uri="{FF2B5EF4-FFF2-40B4-BE49-F238E27FC236}">
                  <a16:creationId xmlns:a16="http://schemas.microsoft.com/office/drawing/2014/main" id="{C3D89D16-243D-4323-974C-41CD26B11C81}"/>
                </a:ext>
              </a:extLst>
            </p:cNvPr>
            <p:cNvSpPr/>
            <p:nvPr/>
          </p:nvSpPr>
          <p:spPr>
            <a:xfrm>
              <a:off x="5733706" y="1404378"/>
              <a:ext cx="219913" cy="282067"/>
            </a:xfrm>
            <a:custGeom>
              <a:avLst/>
              <a:gdLst/>
              <a:ahLst/>
              <a:cxnLst/>
              <a:rect l="0" t="0" r="0" b="0"/>
              <a:pathLst>
                <a:path w="219913" h="282067">
                  <a:moveTo>
                    <a:pt x="0" y="0"/>
                  </a:moveTo>
                  <a:lnTo>
                    <a:pt x="182220" y="190627"/>
                  </a:lnTo>
                  <a:lnTo>
                    <a:pt x="182220" y="16992"/>
                  </a:lnTo>
                  <a:lnTo>
                    <a:pt x="219913" y="16992"/>
                  </a:lnTo>
                  <a:lnTo>
                    <a:pt x="219913" y="282067"/>
                  </a:lnTo>
                  <a:lnTo>
                    <a:pt x="37707" y="91923"/>
                  </a:lnTo>
                  <a:lnTo>
                    <a:pt x="37707" y="266852"/>
                  </a:lnTo>
                  <a:lnTo>
                    <a:pt x="0" y="266852"/>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4" name="Shape 32">
              <a:extLst>
                <a:ext uri="{FF2B5EF4-FFF2-40B4-BE49-F238E27FC236}">
                  <a16:creationId xmlns:a16="http://schemas.microsoft.com/office/drawing/2014/main" id="{AA35C4C6-746C-4164-A6EF-B078DE03EE0F}"/>
                </a:ext>
              </a:extLst>
            </p:cNvPr>
            <p:cNvSpPr/>
            <p:nvPr/>
          </p:nvSpPr>
          <p:spPr>
            <a:xfrm>
              <a:off x="6103273" y="1421371"/>
              <a:ext cx="152438" cy="249860"/>
            </a:xfrm>
            <a:custGeom>
              <a:avLst/>
              <a:gdLst/>
              <a:ahLst/>
              <a:cxnLst/>
              <a:rect l="0" t="0" r="0" b="0"/>
              <a:pathLst>
                <a:path w="152438" h="249860">
                  <a:moveTo>
                    <a:pt x="0" y="0"/>
                  </a:moveTo>
                  <a:lnTo>
                    <a:pt x="152438" y="0"/>
                  </a:lnTo>
                  <a:lnTo>
                    <a:pt x="152438" y="35446"/>
                  </a:lnTo>
                  <a:lnTo>
                    <a:pt x="95148" y="35446"/>
                  </a:lnTo>
                  <a:lnTo>
                    <a:pt x="95148" y="249860"/>
                  </a:lnTo>
                  <a:lnTo>
                    <a:pt x="57442" y="249860"/>
                  </a:lnTo>
                  <a:lnTo>
                    <a:pt x="57442" y="35446"/>
                  </a:lnTo>
                  <a:lnTo>
                    <a:pt x="0" y="35446"/>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5" name="Shape 33">
              <a:extLst>
                <a:ext uri="{FF2B5EF4-FFF2-40B4-BE49-F238E27FC236}">
                  <a16:creationId xmlns:a16="http://schemas.microsoft.com/office/drawing/2014/main" id="{73D4A229-0EA1-4A82-B15C-5764D7EBB794}"/>
                </a:ext>
              </a:extLst>
            </p:cNvPr>
            <p:cNvSpPr/>
            <p:nvPr/>
          </p:nvSpPr>
          <p:spPr>
            <a:xfrm>
              <a:off x="2890733" y="282965"/>
              <a:ext cx="287477" cy="1015721"/>
            </a:xfrm>
            <a:custGeom>
              <a:avLst/>
              <a:gdLst/>
              <a:ahLst/>
              <a:cxnLst/>
              <a:rect l="0" t="0" r="0" b="0"/>
              <a:pathLst>
                <a:path w="287477" h="1015721">
                  <a:moveTo>
                    <a:pt x="0" y="0"/>
                  </a:moveTo>
                  <a:lnTo>
                    <a:pt x="173672" y="0"/>
                  </a:lnTo>
                  <a:cubicBezTo>
                    <a:pt x="216211" y="0"/>
                    <a:pt x="253543" y="1479"/>
                    <a:pt x="285667" y="4439"/>
                  </a:cubicBezTo>
                  <a:lnTo>
                    <a:pt x="287477" y="4666"/>
                  </a:lnTo>
                  <a:lnTo>
                    <a:pt x="287477" y="149315"/>
                  </a:lnTo>
                  <a:lnTo>
                    <a:pt x="254966" y="143897"/>
                  </a:lnTo>
                  <a:cubicBezTo>
                    <a:pt x="239090" y="142259"/>
                    <a:pt x="222080" y="141440"/>
                    <a:pt x="203937" y="141440"/>
                  </a:cubicBezTo>
                  <a:lnTo>
                    <a:pt x="153276" y="141440"/>
                  </a:lnTo>
                  <a:lnTo>
                    <a:pt x="153276" y="461150"/>
                  </a:lnTo>
                  <a:lnTo>
                    <a:pt x="210515" y="461150"/>
                  </a:lnTo>
                  <a:cubicBezTo>
                    <a:pt x="228111" y="461150"/>
                    <a:pt x="244607" y="460304"/>
                    <a:pt x="260004" y="458611"/>
                  </a:cubicBezTo>
                  <a:lnTo>
                    <a:pt x="287477" y="453733"/>
                  </a:lnTo>
                  <a:lnTo>
                    <a:pt x="287477" y="598968"/>
                  </a:lnTo>
                  <a:lnTo>
                    <a:pt x="224320" y="603250"/>
                  </a:lnTo>
                  <a:lnTo>
                    <a:pt x="153276" y="603250"/>
                  </a:lnTo>
                  <a:lnTo>
                    <a:pt x="153276" y="1015721"/>
                  </a:lnTo>
                  <a:lnTo>
                    <a:pt x="0" y="825995"/>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6" name="Shape 34">
              <a:extLst>
                <a:ext uri="{FF2B5EF4-FFF2-40B4-BE49-F238E27FC236}">
                  <a16:creationId xmlns:a16="http://schemas.microsoft.com/office/drawing/2014/main" id="{D438DB30-8D66-40AA-BD89-7FC0C623624F}"/>
                </a:ext>
              </a:extLst>
            </p:cNvPr>
            <p:cNvSpPr/>
            <p:nvPr/>
          </p:nvSpPr>
          <p:spPr>
            <a:xfrm>
              <a:off x="3178210" y="287630"/>
              <a:ext cx="282220" cy="594303"/>
            </a:xfrm>
            <a:custGeom>
              <a:avLst/>
              <a:gdLst/>
              <a:ahLst/>
              <a:cxnLst/>
              <a:rect l="0" t="0" r="0" b="0"/>
              <a:pathLst>
                <a:path w="282220" h="594303">
                  <a:moveTo>
                    <a:pt x="0" y="0"/>
                  </a:moveTo>
                  <a:lnTo>
                    <a:pt x="42472" y="5321"/>
                  </a:lnTo>
                  <a:cubicBezTo>
                    <a:pt x="55931" y="7541"/>
                    <a:pt x="68088" y="10130"/>
                    <a:pt x="78943" y="13089"/>
                  </a:cubicBezTo>
                  <a:cubicBezTo>
                    <a:pt x="122796" y="24938"/>
                    <a:pt x="161392" y="47303"/>
                    <a:pt x="194729" y="80196"/>
                  </a:cubicBezTo>
                  <a:cubicBezTo>
                    <a:pt x="253048" y="137219"/>
                    <a:pt x="282220" y="209139"/>
                    <a:pt x="282220" y="295969"/>
                  </a:cubicBezTo>
                  <a:cubicBezTo>
                    <a:pt x="282220" y="388946"/>
                    <a:pt x="251079" y="462631"/>
                    <a:pt x="188799" y="517012"/>
                  </a:cubicBezTo>
                  <a:cubicBezTo>
                    <a:pt x="142098" y="557799"/>
                    <a:pt x="83173" y="583290"/>
                    <a:pt x="12042" y="593486"/>
                  </a:cubicBezTo>
                  <a:lnTo>
                    <a:pt x="0" y="594303"/>
                  </a:lnTo>
                  <a:lnTo>
                    <a:pt x="0" y="449068"/>
                  </a:lnTo>
                  <a:lnTo>
                    <a:pt x="15418" y="446330"/>
                  </a:lnTo>
                  <a:cubicBezTo>
                    <a:pt x="94603" y="426022"/>
                    <a:pt x="134201" y="375248"/>
                    <a:pt x="134201" y="294000"/>
                  </a:cubicBezTo>
                  <a:cubicBezTo>
                    <a:pt x="134201" y="215390"/>
                    <a:pt x="93368" y="166256"/>
                    <a:pt x="11716" y="146602"/>
                  </a:cubicBezTo>
                  <a:lnTo>
                    <a:pt x="0" y="144649"/>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7" name="Shape 35">
              <a:extLst>
                <a:ext uri="{FF2B5EF4-FFF2-40B4-BE49-F238E27FC236}">
                  <a16:creationId xmlns:a16="http://schemas.microsoft.com/office/drawing/2014/main" id="{426720A6-69D3-48E5-B619-9D6643C142BE}"/>
                </a:ext>
              </a:extLst>
            </p:cNvPr>
            <p:cNvSpPr/>
            <p:nvPr/>
          </p:nvSpPr>
          <p:spPr>
            <a:xfrm>
              <a:off x="3656029" y="282963"/>
              <a:ext cx="560489" cy="1015721"/>
            </a:xfrm>
            <a:custGeom>
              <a:avLst/>
              <a:gdLst/>
              <a:ahLst/>
              <a:cxnLst/>
              <a:rect l="0" t="0" r="0" b="0"/>
              <a:pathLst>
                <a:path w="560489" h="1015721">
                  <a:moveTo>
                    <a:pt x="0" y="0"/>
                  </a:moveTo>
                  <a:lnTo>
                    <a:pt x="560489" y="0"/>
                  </a:lnTo>
                  <a:lnTo>
                    <a:pt x="560489" y="144069"/>
                  </a:lnTo>
                  <a:lnTo>
                    <a:pt x="153276" y="144069"/>
                  </a:lnTo>
                  <a:lnTo>
                    <a:pt x="153276" y="388125"/>
                  </a:lnTo>
                  <a:lnTo>
                    <a:pt x="548653" y="388125"/>
                  </a:lnTo>
                  <a:lnTo>
                    <a:pt x="548653" y="532194"/>
                  </a:lnTo>
                  <a:lnTo>
                    <a:pt x="153276" y="532194"/>
                  </a:lnTo>
                  <a:lnTo>
                    <a:pt x="153276" y="871652"/>
                  </a:lnTo>
                  <a:lnTo>
                    <a:pt x="560489" y="871652"/>
                  </a:lnTo>
                  <a:lnTo>
                    <a:pt x="560489"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8" name="Shape 36">
              <a:extLst>
                <a:ext uri="{FF2B5EF4-FFF2-40B4-BE49-F238E27FC236}">
                  <a16:creationId xmlns:a16="http://schemas.microsoft.com/office/drawing/2014/main" id="{E3F022B1-4BD7-4AC6-901B-144F73A97E11}"/>
                </a:ext>
              </a:extLst>
            </p:cNvPr>
            <p:cNvSpPr/>
            <p:nvPr/>
          </p:nvSpPr>
          <p:spPr>
            <a:xfrm>
              <a:off x="4339105" y="232568"/>
              <a:ext cx="496341" cy="1066117"/>
            </a:xfrm>
            <a:custGeom>
              <a:avLst/>
              <a:gdLst/>
              <a:ahLst/>
              <a:cxnLst/>
              <a:rect l="0" t="0" r="0" b="0"/>
              <a:pathLst>
                <a:path w="496341" h="1066117">
                  <a:moveTo>
                    <a:pt x="496341" y="0"/>
                  </a:moveTo>
                  <a:lnTo>
                    <a:pt x="496341" y="337892"/>
                  </a:lnTo>
                  <a:lnTo>
                    <a:pt x="342074" y="675351"/>
                  </a:lnTo>
                  <a:lnTo>
                    <a:pt x="496341" y="675351"/>
                  </a:lnTo>
                  <a:lnTo>
                    <a:pt x="496341" y="819419"/>
                  </a:lnTo>
                  <a:lnTo>
                    <a:pt x="278270" y="819419"/>
                  </a:lnTo>
                  <a:lnTo>
                    <a:pt x="165113" y="1066117"/>
                  </a:lnTo>
                  <a:lnTo>
                    <a:pt x="0" y="1066117"/>
                  </a:lnTo>
                  <a:lnTo>
                    <a:pt x="496341"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39" name="Shape 37">
              <a:extLst>
                <a:ext uri="{FF2B5EF4-FFF2-40B4-BE49-F238E27FC236}">
                  <a16:creationId xmlns:a16="http://schemas.microsoft.com/office/drawing/2014/main" id="{97814781-C9BD-4CD2-8108-76E1ABEFEDE9}"/>
                </a:ext>
              </a:extLst>
            </p:cNvPr>
            <p:cNvSpPr/>
            <p:nvPr/>
          </p:nvSpPr>
          <p:spPr>
            <a:xfrm>
              <a:off x="4835447" y="219147"/>
              <a:ext cx="491084" cy="1079538"/>
            </a:xfrm>
            <a:custGeom>
              <a:avLst/>
              <a:gdLst/>
              <a:ahLst/>
              <a:cxnLst/>
              <a:rect l="0" t="0" r="0" b="0"/>
              <a:pathLst>
                <a:path w="491084" h="1079538">
                  <a:moveTo>
                    <a:pt x="6248" y="0"/>
                  </a:moveTo>
                  <a:lnTo>
                    <a:pt x="491084" y="1079538"/>
                  </a:lnTo>
                  <a:lnTo>
                    <a:pt x="323330" y="1079538"/>
                  </a:lnTo>
                  <a:lnTo>
                    <a:pt x="216764" y="832841"/>
                  </a:lnTo>
                  <a:lnTo>
                    <a:pt x="0" y="832841"/>
                  </a:lnTo>
                  <a:lnTo>
                    <a:pt x="0" y="688772"/>
                  </a:lnTo>
                  <a:lnTo>
                    <a:pt x="154267" y="688772"/>
                  </a:lnTo>
                  <a:lnTo>
                    <a:pt x="3620" y="343395"/>
                  </a:lnTo>
                  <a:lnTo>
                    <a:pt x="0" y="351313"/>
                  </a:lnTo>
                  <a:lnTo>
                    <a:pt x="0" y="13421"/>
                  </a:lnTo>
                  <a:lnTo>
                    <a:pt x="6248"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0" name="Shape 38">
              <a:extLst>
                <a:ext uri="{FF2B5EF4-FFF2-40B4-BE49-F238E27FC236}">
                  <a16:creationId xmlns:a16="http://schemas.microsoft.com/office/drawing/2014/main" id="{59687B92-FBE6-4252-8EB8-23B6DC8BE36E}"/>
                </a:ext>
              </a:extLst>
            </p:cNvPr>
            <p:cNvSpPr/>
            <p:nvPr/>
          </p:nvSpPr>
          <p:spPr>
            <a:xfrm>
              <a:off x="5491234" y="282966"/>
              <a:ext cx="755866" cy="1015721"/>
            </a:xfrm>
            <a:custGeom>
              <a:avLst/>
              <a:gdLst/>
              <a:ahLst/>
              <a:cxnLst/>
              <a:rect l="0" t="0" r="0" b="0"/>
              <a:pathLst>
                <a:path w="755866" h="1015721">
                  <a:moveTo>
                    <a:pt x="0" y="0"/>
                  </a:moveTo>
                  <a:lnTo>
                    <a:pt x="153276" y="0"/>
                  </a:lnTo>
                  <a:lnTo>
                    <a:pt x="153276" y="405231"/>
                  </a:lnTo>
                  <a:lnTo>
                    <a:pt x="548640" y="0"/>
                  </a:lnTo>
                  <a:lnTo>
                    <a:pt x="753237" y="0"/>
                  </a:lnTo>
                  <a:lnTo>
                    <a:pt x="294056" y="459829"/>
                  </a:lnTo>
                  <a:lnTo>
                    <a:pt x="755866" y="1015721"/>
                  </a:lnTo>
                  <a:lnTo>
                    <a:pt x="550621" y="1015721"/>
                  </a:lnTo>
                  <a:lnTo>
                    <a:pt x="184848" y="563778"/>
                  </a:lnTo>
                  <a:lnTo>
                    <a:pt x="153276" y="595351"/>
                  </a:lnTo>
                  <a:lnTo>
                    <a:pt x="153276" y="1015721"/>
                  </a:lnTo>
                  <a:lnTo>
                    <a:pt x="0" y="1015721"/>
                  </a:lnTo>
                  <a:lnTo>
                    <a:pt x="0" y="0"/>
                  </a:ln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en-US" sz="1350"/>
            </a:p>
          </p:txBody>
        </p:sp>
        <p:sp>
          <p:nvSpPr>
            <p:cNvPr id="41" name="Shape 39">
              <a:extLst>
                <a:ext uri="{FF2B5EF4-FFF2-40B4-BE49-F238E27FC236}">
                  <a16:creationId xmlns:a16="http://schemas.microsoft.com/office/drawing/2014/main" id="{689E24D7-FF46-4928-89A8-65085DF57485}"/>
                </a:ext>
              </a:extLst>
            </p:cNvPr>
            <p:cNvSpPr/>
            <p:nvPr/>
          </p:nvSpPr>
          <p:spPr>
            <a:xfrm>
              <a:off x="15297" y="307341"/>
              <a:ext cx="1568285" cy="992276"/>
            </a:xfrm>
            <a:custGeom>
              <a:avLst/>
              <a:gdLst/>
              <a:ahLst/>
              <a:cxnLst/>
              <a:rect l="0" t="0" r="0" b="0"/>
              <a:pathLst>
                <a:path w="1568285" h="992276">
                  <a:moveTo>
                    <a:pt x="774497" y="0"/>
                  </a:moveTo>
                  <a:lnTo>
                    <a:pt x="1024242" y="313677"/>
                  </a:lnTo>
                  <a:lnTo>
                    <a:pt x="1024128" y="233947"/>
                  </a:lnTo>
                  <a:lnTo>
                    <a:pt x="1180287" y="233947"/>
                  </a:lnTo>
                  <a:lnTo>
                    <a:pt x="1180287" y="512457"/>
                  </a:lnTo>
                  <a:lnTo>
                    <a:pt x="1365695" y="745756"/>
                  </a:lnTo>
                  <a:lnTo>
                    <a:pt x="1568285" y="992276"/>
                  </a:lnTo>
                  <a:lnTo>
                    <a:pt x="1365695" y="992124"/>
                  </a:lnTo>
                  <a:lnTo>
                    <a:pt x="768032" y="238684"/>
                  </a:lnTo>
                  <a:lnTo>
                    <a:pt x="180975" y="990549"/>
                  </a:lnTo>
                  <a:lnTo>
                    <a:pt x="0" y="990917"/>
                  </a:lnTo>
                  <a:lnTo>
                    <a:pt x="774497" y="0"/>
                  </a:lnTo>
                  <a:close/>
                </a:path>
              </a:pathLst>
            </a:custGeom>
            <a:ln w="0" cap="flat">
              <a:miter lim="127000"/>
            </a:ln>
          </p:spPr>
          <p:style>
            <a:lnRef idx="0">
              <a:srgbClr val="000000">
                <a:alpha val="0"/>
              </a:srgbClr>
            </a:lnRef>
            <a:fillRef idx="1">
              <a:srgbClr val="0098CD"/>
            </a:fillRef>
            <a:effectRef idx="0">
              <a:scrgbClr r="0" g="0" b="0"/>
            </a:effectRef>
            <a:fontRef idx="none"/>
          </p:style>
          <p:txBody>
            <a:bodyPr/>
            <a:lstStyle/>
            <a:p>
              <a:endParaRPr lang="en-US" sz="1350"/>
            </a:p>
          </p:txBody>
        </p:sp>
      </p:grpSp>
    </p:spTree>
    <p:extLst>
      <p:ext uri="{BB962C8B-B14F-4D97-AF65-F5344CB8AC3E}">
        <p14:creationId xmlns:p14="http://schemas.microsoft.com/office/powerpoint/2010/main" val="3279644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u="sng" dirty="0"/>
              <a:t>Questions</a:t>
            </a:r>
          </a:p>
        </p:txBody>
      </p:sp>
      <p:sp>
        <p:nvSpPr>
          <p:cNvPr id="3" name="Content Placeholder 2"/>
          <p:cNvSpPr>
            <a:spLocks noGrp="1"/>
          </p:cNvSpPr>
          <p:nvPr>
            <p:ph idx="1"/>
          </p:nvPr>
        </p:nvSpPr>
        <p:spPr>
          <a:xfrm>
            <a:off x="425513" y="1981200"/>
            <a:ext cx="8229600" cy="4525963"/>
          </a:xfrm>
        </p:spPr>
        <p:txBody>
          <a:bodyPr/>
          <a:lstStyle/>
          <a:p>
            <a:pPr marL="0" indent="0">
              <a:buNone/>
            </a:pPr>
            <a:endParaRPr lang="en-US" dirty="0"/>
          </a:p>
          <a:p>
            <a:pPr marL="0" indent="0">
              <a:buNone/>
            </a:pPr>
            <a:r>
              <a:rPr lang="en-US" dirty="0"/>
              <a:t>Thank you for participating in our webinar.</a:t>
            </a:r>
          </a:p>
          <a:p>
            <a:pPr marL="0" indent="0">
              <a:buNone/>
            </a:pPr>
            <a:endParaRPr lang="en-US" dirty="0"/>
          </a:p>
          <a:p>
            <a:pPr marL="0" indent="0">
              <a:buNone/>
            </a:pPr>
            <a:r>
              <a:rPr lang="en-US" dirty="0"/>
              <a:t>If you have any further questions please contact the Parent and Family Hotline at </a:t>
            </a:r>
            <a:r>
              <a:rPr lang="en-US" u="sng" dirty="0"/>
              <a:t>(406) 994-7359 </a:t>
            </a:r>
            <a:r>
              <a:rPr lang="en-US" dirty="0"/>
              <a:t>or email us at </a:t>
            </a:r>
            <a:r>
              <a:rPr lang="en-US" u="sng" dirty="0"/>
              <a:t>parents@montana.edu</a:t>
            </a:r>
          </a:p>
        </p:txBody>
      </p:sp>
      <p:pic>
        <p:nvPicPr>
          <p:cNvPr id="4" name="Picture 3"/>
          <p:cNvPicPr>
            <a:picLocks noChangeAspect="1"/>
          </p:cNvPicPr>
          <p:nvPr/>
        </p:nvPicPr>
        <p:blipFill>
          <a:blip r:embed="rId2"/>
          <a:stretch>
            <a:fillRect/>
          </a:stretch>
        </p:blipFill>
        <p:spPr>
          <a:xfrm>
            <a:off x="152017" y="152400"/>
            <a:ext cx="8839966" cy="1225402"/>
          </a:xfrm>
          <a:prstGeom prst="rect">
            <a:avLst/>
          </a:prstGeom>
        </p:spPr>
      </p:pic>
    </p:spTree>
    <p:extLst>
      <p:ext uri="{BB962C8B-B14F-4D97-AF65-F5344CB8AC3E}">
        <p14:creationId xmlns:p14="http://schemas.microsoft.com/office/powerpoint/2010/main" val="323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600" b="1" u="sng" dirty="0"/>
              <a:t>Amy Kanuch &amp; Jessica Johnson</a:t>
            </a:r>
          </a:p>
          <a:p>
            <a:pPr marL="0" indent="0" algn="ctr">
              <a:buNone/>
            </a:pPr>
            <a:endParaRPr lang="en-US" sz="1800" b="1" u="sng" dirty="0"/>
          </a:p>
          <a:p>
            <a:pPr marL="0" indent="0" algn="ctr">
              <a:buNone/>
            </a:pPr>
            <a:r>
              <a:rPr lang="en-US" sz="3400" dirty="0"/>
              <a:t>MSU: Community Relations and Marketing</a:t>
            </a:r>
          </a:p>
          <a:p>
            <a:pPr marL="0" indent="0" algn="ctr">
              <a:buNone/>
            </a:pPr>
            <a:r>
              <a:rPr lang="en-US" sz="3400" dirty="0"/>
              <a:t>City of Bozeman: Neighborhood Coordinator</a:t>
            </a:r>
          </a:p>
          <a:p>
            <a:pPr marL="0" indent="0" algn="ctr">
              <a:buNone/>
            </a:pPr>
            <a:endParaRPr lang="en-US" sz="1800" dirty="0"/>
          </a:p>
          <a:p>
            <a:pPr marL="0" indent="0" algn="ctr">
              <a:buNone/>
            </a:pPr>
            <a:r>
              <a:rPr lang="en-US" sz="3400" dirty="0"/>
              <a:t>Co-Chairs of The Good Neighbor Committee</a:t>
            </a:r>
          </a:p>
        </p:txBody>
      </p:sp>
      <p:pic>
        <p:nvPicPr>
          <p:cNvPr id="4"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0" y="6019800"/>
            <a:ext cx="9143999" cy="646331"/>
          </a:xfrm>
          <a:prstGeom prst="rect">
            <a:avLst/>
          </a:prstGeom>
        </p:spPr>
        <p:txBody>
          <a:bodyPr wrap="square">
            <a:spAutoFit/>
          </a:bodyPr>
          <a:lstStyle/>
          <a:p>
            <a:pPr algn="ctr"/>
            <a:r>
              <a:rPr lang="en-US" dirty="0"/>
              <a:t>Amy Kanuch: </a:t>
            </a:r>
            <a:r>
              <a:rPr lang="en-US" dirty="0">
                <a:solidFill>
                  <a:srgbClr val="9BBB59">
                    <a:lumMod val="50000"/>
                  </a:srgbClr>
                </a:solidFill>
                <a:hlinkClick r:id="rId3"/>
              </a:rPr>
              <a:t>amy.kanuch@montana.edu </a:t>
            </a:r>
            <a:r>
              <a:rPr lang="en-US" dirty="0">
                <a:solidFill>
                  <a:prstClr val="black"/>
                </a:solidFill>
              </a:rPr>
              <a:t>or (406) 994-7462</a:t>
            </a:r>
          </a:p>
          <a:p>
            <a:pPr algn="ctr"/>
            <a:r>
              <a:rPr lang="en-US" dirty="0">
                <a:solidFill>
                  <a:prstClr val="black"/>
                </a:solidFill>
              </a:rPr>
              <a:t>Jessica Johnson: </a:t>
            </a:r>
            <a:r>
              <a:rPr lang="en-US" dirty="0">
                <a:solidFill>
                  <a:prstClr val="black"/>
                </a:solidFill>
                <a:hlinkClick r:id="rId4"/>
              </a:rPr>
              <a:t>jjohnson@bozeman.net</a:t>
            </a:r>
            <a:r>
              <a:rPr lang="en-US" dirty="0">
                <a:solidFill>
                  <a:prstClr val="black"/>
                </a:solidFill>
              </a:rPr>
              <a:t> or (406) 582-2274</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4855225"/>
            <a:ext cx="2895600" cy="935975"/>
          </a:xfrm>
          <a:prstGeom prst="rect">
            <a:avLst/>
          </a:prstGeom>
        </p:spPr>
      </p:pic>
    </p:spTree>
    <p:extLst>
      <p:ext uri="{BB962C8B-B14F-4D97-AF65-F5344CB8AC3E}">
        <p14:creationId xmlns:p14="http://schemas.microsoft.com/office/powerpoint/2010/main" val="194044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447801"/>
            <a:ext cx="4267200" cy="838199"/>
          </a:xfrm>
        </p:spPr>
        <p:txBody>
          <a:bodyPr>
            <a:noAutofit/>
          </a:bodyPr>
          <a:lstStyle/>
          <a:p>
            <a:r>
              <a:rPr lang="en-US" sz="4600" b="1" u="sng" dirty="0"/>
              <a:t>James Tobin</a:t>
            </a:r>
          </a:p>
        </p:txBody>
      </p:sp>
      <p:sp>
        <p:nvSpPr>
          <p:cNvPr id="3" name="Subtitle 2"/>
          <p:cNvSpPr>
            <a:spLocks noGrp="1"/>
          </p:cNvSpPr>
          <p:nvPr>
            <p:ph type="subTitle" idx="1"/>
          </p:nvPr>
        </p:nvSpPr>
        <p:spPr>
          <a:xfrm>
            <a:off x="490298" y="2514600"/>
            <a:ext cx="8163403" cy="3352800"/>
          </a:xfrm>
        </p:spPr>
        <p:txBody>
          <a:bodyPr>
            <a:normAutofit/>
          </a:bodyPr>
          <a:lstStyle/>
          <a:p>
            <a:r>
              <a:rPr lang="en-US" sz="3400" b="1" i="1" dirty="0">
                <a:solidFill>
                  <a:schemeClr val="tx1"/>
                </a:solidFill>
              </a:rPr>
              <a:t>Assistant Director of Residence Life</a:t>
            </a:r>
          </a:p>
          <a:p>
            <a:r>
              <a:rPr lang="en-US" sz="3400" b="1" i="1" dirty="0">
                <a:solidFill>
                  <a:schemeClr val="tx1"/>
                </a:solidFill>
              </a:rPr>
              <a:t>MSU Residence Life</a:t>
            </a:r>
          </a:p>
          <a:p>
            <a:endParaRPr lang="en-US" sz="3400" b="1" dirty="0">
              <a:solidFill>
                <a:schemeClr val="tx1"/>
              </a:solidFill>
            </a:endParaRPr>
          </a:p>
          <a:p>
            <a:r>
              <a:rPr lang="en-US" sz="3400" b="1" dirty="0">
                <a:solidFill>
                  <a:schemeClr val="tx1"/>
                </a:solidFill>
              </a:rPr>
              <a:t>Resident and good neighbor of </a:t>
            </a:r>
          </a:p>
          <a:p>
            <a:r>
              <a:rPr lang="en-US" sz="3400" b="1" dirty="0">
                <a:solidFill>
                  <a:schemeClr val="tx1"/>
                </a:solidFill>
              </a:rPr>
              <a:t>Bozeman since 2007</a:t>
            </a:r>
          </a:p>
          <a:p>
            <a:endParaRPr lang="en-US" b="1" dirty="0">
              <a:solidFill>
                <a:schemeClr val="tx1"/>
              </a:solidFill>
            </a:endParaRPr>
          </a:p>
          <a:p>
            <a:endParaRPr lang="en-US" b="1" dirty="0">
              <a:solidFill>
                <a:schemeClr val="tx1"/>
              </a:solidFill>
            </a:endParaRP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912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447801"/>
            <a:ext cx="4267200" cy="838199"/>
          </a:xfrm>
        </p:spPr>
        <p:txBody>
          <a:bodyPr>
            <a:noAutofit/>
          </a:bodyPr>
          <a:lstStyle/>
          <a:p>
            <a:r>
              <a:rPr lang="en-US" sz="4600" b="1" u="sng" dirty="0"/>
              <a:t>Residence Life</a:t>
            </a:r>
          </a:p>
        </p:txBody>
      </p:sp>
      <p:sp>
        <p:nvSpPr>
          <p:cNvPr id="3" name="Subtitle 2"/>
          <p:cNvSpPr>
            <a:spLocks noGrp="1"/>
          </p:cNvSpPr>
          <p:nvPr>
            <p:ph type="subTitle" idx="1"/>
          </p:nvPr>
        </p:nvSpPr>
        <p:spPr>
          <a:xfrm>
            <a:off x="490298" y="2514600"/>
            <a:ext cx="8163403" cy="990600"/>
          </a:xfrm>
        </p:spPr>
        <p:txBody>
          <a:bodyPr>
            <a:normAutofit fontScale="92500" lnSpcReduction="20000"/>
          </a:bodyPr>
          <a:lstStyle/>
          <a:p>
            <a:r>
              <a:rPr lang="en-US" b="1" dirty="0">
                <a:solidFill>
                  <a:schemeClr val="tx1"/>
                </a:solidFill>
              </a:rPr>
              <a:t>Provide supportive and convenient </a:t>
            </a:r>
          </a:p>
          <a:p>
            <a:r>
              <a:rPr lang="en-US" b="1" dirty="0">
                <a:solidFill>
                  <a:schemeClr val="tx1"/>
                </a:solidFill>
              </a:rPr>
              <a:t>on-campus housing for MSU students</a:t>
            </a: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990598" y="4421579"/>
            <a:ext cx="7162799" cy="14478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prstClr val="black"/>
                </a:solidFill>
              </a:rPr>
              <a:t>Provide resources and advice to MSU students regarding their housing options, on and off-campus</a:t>
            </a:r>
          </a:p>
        </p:txBody>
      </p:sp>
      <p:sp>
        <p:nvSpPr>
          <p:cNvPr id="7" name="Subtitle 2"/>
          <p:cNvSpPr txBox="1">
            <a:spLocks/>
          </p:cNvSpPr>
          <p:nvPr/>
        </p:nvSpPr>
        <p:spPr>
          <a:xfrm>
            <a:off x="4077949" y="3505200"/>
            <a:ext cx="988099"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b="1" dirty="0">
                <a:solidFill>
                  <a:prstClr val="black"/>
                </a:solidFill>
              </a:rPr>
              <a:t>+</a:t>
            </a:r>
          </a:p>
        </p:txBody>
      </p:sp>
    </p:spTree>
    <p:extLst>
      <p:ext uri="{BB962C8B-B14F-4D97-AF65-F5344CB8AC3E}">
        <p14:creationId xmlns:p14="http://schemas.microsoft.com/office/powerpoint/2010/main" val="391794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47800"/>
            <a:ext cx="5334000" cy="838199"/>
          </a:xfrm>
        </p:spPr>
        <p:txBody>
          <a:bodyPr>
            <a:noAutofit/>
          </a:bodyPr>
          <a:lstStyle/>
          <a:p>
            <a:r>
              <a:rPr lang="en-US" sz="4600" b="1" u="sng" dirty="0"/>
              <a:t>On-Campus Housing</a:t>
            </a:r>
          </a:p>
        </p:txBody>
      </p:sp>
      <p:sp>
        <p:nvSpPr>
          <p:cNvPr id="3" name="Subtitle 2"/>
          <p:cNvSpPr>
            <a:spLocks noGrp="1"/>
          </p:cNvSpPr>
          <p:nvPr>
            <p:ph type="subTitle" idx="1"/>
          </p:nvPr>
        </p:nvSpPr>
        <p:spPr>
          <a:xfrm>
            <a:off x="462201" y="2514600"/>
            <a:ext cx="8163403" cy="3962400"/>
          </a:xfrm>
        </p:spPr>
        <p:txBody>
          <a:bodyPr>
            <a:normAutofit fontScale="92500" lnSpcReduction="10000"/>
          </a:bodyPr>
          <a:lstStyle/>
          <a:p>
            <a:pPr algn="l"/>
            <a:r>
              <a:rPr lang="en-US" sz="2600" b="1" dirty="0">
                <a:solidFill>
                  <a:schemeClr val="tx1"/>
                </a:solidFill>
              </a:rPr>
              <a:t>Students have many options including:</a:t>
            </a:r>
          </a:p>
          <a:p>
            <a:pPr marL="457200" indent="-457200" algn="l">
              <a:buFont typeface="Arial" pitchFamily="34" charset="0"/>
              <a:buChar char="•"/>
            </a:pPr>
            <a:r>
              <a:rPr lang="en-US" sz="2400" b="1" dirty="0">
                <a:solidFill>
                  <a:schemeClr val="tx1"/>
                </a:solidFill>
              </a:rPr>
              <a:t>Residence halls and apartments</a:t>
            </a:r>
          </a:p>
          <a:p>
            <a:pPr marL="457200" indent="-457200" algn="l">
              <a:buFont typeface="Arial" pitchFamily="34" charset="0"/>
              <a:buChar char="•"/>
            </a:pPr>
            <a:r>
              <a:rPr lang="en-US" sz="2400" b="1" dirty="0">
                <a:solidFill>
                  <a:schemeClr val="tx1"/>
                </a:solidFill>
              </a:rPr>
              <a:t>Double and single rooms (as available)</a:t>
            </a:r>
          </a:p>
          <a:p>
            <a:pPr marL="457200" indent="-457200" algn="l">
              <a:buFont typeface="Arial" pitchFamily="34" charset="0"/>
              <a:buChar char="•"/>
            </a:pPr>
            <a:r>
              <a:rPr lang="en-US" sz="2400" b="1" dirty="0">
                <a:solidFill>
                  <a:schemeClr val="tx1"/>
                </a:solidFill>
              </a:rPr>
              <a:t>Single gender, mixed gender and co-ed environments</a:t>
            </a:r>
          </a:p>
          <a:p>
            <a:pPr marL="457200" indent="-457200" algn="l">
              <a:buFont typeface="Arial" pitchFamily="34" charset="0"/>
              <a:buChar char="•"/>
            </a:pPr>
            <a:r>
              <a:rPr lang="en-US" sz="2400" b="1" dirty="0">
                <a:solidFill>
                  <a:schemeClr val="tx1"/>
                </a:solidFill>
              </a:rPr>
              <a:t>Living options available: Creative Arts, Business, Engineering, Honors, Global Village, Mixed Gender Housing, Well-Being and Emerging Leaders</a:t>
            </a:r>
          </a:p>
          <a:p>
            <a:pPr marL="457200" indent="-457200" algn="l">
              <a:buFont typeface="Arial" pitchFamily="34" charset="0"/>
              <a:buChar char="•"/>
            </a:pPr>
            <a:endParaRPr lang="en-US" sz="2400" b="1" dirty="0">
              <a:solidFill>
                <a:schemeClr val="tx1"/>
              </a:solidFill>
            </a:endParaRPr>
          </a:p>
          <a:p>
            <a:pPr algn="l"/>
            <a:r>
              <a:rPr lang="en-US" sz="2400" b="1" dirty="0">
                <a:solidFill>
                  <a:schemeClr val="tx1"/>
                </a:solidFill>
              </a:rPr>
              <a:t>Students are able to move rooms, floors, and buildings throughout the semester. If a student would like to move, they can discuss options with their Residence Hall front desk.</a:t>
            </a:r>
          </a:p>
          <a:p>
            <a:pPr marL="457200" indent="-457200" algn="l">
              <a:buFont typeface="Arial" pitchFamily="34" charset="0"/>
              <a:buChar char="•"/>
            </a:pPr>
            <a:endParaRPr lang="en-US" sz="2400" b="1" dirty="0">
              <a:solidFill>
                <a:schemeClr val="tx1"/>
              </a:solidFill>
            </a:endParaRPr>
          </a:p>
          <a:p>
            <a:endParaRPr lang="en-US" b="1" dirty="0">
              <a:solidFill>
                <a:schemeClr val="tx1"/>
              </a:solidFill>
            </a:endParaRP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394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924800" cy="838199"/>
          </a:xfrm>
        </p:spPr>
        <p:txBody>
          <a:bodyPr>
            <a:noAutofit/>
          </a:bodyPr>
          <a:lstStyle/>
          <a:p>
            <a:r>
              <a:rPr lang="en-US" sz="4600" b="1" u="sng" dirty="0"/>
              <a:t>Sophomore &amp; Above Options</a:t>
            </a:r>
          </a:p>
        </p:txBody>
      </p:sp>
      <p:sp>
        <p:nvSpPr>
          <p:cNvPr id="3" name="Subtitle 2"/>
          <p:cNvSpPr>
            <a:spLocks noGrp="1"/>
          </p:cNvSpPr>
          <p:nvPr>
            <p:ph type="subTitle" idx="1"/>
          </p:nvPr>
        </p:nvSpPr>
        <p:spPr>
          <a:xfrm>
            <a:off x="462201" y="2362200"/>
            <a:ext cx="8163403" cy="4114800"/>
          </a:xfrm>
        </p:spPr>
        <p:txBody>
          <a:bodyPr>
            <a:normAutofit fontScale="92500" lnSpcReduction="10000"/>
          </a:bodyPr>
          <a:lstStyle/>
          <a:p>
            <a:pPr algn="l"/>
            <a:r>
              <a:rPr lang="en-US" sz="2800" b="1" dirty="0">
                <a:solidFill>
                  <a:schemeClr val="tx1"/>
                </a:solidFill>
              </a:rPr>
              <a:t>MSU has great on-campus options for returning students:</a:t>
            </a:r>
          </a:p>
          <a:p>
            <a:pPr marL="457200" indent="-457200" algn="l">
              <a:buFont typeface="Arial" pitchFamily="34" charset="0"/>
              <a:buChar char="•"/>
            </a:pPr>
            <a:r>
              <a:rPr lang="en-US" sz="2600" b="1" dirty="0">
                <a:solidFill>
                  <a:schemeClr val="tx1"/>
                </a:solidFill>
              </a:rPr>
              <a:t>Residence Life Apartments</a:t>
            </a:r>
          </a:p>
          <a:p>
            <a:pPr marL="457200" indent="-457200" algn="l">
              <a:buFont typeface="Arial" pitchFamily="34" charset="0"/>
              <a:buChar char="•"/>
            </a:pPr>
            <a:r>
              <a:rPr lang="en-US" sz="2600" b="1" dirty="0">
                <a:solidFill>
                  <a:schemeClr val="tx1"/>
                </a:solidFill>
              </a:rPr>
              <a:t>Headwaters Complex</a:t>
            </a:r>
          </a:p>
          <a:p>
            <a:pPr marL="457200" indent="-457200" algn="l">
              <a:buFont typeface="Arial" pitchFamily="34" charset="0"/>
              <a:buChar char="•"/>
            </a:pPr>
            <a:r>
              <a:rPr lang="en-US" sz="2600" b="1" dirty="0" err="1">
                <a:solidFill>
                  <a:schemeClr val="tx1"/>
                </a:solidFill>
              </a:rPr>
              <a:t>Roskie</a:t>
            </a:r>
            <a:r>
              <a:rPr lang="en-US" sz="2600" b="1" dirty="0">
                <a:solidFill>
                  <a:schemeClr val="tx1"/>
                </a:solidFill>
              </a:rPr>
              <a:t> Hall 10</a:t>
            </a:r>
            <a:r>
              <a:rPr lang="en-US" sz="2600" b="1" baseline="30000" dirty="0">
                <a:solidFill>
                  <a:schemeClr val="tx1"/>
                </a:solidFill>
              </a:rPr>
              <a:t>th</a:t>
            </a:r>
            <a:r>
              <a:rPr lang="en-US" sz="2600" b="1" dirty="0">
                <a:solidFill>
                  <a:schemeClr val="tx1"/>
                </a:solidFill>
              </a:rPr>
              <a:t> and 11</a:t>
            </a:r>
            <a:r>
              <a:rPr lang="en-US" sz="2600" b="1" baseline="30000" dirty="0">
                <a:solidFill>
                  <a:schemeClr val="tx1"/>
                </a:solidFill>
              </a:rPr>
              <a:t>th</a:t>
            </a:r>
            <a:r>
              <a:rPr lang="en-US" sz="2600" b="1" dirty="0">
                <a:solidFill>
                  <a:schemeClr val="tx1"/>
                </a:solidFill>
              </a:rPr>
              <a:t> floor, Deluxe Singles</a:t>
            </a:r>
          </a:p>
          <a:p>
            <a:pPr algn="l"/>
            <a:endParaRPr lang="en-US" sz="2400" b="1" dirty="0">
              <a:solidFill>
                <a:schemeClr val="tx1"/>
              </a:solidFill>
            </a:endParaRPr>
          </a:p>
          <a:p>
            <a:pPr algn="l"/>
            <a:r>
              <a:rPr lang="en-US" sz="2600" b="1" dirty="0">
                <a:solidFill>
                  <a:schemeClr val="tx1"/>
                </a:solidFill>
              </a:rPr>
              <a:t>Housing Priority Selection (January – February) allows returning students to secure their room for next year. </a:t>
            </a:r>
          </a:p>
          <a:p>
            <a:pPr algn="l"/>
            <a:endParaRPr lang="en-US" sz="2600" b="1" dirty="0">
              <a:solidFill>
                <a:schemeClr val="tx1"/>
              </a:solidFill>
            </a:endParaRPr>
          </a:p>
          <a:p>
            <a:pPr algn="l"/>
            <a:r>
              <a:rPr lang="en-US" sz="2600" b="1" dirty="0">
                <a:solidFill>
                  <a:schemeClr val="tx1"/>
                </a:solidFill>
              </a:rPr>
              <a:t>Returning students who have signed-up for 2018-19 housing have until March 30 to cancel with </a:t>
            </a:r>
            <a:r>
              <a:rPr lang="en-US" sz="2600" b="1" u="sng" dirty="0">
                <a:solidFill>
                  <a:schemeClr val="tx1"/>
                </a:solidFill>
              </a:rPr>
              <a:t>no cancellation penalty.</a:t>
            </a:r>
          </a:p>
          <a:p>
            <a:pPr marL="457200" indent="-457200" algn="l">
              <a:buFont typeface="Arial" pitchFamily="34" charset="0"/>
              <a:buChar char="•"/>
            </a:pPr>
            <a:endParaRPr lang="en-US" sz="2400" b="1" dirty="0">
              <a:solidFill>
                <a:schemeClr val="tx1"/>
              </a:solidFill>
            </a:endParaRPr>
          </a:p>
          <a:p>
            <a:endParaRPr lang="en-US" b="1" dirty="0">
              <a:solidFill>
                <a:schemeClr val="tx1"/>
              </a:solidFill>
            </a:endParaRPr>
          </a:p>
        </p:txBody>
      </p:sp>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849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867400" y="1626513"/>
            <a:ext cx="2819400" cy="430887"/>
          </a:xfrm>
          <a:prstGeom prst="rect">
            <a:avLst/>
          </a:prstGeom>
          <a:noFill/>
        </p:spPr>
        <p:txBody>
          <a:bodyPr wrap="square" rtlCol="0">
            <a:spAutoFit/>
          </a:bodyPr>
          <a:lstStyle/>
          <a:p>
            <a:r>
              <a:rPr lang="en-US" sz="2200" b="1" u="sng" dirty="0">
                <a:solidFill>
                  <a:prstClr val="white"/>
                </a:solidFill>
              </a:rPr>
              <a:t>North Hedges Suite 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8025"/>
            <a:ext cx="9144000" cy="4829976"/>
          </a:xfrm>
          <a:prstGeom prst="rect">
            <a:avLst/>
          </a:prstGeom>
        </p:spPr>
      </p:pic>
      <p:sp>
        <p:nvSpPr>
          <p:cNvPr id="6" name="TextBox 5"/>
          <p:cNvSpPr txBox="1"/>
          <p:nvPr/>
        </p:nvSpPr>
        <p:spPr>
          <a:xfrm>
            <a:off x="304800" y="1600200"/>
            <a:ext cx="2451825" cy="646331"/>
          </a:xfrm>
          <a:prstGeom prst="rect">
            <a:avLst/>
          </a:prstGeom>
          <a:noFill/>
          <a:ln>
            <a:solidFill>
              <a:schemeClr val="tx1"/>
            </a:solidFill>
          </a:ln>
        </p:spPr>
        <p:txBody>
          <a:bodyPr wrap="none" rtlCol="0">
            <a:spAutoFit/>
          </a:bodyPr>
          <a:lstStyle/>
          <a:p>
            <a:r>
              <a:rPr lang="en-US" sz="3600" dirty="0">
                <a:solidFill>
                  <a:prstClr val="black"/>
                </a:solidFill>
              </a:rPr>
              <a:t>Gallatin Hall</a:t>
            </a:r>
          </a:p>
        </p:txBody>
      </p:sp>
    </p:spTree>
    <p:extLst>
      <p:ext uri="{BB962C8B-B14F-4D97-AF65-F5344CB8AC3E}">
        <p14:creationId xmlns:p14="http://schemas.microsoft.com/office/powerpoint/2010/main" val="178376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Photos-Images\Building Information-Logos-Maps\Publication letterhe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122686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Y:\Photos-Images\Building Information-Logos-Maps\halls\DSC006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61" b="14383"/>
          <a:stretch/>
        </p:blipFill>
        <p:spPr bwMode="auto">
          <a:xfrm>
            <a:off x="512658" y="1437094"/>
            <a:ext cx="3734990" cy="2510767"/>
          </a:xfrm>
          <a:prstGeom prst="rect">
            <a:avLst/>
          </a:prstGeom>
          <a:noFill/>
          <a:ln w="15875">
            <a:solidFill>
              <a:schemeClr val="tx1"/>
            </a:solidFill>
          </a:ln>
          <a:extLst>
            <a:ext uri="{909E8E84-426E-40dd-AFC4-6F175D3DCCD1}">
              <a14:hiddenFill xmlns:a14="http://schemas.microsoft.com/office/drawing/2010/main" xmlns="">
                <a:solidFill>
                  <a:srgbClr val="FFFFFF"/>
                </a:solidFill>
              </a14:hiddenFill>
            </a:ext>
          </a:extLst>
        </p:spPr>
      </p:pic>
      <p:pic>
        <p:nvPicPr>
          <p:cNvPr id="3076" name="Picture 4" descr="Y:\Photos-Images\2010-2011\Photo Shoots - photo credit to Dolan Personke\NH Suites\IMG_47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437094"/>
            <a:ext cx="3766151" cy="2510767"/>
          </a:xfrm>
          <a:prstGeom prst="rect">
            <a:avLst/>
          </a:prstGeom>
          <a:noFill/>
          <a:ln w="15875">
            <a:solidFill>
              <a:schemeClr val="tx1"/>
            </a:solidFill>
          </a:ln>
          <a:extLst>
            <a:ext uri="{909E8E84-426E-40dd-AFC4-6F175D3DCCD1}">
              <a14:hiddenFill xmlns:a14="http://schemas.microsoft.com/office/drawing/2010/main" xmlns="">
                <a:solidFill>
                  <a:srgbClr val="FFFFFF"/>
                </a:solidFill>
              </a14:hiddenFill>
            </a:ext>
          </a:extLst>
        </p:spPr>
      </p:pic>
      <p:pic>
        <p:nvPicPr>
          <p:cNvPr id="3077" name="Picture 5" descr="Y:\Photos-Images\New Hall Layouts\North Hedges Suites 4 bedro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333" b="28769"/>
          <a:stretch/>
        </p:blipFill>
        <p:spPr bwMode="auto">
          <a:xfrm>
            <a:off x="4495800" y="4343400"/>
            <a:ext cx="3754542" cy="232718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58" y="4114800"/>
            <a:ext cx="3734990" cy="2485313"/>
          </a:xfrm>
          <a:prstGeom prst="rect">
            <a:avLst/>
          </a:prstGeom>
          <a:ln w="15875">
            <a:solidFill>
              <a:schemeClr val="tx1"/>
            </a:solidFill>
          </a:ln>
        </p:spPr>
      </p:pic>
    </p:spTree>
    <p:extLst>
      <p:ext uri="{BB962C8B-B14F-4D97-AF65-F5344CB8AC3E}">
        <p14:creationId xmlns:p14="http://schemas.microsoft.com/office/powerpoint/2010/main" val="51706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1981</Words>
  <Application>Microsoft Office PowerPoint</Application>
  <PresentationFormat>On-screen Show (4:3)</PresentationFormat>
  <Paragraphs>234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Office Theme</vt:lpstr>
      <vt:lpstr>PowerPoint Presentation</vt:lpstr>
      <vt:lpstr>PowerPoint Presentation</vt:lpstr>
      <vt:lpstr>PowerPoint Presentation</vt:lpstr>
      <vt:lpstr>James Tobin</vt:lpstr>
      <vt:lpstr>Residence Life</vt:lpstr>
      <vt:lpstr>On-Campus Housing</vt:lpstr>
      <vt:lpstr>Sophomore &amp; Above Options</vt:lpstr>
      <vt:lpstr>PowerPoint Presentation</vt:lpstr>
      <vt:lpstr>PowerPoint Presentation</vt:lpstr>
      <vt:lpstr>PowerPoint Presentation</vt:lpstr>
      <vt:lpstr>Off-Campus Resources Webpage</vt:lpstr>
      <vt:lpstr>Off-Campus Housing</vt:lpstr>
      <vt:lpstr>Common Questions</vt:lpstr>
      <vt:lpstr>Contact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Questions for the Legal Aspects of Renting in Bozeman</dc:title>
  <dc:creator>Marsh, Lauren</dc:creator>
  <cp:lastModifiedBy>Ruoff, Dorothy</cp:lastModifiedBy>
  <cp:revision>164</cp:revision>
  <cp:lastPrinted>2018-02-21T00:12:55Z</cp:lastPrinted>
  <dcterms:created xsi:type="dcterms:W3CDTF">2013-03-04T18:12:35Z</dcterms:created>
  <dcterms:modified xsi:type="dcterms:W3CDTF">2018-02-21T21:47:18Z</dcterms:modified>
</cp:coreProperties>
</file>