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10.xml" ContentType="application/vnd.openxmlformats-officedocument.drawingml.chart+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drawings/drawing4.xml" ContentType="application/vnd.openxmlformats-officedocument.drawingml.chartshapes+xml"/>
  <Override PartName="/ppt/charts/chart13.xml" ContentType="application/vnd.openxmlformats-officedocument.drawingml.chart+xml"/>
  <Override PartName="/ppt/drawings/drawing5.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theme/themeOverride1.xml" ContentType="application/vnd.openxmlformats-officedocument.themeOverride+xml"/>
  <Override PartName="/ppt/charts/chart15.xml" ContentType="application/vnd.openxmlformats-officedocument.drawingml.chart+xml"/>
  <Override PartName="/ppt/theme/themeOverride2.xml" ContentType="application/vnd.openxmlformats-officedocument.themeOverride+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8"/>
  </p:notesMasterIdLst>
  <p:sldIdLst>
    <p:sldId id="259" r:id="rId2"/>
    <p:sldId id="462" r:id="rId3"/>
    <p:sldId id="464" r:id="rId4"/>
    <p:sldId id="465" r:id="rId5"/>
    <p:sldId id="466" r:id="rId6"/>
    <p:sldId id="442" r:id="rId7"/>
    <p:sldId id="443" r:id="rId8"/>
    <p:sldId id="444" r:id="rId9"/>
    <p:sldId id="445" r:id="rId10"/>
    <p:sldId id="388" r:id="rId11"/>
    <p:sldId id="263" r:id="rId12"/>
    <p:sldId id="371" r:id="rId13"/>
    <p:sldId id="372"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9" r:id="rId30"/>
    <p:sldId id="261" r:id="rId31"/>
    <p:sldId id="325" r:id="rId32"/>
    <p:sldId id="326" r:id="rId33"/>
    <p:sldId id="327" r:id="rId34"/>
    <p:sldId id="328" r:id="rId35"/>
    <p:sldId id="329" r:id="rId36"/>
    <p:sldId id="330" r:id="rId37"/>
    <p:sldId id="331" r:id="rId38"/>
    <p:sldId id="332" r:id="rId39"/>
    <p:sldId id="333" r:id="rId40"/>
    <p:sldId id="334" r:id="rId41"/>
    <p:sldId id="335" r:id="rId42"/>
    <p:sldId id="262" r:id="rId43"/>
    <p:sldId id="281" r:id="rId44"/>
    <p:sldId id="282" r:id="rId45"/>
    <p:sldId id="283" r:id="rId46"/>
    <p:sldId id="284" r:id="rId47"/>
    <p:sldId id="285" r:id="rId48"/>
    <p:sldId id="286" r:id="rId49"/>
    <p:sldId id="287" r:id="rId50"/>
    <p:sldId id="288" r:id="rId51"/>
    <p:sldId id="336" r:id="rId52"/>
    <p:sldId id="264" r:id="rId53"/>
    <p:sldId id="343" r:id="rId54"/>
    <p:sldId id="344" r:id="rId55"/>
    <p:sldId id="345" r:id="rId56"/>
    <p:sldId id="346" r:id="rId57"/>
    <p:sldId id="347" r:id="rId58"/>
    <p:sldId id="348" r:id="rId59"/>
    <p:sldId id="349" r:id="rId60"/>
    <p:sldId id="350" r:id="rId61"/>
    <p:sldId id="351" r:id="rId62"/>
    <p:sldId id="352" r:id="rId63"/>
    <p:sldId id="353" r:id="rId64"/>
    <p:sldId id="337" r:id="rId65"/>
    <p:sldId id="265" r:id="rId66"/>
    <p:sldId id="321" r:id="rId67"/>
    <p:sldId id="322" r:id="rId68"/>
    <p:sldId id="323" r:id="rId69"/>
    <p:sldId id="338" r:id="rId70"/>
    <p:sldId id="266" r:id="rId71"/>
    <p:sldId id="448" r:id="rId72"/>
    <p:sldId id="449" r:id="rId73"/>
    <p:sldId id="450" r:id="rId74"/>
    <p:sldId id="451" r:id="rId75"/>
    <p:sldId id="452" r:id="rId76"/>
    <p:sldId id="453" r:id="rId77"/>
    <p:sldId id="454" r:id="rId78"/>
    <p:sldId id="455" r:id="rId79"/>
    <p:sldId id="456" r:id="rId80"/>
    <p:sldId id="457" r:id="rId81"/>
    <p:sldId id="458" r:id="rId82"/>
    <p:sldId id="459" r:id="rId83"/>
    <p:sldId id="460" r:id="rId84"/>
    <p:sldId id="461" r:id="rId85"/>
    <p:sldId id="267" r:id="rId86"/>
    <p:sldId id="312" r:id="rId87"/>
    <p:sldId id="313" r:id="rId88"/>
    <p:sldId id="314" r:id="rId89"/>
    <p:sldId id="315" r:id="rId90"/>
    <p:sldId id="316" r:id="rId91"/>
    <p:sldId id="317" r:id="rId92"/>
    <p:sldId id="318" r:id="rId93"/>
    <p:sldId id="319" r:id="rId94"/>
    <p:sldId id="320" r:id="rId95"/>
    <p:sldId id="339" r:id="rId96"/>
    <p:sldId id="268" r:id="rId97"/>
    <p:sldId id="291" r:id="rId98"/>
    <p:sldId id="292" r:id="rId99"/>
    <p:sldId id="293" r:id="rId100"/>
    <p:sldId id="294" r:id="rId101"/>
    <p:sldId id="295" r:id="rId102"/>
    <p:sldId id="296" r:id="rId103"/>
    <p:sldId id="269" r:id="rId104"/>
    <p:sldId id="272" r:id="rId105"/>
    <p:sldId id="273" r:id="rId106"/>
    <p:sldId id="274" r:id="rId107"/>
    <p:sldId id="275" r:id="rId108"/>
    <p:sldId id="276" r:id="rId109"/>
    <p:sldId id="277" r:id="rId110"/>
    <p:sldId id="278" r:id="rId111"/>
    <p:sldId id="279" r:id="rId112"/>
    <p:sldId id="340" r:id="rId113"/>
    <p:sldId id="297" r:id="rId114"/>
    <p:sldId id="298" r:id="rId115"/>
    <p:sldId id="299" r:id="rId116"/>
    <p:sldId id="300" r:id="rId117"/>
    <p:sldId id="301" r:id="rId118"/>
    <p:sldId id="302" r:id="rId119"/>
    <p:sldId id="303" r:id="rId120"/>
    <p:sldId id="304" r:id="rId121"/>
    <p:sldId id="305" r:id="rId122"/>
    <p:sldId id="306" r:id="rId123"/>
    <p:sldId id="307" r:id="rId124"/>
    <p:sldId id="308" r:id="rId125"/>
    <p:sldId id="309" r:id="rId126"/>
    <p:sldId id="310"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BEB61B-2AA7-4B6B-95F4-ED320BBC5C96}">
          <p14:sldIdLst>
            <p14:sldId id="259"/>
            <p14:sldId id="462"/>
            <p14:sldId id="464"/>
            <p14:sldId id="465"/>
            <p14:sldId id="466"/>
            <p14:sldId id="442"/>
            <p14:sldId id="443"/>
            <p14:sldId id="444"/>
            <p14:sldId id="445"/>
            <p14:sldId id="388"/>
            <p14:sldId id="263"/>
            <p14:sldId id="371"/>
            <p14:sldId id="372"/>
            <p14:sldId id="373"/>
            <p14:sldId id="374"/>
            <p14:sldId id="375"/>
            <p14:sldId id="376"/>
            <p14:sldId id="377"/>
            <p14:sldId id="378"/>
            <p14:sldId id="379"/>
            <p14:sldId id="380"/>
            <p14:sldId id="381"/>
            <p14:sldId id="382"/>
            <p14:sldId id="383"/>
            <p14:sldId id="384"/>
            <p14:sldId id="385"/>
            <p14:sldId id="386"/>
            <p14:sldId id="387"/>
            <p14:sldId id="389"/>
            <p14:sldId id="261"/>
            <p14:sldId id="325"/>
            <p14:sldId id="326"/>
            <p14:sldId id="327"/>
            <p14:sldId id="328"/>
            <p14:sldId id="329"/>
            <p14:sldId id="330"/>
            <p14:sldId id="331"/>
            <p14:sldId id="332"/>
            <p14:sldId id="333"/>
            <p14:sldId id="334"/>
            <p14:sldId id="335"/>
            <p14:sldId id="262"/>
            <p14:sldId id="281"/>
            <p14:sldId id="282"/>
            <p14:sldId id="283"/>
            <p14:sldId id="284"/>
            <p14:sldId id="285"/>
            <p14:sldId id="286"/>
            <p14:sldId id="287"/>
            <p14:sldId id="288"/>
            <p14:sldId id="336"/>
            <p14:sldId id="264"/>
            <p14:sldId id="343"/>
            <p14:sldId id="344"/>
            <p14:sldId id="345"/>
            <p14:sldId id="346"/>
            <p14:sldId id="347"/>
            <p14:sldId id="348"/>
            <p14:sldId id="349"/>
            <p14:sldId id="350"/>
            <p14:sldId id="351"/>
            <p14:sldId id="352"/>
            <p14:sldId id="353"/>
            <p14:sldId id="337"/>
            <p14:sldId id="265"/>
            <p14:sldId id="321"/>
            <p14:sldId id="322"/>
            <p14:sldId id="323"/>
            <p14:sldId id="338"/>
            <p14:sldId id="266"/>
            <p14:sldId id="448"/>
            <p14:sldId id="449"/>
            <p14:sldId id="450"/>
            <p14:sldId id="451"/>
            <p14:sldId id="452"/>
            <p14:sldId id="453"/>
            <p14:sldId id="454"/>
            <p14:sldId id="455"/>
            <p14:sldId id="456"/>
            <p14:sldId id="457"/>
            <p14:sldId id="458"/>
            <p14:sldId id="459"/>
            <p14:sldId id="460"/>
            <p14:sldId id="461"/>
            <p14:sldId id="267"/>
            <p14:sldId id="312"/>
            <p14:sldId id="313"/>
            <p14:sldId id="314"/>
            <p14:sldId id="315"/>
            <p14:sldId id="316"/>
            <p14:sldId id="317"/>
            <p14:sldId id="318"/>
            <p14:sldId id="319"/>
            <p14:sldId id="320"/>
            <p14:sldId id="339"/>
            <p14:sldId id="268"/>
            <p14:sldId id="291"/>
            <p14:sldId id="292"/>
            <p14:sldId id="293"/>
            <p14:sldId id="294"/>
            <p14:sldId id="295"/>
            <p14:sldId id="296"/>
            <p14:sldId id="269"/>
            <p14:sldId id="272"/>
            <p14:sldId id="273"/>
            <p14:sldId id="274"/>
            <p14:sldId id="275"/>
            <p14:sldId id="276"/>
            <p14:sldId id="277"/>
            <p14:sldId id="278"/>
            <p14:sldId id="279"/>
            <p14:sldId id="340"/>
          </p14:sldIdLst>
        </p14:section>
        <p14:section name="Untitled Section" id="{1E7D5CD2-85B7-48F0-B556-044EFCAB0CC5}">
          <p14:sldIdLst>
            <p14:sldId id="297"/>
            <p14:sldId id="298"/>
            <p14:sldId id="299"/>
            <p14:sldId id="300"/>
            <p14:sldId id="301"/>
            <p14:sldId id="302"/>
            <p14:sldId id="303"/>
            <p14:sldId id="304"/>
            <p14:sldId id="305"/>
            <p14:sldId id="306"/>
            <p14:sldId id="307"/>
            <p14:sldId id="308"/>
            <p14:sldId id="309"/>
            <p14:sldId id="3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82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3" autoAdjust="0"/>
    <p:restoredTop sz="94660"/>
  </p:normalViewPr>
  <p:slideViewPr>
    <p:cSldViewPr snapToGrid="0" snapToObjects="1">
      <p:cViewPr varScale="1">
        <p:scale>
          <a:sx n="56" d="100"/>
          <a:sy n="56" d="100"/>
        </p:scale>
        <p:origin x="576"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embeddings/oleObject1.bin"/></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mpotvin\AppData\Local\Microsoft\Windows\Temporary%20Internet%20Files\Content.Outlook\2H87OJXW\10%20year%20Employee%20Type%20Trending%20for%20WSJ%20Article.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0672012518066"/>
          <c:y val="0.13043609059543956"/>
          <c:w val="0.83773061883049327"/>
          <c:h val="0.64837193285849015"/>
        </c:manualLayout>
      </c:layout>
      <c:lineChart>
        <c:grouping val="standard"/>
        <c:varyColors val="0"/>
        <c:ser>
          <c:idx val="0"/>
          <c:order val="0"/>
          <c:tx>
            <c:strRef>
              <c:f>'Base Data'!$A$16</c:f>
              <c:strCache>
                <c:ptCount val="1"/>
                <c:pt idx="0">
                  <c:v>Academic Units Total</c:v>
                </c:pt>
              </c:strCache>
            </c:strRef>
          </c:tx>
          <c:spPr>
            <a:ln w="57150">
              <a:solidFill>
                <a:srgbClr val="FFC000"/>
              </a:solidFill>
            </a:ln>
          </c:spPr>
          <c:marker>
            <c:symbol val="none"/>
          </c:marker>
          <c:cat>
            <c:strRef>
              <c:f>'Base Data'!$B$15:$M$15</c:f>
              <c:strCache>
                <c:ptCount val="12"/>
                <c:pt idx="0">
                  <c:v>FY2003</c:v>
                </c:pt>
                <c:pt idx="1">
                  <c:v>FY2004</c:v>
                </c:pt>
                <c:pt idx="2">
                  <c:v>FY2005</c:v>
                </c:pt>
                <c:pt idx="3">
                  <c:v>FY2006</c:v>
                </c:pt>
                <c:pt idx="4">
                  <c:v>FY2007</c:v>
                </c:pt>
                <c:pt idx="5">
                  <c:v>FY2008</c:v>
                </c:pt>
                <c:pt idx="6">
                  <c:v>FY2009</c:v>
                </c:pt>
                <c:pt idx="7">
                  <c:v>FY2010</c:v>
                </c:pt>
                <c:pt idx="8">
                  <c:v>FY2011</c:v>
                </c:pt>
                <c:pt idx="9">
                  <c:v>FY2012</c:v>
                </c:pt>
                <c:pt idx="10">
                  <c:v>FY2013</c:v>
                </c:pt>
                <c:pt idx="11">
                  <c:v>FY2014</c:v>
                </c:pt>
              </c:strCache>
            </c:strRef>
          </c:cat>
          <c:val>
            <c:numRef>
              <c:f>'Base Data'!$B$16:$M$16</c:f>
              <c:numCache>
                <c:formatCode>#,##0.00</c:formatCode>
                <c:ptCount val="12"/>
                <c:pt idx="0">
                  <c:v>43964565</c:v>
                </c:pt>
                <c:pt idx="1">
                  <c:v>45232547</c:v>
                </c:pt>
                <c:pt idx="2">
                  <c:v>46181526</c:v>
                </c:pt>
                <c:pt idx="3">
                  <c:v>49229320</c:v>
                </c:pt>
                <c:pt idx="4">
                  <c:v>51508285</c:v>
                </c:pt>
                <c:pt idx="5">
                  <c:v>54640511.689999998</c:v>
                </c:pt>
                <c:pt idx="6">
                  <c:v>56733456.060000002</c:v>
                </c:pt>
                <c:pt idx="7">
                  <c:v>56531236.560000002</c:v>
                </c:pt>
                <c:pt idx="8">
                  <c:v>57198555.260000102</c:v>
                </c:pt>
                <c:pt idx="9">
                  <c:v>61496685.880000003</c:v>
                </c:pt>
                <c:pt idx="10">
                  <c:v>67309261.799999997</c:v>
                </c:pt>
                <c:pt idx="11">
                  <c:v>69806922.349999994</c:v>
                </c:pt>
              </c:numCache>
            </c:numRef>
          </c:val>
          <c:smooth val="0"/>
        </c:ser>
        <c:ser>
          <c:idx val="1"/>
          <c:order val="1"/>
          <c:tx>
            <c:strRef>
              <c:f>'Base Data'!$A$18</c:f>
              <c:strCache>
                <c:ptCount val="1"/>
                <c:pt idx="0">
                  <c:v>Academic Units Personnel</c:v>
                </c:pt>
              </c:strCache>
            </c:strRef>
          </c:tx>
          <c:spPr>
            <a:ln w="57150">
              <a:solidFill>
                <a:srgbClr val="00B0F0"/>
              </a:solidFill>
            </a:ln>
          </c:spPr>
          <c:marker>
            <c:symbol val="none"/>
          </c:marker>
          <c:cat>
            <c:strRef>
              <c:f>'Base Data'!$B$15:$M$15</c:f>
              <c:strCache>
                <c:ptCount val="12"/>
                <c:pt idx="0">
                  <c:v>FY2003</c:v>
                </c:pt>
                <c:pt idx="1">
                  <c:v>FY2004</c:v>
                </c:pt>
                <c:pt idx="2">
                  <c:v>FY2005</c:v>
                </c:pt>
                <c:pt idx="3">
                  <c:v>FY2006</c:v>
                </c:pt>
                <c:pt idx="4">
                  <c:v>FY2007</c:v>
                </c:pt>
                <c:pt idx="5">
                  <c:v>FY2008</c:v>
                </c:pt>
                <c:pt idx="6">
                  <c:v>FY2009</c:v>
                </c:pt>
                <c:pt idx="7">
                  <c:v>FY2010</c:v>
                </c:pt>
                <c:pt idx="8">
                  <c:v>FY2011</c:v>
                </c:pt>
                <c:pt idx="9">
                  <c:v>FY2012</c:v>
                </c:pt>
                <c:pt idx="10">
                  <c:v>FY2013</c:v>
                </c:pt>
                <c:pt idx="11">
                  <c:v>FY2014</c:v>
                </c:pt>
              </c:strCache>
            </c:strRef>
          </c:cat>
          <c:val>
            <c:numRef>
              <c:f>'Base Data'!$B$18:$M$18</c:f>
              <c:numCache>
                <c:formatCode>#,##0.00</c:formatCode>
                <c:ptCount val="12"/>
                <c:pt idx="0">
                  <c:v>39398250.200000003</c:v>
                </c:pt>
                <c:pt idx="1">
                  <c:v>40917062.609999999</c:v>
                </c:pt>
                <c:pt idx="2">
                  <c:v>41305049.240000002</c:v>
                </c:pt>
                <c:pt idx="3">
                  <c:v>44236701</c:v>
                </c:pt>
                <c:pt idx="4">
                  <c:v>46412219</c:v>
                </c:pt>
                <c:pt idx="5">
                  <c:v>48693682.689999998</c:v>
                </c:pt>
                <c:pt idx="6">
                  <c:v>50305583.350000001</c:v>
                </c:pt>
                <c:pt idx="7">
                  <c:v>50327357.280000001</c:v>
                </c:pt>
                <c:pt idx="8">
                  <c:v>50465203.210000001</c:v>
                </c:pt>
                <c:pt idx="9">
                  <c:v>54075646.770000003</c:v>
                </c:pt>
                <c:pt idx="10">
                  <c:v>58070412.460000001</c:v>
                </c:pt>
                <c:pt idx="11">
                  <c:v>60154468.100000001</c:v>
                </c:pt>
              </c:numCache>
            </c:numRef>
          </c:val>
          <c:smooth val="0"/>
        </c:ser>
        <c:ser>
          <c:idx val="2"/>
          <c:order val="2"/>
          <c:tx>
            <c:strRef>
              <c:f>'Base Data'!$A$19</c:f>
              <c:strCache>
                <c:ptCount val="1"/>
                <c:pt idx="0">
                  <c:v>Provost Total</c:v>
                </c:pt>
              </c:strCache>
            </c:strRef>
          </c:tx>
          <c:spPr>
            <a:ln w="57150">
              <a:solidFill>
                <a:srgbClr val="00FF00"/>
              </a:solidFill>
            </a:ln>
          </c:spPr>
          <c:marker>
            <c:symbol val="none"/>
          </c:marker>
          <c:cat>
            <c:strRef>
              <c:f>'Base Data'!$B$15:$M$15</c:f>
              <c:strCache>
                <c:ptCount val="12"/>
                <c:pt idx="0">
                  <c:v>FY2003</c:v>
                </c:pt>
                <c:pt idx="1">
                  <c:v>FY2004</c:v>
                </c:pt>
                <c:pt idx="2">
                  <c:v>FY2005</c:v>
                </c:pt>
                <c:pt idx="3">
                  <c:v>FY2006</c:v>
                </c:pt>
                <c:pt idx="4">
                  <c:v>FY2007</c:v>
                </c:pt>
                <c:pt idx="5">
                  <c:v>FY2008</c:v>
                </c:pt>
                <c:pt idx="6">
                  <c:v>FY2009</c:v>
                </c:pt>
                <c:pt idx="7">
                  <c:v>FY2010</c:v>
                </c:pt>
                <c:pt idx="8">
                  <c:v>FY2011</c:v>
                </c:pt>
                <c:pt idx="9">
                  <c:v>FY2012</c:v>
                </c:pt>
                <c:pt idx="10">
                  <c:v>FY2013</c:v>
                </c:pt>
                <c:pt idx="11">
                  <c:v>FY2014</c:v>
                </c:pt>
              </c:strCache>
            </c:strRef>
          </c:cat>
          <c:val>
            <c:numRef>
              <c:f>'Base Data'!$B$19:$M$19</c:f>
              <c:numCache>
                <c:formatCode>#,##0.00</c:formatCode>
                <c:ptCount val="12"/>
                <c:pt idx="0">
                  <c:v>3132513</c:v>
                </c:pt>
                <c:pt idx="1">
                  <c:v>3699360</c:v>
                </c:pt>
                <c:pt idx="2">
                  <c:v>3669141</c:v>
                </c:pt>
                <c:pt idx="3">
                  <c:v>4366040</c:v>
                </c:pt>
                <c:pt idx="4">
                  <c:v>4633863</c:v>
                </c:pt>
                <c:pt idx="5">
                  <c:v>4505323</c:v>
                </c:pt>
                <c:pt idx="6">
                  <c:v>4814936.71</c:v>
                </c:pt>
                <c:pt idx="7">
                  <c:v>5009335</c:v>
                </c:pt>
                <c:pt idx="8">
                  <c:v>4970418.99</c:v>
                </c:pt>
                <c:pt idx="9">
                  <c:v>3672326.22</c:v>
                </c:pt>
                <c:pt idx="10">
                  <c:v>6938896.8799999999</c:v>
                </c:pt>
                <c:pt idx="11">
                  <c:v>6345164.3899999997</c:v>
                </c:pt>
              </c:numCache>
            </c:numRef>
          </c:val>
          <c:smooth val="0"/>
        </c:ser>
        <c:dLbls>
          <c:showLegendKey val="0"/>
          <c:showVal val="0"/>
          <c:showCatName val="0"/>
          <c:showSerName val="0"/>
          <c:showPercent val="0"/>
          <c:showBubbleSize val="0"/>
        </c:dLbls>
        <c:smooth val="0"/>
        <c:axId val="81489200"/>
        <c:axId val="81490376"/>
      </c:lineChart>
      <c:catAx>
        <c:axId val="81489200"/>
        <c:scaling>
          <c:orientation val="minMax"/>
        </c:scaling>
        <c:delete val="0"/>
        <c:axPos val="b"/>
        <c:numFmt formatCode="General" sourceLinked="0"/>
        <c:majorTickMark val="none"/>
        <c:minorTickMark val="none"/>
        <c:tickLblPos val="nextTo"/>
        <c:spPr>
          <a:ln w="38100">
            <a:solidFill>
              <a:schemeClr val="bg1">
                <a:lumMod val="95000"/>
              </a:schemeClr>
            </a:solidFill>
          </a:ln>
        </c:spPr>
        <c:txPr>
          <a:bodyPr rot="5400000" vert="horz"/>
          <a:lstStyle/>
          <a:p>
            <a:pPr>
              <a:defRPr sz="1800">
                <a:solidFill>
                  <a:schemeClr val="bg1"/>
                </a:solidFill>
              </a:defRPr>
            </a:pPr>
            <a:endParaRPr lang="en-US"/>
          </a:p>
        </c:txPr>
        <c:crossAx val="81490376"/>
        <c:crosses val="autoZero"/>
        <c:auto val="1"/>
        <c:lblAlgn val="ctr"/>
        <c:lblOffset val="100"/>
        <c:noMultiLvlLbl val="0"/>
      </c:catAx>
      <c:valAx>
        <c:axId val="81490376"/>
        <c:scaling>
          <c:orientation val="minMax"/>
        </c:scaling>
        <c:delete val="0"/>
        <c:axPos val="l"/>
        <c:majorGridlines/>
        <c:numFmt formatCode="#,##0" sourceLinked="0"/>
        <c:majorTickMark val="none"/>
        <c:minorTickMark val="none"/>
        <c:tickLblPos val="nextTo"/>
        <c:spPr>
          <a:ln w="38100">
            <a:solidFill>
              <a:schemeClr val="bg1">
                <a:lumMod val="95000"/>
              </a:schemeClr>
            </a:solidFill>
          </a:ln>
        </c:spPr>
        <c:txPr>
          <a:bodyPr/>
          <a:lstStyle/>
          <a:p>
            <a:pPr>
              <a:defRPr sz="1800">
                <a:solidFill>
                  <a:schemeClr val="bg1"/>
                </a:solidFill>
              </a:defRPr>
            </a:pPr>
            <a:endParaRPr lang="en-US"/>
          </a:p>
        </c:txPr>
        <c:crossAx val="81489200"/>
        <c:crosses val="autoZero"/>
        <c:crossBetween val="between"/>
        <c:dispUnits>
          <c:builtInUnit val="millions"/>
          <c:dispUnitsLbl>
            <c:layout/>
            <c:txPr>
              <a:bodyPr/>
              <a:lstStyle/>
              <a:p>
                <a:pPr>
                  <a:defRPr sz="1400">
                    <a:solidFill>
                      <a:schemeClr val="bg1"/>
                    </a:solidFill>
                  </a:defRPr>
                </a:pPr>
                <a:endParaRPr lang="en-US"/>
              </a:p>
            </c:txPr>
          </c:dispUnitsLbl>
        </c:dispUnits>
      </c:valAx>
      <c:spPr>
        <a:ln>
          <a:solidFill>
            <a:schemeClr val="bg1"/>
          </a:solidFill>
        </a:ln>
      </c:spPr>
    </c:plotArea>
    <c:legend>
      <c:legendPos val="t"/>
      <c:layout>
        <c:manualLayout>
          <c:xMode val="edge"/>
          <c:yMode val="edge"/>
          <c:x val="6.7369167072290265E-2"/>
          <c:y val="1.4699428516312604E-2"/>
          <c:w val="0.89999995897035845"/>
          <c:h val="6.7997588676424484E-2"/>
        </c:manualLayout>
      </c:layout>
      <c:overlay val="0"/>
      <c:spPr>
        <a:noFill/>
        <a:ln>
          <a:noFill/>
        </a:ln>
        <a:effectLst/>
      </c:spPr>
      <c:txPr>
        <a:bodyPr/>
        <a:lstStyle/>
        <a:p>
          <a:pPr>
            <a:defRPr sz="1800">
              <a:solidFill>
                <a:schemeClr val="bg1"/>
              </a:solidFill>
            </a:defRPr>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'rev chart'!$O$43</c:f>
              <c:strCache>
                <c:ptCount val="1"/>
                <c:pt idx="0">
                  <c:v>Tuition &amp; Fees</c:v>
                </c:pt>
              </c:strCache>
            </c:strRef>
          </c:tx>
          <c:spPr>
            <a:solidFill>
              <a:srgbClr val="0066CC"/>
            </a:solidFill>
          </c:spPr>
          <c:invertIfNegative val="0"/>
          <c:cat>
            <c:strRef>
              <c:f>'rev chart'!$P$42:$R$42</c:f>
              <c:strCache>
                <c:ptCount val="3"/>
                <c:pt idx="0">
                  <c:v>FY06</c:v>
                </c:pt>
                <c:pt idx="1">
                  <c:v>FY10</c:v>
                </c:pt>
                <c:pt idx="2">
                  <c:v>FY13</c:v>
                </c:pt>
              </c:strCache>
            </c:strRef>
          </c:cat>
          <c:val>
            <c:numRef>
              <c:f>'rev chart'!$P$43:$R$43</c:f>
              <c:numCache>
                <c:formatCode>_("$"* #,##0_);_("$"* \(#,##0\);_("$"* "-"??_);_(@_)</c:formatCode>
                <c:ptCount val="3"/>
                <c:pt idx="0">
                  <c:v>62316720.000000015</c:v>
                </c:pt>
                <c:pt idx="1">
                  <c:v>74958321</c:v>
                </c:pt>
                <c:pt idx="2">
                  <c:v>101238892.00000003</c:v>
                </c:pt>
              </c:numCache>
            </c:numRef>
          </c:val>
        </c:ser>
        <c:ser>
          <c:idx val="1"/>
          <c:order val="1"/>
          <c:tx>
            <c:strRef>
              <c:f>'rev chart'!$O$44</c:f>
              <c:strCache>
                <c:ptCount val="1"/>
                <c:pt idx="0">
                  <c:v>State Allocation</c:v>
                </c:pt>
              </c:strCache>
            </c:strRef>
          </c:tx>
          <c:spPr>
            <a:solidFill>
              <a:srgbClr val="FFC000"/>
            </a:solidFill>
          </c:spPr>
          <c:invertIfNegative val="0"/>
          <c:cat>
            <c:strRef>
              <c:f>'rev chart'!$P$42:$R$42</c:f>
              <c:strCache>
                <c:ptCount val="3"/>
                <c:pt idx="0">
                  <c:v>FY06</c:v>
                </c:pt>
                <c:pt idx="1">
                  <c:v>FY10</c:v>
                </c:pt>
                <c:pt idx="2">
                  <c:v>FY13</c:v>
                </c:pt>
              </c:strCache>
            </c:strRef>
          </c:cat>
          <c:val>
            <c:numRef>
              <c:f>'rev chart'!$P$44:$R$44</c:f>
              <c:numCache>
                <c:formatCode>_("$"* #,##0_);_("$"* \(#,##0\);_("$"* "-"??_);_(@_)</c:formatCode>
                <c:ptCount val="3"/>
                <c:pt idx="0">
                  <c:v>39660840</c:v>
                </c:pt>
                <c:pt idx="1">
                  <c:v>50131841</c:v>
                </c:pt>
                <c:pt idx="2">
                  <c:v>45402435.000000007</c:v>
                </c:pt>
              </c:numCache>
            </c:numRef>
          </c:val>
        </c:ser>
        <c:ser>
          <c:idx val="2"/>
          <c:order val="2"/>
          <c:tx>
            <c:strRef>
              <c:f>'rev chart'!$O$45</c:f>
              <c:strCache>
                <c:ptCount val="1"/>
                <c:pt idx="0">
                  <c:v>Other</c:v>
                </c:pt>
              </c:strCache>
            </c:strRef>
          </c:tx>
          <c:spPr>
            <a:solidFill>
              <a:srgbClr val="7030A0"/>
            </a:solidFill>
          </c:spPr>
          <c:invertIfNegative val="0"/>
          <c:cat>
            <c:strRef>
              <c:f>'rev chart'!$P$42:$R$42</c:f>
              <c:strCache>
                <c:ptCount val="3"/>
                <c:pt idx="0">
                  <c:v>FY06</c:v>
                </c:pt>
                <c:pt idx="1">
                  <c:v>FY10</c:v>
                </c:pt>
                <c:pt idx="2">
                  <c:v>FY13</c:v>
                </c:pt>
              </c:strCache>
            </c:strRef>
          </c:cat>
          <c:val>
            <c:numRef>
              <c:f>'rev chart'!$P$45:$R$45</c:f>
              <c:numCache>
                <c:formatCode>_("$"* #,##0_);_("$"* \(#,##0\);_("$"* "-"??_);_(@_)</c:formatCode>
                <c:ptCount val="3"/>
                <c:pt idx="0">
                  <c:v>1737743</c:v>
                </c:pt>
                <c:pt idx="1">
                  <c:v>2374957.9999999986</c:v>
                </c:pt>
                <c:pt idx="2">
                  <c:v>6868875</c:v>
                </c:pt>
              </c:numCache>
            </c:numRef>
          </c:val>
        </c:ser>
        <c:dLbls>
          <c:showLegendKey val="0"/>
          <c:showVal val="0"/>
          <c:showCatName val="0"/>
          <c:showSerName val="0"/>
          <c:showPercent val="0"/>
          <c:showBubbleSize val="0"/>
        </c:dLbls>
        <c:gapWidth val="150"/>
        <c:overlap val="100"/>
        <c:axId val="193899600"/>
        <c:axId val="193899992"/>
      </c:barChart>
      <c:catAx>
        <c:axId val="193899600"/>
        <c:scaling>
          <c:orientation val="minMax"/>
        </c:scaling>
        <c:delete val="0"/>
        <c:axPos val="b"/>
        <c:numFmt formatCode="General" sourceLinked="0"/>
        <c:majorTickMark val="out"/>
        <c:minorTickMark val="none"/>
        <c:tickLblPos val="nextTo"/>
        <c:txPr>
          <a:bodyPr/>
          <a:lstStyle/>
          <a:p>
            <a:pPr>
              <a:defRPr sz="1400" b="1">
                <a:solidFill>
                  <a:schemeClr val="bg1"/>
                </a:solidFill>
              </a:defRPr>
            </a:pPr>
            <a:endParaRPr lang="en-US"/>
          </a:p>
        </c:txPr>
        <c:crossAx val="193899992"/>
        <c:crosses val="autoZero"/>
        <c:auto val="1"/>
        <c:lblAlgn val="ctr"/>
        <c:lblOffset val="100"/>
        <c:noMultiLvlLbl val="0"/>
      </c:catAx>
      <c:valAx>
        <c:axId val="193899992"/>
        <c:scaling>
          <c:orientation val="minMax"/>
        </c:scaling>
        <c:delete val="0"/>
        <c:axPos val="l"/>
        <c:majorGridlines/>
        <c:numFmt formatCode="_(&quot;$&quot;* #,##0_);_(&quot;$&quot;* \(#,##0\);_(&quot;$&quot;* &quot;-&quot;??_);_(@_)" sourceLinked="1"/>
        <c:majorTickMark val="out"/>
        <c:minorTickMark val="none"/>
        <c:tickLblPos val="nextTo"/>
        <c:txPr>
          <a:bodyPr/>
          <a:lstStyle/>
          <a:p>
            <a:pPr>
              <a:defRPr sz="1400">
                <a:solidFill>
                  <a:srgbClr val="FFFFFF"/>
                </a:solidFill>
              </a:defRPr>
            </a:pPr>
            <a:endParaRPr lang="en-US"/>
          </a:p>
        </c:txPr>
        <c:crossAx val="193899600"/>
        <c:crosses val="autoZero"/>
        <c:crossBetween val="between"/>
        <c:dispUnits>
          <c:builtInUnit val="millions"/>
          <c:dispUnitsLbl>
            <c:txPr>
              <a:bodyPr/>
              <a:lstStyle/>
              <a:p>
                <a:pPr>
                  <a:defRPr sz="1200">
                    <a:solidFill>
                      <a:srgbClr val="FFFFFF"/>
                    </a:solidFill>
                  </a:defRPr>
                </a:pPr>
                <a:endParaRPr lang="en-US"/>
              </a:p>
            </c:txPr>
          </c:dispUnitsLbl>
        </c:dispUnits>
      </c:valAx>
    </c:plotArea>
    <c:legend>
      <c:legendPos val="r"/>
      <c:overlay val="0"/>
      <c:txPr>
        <a:bodyPr/>
        <a:lstStyle/>
        <a:p>
          <a:pPr>
            <a:defRPr sz="1400">
              <a:solidFill>
                <a:srgbClr val="FFFFFF"/>
              </a:solidFill>
            </a:defRPr>
          </a:pPr>
          <a:endParaRPr lang="en-US"/>
        </a:p>
      </c:txPr>
    </c:legend>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35212168597625"/>
          <c:y val="2.5950017131381287E-2"/>
          <c:w val="0.65686486863560734"/>
          <c:h val="0.94877265937516975"/>
        </c:manualLayout>
      </c:layout>
      <c:barChart>
        <c:barDir val="col"/>
        <c:grouping val="stacked"/>
        <c:varyColors val="0"/>
        <c:ser>
          <c:idx val="0"/>
          <c:order val="0"/>
          <c:tx>
            <c:strRef>
              <c:f>'Exp chart'!$O$43</c:f>
              <c:strCache>
                <c:ptCount val="1"/>
                <c:pt idx="0">
                  <c:v>Salary &amp; Benefits</c:v>
                </c:pt>
              </c:strCache>
            </c:strRef>
          </c:tx>
          <c:spPr>
            <a:solidFill>
              <a:srgbClr val="0066CC"/>
            </a:solidFill>
          </c:spPr>
          <c:invertIfNegative val="0"/>
          <c:cat>
            <c:strRef>
              <c:f>'Exp chart'!$P$42:$Q$42</c:f>
              <c:strCache>
                <c:ptCount val="2"/>
                <c:pt idx="0">
                  <c:v>FY08-FY10
Changes</c:v>
                </c:pt>
                <c:pt idx="1">
                  <c:v>FY11-FY13
Changes</c:v>
                </c:pt>
              </c:strCache>
            </c:strRef>
          </c:cat>
          <c:val>
            <c:numRef>
              <c:f>'Exp chart'!$P$43:$Q$43</c:f>
              <c:numCache>
                <c:formatCode>_("$"* #,##0_);_("$"* \(#,##0\);_("$"* "-"??_);_(@_)</c:formatCode>
                <c:ptCount val="2"/>
                <c:pt idx="0">
                  <c:v>10547582</c:v>
                </c:pt>
                <c:pt idx="1">
                  <c:v>7181034</c:v>
                </c:pt>
              </c:numCache>
            </c:numRef>
          </c:val>
        </c:ser>
        <c:ser>
          <c:idx val="1"/>
          <c:order val="1"/>
          <c:tx>
            <c:strRef>
              <c:f>'Exp chart'!$O$44</c:f>
              <c:strCache>
                <c:ptCount val="1"/>
                <c:pt idx="0">
                  <c:v>Operations Inflation</c:v>
                </c:pt>
              </c:strCache>
            </c:strRef>
          </c:tx>
          <c:spPr>
            <a:solidFill>
              <a:schemeClr val="accent2">
                <a:lumMod val="60000"/>
                <a:lumOff val="40000"/>
              </a:schemeClr>
            </a:solidFill>
          </c:spPr>
          <c:invertIfNegative val="0"/>
          <c:cat>
            <c:strRef>
              <c:f>'Exp chart'!$P$42:$Q$42</c:f>
              <c:strCache>
                <c:ptCount val="2"/>
                <c:pt idx="0">
                  <c:v>FY08-FY10
Changes</c:v>
                </c:pt>
                <c:pt idx="1">
                  <c:v>FY11-FY13
Changes</c:v>
                </c:pt>
              </c:strCache>
            </c:strRef>
          </c:cat>
          <c:val>
            <c:numRef>
              <c:f>'Exp chart'!$P$44:$Q$44</c:f>
              <c:numCache>
                <c:formatCode>_("$"* #,##0_);_("$"* \(#,##0\);_("$"* "-"??_);_(@_)</c:formatCode>
                <c:ptCount val="2"/>
                <c:pt idx="0">
                  <c:v>671315</c:v>
                </c:pt>
                <c:pt idx="1">
                  <c:v>0</c:v>
                </c:pt>
              </c:numCache>
            </c:numRef>
          </c:val>
        </c:ser>
        <c:ser>
          <c:idx val="2"/>
          <c:order val="2"/>
          <c:tx>
            <c:strRef>
              <c:f>'Exp chart'!$O$45</c:f>
              <c:strCache>
                <c:ptCount val="1"/>
                <c:pt idx="0">
                  <c:v>Fixed Costs</c:v>
                </c:pt>
              </c:strCache>
            </c:strRef>
          </c:tx>
          <c:spPr>
            <a:solidFill>
              <a:srgbClr val="FFC000"/>
            </a:solidFill>
          </c:spPr>
          <c:invertIfNegative val="0"/>
          <c:cat>
            <c:strRef>
              <c:f>'Exp chart'!$P$42:$Q$42</c:f>
              <c:strCache>
                <c:ptCount val="2"/>
                <c:pt idx="0">
                  <c:v>FY08-FY10
Changes</c:v>
                </c:pt>
                <c:pt idx="1">
                  <c:v>FY11-FY13
Changes</c:v>
                </c:pt>
              </c:strCache>
            </c:strRef>
          </c:cat>
          <c:val>
            <c:numRef>
              <c:f>'Exp chart'!$P$45:$Q$45</c:f>
              <c:numCache>
                <c:formatCode>_("$"* #,##0_);_("$"* \(#,##0\);_("$"* "-"??_);_(@_)</c:formatCode>
                <c:ptCount val="2"/>
                <c:pt idx="0">
                  <c:v>1323247</c:v>
                </c:pt>
                <c:pt idx="1">
                  <c:v>2129627</c:v>
                </c:pt>
              </c:numCache>
            </c:numRef>
          </c:val>
        </c:ser>
        <c:ser>
          <c:idx val="3"/>
          <c:order val="3"/>
          <c:tx>
            <c:strRef>
              <c:f>'Exp chart'!$O$46</c:f>
              <c:strCache>
                <c:ptCount val="1"/>
                <c:pt idx="0">
                  <c:v>Acad Affairs </c:v>
                </c:pt>
              </c:strCache>
            </c:strRef>
          </c:tx>
          <c:spPr>
            <a:solidFill>
              <a:srgbClr val="92D050"/>
            </a:solidFill>
          </c:spPr>
          <c:invertIfNegative val="0"/>
          <c:cat>
            <c:strRef>
              <c:f>'Exp chart'!$P$42:$Q$42</c:f>
              <c:strCache>
                <c:ptCount val="2"/>
                <c:pt idx="0">
                  <c:v>FY08-FY10
Changes</c:v>
                </c:pt>
                <c:pt idx="1">
                  <c:v>FY11-FY13
Changes</c:v>
                </c:pt>
              </c:strCache>
            </c:strRef>
          </c:cat>
          <c:val>
            <c:numRef>
              <c:f>'Exp chart'!$P$46:$Q$46</c:f>
              <c:numCache>
                <c:formatCode>_("$"* #,##0_);_("$"* \(#,##0\);_("$"* "-"??_);_(@_)</c:formatCode>
                <c:ptCount val="2"/>
                <c:pt idx="0">
                  <c:v>-87150</c:v>
                </c:pt>
                <c:pt idx="1">
                  <c:v>5655200</c:v>
                </c:pt>
              </c:numCache>
            </c:numRef>
          </c:val>
        </c:ser>
        <c:ser>
          <c:idx val="5"/>
          <c:order val="4"/>
          <c:tx>
            <c:strRef>
              <c:f>'Exp chart'!$O$48</c:f>
              <c:strCache>
                <c:ptCount val="1"/>
                <c:pt idx="0">
                  <c:v>Admin &amp; Finance</c:v>
                </c:pt>
              </c:strCache>
            </c:strRef>
          </c:tx>
          <c:spPr>
            <a:solidFill>
              <a:schemeClr val="accent2">
                <a:lumMod val="75000"/>
              </a:schemeClr>
            </a:solidFill>
          </c:spPr>
          <c:invertIfNegative val="0"/>
          <c:cat>
            <c:strRef>
              <c:f>'Exp chart'!$P$42:$Q$42</c:f>
              <c:strCache>
                <c:ptCount val="2"/>
                <c:pt idx="0">
                  <c:v>FY08-FY10
Changes</c:v>
                </c:pt>
                <c:pt idx="1">
                  <c:v>FY11-FY13
Changes</c:v>
                </c:pt>
              </c:strCache>
            </c:strRef>
          </c:cat>
          <c:val>
            <c:numRef>
              <c:f>'Exp chart'!$P$48:$Q$48</c:f>
              <c:numCache>
                <c:formatCode>_("$"* #,##0_);_("$"* \(#,##0\);_("$"* "-"??_);_(@_)</c:formatCode>
                <c:ptCount val="2"/>
                <c:pt idx="0">
                  <c:v>106327</c:v>
                </c:pt>
                <c:pt idx="1">
                  <c:v>230000</c:v>
                </c:pt>
              </c:numCache>
            </c:numRef>
          </c:val>
        </c:ser>
        <c:ser>
          <c:idx val="6"/>
          <c:order val="5"/>
          <c:tx>
            <c:strRef>
              <c:f>'Exp chart'!$O$47</c:f>
              <c:strCache>
                <c:ptCount val="1"/>
                <c:pt idx="0">
                  <c:v>Student Success </c:v>
                </c:pt>
              </c:strCache>
            </c:strRef>
          </c:tx>
          <c:spPr>
            <a:solidFill>
              <a:srgbClr val="FFFF00"/>
            </a:solidFill>
          </c:spPr>
          <c:invertIfNegative val="0"/>
          <c:cat>
            <c:strRef>
              <c:f>'Exp chart'!$P$42:$Q$42</c:f>
              <c:strCache>
                <c:ptCount val="2"/>
                <c:pt idx="0">
                  <c:v>FY08-FY10
Changes</c:v>
                </c:pt>
                <c:pt idx="1">
                  <c:v>FY11-FY13
Changes</c:v>
                </c:pt>
              </c:strCache>
            </c:strRef>
          </c:cat>
          <c:val>
            <c:numRef>
              <c:f>'Exp chart'!$P$47:$Q$47</c:f>
              <c:numCache>
                <c:formatCode>_("$"* #,##0_);_("$"* \(#,##0\);_("$"* "-"??_);_(@_)</c:formatCode>
                <c:ptCount val="2"/>
                <c:pt idx="0">
                  <c:v>-41000</c:v>
                </c:pt>
                <c:pt idx="1">
                  <c:v>143445</c:v>
                </c:pt>
              </c:numCache>
            </c:numRef>
          </c:val>
        </c:ser>
        <c:ser>
          <c:idx val="7"/>
          <c:order val="6"/>
          <c:tx>
            <c:strRef>
              <c:f>'Exp chart'!$O$49</c:f>
              <c:strCache>
                <c:ptCount val="1"/>
                <c:pt idx="0">
                  <c:v>Other </c:v>
                </c:pt>
              </c:strCache>
            </c:strRef>
          </c:tx>
          <c:spPr>
            <a:solidFill>
              <a:schemeClr val="tx1">
                <a:lumMod val="75000"/>
                <a:lumOff val="25000"/>
              </a:schemeClr>
            </a:solidFill>
          </c:spPr>
          <c:invertIfNegative val="0"/>
          <c:cat>
            <c:strRef>
              <c:f>'Exp chart'!$P$42:$Q$42</c:f>
              <c:strCache>
                <c:ptCount val="2"/>
                <c:pt idx="0">
                  <c:v>FY08-FY10
Changes</c:v>
                </c:pt>
                <c:pt idx="1">
                  <c:v>FY11-FY13
Changes</c:v>
                </c:pt>
              </c:strCache>
            </c:strRef>
          </c:cat>
          <c:val>
            <c:numRef>
              <c:f>'Exp chart'!$P$49:$Q$49</c:f>
              <c:numCache>
                <c:formatCode>_("$"* #,##0_);_("$"* \(#,##0\);_("$"* "-"??_);_(@_)</c:formatCode>
                <c:ptCount val="2"/>
                <c:pt idx="0">
                  <c:v>-150509</c:v>
                </c:pt>
                <c:pt idx="1">
                  <c:v>0</c:v>
                </c:pt>
              </c:numCache>
            </c:numRef>
          </c:val>
        </c:ser>
        <c:ser>
          <c:idx val="9"/>
          <c:order val="7"/>
          <c:tx>
            <c:strRef>
              <c:f>'Exp chart'!$O$50</c:f>
              <c:strCache>
                <c:ptCount val="1"/>
                <c:pt idx="0">
                  <c:v>Scholarships</c:v>
                </c:pt>
              </c:strCache>
            </c:strRef>
          </c:tx>
          <c:spPr>
            <a:solidFill>
              <a:schemeClr val="bg1"/>
            </a:solidFill>
          </c:spPr>
          <c:invertIfNegative val="0"/>
          <c:cat>
            <c:strRef>
              <c:f>'Exp chart'!$P$42:$Q$42</c:f>
              <c:strCache>
                <c:ptCount val="2"/>
                <c:pt idx="0">
                  <c:v>FY08-FY10
Changes</c:v>
                </c:pt>
                <c:pt idx="1">
                  <c:v>FY11-FY13
Changes</c:v>
                </c:pt>
              </c:strCache>
            </c:strRef>
          </c:cat>
          <c:val>
            <c:numRef>
              <c:f>'Exp chart'!$P$50:$Q$50</c:f>
              <c:numCache>
                <c:formatCode>_("$"* #,##0_);_("$"* \(#,##0\);_("$"* "-"??_);_(@_)</c:formatCode>
                <c:ptCount val="2"/>
                <c:pt idx="0">
                  <c:v>0</c:v>
                </c:pt>
                <c:pt idx="1">
                  <c:v>1000000</c:v>
                </c:pt>
              </c:numCache>
            </c:numRef>
          </c:val>
        </c:ser>
        <c:dLbls>
          <c:showLegendKey val="0"/>
          <c:showVal val="0"/>
          <c:showCatName val="0"/>
          <c:showSerName val="0"/>
          <c:showPercent val="0"/>
          <c:showBubbleSize val="0"/>
        </c:dLbls>
        <c:gapWidth val="150"/>
        <c:overlap val="100"/>
        <c:axId val="193902344"/>
        <c:axId val="193902736"/>
      </c:barChart>
      <c:catAx>
        <c:axId val="193902344"/>
        <c:scaling>
          <c:orientation val="minMax"/>
        </c:scaling>
        <c:delete val="1"/>
        <c:axPos val="b"/>
        <c:numFmt formatCode="General" sourceLinked="0"/>
        <c:majorTickMark val="out"/>
        <c:minorTickMark val="none"/>
        <c:tickLblPos val="none"/>
        <c:crossAx val="193902736"/>
        <c:crosses val="autoZero"/>
        <c:auto val="1"/>
        <c:lblAlgn val="ctr"/>
        <c:lblOffset val="100"/>
        <c:noMultiLvlLbl val="0"/>
      </c:catAx>
      <c:valAx>
        <c:axId val="193902736"/>
        <c:scaling>
          <c:orientation val="minMax"/>
          <c:max val="18000000"/>
          <c:min val="-3000000"/>
        </c:scaling>
        <c:delete val="0"/>
        <c:axPos val="l"/>
        <c:majorGridlines/>
        <c:numFmt formatCode="&quot;$&quot;#,##0_);\(&quot;$&quot;#,##0\)" sourceLinked="0"/>
        <c:majorTickMark val="out"/>
        <c:minorTickMark val="none"/>
        <c:tickLblPos val="nextTo"/>
        <c:txPr>
          <a:bodyPr/>
          <a:lstStyle/>
          <a:p>
            <a:pPr>
              <a:defRPr sz="1600" baseline="0">
                <a:solidFill>
                  <a:schemeClr val="bg1"/>
                </a:solidFill>
              </a:defRPr>
            </a:pPr>
            <a:endParaRPr lang="en-US"/>
          </a:p>
        </c:txPr>
        <c:crossAx val="193902344"/>
        <c:crosses val="autoZero"/>
        <c:crossBetween val="between"/>
        <c:majorUnit val="3000000"/>
        <c:minorUnit val="1000000"/>
        <c:dispUnits>
          <c:builtInUnit val="millions"/>
          <c:dispUnitsLbl>
            <c:layout>
              <c:manualLayout>
                <c:xMode val="edge"/>
                <c:yMode val="edge"/>
                <c:x val="6.6095955647167519E-3"/>
                <c:y val="2.7865959833280381E-2"/>
              </c:manualLayout>
            </c:layout>
            <c:txPr>
              <a:bodyPr/>
              <a:lstStyle/>
              <a:p>
                <a:pPr>
                  <a:defRPr sz="1200" baseline="0">
                    <a:solidFill>
                      <a:schemeClr val="bg1"/>
                    </a:solidFill>
                  </a:defRPr>
                </a:pPr>
                <a:endParaRPr lang="en-US"/>
              </a:p>
            </c:txPr>
          </c:dispUnitsLbl>
        </c:dispUnits>
      </c:valAx>
    </c:plotArea>
    <c:legend>
      <c:legendPos val="r"/>
      <c:layout>
        <c:manualLayout>
          <c:xMode val="edge"/>
          <c:yMode val="edge"/>
          <c:x val="0.77819387305423349"/>
          <c:y val="0.21806444538248679"/>
          <c:w val="0.22044246632030737"/>
          <c:h val="0.54715349004249925"/>
        </c:manualLayout>
      </c:layout>
      <c:overlay val="0"/>
      <c:txPr>
        <a:bodyPr/>
        <a:lstStyle/>
        <a:p>
          <a:pPr>
            <a:defRPr sz="1600" baseline="0">
              <a:solidFill>
                <a:schemeClr val="bg1"/>
              </a:solidFill>
              <a:latin typeface="+mn-lt"/>
            </a:defRPr>
          </a:pPr>
          <a:endParaRPr lang="en-US"/>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Awards Per Month</a:t>
            </a:r>
          </a:p>
        </c:rich>
      </c:tx>
      <c:overlay val="0"/>
    </c:title>
    <c:autoTitleDeleted val="0"/>
    <c:plotArea>
      <c:layout>
        <c:manualLayout>
          <c:layoutTarget val="inner"/>
          <c:xMode val="edge"/>
          <c:yMode val="edge"/>
          <c:x val="6.1430102170419158E-2"/>
          <c:y val="0.13790125978816226"/>
          <c:w val="0.75128676570085595"/>
          <c:h val="0.69605422794964311"/>
        </c:manualLayout>
      </c:layout>
      <c:barChart>
        <c:barDir val="col"/>
        <c:grouping val="clustered"/>
        <c:varyColors val="0"/>
        <c:ser>
          <c:idx val="0"/>
          <c:order val="0"/>
          <c:tx>
            <c:v>FY2009</c:v>
          </c:tx>
          <c:invertIfNegative val="0"/>
          <c:val>
            <c:numRef>
              <c:f>Sheet1!$L$20:$L$31</c:f>
              <c:numCache>
                <c:formatCode>General</c:formatCode>
                <c:ptCount val="12"/>
                <c:pt idx="0">
                  <c:v>38</c:v>
                </c:pt>
                <c:pt idx="1">
                  <c:v>28</c:v>
                </c:pt>
                <c:pt idx="2">
                  <c:v>34</c:v>
                </c:pt>
                <c:pt idx="3">
                  <c:v>51</c:v>
                </c:pt>
                <c:pt idx="4">
                  <c:v>33</c:v>
                </c:pt>
                <c:pt idx="5">
                  <c:v>37</c:v>
                </c:pt>
                <c:pt idx="6">
                  <c:v>18</c:v>
                </c:pt>
                <c:pt idx="7">
                  <c:v>19</c:v>
                </c:pt>
                <c:pt idx="8">
                  <c:v>21</c:v>
                </c:pt>
                <c:pt idx="9">
                  <c:v>21</c:v>
                </c:pt>
                <c:pt idx="10">
                  <c:v>28</c:v>
                </c:pt>
                <c:pt idx="11">
                  <c:v>25</c:v>
                </c:pt>
              </c:numCache>
            </c:numRef>
          </c:val>
        </c:ser>
        <c:ser>
          <c:idx val="2"/>
          <c:order val="1"/>
          <c:tx>
            <c:v>FY 2010</c:v>
          </c:tx>
          <c:invertIfNegative val="0"/>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Sheet1!$L$34:$L$45</c:f>
              <c:numCache>
                <c:formatCode>General</c:formatCode>
                <c:ptCount val="12"/>
                <c:pt idx="0">
                  <c:v>40</c:v>
                </c:pt>
                <c:pt idx="1">
                  <c:v>63</c:v>
                </c:pt>
                <c:pt idx="2">
                  <c:v>66</c:v>
                </c:pt>
                <c:pt idx="3">
                  <c:v>73</c:v>
                </c:pt>
                <c:pt idx="4">
                  <c:v>36</c:v>
                </c:pt>
                <c:pt idx="5">
                  <c:v>34</c:v>
                </c:pt>
                <c:pt idx="6">
                  <c:v>33</c:v>
                </c:pt>
                <c:pt idx="7">
                  <c:v>22</c:v>
                </c:pt>
                <c:pt idx="8">
                  <c:v>42</c:v>
                </c:pt>
                <c:pt idx="9">
                  <c:v>35</c:v>
                </c:pt>
                <c:pt idx="10">
                  <c:v>45</c:v>
                </c:pt>
                <c:pt idx="11">
                  <c:v>61</c:v>
                </c:pt>
              </c:numCache>
            </c:numRef>
          </c:val>
        </c:ser>
        <c:ser>
          <c:idx val="3"/>
          <c:order val="2"/>
          <c:tx>
            <c:v>FY 2011</c:v>
          </c:tx>
          <c:invertIfNegative val="0"/>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Sheet1!$L$48:$L$59</c:f>
              <c:numCache>
                <c:formatCode>General</c:formatCode>
                <c:ptCount val="12"/>
                <c:pt idx="0">
                  <c:v>27</c:v>
                </c:pt>
                <c:pt idx="1">
                  <c:v>79</c:v>
                </c:pt>
                <c:pt idx="2">
                  <c:v>72</c:v>
                </c:pt>
                <c:pt idx="3">
                  <c:v>31</c:v>
                </c:pt>
                <c:pt idx="4">
                  <c:v>21</c:v>
                </c:pt>
                <c:pt idx="5">
                  <c:v>33</c:v>
                </c:pt>
                <c:pt idx="6">
                  <c:v>28</c:v>
                </c:pt>
                <c:pt idx="7">
                  <c:v>22</c:v>
                </c:pt>
                <c:pt idx="8">
                  <c:v>35</c:v>
                </c:pt>
                <c:pt idx="9">
                  <c:v>26</c:v>
                </c:pt>
                <c:pt idx="10">
                  <c:v>34</c:v>
                </c:pt>
                <c:pt idx="11">
                  <c:v>32</c:v>
                </c:pt>
              </c:numCache>
            </c:numRef>
          </c:val>
        </c:ser>
        <c:ser>
          <c:idx val="4"/>
          <c:order val="3"/>
          <c:tx>
            <c:v>FY2012</c:v>
          </c:tx>
          <c:invertIfNegative val="0"/>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Sheet1!$L$62:$L$73</c:f>
              <c:numCache>
                <c:formatCode>General</c:formatCode>
                <c:ptCount val="12"/>
                <c:pt idx="0">
                  <c:v>63</c:v>
                </c:pt>
                <c:pt idx="1">
                  <c:v>73</c:v>
                </c:pt>
                <c:pt idx="2">
                  <c:v>41</c:v>
                </c:pt>
                <c:pt idx="3">
                  <c:v>30</c:v>
                </c:pt>
                <c:pt idx="4">
                  <c:v>36</c:v>
                </c:pt>
                <c:pt idx="5">
                  <c:v>20</c:v>
                </c:pt>
                <c:pt idx="6">
                  <c:v>25</c:v>
                </c:pt>
                <c:pt idx="7">
                  <c:v>23</c:v>
                </c:pt>
                <c:pt idx="8">
                  <c:v>22</c:v>
                </c:pt>
                <c:pt idx="9">
                  <c:v>44</c:v>
                </c:pt>
                <c:pt idx="10">
                  <c:v>38</c:v>
                </c:pt>
                <c:pt idx="11">
                  <c:v>39</c:v>
                </c:pt>
              </c:numCache>
            </c:numRef>
          </c:val>
        </c:ser>
        <c:ser>
          <c:idx val="5"/>
          <c:order val="4"/>
          <c:tx>
            <c:v>FY 2013</c:v>
          </c:tx>
          <c:spPr>
            <a:solidFill>
              <a:srgbClr val="FFFF00"/>
            </a:solidFill>
            <a:ln w="15875" cmpd="dbl">
              <a:solidFill>
                <a:srgbClr val="FFFF00"/>
              </a:solidFill>
            </a:ln>
          </c:spPr>
          <c:invertIfNegative val="0"/>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Sheet1!$L$76:$L$87</c:f>
              <c:numCache>
                <c:formatCode>General</c:formatCode>
                <c:ptCount val="12"/>
                <c:pt idx="0">
                  <c:v>33</c:v>
                </c:pt>
                <c:pt idx="1">
                  <c:v>85</c:v>
                </c:pt>
                <c:pt idx="2">
                  <c:v>38</c:v>
                </c:pt>
                <c:pt idx="3">
                  <c:v>36</c:v>
                </c:pt>
                <c:pt idx="4">
                  <c:v>29</c:v>
                </c:pt>
                <c:pt idx="5">
                  <c:v>20</c:v>
                </c:pt>
                <c:pt idx="6">
                  <c:v>43</c:v>
                </c:pt>
                <c:pt idx="7">
                  <c:v>22</c:v>
                </c:pt>
                <c:pt idx="8">
                  <c:v>26</c:v>
                </c:pt>
                <c:pt idx="9">
                  <c:v>37</c:v>
                </c:pt>
                <c:pt idx="10">
                  <c:v>43</c:v>
                </c:pt>
                <c:pt idx="11">
                  <c:v>40</c:v>
                </c:pt>
              </c:numCache>
            </c:numRef>
          </c:val>
        </c:ser>
        <c:dLbls>
          <c:showLegendKey val="0"/>
          <c:showVal val="0"/>
          <c:showCatName val="0"/>
          <c:showSerName val="0"/>
          <c:showPercent val="0"/>
          <c:showBubbleSize val="0"/>
        </c:dLbls>
        <c:gapWidth val="150"/>
        <c:axId val="195223496"/>
        <c:axId val="195223888"/>
      </c:barChart>
      <c:dateAx>
        <c:axId val="195223496"/>
        <c:scaling>
          <c:orientation val="minMax"/>
        </c:scaling>
        <c:delete val="0"/>
        <c:axPos val="b"/>
        <c:majorTickMark val="out"/>
        <c:minorTickMark val="none"/>
        <c:tickLblPos val="nextTo"/>
        <c:crossAx val="195223888"/>
        <c:crosses val="autoZero"/>
        <c:auto val="0"/>
        <c:lblOffset val="100"/>
        <c:baseTimeUnit val="days"/>
      </c:dateAx>
      <c:valAx>
        <c:axId val="195223888"/>
        <c:scaling>
          <c:orientation val="minMax"/>
        </c:scaling>
        <c:delete val="0"/>
        <c:axPos val="l"/>
        <c:majorGridlines/>
        <c:numFmt formatCode="General" sourceLinked="1"/>
        <c:majorTickMark val="out"/>
        <c:minorTickMark val="none"/>
        <c:tickLblPos val="nextTo"/>
        <c:crossAx val="195223496"/>
        <c:crosses val="autoZero"/>
        <c:crossBetween val="between"/>
      </c:valAx>
    </c:plotArea>
    <c:legend>
      <c:legendPos val="r"/>
      <c:legendEntry>
        <c:idx val="4"/>
        <c:txPr>
          <a:bodyPr/>
          <a:lstStyle/>
          <a:p>
            <a:pPr>
              <a:defRPr sz="1600" b="1" i="0" baseline="0"/>
            </a:pPr>
            <a:endParaRPr lang="en-US"/>
          </a:p>
        </c:txPr>
      </c:legendEntry>
      <c:overlay val="0"/>
      <c:txPr>
        <a:bodyPr/>
        <a:lstStyle/>
        <a:p>
          <a:pPr>
            <a:defRPr sz="1600"/>
          </a:pPr>
          <a:endParaRPr lang="en-US"/>
        </a:p>
      </c:txPr>
    </c:legend>
    <c:plotVisOnly val="1"/>
    <c:dispBlanksAs val="gap"/>
    <c:showDLblsOverMax val="0"/>
  </c:chart>
  <c:spPr>
    <a:solidFill>
      <a:srgbClr val="FFFFCC"/>
    </a:solidFill>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Average Award  Size Opened per Month</a:t>
            </a:r>
          </a:p>
        </c:rich>
      </c:tx>
      <c:overlay val="0"/>
    </c:title>
    <c:autoTitleDeleted val="0"/>
    <c:plotArea>
      <c:layout>
        <c:manualLayout>
          <c:layoutTarget val="inner"/>
          <c:xMode val="edge"/>
          <c:yMode val="edge"/>
          <c:x val="9.5381637323707497E-2"/>
          <c:y val="9.0198411693715133E-2"/>
          <c:w val="0.79664630465646302"/>
          <c:h val="0.85610029453713787"/>
        </c:manualLayout>
      </c:layout>
      <c:lineChart>
        <c:grouping val="standard"/>
        <c:varyColors val="0"/>
        <c:ser>
          <c:idx val="1"/>
          <c:order val="0"/>
          <c:tx>
            <c:v>FY 2009</c:v>
          </c:tx>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'[Chart in Microsoft PowerPoint]Sheet1'!$N$20:$N$31</c:f>
              <c:numCache>
                <c:formatCode>"$"#,##0.00</c:formatCode>
                <c:ptCount val="12"/>
                <c:pt idx="0">
                  <c:v>171907.00631578948</c:v>
                </c:pt>
                <c:pt idx="1">
                  <c:v>158866.14535714287</c:v>
                </c:pt>
                <c:pt idx="2">
                  <c:v>229118.5588235294</c:v>
                </c:pt>
                <c:pt idx="3">
                  <c:v>190584.34901960785</c:v>
                </c:pt>
                <c:pt idx="4">
                  <c:v>54212.545454545456</c:v>
                </c:pt>
                <c:pt idx="5">
                  <c:v>93178.766756756755</c:v>
                </c:pt>
                <c:pt idx="6">
                  <c:v>104939.39055555555</c:v>
                </c:pt>
                <c:pt idx="7">
                  <c:v>289617.42105263157</c:v>
                </c:pt>
                <c:pt idx="8">
                  <c:v>152845.79380952381</c:v>
                </c:pt>
                <c:pt idx="9">
                  <c:v>130108.52285714286</c:v>
                </c:pt>
                <c:pt idx="10">
                  <c:v>240156.25214285712</c:v>
                </c:pt>
                <c:pt idx="11">
                  <c:v>323347.45799999998</c:v>
                </c:pt>
              </c:numCache>
            </c:numRef>
          </c:val>
          <c:smooth val="0"/>
        </c:ser>
        <c:ser>
          <c:idx val="2"/>
          <c:order val="1"/>
          <c:tx>
            <c:v>FY 2010</c:v>
          </c:tx>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'[Chart in Microsoft PowerPoint]Sheet1'!$N$34:$N$45</c:f>
              <c:numCache>
                <c:formatCode>"$"#,##0.00</c:formatCode>
                <c:ptCount val="12"/>
                <c:pt idx="0">
                  <c:v>86236.175000000003</c:v>
                </c:pt>
                <c:pt idx="1">
                  <c:v>199173.01587301589</c:v>
                </c:pt>
                <c:pt idx="2">
                  <c:v>247415.16666666666</c:v>
                </c:pt>
                <c:pt idx="3">
                  <c:v>109031.80821917808</c:v>
                </c:pt>
                <c:pt idx="4">
                  <c:v>91243.555555555562</c:v>
                </c:pt>
                <c:pt idx="5">
                  <c:v>138543.85294117648</c:v>
                </c:pt>
                <c:pt idx="6">
                  <c:v>104525.87878787878</c:v>
                </c:pt>
                <c:pt idx="7">
                  <c:v>55157.681818181816</c:v>
                </c:pt>
                <c:pt idx="8">
                  <c:v>512999.04761904763</c:v>
                </c:pt>
                <c:pt idx="9">
                  <c:v>102341.91428571429</c:v>
                </c:pt>
                <c:pt idx="10">
                  <c:v>138158.13333333333</c:v>
                </c:pt>
                <c:pt idx="11">
                  <c:v>113171.16393442624</c:v>
                </c:pt>
              </c:numCache>
            </c:numRef>
          </c:val>
          <c:smooth val="0"/>
        </c:ser>
        <c:ser>
          <c:idx val="3"/>
          <c:order val="2"/>
          <c:tx>
            <c:v>FY 2011</c:v>
          </c:tx>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'[Chart in Microsoft PowerPoint]Sheet1'!$N$48:$N$59</c:f>
              <c:numCache>
                <c:formatCode>"$"#,##0.00</c:formatCode>
                <c:ptCount val="12"/>
                <c:pt idx="0">
                  <c:v>104782.18518518518</c:v>
                </c:pt>
                <c:pt idx="1">
                  <c:v>99610.594936708861</c:v>
                </c:pt>
                <c:pt idx="2">
                  <c:v>193838.27777777778</c:v>
                </c:pt>
                <c:pt idx="3">
                  <c:v>130677.48387096774</c:v>
                </c:pt>
                <c:pt idx="4">
                  <c:v>106720.95238095238</c:v>
                </c:pt>
                <c:pt idx="5">
                  <c:v>105613.42424242424</c:v>
                </c:pt>
                <c:pt idx="6">
                  <c:v>190184.57142857142</c:v>
                </c:pt>
                <c:pt idx="7">
                  <c:v>80336.181818181823</c:v>
                </c:pt>
                <c:pt idx="8">
                  <c:v>115352.4</c:v>
                </c:pt>
                <c:pt idx="9">
                  <c:v>79351.61538461539</c:v>
                </c:pt>
                <c:pt idx="10">
                  <c:v>68003.26470588235</c:v>
                </c:pt>
                <c:pt idx="11">
                  <c:v>71336.6875</c:v>
                </c:pt>
              </c:numCache>
            </c:numRef>
          </c:val>
          <c:smooth val="0"/>
        </c:ser>
        <c:ser>
          <c:idx val="0"/>
          <c:order val="3"/>
          <c:tx>
            <c:v>FY 2012</c:v>
          </c:tx>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'[Chart in Microsoft PowerPoint]Sheet1'!$N$62:$N$73</c:f>
              <c:numCache>
                <c:formatCode>"$"#,##0.00</c:formatCode>
                <c:ptCount val="12"/>
                <c:pt idx="0">
                  <c:v>119071.33333333333</c:v>
                </c:pt>
                <c:pt idx="1">
                  <c:v>298864.75342465751</c:v>
                </c:pt>
                <c:pt idx="2">
                  <c:v>161516.60975609755</c:v>
                </c:pt>
                <c:pt idx="3">
                  <c:v>240041.13333333333</c:v>
                </c:pt>
                <c:pt idx="4">
                  <c:v>98881.333333333328</c:v>
                </c:pt>
                <c:pt idx="5">
                  <c:v>115245.9</c:v>
                </c:pt>
                <c:pt idx="6">
                  <c:v>220290.2</c:v>
                </c:pt>
                <c:pt idx="7">
                  <c:v>57697.565217391304</c:v>
                </c:pt>
                <c:pt idx="8">
                  <c:v>123532.40909090909</c:v>
                </c:pt>
                <c:pt idx="9">
                  <c:v>75177.590909090912</c:v>
                </c:pt>
                <c:pt idx="10">
                  <c:v>103854.71052631579</c:v>
                </c:pt>
                <c:pt idx="11">
                  <c:v>170745.1794871795</c:v>
                </c:pt>
              </c:numCache>
            </c:numRef>
          </c:val>
          <c:smooth val="0"/>
        </c:ser>
        <c:ser>
          <c:idx val="4"/>
          <c:order val="4"/>
          <c:tx>
            <c:v>FY 2013</c:v>
          </c:tx>
          <c:spPr>
            <a:ln w="53975">
              <a:solidFill>
                <a:srgbClr val="FFFF00"/>
              </a:solidFill>
            </a:ln>
            <a:effectLst/>
          </c:spPr>
          <c:marker>
            <c:spPr>
              <a:solidFill>
                <a:srgbClr val="FFFF00"/>
              </a:solidFill>
              <a:ln>
                <a:solidFill>
                  <a:srgbClr val="FFFF00"/>
                </a:solidFill>
              </a:ln>
              <a:effectLst/>
            </c:spPr>
          </c:marker>
          <c:cat>
            <c:strLit>
              <c:ptCount val="12"/>
              <c:pt idx="0">
                <c:v>Jul</c:v>
              </c:pt>
              <c:pt idx="1">
                <c:v>Aug</c:v>
              </c:pt>
              <c:pt idx="2">
                <c:v>Sep</c:v>
              </c:pt>
              <c:pt idx="3">
                <c:v>Oct</c:v>
              </c:pt>
              <c:pt idx="4">
                <c:v>Nov</c:v>
              </c:pt>
              <c:pt idx="5">
                <c:v>Dec</c:v>
              </c:pt>
              <c:pt idx="6">
                <c:v>Jan</c:v>
              </c:pt>
              <c:pt idx="7">
                <c:v>Feb</c:v>
              </c:pt>
              <c:pt idx="8">
                <c:v>Mar</c:v>
              </c:pt>
              <c:pt idx="9">
                <c:v>Apr</c:v>
              </c:pt>
              <c:pt idx="10">
                <c:v>May</c:v>
              </c:pt>
              <c:pt idx="11">
                <c:v>Jun</c:v>
              </c:pt>
            </c:strLit>
          </c:cat>
          <c:val>
            <c:numRef>
              <c:f>'[Chart in Microsoft PowerPoint]Sheet1'!$N$76:$N$87</c:f>
              <c:numCache>
                <c:formatCode>"$"#,##0.00</c:formatCode>
                <c:ptCount val="12"/>
                <c:pt idx="0">
                  <c:v>113960.45454545454</c:v>
                </c:pt>
                <c:pt idx="1">
                  <c:v>80260.76470588235</c:v>
                </c:pt>
                <c:pt idx="2">
                  <c:v>159149.84210526315</c:v>
                </c:pt>
                <c:pt idx="3">
                  <c:v>131799.97222222222</c:v>
                </c:pt>
                <c:pt idx="4">
                  <c:v>63180.413793103449</c:v>
                </c:pt>
                <c:pt idx="5" formatCode="&quot;$&quot;#,##0">
                  <c:v>111050.05</c:v>
                </c:pt>
                <c:pt idx="6">
                  <c:v>91082.023255813954</c:v>
                </c:pt>
                <c:pt idx="7">
                  <c:v>60665.63636363636</c:v>
                </c:pt>
                <c:pt idx="8">
                  <c:v>124617.69230769231</c:v>
                </c:pt>
                <c:pt idx="9">
                  <c:v>133558.21621621621</c:v>
                </c:pt>
                <c:pt idx="10">
                  <c:v>134008.2558139535</c:v>
                </c:pt>
                <c:pt idx="11">
                  <c:v>66788.100000000006</c:v>
                </c:pt>
              </c:numCache>
            </c:numRef>
          </c:val>
          <c:smooth val="0"/>
        </c:ser>
        <c:dLbls>
          <c:showLegendKey val="0"/>
          <c:showVal val="0"/>
          <c:showCatName val="0"/>
          <c:showSerName val="0"/>
          <c:showPercent val="0"/>
          <c:showBubbleSize val="0"/>
        </c:dLbls>
        <c:marker val="1"/>
        <c:smooth val="0"/>
        <c:axId val="195224672"/>
        <c:axId val="195225064"/>
      </c:lineChart>
      <c:catAx>
        <c:axId val="195224672"/>
        <c:scaling>
          <c:orientation val="minMax"/>
        </c:scaling>
        <c:delete val="0"/>
        <c:axPos val="b"/>
        <c:numFmt formatCode="General" sourceLinked="0"/>
        <c:majorTickMark val="out"/>
        <c:minorTickMark val="none"/>
        <c:tickLblPos val="nextTo"/>
        <c:crossAx val="195225064"/>
        <c:crosses val="autoZero"/>
        <c:auto val="1"/>
        <c:lblAlgn val="ctr"/>
        <c:lblOffset val="100"/>
        <c:noMultiLvlLbl val="0"/>
      </c:catAx>
      <c:valAx>
        <c:axId val="195225064"/>
        <c:scaling>
          <c:orientation val="minMax"/>
        </c:scaling>
        <c:delete val="0"/>
        <c:axPos val="l"/>
        <c:majorGridlines/>
        <c:numFmt formatCode="&quot;$&quot;#,##0.00" sourceLinked="1"/>
        <c:majorTickMark val="out"/>
        <c:minorTickMark val="none"/>
        <c:tickLblPos val="nextTo"/>
        <c:crossAx val="195224672"/>
        <c:crosses val="autoZero"/>
        <c:crossBetween val="between"/>
      </c:valAx>
    </c:plotArea>
    <c:legend>
      <c:legendPos val="r"/>
      <c:legendEntry>
        <c:idx val="4"/>
        <c:txPr>
          <a:bodyPr/>
          <a:lstStyle/>
          <a:p>
            <a:pPr>
              <a:defRPr sz="1070" b="1" i="0" baseline="0"/>
            </a:pPr>
            <a:endParaRPr lang="en-US"/>
          </a:p>
        </c:txPr>
      </c:legendEntry>
      <c:overlay val="0"/>
    </c:legend>
    <c:plotVisOnly val="1"/>
    <c:dispBlanksAs val="gap"/>
    <c:showDLblsOverMax val="0"/>
  </c:chart>
  <c:spPr>
    <a:solidFill>
      <a:srgbClr val="FFFFCC"/>
    </a:solidFill>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n-US" sz="2000" dirty="0">
                <a:latin typeface="+mn-lt"/>
              </a:rPr>
              <a:t> Total</a:t>
            </a:r>
            <a:r>
              <a:rPr lang="en-US" sz="2000" baseline="0" dirty="0">
                <a:latin typeface="+mn-lt"/>
              </a:rPr>
              <a:t> </a:t>
            </a:r>
            <a:r>
              <a:rPr lang="en-US" sz="2000" b="1" i="0" baseline="0" dirty="0">
                <a:effectLst/>
                <a:latin typeface="+mn-lt"/>
              </a:rPr>
              <a:t>State Appropriations -- Ed Units Only</a:t>
            </a:r>
          </a:p>
          <a:p>
            <a:pPr algn="ctr">
              <a:defRPr/>
            </a:pPr>
            <a:r>
              <a:rPr lang="en-US" sz="1100" b="0" i="0" baseline="0" dirty="0">
                <a:effectLst/>
                <a:latin typeface="+mn-lt"/>
              </a:rPr>
              <a:t>source: Official LFD Historical Funding Spreadsheet, FY 14/15 calculations done by OCHE</a:t>
            </a:r>
            <a:endParaRPr lang="en-US" sz="1100" dirty="0">
              <a:effectLst/>
              <a:latin typeface="+mn-lt"/>
            </a:endParaRPr>
          </a:p>
        </c:rich>
      </c:tx>
      <c:layout>
        <c:manualLayout>
          <c:xMode val="edge"/>
          <c:yMode val="edge"/>
          <c:x val="0.21451786085390351"/>
          <c:y val="6.0624572684931946E-2"/>
        </c:manualLayout>
      </c:layout>
      <c:overlay val="1"/>
    </c:title>
    <c:autoTitleDeleted val="0"/>
    <c:plotArea>
      <c:layout>
        <c:manualLayout>
          <c:layoutTarget val="inner"/>
          <c:xMode val="edge"/>
          <c:yMode val="edge"/>
          <c:x val="9.8546731684166916E-2"/>
          <c:y val="0.18477935700691878"/>
          <c:w val="0.85731925554760202"/>
          <c:h val="0.68812830582589157"/>
        </c:manualLayout>
      </c:layout>
      <c:barChart>
        <c:barDir val="col"/>
        <c:grouping val="stacked"/>
        <c:varyColors val="0"/>
        <c:ser>
          <c:idx val="1"/>
          <c:order val="0"/>
          <c:tx>
            <c:strRef>
              <c:f>'Funding Spreadsheet'!$A$7</c:f>
              <c:strCache>
                <c:ptCount val="1"/>
                <c:pt idx="0">
                  <c:v>State Support (general fund + 6mill)</c:v>
                </c:pt>
              </c:strCache>
            </c:strRef>
          </c:tx>
          <c:spPr>
            <a:solidFill>
              <a:schemeClr val="tx2"/>
            </a:solidFill>
            <a:effectLst>
              <a:outerShdw blurRad="50800" dist="38100" dir="2700000" algn="tl" rotWithShape="0">
                <a:prstClr val="black">
                  <a:alpha val="40000"/>
                </a:prstClr>
              </a:outerShdw>
            </a:effectLst>
          </c:spPr>
          <c:invertIfNegative val="0"/>
          <c:dPt>
            <c:idx val="22"/>
            <c:invertIfNegative val="0"/>
            <c:bubble3D val="0"/>
            <c:spPr>
              <a:solidFill>
                <a:schemeClr val="accent2">
                  <a:lumMod val="50000"/>
                </a:schemeClr>
              </a:solidFill>
              <a:effectLst>
                <a:outerShdw blurRad="50800" dist="38100" dir="2700000" algn="tl" rotWithShape="0">
                  <a:prstClr val="black">
                    <a:alpha val="40000"/>
                  </a:prstClr>
                </a:outerShdw>
              </a:effectLst>
            </c:spPr>
          </c:dPt>
          <c:dPt>
            <c:idx val="23"/>
            <c:invertIfNegative val="0"/>
            <c:bubble3D val="0"/>
            <c:spPr>
              <a:solidFill>
                <a:schemeClr val="accent2">
                  <a:lumMod val="50000"/>
                </a:schemeClr>
              </a:solidFill>
              <a:effectLst>
                <a:outerShdw blurRad="50800" dist="38100" dir="2700000" algn="tl" rotWithShape="0">
                  <a:prstClr val="black">
                    <a:alpha val="40000"/>
                  </a:prstClr>
                </a:outerShdw>
              </a:effectLst>
            </c:spPr>
          </c:dPt>
          <c:dLbls>
            <c:dLbl>
              <c:idx val="0"/>
              <c:layout>
                <c:manualLayout>
                  <c:x val="8.7976539589442685E-3"/>
                  <c:y val="-0.22690503634473122"/>
                </c:manualLayout>
              </c:layout>
              <c:tx>
                <c:rich>
                  <a:bodyPr/>
                  <a:lstStyle/>
                  <a:p>
                    <a:r>
                      <a:rPr lang="en-US" sz="1050" b="1" dirty="0"/>
                      <a:t>$120M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manualLayout>
                  <c:x val="6.7448680351906154E-2"/>
                  <c:y val="-0.23187806571984543"/>
                </c:manualLayout>
              </c:layout>
              <c:tx>
                <c:rich>
                  <a:bodyPr/>
                  <a:lstStyle/>
                  <a:p>
                    <a:r>
                      <a:rPr lang="en-US" sz="1050" b="1" dirty="0"/>
                      <a:t>$119M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dLbl>
              <c:idx val="15"/>
              <c:delete val="1"/>
              <c:extLst>
                <c:ext xmlns:c15="http://schemas.microsoft.com/office/drawing/2012/chart" uri="{CE6537A1-D6FC-4f65-9D91-7224C49458BB}"/>
              </c:extLst>
            </c:dLbl>
            <c:dLbl>
              <c:idx val="16"/>
              <c:delete val="1"/>
              <c:extLst>
                <c:ext xmlns:c15="http://schemas.microsoft.com/office/drawing/2012/chart" uri="{CE6537A1-D6FC-4f65-9D91-7224C49458BB}"/>
              </c:extLst>
            </c:dLbl>
            <c:dLbl>
              <c:idx val="17"/>
              <c:layout>
                <c:manualLayout>
                  <c:x val="0"/>
                  <c:y val="-0.29429336772042303"/>
                </c:manualLayout>
              </c:layout>
              <c:tx>
                <c:rich>
                  <a:bodyPr/>
                  <a:lstStyle/>
                  <a:p>
                    <a:r>
                      <a:rPr lang="en-US" sz="1050" b="1" dirty="0"/>
                      <a:t>$155M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18"/>
              <c:delete val="1"/>
              <c:extLst>
                <c:ext xmlns:c15="http://schemas.microsoft.com/office/drawing/2012/chart" uri="{CE6537A1-D6FC-4f65-9D91-7224C49458BB}"/>
              </c:extLst>
            </c:dLbl>
            <c:dLbl>
              <c:idx val="19"/>
              <c:delete val="1"/>
              <c:extLst>
                <c:ext xmlns:c15="http://schemas.microsoft.com/office/drawing/2012/chart" uri="{CE6537A1-D6FC-4f65-9D91-7224C49458BB}"/>
              </c:extLst>
            </c:dLbl>
            <c:dLbl>
              <c:idx val="20"/>
              <c:delete val="1"/>
              <c:extLst>
                <c:ext xmlns:c15="http://schemas.microsoft.com/office/drawing/2012/chart" uri="{CE6537A1-D6FC-4f65-9D91-7224C49458BB}"/>
              </c:extLst>
            </c:dLbl>
            <c:dLbl>
              <c:idx val="21"/>
              <c:layout>
                <c:manualLayout>
                  <c:x val="-2.9325513196480938E-3"/>
                  <c:y val="-0.27306833718741524"/>
                </c:manualLayout>
              </c:layout>
              <c:tx>
                <c:rich>
                  <a:bodyPr/>
                  <a:lstStyle/>
                  <a:p>
                    <a:r>
                      <a:rPr lang="en-US" sz="1050" b="1" dirty="0"/>
                      <a:t>$152M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22"/>
              <c:layout>
                <c:manualLayout>
                  <c:x val="1.0752563957506621E-16"/>
                  <c:y val="-0.31401078379896274"/>
                </c:manualLayout>
              </c:layout>
              <c:tx>
                <c:rich>
                  <a:bodyPr/>
                  <a:lstStyle/>
                  <a:p>
                    <a:r>
                      <a:rPr lang="en-US" sz="1050" b="1" dirty="0"/>
                      <a:t>$171M</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dLbl>
              <c:idx val="23"/>
              <c:layout>
                <c:manualLayout>
                  <c:x val="1.4662756598240469E-3"/>
                  <c:y val="-0.33330042778798585"/>
                </c:manualLayout>
              </c:layout>
              <c:tx>
                <c:rich>
                  <a:bodyPr/>
                  <a:lstStyle/>
                  <a:p>
                    <a:r>
                      <a:rPr lang="en-US" sz="1050" b="1" dirty="0"/>
                      <a:t> $181M </a:t>
                    </a:r>
                    <a:endParaRPr lang="en-US" dirty="0"/>
                  </a:p>
                </c:rich>
              </c:tx>
              <c:dLblPos val="ctr"/>
              <c:showLegendKey val="0"/>
              <c:showVal val="1"/>
              <c:showCatName val="0"/>
              <c:showSerName val="0"/>
              <c:showPercent val="0"/>
              <c:showBubbleSize val="0"/>
              <c:extLst>
                <c:ext xmlns:c15="http://schemas.microsoft.com/office/drawing/2012/chart" uri="{CE6537A1-D6FC-4f65-9D91-7224C49458BB}"/>
              </c:extLst>
            </c:dLbl>
            <c:numFmt formatCode="&quot;$&quot;#,##0.00" sourceLinked="0"/>
            <c:spPr>
              <a:noFill/>
              <a:ln>
                <a:noFill/>
              </a:ln>
              <a:effectLst/>
            </c:spPr>
            <c:txPr>
              <a:bodyPr/>
              <a:lstStyle/>
              <a:p>
                <a:pPr>
                  <a:defRPr sz="1050" b="1"/>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'Funding Spreadsheet'!$B$6:$Y$6</c:f>
              <c:numCache>
                <c:formatCode>General</c:formatCode>
                <c:ptCount val="24"/>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numCache>
            </c:numRef>
          </c:cat>
          <c:val>
            <c:numRef>
              <c:f>'Funding Spreadsheet'!$B$7:$Y$7</c:f>
              <c:numCache>
                <c:formatCode>_(* #,##0_);_(* \(#,##0\);_(* "-"??_);_(@_)</c:formatCode>
                <c:ptCount val="24"/>
                <c:pt idx="0">
                  <c:v>119695257</c:v>
                </c:pt>
                <c:pt idx="1">
                  <c:v>111062388</c:v>
                </c:pt>
                <c:pt idx="2">
                  <c:v>104093775</c:v>
                </c:pt>
                <c:pt idx="3">
                  <c:v>99127589</c:v>
                </c:pt>
                <c:pt idx="4">
                  <c:v>98727540</c:v>
                </c:pt>
                <c:pt idx="5">
                  <c:v>101806179</c:v>
                </c:pt>
                <c:pt idx="6">
                  <c:v>101328402</c:v>
                </c:pt>
                <c:pt idx="7">
                  <c:v>103406303</c:v>
                </c:pt>
                <c:pt idx="8">
                  <c:v>109731977</c:v>
                </c:pt>
                <c:pt idx="9">
                  <c:v>111124703</c:v>
                </c:pt>
                <c:pt idx="10">
                  <c:v>116718362</c:v>
                </c:pt>
                <c:pt idx="11">
                  <c:v>113384235</c:v>
                </c:pt>
                <c:pt idx="12">
                  <c:v>119421837</c:v>
                </c:pt>
                <c:pt idx="13">
                  <c:v>113744232</c:v>
                </c:pt>
                <c:pt idx="14">
                  <c:v>124780005</c:v>
                </c:pt>
                <c:pt idx="15">
                  <c:v>126231060</c:v>
                </c:pt>
                <c:pt idx="16">
                  <c:v>142659283</c:v>
                </c:pt>
                <c:pt idx="17">
                  <c:v>155346599</c:v>
                </c:pt>
                <c:pt idx="18">
                  <c:v>151947492</c:v>
                </c:pt>
                <c:pt idx="19">
                  <c:v>148452704</c:v>
                </c:pt>
                <c:pt idx="20">
                  <c:v>151824255</c:v>
                </c:pt>
                <c:pt idx="21">
                  <c:v>152396931</c:v>
                </c:pt>
                <c:pt idx="22">
                  <c:v>171502220</c:v>
                </c:pt>
                <c:pt idx="23">
                  <c:v>181541488</c:v>
                </c:pt>
              </c:numCache>
            </c:numRef>
          </c:val>
        </c:ser>
        <c:dLbls>
          <c:showLegendKey val="0"/>
          <c:showVal val="0"/>
          <c:showCatName val="0"/>
          <c:showSerName val="0"/>
          <c:showPercent val="0"/>
          <c:showBubbleSize val="0"/>
        </c:dLbls>
        <c:gapWidth val="58"/>
        <c:overlap val="100"/>
        <c:axId val="193900776"/>
        <c:axId val="198172848"/>
      </c:barChart>
      <c:catAx>
        <c:axId val="193900776"/>
        <c:scaling>
          <c:orientation val="minMax"/>
        </c:scaling>
        <c:delete val="0"/>
        <c:axPos val="b"/>
        <c:numFmt formatCode="General" sourceLinked="1"/>
        <c:majorTickMark val="out"/>
        <c:minorTickMark val="none"/>
        <c:tickLblPos val="nextTo"/>
        <c:txPr>
          <a:bodyPr rot="-2880000"/>
          <a:lstStyle/>
          <a:p>
            <a:pPr>
              <a:defRPr sz="1400" b="1"/>
            </a:pPr>
            <a:endParaRPr lang="en-US"/>
          </a:p>
        </c:txPr>
        <c:crossAx val="198172848"/>
        <c:crosses val="autoZero"/>
        <c:auto val="1"/>
        <c:lblAlgn val="ctr"/>
        <c:lblOffset val="100"/>
        <c:noMultiLvlLbl val="0"/>
      </c:catAx>
      <c:valAx>
        <c:axId val="198172848"/>
        <c:scaling>
          <c:orientation val="minMax"/>
          <c:min val="0"/>
        </c:scaling>
        <c:delete val="0"/>
        <c:axPos val="l"/>
        <c:majorGridlines/>
        <c:numFmt formatCode="_(* #,##0_);_(* \(#,##0\);_(* &quot;-&quot;??_);_(@_)" sourceLinked="1"/>
        <c:majorTickMark val="out"/>
        <c:minorTickMark val="none"/>
        <c:tickLblPos val="nextTo"/>
        <c:crossAx val="193900776"/>
        <c:crosses val="autoZero"/>
        <c:crossBetween val="between"/>
      </c:valAx>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n-US" sz="2000" dirty="0">
                <a:latin typeface="+mn-lt"/>
              </a:rPr>
              <a:t> </a:t>
            </a:r>
            <a:r>
              <a:rPr lang="en-US" sz="2000" b="1" i="0" baseline="0" dirty="0">
                <a:effectLst/>
                <a:latin typeface="+mn-lt"/>
              </a:rPr>
              <a:t>Total Educational Revenue per Student FTE -- Ed Units Only </a:t>
            </a:r>
            <a:endParaRPr lang="en-US" sz="2000" dirty="0">
              <a:effectLst/>
              <a:latin typeface="+mn-lt"/>
            </a:endParaRPr>
          </a:p>
          <a:p>
            <a:pPr algn="ctr">
              <a:defRPr/>
            </a:pPr>
            <a:r>
              <a:rPr lang="en-US" sz="1800" b="1" i="0" baseline="0" dirty="0">
                <a:effectLst/>
                <a:latin typeface="+mn-lt"/>
              </a:rPr>
              <a:t>(2013 constant dollars)  </a:t>
            </a:r>
            <a:endParaRPr lang="en-US" dirty="0">
              <a:effectLst/>
              <a:latin typeface="+mn-lt"/>
            </a:endParaRPr>
          </a:p>
          <a:p>
            <a:pPr algn="ctr">
              <a:defRPr/>
            </a:pPr>
            <a:r>
              <a:rPr lang="en-US" sz="1200" b="0" i="0" baseline="0" dirty="0">
                <a:effectLst/>
                <a:latin typeface="+mn-lt"/>
              </a:rPr>
              <a:t>source: Official LFD Historical Funding Spreadsheet &amp; MSU Enrollment Report, calculations done by OCHE</a:t>
            </a:r>
            <a:endParaRPr lang="en-US" sz="1200" dirty="0">
              <a:effectLst/>
              <a:latin typeface="+mn-lt"/>
            </a:endParaRPr>
          </a:p>
        </c:rich>
      </c:tx>
      <c:layout>
        <c:manualLayout>
          <c:xMode val="edge"/>
          <c:yMode val="edge"/>
          <c:x val="0.12067624140187953"/>
          <c:y val="3.6376019196863327E-2"/>
        </c:manualLayout>
      </c:layout>
      <c:overlay val="1"/>
    </c:title>
    <c:autoTitleDeleted val="0"/>
    <c:plotArea>
      <c:layout>
        <c:manualLayout>
          <c:layoutTarget val="inner"/>
          <c:xMode val="edge"/>
          <c:yMode val="edge"/>
          <c:x val="9.8546731684166916E-2"/>
          <c:y val="0.18477935700691878"/>
          <c:w val="0.82652746669129706"/>
          <c:h val="0.65582675341649388"/>
        </c:manualLayout>
      </c:layout>
      <c:barChart>
        <c:barDir val="col"/>
        <c:grouping val="stacked"/>
        <c:varyColors val="0"/>
        <c:ser>
          <c:idx val="1"/>
          <c:order val="0"/>
          <c:tx>
            <c:strRef>
              <c:f>'Funding Spreadsheet'!$A$36</c:f>
              <c:strCache>
                <c:ptCount val="1"/>
                <c:pt idx="0">
                  <c:v>State Support per Student FTE (total)</c:v>
                </c:pt>
              </c:strCache>
            </c:strRef>
          </c:tx>
          <c:spPr>
            <a:solidFill>
              <a:schemeClr val="tx2"/>
            </a:solidFill>
            <a:effectLst>
              <a:outerShdw blurRad="50800" dist="38100" dir="2700000" algn="tl" rotWithShape="0">
                <a:prstClr val="black">
                  <a:alpha val="40000"/>
                </a:prstClr>
              </a:outerShdw>
            </a:effectLst>
          </c:spPr>
          <c:invertIfNegative val="0"/>
          <c:dPt>
            <c:idx val="22"/>
            <c:invertIfNegative val="0"/>
            <c:bubble3D val="0"/>
            <c:spPr>
              <a:solidFill>
                <a:srgbClr val="632523"/>
              </a:solidFill>
              <a:effectLst>
                <a:outerShdw blurRad="50800" dist="38100" dir="2700000" algn="tl" rotWithShape="0">
                  <a:prstClr val="black">
                    <a:alpha val="40000"/>
                  </a:prstClr>
                </a:outerShdw>
              </a:effectLst>
            </c:spPr>
          </c:dPt>
          <c:dPt>
            <c:idx val="23"/>
            <c:invertIfNegative val="0"/>
            <c:bubble3D val="0"/>
            <c:spPr>
              <a:solidFill>
                <a:srgbClr val="632523"/>
              </a:solidFill>
              <a:effectLst>
                <a:outerShdw blurRad="50800" dist="38100" dir="2700000" algn="tl" rotWithShape="0">
                  <a:prstClr val="black">
                    <a:alpha val="40000"/>
                  </a:prstClr>
                </a:outerShdw>
              </a:effectLst>
            </c:spPr>
          </c:dPt>
          <c:dLbls>
            <c:spPr>
              <a:noFill/>
              <a:ln>
                <a:noFill/>
              </a:ln>
              <a:effectLst/>
            </c:spPr>
            <c:txPr>
              <a:bodyPr rot="-5400000" vert="horz"/>
              <a:lstStyle/>
              <a:p>
                <a:pPr>
                  <a:defRPr sz="12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'Funding Spreadsheet'!$B$6:$Y$6</c:f>
              <c:numCache>
                <c:formatCode>General</c:formatCode>
                <c:ptCount val="24"/>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numCache>
            </c:numRef>
          </c:cat>
          <c:val>
            <c:numRef>
              <c:f>'Funding Spreadsheet'!$B$36:$Y$36</c:f>
              <c:numCache>
                <c:formatCode>_(* #,##0_);_(* \(#,##0\);_(* "-"??_);_(@_)</c:formatCode>
                <c:ptCount val="24"/>
                <c:pt idx="0">
                  <c:v>6899.231669466375</c:v>
                </c:pt>
                <c:pt idx="1">
                  <c:v>6098.1943282986676</c:v>
                </c:pt>
                <c:pt idx="2">
                  <c:v>5499.9415708759425</c:v>
                </c:pt>
                <c:pt idx="3">
                  <c:v>5069.729068130624</c:v>
                </c:pt>
                <c:pt idx="4">
                  <c:v>4831.6096067506878</c:v>
                </c:pt>
                <c:pt idx="5">
                  <c:v>4775.394064830426</c:v>
                </c:pt>
                <c:pt idx="6">
                  <c:v>4633.8922367099731</c:v>
                </c:pt>
                <c:pt idx="7">
                  <c:v>4603.7333522872868</c:v>
                </c:pt>
                <c:pt idx="8">
                  <c:v>4709.1932260496551</c:v>
                </c:pt>
                <c:pt idx="9">
                  <c:v>4627.0597082293007</c:v>
                </c:pt>
                <c:pt idx="10">
                  <c:v>4706.3523831268267</c:v>
                </c:pt>
                <c:pt idx="11">
                  <c:v>4390.0829547950798</c:v>
                </c:pt>
                <c:pt idx="12">
                  <c:v>4434.7031892654204</c:v>
                </c:pt>
                <c:pt idx="13">
                  <c:v>4137.8627510773849</c:v>
                </c:pt>
                <c:pt idx="14">
                  <c:v>4353.8872999361611</c:v>
                </c:pt>
                <c:pt idx="15">
                  <c:v>4271.95629471551</c:v>
                </c:pt>
                <c:pt idx="16">
                  <c:v>4624.7336030770512</c:v>
                </c:pt>
                <c:pt idx="17">
                  <c:v>4969.0533618336276</c:v>
                </c:pt>
                <c:pt idx="18">
                  <c:v>4518.2714610302955</c:v>
                </c:pt>
                <c:pt idx="19">
                  <c:v>4044.3018188400447</c:v>
                </c:pt>
                <c:pt idx="20">
                  <c:v>4037.0599392117751</c:v>
                </c:pt>
                <c:pt idx="21">
                  <c:v>4042.0372649391297</c:v>
                </c:pt>
                <c:pt idx="22">
                  <c:v>4548.768533007983</c:v>
                </c:pt>
                <c:pt idx="23">
                  <c:v>4815.0409251253213</c:v>
                </c:pt>
              </c:numCache>
            </c:numRef>
          </c:val>
        </c:ser>
        <c:ser>
          <c:idx val="2"/>
          <c:order val="1"/>
          <c:tx>
            <c:strRef>
              <c:f>'Funding Spreadsheet'!$A$37</c:f>
              <c:strCache>
                <c:ptCount val="1"/>
                <c:pt idx="0">
                  <c:v>Tuition per Student FTE</c:v>
                </c:pt>
              </c:strCache>
            </c:strRef>
          </c:tx>
          <c:spPr>
            <a:solidFill>
              <a:schemeClr val="accent1"/>
            </a:solidFill>
            <a:effectLst>
              <a:outerShdw blurRad="50800" dist="38100" dir="2700000" algn="tl" rotWithShape="0">
                <a:prstClr val="black">
                  <a:alpha val="40000"/>
                </a:prstClr>
              </a:outerShdw>
            </a:effectLst>
          </c:spPr>
          <c:invertIfNegative val="0"/>
          <c:dPt>
            <c:idx val="22"/>
            <c:invertIfNegative val="0"/>
            <c:bubble3D val="0"/>
            <c:spPr>
              <a:solidFill>
                <a:schemeClr val="accent2"/>
              </a:solidFill>
              <a:effectLst>
                <a:outerShdw blurRad="50800" dist="38100" dir="2700000" algn="tl" rotWithShape="0">
                  <a:prstClr val="black">
                    <a:alpha val="40000"/>
                  </a:prstClr>
                </a:outerShdw>
              </a:effectLst>
            </c:spPr>
          </c:dPt>
          <c:dPt>
            <c:idx val="23"/>
            <c:invertIfNegative val="0"/>
            <c:bubble3D val="0"/>
            <c:spPr>
              <a:solidFill>
                <a:schemeClr val="accent2"/>
              </a:solidFill>
              <a:effectLst>
                <a:outerShdw blurRad="50800" dist="38100" dir="2700000" algn="tl" rotWithShape="0">
                  <a:prstClr val="black">
                    <a:alpha val="40000"/>
                  </a:prstClr>
                </a:outerShdw>
              </a:effectLst>
            </c:spPr>
          </c:dPt>
          <c:dLbls>
            <c:dLbl>
              <c:idx val="1"/>
              <c:layout>
                <c:manualLayout>
                  <c:x val="0"/>
                  <c:y val="2.6271569419956845E-2"/>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5400000" vert="horz"/>
              <a:lstStyle/>
              <a:p>
                <a:pPr>
                  <a:defRPr sz="14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'Funding Spreadsheet'!$B$6:$Y$6</c:f>
              <c:numCache>
                <c:formatCode>General</c:formatCode>
                <c:ptCount val="24"/>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numCache>
            </c:numRef>
          </c:cat>
          <c:val>
            <c:numRef>
              <c:f>'Funding Spreadsheet'!$B$37:$Y$37</c:f>
              <c:numCache>
                <c:formatCode>_(* #,##0_);_(* \(#,##0\);_(* "-"??_);_(@_)</c:formatCode>
                <c:ptCount val="24"/>
                <c:pt idx="0">
                  <c:v>2095.9653076177387</c:v>
                </c:pt>
                <c:pt idx="1">
                  <c:v>2667.1692498407183</c:v>
                </c:pt>
                <c:pt idx="2">
                  <c:v>2998.3107185741123</c:v>
                </c:pt>
                <c:pt idx="3">
                  <c:v>3495.4567463948338</c:v>
                </c:pt>
                <c:pt idx="4">
                  <c:v>3985.5875830321202</c:v>
                </c:pt>
                <c:pt idx="5">
                  <c:v>4208.4690648298965</c:v>
                </c:pt>
                <c:pt idx="6">
                  <c:v>4584.138366812108</c:v>
                </c:pt>
                <c:pt idx="7">
                  <c:v>4878.4489800457031</c:v>
                </c:pt>
                <c:pt idx="8">
                  <c:v>4659.6687095047555</c:v>
                </c:pt>
                <c:pt idx="9">
                  <c:v>4702.4083447839821</c:v>
                </c:pt>
                <c:pt idx="10">
                  <c:v>4874.8669208483188</c:v>
                </c:pt>
                <c:pt idx="11">
                  <c:v>5692.510895996912</c:v>
                </c:pt>
                <c:pt idx="12">
                  <c:v>5870.5028228343754</c:v>
                </c:pt>
                <c:pt idx="13">
                  <c:v>6283.3605471202118</c:v>
                </c:pt>
                <c:pt idx="14">
                  <c:v>6567.3018377591698</c:v>
                </c:pt>
                <c:pt idx="15">
                  <c:v>6973.2053554282438</c:v>
                </c:pt>
                <c:pt idx="16">
                  <c:v>6640.2650740510389</c:v>
                </c:pt>
                <c:pt idx="17">
                  <c:v>6752.4365893113891</c:v>
                </c:pt>
                <c:pt idx="18">
                  <c:v>6487.0042750181237</c:v>
                </c:pt>
                <c:pt idx="19">
                  <c:v>6439.2812541408439</c:v>
                </c:pt>
                <c:pt idx="20">
                  <c:v>6878.8051659912717</c:v>
                </c:pt>
                <c:pt idx="21">
                  <c:v>7334.4774686364481</c:v>
                </c:pt>
                <c:pt idx="22">
                  <c:v>7334.4774686364481</c:v>
                </c:pt>
                <c:pt idx="23">
                  <c:v>7334.4774686364481</c:v>
                </c:pt>
              </c:numCache>
            </c:numRef>
          </c:val>
        </c:ser>
        <c:dLbls>
          <c:showLegendKey val="0"/>
          <c:showVal val="0"/>
          <c:showCatName val="0"/>
          <c:showSerName val="0"/>
          <c:showPercent val="0"/>
          <c:showBubbleSize val="0"/>
        </c:dLbls>
        <c:gapWidth val="58"/>
        <c:overlap val="100"/>
        <c:axId val="198174416"/>
        <c:axId val="198174808"/>
      </c:barChart>
      <c:catAx>
        <c:axId val="198174416"/>
        <c:scaling>
          <c:orientation val="minMax"/>
        </c:scaling>
        <c:delete val="0"/>
        <c:axPos val="b"/>
        <c:numFmt formatCode="General" sourceLinked="1"/>
        <c:majorTickMark val="out"/>
        <c:minorTickMark val="none"/>
        <c:tickLblPos val="nextTo"/>
        <c:txPr>
          <a:bodyPr rot="-2880000"/>
          <a:lstStyle/>
          <a:p>
            <a:pPr>
              <a:defRPr sz="1400" b="1"/>
            </a:pPr>
            <a:endParaRPr lang="en-US"/>
          </a:p>
        </c:txPr>
        <c:crossAx val="198174808"/>
        <c:crosses val="autoZero"/>
        <c:auto val="1"/>
        <c:lblAlgn val="ctr"/>
        <c:lblOffset val="100"/>
        <c:noMultiLvlLbl val="0"/>
      </c:catAx>
      <c:valAx>
        <c:axId val="198174808"/>
        <c:scaling>
          <c:orientation val="minMax"/>
          <c:max val="13000"/>
          <c:min val="0"/>
        </c:scaling>
        <c:delete val="0"/>
        <c:axPos val="l"/>
        <c:majorGridlines/>
        <c:title>
          <c:tx>
            <c:rich>
              <a:bodyPr rot="-5400000" vert="horz"/>
              <a:lstStyle/>
              <a:p>
                <a:pPr>
                  <a:defRPr sz="1200" b="0"/>
                </a:pPr>
                <a:r>
                  <a:rPr lang="en-US" sz="1200" b="0" dirty="0"/>
                  <a:t>Dollars </a:t>
                </a:r>
                <a:r>
                  <a:rPr lang="en-US" sz="1200" b="0" baseline="0" dirty="0"/>
                  <a:t>per FTE</a:t>
                </a:r>
                <a:endParaRPr lang="en-US" sz="1200" b="0" dirty="0"/>
              </a:p>
            </c:rich>
          </c:tx>
          <c:overlay val="0"/>
        </c:title>
        <c:numFmt formatCode="_(* #,##0_);_(* \(#,##0\);_(* &quot;-&quot;??_);_(@_)" sourceLinked="1"/>
        <c:majorTickMark val="out"/>
        <c:minorTickMark val="none"/>
        <c:tickLblPos val="nextTo"/>
        <c:crossAx val="198174416"/>
        <c:crosses val="autoZero"/>
        <c:crossBetween val="between"/>
        <c:majorUnit val="1000"/>
      </c:valAx>
    </c:plotArea>
    <c:legend>
      <c:legendPos val="r"/>
      <c:layout>
        <c:manualLayout>
          <c:xMode val="edge"/>
          <c:yMode val="edge"/>
          <c:x val="0.10803967758700146"/>
          <c:y val="0.18711913384974763"/>
          <c:w val="0.37130815615233537"/>
          <c:h val="0.11381540841072124"/>
        </c:manualLayout>
      </c:layout>
      <c:overlay val="0"/>
      <c:txPr>
        <a:bodyPr/>
        <a:lstStyle/>
        <a:p>
          <a:pPr>
            <a:defRPr sz="140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778669021512496E-2"/>
          <c:y val="0.11072306065908429"/>
          <c:w val="0.88310557558809821"/>
          <c:h val="0.76435513269174682"/>
        </c:manualLayout>
      </c:layout>
      <c:lineChart>
        <c:grouping val="standard"/>
        <c:varyColors val="0"/>
        <c:ser>
          <c:idx val="0"/>
          <c:order val="0"/>
          <c:tx>
            <c:strRef>
              <c:f>Data!$A$8</c:f>
              <c:strCache>
                <c:ptCount val="1"/>
                <c:pt idx="0">
                  <c:v>Tenure-Track</c:v>
                </c:pt>
              </c:strCache>
            </c:strRef>
          </c:tx>
          <c:spPr>
            <a:ln w="57150" cap="rnd" cmpd="sng" algn="ctr">
              <a:solidFill>
                <a:srgbClr val="00B0F0"/>
              </a:solidFill>
              <a:prstDash val="solid"/>
              <a:round/>
            </a:ln>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Data!$B$7:$L$7</c:f>
              <c:strCache>
                <c:ptCount val="11"/>
                <c:pt idx="0">
                  <c:v>FY03</c:v>
                </c:pt>
                <c:pt idx="1">
                  <c:v>FY04</c:v>
                </c:pt>
                <c:pt idx="2">
                  <c:v>FY05</c:v>
                </c:pt>
                <c:pt idx="3">
                  <c:v>FY06</c:v>
                </c:pt>
                <c:pt idx="4">
                  <c:v>FY07</c:v>
                </c:pt>
                <c:pt idx="5">
                  <c:v>FY08</c:v>
                </c:pt>
                <c:pt idx="6">
                  <c:v>FY09</c:v>
                </c:pt>
                <c:pt idx="7">
                  <c:v>FY10</c:v>
                </c:pt>
                <c:pt idx="8">
                  <c:v>FY11</c:v>
                </c:pt>
                <c:pt idx="9">
                  <c:v>FY12</c:v>
                </c:pt>
                <c:pt idx="10">
                  <c:v>FY13</c:v>
                </c:pt>
              </c:strCache>
            </c:strRef>
          </c:cat>
          <c:val>
            <c:numRef>
              <c:f>Data!$B$8:$L$8</c:f>
              <c:numCache>
                <c:formatCode>#,##0</c:formatCode>
                <c:ptCount val="11"/>
                <c:pt idx="0">
                  <c:v>361</c:v>
                </c:pt>
                <c:pt idx="1">
                  <c:v>360.9</c:v>
                </c:pt>
                <c:pt idx="2">
                  <c:v>376.9</c:v>
                </c:pt>
                <c:pt idx="3">
                  <c:v>403.1</c:v>
                </c:pt>
                <c:pt idx="4">
                  <c:v>380.4</c:v>
                </c:pt>
                <c:pt idx="5">
                  <c:v>375.8</c:v>
                </c:pt>
                <c:pt idx="6">
                  <c:v>380.4</c:v>
                </c:pt>
                <c:pt idx="7">
                  <c:v>376</c:v>
                </c:pt>
                <c:pt idx="8">
                  <c:v>383.7</c:v>
                </c:pt>
                <c:pt idx="9">
                  <c:v>383.94</c:v>
                </c:pt>
                <c:pt idx="10">
                  <c:v>397.59</c:v>
                </c:pt>
              </c:numCache>
            </c:numRef>
          </c:val>
          <c:smooth val="0"/>
        </c:ser>
        <c:ser>
          <c:idx val="1"/>
          <c:order val="1"/>
          <c:tx>
            <c:strRef>
              <c:f>Data!$A$9</c:f>
              <c:strCache>
                <c:ptCount val="1"/>
                <c:pt idx="0">
                  <c:v>Non-Tenure-Track</c:v>
                </c:pt>
              </c:strCache>
            </c:strRef>
          </c:tx>
          <c:spPr>
            <a:ln w="57150" cap="rnd" cmpd="sng" algn="ctr">
              <a:solidFill>
                <a:srgbClr val="00FF00"/>
              </a:solidFill>
              <a:prstDash val="solid"/>
              <a:round/>
            </a:ln>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Data!$B$7:$L$7</c:f>
              <c:strCache>
                <c:ptCount val="11"/>
                <c:pt idx="0">
                  <c:v>FY03</c:v>
                </c:pt>
                <c:pt idx="1">
                  <c:v>FY04</c:v>
                </c:pt>
                <c:pt idx="2">
                  <c:v>FY05</c:v>
                </c:pt>
                <c:pt idx="3">
                  <c:v>FY06</c:v>
                </c:pt>
                <c:pt idx="4">
                  <c:v>FY07</c:v>
                </c:pt>
                <c:pt idx="5">
                  <c:v>FY08</c:v>
                </c:pt>
                <c:pt idx="6">
                  <c:v>FY09</c:v>
                </c:pt>
                <c:pt idx="7">
                  <c:v>FY10</c:v>
                </c:pt>
                <c:pt idx="8">
                  <c:v>FY11</c:v>
                </c:pt>
                <c:pt idx="9">
                  <c:v>FY12</c:v>
                </c:pt>
                <c:pt idx="10">
                  <c:v>FY13</c:v>
                </c:pt>
              </c:strCache>
            </c:strRef>
          </c:cat>
          <c:val>
            <c:numRef>
              <c:f>Data!$B$9:$L$9</c:f>
              <c:numCache>
                <c:formatCode>#,##0</c:formatCode>
                <c:ptCount val="11"/>
                <c:pt idx="0">
                  <c:v>187</c:v>
                </c:pt>
                <c:pt idx="1">
                  <c:v>189.1</c:v>
                </c:pt>
                <c:pt idx="2">
                  <c:v>175.60000000000002</c:v>
                </c:pt>
                <c:pt idx="3">
                  <c:v>180.89999999999998</c:v>
                </c:pt>
                <c:pt idx="4">
                  <c:v>196.30000000000007</c:v>
                </c:pt>
                <c:pt idx="5">
                  <c:v>194.90000000000003</c:v>
                </c:pt>
                <c:pt idx="6">
                  <c:v>200.5</c:v>
                </c:pt>
                <c:pt idx="7">
                  <c:v>210</c:v>
                </c:pt>
                <c:pt idx="8">
                  <c:v>206.90000000000003</c:v>
                </c:pt>
                <c:pt idx="9">
                  <c:v>228.5</c:v>
                </c:pt>
                <c:pt idx="10">
                  <c:v>250.07</c:v>
                </c:pt>
              </c:numCache>
            </c:numRef>
          </c:val>
          <c:smooth val="0"/>
        </c:ser>
        <c:ser>
          <c:idx val="2"/>
          <c:order val="2"/>
          <c:tx>
            <c:strRef>
              <c:f>Data!$A$10</c:f>
              <c:strCache>
                <c:ptCount val="1"/>
                <c:pt idx="0">
                  <c:v>Total Faculty</c:v>
                </c:pt>
              </c:strCache>
            </c:strRef>
          </c:tx>
          <c:spPr>
            <a:ln w="57150" cap="rnd" cmpd="sng" algn="ctr">
              <a:solidFill>
                <a:schemeClr val="accent6">
                  <a:shade val="95000"/>
                  <a:satMod val="105000"/>
                </a:schemeClr>
              </a:solidFill>
              <a:prstDash val="solid"/>
              <a:round/>
            </a:ln>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Data!$B$7:$L$7</c:f>
              <c:strCache>
                <c:ptCount val="11"/>
                <c:pt idx="0">
                  <c:v>FY03</c:v>
                </c:pt>
                <c:pt idx="1">
                  <c:v>FY04</c:v>
                </c:pt>
                <c:pt idx="2">
                  <c:v>FY05</c:v>
                </c:pt>
                <c:pt idx="3">
                  <c:v>FY06</c:v>
                </c:pt>
                <c:pt idx="4">
                  <c:v>FY07</c:v>
                </c:pt>
                <c:pt idx="5">
                  <c:v>FY08</c:v>
                </c:pt>
                <c:pt idx="6">
                  <c:v>FY09</c:v>
                </c:pt>
                <c:pt idx="7">
                  <c:v>FY10</c:v>
                </c:pt>
                <c:pt idx="8">
                  <c:v>FY11</c:v>
                </c:pt>
                <c:pt idx="9">
                  <c:v>FY12</c:v>
                </c:pt>
                <c:pt idx="10">
                  <c:v>FY13</c:v>
                </c:pt>
              </c:strCache>
            </c:strRef>
          </c:cat>
          <c:val>
            <c:numRef>
              <c:f>Data!$B$10:$L$10</c:f>
              <c:numCache>
                <c:formatCode>#,##0</c:formatCode>
                <c:ptCount val="11"/>
                <c:pt idx="0">
                  <c:v>548</c:v>
                </c:pt>
                <c:pt idx="1">
                  <c:v>550</c:v>
                </c:pt>
                <c:pt idx="2">
                  <c:v>552.5</c:v>
                </c:pt>
                <c:pt idx="3">
                  <c:v>584</c:v>
                </c:pt>
                <c:pt idx="4">
                  <c:v>576.70000000000005</c:v>
                </c:pt>
                <c:pt idx="5">
                  <c:v>570.70000000000005</c:v>
                </c:pt>
                <c:pt idx="6">
                  <c:v>580.9</c:v>
                </c:pt>
                <c:pt idx="7">
                  <c:v>586</c:v>
                </c:pt>
                <c:pt idx="8">
                  <c:v>590.6</c:v>
                </c:pt>
                <c:pt idx="9">
                  <c:v>612.44000000000005</c:v>
                </c:pt>
                <c:pt idx="10">
                  <c:v>647.66</c:v>
                </c:pt>
              </c:numCache>
            </c:numRef>
          </c:val>
          <c:smooth val="0"/>
        </c:ser>
        <c:dLbls>
          <c:showLegendKey val="0"/>
          <c:showVal val="0"/>
          <c:showCatName val="0"/>
          <c:showSerName val="0"/>
          <c:showPercent val="0"/>
          <c:showBubbleSize val="0"/>
        </c:dLbls>
        <c:smooth val="0"/>
        <c:axId val="81490768"/>
        <c:axId val="81486848"/>
      </c:lineChart>
      <c:catAx>
        <c:axId val="81490768"/>
        <c:scaling>
          <c:orientation val="minMax"/>
        </c:scaling>
        <c:delete val="0"/>
        <c:axPos val="b"/>
        <c:numFmt formatCode="General" sourceLinked="0"/>
        <c:majorTickMark val="none"/>
        <c:minorTickMark val="none"/>
        <c:tickLblPos val="nextTo"/>
        <c:spPr>
          <a:noFill/>
          <a:ln w="38100" cap="flat" cmpd="sng" algn="ctr">
            <a:solidFill>
              <a:schemeClr val="bg1"/>
            </a:solidFill>
            <a:prstDash val="solid"/>
            <a:round/>
          </a:ln>
          <a:effectLst/>
        </c:spPr>
        <c:txPr>
          <a:bodyPr rot="5400000" spcFirstLastPara="1" vertOverflow="ellipsis" wrap="square" anchor="ctr" anchorCtr="1"/>
          <a:lstStyle/>
          <a:p>
            <a:pPr>
              <a:defRPr sz="1800" b="0" i="0" u="none" strike="noStrike" kern="1200" baseline="0">
                <a:solidFill>
                  <a:schemeClr val="bg1"/>
                </a:solidFill>
                <a:latin typeface="+mn-lt"/>
                <a:ea typeface="+mn-ea"/>
                <a:cs typeface="+mn-cs"/>
              </a:defRPr>
            </a:pPr>
            <a:endParaRPr lang="en-US"/>
          </a:p>
        </c:txPr>
        <c:crossAx val="81486848"/>
        <c:crosses val="autoZero"/>
        <c:auto val="1"/>
        <c:lblAlgn val="ctr"/>
        <c:lblOffset val="100"/>
        <c:noMultiLvlLbl val="0"/>
      </c:catAx>
      <c:valAx>
        <c:axId val="81486848"/>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0"/>
        <c:majorTickMark val="none"/>
        <c:minorTickMark val="none"/>
        <c:tickLblPos val="nextTo"/>
        <c:spPr>
          <a:noFill/>
          <a:ln w="38100" cap="flat" cmpd="sng" algn="ctr">
            <a:solidFill>
              <a:schemeClr val="bg1"/>
            </a:solidFill>
            <a:prstDash val="solid"/>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81490768"/>
        <c:crosses val="autoZero"/>
        <c:crossBetween val="between"/>
      </c:valAx>
      <c:spPr>
        <a:noFill/>
        <a:ln>
          <a:solidFill>
            <a:schemeClr val="bg1">
              <a:lumMod val="95000"/>
            </a:schemeClr>
          </a:solidFill>
        </a:ln>
        <a:effectLst/>
      </c:spPr>
    </c:plotArea>
    <c:legend>
      <c:legendPos val="r"/>
      <c:layout>
        <c:manualLayout>
          <c:xMode val="edge"/>
          <c:yMode val="edge"/>
          <c:x val="0.10362879289621504"/>
          <c:y val="8.6189050312372945E-4"/>
          <c:w val="0.7826640419947507"/>
          <c:h val="8.323818897637795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10964209022795"/>
          <c:y val="0.10965098220853883"/>
          <c:w val="0.84379660504981857"/>
          <c:h val="0.75499423298731261"/>
        </c:manualLayout>
      </c:layout>
      <c:lineChart>
        <c:grouping val="standard"/>
        <c:varyColors val="0"/>
        <c:ser>
          <c:idx val="0"/>
          <c:order val="0"/>
          <c:tx>
            <c:strRef>
              <c:f>'[10 year Employee Type Trending for WSJ Article.xlsx]Data'!$A$51</c:f>
              <c:strCache>
                <c:ptCount val="1"/>
                <c:pt idx="0">
                  <c:v>Student/TT FTE Ratio</c:v>
                </c:pt>
              </c:strCache>
            </c:strRef>
          </c:tx>
          <c:spPr>
            <a:ln w="57150" cap="rnd" cmpd="sng" algn="ctr">
              <a:solidFill>
                <a:srgbClr val="00B0F0"/>
              </a:solidFill>
              <a:prstDash val="solid"/>
              <a:round/>
            </a:ln>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numFmt formatCode="#,##0.0" sourceLinked="0"/>
            <c:spPr>
              <a:noFill/>
              <a:ln>
                <a:noFill/>
              </a:ln>
              <a:effectLst/>
            </c:spPr>
            <c:txPr>
              <a:bodyPr/>
              <a:lstStyle/>
              <a:p>
                <a:pPr>
                  <a:defRPr sz="1600">
                    <a:solidFill>
                      <a:schemeClr val="bg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'[10 year Employee Type Trending for WSJ Article.xlsx]Data'!$B$48:$L$48</c:f>
              <c:strCache>
                <c:ptCount val="11"/>
                <c:pt idx="0">
                  <c:v>FY03</c:v>
                </c:pt>
                <c:pt idx="1">
                  <c:v>FY04</c:v>
                </c:pt>
                <c:pt idx="2">
                  <c:v>FY05</c:v>
                </c:pt>
                <c:pt idx="3">
                  <c:v>FY06</c:v>
                </c:pt>
                <c:pt idx="4">
                  <c:v>FY07</c:v>
                </c:pt>
                <c:pt idx="5">
                  <c:v>FY08</c:v>
                </c:pt>
                <c:pt idx="6">
                  <c:v>FY09</c:v>
                </c:pt>
                <c:pt idx="7">
                  <c:v>FY10</c:v>
                </c:pt>
                <c:pt idx="8">
                  <c:v>FY11</c:v>
                </c:pt>
                <c:pt idx="9">
                  <c:v>FY12</c:v>
                </c:pt>
                <c:pt idx="10">
                  <c:v>FY13</c:v>
                </c:pt>
              </c:strCache>
            </c:strRef>
          </c:cat>
          <c:val>
            <c:numRef>
              <c:f>'[10 year Employee Type Trending for WSJ Article.xlsx]Data'!$B$51:$L$51</c:f>
              <c:numCache>
                <c:formatCode>#,##0.00</c:formatCode>
                <c:ptCount val="11"/>
                <c:pt idx="0">
                  <c:v>29.94736842105263</c:v>
                </c:pt>
                <c:pt idx="1">
                  <c:v>29.870878359656416</c:v>
                </c:pt>
                <c:pt idx="2">
                  <c:v>27.620323693287347</c:v>
                </c:pt>
                <c:pt idx="3">
                  <c:v>26.408831555445296</c:v>
                </c:pt>
                <c:pt idx="4">
                  <c:v>27.658780231335438</c:v>
                </c:pt>
                <c:pt idx="5">
                  <c:v>27.688930282064927</c:v>
                </c:pt>
                <c:pt idx="6">
                  <c:v>27.47555205047319</c:v>
                </c:pt>
                <c:pt idx="7">
                  <c:v>28.714627659574472</c:v>
                </c:pt>
                <c:pt idx="8">
                  <c:v>29.945009121709671</c:v>
                </c:pt>
                <c:pt idx="9">
                  <c:v>31.704432984320469</c:v>
                </c:pt>
                <c:pt idx="10">
                  <c:v>32.754847958952695</c:v>
                </c:pt>
              </c:numCache>
            </c:numRef>
          </c:val>
          <c:smooth val="0"/>
        </c:ser>
        <c:ser>
          <c:idx val="1"/>
          <c:order val="1"/>
          <c:tx>
            <c:strRef>
              <c:f>'[10 year Employee Type Trending for WSJ Article.xlsx]Data'!$A$52</c:f>
              <c:strCache>
                <c:ptCount val="1"/>
                <c:pt idx="0">
                  <c:v>Student/NTT Ratio</c:v>
                </c:pt>
              </c:strCache>
            </c:strRef>
          </c:tx>
          <c:spPr>
            <a:ln w="57150" cap="rnd" cmpd="sng" algn="ctr">
              <a:solidFill>
                <a:srgbClr val="F4B82D"/>
              </a:solidFill>
              <a:prstDash val="solid"/>
              <a:round/>
            </a:ln>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numFmt formatCode="#,##0.0" sourceLinked="0"/>
            <c:spPr>
              <a:noFill/>
              <a:ln>
                <a:noFill/>
              </a:ln>
              <a:effectLst/>
            </c:spPr>
            <c:txPr>
              <a:bodyPr/>
              <a:lstStyle/>
              <a:p>
                <a:pPr>
                  <a:defRPr sz="1600">
                    <a:solidFill>
                      <a:schemeClr val="bg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'[10 year Employee Type Trending for WSJ Article.xlsx]Data'!$B$48:$L$48</c:f>
              <c:strCache>
                <c:ptCount val="11"/>
                <c:pt idx="0">
                  <c:v>FY03</c:v>
                </c:pt>
                <c:pt idx="1">
                  <c:v>FY04</c:v>
                </c:pt>
                <c:pt idx="2">
                  <c:v>FY05</c:v>
                </c:pt>
                <c:pt idx="3">
                  <c:v>FY06</c:v>
                </c:pt>
                <c:pt idx="4">
                  <c:v>FY07</c:v>
                </c:pt>
                <c:pt idx="5">
                  <c:v>FY08</c:v>
                </c:pt>
                <c:pt idx="6">
                  <c:v>FY09</c:v>
                </c:pt>
                <c:pt idx="7">
                  <c:v>FY10</c:v>
                </c:pt>
                <c:pt idx="8">
                  <c:v>FY11</c:v>
                </c:pt>
                <c:pt idx="9">
                  <c:v>FY12</c:v>
                </c:pt>
                <c:pt idx="10">
                  <c:v>FY13</c:v>
                </c:pt>
              </c:strCache>
            </c:strRef>
          </c:cat>
          <c:val>
            <c:numRef>
              <c:f>'[10 year Employee Type Trending for WSJ Article.xlsx]Data'!$B$52:$L$52</c:f>
              <c:numCache>
                <c:formatCode>#,##0.00</c:formatCode>
                <c:ptCount val="11"/>
                <c:pt idx="0">
                  <c:v>57.81283422459893</c:v>
                </c:pt>
                <c:pt idx="1">
                  <c:v>57.008989952406132</c:v>
                </c:pt>
                <c:pt idx="2">
                  <c:v>59.283029612756259</c:v>
                </c:pt>
                <c:pt idx="3">
                  <c:v>58.846876727473749</c:v>
                </c:pt>
                <c:pt idx="4">
                  <c:v>53.598573611818622</c:v>
                </c:pt>
                <c:pt idx="5">
                  <c:v>53.388917393535138</c:v>
                </c:pt>
                <c:pt idx="6">
                  <c:v>52.128179551122201</c:v>
                </c:pt>
                <c:pt idx="7">
                  <c:v>51.412857142857149</c:v>
                </c:pt>
                <c:pt idx="8">
                  <c:v>55.533591106814875</c:v>
                </c:pt>
                <c:pt idx="9">
                  <c:v>53.271772428884027</c:v>
                </c:pt>
                <c:pt idx="10">
                  <c:v>52.077418322869597</c:v>
                </c:pt>
              </c:numCache>
            </c:numRef>
          </c:val>
          <c:smooth val="0"/>
        </c:ser>
        <c:ser>
          <c:idx val="2"/>
          <c:order val="2"/>
          <c:tx>
            <c:strRef>
              <c:f>'[10 year Employee Type Trending for WSJ Article.xlsx]Data'!$A$53</c:f>
              <c:strCache>
                <c:ptCount val="1"/>
                <c:pt idx="0">
                  <c:v>Student/Faculty Ratio</c:v>
                </c:pt>
              </c:strCache>
            </c:strRef>
          </c:tx>
          <c:spPr>
            <a:ln w="57150" cap="rnd" cmpd="sng" algn="ctr">
              <a:solidFill>
                <a:srgbClr val="00FF00"/>
              </a:solidFill>
              <a:prstDash val="solid"/>
              <a:round/>
            </a:ln>
            <a:effectLst/>
          </c:spPr>
          <c:marker>
            <c:symbol val="none"/>
          </c:marker>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numFmt formatCode="#,##0.0" sourceLinked="0"/>
            <c:spPr>
              <a:noFill/>
              <a:ln>
                <a:noFill/>
              </a:ln>
              <a:effectLst/>
            </c:spPr>
            <c:txPr>
              <a:bodyPr/>
              <a:lstStyle/>
              <a:p>
                <a:pPr>
                  <a:defRPr sz="1600">
                    <a:solidFill>
                      <a:schemeClr val="bg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'[10 year Employee Type Trending for WSJ Article.xlsx]Data'!$B$48:$L$48</c:f>
              <c:strCache>
                <c:ptCount val="11"/>
                <c:pt idx="0">
                  <c:v>FY03</c:v>
                </c:pt>
                <c:pt idx="1">
                  <c:v>FY04</c:v>
                </c:pt>
                <c:pt idx="2">
                  <c:v>FY05</c:v>
                </c:pt>
                <c:pt idx="3">
                  <c:v>FY06</c:v>
                </c:pt>
                <c:pt idx="4">
                  <c:v>FY07</c:v>
                </c:pt>
                <c:pt idx="5">
                  <c:v>FY08</c:v>
                </c:pt>
                <c:pt idx="6">
                  <c:v>FY09</c:v>
                </c:pt>
                <c:pt idx="7">
                  <c:v>FY10</c:v>
                </c:pt>
                <c:pt idx="8">
                  <c:v>FY11</c:v>
                </c:pt>
                <c:pt idx="9">
                  <c:v>FY12</c:v>
                </c:pt>
                <c:pt idx="10">
                  <c:v>FY13</c:v>
                </c:pt>
              </c:strCache>
            </c:strRef>
          </c:cat>
          <c:val>
            <c:numRef>
              <c:f>'[10 year Employee Type Trending for WSJ Article.xlsx]Data'!$B$53:$L$53</c:f>
              <c:numCache>
                <c:formatCode>#,##0.00</c:formatCode>
                <c:ptCount val="11"/>
                <c:pt idx="0">
                  <c:v>19.728102189781023</c:v>
                </c:pt>
                <c:pt idx="1">
                  <c:v>19.600727272727273</c:v>
                </c:pt>
                <c:pt idx="2">
                  <c:v>18.841809954751131</c:v>
                </c:pt>
                <c:pt idx="3">
                  <c:v>18.228424657534244</c:v>
                </c:pt>
                <c:pt idx="4">
                  <c:v>18.244147737125019</c:v>
                </c:pt>
                <c:pt idx="5">
                  <c:v>18.232871911687401</c:v>
                </c:pt>
                <c:pt idx="6">
                  <c:v>17.992253399896715</c:v>
                </c:pt>
                <c:pt idx="7">
                  <c:v>18.424402730375427</c:v>
                </c:pt>
                <c:pt idx="8">
                  <c:v>19.45462241788012</c:v>
                </c:pt>
                <c:pt idx="9">
                  <c:v>19.87557964861864</c:v>
                </c:pt>
                <c:pt idx="10">
                  <c:v>20.107772596732854</c:v>
                </c:pt>
              </c:numCache>
            </c:numRef>
          </c:val>
          <c:smooth val="0"/>
        </c:ser>
        <c:dLbls>
          <c:showLegendKey val="0"/>
          <c:showVal val="0"/>
          <c:showCatName val="0"/>
          <c:showSerName val="0"/>
          <c:showPercent val="0"/>
          <c:showBubbleSize val="0"/>
        </c:dLbls>
        <c:smooth val="0"/>
        <c:axId val="4990216"/>
        <c:axId val="130424976"/>
      </c:lineChart>
      <c:catAx>
        <c:axId val="4990216"/>
        <c:scaling>
          <c:orientation val="minMax"/>
        </c:scaling>
        <c:delete val="0"/>
        <c:axPos val="b"/>
        <c:numFmt formatCode="General" sourceLinked="0"/>
        <c:majorTickMark val="none"/>
        <c:minorTickMark val="none"/>
        <c:tickLblPos val="nextTo"/>
        <c:spPr>
          <a:noFill/>
          <a:ln w="38100" cap="flat" cmpd="sng" algn="ctr">
            <a:solidFill>
              <a:schemeClr val="bg1"/>
            </a:solidFill>
            <a:prstDash val="solid"/>
            <a:round/>
          </a:ln>
          <a:effectLst/>
        </c:spPr>
        <c:txPr>
          <a:bodyPr rot="5400000" spcFirstLastPara="1" vertOverflow="ellipsis" wrap="square" anchor="ctr" anchorCtr="1"/>
          <a:lstStyle/>
          <a:p>
            <a:pPr>
              <a:defRPr sz="1800" b="0" i="0" u="none" strike="noStrike" kern="1200" baseline="0">
                <a:solidFill>
                  <a:schemeClr val="bg1"/>
                </a:solidFill>
                <a:latin typeface="+mn-lt"/>
                <a:ea typeface="+mn-ea"/>
                <a:cs typeface="+mn-cs"/>
              </a:defRPr>
            </a:pPr>
            <a:endParaRPr lang="en-US"/>
          </a:p>
        </c:txPr>
        <c:crossAx val="130424976"/>
        <c:crosses val="autoZero"/>
        <c:auto val="0"/>
        <c:lblAlgn val="ctr"/>
        <c:lblOffset val="100"/>
        <c:noMultiLvlLbl val="0"/>
      </c:catAx>
      <c:valAx>
        <c:axId val="13042497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0" sourceLinked="0"/>
        <c:majorTickMark val="none"/>
        <c:minorTickMark val="none"/>
        <c:tickLblPos val="nextTo"/>
        <c:spPr>
          <a:noFill/>
          <a:ln w="38100" cap="flat" cmpd="sng" algn="ctr">
            <a:solidFill>
              <a:schemeClr val="bg1">
                <a:lumMod val="9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4990216"/>
        <c:crosses val="autoZero"/>
        <c:crossBetween val="between"/>
      </c:valAx>
      <c:spPr>
        <a:noFill/>
        <a:ln>
          <a:solidFill>
            <a:schemeClr val="bg1"/>
          </a:solid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5"/>
      <c:rotY val="200"/>
      <c:rAngAx val="0"/>
    </c:view3D>
    <c:floor>
      <c:thickness val="0"/>
    </c:floor>
    <c:sideWall>
      <c:thickness val="0"/>
    </c:sideWall>
    <c:backWall>
      <c:thickness val="0"/>
    </c:backWall>
    <c:plotArea>
      <c:layout>
        <c:manualLayout>
          <c:layoutTarget val="inner"/>
          <c:xMode val="edge"/>
          <c:yMode val="edge"/>
          <c:x val="5.5600395081917497E-2"/>
          <c:y val="2.8546210261682799E-2"/>
          <c:w val="0.87028952897927303"/>
          <c:h val="0.85420511876706473"/>
        </c:manualLayout>
      </c:layout>
      <c:pie3DChart>
        <c:varyColors val="1"/>
        <c:ser>
          <c:idx val="0"/>
          <c:order val="0"/>
          <c:explosion val="25"/>
          <c:dPt>
            <c:idx val="0"/>
            <c:bubble3D val="0"/>
            <c:spPr>
              <a:solidFill>
                <a:schemeClr val="accent1">
                  <a:lumMod val="60000"/>
                  <a:lumOff val="40000"/>
                </a:schemeClr>
              </a:solidFill>
            </c:spPr>
          </c:dPt>
          <c:dPt>
            <c:idx val="1"/>
            <c:bubble3D val="0"/>
            <c:spPr>
              <a:solidFill>
                <a:schemeClr val="accent2">
                  <a:lumMod val="60000"/>
                  <a:lumOff val="40000"/>
                </a:schemeClr>
              </a:solidFill>
            </c:spPr>
          </c:dPt>
          <c:dPt>
            <c:idx val="2"/>
            <c:bubble3D val="0"/>
            <c:spPr>
              <a:solidFill>
                <a:srgbClr val="F7FA74"/>
              </a:solidFill>
            </c:spPr>
          </c:dPt>
          <c:dPt>
            <c:idx val="3"/>
            <c:bubble3D val="0"/>
            <c:spPr>
              <a:solidFill>
                <a:schemeClr val="accent4">
                  <a:lumMod val="60000"/>
                  <a:lumOff val="40000"/>
                </a:schemeClr>
              </a:solidFill>
            </c:spPr>
          </c:dPt>
          <c:dPt>
            <c:idx val="4"/>
            <c:bubble3D val="0"/>
            <c:spPr>
              <a:solidFill>
                <a:schemeClr val="accent5">
                  <a:lumMod val="60000"/>
                  <a:lumOff val="40000"/>
                </a:schemeClr>
              </a:solidFill>
            </c:spPr>
          </c:dPt>
          <c:dPt>
            <c:idx val="5"/>
            <c:bubble3D val="0"/>
            <c:spPr>
              <a:solidFill>
                <a:schemeClr val="accent6">
                  <a:lumMod val="40000"/>
                  <a:lumOff val="60000"/>
                </a:schemeClr>
              </a:solidFill>
            </c:spPr>
          </c:dPt>
          <c:dPt>
            <c:idx val="6"/>
            <c:bubble3D val="0"/>
            <c:spPr>
              <a:solidFill>
                <a:schemeClr val="accent3">
                  <a:lumMod val="75000"/>
                </a:schemeClr>
              </a:solidFill>
            </c:spPr>
          </c:dPt>
          <c:dLbls>
            <c:dLbl>
              <c:idx val="0"/>
              <c:layout>
                <c:manualLayout>
                  <c:x val="8.3878336821741395E-2"/>
                  <c:y val="0.15445381184510909"/>
                </c:manualLayout>
              </c:layout>
              <c:numFmt formatCode="0.00%" sourceLinked="0"/>
              <c:spPr/>
              <c:txPr>
                <a:bodyPr/>
                <a:lstStyle/>
                <a:p>
                  <a:pPr>
                    <a:defRPr sz="1400">
                      <a:solidFill>
                        <a:srgbClr val="000000"/>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Lst>
            </c:dLbl>
            <c:dLbl>
              <c:idx val="1"/>
              <c:layout>
                <c:manualLayout>
                  <c:x val="-0.15930968203664808"/>
                  <c:y val="-0.17561073636273708"/>
                </c:manualLayout>
              </c:layout>
              <c:numFmt formatCode="0.00%" sourceLinked="0"/>
              <c:spPr/>
              <c:txPr>
                <a:bodyPr/>
                <a:lstStyle/>
                <a:p>
                  <a:pPr>
                    <a:defRPr sz="1400">
                      <a:solidFill>
                        <a:schemeClr val="tx1"/>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Lst>
            </c:dLbl>
            <c:dLbl>
              <c:idx val="2"/>
              <c:layout>
                <c:manualLayout>
                  <c:x val="4.9124418072671004E-2"/>
                  <c:y val="3.9724321250745711E-3"/>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3"/>
              <c:layout>
                <c:manualLayout>
                  <c:x val="2.0592927054593518E-2"/>
                  <c:y val="1.8787762179117904E-2"/>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4"/>
              <c:layout>
                <c:manualLayout>
                  <c:x val="6.4523327763340521E-2"/>
                  <c:y val="1.9376942392161606E-2"/>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5"/>
              <c:layout>
                <c:manualLayout>
                  <c:x val="-3.8559596785403612E-2"/>
                  <c:y val="6.6988163479839311E-2"/>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6"/>
              <c:layout>
                <c:manualLayout>
                  <c:x val="-1.4163993191716502E-2"/>
                  <c:y val="-0.10739272516697008"/>
                </c:manualLayout>
              </c:layout>
              <c:tx>
                <c:rich>
                  <a:bodyPr/>
                  <a:lstStyle/>
                  <a:p>
                    <a:r>
                      <a:rPr lang="en-US" sz="1400" dirty="0"/>
                      <a:t>Fire Services </a:t>
                    </a:r>
                    <a:endParaRPr lang="en-US" sz="1400" dirty="0" smtClean="0"/>
                  </a:p>
                  <a:p>
                    <a:r>
                      <a:rPr lang="en-US" sz="1400" dirty="0" smtClean="0"/>
                      <a:t>Training </a:t>
                    </a:r>
                    <a:r>
                      <a:rPr lang="en-US" sz="1400" dirty="0"/>
                      <a:t>School
 $917,822 
0.14%</a:t>
                    </a:r>
                    <a:endParaRPr lang="en-US" dirty="0"/>
                  </a:p>
                </c:rich>
              </c:tx>
              <c:showLegendKey val="0"/>
              <c:showVal val="1"/>
              <c:showCatName val="1"/>
              <c:showSerName val="0"/>
              <c:showPercent val="1"/>
              <c:showBubbleSize val="0"/>
              <c:separator>
</c:separator>
              <c:extLst>
                <c:ext xmlns:c15="http://schemas.microsoft.com/office/drawing/2012/chart" uri="{CE6537A1-D6FC-4f65-9D91-7224C49458BB}"/>
              </c:extLst>
            </c:dLbl>
            <c:numFmt formatCode="0.00%" sourceLinked="0"/>
            <c:spPr>
              <a:noFill/>
              <a:ln>
                <a:noFill/>
              </a:ln>
              <a:effectLst/>
            </c:spPr>
            <c:txPr>
              <a:bodyPr/>
              <a:lstStyle/>
              <a:p>
                <a:pPr>
                  <a:defRPr sz="1400"/>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'MSU System Revenue Actuals'!$A$1:$A$7</c:f>
              <c:strCache>
                <c:ptCount val="7"/>
                <c:pt idx="0">
                  <c:v>MSU - Bozeman</c:v>
                </c:pt>
                <c:pt idx="1">
                  <c:v>MSU - Billings</c:v>
                </c:pt>
                <c:pt idx="2">
                  <c:v> MSU - Northern</c:v>
                </c:pt>
                <c:pt idx="3">
                  <c:v>Great Falls College MSU</c:v>
                </c:pt>
                <c:pt idx="4">
                  <c:v>Agricultural Experiment Station</c:v>
                </c:pt>
                <c:pt idx="5">
                  <c:v>Extension Service</c:v>
                </c:pt>
                <c:pt idx="6">
                  <c:v>Fire Services Training School</c:v>
                </c:pt>
              </c:strCache>
            </c:strRef>
          </c:cat>
          <c:val>
            <c:numRef>
              <c:f>'MSU System Revenue Actuals'!$B$1:$B$7</c:f>
              <c:numCache>
                <c:formatCode>_("$"* #,##0_);_("$"* \(#,##0\);_("$"* "-"??_);_(@_)</c:formatCode>
                <c:ptCount val="7"/>
                <c:pt idx="0">
                  <c:v>477721269.00000006</c:v>
                </c:pt>
                <c:pt idx="1">
                  <c:v>82949296.999999985</c:v>
                </c:pt>
                <c:pt idx="2">
                  <c:v>30008010</c:v>
                </c:pt>
                <c:pt idx="3">
                  <c:v>20575711</c:v>
                </c:pt>
                <c:pt idx="4">
                  <c:v>18847001</c:v>
                </c:pt>
                <c:pt idx="5">
                  <c:v>13311074</c:v>
                </c:pt>
                <c:pt idx="6">
                  <c:v>917822</c:v>
                </c:pt>
              </c:numCache>
            </c:numRef>
          </c:val>
        </c:ser>
        <c:ser>
          <c:idx val="1"/>
          <c:order val="1"/>
          <c:explosion val="25"/>
          <c:cat>
            <c:strRef>
              <c:f>'MSU System Revenue Actuals'!$A$1:$A$7</c:f>
              <c:strCache>
                <c:ptCount val="7"/>
                <c:pt idx="0">
                  <c:v>MSU - Bozeman</c:v>
                </c:pt>
                <c:pt idx="1">
                  <c:v>MSU - Billings</c:v>
                </c:pt>
                <c:pt idx="2">
                  <c:v> MSU - Northern</c:v>
                </c:pt>
                <c:pt idx="3">
                  <c:v>Great Falls College MSU</c:v>
                </c:pt>
                <c:pt idx="4">
                  <c:v>Agricultural Experiment Station</c:v>
                </c:pt>
                <c:pt idx="5">
                  <c:v>Extension Service</c:v>
                </c:pt>
                <c:pt idx="6">
                  <c:v>Fire Services Training School</c:v>
                </c:pt>
              </c:strCache>
            </c:strRef>
          </c:cat>
          <c:val>
            <c:numRef>
              <c:f>'MSU System Revenue Actuals'!$C$1:$C$7</c:f>
              <c:numCache>
                <c:formatCode>0.00%</c:formatCode>
                <c:ptCount val="7"/>
                <c:pt idx="0">
                  <c:v>0.74142307913360228</c:v>
                </c:pt>
                <c:pt idx="1">
                  <c:v>0.12873725158280017</c:v>
                </c:pt>
                <c:pt idx="2">
                  <c:v>4.6572410768824096E-2</c:v>
                </c:pt>
                <c:pt idx="3">
                  <c:v>3.1933489243459116E-2</c:v>
                </c:pt>
                <c:pt idx="4">
                  <c:v>2.9250532518898718E-2</c:v>
                </c:pt>
                <c:pt idx="5">
                  <c:v>2.0658777643109819E-2</c:v>
                </c:pt>
                <c:pt idx="6">
                  <c:v>1.4244591093066016E-3</c:v>
                </c:pt>
              </c:numCache>
            </c:numRef>
          </c:val>
        </c:ser>
        <c:dLbls>
          <c:showLegendKey val="0"/>
          <c:showVal val="0"/>
          <c:showCatName val="0"/>
          <c:showSerName val="0"/>
          <c:showPercent val="0"/>
          <c:showBubbleSize val="0"/>
          <c:showLeaderLines val="0"/>
        </c:dLbls>
      </c:pie3DChart>
    </c:plotArea>
    <c:plotVisOnly val="1"/>
    <c:dispBlanksAs val="zero"/>
    <c:showDLblsOverMax val="0"/>
  </c:chart>
  <c:txPr>
    <a:bodyPr/>
    <a:lstStyle/>
    <a:p>
      <a:pPr>
        <a:defRPr>
          <a:solidFill>
            <a:srgbClr val="FFFFFF"/>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245"/>
      <c:rAngAx val="0"/>
    </c:view3D>
    <c:floor>
      <c:thickness val="0"/>
    </c:floor>
    <c:sideWall>
      <c:thickness val="0"/>
    </c:sideWall>
    <c:backWall>
      <c:thickness val="0"/>
    </c:backWall>
    <c:plotArea>
      <c:layout>
        <c:manualLayout>
          <c:layoutTarget val="inner"/>
          <c:xMode val="edge"/>
          <c:yMode val="edge"/>
          <c:x val="1.3880862718247212E-2"/>
          <c:y val="1.3776699587313705E-2"/>
          <c:w val="0.97962155068454382"/>
          <c:h val="0.95365695439478648"/>
        </c:manualLayout>
      </c:layout>
      <c:pie3DChart>
        <c:varyColors val="1"/>
        <c:ser>
          <c:idx val="0"/>
          <c:order val="0"/>
          <c:explosion val="15"/>
          <c:dPt>
            <c:idx val="0"/>
            <c:bubble3D val="0"/>
            <c:spPr>
              <a:solidFill>
                <a:schemeClr val="accent1">
                  <a:lumMod val="60000"/>
                  <a:lumOff val="40000"/>
                </a:schemeClr>
              </a:solidFill>
            </c:spPr>
          </c:dPt>
          <c:dPt>
            <c:idx val="1"/>
            <c:bubble3D val="0"/>
            <c:spPr>
              <a:solidFill>
                <a:schemeClr val="accent2">
                  <a:lumMod val="60000"/>
                  <a:lumOff val="40000"/>
                </a:schemeClr>
              </a:solidFill>
            </c:spPr>
          </c:dPt>
          <c:dPt>
            <c:idx val="2"/>
            <c:bubble3D val="0"/>
            <c:spPr>
              <a:solidFill>
                <a:srgbClr val="F7FA74"/>
              </a:solidFill>
            </c:spPr>
          </c:dPt>
          <c:dPt>
            <c:idx val="4"/>
            <c:bubble3D val="0"/>
            <c:spPr>
              <a:solidFill>
                <a:schemeClr val="accent5">
                  <a:lumMod val="60000"/>
                  <a:lumOff val="40000"/>
                </a:schemeClr>
              </a:solidFill>
            </c:spPr>
          </c:dPt>
          <c:dPt>
            <c:idx val="5"/>
            <c:bubble3D val="0"/>
            <c:spPr>
              <a:solidFill>
                <a:srgbClr val="A1ADE9"/>
              </a:solidFill>
            </c:spPr>
          </c:dPt>
          <c:dPt>
            <c:idx val="6"/>
            <c:bubble3D val="0"/>
            <c:spPr>
              <a:solidFill>
                <a:schemeClr val="accent3">
                  <a:lumMod val="60000"/>
                  <a:lumOff val="40000"/>
                </a:schemeClr>
              </a:solidFill>
            </c:spPr>
          </c:dPt>
          <c:dPt>
            <c:idx val="7"/>
            <c:bubble3D val="0"/>
            <c:spPr>
              <a:solidFill>
                <a:schemeClr val="bg1">
                  <a:lumMod val="85000"/>
                </a:schemeClr>
              </a:solidFill>
            </c:spPr>
          </c:dPt>
          <c:dPt>
            <c:idx val="8"/>
            <c:bubble3D val="0"/>
            <c:spPr>
              <a:solidFill>
                <a:schemeClr val="bg1">
                  <a:lumMod val="85000"/>
                </a:schemeClr>
              </a:solidFill>
            </c:spPr>
          </c:dPt>
          <c:dLbls>
            <c:dLbl>
              <c:idx val="0"/>
              <c:layout>
                <c:manualLayout>
                  <c:x val="0.19264669633687101"/>
                  <c:y val="0.10179480383390006"/>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1"/>
              <c:layout>
                <c:manualLayout>
                  <c:x val="-0.19034444846936516"/>
                  <c:y val="0.11000160900811004"/>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2"/>
              <c:layout>
                <c:manualLayout>
                  <c:x val="-9.7248724104652448E-2"/>
                  <c:y val="-0.1802151317757702"/>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3"/>
              <c:layout>
                <c:manualLayout>
                  <c:x val="-3.4929717698300318E-3"/>
                  <c:y val="5.4481451663225815E-2"/>
                </c:manualLayout>
              </c:layout>
              <c:numFmt formatCode="0.00%" sourceLinked="0"/>
              <c:spPr/>
              <c:txPr>
                <a:bodyPr/>
                <a:lstStyle/>
                <a:p>
                  <a:pPr>
                    <a:defRPr sz="1400" b="1" baseline="0">
                      <a:solidFill>
                        <a:srgbClr val="FFFFFF"/>
                      </a:solidFill>
                      <a:latin typeface="Calibri"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Lst>
            </c:dLbl>
            <c:dLbl>
              <c:idx val="4"/>
              <c:layout>
                <c:manualLayout>
                  <c:x val="-0.14514376581305694"/>
                  <c:y val="-0.33721780817410324"/>
                </c:manualLayout>
              </c:layout>
              <c:tx>
                <c:rich>
                  <a:bodyPr/>
                  <a:lstStyle/>
                  <a:p>
                    <a:r>
                      <a:rPr lang="en-US" dirty="0" smtClean="0"/>
                      <a:t>Designated </a:t>
                    </a:r>
                    <a:r>
                      <a:rPr lang="en-US" dirty="0"/>
                      <a:t>Funds
 81,977,683 
17.16%</a:t>
                    </a:r>
                  </a:p>
                </c:rich>
              </c:tx>
              <c:showLegendKey val="0"/>
              <c:showVal val="1"/>
              <c:showCatName val="1"/>
              <c:showSerName val="0"/>
              <c:showPercent val="1"/>
              <c:showBubbleSize val="0"/>
              <c:separator>
</c:separator>
              <c:extLst>
                <c:ext xmlns:c15="http://schemas.microsoft.com/office/drawing/2012/chart" uri="{CE6537A1-D6FC-4f65-9D91-7224C49458BB}"/>
              </c:extLst>
            </c:dLbl>
            <c:dLbl>
              <c:idx val="5"/>
              <c:layout>
                <c:manualLayout>
                  <c:x val="5.8174432974453197E-2"/>
                  <c:y val="-1.0941094672366509E-3"/>
                </c:manualLayout>
              </c:layout>
              <c:numFmt formatCode="0.00%" sourceLinked="0"/>
              <c:spPr/>
              <c:txPr>
                <a:bodyPr/>
                <a:lstStyle/>
                <a:p>
                  <a:pPr>
                    <a:defRPr sz="1400" b="1" baseline="0">
                      <a:solidFill>
                        <a:srgbClr val="FFFFFF"/>
                      </a:solidFill>
                      <a:latin typeface="Calibri"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Lst>
            </c:dLbl>
            <c:dLbl>
              <c:idx val="6"/>
              <c:layout>
                <c:manualLayout>
                  <c:x val="0.160825331758917"/>
                  <c:y val="-0.28666752143968816"/>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7"/>
              <c:layout>
                <c:manualLayout>
                  <c:x val="9.5692166919502069E-4"/>
                  <c:y val="4.0512641332542357E-2"/>
                </c:manualLayout>
              </c:layout>
              <c:numFmt formatCode="0.00%" sourceLinked="0"/>
              <c:spPr/>
              <c:txPr>
                <a:bodyPr/>
                <a:lstStyle/>
                <a:p>
                  <a:pPr>
                    <a:defRPr sz="1400" b="1" baseline="0">
                      <a:solidFill>
                        <a:srgbClr val="FFFFFF"/>
                      </a:solidFill>
                      <a:latin typeface="Calibri"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Lst>
            </c:dLbl>
            <c:dLbl>
              <c:idx val="8"/>
              <c:layout>
                <c:manualLayout>
                  <c:x val="1.1997610468183003E-2"/>
                  <c:y val="0.11279602921608509"/>
                </c:manualLayout>
              </c:layout>
              <c:showLegendKey val="0"/>
              <c:showVal val="1"/>
              <c:showCatName val="1"/>
              <c:showSerName val="0"/>
              <c:showPercent val="1"/>
              <c:showBubbleSize val="0"/>
              <c:separator>
</c:separator>
              <c:extLst>
                <c:ext xmlns:c15="http://schemas.microsoft.com/office/drawing/2012/chart" uri="{CE6537A1-D6FC-4f65-9D91-7224C49458BB}"/>
              </c:extLst>
            </c:dLbl>
            <c:numFmt formatCode="0.00%" sourceLinked="0"/>
            <c:spPr>
              <a:noFill/>
              <a:ln>
                <a:noFill/>
              </a:ln>
              <a:effectLst/>
            </c:spPr>
            <c:txPr>
              <a:bodyPr/>
              <a:lstStyle/>
              <a:p>
                <a:pPr>
                  <a:defRPr sz="1400" b="1" baseline="0">
                    <a:latin typeface="Calibri" pitchFamily="34" charset="0"/>
                  </a:defRPr>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'MSU FY13 Revenue Graph'!$A$2:$A$9</c:f>
              <c:strCache>
                <c:ptCount val="8"/>
                <c:pt idx="0">
                  <c:v>Net General Operating Funds</c:v>
                </c:pt>
                <c:pt idx="1">
                  <c:v>Restricted Funds</c:v>
                </c:pt>
                <c:pt idx="2">
                  <c:v>Plant Funds</c:v>
                </c:pt>
                <c:pt idx="3">
                  <c:v>Endowment Funds</c:v>
                </c:pt>
                <c:pt idx="4">
                  <c:v>Other Designated Funds</c:v>
                </c:pt>
                <c:pt idx="5">
                  <c:v>Loan Funds</c:v>
                </c:pt>
                <c:pt idx="6">
                  <c:v>Auxiliary Funds</c:v>
                </c:pt>
                <c:pt idx="7">
                  <c:v>Tuition Waivers</c:v>
                </c:pt>
              </c:strCache>
            </c:strRef>
          </c:cat>
          <c:val>
            <c:numRef>
              <c:f>'MSU FY13 Revenue Graph'!$B$2:$B$9</c:f>
              <c:numCache>
                <c:formatCode>_(* #,##0_);_(* \(#,##0\);_(* "-"??_);_(@_)</c:formatCode>
                <c:ptCount val="8"/>
                <c:pt idx="0">
                  <c:v>154230199</c:v>
                </c:pt>
                <c:pt idx="1">
                  <c:v>105381304</c:v>
                </c:pt>
                <c:pt idx="2">
                  <c:v>70165428</c:v>
                </c:pt>
                <c:pt idx="3">
                  <c:v>90518</c:v>
                </c:pt>
                <c:pt idx="4">
                  <c:v>81977682.999999985</c:v>
                </c:pt>
                <c:pt idx="5">
                  <c:v>438672</c:v>
                </c:pt>
                <c:pt idx="6">
                  <c:v>47354838</c:v>
                </c:pt>
                <c:pt idx="7">
                  <c:v>18082627</c:v>
                </c:pt>
              </c:numCache>
            </c:numRef>
          </c:val>
        </c:ser>
        <c:ser>
          <c:idx val="1"/>
          <c:order val="1"/>
          <c:explosion val="25"/>
          <c:cat>
            <c:strRef>
              <c:f>'MSU FY13 Revenue Graph'!$A$2:$A$9</c:f>
              <c:strCache>
                <c:ptCount val="8"/>
                <c:pt idx="0">
                  <c:v>Net General Operating Funds</c:v>
                </c:pt>
                <c:pt idx="1">
                  <c:v>Restricted Funds</c:v>
                </c:pt>
                <c:pt idx="2">
                  <c:v>Plant Funds</c:v>
                </c:pt>
                <c:pt idx="3">
                  <c:v>Endowment Funds</c:v>
                </c:pt>
                <c:pt idx="4">
                  <c:v>Other Designated Funds</c:v>
                </c:pt>
                <c:pt idx="5">
                  <c:v>Loan Funds</c:v>
                </c:pt>
                <c:pt idx="6">
                  <c:v>Auxiliary Funds</c:v>
                </c:pt>
                <c:pt idx="7">
                  <c:v>Tuition Waivers</c:v>
                </c:pt>
              </c:strCache>
            </c:strRef>
          </c:cat>
          <c:val>
            <c:numRef>
              <c:f>'MSU FY13 Revenue Graph'!$C$2:$C$9</c:f>
              <c:numCache>
                <c:formatCode>0.00%</c:formatCode>
                <c:ptCount val="8"/>
                <c:pt idx="0">
                  <c:v>0.32284557755371818</c:v>
                </c:pt>
                <c:pt idx="1">
                  <c:v>0.22059161029315588</c:v>
                </c:pt>
                <c:pt idx="2">
                  <c:v>0.146875244108087</c:v>
                </c:pt>
                <c:pt idx="3">
                  <c:v>1.8947868950754208E-4</c:v>
                </c:pt>
                <c:pt idx="4">
                  <c:v>0.17160149300365393</c:v>
                </c:pt>
                <c:pt idx="5">
                  <c:v>9.1825930404618574E-4</c:v>
                </c:pt>
                <c:pt idx="6">
                  <c:v>9.912650131556118E-2</c:v>
                </c:pt>
                <c:pt idx="7">
                  <c:v>3.7851835732270932E-2</c:v>
                </c:pt>
              </c:numCache>
            </c:numRef>
          </c:val>
        </c:ser>
        <c:dLbls>
          <c:showLegendKey val="0"/>
          <c:showVal val="0"/>
          <c:showCatName val="0"/>
          <c:showSerName val="0"/>
          <c:showPercent val="0"/>
          <c:showBubbleSize val="0"/>
          <c:showLeaderLines val="0"/>
        </c:dLbls>
      </c:pie3DChart>
    </c:plotArea>
    <c:plotVisOnly val="1"/>
    <c:dispBlanksAs val="zero"/>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70"/>
      <c:rAngAx val="0"/>
    </c:view3D>
    <c:floor>
      <c:thickness val="0"/>
    </c:floor>
    <c:sideWall>
      <c:thickness val="0"/>
    </c:sideWall>
    <c:backWall>
      <c:thickness val="0"/>
    </c:backWall>
    <c:plotArea>
      <c:layout>
        <c:manualLayout>
          <c:layoutTarget val="inner"/>
          <c:xMode val="edge"/>
          <c:yMode val="edge"/>
          <c:x val="2.1202006828792402E-2"/>
          <c:y val="1.8594686062855706E-2"/>
          <c:w val="0.84255173855480536"/>
          <c:h val="0.82416244763165369"/>
        </c:manualLayout>
      </c:layout>
      <c:pie3DChart>
        <c:varyColors val="1"/>
        <c:ser>
          <c:idx val="0"/>
          <c:order val="0"/>
          <c:explosion val="23"/>
          <c:dPt>
            <c:idx val="0"/>
            <c:bubble3D val="0"/>
            <c:spPr>
              <a:solidFill>
                <a:schemeClr val="tx2">
                  <a:lumMod val="40000"/>
                  <a:lumOff val="60000"/>
                </a:schemeClr>
              </a:solidFill>
            </c:spPr>
          </c:dPt>
          <c:dPt>
            <c:idx val="1"/>
            <c:bubble3D val="0"/>
            <c:spPr>
              <a:solidFill>
                <a:schemeClr val="accent2">
                  <a:lumMod val="60000"/>
                  <a:lumOff val="40000"/>
                </a:schemeClr>
              </a:solidFill>
            </c:spPr>
          </c:dPt>
          <c:dPt>
            <c:idx val="2"/>
            <c:bubble3D val="0"/>
            <c:spPr>
              <a:solidFill>
                <a:srgbClr val="F7FA74"/>
              </a:solidFill>
            </c:spPr>
          </c:dPt>
          <c:dPt>
            <c:idx val="3"/>
            <c:bubble3D val="0"/>
            <c:spPr>
              <a:solidFill>
                <a:schemeClr val="accent4">
                  <a:lumMod val="60000"/>
                  <a:lumOff val="40000"/>
                </a:schemeClr>
              </a:solidFill>
            </c:spPr>
          </c:dPt>
          <c:dLbls>
            <c:dLbl>
              <c:idx val="0"/>
              <c:layout>
                <c:manualLayout>
                  <c:x val="0.20429707377738213"/>
                  <c:y val="8.9393497038899872E-2"/>
                </c:manualLayout>
              </c:layout>
              <c:tx>
                <c:rich>
                  <a:bodyPr/>
                  <a:lstStyle/>
                  <a:p>
                    <a:pPr>
                      <a:defRPr sz="1600" b="1" baseline="0">
                        <a:solidFill>
                          <a:schemeClr val="tx1"/>
                        </a:solidFill>
                      </a:defRPr>
                    </a:pPr>
                    <a:r>
                      <a:rPr lang="en-US" b="1" baseline="0">
                        <a:solidFill>
                          <a:schemeClr val="tx1"/>
                        </a:solidFill>
                      </a:rPr>
                      <a:t>Net Tuition &amp; </a:t>
                    </a:r>
                  </a:p>
                  <a:p>
                    <a:pPr>
                      <a:defRPr sz="1600" b="1" baseline="0">
                        <a:solidFill>
                          <a:schemeClr val="tx1"/>
                        </a:solidFill>
                      </a:defRPr>
                    </a:pPr>
                    <a:r>
                      <a:rPr lang="en-US" b="1" baseline="0">
                        <a:solidFill>
                          <a:schemeClr val="tx1"/>
                        </a:solidFill>
                      </a:rPr>
                      <a:t>Fees  </a:t>
                    </a:r>
                  </a:p>
                  <a:p>
                    <a:pPr>
                      <a:defRPr sz="1600" b="1" baseline="0">
                        <a:solidFill>
                          <a:schemeClr val="tx1"/>
                        </a:solidFill>
                      </a:defRPr>
                    </a:pPr>
                    <a:r>
                      <a:rPr lang="en-US" b="1" baseline="0">
                        <a:solidFill>
                          <a:schemeClr val="tx1"/>
                        </a:solidFill>
                      </a:rPr>
                      <a:t>$101,238,891  65.64%</a:t>
                    </a:r>
                    <a:endParaRPr lang="en-US">
                      <a:solidFill>
                        <a:schemeClr val="tx1"/>
                      </a:solidFill>
                    </a:endParaRPr>
                  </a:p>
                </c:rich>
              </c:tx>
              <c:numFmt formatCode="0.00%" sourceLinked="0"/>
              <c:spPr/>
              <c:showLegendKey val="0"/>
              <c:showVal val="1"/>
              <c:showCatName val="1"/>
              <c:showSerName val="0"/>
              <c:showPercent val="1"/>
              <c:showBubbleSize val="0"/>
              <c:separator>
</c:separator>
              <c:extLst>
                <c:ext xmlns:c15="http://schemas.microsoft.com/office/drawing/2012/chart" uri="{CE6537A1-D6FC-4f65-9D91-7224C49458BB}"/>
              </c:extLst>
            </c:dLbl>
            <c:dLbl>
              <c:idx val="1"/>
              <c:layout>
                <c:manualLayout>
                  <c:x val="-0.19641221285392416"/>
                  <c:y val="-0.118651000514017"/>
                </c:manualLayout>
              </c:layout>
              <c:tx>
                <c:rich>
                  <a:bodyPr/>
                  <a:lstStyle/>
                  <a:p>
                    <a:pPr>
                      <a:defRPr sz="1600" b="1" baseline="0">
                        <a:solidFill>
                          <a:srgbClr val="000000"/>
                        </a:solidFill>
                      </a:defRPr>
                    </a:pPr>
                    <a:r>
                      <a:rPr lang="en-US">
                        <a:solidFill>
                          <a:srgbClr val="000000"/>
                        </a:solidFill>
                      </a:rPr>
                      <a:t>General Fund &amp; Millage
 $46,804,973 
30.35%</a:t>
                    </a:r>
                  </a:p>
                </c:rich>
              </c:tx>
              <c:numFmt formatCode="0.00%" sourceLinked="0"/>
              <c:spPr/>
              <c:showLegendKey val="0"/>
              <c:showVal val="1"/>
              <c:showCatName val="1"/>
              <c:showSerName val="0"/>
              <c:showPercent val="1"/>
              <c:showBubbleSize val="0"/>
              <c:separator>
</c:separator>
              <c:extLst>
                <c:ext xmlns:c15="http://schemas.microsoft.com/office/drawing/2012/chart" uri="{CE6537A1-D6FC-4f65-9D91-7224C49458BB}"/>
              </c:extLst>
            </c:dLbl>
            <c:dLbl>
              <c:idx val="2"/>
              <c:layout>
                <c:manualLayout>
                  <c:x val="4.7262713092403118E-2"/>
                  <c:y val="-4.2336256523624327E-2"/>
                </c:manualLayout>
              </c:layout>
              <c:tx>
                <c:rich>
                  <a:bodyPr/>
                  <a:lstStyle/>
                  <a:p>
                    <a:r>
                      <a:rPr lang="en-US">
                        <a:solidFill>
                          <a:srgbClr val="FFFFFF"/>
                        </a:solidFill>
                      </a:rPr>
                      <a:t>Non-Mandatory Transfers-In
 $5,250,037 
3.40%</a:t>
                    </a:r>
                    <a:endParaRPr lang="en-US"/>
                  </a:p>
                </c:rich>
              </c:tx>
              <c:showLegendKey val="0"/>
              <c:showVal val="1"/>
              <c:showCatName val="1"/>
              <c:showSerName val="0"/>
              <c:showPercent val="1"/>
              <c:showBubbleSize val="0"/>
              <c:separator>
</c:separator>
              <c:extLst>
                <c:ext xmlns:c15="http://schemas.microsoft.com/office/drawing/2012/chart" uri="{CE6537A1-D6FC-4f65-9D91-7224C49458BB}"/>
              </c:extLst>
            </c:dLbl>
            <c:dLbl>
              <c:idx val="3"/>
              <c:layout>
                <c:manualLayout>
                  <c:x val="-0.17407394668036708"/>
                  <c:y val="-1.0438758789101799E-2"/>
                </c:manualLayout>
              </c:layout>
              <c:tx>
                <c:rich>
                  <a:bodyPr/>
                  <a:lstStyle/>
                  <a:p>
                    <a:r>
                      <a:rPr lang="en-US">
                        <a:solidFill>
                          <a:srgbClr val="FFFFFF"/>
                        </a:solidFill>
                      </a:rPr>
                      <a:t>Other Revenue
 $936,299 
0.61%</a:t>
                    </a:r>
                    <a:endParaRPr lang="en-US"/>
                  </a:p>
                </c:rich>
              </c:tx>
              <c:showLegendKey val="0"/>
              <c:showVal val="1"/>
              <c:showCatName val="1"/>
              <c:showSerName val="0"/>
              <c:showPercent val="1"/>
              <c:showBubbleSize val="0"/>
              <c:separator>
</c:separator>
              <c:extLst>
                <c:ext xmlns:c15="http://schemas.microsoft.com/office/drawing/2012/chart" uri="{CE6537A1-D6FC-4f65-9D91-7224C49458BB}"/>
              </c:extLst>
            </c:dLbl>
            <c:numFmt formatCode="0.00%" sourceLinked="0"/>
            <c:spPr>
              <a:noFill/>
              <a:ln>
                <a:noFill/>
              </a:ln>
              <a:effectLst/>
            </c:spPr>
            <c:txPr>
              <a:bodyPr/>
              <a:lstStyle/>
              <a:p>
                <a:pPr>
                  <a:defRPr sz="1600" b="1" baseline="0">
                    <a:solidFill>
                      <a:srgbClr val="FFFFFF"/>
                    </a:solidFill>
                  </a:defRPr>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'MSU FY13 Gen Fund Net Rev Graph'!$A$1:$A$4</c:f>
              <c:strCache>
                <c:ptCount val="4"/>
                <c:pt idx="0">
                  <c:v>Net Tuition &amp; Fees</c:v>
                </c:pt>
                <c:pt idx="1">
                  <c:v>General Fund &amp; Millage</c:v>
                </c:pt>
                <c:pt idx="2">
                  <c:v>Non-Mandatory Transfers-In</c:v>
                </c:pt>
                <c:pt idx="3">
                  <c:v>Other Revenue</c:v>
                </c:pt>
              </c:strCache>
            </c:strRef>
          </c:cat>
          <c:val>
            <c:numRef>
              <c:f>'MSU FY13 Gen Fund Net Rev Graph'!$B$1:$B$4</c:f>
              <c:numCache>
                <c:formatCode>_(* #,##0_);_(* \(#,##0\);_(* "-"??_);_(@_)</c:formatCode>
                <c:ptCount val="4"/>
                <c:pt idx="0">
                  <c:v>101238891.00000001</c:v>
                </c:pt>
                <c:pt idx="1">
                  <c:v>46804973</c:v>
                </c:pt>
                <c:pt idx="2">
                  <c:v>5250037</c:v>
                </c:pt>
                <c:pt idx="3">
                  <c:v>936299</c:v>
                </c:pt>
              </c:numCache>
            </c:numRef>
          </c:val>
        </c:ser>
        <c:ser>
          <c:idx val="1"/>
          <c:order val="1"/>
          <c:explosion val="25"/>
          <c:cat>
            <c:strRef>
              <c:f>'MSU FY13 Gen Fund Net Rev Graph'!$A$1:$A$4</c:f>
              <c:strCache>
                <c:ptCount val="4"/>
                <c:pt idx="0">
                  <c:v>Net Tuition &amp; Fees</c:v>
                </c:pt>
                <c:pt idx="1">
                  <c:v>General Fund &amp; Millage</c:v>
                </c:pt>
                <c:pt idx="2">
                  <c:v>Non-Mandatory Transfers-In</c:v>
                </c:pt>
                <c:pt idx="3">
                  <c:v>Other Revenue</c:v>
                </c:pt>
              </c:strCache>
            </c:strRef>
          </c:cat>
          <c:val>
            <c:numRef>
              <c:f>'MSU FY13 Gen Fund Net Rev Graph'!$C$1:$C$4</c:f>
              <c:numCache>
                <c:formatCode>0.00%</c:formatCode>
                <c:ptCount val="4"/>
                <c:pt idx="0">
                  <c:v>0.65641418477055669</c:v>
                </c:pt>
                <c:pt idx="1">
                  <c:v>0.30347476045547533</c:v>
                </c:pt>
                <c:pt idx="2">
                  <c:v>3.4040265784522121E-2</c:v>
                </c:pt>
                <c:pt idx="3">
                  <c:v>6.070788989445644E-3</c:v>
                </c:pt>
              </c:numCache>
            </c:numRef>
          </c:val>
        </c:ser>
        <c:dLbls>
          <c:showLegendKey val="0"/>
          <c:showVal val="0"/>
          <c:showCatName val="0"/>
          <c:showSerName val="0"/>
          <c:showPercent val="0"/>
          <c:showBubbleSize val="0"/>
          <c:showLeaderLines val="0"/>
        </c:dLbls>
      </c:pie3DChart>
    </c:plotArea>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330"/>
      <c:rAngAx val="0"/>
    </c:view3D>
    <c:floor>
      <c:thickness val="0"/>
    </c:floor>
    <c:sideWall>
      <c:thickness val="0"/>
    </c:sideWall>
    <c:backWall>
      <c:thickness val="0"/>
    </c:backWall>
    <c:plotArea>
      <c:layout>
        <c:manualLayout>
          <c:layoutTarget val="inner"/>
          <c:xMode val="edge"/>
          <c:yMode val="edge"/>
          <c:x val="0.12571200375035801"/>
          <c:y val="4.0588078288284389E-2"/>
          <c:w val="0.84265905019865961"/>
          <c:h val="0.82679427042581266"/>
        </c:manualLayout>
      </c:layout>
      <c:pie3DChart>
        <c:varyColors val="1"/>
        <c:ser>
          <c:idx val="0"/>
          <c:order val="0"/>
          <c:explosion val="25"/>
          <c:dPt>
            <c:idx val="0"/>
            <c:bubble3D val="0"/>
            <c:spPr>
              <a:solidFill>
                <a:schemeClr val="tx2">
                  <a:lumMod val="40000"/>
                  <a:lumOff val="60000"/>
                </a:schemeClr>
              </a:solidFill>
            </c:spPr>
          </c:dPt>
          <c:dPt>
            <c:idx val="1"/>
            <c:bubble3D val="0"/>
            <c:spPr>
              <a:solidFill>
                <a:schemeClr val="accent2">
                  <a:lumMod val="60000"/>
                  <a:lumOff val="40000"/>
                </a:schemeClr>
              </a:solidFill>
            </c:spPr>
          </c:dPt>
          <c:dPt>
            <c:idx val="2"/>
            <c:bubble3D val="0"/>
            <c:spPr>
              <a:solidFill>
                <a:srgbClr val="F7FA74"/>
              </a:solidFill>
            </c:spPr>
          </c:dPt>
          <c:dPt>
            <c:idx val="3"/>
            <c:bubble3D val="0"/>
            <c:spPr>
              <a:solidFill>
                <a:schemeClr val="accent4">
                  <a:lumMod val="60000"/>
                  <a:lumOff val="40000"/>
                </a:schemeClr>
              </a:solidFill>
            </c:spPr>
          </c:dPt>
          <c:dPt>
            <c:idx val="4"/>
            <c:bubble3D val="0"/>
            <c:spPr>
              <a:solidFill>
                <a:schemeClr val="accent5">
                  <a:lumMod val="60000"/>
                  <a:lumOff val="40000"/>
                </a:schemeClr>
              </a:solidFill>
            </c:spPr>
          </c:dPt>
          <c:dPt>
            <c:idx val="5"/>
            <c:bubble3D val="0"/>
            <c:spPr>
              <a:solidFill>
                <a:schemeClr val="accent6">
                  <a:lumMod val="60000"/>
                  <a:lumOff val="40000"/>
                </a:schemeClr>
              </a:solidFill>
            </c:spPr>
          </c:dPt>
          <c:dPt>
            <c:idx val="6"/>
            <c:bubble3D val="0"/>
            <c:spPr>
              <a:solidFill>
                <a:schemeClr val="accent3">
                  <a:lumMod val="60000"/>
                  <a:lumOff val="40000"/>
                </a:schemeClr>
              </a:solidFill>
            </c:spPr>
          </c:dPt>
          <c:dLbls>
            <c:dLbl>
              <c:idx val="0"/>
              <c:layout>
                <c:manualLayout>
                  <c:x val="-0.17383204993532408"/>
                  <c:y val="6.9458000335750891E-2"/>
                </c:manualLayout>
              </c:layout>
              <c:numFmt formatCode="0.0%" sourceLinked="0"/>
              <c:spPr/>
              <c:txPr>
                <a:bodyPr/>
                <a:lstStyle/>
                <a:p>
                  <a:pPr>
                    <a:defRPr sz="1400" b="1">
                      <a:solidFill>
                        <a:srgbClr val="000000"/>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extLst>
            </c:dLbl>
            <c:dLbl>
              <c:idx val="1"/>
              <c:layout>
                <c:manualLayout>
                  <c:x val="2.6519173649588001E-2"/>
                  <c:y val="-8.826964640050193E-2"/>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2"/>
              <c:layout>
                <c:manualLayout>
                  <c:x val="-9.3993778801734013E-2"/>
                  <c:y val="-2.125416497169531E-2"/>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3"/>
              <c:numFmt formatCode="0.0%" sourceLinked="0"/>
              <c:spPr/>
              <c:txPr>
                <a:bodyPr/>
                <a:lstStyle/>
                <a:p>
                  <a:pPr>
                    <a:defRPr sz="1400" b="1">
                      <a:solidFill>
                        <a:schemeClr val="tx1"/>
                      </a:solidFill>
                    </a:defRPr>
                  </a:pPr>
                  <a:endParaRPr lang="en-US"/>
                </a:p>
              </c:txPr>
              <c:showLegendKey val="0"/>
              <c:showVal val="1"/>
              <c:showCatName val="1"/>
              <c:showSerName val="0"/>
              <c:showPercent val="1"/>
              <c:showBubbleSize val="0"/>
              <c:extLst>
                <c:ext xmlns:c15="http://schemas.microsoft.com/office/drawing/2012/chart" uri="{CE6537A1-D6FC-4f65-9D91-7224C49458BB}"/>
              </c:extLst>
            </c:dLbl>
            <c:dLbl>
              <c:idx val="4"/>
              <c:layout>
                <c:manualLayout>
                  <c:x val="8.2567934982360359E-3"/>
                  <c:y val="1.7122769236502106E-2"/>
                </c:manualLayout>
              </c:layout>
              <c:showLegendKey val="0"/>
              <c:showVal val="1"/>
              <c:showCatName val="1"/>
              <c:showSerName val="0"/>
              <c:showPercent val="1"/>
              <c:showBubbleSize val="0"/>
              <c:separator>
</c:separator>
              <c:extLst>
                <c:ext xmlns:c15="http://schemas.microsoft.com/office/drawing/2012/chart" uri="{CE6537A1-D6FC-4f65-9D91-7224C49458BB}"/>
              </c:extLst>
            </c:dLbl>
            <c:dLbl>
              <c:idx val="5"/>
              <c:layout>
                <c:manualLayout>
                  <c:x val="-5.8114471375990814E-3"/>
                  <c:y val="-8.0087786579552928E-2"/>
                </c:manualLayout>
              </c:layout>
              <c:tx>
                <c:rich>
                  <a:bodyPr/>
                  <a:lstStyle/>
                  <a:p>
                    <a:r>
                      <a:rPr lang="en-US" dirty="0">
                        <a:solidFill>
                          <a:srgbClr val="FFFFFF"/>
                        </a:solidFill>
                      </a:rPr>
                      <a:t>Institutional </a:t>
                    </a:r>
                    <a:endParaRPr lang="en-US" dirty="0" smtClean="0">
                      <a:solidFill>
                        <a:srgbClr val="FFFFFF"/>
                      </a:solidFill>
                    </a:endParaRPr>
                  </a:p>
                  <a:p>
                    <a:r>
                      <a:rPr lang="en-US" dirty="0" smtClean="0">
                        <a:solidFill>
                          <a:srgbClr val="FFFFFF"/>
                        </a:solidFill>
                      </a:rPr>
                      <a:t>Support</a:t>
                    </a:r>
                    <a:r>
                      <a:rPr lang="en-US" dirty="0">
                        <a:solidFill>
                          <a:srgbClr val="FFFFFF"/>
                        </a:solidFill>
                      </a:rPr>
                      <a:t>
 $12,907,508 
8.4%</a:t>
                    </a:r>
                    <a:endParaRPr lang="en-US"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6"/>
              <c:layout>
                <c:manualLayout>
                  <c:x val="-6.6953731114371522E-3"/>
                  <c:y val="3.7032672568820821E-3"/>
                </c:manualLayout>
              </c:layout>
              <c:showLegendKey val="0"/>
              <c:showVal val="1"/>
              <c:showCatName val="1"/>
              <c:showSerName val="0"/>
              <c:showPercent val="1"/>
              <c:showBubbleSize val="0"/>
              <c:separator>
</c:separator>
              <c:extLst>
                <c:ext xmlns:c15="http://schemas.microsoft.com/office/drawing/2012/chart" uri="{CE6537A1-D6FC-4f65-9D91-7224C49458BB}"/>
              </c:extLst>
            </c:dLbl>
            <c:numFmt formatCode="0.0%" sourceLinked="0"/>
            <c:spPr>
              <a:noFill/>
              <a:ln>
                <a:noFill/>
              </a:ln>
              <a:effectLst/>
            </c:spPr>
            <c:txPr>
              <a:bodyPr/>
              <a:lstStyle/>
              <a:p>
                <a:pPr>
                  <a:defRPr sz="1400" b="1">
                    <a:solidFill>
                      <a:srgbClr val="FFFFFF"/>
                    </a:solidFill>
                  </a:defRPr>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'Expenditures by Program'!$A$1:$A$7</c:f>
              <c:strCache>
                <c:ptCount val="7"/>
                <c:pt idx="0">
                  <c:v>Instruction</c:v>
                </c:pt>
                <c:pt idx="1">
                  <c:v>Research</c:v>
                </c:pt>
                <c:pt idx="2">
                  <c:v>Public Service</c:v>
                </c:pt>
                <c:pt idx="3">
                  <c:v>Academic Support</c:v>
                </c:pt>
                <c:pt idx="4">
                  <c:v>Student Services</c:v>
                </c:pt>
                <c:pt idx="5">
                  <c:v>Institutional Support</c:v>
                </c:pt>
                <c:pt idx="6">
                  <c:v>Facilities</c:v>
                </c:pt>
              </c:strCache>
            </c:strRef>
          </c:cat>
          <c:val>
            <c:numRef>
              <c:f>'Expenditures by Program'!$B$1:$B$7</c:f>
              <c:numCache>
                <c:formatCode>_("$"* #,##0_);_("$"* \(#,##0\);_("$"* "-"??_);_(@_)</c:formatCode>
                <c:ptCount val="7"/>
                <c:pt idx="0">
                  <c:v>80690238</c:v>
                </c:pt>
                <c:pt idx="1">
                  <c:v>2370271.9999999986</c:v>
                </c:pt>
                <c:pt idx="2">
                  <c:v>1922949</c:v>
                </c:pt>
                <c:pt idx="3">
                  <c:v>22923400</c:v>
                </c:pt>
                <c:pt idx="4">
                  <c:v>12757889</c:v>
                </c:pt>
                <c:pt idx="5">
                  <c:v>12907508</c:v>
                </c:pt>
                <c:pt idx="6">
                  <c:v>19230448</c:v>
                </c:pt>
              </c:numCache>
            </c:numRef>
          </c:val>
        </c:ser>
        <c:ser>
          <c:idx val="1"/>
          <c:order val="1"/>
          <c:explosion val="25"/>
          <c:cat>
            <c:strRef>
              <c:f>'Expenditures by Program'!$A$1:$A$7</c:f>
              <c:strCache>
                <c:ptCount val="7"/>
                <c:pt idx="0">
                  <c:v>Instruction</c:v>
                </c:pt>
                <c:pt idx="1">
                  <c:v>Research</c:v>
                </c:pt>
                <c:pt idx="2">
                  <c:v>Public Service</c:v>
                </c:pt>
                <c:pt idx="3">
                  <c:v>Academic Support</c:v>
                </c:pt>
                <c:pt idx="4">
                  <c:v>Student Services</c:v>
                </c:pt>
                <c:pt idx="5">
                  <c:v>Institutional Support</c:v>
                </c:pt>
                <c:pt idx="6">
                  <c:v>Facilities</c:v>
                </c:pt>
              </c:strCache>
            </c:strRef>
          </c:cat>
          <c:val>
            <c:numRef>
              <c:f>'Expenditures by Program'!$C$1:$C$7</c:f>
              <c:numCache>
                <c:formatCode>0.0%</c:formatCode>
                <c:ptCount val="7"/>
                <c:pt idx="0">
                  <c:v>0.5280681289514344</c:v>
                </c:pt>
                <c:pt idx="1">
                  <c:v>1.5511976803761303E-2</c:v>
                </c:pt>
                <c:pt idx="2">
                  <c:v>1.2584522064478609E-2</c:v>
                </c:pt>
                <c:pt idx="3">
                  <c:v>0.15001959651185212</c:v>
                </c:pt>
                <c:pt idx="4">
                  <c:v>8.349256044578908E-2</c:v>
                </c:pt>
                <c:pt idx="5">
                  <c:v>8.4471725055336733E-2</c:v>
                </c:pt>
                <c:pt idx="6">
                  <c:v>0.12585149016734709</c:v>
                </c:pt>
              </c:numCache>
            </c:numRef>
          </c:val>
        </c:ser>
        <c:dLbls>
          <c:showLegendKey val="0"/>
          <c:showVal val="0"/>
          <c:showCatName val="0"/>
          <c:showSerName val="0"/>
          <c:showPercent val="0"/>
          <c:showBubbleSize val="0"/>
          <c:showLeaderLines val="0"/>
        </c:dLbls>
      </c:pie3DChart>
    </c:plotArea>
    <c:plotVisOnly val="1"/>
    <c:dispBlanksAs val="zero"/>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70"/>
      <c:rAngAx val="0"/>
    </c:view3D>
    <c:floor>
      <c:thickness val="0"/>
    </c:floor>
    <c:sideWall>
      <c:thickness val="0"/>
    </c:sideWall>
    <c:backWall>
      <c:thickness val="0"/>
    </c:backWall>
    <c:plotArea>
      <c:layout>
        <c:manualLayout>
          <c:layoutTarget val="inner"/>
          <c:xMode val="edge"/>
          <c:yMode val="edge"/>
          <c:x val="9.5782294026918006E-3"/>
          <c:y val="1.4293914574678991E-2"/>
          <c:w val="0.84265905019865961"/>
          <c:h val="0.82679427042581266"/>
        </c:manualLayout>
      </c:layout>
      <c:pie3DChart>
        <c:varyColors val="1"/>
        <c:ser>
          <c:idx val="0"/>
          <c:order val="0"/>
          <c:explosion val="24"/>
          <c:dPt>
            <c:idx val="0"/>
            <c:bubble3D val="0"/>
            <c:spPr>
              <a:solidFill>
                <a:schemeClr val="tx2">
                  <a:lumMod val="40000"/>
                  <a:lumOff val="60000"/>
                </a:schemeClr>
              </a:solidFill>
            </c:spPr>
          </c:dPt>
          <c:dPt>
            <c:idx val="1"/>
            <c:bubble3D val="0"/>
            <c:spPr>
              <a:solidFill>
                <a:schemeClr val="accent2">
                  <a:lumMod val="60000"/>
                  <a:lumOff val="40000"/>
                </a:schemeClr>
              </a:solidFill>
            </c:spPr>
          </c:dPt>
          <c:dPt>
            <c:idx val="2"/>
            <c:bubble3D val="0"/>
            <c:spPr>
              <a:solidFill>
                <a:srgbClr val="F7FA74"/>
              </a:solidFill>
            </c:spPr>
          </c:dPt>
          <c:dPt>
            <c:idx val="3"/>
            <c:bubble3D val="0"/>
            <c:spPr>
              <a:solidFill>
                <a:schemeClr val="accent4">
                  <a:lumMod val="60000"/>
                  <a:lumOff val="40000"/>
                </a:schemeClr>
              </a:solidFill>
            </c:spPr>
          </c:dPt>
          <c:dPt>
            <c:idx val="4"/>
            <c:bubble3D val="0"/>
            <c:spPr>
              <a:solidFill>
                <a:schemeClr val="accent5">
                  <a:lumMod val="60000"/>
                  <a:lumOff val="40000"/>
                </a:schemeClr>
              </a:solidFill>
            </c:spPr>
          </c:dPt>
          <c:dPt>
            <c:idx val="5"/>
            <c:bubble3D val="0"/>
            <c:spPr>
              <a:solidFill>
                <a:schemeClr val="accent6">
                  <a:lumMod val="60000"/>
                  <a:lumOff val="40000"/>
                </a:schemeClr>
              </a:solidFill>
            </c:spPr>
          </c:dPt>
          <c:dPt>
            <c:idx val="6"/>
            <c:bubble3D val="0"/>
            <c:spPr>
              <a:solidFill>
                <a:schemeClr val="accent3">
                  <a:lumMod val="60000"/>
                  <a:lumOff val="40000"/>
                </a:schemeClr>
              </a:solidFill>
            </c:spPr>
          </c:dPt>
          <c:dLbls>
            <c:dLbl>
              <c:idx val="0"/>
              <c:layout>
                <c:manualLayout>
                  <c:x val="0.15818339135392012"/>
                  <c:y val="4.5355016931612625E-2"/>
                </c:manualLayout>
              </c:layout>
              <c:tx>
                <c:rich>
                  <a:bodyPr/>
                  <a:lstStyle/>
                  <a:p>
                    <a:pPr>
                      <a:defRPr sz="1400" b="1">
                        <a:solidFill>
                          <a:srgbClr val="000000"/>
                        </a:solidFill>
                      </a:defRPr>
                    </a:pPr>
                    <a:r>
                      <a:rPr lang="en-US" sz="1400" dirty="0" smtClean="0">
                        <a:solidFill>
                          <a:srgbClr val="000000"/>
                        </a:solidFill>
                      </a:rPr>
                      <a:t>Salary </a:t>
                    </a:r>
                    <a:r>
                      <a:rPr lang="en-US" sz="1400" dirty="0">
                        <a:solidFill>
                          <a:srgbClr val="000000"/>
                        </a:solidFill>
                      </a:rPr>
                      <a:t>&amp; Wages
 $88,101,143 
</a:t>
                    </a:r>
                    <a:r>
                      <a:rPr lang="en-US" sz="1400" dirty="0" smtClean="0">
                        <a:solidFill>
                          <a:srgbClr val="000000"/>
                        </a:solidFill>
                      </a:rPr>
                      <a:t>FY13</a:t>
                    </a:r>
                    <a:r>
                      <a:rPr lang="en-US" sz="1400" baseline="0" dirty="0" smtClean="0">
                        <a:solidFill>
                          <a:srgbClr val="000000"/>
                        </a:solidFill>
                      </a:rPr>
                      <a:t> = </a:t>
                    </a:r>
                    <a:r>
                      <a:rPr lang="en-US" sz="1400" dirty="0" smtClean="0">
                        <a:solidFill>
                          <a:srgbClr val="000000"/>
                        </a:solidFill>
                      </a:rPr>
                      <a:t>57.7%</a:t>
                    </a:r>
                  </a:p>
                  <a:p>
                    <a:pPr>
                      <a:defRPr sz="1400" b="1">
                        <a:solidFill>
                          <a:srgbClr val="000000"/>
                        </a:solidFill>
                      </a:defRPr>
                    </a:pPr>
                    <a:endParaRPr lang="en-US" i="1" dirty="0">
                      <a:solidFill>
                        <a:srgbClr val="000000"/>
                      </a:solidFill>
                    </a:endParaRPr>
                  </a:p>
                </c:rich>
              </c:tx>
              <c:numFmt formatCode="0.0%" sourceLinked="0"/>
              <c:spPr/>
              <c:showLegendKey val="0"/>
              <c:showVal val="1"/>
              <c:showCatName val="1"/>
              <c:showSerName val="0"/>
              <c:showPercent val="1"/>
              <c:showBubbleSize val="0"/>
              <c:separator>
</c:separator>
              <c:extLst>
                <c:ext xmlns:c15="http://schemas.microsoft.com/office/drawing/2012/chart" uri="{CE6537A1-D6FC-4f65-9D91-7224C49458BB}"/>
              </c:extLst>
            </c:dLbl>
            <c:dLbl>
              <c:idx val="1"/>
              <c:layout>
                <c:manualLayout>
                  <c:x val="-0.16772133913249823"/>
                  <c:y val="7.240271078491213E-2"/>
                </c:manualLayout>
              </c:layout>
              <c:tx>
                <c:rich>
                  <a:bodyPr/>
                  <a:lstStyle/>
                  <a:p>
                    <a:pPr>
                      <a:defRPr sz="1400" b="1">
                        <a:solidFill>
                          <a:schemeClr val="tx1"/>
                        </a:solidFill>
                      </a:defRPr>
                    </a:pPr>
                    <a:r>
                      <a:rPr lang="en-US" sz="1400" dirty="0" smtClean="0">
                        <a:solidFill>
                          <a:schemeClr val="tx1"/>
                        </a:solidFill>
                      </a:rPr>
                      <a:t>Benefits</a:t>
                    </a:r>
                    <a:r>
                      <a:rPr lang="en-US" sz="1400" dirty="0">
                        <a:solidFill>
                          <a:schemeClr val="tx1"/>
                        </a:solidFill>
                      </a:rPr>
                      <a:t>
 $28,263,123 
</a:t>
                    </a:r>
                    <a:r>
                      <a:rPr lang="en-US" sz="1400" dirty="0" smtClean="0">
                        <a:solidFill>
                          <a:schemeClr val="tx1"/>
                        </a:solidFill>
                      </a:rPr>
                      <a:t>FY13 = 18.5%</a:t>
                    </a:r>
                  </a:p>
                  <a:p>
                    <a:pPr>
                      <a:defRPr sz="1400" b="1">
                        <a:solidFill>
                          <a:schemeClr val="tx1"/>
                        </a:solidFill>
                      </a:defRPr>
                    </a:pPr>
                    <a:endParaRPr lang="en-US" i="1" dirty="0">
                      <a:solidFill>
                        <a:schemeClr val="tx1"/>
                      </a:solidFill>
                    </a:endParaRPr>
                  </a:p>
                </c:rich>
              </c:tx>
              <c:numFmt formatCode="0.0%" sourceLinked="0"/>
              <c:spPr/>
              <c:showLegendKey val="0"/>
              <c:showVal val="1"/>
              <c:showCatName val="1"/>
              <c:showSerName val="0"/>
              <c:showPercent val="1"/>
              <c:showBubbleSize val="0"/>
              <c:separator>
</c:separator>
              <c:extLst>
                <c:ext xmlns:c15="http://schemas.microsoft.com/office/drawing/2012/chart" uri="{CE6537A1-D6FC-4f65-9D91-7224C49458BB}"/>
              </c:extLst>
            </c:dLbl>
            <c:dLbl>
              <c:idx val="2"/>
              <c:layout>
                <c:manualLayout>
                  <c:x val="1.837235615669321E-2"/>
                  <c:y val="-2.0970975832661519E-2"/>
                </c:manualLayout>
              </c:layout>
              <c:tx>
                <c:rich>
                  <a:bodyPr/>
                  <a:lstStyle/>
                  <a:p>
                    <a:r>
                      <a:rPr lang="en-US" sz="1400" dirty="0">
                        <a:solidFill>
                          <a:srgbClr val="FFFFFF"/>
                        </a:solidFill>
                      </a:rPr>
                      <a:t>Utilities
 $4,103,195 
</a:t>
                    </a:r>
                    <a:r>
                      <a:rPr lang="en-US" sz="1400" dirty="0" smtClean="0">
                        <a:solidFill>
                          <a:srgbClr val="FFFFFF"/>
                        </a:solidFill>
                      </a:rPr>
                      <a:t>FY13 = 2.7%</a:t>
                    </a:r>
                  </a:p>
                  <a:p>
                    <a:endParaRPr lang="en-US" i="1"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3"/>
              <c:layout>
                <c:manualLayout>
                  <c:x val="8.6254185150781253E-3"/>
                  <c:y val="-9.774562052932376E-3"/>
                </c:manualLayout>
              </c:layout>
              <c:tx>
                <c:rich>
                  <a:bodyPr/>
                  <a:lstStyle/>
                  <a:p>
                    <a:r>
                      <a:rPr lang="en-US" sz="1400" dirty="0">
                        <a:solidFill>
                          <a:srgbClr val="FFFFFF"/>
                        </a:solidFill>
                      </a:rPr>
                      <a:t>Other</a:t>
                    </a:r>
                  </a:p>
                  <a:p>
                    <a:r>
                      <a:rPr lang="en-US" sz="1400" dirty="0">
                        <a:solidFill>
                          <a:srgbClr val="FFFFFF"/>
                        </a:solidFill>
                      </a:rPr>
                      <a:t> Operating </a:t>
                    </a:r>
                    <a:r>
                      <a:rPr lang="en-US" sz="1400" dirty="0" err="1">
                        <a:solidFill>
                          <a:srgbClr val="FFFFFF"/>
                        </a:solidFill>
                      </a:rPr>
                      <a:t>Exp</a:t>
                    </a:r>
                    <a:r>
                      <a:rPr lang="en-US" sz="1400" dirty="0">
                        <a:solidFill>
                          <a:srgbClr val="FFFFFF"/>
                        </a:solidFill>
                      </a:rPr>
                      <a:t>
 $13,094,795 
</a:t>
                    </a:r>
                    <a:r>
                      <a:rPr lang="en-US" sz="1400" dirty="0" smtClean="0">
                        <a:solidFill>
                          <a:srgbClr val="FFFFFF"/>
                        </a:solidFill>
                      </a:rPr>
                      <a:t>FY13 =</a:t>
                    </a:r>
                    <a:r>
                      <a:rPr lang="en-US" sz="1400" baseline="0" dirty="0" smtClean="0">
                        <a:solidFill>
                          <a:srgbClr val="FFFFFF"/>
                        </a:solidFill>
                      </a:rPr>
                      <a:t> </a:t>
                    </a:r>
                    <a:r>
                      <a:rPr lang="en-US" sz="1400" dirty="0" smtClean="0">
                        <a:solidFill>
                          <a:srgbClr val="FFFFFF"/>
                        </a:solidFill>
                      </a:rPr>
                      <a:t>8.6%</a:t>
                    </a:r>
                  </a:p>
                  <a:p>
                    <a:endParaRPr lang="en-US" i="1"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4"/>
              <c:layout>
                <c:manualLayout>
                  <c:x val="-4.5000992156522838E-3"/>
                  <c:y val="7.4716557647991941E-2"/>
                </c:manualLayout>
              </c:layout>
              <c:tx>
                <c:rich>
                  <a:bodyPr/>
                  <a:lstStyle/>
                  <a:p>
                    <a:r>
                      <a:rPr lang="en-US" sz="1400" dirty="0">
                        <a:solidFill>
                          <a:srgbClr val="FFFFFF"/>
                        </a:solidFill>
                      </a:rPr>
                      <a:t>Repair &amp; </a:t>
                    </a:r>
                  </a:p>
                  <a:p>
                    <a:r>
                      <a:rPr lang="en-US" sz="1400" dirty="0">
                        <a:solidFill>
                          <a:srgbClr val="FFFFFF"/>
                        </a:solidFill>
                      </a:rPr>
                      <a:t>Maintenance
 $3,906,940 
</a:t>
                    </a:r>
                    <a:r>
                      <a:rPr lang="en-US" sz="1400" dirty="0" smtClean="0">
                        <a:solidFill>
                          <a:srgbClr val="FFFFFF"/>
                        </a:solidFill>
                      </a:rPr>
                      <a:t>FY13 = 2.6%</a:t>
                    </a:r>
                  </a:p>
                  <a:p>
                    <a:endParaRPr lang="en-US" i="1" dirty="0"/>
                  </a:p>
                </c:rich>
              </c:tx>
              <c:showLegendKey val="0"/>
              <c:showVal val="1"/>
              <c:showCatName val="1"/>
              <c:showSerName val="0"/>
              <c:showPercent val="1"/>
              <c:showBubbleSize val="0"/>
              <c:separator>
</c:separator>
              <c:extLst>
                <c:ext xmlns:c15="http://schemas.microsoft.com/office/drawing/2012/chart" uri="{CE6537A1-D6FC-4f65-9D91-7224C49458BB}"/>
              </c:extLst>
            </c:dLbl>
            <c:dLbl>
              <c:idx val="5"/>
              <c:layout>
                <c:manualLayout>
                  <c:x val="-6.7580932207068414E-2"/>
                  <c:y val="4.7569316781352788E-2"/>
                </c:manualLayout>
              </c:layout>
              <c:tx>
                <c:rich>
                  <a:bodyPr/>
                  <a:lstStyle/>
                  <a:p>
                    <a:r>
                      <a:rPr lang="en-US" sz="1400" dirty="0">
                        <a:solidFill>
                          <a:srgbClr val="FFFFFF"/>
                        </a:solidFill>
                      </a:rPr>
                      <a:t>Capital &amp; Transfers
 $15,333,507 
</a:t>
                    </a:r>
                    <a:r>
                      <a:rPr lang="en-US" sz="1400" dirty="0" smtClean="0">
                        <a:solidFill>
                          <a:srgbClr val="FFFFFF"/>
                        </a:solidFill>
                      </a:rPr>
                      <a:t>FY13 = 10.0%</a:t>
                    </a:r>
                  </a:p>
                  <a:p>
                    <a:endParaRPr lang="en-US" i="1" dirty="0"/>
                  </a:p>
                </c:rich>
              </c:tx>
              <c:showLegendKey val="0"/>
              <c:showVal val="1"/>
              <c:showCatName val="1"/>
              <c:showSerName val="0"/>
              <c:showPercent val="1"/>
              <c:showBubbleSize val="0"/>
              <c:separator>
</c:separator>
              <c:extLst>
                <c:ext xmlns:c15="http://schemas.microsoft.com/office/drawing/2012/chart" uri="{CE6537A1-D6FC-4f65-9D91-7224C49458BB}"/>
              </c:extLst>
            </c:dLbl>
            <c:numFmt formatCode="0.0%" sourceLinked="0"/>
            <c:spPr>
              <a:noFill/>
              <a:ln>
                <a:noFill/>
              </a:ln>
              <a:effectLst/>
            </c:spPr>
            <c:txPr>
              <a:bodyPr/>
              <a:lstStyle/>
              <a:p>
                <a:pPr>
                  <a:defRPr sz="1400" b="1">
                    <a:solidFill>
                      <a:srgbClr val="FFFFFF"/>
                    </a:solidFill>
                  </a:defRPr>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'Expenditures by Category'!$A$1:$A$6</c:f>
              <c:strCache>
                <c:ptCount val="6"/>
                <c:pt idx="0">
                  <c:v>Salary &amp; Wages</c:v>
                </c:pt>
                <c:pt idx="1">
                  <c:v>Benefits</c:v>
                </c:pt>
                <c:pt idx="2">
                  <c:v>Utilities</c:v>
                </c:pt>
                <c:pt idx="3">
                  <c:v>Other Operating Exp</c:v>
                </c:pt>
                <c:pt idx="4">
                  <c:v>Repair &amp; Maintenance</c:v>
                </c:pt>
                <c:pt idx="5">
                  <c:v>Capital &amp; Transfers</c:v>
                </c:pt>
              </c:strCache>
            </c:strRef>
          </c:cat>
          <c:val>
            <c:numRef>
              <c:f>'Expenditures by Category'!$B$1:$B$6</c:f>
              <c:numCache>
                <c:formatCode>_("$"* #,##0_);_("$"* \(#,##0\);_("$"* "-"??_);_(@_)</c:formatCode>
                <c:ptCount val="6"/>
                <c:pt idx="0">
                  <c:v>88101143</c:v>
                </c:pt>
                <c:pt idx="1">
                  <c:v>28263122.999999996</c:v>
                </c:pt>
                <c:pt idx="2">
                  <c:v>4103194.9999999986</c:v>
                </c:pt>
                <c:pt idx="3">
                  <c:v>13094795</c:v>
                </c:pt>
                <c:pt idx="4">
                  <c:v>3906939.9999999986</c:v>
                </c:pt>
                <c:pt idx="5">
                  <c:v>15333507</c:v>
                </c:pt>
              </c:numCache>
            </c:numRef>
          </c:val>
        </c:ser>
        <c:ser>
          <c:idx val="1"/>
          <c:order val="1"/>
          <c:explosion val="25"/>
          <c:cat>
            <c:strRef>
              <c:f>'Expenditures by Category'!$A$1:$A$6</c:f>
              <c:strCache>
                <c:ptCount val="6"/>
                <c:pt idx="0">
                  <c:v>Salary &amp; Wages</c:v>
                </c:pt>
                <c:pt idx="1">
                  <c:v>Benefits</c:v>
                </c:pt>
                <c:pt idx="2">
                  <c:v>Utilities</c:v>
                </c:pt>
                <c:pt idx="3">
                  <c:v>Other Operating Exp</c:v>
                </c:pt>
                <c:pt idx="4">
                  <c:v>Repair &amp; Maintenance</c:v>
                </c:pt>
                <c:pt idx="5">
                  <c:v>Capital &amp; Transfers</c:v>
                </c:pt>
              </c:strCache>
            </c:strRef>
          </c:cat>
          <c:val>
            <c:numRef>
              <c:f>'Expenditures by Category'!$C$1:$C$6</c:f>
              <c:numCache>
                <c:formatCode>0.0%</c:formatCode>
                <c:ptCount val="6"/>
                <c:pt idx="0">
                  <c:v>0.57656796162826951</c:v>
                </c:pt>
                <c:pt idx="1">
                  <c:v>0.18496481047197216</c:v>
                </c:pt>
                <c:pt idx="2">
                  <c:v>2.6852895396752206E-2</c:v>
                </c:pt>
                <c:pt idx="3">
                  <c:v>8.5697404187935158E-2</c:v>
                </c:pt>
                <c:pt idx="4">
                  <c:v>2.5568526755707994E-2</c:v>
                </c:pt>
                <c:pt idx="5">
                  <c:v>0.10034840155936194</c:v>
                </c:pt>
              </c:numCache>
            </c:numRef>
          </c:val>
        </c:ser>
        <c:dLbls>
          <c:showLegendKey val="0"/>
          <c:showVal val="0"/>
          <c:showCatName val="0"/>
          <c:showSerName val="0"/>
          <c:showPercent val="0"/>
          <c:showBubbleSize val="0"/>
          <c:showLeaderLines val="0"/>
        </c:dLbls>
      </c:pie3DChart>
    </c:plotArea>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460430520389971E-2"/>
          <c:y val="3.0824337866857617E-2"/>
          <c:w val="0.75546887027814136"/>
          <c:h val="0.90635533285612002"/>
        </c:manualLayout>
      </c:layout>
      <c:barChart>
        <c:barDir val="col"/>
        <c:grouping val="stacked"/>
        <c:varyColors val="0"/>
        <c:ser>
          <c:idx val="1"/>
          <c:order val="0"/>
          <c:tx>
            <c:strRef>
              <c:f>Enrollment!$A$2</c:f>
              <c:strCache>
                <c:ptCount val="1"/>
                <c:pt idx="0">
                  <c:v>Resident/WUE</c:v>
                </c:pt>
              </c:strCache>
            </c:strRef>
          </c:tx>
          <c:spPr>
            <a:solidFill>
              <a:srgbClr val="E2B700"/>
            </a:solidFill>
            <a:ln>
              <a:solidFill>
                <a:srgbClr val="4061BD"/>
              </a:solidFill>
            </a:ln>
          </c:spPr>
          <c:invertIfNegative val="0"/>
          <c:dPt>
            <c:idx val="3"/>
            <c:invertIfNegative val="0"/>
            <c:bubble3D val="0"/>
            <c:spPr>
              <a:solidFill>
                <a:srgbClr val="E2B700"/>
              </a:solidFill>
              <a:ln>
                <a:solidFill>
                  <a:srgbClr val="254061"/>
                </a:solidFill>
              </a:ln>
            </c:spPr>
          </c:dPt>
          <c:cat>
            <c:strRef>
              <c:f>Enrollment!$B$1:$F$1</c:f>
              <c:strCache>
                <c:ptCount val="5"/>
                <c:pt idx="0">
                  <c:v>FY09</c:v>
                </c:pt>
                <c:pt idx="1">
                  <c:v>FY10</c:v>
                </c:pt>
                <c:pt idx="2">
                  <c:v>FY11</c:v>
                </c:pt>
                <c:pt idx="3">
                  <c:v>FY12</c:v>
                </c:pt>
                <c:pt idx="4">
                  <c:v>FY13</c:v>
                </c:pt>
              </c:strCache>
            </c:strRef>
          </c:cat>
          <c:val>
            <c:numRef>
              <c:f>Enrollment!$B$2:$F$2</c:f>
              <c:numCache>
                <c:formatCode>_(* #,##0_);_(* \(#,##0\);_(* "-"??_);_(@_)</c:formatCode>
                <c:ptCount val="5"/>
                <c:pt idx="0">
                  <c:v>8098</c:v>
                </c:pt>
                <c:pt idx="1">
                  <c:v>8321</c:v>
                </c:pt>
                <c:pt idx="2">
                  <c:v>8890</c:v>
                </c:pt>
                <c:pt idx="3">
                  <c:v>9245.66</c:v>
                </c:pt>
                <c:pt idx="4">
                  <c:v>9410</c:v>
                </c:pt>
              </c:numCache>
            </c:numRef>
          </c:val>
        </c:ser>
        <c:ser>
          <c:idx val="0"/>
          <c:order val="1"/>
          <c:tx>
            <c:strRef>
              <c:f>Enrollment!$A$3</c:f>
              <c:strCache>
                <c:ptCount val="1"/>
                <c:pt idx="0">
                  <c:v>Non-Resident</c:v>
                </c:pt>
              </c:strCache>
            </c:strRef>
          </c:tx>
          <c:spPr>
            <a:solidFill>
              <a:srgbClr val="3366FF"/>
            </a:solidFill>
          </c:spPr>
          <c:invertIfNegative val="0"/>
          <c:cat>
            <c:strRef>
              <c:f>Enrollment!$B$1:$F$1</c:f>
              <c:strCache>
                <c:ptCount val="5"/>
                <c:pt idx="0">
                  <c:v>FY09</c:v>
                </c:pt>
                <c:pt idx="1">
                  <c:v>FY10</c:v>
                </c:pt>
                <c:pt idx="2">
                  <c:v>FY11</c:v>
                </c:pt>
                <c:pt idx="3">
                  <c:v>FY12</c:v>
                </c:pt>
                <c:pt idx="4">
                  <c:v>FY13</c:v>
                </c:pt>
              </c:strCache>
            </c:strRef>
          </c:cat>
          <c:val>
            <c:numRef>
              <c:f>Enrollment!$B$3:$F$3</c:f>
              <c:numCache>
                <c:formatCode>_(* #,##0_);_(* \(#,##0\);_(* "-"??_);_(@_)</c:formatCode>
                <c:ptCount val="5"/>
                <c:pt idx="0">
                  <c:v>2411</c:v>
                </c:pt>
                <c:pt idx="1">
                  <c:v>2555</c:v>
                </c:pt>
                <c:pt idx="2">
                  <c:v>2930</c:v>
                </c:pt>
                <c:pt idx="3">
                  <c:v>3106.4500000000012</c:v>
                </c:pt>
                <c:pt idx="4">
                  <c:v>3531.8700000000022</c:v>
                </c:pt>
              </c:numCache>
            </c:numRef>
          </c:val>
        </c:ser>
        <c:dLbls>
          <c:showLegendKey val="0"/>
          <c:showVal val="0"/>
          <c:showCatName val="0"/>
          <c:showSerName val="0"/>
          <c:showPercent val="0"/>
          <c:showBubbleSize val="0"/>
        </c:dLbls>
        <c:gapWidth val="150"/>
        <c:overlap val="100"/>
        <c:axId val="168820808"/>
        <c:axId val="168821200"/>
      </c:barChart>
      <c:catAx>
        <c:axId val="168820808"/>
        <c:scaling>
          <c:orientation val="minMax"/>
        </c:scaling>
        <c:delete val="0"/>
        <c:axPos val="b"/>
        <c:numFmt formatCode="General" sourceLinked="0"/>
        <c:majorTickMark val="out"/>
        <c:minorTickMark val="none"/>
        <c:tickLblPos val="nextTo"/>
        <c:txPr>
          <a:bodyPr/>
          <a:lstStyle/>
          <a:p>
            <a:pPr>
              <a:defRPr sz="1400" b="1">
                <a:solidFill>
                  <a:srgbClr val="FFFFFF"/>
                </a:solidFill>
              </a:defRPr>
            </a:pPr>
            <a:endParaRPr lang="en-US"/>
          </a:p>
        </c:txPr>
        <c:crossAx val="168821200"/>
        <c:crossesAt val="0"/>
        <c:auto val="1"/>
        <c:lblAlgn val="ctr"/>
        <c:lblOffset val="100"/>
        <c:noMultiLvlLbl val="0"/>
      </c:catAx>
      <c:valAx>
        <c:axId val="168821200"/>
        <c:scaling>
          <c:orientation val="minMax"/>
        </c:scaling>
        <c:delete val="0"/>
        <c:axPos val="l"/>
        <c:majorGridlines/>
        <c:numFmt formatCode="#,##0" sourceLinked="0"/>
        <c:majorTickMark val="out"/>
        <c:minorTickMark val="none"/>
        <c:tickLblPos val="nextTo"/>
        <c:txPr>
          <a:bodyPr/>
          <a:lstStyle/>
          <a:p>
            <a:pPr>
              <a:defRPr sz="1200" b="1">
                <a:solidFill>
                  <a:srgbClr val="FFFFFF"/>
                </a:solidFill>
              </a:defRPr>
            </a:pPr>
            <a:endParaRPr lang="en-US"/>
          </a:p>
        </c:txPr>
        <c:crossAx val="168820808"/>
        <c:crosses val="autoZero"/>
        <c:crossBetween val="between"/>
      </c:valAx>
    </c:plotArea>
    <c:legend>
      <c:legendPos val="r"/>
      <c:layout>
        <c:manualLayout>
          <c:xMode val="edge"/>
          <c:yMode val="edge"/>
          <c:x val="0.8767572781317533"/>
          <c:y val="0.27676869482223815"/>
          <c:w val="0.11381987145599698"/>
          <c:h val="0.27191715581006914"/>
        </c:manualLayout>
      </c:layout>
      <c:overlay val="0"/>
      <c:txPr>
        <a:bodyPr/>
        <a:lstStyle/>
        <a:p>
          <a:pPr>
            <a:defRPr sz="1400">
              <a:solidFill>
                <a:srgbClr val="FFFFFF"/>
              </a:solidFill>
            </a:defRPr>
          </a:pPr>
          <a:endParaRPr lang="en-US"/>
        </a:p>
      </c:txPr>
    </c:legend>
    <c:plotVisOnly val="1"/>
    <c:dispBlanksAs val="gap"/>
    <c:showDLblsOverMax val="0"/>
  </c:chart>
  <c:spPr>
    <a:noFill/>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DACDA-8099-453C-9414-07DDC5D1AE53}" type="doc">
      <dgm:prSet loTypeId="urn:microsoft.com/office/officeart/2005/8/layout/target1" loCatId="relationship" qsTypeId="urn:microsoft.com/office/officeart/2005/8/quickstyle/3d1" qsCatId="3D" csTypeId="urn:microsoft.com/office/officeart/2005/8/colors/accent1_2" csCatId="accent1" phldr="1"/>
      <dgm:spPr/>
    </dgm:pt>
    <dgm:pt modelId="{129C157D-3B11-4430-BB33-23EBCDBD0812}">
      <dgm:prSet phldrT="[Text]"/>
      <dgm:spPr/>
      <dgm:t>
        <a:bodyPr/>
        <a:lstStyle/>
        <a:p>
          <a:r>
            <a:rPr lang="en-US" dirty="0" smtClean="0"/>
            <a:t>Student</a:t>
          </a:r>
          <a:endParaRPr lang="en-US" dirty="0"/>
        </a:p>
      </dgm:t>
    </dgm:pt>
    <dgm:pt modelId="{F9BE9EBE-9A56-4001-93A2-FA2240FE7726}" type="parTrans" cxnId="{10A0E28E-B2D2-42A7-AA17-0062FFB5B315}">
      <dgm:prSet/>
      <dgm:spPr/>
      <dgm:t>
        <a:bodyPr/>
        <a:lstStyle/>
        <a:p>
          <a:endParaRPr lang="en-US"/>
        </a:p>
      </dgm:t>
    </dgm:pt>
    <dgm:pt modelId="{9B9DCEA3-EA44-4625-A20E-65804152BDEB}" type="sibTrans" cxnId="{10A0E28E-B2D2-42A7-AA17-0062FFB5B315}">
      <dgm:prSet/>
      <dgm:spPr/>
      <dgm:t>
        <a:bodyPr/>
        <a:lstStyle/>
        <a:p>
          <a:endParaRPr lang="en-US"/>
        </a:p>
      </dgm:t>
    </dgm:pt>
    <dgm:pt modelId="{260E2E85-EE26-46D9-AB0E-5F3422BF9372}">
      <dgm:prSet phldrT="[Text]"/>
      <dgm:spPr/>
      <dgm:t>
        <a:bodyPr/>
        <a:lstStyle/>
        <a:p>
          <a:r>
            <a:rPr lang="en-US" dirty="0" smtClean="0"/>
            <a:t>Faculty</a:t>
          </a:r>
          <a:endParaRPr lang="en-US" dirty="0"/>
        </a:p>
      </dgm:t>
    </dgm:pt>
    <dgm:pt modelId="{BE3A1FBB-CB23-4BF2-B062-CB7ABDAAA310}" type="parTrans" cxnId="{5D176FDD-D337-4E04-A49E-4006CEBEACF4}">
      <dgm:prSet/>
      <dgm:spPr/>
      <dgm:t>
        <a:bodyPr/>
        <a:lstStyle/>
        <a:p>
          <a:endParaRPr lang="en-US"/>
        </a:p>
      </dgm:t>
    </dgm:pt>
    <dgm:pt modelId="{E7E0A7BB-B3C3-4D51-B10A-FE1915A01621}" type="sibTrans" cxnId="{5D176FDD-D337-4E04-A49E-4006CEBEACF4}">
      <dgm:prSet/>
      <dgm:spPr/>
      <dgm:t>
        <a:bodyPr/>
        <a:lstStyle/>
        <a:p>
          <a:endParaRPr lang="en-US"/>
        </a:p>
      </dgm:t>
    </dgm:pt>
    <dgm:pt modelId="{9C9FC009-42A2-4564-AC4D-139AB7014312}">
      <dgm:prSet phldrT="[Text]"/>
      <dgm:spPr/>
      <dgm:t>
        <a:bodyPr/>
        <a:lstStyle/>
        <a:p>
          <a:r>
            <a:rPr lang="en-US" dirty="0" smtClean="0"/>
            <a:t>Student Success Professionals</a:t>
          </a:r>
          <a:endParaRPr lang="en-US" dirty="0"/>
        </a:p>
      </dgm:t>
    </dgm:pt>
    <dgm:pt modelId="{017308CB-5308-47B4-8C7B-0A379CA68186}" type="parTrans" cxnId="{7FACE8B1-6728-430C-8131-32ADF8300474}">
      <dgm:prSet/>
      <dgm:spPr/>
      <dgm:t>
        <a:bodyPr/>
        <a:lstStyle/>
        <a:p>
          <a:endParaRPr lang="en-US"/>
        </a:p>
      </dgm:t>
    </dgm:pt>
    <dgm:pt modelId="{40EE0BA7-53AB-4385-B6A3-F8BDD373E21B}" type="sibTrans" cxnId="{7FACE8B1-6728-430C-8131-32ADF8300474}">
      <dgm:prSet/>
      <dgm:spPr/>
      <dgm:t>
        <a:bodyPr/>
        <a:lstStyle/>
        <a:p>
          <a:endParaRPr lang="en-US"/>
        </a:p>
      </dgm:t>
    </dgm:pt>
    <dgm:pt modelId="{AA6201FA-71EF-4208-8E0C-443184E72453}" type="pres">
      <dgm:prSet presAssocID="{B9FDACDA-8099-453C-9414-07DDC5D1AE53}" presName="composite" presStyleCnt="0">
        <dgm:presLayoutVars>
          <dgm:chMax val="5"/>
          <dgm:dir/>
          <dgm:resizeHandles val="exact"/>
        </dgm:presLayoutVars>
      </dgm:prSet>
      <dgm:spPr/>
    </dgm:pt>
    <dgm:pt modelId="{EB602BAE-D27D-403B-AAC6-2B309EE8EF5D}" type="pres">
      <dgm:prSet presAssocID="{129C157D-3B11-4430-BB33-23EBCDBD0812}" presName="circle1" presStyleLbl="lnNode1" presStyleIdx="0" presStyleCnt="3"/>
      <dgm:spPr/>
    </dgm:pt>
    <dgm:pt modelId="{2F47DDB3-2AD8-4E21-A51B-769785BC8838}" type="pres">
      <dgm:prSet presAssocID="{129C157D-3B11-4430-BB33-23EBCDBD0812}" presName="text1" presStyleLbl="revTx" presStyleIdx="0" presStyleCnt="3">
        <dgm:presLayoutVars>
          <dgm:bulletEnabled val="1"/>
        </dgm:presLayoutVars>
      </dgm:prSet>
      <dgm:spPr/>
      <dgm:t>
        <a:bodyPr/>
        <a:lstStyle/>
        <a:p>
          <a:endParaRPr lang="en-US"/>
        </a:p>
      </dgm:t>
    </dgm:pt>
    <dgm:pt modelId="{76A0D164-E585-4156-9457-A5F769A45298}" type="pres">
      <dgm:prSet presAssocID="{129C157D-3B11-4430-BB33-23EBCDBD0812}" presName="line1" presStyleLbl="callout" presStyleIdx="0" presStyleCnt="6"/>
      <dgm:spPr/>
    </dgm:pt>
    <dgm:pt modelId="{64E8AB8F-46DC-4EC0-8CC6-74576EDF0934}" type="pres">
      <dgm:prSet presAssocID="{129C157D-3B11-4430-BB33-23EBCDBD0812}" presName="d1" presStyleLbl="callout" presStyleIdx="1" presStyleCnt="6"/>
      <dgm:spPr/>
    </dgm:pt>
    <dgm:pt modelId="{34AD9745-7263-4140-A28C-8F4859B94BF6}" type="pres">
      <dgm:prSet presAssocID="{260E2E85-EE26-46D9-AB0E-5F3422BF9372}" presName="circle2" presStyleLbl="lnNode1" presStyleIdx="1" presStyleCnt="3"/>
      <dgm:spPr/>
    </dgm:pt>
    <dgm:pt modelId="{C1D2CBF9-6D3F-47AE-BD83-82223444FDC8}" type="pres">
      <dgm:prSet presAssocID="{260E2E85-EE26-46D9-AB0E-5F3422BF9372}" presName="text2" presStyleLbl="revTx" presStyleIdx="1" presStyleCnt="3">
        <dgm:presLayoutVars>
          <dgm:bulletEnabled val="1"/>
        </dgm:presLayoutVars>
      </dgm:prSet>
      <dgm:spPr/>
      <dgm:t>
        <a:bodyPr/>
        <a:lstStyle/>
        <a:p>
          <a:endParaRPr lang="en-US"/>
        </a:p>
      </dgm:t>
    </dgm:pt>
    <dgm:pt modelId="{535D8810-9D15-4E34-8CF1-E3B68871A18F}" type="pres">
      <dgm:prSet presAssocID="{260E2E85-EE26-46D9-AB0E-5F3422BF9372}" presName="line2" presStyleLbl="callout" presStyleIdx="2" presStyleCnt="6"/>
      <dgm:spPr/>
    </dgm:pt>
    <dgm:pt modelId="{AE4545BC-0D69-413D-ACCD-8D623D017E51}" type="pres">
      <dgm:prSet presAssocID="{260E2E85-EE26-46D9-AB0E-5F3422BF9372}" presName="d2" presStyleLbl="callout" presStyleIdx="3" presStyleCnt="6"/>
      <dgm:spPr/>
    </dgm:pt>
    <dgm:pt modelId="{1FDE82DF-E34A-4EC1-BF76-8A3C4A53A13F}" type="pres">
      <dgm:prSet presAssocID="{9C9FC009-42A2-4564-AC4D-139AB7014312}" presName="circle3" presStyleLbl="lnNode1" presStyleIdx="2" presStyleCnt="3"/>
      <dgm:spPr/>
    </dgm:pt>
    <dgm:pt modelId="{84A4603D-8010-4DA4-902D-AC8AD5CE222B}" type="pres">
      <dgm:prSet presAssocID="{9C9FC009-42A2-4564-AC4D-139AB7014312}" presName="text3" presStyleLbl="revTx" presStyleIdx="2" presStyleCnt="3">
        <dgm:presLayoutVars>
          <dgm:bulletEnabled val="1"/>
        </dgm:presLayoutVars>
      </dgm:prSet>
      <dgm:spPr/>
      <dgm:t>
        <a:bodyPr/>
        <a:lstStyle/>
        <a:p>
          <a:endParaRPr lang="en-US"/>
        </a:p>
      </dgm:t>
    </dgm:pt>
    <dgm:pt modelId="{BDA80373-CD32-4D64-B903-A77455AF64BB}" type="pres">
      <dgm:prSet presAssocID="{9C9FC009-42A2-4564-AC4D-139AB7014312}" presName="line3" presStyleLbl="callout" presStyleIdx="4" presStyleCnt="6"/>
      <dgm:spPr/>
    </dgm:pt>
    <dgm:pt modelId="{91546F5C-14A7-4039-A131-6746A184F71C}" type="pres">
      <dgm:prSet presAssocID="{9C9FC009-42A2-4564-AC4D-139AB7014312}" presName="d3" presStyleLbl="callout" presStyleIdx="5" presStyleCnt="6"/>
      <dgm:spPr/>
    </dgm:pt>
  </dgm:ptLst>
  <dgm:cxnLst>
    <dgm:cxn modelId="{AC500C8D-79F2-4277-AFC7-8E135A2CEE5D}" type="presOf" srcId="{9C9FC009-42A2-4564-AC4D-139AB7014312}" destId="{84A4603D-8010-4DA4-902D-AC8AD5CE222B}" srcOrd="0" destOrd="0" presId="urn:microsoft.com/office/officeart/2005/8/layout/target1"/>
    <dgm:cxn modelId="{052B1D6B-1B1E-442B-89BE-B622A0C9604E}" type="presOf" srcId="{260E2E85-EE26-46D9-AB0E-5F3422BF9372}" destId="{C1D2CBF9-6D3F-47AE-BD83-82223444FDC8}" srcOrd="0" destOrd="0" presId="urn:microsoft.com/office/officeart/2005/8/layout/target1"/>
    <dgm:cxn modelId="{8FBC78DD-AA77-436B-BB28-6CC4D3BFE7DE}" type="presOf" srcId="{B9FDACDA-8099-453C-9414-07DDC5D1AE53}" destId="{AA6201FA-71EF-4208-8E0C-443184E72453}" srcOrd="0" destOrd="0" presId="urn:microsoft.com/office/officeart/2005/8/layout/target1"/>
    <dgm:cxn modelId="{10A0E28E-B2D2-42A7-AA17-0062FFB5B315}" srcId="{B9FDACDA-8099-453C-9414-07DDC5D1AE53}" destId="{129C157D-3B11-4430-BB33-23EBCDBD0812}" srcOrd="0" destOrd="0" parTransId="{F9BE9EBE-9A56-4001-93A2-FA2240FE7726}" sibTransId="{9B9DCEA3-EA44-4625-A20E-65804152BDEB}"/>
    <dgm:cxn modelId="{7FACE8B1-6728-430C-8131-32ADF8300474}" srcId="{B9FDACDA-8099-453C-9414-07DDC5D1AE53}" destId="{9C9FC009-42A2-4564-AC4D-139AB7014312}" srcOrd="2" destOrd="0" parTransId="{017308CB-5308-47B4-8C7B-0A379CA68186}" sibTransId="{40EE0BA7-53AB-4385-B6A3-F8BDD373E21B}"/>
    <dgm:cxn modelId="{3D2C40D9-14BB-44B3-B35D-6A47B84213BF}" type="presOf" srcId="{129C157D-3B11-4430-BB33-23EBCDBD0812}" destId="{2F47DDB3-2AD8-4E21-A51B-769785BC8838}" srcOrd="0" destOrd="0" presId="urn:microsoft.com/office/officeart/2005/8/layout/target1"/>
    <dgm:cxn modelId="{5D176FDD-D337-4E04-A49E-4006CEBEACF4}" srcId="{B9FDACDA-8099-453C-9414-07DDC5D1AE53}" destId="{260E2E85-EE26-46D9-AB0E-5F3422BF9372}" srcOrd="1" destOrd="0" parTransId="{BE3A1FBB-CB23-4BF2-B062-CB7ABDAAA310}" sibTransId="{E7E0A7BB-B3C3-4D51-B10A-FE1915A01621}"/>
    <dgm:cxn modelId="{BB627A97-A6CB-4CA6-AC95-48168AE05BB8}" type="presParOf" srcId="{AA6201FA-71EF-4208-8E0C-443184E72453}" destId="{EB602BAE-D27D-403B-AAC6-2B309EE8EF5D}" srcOrd="0" destOrd="0" presId="urn:microsoft.com/office/officeart/2005/8/layout/target1"/>
    <dgm:cxn modelId="{E960F409-A9E0-4803-AC70-A2E112A96281}" type="presParOf" srcId="{AA6201FA-71EF-4208-8E0C-443184E72453}" destId="{2F47DDB3-2AD8-4E21-A51B-769785BC8838}" srcOrd="1" destOrd="0" presId="urn:microsoft.com/office/officeart/2005/8/layout/target1"/>
    <dgm:cxn modelId="{89FCA735-D8C6-4DB6-806E-D9C432C40B0E}" type="presParOf" srcId="{AA6201FA-71EF-4208-8E0C-443184E72453}" destId="{76A0D164-E585-4156-9457-A5F769A45298}" srcOrd="2" destOrd="0" presId="urn:microsoft.com/office/officeart/2005/8/layout/target1"/>
    <dgm:cxn modelId="{64AF8402-8599-4259-A8EA-862879B94B05}" type="presParOf" srcId="{AA6201FA-71EF-4208-8E0C-443184E72453}" destId="{64E8AB8F-46DC-4EC0-8CC6-74576EDF0934}" srcOrd="3" destOrd="0" presId="urn:microsoft.com/office/officeart/2005/8/layout/target1"/>
    <dgm:cxn modelId="{E291A449-6FAA-4232-AEDD-9E2DC34DBD61}" type="presParOf" srcId="{AA6201FA-71EF-4208-8E0C-443184E72453}" destId="{34AD9745-7263-4140-A28C-8F4859B94BF6}" srcOrd="4" destOrd="0" presId="urn:microsoft.com/office/officeart/2005/8/layout/target1"/>
    <dgm:cxn modelId="{5B70E816-8CC2-4223-BE39-6D2A4B776455}" type="presParOf" srcId="{AA6201FA-71EF-4208-8E0C-443184E72453}" destId="{C1D2CBF9-6D3F-47AE-BD83-82223444FDC8}" srcOrd="5" destOrd="0" presId="urn:microsoft.com/office/officeart/2005/8/layout/target1"/>
    <dgm:cxn modelId="{066EBCC5-082D-4066-87F5-986F52AC5EDF}" type="presParOf" srcId="{AA6201FA-71EF-4208-8E0C-443184E72453}" destId="{535D8810-9D15-4E34-8CF1-E3B68871A18F}" srcOrd="6" destOrd="0" presId="urn:microsoft.com/office/officeart/2005/8/layout/target1"/>
    <dgm:cxn modelId="{0D1CA2B5-3F42-4994-8FF7-C58EFD9452EC}" type="presParOf" srcId="{AA6201FA-71EF-4208-8E0C-443184E72453}" destId="{AE4545BC-0D69-413D-ACCD-8D623D017E51}" srcOrd="7" destOrd="0" presId="urn:microsoft.com/office/officeart/2005/8/layout/target1"/>
    <dgm:cxn modelId="{F2C39CE2-2719-492A-A768-1A38C5D0FBED}" type="presParOf" srcId="{AA6201FA-71EF-4208-8E0C-443184E72453}" destId="{1FDE82DF-E34A-4EC1-BF76-8A3C4A53A13F}" srcOrd="8" destOrd="0" presId="urn:microsoft.com/office/officeart/2005/8/layout/target1"/>
    <dgm:cxn modelId="{04370D36-E115-494C-BCD0-44726574BE0C}" type="presParOf" srcId="{AA6201FA-71EF-4208-8E0C-443184E72453}" destId="{84A4603D-8010-4DA4-902D-AC8AD5CE222B}" srcOrd="9" destOrd="0" presId="urn:microsoft.com/office/officeart/2005/8/layout/target1"/>
    <dgm:cxn modelId="{D1015D5B-8212-4125-A84A-9183F98BB40B}" type="presParOf" srcId="{AA6201FA-71EF-4208-8E0C-443184E72453}" destId="{BDA80373-CD32-4D64-B903-A77455AF64BB}" srcOrd="10" destOrd="0" presId="urn:microsoft.com/office/officeart/2005/8/layout/target1"/>
    <dgm:cxn modelId="{7E894938-C36E-410F-97A2-E37E22315A80}" type="presParOf" srcId="{AA6201FA-71EF-4208-8E0C-443184E72453}" destId="{91546F5C-14A7-4039-A131-6746A184F71C}"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0.50597</cdr:x>
      <cdr:y>0.67434</cdr:y>
    </cdr:from>
    <cdr:to>
      <cdr:x>0.69949</cdr:x>
      <cdr:y>0.73309</cdr:y>
    </cdr:to>
    <cdr:sp macro="" textlink="">
      <cdr:nvSpPr>
        <cdr:cNvPr id="2" name="TextBox 1"/>
        <cdr:cNvSpPr txBox="1"/>
      </cdr:nvSpPr>
      <cdr:spPr>
        <a:xfrm xmlns:a="http://schemas.openxmlformats.org/drawingml/2006/main">
          <a:off x="4066823" y="3234521"/>
          <a:ext cx="1555479" cy="2818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t>Includes  $16M F&amp;A’s</a:t>
          </a:r>
          <a:endParaRPr lang="en-US" sz="12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0.10365</cdr:x>
      <cdr:y>0.06182</cdr:y>
    </cdr:from>
    <cdr:to>
      <cdr:x>0.1649</cdr:x>
      <cdr:y>0.10909</cdr:y>
    </cdr:to>
    <cdr:sp macro="" textlink="">
      <cdr:nvSpPr>
        <cdr:cNvPr id="4" name="TextBox 3"/>
        <cdr:cNvSpPr txBox="1"/>
      </cdr:nvSpPr>
      <cdr:spPr>
        <a:xfrm xmlns:a="http://schemas.openxmlformats.org/drawingml/2006/main">
          <a:off x="838200" y="323850"/>
          <a:ext cx="4953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0.10365</cdr:x>
      <cdr:y>0.06182</cdr:y>
    </cdr:from>
    <cdr:to>
      <cdr:x>0.1649</cdr:x>
      <cdr:y>0.10909</cdr:y>
    </cdr:to>
    <cdr:sp macro="" textlink="">
      <cdr:nvSpPr>
        <cdr:cNvPr id="7" name="TextBox 3"/>
        <cdr:cNvSpPr txBox="1"/>
      </cdr:nvSpPr>
      <cdr:spPr>
        <a:xfrm xmlns:a="http://schemas.openxmlformats.org/drawingml/2006/main">
          <a:off x="838200" y="323850"/>
          <a:ext cx="4953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0.19891</cdr:x>
      <cdr:y>0.49235</cdr:y>
    </cdr:from>
    <cdr:to>
      <cdr:x>0.29184</cdr:x>
      <cdr:y>0.58101</cdr:y>
    </cdr:to>
    <cdr:sp macro="" textlink="">
      <cdr:nvSpPr>
        <cdr:cNvPr id="2" name="TextBox 1"/>
        <cdr:cNvSpPr txBox="1"/>
      </cdr:nvSpPr>
      <cdr:spPr>
        <a:xfrm xmlns:a="http://schemas.openxmlformats.org/drawingml/2006/main">
          <a:off x="1493237" y="2338029"/>
          <a:ext cx="697636" cy="4210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solidFill>
                <a:schemeClr val="tx1"/>
              </a:solidFill>
            </a:rPr>
            <a:t>$39.7M</a:t>
          </a:r>
          <a:endParaRPr lang="en-US" sz="1200" dirty="0">
            <a:solidFill>
              <a:schemeClr val="tx1"/>
            </a:solidFill>
          </a:endParaRPr>
        </a:p>
      </cdr:txBody>
    </cdr:sp>
  </cdr:relSizeAnchor>
  <cdr:relSizeAnchor xmlns:cdr="http://schemas.openxmlformats.org/drawingml/2006/chartDrawing">
    <cdr:from>
      <cdr:x>0.4105</cdr:x>
      <cdr:y>0.40023</cdr:y>
    </cdr:from>
    <cdr:to>
      <cdr:x>0.5022</cdr:x>
      <cdr:y>0.51861</cdr:y>
    </cdr:to>
    <cdr:sp macro="" textlink="">
      <cdr:nvSpPr>
        <cdr:cNvPr id="3" name="TextBox 2"/>
        <cdr:cNvSpPr txBox="1"/>
      </cdr:nvSpPr>
      <cdr:spPr>
        <a:xfrm xmlns:a="http://schemas.openxmlformats.org/drawingml/2006/main">
          <a:off x="3081699" y="1900585"/>
          <a:ext cx="688402" cy="5621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t>$50.1M</a:t>
          </a:r>
          <a:endParaRPr lang="en-US" sz="1200" dirty="0"/>
        </a:p>
      </cdr:txBody>
    </cdr:sp>
  </cdr:relSizeAnchor>
  <cdr:relSizeAnchor xmlns:cdr="http://schemas.openxmlformats.org/drawingml/2006/chartDrawing">
    <cdr:from>
      <cdr:x>0.62537</cdr:x>
      <cdr:y>0.27502</cdr:y>
    </cdr:from>
    <cdr:to>
      <cdr:x>0.71955</cdr:x>
      <cdr:y>0.36112</cdr:y>
    </cdr:to>
    <cdr:sp macro="" textlink="">
      <cdr:nvSpPr>
        <cdr:cNvPr id="4" name="TextBox 3"/>
        <cdr:cNvSpPr txBox="1"/>
      </cdr:nvSpPr>
      <cdr:spPr>
        <a:xfrm xmlns:a="http://schemas.openxmlformats.org/drawingml/2006/main">
          <a:off x="4694715" y="1306007"/>
          <a:ext cx="707019" cy="4088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t>$45.4M</a:t>
          </a:r>
          <a:endParaRPr lang="en-US" sz="1200" dirty="0"/>
        </a:p>
      </cdr:txBody>
    </cdr:sp>
  </cdr:relSizeAnchor>
  <cdr:relSizeAnchor xmlns:cdr="http://schemas.openxmlformats.org/drawingml/2006/chartDrawing">
    <cdr:from>
      <cdr:x>0.19515</cdr:x>
      <cdr:y>0.72794</cdr:y>
    </cdr:from>
    <cdr:to>
      <cdr:x>0.28932</cdr:x>
      <cdr:y>0.80982</cdr:y>
    </cdr:to>
    <cdr:sp macro="" textlink="">
      <cdr:nvSpPr>
        <cdr:cNvPr id="5" name="TextBox 4"/>
        <cdr:cNvSpPr txBox="1"/>
      </cdr:nvSpPr>
      <cdr:spPr>
        <a:xfrm xmlns:a="http://schemas.openxmlformats.org/drawingml/2006/main">
          <a:off x="1465015" y="3456805"/>
          <a:ext cx="706945" cy="3888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solidFill>
                <a:srgbClr val="FFFFFF"/>
              </a:solidFill>
            </a:rPr>
            <a:t>$62.3M</a:t>
          </a:r>
          <a:endParaRPr lang="en-US" sz="1200" dirty="0">
            <a:solidFill>
              <a:srgbClr val="FFFFFF"/>
            </a:solidFill>
          </a:endParaRPr>
        </a:p>
      </cdr:txBody>
    </cdr:sp>
  </cdr:relSizeAnchor>
  <cdr:relSizeAnchor xmlns:cdr="http://schemas.openxmlformats.org/drawingml/2006/chartDrawing">
    <cdr:from>
      <cdr:x>0.40803</cdr:x>
      <cdr:y>0.656</cdr:y>
    </cdr:from>
    <cdr:to>
      <cdr:x>0.50344</cdr:x>
      <cdr:y>0.75336</cdr:y>
    </cdr:to>
    <cdr:sp macro="" textlink="">
      <cdr:nvSpPr>
        <cdr:cNvPr id="6" name="TextBox 5"/>
        <cdr:cNvSpPr txBox="1"/>
      </cdr:nvSpPr>
      <cdr:spPr>
        <a:xfrm xmlns:a="http://schemas.openxmlformats.org/drawingml/2006/main">
          <a:off x="3063155" y="3115165"/>
          <a:ext cx="716254" cy="4623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rgbClr val="FFFFFF"/>
              </a:solidFill>
            </a:rPr>
            <a:t>$</a:t>
          </a:r>
          <a:r>
            <a:rPr lang="en-US" sz="1200" dirty="0" smtClean="0">
              <a:solidFill>
                <a:srgbClr val="FFFFFF"/>
              </a:solidFill>
            </a:rPr>
            <a:t>75.0M</a:t>
          </a:r>
          <a:endParaRPr lang="en-US" sz="1200" dirty="0">
            <a:solidFill>
              <a:srgbClr val="FFFFFF"/>
            </a:solidFill>
          </a:endParaRPr>
        </a:p>
      </cdr:txBody>
    </cdr:sp>
  </cdr:relSizeAnchor>
  <cdr:relSizeAnchor xmlns:cdr="http://schemas.openxmlformats.org/drawingml/2006/chartDrawing">
    <cdr:from>
      <cdr:x>0.62307</cdr:x>
      <cdr:y>0.57206</cdr:y>
    </cdr:from>
    <cdr:to>
      <cdr:x>0.73985</cdr:x>
      <cdr:y>0.66051</cdr:y>
    </cdr:to>
    <cdr:sp macro="" textlink="">
      <cdr:nvSpPr>
        <cdr:cNvPr id="7" name="TextBox 6"/>
        <cdr:cNvSpPr txBox="1"/>
      </cdr:nvSpPr>
      <cdr:spPr>
        <a:xfrm xmlns:a="http://schemas.openxmlformats.org/drawingml/2006/main">
          <a:off x="4677427" y="2716560"/>
          <a:ext cx="876705" cy="4200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solidFill>
                <a:srgbClr val="FFFFFF"/>
              </a:solidFill>
            </a:rPr>
            <a:t>$101.2M</a:t>
          </a:r>
          <a:endParaRPr lang="en-US" sz="1200" dirty="0">
            <a:solidFill>
              <a:srgbClr val="FFFFFF"/>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0.56239</cdr:x>
      <cdr:y>0.09165</cdr:y>
    </cdr:from>
    <cdr:to>
      <cdr:x>0.98778</cdr:x>
      <cdr:y>0.33043</cdr:y>
    </cdr:to>
    <cdr:sp macro="" textlink="">
      <cdr:nvSpPr>
        <cdr:cNvPr id="2" name="TextBox 4"/>
        <cdr:cNvSpPr txBox="1"/>
      </cdr:nvSpPr>
      <cdr:spPr>
        <a:xfrm xmlns:a="http://schemas.openxmlformats.org/drawingml/2006/main">
          <a:off x="4533314" y="508000"/>
          <a:ext cx="3429000" cy="1323439"/>
        </a:xfrm>
        <a:prstGeom xmlns:a="http://schemas.openxmlformats.org/drawingml/2006/main" prst="rect">
          <a:avLst/>
        </a:prstGeom>
        <a:solidFill xmlns:a="http://schemas.openxmlformats.org/drawingml/2006/main">
          <a:schemeClr val="bg2"/>
        </a:solidFill>
        <a:ln xmlns:a="http://schemas.openxmlformats.org/drawingml/2006/main" cmpd="sng">
          <a:solidFill>
            <a:srgbClr val="00B050"/>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000" b="1" i="1" u="sng" dirty="0" smtClean="0"/>
            <a:t>Notes for FY 2010</a:t>
          </a:r>
        </a:p>
        <a:p xmlns:a="http://schemas.openxmlformats.org/drawingml/2006/main">
          <a:r>
            <a:rPr lang="en-US" sz="2000" i="1" dirty="0" smtClean="0"/>
            <a:t>Oct:    </a:t>
          </a:r>
          <a:r>
            <a:rPr lang="en-US" sz="2000" b="1" i="1" dirty="0" smtClean="0"/>
            <a:t>6</a:t>
          </a:r>
          <a:r>
            <a:rPr lang="en-US" sz="2000" i="1" dirty="0" smtClean="0"/>
            <a:t> ARRA awards</a:t>
          </a:r>
        </a:p>
        <a:p xmlns:a="http://schemas.openxmlformats.org/drawingml/2006/main">
          <a:r>
            <a:rPr lang="en-US" sz="2000" i="1" dirty="0" smtClean="0"/>
            <a:t>June:  </a:t>
          </a:r>
          <a:r>
            <a:rPr lang="en-US" sz="2000" b="1" i="1" dirty="0" smtClean="0"/>
            <a:t>5</a:t>
          </a:r>
          <a:r>
            <a:rPr lang="en-US" sz="2000" i="1" dirty="0" smtClean="0"/>
            <a:t> ARRA awards &amp;</a:t>
          </a:r>
        </a:p>
        <a:p xmlns:a="http://schemas.openxmlformats.org/drawingml/2006/main">
          <a:pPr lvl="1"/>
          <a:r>
            <a:rPr lang="en-US" sz="2000" b="1" i="1" dirty="0" smtClean="0"/>
            <a:t>   8 </a:t>
          </a:r>
          <a:r>
            <a:rPr lang="en-US" sz="2000" i="1" dirty="0" smtClean="0"/>
            <a:t>NASA Space Grants</a:t>
          </a:r>
          <a:endParaRPr lang="en-US" sz="2000" i="1" dirty="0"/>
        </a:p>
      </cdr:txBody>
    </cdr:sp>
  </cdr:relSizeAnchor>
</c:userShapes>
</file>

<file path=ppt/drawings/drawing5.xml><?xml version="1.0" encoding="utf-8"?>
<c:userShapes xmlns:c="http://schemas.openxmlformats.org/drawingml/2006/chart">
  <cdr:relSizeAnchor xmlns:cdr="http://schemas.openxmlformats.org/drawingml/2006/chartDrawing">
    <cdr:from>
      <cdr:x>0.65662</cdr:x>
      <cdr:y>0.17846</cdr:y>
    </cdr:from>
    <cdr:to>
      <cdr:x>0.82148</cdr:x>
      <cdr:y>0.25357</cdr:y>
    </cdr:to>
    <cdr:sp macro="" textlink="">
      <cdr:nvSpPr>
        <cdr:cNvPr id="2" name="TextBox 1"/>
        <cdr:cNvSpPr txBox="1"/>
      </cdr:nvSpPr>
      <cdr:spPr>
        <a:xfrm xmlns:a="http://schemas.openxmlformats.org/drawingml/2006/main">
          <a:off x="6069806" y="1057275"/>
          <a:ext cx="1524000" cy="445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t>(</a:t>
          </a:r>
          <a:r>
            <a:rPr lang="en-US" sz="1600" dirty="0" smtClean="0"/>
            <a:t>Cooley)</a:t>
          </a:r>
          <a:endParaRPr lang="en-US" sz="1600" dirty="0"/>
        </a:p>
      </cdr:txBody>
    </cdr:sp>
  </cdr:relSizeAnchor>
</c:userShapes>
</file>

<file path=ppt/drawings/drawing6.xml><?xml version="1.0" encoding="utf-8"?>
<c:userShapes xmlns:c="http://schemas.openxmlformats.org/drawingml/2006/chart">
  <cdr:relSizeAnchor xmlns:cdr="http://schemas.openxmlformats.org/drawingml/2006/chartDrawing">
    <cdr:from>
      <cdr:x>0.92766</cdr:x>
      <cdr:y>0.2288</cdr:y>
    </cdr:from>
    <cdr:to>
      <cdr:x>0.95698</cdr:x>
      <cdr:y>0.61507</cdr:y>
    </cdr:to>
    <cdr:sp macro="" textlink="">
      <cdr:nvSpPr>
        <cdr:cNvPr id="2" name="Right Brace 1"/>
        <cdr:cNvSpPr/>
      </cdr:nvSpPr>
      <cdr:spPr>
        <a:xfrm xmlns:a="http://schemas.openxmlformats.org/drawingml/2006/main">
          <a:off x="8034867" y="1439333"/>
          <a:ext cx="253952" cy="2429934"/>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0.96041</cdr:x>
      <cdr:y>0.34388</cdr:y>
    </cdr:from>
    <cdr:to>
      <cdr:x>0.98973</cdr:x>
      <cdr:y>0.47107</cdr:y>
    </cdr:to>
    <cdr:sp macro="" textlink="">
      <cdr:nvSpPr>
        <cdr:cNvPr id="3" name="TextBox 2"/>
        <cdr:cNvSpPr txBox="1"/>
      </cdr:nvSpPr>
      <cdr:spPr>
        <a:xfrm xmlns:a="http://schemas.openxmlformats.org/drawingml/2006/main" rot="5400000">
          <a:off x="8045422" y="2436325"/>
          <a:ext cx="800119" cy="2539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Projected</a:t>
          </a:r>
        </a:p>
      </cdr:txBody>
    </cdr:sp>
  </cdr:relSizeAnchor>
  <cdr:relSizeAnchor xmlns:cdr="http://schemas.openxmlformats.org/drawingml/2006/chartDrawing">
    <cdr:from>
      <cdr:x>0.01173</cdr:x>
      <cdr:y>0.75908</cdr:y>
    </cdr:from>
    <cdr:to>
      <cdr:x>0.11241</cdr:x>
      <cdr:y>0.83176</cdr:y>
    </cdr:to>
    <cdr:sp macro="" textlink="">
      <cdr:nvSpPr>
        <cdr:cNvPr id="5" name="TextBox 4"/>
        <cdr:cNvSpPr txBox="1"/>
      </cdr:nvSpPr>
      <cdr:spPr>
        <a:xfrm xmlns:a="http://schemas.openxmlformats.org/drawingml/2006/main">
          <a:off x="101619" y="4775195"/>
          <a:ext cx="872030" cy="457211"/>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100" b="1" dirty="0"/>
            <a:t>State</a:t>
          </a:r>
          <a:r>
            <a:rPr lang="en-US" sz="1100" b="1" baseline="0" dirty="0"/>
            <a:t> Share ≈ 76%</a:t>
          </a:r>
          <a:endParaRPr lang="en-US" sz="1100" b="1" dirty="0"/>
        </a:p>
      </cdr:txBody>
    </cdr:sp>
  </cdr:relSizeAnchor>
  <cdr:relSizeAnchor xmlns:cdr="http://schemas.openxmlformats.org/drawingml/2006/chartDrawing">
    <cdr:from>
      <cdr:x>0.89932</cdr:x>
      <cdr:y>0.7537</cdr:y>
    </cdr:from>
    <cdr:to>
      <cdr:x>1</cdr:x>
      <cdr:y>0.82638</cdr:y>
    </cdr:to>
    <cdr:sp macro="" textlink="">
      <cdr:nvSpPr>
        <cdr:cNvPr id="6" name="TextBox 5"/>
        <cdr:cNvSpPr txBox="1"/>
      </cdr:nvSpPr>
      <cdr:spPr>
        <a:xfrm xmlns:a="http://schemas.openxmlformats.org/drawingml/2006/main">
          <a:off x="7789370" y="4741335"/>
          <a:ext cx="872030" cy="457211"/>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100" b="1" dirty="0"/>
            <a:t>State</a:t>
          </a:r>
          <a:r>
            <a:rPr lang="en-US" sz="1100" b="1" baseline="0" dirty="0"/>
            <a:t> Share ≈ 40%</a:t>
          </a:r>
          <a:endParaRPr lang="en-US" sz="1100" b="1" dirty="0"/>
        </a:p>
      </cdr:txBody>
    </cdr:sp>
  </cdr:relSizeAnchor>
  <cdr:relSizeAnchor xmlns:cdr="http://schemas.openxmlformats.org/drawingml/2006/chartDrawing">
    <cdr:from>
      <cdr:x>0.348</cdr:x>
      <cdr:y>0.19381</cdr:y>
    </cdr:from>
    <cdr:to>
      <cdr:x>0.65689</cdr:x>
      <cdr:y>0.24226</cdr:y>
    </cdr:to>
    <cdr:sp macro="" textlink="">
      <cdr:nvSpPr>
        <cdr:cNvPr id="4" name="TextBox 3"/>
        <cdr:cNvSpPr txBox="1"/>
      </cdr:nvSpPr>
      <cdr:spPr>
        <a:xfrm xmlns:a="http://schemas.openxmlformats.org/drawingml/2006/main">
          <a:off x="3014134" y="1219201"/>
          <a:ext cx="2675466" cy="304800"/>
        </a:xfrm>
        <a:prstGeom xmlns:a="http://schemas.openxmlformats.org/drawingml/2006/main" prst="rect">
          <a:avLst/>
        </a:prstGeom>
        <a:noFill xmlns:a="http://schemas.openxmlformats.org/drawingml/2006/main"/>
      </cdr:spPr>
      <cdr:txBody>
        <a:bodyPr xmlns:a="http://schemas.openxmlformats.org/drawingml/2006/main" vertOverflow="clip" wrap="none" rtlCol="0"/>
        <a:lstStyle xmlns:a="http://schemas.openxmlformats.org/drawingml/2006/main"/>
        <a:p xmlns:a="http://schemas.openxmlformats.org/drawingml/2006/main">
          <a:pPr algn="l"/>
          <a:r>
            <a:rPr lang="en-US" sz="1100" dirty="0"/>
            <a:t>(includes Resident</a:t>
          </a:r>
          <a:r>
            <a:rPr lang="en-US" sz="1100" baseline="0" dirty="0"/>
            <a:t> &amp; Non-Resident Tuition)</a:t>
          </a:r>
          <a:endParaRPr lang="en-US" sz="1100" dirty="0"/>
        </a:p>
      </cdr:txBody>
    </cdr:sp>
  </cdr:relSizeAnchor>
  <cdr:relSizeAnchor xmlns:cdr="http://schemas.openxmlformats.org/drawingml/2006/chartDrawing">
    <cdr:from>
      <cdr:x>0.35973</cdr:x>
      <cdr:y>0.94482</cdr:y>
    </cdr:from>
    <cdr:to>
      <cdr:x>0.85435</cdr:x>
      <cdr:y>0.98923</cdr:y>
    </cdr:to>
    <cdr:sp macro="" textlink="">
      <cdr:nvSpPr>
        <cdr:cNvPr id="7" name="TextBox 1"/>
        <cdr:cNvSpPr txBox="1"/>
      </cdr:nvSpPr>
      <cdr:spPr>
        <a:xfrm xmlns:a="http://schemas.openxmlformats.org/drawingml/2006/main">
          <a:off x="3115733" y="5943599"/>
          <a:ext cx="4284148" cy="279371"/>
        </a:xfrm>
        <a:prstGeom xmlns:a="http://schemas.openxmlformats.org/drawingml/2006/main" prst="rect">
          <a:avLst/>
        </a:prstGeom>
        <a:ln xmlns:a="http://schemas.openxmlformats.org/drawingml/2006/main">
          <a:solidFill>
            <a:schemeClr val="tx2"/>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FY13</a:t>
          </a:r>
          <a:r>
            <a:rPr lang="en-US" sz="1100" baseline="0" dirty="0"/>
            <a:t> FTE and tuition revenue totals used in FY14 &amp; FY15 calculations</a:t>
          </a:r>
          <a:endParaRPr lang="en-US" sz="1100" dirty="0"/>
        </a:p>
      </cdr:txBody>
    </cdr:sp>
  </cdr:relSizeAnchor>
  <cdr:relSizeAnchor xmlns:cdr="http://schemas.openxmlformats.org/drawingml/2006/chartDrawing">
    <cdr:from>
      <cdr:x>0.85239</cdr:x>
      <cdr:y>0.92328</cdr:y>
    </cdr:from>
    <cdr:to>
      <cdr:x>0.8651</cdr:x>
      <cdr:y>0.94481</cdr:y>
    </cdr:to>
    <cdr:cxnSp macro="">
      <cdr:nvCxnSpPr>
        <cdr:cNvPr id="8" name="Straight Arrow Connector 7"/>
        <cdr:cNvCxnSpPr/>
      </cdr:nvCxnSpPr>
      <cdr:spPr>
        <a:xfrm xmlns:a="http://schemas.openxmlformats.org/drawingml/2006/main" flipV="1">
          <a:off x="7382927" y="5808134"/>
          <a:ext cx="110086" cy="135439"/>
        </a:xfrm>
        <a:prstGeom xmlns:a="http://schemas.openxmlformats.org/drawingml/2006/main" prst="straightConnector1">
          <a:avLst/>
        </a:prstGeom>
        <a:ln xmlns:a="http://schemas.openxmlformats.org/drawingml/2006/main" w="127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64CFE-0CBF-4784-84AD-F2D27CD57D81}" type="datetimeFigureOut">
              <a:rPr lang="en-US" smtClean="0"/>
              <a:t>9/12/2013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58FA3-187D-41A3-AFF5-3EEABF25F5C2}" type="slidenum">
              <a:rPr lang="en-US" smtClean="0"/>
              <a:t>‹#›</a:t>
            </a:fld>
            <a:endParaRPr lang="en-US"/>
          </a:p>
        </p:txBody>
      </p:sp>
    </p:spTree>
    <p:extLst>
      <p:ext uri="{BB962C8B-B14F-4D97-AF65-F5344CB8AC3E}">
        <p14:creationId xmlns:p14="http://schemas.microsoft.com/office/powerpoint/2010/main" val="1204038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KPI the “expenditures” for academic units went from $39.4M to $54.3M AY 03 to 12 , a</a:t>
            </a:r>
            <a:r>
              <a:rPr lang="en-US" baseline="0" dirty="0" smtClean="0"/>
              <a:t> 38% increase. Your graphs show, through AY14 increases of 59% (blue) and 50% (red).  </a:t>
            </a:r>
            <a:r>
              <a:rPr lang="en-US" dirty="0" smtClean="0"/>
              <a:t> </a:t>
            </a:r>
          </a:p>
          <a:p>
            <a:r>
              <a:rPr lang="en-US" dirty="0" smtClean="0"/>
              <a:t>It</a:t>
            </a:r>
            <a:r>
              <a:rPr lang="en-US" baseline="0" dirty="0" smtClean="0"/>
              <a:t> may be useful to know what these data are as compared to what is on the OPA website.</a:t>
            </a:r>
          </a:p>
          <a:p>
            <a:endParaRPr lang="en-US" baseline="0" dirty="0" smtClean="0"/>
          </a:p>
          <a:p>
            <a:r>
              <a:rPr lang="en-US" baseline="0" dirty="0" smtClean="0"/>
              <a:t>SCH wert form 320k to 360k in the same time interval, a 12.5% increase.  Headcount was 03 was 12077; in AY 12 14431 – a 19.5% increase.  This year will be 15350 – 27% up.</a:t>
            </a:r>
          </a:p>
          <a:p>
            <a:r>
              <a:rPr lang="en-US" baseline="0" dirty="0" smtClean="0"/>
              <a:t>Overall, funding appears to increasing at twice the rate of student enrollment.  That is a bit odd, actually.</a:t>
            </a:r>
          </a:p>
        </p:txBody>
      </p:sp>
      <p:sp>
        <p:nvSpPr>
          <p:cNvPr id="4" name="Slide Number Placeholder 3"/>
          <p:cNvSpPr>
            <a:spLocks noGrp="1"/>
          </p:cNvSpPr>
          <p:nvPr>
            <p:ph type="sldNum" sz="quarter" idx="10"/>
          </p:nvPr>
        </p:nvSpPr>
        <p:spPr/>
        <p:txBody>
          <a:bodyPr/>
          <a:lstStyle/>
          <a:p>
            <a:fld id="{72119A2A-D143-784C-92EB-2E882C9C7738}" type="slidenum">
              <a:rPr lang="en-US" smtClean="0"/>
              <a:t>2</a:t>
            </a:fld>
            <a:endParaRPr lang="en-US"/>
          </a:p>
        </p:txBody>
      </p:sp>
    </p:spTree>
    <p:extLst>
      <p:ext uri="{BB962C8B-B14F-4D97-AF65-F5344CB8AC3E}">
        <p14:creationId xmlns:p14="http://schemas.microsoft.com/office/powerpoint/2010/main" val="260947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16</a:t>
            </a:fld>
            <a:endParaRPr lang="en-US"/>
          </a:p>
        </p:txBody>
      </p:sp>
    </p:spTree>
    <p:extLst>
      <p:ext uri="{BB962C8B-B14F-4D97-AF65-F5344CB8AC3E}">
        <p14:creationId xmlns:p14="http://schemas.microsoft.com/office/powerpoint/2010/main" val="2011356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17</a:t>
            </a:fld>
            <a:endParaRPr lang="en-US"/>
          </a:p>
        </p:txBody>
      </p:sp>
    </p:spTree>
    <p:extLst>
      <p:ext uri="{BB962C8B-B14F-4D97-AF65-F5344CB8AC3E}">
        <p14:creationId xmlns:p14="http://schemas.microsoft.com/office/powerpoint/2010/main" val="243779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18</a:t>
            </a:fld>
            <a:endParaRPr lang="en-US"/>
          </a:p>
        </p:txBody>
      </p:sp>
    </p:spTree>
    <p:extLst>
      <p:ext uri="{BB962C8B-B14F-4D97-AF65-F5344CB8AC3E}">
        <p14:creationId xmlns:p14="http://schemas.microsoft.com/office/powerpoint/2010/main" val="3996797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19</a:t>
            </a:fld>
            <a:endParaRPr lang="en-US"/>
          </a:p>
        </p:txBody>
      </p:sp>
    </p:spTree>
    <p:extLst>
      <p:ext uri="{BB962C8B-B14F-4D97-AF65-F5344CB8AC3E}">
        <p14:creationId xmlns:p14="http://schemas.microsoft.com/office/powerpoint/2010/main" val="282284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0548-97E7-4849-AB73-C57965C88AAE}" type="slidenum">
              <a:rPr lang="en-US" smtClean="0"/>
              <a:pPr/>
              <a:t>20</a:t>
            </a:fld>
            <a:endParaRPr lang="en-US"/>
          </a:p>
        </p:txBody>
      </p:sp>
    </p:spTree>
    <p:extLst>
      <p:ext uri="{BB962C8B-B14F-4D97-AF65-F5344CB8AC3E}">
        <p14:creationId xmlns:p14="http://schemas.microsoft.com/office/powerpoint/2010/main" val="688751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p:spPr>
        <p:txBody>
          <a:bodyPr>
            <a:normAutofit/>
          </a:bodyPr>
          <a:lstStyle/>
          <a:p>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21</a:t>
            </a:fld>
            <a:endParaRPr lang="en-US" dirty="0"/>
          </a:p>
        </p:txBody>
      </p:sp>
    </p:spTree>
    <p:extLst>
      <p:ext uri="{BB962C8B-B14F-4D97-AF65-F5344CB8AC3E}">
        <p14:creationId xmlns:p14="http://schemas.microsoft.com/office/powerpoint/2010/main" val="3598585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0548-97E7-4849-AB73-C57965C88AAE}" type="slidenum">
              <a:rPr lang="en-US" smtClean="0"/>
              <a:pPr/>
              <a:t>23</a:t>
            </a:fld>
            <a:endParaRPr lang="en-US"/>
          </a:p>
        </p:txBody>
      </p:sp>
    </p:spTree>
    <p:extLst>
      <p:ext uri="{BB962C8B-B14F-4D97-AF65-F5344CB8AC3E}">
        <p14:creationId xmlns:p14="http://schemas.microsoft.com/office/powerpoint/2010/main" val="1866146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0548-97E7-4849-AB73-C57965C88AAE}" type="slidenum">
              <a:rPr lang="en-US" smtClean="0"/>
              <a:pPr/>
              <a:t>24</a:t>
            </a:fld>
            <a:endParaRPr lang="en-US"/>
          </a:p>
        </p:txBody>
      </p:sp>
    </p:spTree>
    <p:extLst>
      <p:ext uri="{BB962C8B-B14F-4D97-AF65-F5344CB8AC3E}">
        <p14:creationId xmlns:p14="http://schemas.microsoft.com/office/powerpoint/2010/main" val="2427926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0548-97E7-4849-AB73-C57965C88AAE}" type="slidenum">
              <a:rPr lang="en-US" smtClean="0"/>
              <a:pPr/>
              <a:t>27</a:t>
            </a:fld>
            <a:endParaRPr lang="en-US"/>
          </a:p>
        </p:txBody>
      </p:sp>
    </p:spTree>
    <p:extLst>
      <p:ext uri="{BB962C8B-B14F-4D97-AF65-F5344CB8AC3E}">
        <p14:creationId xmlns:p14="http://schemas.microsoft.com/office/powerpoint/2010/main" val="250008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0548-97E7-4849-AB73-C57965C88AAE}" type="slidenum">
              <a:rPr lang="en-US" smtClean="0"/>
              <a:pPr/>
              <a:t>28</a:t>
            </a:fld>
            <a:endParaRPr lang="en-US"/>
          </a:p>
        </p:txBody>
      </p:sp>
    </p:spTree>
    <p:extLst>
      <p:ext uri="{BB962C8B-B14F-4D97-AF65-F5344CB8AC3E}">
        <p14:creationId xmlns:p14="http://schemas.microsoft.com/office/powerpoint/2010/main" val="83808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 we get FY 14 data for faculty?  </a:t>
            </a:r>
            <a:endParaRPr lang="en-US" dirty="0"/>
          </a:p>
        </p:txBody>
      </p:sp>
      <p:sp>
        <p:nvSpPr>
          <p:cNvPr id="4" name="Slide Number Placeholder 3"/>
          <p:cNvSpPr>
            <a:spLocks noGrp="1"/>
          </p:cNvSpPr>
          <p:nvPr>
            <p:ph type="sldNum" sz="quarter" idx="10"/>
          </p:nvPr>
        </p:nvSpPr>
        <p:spPr/>
        <p:txBody>
          <a:bodyPr/>
          <a:lstStyle/>
          <a:p>
            <a:fld id="{72119A2A-D143-784C-92EB-2E882C9C7738}" type="slidenum">
              <a:rPr lang="en-US" smtClean="0"/>
              <a:t>3</a:t>
            </a:fld>
            <a:endParaRPr lang="en-US"/>
          </a:p>
        </p:txBody>
      </p:sp>
    </p:spTree>
    <p:extLst>
      <p:ext uri="{BB962C8B-B14F-4D97-AF65-F5344CB8AC3E}">
        <p14:creationId xmlns:p14="http://schemas.microsoft.com/office/powerpoint/2010/main" val="1556600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MSU numbers are taken from Banner counting personnel supported under project SL numbers so they</a:t>
            </a:r>
            <a:r>
              <a:rPr lang="en-US" baseline="0" dirty="0" smtClean="0"/>
              <a:t> should be very accurate.  Cumulative / Unique gives total person-involvement years (sum of column) which counts an individual for each year they are involved / Unique individuals (e.g. if student x was supported in three years, she is only counted once).  Identification of personnel type for other institutions is difficult, but these numbers should be close </a:t>
            </a:r>
            <a:r>
              <a:rPr lang="en-US" baseline="0" smtClean="0"/>
              <a:t>to correct.</a:t>
            </a:r>
            <a:endParaRPr lang="en-US" dirty="0"/>
          </a:p>
        </p:txBody>
      </p:sp>
      <p:sp>
        <p:nvSpPr>
          <p:cNvPr id="4" name="Slide Number Placeholder 3"/>
          <p:cNvSpPr>
            <a:spLocks noGrp="1"/>
          </p:cNvSpPr>
          <p:nvPr>
            <p:ph type="sldNum" sz="quarter" idx="10"/>
          </p:nvPr>
        </p:nvSpPr>
        <p:spPr/>
        <p:txBody>
          <a:bodyPr/>
          <a:lstStyle/>
          <a:p>
            <a:fld id="{2FB96567-6E82-4476-A68D-0F15DA7D05D6}" type="slidenum">
              <a:rPr lang="en-US" smtClean="0"/>
              <a:t>40</a:t>
            </a:fld>
            <a:endParaRPr lang="en-US"/>
          </a:p>
        </p:txBody>
      </p:sp>
    </p:spTree>
    <p:extLst>
      <p:ext uri="{BB962C8B-B14F-4D97-AF65-F5344CB8AC3E}">
        <p14:creationId xmlns:p14="http://schemas.microsoft.com/office/powerpoint/2010/main" val="2782472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58FA3-187D-41A3-AFF5-3EEABF25F5C2}" type="slidenum">
              <a:rPr lang="en-US" smtClean="0"/>
              <a:t>51</a:t>
            </a:fld>
            <a:endParaRPr lang="en-US"/>
          </a:p>
        </p:txBody>
      </p:sp>
    </p:spTree>
    <p:extLst>
      <p:ext uri="{BB962C8B-B14F-4D97-AF65-F5344CB8AC3E}">
        <p14:creationId xmlns:p14="http://schemas.microsoft.com/office/powerpoint/2010/main" val="478758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votes per attendee</a:t>
            </a:r>
          </a:p>
          <a:p>
            <a:r>
              <a:rPr lang="en-US" dirty="0" smtClean="0"/>
              <a:t>264 votes total</a:t>
            </a:r>
          </a:p>
          <a:p>
            <a:r>
              <a:rPr lang="en-US" dirty="0" smtClean="0"/>
              <a:t>176 in top 5, which is 67% of total votes</a:t>
            </a:r>
          </a:p>
          <a:p>
            <a:r>
              <a:rPr lang="en-US" dirty="0" smtClean="0"/>
              <a:t>27 topics identified</a:t>
            </a:r>
          </a:p>
          <a:p>
            <a:endParaRPr lang="en-US" dirty="0"/>
          </a:p>
        </p:txBody>
      </p:sp>
      <p:sp>
        <p:nvSpPr>
          <p:cNvPr id="4" name="Slide Number Placeholder 3"/>
          <p:cNvSpPr>
            <a:spLocks noGrp="1"/>
          </p:cNvSpPr>
          <p:nvPr>
            <p:ph type="sldNum" sz="quarter" idx="10"/>
          </p:nvPr>
        </p:nvSpPr>
        <p:spPr/>
        <p:txBody>
          <a:bodyPr/>
          <a:lstStyle/>
          <a:p>
            <a:fld id="{34D4A3EE-1BAF-48BC-944D-947298210BF9}" type="slidenum">
              <a:rPr lang="en-US" smtClean="0"/>
              <a:t>87</a:t>
            </a:fld>
            <a:endParaRPr lang="en-US"/>
          </a:p>
        </p:txBody>
      </p:sp>
    </p:spTree>
    <p:extLst>
      <p:ext uri="{BB962C8B-B14F-4D97-AF65-F5344CB8AC3E}">
        <p14:creationId xmlns:p14="http://schemas.microsoft.com/office/powerpoint/2010/main" val="2515162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EE1D4A-6E3E-4827-84FE-5D84ED23E922}" type="slidenum">
              <a:rPr lang="en-US" smtClean="0"/>
              <a:t>100</a:t>
            </a:fld>
            <a:endParaRPr lang="en-US"/>
          </a:p>
        </p:txBody>
      </p:sp>
    </p:spTree>
    <p:extLst>
      <p:ext uri="{BB962C8B-B14F-4D97-AF65-F5344CB8AC3E}">
        <p14:creationId xmlns:p14="http://schemas.microsoft.com/office/powerpoint/2010/main" val="2362952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EE1D4A-6E3E-4827-84FE-5D84ED23E922}" type="slidenum">
              <a:rPr lang="en-US" smtClean="0"/>
              <a:t>101</a:t>
            </a:fld>
            <a:endParaRPr lang="en-US"/>
          </a:p>
        </p:txBody>
      </p:sp>
    </p:spTree>
    <p:extLst>
      <p:ext uri="{BB962C8B-B14F-4D97-AF65-F5344CB8AC3E}">
        <p14:creationId xmlns:p14="http://schemas.microsoft.com/office/powerpoint/2010/main" val="38407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again FY 14 numbers would be</a:t>
            </a:r>
            <a:r>
              <a:rPr lang="en-US" baseline="0" dirty="0" smtClean="0"/>
              <a:t> helpful.</a:t>
            </a:r>
            <a:endParaRPr lang="en-US" dirty="0"/>
          </a:p>
        </p:txBody>
      </p:sp>
      <p:sp>
        <p:nvSpPr>
          <p:cNvPr id="4" name="Slide Number Placeholder 3"/>
          <p:cNvSpPr>
            <a:spLocks noGrp="1"/>
          </p:cNvSpPr>
          <p:nvPr>
            <p:ph type="sldNum" sz="quarter" idx="10"/>
          </p:nvPr>
        </p:nvSpPr>
        <p:spPr/>
        <p:txBody>
          <a:bodyPr/>
          <a:lstStyle/>
          <a:p>
            <a:fld id="{72119A2A-D143-784C-92EB-2E882C9C7738}" type="slidenum">
              <a:rPr lang="en-US" smtClean="0"/>
              <a:t>4</a:t>
            </a:fld>
            <a:endParaRPr lang="en-US"/>
          </a:p>
        </p:txBody>
      </p:sp>
    </p:spTree>
    <p:extLst>
      <p:ext uri="{BB962C8B-B14F-4D97-AF65-F5344CB8AC3E}">
        <p14:creationId xmlns:p14="http://schemas.microsoft.com/office/powerpoint/2010/main" val="10564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19A2A-D143-784C-92EB-2E882C9C7738}" type="slidenum">
              <a:rPr lang="en-US" smtClean="0"/>
              <a:t>5</a:t>
            </a:fld>
            <a:endParaRPr lang="en-US"/>
          </a:p>
        </p:txBody>
      </p:sp>
    </p:spTree>
    <p:extLst>
      <p:ext uri="{BB962C8B-B14F-4D97-AF65-F5344CB8AC3E}">
        <p14:creationId xmlns:p14="http://schemas.microsoft.com/office/powerpoint/2010/main" val="207571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details that</a:t>
            </a:r>
            <a:r>
              <a:rPr lang="en-US" baseline="0" dirty="0" smtClean="0"/>
              <a:t> Marilyn emailed to you yesterday on TEAL</a:t>
            </a:r>
          </a:p>
          <a:p>
            <a:r>
              <a:rPr lang="en-US" baseline="0" dirty="0" smtClean="0"/>
              <a:t>We have scheduled a CFE discussion to assess success of evening classes.  CFE people will be interviewing students/faculty  on why they took/gave class at that time.  We will comparatively asses student outcomes.</a:t>
            </a:r>
          </a:p>
          <a:p>
            <a:r>
              <a:rPr lang="en-US" baseline="0" dirty="0" smtClean="0"/>
              <a:t>A</a:t>
            </a:r>
            <a:r>
              <a:rPr lang="en-US" dirty="0" smtClean="0"/>
              <a:t>stra Schedule:  </a:t>
            </a:r>
          </a:p>
          <a:p>
            <a:r>
              <a:rPr lang="en-US" dirty="0" smtClean="0"/>
              <a:t>First:</a:t>
            </a:r>
            <a:r>
              <a:rPr lang="en-US" baseline="0" dirty="0" smtClean="0"/>
              <a:t> </a:t>
            </a:r>
            <a:r>
              <a:rPr lang="en-US" dirty="0" smtClean="0"/>
              <a:t>comprehensive</a:t>
            </a:r>
            <a:r>
              <a:rPr lang="en-US" baseline="0" dirty="0" smtClean="0"/>
              <a:t> and current inventory of space use.  Inventory and characterization of all spaces suitable for instruction. Where to go to find a room of the type, size that you need.</a:t>
            </a:r>
          </a:p>
          <a:p>
            <a:r>
              <a:rPr lang="en-US" baseline="0" dirty="0" smtClean="0"/>
              <a:t>Second: assistance in optimization of scheduling. </a:t>
            </a:r>
          </a:p>
          <a:p>
            <a:r>
              <a:rPr lang="en-US" baseline="0" dirty="0" smtClean="0"/>
              <a:t>Later:  Analytics – improved prediction of seats/ class, and, with solid course cap information, numbers of sections.  </a:t>
            </a:r>
            <a:endParaRPr lang="en-US" dirty="0"/>
          </a:p>
        </p:txBody>
      </p:sp>
      <p:sp>
        <p:nvSpPr>
          <p:cNvPr id="4" name="Slide Number Placeholder 3"/>
          <p:cNvSpPr>
            <a:spLocks noGrp="1"/>
          </p:cNvSpPr>
          <p:nvPr>
            <p:ph type="sldNum" sz="quarter" idx="10"/>
          </p:nvPr>
        </p:nvSpPr>
        <p:spPr/>
        <p:txBody>
          <a:bodyPr/>
          <a:lstStyle/>
          <a:p>
            <a:fld id="{72119A2A-D143-784C-92EB-2E882C9C7738}" type="slidenum">
              <a:rPr lang="en-US" smtClean="0"/>
              <a:t>6</a:t>
            </a:fld>
            <a:endParaRPr lang="en-US"/>
          </a:p>
        </p:txBody>
      </p:sp>
    </p:spTree>
    <p:extLst>
      <p:ext uri="{BB962C8B-B14F-4D97-AF65-F5344CB8AC3E}">
        <p14:creationId xmlns:p14="http://schemas.microsoft.com/office/powerpoint/2010/main" val="397237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defTabSz="913757">
              <a:defRPr/>
            </a:pPr>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12</a:t>
            </a:fld>
            <a:endParaRPr lang="en-US" dirty="0"/>
          </a:p>
        </p:txBody>
      </p:sp>
    </p:spTree>
    <p:extLst>
      <p:ext uri="{BB962C8B-B14F-4D97-AF65-F5344CB8AC3E}">
        <p14:creationId xmlns:p14="http://schemas.microsoft.com/office/powerpoint/2010/main" val="276371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13</a:t>
            </a:fld>
            <a:endParaRPr lang="en-US"/>
          </a:p>
        </p:txBody>
      </p:sp>
    </p:spTree>
    <p:extLst>
      <p:ext uri="{BB962C8B-B14F-4D97-AF65-F5344CB8AC3E}">
        <p14:creationId xmlns:p14="http://schemas.microsoft.com/office/powerpoint/2010/main" val="258265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14</a:t>
            </a:fld>
            <a:endParaRPr lang="en-US"/>
          </a:p>
        </p:txBody>
      </p:sp>
    </p:spTree>
    <p:extLst>
      <p:ext uri="{BB962C8B-B14F-4D97-AF65-F5344CB8AC3E}">
        <p14:creationId xmlns:p14="http://schemas.microsoft.com/office/powerpoint/2010/main" val="184802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smtClean="0"/>
          </a:p>
        </p:txBody>
      </p:sp>
      <p:sp>
        <p:nvSpPr>
          <p:cNvPr id="2" name="Slide Number Placeholder 1"/>
          <p:cNvSpPr>
            <a:spLocks noGrp="1"/>
          </p:cNvSpPr>
          <p:nvPr>
            <p:ph type="sldNum" sz="quarter" idx="10"/>
          </p:nvPr>
        </p:nvSpPr>
        <p:spPr/>
        <p:txBody>
          <a:bodyPr/>
          <a:lstStyle/>
          <a:p>
            <a:pPr>
              <a:defRPr/>
            </a:pPr>
            <a:fld id="{F47DDCA0-1DCA-4214-AD93-A5EB606063DE}" type="slidenum">
              <a:rPr lang="en-US" smtClean="0"/>
              <a:pPr>
                <a:defRPr/>
              </a:pPr>
              <a:t>15</a:t>
            </a:fld>
            <a:endParaRPr lang="en-US"/>
          </a:p>
        </p:txBody>
      </p:sp>
    </p:spTree>
    <p:extLst>
      <p:ext uri="{BB962C8B-B14F-4D97-AF65-F5344CB8AC3E}">
        <p14:creationId xmlns:p14="http://schemas.microsoft.com/office/powerpoint/2010/main" val="181607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7A9634C-365A-9845-9775-8941B6FBB9ED}" type="datetimeFigureOut">
              <a:rPr lang="en-US" smtClean="0"/>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746665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61491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5672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58FD9E7-A895-451F-A872-3A0AF9412374}" type="slidenum">
              <a:rPr lang="en-US"/>
              <a:pPr>
                <a:defRPr/>
              </a:pPr>
              <a:t>‹#›</a:t>
            </a:fld>
            <a:endParaRPr lang="en-US"/>
          </a:p>
        </p:txBody>
      </p:sp>
    </p:spTree>
    <p:extLst>
      <p:ext uri="{BB962C8B-B14F-4D97-AF65-F5344CB8AC3E}">
        <p14:creationId xmlns:p14="http://schemas.microsoft.com/office/powerpoint/2010/main" val="141369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27347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7A9634C-365A-9845-9775-8941B6FBB9ED}" type="datetimeFigureOut">
              <a:rPr lang="en-US" smtClean="0"/>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374432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A9634C-365A-9845-9775-8941B6FBB9ED}" type="datetimeFigureOut">
              <a:rPr lang="en-US" smtClean="0"/>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30054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A9634C-365A-9845-9775-8941B6FBB9ED}" type="datetimeFigureOut">
              <a:rPr lang="en-US" smtClean="0"/>
              <a:t>9/12/2013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189011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t>9/12/2013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76149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t>9/12/2013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25687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290875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9634C-365A-9845-9775-8941B6FBB9ED}" type="datetimeFigureOut">
              <a:rPr lang="en-US" smtClean="0"/>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472187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t>9/12/2013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t>‹#›</a:t>
            </a:fld>
            <a:endParaRPr lang="en-US"/>
          </a:p>
        </p:txBody>
      </p:sp>
      <p:pic>
        <p:nvPicPr>
          <p:cNvPr id="7" name="Picture 6" descr="MSU-ppt-2013-medium blue-final.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1061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www.mus.edu/ccm"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data.opi.mt.gov/bills/2013/billpdf/HB0240.pd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www.mus.edu/board/meetings/2013/May2013/TwoYear/DevEd_Presentation.ppsx" TargetMode="External"/><Relationship Id="rId4" Type="http://schemas.openxmlformats.org/officeDocument/2006/relationships/hyperlink" Target="http://www.mus.edu/board/performancefunding/default.asp"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leg.mt.gov/bills/2013/billpdf/SJ0013.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948"/>
            <a:ext cx="8229600" cy="2200548"/>
          </a:xfrm>
        </p:spPr>
        <p:txBody>
          <a:bodyPr>
            <a:normAutofit/>
          </a:bodyPr>
          <a:lstStyle/>
          <a:p>
            <a:r>
              <a:rPr lang="en-US" sz="4800" dirty="0" smtClean="0">
                <a:solidFill>
                  <a:srgbClr val="F4B82D"/>
                </a:solidFill>
                <a:latin typeface="Century Schoolbook" panose="02040604050505020304" pitchFamily="18" charset="0"/>
              </a:rPr>
              <a:t>Martha Potvin</a:t>
            </a:r>
            <a:r>
              <a:rPr lang="en-US" dirty="0" smtClean="0"/>
              <a:t/>
            </a:r>
            <a:br>
              <a:rPr lang="en-US" dirty="0" smtClean="0"/>
            </a:br>
            <a:r>
              <a:rPr lang="en-US" dirty="0" smtClean="0"/>
              <a:t>Provost and VP Academic Affairs</a:t>
            </a:r>
            <a:endParaRPr lang="en-US" dirty="0"/>
          </a:p>
        </p:txBody>
      </p:sp>
    </p:spTree>
    <p:extLst>
      <p:ext uri="{BB962C8B-B14F-4D97-AF65-F5344CB8AC3E}">
        <p14:creationId xmlns:p14="http://schemas.microsoft.com/office/powerpoint/2010/main" val="2950331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646715"/>
            <a:ext cx="7772400" cy="1470025"/>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dirty="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1196524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Email Upgrade</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t>Office 365 Migration</a:t>
            </a:r>
          </a:p>
          <a:p>
            <a:r>
              <a:rPr lang="en-US" dirty="0" smtClean="0"/>
              <a:t>Timeline</a:t>
            </a:r>
          </a:p>
        </p:txBody>
      </p:sp>
    </p:spTree>
    <p:extLst>
      <p:ext uri="{BB962C8B-B14F-4D97-AF65-F5344CB8AC3E}">
        <p14:creationId xmlns:p14="http://schemas.microsoft.com/office/powerpoint/2010/main" val="39178271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Stay Updated</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t>www.montana.edu/mobile</a:t>
            </a:r>
          </a:p>
          <a:p>
            <a:r>
              <a:rPr lang="en-US" dirty="0" smtClean="0"/>
              <a:t>www.montana.edu/loginsimplification</a:t>
            </a:r>
          </a:p>
          <a:p>
            <a:r>
              <a:rPr lang="en-US" dirty="0" smtClean="0"/>
              <a:t>www.montana.edu/wifi</a:t>
            </a:r>
          </a:p>
          <a:p>
            <a:r>
              <a:rPr lang="en-US" dirty="0" smtClean="0"/>
              <a:t>www.montana.edu/pmo</a:t>
            </a:r>
          </a:p>
          <a:p>
            <a:pPr marL="0" indent="0">
              <a:buNone/>
            </a:pPr>
            <a:endParaRPr lang="en-US" dirty="0" smtClean="0"/>
          </a:p>
        </p:txBody>
      </p:sp>
    </p:spTree>
    <p:extLst>
      <p:ext uri="{BB962C8B-B14F-4D97-AF65-F5344CB8AC3E}">
        <p14:creationId xmlns:p14="http://schemas.microsoft.com/office/powerpoint/2010/main" val="12156896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646715"/>
            <a:ext cx="7772400" cy="147002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bg1"/>
                </a:solidFill>
                <a:latin typeface="+mj-lt"/>
                <a:ea typeface="+mj-ea"/>
                <a:cs typeface="+mj-cs"/>
              </a:defRPr>
            </a:lvl1pPr>
          </a:lstStyle>
          <a:p>
            <a:pPr algn="ctr"/>
            <a:r>
              <a:rPr lang="en-US" sz="5400" b="0" dirty="0" smtClean="0">
                <a:solidFill>
                  <a:srgbClr val="F4B82D"/>
                </a:solidFill>
                <a:latin typeface="Century Schoolbook" panose="02040604050505020304" pitchFamily="18" charset="0"/>
              </a:rPr>
              <a:t>Questions &amp; Answers</a:t>
            </a:r>
            <a:endParaRPr lang="en-US" sz="5400" b="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348735872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Autofit/>
          </a:bodyPr>
          <a:lstStyle/>
          <a:p>
            <a:r>
              <a:rPr lang="en-US" sz="4800" dirty="0" smtClean="0">
                <a:solidFill>
                  <a:srgbClr val="F4B82D"/>
                </a:solidFill>
                <a:latin typeface="Century Schoolbook" panose="02040604050505020304" pitchFamily="18" charset="0"/>
              </a:rPr>
              <a:t>Leslie Taylor</a:t>
            </a:r>
            <a:r>
              <a:rPr lang="en-US" dirty="0" smtClean="0"/>
              <a:t/>
            </a:r>
            <a:br>
              <a:rPr lang="en-US" dirty="0" smtClean="0"/>
            </a:br>
            <a:r>
              <a:rPr lang="en-US" dirty="0" smtClean="0"/>
              <a:t>University Legal Counsel </a:t>
            </a:r>
            <a:endParaRPr lang="en-US" dirty="0"/>
          </a:p>
        </p:txBody>
      </p:sp>
    </p:spTree>
    <p:extLst>
      <p:ext uri="{BB962C8B-B14F-4D97-AF65-F5344CB8AC3E}">
        <p14:creationId xmlns:p14="http://schemas.microsoft.com/office/powerpoint/2010/main" val="5936375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6219"/>
            <a:ext cx="7772400" cy="1470025"/>
          </a:xfrm>
        </p:spPr>
        <p:txBody>
          <a:bodyPr/>
          <a:lstStyle/>
          <a:p>
            <a:r>
              <a:rPr lang="en-US" dirty="0" smtClean="0">
                <a:solidFill>
                  <a:srgbClr val="F4B82D"/>
                </a:solidFill>
                <a:latin typeface="Century Schoolbook" panose="02040604050505020304" pitchFamily="18" charset="0"/>
              </a:rPr>
              <a:t>LEGAL COUNSEL REPORT</a:t>
            </a:r>
            <a:endParaRPr lang="en-US" dirty="0">
              <a:solidFill>
                <a:srgbClr val="F4B82D"/>
              </a:solidFill>
              <a:latin typeface="Century Schoolbook" panose="02040604050505020304" pitchFamily="18" charset="0"/>
            </a:endParaRPr>
          </a:p>
        </p:txBody>
      </p:sp>
      <p:sp>
        <p:nvSpPr>
          <p:cNvPr id="3" name="Subtitle 2"/>
          <p:cNvSpPr>
            <a:spLocks noGrp="1"/>
          </p:cNvSpPr>
          <p:nvPr>
            <p:ph type="subTitle" idx="1"/>
          </p:nvPr>
        </p:nvSpPr>
        <p:spPr>
          <a:xfrm>
            <a:off x="1371600" y="2053460"/>
            <a:ext cx="6400800" cy="1752600"/>
          </a:xfrm>
        </p:spPr>
        <p:txBody>
          <a:bodyPr/>
          <a:lstStyle/>
          <a:p>
            <a:r>
              <a:rPr lang="en-US" dirty="0" smtClean="0"/>
              <a:t>Recent OCR Guidance on Title IX and Pregnant Students and the Violence Against Women Act</a:t>
            </a:r>
            <a:endParaRPr lang="en-US" dirty="0"/>
          </a:p>
        </p:txBody>
      </p:sp>
    </p:spTree>
    <p:extLst>
      <p:ext uri="{BB962C8B-B14F-4D97-AF65-F5344CB8AC3E}">
        <p14:creationId xmlns:p14="http://schemas.microsoft.com/office/powerpoint/2010/main" val="37413402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4B82D"/>
                </a:solidFill>
                <a:latin typeface="Century Schoolbook" panose="02040604050505020304" pitchFamily="18" charset="0"/>
              </a:rPr>
              <a:t>Title IX and Pregnant Students</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endParaRPr lang="en-US" dirty="0" smtClean="0"/>
          </a:p>
          <a:p>
            <a:r>
              <a:rPr lang="en-US" dirty="0" smtClean="0"/>
              <a:t>On June 25, 2013, the US Department of Education issued a “Dear Colleague Letter” addressing the academic success of pregnant and parenting students.</a:t>
            </a:r>
            <a:endParaRPr lang="en-US" dirty="0"/>
          </a:p>
        </p:txBody>
      </p:sp>
    </p:spTree>
    <p:extLst>
      <p:ext uri="{BB962C8B-B14F-4D97-AF65-F5344CB8AC3E}">
        <p14:creationId xmlns:p14="http://schemas.microsoft.com/office/powerpoint/2010/main" val="38050554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Title IX</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a:t>Prohibition against discrimination; exceptions. No person in the United States shall, on the basis of sex, be excluded from participation in, be denied the benefits of, or be subjected to discrimination under any education program or activity receiving Federal financial </a:t>
            </a:r>
            <a:r>
              <a:rPr lang="en-US" dirty="0" smtClean="0"/>
              <a:t>assistance.</a:t>
            </a:r>
            <a:endParaRPr lang="en-US" dirty="0"/>
          </a:p>
        </p:txBody>
      </p:sp>
    </p:spTree>
    <p:extLst>
      <p:ext uri="{BB962C8B-B14F-4D97-AF65-F5344CB8AC3E}">
        <p14:creationId xmlns:p14="http://schemas.microsoft.com/office/powerpoint/2010/main" val="42805666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Title IX Regulations</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normAutofit fontScale="62500" lnSpcReduction="20000"/>
          </a:bodyPr>
          <a:lstStyle/>
          <a:p>
            <a:endParaRPr lang="en-US" dirty="0" smtClean="0"/>
          </a:p>
          <a:p>
            <a:pPr marL="0" indent="0">
              <a:buNone/>
            </a:pPr>
            <a:r>
              <a:rPr lang="en-US" sz="4300" dirty="0" smtClean="0"/>
              <a:t>Montana State University, as a recipient of federal funds:</a:t>
            </a:r>
            <a:endParaRPr lang="en-US" sz="4300" dirty="0"/>
          </a:p>
          <a:p>
            <a:endParaRPr lang="en-US" sz="4300" dirty="0" smtClean="0"/>
          </a:p>
          <a:p>
            <a:r>
              <a:rPr lang="en-US" sz="4300" dirty="0" smtClean="0"/>
              <a:t>shall </a:t>
            </a:r>
            <a:r>
              <a:rPr lang="en-US" sz="4300" dirty="0"/>
              <a:t>not apply any rule concerning </a:t>
            </a:r>
            <a:r>
              <a:rPr lang="en-US" sz="4300" dirty="0" smtClean="0"/>
              <a:t>student's </a:t>
            </a:r>
            <a:r>
              <a:rPr lang="en-US" sz="4300" dirty="0"/>
              <a:t>actual or potential parental, family, or marital status which treats students differently on the basis of sex. </a:t>
            </a:r>
            <a:endParaRPr lang="en-US" sz="4300" dirty="0" smtClean="0"/>
          </a:p>
          <a:p>
            <a:pPr marL="0" indent="0">
              <a:buNone/>
            </a:pPr>
            <a:endParaRPr lang="en-US" sz="4300" dirty="0" smtClean="0"/>
          </a:p>
          <a:p>
            <a:r>
              <a:rPr lang="en-US" sz="4300" dirty="0" smtClean="0"/>
              <a:t>Shall not require a physician certification that student is able to participate unless required of all students for all conditions requiring physician attention.</a:t>
            </a:r>
            <a:endParaRPr lang="en-US" sz="4300" dirty="0"/>
          </a:p>
        </p:txBody>
      </p:sp>
    </p:spTree>
    <p:extLst>
      <p:ext uri="{BB962C8B-B14F-4D97-AF65-F5344CB8AC3E}">
        <p14:creationId xmlns:p14="http://schemas.microsoft.com/office/powerpoint/2010/main" val="24374652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Title IX Regulations</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normAutofit fontScale="62500" lnSpcReduction="20000"/>
          </a:bodyPr>
          <a:lstStyle/>
          <a:p>
            <a:pPr marL="0" indent="0">
              <a:buNone/>
            </a:pPr>
            <a:endParaRPr lang="en-US" sz="4300" dirty="0" smtClean="0"/>
          </a:p>
          <a:p>
            <a:r>
              <a:rPr lang="en-US" sz="4300" dirty="0" smtClean="0"/>
              <a:t>shall </a:t>
            </a:r>
            <a:r>
              <a:rPr lang="en-US" sz="4300" dirty="0"/>
              <a:t>not discriminate </a:t>
            </a:r>
            <a:r>
              <a:rPr lang="en-US" sz="4300" dirty="0" smtClean="0"/>
              <a:t>or </a:t>
            </a:r>
            <a:r>
              <a:rPr lang="en-US" sz="4300" dirty="0"/>
              <a:t>exclude </a:t>
            </a:r>
            <a:r>
              <a:rPr lang="en-US" sz="4300" dirty="0" smtClean="0"/>
              <a:t>from program </a:t>
            </a:r>
            <a:r>
              <a:rPr lang="en-US" sz="4300" dirty="0"/>
              <a:t>or </a:t>
            </a:r>
            <a:r>
              <a:rPr lang="en-US" sz="4300" dirty="0" smtClean="0"/>
              <a:t>activity</a:t>
            </a:r>
            <a:r>
              <a:rPr lang="en-US" sz="4300" dirty="0"/>
              <a:t> </a:t>
            </a:r>
            <a:r>
              <a:rPr lang="en-US" sz="4300" dirty="0" smtClean="0"/>
              <a:t> on </a:t>
            </a:r>
            <a:r>
              <a:rPr lang="en-US" sz="4300" dirty="0"/>
              <a:t>the basis of </a:t>
            </a:r>
            <a:r>
              <a:rPr lang="en-US" sz="4300" dirty="0" smtClean="0"/>
              <a:t>pregnancy</a:t>
            </a:r>
            <a:r>
              <a:rPr lang="en-US" sz="4300" dirty="0"/>
              <a:t>, childbirth, false pregnancy, termination of pregnancy or recovery </a:t>
            </a:r>
            <a:r>
              <a:rPr lang="en-US" sz="4300" dirty="0" smtClean="0"/>
              <a:t>therefrom.</a:t>
            </a:r>
          </a:p>
          <a:p>
            <a:endParaRPr lang="en-US" sz="4300" dirty="0"/>
          </a:p>
          <a:p>
            <a:r>
              <a:rPr lang="en-US" sz="4300" dirty="0" smtClean="0"/>
              <a:t>shall </a:t>
            </a:r>
            <a:r>
              <a:rPr lang="en-US" sz="4300" dirty="0"/>
              <a:t>treat pregnancy, childbirth, false pregnancy, termination of pregnancy and recovery therefrom as </a:t>
            </a:r>
            <a:r>
              <a:rPr lang="en-US" sz="4300" dirty="0" smtClean="0"/>
              <a:t>justification </a:t>
            </a:r>
            <a:r>
              <a:rPr lang="en-US" sz="4300" dirty="0"/>
              <a:t>for </a:t>
            </a:r>
            <a:r>
              <a:rPr lang="en-US" sz="4300" dirty="0" smtClean="0"/>
              <a:t>leave </a:t>
            </a:r>
            <a:r>
              <a:rPr lang="en-US" sz="4300" dirty="0"/>
              <a:t>of absence for so long a period of time as is deemed medically necessary by the student's physician, at the conclusion of which </a:t>
            </a:r>
            <a:r>
              <a:rPr lang="en-US" sz="4300" dirty="0" smtClean="0"/>
              <a:t>student </a:t>
            </a:r>
            <a:r>
              <a:rPr lang="en-US" sz="4300" dirty="0"/>
              <a:t>shall be reinstated to </a:t>
            </a:r>
            <a:r>
              <a:rPr lang="en-US" sz="4300" dirty="0" smtClean="0"/>
              <a:t>status held </a:t>
            </a:r>
            <a:r>
              <a:rPr lang="en-US" sz="4300" dirty="0"/>
              <a:t>when </a:t>
            </a:r>
            <a:r>
              <a:rPr lang="en-US" sz="4300" dirty="0" smtClean="0"/>
              <a:t>leave </a:t>
            </a:r>
            <a:r>
              <a:rPr lang="en-US" sz="4300" dirty="0"/>
              <a:t>began.</a:t>
            </a:r>
          </a:p>
          <a:p>
            <a:endParaRPr lang="en-US" dirty="0"/>
          </a:p>
          <a:p>
            <a:endParaRPr lang="en-US" dirty="0"/>
          </a:p>
        </p:txBody>
      </p:sp>
    </p:spTree>
    <p:extLst>
      <p:ext uri="{BB962C8B-B14F-4D97-AF65-F5344CB8AC3E}">
        <p14:creationId xmlns:p14="http://schemas.microsoft.com/office/powerpoint/2010/main" val="27377562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4B82D"/>
                </a:solidFill>
                <a:latin typeface="Century Schoolbook" panose="02040604050505020304" pitchFamily="18" charset="0"/>
              </a:rPr>
              <a:t>Violence Against Women Act [VAWA]</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normAutofit/>
          </a:bodyPr>
          <a:lstStyle/>
          <a:p>
            <a:pPr marL="0" indent="0" algn="ctr">
              <a:buNone/>
            </a:pPr>
            <a:r>
              <a:rPr lang="en-US" dirty="0" smtClean="0"/>
              <a:t>New reportable crimes under the Clery Act:</a:t>
            </a:r>
          </a:p>
          <a:p>
            <a:pPr marL="0" indent="0">
              <a:buNone/>
            </a:pPr>
            <a:endParaRPr lang="en-US" dirty="0" smtClean="0"/>
          </a:p>
          <a:p>
            <a:r>
              <a:rPr lang="en-US" dirty="0" smtClean="0"/>
              <a:t>Dating violence</a:t>
            </a:r>
          </a:p>
          <a:p>
            <a:endParaRPr lang="en-US" dirty="0" smtClean="0"/>
          </a:p>
          <a:p>
            <a:r>
              <a:rPr lang="en-US" dirty="0" smtClean="0"/>
              <a:t>Domestic violence</a:t>
            </a:r>
          </a:p>
          <a:p>
            <a:endParaRPr lang="en-US" dirty="0" smtClean="0"/>
          </a:p>
          <a:p>
            <a:r>
              <a:rPr lang="en-US" dirty="0" smtClean="0"/>
              <a:t>Stalking</a:t>
            </a:r>
            <a:endParaRPr lang="en-US" dirty="0"/>
          </a:p>
          <a:p>
            <a:pPr marL="0" indent="0">
              <a:buNone/>
            </a:pPr>
            <a:endParaRPr lang="en-US" dirty="0"/>
          </a:p>
        </p:txBody>
      </p:sp>
    </p:spTree>
    <p:extLst>
      <p:ext uri="{BB962C8B-B14F-4D97-AF65-F5344CB8AC3E}">
        <p14:creationId xmlns:p14="http://schemas.microsoft.com/office/powerpoint/2010/main" val="3306761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9852"/>
            <a:ext cx="8229600" cy="1680286"/>
          </a:xfrm>
        </p:spPr>
        <p:txBody>
          <a:bodyPr>
            <a:normAutofit fontScale="90000"/>
          </a:bodyPr>
          <a:lstStyle/>
          <a:p>
            <a:r>
              <a:rPr lang="en-US" sz="5300" dirty="0" smtClean="0">
                <a:solidFill>
                  <a:srgbClr val="F4B82D"/>
                </a:solidFill>
                <a:latin typeface="Century Schoolbook" panose="02040604050505020304" pitchFamily="18" charset="0"/>
              </a:rPr>
              <a:t>Terry Leist</a:t>
            </a:r>
            <a:r>
              <a:rPr lang="en-US" dirty="0" smtClean="0"/>
              <a:t/>
            </a:r>
            <a:br>
              <a:rPr lang="en-US" dirty="0" smtClean="0"/>
            </a:br>
            <a:r>
              <a:rPr lang="en-US" dirty="0" smtClean="0"/>
              <a:t>VP Administration and Finance</a:t>
            </a:r>
            <a:br>
              <a:rPr lang="en-US" dirty="0" smtClean="0"/>
            </a:br>
            <a:endParaRPr lang="en-US" dirty="0"/>
          </a:p>
        </p:txBody>
      </p:sp>
    </p:spTree>
    <p:extLst>
      <p:ext uri="{BB962C8B-B14F-4D97-AF65-F5344CB8AC3E}">
        <p14:creationId xmlns:p14="http://schemas.microsoft.com/office/powerpoint/2010/main" val="30308918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Written Notification to Victim</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normAutofit/>
          </a:bodyPr>
          <a:lstStyle/>
          <a:p>
            <a:r>
              <a:rPr lang="en-US" dirty="0" smtClean="0"/>
              <a:t>Importance </a:t>
            </a:r>
            <a:r>
              <a:rPr lang="en-US" dirty="0"/>
              <a:t>of evidence </a:t>
            </a:r>
            <a:r>
              <a:rPr lang="en-US" dirty="0" smtClean="0"/>
              <a:t>preservation</a:t>
            </a:r>
            <a:endParaRPr lang="en-US" dirty="0"/>
          </a:p>
          <a:p>
            <a:r>
              <a:rPr lang="en-US" dirty="0" smtClean="0"/>
              <a:t>Reporting </a:t>
            </a:r>
            <a:r>
              <a:rPr lang="en-US" dirty="0"/>
              <a:t>Options available: Notify Police; Receive Assistance in Notifying Police; Decline to notify </a:t>
            </a:r>
            <a:r>
              <a:rPr lang="en-US" dirty="0" smtClean="0"/>
              <a:t>police</a:t>
            </a:r>
            <a:endParaRPr lang="en-US" dirty="0"/>
          </a:p>
          <a:p>
            <a:r>
              <a:rPr lang="en-US" dirty="0"/>
              <a:t>Victims rights to and information about protective and restraining orders, etc</a:t>
            </a:r>
            <a:r>
              <a:rPr lang="en-US" dirty="0" smtClean="0"/>
              <a:t>.</a:t>
            </a:r>
          </a:p>
          <a:p>
            <a:r>
              <a:rPr lang="en-US" dirty="0" smtClean="0"/>
              <a:t>Counseling, victim advocacy, legal assistance</a:t>
            </a:r>
            <a:endParaRPr lang="en-US" dirty="0"/>
          </a:p>
        </p:txBody>
      </p:sp>
    </p:spTree>
    <p:extLst>
      <p:ext uri="{BB962C8B-B14F-4D97-AF65-F5344CB8AC3E}">
        <p14:creationId xmlns:p14="http://schemas.microsoft.com/office/powerpoint/2010/main" val="31835488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Reporting</a:t>
            </a:r>
            <a:r>
              <a:rPr lang="en-US" dirty="0" smtClean="0"/>
              <a:t> </a:t>
            </a:r>
            <a:endParaRPr lang="en-US" dirty="0"/>
          </a:p>
        </p:txBody>
      </p:sp>
      <p:sp>
        <p:nvSpPr>
          <p:cNvPr id="3" name="Content Placeholder 2"/>
          <p:cNvSpPr>
            <a:spLocks noGrp="1"/>
          </p:cNvSpPr>
          <p:nvPr>
            <p:ph idx="1"/>
          </p:nvPr>
        </p:nvSpPr>
        <p:spPr/>
        <p:txBody>
          <a:bodyPr/>
          <a:lstStyle/>
          <a:p>
            <a:r>
              <a:rPr lang="en-US" dirty="0" smtClean="0"/>
              <a:t>Refer students to VOICE Center and</a:t>
            </a:r>
          </a:p>
          <a:p>
            <a:endParaRPr lang="en-US" dirty="0" smtClean="0"/>
          </a:p>
          <a:p>
            <a:r>
              <a:rPr lang="en-US" dirty="0" smtClean="0"/>
              <a:t>Report to Office of Institutional Equity </a:t>
            </a:r>
          </a:p>
          <a:p>
            <a:endParaRPr lang="en-US" dirty="0"/>
          </a:p>
          <a:p>
            <a:r>
              <a:rPr lang="en-US" dirty="0" smtClean="0"/>
              <a:t>Will assure that students get required written notification.  </a:t>
            </a:r>
            <a:endParaRPr lang="en-US" dirty="0"/>
          </a:p>
        </p:txBody>
      </p:sp>
    </p:spTree>
    <p:extLst>
      <p:ext uri="{BB962C8B-B14F-4D97-AF65-F5344CB8AC3E}">
        <p14:creationId xmlns:p14="http://schemas.microsoft.com/office/powerpoint/2010/main" val="25038890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646715"/>
            <a:ext cx="7772400" cy="1470025"/>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31211443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0" y="152400"/>
            <a:ext cx="9144000" cy="609600"/>
            <a:chOff x="0"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2286000" y="304800"/>
              <a:ext cx="6858000" cy="6096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b="4478"/>
            <a:stretch>
              <a:fillRect/>
            </a:stretch>
          </p:blipFill>
          <p:spPr bwMode="auto">
            <a:xfrm>
              <a:off x="0" y="304800"/>
              <a:ext cx="2390775" cy="609600"/>
            </a:xfrm>
            <a:prstGeom prst="rect">
              <a:avLst/>
            </a:prstGeom>
            <a:noFill/>
            <a:ln w="9525">
              <a:noFill/>
              <a:miter lim="800000"/>
              <a:headEnd/>
              <a:tailEnd/>
            </a:ln>
          </p:spPr>
        </p:pic>
      </p:grpSp>
      <p:sp>
        <p:nvSpPr>
          <p:cNvPr id="5" name="Title 1"/>
          <p:cNvSpPr txBox="1">
            <a:spLocks/>
          </p:cNvSpPr>
          <p:nvPr/>
        </p:nvSpPr>
        <p:spPr>
          <a:xfrm>
            <a:off x="762000" y="2286000"/>
            <a:ext cx="7620000" cy="1622425"/>
          </a:xfrm>
          <a:prstGeom prst="rect">
            <a:avLst/>
          </a:prstGeom>
        </p:spPr>
        <p:txBody>
          <a:bodyPr>
            <a:normAutofit fontScale="82500" lnSpcReduction="1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6000" b="1" smtClean="0">
                <a:solidFill>
                  <a:schemeClr val="accent2">
                    <a:lumMod val="50000"/>
                  </a:schemeClr>
                </a:solidFill>
                <a:effectLst>
                  <a:outerShdw blurRad="38100" dist="38100" dir="2700000" algn="tl">
                    <a:srgbClr val="000000">
                      <a:alpha val="43137"/>
                    </a:srgbClr>
                  </a:outerShdw>
                </a:effectLst>
              </a:rPr>
              <a:t>2013 Legislative  Overview</a:t>
            </a:r>
            <a:r>
              <a:rPr lang="en-US" b="1" smtClean="0">
                <a:solidFill>
                  <a:schemeClr val="tx2">
                    <a:lumMod val="75000"/>
                  </a:schemeClr>
                </a:solidFill>
                <a:effectLst>
                  <a:outerShdw blurRad="38100" dist="38100" dir="2700000" algn="tl">
                    <a:srgbClr val="000000">
                      <a:alpha val="43137"/>
                    </a:srgbClr>
                  </a:outerShdw>
                </a:effectLst>
              </a:rPr>
              <a:t/>
            </a:r>
            <a:br>
              <a:rPr lang="en-US" b="1" smtClean="0">
                <a:solidFill>
                  <a:schemeClr val="tx2">
                    <a:lumMod val="75000"/>
                  </a:schemeClr>
                </a:solidFill>
                <a:effectLst>
                  <a:outerShdw blurRad="38100" dist="38100" dir="2700000" algn="tl">
                    <a:srgbClr val="000000">
                      <a:alpha val="43137"/>
                    </a:srgbClr>
                  </a:outerShdw>
                </a:effectLst>
              </a:rPr>
            </a:br>
            <a:r>
              <a:rPr lang="en-US" sz="1600" b="1" smtClean="0">
                <a:solidFill>
                  <a:schemeClr val="tx2">
                    <a:lumMod val="75000"/>
                  </a:schemeClr>
                </a:solidFill>
                <a:effectLst>
                  <a:outerShdw blurRad="38100" dist="38100" dir="2700000" algn="tl">
                    <a:srgbClr val="000000">
                      <a:alpha val="43137"/>
                    </a:srgbClr>
                  </a:outerShdw>
                </a:effectLst>
              </a:rPr>
              <a:t/>
            </a:r>
            <a:br>
              <a:rPr lang="en-US" sz="1600" b="1" smtClean="0">
                <a:solidFill>
                  <a:schemeClr val="tx2">
                    <a:lumMod val="75000"/>
                  </a:schemeClr>
                </a:solidFill>
                <a:effectLst>
                  <a:outerShdw blurRad="38100" dist="38100" dir="2700000" algn="tl">
                    <a:srgbClr val="000000">
                      <a:alpha val="43137"/>
                    </a:srgbClr>
                  </a:outerShdw>
                </a:effectLst>
              </a:rPr>
            </a:br>
            <a:endParaRPr lang="en-US" sz="2000" b="1" dirty="0">
              <a:solidFill>
                <a:schemeClr val="tx2">
                  <a:lumMod val="75000"/>
                </a:schemeClr>
              </a:solidFill>
              <a:effectLst>
                <a:outerShdw blurRad="38100" dist="38100" dir="2700000" algn="tl">
                  <a:srgbClr val="000000">
                    <a:alpha val="43137"/>
                  </a:srgbClr>
                </a:outerShdw>
              </a:effectLst>
            </a:endParaRPr>
          </a:p>
        </p:txBody>
      </p:sp>
      <p:sp>
        <p:nvSpPr>
          <p:cNvPr id="7" name="Rectangle 6"/>
          <p:cNvSpPr/>
          <p:nvPr/>
        </p:nvSpPr>
        <p:spPr>
          <a:xfrm>
            <a:off x="2286000" y="3733800"/>
            <a:ext cx="4800600" cy="1200329"/>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dirty="0" smtClean="0">
                <a:ln>
                  <a:noFill/>
                </a:ln>
                <a:solidFill>
                  <a:srgbClr val="1F497D">
                    <a:lumMod val="75000"/>
                  </a:srgbClr>
                </a:solidFill>
                <a:effectLst>
                  <a:outerShdw blurRad="38100" dist="38100" dir="2700000" algn="tl">
                    <a:srgbClr val="000000">
                      <a:alpha val="43137"/>
                    </a:srgbClr>
                  </a:outerShdw>
                </a:effectLst>
                <a:uLnTx/>
                <a:uFillTx/>
                <a:ea typeface="+mj-ea"/>
                <a:cs typeface="+mj-cs"/>
              </a:rPr>
              <a:t>MSU Town Hall Presentation</a:t>
            </a: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2400" b="1" i="0" u="none" strike="noStrike" kern="0" cap="none" spc="0" normalizeH="0" baseline="0" noProof="0" dirty="0" smtClean="0">
              <a:ln>
                <a:noFill/>
              </a:ln>
              <a:solidFill>
                <a:srgbClr val="1F497D">
                  <a:lumMod val="75000"/>
                </a:srgbClr>
              </a:solidFill>
              <a:effectLst>
                <a:outerShdw blurRad="38100" dist="38100" dir="2700000" algn="tl">
                  <a:srgbClr val="000000">
                    <a:alpha val="43137"/>
                  </a:srgbClr>
                </a:outerShdw>
              </a:effectLst>
              <a:uLnTx/>
              <a:uFillTx/>
              <a:ea typeface="+mj-ea"/>
              <a:cs typeface="+mj-cs"/>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dirty="0" smtClean="0">
                <a:ln>
                  <a:noFill/>
                </a:ln>
                <a:solidFill>
                  <a:srgbClr val="1F497D">
                    <a:lumMod val="75000"/>
                  </a:srgbClr>
                </a:solidFill>
                <a:effectLst>
                  <a:outerShdw blurRad="38100" dist="38100" dir="2700000" algn="tl">
                    <a:srgbClr val="000000">
                      <a:alpha val="43137"/>
                    </a:srgbClr>
                  </a:outerShdw>
                </a:effectLst>
                <a:uLnTx/>
                <a:uFillTx/>
                <a:ea typeface="+mj-ea"/>
                <a:cs typeface="+mj-cs"/>
              </a:rPr>
              <a:t>September 11, 2013</a:t>
            </a:r>
          </a:p>
        </p:txBody>
      </p:sp>
      <p:pic>
        <p:nvPicPr>
          <p:cNvPr id="8" name="Picture 4"/>
          <p:cNvPicPr>
            <a:picLocks noChangeAspect="1" noChangeArrowheads="1"/>
          </p:cNvPicPr>
          <p:nvPr/>
        </p:nvPicPr>
        <p:blipFill>
          <a:blip r:embed="rId4" cstate="print"/>
          <a:srcRect/>
          <a:stretch>
            <a:fillRect/>
          </a:stretch>
        </p:blipFill>
        <p:spPr bwMode="auto">
          <a:xfrm>
            <a:off x="0" y="5153055"/>
            <a:ext cx="9144000" cy="1533495"/>
          </a:xfrm>
          <a:prstGeom prst="rect">
            <a:avLst/>
          </a:prstGeom>
          <a:noFill/>
          <a:ln w="9525">
            <a:noFill/>
            <a:miter lim="800000"/>
            <a:headEnd/>
            <a:tailEnd/>
          </a:ln>
        </p:spPr>
      </p:pic>
      <p:sp>
        <p:nvSpPr>
          <p:cNvPr id="11" name="TextBox 10"/>
          <p:cNvSpPr txBox="1"/>
          <p:nvPr/>
        </p:nvSpPr>
        <p:spPr>
          <a:xfrm>
            <a:off x="2199290" y="6062723"/>
            <a:ext cx="4745420" cy="369332"/>
          </a:xfrm>
          <a:prstGeom prst="rect">
            <a:avLst/>
          </a:prstGeom>
          <a:noFill/>
        </p:spPr>
        <p:txBody>
          <a:bodyPr wrap="square" rtlCol="0">
            <a:spAutoFit/>
          </a:bodyPr>
          <a:lstStyle/>
          <a:p>
            <a:r>
              <a:rPr lang="en-US" dirty="0" smtClean="0">
                <a:solidFill>
                  <a:schemeClr val="bg1"/>
                </a:solidFill>
              </a:rPr>
              <a:t>Office of the Commissioner of Higher Education</a:t>
            </a:r>
            <a:endParaRPr lang="en-US" dirty="0">
              <a:solidFill>
                <a:schemeClr val="bg1"/>
              </a:solidFill>
            </a:endParaRPr>
          </a:p>
        </p:txBody>
      </p:sp>
    </p:spTree>
    <p:extLst>
      <p:ext uri="{BB962C8B-B14F-4D97-AF65-F5344CB8AC3E}">
        <p14:creationId xmlns:p14="http://schemas.microsoft.com/office/powerpoint/2010/main" val="6274383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0" y="152400"/>
            <a:ext cx="9144000" cy="609600"/>
            <a:chOff x="0"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2286000" y="304800"/>
              <a:ext cx="6858000" cy="6096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b="4478"/>
            <a:stretch>
              <a:fillRect/>
            </a:stretch>
          </p:blipFill>
          <p:spPr bwMode="auto">
            <a:xfrm>
              <a:off x="0" y="304800"/>
              <a:ext cx="2390775" cy="609600"/>
            </a:xfrm>
            <a:prstGeom prst="rect">
              <a:avLst/>
            </a:prstGeom>
            <a:noFill/>
            <a:ln w="9525">
              <a:noFill/>
              <a:miter lim="800000"/>
              <a:headEnd/>
              <a:tailEnd/>
            </a:ln>
          </p:spPr>
        </p:pic>
      </p:grpSp>
      <p:sp>
        <p:nvSpPr>
          <p:cNvPr id="9" name="Title 1"/>
          <p:cNvSpPr txBox="1">
            <a:spLocks/>
          </p:cNvSpPr>
          <p:nvPr/>
        </p:nvSpPr>
        <p:spPr>
          <a:xfrm>
            <a:off x="834146" y="892866"/>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2">
                    <a:lumMod val="50000"/>
                  </a:schemeClr>
                </a:solidFill>
                <a:effectLst>
                  <a:outerShdw blurRad="38100" dist="38100" dir="2700000" algn="tl">
                    <a:srgbClr val="000000">
                      <a:alpha val="43137"/>
                    </a:srgbClr>
                  </a:outerShdw>
                </a:effectLst>
              </a:rPr>
              <a:t>College Affordability Plan (CAP)</a:t>
            </a:r>
            <a:endParaRPr lang="en-US" sz="2000" b="1" dirty="0">
              <a:solidFill>
                <a:schemeClr val="accent2">
                  <a:lumMod val="50000"/>
                </a:schemeClr>
              </a:solidFill>
              <a:effectLst>
                <a:outerShdw blurRad="38100" dist="38100" dir="2700000" algn="tl">
                  <a:srgbClr val="000000">
                    <a:alpha val="43137"/>
                  </a:srgbClr>
                </a:outerShdw>
              </a:effectLst>
            </a:endParaRPr>
          </a:p>
        </p:txBody>
      </p:sp>
      <p:sp>
        <p:nvSpPr>
          <p:cNvPr id="10" name="TextBox 9"/>
          <p:cNvSpPr txBox="1"/>
          <p:nvPr/>
        </p:nvSpPr>
        <p:spPr>
          <a:xfrm>
            <a:off x="294478" y="1731066"/>
            <a:ext cx="8655269" cy="5816977"/>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800" b="0" i="0" u="none" strike="noStrike" kern="0" cap="none" spc="0" normalizeH="0" baseline="0" noProof="0" dirty="0" smtClean="0">
                <a:ln>
                  <a:noFill/>
                </a:ln>
                <a:solidFill>
                  <a:prstClr val="black"/>
                </a:solidFill>
                <a:effectLst/>
                <a:uLnTx/>
                <a:uFillTx/>
              </a:rPr>
              <a:t>An agreement between the Governor and the MUS to implement a </a:t>
            </a:r>
            <a:r>
              <a:rPr kumimoji="0" lang="en-US" sz="2800" b="1" i="0" u="none" strike="noStrike" kern="0" cap="none" spc="0" normalizeH="0" baseline="0" noProof="0" dirty="0" smtClean="0">
                <a:ln>
                  <a:noFill/>
                </a:ln>
                <a:solidFill>
                  <a:srgbClr val="800000"/>
                </a:solidFill>
                <a:effectLst>
                  <a:outerShdw blurRad="38100" dist="38100" dir="2700000" algn="tl">
                    <a:srgbClr val="000000">
                      <a:alpha val="43137"/>
                    </a:srgbClr>
                  </a:outerShdw>
                </a:effectLst>
                <a:uLnTx/>
                <a:uFillTx/>
              </a:rPr>
              <a:t>resident-student tuition freeze </a:t>
            </a:r>
            <a:r>
              <a:rPr kumimoji="0" lang="en-US" sz="2800" b="0" i="0" u="none" strike="noStrike" kern="0" cap="none" spc="0" normalizeH="0" baseline="0" noProof="0" dirty="0" smtClean="0">
                <a:ln>
                  <a:noFill/>
                </a:ln>
                <a:solidFill>
                  <a:prstClr val="black"/>
                </a:solidFill>
                <a:effectLst/>
                <a:uLnTx/>
                <a:uFillTx/>
              </a:rPr>
              <a:t>for the 2014 and 2015 fiscal years.</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3200" b="0" i="0" u="none" strike="noStrike" kern="0" cap="none" spc="0" normalizeH="0" baseline="0" noProof="0" dirty="0" smtClean="0">
              <a:ln>
                <a:noFill/>
              </a:ln>
              <a:solidFill>
                <a:prstClr val="black"/>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800" b="0" i="0" u="none" strike="noStrike" kern="0" cap="none" spc="0" normalizeH="0" baseline="0" noProof="0" dirty="0" smtClean="0">
                <a:ln>
                  <a:noFill/>
                </a:ln>
                <a:solidFill>
                  <a:prstClr val="black"/>
                </a:solidFill>
                <a:effectLst/>
                <a:uLnTx/>
                <a:uFillTx/>
              </a:rPr>
              <a:t>Contingent upon funding from the MT Legislature</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400" b="0" i="0" u="none" strike="noStrike" kern="0" cap="none" spc="0" normalizeH="0" baseline="0" noProof="0" dirty="0" smtClean="0">
              <a:ln>
                <a:noFill/>
              </a:ln>
              <a:solidFill>
                <a:prstClr val="black"/>
              </a:solidFill>
              <a:effectLst/>
              <a:uLnTx/>
              <a:uFillTx/>
            </a:endParaRPr>
          </a:p>
          <a:p>
            <a:pPr marL="914400" marR="0" lvl="1" indent="-4572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800" b="1" i="0" u="none" strike="noStrike" kern="0" cap="none" spc="0" normalizeH="0" baseline="0" noProof="0" dirty="0" smtClean="0">
                <a:ln>
                  <a:noFill/>
                </a:ln>
                <a:solidFill>
                  <a:srgbClr val="800000"/>
                </a:solidFill>
                <a:effectLst>
                  <a:outerShdw blurRad="38100" dist="38100" dir="2700000" algn="tl">
                    <a:srgbClr val="000000">
                      <a:alpha val="43137"/>
                    </a:srgbClr>
                  </a:outerShdw>
                </a:effectLst>
                <a:uLnTx/>
                <a:uFillTx/>
              </a:rPr>
              <a:t>HB 2</a:t>
            </a:r>
            <a:r>
              <a:rPr kumimoji="0" lang="en-US" sz="2400" b="0" i="0" u="none" strike="noStrike" kern="0" cap="none" spc="0" normalizeH="0" baseline="0" noProof="0" dirty="0" smtClean="0">
                <a:ln>
                  <a:noFill/>
                </a:ln>
                <a:solidFill>
                  <a:prstClr val="black"/>
                </a:solidFill>
                <a:effectLst/>
                <a:uLnTx/>
                <a:uFillTx/>
              </a:rPr>
              <a:t>, the state general fund appropriation act</a:t>
            </a:r>
            <a:r>
              <a:rPr kumimoji="0" lang="en-US" sz="2400" b="1" i="0" u="none" strike="noStrike" kern="0" cap="none" spc="0" normalizeH="0" baseline="0" noProof="0" dirty="0" smtClean="0">
                <a:ln>
                  <a:noFill/>
                </a:ln>
                <a:solidFill>
                  <a:prstClr val="black"/>
                </a:solidFill>
                <a:effectLst/>
                <a:uLnTx/>
                <a:uFillTx/>
              </a:rPr>
              <a:t>, </a:t>
            </a:r>
            <a:r>
              <a:rPr kumimoji="0" lang="en-US" sz="2400" b="0" i="0" u="none" strike="noStrike" kern="0" cap="none" spc="0" normalizeH="0" baseline="0" noProof="0" dirty="0" smtClean="0">
                <a:ln>
                  <a:noFill/>
                </a:ln>
                <a:solidFill>
                  <a:prstClr val="black"/>
                </a:solidFill>
                <a:effectLst/>
                <a:uLnTx/>
                <a:uFillTx/>
              </a:rPr>
              <a:t>provides an increase of $28.2 million in present law adjustments to MUS Education Units, </a:t>
            </a:r>
            <a:r>
              <a:rPr kumimoji="0" lang="en-US" sz="2400" b="1" i="0" u="none" strike="noStrike" kern="0" cap="none" spc="0" normalizeH="0" baseline="0" noProof="0" dirty="0" smtClean="0">
                <a:ln>
                  <a:noFill/>
                </a:ln>
                <a:solidFill>
                  <a:prstClr val="black"/>
                </a:solidFill>
                <a:effectLst/>
                <a:uLnTx/>
                <a:uFillTx/>
              </a:rPr>
              <a:t>Total = $34 million </a:t>
            </a:r>
          </a:p>
          <a:p>
            <a:pPr marL="914400" marR="0" lvl="1" indent="-457200" defTabSz="914400" eaLnBrk="1" fontAlgn="auto" latinLnBrk="0" hangingPunct="1">
              <a:lnSpc>
                <a:spcPct val="100000"/>
              </a:lnSpc>
              <a:spcBef>
                <a:spcPts val="0"/>
              </a:spcBef>
              <a:spcAft>
                <a:spcPts val="0"/>
              </a:spcAft>
              <a:buClrTx/>
              <a:buSzTx/>
              <a:buFont typeface="Wingdings" pitchFamily="2" charset="2"/>
              <a:buChar char="Ø"/>
              <a:tabLst/>
              <a:defRPr/>
            </a:pPr>
            <a:endParaRPr kumimoji="0" lang="en-US" sz="2400" b="1" i="0" u="none" strike="noStrike" kern="0" cap="none" spc="0" normalizeH="0" baseline="0" noProof="0" dirty="0" smtClean="0">
              <a:ln>
                <a:noFill/>
              </a:ln>
              <a:solidFill>
                <a:prstClr val="black"/>
              </a:solidFill>
              <a:effectLst/>
              <a:uLnTx/>
              <a:uFillTx/>
            </a:endParaRPr>
          </a:p>
          <a:p>
            <a:pPr marL="914400" marR="0" lvl="1" indent="-45720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sz="2800" b="1" i="0" u="none" strike="noStrike" kern="0" cap="none" spc="0" normalizeH="0" baseline="0" noProof="0" dirty="0" smtClean="0">
                <a:ln>
                  <a:noFill/>
                </a:ln>
                <a:solidFill>
                  <a:srgbClr val="800000"/>
                </a:solidFill>
                <a:effectLst>
                  <a:outerShdw blurRad="38100" dist="38100" dir="2700000" algn="tl">
                    <a:srgbClr val="000000">
                      <a:alpha val="43137"/>
                    </a:srgbClr>
                  </a:outerShdw>
                </a:effectLst>
                <a:uLnTx/>
                <a:uFillTx/>
              </a:rPr>
              <a:t>HB 13</a:t>
            </a:r>
            <a:r>
              <a:rPr kumimoji="0" lang="en-US" sz="2400" b="0" i="0" u="none" strike="noStrike" kern="0" cap="none" spc="0" normalizeH="0" baseline="0" noProof="0" dirty="0" smtClean="0">
                <a:ln>
                  <a:noFill/>
                </a:ln>
                <a:solidFill>
                  <a:prstClr val="black"/>
                </a:solidFill>
                <a:effectLst/>
                <a:uLnTx/>
                <a:uFillTx/>
              </a:rPr>
              <a:t>, the state employee pay plan, $5.3 million in FY 2014 and $13.4 million in FY 2015.  </a:t>
            </a:r>
            <a:r>
              <a:rPr kumimoji="0" lang="en-US" sz="2400" b="1" i="0" u="none" strike="noStrike" kern="0" cap="none" spc="0" normalizeH="0" baseline="0" noProof="0" dirty="0" smtClean="0">
                <a:ln>
                  <a:noFill/>
                </a:ln>
                <a:solidFill>
                  <a:prstClr val="black"/>
                </a:solidFill>
                <a:effectLst/>
                <a:uLnTx/>
                <a:uFillTx/>
              </a:rPr>
              <a:t>Total = $18.7 million</a:t>
            </a:r>
            <a:endParaRPr kumimoji="0" lang="en-US" sz="2400" b="0" i="0" u="none" strike="noStrike" kern="0" cap="none" spc="0" normalizeH="0" baseline="0" noProof="0" dirty="0" smtClean="0">
              <a:ln>
                <a:noFill/>
              </a:ln>
              <a:solidFill>
                <a:prstClr val="black"/>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41726820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0" y="152400"/>
            <a:ext cx="9144000" cy="609600"/>
            <a:chOff x="0"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2286000" y="304800"/>
              <a:ext cx="6858000" cy="6096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b="4478"/>
            <a:stretch>
              <a:fillRect/>
            </a:stretch>
          </p:blipFill>
          <p:spPr bwMode="auto">
            <a:xfrm>
              <a:off x="0" y="304800"/>
              <a:ext cx="2390775" cy="609600"/>
            </a:xfrm>
            <a:prstGeom prst="rect">
              <a:avLst/>
            </a:prstGeom>
            <a:noFill/>
            <a:ln w="9525">
              <a:noFill/>
              <a:miter lim="800000"/>
              <a:headEnd/>
              <a:tailEnd/>
            </a:ln>
          </p:spPr>
        </p:pic>
      </p:grpSp>
      <p:graphicFrame>
        <p:nvGraphicFramePr>
          <p:cNvPr id="9" name="Chart 8"/>
          <p:cNvGraphicFramePr>
            <a:graphicFrameLocks noGrp="1"/>
          </p:cNvGraphicFramePr>
          <p:nvPr>
            <p:extLst>
              <p:ext uri="{D42A27DB-BD31-4B8C-83A1-F6EECF244321}">
                <p14:modId xmlns:p14="http://schemas.microsoft.com/office/powerpoint/2010/main" val="706341103"/>
              </p:ext>
            </p:extLst>
          </p:nvPr>
        </p:nvGraphicFramePr>
        <p:xfrm>
          <a:off x="240862" y="536027"/>
          <a:ext cx="8662276" cy="62799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01509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0" y="152400"/>
            <a:ext cx="9144000" cy="609600"/>
            <a:chOff x="0"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2286000" y="304800"/>
              <a:ext cx="6858000" cy="6096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b="4478"/>
            <a:stretch>
              <a:fillRect/>
            </a:stretch>
          </p:blipFill>
          <p:spPr bwMode="auto">
            <a:xfrm>
              <a:off x="0" y="304800"/>
              <a:ext cx="2390775" cy="609600"/>
            </a:xfrm>
            <a:prstGeom prst="rect">
              <a:avLst/>
            </a:prstGeom>
            <a:noFill/>
            <a:ln w="9525">
              <a:noFill/>
              <a:miter lim="800000"/>
              <a:headEnd/>
              <a:tailEnd/>
            </a:ln>
          </p:spPr>
        </p:pic>
      </p:grpSp>
      <p:graphicFrame>
        <p:nvGraphicFramePr>
          <p:cNvPr id="9" name="Chart 8"/>
          <p:cNvGraphicFramePr>
            <a:graphicFrameLocks noGrp="1"/>
          </p:cNvGraphicFramePr>
          <p:nvPr>
            <p:extLst>
              <p:ext uri="{D42A27DB-BD31-4B8C-83A1-F6EECF244321}">
                <p14:modId xmlns:p14="http://schemas.microsoft.com/office/powerpoint/2010/main" val="1505615579"/>
              </p:ext>
            </p:extLst>
          </p:nvPr>
        </p:nvGraphicFramePr>
        <p:xfrm>
          <a:off x="0" y="567558"/>
          <a:ext cx="8662276" cy="62799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638928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0" y="152400"/>
            <a:ext cx="9144000" cy="609600"/>
            <a:chOff x="0"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2286000" y="304800"/>
              <a:ext cx="6858000" cy="6096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b="4478"/>
            <a:stretch>
              <a:fillRect/>
            </a:stretch>
          </p:blipFill>
          <p:spPr bwMode="auto">
            <a:xfrm>
              <a:off x="0" y="304800"/>
              <a:ext cx="2390775" cy="609600"/>
            </a:xfrm>
            <a:prstGeom prst="rect">
              <a:avLst/>
            </a:prstGeom>
            <a:noFill/>
            <a:ln w="9525">
              <a:noFill/>
              <a:miter lim="800000"/>
              <a:headEnd/>
              <a:tailEnd/>
            </a:ln>
          </p:spPr>
        </p:pic>
      </p:grpSp>
      <p:sp>
        <p:nvSpPr>
          <p:cNvPr id="10" name="Title 1"/>
          <p:cNvSpPr txBox="1">
            <a:spLocks/>
          </p:cNvSpPr>
          <p:nvPr/>
        </p:nvSpPr>
        <p:spPr>
          <a:xfrm>
            <a:off x="834146" y="810097"/>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2">
                    <a:lumMod val="50000"/>
                  </a:schemeClr>
                </a:solidFill>
                <a:effectLst>
                  <a:outerShdw blurRad="38100" dist="38100" dir="2700000" algn="tl">
                    <a:srgbClr val="000000">
                      <a:alpha val="43137"/>
                    </a:srgbClr>
                  </a:outerShdw>
                </a:effectLst>
              </a:rPr>
              <a:t>Performance Funding</a:t>
            </a:r>
            <a:endParaRPr lang="en-US" sz="2000" b="1" dirty="0">
              <a:solidFill>
                <a:schemeClr val="accent2">
                  <a:lumMod val="50000"/>
                </a:schemeClr>
              </a:solidFill>
              <a:effectLst>
                <a:outerShdw blurRad="38100" dist="38100" dir="2700000" algn="tl">
                  <a:srgbClr val="000000">
                    <a:alpha val="43137"/>
                  </a:srgbClr>
                </a:outerShdw>
              </a:effectLst>
            </a:endParaRPr>
          </a:p>
        </p:txBody>
      </p:sp>
      <p:sp>
        <p:nvSpPr>
          <p:cNvPr id="11" name="TextBox 10"/>
          <p:cNvSpPr txBox="1"/>
          <p:nvPr/>
        </p:nvSpPr>
        <p:spPr>
          <a:xfrm>
            <a:off x="300746" y="1410355"/>
            <a:ext cx="8382000" cy="5447645"/>
          </a:xfrm>
          <a:prstGeom prst="rect">
            <a:avLst/>
          </a:prstGeom>
          <a:noFill/>
        </p:spPr>
        <p:txBody>
          <a:bodyPr wrap="square" rtlCol="0">
            <a:spAutoFit/>
          </a:bodyPr>
          <a:lstStyle/>
          <a:p>
            <a:pPr marL="457200" indent="-457200">
              <a:buFont typeface="Wingdings" pitchFamily="2" charset="2"/>
              <a:buChar char="v"/>
            </a:pPr>
            <a:r>
              <a:rPr lang="en-US" sz="2200" dirty="0" smtClean="0"/>
              <a:t>Addendum </a:t>
            </a:r>
            <a:r>
              <a:rPr lang="en-US" sz="2200" dirty="0"/>
              <a:t>to the </a:t>
            </a:r>
            <a:r>
              <a:rPr lang="en-US" sz="2200" dirty="0" smtClean="0"/>
              <a:t>CAP agreement </a:t>
            </a:r>
            <a:r>
              <a:rPr lang="en-US" sz="2200" dirty="0"/>
              <a:t>committing the MUS to allocating a portion of the state appropriation in the 2015 biennium based on progress made toward </a:t>
            </a:r>
            <a:r>
              <a:rPr lang="en-US" sz="2200" b="1" i="1" dirty="0">
                <a:solidFill>
                  <a:srgbClr val="800000"/>
                </a:solidFill>
                <a:effectLst>
                  <a:outerShdw blurRad="38100" dist="38100" dir="2700000" algn="tl">
                    <a:srgbClr val="000000">
                      <a:alpha val="43137"/>
                    </a:srgbClr>
                  </a:outerShdw>
                </a:effectLst>
              </a:rPr>
              <a:t>increasing college </a:t>
            </a:r>
            <a:r>
              <a:rPr lang="en-US" sz="2200" b="1" i="1" dirty="0" smtClean="0">
                <a:solidFill>
                  <a:srgbClr val="800000"/>
                </a:solidFill>
                <a:effectLst>
                  <a:outerShdw blurRad="38100" dist="38100" dir="2700000" algn="tl">
                    <a:srgbClr val="000000">
                      <a:alpha val="43137"/>
                    </a:srgbClr>
                  </a:outerShdw>
                </a:effectLst>
              </a:rPr>
              <a:t>completions </a:t>
            </a:r>
          </a:p>
          <a:p>
            <a:pPr marL="914400" lvl="1" indent="-457200">
              <a:buFont typeface="Wingdings" pitchFamily="2" charset="2"/>
              <a:buChar char="Ø"/>
            </a:pPr>
            <a:r>
              <a:rPr lang="en-US" sz="2000" dirty="0" smtClean="0"/>
              <a:t>All </a:t>
            </a:r>
            <a:r>
              <a:rPr lang="en-US" sz="2000" dirty="0"/>
              <a:t>nine members of the Joint Appropriations Subcommittee on Education also signed the addendum</a:t>
            </a:r>
            <a:r>
              <a:rPr lang="en-US" sz="2000" dirty="0" smtClean="0"/>
              <a:t>.</a:t>
            </a:r>
          </a:p>
          <a:p>
            <a:pPr marL="914400" lvl="1" indent="-457200">
              <a:buFont typeface="Wingdings" pitchFamily="2" charset="2"/>
              <a:buChar char="Ø"/>
            </a:pPr>
            <a:endParaRPr lang="en-US" sz="1200" dirty="0" smtClean="0"/>
          </a:p>
          <a:p>
            <a:pPr marL="457200" indent="-457200">
              <a:buFont typeface="Wingdings" pitchFamily="2" charset="2"/>
              <a:buChar char="v"/>
            </a:pPr>
            <a:r>
              <a:rPr lang="en-US" sz="2200" dirty="0" smtClean="0"/>
              <a:t>Allocation performance </a:t>
            </a:r>
            <a:r>
              <a:rPr lang="en-US" sz="2200" dirty="0"/>
              <a:t>funds in the </a:t>
            </a:r>
            <a:r>
              <a:rPr lang="en-US" sz="2200" dirty="0" smtClean="0"/>
              <a:t>2</a:t>
            </a:r>
            <a:r>
              <a:rPr lang="en-US" sz="2200" baseline="30000" dirty="0" smtClean="0"/>
              <a:t>nd</a:t>
            </a:r>
            <a:r>
              <a:rPr lang="en-US" sz="2200" dirty="0" smtClean="0"/>
              <a:t> year </a:t>
            </a:r>
            <a:r>
              <a:rPr lang="en-US" sz="2200" dirty="0"/>
              <a:t>of the biennium in an amount equal to 50% of the present law adjustment in FY 15 (approx. 5% of the base funding in HB 2 for that year equaling $7.5 million).</a:t>
            </a:r>
            <a:r>
              <a:rPr lang="en-US" sz="2400" dirty="0"/>
              <a:t>  </a:t>
            </a:r>
            <a:endParaRPr lang="en-US" sz="2400" dirty="0" smtClean="0"/>
          </a:p>
          <a:p>
            <a:pPr marL="457200" indent="-457200">
              <a:buFont typeface="Wingdings" pitchFamily="2" charset="2"/>
              <a:buChar char="v"/>
            </a:pPr>
            <a:endParaRPr lang="en-US" sz="1200" dirty="0" smtClean="0"/>
          </a:p>
          <a:p>
            <a:pPr marL="457200" indent="-457200">
              <a:buFont typeface="Wingdings" pitchFamily="2" charset="2"/>
              <a:buChar char="v"/>
            </a:pPr>
            <a:r>
              <a:rPr lang="en-US" sz="2200" b="1" dirty="0" smtClean="0">
                <a:solidFill>
                  <a:srgbClr val="800000"/>
                </a:solidFill>
                <a:effectLst>
                  <a:outerShdw blurRad="38100" dist="38100" dir="2700000" algn="tl">
                    <a:srgbClr val="000000">
                      <a:alpha val="43137"/>
                    </a:srgbClr>
                  </a:outerShdw>
                </a:effectLst>
              </a:rPr>
              <a:t>UPDATE: </a:t>
            </a:r>
            <a:r>
              <a:rPr lang="en-US" sz="2200" dirty="0" smtClean="0"/>
              <a:t>BOR approved a short-term performance model in May, for the allocation of funds in FY15.</a:t>
            </a:r>
          </a:p>
          <a:p>
            <a:pPr lvl="2" indent="-457200">
              <a:buFont typeface="Wingdings" pitchFamily="2" charset="2"/>
              <a:buChar char="Ø"/>
            </a:pPr>
            <a:r>
              <a:rPr lang="en-US" sz="2000" dirty="0" smtClean="0"/>
              <a:t>The MUS will spend 2013-14 engaging faculty and staff in the development of a longer-term model.</a:t>
            </a:r>
          </a:p>
          <a:p>
            <a:pPr lvl="2" indent="-457200">
              <a:buFont typeface="Wingdings" pitchFamily="2" charset="2"/>
              <a:buChar char="Ø"/>
            </a:pPr>
            <a:r>
              <a:rPr lang="en-US" sz="2000" dirty="0" smtClean="0"/>
              <a:t>Go to </a:t>
            </a:r>
            <a:r>
              <a:rPr lang="en-US" sz="2000" dirty="0" smtClean="0">
                <a:hlinkClick r:id="rId4"/>
              </a:rPr>
              <a:t>www.mus.edu/ccm</a:t>
            </a:r>
            <a:r>
              <a:rPr lang="en-US" sz="2000" dirty="0" smtClean="0"/>
              <a:t> for more information</a:t>
            </a:r>
            <a:endParaRPr lang="en-US" sz="2000" dirty="0"/>
          </a:p>
          <a:p>
            <a:pPr marL="457200" indent="-457200">
              <a:buFont typeface="Wingdings" pitchFamily="2" charset="2"/>
              <a:buChar char="v"/>
            </a:pPr>
            <a:endParaRPr lang="en-US" sz="2400" dirty="0" smtClean="0"/>
          </a:p>
        </p:txBody>
      </p:sp>
    </p:spTree>
    <p:extLst>
      <p:ext uri="{BB962C8B-B14F-4D97-AF65-F5344CB8AC3E}">
        <p14:creationId xmlns:p14="http://schemas.microsoft.com/office/powerpoint/2010/main" val="13455215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0" y="152400"/>
            <a:ext cx="9144000" cy="609600"/>
            <a:chOff x="0"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2286000" y="304800"/>
              <a:ext cx="6858000" cy="609600"/>
            </a:xfrm>
            <a:prstGeom prst="rect">
              <a:avLst/>
            </a:prstGeom>
            <a:noFill/>
            <a:ln w="9525">
              <a:noFill/>
              <a:miter lim="800000"/>
              <a:headEnd/>
              <a:tailEnd/>
            </a:ln>
          </p:spPr>
        </p:pic>
        <p:pic>
          <p:nvPicPr>
            <p:cNvPr id="4" name="Picture 5"/>
            <p:cNvPicPr>
              <a:picLocks noChangeAspect="1" noChangeArrowheads="1"/>
            </p:cNvPicPr>
            <p:nvPr/>
          </p:nvPicPr>
          <p:blipFill>
            <a:blip r:embed="rId3" cstate="print"/>
            <a:srcRect b="4478"/>
            <a:stretch>
              <a:fillRect/>
            </a:stretch>
          </p:blipFill>
          <p:spPr bwMode="auto">
            <a:xfrm>
              <a:off x="0" y="304800"/>
              <a:ext cx="2390775" cy="609600"/>
            </a:xfrm>
            <a:prstGeom prst="rect">
              <a:avLst/>
            </a:prstGeom>
            <a:noFill/>
            <a:ln w="9525">
              <a:noFill/>
              <a:miter lim="800000"/>
              <a:headEnd/>
              <a:tailEnd/>
            </a:ln>
          </p:spPr>
        </p:pic>
      </p:grpSp>
      <p:sp>
        <p:nvSpPr>
          <p:cNvPr id="9" name="Title 1"/>
          <p:cNvSpPr txBox="1">
            <a:spLocks/>
          </p:cNvSpPr>
          <p:nvPr/>
        </p:nvSpPr>
        <p:spPr>
          <a:xfrm>
            <a:off x="834146" y="762000"/>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C0504D">
                    <a:lumMod val="50000"/>
                  </a:srgbClr>
                </a:solidFill>
                <a:effectLst>
                  <a:outerShdw blurRad="38100" dist="38100" dir="2700000" algn="tl">
                    <a:srgbClr val="000000">
                      <a:alpha val="43137"/>
                    </a:srgbClr>
                  </a:outerShdw>
                </a:effectLst>
                <a:uLnTx/>
                <a:uFillTx/>
                <a:latin typeface="Calibri"/>
              </a:rPr>
              <a:t>System Initiatives</a:t>
            </a:r>
            <a:endParaRPr kumimoji="0" lang="en-US" sz="2000" b="1" i="0" u="none" strike="noStrike" kern="1200" cap="none" spc="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Calibri"/>
            </a:endParaRPr>
          </a:p>
        </p:txBody>
      </p:sp>
      <p:sp>
        <p:nvSpPr>
          <p:cNvPr id="10" name="TextBox 9"/>
          <p:cNvSpPr txBox="1"/>
          <p:nvPr/>
        </p:nvSpPr>
        <p:spPr>
          <a:xfrm>
            <a:off x="304800" y="1461080"/>
            <a:ext cx="8382000" cy="5447645"/>
          </a:xfrm>
          <a:prstGeom prst="rect">
            <a:avLst/>
          </a:prstGeom>
          <a:noFill/>
        </p:spPr>
        <p:txBody>
          <a:bodyPr wrap="square" rtlCol="0">
            <a:spAutoFit/>
          </a:bodyPr>
          <a:lstStyle/>
          <a:p>
            <a:pPr algn="ctr"/>
            <a:r>
              <a:rPr lang="en-US" sz="2400" b="1" dirty="0">
                <a:effectLst>
                  <a:outerShdw blurRad="50800" dist="38100" dir="2700000" algn="tl">
                    <a:srgbClr val="000000">
                      <a:alpha val="40000"/>
                    </a:srgbClr>
                  </a:outerShdw>
                </a:effectLst>
              </a:rPr>
              <a:t>Total Funding = $7.5 </a:t>
            </a:r>
            <a:r>
              <a:rPr lang="en-US" sz="2400" b="1" dirty="0" smtClean="0">
                <a:effectLst>
                  <a:outerShdw blurRad="50800" dist="38100" dir="2700000" algn="tl">
                    <a:srgbClr val="000000">
                      <a:alpha val="40000"/>
                    </a:srgbClr>
                  </a:outerShdw>
                </a:effectLst>
              </a:rPr>
              <a:t>million</a:t>
            </a:r>
          </a:p>
          <a:p>
            <a:pPr algn="ctr"/>
            <a:endParaRPr lang="en-US" sz="2400" dirty="0"/>
          </a:p>
          <a:p>
            <a:r>
              <a:rPr lang="en-US" sz="2400" b="1" dirty="0">
                <a:effectLst>
                  <a:outerShdw blurRad="50800" dist="38100" dir="2700000" algn="tl">
                    <a:srgbClr val="000000">
                      <a:alpha val="40000"/>
                    </a:srgbClr>
                  </a:outerShdw>
                </a:effectLst>
              </a:rPr>
              <a:t>Veterans </a:t>
            </a:r>
            <a:r>
              <a:rPr lang="en-US" sz="2400" b="1" dirty="0" smtClean="0">
                <a:effectLst>
                  <a:outerShdw blurRad="50800" dist="38100" dir="2700000" algn="tl">
                    <a:srgbClr val="000000">
                      <a:alpha val="40000"/>
                    </a:srgbClr>
                  </a:outerShdw>
                </a:effectLst>
              </a:rPr>
              <a:t>Success </a:t>
            </a:r>
            <a:r>
              <a:rPr lang="en-US" sz="2400" dirty="0" smtClean="0">
                <a:effectLst>
                  <a:outerShdw blurRad="50800" dist="38100" dir="2700000" algn="tl">
                    <a:srgbClr val="000000">
                      <a:alpha val="40000"/>
                    </a:srgbClr>
                  </a:outerShdw>
                </a:effectLst>
              </a:rPr>
              <a:t>- </a:t>
            </a:r>
            <a:r>
              <a:rPr lang="en-US" sz="2400" dirty="0" smtClean="0"/>
              <a:t>$1 </a:t>
            </a:r>
            <a:r>
              <a:rPr lang="en-US" sz="2400" dirty="0"/>
              <a:t>million </a:t>
            </a:r>
            <a:r>
              <a:rPr lang="en-US" sz="2400" dirty="0" smtClean="0"/>
              <a:t>(OTO</a:t>
            </a:r>
            <a:r>
              <a:rPr lang="en-US" sz="2400" dirty="0"/>
              <a:t>)</a:t>
            </a:r>
          </a:p>
          <a:p>
            <a:pPr lvl="0"/>
            <a:r>
              <a:rPr lang="en-US" sz="2400" dirty="0" smtClean="0"/>
              <a:t> </a:t>
            </a:r>
            <a:r>
              <a:rPr lang="en-US" sz="2400" dirty="0"/>
              <a:t> </a:t>
            </a:r>
          </a:p>
          <a:p>
            <a:r>
              <a:rPr lang="en-US" sz="2400" b="1" dirty="0">
                <a:effectLst>
                  <a:outerShdw blurRad="50800" dist="38100" dir="2700000" algn="tl">
                    <a:srgbClr val="000000">
                      <a:alpha val="40000"/>
                    </a:srgbClr>
                  </a:outerShdw>
                </a:effectLst>
              </a:rPr>
              <a:t>Workforce Development &amp; 2-year Education:</a:t>
            </a:r>
            <a:r>
              <a:rPr lang="en-US" sz="2400" dirty="0"/>
              <a:t> </a:t>
            </a:r>
            <a:r>
              <a:rPr lang="en-US" sz="2400" dirty="0" smtClean="0"/>
              <a:t>$</a:t>
            </a:r>
            <a:r>
              <a:rPr lang="en-US" sz="2400" dirty="0"/>
              <a:t>1 million </a:t>
            </a:r>
            <a:r>
              <a:rPr lang="en-US" sz="2400" dirty="0" smtClean="0"/>
              <a:t>(OTO</a:t>
            </a:r>
            <a:r>
              <a:rPr lang="en-US" sz="2400" dirty="0"/>
              <a:t>)</a:t>
            </a:r>
          </a:p>
          <a:p>
            <a:pPr lvl="0"/>
            <a:r>
              <a:rPr lang="en-US" sz="2400" dirty="0" smtClean="0"/>
              <a:t> </a:t>
            </a:r>
            <a:r>
              <a:rPr lang="en-US" sz="2400" dirty="0"/>
              <a:t> </a:t>
            </a:r>
          </a:p>
          <a:p>
            <a:r>
              <a:rPr lang="en-US" sz="2400" b="1" dirty="0">
                <a:effectLst>
                  <a:outerShdw blurRad="50800" dist="38100" dir="2700000" algn="tl">
                    <a:srgbClr val="000000">
                      <a:alpha val="40000"/>
                    </a:srgbClr>
                  </a:outerShdw>
                </a:effectLst>
              </a:rPr>
              <a:t>WWAMI Expansion: </a:t>
            </a:r>
            <a:r>
              <a:rPr lang="en-US" sz="2400" dirty="0" smtClean="0"/>
              <a:t>increase slots in WWAMI from </a:t>
            </a:r>
            <a:r>
              <a:rPr lang="en-US" sz="2400" dirty="0"/>
              <a:t>20 to 30.</a:t>
            </a:r>
            <a:r>
              <a:rPr lang="en-US" sz="2400" b="1" dirty="0">
                <a:effectLst>
                  <a:outerShdw blurRad="50800" dist="38100" dir="2700000" algn="tl">
                    <a:srgbClr val="000000">
                      <a:alpha val="40000"/>
                    </a:srgbClr>
                  </a:outerShdw>
                </a:effectLst>
              </a:rPr>
              <a:t> </a:t>
            </a:r>
            <a:r>
              <a:rPr lang="en-US" sz="2400" b="1" dirty="0" smtClean="0"/>
              <a:t>                 </a:t>
            </a:r>
            <a:r>
              <a:rPr lang="en-US" sz="2400" dirty="0" smtClean="0"/>
              <a:t>= </a:t>
            </a:r>
            <a:r>
              <a:rPr lang="en-US" sz="2400" dirty="0"/>
              <a:t>$908,174 (biennial</a:t>
            </a:r>
            <a:r>
              <a:rPr lang="en-US" sz="2400" dirty="0" smtClean="0"/>
              <a:t>)</a:t>
            </a:r>
          </a:p>
          <a:p>
            <a:endParaRPr lang="en-US" sz="1200" dirty="0"/>
          </a:p>
          <a:p>
            <a:r>
              <a:rPr lang="en-US" sz="2400" b="1" dirty="0">
                <a:effectLst>
                  <a:outerShdw blurRad="50800" dist="38100" dir="2700000" algn="tl">
                    <a:srgbClr val="000000">
                      <a:alpha val="40000"/>
                    </a:srgbClr>
                  </a:outerShdw>
                </a:effectLst>
              </a:rPr>
              <a:t>Veterinary Medicine: </a:t>
            </a:r>
            <a:r>
              <a:rPr lang="en-US" sz="2400" dirty="0" smtClean="0"/>
              <a:t>a </a:t>
            </a:r>
            <a:r>
              <a:rPr lang="en-US" sz="2400" dirty="0"/>
              <a:t>joint program between MSU and </a:t>
            </a:r>
            <a:r>
              <a:rPr lang="en-US" sz="2400" dirty="0" smtClean="0"/>
              <a:t>WSU </a:t>
            </a:r>
            <a:r>
              <a:rPr lang="en-US" sz="2400" b="1" dirty="0" smtClean="0"/>
              <a:t>= </a:t>
            </a:r>
            <a:r>
              <a:rPr lang="en-US" sz="2400" dirty="0"/>
              <a:t>$1 million </a:t>
            </a:r>
            <a:r>
              <a:rPr lang="en-US" sz="2400" dirty="0" smtClean="0"/>
              <a:t>(OTO)</a:t>
            </a:r>
          </a:p>
          <a:p>
            <a:r>
              <a:rPr lang="en-US" sz="2400" dirty="0"/>
              <a:t> </a:t>
            </a:r>
          </a:p>
          <a:p>
            <a:r>
              <a:rPr lang="en-US" sz="2400" b="1" dirty="0">
                <a:effectLst>
                  <a:outerShdw blurRad="50800" dist="38100" dir="2700000" algn="tl">
                    <a:srgbClr val="000000">
                      <a:alpha val="40000"/>
                    </a:srgbClr>
                  </a:outerShdw>
                </a:effectLst>
              </a:rPr>
              <a:t>Energy &amp; Natural Resources Doctoral Program</a:t>
            </a:r>
            <a:r>
              <a:rPr lang="en-US" sz="2400" b="1" dirty="0" smtClean="0">
                <a:effectLst>
                  <a:outerShdw blurRad="50800" dist="38100" dir="2700000" algn="tl">
                    <a:srgbClr val="000000">
                      <a:alpha val="40000"/>
                    </a:srgbClr>
                  </a:outerShdw>
                </a:effectLst>
              </a:rPr>
              <a:t>: </a:t>
            </a:r>
            <a:r>
              <a:rPr lang="en-US" sz="2400" dirty="0" smtClean="0"/>
              <a:t>collaborative </a:t>
            </a:r>
            <a:r>
              <a:rPr lang="en-US" sz="2400" dirty="0"/>
              <a:t>Materials Science doctoral program with Montana Tech, </a:t>
            </a:r>
            <a:r>
              <a:rPr lang="en-US" sz="2400" dirty="0" smtClean="0"/>
              <a:t>UM, MSU = </a:t>
            </a:r>
            <a:r>
              <a:rPr lang="en-US" sz="2400" dirty="0"/>
              <a:t>$600,000 </a:t>
            </a:r>
            <a:r>
              <a:rPr lang="en-US" sz="2400" dirty="0" smtClean="0"/>
              <a:t>(OTO)</a:t>
            </a:r>
          </a:p>
        </p:txBody>
      </p:sp>
    </p:spTree>
    <p:extLst>
      <p:ext uri="{BB962C8B-B14F-4D97-AF65-F5344CB8AC3E}">
        <p14:creationId xmlns:p14="http://schemas.microsoft.com/office/powerpoint/2010/main" val="18045746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914400" y="463593"/>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C0504D">
                    <a:lumMod val="50000"/>
                  </a:srgbClr>
                </a:solidFill>
                <a:effectLst>
                  <a:outerShdw blurRad="38100" dist="38100" dir="2700000" algn="tl">
                    <a:srgbClr val="000000">
                      <a:alpha val="43137"/>
                    </a:srgbClr>
                  </a:outerShdw>
                </a:effectLst>
                <a:uLnTx/>
                <a:uFillTx/>
                <a:latin typeface="Calibri"/>
              </a:rPr>
              <a:t>System Initiatives (cont.)</a:t>
            </a:r>
            <a:endParaRPr kumimoji="0" lang="en-US" sz="2000" b="1" i="0" u="none" strike="noStrike" kern="1200" cap="none" spc="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Calibri"/>
            </a:endParaRPr>
          </a:p>
        </p:txBody>
      </p:sp>
      <p:grpSp>
        <p:nvGrpSpPr>
          <p:cNvPr id="3" name="Group 2"/>
          <p:cNvGrpSpPr/>
          <p:nvPr/>
        </p:nvGrpSpPr>
        <p:grpSpPr>
          <a:xfrm>
            <a:off x="1" y="-8105"/>
            <a:ext cx="9144000" cy="465305"/>
            <a:chOff x="1" y="304800"/>
            <a:chExt cx="9144000" cy="609600"/>
          </a:xfrm>
        </p:grpSpPr>
        <p:pic>
          <p:nvPicPr>
            <p:cNvPr id="4" name="Picture 3"/>
            <p:cNvPicPr>
              <a:picLocks noChangeAspect="1" noChangeArrowheads="1"/>
            </p:cNvPicPr>
            <p:nvPr/>
          </p:nvPicPr>
          <p:blipFill>
            <a:blip r:embed="rId2" cstate="print"/>
            <a:srcRect b="11111"/>
            <a:stretch>
              <a:fillRect/>
            </a:stretch>
          </p:blipFill>
          <p:spPr bwMode="auto">
            <a:xfrm>
              <a:off x="1828800" y="304800"/>
              <a:ext cx="7315201" cy="60960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b="4478"/>
            <a:stretch>
              <a:fillRect/>
            </a:stretch>
          </p:blipFill>
          <p:spPr bwMode="auto">
            <a:xfrm>
              <a:off x="1" y="304800"/>
              <a:ext cx="1828799" cy="609600"/>
            </a:xfrm>
            <a:prstGeom prst="rect">
              <a:avLst/>
            </a:prstGeom>
            <a:noFill/>
            <a:ln w="9525">
              <a:noFill/>
              <a:miter lim="800000"/>
              <a:headEnd/>
              <a:tailEnd/>
            </a:ln>
          </p:spPr>
        </p:pic>
      </p:grpSp>
      <p:sp>
        <p:nvSpPr>
          <p:cNvPr id="6" name="TextBox 5"/>
          <p:cNvSpPr txBox="1"/>
          <p:nvPr/>
        </p:nvSpPr>
        <p:spPr>
          <a:xfrm>
            <a:off x="304800" y="1328531"/>
            <a:ext cx="8382000" cy="489364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Total Funding = $7.5 million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Medical Residency Expansion: </a:t>
            </a:r>
            <a:r>
              <a:rPr kumimoji="0" lang="en-US" sz="2400" b="0" i="0" u="none" strike="noStrike" kern="0" cap="none" spc="0" normalizeH="0" baseline="0" noProof="0" dirty="0" smtClean="0">
                <a:ln>
                  <a:noFill/>
                </a:ln>
                <a:solidFill>
                  <a:prstClr val="black"/>
                </a:solidFill>
                <a:effectLst/>
                <a:uLnTx/>
                <a:uFillTx/>
              </a:rPr>
              <a:t>= $400,000 (biennial)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Community College Workforce Development: </a:t>
            </a:r>
            <a:r>
              <a:rPr kumimoji="0" lang="en-US" sz="2400" b="0" i="0" u="none" strike="noStrike" kern="0" cap="none" spc="0" normalizeH="0" baseline="0" noProof="0" dirty="0" smtClean="0">
                <a:ln>
                  <a:noFill/>
                </a:ln>
                <a:solidFill>
                  <a:prstClr val="black"/>
                </a:solidFill>
                <a:effectLst/>
                <a:uLnTx/>
                <a:uFillTx/>
              </a:rPr>
              <a:t>= $1 million (OTO)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MSUN Bio-energy Research Center:</a:t>
            </a:r>
            <a:r>
              <a:rPr kumimoji="0" lang="en-US" sz="2400" b="0" i="0" u="none" strike="noStrike" kern="0" cap="none" spc="0" normalizeH="0" baseline="0" noProof="0" dirty="0" smtClean="0">
                <a:ln>
                  <a:noFill/>
                </a:ln>
                <a:solidFill>
                  <a:prstClr val="black"/>
                </a:solidFill>
                <a:effectLst/>
                <a:uLnTx/>
                <a:uFillTx/>
              </a:rPr>
              <a:t>  = $400,000 (OTO)</a:t>
            </a:r>
            <a:r>
              <a:rPr kumimoji="0" lang="en-US" sz="2400" b="1"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Increase Tribal College Assistance:</a:t>
            </a:r>
            <a:r>
              <a:rPr kumimoji="0" lang="en-US" sz="2400" b="0" i="0" u="none" strike="noStrike" kern="0" cap="none" spc="0" normalizeH="0" baseline="0" noProof="0" dirty="0" smtClean="0">
                <a:ln>
                  <a:noFill/>
                </a:ln>
                <a:solidFill>
                  <a:prstClr val="black"/>
                </a:solidFill>
                <a:effectLst/>
                <a:uLnTx/>
                <a:uFillTx/>
              </a:rPr>
              <a:t>  = $368,884 (OTO)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Extension Service-Local Government Center</a:t>
            </a:r>
            <a:r>
              <a:rPr kumimoji="0" lang="en-US" sz="2400" b="0"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a:t>
            </a:r>
            <a:r>
              <a:rPr kumimoji="0" lang="en-US" sz="2400" b="0" i="0" u="none" strike="noStrike" kern="0" cap="none" spc="0" normalizeH="0" baseline="0" noProof="0" dirty="0" smtClean="0">
                <a:ln>
                  <a:noFill/>
                </a:ln>
                <a:solidFill>
                  <a:prstClr val="black"/>
                </a:solidFill>
                <a:effectLst/>
                <a:uLnTx/>
                <a:uFillTx/>
              </a:rPr>
              <a:t> = $200,000 (OTO)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Coal &amp; Mine Data Records:</a:t>
            </a:r>
            <a:r>
              <a:rPr kumimoji="0" lang="en-US" sz="2400" b="0" i="0" u="none" strike="noStrike" kern="0" cap="none" spc="0" normalizeH="0" baseline="0" noProof="0" dirty="0" smtClean="0">
                <a:ln>
                  <a:noFill/>
                </a:ln>
                <a:solidFill>
                  <a:prstClr val="black"/>
                </a:solidFill>
                <a:effectLst/>
                <a:uLnTx/>
                <a:uFillTx/>
              </a:rPr>
              <a:t> = $600,000 (OTO)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982407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nvPr>
        </p:nvGraphicFramePr>
        <p:xfrm>
          <a:off x="403576" y="1008241"/>
          <a:ext cx="8496121" cy="5348109"/>
        </p:xfrm>
        <a:graphic>
          <a:graphicData uri="http://schemas.openxmlformats.org/drawingml/2006/chart">
            <c:chart xmlns:c="http://schemas.openxmlformats.org/drawingml/2006/chart" xmlns:r="http://schemas.openxmlformats.org/officeDocument/2006/relationships" r:id="rId3"/>
          </a:graphicData>
        </a:graphic>
      </p:graphicFrame>
      <p:sp>
        <p:nvSpPr>
          <p:cNvPr id="1027" name="Rectangle 4"/>
          <p:cNvSpPr>
            <a:spLocks noChangeArrowheads="1"/>
          </p:cNvSpPr>
          <p:nvPr/>
        </p:nvSpPr>
        <p:spPr bwMode="auto">
          <a:xfrm>
            <a:off x="381000" y="141113"/>
            <a:ext cx="7874000" cy="1066800"/>
          </a:xfrm>
          <a:prstGeom prst="rect">
            <a:avLst/>
          </a:prstGeom>
          <a:noFill/>
          <a:ln w="9525">
            <a:noFill/>
            <a:miter lim="800000"/>
            <a:headEnd/>
            <a:tailEnd/>
          </a:ln>
        </p:spPr>
        <p:txBody>
          <a:bodyPr anchor="ctr"/>
          <a:lstStyle/>
          <a:p>
            <a:pPr>
              <a:defRPr/>
            </a:pPr>
            <a:r>
              <a:rPr lang="en-US" sz="3200" dirty="0" smtClean="0">
                <a:solidFill>
                  <a:srgbClr val="F4B82D"/>
                </a:solidFill>
                <a:latin typeface="Century Schoolbook" panose="02040604050505020304" pitchFamily="18" charset="0"/>
                <a:cs typeface="Arial" pitchFamily="34" charset="0"/>
              </a:rPr>
              <a:t>Financial Overview</a:t>
            </a:r>
            <a:endParaRPr lang="en-US" sz="3200" dirty="0">
              <a:solidFill>
                <a:srgbClr val="F4B82D"/>
              </a:solidFill>
              <a:latin typeface="Century Schoolbook" panose="02040604050505020304" pitchFamily="18" charset="0"/>
              <a:cs typeface="Arial" pitchFamily="34" charset="0"/>
            </a:endParaRPr>
          </a:p>
          <a:p>
            <a:pPr>
              <a:defRPr/>
            </a:pPr>
            <a:r>
              <a:rPr lang="en-US" sz="2400" i="1" dirty="0">
                <a:solidFill>
                  <a:srgbClr val="FFFFFF"/>
                </a:solidFill>
                <a:latin typeface="Arial" pitchFamily="34" charset="0"/>
                <a:cs typeface="Arial" pitchFamily="34" charset="0"/>
              </a:rPr>
              <a:t>MSU 4-</a:t>
            </a:r>
            <a:r>
              <a:rPr lang="en-US" sz="2400" i="1" dirty="0" smtClean="0">
                <a:solidFill>
                  <a:srgbClr val="FFFFFF"/>
                </a:solidFill>
                <a:latin typeface="Arial" pitchFamily="34" charset="0"/>
                <a:cs typeface="Arial" pitchFamily="34" charset="0"/>
              </a:rPr>
              <a:t>Campus </a:t>
            </a:r>
            <a:r>
              <a:rPr lang="en-US" sz="2400" i="1" u="sng" dirty="0" smtClean="0">
                <a:solidFill>
                  <a:srgbClr val="FFFFFF"/>
                </a:solidFill>
                <a:latin typeface="Arial" pitchFamily="34" charset="0"/>
                <a:cs typeface="Arial" pitchFamily="34" charset="0"/>
              </a:rPr>
              <a:t>Total</a:t>
            </a:r>
            <a:r>
              <a:rPr lang="en-US" sz="2400" i="1" dirty="0" smtClean="0">
                <a:solidFill>
                  <a:srgbClr val="FFFFFF"/>
                </a:solidFill>
                <a:latin typeface="Arial" pitchFamily="34" charset="0"/>
                <a:cs typeface="Arial" pitchFamily="34" charset="0"/>
              </a:rPr>
              <a:t> Revenues </a:t>
            </a:r>
            <a:r>
              <a:rPr lang="en-US" sz="2000" dirty="0">
                <a:solidFill>
                  <a:srgbClr val="FFFFFF"/>
                </a:solidFill>
              </a:rPr>
              <a:t>(Including State Allocation</a:t>
            </a:r>
            <a:r>
              <a:rPr lang="en-US" sz="2000" dirty="0" smtClean="0">
                <a:solidFill>
                  <a:srgbClr val="FFFFFF"/>
                </a:solidFill>
              </a:rPr>
              <a:t>)</a:t>
            </a:r>
            <a:endParaRPr lang="en-US" sz="2400" i="1" dirty="0" smtClean="0">
              <a:solidFill>
                <a:srgbClr val="FFFFFF"/>
              </a:solidFill>
              <a:latin typeface="Arial" pitchFamily="34" charset="0"/>
              <a:cs typeface="Arial" pitchFamily="34" charset="0"/>
            </a:endParaRPr>
          </a:p>
          <a:p>
            <a:pPr>
              <a:defRPr/>
            </a:pPr>
            <a:r>
              <a:rPr lang="en-US" sz="2400" i="1" dirty="0" smtClean="0">
                <a:solidFill>
                  <a:srgbClr val="FFFFFF"/>
                </a:solidFill>
                <a:latin typeface="Arial" pitchFamily="34" charset="0"/>
                <a:cs typeface="Arial" pitchFamily="34" charset="0"/>
              </a:rPr>
              <a:t>FY13 Actuals</a:t>
            </a:r>
            <a:endParaRPr lang="en-US" sz="2400" i="1" dirty="0">
              <a:solidFill>
                <a:srgbClr val="FFFFFF"/>
              </a:solidFill>
              <a:latin typeface="Arial" pitchFamily="34" charset="0"/>
              <a:cs typeface="Arial" pitchFamily="34" charset="0"/>
            </a:endParaRPr>
          </a:p>
        </p:txBody>
      </p:sp>
      <p:sp>
        <p:nvSpPr>
          <p:cNvPr id="8" name="TextBox 7"/>
          <p:cNvSpPr txBox="1"/>
          <p:nvPr/>
        </p:nvSpPr>
        <p:spPr>
          <a:xfrm>
            <a:off x="5252155" y="1179691"/>
            <a:ext cx="3505200" cy="369332"/>
          </a:xfrm>
          <a:prstGeom prst="rect">
            <a:avLst/>
          </a:prstGeom>
          <a:noFill/>
          <a:ln>
            <a:solidFill>
              <a:schemeClr val="accent1"/>
            </a:solidFill>
          </a:ln>
        </p:spPr>
        <p:txBody>
          <a:bodyPr wrap="square" rtlCol="0">
            <a:spAutoFit/>
          </a:bodyPr>
          <a:lstStyle/>
          <a:p>
            <a:r>
              <a:rPr lang="en-US" dirty="0" smtClean="0">
                <a:solidFill>
                  <a:srgbClr val="FFFFFF"/>
                </a:solidFill>
              </a:rPr>
              <a:t>Total Revenue = $ 644,330,184</a:t>
            </a:r>
            <a:endParaRPr lang="en-US" dirty="0">
              <a:solidFill>
                <a:srgbClr val="FFFFFF"/>
              </a:solidFill>
            </a:endParaRPr>
          </a:p>
        </p:txBody>
      </p:sp>
      <p:sp>
        <p:nvSpPr>
          <p:cNvPr id="3" name="Slide Number Placeholder 2"/>
          <p:cNvSpPr>
            <a:spLocks noGrp="1"/>
          </p:cNvSpPr>
          <p:nvPr>
            <p:ph type="sldNum" sz="quarter" idx="12"/>
          </p:nvPr>
        </p:nvSpPr>
        <p:spPr/>
        <p:txBody>
          <a:bodyPr/>
          <a:lstStyle/>
          <a:p>
            <a:pPr>
              <a:defRPr/>
            </a:pPr>
            <a:fld id="{558FD9E7-A895-451F-A872-3A0AF9412374}" type="slidenum">
              <a:rPr lang="en-US" smtClean="0"/>
              <a:pPr>
                <a:defRPr/>
              </a:pPr>
              <a:t>12</a:t>
            </a:fld>
            <a:endParaRPr lang="en-US" dirty="0"/>
          </a:p>
        </p:txBody>
      </p:sp>
      <p:sp>
        <p:nvSpPr>
          <p:cNvPr id="11" name="TextBox 10"/>
          <p:cNvSpPr txBox="1"/>
          <p:nvPr/>
        </p:nvSpPr>
        <p:spPr>
          <a:xfrm>
            <a:off x="7073006" y="5877010"/>
            <a:ext cx="1996819" cy="230832"/>
          </a:xfrm>
          <a:prstGeom prst="rect">
            <a:avLst/>
          </a:prstGeom>
          <a:noFill/>
        </p:spPr>
        <p:txBody>
          <a:bodyPr wrap="square" rtlCol="0">
            <a:spAutoFit/>
          </a:bodyPr>
          <a:lstStyle/>
          <a:p>
            <a:r>
              <a:rPr lang="en-US" sz="900" dirty="0" smtClean="0">
                <a:solidFill>
                  <a:schemeClr val="bg1"/>
                </a:solidFill>
                <a:latin typeface="+mn-lt"/>
              </a:rPr>
              <a:t>Source: </a:t>
            </a:r>
            <a:r>
              <a:rPr lang="en-US" sz="900" dirty="0" err="1" smtClean="0">
                <a:solidFill>
                  <a:schemeClr val="bg1"/>
                </a:solidFill>
                <a:latin typeface="+mn-lt"/>
              </a:rPr>
              <a:t>BoR</a:t>
            </a:r>
            <a:r>
              <a:rPr lang="en-US" sz="900" dirty="0" smtClean="0">
                <a:solidFill>
                  <a:schemeClr val="bg1"/>
                </a:solidFill>
                <a:latin typeface="+mn-lt"/>
              </a:rPr>
              <a:t> Annual Operating Reports</a:t>
            </a:r>
            <a:endParaRPr lang="en-US" sz="900" dirty="0">
              <a:solidFill>
                <a:schemeClr val="bg1"/>
              </a:solidFill>
              <a:latin typeface="+mn-lt"/>
            </a:endParaRPr>
          </a:p>
        </p:txBody>
      </p:sp>
    </p:spTree>
    <p:extLst>
      <p:ext uri="{BB962C8B-B14F-4D97-AF65-F5344CB8AC3E}">
        <p14:creationId xmlns:p14="http://schemas.microsoft.com/office/powerpoint/2010/main" val="121185704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 y="-8105"/>
            <a:ext cx="9144000" cy="465305"/>
            <a:chOff x="1"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1828800" y="304800"/>
              <a:ext cx="7315201" cy="6096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4478"/>
            <a:stretch>
              <a:fillRect/>
            </a:stretch>
          </p:blipFill>
          <p:spPr bwMode="auto">
            <a:xfrm>
              <a:off x="1" y="304800"/>
              <a:ext cx="1828799" cy="609600"/>
            </a:xfrm>
            <a:prstGeom prst="rect">
              <a:avLst/>
            </a:prstGeom>
            <a:noFill/>
            <a:ln w="9525">
              <a:noFill/>
              <a:miter lim="800000"/>
              <a:headEnd/>
              <a:tailEnd/>
            </a:ln>
          </p:spPr>
        </p:pic>
      </p:grpSp>
      <p:sp>
        <p:nvSpPr>
          <p:cNvPr id="5" name="Title 1"/>
          <p:cNvSpPr txBox="1">
            <a:spLocks/>
          </p:cNvSpPr>
          <p:nvPr/>
        </p:nvSpPr>
        <p:spPr>
          <a:xfrm>
            <a:off x="834146" y="473766"/>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solidFill>
                  <a:schemeClr val="accent2">
                    <a:lumMod val="50000"/>
                  </a:schemeClr>
                </a:solidFill>
                <a:effectLst>
                  <a:outerShdw blurRad="38100" dist="38100" dir="2700000" algn="tl">
                    <a:srgbClr val="000000">
                      <a:alpha val="43137"/>
                    </a:srgbClr>
                  </a:outerShdw>
                </a:effectLst>
              </a:rPr>
              <a:t>Long-range Building Projects </a:t>
            </a:r>
          </a:p>
        </p:txBody>
      </p:sp>
      <p:sp>
        <p:nvSpPr>
          <p:cNvPr id="6" name="TextBox 5"/>
          <p:cNvSpPr txBox="1"/>
          <p:nvPr/>
        </p:nvSpPr>
        <p:spPr>
          <a:xfrm>
            <a:off x="304800" y="1328531"/>
            <a:ext cx="8382000" cy="5693866"/>
          </a:xfrm>
          <a:prstGeom prst="rect">
            <a:avLst/>
          </a:prstGeom>
          <a:noFill/>
        </p:spPr>
        <p:txBody>
          <a:bodyPr wrap="square" rtlCol="0">
            <a:spAutoFit/>
          </a:bodyPr>
          <a:lstStyle/>
          <a:p>
            <a:pPr algn="ctr"/>
            <a:r>
              <a:rPr lang="en-US" sz="2400" b="1" dirty="0" smtClean="0"/>
              <a:t> </a:t>
            </a:r>
            <a:r>
              <a:rPr lang="en-US" sz="2400" b="1" dirty="0"/>
              <a:t>Total Appropriation = $53.9 million</a:t>
            </a:r>
            <a:endParaRPr lang="en-US" sz="2400" dirty="0"/>
          </a:p>
          <a:p>
            <a:pPr algn="ctr"/>
            <a:r>
              <a:rPr lang="en-US" sz="2400" b="1" dirty="0"/>
              <a:t> Authority Only = $51.5 </a:t>
            </a:r>
            <a:r>
              <a:rPr lang="en-US" sz="2400" b="1" dirty="0" smtClean="0"/>
              <a:t>million</a:t>
            </a:r>
          </a:p>
          <a:p>
            <a:pPr algn="ctr"/>
            <a:endParaRPr lang="en-US" sz="1200" dirty="0"/>
          </a:p>
          <a:p>
            <a:r>
              <a:rPr lang="en-US" sz="2400" b="1" dirty="0">
                <a:effectLst>
                  <a:outerShdw blurRad="50800" dist="38100" dir="2700000" algn="tl">
                    <a:srgbClr val="000000">
                      <a:alpha val="40000"/>
                    </a:srgbClr>
                  </a:outerShdw>
                </a:effectLst>
              </a:rPr>
              <a:t>Building Projects</a:t>
            </a:r>
            <a:r>
              <a:rPr lang="en-US" sz="2400" dirty="0"/>
              <a:t>	</a:t>
            </a:r>
          </a:p>
          <a:p>
            <a:pPr marL="342900" lvl="0" indent="-342900">
              <a:buFont typeface="Arial" pitchFamily="34" charset="0"/>
              <a:buChar char="•"/>
            </a:pPr>
            <a:r>
              <a:rPr lang="en-US" sz="2200" dirty="0"/>
              <a:t>Missoula College, UM Missoula, $29M</a:t>
            </a:r>
          </a:p>
          <a:p>
            <a:pPr marL="342900" lvl="0" indent="-342900">
              <a:buFont typeface="Arial" pitchFamily="34" charset="0"/>
              <a:buChar char="•"/>
            </a:pPr>
            <a:r>
              <a:rPr lang="en-US" sz="2200" dirty="0"/>
              <a:t>Health &amp; Science Building Renovation, MSU Billings $10M</a:t>
            </a:r>
          </a:p>
          <a:p>
            <a:pPr marL="342900" lvl="0" indent="-342900">
              <a:buFont typeface="Arial" pitchFamily="34" charset="0"/>
              <a:buChar char="•"/>
            </a:pPr>
            <a:r>
              <a:rPr lang="en-US" sz="2200" dirty="0"/>
              <a:t>Automotive and Diesel Technology Building, MSU Northern, $4.9M</a:t>
            </a:r>
          </a:p>
          <a:p>
            <a:pPr marL="342900" lvl="0" indent="-342900">
              <a:buFont typeface="Arial" pitchFamily="34" charset="0"/>
              <a:buChar char="•"/>
            </a:pPr>
            <a:r>
              <a:rPr lang="en-US" sz="2200" dirty="0"/>
              <a:t>Main Hall Renovation, Phase 3, UM Western, $4M</a:t>
            </a:r>
          </a:p>
          <a:p>
            <a:pPr marL="342900" lvl="0" indent="-342900">
              <a:buFont typeface="Arial" pitchFamily="34" charset="0"/>
              <a:buChar char="•"/>
            </a:pPr>
            <a:r>
              <a:rPr lang="en-US" sz="2200" dirty="0"/>
              <a:t>Replace Roof and Other Renovations, Great Falls College MSU, $1M</a:t>
            </a:r>
          </a:p>
          <a:p>
            <a:pPr marL="342900" lvl="0" indent="-342900">
              <a:buFont typeface="Arial" pitchFamily="34" charset="0"/>
              <a:buChar char="•"/>
            </a:pPr>
            <a:r>
              <a:rPr lang="en-US" sz="2200" dirty="0"/>
              <a:t>Natural Resource Center Addition, MT Tech, $5M</a:t>
            </a:r>
          </a:p>
          <a:p>
            <a:r>
              <a:rPr lang="en-US" sz="1200" dirty="0" smtClean="0"/>
              <a:t> </a:t>
            </a:r>
            <a:endParaRPr lang="en-US" sz="1200" dirty="0"/>
          </a:p>
          <a:p>
            <a:r>
              <a:rPr lang="en-US" sz="2400" b="1" dirty="0">
                <a:effectLst>
                  <a:outerShdw blurRad="50800" dist="38100" dir="2700000" algn="tl">
                    <a:srgbClr val="000000">
                      <a:alpha val="40000"/>
                    </a:srgbClr>
                  </a:outerShdw>
                </a:effectLst>
              </a:rPr>
              <a:t>Authority Only Projects</a:t>
            </a:r>
            <a:endParaRPr lang="en-US" sz="2400" dirty="0"/>
          </a:p>
          <a:p>
            <a:pPr marL="342900" lvl="0" indent="-342900">
              <a:buFont typeface="Arial" pitchFamily="34" charset="0"/>
              <a:buChar char="•"/>
            </a:pPr>
            <a:r>
              <a:rPr lang="en-US" sz="2200" dirty="0"/>
              <a:t>MSU, Jabs Hall, $20M</a:t>
            </a:r>
          </a:p>
          <a:p>
            <a:pPr marL="342900" lvl="0" indent="-342900">
              <a:buFont typeface="Arial" pitchFamily="34" charset="0"/>
              <a:buChar char="•"/>
            </a:pPr>
            <a:r>
              <a:rPr lang="en-US" sz="2200" dirty="0"/>
              <a:t>UM, Athlete Academic Center, $2.5M</a:t>
            </a:r>
          </a:p>
          <a:p>
            <a:pPr marL="342900" lvl="0" indent="-342900">
              <a:buFont typeface="Arial" pitchFamily="34" charset="0"/>
              <a:buChar char="•"/>
            </a:pPr>
            <a:r>
              <a:rPr lang="en-US" sz="2200" dirty="0"/>
              <a:t>UM, Gilkey Executive Education Center, $9.3M</a:t>
            </a:r>
          </a:p>
          <a:p>
            <a:pPr marL="342900" lvl="0" indent="-342900">
              <a:buFont typeface="Arial" pitchFamily="34" charset="0"/>
              <a:buChar char="•"/>
            </a:pPr>
            <a:r>
              <a:rPr lang="en-US" sz="2200" dirty="0"/>
              <a:t>UM, Mansfield Library Student Success, $</a:t>
            </a:r>
            <a:r>
              <a:rPr lang="en-US" sz="2200" dirty="0" smtClean="0"/>
              <a:t>3.2M</a:t>
            </a:r>
            <a:endParaRPr lang="en-US" sz="2400" dirty="0"/>
          </a:p>
          <a:p>
            <a:endParaRPr lang="en-US" sz="2400" dirty="0"/>
          </a:p>
        </p:txBody>
      </p:sp>
    </p:spTree>
    <p:extLst>
      <p:ext uri="{BB962C8B-B14F-4D97-AF65-F5344CB8AC3E}">
        <p14:creationId xmlns:p14="http://schemas.microsoft.com/office/powerpoint/2010/main" val="42130847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 y="-8105"/>
            <a:ext cx="9144000" cy="465305"/>
            <a:chOff x="1"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1828800" y="304800"/>
              <a:ext cx="7315201" cy="6096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4478"/>
            <a:stretch>
              <a:fillRect/>
            </a:stretch>
          </p:blipFill>
          <p:spPr bwMode="auto">
            <a:xfrm>
              <a:off x="1" y="304800"/>
              <a:ext cx="1828799" cy="609600"/>
            </a:xfrm>
            <a:prstGeom prst="rect">
              <a:avLst/>
            </a:prstGeom>
            <a:noFill/>
            <a:ln w="9525">
              <a:noFill/>
              <a:miter lim="800000"/>
              <a:headEnd/>
              <a:tailEnd/>
            </a:ln>
          </p:spPr>
        </p:pic>
      </p:grpSp>
      <p:sp>
        <p:nvSpPr>
          <p:cNvPr id="5" name="Title 1"/>
          <p:cNvSpPr txBox="1">
            <a:spLocks/>
          </p:cNvSpPr>
          <p:nvPr/>
        </p:nvSpPr>
        <p:spPr>
          <a:xfrm>
            <a:off x="834146" y="473766"/>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300" b="1" i="0" u="none" strike="noStrike" kern="1200" cap="none" spc="0" normalizeH="0" baseline="0" noProof="0" dirty="0" smtClean="0">
                <a:ln>
                  <a:noFill/>
                </a:ln>
                <a:solidFill>
                  <a:srgbClr val="C0504D">
                    <a:lumMod val="50000"/>
                  </a:srgbClr>
                </a:solidFill>
                <a:effectLst>
                  <a:outerShdw blurRad="38100" dist="38100" dir="2700000" algn="tl">
                    <a:srgbClr val="000000">
                      <a:alpha val="43137"/>
                    </a:srgbClr>
                  </a:outerShdw>
                </a:effectLst>
                <a:uLnTx/>
                <a:uFillTx/>
                <a:latin typeface="Calibri"/>
              </a:rPr>
              <a:t>Other Legislation</a:t>
            </a:r>
            <a:endParaRPr kumimoji="0" lang="en-US" sz="4300" b="1" i="0" u="none" strike="noStrike" kern="1200" cap="none" spc="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Calibri"/>
            </a:endParaRPr>
          </a:p>
        </p:txBody>
      </p:sp>
      <p:sp>
        <p:nvSpPr>
          <p:cNvPr id="6" name="TextBox 5"/>
          <p:cNvSpPr txBox="1"/>
          <p:nvPr/>
        </p:nvSpPr>
        <p:spPr>
          <a:xfrm>
            <a:off x="304800" y="1328531"/>
            <a:ext cx="8382000" cy="60016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SJ 13</a:t>
            </a:r>
            <a:r>
              <a:rPr kumimoji="0" lang="en-US" sz="2400" b="0" i="0" u="none" strike="noStrike" kern="0" cap="none" spc="0" normalizeH="0" baseline="0" noProof="0" dirty="0" smtClean="0">
                <a:ln>
                  <a:noFill/>
                </a:ln>
                <a:solidFill>
                  <a:prstClr val="black"/>
                </a:solidFill>
                <a:effectLst/>
                <a:uLnTx/>
                <a:uFillTx/>
              </a:rPr>
              <a:t>- Request MUS to study college completion (see Complete College Montana slides)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HB 286</a:t>
            </a:r>
            <a:r>
              <a:rPr kumimoji="0" lang="en-US" sz="2400" b="0" i="0" u="sng" strike="noStrike" kern="0" cap="none" spc="0" normalizeH="0" baseline="0" noProof="0" dirty="0" smtClean="0">
                <a:ln>
                  <a:noFill/>
                </a:ln>
                <a:solidFill>
                  <a:prstClr val="black"/>
                </a:solidFill>
                <a:effectLst/>
                <a:uLnTx/>
                <a:uFillTx/>
              </a:rPr>
              <a:t>- </a:t>
            </a:r>
            <a:r>
              <a:rPr kumimoji="0" lang="en-US" sz="2400" b="0" i="0" u="none" strike="noStrike" kern="0" cap="none" spc="0" normalizeH="0" baseline="0" noProof="0" dirty="0" smtClean="0">
                <a:ln>
                  <a:noFill/>
                </a:ln>
                <a:solidFill>
                  <a:prstClr val="black"/>
                </a:solidFill>
                <a:effectLst/>
                <a:uLnTx/>
                <a:uFillTx/>
              </a:rPr>
              <a:t>Requests MUS to expand American Indian tuition waivers to include enrolled members of state or federally recognized Indian tribes in Montana, regardless of blood quantum.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smtClean="0">
                <a:ln>
                  <a:noFill/>
                </a:ln>
                <a:solidFill>
                  <a:prstClr val="black"/>
                </a:solidFill>
                <a:effectLst/>
                <a:uLnTx/>
                <a:uFillTx/>
              </a:rPr>
              <a:t> </a:t>
            </a:r>
            <a:endParaRPr kumimoji="0" lang="en-US" sz="24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HB 317 </a:t>
            </a:r>
            <a:r>
              <a:rPr kumimoji="0" lang="en-US" sz="2400" b="0" i="0" u="none" strike="noStrike" kern="0" cap="none" spc="0" normalizeH="0" baseline="0" noProof="0" dirty="0" smtClean="0">
                <a:ln>
                  <a:noFill/>
                </a:ln>
                <a:solidFill>
                  <a:prstClr val="black"/>
                </a:solidFill>
                <a:effectLst/>
                <a:uLnTx/>
                <a:uFillTx/>
              </a:rPr>
              <a:t>- Veterans’ Credit for Prior Learning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HB 377 &amp; 454</a:t>
            </a:r>
            <a:r>
              <a:rPr kumimoji="0" lang="en-US" sz="2400" b="0" i="0" u="none" strike="noStrike" kern="0" cap="none" spc="0" normalizeH="0" baseline="0" noProof="0" dirty="0" smtClean="0">
                <a:ln>
                  <a:noFill/>
                </a:ln>
                <a:solidFill>
                  <a:prstClr val="black"/>
                </a:solidFill>
                <a:effectLst/>
                <a:uLnTx/>
                <a:uFillTx/>
              </a:rPr>
              <a:t>- Increase contributions and funding for TRS and PERS, Appropriates $1,554,530 to MUS for retirement benefits.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u="sng"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hlinkClick r:id="rId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smtClean="0">
                <a:ln>
                  <a:noFill/>
                </a:ln>
                <a:solidFill>
                  <a:prstClr val="black"/>
                </a:solidFill>
                <a:effectLst>
                  <a:outerShdw blurRad="50800" dist="38100" dir="2700000" algn="tl">
                    <a:srgbClr val="000000">
                      <a:alpha val="40000"/>
                    </a:srgbClr>
                  </a:outerShdw>
                </a:effectLst>
                <a:uLnTx/>
                <a:uFillTx/>
              </a:rPr>
              <a:t>HB 240</a:t>
            </a:r>
            <a:r>
              <a:rPr kumimoji="0" lang="en-US" sz="2400" b="0" i="0" u="none" strike="noStrike" kern="0" cap="none" spc="0" normalizeH="0" baseline="0" noProof="0" dirty="0" smtClean="0">
                <a:ln>
                  <a:noFill/>
                </a:ln>
                <a:solidFill>
                  <a:prstClr val="black"/>
                </a:solidFill>
                <a:effectLst/>
                <a:uLnTx/>
                <a:uFillTx/>
              </a:rPr>
              <a:t>- Clarify constitutional provisions and law related to board of regents/u-system; a.k.a. Guns on Campus, VETOED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7261819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 y="-8105"/>
            <a:ext cx="9144000" cy="465305"/>
            <a:chOff x="1"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1828800" y="304800"/>
              <a:ext cx="7315201" cy="6096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4478"/>
            <a:stretch>
              <a:fillRect/>
            </a:stretch>
          </p:blipFill>
          <p:spPr bwMode="auto">
            <a:xfrm>
              <a:off x="1" y="304800"/>
              <a:ext cx="1828799" cy="609600"/>
            </a:xfrm>
            <a:prstGeom prst="rect">
              <a:avLst/>
            </a:prstGeom>
            <a:noFill/>
            <a:ln w="9525">
              <a:noFill/>
              <a:miter lim="800000"/>
              <a:headEnd/>
              <a:tailEnd/>
            </a:ln>
          </p:spPr>
        </p:pic>
      </p:grpSp>
      <p:sp>
        <p:nvSpPr>
          <p:cNvPr id="5" name="Title 1"/>
          <p:cNvSpPr txBox="1">
            <a:spLocks/>
          </p:cNvSpPr>
          <p:nvPr/>
        </p:nvSpPr>
        <p:spPr>
          <a:xfrm>
            <a:off x="834146" y="473766"/>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C0504D">
                    <a:lumMod val="50000"/>
                  </a:srgbClr>
                </a:solidFill>
                <a:effectLst>
                  <a:outerShdw blurRad="38100" dist="38100" dir="2700000" algn="tl">
                    <a:srgbClr val="000000">
                      <a:alpha val="43137"/>
                    </a:srgbClr>
                  </a:outerShdw>
                </a:effectLst>
                <a:uLnTx/>
                <a:uFillTx/>
                <a:latin typeface="Calibri"/>
              </a:rPr>
              <a:t>Complete College Montana</a:t>
            </a:r>
            <a:endParaRPr kumimoji="0" lang="en-US" sz="2000" b="1" i="0" u="none" strike="noStrike" kern="1200" cap="none" spc="0" normalizeH="0" baseline="0" noProof="0" dirty="0">
              <a:ln>
                <a:noFill/>
              </a:ln>
              <a:solidFill>
                <a:srgbClr val="C0504D">
                  <a:lumMod val="50000"/>
                </a:srgbClr>
              </a:solidFill>
              <a:effectLst>
                <a:outerShdw blurRad="38100" dist="38100" dir="2700000" algn="tl">
                  <a:srgbClr val="000000">
                    <a:alpha val="43137"/>
                  </a:srgbClr>
                </a:outerShdw>
              </a:effectLst>
              <a:uLnTx/>
              <a:uFillTx/>
              <a:latin typeface="Calibri"/>
            </a:endParaRPr>
          </a:p>
        </p:txBody>
      </p:sp>
      <p:sp>
        <p:nvSpPr>
          <p:cNvPr id="6" name="TextBox 5"/>
          <p:cNvSpPr txBox="1"/>
          <p:nvPr/>
        </p:nvSpPr>
        <p:spPr>
          <a:xfrm>
            <a:off x="457200" y="1328531"/>
            <a:ext cx="8229600" cy="5816977"/>
          </a:xfrm>
          <a:prstGeom prst="rect">
            <a:avLst/>
          </a:prstGeom>
          <a:noFill/>
        </p:spPr>
        <p:txBody>
          <a:bodyPr wrap="square" rtlCol="0">
            <a:spAutoFit/>
          </a:bodyPr>
          <a:lstStyle/>
          <a:p>
            <a:pPr algn="ctr"/>
            <a:r>
              <a:rPr lang="en-US" sz="2800" b="1" dirty="0" smtClean="0"/>
              <a:t>On August 19</a:t>
            </a:r>
            <a:r>
              <a:rPr lang="en-US" sz="2800" b="1" baseline="30000" dirty="0" smtClean="0"/>
              <a:t>th</a:t>
            </a:r>
            <a:r>
              <a:rPr lang="en-US" sz="2800" b="1" dirty="0" smtClean="0"/>
              <a:t>, Governor Bullock committed Montana to the Complete College Montana initiative.</a:t>
            </a:r>
          </a:p>
          <a:p>
            <a:endParaRPr lang="en-US" sz="2800" b="1" dirty="0" smtClean="0"/>
          </a:p>
          <a:p>
            <a:pPr lvl="1"/>
            <a:r>
              <a:rPr lang="en-US" sz="2000" b="1" dirty="0" smtClean="0">
                <a:effectLst>
                  <a:outerShdw blurRad="38100" dist="38100" dir="2700000" algn="tl">
                    <a:srgbClr val="000000">
                      <a:alpha val="43137"/>
                    </a:srgbClr>
                  </a:outerShdw>
                </a:effectLst>
              </a:rPr>
              <a:t>This initiative is:</a:t>
            </a:r>
          </a:p>
          <a:p>
            <a:pPr lvl="1"/>
            <a:endParaRPr lang="en-US" sz="2000" dirty="0"/>
          </a:p>
          <a:p>
            <a:pPr marL="800100" lvl="1" indent="-342900">
              <a:buFont typeface="Wingdings" pitchFamily="2" charset="2"/>
              <a:buChar char="v"/>
            </a:pPr>
            <a:r>
              <a:rPr lang="en-US" sz="2000" dirty="0" smtClean="0"/>
              <a:t>Aimed at increasing </a:t>
            </a:r>
            <a:r>
              <a:rPr lang="en-US" sz="2000" dirty="0"/>
              <a:t>the number </a:t>
            </a:r>
            <a:r>
              <a:rPr lang="en-US" sz="2000" dirty="0" smtClean="0"/>
              <a:t>of Montanans </a:t>
            </a:r>
            <a:r>
              <a:rPr lang="en-US" sz="2000" dirty="0"/>
              <a:t>who </a:t>
            </a:r>
            <a:r>
              <a:rPr lang="en-US" sz="2000" dirty="0" smtClean="0"/>
              <a:t>earn college degrees and </a:t>
            </a:r>
            <a:r>
              <a:rPr lang="en-US" sz="2000" dirty="0"/>
              <a:t>certificates. </a:t>
            </a:r>
            <a:endParaRPr lang="en-US" sz="2000" dirty="0" smtClean="0"/>
          </a:p>
          <a:p>
            <a:pPr marL="800100" lvl="1" indent="-342900">
              <a:buFont typeface="Wingdings" pitchFamily="2" charset="2"/>
              <a:buChar char="v"/>
            </a:pPr>
            <a:endParaRPr lang="en-US" sz="2000" dirty="0"/>
          </a:p>
          <a:p>
            <a:pPr marL="800100" lvl="1" indent="-342900">
              <a:buFont typeface="Wingdings" pitchFamily="2" charset="2"/>
              <a:buChar char="v"/>
            </a:pPr>
            <a:r>
              <a:rPr lang="en-US" sz="2000" dirty="0" smtClean="0"/>
              <a:t>Designed to develop specific strategies that move Montana forward in reaching the goal the Governor established for increasing the percentage of Montanans’ with a </a:t>
            </a:r>
            <a:r>
              <a:rPr lang="en-US" sz="2000" dirty="0"/>
              <a:t>higher education </a:t>
            </a:r>
            <a:r>
              <a:rPr lang="en-US" sz="2000" dirty="0" smtClean="0"/>
              <a:t>credential from 40% to 60%.  </a:t>
            </a:r>
          </a:p>
          <a:p>
            <a:pPr marL="800100" lvl="1" indent="-342900">
              <a:buFont typeface="Wingdings" pitchFamily="2" charset="2"/>
              <a:buChar char="v"/>
            </a:pPr>
            <a:endParaRPr lang="en-US" sz="2000" dirty="0" smtClean="0"/>
          </a:p>
          <a:p>
            <a:pPr marL="800100" lvl="1" indent="-342900">
              <a:buFont typeface="Wingdings" pitchFamily="2" charset="2"/>
              <a:buChar char="v"/>
            </a:pPr>
            <a:r>
              <a:rPr lang="en-US" sz="2000" dirty="0" smtClean="0"/>
              <a:t>Supported </a:t>
            </a:r>
            <a:r>
              <a:rPr lang="en-US" sz="2000" dirty="0"/>
              <a:t>by Complete College America – a nationwide, non-profit effort involving an alliance of 34 of other states.</a:t>
            </a:r>
          </a:p>
          <a:p>
            <a:pPr lvl="1"/>
            <a:endParaRPr lang="en-US" sz="2000" dirty="0"/>
          </a:p>
          <a:p>
            <a:endParaRPr lang="en-US" sz="2800" b="1" dirty="0"/>
          </a:p>
        </p:txBody>
      </p:sp>
    </p:spTree>
    <p:extLst>
      <p:ext uri="{BB962C8B-B14F-4D97-AF65-F5344CB8AC3E}">
        <p14:creationId xmlns:p14="http://schemas.microsoft.com/office/powerpoint/2010/main" val="23149278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 y="-8105"/>
            <a:ext cx="9144000" cy="465305"/>
            <a:chOff x="1"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1828800" y="304800"/>
              <a:ext cx="7315201" cy="6096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4478"/>
            <a:stretch>
              <a:fillRect/>
            </a:stretch>
          </p:blipFill>
          <p:spPr bwMode="auto">
            <a:xfrm>
              <a:off x="1" y="304800"/>
              <a:ext cx="1828799" cy="609600"/>
            </a:xfrm>
            <a:prstGeom prst="rect">
              <a:avLst/>
            </a:prstGeom>
            <a:noFill/>
            <a:ln w="9525">
              <a:noFill/>
              <a:miter lim="800000"/>
              <a:headEnd/>
              <a:tailEnd/>
            </a:ln>
          </p:spPr>
        </p:pic>
      </p:grpSp>
      <p:sp>
        <p:nvSpPr>
          <p:cNvPr id="5" name="Title 1"/>
          <p:cNvSpPr txBox="1">
            <a:spLocks/>
          </p:cNvSpPr>
          <p:nvPr/>
        </p:nvSpPr>
        <p:spPr>
          <a:xfrm>
            <a:off x="0" y="685800"/>
            <a:ext cx="9144000" cy="626166"/>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2">
                    <a:lumMod val="50000"/>
                  </a:schemeClr>
                </a:solidFill>
                <a:effectLst>
                  <a:outerShdw blurRad="38100" dist="38100" dir="2700000" algn="tl">
                    <a:srgbClr val="000000">
                      <a:alpha val="43137"/>
                    </a:srgbClr>
                  </a:outerShdw>
                </a:effectLst>
              </a:rPr>
              <a:t>Complete College MT -- Strategies and Plans</a:t>
            </a:r>
            <a:endParaRPr lang="en-US" sz="2000" b="1" dirty="0">
              <a:solidFill>
                <a:schemeClr val="accent2">
                  <a:lumMod val="50000"/>
                </a:schemeClr>
              </a:solidFill>
              <a:effectLst>
                <a:outerShdw blurRad="38100" dist="38100" dir="2700000" algn="tl">
                  <a:srgbClr val="000000">
                    <a:alpha val="43137"/>
                  </a:srgbClr>
                </a:outerShdw>
              </a:effectLst>
            </a:endParaRPr>
          </a:p>
        </p:txBody>
      </p:sp>
      <p:sp>
        <p:nvSpPr>
          <p:cNvPr id="6" name="TextBox 5"/>
          <p:cNvSpPr txBox="1"/>
          <p:nvPr/>
        </p:nvSpPr>
        <p:spPr>
          <a:xfrm>
            <a:off x="481084" y="1319927"/>
            <a:ext cx="8229600" cy="4524315"/>
          </a:xfrm>
          <a:prstGeom prst="rect">
            <a:avLst/>
          </a:prstGeom>
          <a:noFill/>
        </p:spPr>
        <p:txBody>
          <a:bodyPr wrap="square" rtlCol="0">
            <a:spAutoFit/>
          </a:bodyPr>
          <a:lstStyle/>
          <a:p>
            <a:pPr algn="ctr"/>
            <a:r>
              <a:rPr lang="en-US" sz="2800" b="1" dirty="0"/>
              <a:t>Immediate Areas of Focus in Montana</a:t>
            </a:r>
          </a:p>
          <a:p>
            <a:endParaRPr lang="en-US" sz="2800" b="1" dirty="0" smtClean="0"/>
          </a:p>
          <a:p>
            <a:pPr marL="457200" indent="-457200">
              <a:buFont typeface="+mj-lt"/>
              <a:buAutoNum type="arabicPeriod"/>
            </a:pPr>
            <a:r>
              <a:rPr lang="en-US" sz="2400" b="1" dirty="0" smtClean="0"/>
              <a:t>Implement Performance Funding. </a:t>
            </a:r>
            <a:r>
              <a:rPr lang="en-US" dirty="0" smtClean="0"/>
              <a:t> </a:t>
            </a:r>
          </a:p>
          <a:p>
            <a:pPr marL="914400" lvl="1" indent="-457200">
              <a:buFont typeface="Wingdings" pitchFamily="2" charset="2"/>
              <a:buChar char="v"/>
            </a:pPr>
            <a:r>
              <a:rPr lang="en-US" sz="2000" dirty="0" smtClean="0"/>
              <a:t>FY 15 short-term model approved by the Board of Regents</a:t>
            </a:r>
          </a:p>
          <a:p>
            <a:pPr marL="914400" lvl="1" indent="-457200">
              <a:buFont typeface="Wingdings" pitchFamily="2" charset="2"/>
              <a:buChar char="v"/>
            </a:pPr>
            <a:r>
              <a:rPr lang="en-US" sz="2000" dirty="0" smtClean="0"/>
              <a:t>The MUS will use the 2013-14 academic year to engage faculty and staff in the development of a longer-term model.</a:t>
            </a:r>
          </a:p>
          <a:p>
            <a:pPr marL="914400" lvl="1" indent="-457200">
              <a:buFont typeface="Wingdings" pitchFamily="2" charset="2"/>
              <a:buChar char="v"/>
            </a:pPr>
            <a:r>
              <a:rPr lang="en-US" sz="2000" dirty="0" smtClean="0"/>
              <a:t>MUS Performance Funding </a:t>
            </a:r>
            <a:r>
              <a:rPr lang="en-US" sz="2000" dirty="0" smtClean="0">
                <a:hlinkClick r:id="rId4"/>
              </a:rPr>
              <a:t>Website</a:t>
            </a:r>
            <a:endParaRPr lang="en-US" sz="2000" dirty="0" smtClean="0"/>
          </a:p>
          <a:p>
            <a:pPr marL="457200" indent="-457200">
              <a:buFont typeface="+mj-lt"/>
              <a:buAutoNum type="arabicPeriod"/>
            </a:pPr>
            <a:endParaRPr lang="en-US" sz="2400" dirty="0"/>
          </a:p>
          <a:p>
            <a:pPr marL="457200" indent="-457200">
              <a:buFont typeface="+mj-lt"/>
              <a:buAutoNum type="arabicPeriod"/>
            </a:pPr>
            <a:r>
              <a:rPr lang="en-US" sz="2400" b="1" dirty="0" smtClean="0"/>
              <a:t>Reform Developmental Education. </a:t>
            </a:r>
            <a:r>
              <a:rPr lang="en-US" dirty="0" smtClean="0"/>
              <a:t> </a:t>
            </a:r>
          </a:p>
          <a:p>
            <a:pPr marL="914400" lvl="1" indent="-457200">
              <a:buFont typeface="Wingdings" pitchFamily="2" charset="2"/>
              <a:buChar char="v"/>
            </a:pPr>
            <a:r>
              <a:rPr lang="en-US" sz="2000" dirty="0" smtClean="0"/>
              <a:t>Developmental Education Taskforce studied remediation and brought </a:t>
            </a:r>
            <a:r>
              <a:rPr lang="en-US" sz="2000" dirty="0" smtClean="0">
                <a:hlinkClick r:id="rId5"/>
              </a:rPr>
              <a:t>recommendations </a:t>
            </a:r>
            <a:r>
              <a:rPr lang="en-US" sz="2000" dirty="0" smtClean="0"/>
              <a:t>for Board of Regents in May 2013</a:t>
            </a:r>
            <a:endParaRPr lang="en-US" sz="2000" dirty="0"/>
          </a:p>
          <a:p>
            <a:pPr marL="914400" lvl="1" indent="-457200">
              <a:buFont typeface="Wingdings" pitchFamily="2" charset="2"/>
              <a:buChar char="v"/>
            </a:pPr>
            <a:r>
              <a:rPr lang="en-US" sz="2000" dirty="0"/>
              <a:t>The MUS </a:t>
            </a:r>
            <a:r>
              <a:rPr lang="en-US" sz="2000" dirty="0" smtClean="0"/>
              <a:t>will use the 2013-14 academic year to begin implementation of recommendations.</a:t>
            </a:r>
            <a:endParaRPr lang="en-US" sz="2000" dirty="0"/>
          </a:p>
        </p:txBody>
      </p:sp>
    </p:spTree>
    <p:extLst>
      <p:ext uri="{BB962C8B-B14F-4D97-AF65-F5344CB8AC3E}">
        <p14:creationId xmlns:p14="http://schemas.microsoft.com/office/powerpoint/2010/main" val="22048987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 y="-8105"/>
            <a:ext cx="9144000" cy="465305"/>
            <a:chOff x="1"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1828800" y="304800"/>
              <a:ext cx="7315201" cy="6096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4478"/>
            <a:stretch>
              <a:fillRect/>
            </a:stretch>
          </p:blipFill>
          <p:spPr bwMode="auto">
            <a:xfrm>
              <a:off x="1" y="304800"/>
              <a:ext cx="1828799" cy="609600"/>
            </a:xfrm>
            <a:prstGeom prst="rect">
              <a:avLst/>
            </a:prstGeom>
            <a:noFill/>
            <a:ln w="9525">
              <a:noFill/>
              <a:miter lim="800000"/>
              <a:headEnd/>
              <a:tailEnd/>
            </a:ln>
          </p:spPr>
        </p:pic>
      </p:grpSp>
      <p:sp>
        <p:nvSpPr>
          <p:cNvPr id="5" name="Title 1"/>
          <p:cNvSpPr txBox="1">
            <a:spLocks/>
          </p:cNvSpPr>
          <p:nvPr/>
        </p:nvSpPr>
        <p:spPr>
          <a:xfrm>
            <a:off x="834146" y="473766"/>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2">
                    <a:lumMod val="50000"/>
                  </a:schemeClr>
                </a:solidFill>
                <a:effectLst>
                  <a:outerShdw blurRad="38100" dist="38100" dir="2700000" algn="tl">
                    <a:srgbClr val="000000">
                      <a:alpha val="43137"/>
                    </a:srgbClr>
                  </a:outerShdw>
                </a:effectLst>
              </a:rPr>
              <a:t>CCM Strategies and Plans</a:t>
            </a:r>
            <a:endParaRPr lang="en-US" sz="2000" b="1" dirty="0">
              <a:solidFill>
                <a:schemeClr val="accent2">
                  <a:lumMod val="50000"/>
                </a:schemeClr>
              </a:solidFill>
              <a:effectLst>
                <a:outerShdw blurRad="38100" dist="38100" dir="2700000" algn="tl">
                  <a:srgbClr val="000000">
                    <a:alpha val="43137"/>
                  </a:srgbClr>
                </a:outerShdw>
              </a:effectLst>
            </a:endParaRPr>
          </a:p>
        </p:txBody>
      </p:sp>
      <p:sp>
        <p:nvSpPr>
          <p:cNvPr id="6" name="TextBox 5"/>
          <p:cNvSpPr txBox="1"/>
          <p:nvPr/>
        </p:nvSpPr>
        <p:spPr>
          <a:xfrm>
            <a:off x="481084" y="1319927"/>
            <a:ext cx="8229600" cy="5109091"/>
          </a:xfrm>
          <a:prstGeom prst="rect">
            <a:avLst/>
          </a:prstGeom>
          <a:noFill/>
        </p:spPr>
        <p:txBody>
          <a:bodyPr wrap="square" rtlCol="0">
            <a:spAutoFit/>
          </a:bodyPr>
          <a:lstStyle/>
          <a:p>
            <a:pPr algn="ctr"/>
            <a:r>
              <a:rPr lang="en-US" sz="2800" b="1" dirty="0"/>
              <a:t>Immediate Areas of Focus in Montana</a:t>
            </a:r>
          </a:p>
          <a:p>
            <a:endParaRPr lang="en-US" sz="2800" b="1" dirty="0" smtClean="0"/>
          </a:p>
          <a:p>
            <a:pPr marL="457200" indent="-457200">
              <a:buFont typeface="+mj-lt"/>
              <a:buAutoNum type="arabicPeriod" startAt="3"/>
            </a:pPr>
            <a:r>
              <a:rPr lang="en-US" sz="2400" b="1" dirty="0" smtClean="0"/>
              <a:t>Increase Dual Enrollment Opportunities. </a:t>
            </a:r>
          </a:p>
          <a:p>
            <a:pPr marL="914400" lvl="1" indent="-457200">
              <a:buFont typeface="Wingdings" pitchFamily="2" charset="2"/>
              <a:buChar char="v"/>
            </a:pPr>
            <a:r>
              <a:rPr lang="en-US" sz="2000" dirty="0" smtClean="0"/>
              <a:t>Utilizing funding from the 2013 Legislature to grow dual enrollment opportunities.</a:t>
            </a:r>
            <a:endParaRPr lang="en-US" sz="2000" dirty="0"/>
          </a:p>
          <a:p>
            <a:pPr marL="914400" lvl="1" indent="-457200">
              <a:buFont typeface="Wingdings" pitchFamily="2" charset="2"/>
              <a:buChar char="v"/>
            </a:pPr>
            <a:r>
              <a:rPr lang="en-US" sz="2000" dirty="0" smtClean="0"/>
              <a:t>Market tuition reduction and elimination of fees incentive created by Board of Regents to improve student/parent awareness and participation.</a:t>
            </a:r>
            <a:endParaRPr lang="en-US" sz="2000" dirty="0"/>
          </a:p>
          <a:p>
            <a:pPr marL="457200" indent="-457200">
              <a:buFont typeface="+mj-lt"/>
              <a:buAutoNum type="arabicPeriod" startAt="3"/>
            </a:pPr>
            <a:endParaRPr lang="en-US" dirty="0" smtClean="0"/>
          </a:p>
          <a:p>
            <a:pPr marL="457200" indent="-457200">
              <a:buFont typeface="+mj-lt"/>
              <a:buAutoNum type="arabicPeriod" startAt="3"/>
            </a:pPr>
            <a:r>
              <a:rPr lang="en-US" sz="2400" b="1" dirty="0"/>
              <a:t>Create </a:t>
            </a:r>
            <a:r>
              <a:rPr lang="en-US" sz="2400" b="1" dirty="0" smtClean="0"/>
              <a:t>Guided Pathways </a:t>
            </a:r>
            <a:r>
              <a:rPr lang="en-US" sz="2400" b="1" dirty="0"/>
              <a:t>and </a:t>
            </a:r>
            <a:r>
              <a:rPr lang="en-US" sz="2400" b="1" dirty="0" smtClean="0"/>
              <a:t>Academic Maps.</a:t>
            </a:r>
          </a:p>
          <a:p>
            <a:pPr marL="914400" lvl="1" indent="-457200">
              <a:buFont typeface="Wingdings" pitchFamily="2" charset="2"/>
              <a:buChar char="v"/>
            </a:pPr>
            <a:r>
              <a:rPr lang="en-US" sz="2000" dirty="0" smtClean="0"/>
              <a:t>Expand on Big Sky Pathways</a:t>
            </a:r>
            <a:endParaRPr lang="en-US" sz="2000" dirty="0"/>
          </a:p>
          <a:p>
            <a:pPr marL="914400" lvl="1" indent="-457200">
              <a:buFont typeface="Wingdings" pitchFamily="2" charset="2"/>
              <a:buChar char="v"/>
            </a:pPr>
            <a:r>
              <a:rPr lang="en-US" sz="2000" dirty="0" smtClean="0"/>
              <a:t>Create articulated pathways from 2 year to 4 year campuses for specific majors.</a:t>
            </a:r>
          </a:p>
          <a:p>
            <a:pPr marL="914400" lvl="1" indent="-457200">
              <a:buFont typeface="Wingdings" pitchFamily="2" charset="2"/>
              <a:buChar char="v"/>
            </a:pPr>
            <a:r>
              <a:rPr lang="en-US" sz="2000" dirty="0" smtClean="0"/>
              <a:t>Degree Audit system</a:t>
            </a:r>
            <a:endParaRPr lang="en-US" sz="2000" dirty="0"/>
          </a:p>
          <a:p>
            <a:pPr marL="457200" indent="-457200">
              <a:buFont typeface="+mj-lt"/>
              <a:buAutoNum type="arabicPeriod" startAt="3"/>
            </a:pPr>
            <a:endParaRPr lang="en-US" sz="2400" b="1" dirty="0" smtClean="0"/>
          </a:p>
        </p:txBody>
      </p:sp>
    </p:spTree>
    <p:extLst>
      <p:ext uri="{BB962C8B-B14F-4D97-AF65-F5344CB8AC3E}">
        <p14:creationId xmlns:p14="http://schemas.microsoft.com/office/powerpoint/2010/main" val="5579815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 y="-8105"/>
            <a:ext cx="9144000" cy="465305"/>
            <a:chOff x="1"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1828800" y="304800"/>
              <a:ext cx="7315201" cy="6096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4478"/>
            <a:stretch>
              <a:fillRect/>
            </a:stretch>
          </p:blipFill>
          <p:spPr bwMode="auto">
            <a:xfrm>
              <a:off x="1" y="304800"/>
              <a:ext cx="1828799" cy="609600"/>
            </a:xfrm>
            <a:prstGeom prst="rect">
              <a:avLst/>
            </a:prstGeom>
            <a:noFill/>
            <a:ln w="9525">
              <a:noFill/>
              <a:miter lim="800000"/>
              <a:headEnd/>
              <a:tailEnd/>
            </a:ln>
          </p:spPr>
        </p:pic>
      </p:grpSp>
      <p:sp>
        <p:nvSpPr>
          <p:cNvPr id="5" name="Title 1"/>
          <p:cNvSpPr txBox="1">
            <a:spLocks/>
          </p:cNvSpPr>
          <p:nvPr/>
        </p:nvSpPr>
        <p:spPr>
          <a:xfrm>
            <a:off x="834146" y="473766"/>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2">
                    <a:lumMod val="50000"/>
                  </a:schemeClr>
                </a:solidFill>
                <a:effectLst>
                  <a:outerShdw blurRad="38100" dist="38100" dir="2700000" algn="tl">
                    <a:srgbClr val="000000">
                      <a:alpha val="43137"/>
                    </a:srgbClr>
                  </a:outerShdw>
                </a:effectLst>
              </a:rPr>
              <a:t>CCM Strategies and Plans</a:t>
            </a:r>
            <a:endParaRPr lang="en-US" sz="2000" b="1" dirty="0">
              <a:solidFill>
                <a:schemeClr val="accent2">
                  <a:lumMod val="50000"/>
                </a:schemeClr>
              </a:solidFill>
              <a:effectLst>
                <a:outerShdw blurRad="38100" dist="38100" dir="2700000" algn="tl">
                  <a:srgbClr val="000000">
                    <a:alpha val="43137"/>
                  </a:srgbClr>
                </a:outerShdw>
              </a:effectLst>
            </a:endParaRPr>
          </a:p>
        </p:txBody>
      </p:sp>
      <p:sp>
        <p:nvSpPr>
          <p:cNvPr id="6" name="TextBox 5"/>
          <p:cNvSpPr txBox="1"/>
          <p:nvPr/>
        </p:nvSpPr>
        <p:spPr>
          <a:xfrm>
            <a:off x="481084" y="1319927"/>
            <a:ext cx="8229600" cy="2308324"/>
          </a:xfrm>
          <a:prstGeom prst="rect">
            <a:avLst/>
          </a:prstGeom>
          <a:noFill/>
        </p:spPr>
        <p:txBody>
          <a:bodyPr wrap="square" rtlCol="0">
            <a:spAutoFit/>
          </a:bodyPr>
          <a:lstStyle/>
          <a:p>
            <a:pPr algn="ctr"/>
            <a:r>
              <a:rPr lang="en-US" sz="2800" b="1" dirty="0"/>
              <a:t>Immediate Areas of Focus in Montana</a:t>
            </a:r>
          </a:p>
          <a:p>
            <a:endParaRPr lang="en-US" sz="1200" b="1" dirty="0" smtClean="0"/>
          </a:p>
          <a:p>
            <a:pPr marL="457200" indent="-457200">
              <a:buFont typeface="+mj-lt"/>
              <a:buAutoNum type="arabicPeriod" startAt="5"/>
            </a:pPr>
            <a:r>
              <a:rPr lang="en-US" sz="2400" b="1" dirty="0" smtClean="0"/>
              <a:t>Measure Progress and Outcome Metrics.  </a:t>
            </a:r>
            <a:endParaRPr lang="en-US" sz="2400" b="1" dirty="0"/>
          </a:p>
          <a:p>
            <a:pPr marL="914400" lvl="1" indent="-457200">
              <a:buFont typeface="Wingdings" pitchFamily="2" charset="2"/>
              <a:buChar char="v"/>
            </a:pPr>
            <a:r>
              <a:rPr lang="en-US" sz="2000" dirty="0" smtClean="0"/>
              <a:t>Utilize Complete College America metrics for </a:t>
            </a:r>
            <a:r>
              <a:rPr lang="en-US" sz="2000" dirty="0" smtClean="0">
                <a:hlinkClick r:id="rId4"/>
              </a:rPr>
              <a:t>SJ 13</a:t>
            </a:r>
            <a:endParaRPr lang="en-US" sz="2000" dirty="0"/>
          </a:p>
          <a:p>
            <a:pPr marL="914400" lvl="1" indent="-457200">
              <a:buFont typeface="Wingdings" pitchFamily="2" charset="2"/>
              <a:buChar char="v"/>
            </a:pPr>
            <a:r>
              <a:rPr lang="en-US" sz="2000" dirty="0" smtClean="0"/>
              <a:t>CCA metrics  will be disaggregated by campus, full-time/part-time, age, race/ethnicity, gender, Pell status, remedial status, transfer students)</a:t>
            </a:r>
            <a:endParaRPr lang="en-US" sz="2800" b="1" dirty="0"/>
          </a:p>
        </p:txBody>
      </p:sp>
      <p:graphicFrame>
        <p:nvGraphicFramePr>
          <p:cNvPr id="7" name="Table 6"/>
          <p:cNvGraphicFramePr>
            <a:graphicFrameLocks noGrp="1"/>
          </p:cNvGraphicFramePr>
          <p:nvPr>
            <p:extLst>
              <p:ext uri="{D42A27DB-BD31-4B8C-83A1-F6EECF244321}">
                <p14:modId xmlns:p14="http://schemas.microsoft.com/office/powerpoint/2010/main" val="3382827802"/>
              </p:ext>
            </p:extLst>
          </p:nvPr>
        </p:nvGraphicFramePr>
        <p:xfrm>
          <a:off x="139396" y="4038600"/>
          <a:ext cx="2819400" cy="1981200"/>
        </p:xfrm>
        <a:graphic>
          <a:graphicData uri="http://schemas.openxmlformats.org/drawingml/2006/table">
            <a:tbl>
              <a:tblPr firstRow="1" bandRow="1">
                <a:tableStyleId>{5C22544A-7EE6-4342-B048-85BDC9FD1C3A}</a:tableStyleId>
              </a:tblPr>
              <a:tblGrid>
                <a:gridCol w="2819400"/>
              </a:tblGrid>
              <a:tr h="370840">
                <a:tc>
                  <a:txBody>
                    <a:bodyPr/>
                    <a:lstStyle/>
                    <a:p>
                      <a:r>
                        <a:rPr lang="en-US" sz="2000" dirty="0" smtClean="0"/>
                        <a:t>OUTCOME</a:t>
                      </a:r>
                      <a:r>
                        <a:rPr lang="en-US" sz="2000" baseline="0" dirty="0" smtClean="0"/>
                        <a:t> METRICS</a:t>
                      </a:r>
                      <a:endParaRPr lang="en-US" sz="2000" dirty="0"/>
                    </a:p>
                  </a:txBody>
                  <a:tcPr/>
                </a:tc>
              </a:tr>
              <a:tr h="370840">
                <a:tc>
                  <a:txBody>
                    <a:bodyPr/>
                    <a:lstStyle/>
                    <a:p>
                      <a:r>
                        <a:rPr lang="en-US" sz="2000" dirty="0" smtClean="0"/>
                        <a:t>Degree</a:t>
                      </a:r>
                      <a:r>
                        <a:rPr lang="en-US" sz="2000" baseline="0" dirty="0" smtClean="0"/>
                        <a:t> Production</a:t>
                      </a:r>
                    </a:p>
                  </a:txBody>
                  <a:tcPr/>
                </a:tc>
              </a:tr>
              <a:tr h="370840">
                <a:tc>
                  <a:txBody>
                    <a:bodyPr/>
                    <a:lstStyle/>
                    <a:p>
                      <a:r>
                        <a:rPr lang="en-US" sz="2000" baseline="0" dirty="0" smtClean="0"/>
                        <a:t>Graduation Rates</a:t>
                      </a:r>
                    </a:p>
                  </a:txBody>
                  <a:tcPr/>
                </a:tc>
              </a:tr>
              <a:tr h="370840">
                <a:tc>
                  <a:txBody>
                    <a:bodyPr/>
                    <a:lstStyle/>
                    <a:p>
                      <a:r>
                        <a:rPr lang="en-US" sz="2000" baseline="0" dirty="0" smtClean="0"/>
                        <a:t>Transfer (2yr to 4yr)</a:t>
                      </a:r>
                    </a:p>
                  </a:txBody>
                  <a:tcPr/>
                </a:tc>
              </a:tr>
              <a:tr h="370840">
                <a:tc>
                  <a:txBody>
                    <a:bodyPr/>
                    <a:lstStyle/>
                    <a:p>
                      <a:r>
                        <a:rPr lang="en-US" sz="2000" baseline="0" dirty="0" smtClean="0"/>
                        <a:t>Credits/Time to Degree</a:t>
                      </a: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48982307"/>
              </p:ext>
            </p:extLst>
          </p:nvPr>
        </p:nvGraphicFramePr>
        <p:xfrm>
          <a:off x="3186184" y="4038600"/>
          <a:ext cx="2819400" cy="2773680"/>
        </p:xfrm>
        <a:graphic>
          <a:graphicData uri="http://schemas.openxmlformats.org/drawingml/2006/table">
            <a:tbl>
              <a:tblPr firstRow="1" bandRow="1">
                <a:tableStyleId>{21E4AEA4-8DFA-4A89-87EB-49C32662AFE0}</a:tableStyleId>
              </a:tblPr>
              <a:tblGrid>
                <a:gridCol w="2819400"/>
              </a:tblGrid>
              <a:tr h="370840">
                <a:tc>
                  <a:txBody>
                    <a:bodyPr/>
                    <a:lstStyle/>
                    <a:p>
                      <a:r>
                        <a:rPr lang="en-US" sz="2000" baseline="0" dirty="0" smtClean="0"/>
                        <a:t>PROGRESS METRICS</a:t>
                      </a:r>
                      <a:endParaRPr lang="en-US" sz="2000" dirty="0"/>
                    </a:p>
                  </a:txBody>
                  <a:tcPr>
                    <a:solidFill>
                      <a:srgbClr val="800000"/>
                    </a:solidFill>
                  </a:tcPr>
                </a:tc>
              </a:tr>
              <a:tr h="370840">
                <a:tc>
                  <a:txBody>
                    <a:bodyPr/>
                    <a:lstStyle/>
                    <a:p>
                      <a:r>
                        <a:rPr lang="en-US" sz="2000" dirty="0" smtClean="0"/>
                        <a:t>Enrollment in Remedial</a:t>
                      </a:r>
                      <a:endParaRPr lang="en-US" sz="2000" dirty="0"/>
                    </a:p>
                  </a:txBody>
                  <a:tcPr/>
                </a:tc>
              </a:tr>
              <a:tr h="370840">
                <a:tc>
                  <a:txBody>
                    <a:bodyPr/>
                    <a:lstStyle/>
                    <a:p>
                      <a:r>
                        <a:rPr lang="en-US" sz="2000" dirty="0" smtClean="0"/>
                        <a:t>Success in</a:t>
                      </a:r>
                      <a:r>
                        <a:rPr lang="en-US" sz="2000" baseline="0" dirty="0" smtClean="0"/>
                        <a:t> Remedial</a:t>
                      </a:r>
                      <a:endParaRPr lang="en-US" sz="2000" dirty="0"/>
                    </a:p>
                  </a:txBody>
                  <a:tcPr/>
                </a:tc>
              </a:tr>
              <a:tr h="370840">
                <a:tc>
                  <a:txBody>
                    <a:bodyPr/>
                    <a:lstStyle/>
                    <a:p>
                      <a:r>
                        <a:rPr lang="en-US" sz="2000" dirty="0" smtClean="0"/>
                        <a:t>Success in Gateways</a:t>
                      </a:r>
                    </a:p>
                  </a:txBody>
                  <a:tcPr/>
                </a:tc>
              </a:tr>
              <a:tr h="370840">
                <a:tc>
                  <a:txBody>
                    <a:bodyPr/>
                    <a:lstStyle/>
                    <a:p>
                      <a:r>
                        <a:rPr lang="en-US" sz="2000" dirty="0" smtClean="0"/>
                        <a:t>Credit Accumulation</a:t>
                      </a:r>
                      <a:endParaRPr lang="en-US" sz="2000" dirty="0"/>
                    </a:p>
                  </a:txBody>
                  <a:tcPr/>
                </a:tc>
              </a:tr>
              <a:tr h="370840">
                <a:tc>
                  <a:txBody>
                    <a:bodyPr/>
                    <a:lstStyle/>
                    <a:p>
                      <a:r>
                        <a:rPr lang="en-US" sz="2000" dirty="0" smtClean="0"/>
                        <a:t>Retention</a:t>
                      </a:r>
                      <a:r>
                        <a:rPr lang="en-US" sz="2000" baseline="0" dirty="0" smtClean="0"/>
                        <a:t> Rates</a:t>
                      </a:r>
                      <a:endParaRPr lang="en-US" sz="2000" dirty="0"/>
                    </a:p>
                  </a:txBody>
                  <a:tcPr/>
                </a:tc>
              </a:tr>
              <a:tr h="370840">
                <a:tc>
                  <a:txBody>
                    <a:bodyPr/>
                    <a:lstStyle/>
                    <a:p>
                      <a:r>
                        <a:rPr lang="en-US" sz="2000" dirty="0" smtClean="0"/>
                        <a:t>Course</a:t>
                      </a:r>
                      <a:r>
                        <a:rPr lang="en-US" sz="2000" baseline="0" dirty="0" smtClean="0"/>
                        <a:t> Completion</a:t>
                      </a:r>
                      <a:endParaRPr lang="en-US" sz="20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122623825"/>
              </p:ext>
            </p:extLst>
          </p:nvPr>
        </p:nvGraphicFramePr>
        <p:xfrm>
          <a:off x="6200138" y="4038600"/>
          <a:ext cx="2819400" cy="1188720"/>
        </p:xfrm>
        <a:graphic>
          <a:graphicData uri="http://schemas.openxmlformats.org/drawingml/2006/table">
            <a:tbl>
              <a:tblPr firstRow="1" bandRow="1">
                <a:tableStyleId>{5C22544A-7EE6-4342-B048-85BDC9FD1C3A}</a:tableStyleId>
              </a:tblPr>
              <a:tblGrid>
                <a:gridCol w="2819400"/>
              </a:tblGrid>
              <a:tr h="370840">
                <a:tc>
                  <a:txBody>
                    <a:bodyPr/>
                    <a:lstStyle/>
                    <a:p>
                      <a:r>
                        <a:rPr lang="en-US" sz="2000" dirty="0" smtClean="0"/>
                        <a:t>CONTEXT </a:t>
                      </a:r>
                      <a:r>
                        <a:rPr lang="en-US" sz="2000" baseline="0" dirty="0" smtClean="0"/>
                        <a:t>METRICS</a:t>
                      </a:r>
                      <a:endParaRPr lang="en-US" sz="2000" dirty="0"/>
                    </a:p>
                  </a:txBody>
                  <a:tcPr>
                    <a:solidFill>
                      <a:schemeClr val="tx2"/>
                    </a:solidFill>
                  </a:tcPr>
                </a:tc>
              </a:tr>
              <a:tr h="370840">
                <a:tc>
                  <a:txBody>
                    <a:bodyPr/>
                    <a:lstStyle/>
                    <a:p>
                      <a:r>
                        <a:rPr lang="en-US" sz="2000" dirty="0" smtClean="0"/>
                        <a:t>Enrollment</a:t>
                      </a:r>
                      <a:endParaRPr lang="en-US" sz="2000" dirty="0"/>
                    </a:p>
                  </a:txBody>
                  <a:tcPr/>
                </a:tc>
              </a:tr>
              <a:tr h="370840">
                <a:tc>
                  <a:txBody>
                    <a:bodyPr/>
                    <a:lstStyle/>
                    <a:p>
                      <a:r>
                        <a:rPr lang="en-US" sz="2000" dirty="0" smtClean="0"/>
                        <a:t>Completion</a:t>
                      </a:r>
                      <a:r>
                        <a:rPr lang="en-US" sz="2000" baseline="0" dirty="0" smtClean="0"/>
                        <a:t> Ratio</a:t>
                      </a:r>
                      <a:endParaRPr lang="en-US" sz="2000" dirty="0"/>
                    </a:p>
                  </a:txBody>
                  <a:tcPr/>
                </a:tc>
              </a:tr>
            </a:tbl>
          </a:graphicData>
        </a:graphic>
      </p:graphicFrame>
    </p:spTree>
    <p:extLst>
      <p:ext uri="{BB962C8B-B14F-4D97-AF65-F5344CB8AC3E}">
        <p14:creationId xmlns:p14="http://schemas.microsoft.com/office/powerpoint/2010/main" val="35699541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 y="-8105"/>
            <a:ext cx="9144000" cy="465305"/>
            <a:chOff x="1" y="304800"/>
            <a:chExt cx="9144000" cy="609600"/>
          </a:xfrm>
        </p:grpSpPr>
        <p:pic>
          <p:nvPicPr>
            <p:cNvPr id="3" name="Picture 3"/>
            <p:cNvPicPr>
              <a:picLocks noChangeAspect="1" noChangeArrowheads="1"/>
            </p:cNvPicPr>
            <p:nvPr/>
          </p:nvPicPr>
          <p:blipFill>
            <a:blip r:embed="rId2" cstate="print"/>
            <a:srcRect b="11111"/>
            <a:stretch>
              <a:fillRect/>
            </a:stretch>
          </p:blipFill>
          <p:spPr bwMode="auto">
            <a:xfrm>
              <a:off x="1828800" y="304800"/>
              <a:ext cx="7315201" cy="6096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b="4478"/>
            <a:stretch>
              <a:fillRect/>
            </a:stretch>
          </p:blipFill>
          <p:spPr bwMode="auto">
            <a:xfrm>
              <a:off x="1" y="304800"/>
              <a:ext cx="1828799" cy="609600"/>
            </a:xfrm>
            <a:prstGeom prst="rect">
              <a:avLst/>
            </a:prstGeom>
            <a:noFill/>
            <a:ln w="9525">
              <a:noFill/>
              <a:miter lim="800000"/>
              <a:headEnd/>
              <a:tailEnd/>
            </a:ln>
          </p:spPr>
        </p:pic>
      </p:grpSp>
      <p:sp>
        <p:nvSpPr>
          <p:cNvPr id="5" name="Title 1"/>
          <p:cNvSpPr txBox="1">
            <a:spLocks/>
          </p:cNvSpPr>
          <p:nvPr/>
        </p:nvSpPr>
        <p:spPr>
          <a:xfrm>
            <a:off x="834146" y="473766"/>
            <a:ext cx="7315200" cy="838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accent2">
                    <a:lumMod val="50000"/>
                  </a:schemeClr>
                </a:solidFill>
                <a:effectLst>
                  <a:outerShdw blurRad="38100" dist="38100" dir="2700000" algn="tl">
                    <a:srgbClr val="000000">
                      <a:alpha val="43137"/>
                    </a:srgbClr>
                  </a:outerShdw>
                </a:effectLst>
              </a:rPr>
              <a:t>CCM State Team</a:t>
            </a:r>
            <a:endParaRPr lang="en-US" sz="2000" b="1" dirty="0">
              <a:solidFill>
                <a:schemeClr val="accent2">
                  <a:lumMod val="50000"/>
                </a:schemeClr>
              </a:solidFill>
              <a:effectLst>
                <a:outerShdw blurRad="38100" dist="38100" dir="2700000" algn="tl">
                  <a:srgbClr val="000000">
                    <a:alpha val="43137"/>
                  </a:srgbClr>
                </a:outerShdw>
              </a:effectLst>
            </a:endParaRPr>
          </a:p>
        </p:txBody>
      </p:sp>
      <p:sp>
        <p:nvSpPr>
          <p:cNvPr id="6" name="TextBox 5"/>
          <p:cNvSpPr txBox="1"/>
          <p:nvPr/>
        </p:nvSpPr>
        <p:spPr>
          <a:xfrm>
            <a:off x="462887" y="1447800"/>
            <a:ext cx="8510516" cy="5570756"/>
          </a:xfrm>
          <a:prstGeom prst="rect">
            <a:avLst/>
          </a:prstGeom>
          <a:noFill/>
        </p:spPr>
        <p:txBody>
          <a:bodyPr wrap="square" rtlCol="0">
            <a:spAutoFit/>
          </a:bodyPr>
          <a:lstStyle/>
          <a:p>
            <a:pPr>
              <a:tabLst>
                <a:tab pos="7997825" algn="r"/>
              </a:tabLst>
            </a:pPr>
            <a:r>
              <a:rPr lang="en-US" sz="2400" b="1" dirty="0" smtClean="0"/>
              <a:t>State Liaison</a:t>
            </a:r>
          </a:p>
          <a:p>
            <a:pPr>
              <a:tabLst>
                <a:tab pos="463550" algn="l"/>
                <a:tab pos="7997825" algn="r"/>
              </a:tabLst>
            </a:pPr>
            <a:r>
              <a:rPr lang="en-US" sz="2400" b="1" dirty="0"/>
              <a:t>	</a:t>
            </a:r>
            <a:r>
              <a:rPr lang="en-US" sz="2000" dirty="0" smtClean="0"/>
              <a:t>Tyler Trevor, Associate Commissioner for Planning &amp; Analysis</a:t>
            </a:r>
          </a:p>
          <a:p>
            <a:pPr>
              <a:tabLst>
                <a:tab pos="463550" algn="l"/>
                <a:tab pos="7997825" algn="r"/>
              </a:tabLst>
            </a:pPr>
            <a:endParaRPr lang="en-US" sz="800" dirty="0" smtClean="0"/>
          </a:p>
          <a:p>
            <a:pPr>
              <a:tabLst>
                <a:tab pos="463550" algn="l"/>
                <a:tab pos="7997825" algn="r"/>
              </a:tabLst>
            </a:pPr>
            <a:r>
              <a:rPr lang="en-US" sz="2400" b="1" dirty="0" smtClean="0"/>
              <a:t>State Higher Ed Executive Officer </a:t>
            </a:r>
          </a:p>
          <a:p>
            <a:pPr>
              <a:tabLst>
                <a:tab pos="463550" algn="l"/>
                <a:tab pos="7997825" algn="r"/>
              </a:tabLst>
            </a:pPr>
            <a:r>
              <a:rPr lang="en-US" sz="2400" b="1" dirty="0"/>
              <a:t>	</a:t>
            </a:r>
            <a:r>
              <a:rPr lang="en-US" sz="2000" dirty="0" smtClean="0"/>
              <a:t>Clayton Christian, Commissioner of Higher Education</a:t>
            </a:r>
          </a:p>
          <a:p>
            <a:pPr>
              <a:tabLst>
                <a:tab pos="463550" algn="l"/>
                <a:tab pos="7997825" algn="r"/>
              </a:tabLst>
            </a:pPr>
            <a:endParaRPr lang="en-US" sz="800" dirty="0" smtClean="0"/>
          </a:p>
          <a:p>
            <a:pPr>
              <a:tabLst>
                <a:tab pos="7997825" algn="r"/>
              </a:tabLst>
            </a:pPr>
            <a:r>
              <a:rPr lang="en-US" sz="2400" b="1" dirty="0"/>
              <a:t>Governor's </a:t>
            </a:r>
            <a:r>
              <a:rPr lang="en-US" sz="2400" b="1" dirty="0" smtClean="0"/>
              <a:t>Education Policy Advisor </a:t>
            </a:r>
          </a:p>
          <a:p>
            <a:pPr>
              <a:tabLst>
                <a:tab pos="463550" algn="l"/>
                <a:tab pos="7997825" algn="r"/>
              </a:tabLst>
            </a:pPr>
            <a:r>
              <a:rPr lang="en-US" sz="2400" b="1" dirty="0" smtClean="0"/>
              <a:t>	</a:t>
            </a:r>
            <a:r>
              <a:rPr lang="en-US" sz="2000" dirty="0" smtClean="0"/>
              <a:t>Shannon O’Brien</a:t>
            </a:r>
          </a:p>
          <a:p>
            <a:pPr>
              <a:tabLst>
                <a:tab pos="463550" algn="l"/>
                <a:tab pos="7997825" algn="r"/>
              </a:tabLst>
            </a:pPr>
            <a:endParaRPr lang="en-US" sz="800" dirty="0" smtClean="0"/>
          </a:p>
          <a:p>
            <a:pPr>
              <a:tabLst>
                <a:tab pos="7997825" algn="r"/>
              </a:tabLst>
            </a:pPr>
            <a:r>
              <a:rPr lang="en-US" sz="2400" b="1" dirty="0"/>
              <a:t>4-year </a:t>
            </a:r>
            <a:r>
              <a:rPr lang="en-US" sz="2400" b="1" dirty="0" smtClean="0"/>
              <a:t>Higher Ed. Representatives </a:t>
            </a:r>
            <a:endParaRPr lang="en-US" dirty="0"/>
          </a:p>
          <a:p>
            <a:pPr>
              <a:tabLst>
                <a:tab pos="463550" algn="l"/>
                <a:tab pos="7997825" algn="r"/>
              </a:tabLst>
            </a:pPr>
            <a:r>
              <a:rPr lang="en-US" dirty="0" smtClean="0"/>
              <a:t>	</a:t>
            </a:r>
            <a:r>
              <a:rPr lang="en-US" sz="2000" dirty="0" smtClean="0"/>
              <a:t>Royce Engstrom, UM President; Waded Cruzado, MSU President</a:t>
            </a:r>
          </a:p>
          <a:p>
            <a:pPr>
              <a:tabLst>
                <a:tab pos="463550" algn="l"/>
                <a:tab pos="7997825" algn="r"/>
              </a:tabLst>
            </a:pPr>
            <a:endParaRPr lang="en-US" sz="800" dirty="0" smtClean="0"/>
          </a:p>
          <a:p>
            <a:pPr>
              <a:tabLst>
                <a:tab pos="7997825" algn="r"/>
              </a:tabLst>
            </a:pPr>
            <a:r>
              <a:rPr lang="en-US" sz="2400" b="1" dirty="0" smtClean="0"/>
              <a:t>2-year </a:t>
            </a:r>
            <a:r>
              <a:rPr lang="en-US" sz="2400" b="1" dirty="0"/>
              <a:t>Higher Ed. Representative </a:t>
            </a:r>
            <a:endParaRPr lang="en-US" dirty="0"/>
          </a:p>
          <a:p>
            <a:pPr>
              <a:tabLst>
                <a:tab pos="463550" algn="l"/>
                <a:tab pos="7997825" algn="r"/>
              </a:tabLst>
            </a:pPr>
            <a:r>
              <a:rPr lang="en-US" dirty="0" smtClean="0"/>
              <a:t>	</a:t>
            </a:r>
            <a:r>
              <a:rPr lang="en-US" sz="2000" dirty="0" smtClean="0"/>
              <a:t>John Cech, Deputy Commissioner for 2-year Education</a:t>
            </a:r>
          </a:p>
          <a:p>
            <a:pPr>
              <a:tabLst>
                <a:tab pos="463550" algn="l"/>
                <a:tab pos="7997825" algn="r"/>
              </a:tabLst>
            </a:pPr>
            <a:endParaRPr lang="en-US" sz="800" dirty="0" smtClean="0"/>
          </a:p>
          <a:p>
            <a:pPr>
              <a:tabLst>
                <a:tab pos="7997825" algn="r"/>
              </a:tabLst>
            </a:pPr>
            <a:r>
              <a:rPr lang="en-US" sz="2400" b="1" dirty="0" smtClean="0"/>
              <a:t>Legislator </a:t>
            </a:r>
            <a:endParaRPr lang="en-US" sz="2400" dirty="0"/>
          </a:p>
          <a:p>
            <a:pPr>
              <a:tabLst>
                <a:tab pos="463550" algn="l"/>
                <a:tab pos="7997825" algn="r"/>
              </a:tabLst>
            </a:pPr>
            <a:r>
              <a:rPr lang="en-US" sz="2400" dirty="0" smtClean="0"/>
              <a:t>	</a:t>
            </a:r>
            <a:r>
              <a:rPr lang="en-US" sz="2000" dirty="0" smtClean="0"/>
              <a:t>Senator Taylor Brown</a:t>
            </a:r>
            <a:endParaRPr lang="en-US" sz="2000" dirty="0"/>
          </a:p>
          <a:p>
            <a:pPr>
              <a:tabLst>
                <a:tab pos="7997825" algn="r"/>
              </a:tabLst>
            </a:pPr>
            <a:endParaRPr lang="en-US" sz="2400" b="1" dirty="0"/>
          </a:p>
        </p:txBody>
      </p:sp>
    </p:spTree>
    <p:extLst>
      <p:ext uri="{BB962C8B-B14F-4D97-AF65-F5344CB8AC3E}">
        <p14:creationId xmlns:p14="http://schemas.microsoft.com/office/powerpoint/2010/main" val="227829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381000" y="183446"/>
            <a:ext cx="8565444" cy="1066800"/>
          </a:xfrm>
          <a:prstGeom prst="rect">
            <a:avLst/>
          </a:prstGeom>
          <a:noFill/>
          <a:ln w="9525">
            <a:noFill/>
            <a:miter lim="800000"/>
            <a:headEnd/>
            <a:tailEnd/>
          </a:ln>
        </p:spPr>
        <p:txBody>
          <a:bodyPr anchor="ctr"/>
          <a:lstStyle/>
          <a:p>
            <a:pPr>
              <a:defRPr/>
            </a:pPr>
            <a:r>
              <a:rPr lang="en-US" sz="3200" dirty="0" smtClean="0">
                <a:solidFill>
                  <a:srgbClr val="F4B82D"/>
                </a:solidFill>
                <a:latin typeface="Century Schoolbook" panose="02040604050505020304" pitchFamily="18" charset="0"/>
                <a:cs typeface="Arial" pitchFamily="34" charset="0"/>
              </a:rPr>
              <a:t>Financial Overview</a:t>
            </a:r>
            <a:endParaRPr lang="en-US" sz="3200" dirty="0">
              <a:solidFill>
                <a:srgbClr val="F4B82D"/>
              </a:solidFill>
              <a:latin typeface="Century Schoolbook" panose="02040604050505020304" pitchFamily="18" charset="0"/>
              <a:cs typeface="Arial" pitchFamily="34" charset="0"/>
            </a:endParaRPr>
          </a:p>
          <a:p>
            <a:pPr>
              <a:defRPr/>
            </a:pPr>
            <a:r>
              <a:rPr lang="en-US" sz="2400" i="1" dirty="0">
                <a:solidFill>
                  <a:schemeClr val="bg1"/>
                </a:solidFill>
                <a:latin typeface="Arial" pitchFamily="34" charset="0"/>
                <a:cs typeface="Arial" pitchFamily="34" charset="0"/>
              </a:rPr>
              <a:t>MSU-Bozeman </a:t>
            </a:r>
            <a:r>
              <a:rPr lang="en-US" sz="2400" i="1" u="sng" dirty="0">
                <a:solidFill>
                  <a:schemeClr val="bg1"/>
                </a:solidFill>
                <a:latin typeface="Arial" pitchFamily="34" charset="0"/>
                <a:cs typeface="Arial" pitchFamily="34" charset="0"/>
              </a:rPr>
              <a:t>Total</a:t>
            </a:r>
            <a:r>
              <a:rPr lang="en-US" sz="2400" i="1" dirty="0">
                <a:solidFill>
                  <a:schemeClr val="bg1"/>
                </a:solidFill>
                <a:latin typeface="Arial" pitchFamily="34" charset="0"/>
                <a:cs typeface="Arial" pitchFamily="34" charset="0"/>
              </a:rPr>
              <a:t> Revenues</a:t>
            </a:r>
            <a:r>
              <a:rPr lang="en-US" sz="2400" i="1" dirty="0" smtClean="0">
                <a:solidFill>
                  <a:schemeClr val="bg1"/>
                </a:solidFill>
                <a:latin typeface="Arial" pitchFamily="34" charset="0"/>
                <a:cs typeface="Arial" pitchFamily="34" charset="0"/>
              </a:rPr>
              <a:t> &amp; Transfers-In by </a:t>
            </a:r>
            <a:r>
              <a:rPr lang="en-US" sz="2400" i="1" dirty="0">
                <a:solidFill>
                  <a:schemeClr val="bg1"/>
                </a:solidFill>
                <a:latin typeface="Arial" pitchFamily="34" charset="0"/>
                <a:cs typeface="Arial" pitchFamily="34" charset="0"/>
              </a:rPr>
              <a:t>Fund </a:t>
            </a:r>
            <a:r>
              <a:rPr lang="en-US" sz="2400" i="1" dirty="0" smtClean="0">
                <a:solidFill>
                  <a:schemeClr val="bg1"/>
                </a:solidFill>
                <a:latin typeface="Arial" pitchFamily="34" charset="0"/>
                <a:cs typeface="Arial" pitchFamily="34" charset="0"/>
              </a:rPr>
              <a:t>Type FY13 Actuals</a:t>
            </a:r>
            <a:endParaRPr lang="en-US" sz="2800" i="1" dirty="0">
              <a:solidFill>
                <a:schemeClr val="bg1"/>
              </a:solidFill>
              <a:latin typeface="Arial" pitchFamily="34" charset="0"/>
              <a:cs typeface="Arial" pitchFamily="34" charset="0"/>
            </a:endParaRPr>
          </a:p>
        </p:txBody>
      </p:sp>
      <p:sp>
        <p:nvSpPr>
          <p:cNvPr id="7" name="TextBox 6"/>
          <p:cNvSpPr txBox="1"/>
          <p:nvPr/>
        </p:nvSpPr>
        <p:spPr>
          <a:xfrm>
            <a:off x="4560711" y="5726612"/>
            <a:ext cx="3502378" cy="400110"/>
          </a:xfrm>
          <a:prstGeom prst="rect">
            <a:avLst/>
          </a:prstGeom>
          <a:noFill/>
          <a:ln>
            <a:solidFill>
              <a:schemeClr val="accent1"/>
            </a:solidFill>
          </a:ln>
        </p:spPr>
        <p:txBody>
          <a:bodyPr wrap="square" rtlCol="0">
            <a:spAutoFit/>
          </a:bodyPr>
          <a:lstStyle/>
          <a:p>
            <a:r>
              <a:rPr lang="en-US" sz="2000" dirty="0" smtClean="0">
                <a:solidFill>
                  <a:srgbClr val="FFFFFF"/>
                </a:solidFill>
              </a:rPr>
              <a:t>Total Revenue = $ 477,721,269</a:t>
            </a:r>
          </a:p>
        </p:txBody>
      </p:sp>
      <p:sp>
        <p:nvSpPr>
          <p:cNvPr id="3" name="Slide Number Placeholder 2"/>
          <p:cNvSpPr>
            <a:spLocks noGrp="1"/>
          </p:cNvSpPr>
          <p:nvPr>
            <p:ph type="sldNum" sz="quarter" idx="12"/>
          </p:nvPr>
        </p:nvSpPr>
        <p:spPr/>
        <p:txBody>
          <a:bodyPr/>
          <a:lstStyle/>
          <a:p>
            <a:pPr>
              <a:defRPr/>
            </a:pPr>
            <a:fld id="{4287FAF9-415D-4ED3-8FF1-F5D751FD614F}" type="slidenum">
              <a:rPr lang="en-US" smtClean="0"/>
              <a:pPr>
                <a:defRPr/>
              </a:pPr>
              <a:t>13</a:t>
            </a:fld>
            <a:endParaRPr lang="en-US" dirty="0"/>
          </a:p>
        </p:txBody>
      </p:sp>
      <p:graphicFrame>
        <p:nvGraphicFramePr>
          <p:cNvPr id="10" name="Chart 9"/>
          <p:cNvGraphicFramePr>
            <a:graphicFrameLocks/>
          </p:cNvGraphicFramePr>
          <p:nvPr>
            <p:extLst/>
          </p:nvPr>
        </p:nvGraphicFramePr>
        <p:xfrm>
          <a:off x="493888" y="1130072"/>
          <a:ext cx="8037689" cy="479659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0" y="5895890"/>
            <a:ext cx="1996819" cy="230832"/>
          </a:xfrm>
          <a:prstGeom prst="rect">
            <a:avLst/>
          </a:prstGeom>
          <a:noFill/>
        </p:spPr>
        <p:txBody>
          <a:bodyPr wrap="square" rtlCol="0">
            <a:spAutoFit/>
          </a:bodyPr>
          <a:lstStyle/>
          <a:p>
            <a:r>
              <a:rPr lang="en-US" sz="900" dirty="0" smtClean="0">
                <a:solidFill>
                  <a:schemeClr val="bg1"/>
                </a:solidFill>
                <a:latin typeface="+mn-lt"/>
              </a:rPr>
              <a:t>Source: </a:t>
            </a:r>
            <a:r>
              <a:rPr lang="en-US" sz="900" dirty="0" err="1" smtClean="0">
                <a:solidFill>
                  <a:schemeClr val="bg1"/>
                </a:solidFill>
                <a:latin typeface="+mn-lt"/>
              </a:rPr>
              <a:t>BoR</a:t>
            </a:r>
            <a:r>
              <a:rPr lang="en-US" sz="900" dirty="0" smtClean="0">
                <a:solidFill>
                  <a:schemeClr val="bg1"/>
                </a:solidFill>
                <a:latin typeface="+mn-lt"/>
              </a:rPr>
              <a:t> Annual Operating Reports</a:t>
            </a:r>
            <a:endParaRPr lang="en-US" sz="900" dirty="0">
              <a:solidFill>
                <a:schemeClr val="bg1"/>
              </a:solidFill>
              <a:latin typeface="+mn-lt"/>
            </a:endParaRPr>
          </a:p>
        </p:txBody>
      </p:sp>
    </p:spTree>
    <p:extLst>
      <p:ext uri="{BB962C8B-B14F-4D97-AF65-F5344CB8AC3E}">
        <p14:creationId xmlns:p14="http://schemas.microsoft.com/office/powerpoint/2010/main" val="1489520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15"/>
          <p:cNvSpPr>
            <a:spLocks/>
          </p:cNvSpPr>
          <p:nvPr/>
        </p:nvSpPr>
        <p:spPr bwMode="auto">
          <a:xfrm>
            <a:off x="6477000" y="1600200"/>
            <a:ext cx="914400" cy="609600"/>
          </a:xfrm>
          <a:prstGeom prst="borderCallout2">
            <a:avLst>
              <a:gd name="adj1" fmla="val 18750"/>
              <a:gd name="adj2" fmla="val -8333"/>
              <a:gd name="adj3" fmla="val 18750"/>
              <a:gd name="adj4" fmla="val -16667"/>
              <a:gd name="adj5" fmla="val 81509"/>
              <a:gd name="adj6" fmla="val -46875"/>
            </a:avLst>
          </a:prstGeom>
          <a:noFill/>
          <a:ln w="9525">
            <a:noFill/>
            <a:miter lim="800000"/>
            <a:headEnd/>
            <a:tailEnd/>
          </a:ln>
        </p:spPr>
        <p:txBody>
          <a:bodyPr/>
          <a:lstStyle/>
          <a:p>
            <a:pPr algn="ctr"/>
            <a:endParaRPr lang="en-US" sz="1000" b="1"/>
          </a:p>
        </p:txBody>
      </p:sp>
      <p:sp>
        <p:nvSpPr>
          <p:cNvPr id="7173" name="Rectangle 16"/>
          <p:cNvSpPr>
            <a:spLocks noChangeArrowheads="1"/>
          </p:cNvSpPr>
          <p:nvPr/>
        </p:nvSpPr>
        <p:spPr bwMode="auto">
          <a:xfrm>
            <a:off x="6019800" y="1676400"/>
            <a:ext cx="1066800" cy="228600"/>
          </a:xfrm>
          <a:prstGeom prst="rect">
            <a:avLst/>
          </a:prstGeom>
          <a:noFill/>
          <a:ln w="9525">
            <a:noFill/>
            <a:miter lim="800000"/>
            <a:headEnd/>
            <a:tailEnd/>
          </a:ln>
        </p:spPr>
        <p:txBody>
          <a:bodyPr>
            <a:spAutoFit/>
          </a:bodyPr>
          <a:lstStyle/>
          <a:p>
            <a:endParaRPr lang="en-US" sz="900" b="1"/>
          </a:p>
        </p:txBody>
      </p:sp>
      <p:sp>
        <p:nvSpPr>
          <p:cNvPr id="9" name="Rectangle 4"/>
          <p:cNvSpPr>
            <a:spLocks noChangeArrowheads="1"/>
          </p:cNvSpPr>
          <p:nvPr/>
        </p:nvSpPr>
        <p:spPr bwMode="auto">
          <a:xfrm>
            <a:off x="381000" y="169335"/>
            <a:ext cx="8480778" cy="1066800"/>
          </a:xfrm>
          <a:prstGeom prst="rect">
            <a:avLst/>
          </a:prstGeom>
          <a:noFill/>
          <a:ln w="9525">
            <a:noFill/>
            <a:miter lim="800000"/>
            <a:headEnd/>
            <a:tailEnd/>
          </a:ln>
        </p:spPr>
        <p:txBody>
          <a:bodyPr anchor="ctr"/>
          <a:lstStyle/>
          <a:p>
            <a:pPr>
              <a:defRPr/>
            </a:pPr>
            <a:r>
              <a:rPr lang="en-US" sz="3200" dirty="0">
                <a:solidFill>
                  <a:srgbClr val="F4B82D"/>
                </a:solidFill>
                <a:latin typeface="Century Schoolbook" panose="02040604050505020304" pitchFamily="18" charset="0"/>
                <a:cs typeface="Arial" pitchFamily="34" charset="0"/>
              </a:rPr>
              <a:t>Financial Overview</a:t>
            </a:r>
          </a:p>
          <a:p>
            <a:pPr>
              <a:defRPr/>
            </a:pPr>
            <a:r>
              <a:rPr lang="en-US" sz="2400" i="1" dirty="0" smtClean="0">
                <a:solidFill>
                  <a:srgbClr val="FFFFFF"/>
                </a:solidFill>
                <a:latin typeface="Arial"/>
                <a:cs typeface="Arial"/>
              </a:rPr>
              <a:t>MSU</a:t>
            </a:r>
            <a:r>
              <a:rPr lang="en-US" sz="2400" i="1" dirty="0">
                <a:solidFill>
                  <a:srgbClr val="FFFFFF"/>
                </a:solidFill>
                <a:latin typeface="Arial"/>
                <a:cs typeface="Arial"/>
              </a:rPr>
              <a:t>-Bozeman </a:t>
            </a:r>
            <a:r>
              <a:rPr lang="en-US" sz="2400" i="1" u="sng" dirty="0">
                <a:solidFill>
                  <a:srgbClr val="FFFFFF"/>
                </a:solidFill>
                <a:latin typeface="Arial"/>
                <a:cs typeface="Arial"/>
              </a:rPr>
              <a:t>General </a:t>
            </a:r>
            <a:r>
              <a:rPr lang="en-US" sz="2400" i="1" u="sng" dirty="0" smtClean="0">
                <a:solidFill>
                  <a:srgbClr val="FFFFFF"/>
                </a:solidFill>
                <a:latin typeface="Arial"/>
                <a:cs typeface="Arial"/>
              </a:rPr>
              <a:t>Operating </a:t>
            </a:r>
            <a:r>
              <a:rPr lang="en-US" sz="2400" i="1" dirty="0" smtClean="0">
                <a:solidFill>
                  <a:srgbClr val="FFFFFF"/>
                </a:solidFill>
                <a:latin typeface="Arial"/>
                <a:cs typeface="Arial"/>
              </a:rPr>
              <a:t>Revenue</a:t>
            </a:r>
            <a:r>
              <a:rPr lang="en-US" sz="2400" i="1" dirty="0">
                <a:solidFill>
                  <a:srgbClr val="FFFFFF"/>
                </a:solidFill>
                <a:latin typeface="Arial"/>
                <a:cs typeface="Arial"/>
              </a:rPr>
              <a:t> </a:t>
            </a:r>
            <a:r>
              <a:rPr lang="en-US" sz="2400" i="1" dirty="0" smtClean="0">
                <a:solidFill>
                  <a:srgbClr val="FFFFFF"/>
                </a:solidFill>
                <a:latin typeface="Arial"/>
                <a:cs typeface="Arial"/>
              </a:rPr>
              <a:t>By Source</a:t>
            </a:r>
          </a:p>
          <a:p>
            <a:pPr>
              <a:defRPr/>
            </a:pPr>
            <a:r>
              <a:rPr lang="en-US" sz="2400" i="1" dirty="0" smtClean="0">
                <a:solidFill>
                  <a:srgbClr val="FFFFFF"/>
                </a:solidFill>
                <a:latin typeface="Arial"/>
                <a:cs typeface="Arial"/>
              </a:rPr>
              <a:t>FY13 Actual</a:t>
            </a:r>
            <a:endParaRPr lang="en-US" sz="2800" i="1" dirty="0">
              <a:solidFill>
                <a:srgbClr val="FFFFFF"/>
              </a:solidFill>
              <a:latin typeface="Arial"/>
              <a:cs typeface="Arial"/>
            </a:endParaRPr>
          </a:p>
        </p:txBody>
      </p:sp>
      <p:sp>
        <p:nvSpPr>
          <p:cNvPr id="14" name="TextBox 13"/>
          <p:cNvSpPr txBox="1"/>
          <p:nvPr/>
        </p:nvSpPr>
        <p:spPr>
          <a:xfrm>
            <a:off x="4823178" y="1248727"/>
            <a:ext cx="3733800" cy="400110"/>
          </a:xfrm>
          <a:prstGeom prst="rect">
            <a:avLst/>
          </a:prstGeom>
          <a:noFill/>
          <a:ln>
            <a:solidFill>
              <a:schemeClr val="accent1"/>
            </a:solidFill>
          </a:ln>
        </p:spPr>
        <p:txBody>
          <a:bodyPr wrap="square" rtlCol="0">
            <a:spAutoFit/>
          </a:bodyPr>
          <a:lstStyle/>
          <a:p>
            <a:r>
              <a:rPr lang="en-US" sz="2000" dirty="0" smtClean="0">
                <a:solidFill>
                  <a:srgbClr val="FFFFFF"/>
                </a:solidFill>
              </a:rPr>
              <a:t>Total Revenue = $ 154,230,200</a:t>
            </a:r>
            <a:endParaRPr lang="en-US" sz="2000" dirty="0">
              <a:solidFill>
                <a:srgbClr val="FFFFFF"/>
              </a:solidFill>
            </a:endParaRPr>
          </a:p>
        </p:txBody>
      </p:sp>
      <p:sp>
        <p:nvSpPr>
          <p:cNvPr id="2" name="Slide Number Placeholder 1"/>
          <p:cNvSpPr>
            <a:spLocks noGrp="1"/>
          </p:cNvSpPr>
          <p:nvPr>
            <p:ph type="sldNum" sz="quarter" idx="12"/>
          </p:nvPr>
        </p:nvSpPr>
        <p:spPr/>
        <p:txBody>
          <a:bodyPr/>
          <a:lstStyle/>
          <a:p>
            <a:pPr>
              <a:defRPr/>
            </a:pPr>
            <a:fld id="{558FD9E7-A895-451F-A872-3A0AF9412374}" type="slidenum">
              <a:rPr lang="en-US" smtClean="0"/>
              <a:pPr>
                <a:defRPr/>
              </a:pPr>
              <a:t>14</a:t>
            </a:fld>
            <a:endParaRPr lang="en-US"/>
          </a:p>
        </p:txBody>
      </p:sp>
      <p:graphicFrame>
        <p:nvGraphicFramePr>
          <p:cNvPr id="10" name="Chart 9"/>
          <p:cNvGraphicFramePr>
            <a:graphicFrameLocks/>
          </p:cNvGraphicFramePr>
          <p:nvPr>
            <p:extLst/>
          </p:nvPr>
        </p:nvGraphicFramePr>
        <p:xfrm>
          <a:off x="488244" y="1314300"/>
          <a:ext cx="8198556" cy="520971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0" y="5877010"/>
            <a:ext cx="1996819" cy="230832"/>
          </a:xfrm>
          <a:prstGeom prst="rect">
            <a:avLst/>
          </a:prstGeom>
          <a:noFill/>
        </p:spPr>
        <p:txBody>
          <a:bodyPr wrap="square" rtlCol="0">
            <a:spAutoFit/>
          </a:bodyPr>
          <a:lstStyle/>
          <a:p>
            <a:r>
              <a:rPr lang="en-US" sz="900" dirty="0" smtClean="0">
                <a:solidFill>
                  <a:schemeClr val="bg1"/>
                </a:solidFill>
                <a:latin typeface="+mn-lt"/>
              </a:rPr>
              <a:t>Source: </a:t>
            </a:r>
            <a:r>
              <a:rPr lang="en-US" sz="900" dirty="0" err="1" smtClean="0">
                <a:solidFill>
                  <a:schemeClr val="bg1"/>
                </a:solidFill>
                <a:latin typeface="+mn-lt"/>
              </a:rPr>
              <a:t>BoR</a:t>
            </a:r>
            <a:r>
              <a:rPr lang="en-US" sz="900" dirty="0" smtClean="0">
                <a:solidFill>
                  <a:schemeClr val="bg1"/>
                </a:solidFill>
                <a:latin typeface="+mn-lt"/>
              </a:rPr>
              <a:t> Annual Operating Reports</a:t>
            </a:r>
            <a:endParaRPr lang="en-US" sz="900" dirty="0">
              <a:solidFill>
                <a:schemeClr val="bg1"/>
              </a:solidFill>
              <a:latin typeface="+mn-lt"/>
            </a:endParaRPr>
          </a:p>
        </p:txBody>
      </p:sp>
    </p:spTree>
    <p:extLst>
      <p:ext uri="{BB962C8B-B14F-4D97-AF65-F5344CB8AC3E}">
        <p14:creationId xmlns:p14="http://schemas.microsoft.com/office/powerpoint/2010/main" val="1306577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15"/>
          <p:cNvSpPr>
            <a:spLocks/>
          </p:cNvSpPr>
          <p:nvPr/>
        </p:nvSpPr>
        <p:spPr bwMode="auto">
          <a:xfrm>
            <a:off x="6477000" y="1447800"/>
            <a:ext cx="914400" cy="609600"/>
          </a:xfrm>
          <a:prstGeom prst="borderCallout2">
            <a:avLst>
              <a:gd name="adj1" fmla="val 18750"/>
              <a:gd name="adj2" fmla="val -8333"/>
              <a:gd name="adj3" fmla="val 18750"/>
              <a:gd name="adj4" fmla="val -16667"/>
              <a:gd name="adj5" fmla="val 81509"/>
              <a:gd name="adj6" fmla="val -46875"/>
            </a:avLst>
          </a:prstGeom>
          <a:noFill/>
          <a:ln w="9525">
            <a:noFill/>
            <a:miter lim="800000"/>
            <a:headEnd/>
            <a:tailEnd/>
          </a:ln>
        </p:spPr>
        <p:txBody>
          <a:bodyPr/>
          <a:lstStyle/>
          <a:p>
            <a:pPr algn="ctr"/>
            <a:endParaRPr lang="en-US" sz="1000" b="1"/>
          </a:p>
        </p:txBody>
      </p:sp>
      <p:sp>
        <p:nvSpPr>
          <p:cNvPr id="8197" name="Rectangle 16"/>
          <p:cNvSpPr>
            <a:spLocks noChangeArrowheads="1"/>
          </p:cNvSpPr>
          <p:nvPr/>
        </p:nvSpPr>
        <p:spPr bwMode="auto">
          <a:xfrm>
            <a:off x="6019800" y="1524000"/>
            <a:ext cx="1066800" cy="228600"/>
          </a:xfrm>
          <a:prstGeom prst="rect">
            <a:avLst/>
          </a:prstGeom>
          <a:noFill/>
          <a:ln w="9525">
            <a:noFill/>
            <a:miter lim="800000"/>
            <a:headEnd/>
            <a:tailEnd/>
          </a:ln>
        </p:spPr>
        <p:txBody>
          <a:bodyPr>
            <a:spAutoFit/>
          </a:bodyPr>
          <a:lstStyle/>
          <a:p>
            <a:endParaRPr lang="en-US" sz="900" b="1"/>
          </a:p>
        </p:txBody>
      </p:sp>
      <p:sp>
        <p:nvSpPr>
          <p:cNvPr id="9" name="Rectangle 4"/>
          <p:cNvSpPr>
            <a:spLocks noChangeArrowheads="1"/>
          </p:cNvSpPr>
          <p:nvPr/>
        </p:nvSpPr>
        <p:spPr bwMode="auto">
          <a:xfrm>
            <a:off x="381000" y="310445"/>
            <a:ext cx="8537222" cy="1066800"/>
          </a:xfrm>
          <a:prstGeom prst="rect">
            <a:avLst/>
          </a:prstGeom>
          <a:noFill/>
          <a:ln w="9525">
            <a:noFill/>
            <a:miter lim="800000"/>
            <a:headEnd/>
            <a:tailEnd/>
          </a:ln>
        </p:spPr>
        <p:txBody>
          <a:bodyPr anchor="ctr"/>
          <a:lstStyle/>
          <a:p>
            <a:pPr>
              <a:defRPr/>
            </a:pPr>
            <a:r>
              <a:rPr lang="en-US" sz="3200" dirty="0" smtClean="0">
                <a:solidFill>
                  <a:srgbClr val="F4B82D"/>
                </a:solidFill>
                <a:latin typeface="Century Schoolbook" panose="02040604050505020304" pitchFamily="18" charset="0"/>
                <a:cs typeface="Arial" pitchFamily="34" charset="0"/>
              </a:rPr>
              <a:t>Financial Overview</a:t>
            </a:r>
            <a:endParaRPr lang="en-US" sz="3200" dirty="0">
              <a:solidFill>
                <a:srgbClr val="F4B82D"/>
              </a:solidFill>
              <a:latin typeface="Century Schoolbook" panose="02040604050505020304" pitchFamily="18" charset="0"/>
              <a:cs typeface="Arial" pitchFamily="34" charset="0"/>
            </a:endParaRPr>
          </a:p>
          <a:p>
            <a:pPr>
              <a:defRPr/>
            </a:pPr>
            <a:r>
              <a:rPr lang="en-US" sz="2400" i="1" dirty="0">
                <a:solidFill>
                  <a:srgbClr val="FFFFFF"/>
                </a:solidFill>
                <a:latin typeface="Arial" pitchFamily="34" charset="0"/>
                <a:cs typeface="Arial" pitchFamily="34" charset="0"/>
              </a:rPr>
              <a:t>MSU-Bozeman </a:t>
            </a:r>
            <a:r>
              <a:rPr lang="en-US" sz="2400" i="1" u="sng" dirty="0">
                <a:solidFill>
                  <a:srgbClr val="FFFFFF"/>
                </a:solidFill>
                <a:latin typeface="Arial" pitchFamily="34" charset="0"/>
                <a:cs typeface="Arial" pitchFamily="34" charset="0"/>
              </a:rPr>
              <a:t>General </a:t>
            </a:r>
            <a:r>
              <a:rPr lang="en-US" sz="2400" i="1" u="sng" dirty="0" smtClean="0">
                <a:solidFill>
                  <a:srgbClr val="FFFFFF"/>
                </a:solidFill>
                <a:latin typeface="Arial" pitchFamily="34" charset="0"/>
                <a:cs typeface="Arial" pitchFamily="34" charset="0"/>
              </a:rPr>
              <a:t>Operating </a:t>
            </a:r>
            <a:r>
              <a:rPr lang="en-US" sz="2400" i="1" dirty="0" smtClean="0">
                <a:solidFill>
                  <a:srgbClr val="FFFFFF"/>
                </a:solidFill>
                <a:latin typeface="Arial" pitchFamily="34" charset="0"/>
                <a:cs typeface="Arial" pitchFamily="34" charset="0"/>
              </a:rPr>
              <a:t>Expenditures </a:t>
            </a:r>
          </a:p>
          <a:p>
            <a:pPr>
              <a:defRPr/>
            </a:pPr>
            <a:r>
              <a:rPr lang="en-US" sz="2400" i="1" dirty="0" smtClean="0">
                <a:solidFill>
                  <a:srgbClr val="FFFFFF"/>
                </a:solidFill>
                <a:latin typeface="Arial" pitchFamily="34" charset="0"/>
                <a:cs typeface="Arial" pitchFamily="34" charset="0"/>
              </a:rPr>
              <a:t>By Program - FY13 Actual</a:t>
            </a:r>
            <a:endParaRPr lang="en-US" sz="2800" i="1" dirty="0">
              <a:solidFill>
                <a:srgbClr val="FFFFFF"/>
              </a:solidFill>
              <a:latin typeface="Arial" pitchFamily="34" charset="0"/>
              <a:cs typeface="Arial" pitchFamily="34" charset="0"/>
            </a:endParaRPr>
          </a:p>
        </p:txBody>
      </p:sp>
      <p:sp>
        <p:nvSpPr>
          <p:cNvPr id="14" name="TextBox 13"/>
          <p:cNvSpPr txBox="1"/>
          <p:nvPr/>
        </p:nvSpPr>
        <p:spPr>
          <a:xfrm>
            <a:off x="4289777" y="1334912"/>
            <a:ext cx="4572000" cy="400110"/>
          </a:xfrm>
          <a:prstGeom prst="rect">
            <a:avLst/>
          </a:prstGeom>
          <a:noFill/>
          <a:ln>
            <a:solidFill>
              <a:schemeClr val="accent1"/>
            </a:solidFill>
          </a:ln>
        </p:spPr>
        <p:txBody>
          <a:bodyPr wrap="square" rtlCol="0">
            <a:spAutoFit/>
          </a:bodyPr>
          <a:lstStyle/>
          <a:p>
            <a:r>
              <a:rPr lang="en-US" sz="2000" dirty="0" smtClean="0">
                <a:solidFill>
                  <a:schemeClr val="bg1"/>
                </a:solidFill>
              </a:rPr>
              <a:t>Total FY13 Expenditures = $ 152,802,704</a:t>
            </a:r>
            <a:endParaRPr lang="en-US" sz="2000" dirty="0">
              <a:solidFill>
                <a:schemeClr val="bg1"/>
              </a:solidFill>
            </a:endParaRPr>
          </a:p>
        </p:txBody>
      </p:sp>
      <p:sp>
        <p:nvSpPr>
          <p:cNvPr id="3" name="Slide Number Placeholder 2"/>
          <p:cNvSpPr>
            <a:spLocks noGrp="1"/>
          </p:cNvSpPr>
          <p:nvPr>
            <p:ph type="sldNum" sz="quarter" idx="12"/>
          </p:nvPr>
        </p:nvSpPr>
        <p:spPr/>
        <p:txBody>
          <a:bodyPr/>
          <a:lstStyle/>
          <a:p>
            <a:pPr>
              <a:defRPr/>
            </a:pPr>
            <a:fld id="{558FD9E7-A895-451F-A872-3A0AF9412374}" type="slidenum">
              <a:rPr lang="en-US" smtClean="0"/>
              <a:pPr>
                <a:defRPr/>
              </a:pPr>
              <a:t>15</a:t>
            </a:fld>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187235219"/>
              </p:ext>
            </p:extLst>
          </p:nvPr>
        </p:nvGraphicFramePr>
        <p:xfrm>
          <a:off x="387879" y="1445623"/>
          <a:ext cx="8298921" cy="499544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6200" y="5630446"/>
            <a:ext cx="2731911" cy="384721"/>
          </a:xfrm>
          <a:prstGeom prst="rect">
            <a:avLst/>
          </a:prstGeom>
          <a:noFill/>
        </p:spPr>
        <p:txBody>
          <a:bodyPr wrap="square" rtlCol="0">
            <a:spAutoFit/>
          </a:bodyPr>
          <a:lstStyle/>
          <a:p>
            <a:r>
              <a:rPr lang="en-US" sz="1000" dirty="0" smtClean="0">
                <a:solidFill>
                  <a:srgbClr val="FFFFFF"/>
                </a:solidFill>
                <a:latin typeface="+mn-lt"/>
              </a:rPr>
              <a:t>Note: Net of Tuition Waivers</a:t>
            </a:r>
          </a:p>
          <a:p>
            <a:r>
              <a:rPr lang="en-US" sz="900" dirty="0" smtClean="0">
                <a:solidFill>
                  <a:srgbClr val="FFFFFF"/>
                </a:solidFill>
                <a:latin typeface="+mn-lt"/>
              </a:rPr>
              <a:t>Source: </a:t>
            </a:r>
            <a:r>
              <a:rPr lang="en-US" sz="900" dirty="0" err="1" smtClean="0">
                <a:solidFill>
                  <a:srgbClr val="FFFFFF"/>
                </a:solidFill>
                <a:latin typeface="+mn-lt"/>
              </a:rPr>
              <a:t>BoR</a:t>
            </a:r>
            <a:r>
              <a:rPr lang="en-US" sz="900" dirty="0" smtClean="0">
                <a:solidFill>
                  <a:srgbClr val="FFFFFF"/>
                </a:solidFill>
                <a:latin typeface="+mn-lt"/>
              </a:rPr>
              <a:t> Annual Operating Reports</a:t>
            </a:r>
          </a:p>
        </p:txBody>
      </p:sp>
    </p:spTree>
    <p:extLst>
      <p:ext uri="{BB962C8B-B14F-4D97-AF65-F5344CB8AC3E}">
        <p14:creationId xmlns:p14="http://schemas.microsoft.com/office/powerpoint/2010/main" val="76308247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16"/>
          <p:cNvSpPr>
            <a:spLocks noChangeArrowheads="1"/>
          </p:cNvSpPr>
          <p:nvPr/>
        </p:nvSpPr>
        <p:spPr bwMode="auto">
          <a:xfrm>
            <a:off x="6019800" y="1676400"/>
            <a:ext cx="1066800" cy="228600"/>
          </a:xfrm>
          <a:prstGeom prst="rect">
            <a:avLst/>
          </a:prstGeom>
          <a:noFill/>
          <a:ln w="9525">
            <a:noFill/>
            <a:miter lim="800000"/>
            <a:headEnd/>
            <a:tailEnd/>
          </a:ln>
        </p:spPr>
        <p:txBody>
          <a:bodyPr>
            <a:spAutoFit/>
          </a:bodyPr>
          <a:lstStyle/>
          <a:p>
            <a:endParaRPr lang="en-US" sz="900" b="1"/>
          </a:p>
        </p:txBody>
      </p:sp>
      <p:sp>
        <p:nvSpPr>
          <p:cNvPr id="9" name="Rectangle 4"/>
          <p:cNvSpPr>
            <a:spLocks noChangeArrowheads="1"/>
          </p:cNvSpPr>
          <p:nvPr/>
        </p:nvSpPr>
        <p:spPr bwMode="auto">
          <a:xfrm>
            <a:off x="380999" y="183444"/>
            <a:ext cx="8494889" cy="1066800"/>
          </a:xfrm>
          <a:prstGeom prst="rect">
            <a:avLst/>
          </a:prstGeom>
          <a:noFill/>
          <a:ln w="9525">
            <a:noFill/>
            <a:miter lim="800000"/>
            <a:headEnd/>
            <a:tailEnd/>
          </a:ln>
        </p:spPr>
        <p:txBody>
          <a:bodyPr anchor="ctr"/>
          <a:lstStyle/>
          <a:p>
            <a:pPr>
              <a:defRPr/>
            </a:pPr>
            <a:r>
              <a:rPr lang="en-US" sz="3200" dirty="0" smtClean="0">
                <a:solidFill>
                  <a:srgbClr val="F4B82D"/>
                </a:solidFill>
                <a:latin typeface="Century Schoolbook" panose="02040604050505020304" pitchFamily="18" charset="0"/>
                <a:cs typeface="Arial" pitchFamily="34" charset="0"/>
              </a:rPr>
              <a:t>Financial Overview</a:t>
            </a:r>
            <a:endParaRPr lang="en-US" sz="3200" dirty="0">
              <a:solidFill>
                <a:srgbClr val="F4B82D"/>
              </a:solidFill>
              <a:latin typeface="Century Schoolbook" panose="02040604050505020304" pitchFamily="18" charset="0"/>
              <a:cs typeface="Arial" pitchFamily="34" charset="0"/>
            </a:endParaRPr>
          </a:p>
          <a:p>
            <a:pPr>
              <a:defRPr/>
            </a:pPr>
            <a:r>
              <a:rPr lang="en-US" sz="2400" i="1" dirty="0">
                <a:solidFill>
                  <a:srgbClr val="FFFFFF"/>
                </a:solidFill>
                <a:latin typeface="Arial" pitchFamily="34" charset="0"/>
                <a:cs typeface="Arial" pitchFamily="34" charset="0"/>
              </a:rPr>
              <a:t>MSU-Bozeman </a:t>
            </a:r>
            <a:r>
              <a:rPr lang="en-US" sz="2400" i="1" u="sng" dirty="0">
                <a:solidFill>
                  <a:srgbClr val="FFFFFF"/>
                </a:solidFill>
                <a:latin typeface="Arial" pitchFamily="34" charset="0"/>
                <a:cs typeface="Arial" pitchFamily="34" charset="0"/>
              </a:rPr>
              <a:t>General </a:t>
            </a:r>
            <a:r>
              <a:rPr lang="en-US" sz="2400" i="1" u="sng" dirty="0" smtClean="0">
                <a:solidFill>
                  <a:srgbClr val="FFFFFF"/>
                </a:solidFill>
                <a:latin typeface="Arial" pitchFamily="34" charset="0"/>
                <a:cs typeface="Arial" pitchFamily="34" charset="0"/>
              </a:rPr>
              <a:t>Operating</a:t>
            </a:r>
            <a:r>
              <a:rPr lang="en-US" sz="2400" i="1" u="sng" dirty="0">
                <a:solidFill>
                  <a:srgbClr val="FFFFFF"/>
                </a:solidFill>
                <a:latin typeface="Arial" pitchFamily="34" charset="0"/>
                <a:cs typeface="Arial" pitchFamily="34" charset="0"/>
              </a:rPr>
              <a:t> </a:t>
            </a:r>
            <a:r>
              <a:rPr lang="en-US" sz="2400" i="1" dirty="0" smtClean="0">
                <a:solidFill>
                  <a:srgbClr val="FFFFFF"/>
                </a:solidFill>
                <a:latin typeface="Arial" pitchFamily="34" charset="0"/>
                <a:cs typeface="Arial" pitchFamily="34" charset="0"/>
              </a:rPr>
              <a:t>Expenditures </a:t>
            </a:r>
          </a:p>
          <a:p>
            <a:pPr>
              <a:defRPr/>
            </a:pPr>
            <a:r>
              <a:rPr lang="en-US" sz="2400" i="1" dirty="0" smtClean="0">
                <a:solidFill>
                  <a:srgbClr val="FFFFFF"/>
                </a:solidFill>
                <a:latin typeface="Arial" pitchFamily="34" charset="0"/>
                <a:cs typeface="Arial" pitchFamily="34" charset="0"/>
              </a:rPr>
              <a:t>By Category – FY13 Actual</a:t>
            </a:r>
            <a:endParaRPr lang="en-US" sz="2800" i="1" dirty="0">
              <a:solidFill>
                <a:srgbClr val="FFFFFF"/>
              </a:solidFill>
              <a:latin typeface="Arial" pitchFamily="34" charset="0"/>
              <a:cs typeface="Arial" pitchFamily="34" charset="0"/>
            </a:endParaRPr>
          </a:p>
        </p:txBody>
      </p:sp>
      <p:sp>
        <p:nvSpPr>
          <p:cNvPr id="11" name="TextBox 10"/>
          <p:cNvSpPr txBox="1"/>
          <p:nvPr/>
        </p:nvSpPr>
        <p:spPr>
          <a:xfrm>
            <a:off x="507647" y="5208503"/>
            <a:ext cx="4052777" cy="369332"/>
          </a:xfrm>
          <a:prstGeom prst="rect">
            <a:avLst/>
          </a:prstGeom>
          <a:noFill/>
          <a:ln>
            <a:solidFill>
              <a:schemeClr val="accent1"/>
            </a:solidFill>
          </a:ln>
        </p:spPr>
        <p:txBody>
          <a:bodyPr wrap="square" rtlCol="0">
            <a:spAutoFit/>
          </a:bodyPr>
          <a:lstStyle/>
          <a:p>
            <a:r>
              <a:rPr lang="en-US" dirty="0" smtClean="0">
                <a:solidFill>
                  <a:srgbClr val="FFFFFF"/>
                </a:solidFill>
              </a:rPr>
              <a:t>Total FY13 Expenditures = $ 152,802,704</a:t>
            </a:r>
            <a:endParaRPr lang="en-US" dirty="0">
              <a:solidFill>
                <a:srgbClr val="FFFFFF"/>
              </a:solidFill>
            </a:endParaRPr>
          </a:p>
        </p:txBody>
      </p:sp>
      <p:sp>
        <p:nvSpPr>
          <p:cNvPr id="3" name="Slide Number Placeholder 2"/>
          <p:cNvSpPr>
            <a:spLocks noGrp="1"/>
          </p:cNvSpPr>
          <p:nvPr>
            <p:ph type="sldNum" sz="quarter" idx="12"/>
          </p:nvPr>
        </p:nvSpPr>
        <p:spPr/>
        <p:txBody>
          <a:bodyPr/>
          <a:lstStyle/>
          <a:p>
            <a:pPr>
              <a:defRPr/>
            </a:pPr>
            <a:fld id="{558FD9E7-A895-451F-A872-3A0AF9412374}" type="slidenum">
              <a:rPr lang="en-US" smtClean="0"/>
              <a:pPr>
                <a:defRPr/>
              </a:pPr>
              <a:t>16</a:t>
            </a:fld>
            <a:endParaRPr lang="en-US"/>
          </a:p>
        </p:txBody>
      </p:sp>
      <p:graphicFrame>
        <p:nvGraphicFramePr>
          <p:cNvPr id="13" name="Chart 12"/>
          <p:cNvGraphicFramePr>
            <a:graphicFrameLocks/>
          </p:cNvGraphicFramePr>
          <p:nvPr>
            <p:extLst>
              <p:ext uri="{D42A27DB-BD31-4B8C-83A1-F6EECF244321}">
                <p14:modId xmlns:p14="http://schemas.microsoft.com/office/powerpoint/2010/main" val="3385325405"/>
              </p:ext>
            </p:extLst>
          </p:nvPr>
        </p:nvGraphicFramePr>
        <p:xfrm>
          <a:off x="507647" y="1250244"/>
          <a:ext cx="8179153" cy="483678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0" y="5877010"/>
            <a:ext cx="1996819" cy="230832"/>
          </a:xfrm>
          <a:prstGeom prst="rect">
            <a:avLst/>
          </a:prstGeom>
          <a:noFill/>
        </p:spPr>
        <p:txBody>
          <a:bodyPr wrap="square" rtlCol="0">
            <a:spAutoFit/>
          </a:bodyPr>
          <a:lstStyle/>
          <a:p>
            <a:r>
              <a:rPr lang="en-US" sz="900" dirty="0" smtClean="0">
                <a:solidFill>
                  <a:schemeClr val="bg1"/>
                </a:solidFill>
                <a:latin typeface="+mn-lt"/>
              </a:rPr>
              <a:t>Source: </a:t>
            </a:r>
            <a:r>
              <a:rPr lang="en-US" sz="900" dirty="0" err="1" smtClean="0">
                <a:solidFill>
                  <a:schemeClr val="bg1"/>
                </a:solidFill>
                <a:latin typeface="+mn-lt"/>
              </a:rPr>
              <a:t>BoR</a:t>
            </a:r>
            <a:r>
              <a:rPr lang="en-US" sz="900" dirty="0" smtClean="0">
                <a:solidFill>
                  <a:schemeClr val="bg1"/>
                </a:solidFill>
                <a:latin typeface="+mn-lt"/>
              </a:rPr>
              <a:t> Annual Operating Reports</a:t>
            </a:r>
            <a:endParaRPr lang="en-US" sz="900" dirty="0">
              <a:solidFill>
                <a:schemeClr val="bg1"/>
              </a:solidFill>
              <a:latin typeface="+mn-lt"/>
            </a:endParaRPr>
          </a:p>
        </p:txBody>
      </p:sp>
    </p:spTree>
    <p:extLst>
      <p:ext uri="{BB962C8B-B14F-4D97-AF65-F5344CB8AC3E}">
        <p14:creationId xmlns:p14="http://schemas.microsoft.com/office/powerpoint/2010/main" val="289848290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533400" y="1247425"/>
            <a:ext cx="80772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7" name="Chart 16"/>
          <p:cNvGraphicFramePr>
            <a:graphicFrameLocks/>
          </p:cNvGraphicFramePr>
          <p:nvPr>
            <p:extLst/>
          </p:nvPr>
        </p:nvGraphicFramePr>
        <p:xfrm>
          <a:off x="763764" y="1394355"/>
          <a:ext cx="7660569" cy="4673423"/>
        </p:xfrm>
        <a:graphic>
          <a:graphicData uri="http://schemas.openxmlformats.org/drawingml/2006/chart">
            <c:chart xmlns:c="http://schemas.openxmlformats.org/drawingml/2006/chart" xmlns:r="http://schemas.openxmlformats.org/officeDocument/2006/relationships" r:id="rId3"/>
          </a:graphicData>
        </a:graphic>
      </p:graphicFrame>
      <p:sp>
        <p:nvSpPr>
          <p:cNvPr id="9221" name="Rectangle 16"/>
          <p:cNvSpPr>
            <a:spLocks noChangeArrowheads="1"/>
          </p:cNvSpPr>
          <p:nvPr/>
        </p:nvSpPr>
        <p:spPr bwMode="auto">
          <a:xfrm>
            <a:off x="6019800" y="1676400"/>
            <a:ext cx="1066800" cy="228600"/>
          </a:xfrm>
          <a:prstGeom prst="rect">
            <a:avLst/>
          </a:prstGeom>
          <a:noFill/>
          <a:ln w="9525">
            <a:noFill/>
            <a:miter lim="800000"/>
            <a:headEnd/>
            <a:tailEnd/>
          </a:ln>
        </p:spPr>
        <p:txBody>
          <a:bodyPr>
            <a:spAutoFit/>
          </a:bodyPr>
          <a:lstStyle/>
          <a:p>
            <a:endParaRPr lang="en-US" sz="900" b="1"/>
          </a:p>
        </p:txBody>
      </p:sp>
      <p:sp>
        <p:nvSpPr>
          <p:cNvPr id="9" name="Rectangle 4"/>
          <p:cNvSpPr>
            <a:spLocks noChangeArrowheads="1"/>
          </p:cNvSpPr>
          <p:nvPr/>
        </p:nvSpPr>
        <p:spPr bwMode="auto">
          <a:xfrm>
            <a:off x="314325" y="197556"/>
            <a:ext cx="5867400" cy="1066800"/>
          </a:xfrm>
          <a:prstGeom prst="rect">
            <a:avLst/>
          </a:prstGeom>
          <a:noFill/>
          <a:ln w="9525">
            <a:noFill/>
            <a:miter lim="800000"/>
            <a:headEnd/>
            <a:tailEnd/>
          </a:ln>
        </p:spPr>
        <p:txBody>
          <a:bodyPr anchor="ctr"/>
          <a:lstStyle/>
          <a:p>
            <a:pPr>
              <a:defRPr/>
            </a:pPr>
            <a:r>
              <a:rPr lang="en-US" sz="3200" dirty="0" smtClean="0">
                <a:solidFill>
                  <a:srgbClr val="F4B82D"/>
                </a:solidFill>
                <a:latin typeface="Century Schoolbook" panose="02040604050505020304" pitchFamily="18" charset="0"/>
                <a:cs typeface="Arial" pitchFamily="34" charset="0"/>
              </a:rPr>
              <a:t>Enrollment (FTE)</a:t>
            </a:r>
            <a:endParaRPr lang="en-US" sz="3200" dirty="0">
              <a:solidFill>
                <a:srgbClr val="F4B82D"/>
              </a:solidFill>
              <a:latin typeface="Century Schoolbook" panose="02040604050505020304" pitchFamily="18" charset="0"/>
              <a:cs typeface="Arial" pitchFamily="34" charset="0"/>
            </a:endParaRPr>
          </a:p>
          <a:p>
            <a:pPr>
              <a:defRPr/>
            </a:pPr>
            <a:r>
              <a:rPr lang="en-US" sz="2400" i="1" dirty="0" smtClean="0">
                <a:solidFill>
                  <a:srgbClr val="FFFFFF"/>
                </a:solidFill>
                <a:latin typeface="Arial" pitchFamily="34" charset="0"/>
                <a:cs typeface="Arial" pitchFamily="34" charset="0"/>
              </a:rPr>
              <a:t>MSU-Bozeman:  FY09 - FY13</a:t>
            </a:r>
            <a:endParaRPr lang="en-US" sz="2800" i="1" dirty="0">
              <a:solidFill>
                <a:srgbClr val="FFFFFF"/>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558FD9E7-A895-451F-A872-3A0AF9412374}" type="slidenum">
              <a:rPr lang="en-US" smtClean="0"/>
              <a:pPr>
                <a:defRPr/>
              </a:pPr>
              <a:t>17</a:t>
            </a:fld>
            <a:endParaRPr lang="en-US"/>
          </a:p>
        </p:txBody>
      </p:sp>
      <p:sp>
        <p:nvSpPr>
          <p:cNvPr id="10" name="TextBox 2"/>
          <p:cNvSpPr txBox="1"/>
          <p:nvPr/>
        </p:nvSpPr>
        <p:spPr>
          <a:xfrm>
            <a:off x="1774196" y="4120621"/>
            <a:ext cx="447675" cy="276225"/>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77%</a:t>
            </a:r>
          </a:p>
        </p:txBody>
      </p:sp>
      <p:sp>
        <p:nvSpPr>
          <p:cNvPr id="11" name="TextBox 3"/>
          <p:cNvSpPr txBox="1"/>
          <p:nvPr/>
        </p:nvSpPr>
        <p:spPr>
          <a:xfrm>
            <a:off x="2941056" y="4120620"/>
            <a:ext cx="428625" cy="2762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77%</a:t>
            </a:r>
          </a:p>
        </p:txBody>
      </p:sp>
      <p:sp>
        <p:nvSpPr>
          <p:cNvPr id="13" name="TextBox 4"/>
          <p:cNvSpPr txBox="1"/>
          <p:nvPr/>
        </p:nvSpPr>
        <p:spPr>
          <a:xfrm>
            <a:off x="1771980" y="2957512"/>
            <a:ext cx="428625" cy="2381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solidFill>
                  <a:schemeClr val="dk1"/>
                </a:solidFill>
                <a:effectLst/>
                <a:latin typeface="+mn-lt"/>
                <a:ea typeface="+mn-ea"/>
                <a:cs typeface="+mn-cs"/>
              </a:rPr>
              <a:t>23%</a:t>
            </a:r>
            <a:endParaRPr lang="en-US" sz="1100" dirty="0"/>
          </a:p>
        </p:txBody>
      </p:sp>
      <p:sp>
        <p:nvSpPr>
          <p:cNvPr id="14" name="TextBox 5"/>
          <p:cNvSpPr txBox="1"/>
          <p:nvPr/>
        </p:nvSpPr>
        <p:spPr>
          <a:xfrm>
            <a:off x="2930423" y="2819400"/>
            <a:ext cx="428625" cy="25717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solidFill>
                  <a:schemeClr val="dk1"/>
                </a:solidFill>
                <a:effectLst/>
                <a:latin typeface="+mn-lt"/>
                <a:ea typeface="+mn-ea"/>
                <a:cs typeface="+mn-cs"/>
              </a:rPr>
              <a:t>23%</a:t>
            </a:r>
            <a:endParaRPr lang="en-US" dirty="0">
              <a:effectLst/>
            </a:endParaRPr>
          </a:p>
        </p:txBody>
      </p:sp>
      <p:sp>
        <p:nvSpPr>
          <p:cNvPr id="15" name="TextBox 6"/>
          <p:cNvSpPr txBox="1"/>
          <p:nvPr/>
        </p:nvSpPr>
        <p:spPr>
          <a:xfrm>
            <a:off x="4098373" y="3866797"/>
            <a:ext cx="434623" cy="25382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75%</a:t>
            </a:r>
          </a:p>
        </p:txBody>
      </p:sp>
      <p:sp>
        <p:nvSpPr>
          <p:cNvPr id="16" name="TextBox 7"/>
          <p:cNvSpPr txBox="1"/>
          <p:nvPr/>
        </p:nvSpPr>
        <p:spPr>
          <a:xfrm>
            <a:off x="4094846" y="2641775"/>
            <a:ext cx="438150" cy="2286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solidFill>
                  <a:schemeClr val="dk1"/>
                </a:solidFill>
                <a:effectLst/>
                <a:latin typeface="+mn-lt"/>
                <a:ea typeface="+mn-ea"/>
                <a:cs typeface="+mn-cs"/>
              </a:rPr>
              <a:t>25%</a:t>
            </a:r>
            <a:endParaRPr lang="en-US" dirty="0">
              <a:effectLst/>
            </a:endParaRPr>
          </a:p>
        </p:txBody>
      </p:sp>
      <p:sp>
        <p:nvSpPr>
          <p:cNvPr id="18" name="TextBox 8"/>
          <p:cNvSpPr txBox="1"/>
          <p:nvPr/>
        </p:nvSpPr>
        <p:spPr>
          <a:xfrm>
            <a:off x="5256691" y="2403650"/>
            <a:ext cx="428625" cy="2381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solidFill>
                  <a:schemeClr val="dk1"/>
                </a:solidFill>
                <a:effectLst/>
                <a:latin typeface="+mn-lt"/>
                <a:ea typeface="+mn-ea"/>
                <a:cs typeface="+mn-cs"/>
              </a:rPr>
              <a:t>25%</a:t>
            </a:r>
            <a:endParaRPr lang="en-US" dirty="0">
              <a:effectLst/>
            </a:endParaRPr>
          </a:p>
        </p:txBody>
      </p:sp>
      <p:sp>
        <p:nvSpPr>
          <p:cNvPr id="19" name="TextBox 9"/>
          <p:cNvSpPr txBox="1"/>
          <p:nvPr/>
        </p:nvSpPr>
        <p:spPr>
          <a:xfrm>
            <a:off x="5256691" y="3830460"/>
            <a:ext cx="438151" cy="2762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75%</a:t>
            </a:r>
          </a:p>
        </p:txBody>
      </p:sp>
      <p:sp>
        <p:nvSpPr>
          <p:cNvPr id="20" name="TextBox 10"/>
          <p:cNvSpPr txBox="1"/>
          <p:nvPr/>
        </p:nvSpPr>
        <p:spPr>
          <a:xfrm>
            <a:off x="6425847" y="2164644"/>
            <a:ext cx="428624" cy="233362"/>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smtClean="0">
                <a:solidFill>
                  <a:schemeClr val="dk1"/>
                </a:solidFill>
                <a:effectLst/>
                <a:latin typeface="+mn-lt"/>
                <a:ea typeface="+mn-ea"/>
                <a:cs typeface="+mn-cs"/>
              </a:rPr>
              <a:t>27%</a:t>
            </a:r>
            <a:endParaRPr lang="en-US" dirty="0">
              <a:effectLst/>
            </a:endParaRPr>
          </a:p>
        </p:txBody>
      </p:sp>
      <p:sp>
        <p:nvSpPr>
          <p:cNvPr id="22" name="TextBox 12"/>
          <p:cNvSpPr txBox="1"/>
          <p:nvPr/>
        </p:nvSpPr>
        <p:spPr>
          <a:xfrm>
            <a:off x="2918177" y="1255959"/>
            <a:ext cx="428625" cy="2667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39%</a:t>
            </a:r>
          </a:p>
        </p:txBody>
      </p:sp>
      <p:sp>
        <p:nvSpPr>
          <p:cNvPr id="23" name="TextBox 13"/>
          <p:cNvSpPr txBox="1"/>
          <p:nvPr/>
        </p:nvSpPr>
        <p:spPr>
          <a:xfrm>
            <a:off x="5248274" y="1255959"/>
            <a:ext cx="447675" cy="2667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39%</a:t>
            </a:r>
          </a:p>
        </p:txBody>
      </p:sp>
      <p:sp>
        <p:nvSpPr>
          <p:cNvPr id="21" name="TextBox 11"/>
          <p:cNvSpPr txBox="1"/>
          <p:nvPr/>
        </p:nvSpPr>
        <p:spPr>
          <a:xfrm>
            <a:off x="6413202" y="3728684"/>
            <a:ext cx="428625" cy="2762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73%</a:t>
            </a:r>
          </a:p>
        </p:txBody>
      </p:sp>
      <p:sp>
        <p:nvSpPr>
          <p:cNvPr id="25" name="TextBox 12"/>
          <p:cNvSpPr txBox="1"/>
          <p:nvPr/>
        </p:nvSpPr>
        <p:spPr>
          <a:xfrm>
            <a:off x="4143013" y="1253138"/>
            <a:ext cx="428625" cy="2667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39%</a:t>
            </a:r>
          </a:p>
        </p:txBody>
      </p:sp>
      <p:sp>
        <p:nvSpPr>
          <p:cNvPr id="26" name="TextBox 12"/>
          <p:cNvSpPr txBox="1"/>
          <p:nvPr/>
        </p:nvSpPr>
        <p:spPr>
          <a:xfrm>
            <a:off x="1831630" y="1255959"/>
            <a:ext cx="428625" cy="2667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smtClean="0"/>
              <a:t>38%</a:t>
            </a:r>
            <a:endParaRPr lang="en-US" sz="1100" dirty="0"/>
          </a:p>
        </p:txBody>
      </p:sp>
      <p:sp>
        <p:nvSpPr>
          <p:cNvPr id="27" name="TextBox 12"/>
          <p:cNvSpPr txBox="1"/>
          <p:nvPr/>
        </p:nvSpPr>
        <p:spPr>
          <a:xfrm>
            <a:off x="6431816" y="1255959"/>
            <a:ext cx="428625" cy="2667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dirty="0" smtClean="0"/>
              <a:t>42</a:t>
            </a:r>
            <a:r>
              <a:rPr lang="en-US" sz="1100" dirty="0" smtClean="0"/>
              <a:t>%</a:t>
            </a:r>
            <a:endParaRPr lang="en-US" sz="1100" dirty="0"/>
          </a:p>
        </p:txBody>
      </p:sp>
      <p:sp>
        <p:nvSpPr>
          <p:cNvPr id="24" name="TextBox 1"/>
          <p:cNvSpPr txBox="1"/>
          <p:nvPr/>
        </p:nvSpPr>
        <p:spPr>
          <a:xfrm>
            <a:off x="6940282" y="1264447"/>
            <a:ext cx="1746518" cy="6697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srgbClr val="FFFFFF"/>
                </a:solidFill>
              </a:rPr>
              <a:t>&lt;&lt;&lt; Fall Headcount 	Freshman</a:t>
            </a:r>
            <a:r>
              <a:rPr lang="en-US" sz="1200" baseline="0" dirty="0" smtClean="0">
                <a:solidFill>
                  <a:srgbClr val="FFFFFF"/>
                </a:solidFill>
              </a:rPr>
              <a:t> </a:t>
            </a:r>
            <a:r>
              <a:rPr lang="en-US" sz="1200" baseline="0" dirty="0">
                <a:solidFill>
                  <a:srgbClr val="FFFFFF"/>
                </a:solidFill>
              </a:rPr>
              <a:t>NR %</a:t>
            </a:r>
            <a:endParaRPr lang="en-US" sz="1200" dirty="0">
              <a:solidFill>
                <a:srgbClr val="FFFFFF"/>
              </a:solidFill>
            </a:endParaRPr>
          </a:p>
        </p:txBody>
      </p:sp>
    </p:spTree>
    <p:extLst>
      <p:ext uri="{BB962C8B-B14F-4D97-AF65-F5344CB8AC3E}">
        <p14:creationId xmlns:p14="http://schemas.microsoft.com/office/powerpoint/2010/main" val="192507022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381000" y="155224"/>
            <a:ext cx="5867400" cy="1066800"/>
          </a:xfrm>
          <a:prstGeom prst="rect">
            <a:avLst/>
          </a:prstGeom>
          <a:noFill/>
          <a:ln w="9525">
            <a:noFill/>
            <a:miter lim="800000"/>
            <a:headEnd/>
            <a:tailEnd/>
          </a:ln>
        </p:spPr>
        <p:txBody>
          <a:bodyPr anchor="ctr"/>
          <a:lstStyle/>
          <a:p>
            <a:pPr>
              <a:defRPr/>
            </a:pPr>
            <a:r>
              <a:rPr lang="en-US" sz="3200" dirty="0" smtClean="0">
                <a:solidFill>
                  <a:srgbClr val="F4B82D"/>
                </a:solidFill>
                <a:latin typeface="Century Schoolbook" panose="02040604050505020304" pitchFamily="18" charset="0"/>
                <a:cs typeface="Arial" pitchFamily="34" charset="0"/>
              </a:rPr>
              <a:t>Financial Overview</a:t>
            </a:r>
            <a:endParaRPr lang="en-US" sz="3200" dirty="0">
              <a:solidFill>
                <a:srgbClr val="F4B82D"/>
              </a:solidFill>
              <a:latin typeface="Century Schoolbook" panose="02040604050505020304" pitchFamily="18" charset="0"/>
              <a:cs typeface="Arial" pitchFamily="34" charset="0"/>
            </a:endParaRPr>
          </a:p>
          <a:p>
            <a:pPr>
              <a:defRPr/>
            </a:pPr>
            <a:r>
              <a:rPr lang="en-US" sz="2400" i="1" dirty="0" smtClean="0">
                <a:solidFill>
                  <a:schemeClr val="bg1"/>
                </a:solidFill>
                <a:latin typeface="Arial" pitchFamily="34" charset="0"/>
                <a:cs typeface="Arial" pitchFamily="34" charset="0"/>
              </a:rPr>
              <a:t>MSU-Bozeman General Fund Revenues</a:t>
            </a:r>
            <a:endParaRPr lang="en-US" sz="2800" i="1" dirty="0">
              <a:solidFill>
                <a:schemeClr val="bg1"/>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4287FAF9-415D-4ED3-8FF1-F5D751FD614F}" type="slidenum">
              <a:rPr lang="en-US" smtClean="0"/>
              <a:pPr>
                <a:defRPr/>
              </a:pPr>
              <a:t>18</a:t>
            </a:fld>
            <a:endParaRPr lang="en-US" dirty="0"/>
          </a:p>
        </p:txBody>
      </p:sp>
      <p:graphicFrame>
        <p:nvGraphicFramePr>
          <p:cNvPr id="9" name="Chart 8"/>
          <p:cNvGraphicFramePr>
            <a:graphicFrameLocks/>
          </p:cNvGraphicFramePr>
          <p:nvPr>
            <p:extLst/>
          </p:nvPr>
        </p:nvGraphicFramePr>
        <p:xfrm>
          <a:off x="846666" y="1375482"/>
          <a:ext cx="7507111" cy="4748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4294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381000" y="225779"/>
            <a:ext cx="5867400" cy="1066800"/>
          </a:xfrm>
          <a:prstGeom prst="rect">
            <a:avLst/>
          </a:prstGeom>
          <a:noFill/>
          <a:ln w="9525">
            <a:noFill/>
            <a:miter lim="800000"/>
            <a:headEnd/>
            <a:tailEnd/>
          </a:ln>
        </p:spPr>
        <p:txBody>
          <a:bodyPr anchor="ctr"/>
          <a:lstStyle/>
          <a:p>
            <a:pPr>
              <a:defRPr/>
            </a:pPr>
            <a:r>
              <a:rPr lang="en-US" sz="3200" dirty="0" smtClean="0">
                <a:solidFill>
                  <a:srgbClr val="F4B82D"/>
                </a:solidFill>
                <a:latin typeface="Century Schoolbook" panose="02040604050505020304" pitchFamily="18" charset="0"/>
                <a:cs typeface="Arial" pitchFamily="34" charset="0"/>
              </a:rPr>
              <a:t>Financial Overview</a:t>
            </a:r>
            <a:endParaRPr lang="en-US" sz="3200" dirty="0">
              <a:solidFill>
                <a:srgbClr val="F4B82D"/>
              </a:solidFill>
              <a:latin typeface="Century Schoolbook" panose="02040604050505020304" pitchFamily="18" charset="0"/>
              <a:cs typeface="Arial" pitchFamily="34" charset="0"/>
            </a:endParaRPr>
          </a:p>
          <a:p>
            <a:pPr>
              <a:defRPr/>
            </a:pPr>
            <a:r>
              <a:rPr lang="en-US" sz="2400" i="1" dirty="0" smtClean="0">
                <a:solidFill>
                  <a:srgbClr val="FFFFFF"/>
                </a:solidFill>
                <a:latin typeface="Arial" pitchFamily="34" charset="0"/>
                <a:cs typeface="Arial" pitchFamily="34" charset="0"/>
              </a:rPr>
              <a:t>MSU-Bozeman Expenditure Changes</a:t>
            </a:r>
            <a:endParaRPr lang="en-US" sz="2800" i="1" dirty="0">
              <a:solidFill>
                <a:srgbClr val="FFFFFF"/>
              </a:solidFill>
              <a:latin typeface="Arial" pitchFamily="34" charset="0"/>
              <a:cs typeface="Arial" pitchFamily="34" charset="0"/>
            </a:endParaRPr>
          </a:p>
        </p:txBody>
      </p:sp>
      <p:sp>
        <p:nvSpPr>
          <p:cNvPr id="3" name="Slide Number Placeholder 2"/>
          <p:cNvSpPr>
            <a:spLocks noGrp="1"/>
          </p:cNvSpPr>
          <p:nvPr>
            <p:ph type="sldNum" sz="quarter" idx="12"/>
          </p:nvPr>
        </p:nvSpPr>
        <p:spPr>
          <a:xfrm>
            <a:off x="6553200" y="6456892"/>
            <a:ext cx="2133600" cy="365125"/>
          </a:xfrm>
        </p:spPr>
        <p:txBody>
          <a:bodyPr/>
          <a:lstStyle/>
          <a:p>
            <a:pPr>
              <a:defRPr/>
            </a:pPr>
            <a:fld id="{4287FAF9-415D-4ED3-8FF1-F5D751FD614F}" type="slidenum">
              <a:rPr lang="en-US" smtClean="0"/>
              <a:pPr>
                <a:defRPr/>
              </a:pPr>
              <a:t>19</a:t>
            </a:fld>
            <a:endParaRPr lang="en-US" dirty="0"/>
          </a:p>
        </p:txBody>
      </p:sp>
      <p:sp>
        <p:nvSpPr>
          <p:cNvPr id="5" name="TextBox 4"/>
          <p:cNvSpPr txBox="1"/>
          <p:nvPr/>
        </p:nvSpPr>
        <p:spPr>
          <a:xfrm>
            <a:off x="2102556" y="5381319"/>
            <a:ext cx="1212144" cy="738664"/>
          </a:xfrm>
          <a:prstGeom prst="rect">
            <a:avLst/>
          </a:prstGeom>
          <a:noFill/>
        </p:spPr>
        <p:txBody>
          <a:bodyPr wrap="square" rtlCol="0">
            <a:spAutoFit/>
          </a:bodyPr>
          <a:lstStyle/>
          <a:p>
            <a:pPr algn="ctr"/>
            <a:r>
              <a:rPr lang="en-US" sz="1400" b="1" dirty="0" smtClean="0">
                <a:solidFill>
                  <a:srgbClr val="FFFFFF"/>
                </a:solidFill>
              </a:rPr>
              <a:t>FY08-FY10</a:t>
            </a:r>
          </a:p>
          <a:p>
            <a:pPr algn="ctr"/>
            <a:r>
              <a:rPr lang="en-US" sz="1400" b="1" dirty="0" smtClean="0">
                <a:solidFill>
                  <a:srgbClr val="FFFFFF"/>
                </a:solidFill>
              </a:rPr>
              <a:t>Changes</a:t>
            </a:r>
          </a:p>
          <a:p>
            <a:pPr algn="ctr"/>
            <a:r>
              <a:rPr lang="en-US" sz="1400" b="1" dirty="0" smtClean="0">
                <a:solidFill>
                  <a:srgbClr val="FFFFFF"/>
                </a:solidFill>
              </a:rPr>
              <a:t>$12,369,812</a:t>
            </a:r>
            <a:endParaRPr lang="en-US" sz="1400" b="1" dirty="0">
              <a:solidFill>
                <a:srgbClr val="FFFFFF"/>
              </a:solidFill>
            </a:endParaRPr>
          </a:p>
        </p:txBody>
      </p:sp>
      <p:sp>
        <p:nvSpPr>
          <p:cNvPr id="14" name="TextBox 13"/>
          <p:cNvSpPr txBox="1"/>
          <p:nvPr/>
        </p:nvSpPr>
        <p:spPr>
          <a:xfrm>
            <a:off x="4975578" y="5381319"/>
            <a:ext cx="1303867" cy="738664"/>
          </a:xfrm>
          <a:prstGeom prst="rect">
            <a:avLst/>
          </a:prstGeom>
          <a:noFill/>
        </p:spPr>
        <p:txBody>
          <a:bodyPr wrap="square" rtlCol="0">
            <a:spAutoFit/>
          </a:bodyPr>
          <a:lstStyle/>
          <a:p>
            <a:pPr algn="ctr"/>
            <a:r>
              <a:rPr lang="en-US" sz="1400" b="1" dirty="0" smtClean="0">
                <a:solidFill>
                  <a:srgbClr val="FFFFFF"/>
                </a:solidFill>
              </a:rPr>
              <a:t>FY11-FY13</a:t>
            </a:r>
          </a:p>
          <a:p>
            <a:pPr algn="ctr"/>
            <a:r>
              <a:rPr lang="en-US" sz="1400" b="1" dirty="0" smtClean="0">
                <a:solidFill>
                  <a:srgbClr val="FFFFFF"/>
                </a:solidFill>
              </a:rPr>
              <a:t>Changes</a:t>
            </a:r>
          </a:p>
          <a:p>
            <a:pPr algn="ctr"/>
            <a:r>
              <a:rPr lang="en-US" sz="1400" b="1" dirty="0" smtClean="0">
                <a:solidFill>
                  <a:srgbClr val="FFFFFF"/>
                </a:solidFill>
              </a:rPr>
              <a:t>$16,339,306</a:t>
            </a:r>
            <a:endParaRPr lang="en-US" sz="1400" b="1" dirty="0">
              <a:solidFill>
                <a:srgbClr val="FFFFFF"/>
              </a:solidFill>
            </a:endParaRPr>
          </a:p>
        </p:txBody>
      </p:sp>
      <p:graphicFrame>
        <p:nvGraphicFramePr>
          <p:cNvPr id="12" name="Chart 11"/>
          <p:cNvGraphicFramePr>
            <a:graphicFrameLocks/>
          </p:cNvGraphicFramePr>
          <p:nvPr>
            <p:extLst/>
          </p:nvPr>
        </p:nvGraphicFramePr>
        <p:xfrm>
          <a:off x="276447" y="1292579"/>
          <a:ext cx="8793125" cy="4704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1743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2324"/>
          </a:xfrm>
        </p:spPr>
        <p:txBody>
          <a:bodyPr>
            <a:noAutofit/>
          </a:bodyPr>
          <a:lstStyle/>
          <a:p>
            <a:r>
              <a:rPr lang="en-US" sz="3200" dirty="0" smtClean="0">
                <a:solidFill>
                  <a:srgbClr val="F4B82D"/>
                </a:solidFill>
                <a:latin typeface="Century Schoolbook" panose="02040604050505020304" pitchFamily="18" charset="0"/>
              </a:rPr>
              <a:t>Academic Affairs Financial Investments</a:t>
            </a:r>
            <a:endParaRPr lang="en-US" sz="3200" dirty="0">
              <a:solidFill>
                <a:srgbClr val="F4B82D"/>
              </a:solidFill>
              <a:latin typeface="Century Schoolbook" panose="02040604050505020304" pitchFamily="18" charset="0"/>
            </a:endParaRPr>
          </a:p>
        </p:txBody>
      </p:sp>
      <p:graphicFrame>
        <p:nvGraphicFramePr>
          <p:cNvPr id="13" name="Chart 12"/>
          <p:cNvGraphicFramePr>
            <a:graphicFrameLocks noGrp="1"/>
          </p:cNvGraphicFramePr>
          <p:nvPr>
            <p:extLst/>
          </p:nvPr>
        </p:nvGraphicFramePr>
        <p:xfrm>
          <a:off x="902687" y="1066800"/>
          <a:ext cx="7311787" cy="5183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8135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61" y="108361"/>
            <a:ext cx="8446655" cy="5651287"/>
          </a:xfrm>
          <a:prstGeom prst="rect">
            <a:avLst/>
          </a:prstGeom>
        </p:spPr>
      </p:pic>
      <p:sp>
        <p:nvSpPr>
          <p:cNvPr id="3" name="TextBox 2"/>
          <p:cNvSpPr txBox="1"/>
          <p:nvPr/>
        </p:nvSpPr>
        <p:spPr>
          <a:xfrm>
            <a:off x="1995464" y="5751315"/>
            <a:ext cx="5564266" cy="461665"/>
          </a:xfrm>
          <a:prstGeom prst="rect">
            <a:avLst/>
          </a:prstGeom>
          <a:noFill/>
        </p:spPr>
        <p:txBody>
          <a:bodyPr wrap="square" rtlCol="0">
            <a:spAutoFit/>
          </a:bodyPr>
          <a:lstStyle/>
          <a:p>
            <a:r>
              <a:rPr lang="en-US" sz="2400" b="1" dirty="0" smtClean="0">
                <a:solidFill>
                  <a:schemeClr val="bg1"/>
                </a:solidFill>
              </a:rPr>
              <a:t>Website:</a:t>
            </a:r>
            <a:r>
              <a:rPr lang="en-US" sz="2400" b="1" dirty="0" smtClean="0"/>
              <a:t>   </a:t>
            </a:r>
            <a:r>
              <a:rPr lang="en-US" sz="2400" b="1" u="sng" dirty="0" smtClean="0">
                <a:solidFill>
                  <a:srgbClr val="FFFF00"/>
                </a:solidFill>
              </a:rPr>
              <a:t>www.montana.edu/openmsu</a:t>
            </a:r>
            <a:r>
              <a:rPr lang="en-US" sz="2400" b="1" dirty="0" smtClean="0">
                <a:solidFill>
                  <a:srgbClr val="FFFF00"/>
                </a:solidFill>
              </a:rPr>
              <a:t> </a:t>
            </a:r>
            <a:endParaRPr lang="en-US" sz="2400" b="1" dirty="0">
              <a:solidFill>
                <a:srgbClr val="FFFF00"/>
              </a:solidFill>
            </a:endParaRPr>
          </a:p>
        </p:txBody>
      </p:sp>
    </p:spTree>
    <p:extLst>
      <p:ext uri="{BB962C8B-B14F-4D97-AF65-F5344CB8AC3E}">
        <p14:creationId xmlns:p14="http://schemas.microsoft.com/office/powerpoint/2010/main" val="536849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_s2078"/>
          <p:cNvSpPr>
            <a:spLocks noChangeArrowheads="1"/>
          </p:cNvSpPr>
          <p:nvPr/>
        </p:nvSpPr>
        <p:spPr bwMode="auto">
          <a:xfrm>
            <a:off x="3384146" y="1213498"/>
            <a:ext cx="2005928" cy="965747"/>
          </a:xfrm>
          <a:prstGeom prst="rect">
            <a:avLst/>
          </a:prstGeom>
          <a:noFill/>
          <a:ln w="9525">
            <a:solidFill>
              <a:schemeClr val="bg1"/>
            </a:solidFill>
            <a:round/>
            <a:headEnd/>
            <a:tailEnd/>
          </a:ln>
        </p:spPr>
        <p:txBody>
          <a:bodyPr wrap="none" lIns="0" tIns="0" rIns="0" bIns="0" anchor="ctr"/>
          <a:lstStyle/>
          <a:p>
            <a:pPr algn="ctr"/>
            <a:r>
              <a:rPr lang="en-US" b="1" dirty="0">
                <a:solidFill>
                  <a:schemeClr val="bg1"/>
                </a:solidFill>
                <a:latin typeface="Calibri"/>
                <a:cs typeface="Times New Roman" pitchFamily="18" charset="0"/>
              </a:rPr>
              <a:t>Human Resources</a:t>
            </a:r>
          </a:p>
          <a:p>
            <a:pPr algn="ctr"/>
            <a:r>
              <a:rPr lang="en-US" sz="1400" dirty="0" smtClean="0">
                <a:solidFill>
                  <a:schemeClr val="bg1"/>
                </a:solidFill>
                <a:latin typeface="Calibri"/>
                <a:cs typeface="Times New Roman" pitchFamily="18" charset="0"/>
              </a:rPr>
              <a:t>Chief Human </a:t>
            </a:r>
          </a:p>
          <a:p>
            <a:pPr algn="ctr"/>
            <a:r>
              <a:rPr lang="en-US" sz="1400" dirty="0" smtClean="0">
                <a:solidFill>
                  <a:schemeClr val="bg1"/>
                </a:solidFill>
                <a:latin typeface="Calibri"/>
                <a:cs typeface="Times New Roman" pitchFamily="18" charset="0"/>
              </a:rPr>
              <a:t>Resources Officer</a:t>
            </a:r>
          </a:p>
          <a:p>
            <a:pPr algn="ctr"/>
            <a:r>
              <a:rPr lang="en-US" sz="1400" b="1" dirty="0" smtClean="0">
                <a:solidFill>
                  <a:srgbClr val="FFFF00"/>
                </a:solidFill>
                <a:latin typeface="Calibri"/>
                <a:cs typeface="Times New Roman" pitchFamily="18" charset="0"/>
              </a:rPr>
              <a:t>Dennis Defa</a:t>
            </a:r>
            <a:endParaRPr lang="en-US" sz="1400" b="1" dirty="0">
              <a:solidFill>
                <a:srgbClr val="FFFF00"/>
              </a:solidFill>
              <a:latin typeface="Calibri"/>
              <a:cs typeface="Times New Roman" pitchFamily="18" charset="0"/>
            </a:endParaRPr>
          </a:p>
        </p:txBody>
      </p:sp>
      <p:sp>
        <p:nvSpPr>
          <p:cNvPr id="11" name="_s2081"/>
          <p:cNvSpPr>
            <a:spLocks noChangeArrowheads="1"/>
          </p:cNvSpPr>
          <p:nvPr/>
        </p:nvSpPr>
        <p:spPr bwMode="auto">
          <a:xfrm>
            <a:off x="1624376" y="3709406"/>
            <a:ext cx="1135912" cy="1913730"/>
          </a:xfrm>
          <a:prstGeom prst="rect">
            <a:avLst/>
          </a:prstGeom>
          <a:noFill/>
          <a:ln w="9525">
            <a:solidFill>
              <a:schemeClr val="bg1"/>
            </a:solidFill>
            <a:round/>
            <a:headEnd/>
            <a:tailEnd/>
          </a:ln>
        </p:spPr>
        <p:txBody>
          <a:bodyPr wrap="none" lIns="0" tIns="0" rIns="0" bIns="0" anchor="ctr"/>
          <a:lstStyle/>
          <a:p>
            <a:pPr algn="ctr"/>
            <a:r>
              <a:rPr lang="en-US" sz="1100" dirty="0" smtClean="0">
                <a:solidFill>
                  <a:schemeClr val="bg1"/>
                </a:solidFill>
                <a:latin typeface="Calibri"/>
                <a:cs typeface="Times New Roman" pitchFamily="18" charset="0"/>
              </a:rPr>
              <a:t>Recruitment of all </a:t>
            </a:r>
          </a:p>
          <a:p>
            <a:pPr algn="ctr">
              <a:spcAft>
                <a:spcPts val="600"/>
              </a:spcAft>
            </a:pPr>
            <a:r>
              <a:rPr lang="en-US" sz="1100" dirty="0" smtClean="0">
                <a:solidFill>
                  <a:schemeClr val="bg1"/>
                </a:solidFill>
                <a:latin typeface="Calibri"/>
                <a:cs typeface="Times New Roman" pitchFamily="18" charset="0"/>
              </a:rPr>
              <a:t>employee types</a:t>
            </a:r>
          </a:p>
          <a:p>
            <a:pPr algn="ctr">
              <a:spcAft>
                <a:spcPts val="600"/>
              </a:spcAft>
            </a:pPr>
            <a:r>
              <a:rPr lang="en-US" sz="1100" dirty="0" smtClean="0">
                <a:solidFill>
                  <a:schemeClr val="bg1"/>
                </a:solidFill>
                <a:latin typeface="Calibri"/>
                <a:cs typeface="Times New Roman" pitchFamily="18" charset="0"/>
              </a:rPr>
              <a:t>Compensation</a:t>
            </a:r>
          </a:p>
          <a:p>
            <a:pPr algn="ctr">
              <a:spcAft>
                <a:spcPts val="600"/>
              </a:spcAft>
            </a:pPr>
            <a:r>
              <a:rPr lang="en-US" sz="1100" dirty="0" smtClean="0">
                <a:solidFill>
                  <a:schemeClr val="bg1"/>
                </a:solidFill>
                <a:latin typeface="Calibri"/>
                <a:cs typeface="Times New Roman" pitchFamily="18" charset="0"/>
              </a:rPr>
              <a:t>Diversity</a:t>
            </a:r>
          </a:p>
          <a:p>
            <a:pPr algn="ctr"/>
            <a:r>
              <a:rPr lang="en-US" sz="1100" dirty="0" smtClean="0">
                <a:solidFill>
                  <a:schemeClr val="bg1"/>
                </a:solidFill>
                <a:latin typeface="Calibri"/>
                <a:cs typeface="Times New Roman" pitchFamily="18" charset="0"/>
              </a:rPr>
              <a:t>Americans with </a:t>
            </a:r>
          </a:p>
          <a:p>
            <a:pPr algn="ctr"/>
            <a:r>
              <a:rPr lang="en-US" sz="1100" dirty="0" smtClean="0">
                <a:solidFill>
                  <a:schemeClr val="bg1"/>
                </a:solidFill>
                <a:latin typeface="Calibri"/>
                <a:cs typeface="Times New Roman" pitchFamily="18" charset="0"/>
              </a:rPr>
              <a:t>Disabilities </a:t>
            </a:r>
          </a:p>
          <a:p>
            <a:pPr algn="ctr"/>
            <a:r>
              <a:rPr lang="en-US" sz="1100" dirty="0" smtClean="0">
                <a:solidFill>
                  <a:schemeClr val="bg1"/>
                </a:solidFill>
                <a:latin typeface="Calibri"/>
                <a:cs typeface="Times New Roman" pitchFamily="18" charset="0"/>
              </a:rPr>
              <a:t>Act (ADA)</a:t>
            </a:r>
          </a:p>
          <a:p>
            <a:pPr algn="ctr"/>
            <a:r>
              <a:rPr lang="en-US" sz="1100" dirty="0">
                <a:solidFill>
                  <a:schemeClr val="bg1"/>
                </a:solidFill>
                <a:latin typeface="Calibri"/>
                <a:cs typeface="Times New Roman" pitchFamily="18" charset="0"/>
              </a:rPr>
              <a:t>c</a:t>
            </a:r>
            <a:r>
              <a:rPr lang="en-US" sz="1100" dirty="0" smtClean="0">
                <a:solidFill>
                  <a:schemeClr val="bg1"/>
                </a:solidFill>
                <a:latin typeface="Calibri"/>
                <a:cs typeface="Times New Roman" pitchFamily="18" charset="0"/>
              </a:rPr>
              <a:t>oordinator for</a:t>
            </a:r>
          </a:p>
          <a:p>
            <a:pPr algn="ctr"/>
            <a:r>
              <a:rPr lang="en-US" sz="1100" dirty="0" smtClean="0">
                <a:solidFill>
                  <a:schemeClr val="bg1"/>
                </a:solidFill>
                <a:latin typeface="Calibri"/>
                <a:cs typeface="Times New Roman" pitchFamily="18" charset="0"/>
              </a:rPr>
              <a:t>Faculty and staff </a:t>
            </a:r>
          </a:p>
        </p:txBody>
      </p:sp>
      <p:cxnSp>
        <p:nvCxnSpPr>
          <p:cNvPr id="25" name="Straight Connector 24"/>
          <p:cNvCxnSpPr/>
          <p:nvPr/>
        </p:nvCxnSpPr>
        <p:spPr>
          <a:xfrm rot="4500000">
            <a:off x="2079871" y="2531389"/>
            <a:ext cx="150812" cy="381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4371836" y="2185351"/>
            <a:ext cx="0" cy="294287"/>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39" name="Straight Connector 38"/>
          <p:cNvCxnSpPr>
            <a:stCxn id="60" idx="1"/>
          </p:cNvCxnSpPr>
          <p:nvPr/>
        </p:nvCxnSpPr>
        <p:spPr>
          <a:xfrm flipH="1">
            <a:off x="5422797" y="1765383"/>
            <a:ext cx="565196"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2144310" y="2469016"/>
            <a:ext cx="4569883"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59" name="_s2076"/>
          <p:cNvSpPr>
            <a:spLocks noChangeArrowheads="1"/>
          </p:cNvSpPr>
          <p:nvPr/>
        </p:nvSpPr>
        <p:spPr bwMode="auto">
          <a:xfrm>
            <a:off x="1580970" y="2623941"/>
            <a:ext cx="1166959" cy="629488"/>
          </a:xfrm>
          <a:prstGeom prst="rect">
            <a:avLst/>
          </a:prstGeom>
          <a:noFill/>
          <a:ln w="9525">
            <a:solidFill>
              <a:schemeClr val="bg1"/>
            </a:solidFill>
            <a:round/>
            <a:headEnd/>
            <a:tailEnd/>
          </a:ln>
        </p:spPr>
        <p:txBody>
          <a:bodyPr wrap="none" lIns="0" tIns="0" rIns="0" bIns="0" anchor="ctr"/>
          <a:lstStyle/>
          <a:p>
            <a:pPr algn="ctr"/>
            <a:r>
              <a:rPr lang="en-US" sz="1400" b="1" dirty="0" smtClean="0">
                <a:solidFill>
                  <a:schemeClr val="bg1"/>
                </a:solidFill>
                <a:latin typeface="Calibri"/>
                <a:cs typeface="Times New Roman" pitchFamily="18" charset="0"/>
              </a:rPr>
              <a:t>Talent </a:t>
            </a:r>
          </a:p>
          <a:p>
            <a:pPr algn="ctr"/>
            <a:r>
              <a:rPr lang="en-US" sz="1400" b="1" dirty="0" smtClean="0">
                <a:solidFill>
                  <a:schemeClr val="bg1"/>
                </a:solidFill>
                <a:latin typeface="Calibri"/>
                <a:cs typeface="Times New Roman" pitchFamily="18" charset="0"/>
              </a:rPr>
              <a:t>Management</a:t>
            </a:r>
          </a:p>
        </p:txBody>
      </p:sp>
      <p:sp>
        <p:nvSpPr>
          <p:cNvPr id="60" name="_s2076"/>
          <p:cNvSpPr>
            <a:spLocks noChangeArrowheads="1"/>
          </p:cNvSpPr>
          <p:nvPr/>
        </p:nvSpPr>
        <p:spPr bwMode="auto">
          <a:xfrm>
            <a:off x="5987993" y="1553955"/>
            <a:ext cx="1342619" cy="422856"/>
          </a:xfrm>
          <a:prstGeom prst="rect">
            <a:avLst/>
          </a:prstGeom>
          <a:noFill/>
          <a:ln w="9525">
            <a:solidFill>
              <a:schemeClr val="bg1"/>
            </a:solidFill>
            <a:round/>
            <a:headEnd/>
            <a:tailEnd/>
          </a:ln>
        </p:spPr>
        <p:txBody>
          <a:bodyPr wrap="none" lIns="0" tIns="0" rIns="0" bIns="0" anchor="ctr"/>
          <a:lstStyle/>
          <a:p>
            <a:pPr algn="ctr"/>
            <a:r>
              <a:rPr lang="en-US" sz="1100" b="1" dirty="0" smtClean="0">
                <a:solidFill>
                  <a:schemeClr val="bg1"/>
                </a:solidFill>
                <a:latin typeface="Calibri"/>
                <a:cs typeface="Times New Roman" pitchFamily="18" charset="0"/>
              </a:rPr>
              <a:t>HR Administration</a:t>
            </a:r>
          </a:p>
          <a:p>
            <a:pPr algn="ctr"/>
            <a:r>
              <a:rPr lang="en-US" sz="1100" dirty="0" smtClean="0">
                <a:solidFill>
                  <a:schemeClr val="bg1"/>
                </a:solidFill>
                <a:latin typeface="Calibri"/>
                <a:cs typeface="Times New Roman" pitchFamily="18" charset="0"/>
              </a:rPr>
              <a:t>(Support &amp; Budget)</a:t>
            </a:r>
            <a:endParaRPr lang="en-US" sz="1100" dirty="0">
              <a:solidFill>
                <a:schemeClr val="bg1"/>
              </a:solidFill>
              <a:latin typeface="Calibri"/>
              <a:cs typeface="Times New Roman" pitchFamily="18" charset="0"/>
            </a:endParaRPr>
          </a:p>
        </p:txBody>
      </p:sp>
      <p:cxnSp>
        <p:nvCxnSpPr>
          <p:cNvPr id="62" name="Straight Connector 61"/>
          <p:cNvCxnSpPr/>
          <p:nvPr/>
        </p:nvCxnSpPr>
        <p:spPr>
          <a:xfrm rot="4500000">
            <a:off x="3509957" y="2531389"/>
            <a:ext cx="150812" cy="381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64" name="_s2076"/>
          <p:cNvSpPr>
            <a:spLocks noChangeArrowheads="1"/>
          </p:cNvSpPr>
          <p:nvPr/>
        </p:nvSpPr>
        <p:spPr bwMode="auto">
          <a:xfrm>
            <a:off x="2948298" y="2628697"/>
            <a:ext cx="1298961" cy="624732"/>
          </a:xfrm>
          <a:prstGeom prst="rect">
            <a:avLst/>
          </a:prstGeom>
          <a:noFill/>
          <a:ln w="9525">
            <a:solidFill>
              <a:schemeClr val="bg1"/>
            </a:solidFill>
            <a:round/>
            <a:headEnd/>
            <a:tailEnd/>
          </a:ln>
        </p:spPr>
        <p:txBody>
          <a:bodyPr wrap="none" lIns="0" tIns="0" rIns="0" bIns="0" anchor="ctr"/>
          <a:lstStyle/>
          <a:p>
            <a:pPr algn="ctr"/>
            <a:r>
              <a:rPr lang="en-US" sz="1400" b="1" dirty="0" smtClean="0">
                <a:solidFill>
                  <a:schemeClr val="bg1"/>
                </a:solidFill>
                <a:latin typeface="Calibri"/>
                <a:cs typeface="Times New Roman" pitchFamily="18" charset="0"/>
              </a:rPr>
              <a:t>Professional </a:t>
            </a:r>
          </a:p>
          <a:p>
            <a:pPr algn="ctr"/>
            <a:r>
              <a:rPr lang="en-US" sz="1400" b="1" dirty="0" smtClean="0">
                <a:solidFill>
                  <a:schemeClr val="bg1"/>
                </a:solidFill>
                <a:latin typeface="Calibri"/>
                <a:cs typeface="Times New Roman" pitchFamily="18" charset="0"/>
              </a:rPr>
              <a:t>Development</a:t>
            </a:r>
          </a:p>
          <a:p>
            <a:pPr algn="ctr"/>
            <a:r>
              <a:rPr lang="en-US" sz="1400" b="1" dirty="0" smtClean="0">
                <a:solidFill>
                  <a:schemeClr val="bg1"/>
                </a:solidFill>
                <a:latin typeface="Calibri"/>
                <a:cs typeface="Times New Roman" pitchFamily="18" charset="0"/>
              </a:rPr>
              <a:t>and Training</a:t>
            </a:r>
          </a:p>
        </p:txBody>
      </p:sp>
      <p:sp>
        <p:nvSpPr>
          <p:cNvPr id="65" name="_s2081"/>
          <p:cNvSpPr>
            <a:spLocks noChangeArrowheads="1"/>
          </p:cNvSpPr>
          <p:nvPr/>
        </p:nvSpPr>
        <p:spPr bwMode="auto">
          <a:xfrm>
            <a:off x="3076737" y="3709406"/>
            <a:ext cx="1029547" cy="948055"/>
          </a:xfrm>
          <a:prstGeom prst="rect">
            <a:avLst/>
          </a:prstGeom>
          <a:noFill/>
          <a:ln w="9525">
            <a:solidFill>
              <a:schemeClr val="bg1"/>
            </a:solidFill>
            <a:round/>
            <a:headEnd/>
            <a:tailEnd/>
          </a:ln>
        </p:spPr>
        <p:txBody>
          <a:bodyPr wrap="none" lIns="0" tIns="0" rIns="0" bIns="0" anchor="ctr"/>
          <a:lstStyle/>
          <a:p>
            <a:pPr algn="ctr"/>
            <a:r>
              <a:rPr lang="en-US" sz="1100" dirty="0" smtClean="0">
                <a:solidFill>
                  <a:schemeClr val="bg1"/>
                </a:solidFill>
                <a:latin typeface="Calibri"/>
                <a:cs typeface="Times New Roman" pitchFamily="18" charset="0"/>
              </a:rPr>
              <a:t>Professional </a:t>
            </a:r>
          </a:p>
          <a:p>
            <a:pPr algn="ctr">
              <a:spcAft>
                <a:spcPts val="0"/>
              </a:spcAft>
            </a:pPr>
            <a:r>
              <a:rPr lang="en-US" sz="1100" dirty="0" smtClean="0">
                <a:solidFill>
                  <a:schemeClr val="bg1"/>
                </a:solidFill>
                <a:latin typeface="Calibri"/>
                <a:cs typeface="Times New Roman" pitchFamily="18" charset="0"/>
              </a:rPr>
              <a:t>Development</a:t>
            </a:r>
          </a:p>
          <a:p>
            <a:pPr algn="ctr">
              <a:spcAft>
                <a:spcPts val="0"/>
              </a:spcAft>
            </a:pPr>
            <a:r>
              <a:rPr lang="en-US" sz="1100" dirty="0" smtClean="0">
                <a:solidFill>
                  <a:schemeClr val="bg1"/>
                </a:solidFill>
                <a:latin typeface="Calibri"/>
                <a:cs typeface="Times New Roman" pitchFamily="18" charset="0"/>
              </a:rPr>
              <a:t>and Training for</a:t>
            </a:r>
          </a:p>
          <a:p>
            <a:pPr algn="ctr">
              <a:spcAft>
                <a:spcPts val="0"/>
              </a:spcAft>
            </a:pPr>
            <a:r>
              <a:rPr lang="en-US" sz="1100" dirty="0" smtClean="0">
                <a:solidFill>
                  <a:schemeClr val="bg1"/>
                </a:solidFill>
                <a:latin typeface="Calibri"/>
                <a:cs typeface="Times New Roman" pitchFamily="18" charset="0"/>
              </a:rPr>
              <a:t>All employee </a:t>
            </a:r>
          </a:p>
          <a:p>
            <a:pPr algn="ctr">
              <a:spcAft>
                <a:spcPts val="0"/>
              </a:spcAft>
            </a:pPr>
            <a:r>
              <a:rPr lang="en-US" sz="1100" dirty="0" smtClean="0">
                <a:solidFill>
                  <a:schemeClr val="bg1"/>
                </a:solidFill>
                <a:latin typeface="Calibri"/>
                <a:cs typeface="Times New Roman" pitchFamily="18" charset="0"/>
              </a:rPr>
              <a:t>types</a:t>
            </a:r>
            <a:endParaRPr lang="en-US" sz="1100" dirty="0">
              <a:solidFill>
                <a:schemeClr val="bg1"/>
              </a:solidFill>
              <a:latin typeface="Calibri"/>
              <a:cs typeface="Times New Roman" pitchFamily="18" charset="0"/>
            </a:endParaRPr>
          </a:p>
        </p:txBody>
      </p:sp>
      <p:cxnSp>
        <p:nvCxnSpPr>
          <p:cNvPr id="67" name="Straight Connector 66"/>
          <p:cNvCxnSpPr/>
          <p:nvPr/>
        </p:nvCxnSpPr>
        <p:spPr>
          <a:xfrm rot="4500000">
            <a:off x="5153693" y="2531389"/>
            <a:ext cx="150812" cy="381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68" name="_s2076"/>
          <p:cNvSpPr>
            <a:spLocks noChangeArrowheads="1"/>
          </p:cNvSpPr>
          <p:nvPr/>
        </p:nvSpPr>
        <p:spPr bwMode="auto">
          <a:xfrm>
            <a:off x="4431659" y="2628697"/>
            <a:ext cx="1556096" cy="624732"/>
          </a:xfrm>
          <a:prstGeom prst="rect">
            <a:avLst/>
          </a:prstGeom>
          <a:noFill/>
          <a:ln w="9525">
            <a:solidFill>
              <a:schemeClr val="bg1"/>
            </a:solidFill>
            <a:round/>
            <a:headEnd/>
            <a:tailEnd/>
          </a:ln>
        </p:spPr>
        <p:txBody>
          <a:bodyPr wrap="none" lIns="0" tIns="0" rIns="0" bIns="0" anchor="ctr"/>
          <a:lstStyle/>
          <a:p>
            <a:pPr algn="ctr"/>
            <a:r>
              <a:rPr lang="en-US" sz="1400" b="1" dirty="0" smtClean="0">
                <a:solidFill>
                  <a:schemeClr val="bg1"/>
                </a:solidFill>
                <a:latin typeface="Calibri"/>
                <a:cs typeface="Times New Roman" pitchFamily="18" charset="0"/>
              </a:rPr>
              <a:t>Faculty Affairs &amp;</a:t>
            </a:r>
          </a:p>
          <a:p>
            <a:pPr algn="ctr"/>
            <a:r>
              <a:rPr lang="en-US" sz="1400" b="1" dirty="0" smtClean="0">
                <a:solidFill>
                  <a:schemeClr val="bg1"/>
                </a:solidFill>
                <a:latin typeface="Calibri"/>
                <a:cs typeface="Times New Roman" pitchFamily="18" charset="0"/>
              </a:rPr>
              <a:t>Employee Relations</a:t>
            </a:r>
          </a:p>
        </p:txBody>
      </p:sp>
      <p:sp>
        <p:nvSpPr>
          <p:cNvPr id="70" name="_s2081"/>
          <p:cNvSpPr>
            <a:spLocks noChangeArrowheads="1"/>
          </p:cNvSpPr>
          <p:nvPr/>
        </p:nvSpPr>
        <p:spPr bwMode="auto">
          <a:xfrm>
            <a:off x="4551303" y="3700859"/>
            <a:ext cx="1279658" cy="2255562"/>
          </a:xfrm>
          <a:prstGeom prst="rect">
            <a:avLst/>
          </a:prstGeom>
          <a:noFill/>
          <a:ln w="9525">
            <a:solidFill>
              <a:schemeClr val="bg1"/>
            </a:solidFill>
            <a:round/>
            <a:headEnd/>
            <a:tailEnd/>
          </a:ln>
        </p:spPr>
        <p:txBody>
          <a:bodyPr wrap="none" lIns="0" tIns="0" rIns="0" bIns="0" anchor="ctr"/>
          <a:lstStyle/>
          <a:p>
            <a:pPr algn="ctr"/>
            <a:r>
              <a:rPr lang="en-US" sz="1100" dirty="0" smtClean="0">
                <a:solidFill>
                  <a:schemeClr val="bg1"/>
                </a:solidFill>
                <a:latin typeface="Calibri"/>
                <a:cs typeface="Times New Roman" pitchFamily="18" charset="0"/>
              </a:rPr>
              <a:t>Faculty relations </a:t>
            </a:r>
          </a:p>
          <a:p>
            <a:pPr algn="ctr"/>
            <a:r>
              <a:rPr lang="en-US" sz="1100" dirty="0" smtClean="0">
                <a:solidFill>
                  <a:schemeClr val="bg1"/>
                </a:solidFill>
                <a:latin typeface="Calibri"/>
                <a:cs typeface="Times New Roman" pitchFamily="18" charset="0"/>
              </a:rPr>
              <a:t>and support, in </a:t>
            </a:r>
          </a:p>
          <a:p>
            <a:pPr algn="ctr"/>
            <a:r>
              <a:rPr lang="en-US" sz="1100" dirty="0" smtClean="0">
                <a:solidFill>
                  <a:schemeClr val="bg1"/>
                </a:solidFill>
                <a:latin typeface="Calibri"/>
                <a:cs typeface="Times New Roman" pitchFamily="18" charset="0"/>
              </a:rPr>
              <a:t>conjunction</a:t>
            </a:r>
          </a:p>
          <a:p>
            <a:pPr algn="ctr">
              <a:spcAft>
                <a:spcPts val="600"/>
              </a:spcAft>
            </a:pPr>
            <a:r>
              <a:rPr lang="en-US" sz="1100" dirty="0">
                <a:solidFill>
                  <a:schemeClr val="bg1"/>
                </a:solidFill>
                <a:latin typeface="Calibri"/>
                <a:cs typeface="Times New Roman" pitchFamily="18" charset="0"/>
              </a:rPr>
              <a:t>w</a:t>
            </a:r>
            <a:r>
              <a:rPr lang="en-US" sz="1100" dirty="0" smtClean="0">
                <a:solidFill>
                  <a:schemeClr val="bg1"/>
                </a:solidFill>
                <a:latin typeface="Calibri"/>
                <a:cs typeface="Times New Roman" pitchFamily="18" charset="0"/>
              </a:rPr>
              <a:t>ith the Provost</a:t>
            </a:r>
          </a:p>
          <a:p>
            <a:pPr algn="ctr">
              <a:spcAft>
                <a:spcPts val="0"/>
              </a:spcAft>
            </a:pPr>
            <a:r>
              <a:rPr lang="en-US" sz="1100" dirty="0" smtClean="0">
                <a:solidFill>
                  <a:schemeClr val="bg1"/>
                </a:solidFill>
                <a:latin typeface="Calibri"/>
                <a:cs typeface="Times New Roman" pitchFamily="18" charset="0"/>
              </a:rPr>
              <a:t>Classified and</a:t>
            </a:r>
          </a:p>
          <a:p>
            <a:pPr algn="ctr">
              <a:spcAft>
                <a:spcPts val="0"/>
              </a:spcAft>
            </a:pPr>
            <a:r>
              <a:rPr lang="en-US" sz="1100" dirty="0" smtClean="0">
                <a:solidFill>
                  <a:schemeClr val="bg1"/>
                </a:solidFill>
                <a:latin typeface="Calibri"/>
                <a:cs typeface="Times New Roman" pitchFamily="18" charset="0"/>
              </a:rPr>
              <a:t>Professional </a:t>
            </a:r>
          </a:p>
          <a:p>
            <a:pPr algn="ctr">
              <a:spcAft>
                <a:spcPts val="0"/>
              </a:spcAft>
            </a:pPr>
            <a:r>
              <a:rPr lang="en-US" sz="1100" dirty="0" smtClean="0">
                <a:solidFill>
                  <a:schemeClr val="bg1"/>
                </a:solidFill>
                <a:latin typeface="Calibri"/>
                <a:cs typeface="Times New Roman" pitchFamily="18" charset="0"/>
              </a:rPr>
              <a:t>employee</a:t>
            </a:r>
          </a:p>
          <a:p>
            <a:pPr algn="ctr">
              <a:spcAft>
                <a:spcPts val="600"/>
              </a:spcAft>
            </a:pPr>
            <a:r>
              <a:rPr lang="en-US" sz="1100" dirty="0" smtClean="0">
                <a:solidFill>
                  <a:schemeClr val="bg1"/>
                </a:solidFill>
                <a:latin typeface="Calibri"/>
                <a:cs typeface="Times New Roman" pitchFamily="18" charset="0"/>
              </a:rPr>
              <a:t>relations</a:t>
            </a:r>
          </a:p>
          <a:p>
            <a:pPr algn="ctr">
              <a:spcAft>
                <a:spcPts val="0"/>
              </a:spcAft>
            </a:pPr>
            <a:r>
              <a:rPr lang="en-US" sz="1100" dirty="0" smtClean="0">
                <a:solidFill>
                  <a:schemeClr val="bg1"/>
                </a:solidFill>
                <a:latin typeface="Calibri"/>
                <a:cs typeface="Times New Roman" pitchFamily="18" charset="0"/>
              </a:rPr>
              <a:t>Collective Bargaining </a:t>
            </a:r>
          </a:p>
          <a:p>
            <a:pPr algn="ctr">
              <a:spcAft>
                <a:spcPts val="0"/>
              </a:spcAft>
            </a:pPr>
            <a:r>
              <a:rPr lang="en-US" sz="1100" dirty="0" smtClean="0">
                <a:solidFill>
                  <a:schemeClr val="bg1"/>
                </a:solidFill>
                <a:latin typeface="Calibri"/>
                <a:cs typeface="Times New Roman" pitchFamily="18" charset="0"/>
              </a:rPr>
              <a:t>Agreement (CBA)</a:t>
            </a:r>
          </a:p>
          <a:p>
            <a:pPr algn="ctr">
              <a:spcAft>
                <a:spcPts val="0"/>
              </a:spcAft>
            </a:pPr>
            <a:r>
              <a:rPr lang="en-US" sz="1100" dirty="0" smtClean="0">
                <a:solidFill>
                  <a:schemeClr val="bg1"/>
                </a:solidFill>
                <a:latin typeface="Calibri"/>
                <a:cs typeface="Times New Roman" pitchFamily="18" charset="0"/>
              </a:rPr>
              <a:t>Administration &amp; </a:t>
            </a:r>
          </a:p>
          <a:p>
            <a:pPr algn="ctr">
              <a:spcAft>
                <a:spcPts val="0"/>
              </a:spcAft>
            </a:pPr>
            <a:r>
              <a:rPr lang="en-US" sz="1100" dirty="0" smtClean="0">
                <a:solidFill>
                  <a:schemeClr val="bg1"/>
                </a:solidFill>
                <a:latin typeface="Calibri"/>
                <a:cs typeface="Times New Roman" pitchFamily="18" charset="0"/>
              </a:rPr>
              <a:t>Support</a:t>
            </a:r>
          </a:p>
        </p:txBody>
      </p:sp>
      <p:sp>
        <p:nvSpPr>
          <p:cNvPr id="81" name="_s2076"/>
          <p:cNvSpPr>
            <a:spLocks noChangeArrowheads="1"/>
          </p:cNvSpPr>
          <p:nvPr/>
        </p:nvSpPr>
        <p:spPr bwMode="auto">
          <a:xfrm>
            <a:off x="6174034" y="2628811"/>
            <a:ext cx="1096756" cy="624617"/>
          </a:xfrm>
          <a:prstGeom prst="rect">
            <a:avLst/>
          </a:prstGeom>
          <a:noFill/>
          <a:ln w="9525">
            <a:solidFill>
              <a:schemeClr val="bg1"/>
            </a:solidFill>
            <a:round/>
            <a:headEnd/>
            <a:tailEnd/>
          </a:ln>
        </p:spPr>
        <p:txBody>
          <a:bodyPr wrap="none" lIns="0" tIns="0" rIns="0" bIns="0" anchor="ctr"/>
          <a:lstStyle/>
          <a:p>
            <a:pPr algn="ctr"/>
            <a:r>
              <a:rPr lang="en-US" sz="1400" b="1" dirty="0" smtClean="0">
                <a:solidFill>
                  <a:schemeClr val="bg1"/>
                </a:solidFill>
                <a:latin typeface="Calibri"/>
                <a:cs typeface="Times New Roman" pitchFamily="18" charset="0"/>
              </a:rPr>
              <a:t>HR </a:t>
            </a:r>
          </a:p>
          <a:p>
            <a:pPr algn="ctr"/>
            <a:r>
              <a:rPr lang="en-US" sz="1400" b="1" dirty="0" smtClean="0">
                <a:solidFill>
                  <a:schemeClr val="bg1"/>
                </a:solidFill>
                <a:latin typeface="Calibri"/>
                <a:cs typeface="Times New Roman" pitchFamily="18" charset="0"/>
              </a:rPr>
              <a:t>Operations</a:t>
            </a:r>
          </a:p>
        </p:txBody>
      </p:sp>
      <p:cxnSp>
        <p:nvCxnSpPr>
          <p:cNvPr id="83" name="Straight Connector 82"/>
          <p:cNvCxnSpPr/>
          <p:nvPr/>
        </p:nvCxnSpPr>
        <p:spPr>
          <a:xfrm rot="4500000">
            <a:off x="6635054" y="2531389"/>
            <a:ext cx="150812" cy="381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87" name="_s2081"/>
          <p:cNvSpPr>
            <a:spLocks noChangeArrowheads="1"/>
          </p:cNvSpPr>
          <p:nvPr/>
        </p:nvSpPr>
        <p:spPr bwMode="auto">
          <a:xfrm>
            <a:off x="6141583" y="3735043"/>
            <a:ext cx="1189029" cy="2255561"/>
          </a:xfrm>
          <a:prstGeom prst="rect">
            <a:avLst/>
          </a:prstGeom>
          <a:noFill/>
          <a:ln w="9525">
            <a:solidFill>
              <a:schemeClr val="bg1"/>
            </a:solidFill>
            <a:round/>
            <a:headEnd/>
            <a:tailEnd/>
          </a:ln>
        </p:spPr>
        <p:txBody>
          <a:bodyPr wrap="none" lIns="0" tIns="0" rIns="0" bIns="0" anchor="ctr"/>
          <a:lstStyle/>
          <a:p>
            <a:pPr algn="ctr"/>
            <a:r>
              <a:rPr lang="en-US" sz="1100" dirty="0" smtClean="0">
                <a:solidFill>
                  <a:schemeClr val="bg1"/>
                </a:solidFill>
                <a:latin typeface="Calibri"/>
                <a:cs typeface="Times New Roman" pitchFamily="18" charset="0"/>
              </a:rPr>
              <a:t>HR Information </a:t>
            </a:r>
          </a:p>
          <a:p>
            <a:pPr algn="ctr"/>
            <a:r>
              <a:rPr lang="en-US" sz="1100" dirty="0" smtClean="0">
                <a:solidFill>
                  <a:schemeClr val="bg1"/>
                </a:solidFill>
                <a:latin typeface="Calibri"/>
                <a:cs typeface="Times New Roman" pitchFamily="18" charset="0"/>
              </a:rPr>
              <a:t>Systems (HRIS)</a:t>
            </a:r>
            <a:endParaRPr lang="en-US" sz="1100" dirty="0">
              <a:solidFill>
                <a:schemeClr val="bg1"/>
              </a:solidFill>
              <a:latin typeface="Calibri"/>
              <a:cs typeface="Times New Roman" pitchFamily="18" charset="0"/>
            </a:endParaRPr>
          </a:p>
          <a:p>
            <a:pPr algn="ctr">
              <a:spcBef>
                <a:spcPts val="600"/>
              </a:spcBef>
              <a:spcAft>
                <a:spcPts val="600"/>
              </a:spcAft>
            </a:pPr>
            <a:r>
              <a:rPr lang="en-US" sz="1100" dirty="0" smtClean="0">
                <a:solidFill>
                  <a:schemeClr val="bg1"/>
                </a:solidFill>
                <a:latin typeface="Calibri"/>
                <a:cs typeface="Times New Roman" pitchFamily="18" charset="0"/>
              </a:rPr>
              <a:t>Payroll</a:t>
            </a:r>
          </a:p>
          <a:p>
            <a:pPr algn="ctr">
              <a:spcAft>
                <a:spcPts val="600"/>
              </a:spcAft>
            </a:pPr>
            <a:r>
              <a:rPr lang="en-US" sz="1100" dirty="0" smtClean="0">
                <a:solidFill>
                  <a:schemeClr val="bg1"/>
                </a:solidFill>
                <a:latin typeface="Calibri"/>
                <a:cs typeface="Times New Roman" pitchFamily="18" charset="0"/>
              </a:rPr>
              <a:t>Benefits</a:t>
            </a:r>
          </a:p>
          <a:p>
            <a:pPr algn="ctr">
              <a:spcAft>
                <a:spcPts val="600"/>
              </a:spcAft>
            </a:pPr>
            <a:r>
              <a:rPr lang="en-US" sz="1100" dirty="0" smtClean="0">
                <a:solidFill>
                  <a:schemeClr val="bg1"/>
                </a:solidFill>
                <a:latin typeface="Calibri"/>
                <a:cs typeface="Times New Roman" pitchFamily="18" charset="0"/>
              </a:rPr>
              <a:t>Retirement</a:t>
            </a:r>
          </a:p>
          <a:p>
            <a:pPr algn="ctr"/>
            <a:r>
              <a:rPr lang="en-US" sz="1100" dirty="0" smtClean="0">
                <a:solidFill>
                  <a:schemeClr val="bg1"/>
                </a:solidFill>
                <a:latin typeface="Calibri"/>
                <a:cs typeface="Times New Roman" pitchFamily="18" charset="0"/>
              </a:rPr>
              <a:t>Compliance for all </a:t>
            </a:r>
          </a:p>
          <a:p>
            <a:pPr algn="ctr"/>
            <a:r>
              <a:rPr lang="en-US" sz="1100" dirty="0" smtClean="0">
                <a:solidFill>
                  <a:schemeClr val="bg1"/>
                </a:solidFill>
                <a:latin typeface="Calibri"/>
                <a:cs typeface="Times New Roman" pitchFamily="18" charset="0"/>
              </a:rPr>
              <a:t>HR related areas </a:t>
            </a:r>
          </a:p>
          <a:p>
            <a:pPr algn="ctr"/>
            <a:r>
              <a:rPr lang="en-US" sz="1100" dirty="0" smtClean="0">
                <a:solidFill>
                  <a:schemeClr val="bg1"/>
                </a:solidFill>
                <a:latin typeface="Calibri"/>
                <a:cs typeface="Times New Roman" pitchFamily="18" charset="0"/>
              </a:rPr>
              <a:t>And responsibilities</a:t>
            </a:r>
          </a:p>
          <a:p>
            <a:pPr algn="ctr">
              <a:spcBef>
                <a:spcPts val="600"/>
              </a:spcBef>
            </a:pPr>
            <a:r>
              <a:rPr lang="en-US" sz="1100" dirty="0" smtClean="0">
                <a:solidFill>
                  <a:schemeClr val="bg1"/>
                </a:solidFill>
                <a:latin typeface="Calibri"/>
                <a:cs typeface="Times New Roman" pitchFamily="18" charset="0"/>
              </a:rPr>
              <a:t>Foreign Tax </a:t>
            </a:r>
          </a:p>
          <a:p>
            <a:pPr algn="ctr">
              <a:spcBef>
                <a:spcPts val="600"/>
              </a:spcBef>
            </a:pPr>
            <a:r>
              <a:rPr lang="en-US" sz="1100" dirty="0" smtClean="0">
                <a:solidFill>
                  <a:schemeClr val="bg1"/>
                </a:solidFill>
                <a:latin typeface="Calibri"/>
                <a:cs typeface="Times New Roman" pitchFamily="18" charset="0"/>
              </a:rPr>
              <a:t>Compliance</a:t>
            </a:r>
          </a:p>
        </p:txBody>
      </p:sp>
      <p:cxnSp>
        <p:nvCxnSpPr>
          <p:cNvPr id="92" name="Straight Connector 91"/>
          <p:cNvCxnSpPr/>
          <p:nvPr/>
        </p:nvCxnSpPr>
        <p:spPr>
          <a:xfrm rot="4500000">
            <a:off x="3520455" y="3611257"/>
            <a:ext cx="150812" cy="381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rot="4500000">
            <a:off x="5130007" y="3602711"/>
            <a:ext cx="150812" cy="381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rot="4500000">
            <a:off x="6652145" y="3636895"/>
            <a:ext cx="150812" cy="381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2"/>
          </p:nvPr>
        </p:nvSpPr>
        <p:spPr/>
        <p:txBody>
          <a:bodyPr/>
          <a:lstStyle/>
          <a:p>
            <a:pPr>
              <a:defRPr/>
            </a:pPr>
            <a:fld id="{F907F8A5-968A-4F63-A4D6-054FFE96F373}" type="slidenum">
              <a:rPr lang="en-US" smtClean="0"/>
              <a:pPr>
                <a:defRPr/>
              </a:pPr>
              <a:t>21</a:t>
            </a:fld>
            <a:endParaRPr lang="en-US" dirty="0"/>
          </a:p>
        </p:txBody>
      </p:sp>
      <p:sp>
        <p:nvSpPr>
          <p:cNvPr id="37" name="Title 1"/>
          <p:cNvSpPr txBox="1">
            <a:spLocks/>
          </p:cNvSpPr>
          <p:nvPr/>
        </p:nvSpPr>
        <p:spPr>
          <a:xfrm>
            <a:off x="457200" y="274638"/>
            <a:ext cx="8229600" cy="1143000"/>
          </a:xfrm>
          <a:prstGeom prst="rect">
            <a:avLst/>
          </a:prstGeom>
        </p:spPr>
        <p:txBody>
          <a:bodyP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4B82D"/>
                </a:solidFill>
                <a:effectLst/>
                <a:uLnTx/>
                <a:uFillTx/>
                <a:latin typeface="Century Schoolbook" panose="02040604050505020304" pitchFamily="18" charset="0"/>
                <a:ea typeface="+mj-ea"/>
                <a:cs typeface="+mj-cs"/>
              </a:rPr>
              <a:t>HR Reorganization</a:t>
            </a:r>
            <a:r>
              <a:rPr kumimoji="0" lang="en-US" sz="4400" b="0" i="0" u="none" strike="noStrike" kern="1200" cap="none" spc="0" normalizeH="0" noProof="0" dirty="0" smtClean="0">
                <a:ln>
                  <a:noFill/>
                </a:ln>
                <a:solidFill>
                  <a:srgbClr val="F4B82D"/>
                </a:solidFill>
                <a:effectLst/>
                <a:uLnTx/>
                <a:uFillTx/>
                <a:latin typeface="Century Schoolbook" panose="02040604050505020304" pitchFamily="18" charset="0"/>
                <a:ea typeface="+mj-ea"/>
                <a:cs typeface="+mj-cs"/>
              </a:rPr>
              <a:t> Update</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
            </a:r>
            <a:br>
              <a:rPr kumimoji="0" lang="en-US" sz="4400" b="0" i="0" u="none" strike="noStrike" kern="1200" cap="none" spc="0" normalizeH="0" baseline="0" noProof="0" dirty="0" smtClean="0">
                <a:ln>
                  <a:noFill/>
                </a:ln>
                <a:solidFill>
                  <a:schemeClr val="bg1"/>
                </a:solidFill>
                <a:effectLst/>
                <a:uLnTx/>
                <a:uFillTx/>
                <a:latin typeface="+mj-lt"/>
                <a:ea typeface="+mj-ea"/>
                <a:cs typeface="+mj-cs"/>
              </a:rPr>
            </a:br>
            <a:endParaRPr kumimoji="0" lang="en-US" sz="2700" b="0" i="0" u="none" strike="noStrike" kern="1200" cap="none" spc="0" normalizeH="0" baseline="0" noProof="0" dirty="0">
              <a:ln>
                <a:noFill/>
              </a:ln>
              <a:solidFill>
                <a:schemeClr val="bg1"/>
              </a:solidFill>
              <a:effectLst/>
              <a:uLnTx/>
              <a:uFillTx/>
              <a:latin typeface="+mj-lt"/>
              <a:ea typeface="+mj-ea"/>
              <a:cs typeface="+mj-cs"/>
            </a:endParaRPr>
          </a:p>
        </p:txBody>
      </p:sp>
      <p:sp>
        <p:nvSpPr>
          <p:cNvPr id="43" name="_s2076"/>
          <p:cNvSpPr>
            <a:spLocks noChangeArrowheads="1"/>
          </p:cNvSpPr>
          <p:nvPr/>
        </p:nvSpPr>
        <p:spPr bwMode="auto">
          <a:xfrm>
            <a:off x="1572425" y="3253428"/>
            <a:ext cx="1179318" cy="289771"/>
          </a:xfrm>
          <a:prstGeom prst="rect">
            <a:avLst/>
          </a:prstGeom>
          <a:noFill/>
          <a:ln w="9525">
            <a:solidFill>
              <a:schemeClr val="bg1"/>
            </a:solidFill>
            <a:round/>
            <a:headEnd/>
            <a:tailEnd/>
          </a:ln>
        </p:spPr>
        <p:txBody>
          <a:bodyPr wrap="none" lIns="0" tIns="0" rIns="0" bIns="0" anchor="ctr"/>
          <a:lstStyle/>
          <a:p>
            <a:pPr algn="ctr"/>
            <a:r>
              <a:rPr lang="en-US" sz="1100" b="1" dirty="0" smtClean="0">
                <a:solidFill>
                  <a:srgbClr val="FFFF00"/>
                </a:solidFill>
                <a:latin typeface="Calibri"/>
                <a:cs typeface="Times New Roman" pitchFamily="18" charset="0"/>
              </a:rPr>
              <a:t>Tricia Wimbish</a:t>
            </a:r>
            <a:endParaRPr lang="en-US" sz="1100" dirty="0">
              <a:solidFill>
                <a:srgbClr val="FFFF00"/>
              </a:solidFill>
              <a:latin typeface="Calibri"/>
              <a:cs typeface="Times New Roman" pitchFamily="18" charset="0"/>
            </a:endParaRPr>
          </a:p>
        </p:txBody>
      </p:sp>
      <p:sp>
        <p:nvSpPr>
          <p:cNvPr id="45" name="_s2076"/>
          <p:cNvSpPr>
            <a:spLocks noChangeArrowheads="1"/>
          </p:cNvSpPr>
          <p:nvPr/>
        </p:nvSpPr>
        <p:spPr bwMode="auto">
          <a:xfrm>
            <a:off x="2948621" y="3260942"/>
            <a:ext cx="1298638" cy="289771"/>
          </a:xfrm>
          <a:prstGeom prst="rect">
            <a:avLst/>
          </a:prstGeom>
          <a:noFill/>
          <a:ln w="9525">
            <a:solidFill>
              <a:schemeClr val="bg1"/>
            </a:solidFill>
            <a:round/>
            <a:headEnd/>
            <a:tailEnd/>
          </a:ln>
        </p:spPr>
        <p:txBody>
          <a:bodyPr wrap="none" lIns="0" tIns="0" rIns="0" bIns="0" anchor="ctr"/>
          <a:lstStyle/>
          <a:p>
            <a:pPr algn="ctr"/>
            <a:r>
              <a:rPr lang="en-US" sz="1100" b="1" dirty="0" smtClean="0">
                <a:solidFill>
                  <a:srgbClr val="FFFF00"/>
                </a:solidFill>
                <a:latin typeface="Calibri"/>
                <a:cs typeface="Times New Roman" pitchFamily="18" charset="0"/>
              </a:rPr>
              <a:t>Betsy Webb</a:t>
            </a:r>
            <a:endParaRPr lang="en-US" sz="1100" dirty="0">
              <a:solidFill>
                <a:srgbClr val="FFFF00"/>
              </a:solidFill>
              <a:latin typeface="Calibri"/>
              <a:cs typeface="Times New Roman" pitchFamily="18" charset="0"/>
            </a:endParaRPr>
          </a:p>
        </p:txBody>
      </p:sp>
      <p:cxnSp>
        <p:nvCxnSpPr>
          <p:cNvPr id="47" name="Straight Connector 46"/>
          <p:cNvCxnSpPr/>
          <p:nvPr/>
        </p:nvCxnSpPr>
        <p:spPr>
          <a:xfrm rot="4500000">
            <a:off x="2106822" y="3612589"/>
            <a:ext cx="150812" cy="3810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48" name="_s2076"/>
          <p:cNvSpPr>
            <a:spLocks noChangeArrowheads="1"/>
          </p:cNvSpPr>
          <p:nvPr/>
        </p:nvSpPr>
        <p:spPr bwMode="auto">
          <a:xfrm>
            <a:off x="4425621" y="3253428"/>
            <a:ext cx="1562372" cy="289771"/>
          </a:xfrm>
          <a:prstGeom prst="rect">
            <a:avLst/>
          </a:prstGeom>
          <a:noFill/>
          <a:ln w="9525">
            <a:solidFill>
              <a:schemeClr val="bg1"/>
            </a:solidFill>
            <a:round/>
            <a:headEnd/>
            <a:tailEnd/>
          </a:ln>
        </p:spPr>
        <p:txBody>
          <a:bodyPr wrap="none" lIns="0" tIns="0" rIns="0" bIns="0" anchor="ctr"/>
          <a:lstStyle/>
          <a:p>
            <a:pPr algn="ctr"/>
            <a:r>
              <a:rPr lang="en-US" sz="1100" b="1" dirty="0" smtClean="0">
                <a:solidFill>
                  <a:srgbClr val="FFFF00"/>
                </a:solidFill>
                <a:latin typeface="Calibri"/>
                <a:cs typeface="Times New Roman" pitchFamily="18" charset="0"/>
              </a:rPr>
              <a:t>Deb Barkley &amp; Susan Alt</a:t>
            </a:r>
            <a:endParaRPr lang="en-US" sz="1100" dirty="0">
              <a:solidFill>
                <a:srgbClr val="FFFF00"/>
              </a:solidFill>
              <a:latin typeface="Calibri"/>
              <a:cs typeface="Times New Roman" pitchFamily="18" charset="0"/>
            </a:endParaRPr>
          </a:p>
        </p:txBody>
      </p:sp>
      <p:sp>
        <p:nvSpPr>
          <p:cNvPr id="49" name="_s2076"/>
          <p:cNvSpPr>
            <a:spLocks noChangeArrowheads="1"/>
          </p:cNvSpPr>
          <p:nvPr/>
        </p:nvSpPr>
        <p:spPr bwMode="auto">
          <a:xfrm>
            <a:off x="6158719" y="3253428"/>
            <a:ext cx="1112071" cy="289771"/>
          </a:xfrm>
          <a:prstGeom prst="rect">
            <a:avLst/>
          </a:prstGeom>
          <a:noFill/>
          <a:ln w="9525">
            <a:solidFill>
              <a:schemeClr val="bg1"/>
            </a:solidFill>
            <a:round/>
            <a:headEnd/>
            <a:tailEnd/>
          </a:ln>
        </p:spPr>
        <p:txBody>
          <a:bodyPr wrap="none" lIns="0" tIns="0" rIns="0" bIns="0" anchor="ctr"/>
          <a:lstStyle/>
          <a:p>
            <a:pPr algn="ctr"/>
            <a:r>
              <a:rPr lang="en-US" sz="1100" b="1" dirty="0" smtClean="0">
                <a:solidFill>
                  <a:srgbClr val="FFFF00"/>
                </a:solidFill>
                <a:latin typeface="Calibri"/>
                <a:cs typeface="Times New Roman" pitchFamily="18" charset="0"/>
              </a:rPr>
              <a:t>Cathy Hasenpflug</a:t>
            </a:r>
            <a:endParaRPr lang="en-US" sz="1100" dirty="0">
              <a:solidFill>
                <a:srgbClr val="FFFF00"/>
              </a:solidFill>
              <a:latin typeface="Calibri"/>
              <a:cs typeface="Times New Roman" pitchFamily="18" charset="0"/>
            </a:endParaRPr>
          </a:p>
        </p:txBody>
      </p:sp>
    </p:spTree>
    <p:extLst>
      <p:ext uri="{BB962C8B-B14F-4D97-AF65-F5344CB8AC3E}">
        <p14:creationId xmlns:p14="http://schemas.microsoft.com/office/powerpoint/2010/main" val="2277696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Parking Services - picture</a:t>
            </a:r>
            <a:endParaRPr lang="en-US" dirty="0"/>
          </a:p>
        </p:txBody>
      </p:sp>
      <p:pic>
        <p:nvPicPr>
          <p:cNvPr id="4" name="Picture 3"/>
          <p:cNvPicPr>
            <a:picLocks noChangeAspect="1"/>
          </p:cNvPicPr>
          <p:nvPr/>
        </p:nvPicPr>
        <p:blipFill>
          <a:blip r:embed="rId2"/>
          <a:stretch>
            <a:fillRect/>
          </a:stretch>
        </p:blipFill>
        <p:spPr>
          <a:xfrm>
            <a:off x="0" y="584200"/>
            <a:ext cx="9144000" cy="5666301"/>
          </a:xfrm>
          <a:prstGeom prst="rect">
            <a:avLst/>
          </a:prstGeom>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pPr>
              <a:defRPr/>
            </a:pPr>
            <a:r>
              <a:rPr lang="en-US" dirty="0" smtClean="0">
                <a:solidFill>
                  <a:schemeClr val="tx1"/>
                </a:solidFill>
                <a:latin typeface="Century Schoolbook" panose="02040604050505020304" pitchFamily="18" charset="0"/>
              </a:rPr>
              <a:t>Parking Improvements 2013</a:t>
            </a:r>
            <a:endParaRPr lang="en-US" dirty="0">
              <a:solidFill>
                <a:schemeClr val="tx1"/>
              </a:solidFill>
              <a:latin typeface="Century Schoolbook" panose="02040604050505020304" pitchFamily="18" charset="0"/>
            </a:endParaRPr>
          </a:p>
        </p:txBody>
      </p:sp>
    </p:spTree>
    <p:extLst>
      <p:ext uri="{BB962C8B-B14F-4D97-AF65-F5344CB8AC3E}">
        <p14:creationId xmlns:p14="http://schemas.microsoft.com/office/powerpoint/2010/main" val="3075721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solidFill>
                  <a:srgbClr val="F4B82D"/>
                </a:solidFill>
                <a:latin typeface="Century Schoolbook" panose="02040604050505020304" pitchFamily="18" charset="0"/>
              </a:rPr>
              <a:t>Parking Improvements 2013</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normAutofit/>
          </a:bodyPr>
          <a:lstStyle/>
          <a:p>
            <a:r>
              <a:rPr lang="en-US" sz="2400" dirty="0" smtClean="0"/>
              <a:t>Campus input last year</a:t>
            </a:r>
          </a:p>
          <a:p>
            <a:pPr marL="342900" lvl="1" indent="-342900">
              <a:buFont typeface="Arial"/>
              <a:buChar char="•"/>
            </a:pPr>
            <a:r>
              <a:rPr lang="en-US" sz="2400" dirty="0" smtClean="0"/>
              <a:t>Wanted: More capacity </a:t>
            </a:r>
            <a:r>
              <a:rPr lang="en-US" sz="2400" dirty="0"/>
              <a:t>and </a:t>
            </a:r>
            <a:r>
              <a:rPr lang="en-US" sz="2400" dirty="0" smtClean="0"/>
              <a:t>parking </a:t>
            </a:r>
            <a:r>
              <a:rPr lang="en-US" sz="2400" dirty="0"/>
              <a:t>for visitors/special </a:t>
            </a:r>
            <a:r>
              <a:rPr lang="en-US" sz="2400" dirty="0" smtClean="0"/>
              <a:t>events</a:t>
            </a:r>
          </a:p>
          <a:p>
            <a:pPr marL="0" lvl="1" indent="0">
              <a:buNone/>
            </a:pPr>
            <a:endParaRPr lang="en-US" sz="1000" dirty="0" smtClean="0"/>
          </a:p>
          <a:p>
            <a:pPr marL="0" lvl="1" indent="0">
              <a:buNone/>
            </a:pPr>
            <a:r>
              <a:rPr lang="en-US" sz="2400" dirty="0" smtClean="0"/>
              <a:t>Summer Projects:</a:t>
            </a:r>
          </a:p>
          <a:p>
            <a:pPr marL="342900" lvl="1" indent="-342900">
              <a:buFont typeface="Arial"/>
              <a:buChar char="•"/>
            </a:pPr>
            <a:r>
              <a:rPr lang="en-US" sz="2400" u="sng" dirty="0">
                <a:solidFill>
                  <a:srgbClr val="FFFF00"/>
                </a:solidFill>
              </a:rPr>
              <a:t>S. Field House Lot</a:t>
            </a:r>
            <a:r>
              <a:rPr lang="en-US" sz="2400" dirty="0">
                <a:solidFill>
                  <a:srgbClr val="FFFF00"/>
                </a:solidFill>
              </a:rPr>
              <a:t>:  Paved, new lighting (+787 SB &amp; D spaces)</a:t>
            </a:r>
          </a:p>
          <a:p>
            <a:pPr marL="342900" lvl="1" indent="-342900">
              <a:buFont typeface="Arial"/>
              <a:buChar char="•"/>
            </a:pPr>
            <a:r>
              <a:rPr lang="en-US" sz="2400" u="sng" dirty="0" smtClean="0">
                <a:solidFill>
                  <a:srgbClr val="FFFFFF"/>
                </a:solidFill>
              </a:rPr>
              <a:t>West </a:t>
            </a:r>
            <a:r>
              <a:rPr lang="en-US" sz="2400" u="sng" dirty="0">
                <a:solidFill>
                  <a:srgbClr val="FFFFFF"/>
                </a:solidFill>
              </a:rPr>
              <a:t>Stadium F </a:t>
            </a:r>
            <a:r>
              <a:rPr lang="en-US" sz="2400" u="sng" dirty="0" smtClean="0">
                <a:solidFill>
                  <a:srgbClr val="FFFFFF"/>
                </a:solidFill>
              </a:rPr>
              <a:t>lot</a:t>
            </a:r>
            <a:r>
              <a:rPr lang="en-US" sz="2400" dirty="0" smtClean="0">
                <a:solidFill>
                  <a:srgbClr val="FFFFFF"/>
                </a:solidFill>
              </a:rPr>
              <a:t>: ~ 500 spaces w/paved drive lanes, lighting and flashing crosswalk</a:t>
            </a:r>
          </a:p>
          <a:p>
            <a:pPr marL="342900" lvl="1" indent="-342900">
              <a:buFont typeface="Arial"/>
              <a:buChar char="•"/>
            </a:pPr>
            <a:r>
              <a:rPr lang="en-US" sz="2400" u="sng" dirty="0">
                <a:solidFill>
                  <a:srgbClr val="FFFF00"/>
                </a:solidFill>
              </a:rPr>
              <a:t>Enlarged Pay Lot</a:t>
            </a:r>
            <a:r>
              <a:rPr lang="en-US" sz="2400" dirty="0">
                <a:solidFill>
                  <a:srgbClr val="FFFF00"/>
                </a:solidFill>
              </a:rPr>
              <a:t>: Added 71 spaces; total now 205.  Visitors and special events better accommodated.</a:t>
            </a:r>
          </a:p>
          <a:p>
            <a:pPr marL="342900" lvl="1" indent="-342900">
              <a:buFont typeface="Arial"/>
              <a:buChar char="•"/>
            </a:pPr>
            <a:r>
              <a:rPr lang="en-US" sz="2400" u="sng" dirty="0" smtClean="0">
                <a:solidFill>
                  <a:srgbClr val="FFFFFF"/>
                </a:solidFill>
              </a:rPr>
              <a:t>Harrison Street</a:t>
            </a:r>
            <a:r>
              <a:rPr lang="en-US" sz="2400" dirty="0" smtClean="0">
                <a:solidFill>
                  <a:srgbClr val="FFFFFF"/>
                </a:solidFill>
              </a:rPr>
              <a:t>: Repaved w/back-in parking and reconnected with 11</a:t>
            </a:r>
            <a:r>
              <a:rPr lang="en-US" sz="2400" baseline="30000" dirty="0" smtClean="0">
                <a:solidFill>
                  <a:srgbClr val="FFFFFF"/>
                </a:solidFill>
              </a:rPr>
              <a:t>th</a:t>
            </a:r>
            <a:r>
              <a:rPr lang="en-US" sz="2400" dirty="0" smtClean="0">
                <a:solidFill>
                  <a:srgbClr val="FFFFFF"/>
                </a:solidFill>
              </a:rPr>
              <a:t> Ave for improved traffic flow</a:t>
            </a:r>
          </a:p>
          <a:p>
            <a:pPr marL="342900" lvl="1" indent="-342900">
              <a:buFont typeface="Arial"/>
              <a:buChar char="•"/>
            </a:pPr>
            <a:endParaRPr lang="en-US" sz="2400" dirty="0">
              <a:solidFill>
                <a:srgbClr val="FFFFFF"/>
              </a:solidFill>
            </a:endParaRPr>
          </a:p>
          <a:p>
            <a:pPr marL="342900" lvl="1" indent="-342900">
              <a:buFont typeface="Arial"/>
              <a:buChar char="•"/>
            </a:pPr>
            <a:endParaRPr lang="en-US" sz="2400" dirty="0"/>
          </a:p>
        </p:txBody>
      </p:sp>
    </p:spTree>
    <p:extLst>
      <p:ext uri="{BB962C8B-B14F-4D97-AF65-F5344CB8AC3E}">
        <p14:creationId xmlns:p14="http://schemas.microsoft.com/office/powerpoint/2010/main" val="299687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F4B82D"/>
                </a:solidFill>
                <a:latin typeface="Century Schoolbook" panose="02040604050505020304" pitchFamily="18" charset="0"/>
              </a:rPr>
              <a:t>Motor Pool </a:t>
            </a:r>
            <a:r>
              <a:rPr lang="en-US" sz="3600" dirty="0" smtClean="0">
                <a:solidFill>
                  <a:srgbClr val="F4B82D"/>
                </a:solidFill>
                <a:latin typeface="Century Schoolbook" panose="02040604050505020304" pitchFamily="18" charset="0"/>
              </a:rPr>
              <a:t>(Transportation </a:t>
            </a:r>
            <a:r>
              <a:rPr lang="en-US" sz="3600" dirty="0" err="1" smtClean="0">
                <a:solidFill>
                  <a:srgbClr val="F4B82D"/>
                </a:solidFill>
                <a:latin typeface="Century Schoolbook" panose="02040604050505020304" pitchFamily="18" charset="0"/>
              </a:rPr>
              <a:t>Svcs</a:t>
            </a:r>
            <a:r>
              <a:rPr lang="en-US" sz="3600" dirty="0" smtClean="0">
                <a:solidFill>
                  <a:srgbClr val="F4B82D"/>
                </a:solidFill>
                <a:latin typeface="Century Schoolbook" panose="02040604050505020304" pitchFamily="18" charset="0"/>
              </a:rPr>
              <a:t>)</a:t>
            </a:r>
            <a:endParaRPr lang="en-US" sz="4800"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normAutofit lnSpcReduction="10000"/>
          </a:bodyPr>
          <a:lstStyle/>
          <a:p>
            <a:r>
              <a:rPr lang="en-US" sz="2400" dirty="0" smtClean="0"/>
              <a:t>MSU </a:t>
            </a:r>
            <a:r>
              <a:rPr lang="en-US" sz="2400" dirty="0"/>
              <a:t>Motor Pool </a:t>
            </a:r>
            <a:r>
              <a:rPr lang="en-US" sz="2400" dirty="0" smtClean="0"/>
              <a:t>replaced </a:t>
            </a:r>
            <a:r>
              <a:rPr lang="en-US" sz="2400" dirty="0"/>
              <a:t>by private vendors in </a:t>
            </a:r>
            <a:r>
              <a:rPr lang="en-US" sz="2400" dirty="0" smtClean="0"/>
              <a:t>August 2013</a:t>
            </a:r>
            <a:r>
              <a:rPr lang="en-US" sz="2400" dirty="0"/>
              <a:t>.</a:t>
            </a:r>
          </a:p>
          <a:p>
            <a:pPr lvl="1"/>
            <a:r>
              <a:rPr lang="en-US" sz="2000" dirty="0"/>
              <a:t>Benefits include lower rates, insurance coverage, increased vehicle choice, and newer </a:t>
            </a:r>
            <a:r>
              <a:rPr lang="en-US" sz="2000" dirty="0" smtClean="0"/>
              <a:t>vehicles.</a:t>
            </a:r>
            <a:endParaRPr lang="en-US" sz="2000" dirty="0"/>
          </a:p>
          <a:p>
            <a:pPr>
              <a:spcBef>
                <a:spcPts val="1800"/>
              </a:spcBef>
            </a:pPr>
            <a:r>
              <a:rPr lang="en-US" sz="2400" dirty="0" smtClean="0"/>
              <a:t>Enterprise</a:t>
            </a:r>
            <a:r>
              <a:rPr lang="en-US" sz="2400" dirty="0"/>
              <a:t>, National and Hertz (locally and nation-wide).</a:t>
            </a:r>
          </a:p>
          <a:p>
            <a:pPr lvl="1"/>
            <a:r>
              <a:rPr lang="en-US" sz="2000" dirty="0"/>
              <a:t>Enterprise downtown delivers to the MSU Motor Pool lot</a:t>
            </a:r>
          </a:p>
          <a:p>
            <a:pPr lvl="2"/>
            <a:r>
              <a:rPr lang="en-US" sz="1800" dirty="0" smtClean="0"/>
              <a:t>24 </a:t>
            </a:r>
            <a:r>
              <a:rPr lang="en-US" sz="1800" dirty="0"/>
              <a:t>hours notice for a sedan and 48 hours notice for an SUV</a:t>
            </a:r>
          </a:p>
          <a:p>
            <a:pPr lvl="2"/>
            <a:r>
              <a:rPr lang="en-US" sz="1800" dirty="0" smtClean="0"/>
              <a:t>You may park personal </a:t>
            </a:r>
            <a:r>
              <a:rPr lang="en-US" sz="1800" dirty="0"/>
              <a:t>cars in the </a:t>
            </a:r>
            <a:r>
              <a:rPr lang="en-US" sz="1800" dirty="0" smtClean="0"/>
              <a:t>(Motor Pool) </a:t>
            </a:r>
            <a:r>
              <a:rPr lang="en-US" sz="1800" dirty="0"/>
              <a:t>lot during rental</a:t>
            </a:r>
          </a:p>
          <a:p>
            <a:pPr lvl="2"/>
            <a:r>
              <a:rPr lang="en-US" sz="1800" dirty="0"/>
              <a:t>Current pick-up and drop-off is done during business hours</a:t>
            </a:r>
          </a:p>
          <a:p>
            <a:pPr lvl="2"/>
            <a:r>
              <a:rPr lang="en-US" sz="1800" dirty="0"/>
              <a:t>In late September, Enterprise key boxes will be installed to allow pick-up and drop-off at any time at the Motor Pool lot</a:t>
            </a:r>
          </a:p>
          <a:p>
            <a:endParaRPr lang="en-US" sz="2000" dirty="0" smtClean="0"/>
          </a:p>
          <a:p>
            <a:r>
              <a:rPr lang="en-US" sz="2400" dirty="0" smtClean="0"/>
              <a:t>Details </a:t>
            </a:r>
            <a:r>
              <a:rPr lang="en-US" sz="2400" dirty="0"/>
              <a:t>at </a:t>
            </a:r>
            <a:r>
              <a:rPr lang="en-US" sz="2400" b="1" u="sng" dirty="0">
                <a:solidFill>
                  <a:srgbClr val="FFFF00"/>
                </a:solidFill>
              </a:rPr>
              <a:t>http://www.montana.edu/us/fs/motorpool/</a:t>
            </a:r>
          </a:p>
          <a:p>
            <a:pPr lvl="2">
              <a:buNone/>
            </a:pPr>
            <a:endParaRPr lang="en-US" sz="1050" i="1" dirty="0" smtClean="0"/>
          </a:p>
          <a:p>
            <a:pPr lvl="2">
              <a:buNone/>
            </a:pPr>
            <a:r>
              <a:rPr lang="en-US" sz="1400" i="1" dirty="0" smtClean="0"/>
              <a:t>Airport </a:t>
            </a:r>
            <a:r>
              <a:rPr lang="en-US" sz="1400" i="1" dirty="0"/>
              <a:t>service centers do not deliver to campus and additional fees apply for airport rentals</a:t>
            </a:r>
            <a:r>
              <a:rPr lang="en-US" sz="1400" dirty="0"/>
              <a:t>.</a:t>
            </a:r>
          </a:p>
          <a:p>
            <a:endParaRPr lang="en-US" dirty="0"/>
          </a:p>
        </p:txBody>
      </p:sp>
    </p:spTree>
    <p:extLst>
      <p:ext uri="{BB962C8B-B14F-4D97-AF65-F5344CB8AC3E}">
        <p14:creationId xmlns:p14="http://schemas.microsoft.com/office/powerpoint/2010/main" val="334197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Performance Funding</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457200" y="1454918"/>
            <a:ext cx="8229600" cy="4525963"/>
          </a:xfrm>
        </p:spPr>
        <p:txBody>
          <a:bodyPr>
            <a:normAutofit lnSpcReduction="10000"/>
          </a:bodyPr>
          <a:lstStyle/>
          <a:p>
            <a:r>
              <a:rPr lang="en-US" sz="2800" dirty="0" smtClean="0"/>
              <a:t>Begin FY15 based on FY13 results</a:t>
            </a:r>
          </a:p>
          <a:p>
            <a:pPr lvl="1"/>
            <a:r>
              <a:rPr lang="en-US" sz="2400" dirty="0" smtClean="0"/>
              <a:t>Two metrics: Completions and Retention Percentages</a:t>
            </a:r>
          </a:p>
          <a:p>
            <a:pPr lvl="1"/>
            <a:r>
              <a:rPr lang="en-US" sz="2400" dirty="0" smtClean="0"/>
              <a:t>Short Term (FY14-15 biennium) only</a:t>
            </a:r>
          </a:p>
          <a:p>
            <a:pPr lvl="1"/>
            <a:r>
              <a:rPr lang="en-US" sz="2400" dirty="0" smtClean="0"/>
              <a:t>$7.5M available (MUS), or ~5% of state allocation</a:t>
            </a:r>
            <a:endParaRPr lang="en-US" sz="2400" dirty="0"/>
          </a:p>
          <a:p>
            <a:pPr marL="342900" lvl="1" indent="-342900">
              <a:spcBef>
                <a:spcPts val="1800"/>
              </a:spcBef>
              <a:buFont typeface="Arial"/>
              <a:buChar char="•"/>
            </a:pPr>
            <a:r>
              <a:rPr lang="en-US" dirty="0" smtClean="0"/>
              <a:t>Long Term Process and Metrics</a:t>
            </a:r>
          </a:p>
          <a:p>
            <a:pPr lvl="1"/>
            <a:r>
              <a:rPr lang="en-US" sz="2400" dirty="0"/>
              <a:t>	</a:t>
            </a:r>
            <a:r>
              <a:rPr lang="en-US" sz="2400" dirty="0" smtClean="0"/>
              <a:t>Focus groups and surveys this fall</a:t>
            </a:r>
          </a:p>
          <a:p>
            <a:pPr lvl="1"/>
            <a:r>
              <a:rPr lang="en-US" sz="2400" dirty="0"/>
              <a:t>	</a:t>
            </a:r>
            <a:r>
              <a:rPr lang="en-US" sz="2400" dirty="0" smtClean="0"/>
              <a:t>Metric and process development next Spring</a:t>
            </a:r>
          </a:p>
          <a:p>
            <a:pPr lvl="1"/>
            <a:r>
              <a:rPr lang="en-US" sz="2400" dirty="0"/>
              <a:t>	</a:t>
            </a:r>
            <a:r>
              <a:rPr lang="en-US" sz="2400" dirty="0" smtClean="0"/>
              <a:t>Help from Complete College America</a:t>
            </a:r>
          </a:p>
          <a:p>
            <a:pPr marL="57150" indent="0">
              <a:spcBef>
                <a:spcPts val="2400"/>
              </a:spcBef>
              <a:buNone/>
            </a:pPr>
            <a:r>
              <a:rPr lang="en-US" sz="2200" dirty="0" smtClean="0"/>
              <a:t>Website : </a:t>
            </a:r>
            <a:r>
              <a:rPr lang="en-US" sz="2200" b="1" dirty="0" smtClean="0">
                <a:solidFill>
                  <a:srgbClr val="FFFF00"/>
                </a:solidFill>
              </a:rPr>
              <a:t>http</a:t>
            </a:r>
            <a:r>
              <a:rPr lang="en-US" sz="2200" b="1" dirty="0">
                <a:solidFill>
                  <a:srgbClr val="FFFF00"/>
                </a:solidFill>
              </a:rPr>
              <a:t>://</a:t>
            </a:r>
            <a:r>
              <a:rPr lang="en-US" sz="2200" b="1" dirty="0" smtClean="0">
                <a:solidFill>
                  <a:srgbClr val="FFFF00"/>
                </a:solidFill>
              </a:rPr>
              <a:t>mus.edu/CCM/performancefunding/PerformanceFunding</a:t>
            </a:r>
          </a:p>
          <a:p>
            <a:pPr marL="457200" lvl="1" indent="0">
              <a:buNone/>
            </a:pPr>
            <a:endParaRPr lang="en-US" sz="2400" dirty="0" smtClean="0"/>
          </a:p>
        </p:txBody>
      </p:sp>
    </p:spTree>
    <p:extLst>
      <p:ext uri="{BB962C8B-B14F-4D97-AF65-F5344CB8AC3E}">
        <p14:creationId xmlns:p14="http://schemas.microsoft.com/office/powerpoint/2010/main" val="603081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tump\AppData\Local\Microsoft\Windows\Temporary Internet Files\Content.Outlook\38NA79U7\photo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08000" y="381000"/>
            <a:ext cx="8128000" cy="566881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4982211" y="4645222"/>
            <a:ext cx="3653790" cy="1323439"/>
          </a:xfrm>
          <a:prstGeom prst="rect">
            <a:avLst/>
          </a:prstGeom>
          <a:noFill/>
        </p:spPr>
        <p:txBody>
          <a:bodyPr wrap="square" rtlCol="0">
            <a:spAutoFit/>
          </a:bodyPr>
          <a:lstStyle/>
          <a:p>
            <a:r>
              <a:rPr lang="en-US" sz="3200" b="1" dirty="0" smtClean="0">
                <a:solidFill>
                  <a:schemeClr val="bg1"/>
                </a:solidFill>
              </a:rPr>
              <a:t>Gallatin Hall</a:t>
            </a:r>
          </a:p>
          <a:p>
            <a:r>
              <a:rPr lang="en-US" sz="2400" dirty="0" smtClean="0">
                <a:solidFill>
                  <a:schemeClr val="bg1"/>
                </a:solidFill>
              </a:rPr>
              <a:t>72 beds; Suite style housing</a:t>
            </a:r>
          </a:p>
          <a:p>
            <a:r>
              <a:rPr lang="en-US" sz="2400" dirty="0" smtClean="0">
                <a:solidFill>
                  <a:schemeClr val="bg1"/>
                </a:solidFill>
              </a:rPr>
              <a:t>Opened in August 2013</a:t>
            </a:r>
          </a:p>
        </p:txBody>
      </p:sp>
      <p:sp>
        <p:nvSpPr>
          <p:cNvPr id="5" name="Title 1"/>
          <p:cNvSpPr txBox="1">
            <a:spLocks/>
          </p:cNvSpPr>
          <p:nvPr/>
        </p:nvSpPr>
        <p:spPr>
          <a:xfrm>
            <a:off x="598967" y="25691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4000" dirty="0" smtClean="0">
                <a:solidFill>
                  <a:schemeClr val="tx1"/>
                </a:solidFill>
                <a:latin typeface="Century Schoolbook" panose="02040604050505020304" pitchFamily="18" charset="0"/>
              </a:rPr>
              <a:t>Auxiliary Services</a:t>
            </a:r>
            <a:endParaRPr lang="en-US" sz="4000" dirty="0">
              <a:solidFill>
                <a:schemeClr val="tx1"/>
              </a:solidFill>
              <a:latin typeface="Century Schoolbook" panose="02040604050505020304" pitchFamily="18" charset="0"/>
            </a:endParaRPr>
          </a:p>
        </p:txBody>
      </p:sp>
    </p:spTree>
    <p:extLst>
      <p:ext uri="{BB962C8B-B14F-4D97-AF65-F5344CB8AC3E}">
        <p14:creationId xmlns:p14="http://schemas.microsoft.com/office/powerpoint/2010/main" val="650489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76596"/>
            <a:ext cx="8229600" cy="4491182"/>
          </a:xfrm>
        </p:spPr>
        <p:txBody>
          <a:bodyPr>
            <a:normAutofit fontScale="92500" lnSpcReduction="20000"/>
          </a:bodyPr>
          <a:lstStyle/>
          <a:p>
            <a:r>
              <a:rPr lang="en-US" dirty="0"/>
              <a:t>Housing</a:t>
            </a:r>
          </a:p>
          <a:p>
            <a:pPr lvl="1"/>
            <a:r>
              <a:rPr lang="en-US" sz="2400" dirty="0"/>
              <a:t>Additional bed spaces – </a:t>
            </a:r>
            <a:r>
              <a:rPr lang="en-US" sz="2400" dirty="0" smtClean="0"/>
              <a:t>Gallatin Hall </a:t>
            </a:r>
            <a:r>
              <a:rPr lang="en-US" sz="2400" dirty="0"/>
              <a:t>– 72, Quad F – 21</a:t>
            </a:r>
          </a:p>
          <a:p>
            <a:pPr lvl="1"/>
            <a:r>
              <a:rPr lang="en-US" sz="2400" dirty="0"/>
              <a:t>Expansion of wireless in residence halls </a:t>
            </a:r>
          </a:p>
          <a:p>
            <a:pPr lvl="1"/>
            <a:r>
              <a:rPr lang="en-US" sz="2400" dirty="0" smtClean="0"/>
              <a:t>Upgraded </a:t>
            </a:r>
            <a:r>
              <a:rPr lang="en-US" sz="2400" dirty="0"/>
              <a:t>security cameras</a:t>
            </a:r>
          </a:p>
          <a:p>
            <a:pPr lvl="1"/>
            <a:r>
              <a:rPr lang="en-US" sz="2400" dirty="0"/>
              <a:t>Academic theme floors</a:t>
            </a:r>
          </a:p>
          <a:p>
            <a:pPr lvl="1"/>
            <a:r>
              <a:rPr lang="en-US" sz="2400" dirty="0"/>
              <a:t>ADA enhancements to 7</a:t>
            </a:r>
            <a:r>
              <a:rPr lang="en-US" sz="2400" baseline="30000" dirty="0"/>
              <a:t>th</a:t>
            </a:r>
            <a:r>
              <a:rPr lang="en-US" sz="2400" dirty="0"/>
              <a:t> floor South Hedges</a:t>
            </a:r>
          </a:p>
          <a:p>
            <a:pPr>
              <a:spcBef>
                <a:spcPts val="1800"/>
              </a:spcBef>
            </a:pPr>
            <a:r>
              <a:rPr lang="en-US" dirty="0" smtClean="0"/>
              <a:t>Dining:  </a:t>
            </a:r>
            <a:r>
              <a:rPr lang="en-US" sz="2400" dirty="0" smtClean="0"/>
              <a:t>Extend </a:t>
            </a:r>
            <a:r>
              <a:rPr lang="en-US" sz="2400" dirty="0"/>
              <a:t>Late Night Bites to midnight</a:t>
            </a:r>
          </a:p>
          <a:p>
            <a:pPr>
              <a:spcBef>
                <a:spcPts val="1800"/>
              </a:spcBef>
            </a:pPr>
            <a:r>
              <a:rPr lang="en-US" dirty="0"/>
              <a:t>Energy Performance Contracts</a:t>
            </a:r>
          </a:p>
          <a:p>
            <a:pPr lvl="1"/>
            <a:r>
              <a:rPr lang="en-US" sz="2400" dirty="0"/>
              <a:t>North Hedges Windows</a:t>
            </a:r>
          </a:p>
          <a:p>
            <a:pPr lvl="1"/>
            <a:r>
              <a:rPr lang="en-US" sz="2400" dirty="0"/>
              <a:t>Expand underground irrigation system to Family/Graduate Housing quadrant</a:t>
            </a:r>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solidFill>
                  <a:srgbClr val="F4B82D"/>
                </a:solidFill>
                <a:latin typeface="Century Schoolbook" panose="02040604050505020304" pitchFamily="18" charset="0"/>
              </a:rPr>
              <a:t>Auxiliary Services</a:t>
            </a:r>
            <a:endParaRPr lang="en-US"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382987538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99" y="2200507"/>
            <a:ext cx="8599263" cy="3985706"/>
          </a:xfrm>
          <a:prstGeom prst="rect">
            <a:avLst/>
          </a:prstGeom>
        </p:spPr>
        <p:txBody>
          <a:bodyPr wrap="square">
            <a:spAutoFit/>
          </a:bodyPr>
          <a:lstStyle/>
          <a:p>
            <a:pPr marL="285750" indent="-285750">
              <a:spcBef>
                <a:spcPts val="1800"/>
              </a:spcBef>
              <a:buFont typeface="Arial"/>
              <a:buChar char="•"/>
            </a:pPr>
            <a:r>
              <a:rPr lang="en-US" sz="2000" u="sng" dirty="0">
                <a:solidFill>
                  <a:schemeClr val="bg1"/>
                </a:solidFill>
              </a:rPr>
              <a:t>J</a:t>
            </a:r>
            <a:r>
              <a:rPr lang="en-US" sz="2000" u="sng" dirty="0" smtClean="0">
                <a:solidFill>
                  <a:schemeClr val="bg1"/>
                </a:solidFill>
              </a:rPr>
              <a:t>ointly funded </a:t>
            </a:r>
            <a:r>
              <a:rPr lang="en-US" sz="2000" dirty="0" smtClean="0">
                <a:solidFill>
                  <a:schemeClr val="bg1"/>
                </a:solidFill>
              </a:rPr>
              <a:t>by ASMSU and </a:t>
            </a:r>
            <a:r>
              <a:rPr lang="en-US" sz="2000" dirty="0">
                <a:solidFill>
                  <a:schemeClr val="bg1"/>
                </a:solidFill>
              </a:rPr>
              <a:t> </a:t>
            </a:r>
            <a:r>
              <a:rPr lang="en-US" sz="2000" dirty="0" smtClean="0">
                <a:solidFill>
                  <a:schemeClr val="bg1"/>
                </a:solidFill>
              </a:rPr>
              <a:t>MSU Administration and Finance, we </a:t>
            </a:r>
            <a:r>
              <a:rPr lang="en-US" sz="2000" u="sng" dirty="0" smtClean="0">
                <a:solidFill>
                  <a:schemeClr val="bg1"/>
                </a:solidFill>
              </a:rPr>
              <a:t>foster a culture of  </a:t>
            </a:r>
            <a:r>
              <a:rPr lang="en-US" sz="2000" u="sng" dirty="0">
                <a:solidFill>
                  <a:schemeClr val="bg1"/>
                </a:solidFill>
              </a:rPr>
              <a:t>stewardship and sustainability</a:t>
            </a:r>
            <a:r>
              <a:rPr lang="en-US" sz="2000" u="sng" dirty="0" smtClean="0">
                <a:solidFill>
                  <a:schemeClr val="bg1"/>
                </a:solidFill>
              </a:rPr>
              <a:t>  </a:t>
            </a:r>
          </a:p>
          <a:p>
            <a:pPr marL="285750" indent="-285750">
              <a:spcBef>
                <a:spcPts val="1800"/>
              </a:spcBef>
              <a:buFont typeface="Arial"/>
              <a:buChar char="•"/>
            </a:pPr>
            <a:r>
              <a:rPr lang="en-US" sz="2000" u="sng" dirty="0" smtClean="0">
                <a:solidFill>
                  <a:schemeClr val="bg1"/>
                </a:solidFill>
              </a:rPr>
              <a:t>Develop, coordinate, and promote</a:t>
            </a:r>
            <a:r>
              <a:rPr lang="en-US" sz="2000" dirty="0" smtClean="0">
                <a:solidFill>
                  <a:schemeClr val="bg1"/>
                </a:solidFill>
              </a:rPr>
              <a:t> campus sustainability goals, projects, and practices. </a:t>
            </a:r>
            <a:endParaRPr lang="en-US" sz="2000" dirty="0">
              <a:solidFill>
                <a:schemeClr val="bg1"/>
              </a:solidFill>
            </a:endParaRPr>
          </a:p>
          <a:p>
            <a:pPr marL="285750" indent="-285750">
              <a:spcBef>
                <a:spcPts val="1800"/>
              </a:spcBef>
              <a:buFont typeface="Arial"/>
              <a:buChar char="•"/>
            </a:pPr>
            <a:r>
              <a:rPr lang="en-US" sz="2000" dirty="0" smtClean="0">
                <a:solidFill>
                  <a:schemeClr val="bg1"/>
                </a:solidFill>
              </a:rPr>
              <a:t>Support efforts to </a:t>
            </a:r>
            <a:r>
              <a:rPr lang="en-US" sz="2000" u="sng" dirty="0" smtClean="0">
                <a:solidFill>
                  <a:schemeClr val="bg1"/>
                </a:solidFill>
              </a:rPr>
              <a:t>achieve </a:t>
            </a:r>
            <a:r>
              <a:rPr lang="en-US" sz="2000" u="sng" dirty="0">
                <a:solidFill>
                  <a:schemeClr val="bg1"/>
                </a:solidFill>
              </a:rPr>
              <a:t>MSU’s </a:t>
            </a:r>
            <a:r>
              <a:rPr lang="en-US" sz="2000" u="sng" dirty="0" smtClean="0">
                <a:solidFill>
                  <a:schemeClr val="bg1"/>
                </a:solidFill>
              </a:rPr>
              <a:t>Strategic Plan </a:t>
            </a:r>
            <a:r>
              <a:rPr lang="en-US" sz="2000" dirty="0" smtClean="0">
                <a:solidFill>
                  <a:schemeClr val="bg1"/>
                </a:solidFill>
              </a:rPr>
              <a:t>and our commitment to the American College and University Presidents’ Climate Commitment</a:t>
            </a:r>
            <a:r>
              <a:rPr lang="en-US" sz="2000" dirty="0">
                <a:solidFill>
                  <a:schemeClr val="bg1"/>
                </a:solidFill>
              </a:rPr>
              <a:t> </a:t>
            </a:r>
            <a:r>
              <a:rPr lang="en-US" sz="2000" dirty="0" smtClean="0">
                <a:solidFill>
                  <a:schemeClr val="bg1"/>
                </a:solidFill>
              </a:rPr>
              <a:t>(</a:t>
            </a:r>
            <a:r>
              <a:rPr lang="en-US" sz="2000" u="sng" dirty="0" smtClean="0">
                <a:solidFill>
                  <a:schemeClr val="bg1"/>
                </a:solidFill>
              </a:rPr>
              <a:t>ACUPCC</a:t>
            </a:r>
            <a:r>
              <a:rPr lang="en-US" sz="2000" dirty="0" smtClean="0">
                <a:solidFill>
                  <a:schemeClr val="bg1"/>
                </a:solidFill>
              </a:rPr>
              <a:t>).</a:t>
            </a:r>
          </a:p>
          <a:p>
            <a:pPr marL="285750" indent="-285750">
              <a:spcBef>
                <a:spcPts val="1800"/>
              </a:spcBef>
              <a:buFont typeface="Arial"/>
              <a:buChar char="•"/>
            </a:pPr>
            <a:r>
              <a:rPr lang="en-US" sz="2000" dirty="0" smtClean="0">
                <a:solidFill>
                  <a:schemeClr val="bg1"/>
                </a:solidFill>
              </a:rPr>
              <a:t>In collaboration with faculty, staff and students, initiatives include:  </a:t>
            </a:r>
            <a:r>
              <a:rPr lang="en-US" sz="2000" u="sng" dirty="0" smtClean="0">
                <a:solidFill>
                  <a:schemeClr val="bg1"/>
                </a:solidFill>
              </a:rPr>
              <a:t>sustainable food, energy efficiency, waste minimization, and alternative transportation</a:t>
            </a:r>
            <a:r>
              <a:rPr lang="en-US" sz="2000" dirty="0" smtClean="0">
                <a:solidFill>
                  <a:schemeClr val="bg1"/>
                </a:solidFill>
              </a:rPr>
              <a:t>. </a:t>
            </a:r>
          </a:p>
          <a:p>
            <a:r>
              <a:rPr lang="en-US" sz="2000" dirty="0" smtClean="0">
                <a:solidFill>
                  <a:schemeClr val="bg1"/>
                </a:solidFill>
              </a:rPr>
              <a:t>								</a:t>
            </a:r>
          </a:p>
          <a:p>
            <a:r>
              <a:rPr lang="en-US" sz="2000" dirty="0" smtClean="0">
                <a:solidFill>
                  <a:schemeClr val="bg1"/>
                </a:solidFill>
              </a:rPr>
              <a:t>		</a:t>
            </a:r>
            <a:r>
              <a:rPr lang="en-US" sz="2400" dirty="0" smtClean="0">
                <a:solidFill>
                  <a:schemeClr val="bg1"/>
                </a:solidFill>
              </a:rPr>
              <a:t>Website</a:t>
            </a:r>
            <a:r>
              <a:rPr lang="en-US" sz="2400" dirty="0" smtClean="0">
                <a:solidFill>
                  <a:srgbClr val="FFFFFF"/>
                </a:solidFill>
              </a:rPr>
              <a:t>:  </a:t>
            </a:r>
            <a:r>
              <a:rPr lang="en-US" sz="2400" dirty="0" smtClean="0">
                <a:solidFill>
                  <a:srgbClr val="FFFF00"/>
                </a:solidFill>
              </a:rPr>
              <a:t>www.montana.edu/sustainability</a:t>
            </a:r>
            <a:endParaRPr lang="en-US" sz="2000" dirty="0">
              <a:solidFill>
                <a:srgbClr val="FFFF00"/>
              </a:solidFill>
            </a:endParaRPr>
          </a:p>
        </p:txBody>
      </p:sp>
      <p:pic>
        <p:nvPicPr>
          <p:cNvPr id="3" name="Picture 2" descr="MOOS-lo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2085508"/>
          </a:xfrm>
          <a:prstGeom prst="rect">
            <a:avLst/>
          </a:prstGeom>
        </p:spPr>
      </p:pic>
    </p:spTree>
    <p:extLst>
      <p:ext uri="{BB962C8B-B14F-4D97-AF65-F5344CB8AC3E}">
        <p14:creationId xmlns:p14="http://schemas.microsoft.com/office/powerpoint/2010/main" val="2644198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646715"/>
            <a:ext cx="7772400" cy="1470025"/>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dirty="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393117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921"/>
            <a:ext cx="8229600" cy="868362"/>
          </a:xfrm>
        </p:spPr>
        <p:txBody>
          <a:bodyPr>
            <a:normAutofit/>
          </a:bodyPr>
          <a:lstStyle/>
          <a:p>
            <a:r>
              <a:rPr lang="en-US" sz="3600" dirty="0" smtClean="0">
                <a:solidFill>
                  <a:srgbClr val="F4B82D"/>
                </a:solidFill>
                <a:latin typeface="Century Schoolbook" panose="02040604050505020304" pitchFamily="18" charset="0"/>
              </a:rPr>
              <a:t>Instructional FTE</a:t>
            </a:r>
            <a:endParaRPr lang="en-US" sz="3600" dirty="0">
              <a:solidFill>
                <a:srgbClr val="F4B82D"/>
              </a:solidFill>
              <a:latin typeface="Century Schoolbook" panose="02040604050505020304" pitchFamily="18" charset="0"/>
            </a:endParaRPr>
          </a:p>
        </p:txBody>
      </p:sp>
      <p:graphicFrame>
        <p:nvGraphicFramePr>
          <p:cNvPr id="4" name="Content Placeholder 3"/>
          <p:cNvGraphicFramePr>
            <a:graphicFrameLocks noGrp="1"/>
          </p:cNvGraphicFramePr>
          <p:nvPr>
            <p:ph idx="1"/>
            <p:extLst/>
          </p:nvPr>
        </p:nvGraphicFramePr>
        <p:xfrm>
          <a:off x="685800" y="990600"/>
          <a:ext cx="8001000" cy="50144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006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40979" y="1517430"/>
            <a:ext cx="7977351" cy="1442545"/>
          </a:xfrm>
        </p:spPr>
        <p:txBody>
          <a:bodyPr>
            <a:normAutofit fontScale="90000"/>
          </a:bodyPr>
          <a:lstStyle/>
          <a:p>
            <a:pPr algn="ctr"/>
            <a:r>
              <a:rPr lang="en-US" dirty="0" smtClean="0"/>
              <a:t/>
            </a:r>
            <a:br>
              <a:rPr lang="en-US" dirty="0" smtClean="0"/>
            </a:br>
            <a:r>
              <a:rPr lang="en-US" sz="5300" b="0" dirty="0" smtClean="0">
                <a:solidFill>
                  <a:srgbClr val="F4B82D"/>
                </a:solidFill>
                <a:latin typeface="Century Schoolbook" panose="02040604050505020304" pitchFamily="18" charset="0"/>
              </a:rPr>
              <a:t>Anne </a:t>
            </a:r>
            <a:r>
              <a:rPr lang="en-US" sz="5300" b="0" dirty="0">
                <a:solidFill>
                  <a:srgbClr val="F4B82D"/>
                </a:solidFill>
                <a:latin typeface="Century Schoolbook" panose="02040604050505020304" pitchFamily="18" charset="0"/>
              </a:rPr>
              <a:t>Camper</a:t>
            </a:r>
            <a:r>
              <a:rPr lang="en-US" sz="4900" b="0" dirty="0"/>
              <a:t/>
            </a:r>
            <a:br>
              <a:rPr lang="en-US" sz="4900" b="0" dirty="0"/>
            </a:br>
            <a:r>
              <a:rPr lang="en-US" sz="4900" b="0" dirty="0"/>
              <a:t>VP Research, Creativity and Technology Transfer</a:t>
            </a:r>
          </a:p>
        </p:txBody>
      </p:sp>
    </p:spTree>
    <p:extLst>
      <p:ext uri="{BB962C8B-B14F-4D97-AF65-F5344CB8AC3E}">
        <p14:creationId xmlns:p14="http://schemas.microsoft.com/office/powerpoint/2010/main" val="3293928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1582341"/>
            <a:ext cx="8778240" cy="3416320"/>
          </a:xfrm>
          <a:prstGeom prst="rect">
            <a:avLst/>
          </a:prstGeom>
        </p:spPr>
        <p:txBody>
          <a:bodyPr wrap="square">
            <a:spAutoFit/>
          </a:bodyPr>
          <a:lstStyle/>
          <a:p>
            <a:r>
              <a:rPr lang="en-US" dirty="0" smtClean="0">
                <a:solidFill>
                  <a:schemeClr val="bg1"/>
                </a:solidFill>
              </a:rPr>
              <a:t>Opportunity for faculty to receive incentives for funded research beginning July 1, 2013</a:t>
            </a:r>
          </a:p>
          <a:p>
            <a:endParaRPr lang="en-US" dirty="0">
              <a:solidFill>
                <a:schemeClr val="bg1"/>
              </a:solidFill>
            </a:endParaRPr>
          </a:p>
          <a:p>
            <a:r>
              <a:rPr lang="en-US" dirty="0" smtClean="0">
                <a:solidFill>
                  <a:schemeClr val="bg1"/>
                </a:solidFill>
              </a:rPr>
              <a:t>One-time, annual supplement to base salary in November</a:t>
            </a:r>
          </a:p>
          <a:p>
            <a:endParaRPr lang="en-US" dirty="0">
              <a:solidFill>
                <a:schemeClr val="bg1"/>
              </a:solidFill>
            </a:endParaRPr>
          </a:p>
          <a:p>
            <a:r>
              <a:rPr lang="en-US" dirty="0" smtClean="0">
                <a:solidFill>
                  <a:schemeClr val="bg1"/>
                </a:solidFill>
              </a:rPr>
              <a:t>Write in appropriate effort on grant application for eligibility, at least 10% of effort </a:t>
            </a:r>
          </a:p>
          <a:p>
            <a:endParaRPr lang="en-US" dirty="0">
              <a:solidFill>
                <a:schemeClr val="bg1"/>
              </a:solidFill>
            </a:endParaRPr>
          </a:p>
          <a:p>
            <a:r>
              <a:rPr lang="en-US" dirty="0" smtClean="0">
                <a:solidFill>
                  <a:schemeClr val="bg1"/>
                </a:solidFill>
              </a:rPr>
              <a:t>Incentive payments are 75% of net recovered salary not to exceed 25% of base salary</a:t>
            </a:r>
          </a:p>
          <a:p>
            <a:endParaRPr lang="en-US" dirty="0">
              <a:solidFill>
                <a:schemeClr val="bg1"/>
              </a:solidFill>
            </a:endParaRPr>
          </a:p>
          <a:p>
            <a:r>
              <a:rPr lang="en-US" dirty="0" smtClean="0">
                <a:solidFill>
                  <a:schemeClr val="bg1"/>
                </a:solidFill>
              </a:rPr>
              <a:t>Balance of resources remain in the pool to fund researchers where the federal agency has restrictions on the amount of time/effort that can be charged to the grant </a:t>
            </a:r>
          </a:p>
          <a:p>
            <a:endParaRPr lang="en-US" dirty="0" smtClean="0">
              <a:solidFill>
                <a:schemeClr val="bg1"/>
              </a:solidFill>
            </a:endParaRPr>
          </a:p>
          <a:p>
            <a:r>
              <a:rPr lang="en-US" dirty="0" smtClean="0">
                <a:solidFill>
                  <a:schemeClr val="bg1"/>
                </a:solidFill>
              </a:rPr>
              <a:t>For more information, see</a:t>
            </a:r>
            <a:endParaRPr lang="en-US" dirty="0">
              <a:solidFill>
                <a:schemeClr val="bg1"/>
              </a:solidFill>
            </a:endParaRPr>
          </a:p>
        </p:txBody>
      </p:sp>
      <p:sp>
        <p:nvSpPr>
          <p:cNvPr id="3" name="Title 1"/>
          <p:cNvSpPr txBox="1">
            <a:spLocks/>
          </p:cNvSpPr>
          <p:nvPr/>
        </p:nvSpPr>
        <p:spPr>
          <a:xfrm>
            <a:off x="182880" y="290404"/>
            <a:ext cx="8778240" cy="1143000"/>
          </a:xfrm>
          <a:prstGeom prst="rect">
            <a:avLst/>
          </a:prstGeom>
        </p:spPr>
        <p:txBody>
          <a:bodyPr>
            <a:normAutofit fontScale="900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solidFill>
                  <a:srgbClr val="F4B82D"/>
                </a:solidFill>
                <a:latin typeface="Century Schoolbook" panose="02040604050505020304" pitchFamily="18" charset="0"/>
              </a:rPr>
              <a:t>Incentive Program for Researchers</a:t>
            </a:r>
            <a:endParaRPr lang="en-US" dirty="0">
              <a:solidFill>
                <a:srgbClr val="F4B82D"/>
              </a:solidFill>
              <a:latin typeface="Century Schoolbook" panose="02040604050505020304" pitchFamily="18" charset="0"/>
            </a:endParaRPr>
          </a:p>
        </p:txBody>
      </p:sp>
      <p:sp>
        <p:nvSpPr>
          <p:cNvPr id="4" name="TextBox 3"/>
          <p:cNvSpPr txBox="1"/>
          <p:nvPr/>
        </p:nvSpPr>
        <p:spPr>
          <a:xfrm>
            <a:off x="2758966" y="4607830"/>
            <a:ext cx="4934607" cy="369332"/>
          </a:xfrm>
          <a:prstGeom prst="rect">
            <a:avLst/>
          </a:prstGeom>
          <a:noFill/>
        </p:spPr>
        <p:txBody>
          <a:bodyPr wrap="square" rtlCol="0">
            <a:spAutoFit/>
          </a:bodyPr>
          <a:lstStyle/>
          <a:p>
            <a:r>
              <a:rPr lang="en-US" dirty="0" smtClean="0">
                <a:solidFill>
                  <a:schemeClr val="bg1"/>
                </a:solidFill>
              </a:rPr>
              <a:t>http://www.montana.edu/wwwvr/osp/</a:t>
            </a:r>
            <a:endParaRPr lang="en-US" dirty="0">
              <a:solidFill>
                <a:schemeClr val="bg1"/>
              </a:solidFill>
            </a:endParaRPr>
          </a:p>
        </p:txBody>
      </p:sp>
    </p:spTree>
    <p:extLst>
      <p:ext uri="{BB962C8B-B14F-4D97-AF65-F5344CB8AC3E}">
        <p14:creationId xmlns:p14="http://schemas.microsoft.com/office/powerpoint/2010/main" val="1146960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875" y="159609"/>
            <a:ext cx="6658252" cy="581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0226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64" y="234492"/>
            <a:ext cx="7536872" cy="57158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673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50" y="397169"/>
            <a:ext cx="7942100" cy="54588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658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1582341"/>
            <a:ext cx="8778240" cy="4524315"/>
          </a:xfrm>
          <a:prstGeom prst="rect">
            <a:avLst/>
          </a:prstGeom>
        </p:spPr>
        <p:txBody>
          <a:bodyPr wrap="square">
            <a:spAutoFit/>
          </a:bodyPr>
          <a:lstStyle/>
          <a:p>
            <a:r>
              <a:rPr lang="en-US" dirty="0" smtClean="0">
                <a:solidFill>
                  <a:schemeClr val="bg1"/>
                </a:solidFill>
              </a:rPr>
              <a:t>				’09			’10			’11			’12			‘13</a:t>
            </a:r>
          </a:p>
          <a:p>
            <a:r>
              <a:rPr lang="en-US" dirty="0" smtClean="0">
                <a:solidFill>
                  <a:schemeClr val="bg1"/>
                </a:solidFill>
              </a:rPr>
              <a:t>Proposals			987			974			829			841			902</a:t>
            </a:r>
          </a:p>
          <a:p>
            <a:endParaRPr lang="en-US" dirty="0">
              <a:solidFill>
                <a:schemeClr val="bg1"/>
              </a:solidFill>
            </a:endParaRPr>
          </a:p>
          <a:p>
            <a:r>
              <a:rPr lang="en-US" dirty="0" smtClean="0">
                <a:solidFill>
                  <a:schemeClr val="bg1"/>
                </a:solidFill>
              </a:rPr>
              <a:t># PIs				416			397			382			375			369</a:t>
            </a:r>
          </a:p>
          <a:p>
            <a:endParaRPr lang="en-US" dirty="0">
              <a:solidFill>
                <a:schemeClr val="bg1"/>
              </a:solidFill>
            </a:endParaRPr>
          </a:p>
          <a:p>
            <a:r>
              <a:rPr lang="en-US" dirty="0" smtClean="0">
                <a:solidFill>
                  <a:schemeClr val="bg1"/>
                </a:solidFill>
              </a:rPr>
              <a:t>Total $			409,556,198	328,999,286	400,732,470	310,849,953	258,231,557</a:t>
            </a:r>
          </a:p>
          <a:p>
            <a:endParaRPr lang="en-US" dirty="0">
              <a:solidFill>
                <a:schemeClr val="bg1"/>
              </a:solidFill>
            </a:endParaRPr>
          </a:p>
          <a:p>
            <a:r>
              <a:rPr lang="en-US" dirty="0" smtClean="0">
                <a:solidFill>
                  <a:schemeClr val="bg1"/>
                </a:solidFill>
              </a:rPr>
              <a:t>Average $		414,950		337,782		483,393		369,619		286,288</a:t>
            </a:r>
          </a:p>
          <a:p>
            <a:endParaRPr lang="en-US" dirty="0">
              <a:solidFill>
                <a:schemeClr val="bg1"/>
              </a:solidFill>
            </a:endParaRPr>
          </a:p>
          <a:p>
            <a:r>
              <a:rPr lang="en-US" dirty="0" smtClean="0">
                <a:solidFill>
                  <a:schemeClr val="bg1"/>
                </a:solidFill>
              </a:rPr>
              <a:t>New awards		353			550			440			454			452</a:t>
            </a:r>
          </a:p>
          <a:p>
            <a:endParaRPr lang="en-US" dirty="0">
              <a:solidFill>
                <a:schemeClr val="bg1"/>
              </a:solidFill>
            </a:endParaRPr>
          </a:p>
          <a:p>
            <a:r>
              <a:rPr lang="en-US" dirty="0" smtClean="0">
                <a:solidFill>
                  <a:schemeClr val="bg1"/>
                </a:solidFill>
              </a:rPr>
              <a:t>Total new $		61,868,922	91,192,636	52,220,022	72,272,049	47,295,350 </a:t>
            </a:r>
          </a:p>
          <a:p>
            <a:endParaRPr lang="en-US" dirty="0">
              <a:solidFill>
                <a:schemeClr val="bg1"/>
              </a:solidFill>
            </a:endParaRPr>
          </a:p>
          <a:p>
            <a:r>
              <a:rPr lang="en-US" dirty="0" smtClean="0">
                <a:solidFill>
                  <a:schemeClr val="bg1"/>
                </a:solidFill>
              </a:rPr>
              <a:t>Average award	175,266		165,805		118,682		159,630		104,636</a:t>
            </a:r>
          </a:p>
          <a:p>
            <a:endParaRPr lang="en-US" dirty="0">
              <a:solidFill>
                <a:schemeClr val="bg1"/>
              </a:solidFill>
            </a:endParaRPr>
          </a:p>
          <a:p>
            <a:r>
              <a:rPr lang="en-US" dirty="0" smtClean="0">
                <a:solidFill>
                  <a:schemeClr val="bg1"/>
                </a:solidFill>
              </a:rPr>
              <a:t>Total expenditures	98,431,691	109,480,398	102,767,291	112,304,270	93,753,058</a:t>
            </a:r>
            <a:endParaRPr lang="en-US" dirty="0">
              <a:solidFill>
                <a:schemeClr val="bg1"/>
              </a:solidFill>
            </a:endParaRPr>
          </a:p>
        </p:txBody>
      </p:sp>
      <p:sp>
        <p:nvSpPr>
          <p:cNvPr id="3" name="Title 1"/>
          <p:cNvSpPr txBox="1">
            <a:spLocks/>
          </p:cNvSpPr>
          <p:nvPr/>
        </p:nvSpPr>
        <p:spPr>
          <a:xfrm>
            <a:off x="457200" y="69686"/>
            <a:ext cx="8229600" cy="1143000"/>
          </a:xfrm>
          <a:prstGeom prst="rect">
            <a:avLst/>
          </a:prstGeom>
        </p:spPr>
        <p:txBody>
          <a:bodyPr>
            <a:no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4000" dirty="0" smtClean="0">
                <a:solidFill>
                  <a:srgbClr val="F4B82D"/>
                </a:solidFill>
                <a:latin typeface="Century Schoolbook" panose="02040604050505020304" pitchFamily="18" charset="0"/>
              </a:rPr>
              <a:t>Sponsored Research Proposal and Award Data</a:t>
            </a:r>
            <a:endParaRPr lang="en-US" sz="40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2547321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731520" y="422031"/>
          <a:ext cx="8060788" cy="55426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95723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393894" y="379828"/>
          <a:ext cx="8518757" cy="55050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68314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1582341"/>
            <a:ext cx="8778240" cy="4247317"/>
          </a:xfrm>
          <a:prstGeom prst="rect">
            <a:avLst/>
          </a:prstGeom>
        </p:spPr>
        <p:txBody>
          <a:bodyPr wrap="square">
            <a:spAutoFit/>
          </a:bodyPr>
          <a:lstStyle/>
          <a:p>
            <a:r>
              <a:rPr lang="en-US" dirty="0" smtClean="0">
                <a:solidFill>
                  <a:schemeClr val="bg1"/>
                </a:solidFill>
              </a:rPr>
              <a:t>The NSF funded ADVANCE Project TRACS was awarded to MSU to </a:t>
            </a:r>
            <a:r>
              <a:rPr lang="en-US" dirty="0">
                <a:solidFill>
                  <a:schemeClr val="bg1"/>
                </a:solidFill>
              </a:rPr>
              <a:t>broaden the participation of women faculty in STEM and SBS fields </a:t>
            </a:r>
            <a:r>
              <a:rPr lang="en-US" dirty="0" smtClean="0">
                <a:solidFill>
                  <a:schemeClr val="bg1"/>
                </a:solidFill>
              </a:rPr>
              <a:t>at the university. </a:t>
            </a:r>
          </a:p>
          <a:p>
            <a:endParaRPr lang="en-US" dirty="0">
              <a:solidFill>
                <a:schemeClr val="bg1"/>
              </a:solidFill>
            </a:endParaRPr>
          </a:p>
          <a:p>
            <a:r>
              <a:rPr lang="en-US" dirty="0" smtClean="0">
                <a:solidFill>
                  <a:schemeClr val="bg1"/>
                </a:solidFill>
              </a:rPr>
              <a:t>Approximately 82 </a:t>
            </a:r>
            <a:r>
              <a:rPr lang="en-US" dirty="0">
                <a:solidFill>
                  <a:schemeClr val="bg1"/>
                </a:solidFill>
              </a:rPr>
              <a:t>MSU faculty involved in ADVANCE </a:t>
            </a:r>
            <a:r>
              <a:rPr lang="en-US" dirty="0" smtClean="0">
                <a:solidFill>
                  <a:schemeClr val="bg1"/>
                </a:solidFill>
              </a:rPr>
              <a:t>award </a:t>
            </a:r>
            <a:r>
              <a:rPr lang="en-US" dirty="0">
                <a:solidFill>
                  <a:schemeClr val="bg1"/>
                </a:solidFill>
              </a:rPr>
              <a:t>(to date</a:t>
            </a:r>
            <a:r>
              <a:rPr lang="en-US" dirty="0" smtClean="0">
                <a:solidFill>
                  <a:schemeClr val="bg1"/>
                </a:solidFill>
              </a:rPr>
              <a:t>):</a:t>
            </a:r>
          </a:p>
          <a:p>
            <a:r>
              <a:rPr lang="en-US" dirty="0">
                <a:solidFill>
                  <a:schemeClr val="bg1"/>
                </a:solidFill>
              </a:rPr>
              <a:t>	</a:t>
            </a:r>
            <a:r>
              <a:rPr lang="en-US" dirty="0" smtClean="0">
                <a:solidFill>
                  <a:schemeClr val="bg1"/>
                </a:solidFill>
              </a:rPr>
              <a:t>	On </a:t>
            </a:r>
            <a:r>
              <a:rPr lang="en-US" dirty="0">
                <a:solidFill>
                  <a:schemeClr val="bg1"/>
                </a:solidFill>
              </a:rPr>
              <a:t>Project Team (directors, co-directors, initiative leaders, teams): </a:t>
            </a:r>
            <a:r>
              <a:rPr lang="en-US" dirty="0" smtClean="0">
                <a:solidFill>
                  <a:schemeClr val="bg1"/>
                </a:solidFill>
              </a:rPr>
              <a:t>  63</a:t>
            </a:r>
            <a:endParaRPr lang="en-US" dirty="0">
              <a:solidFill>
                <a:schemeClr val="bg1"/>
              </a:solidFill>
            </a:endParaRPr>
          </a:p>
          <a:p>
            <a:r>
              <a:rPr lang="en-US" dirty="0">
                <a:solidFill>
                  <a:schemeClr val="bg1"/>
                </a:solidFill>
              </a:rPr>
              <a:t>	</a:t>
            </a:r>
            <a:r>
              <a:rPr lang="en-US" dirty="0" smtClean="0">
                <a:solidFill>
                  <a:schemeClr val="bg1"/>
                </a:solidFill>
              </a:rPr>
              <a:t>	Equity </a:t>
            </a:r>
            <a:r>
              <a:rPr lang="en-US" dirty="0">
                <a:solidFill>
                  <a:schemeClr val="bg1"/>
                </a:solidFill>
              </a:rPr>
              <a:t>Advocates: </a:t>
            </a:r>
            <a:r>
              <a:rPr lang="en-US" dirty="0" smtClean="0">
                <a:solidFill>
                  <a:schemeClr val="bg1"/>
                </a:solidFill>
              </a:rPr>
              <a:t> 19</a:t>
            </a:r>
          </a:p>
          <a:p>
            <a:endParaRPr lang="en-US" dirty="0">
              <a:solidFill>
                <a:schemeClr val="bg1"/>
              </a:solidFill>
            </a:endParaRPr>
          </a:p>
          <a:p>
            <a:r>
              <a:rPr lang="en-US" dirty="0" smtClean="0">
                <a:solidFill>
                  <a:schemeClr val="bg1"/>
                </a:solidFill>
              </a:rPr>
              <a:t>Over 287 MSU </a:t>
            </a:r>
            <a:r>
              <a:rPr lang="en-US" dirty="0">
                <a:solidFill>
                  <a:schemeClr val="bg1"/>
                </a:solidFill>
              </a:rPr>
              <a:t>faculty </a:t>
            </a:r>
            <a:r>
              <a:rPr lang="en-US" dirty="0" smtClean="0">
                <a:solidFill>
                  <a:schemeClr val="bg1"/>
                </a:solidFill>
              </a:rPr>
              <a:t>have received assistance from ADVANCE:</a:t>
            </a:r>
          </a:p>
          <a:p>
            <a:r>
              <a:rPr lang="en-US" dirty="0">
                <a:solidFill>
                  <a:schemeClr val="bg1"/>
                </a:solidFill>
              </a:rPr>
              <a:t>	</a:t>
            </a:r>
            <a:r>
              <a:rPr lang="en-US" dirty="0" smtClean="0">
                <a:solidFill>
                  <a:schemeClr val="bg1"/>
                </a:solidFill>
              </a:rPr>
              <a:t> </a:t>
            </a:r>
            <a:r>
              <a:rPr lang="en-US" dirty="0">
                <a:solidFill>
                  <a:schemeClr val="bg1"/>
                </a:solidFill>
              </a:rPr>
              <a:t>Faculty provided assistance to under Research Capacity Initiative: </a:t>
            </a:r>
            <a:r>
              <a:rPr lang="en-US" dirty="0" smtClean="0">
                <a:solidFill>
                  <a:schemeClr val="bg1"/>
                </a:solidFill>
              </a:rPr>
              <a:t>83</a:t>
            </a:r>
          </a:p>
          <a:p>
            <a:r>
              <a:rPr lang="en-US" dirty="0">
                <a:solidFill>
                  <a:schemeClr val="bg1"/>
                </a:solidFill>
              </a:rPr>
              <a:t>	</a:t>
            </a:r>
            <a:r>
              <a:rPr lang="en-US" dirty="0" smtClean="0">
                <a:solidFill>
                  <a:schemeClr val="bg1"/>
                </a:solidFill>
              </a:rPr>
              <a:t> Assistance </a:t>
            </a:r>
            <a:r>
              <a:rPr lang="en-US" dirty="0">
                <a:solidFill>
                  <a:schemeClr val="bg1"/>
                </a:solidFill>
              </a:rPr>
              <a:t>under Enhancing Work Life: </a:t>
            </a:r>
            <a:r>
              <a:rPr lang="en-US" dirty="0" smtClean="0">
                <a:solidFill>
                  <a:schemeClr val="bg1"/>
                </a:solidFill>
              </a:rPr>
              <a:t> over 130</a:t>
            </a:r>
          </a:p>
          <a:p>
            <a:r>
              <a:rPr lang="en-US" dirty="0">
                <a:solidFill>
                  <a:schemeClr val="bg1"/>
                </a:solidFill>
              </a:rPr>
              <a:t>	 </a:t>
            </a:r>
            <a:r>
              <a:rPr lang="en-US" dirty="0" smtClean="0">
                <a:solidFill>
                  <a:schemeClr val="bg1"/>
                </a:solidFill>
              </a:rPr>
              <a:t>Assistance </a:t>
            </a:r>
            <a:r>
              <a:rPr lang="en-US" dirty="0">
                <a:solidFill>
                  <a:schemeClr val="bg1"/>
                </a:solidFill>
              </a:rPr>
              <a:t>under Cultural Attunement: </a:t>
            </a:r>
            <a:r>
              <a:rPr lang="en-US" dirty="0" smtClean="0">
                <a:solidFill>
                  <a:schemeClr val="bg1"/>
                </a:solidFill>
              </a:rPr>
              <a:t> over 74</a:t>
            </a:r>
          </a:p>
          <a:p>
            <a:endParaRPr lang="en-US" dirty="0">
              <a:solidFill>
                <a:schemeClr val="bg1"/>
              </a:solidFill>
            </a:endParaRPr>
          </a:p>
          <a:p>
            <a:r>
              <a:rPr lang="en-US" dirty="0" smtClean="0">
                <a:solidFill>
                  <a:schemeClr val="bg1"/>
                </a:solidFill>
              </a:rPr>
              <a:t>Number </a:t>
            </a:r>
            <a:r>
              <a:rPr lang="en-US" dirty="0">
                <a:solidFill>
                  <a:schemeClr val="bg1"/>
                </a:solidFill>
              </a:rPr>
              <a:t>of new faculty hires assisted by </a:t>
            </a:r>
            <a:r>
              <a:rPr lang="en-US" dirty="0" smtClean="0">
                <a:solidFill>
                  <a:schemeClr val="bg1"/>
                </a:solidFill>
              </a:rPr>
              <a:t>ADVANCE </a:t>
            </a:r>
            <a:r>
              <a:rPr lang="en-US" dirty="0">
                <a:solidFill>
                  <a:schemeClr val="bg1"/>
                </a:solidFill>
              </a:rPr>
              <a:t>(to date</a:t>
            </a:r>
            <a:r>
              <a:rPr lang="en-US" dirty="0" smtClean="0">
                <a:solidFill>
                  <a:schemeClr val="bg1"/>
                </a:solidFill>
              </a:rPr>
              <a:t>):</a:t>
            </a:r>
          </a:p>
          <a:p>
            <a:r>
              <a:rPr lang="en-US" dirty="0" smtClean="0">
                <a:solidFill>
                  <a:schemeClr val="bg1"/>
                </a:solidFill>
              </a:rPr>
              <a:t>	</a:t>
            </a:r>
            <a:r>
              <a:rPr lang="en-US" dirty="0">
                <a:solidFill>
                  <a:schemeClr val="bg1"/>
                </a:solidFill>
              </a:rPr>
              <a:t>	</a:t>
            </a:r>
            <a:r>
              <a:rPr lang="en-US" dirty="0" smtClean="0">
                <a:solidFill>
                  <a:schemeClr val="bg1"/>
                </a:solidFill>
              </a:rPr>
              <a:t> </a:t>
            </a:r>
            <a:r>
              <a:rPr lang="en-US" dirty="0">
                <a:solidFill>
                  <a:schemeClr val="bg1"/>
                </a:solidFill>
              </a:rPr>
              <a:t>21 search </a:t>
            </a:r>
            <a:r>
              <a:rPr lang="en-US" dirty="0" smtClean="0">
                <a:solidFill>
                  <a:schemeClr val="bg1"/>
                </a:solidFill>
              </a:rPr>
              <a:t>processes;</a:t>
            </a:r>
          </a:p>
          <a:p>
            <a:r>
              <a:rPr lang="en-US" dirty="0">
                <a:solidFill>
                  <a:schemeClr val="bg1"/>
                </a:solidFill>
              </a:rPr>
              <a:t>	</a:t>
            </a:r>
            <a:r>
              <a:rPr lang="en-US" dirty="0" smtClean="0">
                <a:solidFill>
                  <a:schemeClr val="bg1"/>
                </a:solidFill>
              </a:rPr>
              <a:t>	13 </a:t>
            </a:r>
            <a:r>
              <a:rPr lang="en-US" dirty="0">
                <a:solidFill>
                  <a:schemeClr val="bg1"/>
                </a:solidFill>
              </a:rPr>
              <a:t>new STEM/SBS recruits. </a:t>
            </a:r>
          </a:p>
        </p:txBody>
      </p:sp>
      <p:sp>
        <p:nvSpPr>
          <p:cNvPr id="3" name="Title 1"/>
          <p:cNvSpPr txBox="1">
            <a:spLocks/>
          </p:cNvSpPr>
          <p:nvPr/>
        </p:nvSpPr>
        <p:spPr>
          <a:xfrm>
            <a:off x="457200" y="274638"/>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solidFill>
                  <a:srgbClr val="F4B82D"/>
                </a:solidFill>
                <a:latin typeface="Century Schoolbook" panose="02040604050505020304" pitchFamily="18" charset="0"/>
              </a:rPr>
              <a:t>ADVANCE  Project TRACS</a:t>
            </a:r>
            <a:endParaRPr lang="en-US"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1091581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err="1">
                <a:solidFill>
                  <a:srgbClr val="F4B82D"/>
                </a:solidFill>
                <a:latin typeface="Century Schoolbook" panose="02040604050505020304" pitchFamily="18" charset="0"/>
              </a:rPr>
              <a:t>WildFIRE</a:t>
            </a:r>
            <a:r>
              <a:rPr lang="en-US" dirty="0">
                <a:solidFill>
                  <a:srgbClr val="F4B82D"/>
                </a:solidFill>
                <a:latin typeface="Century Schoolbook" panose="02040604050505020304" pitchFamily="18" charset="0"/>
              </a:rPr>
              <a:t>-Partnerships in International Research and Education (PIRE)</a:t>
            </a:r>
          </a:p>
        </p:txBody>
      </p:sp>
      <p:sp>
        <p:nvSpPr>
          <p:cNvPr id="3" name="Content Placeholder 2"/>
          <p:cNvSpPr>
            <a:spLocks noGrp="1"/>
          </p:cNvSpPr>
          <p:nvPr>
            <p:ph idx="1"/>
          </p:nvPr>
        </p:nvSpPr>
        <p:spPr>
          <a:xfrm>
            <a:off x="457200" y="1773621"/>
            <a:ext cx="8229600" cy="4525963"/>
          </a:xfrm>
        </p:spPr>
        <p:txBody>
          <a:bodyPr>
            <a:normAutofit fontScale="70000" lnSpcReduction="20000"/>
          </a:bodyPr>
          <a:lstStyle/>
          <a:p>
            <a:r>
              <a:rPr lang="en-US" dirty="0"/>
              <a:t>MSU’s </a:t>
            </a:r>
            <a:r>
              <a:rPr lang="en-US" dirty="0" err="1"/>
              <a:t>WildFIRE</a:t>
            </a:r>
            <a:r>
              <a:rPr lang="en-US" dirty="0"/>
              <a:t>-PIRE project is an NSF funded, 5-year grant to study fire and climate change in sensitive forests in the U.S., Australia, and New Zealand.</a:t>
            </a:r>
          </a:p>
          <a:p>
            <a:endParaRPr lang="en-US" sz="1800" dirty="0"/>
          </a:p>
          <a:p>
            <a:r>
              <a:rPr lang="en-US" dirty="0"/>
              <a:t>At MSU, the </a:t>
            </a:r>
            <a:r>
              <a:rPr lang="en-US" dirty="0" err="1"/>
              <a:t>WildFIRE</a:t>
            </a:r>
            <a:r>
              <a:rPr lang="en-US" dirty="0"/>
              <a:t> PIRE project includes Bruce Maxwell, Dennis Aig, Dave </a:t>
            </a:r>
            <a:r>
              <a:rPr lang="en-US" dirty="0" err="1"/>
              <a:t>McWethy</a:t>
            </a:r>
            <a:r>
              <a:rPr lang="en-US" dirty="0"/>
              <a:t> and Cathy Whitlock, two post-docs, three PhD students, one MFA in the film program, and a large number of undergraduate interns.  The </a:t>
            </a:r>
            <a:r>
              <a:rPr lang="en-US" dirty="0" err="1"/>
              <a:t>WildFIRE</a:t>
            </a:r>
            <a:r>
              <a:rPr lang="en-US" dirty="0"/>
              <a:t> PIRE project has included 14 undergrads in overseas internship experiences, including five students from Salish Kootenai College working with us in New Zealand, Australia, and Patagonia.</a:t>
            </a:r>
          </a:p>
          <a:p>
            <a:endParaRPr lang="en-US" sz="1700" dirty="0"/>
          </a:p>
          <a:p>
            <a:r>
              <a:rPr lang="en-US" dirty="0"/>
              <a:t>MSU’s </a:t>
            </a:r>
            <a:r>
              <a:rPr lang="en-US" dirty="0" err="1"/>
              <a:t>WildFIREPIRE</a:t>
            </a:r>
            <a:r>
              <a:rPr lang="en-US" dirty="0"/>
              <a:t> collaborators are from University of Colorado, University of Idaho, the Forest Service, University of Tasmania, Australian National University, </a:t>
            </a:r>
            <a:r>
              <a:rPr lang="en-US" dirty="0" err="1"/>
              <a:t>Landcare</a:t>
            </a:r>
            <a:r>
              <a:rPr lang="en-US" dirty="0"/>
              <a:t> Research (NZ), University of Auckland.  </a:t>
            </a:r>
          </a:p>
        </p:txBody>
      </p:sp>
    </p:spTree>
    <p:extLst>
      <p:ext uri="{BB962C8B-B14F-4D97-AF65-F5344CB8AC3E}">
        <p14:creationId xmlns:p14="http://schemas.microsoft.com/office/powerpoint/2010/main" val="2454258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solidFill>
                  <a:srgbClr val="F4B82D"/>
                </a:solidFill>
                <a:latin typeface="Century Schoolbook" panose="02040604050505020304" pitchFamily="18" charset="0"/>
              </a:rPr>
              <a:t>Student Faculty Ratios</a:t>
            </a:r>
            <a:endParaRPr lang="en-US" sz="3600" dirty="0">
              <a:solidFill>
                <a:srgbClr val="F4B82D"/>
              </a:solidFill>
              <a:latin typeface="Century Schoolbook" panose="02040604050505020304" pitchFamily="18" charset="0"/>
            </a:endParaRPr>
          </a:p>
        </p:txBody>
      </p:sp>
      <p:graphicFrame>
        <p:nvGraphicFramePr>
          <p:cNvPr id="4" name="Chart 3"/>
          <p:cNvGraphicFramePr>
            <a:graphicFrameLocks noGrp="1"/>
          </p:cNvGraphicFramePr>
          <p:nvPr>
            <p:extLst/>
          </p:nvPr>
        </p:nvGraphicFramePr>
        <p:xfrm>
          <a:off x="609600" y="990600"/>
          <a:ext cx="7918938" cy="50417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2430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19477" y="1185332"/>
          <a:ext cx="8622011" cy="4455216"/>
        </p:xfrm>
        <a:graphic>
          <a:graphicData uri="http://schemas.openxmlformats.org/drawingml/2006/table">
            <a:tbl>
              <a:tblPr firstRow="1" bandRow="1">
                <a:tableStyleId>{5C22544A-7EE6-4342-B048-85BDC9FD1C3A}</a:tableStyleId>
              </a:tblPr>
              <a:tblGrid>
                <a:gridCol w="1437002"/>
                <a:gridCol w="1437002"/>
                <a:gridCol w="1437002"/>
                <a:gridCol w="1437002"/>
                <a:gridCol w="1298600"/>
                <a:gridCol w="1575403"/>
              </a:tblGrid>
              <a:tr h="577528">
                <a:tc>
                  <a:txBody>
                    <a:bodyPr/>
                    <a:lstStyle/>
                    <a:p>
                      <a:pPr algn="ctr"/>
                      <a:r>
                        <a:rPr lang="en-US" sz="1300" dirty="0" smtClean="0"/>
                        <a:t>Year</a:t>
                      </a:r>
                    </a:p>
                    <a:p>
                      <a:pPr algn="ctr"/>
                      <a:r>
                        <a:rPr lang="en-US" sz="1300" dirty="0" smtClean="0"/>
                        <a:t>(MSU FY)</a:t>
                      </a:r>
                      <a:endParaRPr lang="en-US" sz="1300" dirty="0"/>
                    </a:p>
                  </a:txBody>
                  <a:tcPr/>
                </a:tc>
                <a:tc>
                  <a:txBody>
                    <a:bodyPr/>
                    <a:lstStyle/>
                    <a:p>
                      <a:pPr algn="ctr"/>
                      <a:r>
                        <a:rPr lang="en-US" sz="1300" dirty="0" smtClean="0"/>
                        <a:t>Institution</a:t>
                      </a:r>
                      <a:endParaRPr lang="en-US" sz="1300" dirty="0"/>
                    </a:p>
                  </a:txBody>
                  <a:tcPr/>
                </a:tc>
                <a:tc>
                  <a:txBody>
                    <a:bodyPr/>
                    <a:lstStyle/>
                    <a:p>
                      <a:pPr algn="ctr"/>
                      <a:r>
                        <a:rPr lang="en-US" sz="1300" dirty="0" smtClean="0"/>
                        <a:t>Faculty / Investigator</a:t>
                      </a:r>
                      <a:endParaRPr lang="en-US" sz="1300" dirty="0"/>
                    </a:p>
                  </a:txBody>
                  <a:tcPr/>
                </a:tc>
                <a:tc>
                  <a:txBody>
                    <a:bodyPr/>
                    <a:lstStyle/>
                    <a:p>
                      <a:pPr algn="ctr"/>
                      <a:r>
                        <a:rPr lang="en-US" sz="1300" dirty="0" smtClean="0"/>
                        <a:t>Undergrad</a:t>
                      </a:r>
                      <a:endParaRPr lang="en-US" sz="1300" dirty="0"/>
                    </a:p>
                  </a:txBody>
                  <a:tcPr/>
                </a:tc>
                <a:tc>
                  <a:txBody>
                    <a:bodyPr/>
                    <a:lstStyle/>
                    <a:p>
                      <a:pPr algn="ctr"/>
                      <a:r>
                        <a:rPr lang="en-US" sz="1300" dirty="0" smtClean="0"/>
                        <a:t>Graduate</a:t>
                      </a:r>
                      <a:endParaRPr lang="en-US" sz="1300" dirty="0"/>
                    </a:p>
                  </a:txBody>
                  <a:tcPr/>
                </a:tc>
                <a:tc>
                  <a:txBody>
                    <a:bodyPr/>
                    <a:lstStyle/>
                    <a:p>
                      <a:pPr algn="ctr"/>
                      <a:r>
                        <a:rPr lang="en-US" sz="1300" dirty="0" smtClean="0"/>
                        <a:t>Professional / Postdoc</a:t>
                      </a:r>
                      <a:endParaRPr lang="en-US" sz="1300" dirty="0"/>
                    </a:p>
                  </a:txBody>
                  <a:tcPr/>
                </a:tc>
              </a:tr>
              <a:tr h="330016">
                <a:tc>
                  <a:txBody>
                    <a:bodyPr/>
                    <a:lstStyle/>
                    <a:p>
                      <a:pPr algn="ctr"/>
                      <a:r>
                        <a:rPr lang="en-US" sz="1300" dirty="0" smtClean="0"/>
                        <a:t>2014</a:t>
                      </a:r>
                      <a:endParaRPr lang="en-US" sz="1300" dirty="0"/>
                    </a:p>
                  </a:txBody>
                  <a:tcPr/>
                </a:tc>
                <a:tc>
                  <a:txBody>
                    <a:bodyPr/>
                    <a:lstStyle/>
                    <a:p>
                      <a:pPr algn="ctr"/>
                      <a:r>
                        <a:rPr lang="en-US" sz="1300" dirty="0" smtClean="0"/>
                        <a:t>MSU</a:t>
                      </a:r>
                      <a:endParaRPr lang="en-US" sz="1300" dirty="0"/>
                    </a:p>
                  </a:txBody>
                  <a:tcPr/>
                </a:tc>
                <a:tc>
                  <a:txBody>
                    <a:bodyPr/>
                    <a:lstStyle/>
                    <a:p>
                      <a:pPr algn="ctr"/>
                      <a:r>
                        <a:rPr lang="en-US" sz="1300" dirty="0" smtClean="0"/>
                        <a:t>5</a:t>
                      </a:r>
                      <a:endParaRPr lang="en-US" sz="1300" dirty="0"/>
                    </a:p>
                  </a:txBody>
                  <a:tcPr/>
                </a:tc>
                <a:tc>
                  <a:txBody>
                    <a:bodyPr/>
                    <a:lstStyle/>
                    <a:p>
                      <a:pPr algn="ctr"/>
                      <a:r>
                        <a:rPr lang="en-US" sz="1300" dirty="0" smtClean="0"/>
                        <a:t>4</a:t>
                      </a:r>
                      <a:endParaRPr lang="en-US" sz="1300" dirty="0"/>
                    </a:p>
                  </a:txBody>
                  <a:tcPr/>
                </a:tc>
                <a:tc>
                  <a:txBody>
                    <a:bodyPr/>
                    <a:lstStyle/>
                    <a:p>
                      <a:pPr algn="ctr"/>
                      <a:r>
                        <a:rPr lang="en-US" sz="1300" dirty="0" smtClean="0"/>
                        <a:t>5</a:t>
                      </a:r>
                      <a:endParaRPr lang="en-US" sz="1300" dirty="0"/>
                    </a:p>
                  </a:txBody>
                  <a:tcPr/>
                </a:tc>
                <a:tc>
                  <a:txBody>
                    <a:bodyPr/>
                    <a:lstStyle/>
                    <a:p>
                      <a:pPr algn="ctr"/>
                      <a:r>
                        <a:rPr lang="en-US" sz="1300" dirty="0" smtClean="0"/>
                        <a:t>9</a:t>
                      </a:r>
                      <a:endParaRPr lang="en-US" sz="1300" dirty="0"/>
                    </a:p>
                  </a:txBody>
                  <a:tcPr/>
                </a:tc>
              </a:tr>
              <a:tr h="330016">
                <a:tc>
                  <a:txBody>
                    <a:bodyPr/>
                    <a:lstStyle/>
                    <a:p>
                      <a:pPr algn="ctr"/>
                      <a:r>
                        <a:rPr lang="en-US" sz="1300" dirty="0" smtClean="0"/>
                        <a:t>2013</a:t>
                      </a:r>
                      <a:endParaRPr lang="en-US" sz="1300" dirty="0"/>
                    </a:p>
                  </a:txBody>
                  <a:tcPr/>
                </a:tc>
                <a:tc>
                  <a:txBody>
                    <a:bodyPr/>
                    <a:lstStyle/>
                    <a:p>
                      <a:pPr algn="ctr"/>
                      <a:r>
                        <a:rPr lang="en-US" sz="1300" dirty="0" smtClean="0"/>
                        <a:t>MSU</a:t>
                      </a:r>
                      <a:endParaRPr lang="en-US" sz="1300" dirty="0"/>
                    </a:p>
                  </a:txBody>
                  <a:tcPr/>
                </a:tc>
                <a:tc>
                  <a:txBody>
                    <a:bodyPr/>
                    <a:lstStyle/>
                    <a:p>
                      <a:pPr algn="ctr"/>
                      <a:r>
                        <a:rPr lang="en-US" sz="1300" dirty="0" smtClean="0"/>
                        <a:t>6</a:t>
                      </a:r>
                      <a:endParaRPr lang="en-US" sz="1300" dirty="0"/>
                    </a:p>
                  </a:txBody>
                  <a:tcPr/>
                </a:tc>
                <a:tc>
                  <a:txBody>
                    <a:bodyPr/>
                    <a:lstStyle/>
                    <a:p>
                      <a:pPr algn="ctr"/>
                      <a:r>
                        <a:rPr lang="en-US" sz="1300" dirty="0" smtClean="0"/>
                        <a:t>9</a:t>
                      </a:r>
                      <a:endParaRPr lang="en-US" sz="1300" dirty="0"/>
                    </a:p>
                  </a:txBody>
                  <a:tcPr/>
                </a:tc>
                <a:tc>
                  <a:txBody>
                    <a:bodyPr/>
                    <a:lstStyle/>
                    <a:p>
                      <a:pPr algn="ctr"/>
                      <a:r>
                        <a:rPr lang="en-US" sz="1300" dirty="0" smtClean="0"/>
                        <a:t>5</a:t>
                      </a:r>
                      <a:endParaRPr lang="en-US" sz="1300" dirty="0"/>
                    </a:p>
                  </a:txBody>
                  <a:tcPr/>
                </a:tc>
                <a:tc>
                  <a:txBody>
                    <a:bodyPr/>
                    <a:lstStyle/>
                    <a:p>
                      <a:pPr algn="ctr"/>
                      <a:r>
                        <a:rPr lang="en-US" sz="1300" dirty="0" smtClean="0"/>
                        <a:t>13</a:t>
                      </a:r>
                      <a:endParaRPr lang="en-US" sz="1300" dirty="0"/>
                    </a:p>
                  </a:txBody>
                  <a:tcPr/>
                </a:tc>
              </a:tr>
              <a:tr h="330016">
                <a:tc>
                  <a:txBody>
                    <a:bodyPr/>
                    <a:lstStyle/>
                    <a:p>
                      <a:pPr algn="ctr"/>
                      <a:r>
                        <a:rPr lang="en-US" sz="1300" dirty="0" smtClean="0"/>
                        <a:t>2012</a:t>
                      </a:r>
                      <a:endParaRPr lang="en-US" sz="1300" dirty="0"/>
                    </a:p>
                  </a:txBody>
                  <a:tcPr/>
                </a:tc>
                <a:tc>
                  <a:txBody>
                    <a:bodyPr/>
                    <a:lstStyle/>
                    <a:p>
                      <a:pPr algn="ctr"/>
                      <a:r>
                        <a:rPr lang="en-US" sz="1300" dirty="0" smtClean="0"/>
                        <a:t>MSU</a:t>
                      </a:r>
                      <a:endParaRPr lang="en-US" sz="1300" dirty="0"/>
                    </a:p>
                  </a:txBody>
                  <a:tcPr/>
                </a:tc>
                <a:tc>
                  <a:txBody>
                    <a:bodyPr/>
                    <a:lstStyle/>
                    <a:p>
                      <a:pPr algn="ctr"/>
                      <a:r>
                        <a:rPr lang="en-US" sz="1300" dirty="0" smtClean="0"/>
                        <a:t>6</a:t>
                      </a:r>
                      <a:endParaRPr lang="en-US" sz="1300" dirty="0"/>
                    </a:p>
                  </a:txBody>
                  <a:tcPr/>
                </a:tc>
                <a:tc>
                  <a:txBody>
                    <a:bodyPr/>
                    <a:lstStyle/>
                    <a:p>
                      <a:pPr algn="ctr"/>
                      <a:r>
                        <a:rPr lang="en-US" sz="1300" dirty="0" smtClean="0"/>
                        <a:t>3</a:t>
                      </a:r>
                      <a:endParaRPr lang="en-US" sz="1300" dirty="0"/>
                    </a:p>
                  </a:txBody>
                  <a:tcPr/>
                </a:tc>
                <a:tc>
                  <a:txBody>
                    <a:bodyPr/>
                    <a:lstStyle/>
                    <a:p>
                      <a:pPr algn="ctr"/>
                      <a:r>
                        <a:rPr lang="en-US" sz="1300" dirty="0" smtClean="0"/>
                        <a:t>1</a:t>
                      </a:r>
                      <a:endParaRPr lang="en-US" sz="1300" dirty="0"/>
                    </a:p>
                  </a:txBody>
                  <a:tcPr/>
                </a:tc>
                <a:tc>
                  <a:txBody>
                    <a:bodyPr/>
                    <a:lstStyle/>
                    <a:p>
                      <a:pPr algn="ctr"/>
                      <a:r>
                        <a:rPr lang="en-US" sz="1300" dirty="0" smtClean="0"/>
                        <a:t>10</a:t>
                      </a:r>
                      <a:endParaRPr lang="en-US" sz="1300" dirty="0"/>
                    </a:p>
                  </a:txBody>
                  <a:tcPr/>
                </a:tc>
              </a:tr>
              <a:tr h="330016">
                <a:tc>
                  <a:txBody>
                    <a:bodyPr/>
                    <a:lstStyle/>
                    <a:p>
                      <a:pPr algn="ctr"/>
                      <a:r>
                        <a:rPr lang="en-US" sz="1300" dirty="0" smtClean="0"/>
                        <a:t>2011</a:t>
                      </a:r>
                      <a:endParaRPr lang="en-US" sz="1300" dirty="0"/>
                    </a:p>
                  </a:txBody>
                  <a:tcPr/>
                </a:tc>
                <a:tc>
                  <a:txBody>
                    <a:bodyPr/>
                    <a:lstStyle/>
                    <a:p>
                      <a:pPr algn="ctr"/>
                      <a:r>
                        <a:rPr lang="en-US" sz="1300" dirty="0" smtClean="0"/>
                        <a:t>MSU</a:t>
                      </a:r>
                      <a:endParaRPr lang="en-US" sz="1300" dirty="0"/>
                    </a:p>
                  </a:txBody>
                  <a:tcPr/>
                </a:tc>
                <a:tc>
                  <a:txBody>
                    <a:bodyPr/>
                    <a:lstStyle/>
                    <a:p>
                      <a:pPr algn="ctr"/>
                      <a:r>
                        <a:rPr lang="en-US" sz="1300" dirty="0" smtClean="0"/>
                        <a:t>2</a:t>
                      </a:r>
                      <a:endParaRPr lang="en-US" sz="1300" dirty="0"/>
                    </a:p>
                  </a:txBody>
                  <a:tcPr/>
                </a:tc>
                <a:tc>
                  <a:txBody>
                    <a:bodyPr/>
                    <a:lstStyle/>
                    <a:p>
                      <a:pPr algn="ctr"/>
                      <a:r>
                        <a:rPr lang="en-US" sz="1300" dirty="0" smtClean="0"/>
                        <a:t>1</a:t>
                      </a:r>
                      <a:endParaRPr lang="en-US" sz="1300" dirty="0"/>
                    </a:p>
                  </a:txBody>
                  <a:tcPr/>
                </a:tc>
                <a:tc>
                  <a:txBody>
                    <a:bodyPr/>
                    <a:lstStyle/>
                    <a:p>
                      <a:pPr algn="ctr"/>
                      <a:r>
                        <a:rPr lang="en-US" sz="1300" dirty="0" smtClean="0"/>
                        <a:t>0</a:t>
                      </a:r>
                      <a:endParaRPr lang="en-US" sz="1300" dirty="0"/>
                    </a:p>
                  </a:txBody>
                  <a:tcPr/>
                </a:tc>
                <a:tc>
                  <a:txBody>
                    <a:bodyPr/>
                    <a:lstStyle/>
                    <a:p>
                      <a:pPr algn="ctr"/>
                      <a:r>
                        <a:rPr lang="en-US" sz="1300" dirty="0" smtClean="0"/>
                        <a:t>6</a:t>
                      </a:r>
                      <a:endParaRPr lang="en-US" sz="1300" dirty="0"/>
                    </a:p>
                  </a:txBody>
                  <a:tcPr/>
                </a:tc>
              </a:tr>
              <a:tr h="330016">
                <a:tc>
                  <a:txBody>
                    <a:bodyPr/>
                    <a:lstStyle/>
                    <a:p>
                      <a:pPr algn="ctr"/>
                      <a:r>
                        <a:rPr lang="en-US" sz="1300" dirty="0" smtClean="0"/>
                        <a:t>2010</a:t>
                      </a:r>
                      <a:endParaRPr lang="en-US" sz="1300" dirty="0"/>
                    </a:p>
                  </a:txBody>
                  <a:tcPr/>
                </a:tc>
                <a:tc>
                  <a:txBody>
                    <a:bodyPr/>
                    <a:lstStyle/>
                    <a:p>
                      <a:pPr algn="ctr"/>
                      <a:r>
                        <a:rPr lang="en-US" sz="1300" smtClean="0"/>
                        <a:t>MSU</a:t>
                      </a:r>
                      <a:endParaRPr lang="en-US" sz="1300" dirty="0"/>
                    </a:p>
                  </a:txBody>
                  <a:tcPr/>
                </a:tc>
                <a:tc>
                  <a:txBody>
                    <a:bodyPr/>
                    <a:lstStyle/>
                    <a:p>
                      <a:pPr algn="ctr"/>
                      <a:r>
                        <a:rPr lang="en-US" sz="1300" dirty="0" smtClean="0"/>
                        <a:t>8</a:t>
                      </a:r>
                      <a:endParaRPr lang="en-US" sz="1300" dirty="0"/>
                    </a:p>
                  </a:txBody>
                  <a:tcPr/>
                </a:tc>
                <a:tc>
                  <a:txBody>
                    <a:bodyPr/>
                    <a:lstStyle/>
                    <a:p>
                      <a:pPr algn="ctr"/>
                      <a:r>
                        <a:rPr lang="en-US" sz="1300" dirty="0" smtClean="0"/>
                        <a:t>2</a:t>
                      </a:r>
                      <a:endParaRPr lang="en-US" sz="1300" dirty="0"/>
                    </a:p>
                  </a:txBody>
                  <a:tcPr/>
                </a:tc>
                <a:tc>
                  <a:txBody>
                    <a:bodyPr/>
                    <a:lstStyle/>
                    <a:p>
                      <a:pPr algn="ctr"/>
                      <a:r>
                        <a:rPr lang="en-US" sz="1300" dirty="0" smtClean="0"/>
                        <a:t>4</a:t>
                      </a:r>
                      <a:endParaRPr lang="en-US" sz="1300" dirty="0"/>
                    </a:p>
                  </a:txBody>
                  <a:tcPr/>
                </a:tc>
                <a:tc>
                  <a:txBody>
                    <a:bodyPr/>
                    <a:lstStyle/>
                    <a:p>
                      <a:pPr algn="ctr"/>
                      <a:r>
                        <a:rPr lang="en-US" sz="1300" dirty="0" smtClean="0"/>
                        <a:t>8</a:t>
                      </a:r>
                      <a:endParaRPr lang="en-US" sz="1300" dirty="0"/>
                    </a:p>
                  </a:txBody>
                  <a:tcPr/>
                </a:tc>
              </a:tr>
              <a:tr h="330016">
                <a:tc>
                  <a:txBody>
                    <a:bodyPr/>
                    <a:lstStyle/>
                    <a:p>
                      <a:pPr algn="ctr"/>
                      <a:r>
                        <a:rPr lang="en-US" sz="1300" dirty="0" smtClean="0"/>
                        <a:t>2009</a:t>
                      </a:r>
                      <a:endParaRPr lang="en-US" sz="1300" dirty="0"/>
                    </a:p>
                  </a:txBody>
                  <a:tcPr/>
                </a:tc>
                <a:tc>
                  <a:txBody>
                    <a:bodyPr/>
                    <a:lstStyle/>
                    <a:p>
                      <a:pPr algn="ctr"/>
                      <a:r>
                        <a:rPr lang="en-US" sz="1300" smtClean="0"/>
                        <a:t>MSU</a:t>
                      </a:r>
                      <a:endParaRPr lang="en-US" sz="1300" dirty="0"/>
                    </a:p>
                  </a:txBody>
                  <a:tcPr/>
                </a:tc>
                <a:tc>
                  <a:txBody>
                    <a:bodyPr/>
                    <a:lstStyle/>
                    <a:p>
                      <a:pPr algn="ctr"/>
                      <a:r>
                        <a:rPr lang="en-US" sz="1300" dirty="0" smtClean="0"/>
                        <a:t>9</a:t>
                      </a:r>
                      <a:endParaRPr lang="en-US" sz="1300" dirty="0"/>
                    </a:p>
                  </a:txBody>
                  <a:tcPr/>
                </a:tc>
                <a:tc>
                  <a:txBody>
                    <a:bodyPr/>
                    <a:lstStyle/>
                    <a:p>
                      <a:pPr algn="ctr"/>
                      <a:r>
                        <a:rPr lang="en-US" sz="1300" dirty="0" smtClean="0"/>
                        <a:t>7</a:t>
                      </a:r>
                      <a:endParaRPr lang="en-US" sz="1300" dirty="0"/>
                    </a:p>
                  </a:txBody>
                  <a:tcPr/>
                </a:tc>
                <a:tc>
                  <a:txBody>
                    <a:bodyPr/>
                    <a:lstStyle/>
                    <a:p>
                      <a:pPr algn="ctr"/>
                      <a:r>
                        <a:rPr lang="en-US" sz="1300" dirty="0" smtClean="0"/>
                        <a:t>4</a:t>
                      </a:r>
                      <a:endParaRPr lang="en-US" sz="1300" dirty="0"/>
                    </a:p>
                  </a:txBody>
                  <a:tcPr/>
                </a:tc>
                <a:tc>
                  <a:txBody>
                    <a:bodyPr/>
                    <a:lstStyle/>
                    <a:p>
                      <a:pPr algn="ctr"/>
                      <a:r>
                        <a:rPr lang="en-US" sz="1300" dirty="0" smtClean="0"/>
                        <a:t>8</a:t>
                      </a:r>
                      <a:endParaRPr lang="en-US" sz="1300" dirty="0"/>
                    </a:p>
                  </a:txBody>
                  <a:tcPr/>
                </a:tc>
              </a:tr>
              <a:tr h="330016">
                <a:tc>
                  <a:txBody>
                    <a:bodyPr/>
                    <a:lstStyle/>
                    <a:p>
                      <a:pPr algn="ctr"/>
                      <a:r>
                        <a:rPr lang="en-US" sz="1300" dirty="0" smtClean="0"/>
                        <a:t>2008</a:t>
                      </a:r>
                      <a:endParaRPr lang="en-US" sz="1300" dirty="0"/>
                    </a:p>
                  </a:txBody>
                  <a:tcPr/>
                </a:tc>
                <a:tc>
                  <a:txBody>
                    <a:bodyPr/>
                    <a:lstStyle/>
                    <a:p>
                      <a:pPr algn="ctr"/>
                      <a:r>
                        <a:rPr lang="en-US" sz="1300" smtClean="0"/>
                        <a:t>MSU</a:t>
                      </a:r>
                      <a:endParaRPr lang="en-US" sz="1300" dirty="0"/>
                    </a:p>
                  </a:txBody>
                  <a:tcPr/>
                </a:tc>
                <a:tc>
                  <a:txBody>
                    <a:bodyPr/>
                    <a:lstStyle/>
                    <a:p>
                      <a:pPr algn="ctr"/>
                      <a:r>
                        <a:rPr lang="en-US" sz="1300" dirty="0" smtClean="0"/>
                        <a:t>4</a:t>
                      </a:r>
                      <a:endParaRPr lang="en-US" sz="1300" dirty="0"/>
                    </a:p>
                  </a:txBody>
                  <a:tcPr/>
                </a:tc>
                <a:tc>
                  <a:txBody>
                    <a:bodyPr/>
                    <a:lstStyle/>
                    <a:p>
                      <a:pPr algn="ctr"/>
                      <a:r>
                        <a:rPr lang="en-US" sz="1300" dirty="0" smtClean="0"/>
                        <a:t>6</a:t>
                      </a:r>
                      <a:endParaRPr lang="en-US" sz="1300" dirty="0"/>
                    </a:p>
                  </a:txBody>
                  <a:tcPr/>
                </a:tc>
                <a:tc>
                  <a:txBody>
                    <a:bodyPr/>
                    <a:lstStyle/>
                    <a:p>
                      <a:pPr algn="ctr"/>
                      <a:r>
                        <a:rPr lang="en-US" sz="1300" dirty="0" smtClean="0"/>
                        <a:t>3</a:t>
                      </a:r>
                      <a:endParaRPr lang="en-US" sz="1300" dirty="0"/>
                    </a:p>
                  </a:txBody>
                  <a:tcPr/>
                </a:tc>
                <a:tc>
                  <a:txBody>
                    <a:bodyPr/>
                    <a:lstStyle/>
                    <a:p>
                      <a:pPr algn="ctr"/>
                      <a:r>
                        <a:rPr lang="en-US" sz="1300" dirty="0" smtClean="0"/>
                        <a:t>10</a:t>
                      </a:r>
                      <a:endParaRPr lang="en-US" sz="1300" dirty="0"/>
                    </a:p>
                  </a:txBody>
                  <a:tcPr/>
                </a:tc>
              </a:tr>
              <a:tr h="330016">
                <a:tc>
                  <a:txBody>
                    <a:bodyPr/>
                    <a:lstStyle/>
                    <a:p>
                      <a:pPr algn="ctr"/>
                      <a:r>
                        <a:rPr lang="en-US" sz="1300" dirty="0" smtClean="0"/>
                        <a:t>2007</a:t>
                      </a:r>
                      <a:endParaRPr lang="en-US" sz="1300" dirty="0"/>
                    </a:p>
                  </a:txBody>
                  <a:tcPr/>
                </a:tc>
                <a:tc>
                  <a:txBody>
                    <a:bodyPr/>
                    <a:lstStyle/>
                    <a:p>
                      <a:pPr algn="ctr"/>
                      <a:r>
                        <a:rPr lang="en-US" sz="1300" smtClean="0"/>
                        <a:t>MSU</a:t>
                      </a:r>
                      <a:endParaRPr lang="en-US" sz="1300" dirty="0"/>
                    </a:p>
                  </a:txBody>
                  <a:tcPr/>
                </a:tc>
                <a:tc>
                  <a:txBody>
                    <a:bodyPr/>
                    <a:lstStyle/>
                    <a:p>
                      <a:pPr algn="ctr"/>
                      <a:r>
                        <a:rPr lang="en-US" sz="1300" dirty="0" smtClean="0"/>
                        <a:t>5</a:t>
                      </a:r>
                      <a:endParaRPr lang="en-US" sz="1300" dirty="0"/>
                    </a:p>
                  </a:txBody>
                  <a:tcPr/>
                </a:tc>
                <a:tc>
                  <a:txBody>
                    <a:bodyPr/>
                    <a:lstStyle/>
                    <a:p>
                      <a:pPr algn="ctr"/>
                      <a:r>
                        <a:rPr lang="en-US" sz="1300" dirty="0" smtClean="0"/>
                        <a:t>9</a:t>
                      </a:r>
                      <a:endParaRPr lang="en-US" sz="1300" dirty="0"/>
                    </a:p>
                  </a:txBody>
                  <a:tcPr/>
                </a:tc>
                <a:tc>
                  <a:txBody>
                    <a:bodyPr/>
                    <a:lstStyle/>
                    <a:p>
                      <a:pPr algn="ctr"/>
                      <a:r>
                        <a:rPr lang="en-US" sz="1300" dirty="0" smtClean="0"/>
                        <a:t>2</a:t>
                      </a:r>
                      <a:endParaRPr lang="en-US" sz="1300" dirty="0"/>
                    </a:p>
                  </a:txBody>
                  <a:tcPr/>
                </a:tc>
                <a:tc>
                  <a:txBody>
                    <a:bodyPr/>
                    <a:lstStyle/>
                    <a:p>
                      <a:pPr algn="ctr"/>
                      <a:r>
                        <a:rPr lang="en-US" sz="1300" dirty="0" smtClean="0"/>
                        <a:t>12</a:t>
                      </a:r>
                      <a:endParaRPr lang="en-US" sz="1300" dirty="0"/>
                    </a:p>
                  </a:txBody>
                  <a:tcPr/>
                </a:tc>
              </a:tr>
              <a:tr h="330016">
                <a:tc>
                  <a:txBody>
                    <a:bodyPr/>
                    <a:lstStyle/>
                    <a:p>
                      <a:pPr algn="ctr"/>
                      <a:r>
                        <a:rPr lang="en-US" sz="1300" dirty="0" smtClean="0"/>
                        <a:t>2006</a:t>
                      </a:r>
                      <a:endParaRPr lang="en-US" sz="1300" dirty="0"/>
                    </a:p>
                  </a:txBody>
                  <a:tcPr/>
                </a:tc>
                <a:tc>
                  <a:txBody>
                    <a:bodyPr/>
                    <a:lstStyle/>
                    <a:p>
                      <a:pPr algn="ctr"/>
                      <a:r>
                        <a:rPr lang="en-US" sz="1300" dirty="0" smtClean="0"/>
                        <a:t>MSU</a:t>
                      </a:r>
                      <a:endParaRPr lang="en-US" sz="1300" dirty="0"/>
                    </a:p>
                  </a:txBody>
                  <a:tcPr/>
                </a:tc>
                <a:tc>
                  <a:txBody>
                    <a:bodyPr/>
                    <a:lstStyle/>
                    <a:p>
                      <a:pPr algn="ctr"/>
                      <a:r>
                        <a:rPr lang="en-US" sz="1300" dirty="0" smtClean="0"/>
                        <a:t>1</a:t>
                      </a:r>
                      <a:endParaRPr lang="en-US" sz="1300" dirty="0"/>
                    </a:p>
                  </a:txBody>
                  <a:tcPr/>
                </a:tc>
                <a:tc>
                  <a:txBody>
                    <a:bodyPr/>
                    <a:lstStyle/>
                    <a:p>
                      <a:pPr algn="ctr"/>
                      <a:r>
                        <a:rPr lang="en-US" sz="1300" dirty="0" smtClean="0"/>
                        <a:t>1</a:t>
                      </a:r>
                      <a:endParaRPr lang="en-US" sz="1300" dirty="0"/>
                    </a:p>
                  </a:txBody>
                  <a:tcPr/>
                </a:tc>
                <a:tc>
                  <a:txBody>
                    <a:bodyPr/>
                    <a:lstStyle/>
                    <a:p>
                      <a:pPr algn="ctr"/>
                      <a:endParaRPr lang="en-US" sz="1300" dirty="0"/>
                    </a:p>
                  </a:txBody>
                  <a:tcPr/>
                </a:tc>
                <a:tc>
                  <a:txBody>
                    <a:bodyPr/>
                    <a:lstStyle/>
                    <a:p>
                      <a:pPr algn="ctr"/>
                      <a:r>
                        <a:rPr lang="en-US" sz="1300" dirty="0" smtClean="0"/>
                        <a:t>2</a:t>
                      </a:r>
                      <a:endParaRPr lang="en-US" sz="1300" dirty="0"/>
                    </a:p>
                  </a:txBody>
                  <a:tcPr/>
                </a:tc>
              </a:tr>
              <a:tr h="577528">
                <a:tc>
                  <a:txBody>
                    <a:bodyPr/>
                    <a:lstStyle/>
                    <a:p>
                      <a:pPr algn="ctr"/>
                      <a:endParaRPr lang="en-US" sz="1200" dirty="0" smtClean="0"/>
                    </a:p>
                    <a:p>
                      <a:pPr algn="ctr"/>
                      <a:r>
                        <a:rPr lang="en-US" sz="1200" dirty="0" smtClean="0"/>
                        <a:t>Cumulative/Unique</a:t>
                      </a:r>
                      <a:endParaRPr lang="en-US" sz="1200" dirty="0"/>
                    </a:p>
                  </a:txBody>
                  <a:tcPr/>
                </a:tc>
                <a:tc>
                  <a:txBody>
                    <a:bodyPr/>
                    <a:lstStyle/>
                    <a:p>
                      <a:pPr algn="ctr"/>
                      <a:r>
                        <a:rPr lang="en-US" sz="1300" b="1" dirty="0" smtClean="0"/>
                        <a:t>MSU</a:t>
                      </a:r>
                      <a:endParaRPr lang="en-US" sz="1300" b="1" dirty="0"/>
                    </a:p>
                  </a:txBody>
                  <a:tcPr anchor="ctr"/>
                </a:tc>
                <a:tc>
                  <a:txBody>
                    <a:bodyPr/>
                    <a:lstStyle/>
                    <a:p>
                      <a:pPr algn="ctr"/>
                      <a:r>
                        <a:rPr lang="en-US" sz="1300" b="1" dirty="0" smtClean="0"/>
                        <a:t>46 / 16</a:t>
                      </a:r>
                      <a:endParaRPr lang="en-US" sz="1300" b="1" dirty="0"/>
                    </a:p>
                  </a:txBody>
                  <a:tcPr anchor="ctr"/>
                </a:tc>
                <a:tc>
                  <a:txBody>
                    <a:bodyPr/>
                    <a:lstStyle/>
                    <a:p>
                      <a:pPr algn="ctr"/>
                      <a:r>
                        <a:rPr lang="en-US" sz="1300" b="1" dirty="0" smtClean="0"/>
                        <a:t>42 / 31</a:t>
                      </a:r>
                      <a:endParaRPr lang="en-US" sz="1300" b="1" dirty="0"/>
                    </a:p>
                  </a:txBody>
                  <a:tcPr anchor="ctr"/>
                </a:tc>
                <a:tc>
                  <a:txBody>
                    <a:bodyPr/>
                    <a:lstStyle/>
                    <a:p>
                      <a:pPr algn="ctr"/>
                      <a:r>
                        <a:rPr lang="en-US" sz="1300" b="1" dirty="0" smtClean="0"/>
                        <a:t>24 / 13</a:t>
                      </a:r>
                      <a:endParaRPr lang="en-US" sz="1300" b="1" dirty="0"/>
                    </a:p>
                  </a:txBody>
                  <a:tcPr anchor="ctr"/>
                </a:tc>
                <a:tc>
                  <a:txBody>
                    <a:bodyPr/>
                    <a:lstStyle/>
                    <a:p>
                      <a:pPr algn="ctr"/>
                      <a:r>
                        <a:rPr lang="en-US" sz="1300" b="1" dirty="0" smtClean="0"/>
                        <a:t>78 / 25</a:t>
                      </a:r>
                      <a:endParaRPr lang="en-US" sz="1300" b="1" dirty="0"/>
                    </a:p>
                  </a:txBody>
                  <a:tcPr anchor="ctr"/>
                </a:tc>
              </a:tr>
              <a:tr h="330016">
                <a:tc>
                  <a:txBody>
                    <a:bodyPr/>
                    <a:lstStyle/>
                    <a:p>
                      <a:pPr algn="ctr"/>
                      <a:endParaRPr lang="en-US" sz="1300" dirty="0"/>
                    </a:p>
                  </a:txBody>
                  <a:tcPr/>
                </a:tc>
                <a:tc>
                  <a:txBody>
                    <a:bodyPr/>
                    <a:lstStyle/>
                    <a:p>
                      <a:pPr algn="ctr"/>
                      <a:r>
                        <a:rPr lang="en-US" sz="1300" dirty="0" smtClean="0"/>
                        <a:t>Other</a:t>
                      </a:r>
                      <a:endParaRPr lang="en-US" sz="1300" dirty="0"/>
                    </a:p>
                  </a:txBody>
                  <a:tcPr/>
                </a:tc>
                <a:tc>
                  <a:txBody>
                    <a:bodyPr/>
                    <a:lstStyle/>
                    <a:p>
                      <a:pPr algn="ctr"/>
                      <a:r>
                        <a:rPr lang="en-US" sz="1300" dirty="0" smtClean="0"/>
                        <a:t>31</a:t>
                      </a:r>
                      <a:endParaRPr lang="en-US" sz="1300" dirty="0"/>
                    </a:p>
                  </a:txBody>
                  <a:tcPr/>
                </a:tc>
                <a:tc>
                  <a:txBody>
                    <a:bodyPr/>
                    <a:lstStyle/>
                    <a:p>
                      <a:pPr algn="ctr"/>
                      <a:r>
                        <a:rPr lang="en-US" sz="1300" dirty="0" smtClean="0"/>
                        <a:t>18</a:t>
                      </a:r>
                      <a:endParaRPr lang="en-US" sz="1300" dirty="0"/>
                    </a:p>
                  </a:txBody>
                  <a:tcPr/>
                </a:tc>
                <a:tc>
                  <a:txBody>
                    <a:bodyPr/>
                    <a:lstStyle/>
                    <a:p>
                      <a:pPr algn="ctr"/>
                      <a:r>
                        <a:rPr lang="en-US" sz="1300" dirty="0" smtClean="0"/>
                        <a:t>17</a:t>
                      </a:r>
                      <a:endParaRPr lang="en-US" sz="1300" dirty="0"/>
                    </a:p>
                  </a:txBody>
                  <a:tcPr/>
                </a:tc>
                <a:tc>
                  <a:txBody>
                    <a:bodyPr/>
                    <a:lstStyle/>
                    <a:p>
                      <a:pPr algn="ctr"/>
                      <a:r>
                        <a:rPr lang="en-US" sz="1300" dirty="0" smtClean="0"/>
                        <a:t>3</a:t>
                      </a:r>
                      <a:endParaRPr lang="en-US" sz="1300" dirty="0"/>
                    </a:p>
                  </a:txBody>
                  <a:tcPr/>
                </a:tc>
              </a:tr>
            </a:tbl>
          </a:graphicData>
        </a:graphic>
      </p:graphicFrame>
      <p:sp>
        <p:nvSpPr>
          <p:cNvPr id="5" name="TextBox 4"/>
          <p:cNvSpPr txBox="1"/>
          <p:nvPr/>
        </p:nvSpPr>
        <p:spPr>
          <a:xfrm>
            <a:off x="319478" y="5640553"/>
            <a:ext cx="8622010" cy="523220"/>
          </a:xfrm>
          <a:prstGeom prst="rect">
            <a:avLst/>
          </a:prstGeom>
          <a:noFill/>
        </p:spPr>
        <p:txBody>
          <a:bodyPr wrap="square" rtlCol="0">
            <a:spAutoFit/>
          </a:bodyPr>
          <a:lstStyle/>
          <a:p>
            <a:r>
              <a:rPr lang="en-US" sz="1400" dirty="0" smtClean="0">
                <a:solidFill>
                  <a:schemeClr val="bg1"/>
                </a:solidFill>
              </a:rPr>
              <a:t>Other institutions include LANL, INL, PNNL, LBNL, University of Wyoming, Washington State University, Columbia University, Idaho State University, Oregon State University, </a:t>
            </a:r>
            <a:r>
              <a:rPr lang="en-US" sz="1400" dirty="0" err="1" smtClean="0">
                <a:solidFill>
                  <a:schemeClr val="bg1"/>
                </a:solidFill>
              </a:rPr>
              <a:t>Vecta</a:t>
            </a:r>
            <a:r>
              <a:rPr lang="en-US" sz="1400" dirty="0" smtClean="0">
                <a:solidFill>
                  <a:schemeClr val="bg1"/>
                </a:solidFill>
              </a:rPr>
              <a:t> Oil &amp; Gas and Schlumberger Carbon Services</a:t>
            </a:r>
            <a:endParaRPr lang="en-US" sz="1400" dirty="0">
              <a:solidFill>
                <a:schemeClr val="bg1"/>
              </a:solidFill>
            </a:endParaRPr>
          </a:p>
        </p:txBody>
      </p:sp>
      <p:sp>
        <p:nvSpPr>
          <p:cNvPr id="2" name="TextBox 1"/>
          <p:cNvSpPr txBox="1"/>
          <p:nvPr/>
        </p:nvSpPr>
        <p:spPr>
          <a:xfrm>
            <a:off x="0" y="133350"/>
            <a:ext cx="9144000" cy="1046440"/>
          </a:xfrm>
          <a:prstGeom prst="rect">
            <a:avLst/>
          </a:prstGeom>
          <a:noFill/>
        </p:spPr>
        <p:txBody>
          <a:bodyPr wrap="square" rtlCol="0">
            <a:spAutoFit/>
          </a:bodyPr>
          <a:lstStyle/>
          <a:p>
            <a:pPr algn="ctr"/>
            <a:r>
              <a:rPr lang="en-US" sz="2000" b="1" dirty="0" smtClean="0">
                <a:solidFill>
                  <a:srgbClr val="F4B82D"/>
                </a:solidFill>
                <a:latin typeface="Century Schoolbook" panose="02040604050505020304" pitchFamily="18" charset="0"/>
              </a:rPr>
              <a:t>Big </a:t>
            </a:r>
            <a:r>
              <a:rPr lang="en-US" sz="2000" b="1" dirty="0">
                <a:solidFill>
                  <a:srgbClr val="F4B82D"/>
                </a:solidFill>
                <a:latin typeface="Century Schoolbook" panose="02040604050505020304" pitchFamily="18" charset="0"/>
              </a:rPr>
              <a:t>Sky Carbon Sequestration Partnership (BSCSP</a:t>
            </a:r>
            <a:r>
              <a:rPr lang="en-US" sz="2000" b="1" dirty="0" smtClean="0">
                <a:solidFill>
                  <a:srgbClr val="F4B82D"/>
                </a:solidFill>
                <a:latin typeface="Century Schoolbook" panose="02040604050505020304" pitchFamily="18" charset="0"/>
              </a:rPr>
              <a:t>)</a:t>
            </a:r>
          </a:p>
          <a:p>
            <a:pPr algn="ctr"/>
            <a:r>
              <a:rPr lang="en-US" sz="1400" dirty="0" smtClean="0">
                <a:solidFill>
                  <a:schemeClr val="bg1"/>
                </a:solidFill>
              </a:rPr>
              <a:t> BSCSP is </a:t>
            </a:r>
            <a:r>
              <a:rPr lang="en-US" sz="1400" dirty="0">
                <a:solidFill>
                  <a:schemeClr val="bg1"/>
                </a:solidFill>
              </a:rPr>
              <a:t>supported by the U.S. Department of Energy as one of seven regional carbon sequestration </a:t>
            </a:r>
            <a:r>
              <a:rPr lang="en-US" sz="1400" dirty="0" smtClean="0">
                <a:solidFill>
                  <a:schemeClr val="bg1"/>
                </a:solidFill>
              </a:rPr>
              <a:t>partnerships which engage </a:t>
            </a:r>
            <a:r>
              <a:rPr lang="en-US" sz="1400" dirty="0">
                <a:solidFill>
                  <a:schemeClr val="bg1"/>
                </a:solidFill>
              </a:rPr>
              <a:t>key stakeholders to help determine or identify the best approaches for permanently storing regional carbon dioxide (CO2) emissions.</a:t>
            </a:r>
            <a:endParaRPr lang="en-US" sz="1400" b="1" dirty="0">
              <a:solidFill>
                <a:schemeClr val="bg1"/>
              </a:solidFill>
            </a:endParaRPr>
          </a:p>
        </p:txBody>
      </p:sp>
    </p:spTree>
    <p:extLst>
      <p:ext uri="{BB962C8B-B14F-4D97-AF65-F5344CB8AC3E}">
        <p14:creationId xmlns:p14="http://schemas.microsoft.com/office/powerpoint/2010/main" val="280385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6715"/>
            <a:ext cx="7772400" cy="1470025"/>
          </a:xfrm>
        </p:spPr>
        <p:txBody>
          <a:bodyPr>
            <a:normAutofit/>
          </a:bodyPr>
          <a:lstStyle/>
          <a:p>
            <a:r>
              <a:rPr lang="en-US" sz="5400" dirty="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23867747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5617"/>
            <a:ext cx="8229600" cy="1143000"/>
          </a:xfrm>
        </p:spPr>
        <p:txBody>
          <a:bodyPr>
            <a:noAutofit/>
          </a:bodyPr>
          <a:lstStyle/>
          <a:p>
            <a:r>
              <a:rPr lang="en-US" sz="4800" dirty="0" smtClean="0">
                <a:solidFill>
                  <a:srgbClr val="F4B82D"/>
                </a:solidFill>
                <a:latin typeface="Century Schoolbook" panose="02040604050505020304" pitchFamily="18" charset="0"/>
              </a:rPr>
              <a:t>Jill Martz</a:t>
            </a:r>
            <a:r>
              <a:rPr lang="en-US" dirty="0" smtClean="0"/>
              <a:t/>
            </a:r>
            <a:br>
              <a:rPr lang="en-US" dirty="0" smtClean="0"/>
            </a:br>
            <a:r>
              <a:rPr lang="en-US" dirty="0" smtClean="0"/>
              <a:t>Director, Extension</a:t>
            </a:r>
            <a:endParaRPr lang="en-US" dirty="0"/>
          </a:p>
        </p:txBody>
      </p:sp>
    </p:spTree>
    <p:extLst>
      <p:ext uri="{BB962C8B-B14F-4D97-AF65-F5344CB8AC3E}">
        <p14:creationId xmlns:p14="http://schemas.microsoft.com/office/powerpoint/2010/main" val="721285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0626"/>
            <a:ext cx="9144000" cy="1039659"/>
          </a:xfrm>
        </p:spPr>
        <p:txBody>
          <a:bodyPr>
            <a:noAutofit/>
          </a:bodyPr>
          <a:lstStyle/>
          <a:p>
            <a:pPr>
              <a:lnSpc>
                <a:spcPct val="80000"/>
              </a:lnSpc>
            </a:pPr>
            <a:r>
              <a:rPr lang="en-US" dirty="0" smtClean="0">
                <a:solidFill>
                  <a:srgbClr val="F4B82D"/>
                </a:solidFill>
                <a:latin typeface="Century Schoolbook" panose="02040604050505020304" pitchFamily="18" charset="0"/>
              </a:rPr>
              <a:t>MSU Extension </a:t>
            </a:r>
            <a:br>
              <a:rPr lang="en-US" dirty="0" smtClean="0">
                <a:solidFill>
                  <a:srgbClr val="F4B82D"/>
                </a:solidFill>
                <a:latin typeface="Century Schoolbook" panose="02040604050505020304" pitchFamily="18" charset="0"/>
              </a:rPr>
            </a:br>
            <a:r>
              <a:rPr lang="en-US" sz="4000" dirty="0" smtClean="0">
                <a:solidFill>
                  <a:srgbClr val="F4B82D"/>
                </a:solidFill>
                <a:latin typeface="Century Schoolbook" panose="02040604050505020304" pitchFamily="18" charset="0"/>
              </a:rPr>
              <a:t>Across Generations, Across Montana</a:t>
            </a:r>
            <a:endParaRPr lang="en-US" sz="4000" dirty="0">
              <a:solidFill>
                <a:srgbClr val="F4B82D"/>
              </a:solidFill>
              <a:latin typeface="Century Schoolbook" panose="02040604050505020304" pitchFamily="18" charset="0"/>
            </a:endParaRPr>
          </a:p>
        </p:txBody>
      </p:sp>
      <p:sp>
        <p:nvSpPr>
          <p:cNvPr id="3" name="Subtitle 2"/>
          <p:cNvSpPr>
            <a:spLocks noGrp="1"/>
          </p:cNvSpPr>
          <p:nvPr>
            <p:ph type="subTitle" idx="1"/>
          </p:nvPr>
        </p:nvSpPr>
        <p:spPr>
          <a:xfrm>
            <a:off x="2040493" y="1422513"/>
            <a:ext cx="6400800" cy="1866377"/>
          </a:xfrm>
        </p:spPr>
        <p:txBody>
          <a:bodyPr/>
          <a:lstStyle/>
          <a:p>
            <a:pPr algn="l">
              <a:lnSpc>
                <a:spcPct val="70000"/>
              </a:lnSpc>
            </a:pPr>
            <a:r>
              <a:rPr lang="en-US" dirty="0" smtClean="0"/>
              <a:t>Role and Structure</a:t>
            </a:r>
          </a:p>
          <a:p>
            <a:pPr algn="l">
              <a:lnSpc>
                <a:spcPct val="70000"/>
              </a:lnSpc>
            </a:pPr>
            <a:r>
              <a:rPr lang="en-US" dirty="0" smtClean="0"/>
              <a:t>Program Areas</a:t>
            </a:r>
          </a:p>
          <a:p>
            <a:pPr algn="l">
              <a:lnSpc>
                <a:spcPct val="70000"/>
              </a:lnSpc>
            </a:pPr>
            <a:r>
              <a:rPr lang="en-US" dirty="0" smtClean="0"/>
              <a:t>Challenges and Opportunities</a:t>
            </a:r>
            <a:endParaRPr lang="en-US" dirty="0"/>
          </a:p>
        </p:txBody>
      </p:sp>
      <p:pic>
        <p:nvPicPr>
          <p:cNvPr id="4" name="Picture 3" descr="AnReptIMAGEcoll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5" y="2548557"/>
            <a:ext cx="7646122" cy="3825378"/>
          </a:xfrm>
          <a:prstGeom prst="rect">
            <a:avLst/>
          </a:prstGeom>
        </p:spPr>
      </p:pic>
    </p:spTree>
    <p:extLst>
      <p:ext uri="{BB962C8B-B14F-4D97-AF65-F5344CB8AC3E}">
        <p14:creationId xmlns:p14="http://schemas.microsoft.com/office/powerpoint/2010/main" val="18327032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solidFill>
                  <a:srgbClr val="F4B82D"/>
                </a:solidFill>
                <a:latin typeface="Century Schoolbook" panose="02040604050505020304" pitchFamily="18" charset="0"/>
              </a:rPr>
              <a:t>What is MSU Extension?</a:t>
            </a:r>
            <a:r>
              <a:rPr lang="en-US" dirty="0">
                <a:solidFill>
                  <a:srgbClr val="F4B82D"/>
                </a:solidFill>
              </a:rPr>
              <a:t/>
            </a:r>
            <a:br>
              <a:rPr lang="en-US" dirty="0">
                <a:solidFill>
                  <a:srgbClr val="F4B82D"/>
                </a:solidFill>
              </a:rPr>
            </a:br>
            <a:endParaRPr lang="en-US" dirty="0">
              <a:solidFill>
                <a:srgbClr val="F4B82D"/>
              </a:solidFill>
            </a:endParaRPr>
          </a:p>
        </p:txBody>
      </p:sp>
      <p:sp>
        <p:nvSpPr>
          <p:cNvPr id="3" name="Content Placeholder 2"/>
          <p:cNvSpPr>
            <a:spLocks noGrp="1"/>
          </p:cNvSpPr>
          <p:nvPr>
            <p:ph idx="1"/>
          </p:nvPr>
        </p:nvSpPr>
        <p:spPr>
          <a:xfrm>
            <a:off x="457200" y="1027134"/>
            <a:ext cx="8229600" cy="5099029"/>
          </a:xfrm>
        </p:spPr>
        <p:txBody>
          <a:bodyPr>
            <a:normAutofit/>
          </a:bodyPr>
          <a:lstStyle/>
          <a:p>
            <a:r>
              <a:rPr lang="en-US" dirty="0" smtClean="0"/>
              <a:t>MSU </a:t>
            </a:r>
            <a:r>
              <a:rPr lang="en-US" dirty="0"/>
              <a:t>Extension is a statewide educational outreach network that applies unbiased, research-based university resources to address community needs</a:t>
            </a:r>
            <a:r>
              <a:rPr lang="en-US" dirty="0" smtClean="0"/>
              <a:t>.</a:t>
            </a:r>
          </a:p>
          <a:p>
            <a:pPr marL="0" indent="0">
              <a:lnSpc>
                <a:spcPct val="50000"/>
              </a:lnSpc>
              <a:buNone/>
            </a:pPr>
            <a:endParaRPr lang="en-US" dirty="0"/>
          </a:p>
          <a:p>
            <a:r>
              <a:rPr lang="en-US" dirty="0"/>
              <a:t>The Extension network connects researchers and educators on the MSU campus with local MSU faculty serving every county and reservation. </a:t>
            </a:r>
          </a:p>
          <a:p>
            <a:endParaRPr lang="en-US" dirty="0"/>
          </a:p>
        </p:txBody>
      </p:sp>
    </p:spTree>
    <p:extLst>
      <p:ext uri="{BB962C8B-B14F-4D97-AF65-F5344CB8AC3E}">
        <p14:creationId xmlns:p14="http://schemas.microsoft.com/office/powerpoint/2010/main" val="39895331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107267" y="3081868"/>
            <a:ext cx="2836333" cy="238759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522133" y="3505201"/>
            <a:ext cx="2836333" cy="238759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692400" y="3683003"/>
            <a:ext cx="2836333" cy="228599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0856" y="453034"/>
            <a:ext cx="9023144" cy="645736"/>
          </a:xfrm>
        </p:spPr>
        <p:txBody>
          <a:bodyPr>
            <a:normAutofit fontScale="90000"/>
          </a:bodyPr>
          <a:lstStyle/>
          <a:p>
            <a:r>
              <a:rPr lang="en-US" sz="4000" dirty="0" smtClean="0">
                <a:solidFill>
                  <a:srgbClr val="F4B82D"/>
                </a:solidFill>
                <a:latin typeface="Century Schoolbook" panose="02040604050505020304" pitchFamily="18" charset="0"/>
              </a:rPr>
              <a:t>Extension </a:t>
            </a:r>
            <a:br>
              <a:rPr lang="en-US" sz="4000" dirty="0" smtClean="0">
                <a:solidFill>
                  <a:srgbClr val="F4B82D"/>
                </a:solidFill>
                <a:latin typeface="Century Schoolbook" panose="02040604050505020304" pitchFamily="18" charset="0"/>
              </a:rPr>
            </a:br>
            <a:r>
              <a:rPr lang="en-US" sz="4000" dirty="0" smtClean="0">
                <a:solidFill>
                  <a:srgbClr val="F4B82D"/>
                </a:solidFill>
                <a:latin typeface="Century Schoolbook" panose="02040604050505020304" pitchFamily="18" charset="0"/>
              </a:rPr>
              <a:t>and the </a:t>
            </a:r>
            <a:r>
              <a:rPr lang="en-US" sz="4000" dirty="0">
                <a:solidFill>
                  <a:srgbClr val="F4B82D"/>
                </a:solidFill>
                <a:latin typeface="Century Schoolbook" panose="02040604050505020304" pitchFamily="18" charset="0"/>
              </a:rPr>
              <a:t>L</a:t>
            </a:r>
            <a:r>
              <a:rPr lang="en-US" sz="4000" dirty="0" smtClean="0">
                <a:solidFill>
                  <a:srgbClr val="F4B82D"/>
                </a:solidFill>
                <a:latin typeface="Century Schoolbook" panose="02040604050505020304" pitchFamily="18" charset="0"/>
              </a:rPr>
              <a:t>and </a:t>
            </a:r>
            <a:r>
              <a:rPr lang="en-US" sz="4000" dirty="0">
                <a:solidFill>
                  <a:srgbClr val="F4B82D"/>
                </a:solidFill>
                <a:latin typeface="Century Schoolbook" panose="02040604050505020304" pitchFamily="18" charset="0"/>
              </a:rPr>
              <a:t>G</a:t>
            </a:r>
            <a:r>
              <a:rPr lang="en-US" sz="4000" dirty="0" smtClean="0">
                <a:solidFill>
                  <a:srgbClr val="F4B82D"/>
                </a:solidFill>
                <a:latin typeface="Century Schoolbook" panose="02040604050505020304" pitchFamily="18" charset="0"/>
              </a:rPr>
              <a:t>rant University</a:t>
            </a:r>
            <a:r>
              <a:rPr lang="en-US" dirty="0">
                <a:solidFill>
                  <a:srgbClr val="F4B82D"/>
                </a:solidFill>
              </a:rPr>
              <a:t/>
            </a:r>
            <a:br>
              <a:rPr lang="en-US" dirty="0">
                <a:solidFill>
                  <a:srgbClr val="F4B82D"/>
                </a:solidFill>
              </a:rPr>
            </a:br>
            <a:endParaRPr lang="en-US" dirty="0">
              <a:solidFill>
                <a:srgbClr val="F4B82D"/>
              </a:solidFill>
            </a:endParaRPr>
          </a:p>
        </p:txBody>
      </p:sp>
      <p:sp>
        <p:nvSpPr>
          <p:cNvPr id="3" name="Content Placeholder 2"/>
          <p:cNvSpPr>
            <a:spLocks noGrp="1"/>
          </p:cNvSpPr>
          <p:nvPr>
            <p:ph idx="1"/>
          </p:nvPr>
        </p:nvSpPr>
        <p:spPr>
          <a:xfrm>
            <a:off x="433143" y="1083004"/>
            <a:ext cx="8243853" cy="5041727"/>
          </a:xfrm>
        </p:spPr>
        <p:txBody>
          <a:bodyPr>
            <a:normAutofit/>
          </a:bodyPr>
          <a:lstStyle/>
          <a:p>
            <a:pPr>
              <a:lnSpc>
                <a:spcPct val="90000"/>
              </a:lnSpc>
            </a:pPr>
            <a:r>
              <a:rPr lang="en-US" sz="2800" dirty="0"/>
              <a:t>T</a:t>
            </a:r>
            <a:r>
              <a:rPr lang="en-US" sz="2800" dirty="0" smtClean="0"/>
              <a:t>he </a:t>
            </a:r>
            <a:r>
              <a:rPr lang="en-US" sz="2800" dirty="0"/>
              <a:t>U.S. Congress </a:t>
            </a:r>
            <a:r>
              <a:rPr lang="en-US" sz="2800" dirty="0" smtClean="0"/>
              <a:t>created Extension to </a:t>
            </a:r>
            <a:r>
              <a:rPr lang="en-US" sz="2800" dirty="0"/>
              <a:t>share the knowledge of the university with the </a:t>
            </a:r>
            <a:r>
              <a:rPr lang="en-US" sz="2800" dirty="0" smtClean="0"/>
              <a:t>people.</a:t>
            </a:r>
            <a:endParaRPr lang="en-US" sz="2800" dirty="0"/>
          </a:p>
          <a:p>
            <a:pPr>
              <a:lnSpc>
                <a:spcPct val="90000"/>
              </a:lnSpc>
            </a:pPr>
            <a:r>
              <a:rPr lang="en-US" sz="2800" dirty="0" smtClean="0"/>
              <a:t>Extension </a:t>
            </a:r>
            <a:r>
              <a:rPr lang="en-US" sz="2800" dirty="0"/>
              <a:t>integrates learning, discovery and </a:t>
            </a:r>
            <a:r>
              <a:rPr lang="en-US" sz="2800" dirty="0" smtClean="0"/>
              <a:t>engagement through </a:t>
            </a:r>
            <a:r>
              <a:rPr lang="en-US" sz="2800" dirty="0"/>
              <a:t>the work of campus and field </a:t>
            </a:r>
            <a:r>
              <a:rPr lang="en-US" sz="2800" dirty="0" smtClean="0"/>
              <a:t>faculty. </a:t>
            </a:r>
            <a:endParaRPr lang="en-US" sz="2800" dirty="0"/>
          </a:p>
        </p:txBody>
      </p:sp>
      <p:pic>
        <p:nvPicPr>
          <p:cNvPr id="8" name="Picture 7" descr="EXTmissionVISU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187" y="2968054"/>
            <a:ext cx="4711766" cy="3141177"/>
          </a:xfrm>
          <a:prstGeom prst="rect">
            <a:avLst/>
          </a:prstGeom>
        </p:spPr>
      </p:pic>
    </p:spTree>
    <p:extLst>
      <p:ext uri="{BB962C8B-B14F-4D97-AF65-F5344CB8AC3E}">
        <p14:creationId xmlns:p14="http://schemas.microsoft.com/office/powerpoint/2010/main" val="36172524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solidFill>
                  <a:srgbClr val="F4B82D"/>
                </a:solidFill>
                <a:latin typeface="Century Schoolbook" panose="02040604050505020304" pitchFamily="18" charset="0"/>
              </a:rPr>
              <a:t>How is Extension U</a:t>
            </a:r>
            <a:r>
              <a:rPr lang="en-US" sz="4900" dirty="0" smtClean="0">
                <a:solidFill>
                  <a:srgbClr val="F4B82D"/>
                </a:solidFill>
                <a:latin typeface="Century Schoolbook" panose="02040604050505020304" pitchFamily="18" charset="0"/>
              </a:rPr>
              <a:t>nique?</a:t>
            </a:r>
            <a:r>
              <a:rPr lang="en-US" dirty="0"/>
              <a:t/>
            </a:r>
            <a:br>
              <a:rPr lang="en-US" dirty="0"/>
            </a:br>
            <a:endParaRPr lang="en-US" dirty="0"/>
          </a:p>
        </p:txBody>
      </p:sp>
      <p:sp>
        <p:nvSpPr>
          <p:cNvPr id="3" name="Content Placeholder 2"/>
          <p:cNvSpPr>
            <a:spLocks noGrp="1"/>
          </p:cNvSpPr>
          <p:nvPr>
            <p:ph idx="1"/>
          </p:nvPr>
        </p:nvSpPr>
        <p:spPr>
          <a:xfrm>
            <a:off x="150312" y="563672"/>
            <a:ext cx="8780746" cy="5562492"/>
          </a:xfrm>
        </p:spPr>
        <p:txBody>
          <a:bodyPr>
            <a:normAutofit/>
          </a:bodyPr>
          <a:lstStyle/>
          <a:p>
            <a:pPr marL="0" indent="0">
              <a:buNone/>
            </a:pPr>
            <a:endParaRPr lang="en-US" dirty="0" smtClean="0"/>
          </a:p>
          <a:p>
            <a:r>
              <a:rPr lang="en-US" dirty="0" smtClean="0"/>
              <a:t>All land grant </a:t>
            </a:r>
            <a:r>
              <a:rPr lang="en-US" dirty="0"/>
              <a:t>universities in the United States and </a:t>
            </a:r>
            <a:r>
              <a:rPr lang="en-US" dirty="0" smtClean="0"/>
              <a:t>its </a:t>
            </a:r>
            <a:r>
              <a:rPr lang="en-US" dirty="0"/>
              <a:t>territories have an Extension program</a:t>
            </a:r>
            <a:r>
              <a:rPr lang="en-US" dirty="0" smtClean="0"/>
              <a:t>.</a:t>
            </a:r>
          </a:p>
          <a:p>
            <a:pPr marL="0" indent="0">
              <a:buNone/>
            </a:pPr>
            <a:endParaRPr lang="en-US" dirty="0"/>
          </a:p>
          <a:p>
            <a:r>
              <a:rPr lang="en-US" dirty="0" smtClean="0"/>
              <a:t>Extension is funded through federal, state and local governments.</a:t>
            </a:r>
          </a:p>
          <a:p>
            <a:pPr marL="0" indent="0">
              <a:buNone/>
            </a:pPr>
            <a:endParaRPr lang="en-US" dirty="0" smtClean="0"/>
          </a:p>
          <a:p>
            <a:r>
              <a:rPr lang="en-US" dirty="0"/>
              <a:t>Extension is focused on serving all people wherever they may live or work.</a:t>
            </a:r>
          </a:p>
          <a:p>
            <a:endParaRPr lang="en-US" dirty="0" smtClean="0"/>
          </a:p>
          <a:p>
            <a:endParaRPr lang="en-US" dirty="0"/>
          </a:p>
        </p:txBody>
      </p:sp>
    </p:spTree>
    <p:extLst>
      <p:ext uri="{BB962C8B-B14F-4D97-AF65-F5344CB8AC3E}">
        <p14:creationId xmlns:p14="http://schemas.microsoft.com/office/powerpoint/2010/main" val="3382402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4918"/>
          </a:xfrm>
        </p:spPr>
        <p:txBody>
          <a:bodyPr>
            <a:normAutofit fontScale="90000"/>
          </a:bodyPr>
          <a:lstStyle/>
          <a:p>
            <a:r>
              <a:rPr lang="en-US" sz="4900" dirty="0">
                <a:solidFill>
                  <a:srgbClr val="F4B82D"/>
                </a:solidFill>
                <a:latin typeface="Century Schoolbook" panose="02040604050505020304" pitchFamily="18" charset="0"/>
              </a:rPr>
              <a:t>P</a:t>
            </a:r>
            <a:r>
              <a:rPr lang="en-US" sz="4900" dirty="0" smtClean="0">
                <a:solidFill>
                  <a:srgbClr val="F4B82D"/>
                </a:solidFill>
                <a:latin typeface="Century Schoolbook" panose="02040604050505020304" pitchFamily="18" charset="0"/>
              </a:rPr>
              <a:t>rogram Areas</a:t>
            </a:r>
            <a:r>
              <a:rPr lang="en-US" dirty="0"/>
              <a:t/>
            </a:r>
            <a:br>
              <a:rPr lang="en-US" dirty="0"/>
            </a:br>
            <a:endParaRPr lang="en-US" dirty="0"/>
          </a:p>
        </p:txBody>
      </p:sp>
      <p:sp>
        <p:nvSpPr>
          <p:cNvPr id="3" name="Content Placeholder 2"/>
          <p:cNvSpPr>
            <a:spLocks noGrp="1"/>
          </p:cNvSpPr>
          <p:nvPr>
            <p:ph idx="1"/>
          </p:nvPr>
        </p:nvSpPr>
        <p:spPr>
          <a:xfrm>
            <a:off x="125260" y="739036"/>
            <a:ext cx="8805798" cy="5387127"/>
          </a:xfrm>
        </p:spPr>
        <p:txBody>
          <a:bodyPr>
            <a:normAutofit fontScale="77500" lnSpcReduction="20000"/>
          </a:bodyPr>
          <a:lstStyle/>
          <a:p>
            <a:r>
              <a:rPr lang="en-US" b="1" dirty="0">
                <a:solidFill>
                  <a:srgbClr val="F4B82D"/>
                </a:solidFill>
                <a:effectLst>
                  <a:outerShdw blurRad="38100" dist="38100" dir="2700000" algn="tl">
                    <a:srgbClr val="000000">
                      <a:alpha val="43137"/>
                    </a:srgbClr>
                  </a:outerShdw>
                </a:effectLst>
              </a:rPr>
              <a:t>Agriculture and Natural Resources</a:t>
            </a:r>
            <a:r>
              <a:rPr lang="en-US" dirty="0">
                <a:solidFill>
                  <a:srgbClr val="F4B82D"/>
                </a:solidFill>
                <a:effectLst>
                  <a:outerShdw blurRad="38100" dist="38100" dir="2700000" algn="tl">
                    <a:srgbClr val="000000">
                      <a:alpha val="43137"/>
                    </a:srgbClr>
                  </a:outerShdw>
                </a:effectLst>
              </a:rPr>
              <a:t> </a:t>
            </a:r>
            <a:r>
              <a:rPr lang="en-US" dirty="0"/>
              <a:t>– increasing profits, reducing loss, </a:t>
            </a:r>
            <a:r>
              <a:rPr lang="en-US" dirty="0" smtClean="0"/>
              <a:t>a safe </a:t>
            </a:r>
            <a:r>
              <a:rPr lang="en-US" dirty="0"/>
              <a:t>and sufficient food supply, environmentally sound and sustainable best practices </a:t>
            </a:r>
            <a:endParaRPr lang="en-US" dirty="0" smtClean="0"/>
          </a:p>
          <a:p>
            <a:endParaRPr lang="en-US" dirty="0"/>
          </a:p>
          <a:p>
            <a:r>
              <a:rPr lang="en-US" b="1" dirty="0">
                <a:solidFill>
                  <a:srgbClr val="F4B82D"/>
                </a:solidFill>
                <a:effectLst>
                  <a:outerShdw blurRad="38100" dist="38100" dir="2700000" algn="tl">
                    <a:srgbClr val="000000">
                      <a:alpha val="43137"/>
                    </a:srgbClr>
                  </a:outerShdw>
                </a:effectLst>
              </a:rPr>
              <a:t>Community Development</a:t>
            </a:r>
            <a:r>
              <a:rPr lang="en-US" dirty="0">
                <a:solidFill>
                  <a:srgbClr val="F4B82D"/>
                </a:solidFill>
                <a:effectLst>
                  <a:outerShdw blurRad="38100" dist="38100" dir="2700000" algn="tl">
                    <a:srgbClr val="000000">
                      <a:alpha val="43137"/>
                    </a:srgbClr>
                  </a:outerShdw>
                </a:effectLst>
              </a:rPr>
              <a:t> </a:t>
            </a:r>
            <a:r>
              <a:rPr lang="en-US" dirty="0"/>
              <a:t>– local governance, strategic planning, leadership development, community foundation education, community </a:t>
            </a:r>
            <a:r>
              <a:rPr lang="en-US" dirty="0" smtClean="0"/>
              <a:t>health</a:t>
            </a:r>
          </a:p>
          <a:p>
            <a:endParaRPr lang="en-US" dirty="0"/>
          </a:p>
          <a:p>
            <a:r>
              <a:rPr lang="en-US" b="1" dirty="0">
                <a:solidFill>
                  <a:srgbClr val="F4B82D"/>
                </a:solidFill>
                <a:effectLst>
                  <a:outerShdw blurRad="38100" dist="38100" dir="2700000" algn="tl">
                    <a:srgbClr val="000000">
                      <a:alpha val="43137"/>
                    </a:srgbClr>
                  </a:outerShdw>
                </a:effectLst>
              </a:rPr>
              <a:t>Family and Consumer Sciences</a:t>
            </a:r>
            <a:r>
              <a:rPr lang="en-US" dirty="0">
                <a:solidFill>
                  <a:srgbClr val="F4B82D"/>
                </a:solidFill>
                <a:effectLst>
                  <a:outerShdw blurRad="38100" dist="38100" dir="2700000" algn="tl">
                    <a:srgbClr val="000000">
                      <a:alpha val="43137"/>
                    </a:srgbClr>
                  </a:outerShdw>
                </a:effectLst>
              </a:rPr>
              <a:t> </a:t>
            </a:r>
            <a:r>
              <a:rPr lang="en-US" dirty="0"/>
              <a:t>– family economics, food and nutrition, human development, consumer decision-making, housing and environmental </a:t>
            </a:r>
            <a:r>
              <a:rPr lang="en-US" dirty="0" smtClean="0"/>
              <a:t>health</a:t>
            </a:r>
          </a:p>
          <a:p>
            <a:pPr marL="0" indent="0">
              <a:buNone/>
            </a:pPr>
            <a:r>
              <a:rPr lang="en-US" dirty="0" smtClean="0"/>
              <a:t> </a:t>
            </a:r>
            <a:endParaRPr lang="en-US" dirty="0"/>
          </a:p>
          <a:p>
            <a:r>
              <a:rPr lang="en-US" b="1" dirty="0">
                <a:solidFill>
                  <a:srgbClr val="F4B82D"/>
                </a:solidFill>
                <a:effectLst>
                  <a:outerShdw blurRad="38100" dist="38100" dir="2700000" algn="tl">
                    <a:srgbClr val="000000">
                      <a:alpha val="43137"/>
                    </a:srgbClr>
                  </a:outerShdw>
                </a:effectLst>
              </a:rPr>
              <a:t>4</a:t>
            </a:r>
            <a:r>
              <a:rPr lang="en-US" b="1" dirty="0" smtClean="0">
                <a:solidFill>
                  <a:srgbClr val="F4B82D"/>
                </a:solidFill>
                <a:effectLst>
                  <a:outerShdw blurRad="38100" dist="38100" dir="2700000" algn="tl">
                    <a:srgbClr val="000000">
                      <a:alpha val="43137"/>
                    </a:srgbClr>
                  </a:outerShdw>
                </a:effectLst>
              </a:rPr>
              <a:t>-H </a:t>
            </a:r>
            <a:r>
              <a:rPr lang="en-US" b="1" dirty="0">
                <a:solidFill>
                  <a:srgbClr val="F4B82D"/>
                </a:solidFill>
                <a:effectLst>
                  <a:outerShdw blurRad="38100" dist="38100" dir="2700000" algn="tl">
                    <a:srgbClr val="000000">
                      <a:alpha val="43137"/>
                    </a:srgbClr>
                  </a:outerShdw>
                </a:effectLst>
              </a:rPr>
              <a:t>Youth Development</a:t>
            </a:r>
            <a:r>
              <a:rPr lang="en-US" dirty="0">
                <a:solidFill>
                  <a:srgbClr val="F4B82D"/>
                </a:solidFill>
                <a:effectLst>
                  <a:outerShdw blurRad="38100" dist="38100" dir="2700000" algn="tl">
                    <a:srgbClr val="000000">
                      <a:alpha val="43137"/>
                    </a:srgbClr>
                  </a:outerShdw>
                </a:effectLst>
              </a:rPr>
              <a:t> </a:t>
            </a:r>
            <a:r>
              <a:rPr lang="en-US" dirty="0"/>
              <a:t>– healthy living, science and citizenship through programming focused on life skill development, leadership and civic engagement</a:t>
            </a:r>
          </a:p>
          <a:p>
            <a:endParaRPr lang="en-US" dirty="0"/>
          </a:p>
        </p:txBody>
      </p:sp>
    </p:spTree>
    <p:extLst>
      <p:ext uri="{BB962C8B-B14F-4D97-AF65-F5344CB8AC3E}">
        <p14:creationId xmlns:p14="http://schemas.microsoft.com/office/powerpoint/2010/main" val="2251445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solidFill>
                  <a:srgbClr val="F4B82D"/>
                </a:solidFill>
                <a:latin typeface="Century Schoolbook" panose="02040604050505020304" pitchFamily="18" charset="0"/>
              </a:rPr>
              <a:t>Challenges and Opportunities</a:t>
            </a:r>
            <a:r>
              <a:rPr lang="en-US" dirty="0"/>
              <a:t/>
            </a:r>
            <a:br>
              <a:rPr lang="en-US" dirty="0"/>
            </a:br>
            <a:endParaRPr lang="en-US" dirty="0"/>
          </a:p>
        </p:txBody>
      </p:sp>
      <p:sp>
        <p:nvSpPr>
          <p:cNvPr id="3" name="Content Placeholder 2"/>
          <p:cNvSpPr>
            <a:spLocks noGrp="1"/>
          </p:cNvSpPr>
          <p:nvPr>
            <p:ph idx="1"/>
          </p:nvPr>
        </p:nvSpPr>
        <p:spPr>
          <a:xfrm>
            <a:off x="175364" y="1052186"/>
            <a:ext cx="8793272" cy="5073978"/>
          </a:xfrm>
        </p:spPr>
        <p:txBody>
          <a:bodyPr>
            <a:normAutofit fontScale="92500"/>
          </a:bodyPr>
          <a:lstStyle/>
          <a:p>
            <a:r>
              <a:rPr lang="en-US" dirty="0"/>
              <a:t>F</a:t>
            </a:r>
            <a:r>
              <a:rPr lang="en-US" dirty="0" smtClean="0"/>
              <a:t>unders expect accountability </a:t>
            </a:r>
            <a:r>
              <a:rPr lang="en-US" dirty="0"/>
              <a:t>and </a:t>
            </a:r>
            <a:r>
              <a:rPr lang="en-US" dirty="0" smtClean="0"/>
              <a:t>are asking </a:t>
            </a:r>
            <a:r>
              <a:rPr lang="en-US" dirty="0"/>
              <a:t>for impact data to justify their </a:t>
            </a:r>
            <a:r>
              <a:rPr lang="en-US" dirty="0" smtClean="0"/>
              <a:t>decisions. </a:t>
            </a:r>
          </a:p>
          <a:p>
            <a:pPr marL="0" indent="0">
              <a:buNone/>
            </a:pPr>
            <a:endParaRPr lang="en-US" dirty="0"/>
          </a:p>
          <a:p>
            <a:r>
              <a:rPr lang="en-US" dirty="0"/>
              <a:t>Approximately 40% of the faculty </a:t>
            </a:r>
            <a:r>
              <a:rPr lang="en-US" dirty="0" smtClean="0"/>
              <a:t>are </a:t>
            </a:r>
            <a:r>
              <a:rPr lang="en-US" dirty="0"/>
              <a:t>eligible to retire and </a:t>
            </a:r>
            <a:r>
              <a:rPr lang="en-US"/>
              <a:t>another </a:t>
            </a:r>
            <a:r>
              <a:rPr lang="en-US" smtClean="0"/>
              <a:t>33% </a:t>
            </a:r>
            <a:r>
              <a:rPr lang="en-US" dirty="0"/>
              <a:t>are early (&lt; 5 years) in their career</a:t>
            </a:r>
            <a:r>
              <a:rPr lang="en-US" dirty="0" smtClean="0"/>
              <a:t>.</a:t>
            </a:r>
          </a:p>
          <a:p>
            <a:pPr marL="0" indent="0">
              <a:buNone/>
            </a:pPr>
            <a:endParaRPr lang="en-US" dirty="0"/>
          </a:p>
          <a:p>
            <a:r>
              <a:rPr lang="en-US" dirty="0"/>
              <a:t>The demographics and industries of the state are changing and Extension must adapt </a:t>
            </a:r>
            <a:r>
              <a:rPr lang="en-US" dirty="0" smtClean="0"/>
              <a:t>to </a:t>
            </a:r>
            <a:r>
              <a:rPr lang="en-US" dirty="0"/>
              <a:t>remain relevant and meet the needs of local communities.</a:t>
            </a:r>
          </a:p>
          <a:p>
            <a:endParaRPr lang="en-US" dirty="0"/>
          </a:p>
        </p:txBody>
      </p:sp>
    </p:spTree>
    <p:extLst>
      <p:ext uri="{BB962C8B-B14F-4D97-AF65-F5344CB8AC3E}">
        <p14:creationId xmlns:p14="http://schemas.microsoft.com/office/powerpoint/2010/main" val="33965787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solidFill>
                  <a:srgbClr val="F4B82D"/>
                </a:solidFill>
                <a:latin typeface="Century Schoolbook" panose="02040604050505020304" pitchFamily="18" charset="0"/>
              </a:rPr>
              <a:t>How </a:t>
            </a:r>
            <a:r>
              <a:rPr lang="en-US" sz="4900" dirty="0" smtClean="0">
                <a:solidFill>
                  <a:srgbClr val="F4B82D"/>
                </a:solidFill>
                <a:latin typeface="Century Schoolbook" panose="02040604050505020304" pitchFamily="18" charset="0"/>
              </a:rPr>
              <a:t>Can You </a:t>
            </a:r>
            <a:r>
              <a:rPr lang="en-US" sz="4900" dirty="0">
                <a:solidFill>
                  <a:srgbClr val="F4B82D"/>
                </a:solidFill>
                <a:latin typeface="Century Schoolbook" panose="02040604050505020304" pitchFamily="18" charset="0"/>
              </a:rPr>
              <a:t>L</a:t>
            </a:r>
            <a:r>
              <a:rPr lang="en-US" sz="4900" dirty="0" smtClean="0">
                <a:solidFill>
                  <a:srgbClr val="F4B82D"/>
                </a:solidFill>
                <a:latin typeface="Century Schoolbook" panose="02040604050505020304" pitchFamily="18" charset="0"/>
              </a:rPr>
              <a:t>earn More?</a:t>
            </a:r>
            <a:r>
              <a:rPr lang="en-US" dirty="0"/>
              <a:t/>
            </a:r>
            <a:br>
              <a:rPr lang="en-US" dirty="0"/>
            </a:br>
            <a:endParaRPr lang="en-US" dirty="0"/>
          </a:p>
        </p:txBody>
      </p:sp>
      <p:sp>
        <p:nvSpPr>
          <p:cNvPr id="3" name="Content Placeholder 2"/>
          <p:cNvSpPr>
            <a:spLocks noGrp="1"/>
          </p:cNvSpPr>
          <p:nvPr>
            <p:ph idx="1"/>
          </p:nvPr>
        </p:nvSpPr>
        <p:spPr>
          <a:xfrm>
            <a:off x="457200" y="1064712"/>
            <a:ext cx="8229600" cy="5061451"/>
          </a:xfrm>
        </p:spPr>
        <p:txBody>
          <a:bodyPr>
            <a:normAutofit fontScale="92500" lnSpcReduction="20000"/>
          </a:bodyPr>
          <a:lstStyle/>
          <a:p>
            <a:r>
              <a:rPr lang="en-US" dirty="0"/>
              <a:t>Contact </a:t>
            </a:r>
            <a:r>
              <a:rPr lang="en-US" dirty="0" smtClean="0"/>
              <a:t>campus specialists </a:t>
            </a:r>
            <a:r>
              <a:rPr lang="en-US" dirty="0"/>
              <a:t>or </a:t>
            </a:r>
            <a:r>
              <a:rPr lang="en-US" dirty="0" smtClean="0"/>
              <a:t>county and reservation </a:t>
            </a:r>
            <a:r>
              <a:rPr lang="en-US" dirty="0"/>
              <a:t>Extension offices</a:t>
            </a:r>
            <a:r>
              <a:rPr lang="en-US" dirty="0" smtClean="0"/>
              <a:t>.</a:t>
            </a:r>
          </a:p>
          <a:p>
            <a:pPr marL="0" indent="0">
              <a:buNone/>
            </a:pPr>
            <a:endParaRPr lang="en-US" dirty="0"/>
          </a:p>
          <a:p>
            <a:r>
              <a:rPr lang="en-US" dirty="0"/>
              <a:t>Take part in </a:t>
            </a:r>
            <a:r>
              <a:rPr lang="en-US" dirty="0" smtClean="0"/>
              <a:t>one </a:t>
            </a:r>
            <a:r>
              <a:rPr lang="en-US" dirty="0"/>
              <a:t>of the many </a:t>
            </a:r>
            <a:r>
              <a:rPr lang="en-US" dirty="0" smtClean="0"/>
              <a:t>programs </a:t>
            </a:r>
            <a:r>
              <a:rPr lang="en-US" dirty="0"/>
              <a:t>offered</a:t>
            </a:r>
            <a:r>
              <a:rPr lang="en-US" dirty="0" smtClean="0"/>
              <a:t>.</a:t>
            </a:r>
          </a:p>
          <a:p>
            <a:pPr marL="0" indent="0">
              <a:buNone/>
            </a:pPr>
            <a:endParaRPr lang="en-US" dirty="0"/>
          </a:p>
          <a:p>
            <a:r>
              <a:rPr lang="en-US" dirty="0" smtClean="0"/>
              <a:t>Like </a:t>
            </a:r>
            <a:r>
              <a:rPr lang="en-US" dirty="0"/>
              <a:t>MSU Extension on </a:t>
            </a:r>
            <a:r>
              <a:rPr lang="en-US" dirty="0" err="1"/>
              <a:t>facebook</a:t>
            </a:r>
            <a:r>
              <a:rPr lang="en-US" dirty="0"/>
              <a:t>. </a:t>
            </a:r>
            <a:endParaRPr lang="en-US" dirty="0" smtClean="0"/>
          </a:p>
          <a:p>
            <a:endParaRPr lang="en-US" dirty="0"/>
          </a:p>
          <a:p>
            <a:r>
              <a:rPr lang="en-US" dirty="0"/>
              <a:t>Go to the website </a:t>
            </a:r>
            <a:r>
              <a:rPr lang="en-US" dirty="0" smtClean="0"/>
              <a:t>(msuextension.org)</a:t>
            </a:r>
          </a:p>
          <a:p>
            <a:pPr marL="0" indent="0">
              <a:buNone/>
            </a:pPr>
            <a:endParaRPr lang="en-US" dirty="0"/>
          </a:p>
          <a:p>
            <a:r>
              <a:rPr lang="en-US" dirty="0"/>
              <a:t>E</a:t>
            </a:r>
            <a:r>
              <a:rPr lang="en-US" dirty="0" smtClean="0"/>
              <a:t>xplore </a:t>
            </a:r>
            <a:r>
              <a:rPr lang="en-US" dirty="0"/>
              <a:t>the </a:t>
            </a:r>
            <a:r>
              <a:rPr lang="en-US" dirty="0" smtClean="0"/>
              <a:t>many publications </a:t>
            </a:r>
            <a:r>
              <a:rPr lang="en-US" dirty="0"/>
              <a:t>and other resources available to you.</a:t>
            </a:r>
          </a:p>
          <a:p>
            <a:endParaRPr lang="en-US" dirty="0"/>
          </a:p>
        </p:txBody>
      </p:sp>
    </p:spTree>
    <p:extLst>
      <p:ext uri="{BB962C8B-B14F-4D97-AF65-F5344CB8AC3E}">
        <p14:creationId xmlns:p14="http://schemas.microsoft.com/office/powerpoint/2010/main" val="8988337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US" sz="3200" dirty="0" smtClean="0">
                <a:solidFill>
                  <a:srgbClr val="F4B82D"/>
                </a:solidFill>
                <a:latin typeface="Century Schoolbook" panose="02040604050505020304" pitchFamily="18" charset="0"/>
              </a:rPr>
              <a:t>Financial Investment in Graduate Education</a:t>
            </a:r>
            <a:endParaRPr lang="en-US" sz="3200"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1752600" y="1600200"/>
            <a:ext cx="5334000" cy="4525963"/>
          </a:xfrm>
        </p:spPr>
        <p:txBody>
          <a:bodyPr>
            <a:normAutofit fontScale="92500" lnSpcReduction="20000"/>
          </a:bodyPr>
          <a:lstStyle/>
          <a:p>
            <a:pPr marL="0" indent="0">
              <a:buNone/>
            </a:pPr>
            <a:r>
              <a:rPr lang="en-US" dirty="0" smtClean="0"/>
              <a:t>			</a:t>
            </a:r>
            <a:r>
              <a:rPr lang="en-US" dirty="0" smtClean="0">
                <a:solidFill>
                  <a:srgbClr val="00B0F0"/>
                </a:solidFill>
              </a:rPr>
              <a:t>BASE		OTO</a:t>
            </a:r>
          </a:p>
          <a:p>
            <a:pPr marL="0" indent="0">
              <a:buNone/>
            </a:pPr>
            <a:r>
              <a:rPr lang="en-US" dirty="0" smtClean="0">
                <a:solidFill>
                  <a:srgbClr val="00B0F0"/>
                </a:solidFill>
              </a:rPr>
              <a:t>FY 12  </a:t>
            </a:r>
            <a:r>
              <a:rPr lang="en-US" dirty="0" smtClean="0">
                <a:solidFill>
                  <a:srgbClr val="0070C0"/>
                </a:solidFill>
              </a:rPr>
              <a:t>	</a:t>
            </a:r>
            <a:r>
              <a:rPr lang="en-US" dirty="0" smtClean="0"/>
              <a:t>$40K 		$258K</a:t>
            </a:r>
          </a:p>
          <a:p>
            <a:pPr marL="0" indent="0">
              <a:buNone/>
            </a:pPr>
            <a:r>
              <a:rPr lang="en-US" dirty="0" smtClean="0">
                <a:solidFill>
                  <a:srgbClr val="00B0F0"/>
                </a:solidFill>
              </a:rPr>
              <a:t>FY 13    </a:t>
            </a:r>
            <a:r>
              <a:rPr lang="en-US" dirty="0" smtClean="0"/>
              <a:t>	$45K		$163K</a:t>
            </a:r>
          </a:p>
          <a:p>
            <a:pPr marL="0" indent="0">
              <a:buNone/>
            </a:pPr>
            <a:r>
              <a:rPr lang="en-US" dirty="0" smtClean="0">
                <a:solidFill>
                  <a:srgbClr val="00B0F0"/>
                </a:solidFill>
              </a:rPr>
              <a:t>FY 14    </a:t>
            </a:r>
            <a:r>
              <a:rPr lang="en-US" dirty="0" smtClean="0"/>
              <a:t>	$216K     $667K</a:t>
            </a:r>
          </a:p>
          <a:p>
            <a:pPr marL="0" indent="0">
              <a:buNone/>
            </a:pPr>
            <a:endParaRPr lang="en-US" b="1" dirty="0" smtClean="0">
              <a:solidFill>
                <a:srgbClr val="0070C0"/>
              </a:solidFill>
            </a:endParaRPr>
          </a:p>
          <a:p>
            <a:pPr marL="0" indent="0">
              <a:buNone/>
            </a:pPr>
            <a:r>
              <a:rPr lang="en-US" b="1" dirty="0">
                <a:solidFill>
                  <a:srgbClr val="0070C0"/>
                </a:solidFill>
              </a:rPr>
              <a:t>	 </a:t>
            </a:r>
            <a:r>
              <a:rPr lang="en-US" b="1" dirty="0" smtClean="0">
                <a:solidFill>
                  <a:srgbClr val="0070C0"/>
                </a:solidFill>
              </a:rPr>
              <a:t>   </a:t>
            </a:r>
            <a:r>
              <a:rPr lang="en-US" b="1" dirty="0" smtClean="0">
                <a:solidFill>
                  <a:srgbClr val="00B0F0"/>
                </a:solidFill>
              </a:rPr>
              <a:t>TOTAL = $1.4M</a:t>
            </a:r>
          </a:p>
          <a:p>
            <a:pPr marL="0" indent="0">
              <a:buNone/>
            </a:pPr>
            <a:endParaRPr lang="en-US" sz="2000" dirty="0" smtClean="0"/>
          </a:p>
          <a:p>
            <a:pPr marL="0" indent="0">
              <a:buNone/>
              <a:tabLst>
                <a:tab pos="1314450" algn="l"/>
              </a:tabLst>
            </a:pPr>
            <a:r>
              <a:rPr lang="en-US" sz="2200" dirty="0" smtClean="0"/>
              <a:t>Includes:	Strategic Investment Proposals </a:t>
            </a:r>
          </a:p>
          <a:p>
            <a:pPr marL="0" indent="0">
              <a:buNone/>
              <a:tabLst>
                <a:tab pos="1314450" algn="l"/>
              </a:tabLst>
            </a:pPr>
            <a:r>
              <a:rPr lang="en-US" sz="2200" dirty="0"/>
              <a:t>	</a:t>
            </a:r>
            <a:r>
              <a:rPr lang="en-US" sz="2200" dirty="0" smtClean="0"/>
              <a:t>PhD Enhancement Support</a:t>
            </a:r>
            <a:br>
              <a:rPr lang="en-US" sz="2200" dirty="0" smtClean="0"/>
            </a:br>
            <a:r>
              <a:rPr lang="en-US" sz="2200" dirty="0" smtClean="0"/>
              <a:t>	Graduate Enhancement Recruitment</a:t>
            </a:r>
            <a:br>
              <a:rPr lang="en-US" sz="2200" dirty="0" smtClean="0"/>
            </a:br>
            <a:r>
              <a:rPr lang="en-US" sz="2200" dirty="0" smtClean="0"/>
              <a:t>	Meritorious Fellowships (VPR)</a:t>
            </a:r>
          </a:p>
          <a:p>
            <a:pPr marL="0" indent="0">
              <a:buNone/>
              <a:tabLst>
                <a:tab pos="1314450" algn="l"/>
              </a:tabLst>
            </a:pPr>
            <a:r>
              <a:rPr lang="en-US" sz="2200" dirty="0"/>
              <a:t>	</a:t>
            </a:r>
            <a:r>
              <a:rPr lang="en-US" sz="2200" dirty="0" smtClean="0"/>
              <a:t>Sloan Scholars Match</a:t>
            </a:r>
            <a:endParaRPr lang="en-US" sz="2200" dirty="0"/>
          </a:p>
          <a:p>
            <a:endParaRPr lang="en-US" dirty="0"/>
          </a:p>
        </p:txBody>
      </p:sp>
      <p:cxnSp>
        <p:nvCxnSpPr>
          <p:cNvPr id="5" name="Straight Connector 4"/>
          <p:cNvCxnSpPr/>
          <p:nvPr/>
        </p:nvCxnSpPr>
        <p:spPr>
          <a:xfrm>
            <a:off x="1828800" y="2023110"/>
            <a:ext cx="4800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48000" y="1676400"/>
            <a:ext cx="0" cy="1752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349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312"/>
            <a:ext cx="8229600" cy="826718"/>
          </a:xfrm>
        </p:spPr>
        <p:txBody>
          <a:bodyPr>
            <a:normAutofit/>
          </a:bodyPr>
          <a:lstStyle/>
          <a:p>
            <a:r>
              <a:rPr lang="en-US" dirty="0" smtClean="0">
                <a:solidFill>
                  <a:srgbClr val="F4B82D"/>
                </a:solidFill>
                <a:effectLst>
                  <a:outerShdw blurRad="38100" dist="38100" dir="2700000" algn="tl">
                    <a:srgbClr val="000000">
                      <a:alpha val="43137"/>
                    </a:srgbClr>
                  </a:outerShdw>
                </a:effectLst>
                <a:latin typeface="Century Schoolbook" panose="02040604050505020304" pitchFamily="18" charset="0"/>
              </a:rPr>
              <a:t>1914-2014</a:t>
            </a:r>
            <a:endParaRPr lang="en-US" dirty="0">
              <a:solidFill>
                <a:srgbClr val="F4B82D"/>
              </a:solidFill>
              <a:effectLst>
                <a:outerShdw blurRad="38100" dist="38100" dir="2700000" algn="tl">
                  <a:srgbClr val="000000">
                    <a:alpha val="43137"/>
                  </a:srgbClr>
                </a:outerShdw>
              </a:effectLst>
              <a:latin typeface="Century Schoolbook" panose="02040604050505020304" pitchFamily="18" charset="0"/>
            </a:endParaRPr>
          </a:p>
        </p:txBody>
      </p:sp>
      <p:sp>
        <p:nvSpPr>
          <p:cNvPr id="3" name="Content Placeholder 2"/>
          <p:cNvSpPr>
            <a:spLocks noGrp="1"/>
          </p:cNvSpPr>
          <p:nvPr>
            <p:ph idx="1"/>
          </p:nvPr>
        </p:nvSpPr>
        <p:spPr>
          <a:xfrm>
            <a:off x="457200" y="1004396"/>
            <a:ext cx="8229600" cy="1645665"/>
          </a:xfrm>
        </p:spPr>
        <p:txBody>
          <a:bodyPr>
            <a:normAutofit/>
          </a:bodyPr>
          <a:lstStyle/>
          <a:p>
            <a:pPr marL="0" indent="0" algn="ctr">
              <a:lnSpc>
                <a:spcPct val="80000"/>
              </a:lnSpc>
              <a:buNone/>
            </a:pPr>
            <a:r>
              <a:rPr lang="en-US" dirty="0"/>
              <a:t>J</a:t>
            </a:r>
            <a:r>
              <a:rPr lang="en-US" dirty="0" smtClean="0"/>
              <a:t>oin </a:t>
            </a:r>
            <a:r>
              <a:rPr lang="en-US" dirty="0"/>
              <a:t>MSU Extension in c</a:t>
            </a:r>
            <a:r>
              <a:rPr lang="en-US" dirty="0" smtClean="0"/>
              <a:t>elebrating </a:t>
            </a:r>
          </a:p>
          <a:p>
            <a:pPr marL="0" indent="0" algn="ctr">
              <a:lnSpc>
                <a:spcPct val="80000"/>
              </a:lnSpc>
              <a:buNone/>
            </a:pPr>
            <a:r>
              <a:rPr lang="en-US" dirty="0" smtClean="0"/>
              <a:t>100 years of integrating </a:t>
            </a:r>
          </a:p>
          <a:p>
            <a:pPr marL="0" indent="0" algn="ctr">
              <a:lnSpc>
                <a:spcPct val="80000"/>
              </a:lnSpc>
              <a:buNone/>
            </a:pPr>
            <a:r>
              <a:rPr lang="en-US" dirty="0" smtClean="0"/>
              <a:t>learning, discovery and engagement</a:t>
            </a:r>
            <a:endParaRPr lang="en-US" dirty="0"/>
          </a:p>
        </p:txBody>
      </p:sp>
      <p:pic>
        <p:nvPicPr>
          <p:cNvPr id="4" name="Picture 3" descr="AnReptIMAGEcollageTW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4" y="2349845"/>
            <a:ext cx="8009467" cy="4007160"/>
          </a:xfrm>
          <a:prstGeom prst="rect">
            <a:avLst/>
          </a:prstGeom>
        </p:spPr>
      </p:pic>
    </p:spTree>
    <p:extLst>
      <p:ext uri="{BB962C8B-B14F-4D97-AF65-F5344CB8AC3E}">
        <p14:creationId xmlns:p14="http://schemas.microsoft.com/office/powerpoint/2010/main" val="5728519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646715"/>
            <a:ext cx="7772400" cy="1470025"/>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2090647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45" y="968320"/>
            <a:ext cx="8229600" cy="1143000"/>
          </a:xfrm>
        </p:spPr>
        <p:txBody>
          <a:bodyPr>
            <a:noAutofit/>
          </a:bodyPr>
          <a:lstStyle/>
          <a:p>
            <a:r>
              <a:rPr lang="en-US" sz="4800" dirty="0" smtClean="0">
                <a:solidFill>
                  <a:srgbClr val="F4B82D"/>
                </a:solidFill>
                <a:latin typeface="Century Schoolbook" panose="02040604050505020304" pitchFamily="18" charset="0"/>
              </a:rPr>
              <a:t>Chris </a:t>
            </a:r>
            <a:r>
              <a:rPr lang="en-US" sz="4800" dirty="0" err="1" smtClean="0">
                <a:solidFill>
                  <a:srgbClr val="F4B82D"/>
                </a:solidFill>
                <a:latin typeface="Century Schoolbook" panose="02040604050505020304" pitchFamily="18" charset="0"/>
              </a:rPr>
              <a:t>Fastnow</a:t>
            </a:r>
            <a:r>
              <a:rPr lang="en-US" dirty="0" smtClean="0"/>
              <a:t/>
            </a:r>
            <a:br>
              <a:rPr lang="en-US" dirty="0" smtClean="0"/>
            </a:br>
            <a:r>
              <a:rPr lang="en-US" dirty="0" smtClean="0"/>
              <a:t>Director, Planning and Analysis </a:t>
            </a:r>
            <a:endParaRPr lang="en-US" dirty="0"/>
          </a:p>
        </p:txBody>
      </p:sp>
    </p:spTree>
    <p:extLst>
      <p:ext uri="{BB962C8B-B14F-4D97-AF65-F5344CB8AC3E}">
        <p14:creationId xmlns:p14="http://schemas.microsoft.com/office/powerpoint/2010/main" val="1136321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Planning</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t>Strategic Plan</a:t>
            </a:r>
          </a:p>
          <a:p>
            <a:pPr lvl="1"/>
            <a:r>
              <a:rPr lang="en-US" dirty="0" smtClean="0"/>
              <a:t>Semi-monthly updates</a:t>
            </a:r>
          </a:p>
          <a:p>
            <a:pPr lvl="1"/>
            <a:r>
              <a:rPr lang="en-US" dirty="0" smtClean="0"/>
              <a:t>Year One Report </a:t>
            </a:r>
          </a:p>
          <a:p>
            <a:pPr lvl="1"/>
            <a:r>
              <a:rPr lang="en-US" dirty="0" smtClean="0"/>
              <a:t>Budget Alignment</a:t>
            </a:r>
            <a:endParaRPr lang="en-US" dirty="0"/>
          </a:p>
          <a:p>
            <a:r>
              <a:rPr lang="en-US" dirty="0" smtClean="0"/>
              <a:t>Planning Council</a:t>
            </a:r>
          </a:p>
          <a:p>
            <a:pPr lvl="1"/>
            <a:r>
              <a:rPr lang="en-US" dirty="0" smtClean="0"/>
              <a:t>Assess coverage</a:t>
            </a:r>
          </a:p>
          <a:p>
            <a:pPr lvl="1"/>
            <a:r>
              <a:rPr lang="en-US" dirty="0" smtClean="0"/>
              <a:t>Monitor progress</a:t>
            </a:r>
          </a:p>
        </p:txBody>
      </p:sp>
    </p:spTree>
    <p:extLst>
      <p:ext uri="{BB962C8B-B14F-4D97-AF65-F5344CB8AC3E}">
        <p14:creationId xmlns:p14="http://schemas.microsoft.com/office/powerpoint/2010/main" val="3521712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smtClean="0">
                <a:solidFill>
                  <a:srgbClr val="F4B82D"/>
                </a:solidFill>
                <a:latin typeface="Century Schoolbook" panose="02040604050505020304" pitchFamily="18" charset="0"/>
              </a:rPr>
              <a:t>Mountains &amp; Minds: </a:t>
            </a:r>
            <a:br>
              <a:rPr lang="en-US" sz="3600" dirty="0" smtClean="0">
                <a:solidFill>
                  <a:srgbClr val="F4B82D"/>
                </a:solidFill>
                <a:latin typeface="Century Schoolbook" panose="02040604050505020304" pitchFamily="18" charset="0"/>
              </a:rPr>
            </a:br>
            <a:r>
              <a:rPr lang="en-US" sz="3600" dirty="0" smtClean="0">
                <a:solidFill>
                  <a:srgbClr val="F4B82D"/>
                </a:solidFill>
                <a:latin typeface="Century Schoolbook" panose="02040604050505020304" pitchFamily="18" charset="0"/>
              </a:rPr>
              <a:t>Learners and Leaders</a:t>
            </a:r>
            <a:endParaRPr lang="en-US" sz="3600"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457200" y="1247776"/>
            <a:ext cx="8229600" cy="4878388"/>
          </a:xfrm>
        </p:spPr>
        <p:txBody>
          <a:bodyPr>
            <a:normAutofit fontScale="92500" lnSpcReduction="20000"/>
          </a:bodyPr>
          <a:lstStyle/>
          <a:p>
            <a:pPr marL="0" indent="0" algn="ctr">
              <a:spcBef>
                <a:spcPts val="600"/>
              </a:spcBef>
              <a:buNone/>
            </a:pPr>
            <a:r>
              <a:rPr lang="en-US" dirty="0" smtClean="0"/>
              <a:t>Montana State University, the state's land-grant institution, educates students, creates knowledge and art, and serves communities by integrating learning, discovery and engagement.</a:t>
            </a:r>
          </a:p>
          <a:p>
            <a:pPr marL="0" algn="ctr">
              <a:spcBef>
                <a:spcPts val="1800"/>
              </a:spcBef>
              <a:buNone/>
            </a:pPr>
            <a:r>
              <a:rPr lang="en-US" dirty="0" smtClean="0"/>
              <a:t>Learning</a:t>
            </a:r>
          </a:p>
          <a:p>
            <a:pPr algn="ctr">
              <a:buNone/>
            </a:pPr>
            <a:r>
              <a:rPr lang="en-US" dirty="0" smtClean="0"/>
              <a:t>Discovery</a:t>
            </a:r>
          </a:p>
          <a:p>
            <a:pPr algn="ctr">
              <a:buNone/>
            </a:pPr>
            <a:r>
              <a:rPr lang="en-US" dirty="0" smtClean="0"/>
              <a:t>Engagement</a:t>
            </a:r>
          </a:p>
          <a:p>
            <a:pPr algn="ctr">
              <a:buNone/>
            </a:pPr>
            <a:r>
              <a:rPr lang="en-US" dirty="0" smtClean="0"/>
              <a:t>Integration</a:t>
            </a:r>
          </a:p>
          <a:p>
            <a:pPr algn="ctr">
              <a:buNone/>
            </a:pPr>
            <a:r>
              <a:rPr lang="en-US" dirty="0" smtClean="0"/>
              <a:t>Access</a:t>
            </a:r>
          </a:p>
          <a:p>
            <a:pPr algn="ctr">
              <a:buNone/>
            </a:pPr>
            <a:r>
              <a:rPr lang="en-US" dirty="0" smtClean="0"/>
              <a:t>Stewardship</a:t>
            </a:r>
            <a:endParaRPr lang="en-US" dirty="0"/>
          </a:p>
        </p:txBody>
      </p:sp>
    </p:spTree>
    <p:extLst>
      <p:ext uri="{BB962C8B-B14F-4D97-AF65-F5344CB8AC3E}">
        <p14:creationId xmlns:p14="http://schemas.microsoft.com/office/powerpoint/2010/main" val="2194448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Planning</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solidFill>
                  <a:schemeClr val="accent1">
                    <a:lumMod val="60000"/>
                    <a:lumOff val="40000"/>
                  </a:schemeClr>
                </a:solidFill>
              </a:rPr>
              <a:t>Strategic Plan</a:t>
            </a:r>
          </a:p>
          <a:p>
            <a:pPr lvl="1"/>
            <a:r>
              <a:rPr lang="en-US" dirty="0" smtClean="0"/>
              <a:t>Semi-monthly updates</a:t>
            </a:r>
          </a:p>
          <a:p>
            <a:pPr lvl="1"/>
            <a:r>
              <a:rPr lang="en-US" dirty="0" smtClean="0"/>
              <a:t>Year One Report </a:t>
            </a:r>
          </a:p>
          <a:p>
            <a:pPr lvl="1"/>
            <a:r>
              <a:rPr lang="en-US" dirty="0" smtClean="0"/>
              <a:t>Budget Alignment</a:t>
            </a:r>
            <a:endParaRPr lang="en-US" dirty="0"/>
          </a:p>
          <a:p>
            <a:r>
              <a:rPr lang="en-US" dirty="0" smtClean="0"/>
              <a:t>Planning Council</a:t>
            </a:r>
          </a:p>
          <a:p>
            <a:pPr lvl="1"/>
            <a:r>
              <a:rPr lang="en-US" dirty="0" smtClean="0"/>
              <a:t>Assess coverage</a:t>
            </a:r>
          </a:p>
          <a:p>
            <a:pPr lvl="1"/>
            <a:r>
              <a:rPr lang="en-US" dirty="0" smtClean="0"/>
              <a:t>Monitor progress</a:t>
            </a:r>
          </a:p>
        </p:txBody>
      </p:sp>
    </p:spTree>
    <p:extLst>
      <p:ext uri="{BB962C8B-B14F-4D97-AF65-F5344CB8AC3E}">
        <p14:creationId xmlns:p14="http://schemas.microsoft.com/office/powerpoint/2010/main" val="16582458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solidFill>
                  <a:srgbClr val="F4B82D"/>
                </a:solidFill>
                <a:latin typeface="Century Schoolbook" panose="02040604050505020304" pitchFamily="18" charset="0"/>
              </a:rPr>
              <a:t>SP Goal Learning Metrics Update</a:t>
            </a:r>
            <a:endParaRPr lang="en-US" sz="3600" dirty="0">
              <a:solidFill>
                <a:srgbClr val="F4B82D"/>
              </a:solidFill>
              <a:latin typeface="Century Schoolbook" panose="02040604050505020304" pitchFamily="18" charset="0"/>
            </a:endParaRPr>
          </a:p>
        </p:txBody>
      </p:sp>
      <p:graphicFrame>
        <p:nvGraphicFramePr>
          <p:cNvPr id="6" name="Content Placeholder 5"/>
          <p:cNvGraphicFramePr>
            <a:graphicFrameLocks noGrp="1"/>
          </p:cNvGraphicFramePr>
          <p:nvPr>
            <p:ph idx="1"/>
          </p:nvPr>
        </p:nvGraphicFramePr>
        <p:xfrm>
          <a:off x="0" y="965557"/>
          <a:ext cx="9144000" cy="5892443"/>
        </p:xfrm>
        <a:graphic>
          <a:graphicData uri="http://schemas.openxmlformats.org/drawingml/2006/table">
            <a:tbl>
              <a:tblPr>
                <a:tableStyleId>{3C2FFA5D-87B4-456A-9821-1D502468CF0F}</a:tableStyleId>
              </a:tblPr>
              <a:tblGrid>
                <a:gridCol w="496506"/>
                <a:gridCol w="4168587"/>
                <a:gridCol w="682697"/>
                <a:gridCol w="682697"/>
                <a:gridCol w="682697"/>
                <a:gridCol w="682697"/>
                <a:gridCol w="39364"/>
                <a:gridCol w="901931"/>
                <a:gridCol w="39364"/>
                <a:gridCol w="767460"/>
              </a:tblGrid>
              <a:tr h="280605">
                <a:tc gridSpan="2">
                  <a:txBody>
                    <a:bodyPr/>
                    <a:lstStyle/>
                    <a:p>
                      <a:pPr algn="l" fontAlgn="b"/>
                      <a:r>
                        <a:rPr lang="en-US" sz="1600" u="none" strike="noStrike" dirty="0"/>
                        <a:t>Metric</a:t>
                      </a:r>
                      <a:endParaRPr lang="en-US" sz="1600" b="0" i="0" u="none" strike="noStrike" dirty="0">
                        <a:solidFill>
                          <a:srgbClr val="FFFFFF"/>
                        </a:solidFill>
                        <a:latin typeface="Calibri"/>
                      </a:endParaRPr>
                    </a:p>
                  </a:txBody>
                  <a:tcPr marL="6982" marR="6982" marT="6982" marB="0" anchor="b"/>
                </a:tc>
                <a:tc hMerge="1">
                  <a:txBody>
                    <a:bodyPr/>
                    <a:lstStyle/>
                    <a:p>
                      <a:endParaRPr lang="en-US"/>
                    </a:p>
                  </a:txBody>
                  <a:tcPr/>
                </a:tc>
                <a:tc>
                  <a:txBody>
                    <a:bodyPr/>
                    <a:lstStyle/>
                    <a:p>
                      <a:pPr algn="ctr" fontAlgn="b"/>
                      <a:r>
                        <a:rPr lang="en-US" sz="1600" u="none" strike="noStrike" dirty="0"/>
                        <a:t>09-10</a:t>
                      </a:r>
                      <a:endParaRPr lang="en-US" sz="1600" b="0" i="0" u="none" strike="noStrike" dirty="0">
                        <a:solidFill>
                          <a:srgbClr val="FFFFFF"/>
                        </a:solidFill>
                        <a:latin typeface="Calibri"/>
                      </a:endParaRPr>
                    </a:p>
                  </a:txBody>
                  <a:tcPr marL="6982" marR="6982" marT="6982" marB="0" anchor="b"/>
                </a:tc>
                <a:tc>
                  <a:txBody>
                    <a:bodyPr/>
                    <a:lstStyle/>
                    <a:p>
                      <a:pPr algn="ctr" fontAlgn="b"/>
                      <a:r>
                        <a:rPr lang="en-US" sz="1600" u="none" strike="noStrike" dirty="0"/>
                        <a:t>10-11</a:t>
                      </a:r>
                      <a:endParaRPr lang="en-US" sz="1600" b="0" i="0" u="none" strike="noStrike" dirty="0">
                        <a:solidFill>
                          <a:srgbClr val="FFFFFF"/>
                        </a:solidFill>
                        <a:latin typeface="Calibri"/>
                      </a:endParaRPr>
                    </a:p>
                  </a:txBody>
                  <a:tcPr marL="6982" marR="6982" marT="6982" marB="0" anchor="b"/>
                </a:tc>
                <a:tc>
                  <a:txBody>
                    <a:bodyPr/>
                    <a:lstStyle/>
                    <a:p>
                      <a:pPr algn="ctr" fontAlgn="b"/>
                      <a:r>
                        <a:rPr lang="en-US" sz="1600" u="none" strike="noStrike"/>
                        <a:t>11-12</a:t>
                      </a:r>
                      <a:endParaRPr lang="en-US" sz="1600" b="0" i="0" u="none" strike="noStrike">
                        <a:solidFill>
                          <a:srgbClr val="FFFFFF"/>
                        </a:solidFill>
                        <a:latin typeface="Calibri"/>
                      </a:endParaRPr>
                    </a:p>
                  </a:txBody>
                  <a:tcPr marL="6982" marR="6982" marT="6982" marB="0" anchor="b"/>
                </a:tc>
                <a:tc>
                  <a:txBody>
                    <a:bodyPr/>
                    <a:lstStyle/>
                    <a:p>
                      <a:pPr algn="ctr" fontAlgn="b"/>
                      <a:r>
                        <a:rPr lang="en-US" sz="1600" u="none" strike="noStrike" dirty="0"/>
                        <a:t>12-13</a:t>
                      </a:r>
                      <a:endParaRPr lang="en-US" sz="1600" b="0" i="0" u="none" strike="noStrike" dirty="0">
                        <a:solidFill>
                          <a:srgbClr val="FFFFFF"/>
                        </a:solidFill>
                        <a:latin typeface="Calibri"/>
                      </a:endParaRPr>
                    </a:p>
                  </a:txBody>
                  <a:tcPr marL="6982" marR="6982" marT="6982" marB="0" anchor="b"/>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a:t>Target</a:t>
                      </a:r>
                      <a:endParaRPr lang="en-US" sz="1600" b="0" i="0" u="none" strike="noStrike">
                        <a:solidFill>
                          <a:srgbClr val="1F497D"/>
                        </a:solidFill>
                        <a:latin typeface="Calibri"/>
                      </a:endParaRPr>
                    </a:p>
                  </a:txBody>
                  <a:tcPr marL="6982" marR="6982" marT="6982" marB="0" anchor="b"/>
                </a:tc>
                <a:tc>
                  <a:txBody>
                    <a:bodyPr/>
                    <a:lstStyle/>
                    <a:p>
                      <a:pPr algn="ctr" fontAlgn="b"/>
                      <a:r>
                        <a:rPr lang="en-US" sz="1600" u="none" strike="noStrike"/>
                        <a:t> </a:t>
                      </a:r>
                      <a:endParaRPr lang="en-US" sz="1600" b="0" i="0" u="none" strike="noStrike">
                        <a:solidFill>
                          <a:srgbClr val="1F497D"/>
                        </a:solidFill>
                        <a:latin typeface="Calibri"/>
                      </a:endParaRPr>
                    </a:p>
                  </a:txBody>
                  <a:tcPr marL="6982" marR="6982" marT="6982" marB="0" anchor="b"/>
                </a:tc>
                <a:tc>
                  <a:txBody>
                    <a:bodyPr/>
                    <a:lstStyle/>
                    <a:p>
                      <a:pPr algn="ctr" fontAlgn="b"/>
                      <a:r>
                        <a:rPr lang="en-US" sz="1600" u="none" strike="noStrike" dirty="0"/>
                        <a:t>Progress</a:t>
                      </a:r>
                      <a:endParaRPr lang="en-US" sz="1600" b="0" i="0" u="none" strike="noStrike" dirty="0">
                        <a:solidFill>
                          <a:srgbClr val="FFFFFF"/>
                        </a:solidFill>
                        <a:latin typeface="Calibri"/>
                      </a:endParaRPr>
                    </a:p>
                  </a:txBody>
                  <a:tcPr marL="6982" marR="6982" marT="6982" marB="0" anchor="b"/>
                </a:tc>
              </a:tr>
              <a:tr h="561203">
                <a:tc>
                  <a:txBody>
                    <a:bodyPr/>
                    <a:lstStyle/>
                    <a:p>
                      <a:pPr algn="l" fontAlgn="b"/>
                      <a:r>
                        <a:rPr lang="en-US" sz="1600" u="none" strike="noStrike" dirty="0"/>
                        <a:t>L.1.1</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dirty="0"/>
                        <a:t>Mastery of disciplinary knowledge as developed in departmental learning assessment plans</a:t>
                      </a:r>
                      <a:endParaRPr lang="en-US" sz="1600" b="0" i="0" u="none" strike="noStrike" dirty="0">
                        <a:solidFill>
                          <a:srgbClr val="444444"/>
                        </a:solidFill>
                        <a:latin typeface="Calibri"/>
                      </a:endParaRPr>
                    </a:p>
                  </a:txBody>
                  <a:tcPr marL="6982" marR="6982" marT="6982" marB="0" anchor="ctr"/>
                </a:tc>
                <a:tc gridSpan="2">
                  <a:txBody>
                    <a:bodyPr/>
                    <a:lstStyle/>
                    <a:p>
                      <a:pPr algn="ctr" fontAlgn="b"/>
                      <a:r>
                        <a:rPr lang="en-US" sz="1600" u="none" strike="noStrike" dirty="0"/>
                        <a:t>plans in place</a:t>
                      </a:r>
                      <a:endParaRPr lang="en-US" sz="1600" b="0" i="0" u="none" strike="noStrike" dirty="0">
                        <a:solidFill>
                          <a:srgbClr val="000000"/>
                        </a:solidFill>
                        <a:latin typeface="Calibri"/>
                      </a:endParaRPr>
                    </a:p>
                  </a:txBody>
                  <a:tcPr marL="6982" marR="6982" marT="6982" marB="0" anchor="ctr"/>
                </a:tc>
                <a:tc hMerge="1">
                  <a:txBody>
                    <a:bodyPr/>
                    <a:lstStyle/>
                    <a:p>
                      <a:endParaRPr lang="en-US"/>
                    </a:p>
                  </a:txBody>
                  <a:tcPr/>
                </a:tc>
                <a:tc gridSpan="2">
                  <a:txBody>
                    <a:bodyPr/>
                    <a:lstStyle/>
                    <a:p>
                      <a:pPr algn="ctr" fontAlgn="b"/>
                      <a:r>
                        <a:rPr lang="en-US" sz="1600" u="none" strike="noStrike" dirty="0"/>
                        <a:t>plan improvement</a:t>
                      </a:r>
                      <a:endParaRPr lang="en-US" sz="1600" b="0" i="0" u="none" strike="noStrike" dirty="0">
                        <a:solidFill>
                          <a:srgbClr val="000000"/>
                        </a:solidFill>
                        <a:latin typeface="Calibri"/>
                      </a:endParaRPr>
                    </a:p>
                  </a:txBody>
                  <a:tcPr marL="6982" marR="6982" marT="6982" marB="0" anchor="ctr"/>
                </a:tc>
                <a:tc hMerge="1">
                  <a:txBody>
                    <a:bodyPr/>
                    <a:lstStyle/>
                    <a:p>
                      <a:endParaRPr lang="en-US"/>
                    </a:p>
                  </a:txBody>
                  <a:tcP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ctr" fontAlgn="b"/>
                      <a:r>
                        <a:rPr lang="en-US" sz="1600" u="none" strike="noStrike" dirty="0"/>
                        <a:t>Achieve targets</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solidFill>
                            <a:schemeClr val="accent3">
                              <a:lumMod val="75000"/>
                            </a:schemeClr>
                          </a:solidFill>
                        </a:rPr>
                        <a:t>↑</a:t>
                      </a:r>
                      <a:endParaRPr lang="en-US" sz="1600" b="1" i="0" u="none" strike="noStrike" dirty="0">
                        <a:solidFill>
                          <a:schemeClr val="accent3">
                            <a:lumMod val="75000"/>
                          </a:schemeClr>
                        </a:solidFill>
                        <a:latin typeface="Calibri"/>
                      </a:endParaRPr>
                    </a:p>
                  </a:txBody>
                  <a:tcPr marL="6982" marR="6982" marT="6982" marB="0" anchor="ctr"/>
                </a:tc>
              </a:tr>
              <a:tr h="1447908">
                <a:tc>
                  <a:txBody>
                    <a:bodyPr/>
                    <a:lstStyle/>
                    <a:p>
                      <a:pPr algn="l" fontAlgn="b"/>
                      <a:r>
                        <a:rPr lang="en-US" sz="1600" u="none" strike="noStrike" dirty="0"/>
                        <a:t>L.1.2</a:t>
                      </a:r>
                      <a:endParaRPr lang="en-US" sz="1600" b="0" i="0" u="none" strike="noStrike" dirty="0">
                        <a:solidFill>
                          <a:srgbClr val="000000"/>
                        </a:solidFill>
                        <a:latin typeface="Calibri"/>
                      </a:endParaRPr>
                    </a:p>
                  </a:txBody>
                  <a:tcPr marL="6982" marR="6982" marT="6982" marB="0" anchor="ctr"/>
                </a:tc>
                <a:tc>
                  <a:txBody>
                    <a:bodyPr/>
                    <a:lstStyle/>
                    <a:p>
                      <a:pPr algn="l" fontAlgn="ctr"/>
                      <a:r>
                        <a:rPr lang="en-US" sz="1600" u="none" strike="noStrike" dirty="0"/>
                        <a:t>University measures of undergraduate student mastery of critical thinking, oral communication, written communication, quantitative reasoning, understanding of diversity and understanding of contemporary issues in science will be developed by 2014.  Targets set in learning assessment plans will be met by 2019.</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l" fontAlgn="b"/>
                      <a:r>
                        <a:rPr lang="en-US" sz="1600" u="none" strike="noStrike" dirty="0"/>
                        <a:t> </a:t>
                      </a:r>
                      <a:endParaRPr lang="en-US" sz="1600" b="0" i="0" u="none" strike="noStrike" dirty="0">
                        <a:solidFill>
                          <a:srgbClr val="000000"/>
                        </a:solidFill>
                        <a:latin typeface="Calibri"/>
                      </a:endParaRPr>
                    </a:p>
                  </a:txBody>
                  <a:tcPr marL="6982" marR="6982" marT="6982" marB="0" anchor="b"/>
                </a:tc>
                <a:tc gridSpan="2">
                  <a:txBody>
                    <a:bodyPr/>
                    <a:lstStyle/>
                    <a:p>
                      <a:pPr algn="ctr" fontAlgn="b"/>
                      <a:r>
                        <a:rPr lang="en-US" sz="1600" u="none" strike="noStrike" dirty="0" smtClean="0"/>
                        <a:t>Redefined </a:t>
                      </a:r>
                      <a:r>
                        <a:rPr lang="en-US" sz="1600" u="none" strike="noStrike" dirty="0"/>
                        <a:t>outcomes, began assess</a:t>
                      </a:r>
                      <a:endParaRPr lang="en-US" sz="1600" b="0" i="0" u="none" strike="noStrike" dirty="0">
                        <a:solidFill>
                          <a:srgbClr val="000000"/>
                        </a:solidFill>
                        <a:latin typeface="Calibri"/>
                      </a:endParaRPr>
                    </a:p>
                  </a:txBody>
                  <a:tcPr marL="6982" marR="6982" marT="6982" marB="0" anchor="ctr"/>
                </a:tc>
                <a:tc hMerge="1">
                  <a:txBody>
                    <a:bodyPr/>
                    <a:lstStyle/>
                    <a:p>
                      <a:pPr algn="ctr" fontAlgn="b"/>
                      <a:endParaRPr lang="en-US" sz="1600" b="0" i="0" u="none" strike="noStrike" dirty="0">
                        <a:solidFill>
                          <a:srgbClr val="000000"/>
                        </a:solidFill>
                        <a:latin typeface="Calibri"/>
                      </a:endParaRPr>
                    </a:p>
                  </a:txBody>
                  <a:tcPr marL="6982" marR="6982" marT="6982" marB="0" anchor="ctr"/>
                </a:tc>
                <a:tc>
                  <a:txBody>
                    <a:bodyPr/>
                    <a:lstStyle/>
                    <a:p>
                      <a:pPr algn="ctr" fontAlgn="b"/>
                      <a:r>
                        <a:rPr lang="en-US" sz="1600" u="none" strike="noStrike" dirty="0"/>
                        <a:t> </a:t>
                      </a:r>
                      <a:endParaRPr lang="en-US" sz="1600" b="0" i="0" u="none" strike="noStrike" dirty="0">
                        <a:solidFill>
                          <a:srgbClr val="000000"/>
                        </a:solidFill>
                        <a:latin typeface="Calibri"/>
                      </a:endParaRPr>
                    </a:p>
                  </a:txBody>
                  <a:tcPr marL="6982" marR="6982" marT="6982" marB="0" anchor="ctr"/>
                </a:tc>
                <a:tc>
                  <a:txBody>
                    <a:bodyPr/>
                    <a:lstStyle/>
                    <a:p>
                      <a:pPr algn="ctr" fontAlgn="b"/>
                      <a:r>
                        <a:rPr lang="en-US" sz="1600" u="none" strike="noStrike" dirty="0"/>
                        <a:t>Develop measures by '14, meet targets by '19</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solidFill>
                            <a:schemeClr val="accent3">
                              <a:lumMod val="75000"/>
                            </a:schemeClr>
                          </a:solidFill>
                        </a:rPr>
                        <a:t>↑</a:t>
                      </a:r>
                      <a:endParaRPr lang="en-US" sz="1600" b="1" i="0" u="none" strike="noStrike" dirty="0">
                        <a:solidFill>
                          <a:schemeClr val="accent3">
                            <a:lumMod val="75000"/>
                          </a:schemeClr>
                        </a:solidFill>
                        <a:latin typeface="Calibri"/>
                      </a:endParaRPr>
                    </a:p>
                  </a:txBody>
                  <a:tcPr marL="6982" marR="6982" marT="6982" marB="0" anchor="ctr"/>
                </a:tc>
              </a:tr>
              <a:tr h="280605">
                <a:tc>
                  <a:txBody>
                    <a:bodyPr/>
                    <a:lstStyle/>
                    <a:p>
                      <a:pPr algn="l" fontAlgn="b"/>
                      <a:r>
                        <a:rPr lang="en-US" sz="1600" u="none" strike="noStrike" dirty="0"/>
                        <a:t>L.2.1</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dirty="0"/>
                        <a:t>Bachelor Graduation Rate (entering cohort from 6 years prior)</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dirty="0"/>
                        <a:t>48%</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dirty="0"/>
                        <a:t>47%</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dirty="0"/>
                        <a:t>51%</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dirty="0"/>
                        <a:t>49%</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65%</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solidFill>
                            <a:srgbClr val="C00000"/>
                          </a:solidFill>
                        </a:rPr>
                        <a:t>↓</a:t>
                      </a:r>
                      <a:endParaRPr lang="en-US" sz="1600" b="1" i="0" u="none" strike="noStrike" dirty="0">
                        <a:solidFill>
                          <a:srgbClr val="C00000"/>
                        </a:solidFill>
                        <a:latin typeface="Calibri"/>
                      </a:endParaRPr>
                    </a:p>
                  </a:txBody>
                  <a:tcPr marL="6982" marR="6982" marT="6982" marB="0" anchor="ctr"/>
                </a:tc>
              </a:tr>
              <a:tr h="280605">
                <a:tc>
                  <a:txBody>
                    <a:bodyPr/>
                    <a:lstStyle/>
                    <a:p>
                      <a:pPr algn="l" fontAlgn="b"/>
                      <a:r>
                        <a:rPr lang="en-US" sz="1600" u="none" strike="noStrike" dirty="0"/>
                        <a:t>L.2.2</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a:t>Graduate Degrees Awarded (Summer, Fall, Spring)</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485</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519</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548</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dirty="0"/>
                        <a:t>591</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625</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solidFill>
                            <a:schemeClr val="accent3">
                              <a:lumMod val="75000"/>
                            </a:schemeClr>
                          </a:solidFill>
                        </a:rPr>
                        <a:t>↑</a:t>
                      </a:r>
                      <a:endParaRPr lang="en-US" sz="1600" b="1" i="0" u="none" strike="noStrike" dirty="0">
                        <a:solidFill>
                          <a:schemeClr val="accent3">
                            <a:lumMod val="75000"/>
                          </a:schemeClr>
                        </a:solidFill>
                        <a:latin typeface="Calibri"/>
                      </a:endParaRPr>
                    </a:p>
                  </a:txBody>
                  <a:tcPr marL="6982" marR="6982" marT="6982" marB="0" anchor="ctr"/>
                </a:tc>
              </a:tr>
              <a:tr h="280605">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a:t>Doctoral Degrees Awarded (Summer, Fall, Spring)</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45</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45</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56</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dirty="0"/>
                        <a:t>53</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80</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solidFill>
                            <a:srgbClr val="C00000"/>
                          </a:solidFill>
                        </a:rPr>
                        <a:t>↓</a:t>
                      </a:r>
                      <a:endParaRPr lang="en-US" sz="1600" b="1" i="0" u="none" strike="noStrike" dirty="0">
                        <a:solidFill>
                          <a:srgbClr val="C00000"/>
                        </a:solidFill>
                        <a:latin typeface="Calibri"/>
                      </a:endParaRPr>
                    </a:p>
                  </a:txBody>
                  <a:tcPr marL="6982" marR="6982" marT="6982" marB="0" anchor="ctr"/>
                </a:tc>
              </a:tr>
              <a:tr h="280605">
                <a:tc>
                  <a:txBody>
                    <a:bodyPr/>
                    <a:lstStyle/>
                    <a:p>
                      <a:pPr algn="l" fontAlgn="b"/>
                      <a:r>
                        <a:rPr lang="en-US" sz="1600" u="none" strike="noStrike" dirty="0"/>
                        <a:t>L.2.3</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a:t>Associate Degrees Awarded (Summer, Fall, Spring)</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9</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dirty="0"/>
                        <a:t>31</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70</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solidFill>
                            <a:schemeClr val="accent3">
                              <a:lumMod val="75000"/>
                            </a:schemeClr>
                          </a:solidFill>
                        </a:rPr>
                        <a:t>↑</a:t>
                      </a:r>
                      <a:endParaRPr lang="en-US" sz="1600" b="1" i="0" u="none" strike="noStrike" dirty="0">
                        <a:solidFill>
                          <a:schemeClr val="accent3">
                            <a:lumMod val="75000"/>
                          </a:schemeClr>
                        </a:solidFill>
                        <a:latin typeface="Calibri"/>
                      </a:endParaRPr>
                    </a:p>
                  </a:txBody>
                  <a:tcPr marL="6982" marR="6982" marT="6982" marB="0" anchor="ctr"/>
                </a:tc>
              </a:tr>
              <a:tr h="280605">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dirty="0"/>
                        <a:t>Workforce Certificates Awarded (Summer, Fall, Spring)</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13</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dirty="0"/>
                        <a:t>20</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65</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solidFill>
                            <a:schemeClr val="accent3">
                              <a:lumMod val="75000"/>
                            </a:schemeClr>
                          </a:solidFill>
                        </a:rPr>
                        <a:t>↑</a:t>
                      </a:r>
                      <a:endParaRPr lang="en-US" sz="1600" b="1" i="0" u="none" strike="noStrike" dirty="0">
                        <a:solidFill>
                          <a:schemeClr val="accent3">
                            <a:lumMod val="75000"/>
                          </a:schemeClr>
                        </a:solidFill>
                        <a:latin typeface="Calibri"/>
                      </a:endParaRPr>
                    </a:p>
                  </a:txBody>
                  <a:tcPr marL="6982" marR="6982" marT="6982" marB="0" anchor="ctr"/>
                </a:tc>
              </a:tr>
              <a:tr h="280605">
                <a:tc>
                  <a:txBody>
                    <a:bodyPr/>
                    <a:lstStyle/>
                    <a:p>
                      <a:pPr algn="l" fontAlgn="b"/>
                      <a:r>
                        <a:rPr lang="en-US" sz="1600" u="none" strike="noStrike"/>
                        <a:t>L.2.4</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dirty="0"/>
                        <a:t>FTFTF Retention Rate (entering cohort from prior Fall)</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72%</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74%</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74%</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dirty="0"/>
                        <a:t>74%</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82%</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t>↔</a:t>
                      </a:r>
                      <a:endParaRPr lang="en-US" sz="1600" b="1" i="0" u="none" strike="noStrike" dirty="0">
                        <a:solidFill>
                          <a:schemeClr val="accent3">
                            <a:lumMod val="75000"/>
                          </a:schemeClr>
                        </a:solidFill>
                        <a:latin typeface="Calibri"/>
                      </a:endParaRPr>
                    </a:p>
                  </a:txBody>
                  <a:tcPr marL="6982" marR="6982" marT="6982" marB="0" anchor="ctr"/>
                </a:tc>
              </a:tr>
              <a:tr h="280605">
                <a:tc>
                  <a:txBody>
                    <a:bodyPr/>
                    <a:lstStyle/>
                    <a:p>
                      <a:pPr algn="l" fontAlgn="b"/>
                      <a:r>
                        <a:rPr lang="en-US" sz="1600" u="none" strike="noStrike"/>
                        <a:t>L.3.1</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dirty="0"/>
                        <a:t>Employed in Major Field or Position of Choice (one year post-grad)</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57%</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66%</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63%</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dirty="0"/>
                        <a:t>64%</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 </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dirty="0"/>
                        <a:t>70%</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dirty="0"/>
                        <a:t> </a:t>
                      </a:r>
                      <a:r>
                        <a:rPr lang="en-US" sz="1600" b="1" u="none" strike="noStrike" dirty="0" smtClean="0">
                          <a:solidFill>
                            <a:schemeClr val="accent3">
                              <a:lumMod val="75000"/>
                            </a:schemeClr>
                          </a:solidFill>
                        </a:rPr>
                        <a:t>↑</a:t>
                      </a:r>
                      <a:endParaRPr lang="en-US" sz="1600" b="1" i="0" u="none" strike="noStrike" dirty="0">
                        <a:solidFill>
                          <a:schemeClr val="accent3">
                            <a:lumMod val="75000"/>
                          </a:schemeClr>
                        </a:solidFill>
                        <a:latin typeface="Calibri"/>
                      </a:endParaRPr>
                    </a:p>
                  </a:txBody>
                  <a:tcPr marL="6982" marR="6982" marT="6982" marB="0" anchor="ctr"/>
                </a:tc>
              </a:tr>
              <a:tr h="280605">
                <a:tc>
                  <a:txBody>
                    <a:bodyPr/>
                    <a:lstStyle/>
                    <a:p>
                      <a:pPr algn="l" fontAlgn="b"/>
                      <a:r>
                        <a:rPr lang="en-US" sz="1600" u="none" strike="noStrike"/>
                        <a:t>L.3.2</a:t>
                      </a:r>
                      <a:endParaRPr lang="en-US" sz="1600" b="0" i="0" u="none" strike="noStrike">
                        <a:solidFill>
                          <a:srgbClr val="000000"/>
                        </a:solidFill>
                        <a:latin typeface="Calibri"/>
                      </a:endParaRPr>
                    </a:p>
                  </a:txBody>
                  <a:tcPr marL="6982" marR="6982" marT="6982" marB="0" anchor="ctr"/>
                </a:tc>
                <a:tc>
                  <a:txBody>
                    <a:bodyPr/>
                    <a:lstStyle/>
                    <a:p>
                      <a:pPr algn="l" fontAlgn="b"/>
                      <a:r>
                        <a:rPr lang="en-US" sz="1600" u="none" strike="noStrike" dirty="0"/>
                        <a:t>Graduate School Enrollment (one year post-grad)</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a:t>20%</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25%</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a:t>22%</a:t>
                      </a:r>
                      <a:endParaRPr lang="en-US" sz="1600" b="0" i="0" u="none" strike="noStrike">
                        <a:solidFill>
                          <a:srgbClr val="000000"/>
                        </a:solidFill>
                        <a:latin typeface="Calibri"/>
                      </a:endParaRPr>
                    </a:p>
                  </a:txBody>
                  <a:tcPr marL="6982" marR="6982" marT="6982" marB="0" anchor="ctr"/>
                </a:tc>
                <a:tc>
                  <a:txBody>
                    <a:bodyPr/>
                    <a:lstStyle/>
                    <a:p>
                      <a:pPr algn="r" fontAlgn="b"/>
                      <a:r>
                        <a:rPr lang="en-US" sz="1600" u="none" strike="noStrike" dirty="0"/>
                        <a:t>18%</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dirty="0"/>
                        <a:t> </a:t>
                      </a:r>
                      <a:endParaRPr lang="en-US" sz="1600" b="0" i="0" u="none" strike="noStrike" dirty="0">
                        <a:solidFill>
                          <a:srgbClr val="000000"/>
                        </a:solidFill>
                        <a:latin typeface="Calibri"/>
                      </a:endParaRPr>
                    </a:p>
                  </a:txBody>
                  <a:tcPr marL="6982" marR="6982" marT="6982" marB="0" anchor="ctr"/>
                </a:tc>
                <a:tc>
                  <a:txBody>
                    <a:bodyPr/>
                    <a:lstStyle/>
                    <a:p>
                      <a:pPr algn="r" fontAlgn="b"/>
                      <a:r>
                        <a:rPr lang="en-US" sz="1600" u="none" strike="noStrike" dirty="0"/>
                        <a:t>25%</a:t>
                      </a:r>
                      <a:endParaRPr lang="en-US" sz="1600" b="0" i="0" u="none" strike="noStrike" dirty="0">
                        <a:solidFill>
                          <a:srgbClr val="000000"/>
                        </a:solidFill>
                        <a:latin typeface="Calibri"/>
                      </a:endParaRPr>
                    </a:p>
                  </a:txBody>
                  <a:tcPr marL="6982" marR="6982" marT="6982" marB="0" anchor="ctr"/>
                </a:tc>
                <a:tc>
                  <a:txBody>
                    <a:bodyPr/>
                    <a:lstStyle/>
                    <a:p>
                      <a:pPr algn="l" fontAlgn="b"/>
                      <a:r>
                        <a:rPr lang="en-US" sz="1600" u="none" strike="noStrike"/>
                        <a:t> </a:t>
                      </a:r>
                      <a:endParaRPr lang="en-US" sz="1600" b="0" i="0" u="none" strike="noStrike">
                        <a:solidFill>
                          <a:srgbClr val="000000"/>
                        </a:solidFill>
                        <a:latin typeface="Calibri"/>
                      </a:endParaRPr>
                    </a:p>
                  </a:txBody>
                  <a:tcPr marL="6982" marR="6982" marT="6982" marB="0" anchor="b"/>
                </a:tc>
                <a:tc>
                  <a:txBody>
                    <a:bodyPr/>
                    <a:lstStyle/>
                    <a:p>
                      <a:pPr algn="ctr" fontAlgn="b"/>
                      <a:r>
                        <a:rPr lang="en-US" sz="1600" u="none" strike="noStrike"/>
                        <a:t> </a:t>
                      </a:r>
                      <a:r>
                        <a:rPr lang="en-US" sz="1600" b="1" u="none" strike="noStrike" smtClean="0">
                          <a:solidFill>
                            <a:srgbClr val="C00000"/>
                          </a:solidFill>
                        </a:rPr>
                        <a:t>↓</a:t>
                      </a:r>
                      <a:endParaRPr lang="en-US" sz="1600" b="1" i="0" u="none" strike="noStrike" dirty="0">
                        <a:solidFill>
                          <a:srgbClr val="00B050"/>
                        </a:solidFill>
                        <a:latin typeface="Calibri"/>
                      </a:endParaRPr>
                    </a:p>
                  </a:txBody>
                  <a:tcPr marL="6982" marR="6982" marT="6982" marB="0" anchor="ctr"/>
                </a:tc>
              </a:tr>
              <a:tr h="235705">
                <a:tc gridSpan="10">
                  <a:txBody>
                    <a:bodyPr/>
                    <a:lstStyle/>
                    <a:p>
                      <a:pPr algn="l" fontAlgn="b"/>
                      <a:r>
                        <a:rPr lang="en-US" sz="1200" u="none" strike="noStrike" dirty="0"/>
                        <a:t>Sources: MSU Office of Planning and Analysis, OCHE Student Data Warehouse, Career Services Career Destinations Survey, Provost's Office</a:t>
                      </a:r>
                      <a:endParaRPr lang="en-US" sz="1200" b="0" i="0" u="none" strike="noStrike" dirty="0">
                        <a:solidFill>
                          <a:srgbClr val="000000"/>
                        </a:solidFill>
                        <a:latin typeface="Calibri"/>
                      </a:endParaRPr>
                    </a:p>
                  </a:txBody>
                  <a:tcPr marL="6982" marR="6982" marT="698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2370945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Planning</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solidFill>
                  <a:schemeClr val="accent1">
                    <a:lumMod val="60000"/>
                    <a:lumOff val="40000"/>
                  </a:schemeClr>
                </a:solidFill>
              </a:rPr>
              <a:t>Strategic Plan Progress</a:t>
            </a:r>
          </a:p>
          <a:p>
            <a:pPr lvl="1"/>
            <a:r>
              <a:rPr lang="en-US" dirty="0" smtClean="0">
                <a:solidFill>
                  <a:schemeClr val="accent1">
                    <a:lumMod val="60000"/>
                    <a:lumOff val="40000"/>
                  </a:schemeClr>
                </a:solidFill>
              </a:rPr>
              <a:t>Semi-monthly updates</a:t>
            </a:r>
          </a:p>
          <a:p>
            <a:pPr lvl="1"/>
            <a:r>
              <a:rPr lang="en-US" dirty="0" smtClean="0"/>
              <a:t>Year One Report </a:t>
            </a:r>
          </a:p>
          <a:p>
            <a:pPr lvl="1"/>
            <a:r>
              <a:rPr lang="en-US" dirty="0" smtClean="0"/>
              <a:t>Budget Alignment</a:t>
            </a:r>
            <a:endParaRPr lang="en-US" dirty="0"/>
          </a:p>
          <a:p>
            <a:r>
              <a:rPr lang="en-US" dirty="0" smtClean="0"/>
              <a:t>Planning Council</a:t>
            </a:r>
          </a:p>
          <a:p>
            <a:pPr lvl="1"/>
            <a:r>
              <a:rPr lang="en-US" dirty="0" smtClean="0"/>
              <a:t>Assess coverage</a:t>
            </a:r>
          </a:p>
          <a:p>
            <a:pPr lvl="1"/>
            <a:r>
              <a:rPr lang="en-US" dirty="0" smtClean="0"/>
              <a:t>Monitor progress</a:t>
            </a:r>
          </a:p>
        </p:txBody>
      </p:sp>
    </p:spTree>
    <p:extLst>
      <p:ext uri="{BB962C8B-B14F-4D97-AF65-F5344CB8AC3E}">
        <p14:creationId xmlns:p14="http://schemas.microsoft.com/office/powerpoint/2010/main" val="4181549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a:srcRect/>
          <a:stretch>
            <a:fillRect/>
          </a:stretch>
        </p:blipFill>
        <p:spPr bwMode="auto">
          <a:xfrm>
            <a:off x="2904706" y="491490"/>
            <a:ext cx="3334589" cy="5303520"/>
          </a:xfrm>
          <a:prstGeom prst="rect">
            <a:avLst/>
          </a:prstGeom>
          <a:noFill/>
          <a:ln w="9525">
            <a:noFill/>
            <a:miter lim="800000"/>
            <a:headEnd/>
            <a:tailEnd/>
          </a:ln>
        </p:spPr>
      </p:pic>
    </p:spTree>
    <p:extLst>
      <p:ext uri="{BB962C8B-B14F-4D97-AF65-F5344CB8AC3E}">
        <p14:creationId xmlns:p14="http://schemas.microsoft.com/office/powerpoint/2010/main" val="34955478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Planning</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solidFill>
                  <a:schemeClr val="accent1">
                    <a:lumMod val="60000"/>
                    <a:lumOff val="40000"/>
                  </a:schemeClr>
                </a:solidFill>
              </a:rPr>
              <a:t>Strategic Plan Progress</a:t>
            </a:r>
          </a:p>
          <a:p>
            <a:pPr lvl="1"/>
            <a:r>
              <a:rPr lang="en-US" dirty="0" smtClean="0">
                <a:solidFill>
                  <a:schemeClr val="accent1">
                    <a:lumMod val="60000"/>
                    <a:lumOff val="40000"/>
                  </a:schemeClr>
                </a:solidFill>
              </a:rPr>
              <a:t>Semi-monthly updates</a:t>
            </a:r>
          </a:p>
          <a:p>
            <a:pPr lvl="1"/>
            <a:r>
              <a:rPr lang="en-US" dirty="0" smtClean="0">
                <a:solidFill>
                  <a:schemeClr val="accent1">
                    <a:lumMod val="60000"/>
                    <a:lumOff val="40000"/>
                  </a:schemeClr>
                </a:solidFill>
              </a:rPr>
              <a:t>Year One Report </a:t>
            </a:r>
          </a:p>
          <a:p>
            <a:pPr lvl="1"/>
            <a:r>
              <a:rPr lang="en-US" dirty="0" smtClean="0"/>
              <a:t>Budget Alignment</a:t>
            </a:r>
            <a:endParaRPr lang="en-US" dirty="0"/>
          </a:p>
          <a:p>
            <a:r>
              <a:rPr lang="en-US" dirty="0" smtClean="0"/>
              <a:t>Planning Council</a:t>
            </a:r>
          </a:p>
          <a:p>
            <a:pPr lvl="1"/>
            <a:r>
              <a:rPr lang="en-US" dirty="0" smtClean="0"/>
              <a:t>Assess coverage</a:t>
            </a:r>
          </a:p>
          <a:p>
            <a:pPr lvl="1"/>
            <a:r>
              <a:rPr lang="en-US" dirty="0" smtClean="0"/>
              <a:t>Monitor progress</a:t>
            </a:r>
          </a:p>
        </p:txBody>
      </p:sp>
    </p:spTree>
    <p:extLst>
      <p:ext uri="{BB962C8B-B14F-4D97-AF65-F5344CB8AC3E}">
        <p14:creationId xmlns:p14="http://schemas.microsoft.com/office/powerpoint/2010/main" val="963873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4B82D"/>
                </a:solidFill>
                <a:latin typeface="Century Schoolbook" panose="02040604050505020304" pitchFamily="18" charset="0"/>
              </a:rPr>
              <a:t>Enrollment and Classroom Use</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1752600" y="1752600"/>
            <a:ext cx="6172200" cy="3124200"/>
          </a:xfrm>
        </p:spPr>
        <p:txBody>
          <a:bodyPr/>
          <a:lstStyle/>
          <a:p>
            <a:r>
              <a:rPr lang="en-US" dirty="0" smtClean="0"/>
              <a:t>TEAL Classrooms </a:t>
            </a:r>
          </a:p>
          <a:p>
            <a:pPr marL="0" indent="0">
              <a:buNone/>
            </a:pPr>
            <a:r>
              <a:rPr lang="en-US" sz="2400" dirty="0"/>
              <a:t>	</a:t>
            </a:r>
            <a:r>
              <a:rPr lang="en-US" sz="2400" dirty="0" smtClean="0"/>
              <a:t>(Technology Enhanced Active Learning)</a:t>
            </a:r>
          </a:p>
          <a:p>
            <a:r>
              <a:rPr lang="en-US" dirty="0" smtClean="0"/>
              <a:t>Evening Sections</a:t>
            </a:r>
          </a:p>
          <a:p>
            <a:r>
              <a:rPr lang="en-US" dirty="0" smtClean="0"/>
              <a:t>Space Management Software </a:t>
            </a:r>
          </a:p>
          <a:p>
            <a:pPr marL="0" indent="0">
              <a:buNone/>
            </a:pPr>
            <a:r>
              <a:rPr lang="en-US" sz="2400" dirty="0"/>
              <a:t>	</a:t>
            </a:r>
            <a:r>
              <a:rPr lang="en-US" sz="2400" dirty="0" smtClean="0"/>
              <a:t>(Ad Astra)</a:t>
            </a:r>
            <a:endParaRPr lang="en-US" sz="2400" dirty="0"/>
          </a:p>
        </p:txBody>
      </p:sp>
    </p:spTree>
    <p:extLst>
      <p:ext uri="{BB962C8B-B14F-4D97-AF65-F5344CB8AC3E}">
        <p14:creationId xmlns:p14="http://schemas.microsoft.com/office/powerpoint/2010/main" val="26964224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solidFill>
                  <a:srgbClr val="F4B82D"/>
                </a:solidFill>
                <a:latin typeface="Century Schoolbook" panose="02040604050505020304" pitchFamily="18" charset="0"/>
              </a:rPr>
              <a:t>Budget Alignment Examples</a:t>
            </a:r>
            <a:endParaRPr lang="en-US" sz="4000"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0" y="1190625"/>
            <a:ext cx="9144000" cy="4914900"/>
          </a:xfrm>
        </p:spPr>
        <p:txBody>
          <a:bodyPr>
            <a:normAutofit fontScale="77500" lnSpcReduction="20000"/>
          </a:bodyPr>
          <a:lstStyle/>
          <a:p>
            <a:pPr>
              <a:buNone/>
            </a:pPr>
            <a:r>
              <a:rPr lang="en-US" b="1" dirty="0" smtClean="0"/>
              <a:t>Learning Budget alignment </a:t>
            </a:r>
            <a:r>
              <a:rPr lang="en-US" b="1" i="1" dirty="0" smtClean="0"/>
              <a:t>(2012–13 investments unless otherwise noted)</a:t>
            </a:r>
          </a:p>
          <a:p>
            <a:pPr>
              <a:buNone/>
            </a:pPr>
            <a:endParaRPr lang="en-US" b="1" i="1" dirty="0" smtClean="0"/>
          </a:p>
          <a:p>
            <a:r>
              <a:rPr lang="en-US" dirty="0" smtClean="0"/>
              <a:t>$3.1 million in new tenure-track faculty lines in 2011–12 and 2012–13</a:t>
            </a:r>
          </a:p>
          <a:p>
            <a:r>
              <a:rPr lang="en-US" dirty="0" smtClean="0"/>
              <a:t>$1.4 million for additional class sections to serve growing enrollment in 2011–12 and 2012–13</a:t>
            </a:r>
          </a:p>
          <a:p>
            <a:r>
              <a:rPr lang="en-US" dirty="0" smtClean="0"/>
              <a:t>$25 million gift to fund construction of new Jake Jabs College of Business and Entrepreneurship and develop new College programs</a:t>
            </a:r>
          </a:p>
          <a:p>
            <a:r>
              <a:rPr lang="en-US" dirty="0" smtClean="0"/>
              <a:t>$150,000 to support strategic investment proposals for math, statistics, and chemistry instructional redesign and enhancement</a:t>
            </a:r>
          </a:p>
          <a:p>
            <a:r>
              <a:rPr lang="en-US" dirty="0" smtClean="0"/>
              <a:t>$455,000 for Office of Student Success programs like Smarty Cats tutoring, financial literacy, and career coaching</a:t>
            </a:r>
          </a:p>
          <a:p>
            <a:r>
              <a:rPr lang="en-US" dirty="0" smtClean="0"/>
              <a:t>$1 million in renovated classroom and collaboration spaces</a:t>
            </a:r>
            <a:endParaRPr lang="en-US" dirty="0"/>
          </a:p>
        </p:txBody>
      </p:sp>
    </p:spTree>
    <p:extLst>
      <p:ext uri="{BB962C8B-B14F-4D97-AF65-F5344CB8AC3E}">
        <p14:creationId xmlns:p14="http://schemas.microsoft.com/office/powerpoint/2010/main" val="4013932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smtClean="0">
                <a:solidFill>
                  <a:srgbClr val="F4B82D"/>
                </a:solidFill>
                <a:latin typeface="Century Schoolbook" panose="02040604050505020304" pitchFamily="18" charset="0"/>
              </a:rPr>
              <a:t>Budget Alignment Examples</a:t>
            </a:r>
            <a:endParaRPr lang="en-US" sz="4000"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0" y="1190625"/>
            <a:ext cx="9144000" cy="4914900"/>
          </a:xfrm>
        </p:spPr>
        <p:txBody>
          <a:bodyPr>
            <a:normAutofit fontScale="77500" lnSpcReduction="20000"/>
          </a:bodyPr>
          <a:lstStyle/>
          <a:p>
            <a:pPr>
              <a:buNone/>
            </a:pPr>
            <a:r>
              <a:rPr lang="en-US" b="1" dirty="0" smtClean="0"/>
              <a:t>Discovery Budget alignment </a:t>
            </a:r>
            <a:r>
              <a:rPr lang="en-US" b="1" i="1" dirty="0" smtClean="0"/>
              <a:t>(2012–13 investments unless otherwise noted)</a:t>
            </a:r>
          </a:p>
          <a:p>
            <a:pPr>
              <a:buNone/>
            </a:pPr>
            <a:endParaRPr lang="en-US" b="1" i="1" dirty="0" smtClean="0"/>
          </a:p>
          <a:p>
            <a:r>
              <a:rPr lang="en-US" dirty="0" smtClean="0"/>
              <a:t>$3.1 million in new tenure-track faculty lines since 2011 (also supports the Learning goal)</a:t>
            </a:r>
          </a:p>
          <a:p>
            <a:r>
              <a:rPr lang="en-US" dirty="0" smtClean="0"/>
              <a:t>$1.5 million in additional salary and research support to retain MSU’s talented faculty </a:t>
            </a:r>
          </a:p>
          <a:p>
            <a:r>
              <a:rPr lang="en-US" dirty="0" smtClean="0"/>
              <a:t>$6.3 million in new faculty startup packages</a:t>
            </a:r>
          </a:p>
          <a:p>
            <a:r>
              <a:rPr lang="en-US" dirty="0" smtClean="0"/>
              <a:t>$325,000 allocated for 2013-14 for 18 new competitively awarded graduate assistantships, plus $170,000 awarded in strategic investment proposal process for enhanced graduate recruiting and 11 additional graduate assistantships in specific programs </a:t>
            </a:r>
          </a:p>
          <a:p>
            <a:r>
              <a:rPr lang="en-US" dirty="0" smtClean="0"/>
              <a:t>$80,000 for Native American graduate students in science and engineering </a:t>
            </a:r>
          </a:p>
        </p:txBody>
      </p:sp>
    </p:spTree>
    <p:extLst>
      <p:ext uri="{BB962C8B-B14F-4D97-AF65-F5344CB8AC3E}">
        <p14:creationId xmlns:p14="http://schemas.microsoft.com/office/powerpoint/2010/main" val="25461987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Planning</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solidFill>
                  <a:schemeClr val="accent1">
                    <a:lumMod val="60000"/>
                    <a:lumOff val="40000"/>
                  </a:schemeClr>
                </a:solidFill>
              </a:rPr>
              <a:t>Strategic Plan Progress</a:t>
            </a:r>
          </a:p>
          <a:p>
            <a:pPr lvl="1"/>
            <a:r>
              <a:rPr lang="en-US" dirty="0" smtClean="0">
                <a:solidFill>
                  <a:schemeClr val="accent1">
                    <a:lumMod val="60000"/>
                    <a:lumOff val="40000"/>
                  </a:schemeClr>
                </a:solidFill>
              </a:rPr>
              <a:t>Semi-monthly updates</a:t>
            </a:r>
          </a:p>
          <a:p>
            <a:pPr lvl="1"/>
            <a:r>
              <a:rPr lang="en-US" dirty="0" smtClean="0">
                <a:solidFill>
                  <a:schemeClr val="accent1">
                    <a:lumMod val="60000"/>
                    <a:lumOff val="40000"/>
                  </a:schemeClr>
                </a:solidFill>
              </a:rPr>
              <a:t>Year One Report </a:t>
            </a:r>
          </a:p>
          <a:p>
            <a:pPr lvl="1"/>
            <a:r>
              <a:rPr lang="en-US" dirty="0" smtClean="0">
                <a:solidFill>
                  <a:schemeClr val="accent1">
                    <a:lumMod val="60000"/>
                    <a:lumOff val="40000"/>
                  </a:schemeClr>
                </a:solidFill>
              </a:rPr>
              <a:t>Budget Alignment</a:t>
            </a:r>
            <a:endParaRPr lang="en-US" dirty="0">
              <a:solidFill>
                <a:schemeClr val="accent1">
                  <a:lumMod val="60000"/>
                  <a:lumOff val="40000"/>
                </a:schemeClr>
              </a:solidFill>
            </a:endParaRPr>
          </a:p>
          <a:p>
            <a:r>
              <a:rPr lang="en-US" dirty="0" smtClean="0"/>
              <a:t>Planning Council</a:t>
            </a:r>
          </a:p>
          <a:p>
            <a:pPr lvl="1"/>
            <a:r>
              <a:rPr lang="en-US" dirty="0" smtClean="0"/>
              <a:t>Assess coverage</a:t>
            </a:r>
          </a:p>
          <a:p>
            <a:pPr lvl="1"/>
            <a:r>
              <a:rPr lang="en-US" dirty="0" smtClean="0"/>
              <a:t>Monitor progress</a:t>
            </a:r>
          </a:p>
        </p:txBody>
      </p:sp>
    </p:spTree>
    <p:extLst>
      <p:ext uri="{BB962C8B-B14F-4D97-AF65-F5344CB8AC3E}">
        <p14:creationId xmlns:p14="http://schemas.microsoft.com/office/powerpoint/2010/main" val="28753711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…and Analysis	</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457200" y="1238250"/>
            <a:ext cx="8229600" cy="4887913"/>
          </a:xfrm>
        </p:spPr>
        <p:txBody>
          <a:bodyPr>
            <a:normAutofit fontScale="85000" lnSpcReduction="10000"/>
          </a:bodyPr>
          <a:lstStyle/>
          <a:p>
            <a:r>
              <a:rPr lang="en-US" dirty="0" smtClean="0"/>
              <a:t>OPA Functions</a:t>
            </a:r>
          </a:p>
          <a:p>
            <a:pPr lvl="1"/>
            <a:r>
              <a:rPr lang="en-US" dirty="0" smtClean="0"/>
              <a:t>Maintain databases for official university reporting</a:t>
            </a:r>
          </a:p>
          <a:p>
            <a:pPr lvl="2"/>
            <a:r>
              <a:rPr lang="en-US" dirty="0" smtClean="0"/>
              <a:t>Data Governance</a:t>
            </a:r>
          </a:p>
          <a:p>
            <a:pPr lvl="1"/>
            <a:r>
              <a:rPr lang="en-US" dirty="0" smtClean="0"/>
              <a:t>Respond to Federal and State requirements, external requests</a:t>
            </a:r>
          </a:p>
          <a:p>
            <a:pPr lvl="2"/>
            <a:r>
              <a:rPr lang="en-US" dirty="0" smtClean="0"/>
              <a:t>Compliance</a:t>
            </a:r>
          </a:p>
          <a:p>
            <a:pPr lvl="1"/>
            <a:r>
              <a:rPr lang="en-US" dirty="0" smtClean="0"/>
              <a:t>Provide internal decision support</a:t>
            </a:r>
          </a:p>
          <a:p>
            <a:pPr lvl="2"/>
            <a:r>
              <a:rPr lang="en-US" dirty="0" smtClean="0"/>
              <a:t>Historic trends, comparisons, predictive modeling </a:t>
            </a:r>
          </a:p>
          <a:p>
            <a:r>
              <a:rPr lang="en-US" dirty="0" smtClean="0"/>
              <a:t>Plans for this year</a:t>
            </a:r>
          </a:p>
          <a:p>
            <a:pPr lvl="1"/>
            <a:r>
              <a:rPr lang="en-US" dirty="0" smtClean="0"/>
              <a:t>Improved communication of available data</a:t>
            </a:r>
          </a:p>
          <a:p>
            <a:pPr lvl="1"/>
            <a:r>
              <a:rPr lang="en-US" dirty="0" smtClean="0"/>
              <a:t>Build on predictive analyses</a:t>
            </a:r>
          </a:p>
          <a:p>
            <a:pPr lvl="1"/>
            <a:r>
              <a:rPr lang="en-US" dirty="0" smtClean="0"/>
              <a:t>Additional data collection, mining, and modeling efforts</a:t>
            </a:r>
          </a:p>
        </p:txBody>
      </p:sp>
    </p:spTree>
    <p:extLst>
      <p:ext uri="{BB962C8B-B14F-4D97-AF65-F5344CB8AC3E}">
        <p14:creationId xmlns:p14="http://schemas.microsoft.com/office/powerpoint/2010/main" val="9994334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646715"/>
            <a:ext cx="7772400" cy="1470025"/>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19899526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27"/>
            <a:ext cx="8229600" cy="3319900"/>
          </a:xfrm>
        </p:spPr>
        <p:txBody>
          <a:bodyPr>
            <a:noAutofit/>
          </a:bodyPr>
          <a:lstStyle/>
          <a:p>
            <a:r>
              <a:rPr lang="en-US" sz="4800" dirty="0" smtClean="0">
                <a:solidFill>
                  <a:srgbClr val="F4B82D"/>
                </a:solidFill>
                <a:latin typeface="Century Schoolbook" panose="02040604050505020304" pitchFamily="18" charset="0"/>
              </a:rPr>
              <a:t>Lindsay Murdock</a:t>
            </a:r>
            <a:r>
              <a:rPr lang="en-US" dirty="0" smtClean="0"/>
              <a:t/>
            </a:r>
            <a:br>
              <a:rPr lang="en-US" dirty="0" smtClean="0"/>
            </a:br>
            <a:r>
              <a:rPr lang="en-US" dirty="0" smtClean="0"/>
              <a:t>ASMSU President</a:t>
            </a:r>
            <a:br>
              <a:rPr lang="en-US" dirty="0" smtClean="0"/>
            </a:br>
            <a:r>
              <a:rPr lang="en-US" dirty="0" smtClean="0"/>
              <a:t>and </a:t>
            </a:r>
            <a:br>
              <a:rPr lang="en-US" dirty="0" smtClean="0"/>
            </a:br>
            <a:r>
              <a:rPr lang="en-US" sz="4800" dirty="0" smtClean="0">
                <a:solidFill>
                  <a:srgbClr val="F4B82D"/>
                </a:solidFill>
                <a:latin typeface="Century Schoolbook" panose="02040604050505020304" pitchFamily="18" charset="0"/>
              </a:rPr>
              <a:t>Lucas Smith</a:t>
            </a:r>
            <a:r>
              <a:rPr lang="en-US" dirty="0" smtClean="0"/>
              <a:t/>
            </a:r>
            <a:br>
              <a:rPr lang="en-US" dirty="0" smtClean="0"/>
            </a:br>
            <a:r>
              <a:rPr lang="en-US" dirty="0" smtClean="0"/>
              <a:t>ASMSU Vice President</a:t>
            </a:r>
            <a:endParaRPr lang="en-US" dirty="0"/>
          </a:p>
        </p:txBody>
      </p:sp>
    </p:spTree>
    <p:extLst>
      <p:ext uri="{BB962C8B-B14F-4D97-AF65-F5344CB8AC3E}">
        <p14:creationId xmlns:p14="http://schemas.microsoft.com/office/powerpoint/2010/main" val="1168347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Who is ASMSU?</a:t>
            </a:r>
            <a:endParaRPr lang="en-US" dirty="0">
              <a:solidFill>
                <a:srgbClr val="F4B82D"/>
              </a:solidFill>
              <a:latin typeface="Century Schoolbook" panose="02040604050505020304" pitchFamily="18" charset="0"/>
            </a:endParaRPr>
          </a:p>
        </p:txBody>
      </p:sp>
      <p:sp>
        <p:nvSpPr>
          <p:cNvPr id="4" name="TextBox 3"/>
          <p:cNvSpPr txBox="1"/>
          <p:nvPr/>
        </p:nvSpPr>
        <p:spPr>
          <a:xfrm>
            <a:off x="575441" y="1545021"/>
            <a:ext cx="7993117" cy="3477875"/>
          </a:xfrm>
          <a:prstGeom prst="rect">
            <a:avLst/>
          </a:prstGeom>
          <a:noFill/>
        </p:spPr>
        <p:txBody>
          <a:bodyPr wrap="square" rtlCol="0">
            <a:spAutoFit/>
          </a:bodyPr>
          <a:lstStyle/>
          <a:p>
            <a:r>
              <a:rPr lang="en-US" sz="3200" dirty="0" smtClean="0">
                <a:solidFill>
                  <a:schemeClr val="bg1"/>
                </a:solidFill>
              </a:rPr>
              <a:t>We are the Student Voice of Montana State</a:t>
            </a:r>
          </a:p>
          <a:p>
            <a:endParaRPr lang="en-US" sz="2800" dirty="0">
              <a:solidFill>
                <a:schemeClr val="bg1"/>
              </a:solidFill>
            </a:endParaRPr>
          </a:p>
          <a:p>
            <a:pPr marL="457200" indent="-457200">
              <a:buFont typeface="Arial" panose="020B0604020202020204" pitchFamily="34" charset="0"/>
              <a:buChar char="•"/>
            </a:pPr>
            <a:r>
              <a:rPr lang="en-US" sz="3200" dirty="0" smtClean="0">
                <a:solidFill>
                  <a:schemeClr val="bg1"/>
                </a:solidFill>
              </a:rPr>
              <a:t>Admin Team</a:t>
            </a:r>
          </a:p>
          <a:p>
            <a:pPr marL="457200" indent="-457200">
              <a:buFont typeface="Arial" panose="020B0604020202020204" pitchFamily="34" charset="0"/>
              <a:buChar char="•"/>
            </a:pPr>
            <a:endParaRPr lang="en-US" sz="3200" dirty="0" smtClean="0">
              <a:solidFill>
                <a:schemeClr val="bg1"/>
              </a:solidFill>
            </a:endParaRPr>
          </a:p>
          <a:p>
            <a:pPr marL="457200" indent="-457200">
              <a:buFont typeface="Arial" panose="020B0604020202020204" pitchFamily="34" charset="0"/>
              <a:buChar char="•"/>
            </a:pPr>
            <a:r>
              <a:rPr lang="en-US" sz="3200" dirty="0" smtClean="0">
                <a:solidFill>
                  <a:schemeClr val="bg1"/>
                </a:solidFill>
              </a:rPr>
              <a:t>Senate</a:t>
            </a:r>
          </a:p>
          <a:p>
            <a:pPr marL="457200" indent="-457200">
              <a:buFont typeface="Arial" panose="020B0604020202020204" pitchFamily="34" charset="0"/>
              <a:buChar char="•"/>
            </a:pPr>
            <a:endParaRPr lang="en-US" sz="3200" dirty="0" smtClean="0">
              <a:solidFill>
                <a:schemeClr val="bg1"/>
              </a:solidFill>
            </a:endParaRPr>
          </a:p>
          <a:p>
            <a:pPr marL="457200" indent="-457200">
              <a:buFont typeface="Arial" panose="020B0604020202020204" pitchFamily="34" charset="0"/>
              <a:buChar char="•"/>
            </a:pPr>
            <a:r>
              <a:rPr lang="en-US" sz="3200" dirty="0" smtClean="0">
                <a:solidFill>
                  <a:schemeClr val="bg1"/>
                </a:solidFill>
              </a:rPr>
              <a:t>Programs </a:t>
            </a:r>
          </a:p>
        </p:txBody>
      </p:sp>
    </p:spTree>
    <p:extLst>
      <p:ext uri="{BB962C8B-B14F-4D97-AF65-F5344CB8AC3E}">
        <p14:creationId xmlns:p14="http://schemas.microsoft.com/office/powerpoint/2010/main" val="2039049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2013-2014 Initiatives</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457200" y="1206062"/>
            <a:ext cx="8229600" cy="4525963"/>
          </a:xfrm>
        </p:spPr>
        <p:txBody>
          <a:bodyPr>
            <a:normAutofit fontScale="85000" lnSpcReduction="20000"/>
          </a:bodyPr>
          <a:lstStyle/>
          <a:p>
            <a:r>
              <a:rPr lang="en-US" dirty="0" smtClean="0"/>
              <a:t>1. </a:t>
            </a:r>
            <a:r>
              <a:rPr lang="en-US" sz="3500" dirty="0" smtClean="0"/>
              <a:t>Inclusivity</a:t>
            </a:r>
          </a:p>
          <a:p>
            <a:pPr marL="457200" lvl="1" indent="0">
              <a:buNone/>
            </a:pPr>
            <a:r>
              <a:rPr lang="en-US" dirty="0" smtClean="0"/>
              <a:t> a. Equal Work/Equal Pay</a:t>
            </a:r>
          </a:p>
          <a:p>
            <a:pPr marL="457200" lvl="1" indent="0">
              <a:buNone/>
            </a:pPr>
            <a:r>
              <a:rPr lang="en-US" dirty="0"/>
              <a:t> </a:t>
            </a:r>
            <a:r>
              <a:rPr lang="en-US" dirty="0" smtClean="0"/>
              <a:t>b. Mental Health </a:t>
            </a:r>
            <a:r>
              <a:rPr lang="en-US" dirty="0" err="1" smtClean="0"/>
              <a:t>Awarness</a:t>
            </a:r>
            <a:endParaRPr lang="en-US" dirty="0" smtClean="0"/>
          </a:p>
          <a:p>
            <a:pPr lvl="1"/>
            <a:endParaRPr lang="en-US" dirty="0"/>
          </a:p>
          <a:p>
            <a:pPr marL="971550" lvl="1" indent="-514350">
              <a:buAutoNum type="arabicPeriod"/>
            </a:pPr>
            <a:r>
              <a:rPr lang="en-US" sz="3500" dirty="0" smtClean="0"/>
              <a:t>Engagement</a:t>
            </a:r>
          </a:p>
          <a:p>
            <a:pPr marL="457200" lvl="1" indent="0">
              <a:buNone/>
            </a:pPr>
            <a:r>
              <a:rPr lang="en-US" dirty="0"/>
              <a:t> </a:t>
            </a:r>
            <a:r>
              <a:rPr lang="en-US" dirty="0" smtClean="0"/>
              <a:t> a. Monday’s on the Mall</a:t>
            </a:r>
          </a:p>
          <a:p>
            <a:pPr marL="457200" lvl="1" indent="0">
              <a:buNone/>
            </a:pPr>
            <a:r>
              <a:rPr lang="en-US" dirty="0" smtClean="0"/>
              <a:t>  b. Say Yes</a:t>
            </a:r>
          </a:p>
          <a:p>
            <a:pPr marL="457200" lvl="1" indent="0">
              <a:buNone/>
            </a:pPr>
            <a:endParaRPr lang="en-US" dirty="0"/>
          </a:p>
          <a:p>
            <a:pPr marL="971550" lvl="1" indent="-514350">
              <a:buAutoNum type="arabicPeriod"/>
            </a:pPr>
            <a:r>
              <a:rPr lang="en-US" sz="3500" dirty="0" smtClean="0"/>
              <a:t>Sustainability</a:t>
            </a:r>
          </a:p>
          <a:p>
            <a:pPr marL="457200" lvl="1" indent="0">
              <a:buNone/>
            </a:pPr>
            <a:r>
              <a:rPr lang="en-US" dirty="0"/>
              <a:t> </a:t>
            </a:r>
            <a:r>
              <a:rPr lang="en-US" dirty="0" smtClean="0"/>
              <a:t> a. Smart Building </a:t>
            </a:r>
            <a:r>
              <a:rPr lang="en-US" dirty="0" err="1" smtClean="0"/>
              <a:t>Intiative</a:t>
            </a:r>
            <a:endParaRPr lang="en-US" dirty="0" smtClean="0"/>
          </a:p>
          <a:p>
            <a:pPr marL="457200" lvl="1" indent="0">
              <a:buNone/>
            </a:pPr>
            <a:r>
              <a:rPr lang="en-US" dirty="0"/>
              <a:t> </a:t>
            </a:r>
            <a:r>
              <a:rPr lang="en-US" dirty="0" smtClean="0"/>
              <a:t> b. Financial Literacy</a:t>
            </a:r>
          </a:p>
          <a:p>
            <a:pPr marL="457200" lvl="1" indent="0">
              <a:buNone/>
            </a:pPr>
            <a:endParaRPr lang="en-US" dirty="0"/>
          </a:p>
          <a:p>
            <a:pPr marL="457200" lvl="1" indent="0">
              <a:buNone/>
            </a:pPr>
            <a:endParaRPr lang="en-US" dirty="0" smtClean="0"/>
          </a:p>
          <a:p>
            <a:pPr marL="971550" lvl="1" indent="-514350">
              <a:buAutoNum type="arabicPeriod"/>
            </a:pPr>
            <a:endParaRPr lang="en-US" dirty="0" smtClean="0"/>
          </a:p>
        </p:txBody>
      </p:sp>
    </p:spTree>
    <p:extLst>
      <p:ext uri="{BB962C8B-B14F-4D97-AF65-F5344CB8AC3E}">
        <p14:creationId xmlns:p14="http://schemas.microsoft.com/office/powerpoint/2010/main" val="3737966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solidFill>
                  <a:srgbClr val="F4B82D"/>
                </a:solidFill>
                <a:latin typeface="Century Schoolbook" panose="02040604050505020304" pitchFamily="18" charset="0"/>
              </a:rPr>
              <a:t>Thank You!</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457200" y="914400"/>
            <a:ext cx="8229600" cy="5525814"/>
          </a:xfrm>
        </p:spPr>
        <p:txBody>
          <a:bodyPr>
            <a:normAutofit/>
          </a:bodyPr>
          <a:lstStyle/>
          <a:p>
            <a:pPr marL="0" indent="0">
              <a:buNone/>
            </a:pPr>
            <a:r>
              <a:rPr lang="en-US" dirty="0" smtClean="0"/>
              <a:t>We’re looking forward to working with you!</a:t>
            </a:r>
          </a:p>
          <a:p>
            <a:pPr marL="0" indent="0">
              <a:buNone/>
            </a:pPr>
            <a:r>
              <a:rPr lang="en-US" dirty="0" smtClean="0"/>
              <a:t>Please contact us with any questions – our doors are always open</a:t>
            </a:r>
          </a:p>
          <a:p>
            <a:r>
              <a:rPr lang="en-US" dirty="0" smtClean="0"/>
              <a:t>Lindsay</a:t>
            </a:r>
          </a:p>
          <a:p>
            <a:pPr>
              <a:buFont typeface="Courier New" panose="02070309020205020404" pitchFamily="49" charset="0"/>
              <a:buChar char="o"/>
            </a:pPr>
            <a:r>
              <a:rPr lang="en-US" dirty="0" smtClean="0"/>
              <a:t>994-6861</a:t>
            </a:r>
          </a:p>
          <a:p>
            <a:pPr>
              <a:buFont typeface="Courier New" panose="02070309020205020404" pitchFamily="49" charset="0"/>
              <a:buChar char="o"/>
            </a:pPr>
            <a:r>
              <a:rPr lang="en-US" dirty="0" smtClean="0"/>
              <a:t>asmsupres@msu.montana.edu</a:t>
            </a:r>
            <a:endParaRPr lang="en-US" dirty="0"/>
          </a:p>
          <a:p>
            <a:pPr>
              <a:buFont typeface="Arial" panose="020B0604020202020204" pitchFamily="34" charset="0"/>
              <a:buChar char="•"/>
            </a:pPr>
            <a:r>
              <a:rPr lang="en-US" dirty="0" smtClean="0"/>
              <a:t>Lukas</a:t>
            </a:r>
          </a:p>
          <a:p>
            <a:pPr>
              <a:buFont typeface="Courier New" panose="02070309020205020404" pitchFamily="49" charset="0"/>
              <a:buChar char="o"/>
            </a:pPr>
            <a:r>
              <a:rPr lang="en-US" dirty="0" smtClean="0"/>
              <a:t>994-6862</a:t>
            </a:r>
          </a:p>
          <a:p>
            <a:pPr>
              <a:buFont typeface="Courier New" panose="02070309020205020404" pitchFamily="49" charset="0"/>
              <a:buChar char="o"/>
            </a:pPr>
            <a:r>
              <a:rPr lang="en-US" dirty="0" smtClean="0"/>
              <a:t>asmsuvp@msu.montana.edu</a:t>
            </a:r>
            <a:endParaRPr lang="en-US" dirty="0"/>
          </a:p>
          <a:p>
            <a:pPr>
              <a:buFont typeface="Courier New" panose="02070309020205020404" pitchFamily="49" charset="0"/>
              <a:buChar char="o"/>
            </a:pPr>
            <a:endParaRPr lang="en-US" dirty="0" smtClean="0"/>
          </a:p>
          <a:p>
            <a:pPr>
              <a:buFont typeface="Courier New" panose="02070309020205020404" pitchFamily="49" charset="0"/>
              <a:buChar char="o"/>
            </a:pPr>
            <a:endParaRPr lang="en-US" dirty="0" smtClean="0"/>
          </a:p>
          <a:p>
            <a:pPr>
              <a:buFont typeface="Arial" panose="020B0604020202020204" pitchFamily="34" charset="0"/>
              <a:buChar char="•"/>
            </a:pPr>
            <a:endParaRPr lang="en-US" dirty="0" smtClean="0"/>
          </a:p>
          <a:p>
            <a:pPr marL="0" indent="0">
              <a:buNone/>
            </a:pPr>
            <a:endParaRPr lang="en-US" dirty="0"/>
          </a:p>
        </p:txBody>
      </p:sp>
    </p:spTree>
    <p:extLst>
      <p:ext uri="{BB962C8B-B14F-4D97-AF65-F5344CB8AC3E}">
        <p14:creationId xmlns:p14="http://schemas.microsoft.com/office/powerpoint/2010/main" val="2223561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646715"/>
            <a:ext cx="7772400" cy="1470025"/>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221407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021170" cy="1143000"/>
          </a:xfrm>
        </p:spPr>
        <p:txBody>
          <a:bodyPr>
            <a:normAutofit fontScale="90000"/>
          </a:bodyPr>
          <a:lstStyle/>
          <a:p>
            <a:r>
              <a:rPr lang="en-US" sz="3100" dirty="0" smtClean="0">
                <a:solidFill>
                  <a:srgbClr val="F4B82D"/>
                </a:solidFill>
                <a:latin typeface="Century Schoolbook" panose="02040604050505020304" pitchFamily="18" charset="0"/>
              </a:rPr>
              <a:t>Northwest Commission on Colleges and Universities</a:t>
            </a:r>
            <a:br>
              <a:rPr lang="en-US" sz="3100" dirty="0" smtClean="0">
                <a:solidFill>
                  <a:srgbClr val="F4B82D"/>
                </a:solidFill>
                <a:latin typeface="Century Schoolbook" panose="02040604050505020304" pitchFamily="18" charset="0"/>
              </a:rPr>
            </a:br>
            <a:r>
              <a:rPr lang="en-US" sz="3100" dirty="0" smtClean="0">
                <a:solidFill>
                  <a:srgbClr val="F4B82D"/>
                </a:solidFill>
                <a:latin typeface="Century Schoolbook" panose="02040604050505020304" pitchFamily="18" charset="0"/>
              </a:rPr>
              <a:t>Standard Two: Resources and Capacity</a:t>
            </a:r>
            <a:endParaRPr lang="en-US" dirty="0">
              <a:solidFill>
                <a:srgbClr val="F4B82D"/>
              </a:solidFill>
              <a:latin typeface="Century Schoolbook" panose="02040604050505020304" pitchFamily="18" charset="0"/>
            </a:endParaRPr>
          </a:p>
        </p:txBody>
      </p:sp>
      <p:sp>
        <p:nvSpPr>
          <p:cNvPr id="3" name="Content Placeholder 2"/>
          <p:cNvSpPr>
            <a:spLocks noGrp="1"/>
          </p:cNvSpPr>
          <p:nvPr>
            <p:ph sz="half" idx="1"/>
          </p:nvPr>
        </p:nvSpPr>
        <p:spPr/>
        <p:txBody>
          <a:bodyPr>
            <a:normAutofit fontScale="85000" lnSpcReduction="10000"/>
          </a:bodyPr>
          <a:lstStyle/>
          <a:p>
            <a:r>
              <a:rPr lang="en-US" dirty="0" smtClean="0"/>
              <a:t>Governance &amp; Governing Board</a:t>
            </a:r>
          </a:p>
          <a:p>
            <a:r>
              <a:rPr lang="en-US" dirty="0" smtClean="0"/>
              <a:t>Leadership and Management</a:t>
            </a:r>
          </a:p>
          <a:p>
            <a:r>
              <a:rPr lang="en-US" dirty="0" smtClean="0"/>
              <a:t>Policies and Procedures</a:t>
            </a:r>
          </a:p>
          <a:p>
            <a:pPr lvl="1"/>
            <a:r>
              <a:rPr lang="en-US" dirty="0" smtClean="0"/>
              <a:t>Academics</a:t>
            </a:r>
          </a:p>
          <a:p>
            <a:pPr lvl="1"/>
            <a:r>
              <a:rPr lang="en-US" dirty="0" smtClean="0"/>
              <a:t>Students</a:t>
            </a:r>
          </a:p>
          <a:p>
            <a:pPr lvl="1"/>
            <a:r>
              <a:rPr lang="en-US" dirty="0" smtClean="0"/>
              <a:t>Human Resources</a:t>
            </a:r>
          </a:p>
          <a:p>
            <a:pPr lvl="1"/>
            <a:r>
              <a:rPr lang="en-US" dirty="0" smtClean="0"/>
              <a:t>Institutional Integrity</a:t>
            </a:r>
          </a:p>
          <a:p>
            <a:pPr lvl="1"/>
            <a:r>
              <a:rPr lang="en-US" dirty="0" smtClean="0"/>
              <a:t>Academic Freedom</a:t>
            </a:r>
          </a:p>
          <a:p>
            <a:pPr lvl="1"/>
            <a:r>
              <a:rPr lang="en-US" dirty="0" smtClean="0"/>
              <a:t>Finance</a:t>
            </a:r>
          </a:p>
          <a:p>
            <a:r>
              <a:rPr lang="en-US" dirty="0" smtClean="0"/>
              <a:t>Human Resources</a:t>
            </a:r>
          </a:p>
          <a:p>
            <a:endParaRPr lang="en-US" dirty="0"/>
          </a:p>
        </p:txBody>
      </p:sp>
      <p:sp>
        <p:nvSpPr>
          <p:cNvPr id="4" name="Content Placeholder 3"/>
          <p:cNvSpPr>
            <a:spLocks noGrp="1"/>
          </p:cNvSpPr>
          <p:nvPr>
            <p:ph sz="half" idx="2"/>
          </p:nvPr>
        </p:nvSpPr>
        <p:spPr/>
        <p:txBody>
          <a:bodyPr>
            <a:normAutofit fontScale="85000" lnSpcReduction="10000"/>
          </a:bodyPr>
          <a:lstStyle/>
          <a:p>
            <a:r>
              <a:rPr lang="en-US" dirty="0"/>
              <a:t>Education Resources</a:t>
            </a:r>
          </a:p>
          <a:p>
            <a:pPr lvl="1"/>
            <a:r>
              <a:rPr lang="en-US" dirty="0"/>
              <a:t>Undergraduate Programs</a:t>
            </a:r>
          </a:p>
          <a:p>
            <a:pPr lvl="1"/>
            <a:r>
              <a:rPr lang="en-US" dirty="0"/>
              <a:t>Graduate Programs</a:t>
            </a:r>
          </a:p>
          <a:p>
            <a:pPr lvl="1"/>
            <a:r>
              <a:rPr lang="en-US" dirty="0"/>
              <a:t>Continuing Education and Non-Credit Programs</a:t>
            </a:r>
          </a:p>
          <a:p>
            <a:r>
              <a:rPr lang="en-US" dirty="0"/>
              <a:t>Student Support Resources</a:t>
            </a:r>
          </a:p>
          <a:p>
            <a:r>
              <a:rPr lang="en-US" dirty="0"/>
              <a:t>Library and Information Resources</a:t>
            </a:r>
          </a:p>
          <a:p>
            <a:r>
              <a:rPr lang="en-US" dirty="0"/>
              <a:t>Financial Resources</a:t>
            </a:r>
          </a:p>
          <a:p>
            <a:r>
              <a:rPr lang="en-US" dirty="0"/>
              <a:t>Physical and Technological Infrastructure</a:t>
            </a:r>
          </a:p>
          <a:p>
            <a:endParaRPr lang="en-US" dirty="0"/>
          </a:p>
        </p:txBody>
      </p:sp>
    </p:spTree>
    <p:extLst>
      <p:ext uri="{BB962C8B-B14F-4D97-AF65-F5344CB8AC3E}">
        <p14:creationId xmlns:p14="http://schemas.microsoft.com/office/powerpoint/2010/main" val="33347117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741"/>
            <a:ext cx="8229600" cy="1143000"/>
          </a:xfrm>
        </p:spPr>
        <p:txBody>
          <a:bodyPr>
            <a:noAutofit/>
          </a:bodyPr>
          <a:lstStyle/>
          <a:p>
            <a:r>
              <a:rPr lang="en-US" sz="4800" dirty="0" smtClean="0">
                <a:solidFill>
                  <a:srgbClr val="F4B82D"/>
                </a:solidFill>
                <a:latin typeface="Century Schoolbook" panose="02040604050505020304" pitchFamily="18" charset="0"/>
              </a:rPr>
              <a:t>Robert Marley</a:t>
            </a:r>
            <a:r>
              <a:rPr lang="en-US" dirty="0" smtClean="0"/>
              <a:t/>
            </a:r>
            <a:br>
              <a:rPr lang="en-US" dirty="0" smtClean="0"/>
            </a:br>
            <a:r>
              <a:rPr lang="en-US" dirty="0" smtClean="0"/>
              <a:t>Interim VP for Student Services</a:t>
            </a:r>
            <a:endParaRPr lang="en-US" dirty="0"/>
          </a:p>
        </p:txBody>
      </p:sp>
    </p:spTree>
    <p:extLst>
      <p:ext uri="{BB962C8B-B14F-4D97-AF65-F5344CB8AC3E}">
        <p14:creationId xmlns:p14="http://schemas.microsoft.com/office/powerpoint/2010/main" val="1474742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4B82D"/>
                </a:solidFill>
                <a:latin typeface="Century Schoolbook" panose="02040604050505020304" pitchFamily="18" charset="0"/>
              </a:rPr>
              <a:t>Outline</a:t>
            </a:r>
            <a:endParaRPr lang="en-US" dirty="0"/>
          </a:p>
        </p:txBody>
      </p:sp>
      <p:sp>
        <p:nvSpPr>
          <p:cNvPr id="3" name="Content Placeholder 2"/>
          <p:cNvSpPr>
            <a:spLocks noGrp="1"/>
          </p:cNvSpPr>
          <p:nvPr>
            <p:ph idx="1"/>
          </p:nvPr>
        </p:nvSpPr>
        <p:spPr/>
        <p:txBody>
          <a:bodyPr/>
          <a:lstStyle/>
          <a:p>
            <a:endParaRPr lang="en-US" dirty="0" smtClean="0"/>
          </a:p>
          <a:p>
            <a:r>
              <a:rPr lang="en-US" dirty="0" smtClean="0"/>
              <a:t>Where we have been</a:t>
            </a:r>
          </a:p>
          <a:p>
            <a:r>
              <a:rPr lang="en-US" dirty="0" smtClean="0"/>
              <a:t>Where we are now</a:t>
            </a:r>
          </a:p>
          <a:p>
            <a:r>
              <a:rPr lang="en-US" dirty="0" smtClean="0"/>
              <a:t>Where we are going</a:t>
            </a:r>
            <a:endParaRPr lang="en-US" dirty="0"/>
          </a:p>
          <a:p>
            <a:r>
              <a:rPr lang="en-US" dirty="0" smtClean="0"/>
              <a:t>Share brief “stories of success”</a:t>
            </a:r>
          </a:p>
          <a:p>
            <a:r>
              <a:rPr lang="en-US" dirty="0" smtClean="0"/>
              <a:t>Answer your questions</a:t>
            </a:r>
            <a:endParaRPr lang="en-US" dirty="0"/>
          </a:p>
        </p:txBody>
      </p:sp>
    </p:spTree>
    <p:extLst>
      <p:ext uri="{BB962C8B-B14F-4D97-AF65-F5344CB8AC3E}">
        <p14:creationId xmlns:p14="http://schemas.microsoft.com/office/powerpoint/2010/main" val="10009574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781"/>
            <a:ext cx="8229600" cy="1143000"/>
          </a:xfrm>
        </p:spPr>
        <p:txBody>
          <a:bodyPr>
            <a:normAutofit fontScale="90000"/>
          </a:bodyPr>
          <a:lstStyle/>
          <a:p>
            <a:r>
              <a:rPr lang="en-US" dirty="0" smtClean="0">
                <a:solidFill>
                  <a:srgbClr val="F4B82D"/>
                </a:solidFill>
                <a:latin typeface="Century Schoolbook" panose="02040604050505020304" pitchFamily="18" charset="0"/>
              </a:rPr>
              <a:t>Division of Student Success</a:t>
            </a:r>
            <a:r>
              <a:rPr lang="en-US" dirty="0" smtClean="0"/>
              <a:t/>
            </a:r>
            <a:br>
              <a:rPr lang="en-US" dirty="0" smtClean="0"/>
            </a:br>
            <a:r>
              <a:rPr lang="en-US" sz="3100" dirty="0" smtClean="0">
                <a:solidFill>
                  <a:srgbClr val="F4B82D"/>
                </a:solidFill>
                <a:latin typeface="Century Schoolbook" panose="02040604050505020304" pitchFamily="18" charset="0"/>
              </a:rPr>
              <a:t>Circa 2011-12</a:t>
            </a:r>
            <a:endParaRPr lang="en-US" sz="3100" dirty="0">
              <a:solidFill>
                <a:srgbClr val="F4B82D"/>
              </a:solidFill>
              <a:latin typeface="Century Schoolbook" panose="02040604050505020304" pitchFamily="18" charset="0"/>
            </a:endParaRPr>
          </a:p>
        </p:txBody>
      </p:sp>
      <p:sp>
        <p:nvSpPr>
          <p:cNvPr id="3" name="Content Placeholder 2"/>
          <p:cNvSpPr>
            <a:spLocks noGrp="1"/>
          </p:cNvSpPr>
          <p:nvPr>
            <p:ph sz="half" idx="1"/>
          </p:nvPr>
        </p:nvSpPr>
        <p:spPr>
          <a:xfrm>
            <a:off x="457200" y="1330552"/>
            <a:ext cx="4038600" cy="4754562"/>
          </a:xfrm>
        </p:spPr>
        <p:txBody>
          <a:bodyPr>
            <a:normAutofit lnSpcReduction="10000"/>
          </a:bodyPr>
          <a:lstStyle/>
          <a:p>
            <a:r>
              <a:rPr lang="en-US" sz="2400" dirty="0" smtClean="0"/>
              <a:t>Activities and Engagement</a:t>
            </a:r>
          </a:p>
          <a:p>
            <a:r>
              <a:rPr lang="en-US" sz="2400" dirty="0" smtClean="0"/>
              <a:t>Admissions</a:t>
            </a:r>
          </a:p>
          <a:p>
            <a:r>
              <a:rPr lang="en-US" sz="2400" dirty="0" smtClean="0">
                <a:solidFill>
                  <a:srgbClr val="F4B82D"/>
                </a:solidFill>
              </a:rPr>
              <a:t>Athletics</a:t>
            </a:r>
            <a:r>
              <a:rPr lang="en-US" sz="2400" dirty="0" smtClean="0"/>
              <a:t> </a:t>
            </a:r>
          </a:p>
          <a:p>
            <a:r>
              <a:rPr lang="en-US" sz="2400" dirty="0" smtClean="0">
                <a:solidFill>
                  <a:srgbClr val="F4B82D"/>
                </a:solidFill>
              </a:rPr>
              <a:t>Auxiliary Services</a:t>
            </a:r>
          </a:p>
          <a:p>
            <a:r>
              <a:rPr lang="en-US" sz="2400" dirty="0" smtClean="0"/>
              <a:t>Career, Internship &amp; Student Employment </a:t>
            </a:r>
            <a:r>
              <a:rPr lang="en-US" sz="2400" dirty="0" err="1" smtClean="0"/>
              <a:t>Svcs</a:t>
            </a:r>
            <a:r>
              <a:rPr lang="en-US" sz="2400" dirty="0" smtClean="0"/>
              <a:t>.</a:t>
            </a:r>
          </a:p>
          <a:p>
            <a:r>
              <a:rPr lang="en-US" sz="2400" dirty="0" smtClean="0"/>
              <a:t>Counseling &amp; Psychological Services</a:t>
            </a:r>
          </a:p>
          <a:p>
            <a:r>
              <a:rPr lang="en-US" sz="2400" dirty="0" smtClean="0"/>
              <a:t>Dean of Students</a:t>
            </a:r>
          </a:p>
          <a:p>
            <a:r>
              <a:rPr lang="en-US" sz="2400" dirty="0" smtClean="0"/>
              <a:t>Disabled Student Services</a:t>
            </a:r>
          </a:p>
          <a:p>
            <a:r>
              <a:rPr lang="en-US" sz="2400" dirty="0" smtClean="0"/>
              <a:t>Diversity Awareness Office</a:t>
            </a:r>
            <a:endParaRPr lang="en-US" sz="2400" dirty="0"/>
          </a:p>
        </p:txBody>
      </p:sp>
      <p:sp>
        <p:nvSpPr>
          <p:cNvPr id="4" name="Content Placeholder 3"/>
          <p:cNvSpPr>
            <a:spLocks noGrp="1"/>
          </p:cNvSpPr>
          <p:nvPr>
            <p:ph sz="half" idx="2"/>
          </p:nvPr>
        </p:nvSpPr>
        <p:spPr>
          <a:xfrm>
            <a:off x="4648200" y="1352322"/>
            <a:ext cx="4038600" cy="4732791"/>
          </a:xfrm>
        </p:spPr>
        <p:txBody>
          <a:bodyPr>
            <a:normAutofit lnSpcReduction="10000"/>
          </a:bodyPr>
          <a:lstStyle/>
          <a:p>
            <a:r>
              <a:rPr lang="en-US" sz="2400" dirty="0" smtClean="0">
                <a:solidFill>
                  <a:srgbClr val="F4B82D"/>
                </a:solidFill>
              </a:rPr>
              <a:t>Family &amp; Graduate Housing</a:t>
            </a:r>
          </a:p>
          <a:p>
            <a:r>
              <a:rPr lang="en-US" sz="2400" dirty="0" smtClean="0"/>
              <a:t>Financial Aid Services</a:t>
            </a:r>
          </a:p>
          <a:p>
            <a:r>
              <a:rPr lang="en-US" sz="2400" dirty="0" smtClean="0"/>
              <a:t>Fraternity &amp; Sorority Life</a:t>
            </a:r>
          </a:p>
          <a:p>
            <a:r>
              <a:rPr lang="en-US" sz="2400" dirty="0" smtClean="0"/>
              <a:t>Health Promotions</a:t>
            </a:r>
          </a:p>
          <a:p>
            <a:r>
              <a:rPr lang="en-US" sz="2400" dirty="0" smtClean="0"/>
              <a:t>Office of Student Success</a:t>
            </a:r>
          </a:p>
          <a:p>
            <a:r>
              <a:rPr lang="en-US" sz="2400" dirty="0" err="1" smtClean="0"/>
              <a:t>Rec’l</a:t>
            </a:r>
            <a:r>
              <a:rPr lang="en-US" sz="2400" dirty="0" smtClean="0"/>
              <a:t> Sports &amp; Fitness</a:t>
            </a:r>
          </a:p>
          <a:p>
            <a:r>
              <a:rPr lang="en-US" sz="2400" dirty="0" smtClean="0"/>
              <a:t>Re-entry Student Services</a:t>
            </a:r>
          </a:p>
          <a:p>
            <a:r>
              <a:rPr lang="en-US" sz="2400" dirty="0" smtClean="0"/>
              <a:t>Registrar</a:t>
            </a:r>
          </a:p>
          <a:p>
            <a:r>
              <a:rPr lang="en-US" sz="2400" dirty="0" smtClean="0"/>
              <a:t>Resident Life</a:t>
            </a:r>
          </a:p>
          <a:p>
            <a:r>
              <a:rPr lang="en-US" sz="2400" dirty="0" smtClean="0"/>
              <a:t>Rodeo</a:t>
            </a:r>
          </a:p>
          <a:p>
            <a:r>
              <a:rPr lang="en-US" sz="2400" dirty="0" smtClean="0">
                <a:solidFill>
                  <a:srgbClr val="F4B82D"/>
                </a:solidFill>
              </a:rPr>
              <a:t>Sports Facilities &amp; Events</a:t>
            </a:r>
            <a:endParaRPr lang="en-US" sz="2400" dirty="0">
              <a:solidFill>
                <a:srgbClr val="F4B82D"/>
              </a:solidFill>
            </a:endParaRPr>
          </a:p>
        </p:txBody>
      </p:sp>
    </p:spTree>
    <p:extLst>
      <p:ext uri="{BB962C8B-B14F-4D97-AF65-F5344CB8AC3E}">
        <p14:creationId xmlns:p14="http://schemas.microsoft.com/office/powerpoint/2010/main" val="11315737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781"/>
            <a:ext cx="8229600" cy="1143000"/>
          </a:xfrm>
        </p:spPr>
        <p:txBody>
          <a:bodyPr>
            <a:normAutofit fontScale="90000"/>
          </a:bodyPr>
          <a:lstStyle/>
          <a:p>
            <a:r>
              <a:rPr lang="en-US" dirty="0" smtClean="0">
                <a:solidFill>
                  <a:srgbClr val="F4B82D"/>
                </a:solidFill>
                <a:latin typeface="Century Schoolbook" panose="02040604050505020304" pitchFamily="18" charset="0"/>
              </a:rPr>
              <a:t>Division of Student Success</a:t>
            </a:r>
            <a:r>
              <a:rPr lang="en-US" dirty="0" smtClean="0"/>
              <a:t/>
            </a:r>
            <a:br>
              <a:rPr lang="en-US" dirty="0" smtClean="0"/>
            </a:br>
            <a:r>
              <a:rPr lang="en-US" sz="3100" dirty="0" smtClean="0">
                <a:solidFill>
                  <a:srgbClr val="F4B82D"/>
                </a:solidFill>
                <a:latin typeface="Century Schoolbook" panose="02040604050505020304" pitchFamily="18" charset="0"/>
              </a:rPr>
              <a:t>Circa 2011-12 (continued)</a:t>
            </a:r>
            <a:endParaRPr lang="en-US" sz="3100" dirty="0">
              <a:solidFill>
                <a:srgbClr val="F4B82D"/>
              </a:solidFill>
              <a:latin typeface="Century Schoolbook" panose="02040604050505020304" pitchFamily="18" charset="0"/>
            </a:endParaRPr>
          </a:p>
        </p:txBody>
      </p:sp>
      <p:sp>
        <p:nvSpPr>
          <p:cNvPr id="3" name="Content Placeholder 2"/>
          <p:cNvSpPr>
            <a:spLocks noGrp="1"/>
          </p:cNvSpPr>
          <p:nvPr>
            <p:ph sz="half" idx="1"/>
          </p:nvPr>
        </p:nvSpPr>
        <p:spPr>
          <a:xfrm>
            <a:off x="457200" y="1330552"/>
            <a:ext cx="4038600" cy="4754562"/>
          </a:xfrm>
        </p:spPr>
        <p:txBody>
          <a:bodyPr>
            <a:normAutofit/>
          </a:bodyPr>
          <a:lstStyle/>
          <a:p>
            <a:r>
              <a:rPr lang="en-US" sz="2400" dirty="0" smtClean="0">
                <a:solidFill>
                  <a:srgbClr val="F4B82D"/>
                </a:solidFill>
              </a:rPr>
              <a:t>Strand Union Building</a:t>
            </a:r>
          </a:p>
          <a:p>
            <a:r>
              <a:rPr lang="en-US" sz="2400" dirty="0" smtClean="0"/>
              <a:t>Student Health Services</a:t>
            </a:r>
          </a:p>
          <a:p>
            <a:r>
              <a:rPr lang="en-US" sz="2400" dirty="0" smtClean="0"/>
              <a:t>TRIO Student Support</a:t>
            </a:r>
          </a:p>
          <a:p>
            <a:r>
              <a:rPr lang="en-US" sz="2400" dirty="0" smtClean="0">
                <a:solidFill>
                  <a:srgbClr val="F4B82D"/>
                </a:solidFill>
              </a:rPr>
              <a:t>University Food Services</a:t>
            </a:r>
          </a:p>
          <a:p>
            <a:r>
              <a:rPr lang="en-US" sz="2400" dirty="0" smtClean="0"/>
              <a:t>Veteran’s Services</a:t>
            </a:r>
          </a:p>
          <a:p>
            <a:endParaRPr lang="en-US" sz="2400" dirty="0" smtClean="0"/>
          </a:p>
          <a:p>
            <a:endParaRPr lang="en-US" sz="2400" dirty="0" smtClean="0"/>
          </a:p>
          <a:p>
            <a:endParaRPr lang="en-US" sz="2400" dirty="0" smtClean="0"/>
          </a:p>
        </p:txBody>
      </p:sp>
      <p:sp>
        <p:nvSpPr>
          <p:cNvPr id="4" name="Content Placeholder 3"/>
          <p:cNvSpPr>
            <a:spLocks noGrp="1"/>
          </p:cNvSpPr>
          <p:nvPr>
            <p:ph sz="half" idx="2"/>
          </p:nvPr>
        </p:nvSpPr>
        <p:spPr>
          <a:xfrm>
            <a:off x="4648200" y="1352322"/>
            <a:ext cx="4038600" cy="4732791"/>
          </a:xfrm>
        </p:spPr>
        <p:txBody>
          <a:bodyPr>
            <a:normAutofit/>
          </a:bodyPr>
          <a:lstStyle/>
          <a:p>
            <a:r>
              <a:rPr lang="en-US" sz="2400" dirty="0" smtClean="0"/>
              <a:t>VOICE Center</a:t>
            </a:r>
          </a:p>
          <a:p>
            <a:r>
              <a:rPr lang="en-US" sz="2400" dirty="0" smtClean="0"/>
              <a:t>Women’s Center</a:t>
            </a:r>
          </a:p>
          <a:p>
            <a:r>
              <a:rPr lang="en-US" sz="2400" dirty="0" smtClean="0"/>
              <a:t>Return-to-Learn</a:t>
            </a:r>
          </a:p>
          <a:p>
            <a:r>
              <a:rPr lang="en-US" sz="2400" dirty="0" smtClean="0"/>
              <a:t>Smarty-Cats Tutoring</a:t>
            </a:r>
          </a:p>
          <a:p>
            <a:r>
              <a:rPr lang="en-US" sz="2400" dirty="0" smtClean="0"/>
              <a:t>Champ-Change</a:t>
            </a:r>
          </a:p>
        </p:txBody>
      </p:sp>
    </p:spTree>
    <p:extLst>
      <p:ext uri="{BB962C8B-B14F-4D97-AF65-F5344CB8AC3E}">
        <p14:creationId xmlns:p14="http://schemas.microsoft.com/office/powerpoint/2010/main" val="296808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781"/>
            <a:ext cx="8229600" cy="1143000"/>
          </a:xfrm>
        </p:spPr>
        <p:txBody>
          <a:bodyPr>
            <a:normAutofit fontScale="90000"/>
          </a:bodyPr>
          <a:lstStyle/>
          <a:p>
            <a:r>
              <a:rPr lang="en-US" dirty="0" smtClean="0">
                <a:solidFill>
                  <a:srgbClr val="F4B82D"/>
                </a:solidFill>
                <a:latin typeface="Century Schoolbook" panose="02040604050505020304" pitchFamily="18" charset="0"/>
              </a:rPr>
              <a:t>Division of Student Success</a:t>
            </a:r>
            <a:r>
              <a:rPr lang="en-US" dirty="0" smtClean="0"/>
              <a:t/>
            </a:r>
            <a:br>
              <a:rPr lang="en-US" dirty="0" smtClean="0"/>
            </a:br>
            <a:r>
              <a:rPr lang="en-US" sz="3100" dirty="0" smtClean="0">
                <a:solidFill>
                  <a:srgbClr val="F4B82D"/>
                </a:solidFill>
                <a:latin typeface="Century Schoolbook" panose="02040604050505020304" pitchFamily="18" charset="0"/>
              </a:rPr>
              <a:t>Today—Where We Are</a:t>
            </a:r>
            <a:endParaRPr lang="en-US" sz="3100" dirty="0">
              <a:solidFill>
                <a:srgbClr val="F4B82D"/>
              </a:solidFill>
              <a:latin typeface="Century Schoolbook" panose="02040604050505020304" pitchFamily="18" charset="0"/>
            </a:endParaRPr>
          </a:p>
        </p:txBody>
      </p:sp>
      <p:sp>
        <p:nvSpPr>
          <p:cNvPr id="3" name="Content Placeholder 2"/>
          <p:cNvSpPr>
            <a:spLocks noGrp="1"/>
          </p:cNvSpPr>
          <p:nvPr>
            <p:ph sz="half" idx="1"/>
          </p:nvPr>
        </p:nvSpPr>
        <p:spPr>
          <a:xfrm>
            <a:off x="457200" y="1330552"/>
            <a:ext cx="4038600" cy="4754562"/>
          </a:xfrm>
        </p:spPr>
        <p:txBody>
          <a:bodyPr>
            <a:normAutofit/>
          </a:bodyPr>
          <a:lstStyle/>
          <a:p>
            <a:endParaRPr lang="en-US" sz="2400" dirty="0" smtClean="0">
              <a:solidFill>
                <a:srgbClr val="F4B82D"/>
              </a:solidFill>
            </a:endParaRPr>
          </a:p>
          <a:p>
            <a:r>
              <a:rPr lang="en-US" sz="2400" dirty="0" smtClean="0"/>
              <a:t>Admissions</a:t>
            </a:r>
          </a:p>
          <a:p>
            <a:r>
              <a:rPr lang="en-US" sz="2400" dirty="0" smtClean="0"/>
              <a:t>Career, Internship &amp; Student Employment </a:t>
            </a:r>
            <a:r>
              <a:rPr lang="en-US" sz="2400" dirty="0" err="1" smtClean="0"/>
              <a:t>Srvc</a:t>
            </a:r>
            <a:r>
              <a:rPr lang="en-US" sz="2400" dirty="0" smtClean="0"/>
              <a:t>.</a:t>
            </a:r>
          </a:p>
          <a:p>
            <a:r>
              <a:rPr lang="en-US" sz="2400" dirty="0" smtClean="0"/>
              <a:t>Counseling &amp; Psychological Services</a:t>
            </a:r>
          </a:p>
          <a:p>
            <a:r>
              <a:rPr lang="en-US" sz="2400" dirty="0" smtClean="0"/>
              <a:t>Dean of Students</a:t>
            </a:r>
          </a:p>
          <a:p>
            <a:r>
              <a:rPr lang="en-US" sz="2400" dirty="0" smtClean="0"/>
              <a:t>Disability, Re-entry &amp; Veteran’s Services</a:t>
            </a:r>
          </a:p>
          <a:p>
            <a:r>
              <a:rPr lang="en-US" sz="2400" dirty="0" smtClean="0"/>
              <a:t>Financial Aid Services</a:t>
            </a:r>
          </a:p>
          <a:p>
            <a:r>
              <a:rPr lang="en-US" sz="2400" dirty="0" smtClean="0"/>
              <a:t>Registrar</a:t>
            </a:r>
          </a:p>
          <a:p>
            <a:endParaRPr lang="en-US" sz="2400" dirty="0" smtClean="0"/>
          </a:p>
          <a:p>
            <a:endParaRPr lang="en-US" sz="2400" dirty="0" smtClean="0"/>
          </a:p>
        </p:txBody>
      </p:sp>
      <p:sp>
        <p:nvSpPr>
          <p:cNvPr id="4" name="Content Placeholder 3"/>
          <p:cNvSpPr>
            <a:spLocks noGrp="1"/>
          </p:cNvSpPr>
          <p:nvPr>
            <p:ph sz="half" idx="2"/>
          </p:nvPr>
        </p:nvSpPr>
        <p:spPr>
          <a:xfrm>
            <a:off x="4648200" y="1352322"/>
            <a:ext cx="4038600" cy="4732791"/>
          </a:xfrm>
        </p:spPr>
        <p:txBody>
          <a:bodyPr>
            <a:normAutofit/>
          </a:bodyPr>
          <a:lstStyle/>
          <a:p>
            <a:endParaRPr lang="en-US" sz="2400" dirty="0" smtClean="0">
              <a:solidFill>
                <a:srgbClr val="F4B82D"/>
              </a:solidFill>
            </a:endParaRPr>
          </a:p>
          <a:p>
            <a:r>
              <a:rPr lang="en-US" sz="2400" dirty="0" smtClean="0"/>
              <a:t>Student Health Services</a:t>
            </a:r>
          </a:p>
          <a:p>
            <a:r>
              <a:rPr lang="en-US" sz="2400" dirty="0" smtClean="0"/>
              <a:t>Bobcat Rodeo</a:t>
            </a:r>
          </a:p>
          <a:p>
            <a:r>
              <a:rPr lang="en-US" sz="2400" dirty="0" smtClean="0"/>
              <a:t>Office of Student Success</a:t>
            </a:r>
          </a:p>
        </p:txBody>
      </p:sp>
    </p:spTree>
    <p:extLst>
      <p:ext uri="{BB962C8B-B14F-4D97-AF65-F5344CB8AC3E}">
        <p14:creationId xmlns:p14="http://schemas.microsoft.com/office/powerpoint/2010/main" val="32604897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3100" dirty="0" smtClean="0">
                <a:solidFill>
                  <a:srgbClr val="F4B82D"/>
                </a:solidFill>
                <a:latin typeface="Century Schoolbook" panose="02040604050505020304" pitchFamily="18" charset="0"/>
              </a:rPr>
              <a:t>“Stories of Success”</a:t>
            </a:r>
            <a:endParaRPr lang="en-US" dirty="0"/>
          </a:p>
        </p:txBody>
      </p:sp>
      <p:sp>
        <p:nvSpPr>
          <p:cNvPr id="3" name="Content Placeholder 2"/>
          <p:cNvSpPr>
            <a:spLocks noGrp="1"/>
          </p:cNvSpPr>
          <p:nvPr>
            <p:ph idx="1"/>
          </p:nvPr>
        </p:nvSpPr>
        <p:spPr>
          <a:xfrm>
            <a:off x="457200" y="1512606"/>
            <a:ext cx="8229600" cy="4613557"/>
          </a:xfrm>
        </p:spPr>
        <p:txBody>
          <a:bodyPr/>
          <a:lstStyle/>
          <a:p>
            <a:r>
              <a:rPr lang="en-US" dirty="0" smtClean="0"/>
              <a:t>Consulting report to a major university regarding student recruitment (2012):</a:t>
            </a:r>
          </a:p>
          <a:p>
            <a:pPr lvl="1"/>
            <a:r>
              <a:rPr lang="en-US" dirty="0" smtClean="0"/>
              <a:t>Every university struggling to stay ahead of peers</a:t>
            </a:r>
          </a:p>
          <a:p>
            <a:pPr lvl="2"/>
            <a:r>
              <a:rPr lang="en-US" dirty="0" smtClean="0"/>
              <a:t>“bar” continually raised</a:t>
            </a:r>
          </a:p>
          <a:p>
            <a:pPr lvl="1"/>
            <a:r>
              <a:rPr lang="en-US" dirty="0" smtClean="0"/>
              <a:t>60% actively trying to grow size of 1</a:t>
            </a:r>
            <a:r>
              <a:rPr lang="en-US" baseline="30000" dirty="0" smtClean="0"/>
              <a:t>st</a:t>
            </a:r>
            <a:r>
              <a:rPr lang="en-US" dirty="0" smtClean="0"/>
              <a:t> Year class</a:t>
            </a:r>
          </a:p>
          <a:p>
            <a:pPr lvl="1"/>
            <a:r>
              <a:rPr lang="en-US" dirty="0" smtClean="0"/>
              <a:t>60% want more academically talented students</a:t>
            </a:r>
          </a:p>
          <a:p>
            <a:pPr lvl="1"/>
            <a:r>
              <a:rPr lang="en-US" dirty="0"/>
              <a:t>W</a:t>
            </a:r>
            <a:r>
              <a:rPr lang="en-US" dirty="0" smtClean="0"/>
              <a:t>ant increase in retention and persistence rates</a:t>
            </a:r>
          </a:p>
          <a:p>
            <a:pPr lvl="1"/>
            <a:r>
              <a:rPr lang="en-US" dirty="0" smtClean="0"/>
              <a:t>Increase ethnic, gender and geographic diversity </a:t>
            </a:r>
          </a:p>
          <a:p>
            <a:pPr marL="57150" indent="0">
              <a:buNone/>
            </a:pPr>
            <a:endParaRPr lang="en-US" dirty="0" smtClean="0"/>
          </a:p>
          <a:p>
            <a:pPr marL="0" indent="0">
              <a:buNone/>
            </a:pPr>
            <a:endParaRPr lang="en-US" dirty="0"/>
          </a:p>
        </p:txBody>
      </p:sp>
    </p:spTree>
    <p:extLst>
      <p:ext uri="{BB962C8B-B14F-4D97-AF65-F5344CB8AC3E}">
        <p14:creationId xmlns:p14="http://schemas.microsoft.com/office/powerpoint/2010/main" val="414606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543"/>
            <a:ext cx="8229600" cy="1143000"/>
          </a:xfrm>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3100" dirty="0" smtClean="0">
                <a:solidFill>
                  <a:srgbClr val="F4B82D"/>
                </a:solidFill>
                <a:latin typeface="Century Schoolbook" panose="02040604050505020304" pitchFamily="18" charset="0"/>
              </a:rPr>
              <a:t>“Stories of Success”</a:t>
            </a:r>
            <a:endParaRPr lang="en-US" dirty="0"/>
          </a:p>
        </p:txBody>
      </p:sp>
      <p:sp>
        <p:nvSpPr>
          <p:cNvPr id="3" name="Content Placeholder 2"/>
          <p:cNvSpPr>
            <a:spLocks noGrp="1"/>
          </p:cNvSpPr>
          <p:nvPr>
            <p:ph idx="1"/>
          </p:nvPr>
        </p:nvSpPr>
        <p:spPr>
          <a:xfrm>
            <a:off x="457200" y="1306544"/>
            <a:ext cx="8229600" cy="4819620"/>
          </a:xfrm>
        </p:spPr>
        <p:txBody>
          <a:bodyPr>
            <a:normAutofit lnSpcReduction="10000"/>
          </a:bodyPr>
          <a:lstStyle/>
          <a:p>
            <a:pPr marL="514350" indent="-457200"/>
            <a:r>
              <a:rPr lang="en-US" dirty="0" smtClean="0"/>
              <a:t>MSU Story in 2013-14:</a:t>
            </a:r>
          </a:p>
          <a:p>
            <a:pPr marL="914400" lvl="1" indent="-457200"/>
            <a:r>
              <a:rPr lang="en-US" dirty="0" smtClean="0"/>
              <a:t>Largest historical enrollment</a:t>
            </a:r>
          </a:p>
          <a:p>
            <a:pPr marL="914400" lvl="1" indent="-457200"/>
            <a:r>
              <a:rPr lang="en-US" dirty="0" smtClean="0"/>
              <a:t>Largest 1</a:t>
            </a:r>
            <a:r>
              <a:rPr lang="en-US" baseline="30000" dirty="0" smtClean="0"/>
              <a:t>st</a:t>
            </a:r>
            <a:r>
              <a:rPr lang="en-US" dirty="0" smtClean="0"/>
              <a:t> year class</a:t>
            </a:r>
          </a:p>
          <a:p>
            <a:pPr marL="914400" lvl="1" indent="-457200"/>
            <a:r>
              <a:rPr lang="en-US" dirty="0" smtClean="0"/>
              <a:t>Largest % of MT High School students</a:t>
            </a:r>
          </a:p>
          <a:p>
            <a:pPr marL="1314450" lvl="2" indent="-457200"/>
            <a:r>
              <a:rPr lang="en-US" dirty="0" smtClean="0"/>
              <a:t>MT resident enrollment grows overall </a:t>
            </a:r>
          </a:p>
          <a:p>
            <a:pPr marL="914400" lvl="1" indent="-457200"/>
            <a:r>
              <a:rPr lang="en-US" dirty="0"/>
              <a:t>Dominatingly large % of MUS </a:t>
            </a:r>
            <a:r>
              <a:rPr lang="en-US" dirty="0" smtClean="0"/>
              <a:t>scholarships</a:t>
            </a:r>
          </a:p>
          <a:p>
            <a:pPr marL="914400" lvl="1" indent="-457200"/>
            <a:r>
              <a:rPr lang="en-US" dirty="0" smtClean="0"/>
              <a:t>Non-resident 1</a:t>
            </a:r>
            <a:r>
              <a:rPr lang="en-US" baseline="30000" dirty="0" smtClean="0"/>
              <a:t>st</a:t>
            </a:r>
            <a:r>
              <a:rPr lang="en-US" dirty="0" smtClean="0"/>
              <a:t> year class continues to grow</a:t>
            </a:r>
          </a:p>
          <a:p>
            <a:pPr marL="1314450" lvl="2" indent="-457200"/>
            <a:r>
              <a:rPr lang="en-US" dirty="0" smtClean="0"/>
              <a:t>46 states and 19 countries (2013 entering)</a:t>
            </a:r>
          </a:p>
          <a:p>
            <a:pPr marL="1314450" lvl="2" indent="-457200"/>
            <a:r>
              <a:rPr lang="en-US" dirty="0" smtClean="0"/>
              <a:t>WA, CA, CO, and MN largest “feeder states”</a:t>
            </a:r>
          </a:p>
          <a:p>
            <a:pPr marL="914400" lvl="1" indent="-457200"/>
            <a:r>
              <a:rPr lang="en-US" dirty="0" smtClean="0"/>
              <a:t>Average ACT of MSU students is 25.2</a:t>
            </a:r>
          </a:p>
          <a:p>
            <a:pPr marL="914400" lvl="1" indent="-457200"/>
            <a:endParaRPr lang="en-US" dirty="0" smtClean="0"/>
          </a:p>
          <a:p>
            <a:pPr marL="57150" indent="0">
              <a:buNone/>
            </a:pPr>
            <a:endParaRPr lang="en-US" dirty="0" smtClean="0"/>
          </a:p>
          <a:p>
            <a:pPr marL="0" indent="0">
              <a:buNone/>
            </a:pPr>
            <a:endParaRPr lang="en-US" dirty="0"/>
          </a:p>
        </p:txBody>
      </p:sp>
    </p:spTree>
    <p:extLst>
      <p:ext uri="{BB962C8B-B14F-4D97-AF65-F5344CB8AC3E}">
        <p14:creationId xmlns:p14="http://schemas.microsoft.com/office/powerpoint/2010/main" val="3779905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3100" dirty="0" smtClean="0">
                <a:solidFill>
                  <a:srgbClr val="F4B82D"/>
                </a:solidFill>
                <a:latin typeface="Century Schoolbook" panose="02040604050505020304" pitchFamily="18" charset="0"/>
              </a:rPr>
              <a:t>“Stories of Success”</a:t>
            </a:r>
            <a:endParaRPr lang="en-US" dirty="0"/>
          </a:p>
        </p:txBody>
      </p:sp>
      <p:sp>
        <p:nvSpPr>
          <p:cNvPr id="3" name="Content Placeholder 2"/>
          <p:cNvSpPr>
            <a:spLocks noGrp="1"/>
          </p:cNvSpPr>
          <p:nvPr>
            <p:ph idx="1"/>
          </p:nvPr>
        </p:nvSpPr>
        <p:spPr>
          <a:xfrm>
            <a:off x="457200" y="1512606"/>
            <a:ext cx="8229600" cy="4613557"/>
          </a:xfrm>
        </p:spPr>
        <p:txBody>
          <a:bodyPr/>
          <a:lstStyle/>
          <a:p>
            <a:pPr marL="514350" indent="-457200"/>
            <a:r>
              <a:rPr lang="en-US" dirty="0" smtClean="0"/>
              <a:t>MSU Story (continued):</a:t>
            </a:r>
          </a:p>
          <a:p>
            <a:pPr marL="914400" lvl="1" indent="-457200"/>
            <a:r>
              <a:rPr lang="en-US" dirty="0" smtClean="0"/>
              <a:t>Total aid available to students at $120M</a:t>
            </a:r>
          </a:p>
          <a:p>
            <a:pPr marL="1314450" lvl="2" indent="-457200"/>
            <a:r>
              <a:rPr lang="en-US" dirty="0" smtClean="0"/>
              <a:t>Increase by $7M in 2 years</a:t>
            </a:r>
          </a:p>
          <a:p>
            <a:pPr marL="914400" lvl="1" indent="-457200"/>
            <a:r>
              <a:rPr lang="en-US" dirty="0" smtClean="0"/>
              <a:t>Veterans expected to increase</a:t>
            </a:r>
          </a:p>
          <a:p>
            <a:pPr marL="914400" lvl="1" indent="-457200"/>
            <a:r>
              <a:rPr lang="en-US" dirty="0" smtClean="0"/>
              <a:t>Under-represented minorities continue to grow</a:t>
            </a:r>
          </a:p>
          <a:p>
            <a:pPr marL="914400" lvl="1" indent="-457200"/>
            <a:r>
              <a:rPr lang="en-US" dirty="0" smtClean="0"/>
              <a:t>Student participation in co-curricular and engagement activities continues to rise</a:t>
            </a:r>
          </a:p>
          <a:p>
            <a:pPr marL="914400" lvl="1" indent="-457200"/>
            <a:r>
              <a:rPr lang="en-US" dirty="0" smtClean="0"/>
              <a:t>Retention and graduation rates expected to improve </a:t>
            </a:r>
          </a:p>
          <a:p>
            <a:pPr marL="57150" indent="0">
              <a:buNone/>
            </a:pPr>
            <a:endParaRPr lang="en-US" dirty="0" smtClean="0"/>
          </a:p>
          <a:p>
            <a:pPr marL="0" indent="0">
              <a:buNone/>
            </a:pPr>
            <a:endParaRPr lang="en-US" dirty="0"/>
          </a:p>
        </p:txBody>
      </p:sp>
    </p:spTree>
    <p:extLst>
      <p:ext uri="{BB962C8B-B14F-4D97-AF65-F5344CB8AC3E}">
        <p14:creationId xmlns:p14="http://schemas.microsoft.com/office/powerpoint/2010/main" val="1601117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997"/>
            <a:ext cx="8229600" cy="1143000"/>
          </a:xfrm>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3100" dirty="0" smtClean="0">
                <a:solidFill>
                  <a:srgbClr val="F4B82D"/>
                </a:solidFill>
                <a:latin typeface="Century Schoolbook" panose="02040604050505020304" pitchFamily="18" charset="0"/>
              </a:rPr>
              <a:t>“Stories of Success”</a:t>
            </a:r>
            <a:endParaRPr lang="en-US" dirty="0"/>
          </a:p>
        </p:txBody>
      </p:sp>
      <p:sp>
        <p:nvSpPr>
          <p:cNvPr id="3" name="Content Placeholder 2"/>
          <p:cNvSpPr>
            <a:spLocks noGrp="1"/>
          </p:cNvSpPr>
          <p:nvPr>
            <p:ph idx="1"/>
          </p:nvPr>
        </p:nvSpPr>
        <p:spPr>
          <a:xfrm>
            <a:off x="457200" y="1297998"/>
            <a:ext cx="8229600" cy="4828166"/>
          </a:xfrm>
        </p:spPr>
        <p:txBody>
          <a:bodyPr>
            <a:normAutofit/>
          </a:bodyPr>
          <a:lstStyle/>
          <a:p>
            <a:pPr marL="514350" indent="-457200"/>
            <a:r>
              <a:rPr lang="en-US" dirty="0" smtClean="0"/>
              <a:t>MSU has become that “University of Choice”</a:t>
            </a:r>
          </a:p>
          <a:p>
            <a:pPr marL="914400" lvl="1" indent="-457200"/>
            <a:r>
              <a:rPr lang="en-US" dirty="0" smtClean="0"/>
              <a:t>Have set the bar for many of our peers </a:t>
            </a:r>
          </a:p>
          <a:p>
            <a:pPr marL="914400" lvl="1" indent="-457200"/>
            <a:endParaRPr lang="en-US" dirty="0"/>
          </a:p>
          <a:p>
            <a:pPr marL="514350" indent="-457200"/>
            <a:r>
              <a:rPr lang="en-US" dirty="0" smtClean="0"/>
              <a:t>But, competitive environment continues to change</a:t>
            </a:r>
          </a:p>
          <a:p>
            <a:pPr marL="914400" lvl="1" indent="-457200"/>
            <a:r>
              <a:rPr lang="en-US" dirty="0" smtClean="0"/>
              <a:t>Students applying to more institutions</a:t>
            </a:r>
          </a:p>
          <a:p>
            <a:pPr marL="914400" lvl="1" indent="-457200"/>
            <a:r>
              <a:rPr lang="en-US" dirty="0" smtClean="0"/>
              <a:t>“double-booking” to maintain options while shopping for better scholarships, </a:t>
            </a:r>
            <a:r>
              <a:rPr lang="en-US" dirty="0" err="1" smtClean="0"/>
              <a:t>etc</a:t>
            </a:r>
            <a:endParaRPr lang="en-US" dirty="0" smtClean="0"/>
          </a:p>
          <a:p>
            <a:pPr marL="914400" lvl="1" indent="-457200"/>
            <a:r>
              <a:rPr lang="en-US" dirty="0" smtClean="0"/>
              <a:t>Ave Discount Rate nationally is 37%</a:t>
            </a:r>
          </a:p>
          <a:p>
            <a:pPr marL="914400" lvl="1" indent="-457200"/>
            <a:endParaRPr lang="en-US" dirty="0" smtClean="0"/>
          </a:p>
          <a:p>
            <a:pPr marL="0" indent="0">
              <a:buNone/>
            </a:pPr>
            <a:endParaRPr lang="en-US" dirty="0"/>
          </a:p>
        </p:txBody>
      </p:sp>
    </p:spTree>
    <p:extLst>
      <p:ext uri="{BB962C8B-B14F-4D97-AF65-F5344CB8AC3E}">
        <p14:creationId xmlns:p14="http://schemas.microsoft.com/office/powerpoint/2010/main" val="1167952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176"/>
            <a:ext cx="8229600" cy="1143000"/>
          </a:xfrm>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3100" dirty="0" smtClean="0">
                <a:solidFill>
                  <a:srgbClr val="F4B82D"/>
                </a:solidFill>
                <a:latin typeface="Century Schoolbook" panose="02040604050505020304" pitchFamily="18" charset="0"/>
              </a:rPr>
              <a:t>“Stories of Success”</a:t>
            </a:r>
            <a:endParaRPr lang="en-US" dirty="0"/>
          </a:p>
        </p:txBody>
      </p:sp>
      <p:sp>
        <p:nvSpPr>
          <p:cNvPr id="3" name="Content Placeholder 2"/>
          <p:cNvSpPr>
            <a:spLocks noGrp="1"/>
          </p:cNvSpPr>
          <p:nvPr>
            <p:ph idx="1"/>
          </p:nvPr>
        </p:nvSpPr>
        <p:spPr>
          <a:xfrm>
            <a:off x="457200" y="1238176"/>
            <a:ext cx="8229600" cy="4887988"/>
          </a:xfrm>
        </p:spPr>
        <p:txBody>
          <a:bodyPr>
            <a:normAutofit/>
          </a:bodyPr>
          <a:lstStyle/>
          <a:p>
            <a:pPr marL="57150" indent="0" algn="ctr">
              <a:buNone/>
            </a:pPr>
            <a:r>
              <a:rPr lang="en-US" sz="2800" i="1" dirty="0" smtClean="0"/>
              <a:t>“I met you on the Montana schools tour a few summers ago.  I wanted to give you a heads up that I am still so excited to convey to our CO students how excellent an opportunity Montana State is.  I profile it as one of the ‘hidden gems’ relatively close to us in a college night break-out. Particularly for STEM-based students.  I think your school is hard to beat.”</a:t>
            </a:r>
          </a:p>
          <a:p>
            <a:pPr marL="57150" indent="0">
              <a:buNone/>
            </a:pPr>
            <a:endParaRPr lang="en-US" sz="3000" dirty="0" smtClean="0"/>
          </a:p>
          <a:p>
            <a:pPr marL="57150" indent="0">
              <a:buNone/>
            </a:pPr>
            <a:r>
              <a:rPr lang="en-US" sz="3000" dirty="0" smtClean="0"/>
              <a:t>--Colorado HS Counselor to Ronda Russell</a:t>
            </a:r>
          </a:p>
          <a:p>
            <a:pPr marL="57150" indent="0">
              <a:buNone/>
            </a:pPr>
            <a:r>
              <a:rPr lang="en-US" sz="3000" dirty="0" smtClean="0"/>
              <a:t>Sept 10, 2013</a:t>
            </a:r>
            <a:endParaRPr lang="en-US" sz="3000" dirty="0"/>
          </a:p>
          <a:p>
            <a:pPr marL="57150" indent="0">
              <a:buNone/>
            </a:pPr>
            <a:endParaRPr lang="en-US" sz="3000" i="1" dirty="0"/>
          </a:p>
          <a:p>
            <a:pPr marL="914400" lvl="1" indent="-457200"/>
            <a:endParaRPr lang="en-US" dirty="0" smtClean="0"/>
          </a:p>
          <a:p>
            <a:pPr marL="0" indent="0">
              <a:buNone/>
            </a:pPr>
            <a:endParaRPr lang="en-US" dirty="0"/>
          </a:p>
        </p:txBody>
      </p:sp>
    </p:spTree>
    <p:extLst>
      <p:ext uri="{BB962C8B-B14F-4D97-AF65-F5344CB8AC3E}">
        <p14:creationId xmlns:p14="http://schemas.microsoft.com/office/powerpoint/2010/main" val="1611622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Accreditation</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1219200" y="1600200"/>
            <a:ext cx="6629400" cy="4525963"/>
          </a:xfrm>
        </p:spPr>
        <p:txBody>
          <a:bodyPr/>
          <a:lstStyle/>
          <a:p>
            <a:r>
              <a:rPr lang="en-US" dirty="0" smtClean="0"/>
              <a:t>Assessment of Learning Outcomes</a:t>
            </a:r>
          </a:p>
          <a:p>
            <a:pPr lvl="1"/>
            <a:r>
              <a:rPr lang="en-US" b="1" dirty="0" smtClean="0"/>
              <a:t>September</a:t>
            </a:r>
            <a:r>
              <a:rPr lang="en-US" dirty="0" smtClean="0"/>
              <a:t> for </a:t>
            </a:r>
            <a:r>
              <a:rPr lang="en-US" dirty="0"/>
              <a:t>a</a:t>
            </a:r>
            <a:r>
              <a:rPr lang="en-US" dirty="0" smtClean="0"/>
              <a:t>ll </a:t>
            </a:r>
            <a:r>
              <a:rPr lang="en-US" dirty="0"/>
              <a:t>c</a:t>
            </a:r>
            <a:r>
              <a:rPr lang="en-US" dirty="0" smtClean="0"/>
              <a:t>ourses</a:t>
            </a:r>
          </a:p>
          <a:p>
            <a:pPr lvl="1"/>
            <a:r>
              <a:rPr lang="en-US" b="1" dirty="0" smtClean="0"/>
              <a:t>October</a:t>
            </a:r>
            <a:r>
              <a:rPr lang="en-US" dirty="0" smtClean="0"/>
              <a:t> for all </a:t>
            </a:r>
            <a:r>
              <a:rPr lang="en-US" dirty="0"/>
              <a:t>p</a:t>
            </a:r>
            <a:r>
              <a:rPr lang="en-US" dirty="0" smtClean="0"/>
              <a:t>rograms </a:t>
            </a:r>
          </a:p>
          <a:p>
            <a:pPr lvl="2"/>
            <a:r>
              <a:rPr lang="en-US" dirty="0" smtClean="0"/>
              <a:t>graduate and undergraduate</a:t>
            </a:r>
          </a:p>
          <a:p>
            <a:pPr lvl="2"/>
            <a:r>
              <a:rPr lang="en-US" dirty="0" smtClean="0"/>
              <a:t>majors, minors, certificates</a:t>
            </a:r>
          </a:p>
          <a:p>
            <a:pPr lvl="1"/>
            <a:r>
              <a:rPr lang="en-US" b="1" dirty="0" smtClean="0"/>
              <a:t>November</a:t>
            </a:r>
            <a:r>
              <a:rPr lang="en-US" dirty="0" smtClean="0"/>
              <a:t> for all </a:t>
            </a:r>
            <a:r>
              <a:rPr lang="en-US" dirty="0"/>
              <a:t>a</a:t>
            </a:r>
            <a:r>
              <a:rPr lang="en-US" dirty="0" smtClean="0"/>
              <a:t>ssessment </a:t>
            </a:r>
            <a:r>
              <a:rPr lang="en-US" dirty="0"/>
              <a:t>r</a:t>
            </a:r>
            <a:r>
              <a:rPr lang="en-US" dirty="0" smtClean="0"/>
              <a:t>eports</a:t>
            </a: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r>
              <a:rPr lang="en-US" sz="2000" dirty="0" smtClean="0"/>
              <a:t>Ron Larsen, Accreditation Liaison</a:t>
            </a:r>
          </a:p>
          <a:p>
            <a:pPr marL="0" indent="0">
              <a:buNone/>
            </a:pPr>
            <a:endParaRPr lang="en-US" dirty="0"/>
          </a:p>
        </p:txBody>
      </p:sp>
    </p:spTree>
    <p:extLst>
      <p:ext uri="{BB962C8B-B14F-4D97-AF65-F5344CB8AC3E}">
        <p14:creationId xmlns:p14="http://schemas.microsoft.com/office/powerpoint/2010/main" val="38158578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997"/>
            <a:ext cx="8229600" cy="1143000"/>
          </a:xfrm>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2800" dirty="0" smtClean="0">
                <a:solidFill>
                  <a:srgbClr val="F4B82D"/>
                </a:solidFill>
                <a:latin typeface="Century Schoolbook" panose="02040604050505020304" pitchFamily="18" charset="0"/>
              </a:rPr>
              <a:t>Where We Are Going</a:t>
            </a:r>
            <a:endParaRPr lang="en-US" dirty="0"/>
          </a:p>
        </p:txBody>
      </p:sp>
      <p:sp>
        <p:nvSpPr>
          <p:cNvPr id="3" name="Content Placeholder 2"/>
          <p:cNvSpPr>
            <a:spLocks noGrp="1"/>
          </p:cNvSpPr>
          <p:nvPr>
            <p:ph idx="1"/>
          </p:nvPr>
        </p:nvSpPr>
        <p:spPr>
          <a:xfrm>
            <a:off x="457200" y="1297998"/>
            <a:ext cx="8229600" cy="4828166"/>
          </a:xfrm>
        </p:spPr>
        <p:txBody>
          <a:bodyPr>
            <a:normAutofit/>
          </a:bodyPr>
          <a:lstStyle/>
          <a:p>
            <a:pPr marL="514350" indent="-457200"/>
            <a:r>
              <a:rPr lang="en-US" dirty="0" smtClean="0"/>
              <a:t>In addition to the competitive environment for students, increased concerns nationally and locally for:</a:t>
            </a:r>
          </a:p>
          <a:p>
            <a:pPr marL="914400" lvl="1" indent="-457200"/>
            <a:r>
              <a:rPr lang="en-US" dirty="0" smtClean="0"/>
              <a:t>Improved retention </a:t>
            </a:r>
          </a:p>
          <a:p>
            <a:pPr marL="914400" lvl="1" indent="-457200"/>
            <a:r>
              <a:rPr lang="en-US" dirty="0" smtClean="0"/>
              <a:t>Improved graduation rates</a:t>
            </a:r>
          </a:p>
          <a:p>
            <a:pPr marL="914400" lvl="1" indent="-457200"/>
            <a:r>
              <a:rPr lang="en-US" dirty="0" smtClean="0"/>
              <a:t>Improved student welfare &amp; safety</a:t>
            </a:r>
          </a:p>
          <a:p>
            <a:pPr marL="914400" lvl="1" indent="-457200"/>
            <a:r>
              <a:rPr lang="en-US" dirty="0" smtClean="0"/>
              <a:t>Control or reduce indebtedness </a:t>
            </a:r>
          </a:p>
          <a:p>
            <a:pPr marL="914400" lvl="1" indent="-457200"/>
            <a:endParaRPr lang="en-US" dirty="0" smtClean="0"/>
          </a:p>
          <a:p>
            <a:pPr marL="914400" lvl="1" indent="-457200"/>
            <a:endParaRPr lang="en-US" dirty="0"/>
          </a:p>
          <a:p>
            <a:pPr marL="914400" lvl="1" indent="-457200"/>
            <a:endParaRPr lang="en-US" dirty="0" smtClean="0"/>
          </a:p>
          <a:p>
            <a:pPr marL="0" indent="0">
              <a:buNone/>
            </a:pPr>
            <a:endParaRPr lang="en-US" dirty="0"/>
          </a:p>
        </p:txBody>
      </p:sp>
    </p:spTree>
    <p:extLst>
      <p:ext uri="{BB962C8B-B14F-4D97-AF65-F5344CB8AC3E}">
        <p14:creationId xmlns:p14="http://schemas.microsoft.com/office/powerpoint/2010/main" val="3069103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997"/>
            <a:ext cx="8229600" cy="1067052"/>
          </a:xfrm>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2800" dirty="0" smtClean="0">
                <a:solidFill>
                  <a:srgbClr val="F4B82D"/>
                </a:solidFill>
                <a:latin typeface="Century Schoolbook" panose="02040604050505020304" pitchFamily="18" charset="0"/>
              </a:rPr>
              <a:t>Where We Are Going</a:t>
            </a:r>
            <a:endParaRPr lang="en-US" dirty="0"/>
          </a:p>
        </p:txBody>
      </p:sp>
      <p:sp>
        <p:nvSpPr>
          <p:cNvPr id="3" name="Content Placeholder 2"/>
          <p:cNvSpPr>
            <a:spLocks noGrp="1"/>
          </p:cNvSpPr>
          <p:nvPr>
            <p:ph idx="1"/>
          </p:nvPr>
        </p:nvSpPr>
        <p:spPr>
          <a:xfrm>
            <a:off x="457200" y="1222049"/>
            <a:ext cx="8229600" cy="4904115"/>
          </a:xfrm>
        </p:spPr>
        <p:txBody>
          <a:bodyPr>
            <a:normAutofit lnSpcReduction="10000"/>
          </a:bodyPr>
          <a:lstStyle/>
          <a:p>
            <a:pPr marL="514350" indent="-457200"/>
            <a:r>
              <a:rPr lang="en-US" dirty="0" smtClean="0"/>
              <a:t>Student welfare and safety </a:t>
            </a:r>
          </a:p>
          <a:p>
            <a:pPr marL="914400" lvl="1" indent="-457200"/>
            <a:r>
              <a:rPr lang="en-US" dirty="0" smtClean="0"/>
              <a:t>New Associate Dean of Students for Student Welfare—Dr. Aaron </a:t>
            </a:r>
            <a:r>
              <a:rPr lang="en-US" dirty="0" err="1" smtClean="0"/>
              <a:t>Grusonik</a:t>
            </a:r>
            <a:endParaRPr lang="en-US" dirty="0" smtClean="0"/>
          </a:p>
          <a:p>
            <a:pPr marL="514350" indent="-457200"/>
            <a:r>
              <a:rPr lang="en-US" dirty="0" smtClean="0"/>
              <a:t>Financial Welfare</a:t>
            </a:r>
          </a:p>
          <a:p>
            <a:pPr marL="914400" lvl="1" indent="-457200"/>
            <a:r>
              <a:rPr lang="en-US" dirty="0" smtClean="0"/>
              <a:t>Increased scholarships and efficiencies in delivery</a:t>
            </a:r>
          </a:p>
          <a:p>
            <a:pPr marL="914400" lvl="1" indent="-457200"/>
            <a:r>
              <a:rPr lang="en-US" dirty="0" smtClean="0"/>
              <a:t>Financial literacy program</a:t>
            </a:r>
          </a:p>
          <a:p>
            <a:pPr marL="514350" indent="-457200"/>
            <a:r>
              <a:rPr lang="en-US" dirty="0" smtClean="0"/>
              <a:t>Retention and graduation rates</a:t>
            </a:r>
          </a:p>
          <a:p>
            <a:pPr marL="914400" lvl="1" indent="-457200"/>
            <a:r>
              <a:rPr lang="en-US" dirty="0" smtClean="0"/>
              <a:t>Multiple intervention programs </a:t>
            </a:r>
          </a:p>
          <a:p>
            <a:pPr marL="914400" lvl="1" indent="-457200"/>
            <a:r>
              <a:rPr lang="en-US" u="sng" dirty="0" smtClean="0"/>
              <a:t>Strategic </a:t>
            </a:r>
            <a:r>
              <a:rPr lang="en-US" dirty="0" smtClean="0"/>
              <a:t>Enrollment Management function </a:t>
            </a:r>
          </a:p>
          <a:p>
            <a:pPr marL="914400" lvl="1" indent="-457200"/>
            <a:endParaRPr lang="en-US" dirty="0" smtClean="0"/>
          </a:p>
          <a:p>
            <a:pPr marL="914400" lvl="1" indent="-457200"/>
            <a:endParaRPr lang="en-US" dirty="0"/>
          </a:p>
          <a:p>
            <a:pPr marL="914400" lvl="1" indent="-457200"/>
            <a:endParaRPr lang="en-US" dirty="0" smtClean="0"/>
          </a:p>
          <a:p>
            <a:pPr marL="0" indent="0">
              <a:buNone/>
            </a:pPr>
            <a:endParaRPr lang="en-US" dirty="0"/>
          </a:p>
        </p:txBody>
      </p:sp>
    </p:spTree>
    <p:extLst>
      <p:ext uri="{BB962C8B-B14F-4D97-AF65-F5344CB8AC3E}">
        <p14:creationId xmlns:p14="http://schemas.microsoft.com/office/powerpoint/2010/main" val="534083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997"/>
            <a:ext cx="8229600" cy="1067052"/>
          </a:xfrm>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2800" dirty="0" smtClean="0">
                <a:solidFill>
                  <a:srgbClr val="F4B82D"/>
                </a:solidFill>
                <a:latin typeface="Century Schoolbook" panose="02040604050505020304" pitchFamily="18" charset="0"/>
              </a:rPr>
              <a:t>Where We Are Going</a:t>
            </a:r>
            <a:endParaRPr lang="en-US" dirty="0"/>
          </a:p>
        </p:txBody>
      </p:sp>
      <p:sp>
        <p:nvSpPr>
          <p:cNvPr id="3" name="Content Placeholder 2"/>
          <p:cNvSpPr>
            <a:spLocks noGrp="1"/>
          </p:cNvSpPr>
          <p:nvPr>
            <p:ph idx="1"/>
          </p:nvPr>
        </p:nvSpPr>
        <p:spPr>
          <a:xfrm>
            <a:off x="457200" y="1222049"/>
            <a:ext cx="8229600" cy="4904115"/>
          </a:xfrm>
        </p:spPr>
        <p:txBody>
          <a:bodyPr>
            <a:normAutofit lnSpcReduction="10000"/>
          </a:bodyPr>
          <a:lstStyle/>
          <a:p>
            <a:pPr marL="514350" indent="-457200"/>
            <a:r>
              <a:rPr lang="en-US" dirty="0" smtClean="0"/>
              <a:t>Pledge to work towards greater coordination of student affairs with academic affairs</a:t>
            </a:r>
          </a:p>
          <a:p>
            <a:pPr marL="914400" lvl="1" indent="-457200"/>
            <a:endParaRPr lang="en-US" dirty="0" smtClean="0"/>
          </a:p>
          <a:p>
            <a:pPr marL="514350" indent="-457200"/>
            <a:r>
              <a:rPr lang="en-US" dirty="0" smtClean="0"/>
              <a:t>Continue building Student Centered university</a:t>
            </a:r>
          </a:p>
          <a:p>
            <a:pPr marL="914400" lvl="1" indent="-457200"/>
            <a:r>
              <a:rPr lang="en-US" dirty="0" smtClean="0"/>
              <a:t>Problem solving via student interests, not our convenience</a:t>
            </a:r>
          </a:p>
          <a:p>
            <a:pPr marL="514350" indent="-457200"/>
            <a:endParaRPr lang="en-US" dirty="0" smtClean="0"/>
          </a:p>
          <a:p>
            <a:pPr marL="514350" indent="-457200"/>
            <a:r>
              <a:rPr lang="en-US" dirty="0" smtClean="0"/>
              <a:t>Very skilled and dedicated professionals  at your service</a:t>
            </a:r>
          </a:p>
          <a:p>
            <a:pPr marL="857250" lvl="2" indent="0">
              <a:buNone/>
            </a:pPr>
            <a:endParaRPr lang="en-US" dirty="0" smtClean="0"/>
          </a:p>
          <a:p>
            <a:pPr marL="914400" lvl="1" indent="-457200"/>
            <a:endParaRPr lang="en-US" dirty="0" smtClean="0"/>
          </a:p>
          <a:p>
            <a:pPr marL="914400" lvl="1" indent="-457200"/>
            <a:endParaRPr lang="en-US" dirty="0" smtClean="0"/>
          </a:p>
          <a:p>
            <a:pPr marL="914400" lvl="1" indent="-457200"/>
            <a:endParaRPr lang="en-US" dirty="0"/>
          </a:p>
          <a:p>
            <a:pPr marL="914400" lvl="1" indent="-457200"/>
            <a:endParaRPr lang="en-US" dirty="0" smtClean="0"/>
          </a:p>
          <a:p>
            <a:pPr marL="0" indent="0">
              <a:buNone/>
            </a:pPr>
            <a:endParaRPr lang="en-US" dirty="0"/>
          </a:p>
        </p:txBody>
      </p:sp>
    </p:spTree>
    <p:extLst>
      <p:ext uri="{BB962C8B-B14F-4D97-AF65-F5344CB8AC3E}">
        <p14:creationId xmlns:p14="http://schemas.microsoft.com/office/powerpoint/2010/main" val="3753314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997"/>
            <a:ext cx="8229600" cy="1067052"/>
          </a:xfrm>
        </p:spPr>
        <p:txBody>
          <a:bodyPr>
            <a:normAutofit fontScale="90000"/>
          </a:bodyPr>
          <a:lstStyle/>
          <a:p>
            <a:r>
              <a:rPr lang="en-US" dirty="0">
                <a:solidFill>
                  <a:srgbClr val="F4B82D"/>
                </a:solidFill>
                <a:latin typeface="Century Schoolbook" panose="02040604050505020304" pitchFamily="18" charset="0"/>
              </a:rPr>
              <a:t>Division of Student Success</a:t>
            </a:r>
            <a:r>
              <a:rPr lang="en-US" sz="4000" dirty="0">
                <a:solidFill>
                  <a:srgbClr val="F4B82D"/>
                </a:solidFill>
                <a:latin typeface="Century Schoolbook" panose="02040604050505020304" pitchFamily="18" charset="0"/>
              </a:rPr>
              <a:t/>
            </a:r>
            <a:br>
              <a:rPr lang="en-US" sz="4000" dirty="0">
                <a:solidFill>
                  <a:srgbClr val="F4B82D"/>
                </a:solidFill>
                <a:latin typeface="Century Schoolbook" panose="02040604050505020304" pitchFamily="18" charset="0"/>
              </a:rPr>
            </a:br>
            <a:r>
              <a:rPr lang="en-US" sz="2800" dirty="0" smtClean="0">
                <a:solidFill>
                  <a:srgbClr val="F4B82D"/>
                </a:solidFill>
                <a:latin typeface="Century Schoolbook" panose="02040604050505020304" pitchFamily="18" charset="0"/>
              </a:rPr>
              <a:t>Where We Are Going</a:t>
            </a:r>
            <a:endParaRPr lang="en-US" dirty="0"/>
          </a:p>
        </p:txBody>
      </p:sp>
      <p:sp>
        <p:nvSpPr>
          <p:cNvPr id="3" name="Content Placeholder 2"/>
          <p:cNvSpPr>
            <a:spLocks noGrp="1"/>
          </p:cNvSpPr>
          <p:nvPr>
            <p:ph idx="1"/>
          </p:nvPr>
        </p:nvSpPr>
        <p:spPr>
          <a:xfrm>
            <a:off x="457200" y="1222049"/>
            <a:ext cx="8229600" cy="4904115"/>
          </a:xfrm>
        </p:spPr>
        <p:txBody>
          <a:bodyPr>
            <a:normAutofit/>
          </a:bodyPr>
          <a:lstStyle/>
          <a:p>
            <a:pPr marL="457200" lvl="1" indent="0">
              <a:buNone/>
            </a:pPr>
            <a:endParaRPr lang="en-US" dirty="0" smtClean="0"/>
          </a:p>
          <a:p>
            <a:pPr marL="914400" lvl="1" indent="-457200"/>
            <a:endParaRPr lang="en-US" dirty="0"/>
          </a:p>
          <a:p>
            <a:pPr marL="914400" lvl="1" indent="-457200"/>
            <a:endParaRPr lang="en-US" dirty="0" smtClean="0"/>
          </a:p>
          <a:p>
            <a:pPr marL="0" indent="0">
              <a:buNone/>
            </a:pPr>
            <a:endParaRPr lang="en-US" dirty="0"/>
          </a:p>
        </p:txBody>
      </p:sp>
      <p:graphicFrame>
        <p:nvGraphicFramePr>
          <p:cNvPr id="4" name="Diagram 3"/>
          <p:cNvGraphicFramePr/>
          <p:nvPr>
            <p:extLst/>
          </p:nvPr>
        </p:nvGraphicFramePr>
        <p:xfrm>
          <a:off x="1333145" y="1222049"/>
          <a:ext cx="6554624" cy="4725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4195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646715"/>
            <a:ext cx="7772400" cy="1470025"/>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dirty="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2258179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2"/>
            <a:ext cx="8229600" cy="4143976"/>
          </a:xfrm>
        </p:spPr>
        <p:txBody>
          <a:bodyPr>
            <a:normAutofit fontScale="90000"/>
          </a:bodyPr>
          <a:lstStyle/>
          <a:p>
            <a:r>
              <a:rPr lang="en-US" sz="4800" dirty="0" smtClean="0">
                <a:solidFill>
                  <a:srgbClr val="F4B82D"/>
                </a:solidFill>
                <a:latin typeface="Century Schoolbook" panose="02040604050505020304" pitchFamily="18" charset="0"/>
              </a:rPr>
              <a:t>Robert Mokwa</a:t>
            </a:r>
            <a:r>
              <a:rPr lang="en-US" dirty="0" smtClean="0">
                <a:solidFill>
                  <a:srgbClr val="F4B82D"/>
                </a:solidFill>
              </a:rPr>
              <a:t/>
            </a:r>
            <a:br>
              <a:rPr lang="en-US" dirty="0" smtClean="0">
                <a:solidFill>
                  <a:srgbClr val="F4B82D"/>
                </a:solidFill>
              </a:rPr>
            </a:br>
            <a:r>
              <a:rPr lang="en-US" dirty="0" smtClean="0"/>
              <a:t>Chair, Faculty Senate</a:t>
            </a:r>
            <a:br>
              <a:rPr lang="en-US" dirty="0" smtClean="0"/>
            </a:br>
            <a:r>
              <a:rPr lang="en-US" dirty="0"/>
              <a:t/>
            </a:r>
            <a:br>
              <a:rPr lang="en-US" dirty="0"/>
            </a:br>
            <a:r>
              <a:rPr lang="en-US" dirty="0" smtClean="0">
                <a:solidFill>
                  <a:srgbClr val="F4B82D"/>
                </a:solidFill>
                <a:latin typeface="Century Schoolbook" panose="02040604050505020304" pitchFamily="18" charset="0"/>
              </a:rPr>
              <a:t>Michael </a:t>
            </a:r>
            <a:r>
              <a:rPr lang="en-US" dirty="0" err="1" smtClean="0">
                <a:solidFill>
                  <a:srgbClr val="F4B82D"/>
                </a:solidFill>
                <a:latin typeface="Century Schoolbook" panose="02040604050505020304" pitchFamily="18" charset="0"/>
              </a:rPr>
              <a:t>Reidy</a:t>
            </a:r>
            <a:r>
              <a:rPr lang="en-US" dirty="0" smtClean="0">
                <a:solidFill>
                  <a:srgbClr val="F4B82D"/>
                </a:solidFill>
                <a:latin typeface="Century Schoolbook" panose="02040604050505020304" pitchFamily="18" charset="0"/>
              </a:rPr>
              <a:t/>
            </a:r>
            <a:br>
              <a:rPr lang="en-US" dirty="0" smtClean="0">
                <a:solidFill>
                  <a:srgbClr val="F4B82D"/>
                </a:solidFill>
                <a:latin typeface="Century Schoolbook" panose="02040604050505020304" pitchFamily="18" charset="0"/>
              </a:rPr>
            </a:br>
            <a:r>
              <a:rPr lang="en-US" dirty="0" smtClean="0"/>
              <a:t>Chair – elect, Faculty Senate</a:t>
            </a:r>
            <a:r>
              <a:rPr lang="en-US" dirty="0">
                <a:solidFill>
                  <a:srgbClr val="F4B82D"/>
                </a:solidFill>
                <a:latin typeface="Century Schoolbook" panose="02040604050505020304" pitchFamily="18" charset="0"/>
              </a:rPr>
              <a:t/>
            </a:r>
            <a:br>
              <a:rPr lang="en-US" dirty="0">
                <a:solidFill>
                  <a:srgbClr val="F4B82D"/>
                </a:solidFill>
                <a:latin typeface="Century Schoolbook" panose="02040604050505020304" pitchFamily="18" charset="0"/>
              </a:rPr>
            </a:br>
            <a:r>
              <a:rPr lang="en-US" dirty="0" smtClean="0"/>
              <a:t/>
            </a:r>
            <a:br>
              <a:rPr lang="en-US" dirty="0" smtClean="0"/>
            </a:br>
            <a:endParaRPr lang="en-US" dirty="0">
              <a:solidFill>
                <a:srgbClr val="F4B82D"/>
              </a:solidFill>
            </a:endParaRPr>
          </a:p>
        </p:txBody>
      </p:sp>
    </p:spTree>
    <p:extLst>
      <p:ext uri="{BB962C8B-B14F-4D97-AF65-F5344CB8AC3E}">
        <p14:creationId xmlns:p14="http://schemas.microsoft.com/office/powerpoint/2010/main" val="1736709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1038" y="187325"/>
            <a:ext cx="7772400" cy="1470025"/>
          </a:xfrm>
        </p:spPr>
        <p:txBody>
          <a:bodyPr>
            <a:normAutofit/>
          </a:bodyPr>
          <a:lstStyle/>
          <a:p>
            <a:r>
              <a:rPr lang="en-US" sz="4800" dirty="0" smtClean="0">
                <a:solidFill>
                  <a:srgbClr val="F4B82D"/>
                </a:solidFill>
                <a:effectLst>
                  <a:outerShdw blurRad="38100" dist="38100" dir="2700000" algn="tl">
                    <a:srgbClr val="000000">
                      <a:alpha val="43137"/>
                    </a:srgbClr>
                  </a:outerShdw>
                </a:effectLst>
                <a:latin typeface="Century Schoolbook" panose="02040604050505020304" pitchFamily="18" charset="0"/>
              </a:rPr>
              <a:t>Faculty Senate</a:t>
            </a:r>
            <a:endParaRPr lang="en-US" sz="4800" dirty="0">
              <a:solidFill>
                <a:srgbClr val="F4B82D"/>
              </a:solidFill>
              <a:effectLst>
                <a:outerShdw blurRad="38100" dist="38100" dir="2700000" algn="tl">
                  <a:srgbClr val="000000">
                    <a:alpha val="43137"/>
                  </a:srgbClr>
                </a:outerShdw>
              </a:effectLst>
              <a:latin typeface="Century Schoolbook" panose="02040604050505020304" pitchFamily="18" charset="0"/>
            </a:endParaRPr>
          </a:p>
        </p:txBody>
      </p:sp>
      <p:sp>
        <p:nvSpPr>
          <p:cNvPr id="3" name="Subtitle 2"/>
          <p:cNvSpPr>
            <a:spLocks noGrp="1"/>
          </p:cNvSpPr>
          <p:nvPr>
            <p:ph type="subTitle" idx="1"/>
          </p:nvPr>
        </p:nvSpPr>
        <p:spPr>
          <a:xfrm>
            <a:off x="1914525" y="4511487"/>
            <a:ext cx="5305425" cy="809625"/>
          </a:xfrm>
        </p:spPr>
        <p:txBody>
          <a:bodyPr/>
          <a:lstStyle/>
          <a:p>
            <a:r>
              <a:rPr lang="en-US" i="1" dirty="0" smtClean="0"/>
              <a:t>Goals </a:t>
            </a:r>
            <a:r>
              <a:rPr lang="en-US" i="1" dirty="0"/>
              <a:t>and plans for this </a:t>
            </a:r>
            <a:r>
              <a:rPr lang="en-US" i="1" dirty="0" smtClean="0"/>
              <a:t>year</a:t>
            </a:r>
            <a:endParaRPr lang="en-US" i="1" dirty="0"/>
          </a:p>
        </p:txBody>
      </p:sp>
      <p:pic>
        <p:nvPicPr>
          <p:cNvPr id="4" name="Picture 1" descr="FS_SEAL_02_BOX_TRAN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8253" y="1530309"/>
            <a:ext cx="2807494" cy="298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5110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88" y="104775"/>
            <a:ext cx="8229600" cy="1143000"/>
          </a:xfrm>
        </p:spPr>
        <p:txBody>
          <a:bodyPr>
            <a:normAutofit/>
          </a:bodyPr>
          <a:lstStyle/>
          <a:p>
            <a:pPr algn="l"/>
            <a:r>
              <a:rPr lang="en-US" dirty="0" smtClean="0">
                <a:solidFill>
                  <a:srgbClr val="F4B82D"/>
                </a:solidFill>
                <a:effectLst>
                  <a:outerShdw blurRad="38100" dist="38100" dir="2700000" algn="tl">
                    <a:srgbClr val="000000">
                      <a:alpha val="43137"/>
                    </a:srgbClr>
                  </a:outerShdw>
                </a:effectLst>
                <a:latin typeface="Century Schoolbook" panose="02040604050505020304" pitchFamily="18" charset="0"/>
              </a:rPr>
              <a:t>Input from faculty…</a:t>
            </a:r>
            <a:endParaRPr lang="en-US" dirty="0">
              <a:solidFill>
                <a:srgbClr val="F4B82D"/>
              </a:solidFill>
              <a:effectLst>
                <a:outerShdw blurRad="38100" dist="38100" dir="2700000" algn="tl">
                  <a:srgbClr val="000000">
                    <a:alpha val="43137"/>
                  </a:srgbClr>
                </a:outerShdw>
              </a:effectLst>
              <a:latin typeface="Century Schoolbook" panose="02040604050505020304" pitchFamily="18" charset="0"/>
            </a:endParaRPr>
          </a:p>
        </p:txBody>
      </p:sp>
      <p:sp>
        <p:nvSpPr>
          <p:cNvPr id="3" name="TextBox 4"/>
          <p:cNvSpPr txBox="1">
            <a:spLocks noChangeArrowheads="1"/>
          </p:cNvSpPr>
          <p:nvPr/>
        </p:nvSpPr>
        <p:spPr bwMode="auto">
          <a:xfrm>
            <a:off x="642213" y="994876"/>
            <a:ext cx="76866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eaLnBrk="1" hangingPunct="1"/>
            <a:endParaRPr lang="en-US" sz="2200" dirty="0">
              <a:solidFill>
                <a:schemeClr val="bg1"/>
              </a:solidFill>
            </a:endParaRPr>
          </a:p>
          <a:p>
            <a:pPr eaLnBrk="1" hangingPunct="1"/>
            <a:r>
              <a:rPr lang="en-US" sz="2800" b="1" dirty="0" smtClean="0">
                <a:solidFill>
                  <a:schemeClr val="accent2">
                    <a:lumMod val="60000"/>
                    <a:lumOff val="40000"/>
                  </a:schemeClr>
                </a:solidFill>
              </a:rPr>
              <a:t>All-Faculty Meeting: May </a:t>
            </a:r>
            <a:r>
              <a:rPr lang="en-US" sz="2800" b="1" dirty="0">
                <a:solidFill>
                  <a:schemeClr val="accent2">
                    <a:lumMod val="60000"/>
                    <a:lumOff val="40000"/>
                  </a:schemeClr>
                </a:solidFill>
              </a:rPr>
              <a:t>6, 2013 </a:t>
            </a:r>
            <a:endParaRPr lang="en-US" sz="2800" b="1" i="1" dirty="0" smtClean="0">
              <a:solidFill>
                <a:schemeClr val="accent2">
                  <a:lumMod val="60000"/>
                  <a:lumOff val="40000"/>
                </a:schemeClr>
              </a:solidFill>
            </a:endParaRPr>
          </a:p>
          <a:p>
            <a:pPr eaLnBrk="1" hangingPunct="1"/>
            <a:endParaRPr lang="en-US" sz="2200" dirty="0" smtClean="0">
              <a:solidFill>
                <a:schemeClr val="bg1"/>
              </a:solidFill>
            </a:endParaRPr>
          </a:p>
          <a:p>
            <a:pPr marL="457200" indent="-457200" eaLnBrk="1" hangingPunct="1">
              <a:spcAft>
                <a:spcPts val="1200"/>
              </a:spcAft>
              <a:buFont typeface="+mj-lt"/>
              <a:buAutoNum type="arabicPeriod"/>
            </a:pPr>
            <a:r>
              <a:rPr lang="en-US" sz="2800" dirty="0" smtClean="0">
                <a:solidFill>
                  <a:schemeClr val="bg1"/>
                </a:solidFill>
              </a:rPr>
              <a:t>Carnegie Tier 1 status – sustain and enhance</a:t>
            </a:r>
          </a:p>
          <a:p>
            <a:pPr marL="457200" indent="-457200" eaLnBrk="1" hangingPunct="1">
              <a:spcAft>
                <a:spcPts val="1200"/>
              </a:spcAft>
              <a:buFont typeface="+mj-lt"/>
              <a:buAutoNum type="arabicPeriod"/>
            </a:pPr>
            <a:r>
              <a:rPr lang="en-US" sz="2800" dirty="0" smtClean="0">
                <a:solidFill>
                  <a:schemeClr val="bg1"/>
                </a:solidFill>
              </a:rPr>
              <a:t>Salary related issues</a:t>
            </a:r>
          </a:p>
          <a:p>
            <a:pPr marL="457200" indent="-457200" eaLnBrk="1" hangingPunct="1">
              <a:spcAft>
                <a:spcPts val="1200"/>
              </a:spcAft>
              <a:buFont typeface="+mj-lt"/>
              <a:buAutoNum type="arabicPeriod"/>
            </a:pPr>
            <a:r>
              <a:rPr lang="en-US" sz="2800" dirty="0" smtClean="0">
                <a:solidFill>
                  <a:schemeClr val="bg1"/>
                </a:solidFill>
              </a:rPr>
              <a:t>Strategies to address enrollment growth</a:t>
            </a:r>
          </a:p>
          <a:p>
            <a:pPr marL="457200" indent="-457200" eaLnBrk="1" hangingPunct="1">
              <a:spcAft>
                <a:spcPts val="1200"/>
              </a:spcAft>
              <a:buFont typeface="+mj-lt"/>
              <a:buAutoNum type="arabicPeriod"/>
            </a:pPr>
            <a:r>
              <a:rPr lang="en-US" sz="2800" dirty="0" smtClean="0">
                <a:solidFill>
                  <a:schemeClr val="bg1"/>
                </a:solidFill>
              </a:rPr>
              <a:t>Performance base funding </a:t>
            </a:r>
          </a:p>
          <a:p>
            <a:pPr marL="457200" indent="-457200" eaLnBrk="1" hangingPunct="1">
              <a:spcAft>
                <a:spcPts val="1200"/>
              </a:spcAft>
              <a:buFont typeface="+mj-lt"/>
              <a:buAutoNum type="arabicPeriod"/>
            </a:pPr>
            <a:r>
              <a:rPr lang="en-US" sz="2800" dirty="0" smtClean="0">
                <a:solidFill>
                  <a:schemeClr val="bg1"/>
                </a:solidFill>
              </a:rPr>
              <a:t>Transition from CBA to Faculty Handbook</a:t>
            </a:r>
            <a:endParaRPr lang="en-US" sz="2800" dirty="0">
              <a:solidFill>
                <a:schemeClr val="bg1"/>
              </a:solidFill>
            </a:endParaRPr>
          </a:p>
          <a:p>
            <a:pPr eaLnBrk="1" hangingPunct="1"/>
            <a:endParaRPr lang="en-US" sz="2200" dirty="0">
              <a:solidFill>
                <a:schemeClr val="bg1"/>
              </a:solidFill>
            </a:endParaRPr>
          </a:p>
        </p:txBody>
      </p:sp>
    </p:spTree>
    <p:extLst>
      <p:ext uri="{BB962C8B-B14F-4D97-AF65-F5344CB8AC3E}">
        <p14:creationId xmlns:p14="http://schemas.microsoft.com/office/powerpoint/2010/main" val="23855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0340" y="832499"/>
            <a:ext cx="8143320" cy="2800767"/>
          </a:xfrm>
          <a:prstGeom prst="rect">
            <a:avLst/>
          </a:prstGeom>
          <a:noFill/>
        </p:spPr>
        <p:txBody>
          <a:bodyPr wrap="none">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eaLnBrk="1" hangingPunct="1"/>
            <a:r>
              <a:rPr lang="en-US" sz="4400" b="1" dirty="0" smtClean="0">
                <a:solidFill>
                  <a:srgbClr val="B5C4C7"/>
                </a:solidFill>
              </a:rPr>
              <a:t>How can we most effectively </a:t>
            </a:r>
          </a:p>
          <a:p>
            <a:pPr eaLnBrk="1" hangingPunct="1"/>
            <a:r>
              <a:rPr lang="en-US" sz="4400" b="1" dirty="0" smtClean="0">
                <a:solidFill>
                  <a:srgbClr val="B5C4C7"/>
                </a:solidFill>
              </a:rPr>
              <a:t>address these critically </a:t>
            </a:r>
          </a:p>
          <a:p>
            <a:pPr eaLnBrk="1" hangingPunct="1"/>
            <a:r>
              <a:rPr lang="en-US" sz="4400" b="1" dirty="0" smtClean="0">
                <a:solidFill>
                  <a:srgbClr val="B5C4C7"/>
                </a:solidFill>
              </a:rPr>
              <a:t>important issues on </a:t>
            </a:r>
          </a:p>
          <a:p>
            <a:pPr eaLnBrk="1" hangingPunct="1"/>
            <a:r>
              <a:rPr lang="en-US" sz="4400" b="1" dirty="0" smtClean="0">
                <a:solidFill>
                  <a:srgbClr val="B5C4C7"/>
                </a:solidFill>
              </a:rPr>
              <a:t>our campus? </a:t>
            </a:r>
            <a:endParaRPr lang="en-US" sz="4400" b="1" dirty="0">
              <a:solidFill>
                <a:srgbClr val="B5C4C7"/>
              </a:solidFill>
            </a:endParaRPr>
          </a:p>
        </p:txBody>
      </p:sp>
      <p:pic>
        <p:nvPicPr>
          <p:cNvPr id="8" name="Picture 7" descr="https://ecat.montana.edu/content/enforced1/264915-Workshops-TOP-2013S8/Pictures%20for%20pasting/sisyphus2.jpg?_&amp;d2lSessionVal=rw9pPxG490uKvT53fPXgmbhka"/>
          <p:cNvPicPr/>
          <p:nvPr/>
        </p:nvPicPr>
        <p:blipFill>
          <a:blip r:embed="rId2">
            <a:extLst>
              <a:ext uri="{28A0092B-C50C-407E-A947-70E740481C1C}">
                <a14:useLocalDpi xmlns:a14="http://schemas.microsoft.com/office/drawing/2010/main" val="0"/>
              </a:ext>
            </a:extLst>
          </a:blip>
          <a:srcRect/>
          <a:stretch>
            <a:fillRect/>
          </a:stretch>
        </p:blipFill>
        <p:spPr bwMode="auto">
          <a:xfrm>
            <a:off x="4876801" y="3790949"/>
            <a:ext cx="2705100" cy="1752601"/>
          </a:xfrm>
          <a:prstGeom prst="rect">
            <a:avLst/>
          </a:prstGeom>
          <a:noFill/>
          <a:ln>
            <a:noFill/>
          </a:ln>
        </p:spPr>
      </p:pic>
    </p:spTree>
    <p:extLst>
      <p:ext uri="{BB962C8B-B14F-4D97-AF65-F5344CB8AC3E}">
        <p14:creationId xmlns:p14="http://schemas.microsoft.com/office/powerpoint/2010/main" val="17570725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2606" y="613642"/>
            <a:ext cx="5304657" cy="769441"/>
          </a:xfrm>
          <a:prstGeom prst="rect">
            <a:avLst/>
          </a:prstGeom>
          <a:noFill/>
        </p:spPr>
        <p:txBody>
          <a:bodyPr wrap="none">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eaLnBrk="1" hangingPunct="1"/>
            <a:r>
              <a:rPr lang="en-US" sz="4400" dirty="0" smtClean="0">
                <a:solidFill>
                  <a:srgbClr val="F4B82D"/>
                </a:solidFill>
                <a:effectLst>
                  <a:outerShdw blurRad="38100" dist="38100" dir="2700000" algn="tl">
                    <a:srgbClr val="000000">
                      <a:alpha val="43137"/>
                    </a:srgbClr>
                  </a:outerShdw>
                </a:effectLst>
                <a:latin typeface="Century Schoolbook" panose="02040604050505020304" pitchFamily="18" charset="0"/>
              </a:rPr>
              <a:t>Shared Governance</a:t>
            </a:r>
          </a:p>
        </p:txBody>
      </p:sp>
      <p:sp>
        <p:nvSpPr>
          <p:cNvPr id="3" name="TextBox 2"/>
          <p:cNvSpPr txBox="1"/>
          <p:nvPr/>
        </p:nvSpPr>
        <p:spPr>
          <a:xfrm>
            <a:off x="904875" y="2098674"/>
            <a:ext cx="8181975" cy="1877437"/>
          </a:xfrm>
          <a:prstGeom prst="rect">
            <a:avLst/>
          </a:prstGeom>
          <a:noFill/>
        </p:spPr>
        <p:txBody>
          <a:bodyPr wrap="square" rtlCol="0">
            <a:spAutoFit/>
          </a:bodyPr>
          <a:lstStyle/>
          <a:p>
            <a:r>
              <a:rPr lang="en-US" sz="4400" i="1" dirty="0" smtClean="0">
                <a:solidFill>
                  <a:schemeClr val="bg1"/>
                </a:solidFill>
                <a:latin typeface="Rockwell" panose="02060603020205020403" pitchFamily="18" charset="0"/>
              </a:rPr>
              <a:t>We</a:t>
            </a:r>
            <a:r>
              <a:rPr lang="en-US" sz="4400" dirty="0" smtClean="0">
                <a:solidFill>
                  <a:schemeClr val="bg1"/>
                </a:solidFill>
                <a:latin typeface="Rockwell" panose="02060603020205020403" pitchFamily="18" charset="0"/>
              </a:rPr>
              <a:t> </a:t>
            </a:r>
            <a:r>
              <a:rPr lang="en-US" sz="3600" dirty="0" smtClean="0">
                <a:solidFill>
                  <a:schemeClr val="bg1"/>
                </a:solidFill>
                <a:latin typeface="Rockwell" panose="02060603020205020403" pitchFamily="18" charset="0"/>
              </a:rPr>
              <a:t>share in the planning and the decision-making process of the university.</a:t>
            </a:r>
            <a:endParaRPr lang="en-US" sz="3600" dirty="0">
              <a:solidFill>
                <a:schemeClr val="bg1"/>
              </a:solidFill>
              <a:latin typeface="Rockwell" panose="02060603020205020403" pitchFamily="18" charset="0"/>
            </a:endParaRPr>
          </a:p>
        </p:txBody>
      </p:sp>
    </p:spTree>
    <p:extLst>
      <p:ext uri="{BB962C8B-B14F-4D97-AF65-F5344CB8AC3E}">
        <p14:creationId xmlns:p14="http://schemas.microsoft.com/office/powerpoint/2010/main" val="54769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solidFill>
                  <a:srgbClr val="F4B82D"/>
                </a:solidFill>
                <a:latin typeface="Century Schoolbook" panose="02040604050505020304" pitchFamily="18" charset="0"/>
              </a:rPr>
              <a:t>Graduation Success Teams</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a:xfrm>
            <a:off x="990600" y="1371600"/>
            <a:ext cx="7211704" cy="4715301"/>
          </a:xfrm>
        </p:spPr>
        <p:txBody>
          <a:bodyPr>
            <a:normAutofit fontScale="85000" lnSpcReduction="10000"/>
          </a:bodyPr>
          <a:lstStyle/>
          <a:p>
            <a:r>
              <a:rPr lang="en-US" sz="3200" kern="1200" dirty="0" smtClean="0">
                <a:effectLst/>
              </a:rPr>
              <a:t>Summer/ mini-courses/ J-term  </a:t>
            </a:r>
            <a:r>
              <a:rPr lang="en-US" sz="2200" i="1" kern="1200" dirty="0" err="1" smtClean="0">
                <a:effectLst/>
              </a:rPr>
              <a:t>Ilsa</a:t>
            </a:r>
            <a:r>
              <a:rPr lang="en-US" sz="2200" i="1" kern="1200" dirty="0" smtClean="0">
                <a:effectLst/>
              </a:rPr>
              <a:t> Marie Lee, Diane Donnelly (mini-courses, J-term), David Singel (summer school)</a:t>
            </a:r>
            <a:r>
              <a:rPr lang="en-US" sz="2400" kern="1200" dirty="0" smtClean="0">
                <a:effectLst/>
              </a:rPr>
              <a:t> </a:t>
            </a:r>
          </a:p>
          <a:p>
            <a:r>
              <a:rPr lang="en-US" sz="3200" kern="1200" dirty="0" smtClean="0">
                <a:effectLst/>
              </a:rPr>
              <a:t>Accelerated Masters </a:t>
            </a:r>
            <a:r>
              <a:rPr lang="en-US" sz="2200" i="1" kern="1200" dirty="0" smtClean="0">
                <a:effectLst/>
              </a:rPr>
              <a:t>Ken Bowers</a:t>
            </a:r>
            <a:r>
              <a:rPr lang="en-US" sz="3200" kern="1200" dirty="0" smtClean="0">
                <a:effectLst/>
              </a:rPr>
              <a:t> </a:t>
            </a:r>
          </a:p>
          <a:p>
            <a:r>
              <a:rPr lang="en-US" sz="3200" kern="1200" dirty="0" smtClean="0">
                <a:effectLst/>
              </a:rPr>
              <a:t>Accelerated Degree </a:t>
            </a:r>
            <a:r>
              <a:rPr lang="en-US" dirty="0"/>
              <a:t>C</a:t>
            </a:r>
            <a:r>
              <a:rPr lang="en-US" sz="3200" kern="1200" dirty="0" smtClean="0">
                <a:effectLst/>
              </a:rPr>
              <a:t>ompletion </a:t>
            </a:r>
            <a:r>
              <a:rPr lang="en-US" sz="2200" i="1" kern="1200" dirty="0" smtClean="0">
                <a:effectLst/>
              </a:rPr>
              <a:t>David Singel</a:t>
            </a:r>
            <a:r>
              <a:rPr lang="en-US" sz="2200" kern="1200" dirty="0" smtClean="0">
                <a:effectLst/>
              </a:rPr>
              <a:t> </a:t>
            </a:r>
            <a:r>
              <a:rPr lang="en-US" sz="3200" kern="1200" dirty="0" smtClean="0">
                <a:effectLst/>
              </a:rPr>
              <a:t> </a:t>
            </a:r>
          </a:p>
          <a:p>
            <a:r>
              <a:rPr lang="en-US" sz="3200" kern="1200" dirty="0" smtClean="0">
                <a:effectLst/>
              </a:rPr>
              <a:t>Barrier/Gateway Courses </a:t>
            </a:r>
            <a:r>
              <a:rPr lang="en-US" sz="2200" i="1" kern="1200" dirty="0" smtClean="0">
                <a:effectLst/>
              </a:rPr>
              <a:t>Rob Maher</a:t>
            </a:r>
            <a:endParaRPr lang="en-US" sz="2200" kern="1200" dirty="0" smtClean="0">
              <a:effectLst/>
            </a:endParaRPr>
          </a:p>
          <a:p>
            <a:r>
              <a:rPr lang="en-US" sz="3200" kern="1200" dirty="0" smtClean="0">
                <a:effectLst/>
              </a:rPr>
              <a:t>Dual Credit</a:t>
            </a:r>
            <a:r>
              <a:rPr lang="en-US" dirty="0"/>
              <a:t> </a:t>
            </a:r>
            <a:r>
              <a:rPr lang="en-US" sz="2200" i="1" kern="1200" dirty="0" smtClean="0">
                <a:effectLst/>
              </a:rPr>
              <a:t>Ann Ellsworth and Stephanie Gray</a:t>
            </a:r>
            <a:endParaRPr lang="en-US" sz="2200" kern="1200" dirty="0" smtClean="0">
              <a:effectLst/>
            </a:endParaRPr>
          </a:p>
          <a:p>
            <a:r>
              <a:rPr lang="en-US" sz="3200" kern="1200" dirty="0" smtClean="0">
                <a:effectLst/>
              </a:rPr>
              <a:t>On-line/EU- </a:t>
            </a:r>
            <a:r>
              <a:rPr lang="en-US" dirty="0"/>
              <a:t>S</a:t>
            </a:r>
            <a:r>
              <a:rPr lang="en-US" sz="3200" kern="1200" dirty="0" smtClean="0">
                <a:effectLst/>
              </a:rPr>
              <a:t>eamless Model</a:t>
            </a:r>
            <a:r>
              <a:rPr lang="en-US" dirty="0" smtClean="0"/>
              <a:t> </a:t>
            </a:r>
            <a:r>
              <a:rPr lang="en-US" sz="2200" i="1" kern="1200" dirty="0" smtClean="0">
                <a:effectLst/>
              </a:rPr>
              <a:t>Kregg Aytes</a:t>
            </a:r>
            <a:endParaRPr lang="en-US" sz="2200" kern="1200" dirty="0" smtClean="0">
              <a:effectLst/>
            </a:endParaRPr>
          </a:p>
          <a:p>
            <a:pPr marL="0" indent="0" algn="ctr">
              <a:buNone/>
            </a:pPr>
            <a:endParaRPr lang="en-US" sz="2200" dirty="0" smtClean="0"/>
          </a:p>
          <a:p>
            <a:pPr marL="0" indent="0" algn="ctr">
              <a:buNone/>
            </a:pPr>
            <a:r>
              <a:rPr lang="en-US" sz="2200" dirty="0" smtClean="0"/>
              <a:t>Reports </a:t>
            </a:r>
            <a:r>
              <a:rPr lang="en-US" sz="2200" dirty="0"/>
              <a:t>and Recommendations due: October 1, 2013</a:t>
            </a:r>
          </a:p>
          <a:p>
            <a:endParaRPr lang="en-US" sz="1200" kern="1200" dirty="0" smtClean="0">
              <a:effectLst/>
            </a:endParaRPr>
          </a:p>
          <a:p>
            <a:r>
              <a:rPr lang="en-US" sz="3200" kern="1200" dirty="0" smtClean="0">
                <a:effectLst/>
              </a:rPr>
              <a:t>Summer Math Academy </a:t>
            </a:r>
          </a:p>
          <a:p>
            <a:r>
              <a:rPr lang="en-US" sz="3200" kern="1200" dirty="0" smtClean="0">
                <a:effectLst/>
              </a:rPr>
              <a:t>Summer Gifted Program</a:t>
            </a:r>
          </a:p>
          <a:p>
            <a:endParaRPr lang="en-US" dirty="0"/>
          </a:p>
        </p:txBody>
      </p:sp>
    </p:spTree>
    <p:extLst>
      <p:ext uri="{BB962C8B-B14F-4D97-AF65-F5344CB8AC3E}">
        <p14:creationId xmlns:p14="http://schemas.microsoft.com/office/powerpoint/2010/main" val="16544842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194" y="229089"/>
            <a:ext cx="8587608" cy="769441"/>
          </a:xfrm>
          <a:prstGeom prst="rect">
            <a:avLst/>
          </a:prstGeom>
          <a:noFill/>
        </p:spPr>
        <p:txBody>
          <a:bodyPr wrap="none">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algn="ctr" eaLnBrk="1" hangingPunct="1"/>
            <a:r>
              <a:rPr lang="en-US" sz="4400" dirty="0" smtClean="0">
                <a:solidFill>
                  <a:srgbClr val="F4B82D"/>
                </a:solidFill>
                <a:effectLst>
                  <a:outerShdw blurRad="38100" dist="38100" dir="2700000" algn="tl">
                    <a:srgbClr val="000000">
                      <a:alpha val="43137"/>
                    </a:srgbClr>
                  </a:outerShdw>
                </a:effectLst>
                <a:latin typeface="Century Schoolbook" panose="02040604050505020304" pitchFamily="18" charset="0"/>
              </a:rPr>
              <a:t>Upcoming Activities and Topics </a:t>
            </a:r>
            <a:endParaRPr lang="en-US" sz="4400" dirty="0">
              <a:solidFill>
                <a:srgbClr val="F4B82D"/>
              </a:solidFill>
              <a:effectLst>
                <a:outerShdw blurRad="38100" dist="38100" dir="2700000" algn="tl">
                  <a:srgbClr val="000000">
                    <a:alpha val="43137"/>
                  </a:srgbClr>
                </a:outerShdw>
              </a:effectLst>
              <a:latin typeface="Century Schoolbook" panose="02040604050505020304" pitchFamily="18" charset="0"/>
            </a:endParaRPr>
          </a:p>
        </p:txBody>
      </p:sp>
      <p:sp>
        <p:nvSpPr>
          <p:cNvPr id="3" name="TextBox 4"/>
          <p:cNvSpPr txBox="1">
            <a:spLocks noChangeArrowheads="1"/>
          </p:cNvSpPr>
          <p:nvPr/>
        </p:nvSpPr>
        <p:spPr bwMode="auto">
          <a:xfrm>
            <a:off x="368520" y="1372741"/>
            <a:ext cx="8406959" cy="414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marL="514350" indent="-514350" eaLnBrk="1" hangingPunct="1">
              <a:spcAft>
                <a:spcPts val="3000"/>
              </a:spcAft>
              <a:buFont typeface="+mj-lt"/>
              <a:buAutoNum type="arabicPeriod"/>
            </a:pPr>
            <a:r>
              <a:rPr lang="en-US" sz="3200" dirty="0" smtClean="0">
                <a:solidFill>
                  <a:schemeClr val="bg1"/>
                </a:solidFill>
              </a:rPr>
              <a:t>Financial planning in the office of research</a:t>
            </a:r>
            <a:endParaRPr lang="en-US" sz="3200" dirty="0">
              <a:solidFill>
                <a:schemeClr val="bg1"/>
              </a:solidFill>
            </a:endParaRPr>
          </a:p>
          <a:p>
            <a:pPr marL="514350" indent="-514350" eaLnBrk="1" hangingPunct="1">
              <a:spcAft>
                <a:spcPts val="3000"/>
              </a:spcAft>
              <a:buFont typeface="+mj-lt"/>
              <a:buAutoNum type="arabicPeriod"/>
            </a:pPr>
            <a:r>
              <a:rPr lang="en-US" sz="3200" dirty="0" smtClean="0">
                <a:solidFill>
                  <a:schemeClr val="bg1"/>
                </a:solidFill>
              </a:rPr>
              <a:t>Faculty Salaries</a:t>
            </a:r>
          </a:p>
          <a:p>
            <a:pPr lvl="0" eaLnBrk="1" hangingPunct="1">
              <a:spcAft>
                <a:spcPts val="1600"/>
              </a:spcAft>
            </a:pPr>
            <a:r>
              <a:rPr lang="en-US" dirty="0">
                <a:solidFill>
                  <a:srgbClr val="C0504D">
                    <a:lumMod val="60000"/>
                    <a:lumOff val="40000"/>
                  </a:srgbClr>
                </a:solidFill>
              </a:rPr>
              <a:t>Metric S.1.2</a:t>
            </a:r>
            <a:r>
              <a:rPr lang="en-US" dirty="0">
                <a:solidFill>
                  <a:prstClr val="white"/>
                </a:solidFill>
              </a:rPr>
              <a:t>:  “</a:t>
            </a:r>
            <a:r>
              <a:rPr lang="en-US" i="1" dirty="0">
                <a:solidFill>
                  <a:prstClr val="white"/>
                </a:solidFill>
              </a:rPr>
              <a:t>By 2019, increase the average MSU faculty and administrative salary to at least 80 percent of the representative peer market average</a:t>
            </a:r>
            <a:r>
              <a:rPr lang="en-US" dirty="0">
                <a:solidFill>
                  <a:prstClr val="white"/>
                </a:solidFill>
              </a:rPr>
              <a:t>.”</a:t>
            </a:r>
          </a:p>
          <a:p>
            <a:pPr marL="514350" indent="-514350" eaLnBrk="1" hangingPunct="1">
              <a:spcAft>
                <a:spcPts val="1600"/>
              </a:spcAft>
              <a:buFont typeface="+mj-lt"/>
              <a:buAutoNum type="arabicPeriod"/>
            </a:pPr>
            <a:endParaRPr lang="en-US" sz="3200" dirty="0" smtClean="0">
              <a:solidFill>
                <a:schemeClr val="bg1"/>
              </a:solidFill>
            </a:endParaRPr>
          </a:p>
        </p:txBody>
      </p:sp>
    </p:spTree>
    <p:extLst>
      <p:ext uri="{BB962C8B-B14F-4D97-AF65-F5344CB8AC3E}">
        <p14:creationId xmlns:p14="http://schemas.microsoft.com/office/powerpoint/2010/main" val="75789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740" y="352914"/>
            <a:ext cx="8858515" cy="769441"/>
          </a:xfrm>
          <a:prstGeom prst="rect">
            <a:avLst/>
          </a:prstGeom>
          <a:noFill/>
        </p:spPr>
        <p:txBody>
          <a:bodyPr wrap="none">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algn="ctr" eaLnBrk="1" hangingPunct="1"/>
            <a:r>
              <a:rPr lang="en-US" sz="4400" dirty="0" smtClean="0">
                <a:solidFill>
                  <a:srgbClr val="F4B82D"/>
                </a:solidFill>
                <a:effectLst>
                  <a:outerShdw blurRad="38100" dist="38100" dir="2700000" algn="tl">
                    <a:srgbClr val="000000">
                      <a:alpha val="43137"/>
                    </a:srgbClr>
                  </a:outerShdw>
                </a:effectLst>
                <a:latin typeface="Century Schoolbook" panose="02040604050505020304" pitchFamily="18" charset="0"/>
              </a:rPr>
              <a:t>Activities and Topics - continued </a:t>
            </a:r>
            <a:endParaRPr lang="en-US" sz="4400" dirty="0">
              <a:solidFill>
                <a:srgbClr val="F4B82D"/>
              </a:solidFill>
              <a:effectLst>
                <a:outerShdw blurRad="38100" dist="38100" dir="2700000" algn="tl">
                  <a:srgbClr val="000000">
                    <a:alpha val="43137"/>
                  </a:srgbClr>
                </a:outerShdw>
              </a:effectLst>
              <a:latin typeface="Century Schoolbook" panose="02040604050505020304" pitchFamily="18" charset="0"/>
            </a:endParaRPr>
          </a:p>
        </p:txBody>
      </p:sp>
      <p:sp>
        <p:nvSpPr>
          <p:cNvPr id="3" name="TextBox 4"/>
          <p:cNvSpPr txBox="1">
            <a:spLocks noChangeArrowheads="1"/>
          </p:cNvSpPr>
          <p:nvPr/>
        </p:nvSpPr>
        <p:spPr bwMode="auto">
          <a:xfrm>
            <a:off x="368520" y="1372741"/>
            <a:ext cx="8406959"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marL="514350" indent="-514350" eaLnBrk="1" hangingPunct="1">
              <a:spcAft>
                <a:spcPts val="4200"/>
              </a:spcAft>
              <a:buFont typeface="+mj-lt"/>
              <a:buAutoNum type="arabicPeriod" startAt="3"/>
            </a:pPr>
            <a:r>
              <a:rPr lang="en-US" sz="3200" dirty="0" smtClean="0">
                <a:solidFill>
                  <a:schemeClr val="bg1"/>
                </a:solidFill>
              </a:rPr>
              <a:t>Strategic </a:t>
            </a:r>
            <a:r>
              <a:rPr lang="en-US" sz="3200" dirty="0">
                <a:solidFill>
                  <a:schemeClr val="bg1"/>
                </a:solidFill>
              </a:rPr>
              <a:t>planning</a:t>
            </a:r>
            <a:r>
              <a:rPr lang="en-US" sz="3200" i="1" dirty="0">
                <a:solidFill>
                  <a:schemeClr val="bg1"/>
                </a:solidFill>
              </a:rPr>
              <a:t>: </a:t>
            </a:r>
            <a:r>
              <a:rPr lang="en-US" sz="3200" dirty="0">
                <a:solidFill>
                  <a:schemeClr val="bg1"/>
                </a:solidFill>
              </a:rPr>
              <a:t>address growth and future direction of </a:t>
            </a:r>
            <a:r>
              <a:rPr lang="en-US" sz="3200" dirty="0" smtClean="0">
                <a:solidFill>
                  <a:schemeClr val="bg1"/>
                </a:solidFill>
              </a:rPr>
              <a:t>MSU</a:t>
            </a:r>
          </a:p>
          <a:p>
            <a:pPr marL="514350" indent="-514350" eaLnBrk="1" hangingPunct="1">
              <a:spcAft>
                <a:spcPts val="4200"/>
              </a:spcAft>
              <a:buFont typeface="+mj-lt"/>
              <a:buAutoNum type="arabicPeriod" startAt="3"/>
            </a:pPr>
            <a:r>
              <a:rPr lang="en-US" sz="3200" dirty="0" smtClean="0">
                <a:solidFill>
                  <a:schemeClr val="bg1"/>
                </a:solidFill>
              </a:rPr>
              <a:t>Academics:  new courses and programs</a:t>
            </a:r>
          </a:p>
        </p:txBody>
      </p:sp>
    </p:spTree>
    <p:extLst>
      <p:ext uri="{BB962C8B-B14F-4D97-AF65-F5344CB8AC3E}">
        <p14:creationId xmlns:p14="http://schemas.microsoft.com/office/powerpoint/2010/main" val="300283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956" y="248628"/>
            <a:ext cx="7885492" cy="769441"/>
          </a:xfrm>
          <a:prstGeom prst="rect">
            <a:avLst/>
          </a:prstGeom>
          <a:noFill/>
        </p:spPr>
        <p:txBody>
          <a:bodyPr wrap="none">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algn="ctr" eaLnBrk="1" hangingPunct="1"/>
            <a:r>
              <a:rPr lang="en-US" sz="4400" dirty="0" smtClean="0">
                <a:solidFill>
                  <a:srgbClr val="F4B82D"/>
                </a:solidFill>
                <a:effectLst>
                  <a:outerShdw blurRad="38100" dist="38100" dir="2700000" algn="tl">
                    <a:srgbClr val="000000">
                      <a:alpha val="43137"/>
                    </a:srgbClr>
                  </a:outerShdw>
                </a:effectLst>
                <a:latin typeface="Century Schoolbook" panose="02040604050505020304" pitchFamily="18" charset="0"/>
              </a:rPr>
              <a:t>Upcoming Topics - continued </a:t>
            </a:r>
            <a:endParaRPr lang="en-US" sz="4400" dirty="0">
              <a:solidFill>
                <a:srgbClr val="F4B82D"/>
              </a:solidFill>
              <a:effectLst>
                <a:outerShdw blurRad="38100" dist="38100" dir="2700000" algn="tl">
                  <a:srgbClr val="000000">
                    <a:alpha val="43137"/>
                  </a:srgbClr>
                </a:outerShdw>
              </a:effectLst>
              <a:latin typeface="Century Schoolbook" panose="02040604050505020304" pitchFamily="18" charset="0"/>
            </a:endParaRPr>
          </a:p>
        </p:txBody>
      </p:sp>
      <p:sp>
        <p:nvSpPr>
          <p:cNvPr id="3" name="TextBox 4"/>
          <p:cNvSpPr txBox="1">
            <a:spLocks noChangeArrowheads="1"/>
          </p:cNvSpPr>
          <p:nvPr/>
        </p:nvSpPr>
        <p:spPr bwMode="auto">
          <a:xfrm>
            <a:off x="368520" y="1058340"/>
            <a:ext cx="8406959"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pitchFamily="18" charset="0"/>
                <a:ea typeface="MS PGothic" pitchFamily="34" charset="-128"/>
              </a:defRPr>
            </a:lvl1pPr>
            <a:lvl2pPr marL="742950" indent="-285750" eaLnBrk="0" hangingPunct="0">
              <a:defRPr sz="2400">
                <a:solidFill>
                  <a:schemeClr val="tx1"/>
                </a:solidFill>
                <a:latin typeface="Rockwell" pitchFamily="18" charset="0"/>
                <a:ea typeface="MS PGothic" pitchFamily="34" charset="-128"/>
              </a:defRPr>
            </a:lvl2pPr>
            <a:lvl3pPr marL="1143000" indent="-228600" eaLnBrk="0" hangingPunct="0">
              <a:defRPr sz="2400">
                <a:solidFill>
                  <a:schemeClr val="tx1"/>
                </a:solidFill>
                <a:latin typeface="Rockwell" pitchFamily="18" charset="0"/>
                <a:ea typeface="MS PGothic" pitchFamily="34" charset="-128"/>
              </a:defRPr>
            </a:lvl3pPr>
            <a:lvl4pPr marL="1600200" indent="-228600" eaLnBrk="0" hangingPunct="0">
              <a:defRPr sz="2400">
                <a:solidFill>
                  <a:schemeClr val="tx1"/>
                </a:solidFill>
                <a:latin typeface="Rockwell" pitchFamily="18" charset="0"/>
                <a:ea typeface="MS PGothic" pitchFamily="34" charset="-128"/>
              </a:defRPr>
            </a:lvl4pPr>
            <a:lvl5pPr marL="2057400" indent="-228600" eaLnBrk="0" hangingPunct="0">
              <a:defRPr sz="2400">
                <a:solidFill>
                  <a:schemeClr val="tx1"/>
                </a:solidFill>
                <a:latin typeface="Rockwell"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Rockwell" pitchFamily="18" charset="0"/>
                <a:ea typeface="MS PGothic" pitchFamily="34" charset="-128"/>
              </a:defRPr>
            </a:lvl9pPr>
          </a:lstStyle>
          <a:p>
            <a:pPr marL="514350" indent="-514350" eaLnBrk="1" hangingPunct="1">
              <a:spcAft>
                <a:spcPts val="3000"/>
              </a:spcAft>
              <a:buFont typeface="+mj-lt"/>
              <a:buAutoNum type="arabicPeriod" startAt="5"/>
            </a:pPr>
            <a:r>
              <a:rPr lang="en-US" sz="3200" dirty="0">
                <a:solidFill>
                  <a:schemeClr val="bg1"/>
                </a:solidFill>
              </a:rPr>
              <a:t>Transition from union contract to a shared-governance relationship with administration and OCHE</a:t>
            </a:r>
            <a:endParaRPr lang="en-US" sz="3200" dirty="0">
              <a:solidFill>
                <a:schemeClr val="bg1"/>
              </a:solidFill>
              <a:sym typeface="Wingdings" panose="05000000000000000000" pitchFamily="2" charset="2"/>
            </a:endParaRPr>
          </a:p>
          <a:p>
            <a:pPr marL="514350" indent="-514350" eaLnBrk="1" hangingPunct="1">
              <a:spcAft>
                <a:spcPts val="3000"/>
              </a:spcAft>
              <a:buFont typeface="+mj-lt"/>
              <a:buAutoNum type="arabicPeriod" startAt="5"/>
            </a:pPr>
            <a:r>
              <a:rPr lang="en-US" sz="3200" dirty="0" smtClean="0">
                <a:solidFill>
                  <a:schemeClr val="bg1"/>
                </a:solidFill>
              </a:rPr>
              <a:t>Performance </a:t>
            </a:r>
            <a:r>
              <a:rPr lang="en-US" sz="3200" dirty="0">
                <a:solidFill>
                  <a:schemeClr val="bg1"/>
                </a:solidFill>
              </a:rPr>
              <a:t>base funding, Complete College America,  US President’s College Affordability Plan</a:t>
            </a:r>
          </a:p>
          <a:p>
            <a:pPr marL="514350" indent="-514350" eaLnBrk="1" hangingPunct="1">
              <a:spcAft>
                <a:spcPts val="1600"/>
              </a:spcAft>
              <a:buFont typeface="+mj-lt"/>
              <a:buAutoNum type="arabicPeriod" startAt="5"/>
            </a:pPr>
            <a:endParaRPr lang="en-US" dirty="0">
              <a:solidFill>
                <a:schemeClr val="bg1"/>
              </a:solidFill>
            </a:endParaRPr>
          </a:p>
        </p:txBody>
      </p:sp>
      <p:pic>
        <p:nvPicPr>
          <p:cNvPr id="1026" name="Picture 2" descr="http://t2.gstatic.com/images?q=tbn:ANd9GcS24lmgjjOcwSq3V4ygWEIhDgEByVZEKV6M8sCr7zsCJ5H7nURM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572" y="4440249"/>
            <a:ext cx="1263651" cy="12636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66699" y="4684436"/>
            <a:ext cx="5195653" cy="584775"/>
          </a:xfrm>
          <a:prstGeom prst="rect">
            <a:avLst/>
          </a:prstGeom>
          <a:noFill/>
        </p:spPr>
        <p:txBody>
          <a:bodyPr wrap="none" rtlCol="0">
            <a:spAutoFit/>
          </a:bodyPr>
          <a:lstStyle/>
          <a:p>
            <a:r>
              <a:rPr lang="en-US" sz="3200" b="1" i="1" dirty="0" smtClean="0">
                <a:solidFill>
                  <a:schemeClr val="bg1"/>
                </a:solidFill>
                <a:latin typeface="Rockwell" panose="02060603020205020403" pitchFamily="18" charset="0"/>
              </a:rPr>
              <a:t>Outcomes Based Funding</a:t>
            </a:r>
            <a:endParaRPr lang="en-US" sz="3200" b="1" i="1" dirty="0">
              <a:solidFill>
                <a:schemeClr val="bg1"/>
              </a:solidFill>
              <a:latin typeface="Rockwell" panose="02060603020205020403" pitchFamily="18" charset="0"/>
            </a:endParaRPr>
          </a:p>
        </p:txBody>
      </p:sp>
    </p:spTree>
    <p:extLst>
      <p:ext uri="{BB962C8B-B14F-4D97-AF65-F5344CB8AC3E}">
        <p14:creationId xmlns:p14="http://schemas.microsoft.com/office/powerpoint/2010/main" val="29922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S_SEAL_02_BOX_TRAN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7386" y="1732770"/>
            <a:ext cx="3194814" cy="339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386299" y="479425"/>
            <a:ext cx="6376987" cy="1366308"/>
          </a:xfrm>
          <a:prstGeom prst="rect">
            <a:avLst/>
          </a:prstGeom>
        </p:spPr>
        <p:txBody>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i="1" dirty="0" smtClean="0">
                <a:solidFill>
                  <a:srgbClr val="F4B82D"/>
                </a:solidFill>
                <a:effectLst>
                  <a:outerShdw blurRad="38100" dist="38100" dir="2700000" algn="tl">
                    <a:srgbClr val="000000">
                      <a:alpha val="43137"/>
                    </a:srgbClr>
                  </a:outerShdw>
                </a:effectLst>
                <a:latin typeface="Century Schoolbook" panose="02040604050505020304" pitchFamily="18" charset="0"/>
              </a:rPr>
              <a:t>Thank</a:t>
            </a:r>
            <a:r>
              <a:rPr lang="en-US" sz="5400" b="1" i="1" dirty="0" smtClean="0">
                <a:effectLst>
                  <a:outerShdw blurRad="38100" dist="38100" dir="2700000" algn="tl">
                    <a:srgbClr val="000000">
                      <a:alpha val="43137"/>
                    </a:srgbClr>
                  </a:outerShdw>
                </a:effectLst>
                <a:latin typeface="Century Schoolbook" panose="02040604050505020304" pitchFamily="18" charset="0"/>
              </a:rPr>
              <a:t> </a:t>
            </a:r>
            <a:r>
              <a:rPr lang="en-US" sz="5400" i="1" dirty="0" smtClean="0">
                <a:solidFill>
                  <a:srgbClr val="F4B82D"/>
                </a:solidFill>
                <a:effectLst>
                  <a:outerShdw blurRad="38100" dist="38100" dir="2700000" algn="tl">
                    <a:srgbClr val="000000">
                      <a:alpha val="43137"/>
                    </a:srgbClr>
                  </a:outerShdw>
                </a:effectLst>
                <a:latin typeface="Century Schoolbook" panose="02040604050505020304" pitchFamily="18" charset="0"/>
              </a:rPr>
              <a:t>You!</a:t>
            </a:r>
          </a:p>
        </p:txBody>
      </p:sp>
    </p:spTree>
    <p:extLst>
      <p:ext uri="{BB962C8B-B14F-4D97-AF65-F5344CB8AC3E}">
        <p14:creationId xmlns:p14="http://schemas.microsoft.com/office/powerpoint/2010/main" val="14397553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300" y="392824"/>
            <a:ext cx="7584127" cy="769441"/>
          </a:xfrm>
          <a:prstGeom prst="rect">
            <a:avLst/>
          </a:prstGeom>
          <a:noFill/>
        </p:spPr>
        <p:txBody>
          <a:bodyPr wrap="none" rtlCol="0">
            <a:spAutoFit/>
          </a:bodyPr>
          <a:lstStyle/>
          <a:p>
            <a:r>
              <a:rPr lang="en-US" sz="4400" dirty="0" smtClean="0">
                <a:solidFill>
                  <a:srgbClr val="F4B82D"/>
                </a:solidFill>
                <a:latin typeface="Century Schoolbook" panose="02040604050505020304" pitchFamily="18" charset="0"/>
              </a:rPr>
              <a:t>Policies Under Development</a:t>
            </a:r>
            <a:endParaRPr lang="en-US" sz="4400" dirty="0">
              <a:solidFill>
                <a:srgbClr val="F4B82D"/>
              </a:solidFill>
              <a:latin typeface="Century Schoolbook" panose="02040604050505020304" pitchFamily="18" charset="0"/>
            </a:endParaRPr>
          </a:p>
        </p:txBody>
      </p:sp>
      <p:sp>
        <p:nvSpPr>
          <p:cNvPr id="3" name="TextBox 2"/>
          <p:cNvSpPr txBox="1"/>
          <p:nvPr/>
        </p:nvSpPr>
        <p:spPr>
          <a:xfrm>
            <a:off x="1257300" y="1323975"/>
            <a:ext cx="5413854" cy="4216539"/>
          </a:xfrm>
          <a:prstGeom prst="rect">
            <a:avLst/>
          </a:prstGeom>
          <a:noFill/>
        </p:spPr>
        <p:txBody>
          <a:bodyPr wrap="none" rtlCol="0">
            <a:spAutoFit/>
          </a:bodyPr>
          <a:lstStyle/>
          <a:p>
            <a:pPr marL="342900" indent="-342900">
              <a:spcAft>
                <a:spcPts val="2400"/>
              </a:spcAft>
              <a:buFont typeface="+mj-lt"/>
              <a:buAutoNum type="arabicPeriod"/>
            </a:pPr>
            <a:r>
              <a:rPr lang="en-US" sz="2800" dirty="0" smtClean="0">
                <a:solidFill>
                  <a:schemeClr val="bg1"/>
                </a:solidFill>
              </a:rPr>
              <a:t>Expedited tenure review</a:t>
            </a:r>
          </a:p>
          <a:p>
            <a:pPr marL="342900" indent="-342900">
              <a:spcAft>
                <a:spcPts val="2400"/>
              </a:spcAft>
              <a:buFont typeface="+mj-lt"/>
              <a:buAutoNum type="arabicPeriod"/>
            </a:pPr>
            <a:r>
              <a:rPr lang="en-US" sz="2800" dirty="0" smtClean="0">
                <a:solidFill>
                  <a:schemeClr val="bg1"/>
                </a:solidFill>
              </a:rPr>
              <a:t>Faculty pursuing a degree at MSU</a:t>
            </a:r>
          </a:p>
          <a:p>
            <a:pPr marL="342900" indent="-342900">
              <a:spcAft>
                <a:spcPts val="2400"/>
              </a:spcAft>
              <a:buFont typeface="+mj-lt"/>
              <a:buAutoNum type="arabicPeriod"/>
            </a:pPr>
            <a:r>
              <a:rPr lang="en-US" sz="2800" dirty="0" smtClean="0">
                <a:solidFill>
                  <a:schemeClr val="bg1"/>
                </a:solidFill>
              </a:rPr>
              <a:t>Regents professor policy</a:t>
            </a:r>
          </a:p>
          <a:p>
            <a:pPr marL="342900" indent="-342900">
              <a:spcAft>
                <a:spcPts val="2400"/>
              </a:spcAft>
              <a:buFont typeface="+mj-lt"/>
              <a:buAutoNum type="arabicPeriod"/>
            </a:pPr>
            <a:r>
              <a:rPr lang="en-US" sz="2800" dirty="0" smtClean="0">
                <a:solidFill>
                  <a:schemeClr val="bg1"/>
                </a:solidFill>
              </a:rPr>
              <a:t>Sabbatical process</a:t>
            </a:r>
          </a:p>
          <a:p>
            <a:pPr marL="342900" indent="-342900">
              <a:spcAft>
                <a:spcPts val="2400"/>
              </a:spcAft>
              <a:buFont typeface="+mj-lt"/>
              <a:buAutoNum type="arabicPeriod"/>
            </a:pPr>
            <a:r>
              <a:rPr lang="en-US" sz="2800" dirty="0" smtClean="0">
                <a:solidFill>
                  <a:schemeClr val="bg1"/>
                </a:solidFill>
              </a:rPr>
              <a:t>Credit hour policy</a:t>
            </a:r>
          </a:p>
          <a:p>
            <a:pPr marL="342900" indent="-342900">
              <a:spcAft>
                <a:spcPts val="2400"/>
              </a:spcAft>
              <a:buFont typeface="+mj-lt"/>
              <a:buAutoNum type="arabicPeriod"/>
            </a:pPr>
            <a:r>
              <a:rPr lang="en-US" sz="2800" dirty="0" smtClean="0">
                <a:solidFill>
                  <a:schemeClr val="bg1"/>
                </a:solidFill>
              </a:rPr>
              <a:t>Faculty Handbook Updates</a:t>
            </a:r>
            <a:endParaRPr lang="en-US" sz="2800" dirty="0">
              <a:solidFill>
                <a:schemeClr val="bg1"/>
              </a:solidFill>
            </a:endParaRPr>
          </a:p>
        </p:txBody>
      </p:sp>
    </p:spTree>
    <p:extLst>
      <p:ext uri="{BB962C8B-B14F-4D97-AF65-F5344CB8AC3E}">
        <p14:creationId xmlns:p14="http://schemas.microsoft.com/office/powerpoint/2010/main" val="10287221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646715"/>
            <a:ext cx="7772400" cy="1470025"/>
          </a:xfrm>
          <a:prstGeom prst="rect">
            <a:avLst/>
          </a:prstGeom>
        </p:spPr>
        <p:txBody>
          <a:bodyP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5400" dirty="0" smtClean="0">
                <a:solidFill>
                  <a:srgbClr val="F4B82D"/>
                </a:solidFill>
                <a:latin typeface="Century Schoolbook" panose="02040604050505020304" pitchFamily="18" charset="0"/>
              </a:rPr>
              <a:t>Questions &amp; Answers</a:t>
            </a:r>
            <a:endParaRPr lang="en-US" sz="5400" dirty="0">
              <a:solidFill>
                <a:srgbClr val="F4B82D"/>
              </a:solidFill>
              <a:latin typeface="Century Schoolbook" panose="02040604050505020304" pitchFamily="18" charset="0"/>
            </a:endParaRPr>
          </a:p>
        </p:txBody>
      </p:sp>
    </p:spTree>
    <p:extLst>
      <p:ext uri="{BB962C8B-B14F-4D97-AF65-F5344CB8AC3E}">
        <p14:creationId xmlns:p14="http://schemas.microsoft.com/office/powerpoint/2010/main" val="7293656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Autofit/>
          </a:bodyPr>
          <a:lstStyle/>
          <a:p>
            <a:r>
              <a:rPr lang="en-US" sz="4800" dirty="0" smtClean="0">
                <a:solidFill>
                  <a:srgbClr val="F4B82D"/>
                </a:solidFill>
                <a:latin typeface="Century Schoolbook" panose="02040604050505020304" pitchFamily="18" charset="0"/>
              </a:rPr>
              <a:t>Adam Edelman</a:t>
            </a:r>
            <a:r>
              <a:rPr lang="en-US" dirty="0" smtClean="0">
                <a:solidFill>
                  <a:srgbClr val="F4B82D"/>
                </a:solidFill>
              </a:rPr>
              <a:t/>
            </a:r>
            <a:br>
              <a:rPr lang="en-US" dirty="0" smtClean="0">
                <a:solidFill>
                  <a:srgbClr val="F4B82D"/>
                </a:solidFill>
              </a:rPr>
            </a:br>
            <a:r>
              <a:rPr lang="en-US" dirty="0" smtClean="0"/>
              <a:t>Interim Chief Information Officer</a:t>
            </a:r>
            <a:endParaRPr lang="en-US" dirty="0">
              <a:solidFill>
                <a:srgbClr val="F4B82D"/>
              </a:solidFill>
            </a:endParaRPr>
          </a:p>
        </p:txBody>
      </p:sp>
    </p:spTree>
    <p:extLst>
      <p:ext uri="{BB962C8B-B14F-4D97-AF65-F5344CB8AC3E}">
        <p14:creationId xmlns:p14="http://schemas.microsoft.com/office/powerpoint/2010/main" val="9225757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New MSU Mobile Application</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t>Integrated applications for students</a:t>
            </a:r>
          </a:p>
          <a:p>
            <a:r>
              <a:rPr lang="en-US" dirty="0" smtClean="0"/>
              <a:t>Launched this Fall</a:t>
            </a:r>
          </a:p>
        </p:txBody>
      </p:sp>
    </p:spTree>
    <p:extLst>
      <p:ext uri="{BB962C8B-B14F-4D97-AF65-F5344CB8AC3E}">
        <p14:creationId xmlns:p14="http://schemas.microsoft.com/office/powerpoint/2010/main" val="8123758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New IT Service Desk</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t>New location: 1</a:t>
            </a:r>
            <a:r>
              <a:rPr lang="en-US" baseline="30000" dirty="0" smtClean="0"/>
              <a:t>st</a:t>
            </a:r>
            <a:r>
              <a:rPr lang="en-US" dirty="0" smtClean="0"/>
              <a:t> floor Renne Library</a:t>
            </a:r>
          </a:p>
          <a:p>
            <a:r>
              <a:rPr lang="en-US" dirty="0" smtClean="0"/>
              <a:t>Improved Service</a:t>
            </a:r>
          </a:p>
        </p:txBody>
      </p:sp>
    </p:spTree>
    <p:extLst>
      <p:ext uri="{BB962C8B-B14F-4D97-AF65-F5344CB8AC3E}">
        <p14:creationId xmlns:p14="http://schemas.microsoft.com/office/powerpoint/2010/main" val="34804669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4B82D"/>
                </a:solidFill>
                <a:latin typeface="Century Schoolbook" panose="02040604050505020304" pitchFamily="18" charset="0"/>
              </a:rPr>
              <a:t>Login Simplification</a:t>
            </a:r>
            <a:endParaRPr lang="en-US" dirty="0">
              <a:solidFill>
                <a:srgbClr val="F4B82D"/>
              </a:solidFill>
              <a:latin typeface="Century Schoolbook" panose="02040604050505020304" pitchFamily="18" charset="0"/>
            </a:endParaRPr>
          </a:p>
        </p:txBody>
      </p:sp>
      <p:sp>
        <p:nvSpPr>
          <p:cNvPr id="3" name="Content Placeholder 2"/>
          <p:cNvSpPr>
            <a:spLocks noGrp="1"/>
          </p:cNvSpPr>
          <p:nvPr>
            <p:ph idx="1"/>
          </p:nvPr>
        </p:nvSpPr>
        <p:spPr/>
        <p:txBody>
          <a:bodyPr/>
          <a:lstStyle/>
          <a:p>
            <a:r>
              <a:rPr lang="en-US" dirty="0" smtClean="0"/>
              <a:t>Single Unique Username: NetID</a:t>
            </a:r>
          </a:p>
          <a:p>
            <a:r>
              <a:rPr lang="en-US" dirty="0" smtClean="0"/>
              <a:t>Timeline</a:t>
            </a:r>
          </a:p>
        </p:txBody>
      </p:sp>
    </p:spTree>
    <p:extLst>
      <p:ext uri="{BB962C8B-B14F-4D97-AF65-F5344CB8AC3E}">
        <p14:creationId xmlns:p14="http://schemas.microsoft.com/office/powerpoint/2010/main" val="209018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1215</TotalTime>
  <Words>4812</Words>
  <Application>Microsoft Office PowerPoint</Application>
  <PresentationFormat>On-screen Show (4:3)</PresentationFormat>
  <Paragraphs>1106</Paragraphs>
  <Slides>126</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126</vt:i4>
      </vt:variant>
    </vt:vector>
  </HeadingPairs>
  <TitlesOfParts>
    <vt:vector size="135" baseType="lpstr">
      <vt:lpstr>MS PGothic</vt:lpstr>
      <vt:lpstr>Arial</vt:lpstr>
      <vt:lpstr>Calibri</vt:lpstr>
      <vt:lpstr>Century Schoolbook</vt:lpstr>
      <vt:lpstr>Courier New</vt:lpstr>
      <vt:lpstr>Rockwell</vt:lpstr>
      <vt:lpstr>Times New Roman</vt:lpstr>
      <vt:lpstr>Wingdings</vt:lpstr>
      <vt:lpstr>1_Custom Design</vt:lpstr>
      <vt:lpstr>Martha Potvin Provost and VP Academic Affairs</vt:lpstr>
      <vt:lpstr>Academic Affairs Financial Investments</vt:lpstr>
      <vt:lpstr>Instructional FTE</vt:lpstr>
      <vt:lpstr>Student Faculty Ratios</vt:lpstr>
      <vt:lpstr>Financial Investment in Graduate Education</vt:lpstr>
      <vt:lpstr>Enrollment and Classroom Use</vt:lpstr>
      <vt:lpstr>Northwest Commission on Colleges and Universities Standard Two: Resources and Capacity</vt:lpstr>
      <vt:lpstr>Accreditation</vt:lpstr>
      <vt:lpstr>Graduation Success Teams</vt:lpstr>
      <vt:lpstr>PowerPoint Presentation</vt:lpstr>
      <vt:lpstr>Terry Leist VP Administration and Finance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Parking Services - picture</vt:lpstr>
      <vt:lpstr>Parking Improvements 2013</vt:lpstr>
      <vt:lpstr>Motor Pool (Transportation Svcs)</vt:lpstr>
      <vt:lpstr>Performance Funding</vt:lpstr>
      <vt:lpstr>PowerPoint Presentation</vt:lpstr>
      <vt:lpstr>PowerPoint Presentation</vt:lpstr>
      <vt:lpstr>PowerPoint Presentation</vt:lpstr>
      <vt:lpstr>PowerPoint Presentation</vt:lpstr>
      <vt:lpstr> Anne Camper VP Research, Creativity and Technology Transfer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WildFIRE-Partnerships in International Research and Education (PIRE)</vt:lpstr>
      <vt:lpstr>PowerPoint Presentation</vt:lpstr>
      <vt:lpstr>Questions &amp; Answers</vt:lpstr>
      <vt:lpstr>Jill Martz Director, Extension</vt:lpstr>
      <vt:lpstr>MSU Extension  Across Generations, Across Montana</vt:lpstr>
      <vt:lpstr>What is MSU Extension? </vt:lpstr>
      <vt:lpstr>Extension  and the Land Grant University </vt:lpstr>
      <vt:lpstr>How is Extension Unique? </vt:lpstr>
      <vt:lpstr>Program Areas </vt:lpstr>
      <vt:lpstr>Challenges and Opportunities </vt:lpstr>
      <vt:lpstr>How Can You Learn More? </vt:lpstr>
      <vt:lpstr>1914-2014</vt:lpstr>
      <vt:lpstr>PowerPoint Presentation</vt:lpstr>
      <vt:lpstr>Chris Fastnow Director, Planning and Analysis </vt:lpstr>
      <vt:lpstr>Planning</vt:lpstr>
      <vt:lpstr>Mountains &amp; Minds:  Learners and Leaders</vt:lpstr>
      <vt:lpstr>Planning</vt:lpstr>
      <vt:lpstr>SP Goal Learning Metrics Update</vt:lpstr>
      <vt:lpstr>Planning</vt:lpstr>
      <vt:lpstr>PowerPoint Presentation</vt:lpstr>
      <vt:lpstr>Planning</vt:lpstr>
      <vt:lpstr>Budget Alignment Examples</vt:lpstr>
      <vt:lpstr>Budget Alignment Examples</vt:lpstr>
      <vt:lpstr>Planning</vt:lpstr>
      <vt:lpstr>…and Analysis </vt:lpstr>
      <vt:lpstr>PowerPoint Presentation</vt:lpstr>
      <vt:lpstr>Lindsay Murdock ASMSU President and  Lucas Smith ASMSU Vice President</vt:lpstr>
      <vt:lpstr>Who is ASMSU?</vt:lpstr>
      <vt:lpstr>2013-2014 Initiatives</vt:lpstr>
      <vt:lpstr>Thank You!</vt:lpstr>
      <vt:lpstr>PowerPoint Presentation</vt:lpstr>
      <vt:lpstr>Robert Marley Interim VP for Student Services</vt:lpstr>
      <vt:lpstr>Outline</vt:lpstr>
      <vt:lpstr>Division of Student Success Circa 2011-12</vt:lpstr>
      <vt:lpstr>Division of Student Success Circa 2011-12 (continued)</vt:lpstr>
      <vt:lpstr>Division of Student Success Today—Where We Are</vt:lpstr>
      <vt:lpstr>Division of Student Success “Stories of Success”</vt:lpstr>
      <vt:lpstr>Division of Student Success “Stories of Success”</vt:lpstr>
      <vt:lpstr>Division of Student Success “Stories of Success”</vt:lpstr>
      <vt:lpstr>Division of Student Success “Stories of Success”</vt:lpstr>
      <vt:lpstr>Division of Student Success “Stories of Success”</vt:lpstr>
      <vt:lpstr>Division of Student Success Where We Are Going</vt:lpstr>
      <vt:lpstr>Division of Student Success Where We Are Going</vt:lpstr>
      <vt:lpstr>Division of Student Success Where We Are Going</vt:lpstr>
      <vt:lpstr>Division of Student Success Where We Are Going</vt:lpstr>
      <vt:lpstr>PowerPoint Presentation</vt:lpstr>
      <vt:lpstr>Robert Mokwa Chair, Faculty Senate  Michael Reidy Chair – elect, Faculty Senate  </vt:lpstr>
      <vt:lpstr>Faculty Senate</vt:lpstr>
      <vt:lpstr>Input from faculty…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Adam Edelman Interim Chief Information Officer</vt:lpstr>
      <vt:lpstr>New MSU Mobile Application</vt:lpstr>
      <vt:lpstr>New IT Service Desk</vt:lpstr>
      <vt:lpstr>Login Simplification</vt:lpstr>
      <vt:lpstr>Email Upgrade</vt:lpstr>
      <vt:lpstr>Stay Updated</vt:lpstr>
      <vt:lpstr>PowerPoint Presentation</vt:lpstr>
      <vt:lpstr>Leslie Taylor University Legal Counsel </vt:lpstr>
      <vt:lpstr>LEGAL COUNSEL REPORT</vt:lpstr>
      <vt:lpstr>Title IX and Pregnant Students</vt:lpstr>
      <vt:lpstr>Title IX</vt:lpstr>
      <vt:lpstr>Title IX Regulations</vt:lpstr>
      <vt:lpstr>Title IX Regulations</vt:lpstr>
      <vt:lpstr>Violence Against Women Act [VAWA]</vt:lpstr>
      <vt:lpstr>Written Notification to Victim</vt:lpstr>
      <vt:lpstr>Reporting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Montana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Lambert</dc:creator>
  <cp:lastModifiedBy>Lange, Connie</cp:lastModifiedBy>
  <cp:revision>85</cp:revision>
  <dcterms:created xsi:type="dcterms:W3CDTF">2012-04-26T20:02:36Z</dcterms:created>
  <dcterms:modified xsi:type="dcterms:W3CDTF">2013-09-12T14:00:57Z</dcterms:modified>
</cp:coreProperties>
</file>