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313" r:id="rId2"/>
    <p:sldId id="257" r:id="rId3"/>
    <p:sldId id="258" r:id="rId4"/>
    <p:sldId id="259" r:id="rId5"/>
    <p:sldId id="260" r:id="rId6"/>
    <p:sldId id="261" r:id="rId7"/>
    <p:sldId id="262" r:id="rId8"/>
    <p:sldId id="263" r:id="rId9"/>
    <p:sldId id="264" r:id="rId10"/>
    <p:sldId id="265" r:id="rId11"/>
    <p:sldId id="268" r:id="rId12"/>
    <p:sldId id="269" r:id="rId13"/>
    <p:sldId id="292" r:id="rId14"/>
    <p:sldId id="364" r:id="rId15"/>
    <p:sldId id="271" r:id="rId16"/>
    <p:sldId id="270" r:id="rId17"/>
    <p:sldId id="299" r:id="rId18"/>
    <p:sldId id="272" r:id="rId19"/>
    <p:sldId id="273" r:id="rId20"/>
    <p:sldId id="296" r:id="rId21"/>
    <p:sldId id="274" r:id="rId22"/>
    <p:sldId id="293" r:id="rId23"/>
    <p:sldId id="294" r:id="rId24"/>
    <p:sldId id="295" r:id="rId25"/>
    <p:sldId id="300" r:id="rId26"/>
    <p:sldId id="276" r:id="rId27"/>
    <p:sldId id="277" r:id="rId28"/>
    <p:sldId id="298" r:id="rId29"/>
    <p:sldId id="297" r:id="rId30"/>
    <p:sldId id="278" r:id="rId31"/>
    <p:sldId id="279" r:id="rId32"/>
    <p:sldId id="280" r:id="rId33"/>
    <p:sldId id="281" r:id="rId34"/>
    <p:sldId id="282" r:id="rId35"/>
    <p:sldId id="283" r:id="rId36"/>
    <p:sldId id="284" r:id="rId37"/>
    <p:sldId id="285" r:id="rId38"/>
    <p:sldId id="301" r:id="rId39"/>
    <p:sldId id="289" r:id="rId40"/>
    <p:sldId id="302" r:id="rId41"/>
    <p:sldId id="290" r:id="rId42"/>
    <p:sldId id="291" r:id="rId43"/>
    <p:sldId id="303" r:id="rId44"/>
    <p:sldId id="304" r:id="rId45"/>
    <p:sldId id="305" r:id="rId46"/>
    <p:sldId id="306" r:id="rId47"/>
    <p:sldId id="307" r:id="rId48"/>
    <p:sldId id="308" r:id="rId49"/>
    <p:sldId id="309" r:id="rId50"/>
    <p:sldId id="310" r:id="rId51"/>
    <p:sldId id="31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20" y="-11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166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AFAC6-3A0E-4A5F-BC5A-3EC0A677A32F}" type="datetimeFigureOut">
              <a:rPr lang="en-US" smtClean="0"/>
              <a:pPr/>
              <a:t>4/4/2012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460DD-7568-4F7A-9D45-C3C334C70040}" type="slidenum">
              <a:rPr lang="en-US" smtClean="0"/>
              <a:pPr/>
              <a:t>‹#›</a:t>
            </a:fld>
            <a:endParaRPr lang="en-US"/>
          </a:p>
        </p:txBody>
      </p:sp>
    </p:spTree>
    <p:extLst>
      <p:ext uri="{BB962C8B-B14F-4D97-AF65-F5344CB8AC3E}">
        <p14:creationId xmlns:p14="http://schemas.microsoft.com/office/powerpoint/2010/main" xmlns="" val="4140777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Tailored introduction for the specific audience.</a:t>
            </a:r>
          </a:p>
          <a:p>
            <a:r>
              <a:rPr lang="en-US" dirty="0" smtClean="0"/>
              <a:t>  I am providing this training because MSU has revised its Conflicts of interest policy as required by new Public Health Service </a:t>
            </a:r>
            <a:r>
              <a:rPr lang="en-US" dirty="0" err="1" smtClean="0"/>
              <a:t>Regualtions</a:t>
            </a:r>
            <a:r>
              <a:rPr lang="en-US" dirty="0" smtClean="0"/>
              <a:t>.  Part of that mandate is that all NIH Investigators receive training on the new policy.</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73F84A80-87DE-47AE-9B07-AA2E13C531B1}" type="slidenum">
              <a:rPr lang="en-US" sz="1200" smtClean="0"/>
              <a:pPr/>
              <a:t>2</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3B95199-542D-42B7-841E-024F1A5676A8}" type="slidenum">
              <a:rPr lang="en-US" sz="1200" smtClean="0"/>
              <a:pPr/>
              <a:t>11</a:t>
            </a:fld>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Independent observer rule: “In determining whether a COI exists, an important consideration is whether an independent observer might reasonably question whether the employee’s professional actions or decisions are influenced by considerations of personal gain, financial or otherwise.  </a:t>
            </a:r>
          </a:p>
          <a:p>
            <a:endParaRPr lang="en-US" smtClean="0"/>
          </a:p>
          <a:p>
            <a:r>
              <a:rPr lang="en-US" smtClean="0"/>
              <a:t>Back to the beginning slide:  Outside Interest which either actually or apparently unduly influences the employees duties and responsibilities for MSU.</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812057FD-CD85-42E6-A493-7213F2DB84DB}" type="slidenum">
              <a:rPr lang="en-US" sz="1200" smtClean="0"/>
              <a:pPr/>
              <a:t>12</a:t>
            </a:fld>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7620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460DD-7568-4F7A-9D45-C3C334C70040}" type="slidenum">
              <a:rPr lang="en-US" smtClean="0"/>
              <a:pPr/>
              <a:t>13</a:t>
            </a:fld>
            <a:endParaRPr lang="en-US"/>
          </a:p>
        </p:txBody>
      </p:sp>
    </p:spTree>
    <p:extLst>
      <p:ext uri="{BB962C8B-B14F-4D97-AF65-F5344CB8AC3E}">
        <p14:creationId xmlns:p14="http://schemas.microsoft.com/office/powerpoint/2010/main" xmlns="" val="2699782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With those defintions in mind we will go to the heart of the policy.  Disclsoure.</a:t>
            </a:r>
          </a:p>
          <a:p>
            <a:endParaRPr lang="en-US" smtClean="0"/>
          </a:p>
          <a:p>
            <a:r>
              <a:rPr lang="en-US" smtClean="0"/>
              <a:t>As I explained before, just because someone has an outside interest which creates a potential conflict of interest does not mean that it is prohibited.  It means first and foremost that it must be disclosed.  I will next discuss WHAT specifically must be disclosed and WHEN is it disclosed.</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D553640-BACC-4701-AB8E-2FCCE202BB63}" type="slidenum">
              <a:rPr lang="en-US" sz="1200" smtClean="0"/>
              <a:pPr/>
              <a:t>15</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But, it is important to consider the size of the interest in assessing whether or not it has the ability to influence the employees actions. And disclsoure is tied, in many cases to the size of the interest.  So SFI is specifically defined using federal sponsored research definitions.  Which are:</a:t>
            </a:r>
          </a:p>
          <a:p>
            <a:endParaRPr lang="en-US" smtClean="0"/>
          </a:p>
          <a:p>
            <a:r>
              <a:rPr lang="en-US" smtClean="0"/>
              <a:t>You will see later how this affects your disclosure responsibilites Just remember </a:t>
            </a:r>
          </a:p>
          <a:p>
            <a:r>
              <a:rPr lang="en-US" smtClean="0"/>
              <a:t>greater than $10K in annual income or greater than a 5% ownership interest is what we are most concerned about.</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777A15B-32F9-4E2F-8A82-E09D62A4A948}" type="slidenum">
              <a:rPr lang="en-US" sz="1200" smtClean="0"/>
              <a:pPr/>
              <a:t>16</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460DD-7568-4F7A-9D45-C3C334C70040}" type="slidenum">
              <a:rPr lang="en-US" smtClean="0"/>
              <a:pPr/>
              <a:t>17</a:t>
            </a:fld>
            <a:endParaRPr lang="en-US"/>
          </a:p>
        </p:txBody>
      </p:sp>
    </p:spTree>
    <p:extLst>
      <p:ext uri="{BB962C8B-B14F-4D97-AF65-F5344CB8AC3E}">
        <p14:creationId xmlns:p14="http://schemas.microsoft.com/office/powerpoint/2010/main" xmlns="" val="458591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SFI—Remember I said SFI would be important.  What is it?  Anything of monetary value of $10 K annual income or greater  and $5000 or greater ownership interest (aggregated with family) in publicly trade entity or ANY interest in non-public entity.  So if you have and SFI in an entity related to your MSU duties and responsibilities, it must be reported.</a:t>
            </a:r>
          </a:p>
          <a:p>
            <a:endParaRPr lang="en-US" dirty="0" smtClean="0"/>
          </a:p>
          <a:p>
            <a:r>
              <a:rPr lang="en-US" dirty="0" smtClean="0"/>
              <a:t>Officer and Director (or immediate family –Spouse and dependent children) member  in entity directly related to your duties and responsibilities—must be reported.</a:t>
            </a:r>
          </a:p>
          <a:p>
            <a:endParaRPr lang="en-US" dirty="0" smtClean="0"/>
          </a:p>
          <a:p>
            <a:r>
              <a:rPr lang="en-US" dirty="0" smtClean="0"/>
              <a:t>Examples:  Your job in managing </a:t>
            </a:r>
            <a:r>
              <a:rPr lang="en-US" dirty="0" err="1" smtClean="0"/>
              <a:t>relatinships</a:t>
            </a:r>
            <a:r>
              <a:rPr lang="en-US" dirty="0" smtClean="0"/>
              <a:t> with hospitals for </a:t>
            </a:r>
            <a:r>
              <a:rPr lang="en-US" dirty="0" err="1" smtClean="0"/>
              <a:t>clincial</a:t>
            </a:r>
            <a:r>
              <a:rPr lang="en-US" dirty="0" smtClean="0"/>
              <a:t> nursing program at MSU, including negotiating the contract.  Your husband is the CEO of the  hospital.  Your have a SFI in the hospital.  Your husband </a:t>
            </a:r>
            <a:r>
              <a:rPr lang="en-US" dirty="0" err="1" smtClean="0"/>
              <a:t>receiveds</a:t>
            </a:r>
            <a:r>
              <a:rPr lang="en-US" dirty="0" smtClean="0"/>
              <a:t> greater than $10K/ year.  You must disclose.</a:t>
            </a:r>
          </a:p>
          <a:p>
            <a:r>
              <a:rPr lang="en-US" dirty="0" smtClean="0"/>
              <a:t>You are asked to be a member of the Board of a hospital with which MSU has a </a:t>
            </a:r>
            <a:r>
              <a:rPr lang="en-US" dirty="0" err="1" smtClean="0"/>
              <a:t>clincial</a:t>
            </a:r>
            <a:r>
              <a:rPr lang="en-US" dirty="0" smtClean="0"/>
              <a:t> affiliation agreement.</a:t>
            </a:r>
          </a:p>
          <a:p>
            <a:endParaRPr lang="en-US" dirty="0" smtClean="0"/>
          </a:p>
          <a:p>
            <a:r>
              <a:rPr lang="en-US" dirty="0" smtClean="0"/>
              <a:t>REMEMBER WE ARE ONLY TALKING ABOUT DISCLOSURE HERE.  What happens when you  disclose we’ll discuss in a few minutes.</a:t>
            </a:r>
          </a:p>
          <a:p>
            <a:endParaRPr lang="en-US" dirty="0" smtClean="0"/>
          </a:p>
          <a:p>
            <a:r>
              <a:rPr lang="en-US" dirty="0" smtClean="0"/>
              <a:t>BUT these relationships would require disclosure.</a:t>
            </a: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608F9F6D-C898-4E2A-B3F2-CD3CFE060A14}" type="slidenum">
              <a:rPr lang="en-US" sz="1200" smtClean="0"/>
              <a:pPr/>
              <a:t>18</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Notes Placeholder 2"/>
          <p:cNvSpPr>
            <a:spLocks noGrp="1"/>
          </p:cNvSpPr>
          <p:nvPr>
            <p:ph type="body" idx="1"/>
          </p:nvPr>
        </p:nvSpPr>
        <p:spPr bwMode="auto">
          <a:xfrm>
            <a:off x="685800" y="4419600"/>
            <a:ext cx="5486400"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err="1" smtClean="0"/>
              <a:t>Puchase</a:t>
            </a:r>
            <a:r>
              <a:rPr lang="en-US" dirty="0" smtClean="0"/>
              <a:t> or Sale—if you have a related outside interest and are to be part of the procurement or sale process, you must disclose.</a:t>
            </a:r>
          </a:p>
          <a:p>
            <a:r>
              <a:rPr lang="en-US" dirty="0" smtClean="0"/>
              <a:t>Participation in a decision</a:t>
            </a:r>
          </a:p>
          <a:p>
            <a:r>
              <a:rPr lang="en-US" dirty="0" smtClean="0"/>
              <a:t>Nepotism, financial interest, consensual romantic interest.</a:t>
            </a:r>
          </a:p>
          <a:p>
            <a:endParaRPr lang="en-US" dirty="0" smtClean="0"/>
          </a:p>
          <a:p>
            <a:r>
              <a:rPr lang="en-US" dirty="0" smtClean="0"/>
              <a:t>Examples:  Your daughter has a beneficent grandparent who has given her a large block of stock in the grandparents small business which is 10% of the business.</a:t>
            </a:r>
          </a:p>
          <a:p>
            <a:r>
              <a:rPr lang="en-US" dirty="0" smtClean="0"/>
              <a:t>The stock is in a small transaction processing company.  You are part of a procurement team which is considering buying transaction processing services. </a:t>
            </a:r>
          </a:p>
          <a:p>
            <a:endParaRPr lang="en-US" dirty="0" smtClean="0"/>
          </a:p>
          <a:p>
            <a:r>
              <a:rPr lang="en-US" dirty="0" smtClean="0"/>
              <a:t>YOU WOULD HAVE TO DISCLOSE THAT RELATIONSHIP. </a:t>
            </a:r>
          </a:p>
          <a:p>
            <a:endParaRPr lang="en-US" dirty="0" smtClean="0"/>
          </a:p>
          <a:p>
            <a:r>
              <a:rPr lang="en-US" dirty="0"/>
              <a:t>Catchall.  This is to encourage disclosure.  Even if the interest does not meet the above requirements.  For example, the interest is your son’s interest and he is no longer your dependent or the interest isn’t quite greater than </a:t>
            </a:r>
            <a:r>
              <a:rPr lang="en-US" dirty="0" smtClean="0"/>
              <a:t>$5,000/year </a:t>
            </a:r>
            <a:r>
              <a:rPr lang="en-US" dirty="0"/>
              <a:t>or 5%, but it is one that if it were in the newspaper, might cause you and MSU </a:t>
            </a:r>
            <a:r>
              <a:rPr lang="en-US" dirty="0" err="1"/>
              <a:t>embarassment</a:t>
            </a:r>
            <a:r>
              <a:rPr lang="en-US" dirty="0"/>
              <a:t>.  This catchall is intended to cause you to disclose.  </a:t>
            </a:r>
          </a:p>
          <a:p>
            <a:endParaRPr 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2514CEB4-71F1-49F8-9B0F-4A89155E73A4}" type="slidenum">
              <a:rPr lang="en-US" sz="1200" smtClean="0"/>
              <a:pPr/>
              <a:t>19</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460DD-7568-4F7A-9D45-C3C334C70040}" type="slidenum">
              <a:rPr lang="en-US" smtClean="0"/>
              <a:pPr/>
              <a:t>20</a:t>
            </a:fld>
            <a:endParaRPr lang="en-US"/>
          </a:p>
        </p:txBody>
      </p:sp>
    </p:spTree>
    <p:extLst>
      <p:ext uri="{BB962C8B-B14F-4D97-AF65-F5344CB8AC3E}">
        <p14:creationId xmlns:p14="http://schemas.microsoft.com/office/powerpoint/2010/main" xmlns="" val="2945278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7"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endParaRPr lang="en-US" dirty="0" smtClean="0"/>
          </a:p>
          <a:p>
            <a:pPr>
              <a:defRPr/>
            </a:pPr>
            <a:r>
              <a:rPr lang="en-US" dirty="0" smtClean="0"/>
              <a:t>“INVESTIGATOR”—any employee who has responsibility for the design, conduct, or reporting of sponsored research.”  MORE THAN JUST THE PI.  Probably not technicians, but all other researchers.</a:t>
            </a:r>
          </a:p>
          <a:p>
            <a:pPr>
              <a:defRPr/>
            </a:pPr>
            <a:r>
              <a:rPr lang="en-US" dirty="0" smtClean="0"/>
              <a:t>Example:  MSU researcher does work for a company as a consultant.  Receives more than $5000/year from the company  in consulting fees.  Now proposes to do research under NSF grant which , if successful, would benefit the company’s product.</a:t>
            </a:r>
          </a:p>
          <a:p>
            <a:pPr>
              <a:defRPr/>
            </a:pPr>
            <a:r>
              <a:rPr lang="en-US" dirty="0" smtClean="0"/>
              <a:t>Other examples: You own stock (worth more than $5,000) in a company which has is working to commercialize technology that is related to work that you are proposing to do for NIH.  You must disclose that interest.  Why?  Your have an opportunity to skew the research to support the company’s commercialization.  The  “Independence” of your research could be called into question.  </a:t>
            </a:r>
          </a:p>
          <a:p>
            <a:pPr>
              <a:defRPr/>
            </a:pPr>
            <a:r>
              <a:rPr lang="en-US" dirty="0" smtClean="0"/>
              <a:t>MUST disclose.  </a:t>
            </a:r>
          </a:p>
          <a:p>
            <a:pPr>
              <a:defRPr/>
            </a:pPr>
            <a:endParaRPr lang="en-US" dirty="0" smtClean="0"/>
          </a:p>
          <a:p>
            <a:pPr>
              <a:defRPr/>
            </a:pPr>
            <a:endParaRPr lang="en-US" dirty="0" smtClean="0"/>
          </a:p>
          <a:p>
            <a:pPr>
              <a:defRPr/>
            </a:pPr>
            <a:r>
              <a:rPr lang="en-US" dirty="0" smtClean="0"/>
              <a:t>REMEMBER </a:t>
            </a:r>
            <a:r>
              <a:rPr lang="en-US" dirty="0" err="1" smtClean="0"/>
              <a:t>disclsoure</a:t>
            </a:r>
            <a:r>
              <a:rPr lang="en-US" dirty="0" smtClean="0"/>
              <a:t> does not mean you have a conflict or even the POTENTIAL for conflict.  It simply puts your interest into  the process for consideration by the institution.  Your judgment is involved here.  DISCLOSURE protects YOU as well as the institution.</a:t>
            </a: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1EDCAB5-73EB-40A4-8E5D-EAF92E84F851}" type="slidenum">
              <a:rPr lang="en-US" sz="1200" smtClean="0"/>
              <a:pPr/>
              <a:t>21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But you can’t really train on the Conflict of interest policy in isolation. </a:t>
            </a:r>
          </a:p>
          <a:p>
            <a:endParaRPr lang="en-US" dirty="0" smtClean="0"/>
          </a:p>
          <a:p>
            <a:r>
              <a:rPr lang="en-US" dirty="0" smtClean="0"/>
              <a:t>It is </a:t>
            </a:r>
            <a:r>
              <a:rPr lang="en-US" dirty="0" err="1" smtClean="0"/>
              <a:t>interlated</a:t>
            </a:r>
            <a:r>
              <a:rPr lang="en-US" dirty="0" smtClean="0"/>
              <a:t> with Montana Ethics laws, so I will start with some instruction on those laws.</a:t>
            </a:r>
          </a:p>
          <a:p>
            <a:endParaRPr lang="en-US" dirty="0" smtClean="0"/>
          </a:p>
          <a:p>
            <a:r>
              <a:rPr lang="en-US" dirty="0" smtClean="0"/>
              <a:t>Then, I will turn to the MSU policy and describe its important features, emphasizing the changes resulting from NIH regulations.</a:t>
            </a:r>
          </a:p>
          <a:p>
            <a:endParaRPr lang="en-US" dirty="0" smtClean="0"/>
          </a:p>
          <a:p>
            <a:r>
              <a:rPr lang="en-US" dirty="0" smtClean="0"/>
              <a:t>I will spend a good deal of the time describing  the </a:t>
            </a:r>
            <a:r>
              <a:rPr lang="en-US" dirty="0" err="1" smtClean="0"/>
              <a:t>disclsoure</a:t>
            </a:r>
            <a:r>
              <a:rPr lang="en-US" dirty="0" smtClean="0"/>
              <a:t> requirements of the new policy—what must be disclosed and when.  </a:t>
            </a:r>
          </a:p>
          <a:p>
            <a:r>
              <a:rPr lang="en-US" dirty="0" smtClean="0"/>
              <a:t> </a:t>
            </a:r>
          </a:p>
          <a:p>
            <a:r>
              <a:rPr lang="en-US" dirty="0" smtClean="0"/>
              <a:t>Then, I’m going to ask you to use your new found knowledge and analyze some scenarios involving ethics and potential conflicts.  I hope we can have some fun there.</a:t>
            </a:r>
          </a:p>
          <a:p>
            <a:endParaRPr lang="en-US" dirty="0" smtClean="0"/>
          </a:p>
          <a:p>
            <a:r>
              <a:rPr lang="en-US" dirty="0" smtClean="0"/>
              <a:t>Finally, there are links at the end of the presentation which will get you to the details of laws and policies.</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CAC6629C-E97D-4935-8AB3-8383FBDFE5B0}" type="slidenum">
              <a:rPr lang="en-US" sz="1200" smtClean="0"/>
              <a:pPr/>
              <a:t>3</a:t>
            </a:fld>
            <a:endParaRPr 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SFIs:  $5000 or more of income or ownership in public company and ANY ownership </a:t>
            </a:r>
            <a:r>
              <a:rPr lang="en-US" dirty="0" err="1" smtClean="0"/>
              <a:t>interst</a:t>
            </a:r>
            <a:r>
              <a:rPr lang="en-US" dirty="0" smtClean="0"/>
              <a:t> in non-</a:t>
            </a:r>
            <a:r>
              <a:rPr lang="en-US" dirty="0" err="1" smtClean="0"/>
              <a:t>publi</a:t>
            </a:r>
            <a:r>
              <a:rPr lang="en-US" dirty="0" smtClean="0"/>
              <a:t> company RELATED TO you INSTITUTIONAL </a:t>
            </a:r>
            <a:r>
              <a:rPr lang="en-US" dirty="0" err="1" smtClean="0"/>
              <a:t>responsibilites</a:t>
            </a:r>
            <a:r>
              <a:rPr lang="en-US" dirty="0" smtClean="0"/>
              <a:t>.</a:t>
            </a:r>
          </a:p>
          <a:p>
            <a:endParaRPr lang="en-US" dirty="0"/>
          </a:p>
          <a:p>
            <a:r>
              <a:rPr lang="en-US" dirty="0" smtClean="0"/>
              <a:t>E.g., </a:t>
            </a:r>
            <a:endParaRPr lang="en-US" dirty="0"/>
          </a:p>
        </p:txBody>
      </p:sp>
      <p:sp>
        <p:nvSpPr>
          <p:cNvPr id="4" name="Slide Number Placeholder 3"/>
          <p:cNvSpPr>
            <a:spLocks noGrp="1"/>
          </p:cNvSpPr>
          <p:nvPr>
            <p:ph type="sldNum" sz="quarter" idx="10"/>
          </p:nvPr>
        </p:nvSpPr>
        <p:spPr/>
        <p:txBody>
          <a:bodyPr/>
          <a:lstStyle/>
          <a:p>
            <a:fld id="{D76460DD-7568-4F7A-9D45-C3C334C70040}" type="slidenum">
              <a:rPr lang="en-US" smtClean="0"/>
              <a:pPr/>
              <a:t>22</a:t>
            </a:fld>
            <a:endParaRPr lang="en-US"/>
          </a:p>
        </p:txBody>
      </p:sp>
    </p:spTree>
    <p:extLst>
      <p:ext uri="{BB962C8B-B14F-4D97-AF65-F5344CB8AC3E}">
        <p14:creationId xmlns:p14="http://schemas.microsoft.com/office/powerpoint/2010/main" xmlns="" val="2432142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460DD-7568-4F7A-9D45-C3C334C70040}" type="slidenum">
              <a:rPr lang="en-US" smtClean="0"/>
              <a:pPr/>
              <a:t>23</a:t>
            </a:fld>
            <a:endParaRPr lang="en-US"/>
          </a:p>
        </p:txBody>
      </p:sp>
    </p:spTree>
    <p:extLst>
      <p:ext uri="{BB962C8B-B14F-4D97-AF65-F5344CB8AC3E}">
        <p14:creationId xmlns:p14="http://schemas.microsoft.com/office/powerpoint/2010/main" xmlns="" val="22499392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6460DD-7568-4F7A-9D45-C3C334C70040}" type="slidenum">
              <a:rPr lang="en-US" smtClean="0"/>
              <a:pPr/>
              <a:t>24</a:t>
            </a:fld>
            <a:endParaRPr lang="en-US"/>
          </a:p>
        </p:txBody>
      </p:sp>
    </p:spTree>
    <p:extLst>
      <p:ext uri="{BB962C8B-B14F-4D97-AF65-F5344CB8AC3E}">
        <p14:creationId xmlns:p14="http://schemas.microsoft.com/office/powerpoint/2010/main" xmlns="" val="41548414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Remember that employees who do not have to make the annual disclsoure are still covered by the COI policy and if they have reportable interests, they must report.  They just don’t have to certify every year.  </a:t>
            </a: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69392F46-90CF-4411-91BD-0ACF4056C395}" type="slidenum">
              <a:rPr lang="en-US" sz="1200" smtClean="0"/>
              <a:pPr/>
              <a:t>26</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t>Going back to our examples:</a:t>
            </a:r>
          </a:p>
          <a:p>
            <a:pPr>
              <a:defRPr/>
            </a:pPr>
            <a:endParaRPr lang="en-US" dirty="0" smtClean="0"/>
          </a:p>
          <a:p>
            <a:pPr>
              <a:defRPr/>
            </a:pPr>
            <a:r>
              <a:rPr lang="en-US" dirty="0" smtClean="0"/>
              <a:t>Clinical nursing director—husband CEO at </a:t>
            </a:r>
            <a:r>
              <a:rPr lang="en-US" dirty="0" err="1" smtClean="0"/>
              <a:t>clincal</a:t>
            </a:r>
            <a:r>
              <a:rPr lang="en-US" dirty="0" smtClean="0"/>
              <a:t> hospital.  Disclosure.  Management.</a:t>
            </a:r>
          </a:p>
          <a:p>
            <a:pPr>
              <a:defRPr/>
            </a:pPr>
            <a:endParaRPr lang="en-US" dirty="0" smtClean="0"/>
          </a:p>
          <a:p>
            <a:pPr marL="228600" indent="-228600">
              <a:buFontTx/>
              <a:buAutoNum type="arabicPeriod"/>
              <a:defRPr/>
            </a:pPr>
            <a:r>
              <a:rPr lang="en-US" dirty="0" smtClean="0"/>
              <a:t>Does husband have any direct relationship with clinical program?  Huge hospital, may not have.  </a:t>
            </a:r>
          </a:p>
          <a:p>
            <a:pPr marL="228600" indent="-228600">
              <a:buFontTx/>
              <a:buAutoNum type="arabicPeriod"/>
              <a:defRPr/>
            </a:pPr>
            <a:r>
              <a:rPr lang="en-US" dirty="0" smtClean="0"/>
              <a:t>Take wife out of contract negotiation role.</a:t>
            </a:r>
          </a:p>
          <a:p>
            <a:pPr marL="228600" indent="-228600">
              <a:buFontTx/>
              <a:buAutoNum type="arabicPeriod"/>
              <a:defRPr/>
            </a:pPr>
            <a:r>
              <a:rPr lang="en-US" dirty="0" smtClean="0"/>
              <a:t>Have someone oversee relationship with hospital on a periodic basis—conflicts manger.  Formal written plan etc.</a:t>
            </a:r>
          </a:p>
          <a:p>
            <a:pPr marL="228600" indent="-228600">
              <a:defRPr/>
            </a:pPr>
            <a:r>
              <a:rPr lang="en-US" dirty="0" smtClean="0"/>
              <a:t>Other examples would work the same way.</a:t>
            </a:r>
          </a:p>
          <a:p>
            <a:pPr marL="228600" indent="-228600">
              <a:buFontTx/>
              <a:buAutoNum type="arabicPeriod"/>
              <a:defRPr/>
            </a:pPr>
            <a:endParaRPr lang="en-US" dirty="0" smtClean="0"/>
          </a:p>
          <a:p>
            <a:pPr>
              <a:defRPr/>
            </a:pPr>
            <a:endParaRPr lang="en-US" dirty="0" smtClean="0"/>
          </a:p>
          <a:p>
            <a:pPr>
              <a:defRPr/>
            </a:pPr>
            <a:endParaRPr lang="en-US" dirty="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17921D8-94F7-4980-A93F-090B3241420D}" type="slidenum">
              <a:rPr lang="en-US" sz="1200" smtClean="0"/>
              <a:pPr/>
              <a:t>27</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Disclose—Yes given the catchall.  Even though a father is not “immediate family”</a:t>
            </a:r>
          </a:p>
          <a:p>
            <a:r>
              <a:rPr lang="en-US" smtClean="0"/>
              <a:t>Spouse and dependent children.</a:t>
            </a:r>
          </a:p>
          <a:p>
            <a:endParaRPr lang="en-US" smtClean="0"/>
          </a:p>
          <a:p>
            <a:r>
              <a:rPr lang="en-US" smtClean="0"/>
              <a:t>BUT does this create the appearance of a Conflict of Interest?  Yes, particularly if the work was not competitively bid.  </a:t>
            </a:r>
          </a:p>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70F2898F-1B8A-45E3-9744-5068AD704A76}" type="slidenum">
              <a:rPr lang="en-US" sz="1200" smtClean="0"/>
              <a:pPr/>
              <a:t>31</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Could the outside consulting business which by the way we’ll say is an SFI, affect the faculty member’s treatment of the student?</a:t>
            </a:r>
          </a:p>
          <a:p>
            <a:endParaRPr lang="en-US" smtClean="0"/>
          </a:p>
          <a:p>
            <a:r>
              <a:rPr lang="en-US" smtClean="0"/>
              <a:t>What about abusing the student in the work enviroment—lots of demands, overtime, low pay—theoretically in exchange for favorable treatment in grad program.</a:t>
            </a:r>
          </a:p>
          <a:p>
            <a:endParaRPr lang="en-US" smtClean="0"/>
          </a:p>
          <a:p>
            <a:r>
              <a:rPr lang="en-US" smtClean="0"/>
              <a:t>Disclosure—absolutely</a:t>
            </a:r>
          </a:p>
          <a:p>
            <a:r>
              <a:rPr lang="en-US" smtClean="0"/>
              <a:t>Potential conflicts—Absolutely</a:t>
            </a:r>
          </a:p>
          <a:p>
            <a:r>
              <a:rPr lang="en-US" smtClean="0"/>
              <a:t>Prohibited, not necessarily.  Could be managed.  Someone the student could meet with periodically to assure there is no abuse.  Formal written plan.</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142B87D-4D8D-41E5-B3A0-74FCECD431B2}" type="slidenum">
              <a:rPr lang="en-US" sz="1200" smtClean="0"/>
              <a:pPr/>
              <a:t>32</a:t>
            </a:fld>
            <a:endParaRPr lang="en-US" sz="12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It is important to distinguish between conference for training which serves the public good and conference for selling.</a:t>
            </a:r>
          </a:p>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0C063748-67D1-4920-B91B-E4CCB2556A4F}" type="slidenum">
              <a:rPr lang="en-US" sz="1200" smtClean="0"/>
              <a:pPr/>
              <a:t>33</a:t>
            </a:fld>
            <a:endParaRPr lang="en-US"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scenario is especially important for the sponsored research  situation because NIH regulations of conflicts of interest include “partners” .  </a:t>
            </a:r>
          </a:p>
          <a:p>
            <a:endParaRPr lang="en-US" smtClean="0"/>
          </a:p>
          <a:p>
            <a:r>
              <a:rPr lang="en-US" smtClean="0"/>
              <a:t>MUST be disclosed.</a:t>
            </a:r>
          </a:p>
          <a:p>
            <a:endParaRPr lang="en-US" smtClean="0"/>
          </a:p>
          <a:p>
            <a:r>
              <a:rPr lang="en-US" smtClean="0"/>
              <a:t>Is Partner now prohibited from MSU employment—NO.  </a:t>
            </a:r>
          </a:p>
          <a:p>
            <a:endParaRPr lang="en-US" smtClean="0"/>
          </a:p>
          <a:p>
            <a:r>
              <a:rPr lang="en-US" smtClean="0"/>
              <a:t>First issue, Partner can’t be part of hiring decision—must be removed from process.</a:t>
            </a:r>
          </a:p>
          <a:p>
            <a:endParaRPr lang="en-US" smtClean="0"/>
          </a:p>
          <a:p>
            <a:r>
              <a:rPr lang="en-US" smtClean="0"/>
              <a:t>Second issue, if hired, Partner must be removed from decisions which would benefit or harm the other partner. </a:t>
            </a:r>
          </a:p>
          <a:p>
            <a:endParaRPr lang="en-US" smtClean="0"/>
          </a:p>
          <a:p>
            <a:r>
              <a:rPr lang="en-US" smtClean="0"/>
              <a:t>Again, written plan setting the management of the situation.  Overseen by conflicts manager.</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06821D68-2C5F-48D7-BFCA-E340FC8FEC8F}" type="slidenum">
              <a:rPr lang="en-US" sz="1200" smtClean="0"/>
              <a:pPr/>
              <a:t>34</a:t>
            </a:fld>
            <a:endParaRPr lang="en-US"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Disclose.   While not absolutely required since the construction contact is part of open bidding process which has nothing to do with nursing professor, think of what an outside Bozeman citizen might think?  </a:t>
            </a:r>
          </a:p>
          <a:p>
            <a:r>
              <a:rPr lang="en-US" smtClean="0"/>
              <a:t>Err on the side of DISCLOSURE.</a:t>
            </a:r>
          </a:p>
          <a:p>
            <a:endParaRPr lang="en-US" smtClean="0"/>
          </a:p>
          <a:p>
            <a:r>
              <a:rPr lang="en-US" smtClean="0"/>
              <a:t>Potential for Conflict—No.</a:t>
            </a:r>
          </a:p>
          <a:p>
            <a:r>
              <a:rPr lang="en-US" smtClean="0"/>
              <a:t>Manage.  NO need</a:t>
            </a:r>
          </a:p>
          <a:p>
            <a:r>
              <a:rPr lang="en-US" smtClean="0"/>
              <a:t>Put in a good word?  No. That would be using your official relationship to benefit a private interest.  And, even if this good work is not prohibited by law, is it ethical?</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67051C8-039C-4AF1-AE3D-6BC2B1EC1149}" type="slidenum">
              <a:rPr lang="en-US" sz="1200" smtClean="0"/>
              <a:pPr/>
              <a:t>35</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But before we launch into the details of  this subject, which I am sorry to have to say, but they are pretty detailed, you need to keep in mind what we are talking about here.</a:t>
            </a:r>
          </a:p>
          <a:p>
            <a:endParaRPr lang="en-US" dirty="0" smtClean="0"/>
          </a:p>
          <a:p>
            <a:r>
              <a:rPr lang="en-US" dirty="0" smtClean="0"/>
              <a:t>Situations involving outside interest, usually financial, or relationships, sometimes personal, sometimes business</a:t>
            </a:r>
          </a:p>
          <a:p>
            <a:endParaRPr lang="en-US" dirty="0" smtClean="0"/>
          </a:p>
          <a:p>
            <a:r>
              <a:rPr lang="en-US" dirty="0" smtClean="0"/>
              <a:t>Which are related to your responsibilities as an employee of the State and MSU in some important way.</a:t>
            </a:r>
          </a:p>
          <a:p>
            <a:endParaRPr lang="en-US" dirty="0" smtClean="0"/>
          </a:p>
          <a:p>
            <a:r>
              <a:rPr lang="en-US" dirty="0" smtClean="0"/>
              <a:t>And when these outside interest have the potential to affect or appear to affect how you carry out your duties and responsibilities for MSU.</a:t>
            </a:r>
          </a:p>
          <a:p>
            <a:endParaRPr lang="en-US" dirty="0" smtClean="0"/>
          </a:p>
          <a:p>
            <a:r>
              <a:rPr lang="en-US" dirty="0" smtClean="0"/>
              <a:t>As we go through the agonizing details keep coming back to this simple slide.</a:t>
            </a:r>
          </a:p>
          <a:p>
            <a:endParaRPr lang="en-US" dirty="0" smtClean="0"/>
          </a:p>
          <a:p>
            <a:r>
              <a:rPr lang="en-US" dirty="0" smtClean="0"/>
              <a:t>Outside relationship related to official duties, which could improperly affect those official duties.</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B326312-F90E-4F2E-90A0-F40AF90CE532}" type="slidenum">
              <a:rPr lang="en-US" sz="1200" smtClean="0"/>
              <a:pPr/>
              <a:t>4</a:t>
            </a:fld>
            <a:endParaRPr lang="en-US"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Classic 407 scenario.</a:t>
            </a:r>
          </a:p>
          <a:p>
            <a:endParaRPr lang="en-US" smtClean="0"/>
          </a:p>
          <a:p>
            <a:r>
              <a:rPr lang="en-US" smtClean="0"/>
              <a:t>Disclose—absolutely.</a:t>
            </a:r>
          </a:p>
          <a:p>
            <a:r>
              <a:rPr lang="en-US" smtClean="0"/>
              <a:t>Potential COI—absolutely.</a:t>
            </a:r>
          </a:p>
          <a:p>
            <a:r>
              <a:rPr lang="en-US" smtClean="0"/>
              <a:t>Violate Montana ethics laws—without university exemption it would be.</a:t>
            </a:r>
          </a:p>
          <a:p>
            <a:r>
              <a:rPr lang="en-US" smtClean="0"/>
              <a:t>BOR 407 approval required, or montana law violation against having an outside interest which you can benficially affect in you duties at MSU.</a:t>
            </a:r>
          </a:p>
          <a:p>
            <a:r>
              <a:rPr lang="en-US" smtClean="0"/>
              <a:t>BUT, even with approval, this potential COI MUST BE MANAGED.</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9AB64DC-1A88-4D32-B6CE-40313FE024DE}" type="slidenum">
              <a:rPr lang="en-US" sz="1200" smtClean="0"/>
              <a:pPr/>
              <a:t>36</a:t>
            </a:fld>
            <a:endParaRPr lang="en-US" sz="12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7EE85327-F4B9-423B-B2B8-A59540984BE8}" type="slidenum">
              <a:rPr lang="en-US" sz="1200" smtClean="0"/>
              <a:pPr/>
              <a:t>37</a:t>
            </a:fld>
            <a:endParaRPr lang="en-US" sz="12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Complaint to Commissioner—if violation of Montana standards of conduct alleged.</a:t>
            </a:r>
          </a:p>
          <a:p>
            <a:r>
              <a:rPr lang="en-US" smtClean="0"/>
              <a:t>MSU could discipline for failure to abide by policy including failure to disclose when required by policy.</a:t>
            </a:r>
          </a:p>
          <a:p>
            <a:endParaRPr lang="en-US" smtClean="0"/>
          </a:p>
          <a:p>
            <a:r>
              <a:rPr lang="en-US" smtClean="0"/>
              <a:t>In research, if not disclosed and manged COI could result in loss of sponsored funds.</a:t>
            </a:r>
          </a:p>
          <a:p>
            <a:endParaRPr lang="en-US" smtClean="0"/>
          </a:p>
          <a:p>
            <a:r>
              <a:rPr lang="en-US" smtClean="0"/>
              <a:t>BUT, most importantly is the impact on public trust , which affects the employee and the institution.</a:t>
            </a: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2551351-4A38-4CE2-810F-3759B9D316DD}" type="slidenum">
              <a:rPr lang="en-US" sz="1200" smtClean="0"/>
              <a:pPr/>
              <a:t>39</a:t>
            </a:fld>
            <a:endParaRPr lang="en-US" sz="120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5893725F-993A-4891-B6E8-49338771DB59}" type="slidenum">
              <a:rPr lang="en-US" sz="1200" smtClean="0"/>
              <a:pPr/>
              <a:t>41</a:t>
            </a:fld>
            <a:endParaRPr lang="en-US"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D24A494-3D61-45D0-9CE5-D9EC1961FE37}" type="slidenum">
              <a:rPr lang="en-US" sz="1200" smtClean="0"/>
              <a:pPr/>
              <a:t>42</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How many  of you have ever received training on Montana Standard of </a:t>
            </a:r>
            <a:br>
              <a:rPr lang="en-US" smtClean="0"/>
            </a:br>
            <a:r>
              <a:rPr lang="en-US" smtClean="0"/>
              <a:t>Conduct?</a:t>
            </a:r>
          </a:p>
          <a:p>
            <a:r>
              <a:rPr lang="en-US" smtClean="0"/>
              <a:t>Well, you will today.  This will be a broad brush, and if you have particular situations related to these laws, they have to be carefully analyzed, because answers depend on the specific facts.</a:t>
            </a:r>
          </a:p>
          <a:p>
            <a:endParaRPr lang="en-US" smtClean="0"/>
          </a:p>
          <a:p>
            <a:r>
              <a:rPr lang="en-US" smtClean="0"/>
              <a:t>But, generally stated, these are the areas that are regulated by Montana statutes:</a:t>
            </a:r>
          </a:p>
          <a:p>
            <a:r>
              <a:rPr lang="en-US" smtClean="0"/>
              <a:t>Gifts, etc.  We will go into more detail about each area.</a:t>
            </a:r>
          </a:p>
          <a:p>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54D8DA90-C4FC-4536-BA63-3E7EBB5C0EF8}" type="slidenum">
              <a:rPr lang="en-US" sz="1200" smtClean="0"/>
              <a:pPr/>
              <a:t>5</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t>As state employees we are prohibited from accept gifts:</a:t>
            </a:r>
          </a:p>
          <a:p>
            <a:pPr marL="228600" indent="-228600">
              <a:buFontTx/>
              <a:buAutoNum type="arabicPeriod"/>
              <a:defRPr/>
            </a:pPr>
            <a:r>
              <a:rPr lang="en-US" dirty="0" smtClean="0"/>
              <a:t>Of more than $50</a:t>
            </a:r>
          </a:p>
          <a:p>
            <a:pPr marL="228600" indent="-228600">
              <a:buFontTx/>
              <a:buAutoNum type="arabicPeriod"/>
              <a:defRPr/>
            </a:pPr>
            <a:r>
              <a:rPr lang="en-US" dirty="0" smtClean="0"/>
              <a:t>When the gift is intended to motivate the employee to provide the giver with something.  Would the gift influence a “reasonable person”</a:t>
            </a:r>
          </a:p>
          <a:p>
            <a:pPr marL="228600" indent="-228600">
              <a:buFontTx/>
              <a:buAutoNum type="arabicPeriod"/>
              <a:defRPr/>
            </a:pPr>
            <a:r>
              <a:rPr lang="en-US" dirty="0" smtClean="0"/>
              <a:t>Exceptions.</a:t>
            </a:r>
          </a:p>
          <a:p>
            <a:pPr marL="685800" lvl="1" indent="-228600">
              <a:buFontTx/>
              <a:buAutoNum type="arabicPeriod"/>
              <a:defRPr/>
            </a:pPr>
            <a:r>
              <a:rPr lang="en-US" dirty="0" smtClean="0"/>
              <a:t>Food an d drink at a charitable, civic or community function</a:t>
            </a:r>
          </a:p>
          <a:p>
            <a:pPr marL="685800" lvl="1" indent="-228600">
              <a:buFontTx/>
              <a:buAutoNum type="arabicPeriod"/>
              <a:defRPr/>
            </a:pPr>
            <a:r>
              <a:rPr lang="en-US" dirty="0" smtClean="0"/>
              <a:t>Public awards for public service </a:t>
            </a:r>
          </a:p>
          <a:p>
            <a:pPr marL="685800" lvl="1" indent="-228600">
              <a:buFontTx/>
              <a:buAutoNum type="arabicPeriod"/>
              <a:defRPr/>
            </a:pPr>
            <a:r>
              <a:rPr lang="en-US" dirty="0" smtClean="0"/>
              <a:t>Educational activity that does not place or appear to place the recipient under obligation; clearly service the public good; and is not lavish or extravagant.</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D4872282-957B-4488-8324-63A03D02B31C}" type="slidenum">
              <a:rPr lang="en-US" sz="1200" smtClean="0"/>
              <a:pPr/>
              <a:t>6</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Interests include: business ownership, creditor interest, employment or prospective employment interest, real property interst, loan or debtor interest, director or officer in a business.</a:t>
            </a:r>
          </a:p>
          <a:p>
            <a:pPr eaLnBrk="1" hangingPunct="1">
              <a:spcBef>
                <a:spcPct val="0"/>
              </a:spcBef>
            </a:pPr>
            <a:r>
              <a:rPr lang="en-US" smtClean="0"/>
              <a:t>MAY NOT:</a:t>
            </a:r>
          </a:p>
          <a:p>
            <a:pPr eaLnBrk="1" hangingPunct="1">
              <a:spcBef>
                <a:spcPct val="0"/>
              </a:spcBef>
            </a:pPr>
            <a:r>
              <a:rPr lang="en-US" smtClean="0"/>
              <a:t>Use confidential information  acquired in the course of official duties to further substantially the individual’s personal economic interest</a:t>
            </a:r>
          </a:p>
          <a:p>
            <a:pPr eaLnBrk="1" hangingPunct="1">
              <a:spcBef>
                <a:spcPct val="0"/>
              </a:spcBef>
            </a:pPr>
            <a:r>
              <a:rPr lang="en-US" smtClean="0"/>
              <a:t>Use  public time, facilities, equipment, supplies, personnel or funds for  private business.</a:t>
            </a:r>
          </a:p>
          <a:p>
            <a:pPr eaLnBrk="1" hangingPunct="1">
              <a:spcBef>
                <a:spcPct val="0"/>
              </a:spcBef>
            </a:pPr>
            <a:r>
              <a:rPr lang="en-US" smtClean="0"/>
              <a:t>May not acquire an interest in any business or undertaking that the employee has reason to believe may be directly and substantially benefitted by offical action of MSU</a:t>
            </a:r>
          </a:p>
          <a:p>
            <a:pPr eaLnBrk="1" hangingPunct="1">
              <a:spcBef>
                <a:spcPct val="0"/>
              </a:spcBef>
            </a:pPr>
            <a:endParaRPr lang="en-US" smtClean="0"/>
          </a:p>
          <a:p>
            <a:pPr eaLnBrk="1" hangingPunct="1">
              <a:spcBef>
                <a:spcPct val="0"/>
              </a:spcBef>
            </a:pPr>
            <a:r>
              <a:rPr lang="en-US" smtClean="0"/>
              <a:t>Employee may not perform official act directly or substantially harming a competitor to his/her outside interest.</a:t>
            </a:r>
          </a:p>
          <a:p>
            <a:pPr eaLnBrk="1" hangingPunct="1">
              <a:spcBef>
                <a:spcPct val="0"/>
              </a:spcBef>
            </a:pPr>
            <a:r>
              <a:rPr lang="en-US" smtClean="0"/>
              <a:t>Engage in substantial financial transaction for private business purposeswith a person whom employee inspects or supervises in course of official duties.</a:t>
            </a:r>
          </a:p>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27B95C22-C987-4A38-A0FC-6325489D0CDA}" type="slidenum">
              <a:rPr lang="en-US" sz="1200" smtClean="0"/>
              <a:pPr/>
              <a:t>7</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How many of you knew that there were prohibitions on certain employment as a public employee?</a:t>
            </a:r>
          </a:p>
          <a:p>
            <a:endParaRPr lang="en-US" smtClean="0"/>
          </a:p>
          <a:p>
            <a:r>
              <a:rPr lang="en-US" smtClean="0"/>
              <a:t>There are and they are that you MAY NOT:</a:t>
            </a:r>
          </a:p>
          <a:p>
            <a:endParaRPr lang="en-US" smtClean="0"/>
          </a:p>
          <a:p>
            <a:r>
              <a:rPr lang="en-US" smtClean="0"/>
              <a:t>Solicit or accept employment, or engage in negotiations or meetings to consider employment, with a person whom employee regulates in the course of official duties without first giving writen notification to supervisor or dept director.</a:t>
            </a:r>
          </a:p>
          <a:p>
            <a:endParaRPr lang="en-US" smtClean="0"/>
          </a:p>
          <a:p>
            <a:r>
              <a:rPr lang="en-US" smtClean="0"/>
              <a:t>This is a fairly narrow prohibitions, but generally, May not w/in 12 months of voluntary termination, obtain employment in which employee will take direct advantage, unavailable to others, of matter with which the employee was directly involved during employment.  This is actually a pretty narrow prohibition, so if you ever are confronted with a question, you should seek counsel, because “matter” is narrowly defined etc.</a:t>
            </a:r>
          </a:p>
          <a:p>
            <a:endParaRPr lang="en-US" smtClean="0"/>
          </a:p>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C61C2AF9-1DEA-42FC-AD2E-43BCEE915B0A}" type="slidenum">
              <a:rPr lang="en-US" sz="1200" smtClean="0"/>
              <a:pPr/>
              <a:t>8</a:t>
            </a:fld>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Employees may not be interested in any contract made by them in their official capacity or by their agency (MSU) if they are directly involved with the contract.</a:t>
            </a:r>
          </a:p>
          <a:p>
            <a:endParaRPr lang="en-US" smtClean="0"/>
          </a:p>
          <a:p>
            <a:r>
              <a:rPr lang="en-US" smtClean="0"/>
              <a:t>Former employee may not within 6 mos following the termination of employment contract or be employed by an employer who contract with the state or any of its subdivision involving matters with which the former employee was directly involved during employment. ( some exceptions, competitive bid, auctions to highest bidder.</a:t>
            </a:r>
          </a:p>
          <a:p>
            <a:r>
              <a:rPr lang="en-US" smtClean="0"/>
              <a:t>Directly involved means directly monitoring a contract, extending or amending contract, auditing a contrctor, or responsibility for conducting the procurement or for  evaluating proposals or vendor responsibility, or rendering legal advice concerning contract.   Former employee does not include involuntarily terminated employee.</a:t>
            </a:r>
          </a:p>
          <a:p>
            <a:endParaRPr lang="en-US" smtClean="0"/>
          </a:p>
          <a:p>
            <a:r>
              <a:rPr lang="en-US" smtClean="0"/>
              <a:t>Exception relates to situation where inventor is interested (employee, officer or director) in company which has contract related to invention with MSU.  Can be done despite Montana statutes—BUT ONLY WITH BOR approval.</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D37DB60-4A08-4721-9F05-3DD04B721AF6}" type="slidenum">
              <a:rPr lang="en-US" sz="1200" smtClean="0"/>
              <a:pPr/>
              <a:t>9</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EXCEPTION to prohibition on having an interest in a contract which you have direct involvement with in your job for MSU.</a:t>
            </a:r>
          </a:p>
          <a:p>
            <a:endParaRPr lang="en-US" smtClean="0"/>
          </a:p>
          <a:p>
            <a:r>
              <a:rPr lang="en-US" smtClean="0"/>
              <a:t>Special legislation granted an exception for MUS employees in such a situaiton, WITH BOR APPROVAL</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4B6EE011-63EA-424F-9EBB-8B86C9899751}" type="slidenum">
              <a:rPr lang="en-US" sz="1200" smtClean="0"/>
              <a:pPr/>
              <a:t>10</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3220176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74467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107069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15527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283010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2197563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851403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143591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2147334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216021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A44DD05B-D056-428D-AD88-72FCA5926C32}" type="datetimeFigureOut">
              <a:rPr lang="en-US" smtClean="0"/>
              <a:pPr/>
              <a:t>4/4/2012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41F00D7-5AB3-4E71-9CAD-97CA282ADC64}" type="slidenum">
              <a:rPr lang="en-US" smtClean="0"/>
              <a:pPr/>
              <a:t>‹#›</a:t>
            </a:fld>
            <a:endParaRPr lang="en-US"/>
          </a:p>
        </p:txBody>
      </p:sp>
    </p:spTree>
    <p:extLst>
      <p:ext uri="{BB962C8B-B14F-4D97-AF65-F5344CB8AC3E}">
        <p14:creationId xmlns:p14="http://schemas.microsoft.com/office/powerpoint/2010/main" xmlns="" val="2080892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fld id="{A44DD05B-D056-428D-AD88-72FCA5926C32}" type="datetimeFigureOut">
              <a:rPr lang="en-US" smtClean="0"/>
              <a:pPr/>
              <a:t>4/4/2012</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fld id="{541F00D7-5AB3-4E71-9CAD-97CA282ADC64}" type="slidenum">
              <a:rPr lang="en-US" smtClean="0"/>
              <a:pPr/>
              <a:t>‹#›</a:t>
            </a:fld>
            <a:endParaRPr lang="en-US"/>
          </a:p>
        </p:txBody>
      </p:sp>
      <p:pic>
        <p:nvPicPr>
          <p:cNvPr id="1031" name="Picture 14" descr="Mainbackground-light.jpg                                       002E2D73Macintosh HD                   B7465B8A:"/>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Geneva" pitchFamily="34"/>
          <a:cs typeface="Geneva" pitchFamily="34"/>
        </a:defRPr>
      </a:lvl2pPr>
      <a:lvl3pPr algn="ctr" rtl="0" eaLnBrk="1" fontAlgn="base" hangingPunct="1">
        <a:spcBef>
          <a:spcPct val="0"/>
        </a:spcBef>
        <a:spcAft>
          <a:spcPct val="0"/>
        </a:spcAft>
        <a:defRPr sz="4400">
          <a:solidFill>
            <a:schemeClr val="tx2"/>
          </a:solidFill>
          <a:latin typeface="Arial" charset="0"/>
          <a:ea typeface="Geneva" pitchFamily="34"/>
          <a:cs typeface="Geneva" pitchFamily="34"/>
        </a:defRPr>
      </a:lvl3pPr>
      <a:lvl4pPr algn="ctr" rtl="0" eaLnBrk="1" fontAlgn="base" hangingPunct="1">
        <a:spcBef>
          <a:spcPct val="0"/>
        </a:spcBef>
        <a:spcAft>
          <a:spcPct val="0"/>
        </a:spcAft>
        <a:defRPr sz="4400">
          <a:solidFill>
            <a:schemeClr val="tx2"/>
          </a:solidFill>
          <a:latin typeface="Arial" charset="0"/>
          <a:ea typeface="Geneva" pitchFamily="34"/>
          <a:cs typeface="Geneva" pitchFamily="34"/>
        </a:defRPr>
      </a:lvl4pPr>
      <a:lvl5pPr algn="ctr" rtl="0" eaLnBrk="1" fontAlgn="base" hangingPunct="1">
        <a:spcBef>
          <a:spcPct val="0"/>
        </a:spcBef>
        <a:spcAft>
          <a:spcPct val="0"/>
        </a:spcAft>
        <a:defRPr sz="4400">
          <a:solidFill>
            <a:schemeClr val="tx2"/>
          </a:solidFill>
          <a:latin typeface="Arial" charset="0"/>
          <a:ea typeface="Geneva" pitchFamily="34"/>
          <a:cs typeface="Geneva" pitchFamily="34"/>
        </a:defRPr>
      </a:lvl5pPr>
      <a:lvl6pPr marL="457200" algn="ctr" rtl="0" eaLnBrk="1" fontAlgn="base" hangingPunct="1">
        <a:spcBef>
          <a:spcPct val="0"/>
        </a:spcBef>
        <a:spcAft>
          <a:spcPct val="0"/>
        </a:spcAft>
        <a:defRPr sz="4400">
          <a:solidFill>
            <a:schemeClr val="tx2"/>
          </a:solidFill>
          <a:latin typeface="Arial" charset="0"/>
          <a:ea typeface="Geneva" pitchFamily="34"/>
          <a:cs typeface="Geneva" pitchFamily="34"/>
        </a:defRPr>
      </a:lvl6pPr>
      <a:lvl7pPr marL="914400" algn="ctr" rtl="0" eaLnBrk="1" fontAlgn="base" hangingPunct="1">
        <a:spcBef>
          <a:spcPct val="0"/>
        </a:spcBef>
        <a:spcAft>
          <a:spcPct val="0"/>
        </a:spcAft>
        <a:defRPr sz="4400">
          <a:solidFill>
            <a:schemeClr val="tx2"/>
          </a:solidFill>
          <a:latin typeface="Arial" charset="0"/>
          <a:ea typeface="Geneva" pitchFamily="34"/>
          <a:cs typeface="Geneva" pitchFamily="34"/>
        </a:defRPr>
      </a:lvl7pPr>
      <a:lvl8pPr marL="1371600" algn="ctr" rtl="0" eaLnBrk="1" fontAlgn="base" hangingPunct="1">
        <a:spcBef>
          <a:spcPct val="0"/>
        </a:spcBef>
        <a:spcAft>
          <a:spcPct val="0"/>
        </a:spcAft>
        <a:defRPr sz="4400">
          <a:solidFill>
            <a:schemeClr val="tx2"/>
          </a:solidFill>
          <a:latin typeface="Arial" charset="0"/>
          <a:ea typeface="Geneva" pitchFamily="34"/>
          <a:cs typeface="Geneva" pitchFamily="34"/>
        </a:defRPr>
      </a:lvl8pPr>
      <a:lvl9pPr marL="1828800" algn="ctr" rtl="0" eaLnBrk="1" fontAlgn="base" hangingPunct="1">
        <a:spcBef>
          <a:spcPct val="0"/>
        </a:spcBef>
        <a:spcAft>
          <a:spcPct val="0"/>
        </a:spcAft>
        <a:defRPr sz="4400">
          <a:solidFill>
            <a:schemeClr val="tx2"/>
          </a:solidFill>
          <a:latin typeface="Arial" charset="0"/>
          <a:ea typeface="Geneva" pitchFamily="34"/>
          <a:cs typeface="Geneva" pitchFamily="34"/>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ontana.edu/legalcounsel/proposedPolicie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montana.edu/legalcounsel/proposedPolicies.htm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mus.edu/borpol/bor700/770.htm" TargetMode="External"/><Relationship Id="rId4" Type="http://schemas.openxmlformats.org/officeDocument/2006/relationships/hyperlink" Target="http://grants.nih.gov/grants/policy/coi/coi_faqs.htm"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data.opi.state.mt.us/bills/mca_toc/2_2_1.htm"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http://www.montana.edu/wwwprov/agreements/tenure/art16.html" TargetMode="External"/><Relationship Id="rId4" Type="http://schemas.openxmlformats.org/officeDocument/2006/relationships/hyperlink" Target="http://www2.montana.edu/policy/personnel/per400.htm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mailto:dletendre@montana.edu"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April 2012 Investigator Training Agenda</a:t>
            </a:r>
            <a:endParaRPr lang="en-US" dirty="0"/>
          </a:p>
        </p:txBody>
      </p:sp>
      <p:sp>
        <p:nvSpPr>
          <p:cNvPr id="3" name="Content Placeholder 2"/>
          <p:cNvSpPr>
            <a:spLocks noGrp="1"/>
          </p:cNvSpPr>
          <p:nvPr>
            <p:ph idx="1"/>
          </p:nvPr>
        </p:nvSpPr>
        <p:spPr/>
        <p:txBody>
          <a:bodyPr/>
          <a:lstStyle/>
          <a:p>
            <a:r>
              <a:rPr lang="en-US" dirty="0" smtClean="0"/>
              <a:t>Ethics and Conflict of Interest—NIH Rules</a:t>
            </a:r>
          </a:p>
          <a:p>
            <a:r>
              <a:rPr lang="en-US" dirty="0" smtClean="0"/>
              <a:t>Title IX Sexual Harassment</a:t>
            </a:r>
          </a:p>
          <a:p>
            <a:r>
              <a:rPr lang="en-US" dirty="0" smtClean="0"/>
              <a:t>New Intellectual Property Assignment Procedures</a:t>
            </a:r>
            <a:endParaRPr lang="en-US" dirty="0"/>
          </a:p>
        </p:txBody>
      </p:sp>
    </p:spTree>
    <p:extLst>
      <p:ext uri="{BB962C8B-B14F-4D97-AF65-F5344CB8AC3E}">
        <p14:creationId xmlns:p14="http://schemas.microsoft.com/office/powerpoint/2010/main" xmlns="" val="2090555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Board of Regents § 407</a:t>
            </a:r>
          </a:p>
        </p:txBody>
      </p:sp>
      <p:sp>
        <p:nvSpPr>
          <p:cNvPr id="10243" name="Content Placeholder 2"/>
          <p:cNvSpPr>
            <a:spLocks noGrp="1"/>
          </p:cNvSpPr>
          <p:nvPr>
            <p:ph idx="1"/>
          </p:nvPr>
        </p:nvSpPr>
        <p:spPr/>
        <p:txBody>
          <a:bodyPr/>
          <a:lstStyle/>
          <a:p>
            <a:r>
              <a:rPr lang="en-US" smtClean="0"/>
              <a:t>Inventor or Creator of IP for MSU</a:t>
            </a:r>
          </a:p>
          <a:p>
            <a:r>
              <a:rPr lang="en-US" smtClean="0"/>
              <a:t>Employee, Owner, Director, Officer </a:t>
            </a:r>
          </a:p>
          <a:p>
            <a:r>
              <a:rPr lang="en-US" smtClean="0"/>
              <a:t>OF “Entity” which has (or is negotiating to have)</a:t>
            </a:r>
          </a:p>
          <a:p>
            <a:r>
              <a:rPr lang="en-US" smtClean="0"/>
              <a:t>Contract with MSU re: research, development, commercialization of the IP </a:t>
            </a:r>
          </a:p>
        </p:txBody>
      </p:sp>
    </p:spTree>
    <p:extLst>
      <p:ext uri="{BB962C8B-B14F-4D97-AF65-F5344CB8AC3E}">
        <p14:creationId xmlns:p14="http://schemas.microsoft.com/office/powerpoint/2010/main" xmlns="" val="1604926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MSU COI POLICY</a:t>
            </a:r>
          </a:p>
        </p:txBody>
      </p:sp>
      <p:sp>
        <p:nvSpPr>
          <p:cNvPr id="13315" name="Content Placeholder 2"/>
          <p:cNvSpPr>
            <a:spLocks noGrp="1"/>
          </p:cNvSpPr>
          <p:nvPr>
            <p:ph idx="1"/>
          </p:nvPr>
        </p:nvSpPr>
        <p:spPr/>
        <p:txBody>
          <a:bodyPr/>
          <a:lstStyle/>
          <a:p>
            <a:pPr eaLnBrk="1" hangingPunct="1"/>
            <a:r>
              <a:rPr lang="en-US" smtClean="0"/>
              <a:t>Tone—Recognizes Potential COI’s will occur</a:t>
            </a:r>
          </a:p>
          <a:p>
            <a:pPr lvl="1" eaLnBrk="1" hangingPunct="1"/>
            <a:r>
              <a:rPr lang="en-US" smtClean="0"/>
              <a:t>Not BAD </a:t>
            </a:r>
            <a:r>
              <a:rPr lang="en-US" i="1" smtClean="0"/>
              <a:t>Per Se</a:t>
            </a:r>
            <a:r>
              <a:rPr lang="en-US" smtClean="0"/>
              <a:t>—Disclose, Evaluate, and Manage When Possible</a:t>
            </a:r>
          </a:p>
          <a:p>
            <a:pPr eaLnBrk="1" hangingPunct="1"/>
            <a:r>
              <a:rPr lang="en-US" smtClean="0"/>
              <a:t>Definitions</a:t>
            </a:r>
          </a:p>
          <a:p>
            <a:pPr lvl="1" eaLnBrk="1" hangingPunct="1"/>
            <a:r>
              <a:rPr lang="en-US" smtClean="0"/>
              <a:t>Conflict of Interest</a:t>
            </a:r>
          </a:p>
          <a:p>
            <a:pPr lvl="1" eaLnBrk="1" hangingPunct="1"/>
            <a:r>
              <a:rPr lang="en-US" smtClean="0"/>
              <a:t>Significant Financial Interest</a:t>
            </a:r>
          </a:p>
          <a:p>
            <a:pPr eaLnBrk="1" hangingPunct="1"/>
            <a:r>
              <a:rPr lang="en-US" smtClean="0"/>
              <a:t>DISCLOSURE</a:t>
            </a:r>
          </a:p>
          <a:p>
            <a:pPr eaLnBrk="1" hangingPunct="1"/>
            <a:endParaRPr lang="en-US" smtClean="0"/>
          </a:p>
        </p:txBody>
      </p:sp>
    </p:spTree>
    <p:extLst>
      <p:ext uri="{BB962C8B-B14F-4D97-AF65-F5344CB8AC3E}">
        <p14:creationId xmlns:p14="http://schemas.microsoft.com/office/powerpoint/2010/main" xmlns="" val="1082149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MSU COI POLICY</a:t>
            </a:r>
          </a:p>
        </p:txBody>
      </p:sp>
      <p:sp>
        <p:nvSpPr>
          <p:cNvPr id="14339" name="Content Placeholder 2"/>
          <p:cNvSpPr>
            <a:spLocks noGrp="1"/>
          </p:cNvSpPr>
          <p:nvPr>
            <p:ph idx="1"/>
          </p:nvPr>
        </p:nvSpPr>
        <p:spPr/>
        <p:txBody>
          <a:bodyPr/>
          <a:lstStyle/>
          <a:p>
            <a:pPr eaLnBrk="1" hangingPunct="1"/>
            <a:r>
              <a:rPr lang="en-US" smtClean="0"/>
              <a:t>Policy Statement</a:t>
            </a:r>
          </a:p>
          <a:p>
            <a:pPr lvl="1" eaLnBrk="1" hangingPunct="1"/>
            <a:r>
              <a:rPr lang="en-US" smtClean="0"/>
              <a:t>MSU to be free of undue influence or bias that may result from conflicts of interest</a:t>
            </a:r>
          </a:p>
          <a:p>
            <a:pPr eaLnBrk="1" hangingPunct="1"/>
            <a:r>
              <a:rPr lang="en-US" smtClean="0"/>
              <a:t>Conflict of Interest</a:t>
            </a:r>
          </a:p>
          <a:p>
            <a:pPr lvl="1" eaLnBrk="1" hangingPunct="1"/>
            <a:r>
              <a:rPr lang="en-US" smtClean="0"/>
              <a:t>Personal (including financial) interest inconsistent or incompatible with employees duties and obligations </a:t>
            </a:r>
          </a:p>
          <a:p>
            <a:pPr lvl="1" eaLnBrk="1" hangingPunct="1"/>
            <a:r>
              <a:rPr lang="en-US" smtClean="0"/>
              <a:t>Independent observer rule</a:t>
            </a:r>
          </a:p>
          <a:p>
            <a:pPr lvl="1" eaLnBrk="1" hangingPunct="1">
              <a:buFontTx/>
              <a:buNone/>
            </a:pPr>
            <a:r>
              <a:rPr lang="en-US" smtClean="0"/>
              <a:t>	</a:t>
            </a:r>
          </a:p>
        </p:txBody>
      </p:sp>
    </p:spTree>
    <p:extLst>
      <p:ext uri="{BB962C8B-B14F-4D97-AF65-F5344CB8AC3E}">
        <p14:creationId xmlns:p14="http://schemas.microsoft.com/office/powerpoint/2010/main" xmlns="" val="482286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PUBLIC HEALTH SERVICE (NIH) RULES</a:t>
            </a:r>
            <a:endParaRPr lang="en-US" dirty="0"/>
          </a:p>
        </p:txBody>
      </p:sp>
      <p:sp>
        <p:nvSpPr>
          <p:cNvPr id="3" name="Content Placeholder 2"/>
          <p:cNvSpPr>
            <a:spLocks noGrp="1"/>
          </p:cNvSpPr>
          <p:nvPr>
            <p:ph idx="1"/>
          </p:nvPr>
        </p:nvSpPr>
        <p:spPr/>
        <p:txBody>
          <a:bodyPr/>
          <a:lstStyle/>
          <a:p>
            <a:r>
              <a:rPr lang="en-US" dirty="0" smtClean="0"/>
              <a:t>Grantees required to adopt COI policies consistent with new rules</a:t>
            </a:r>
          </a:p>
          <a:p>
            <a:r>
              <a:rPr lang="en-US" dirty="0" smtClean="0"/>
              <a:t>Implemented by August 24, 2012</a:t>
            </a:r>
          </a:p>
          <a:p>
            <a:r>
              <a:rPr lang="en-US" dirty="0" smtClean="0"/>
              <a:t>MSU Revised Policy for Comment at:</a:t>
            </a:r>
            <a:br>
              <a:rPr lang="en-US" dirty="0" smtClean="0"/>
            </a:br>
            <a:r>
              <a:rPr lang="en-US" dirty="0">
                <a:hlinkClick r:id="rId3"/>
              </a:rPr>
              <a:t>http://</a:t>
            </a:r>
            <a:r>
              <a:rPr lang="en-US" dirty="0" smtClean="0">
                <a:hlinkClick r:id="rId3"/>
              </a:rPr>
              <a:t>www.montana.edu/legalcounsel/proposedPolicies.html</a:t>
            </a:r>
            <a:endParaRPr lang="en-US" dirty="0" smtClean="0"/>
          </a:p>
          <a:p>
            <a:r>
              <a:rPr lang="en-US" dirty="0" smtClean="0"/>
              <a:t>Training required—NIH research</a:t>
            </a:r>
            <a:endParaRPr lang="en-US" dirty="0"/>
          </a:p>
        </p:txBody>
      </p:sp>
    </p:spTree>
    <p:extLst>
      <p:ext uri="{BB962C8B-B14F-4D97-AF65-F5344CB8AC3E}">
        <p14:creationId xmlns:p14="http://schemas.microsoft.com/office/powerpoint/2010/main" xmlns="" val="1598761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CHANGES PHS-NIH RULES</a:t>
            </a:r>
            <a:endParaRPr lang="en-US" dirty="0"/>
          </a:p>
        </p:txBody>
      </p:sp>
      <p:sp>
        <p:nvSpPr>
          <p:cNvPr id="3" name="Content Placeholder 2"/>
          <p:cNvSpPr>
            <a:spLocks noGrp="1"/>
          </p:cNvSpPr>
          <p:nvPr>
            <p:ph idx="1"/>
          </p:nvPr>
        </p:nvSpPr>
        <p:spPr/>
        <p:txBody>
          <a:bodyPr/>
          <a:lstStyle/>
          <a:p>
            <a:r>
              <a:rPr lang="en-US" dirty="0" smtClean="0"/>
              <a:t>Reporting Thresholds Lowered</a:t>
            </a:r>
          </a:p>
          <a:p>
            <a:r>
              <a:rPr lang="en-US" dirty="0" smtClean="0"/>
              <a:t>Reporting Broadened to Relationship to any Institutional Responsibilities</a:t>
            </a:r>
          </a:p>
          <a:p>
            <a:r>
              <a:rPr lang="en-US" dirty="0" smtClean="0"/>
              <a:t>New Reporting of Sponsored Travel for NIH Researchers</a:t>
            </a:r>
          </a:p>
          <a:p>
            <a:r>
              <a:rPr lang="en-US" dirty="0" smtClean="0"/>
              <a:t>Public Disclosure Requirements</a:t>
            </a:r>
            <a:endParaRPr lang="en-US" dirty="0"/>
          </a:p>
        </p:txBody>
      </p:sp>
    </p:spTree>
    <p:extLst>
      <p:ext uri="{BB962C8B-B14F-4D97-AF65-F5344CB8AC3E}">
        <p14:creationId xmlns:p14="http://schemas.microsoft.com/office/powerpoint/2010/main" xmlns="" val="3313031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p:txBody>
          <a:bodyPr/>
          <a:lstStyle/>
          <a:p>
            <a:pPr algn="ctr" eaLnBrk="1" hangingPunct="1">
              <a:buFontTx/>
              <a:buNone/>
            </a:pPr>
            <a:r>
              <a:rPr lang="en-US" sz="6000" smtClean="0"/>
              <a:t>DISCLOSURE— </a:t>
            </a:r>
          </a:p>
          <a:p>
            <a:pPr algn="ctr" eaLnBrk="1" hangingPunct="1">
              <a:buFontTx/>
              <a:buNone/>
            </a:pPr>
            <a:r>
              <a:rPr lang="en-US" sz="6000" smtClean="0"/>
              <a:t> 	KEY TO POLICY </a:t>
            </a:r>
          </a:p>
          <a:p>
            <a:pPr eaLnBrk="1" hangingPunct="1"/>
            <a:endParaRPr lang="en-US" smtClean="0"/>
          </a:p>
        </p:txBody>
      </p:sp>
    </p:spTree>
    <p:extLst>
      <p:ext uri="{BB962C8B-B14F-4D97-AF65-F5344CB8AC3E}">
        <p14:creationId xmlns:p14="http://schemas.microsoft.com/office/powerpoint/2010/main" xmlns="" val="2334594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MSU COI POLICY (Revised 2012)</a:t>
            </a:r>
          </a:p>
        </p:txBody>
      </p:sp>
      <p:sp>
        <p:nvSpPr>
          <p:cNvPr id="15363" name="Content Placeholder 2"/>
          <p:cNvSpPr>
            <a:spLocks noGrp="1"/>
          </p:cNvSpPr>
          <p:nvPr>
            <p:ph idx="1"/>
          </p:nvPr>
        </p:nvSpPr>
        <p:spPr/>
        <p:txBody>
          <a:bodyPr>
            <a:normAutofit fontScale="92500" lnSpcReduction="10000"/>
          </a:bodyPr>
          <a:lstStyle/>
          <a:p>
            <a:pPr eaLnBrk="1" hangingPunct="1"/>
            <a:r>
              <a:rPr lang="en-US" dirty="0" smtClean="0"/>
              <a:t>Significant Financial Interest (SFI)  </a:t>
            </a:r>
            <a:r>
              <a:rPr lang="en-US" b="1" dirty="0" smtClean="0"/>
              <a:t>NEW</a:t>
            </a:r>
            <a:r>
              <a:rPr lang="en-US" dirty="0" smtClean="0"/>
              <a:t>                 </a:t>
            </a:r>
          </a:p>
          <a:p>
            <a:pPr marL="0" indent="0" eaLnBrk="1" hangingPunct="1">
              <a:buNone/>
            </a:pPr>
            <a:r>
              <a:rPr lang="en-US" dirty="0" smtClean="0"/>
              <a:t>Anything of monetary value (e.g., salary,    </a:t>
            </a:r>
            <a:r>
              <a:rPr lang="en-US" dirty="0"/>
              <a:t> </a:t>
            </a:r>
            <a:r>
              <a:rPr lang="en-US" dirty="0" smtClean="0"/>
              <a:t> stocks, stock options, consulting fees, royalties, etc.)</a:t>
            </a:r>
          </a:p>
          <a:p>
            <a:pPr lvl="1" eaLnBrk="1" hangingPunct="1"/>
            <a:r>
              <a:rPr lang="en-US" b="1" dirty="0" smtClean="0"/>
              <a:t>$5K/</a:t>
            </a:r>
            <a:r>
              <a:rPr lang="en-US" b="1" dirty="0" err="1" smtClean="0"/>
              <a:t>yr</a:t>
            </a:r>
            <a:r>
              <a:rPr lang="en-US" b="1" dirty="0" smtClean="0"/>
              <a:t> </a:t>
            </a:r>
            <a:r>
              <a:rPr lang="en-US" dirty="0" smtClean="0"/>
              <a:t>Income (aggregated w/spouse &amp; children) in previous 12 months—WAS $10 K</a:t>
            </a:r>
          </a:p>
          <a:p>
            <a:pPr lvl="1" eaLnBrk="1" hangingPunct="1"/>
            <a:r>
              <a:rPr lang="en-US" b="1" dirty="0" smtClean="0"/>
              <a:t>$5K </a:t>
            </a:r>
            <a:r>
              <a:rPr lang="en-US" dirty="0" smtClean="0"/>
              <a:t>value of public company equity—WAS 5% </a:t>
            </a:r>
            <a:r>
              <a:rPr lang="en-US" b="1" dirty="0" smtClean="0"/>
              <a:t>ANY </a:t>
            </a:r>
            <a:r>
              <a:rPr lang="en-US" dirty="0" smtClean="0"/>
              <a:t>ownership of non-public company—WAS 5%</a:t>
            </a:r>
          </a:p>
        </p:txBody>
      </p:sp>
    </p:spTree>
    <p:extLst>
      <p:ext uri="{BB962C8B-B14F-4D97-AF65-F5344CB8AC3E}">
        <p14:creationId xmlns:p14="http://schemas.microsoft.com/office/powerpoint/2010/main" xmlns="" val="104001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MSU COI Policy (Revised 2012)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SFI </a:t>
            </a:r>
            <a:r>
              <a:rPr lang="en-US" b="1" dirty="0" smtClean="0"/>
              <a:t>EXCLUDES</a:t>
            </a:r>
            <a:r>
              <a:rPr lang="en-US" dirty="0" smtClean="0"/>
              <a:t>:</a:t>
            </a:r>
          </a:p>
          <a:p>
            <a:pPr lvl="1"/>
            <a:r>
              <a:rPr lang="en-US" sz="3200" dirty="0" smtClean="0"/>
              <a:t>Income from MSU (salary, royalties, etc.)</a:t>
            </a:r>
          </a:p>
          <a:p>
            <a:pPr lvl="1"/>
            <a:r>
              <a:rPr lang="en-US" sz="3200" dirty="0" smtClean="0"/>
              <a:t>Royalties received from IP assigned to MSU</a:t>
            </a:r>
          </a:p>
          <a:p>
            <a:pPr lvl="1"/>
            <a:r>
              <a:rPr lang="en-US" sz="3200" dirty="0" smtClean="0"/>
              <a:t>Income from seminars, lectures, or teaching engagements sponsored by governments, higher </a:t>
            </a:r>
            <a:r>
              <a:rPr lang="en-US" sz="3200" dirty="0" err="1" smtClean="0"/>
              <a:t>ed</a:t>
            </a:r>
            <a:r>
              <a:rPr lang="en-US" sz="3200" dirty="0" smtClean="0"/>
              <a:t>, medical centers or research institutions affiliated with higher </a:t>
            </a:r>
            <a:r>
              <a:rPr lang="en-US" sz="3200" dirty="0" err="1" smtClean="0"/>
              <a:t>ed</a:t>
            </a:r>
            <a:r>
              <a:rPr lang="en-US" sz="3200" dirty="0" smtClean="0"/>
              <a:t> (</a:t>
            </a:r>
            <a:r>
              <a:rPr lang="en-US" sz="3200" b="1" dirty="0" smtClean="0"/>
              <a:t>NEW</a:t>
            </a:r>
            <a:r>
              <a:rPr lang="en-US" sz="3200" dirty="0" smtClean="0"/>
              <a:t>—removes nonprofits)</a:t>
            </a:r>
          </a:p>
          <a:p>
            <a:pPr lvl="1"/>
            <a:r>
              <a:rPr lang="en-US" sz="3200" dirty="0" smtClean="0"/>
              <a:t>Income from advisory committees or review panels for governments, higher </a:t>
            </a:r>
            <a:r>
              <a:rPr lang="en-US" sz="3200" dirty="0" err="1"/>
              <a:t>ed</a:t>
            </a:r>
            <a:r>
              <a:rPr lang="en-US" sz="3200" dirty="0"/>
              <a:t>, medical centers or research institutions affiliated with higher </a:t>
            </a:r>
            <a:r>
              <a:rPr lang="en-US" sz="3200" dirty="0" err="1" smtClean="0"/>
              <a:t>ed</a:t>
            </a:r>
            <a:r>
              <a:rPr lang="en-US" sz="3200" dirty="0" smtClean="0"/>
              <a:t> (</a:t>
            </a:r>
            <a:r>
              <a:rPr lang="en-US" sz="3200" b="1" dirty="0" smtClean="0"/>
              <a:t>NEW</a:t>
            </a:r>
            <a:r>
              <a:rPr lang="en-US" sz="3200" dirty="0" smtClean="0"/>
              <a:t>—removes nonprofits)</a:t>
            </a:r>
          </a:p>
          <a:p>
            <a:pPr lvl="1"/>
            <a:r>
              <a:rPr lang="en-US" sz="3200" dirty="0" smtClean="0"/>
              <a:t>Investment in, e.g., mutual funds or the like with </a:t>
            </a:r>
            <a:r>
              <a:rPr lang="en-US" sz="3200" b="1" dirty="0" smtClean="0"/>
              <a:t>no investment decision control</a:t>
            </a:r>
          </a:p>
          <a:p>
            <a:pPr lvl="1"/>
            <a:r>
              <a:rPr lang="en-US" sz="3200" dirty="0" smtClean="0"/>
              <a:t>Interest in </a:t>
            </a:r>
            <a:r>
              <a:rPr lang="en-US" sz="3200" b="1" dirty="0" smtClean="0"/>
              <a:t>Phase I SBIR/STTR </a:t>
            </a:r>
            <a:r>
              <a:rPr lang="en-US" sz="3200" dirty="0" smtClean="0"/>
              <a:t>entity </a:t>
            </a:r>
            <a:r>
              <a:rPr lang="en-US" sz="3200" b="1" dirty="0" smtClean="0"/>
              <a:t>(FOR NIH REPORTING only)</a:t>
            </a:r>
          </a:p>
          <a:p>
            <a:endParaRPr lang="en-US" dirty="0"/>
          </a:p>
        </p:txBody>
      </p:sp>
    </p:spTree>
    <p:extLst>
      <p:ext uri="{BB962C8B-B14F-4D97-AF65-F5344CB8AC3E}">
        <p14:creationId xmlns:p14="http://schemas.microsoft.com/office/powerpoint/2010/main" xmlns="" val="3397357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eaLnBrk="1" hangingPunct="1"/>
            <a:r>
              <a:rPr lang="en-US" dirty="0" smtClean="0"/>
              <a:t>DISCLOSURE REQUIRED OF ALL COVERED EMPLOYEES</a:t>
            </a:r>
          </a:p>
        </p:txBody>
      </p:sp>
      <p:sp>
        <p:nvSpPr>
          <p:cNvPr id="17411" name="Content Placeholder 2"/>
          <p:cNvSpPr>
            <a:spLocks noGrp="1"/>
          </p:cNvSpPr>
          <p:nvPr>
            <p:ph idx="1"/>
          </p:nvPr>
        </p:nvSpPr>
        <p:spPr/>
        <p:txBody>
          <a:bodyPr/>
          <a:lstStyle/>
          <a:p>
            <a:pPr eaLnBrk="1" hangingPunct="1"/>
            <a:r>
              <a:rPr lang="en-US" b="1" dirty="0" smtClean="0"/>
              <a:t>What</a:t>
            </a:r>
            <a:r>
              <a:rPr lang="en-US" dirty="0" smtClean="0"/>
              <a:t> must be disclosed (All covered employees)?</a:t>
            </a:r>
          </a:p>
          <a:p>
            <a:pPr lvl="1" eaLnBrk="1" hangingPunct="1"/>
            <a:r>
              <a:rPr lang="en-US" b="1" dirty="0" smtClean="0"/>
              <a:t>SFI</a:t>
            </a:r>
            <a:r>
              <a:rPr lang="en-US" dirty="0" smtClean="0"/>
              <a:t> in entity directly related to MSU duties and responsibilities</a:t>
            </a:r>
          </a:p>
          <a:p>
            <a:pPr lvl="1" eaLnBrk="1" hangingPunct="1"/>
            <a:r>
              <a:rPr lang="en-US" b="1" dirty="0" smtClean="0"/>
              <a:t>Officer</a:t>
            </a:r>
            <a:r>
              <a:rPr lang="en-US" dirty="0" smtClean="0"/>
              <a:t> or </a:t>
            </a:r>
            <a:r>
              <a:rPr lang="en-US" b="1" dirty="0" smtClean="0"/>
              <a:t>Director</a:t>
            </a:r>
            <a:r>
              <a:rPr lang="en-US" dirty="0" smtClean="0"/>
              <a:t> in entity directly related to MSU duties and responsibilities </a:t>
            </a:r>
          </a:p>
          <a:p>
            <a:pPr lvl="1" eaLnBrk="1" hangingPunct="1"/>
            <a:r>
              <a:rPr lang="en-US" b="1" dirty="0" smtClean="0"/>
              <a:t>Immediate family </a:t>
            </a:r>
            <a:r>
              <a:rPr lang="en-US" dirty="0" smtClean="0"/>
              <a:t>member – with above interest</a:t>
            </a:r>
          </a:p>
          <a:p>
            <a:pPr lvl="2" eaLnBrk="1" hangingPunct="1"/>
            <a:r>
              <a:rPr lang="en-US" dirty="0" smtClean="0"/>
              <a:t>Spouse and dependent children</a:t>
            </a:r>
          </a:p>
        </p:txBody>
      </p:sp>
    </p:spTree>
    <p:extLst>
      <p:ext uri="{BB962C8B-B14F-4D97-AF65-F5344CB8AC3E}">
        <p14:creationId xmlns:p14="http://schemas.microsoft.com/office/powerpoint/2010/main" xmlns="" val="4135635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dirty="0" smtClean="0"/>
              <a:t>DISCLOSURE REQUIRED OF ALL COVERED EMPLOYEES</a:t>
            </a:r>
          </a:p>
        </p:txBody>
      </p:sp>
      <p:sp>
        <p:nvSpPr>
          <p:cNvPr id="18435" name="Content Placeholder 2"/>
          <p:cNvSpPr>
            <a:spLocks noGrp="1"/>
          </p:cNvSpPr>
          <p:nvPr>
            <p:ph idx="1"/>
          </p:nvPr>
        </p:nvSpPr>
        <p:spPr/>
        <p:txBody>
          <a:bodyPr>
            <a:normAutofit fontScale="92500" lnSpcReduction="10000"/>
          </a:bodyPr>
          <a:lstStyle/>
          <a:p>
            <a:pPr eaLnBrk="1" hangingPunct="1"/>
            <a:r>
              <a:rPr lang="en-US" sz="2800" dirty="0" smtClean="0"/>
              <a:t>What (continued) </a:t>
            </a:r>
          </a:p>
          <a:p>
            <a:pPr lvl="1" eaLnBrk="1" hangingPunct="1"/>
            <a:r>
              <a:rPr lang="en-US" sz="2400" dirty="0" smtClean="0"/>
              <a:t>Outside interest related to an MSU </a:t>
            </a:r>
            <a:r>
              <a:rPr lang="en-US" sz="2400" b="1" dirty="0" smtClean="0"/>
              <a:t>purchase </a:t>
            </a:r>
            <a:r>
              <a:rPr lang="en-US" sz="2400" dirty="0" smtClean="0"/>
              <a:t>or </a:t>
            </a:r>
            <a:r>
              <a:rPr lang="en-US" sz="2400" b="1" dirty="0" smtClean="0"/>
              <a:t>sale</a:t>
            </a:r>
            <a:r>
              <a:rPr lang="en-US" sz="2400" dirty="0" smtClean="0"/>
              <a:t> when employee is involved</a:t>
            </a:r>
          </a:p>
          <a:p>
            <a:pPr lvl="1" eaLnBrk="1" hangingPunct="1"/>
            <a:r>
              <a:rPr lang="en-US" sz="2400" dirty="0" smtClean="0"/>
              <a:t>Planned participation in an MSU decision which would benefit or harm:</a:t>
            </a:r>
          </a:p>
          <a:p>
            <a:pPr lvl="2" eaLnBrk="1" hangingPunct="1"/>
            <a:r>
              <a:rPr lang="en-US" dirty="0" smtClean="0"/>
              <a:t>Relative (MSU </a:t>
            </a:r>
            <a:r>
              <a:rPr lang="en-US" b="1" dirty="0" smtClean="0"/>
              <a:t>nepotism</a:t>
            </a:r>
            <a:r>
              <a:rPr lang="en-US" dirty="0" smtClean="0"/>
              <a:t> policy)</a:t>
            </a:r>
          </a:p>
          <a:p>
            <a:pPr lvl="2" eaLnBrk="1" hangingPunct="1"/>
            <a:r>
              <a:rPr lang="en-US" dirty="0" smtClean="0"/>
              <a:t>Person in whom employee has a financial interest</a:t>
            </a:r>
          </a:p>
          <a:p>
            <a:pPr lvl="2" eaLnBrk="1" hangingPunct="1"/>
            <a:r>
              <a:rPr lang="en-US" dirty="0" smtClean="0"/>
              <a:t>Person with whom employee has a </a:t>
            </a:r>
            <a:r>
              <a:rPr lang="en-US" b="1" dirty="0" smtClean="0"/>
              <a:t>consensual romantic relationship</a:t>
            </a:r>
          </a:p>
          <a:p>
            <a:pPr lvl="1"/>
            <a:r>
              <a:rPr lang="en-US" b="1" dirty="0" smtClean="0"/>
              <a:t>Catchall</a:t>
            </a:r>
            <a:r>
              <a:rPr lang="en-US" dirty="0" smtClean="0"/>
              <a:t>—Any personal or financial interest which creates a potential COI </a:t>
            </a:r>
          </a:p>
          <a:p>
            <a:pPr lvl="1"/>
            <a:endParaRPr lang="en-US" b="1" dirty="0" smtClean="0"/>
          </a:p>
          <a:p>
            <a:pPr lvl="1" eaLnBrk="1" hangingPunct="1"/>
            <a:endParaRPr lang="en-US" dirty="0" smtClean="0"/>
          </a:p>
        </p:txBody>
      </p:sp>
    </p:spTree>
    <p:extLst>
      <p:ext uri="{BB962C8B-B14F-4D97-AF65-F5344CB8AC3E}">
        <p14:creationId xmlns:p14="http://schemas.microsoft.com/office/powerpoint/2010/main" xmlns="" val="360501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447800"/>
            <a:ext cx="7772400" cy="1470025"/>
          </a:xfrm>
        </p:spPr>
        <p:txBody>
          <a:bodyPr>
            <a:normAutofit fontScale="90000"/>
          </a:bodyPr>
          <a:lstStyle/>
          <a:p>
            <a:pPr eaLnBrk="1" hangingPunct="1"/>
            <a:r>
              <a:rPr lang="en-US" dirty="0" smtClean="0"/>
              <a:t>ETHICS AND CONFLICT OF INTEREST CHANGES AND NEW PHS-NIH RULES</a:t>
            </a:r>
          </a:p>
        </p:txBody>
      </p:sp>
      <p:sp>
        <p:nvSpPr>
          <p:cNvPr id="2051" name="Subtitle 2"/>
          <p:cNvSpPr>
            <a:spLocks noGrp="1"/>
          </p:cNvSpPr>
          <p:nvPr>
            <p:ph type="subTitle" idx="1"/>
          </p:nvPr>
        </p:nvSpPr>
        <p:spPr>
          <a:xfrm>
            <a:off x="1066800" y="3657600"/>
            <a:ext cx="7010400" cy="1752600"/>
          </a:xfrm>
        </p:spPr>
        <p:txBody>
          <a:bodyPr/>
          <a:lstStyle/>
          <a:p>
            <a:pPr eaLnBrk="1" hangingPunct="1"/>
            <a:r>
              <a:rPr lang="en-US" dirty="0" smtClean="0"/>
              <a:t>Montana State University</a:t>
            </a:r>
          </a:p>
          <a:p>
            <a:pPr eaLnBrk="1" hangingPunct="1"/>
            <a:r>
              <a:rPr lang="en-US" dirty="0" smtClean="0"/>
              <a:t>Researcher Update 2012</a:t>
            </a:r>
          </a:p>
          <a:p>
            <a:pPr eaLnBrk="1" hangingPunct="1"/>
            <a:r>
              <a:rPr lang="en-US" dirty="0" smtClean="0"/>
              <a:t>Pam </a:t>
            </a:r>
            <a:r>
              <a:rPr lang="en-US" dirty="0" smtClean="0"/>
              <a:t>Merrell, </a:t>
            </a:r>
            <a:r>
              <a:rPr lang="en-US" dirty="0" smtClean="0"/>
              <a:t>Assoc. Legal Counsel</a:t>
            </a:r>
          </a:p>
          <a:p>
            <a:pPr eaLnBrk="1" hangingPunct="1"/>
            <a:endParaRPr lang="en-US" dirty="0" smtClean="0"/>
          </a:p>
        </p:txBody>
      </p:sp>
    </p:spTree>
    <p:extLst>
      <p:ext uri="{BB962C8B-B14F-4D97-AF65-F5344CB8AC3E}">
        <p14:creationId xmlns:p14="http://schemas.microsoft.com/office/powerpoint/2010/main" xmlns="" val="15328207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DISCLOSURE REQUIRED OF ALL COVERED EMPLOYEES</a:t>
            </a:r>
            <a:endParaRPr lang="en-US" dirty="0"/>
          </a:p>
        </p:txBody>
      </p:sp>
      <p:sp>
        <p:nvSpPr>
          <p:cNvPr id="3" name="Content Placeholder 2"/>
          <p:cNvSpPr>
            <a:spLocks noGrp="1"/>
          </p:cNvSpPr>
          <p:nvPr>
            <p:ph idx="1"/>
          </p:nvPr>
        </p:nvSpPr>
        <p:spPr/>
        <p:txBody>
          <a:bodyPr/>
          <a:lstStyle/>
          <a:p>
            <a:r>
              <a:rPr lang="en-US" dirty="0" smtClean="0"/>
              <a:t>When is disclosure made?</a:t>
            </a:r>
          </a:p>
          <a:p>
            <a:pPr lvl="1"/>
            <a:r>
              <a:rPr lang="en-US" b="1" dirty="0" smtClean="0"/>
              <a:t>Whenever</a:t>
            </a:r>
            <a:r>
              <a:rPr lang="en-US" dirty="0" smtClean="0"/>
              <a:t> a potentially conflicting interest is acquired</a:t>
            </a:r>
          </a:p>
          <a:p>
            <a:pPr lvl="1"/>
            <a:r>
              <a:rPr lang="en-US" b="1" dirty="0" smtClean="0"/>
              <a:t>Annually</a:t>
            </a:r>
            <a:r>
              <a:rPr lang="en-US" dirty="0" smtClean="0"/>
              <a:t> for all employees </a:t>
            </a:r>
            <a:r>
              <a:rPr lang="en-US" b="1" dirty="0" smtClean="0"/>
              <a:t>EXCEPT</a:t>
            </a:r>
            <a:r>
              <a:rPr lang="en-US" dirty="0" smtClean="0"/>
              <a:t>:</a:t>
            </a:r>
          </a:p>
          <a:p>
            <a:pPr lvl="2"/>
            <a:r>
              <a:rPr lang="en-US" dirty="0" smtClean="0"/>
              <a:t>Less than </a:t>
            </a:r>
            <a:r>
              <a:rPr lang="en-US" b="1" dirty="0" smtClean="0"/>
              <a:t>.5 FTE</a:t>
            </a:r>
          </a:p>
          <a:p>
            <a:pPr lvl="2"/>
            <a:r>
              <a:rPr lang="en-US" b="1" dirty="0" smtClean="0"/>
              <a:t>Classified</a:t>
            </a:r>
          </a:p>
          <a:p>
            <a:endParaRPr lang="en-US" dirty="0"/>
          </a:p>
        </p:txBody>
      </p:sp>
    </p:spTree>
    <p:extLst>
      <p:ext uri="{BB962C8B-B14F-4D97-AF65-F5344CB8AC3E}">
        <p14:creationId xmlns:p14="http://schemas.microsoft.com/office/powerpoint/2010/main" xmlns="" val="3505279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eaLnBrk="1" hangingPunct="1"/>
            <a:r>
              <a:rPr lang="en-US" dirty="0" smtClean="0"/>
              <a:t>RESEARCHER DISCLOSURE (Revised 2012)</a:t>
            </a:r>
          </a:p>
        </p:txBody>
      </p:sp>
      <p:sp>
        <p:nvSpPr>
          <p:cNvPr id="19459" name="Content Placeholder 2"/>
          <p:cNvSpPr>
            <a:spLocks noGrp="1"/>
          </p:cNvSpPr>
          <p:nvPr>
            <p:ph idx="1"/>
          </p:nvPr>
        </p:nvSpPr>
        <p:spPr/>
        <p:txBody>
          <a:bodyPr/>
          <a:lstStyle/>
          <a:p>
            <a:pPr eaLnBrk="1" hangingPunct="1"/>
            <a:r>
              <a:rPr lang="en-US" dirty="0" smtClean="0"/>
              <a:t>Sponsored Research—definitions:</a:t>
            </a:r>
          </a:p>
          <a:p>
            <a:pPr lvl="2"/>
            <a:r>
              <a:rPr lang="en-US" dirty="0" smtClean="0"/>
              <a:t>INVESTIGATORS—Anyone responsible for the DESIGN, CONDUCT, or REPORTING of Research</a:t>
            </a:r>
          </a:p>
          <a:p>
            <a:pPr lvl="2"/>
            <a:r>
              <a:rPr lang="en-US" b="1" dirty="0" smtClean="0"/>
              <a:t>NEW—</a:t>
            </a:r>
            <a:r>
              <a:rPr lang="en-US" dirty="0" smtClean="0"/>
              <a:t>INVESTIGATOR INSTITUTIONAL RESPONSIBILITIES—research, teaching, service, institutional committee membership, etc.</a:t>
            </a:r>
          </a:p>
        </p:txBody>
      </p:sp>
    </p:spTree>
    <p:extLst>
      <p:ext uri="{BB962C8B-B14F-4D97-AF65-F5344CB8AC3E}">
        <p14:creationId xmlns:p14="http://schemas.microsoft.com/office/powerpoint/2010/main" xmlns="" val="3095224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RESEARCHER  DISCLOSURES (Revised)</a:t>
            </a:r>
            <a:endParaRPr lang="en-US" dirty="0"/>
          </a:p>
        </p:txBody>
      </p:sp>
      <p:sp>
        <p:nvSpPr>
          <p:cNvPr id="3" name="Content Placeholder 2"/>
          <p:cNvSpPr>
            <a:spLocks noGrp="1"/>
          </p:cNvSpPr>
          <p:nvPr>
            <p:ph idx="1"/>
          </p:nvPr>
        </p:nvSpPr>
        <p:spPr/>
        <p:txBody>
          <a:bodyPr/>
          <a:lstStyle/>
          <a:p>
            <a:r>
              <a:rPr lang="en-US" sz="2800" b="1" dirty="0" smtClean="0"/>
              <a:t>NEW</a:t>
            </a:r>
            <a:r>
              <a:rPr lang="en-US" sz="2800" dirty="0" smtClean="0"/>
              <a:t>—All Sponsored Research INVESTIGATORS must disclose:</a:t>
            </a:r>
          </a:p>
          <a:p>
            <a:pPr lvl="1"/>
            <a:r>
              <a:rPr lang="en-US" dirty="0" smtClean="0"/>
              <a:t>SFIs “that would reasonably appear to be related to INVESTIGATOR’S INSTITUTIONAL RESPONSIBILITIES”</a:t>
            </a:r>
            <a:endParaRPr lang="en-US" b="1" dirty="0" smtClean="0"/>
          </a:p>
          <a:p>
            <a:pPr lvl="2"/>
            <a:r>
              <a:rPr lang="en-US" dirty="0" smtClean="0"/>
              <a:t>Old definition: SFIs related to sponsored research</a:t>
            </a:r>
          </a:p>
          <a:p>
            <a:pPr lvl="2"/>
            <a:r>
              <a:rPr lang="en-US" dirty="0" smtClean="0"/>
              <a:t>Must describe “relationship” to responsibilities and research</a:t>
            </a:r>
          </a:p>
          <a:p>
            <a:pPr marL="457200" lvl="1" indent="0">
              <a:buNone/>
            </a:pPr>
            <a:endParaRPr lang="en-US" dirty="0" smtClean="0"/>
          </a:p>
        </p:txBody>
      </p:sp>
    </p:spTree>
    <p:extLst>
      <p:ext uri="{BB962C8B-B14F-4D97-AF65-F5344CB8AC3E}">
        <p14:creationId xmlns:p14="http://schemas.microsoft.com/office/powerpoint/2010/main" xmlns="" val="1463178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RESEARCHER DISCLOSURES (Revised)</a:t>
            </a:r>
            <a:endParaRPr lang="en-US" dirty="0"/>
          </a:p>
        </p:txBody>
      </p:sp>
      <p:sp>
        <p:nvSpPr>
          <p:cNvPr id="3" name="Content Placeholder 2"/>
          <p:cNvSpPr>
            <a:spLocks noGrp="1"/>
          </p:cNvSpPr>
          <p:nvPr>
            <p:ph idx="1"/>
          </p:nvPr>
        </p:nvSpPr>
        <p:spPr/>
        <p:txBody>
          <a:bodyPr/>
          <a:lstStyle/>
          <a:p>
            <a:r>
              <a:rPr lang="en-US" sz="2800" b="1" i="1" dirty="0" smtClean="0"/>
              <a:t>NEW—</a:t>
            </a:r>
            <a:r>
              <a:rPr lang="en-US" sz="2800" dirty="0" smtClean="0"/>
              <a:t>PHS  (NIH) Sponsored Research INVESTIGATORS must disclose:</a:t>
            </a:r>
          </a:p>
          <a:p>
            <a:pPr lvl="1"/>
            <a:r>
              <a:rPr lang="en-US" dirty="0" smtClean="0"/>
              <a:t>Reimbursed or Sponsored Travel related to INSTITUTIONAL RESPONSIBILITIES</a:t>
            </a:r>
          </a:p>
          <a:p>
            <a:pPr lvl="2"/>
            <a:r>
              <a:rPr lang="en-US" dirty="0" smtClean="0"/>
              <a:t>Travel paid on behalf of the Investigator—directly or through reimbursement</a:t>
            </a:r>
          </a:p>
          <a:p>
            <a:pPr lvl="2"/>
            <a:r>
              <a:rPr lang="en-US" dirty="0" smtClean="0"/>
              <a:t>Exempt: paid by government, institutions of higher </a:t>
            </a:r>
            <a:r>
              <a:rPr lang="en-US" dirty="0" err="1" smtClean="0"/>
              <a:t>ed</a:t>
            </a:r>
            <a:r>
              <a:rPr lang="en-US" dirty="0" smtClean="0"/>
              <a:t>, academic hospitals, medical centers, or research institutes affiliated with higher </a:t>
            </a:r>
            <a:r>
              <a:rPr lang="en-US" dirty="0" err="1" smtClean="0"/>
              <a:t>ed</a:t>
            </a:r>
            <a:endParaRPr lang="en-US" dirty="0" smtClean="0"/>
          </a:p>
        </p:txBody>
      </p:sp>
    </p:spTree>
    <p:extLst>
      <p:ext uri="{BB962C8B-B14F-4D97-AF65-F5344CB8AC3E}">
        <p14:creationId xmlns:p14="http://schemas.microsoft.com/office/powerpoint/2010/main" xmlns="" val="2722438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RESEARCHER DISCLOSURES (Revised 2012)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Reimbursed or Sponsored Travel Disclosure continued </a:t>
            </a:r>
            <a:r>
              <a:rPr lang="en-US" b="1" dirty="0" smtClean="0"/>
              <a:t>(NEW)</a:t>
            </a:r>
            <a:r>
              <a:rPr lang="en-US" dirty="0" smtClean="0"/>
              <a:t>:</a:t>
            </a:r>
          </a:p>
          <a:p>
            <a:pPr lvl="1"/>
            <a:r>
              <a:rPr lang="en-US" dirty="0" smtClean="0"/>
              <a:t>Must disclose:</a:t>
            </a:r>
          </a:p>
          <a:p>
            <a:pPr lvl="2"/>
            <a:r>
              <a:rPr lang="en-US" dirty="0" smtClean="0"/>
              <a:t>Purpose</a:t>
            </a:r>
          </a:p>
          <a:p>
            <a:pPr lvl="2"/>
            <a:r>
              <a:rPr lang="en-US" dirty="0" smtClean="0"/>
              <a:t>Identity of sponsor</a:t>
            </a:r>
          </a:p>
          <a:p>
            <a:pPr lvl="2"/>
            <a:r>
              <a:rPr lang="en-US" dirty="0" smtClean="0"/>
              <a:t>Destination</a:t>
            </a:r>
          </a:p>
          <a:p>
            <a:pPr lvl="2"/>
            <a:r>
              <a:rPr lang="en-US" dirty="0" smtClean="0"/>
              <a:t>Duration of travel</a:t>
            </a:r>
          </a:p>
          <a:p>
            <a:pPr lvl="2"/>
            <a:r>
              <a:rPr lang="en-US" dirty="0" smtClean="0"/>
              <a:t>Relationship to Institutional Responsibilities and to NIH sponsored research</a:t>
            </a:r>
          </a:p>
          <a:p>
            <a:pPr lvl="2"/>
            <a:r>
              <a:rPr lang="en-US" dirty="0" smtClean="0"/>
              <a:t>More (including $$) if requested</a:t>
            </a:r>
          </a:p>
          <a:p>
            <a:pPr marL="914400" lvl="2" indent="0">
              <a:buNone/>
            </a:pPr>
            <a:endParaRPr lang="en-US" dirty="0"/>
          </a:p>
        </p:txBody>
      </p:sp>
    </p:spTree>
    <p:extLst>
      <p:ext uri="{BB962C8B-B14F-4D97-AF65-F5344CB8AC3E}">
        <p14:creationId xmlns:p14="http://schemas.microsoft.com/office/powerpoint/2010/main" xmlns="" val="2684815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RESEARCHER DISCLOSURES (</a:t>
            </a:r>
            <a:r>
              <a:rPr lang="en-US" dirty="0" smtClean="0"/>
              <a:t>Revised 2012)</a:t>
            </a:r>
            <a:endParaRPr lang="en-US" dirty="0"/>
          </a:p>
        </p:txBody>
      </p:sp>
      <p:sp>
        <p:nvSpPr>
          <p:cNvPr id="3" name="Content Placeholder 2"/>
          <p:cNvSpPr>
            <a:spLocks noGrp="1"/>
          </p:cNvSpPr>
          <p:nvPr>
            <p:ph idx="1"/>
          </p:nvPr>
        </p:nvSpPr>
        <p:spPr/>
        <p:txBody>
          <a:bodyPr/>
          <a:lstStyle/>
          <a:p>
            <a:r>
              <a:rPr lang="en-US" dirty="0" smtClean="0"/>
              <a:t>WHEN</a:t>
            </a:r>
          </a:p>
          <a:p>
            <a:pPr lvl="1"/>
            <a:r>
              <a:rPr lang="en-US" dirty="0" smtClean="0"/>
              <a:t>Proposal Clearance Form</a:t>
            </a:r>
          </a:p>
          <a:p>
            <a:pPr lvl="1"/>
            <a:r>
              <a:rPr lang="en-US" dirty="0" smtClean="0"/>
              <a:t>Anytime acquired during research (w/in 30 days)</a:t>
            </a:r>
          </a:p>
          <a:p>
            <a:pPr lvl="1"/>
            <a:r>
              <a:rPr lang="en-US" dirty="0" smtClean="0"/>
              <a:t>Annually </a:t>
            </a:r>
          </a:p>
          <a:p>
            <a:pPr lvl="1"/>
            <a:r>
              <a:rPr lang="en-US" dirty="0" smtClean="0"/>
              <a:t>Reimbursed or Sponsored Travel—at PCF previous 12 </a:t>
            </a:r>
            <a:r>
              <a:rPr lang="en-US" dirty="0" err="1" smtClean="0"/>
              <a:t>mos</a:t>
            </a:r>
            <a:r>
              <a:rPr lang="en-US" dirty="0" smtClean="0"/>
              <a:t> AND 30 days from travel during project</a:t>
            </a:r>
          </a:p>
          <a:p>
            <a:pPr lvl="2"/>
            <a:r>
              <a:rPr lang="en-US" dirty="0" smtClean="0"/>
              <a:t>Travel Form to be revised</a:t>
            </a:r>
          </a:p>
        </p:txBody>
      </p:sp>
    </p:spTree>
    <p:extLst>
      <p:ext uri="{BB962C8B-B14F-4D97-AF65-F5344CB8AC3E}">
        <p14:creationId xmlns:p14="http://schemas.microsoft.com/office/powerpoint/2010/main" xmlns="" val="1969258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Annual Disclosure</a:t>
            </a:r>
          </a:p>
        </p:txBody>
      </p:sp>
      <p:sp>
        <p:nvSpPr>
          <p:cNvPr id="21507" name="Content Placeholder 2"/>
          <p:cNvSpPr>
            <a:spLocks noGrp="1"/>
          </p:cNvSpPr>
          <p:nvPr>
            <p:ph idx="1"/>
          </p:nvPr>
        </p:nvSpPr>
        <p:spPr/>
        <p:txBody>
          <a:bodyPr/>
          <a:lstStyle/>
          <a:p>
            <a:pPr eaLnBrk="1" hangingPunct="1"/>
            <a:r>
              <a:rPr lang="en-US" sz="2800" dirty="0" smtClean="0"/>
              <a:t>All employees </a:t>
            </a:r>
            <a:r>
              <a:rPr lang="en-US" sz="2800" b="1" dirty="0" smtClean="0"/>
              <a:t>EXCEPT</a:t>
            </a:r>
            <a:r>
              <a:rPr lang="en-US" sz="2800" dirty="0" smtClean="0"/>
              <a:t>: less than part-time and classified</a:t>
            </a:r>
          </a:p>
          <a:p>
            <a:pPr eaLnBrk="1" hangingPunct="1"/>
            <a:r>
              <a:rPr lang="en-US" sz="2800" dirty="0" smtClean="0"/>
              <a:t>October—electronic submission</a:t>
            </a:r>
          </a:p>
          <a:p>
            <a:pPr eaLnBrk="1" hangingPunct="1"/>
            <a:r>
              <a:rPr lang="en-US" sz="2800" dirty="0" smtClean="0"/>
              <a:t>Disclosure Form—alternatives:</a:t>
            </a:r>
          </a:p>
          <a:p>
            <a:pPr lvl="1" eaLnBrk="1" hangingPunct="1"/>
            <a:r>
              <a:rPr lang="en-US" dirty="0" smtClean="0"/>
              <a:t>Nothing to disclose</a:t>
            </a:r>
          </a:p>
          <a:p>
            <a:pPr lvl="1" eaLnBrk="1" hangingPunct="1"/>
            <a:r>
              <a:rPr lang="en-US" dirty="0" smtClean="0"/>
              <a:t>Already disclosed—nothing new</a:t>
            </a:r>
          </a:p>
          <a:p>
            <a:pPr lvl="1" eaLnBrk="1" hangingPunct="1"/>
            <a:r>
              <a:rPr lang="en-US" dirty="0" smtClean="0"/>
              <a:t>Disclosure with details of potentially conflicting interest</a:t>
            </a:r>
          </a:p>
          <a:p>
            <a:pPr lvl="1" eaLnBrk="1" hangingPunct="1">
              <a:buFontTx/>
              <a:buNone/>
            </a:pPr>
            <a:endParaRPr lang="en-US" dirty="0" smtClean="0"/>
          </a:p>
          <a:p>
            <a:pPr lvl="1" eaLnBrk="1" hangingPunct="1">
              <a:buFontTx/>
              <a:buNone/>
            </a:pPr>
            <a:endParaRPr lang="en-US" dirty="0" smtClean="0"/>
          </a:p>
          <a:p>
            <a:pPr lvl="1" eaLnBrk="1" hangingPunct="1"/>
            <a:endParaRPr lang="en-US" dirty="0" smtClean="0"/>
          </a:p>
        </p:txBody>
      </p:sp>
    </p:spTree>
    <p:extLst>
      <p:ext uri="{BB962C8B-B14F-4D97-AF65-F5344CB8AC3E}">
        <p14:creationId xmlns:p14="http://schemas.microsoft.com/office/powerpoint/2010/main" xmlns="" val="1667038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DISCLOSURE (REVISED 2012)</a:t>
            </a:r>
          </a:p>
        </p:txBody>
      </p:sp>
      <p:sp>
        <p:nvSpPr>
          <p:cNvPr id="22531" name="Content Placeholder 2"/>
          <p:cNvSpPr>
            <a:spLocks noGrp="1"/>
          </p:cNvSpPr>
          <p:nvPr>
            <p:ph idx="1"/>
          </p:nvPr>
        </p:nvSpPr>
        <p:spPr/>
        <p:txBody>
          <a:bodyPr>
            <a:normAutofit fontScale="40000" lnSpcReduction="20000"/>
          </a:bodyPr>
          <a:lstStyle/>
          <a:p>
            <a:pPr eaLnBrk="1" hangingPunct="1"/>
            <a:r>
              <a:rPr lang="en-US" sz="7000" b="1" dirty="0" smtClean="0"/>
              <a:t>Evaluation of Sponsored Researcher Disclosures</a:t>
            </a:r>
          </a:p>
          <a:p>
            <a:pPr lvl="1" eaLnBrk="1" hangingPunct="1"/>
            <a:r>
              <a:rPr lang="en-US" sz="4500" b="1" dirty="0" smtClean="0"/>
              <a:t>Submitted to Office of Legal Counsel AND OSP with input from Researcher and Supervisor</a:t>
            </a:r>
            <a:endParaRPr lang="en-US" sz="3500" b="1" dirty="0"/>
          </a:p>
          <a:p>
            <a:r>
              <a:rPr lang="en-US" sz="7000" b="1" dirty="0" smtClean="0"/>
              <a:t>Two Step Analysis—NEW </a:t>
            </a:r>
          </a:p>
          <a:p>
            <a:pPr lvl="1"/>
            <a:r>
              <a:rPr lang="en-US" sz="4000" b="1" dirty="0" smtClean="0"/>
              <a:t>Related to NIH research: Could Interest be affected by the research or could research be affected by the interest?  IF SO, THEN:</a:t>
            </a:r>
          </a:p>
          <a:p>
            <a:pPr lvl="1"/>
            <a:r>
              <a:rPr lang="en-US" sz="4000" b="1" dirty="0" smtClean="0"/>
              <a:t>Is it an FCOI: Could </a:t>
            </a:r>
            <a:r>
              <a:rPr lang="en-US" sz="4000" b="1" dirty="0"/>
              <a:t>Interest </a:t>
            </a:r>
            <a:r>
              <a:rPr lang="en-US" sz="4000" b="1" dirty="0" smtClean="0"/>
              <a:t>DIRECTLY </a:t>
            </a:r>
            <a:r>
              <a:rPr lang="en-US" sz="4000" b="1" dirty="0"/>
              <a:t>and </a:t>
            </a:r>
            <a:r>
              <a:rPr lang="en-US" sz="4000" b="1" dirty="0" smtClean="0"/>
              <a:t>SIGNIFICANTLY </a:t>
            </a:r>
            <a:r>
              <a:rPr lang="en-US" sz="4000" b="1" dirty="0"/>
              <a:t>affect the design, conduct, or reporting of the NIH-Funded research? If Yes</a:t>
            </a:r>
            <a:r>
              <a:rPr lang="en-US" sz="4000" b="1" dirty="0" smtClean="0"/>
              <a:t>: FCOI</a:t>
            </a:r>
          </a:p>
          <a:p>
            <a:r>
              <a:rPr lang="en-US" sz="5900" b="1" dirty="0"/>
              <a:t>Disposition:  Management, Elimination, </a:t>
            </a:r>
            <a:r>
              <a:rPr lang="en-US" sz="5900" b="1" dirty="0" smtClean="0"/>
              <a:t>Reduction</a:t>
            </a:r>
          </a:p>
          <a:p>
            <a:pPr lvl="1"/>
            <a:r>
              <a:rPr lang="en-US" sz="3800" b="1" dirty="0"/>
              <a:t>Formal, Written Determinations and </a:t>
            </a:r>
            <a:r>
              <a:rPr lang="en-US" sz="3800" b="1" dirty="0" smtClean="0"/>
              <a:t>Plans</a:t>
            </a:r>
          </a:p>
          <a:p>
            <a:pPr lvl="1"/>
            <a:r>
              <a:rPr lang="en-US" sz="3800" b="1" dirty="0"/>
              <a:t>If NIH Funded—Reporting to NIH</a:t>
            </a:r>
          </a:p>
          <a:p>
            <a:pPr lvl="1"/>
            <a:endParaRPr lang="en-US" dirty="0"/>
          </a:p>
          <a:p>
            <a:pPr marL="457200" lvl="1" indent="0">
              <a:buNone/>
            </a:pPr>
            <a:endParaRPr lang="en-US" dirty="0" smtClean="0"/>
          </a:p>
          <a:p>
            <a:pPr lvl="1"/>
            <a:endParaRPr lang="en-US" dirty="0" smtClean="0"/>
          </a:p>
          <a:p>
            <a:pPr marL="457200" lvl="1" indent="0">
              <a:buNone/>
            </a:pPr>
            <a:endParaRPr lang="en-US" sz="2000" dirty="0" smtClean="0"/>
          </a:p>
          <a:p>
            <a:pPr marL="0" indent="0" eaLnBrk="1" hangingPunct="1">
              <a:buNone/>
            </a:pPr>
            <a:endParaRPr lang="en-US" dirty="0" smtClean="0"/>
          </a:p>
        </p:txBody>
      </p:sp>
    </p:spTree>
    <p:extLst>
      <p:ext uri="{BB962C8B-B14F-4D97-AF65-F5344CB8AC3E}">
        <p14:creationId xmlns:p14="http://schemas.microsoft.com/office/powerpoint/2010/main" xmlns="" val="27802428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DISCLOSURE</a:t>
            </a:r>
            <a:endParaRPr lang="en-US" dirty="0"/>
          </a:p>
        </p:txBody>
      </p:sp>
      <p:sp>
        <p:nvSpPr>
          <p:cNvPr id="3" name="Content Placeholder 2"/>
          <p:cNvSpPr>
            <a:spLocks noGrp="1"/>
          </p:cNvSpPr>
          <p:nvPr>
            <p:ph idx="1"/>
          </p:nvPr>
        </p:nvSpPr>
        <p:spPr/>
        <p:txBody>
          <a:bodyPr>
            <a:normAutofit/>
          </a:bodyPr>
          <a:lstStyle/>
          <a:p>
            <a:r>
              <a:rPr lang="en-US" dirty="0" smtClean="0"/>
              <a:t>Public Disclosures of SFIs Required for:</a:t>
            </a:r>
          </a:p>
          <a:p>
            <a:pPr lvl="1"/>
            <a:r>
              <a:rPr lang="en-US" dirty="0" smtClean="0"/>
              <a:t>Senior Key Personnel (PI, Project Director) on NIH-funded research which has:</a:t>
            </a:r>
          </a:p>
          <a:p>
            <a:pPr lvl="2"/>
            <a:r>
              <a:rPr lang="en-US" dirty="0" smtClean="0"/>
              <a:t>a Financial Conflict of Interest related to NIH-funded research</a:t>
            </a:r>
          </a:p>
          <a:p>
            <a:pPr lvl="1"/>
            <a:r>
              <a:rPr lang="en-US" dirty="0" smtClean="0"/>
              <a:t>Must be provided to public within five business days of a request</a:t>
            </a:r>
          </a:p>
          <a:p>
            <a:pPr lvl="2"/>
            <a:r>
              <a:rPr lang="en-US" dirty="0" smtClean="0"/>
              <a:t>Details of SFI, e.g., name, name of entity, range of dollar value and nature of interest</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xmlns="" val="2921826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a:t>
            </a:r>
            <a:endParaRPr lang="en-US" dirty="0"/>
          </a:p>
        </p:txBody>
      </p:sp>
      <p:sp>
        <p:nvSpPr>
          <p:cNvPr id="3" name="Content Placeholder 2"/>
          <p:cNvSpPr>
            <a:spLocks noGrp="1"/>
          </p:cNvSpPr>
          <p:nvPr>
            <p:ph idx="1"/>
          </p:nvPr>
        </p:nvSpPr>
        <p:spPr/>
        <p:txBody>
          <a:bodyPr>
            <a:normAutofit fontScale="92500" lnSpcReduction="20000"/>
          </a:bodyPr>
          <a:lstStyle/>
          <a:p>
            <a:pPr lvl="2"/>
            <a:endParaRPr lang="en-US" sz="2000" dirty="0" smtClean="0"/>
          </a:p>
          <a:p>
            <a:r>
              <a:rPr lang="en-US" dirty="0" smtClean="0"/>
              <a:t>Evaluation of non-research disclosures</a:t>
            </a:r>
          </a:p>
          <a:p>
            <a:pPr lvl="1"/>
            <a:r>
              <a:rPr lang="en-US" dirty="0" smtClean="0"/>
              <a:t>Submitted to supervisor and Legal Counsel</a:t>
            </a:r>
          </a:p>
          <a:p>
            <a:pPr lvl="1"/>
            <a:r>
              <a:rPr lang="en-US" dirty="0" smtClean="0"/>
              <a:t>Does interest conflict with MSU responsibilities</a:t>
            </a:r>
          </a:p>
          <a:p>
            <a:r>
              <a:rPr lang="en-US" dirty="0" smtClean="0"/>
              <a:t>Disposition of non-research disclosures</a:t>
            </a:r>
          </a:p>
          <a:p>
            <a:pPr lvl="1"/>
            <a:r>
              <a:rPr lang="en-US" dirty="0" smtClean="0"/>
              <a:t>No </a:t>
            </a:r>
            <a:r>
              <a:rPr lang="en-US" dirty="0"/>
              <a:t>Conflict</a:t>
            </a:r>
          </a:p>
          <a:p>
            <a:pPr lvl="1"/>
            <a:r>
              <a:rPr lang="en-US" dirty="0"/>
              <a:t>Waiver</a:t>
            </a:r>
          </a:p>
          <a:p>
            <a:pPr lvl="1"/>
            <a:r>
              <a:rPr lang="en-US" dirty="0"/>
              <a:t>Management </a:t>
            </a:r>
          </a:p>
          <a:p>
            <a:pPr lvl="1"/>
            <a:r>
              <a:rPr lang="en-US" dirty="0"/>
              <a:t>Elimination</a:t>
            </a:r>
          </a:p>
          <a:p>
            <a:pPr lvl="1"/>
            <a:r>
              <a:rPr lang="en-US" dirty="0"/>
              <a:t>Formal, Written Determinations and Plans</a:t>
            </a:r>
          </a:p>
        </p:txBody>
      </p:sp>
    </p:spTree>
    <p:extLst>
      <p:ext uri="{BB962C8B-B14F-4D97-AF65-F5344CB8AC3E}">
        <p14:creationId xmlns:p14="http://schemas.microsoft.com/office/powerpoint/2010/main" xmlns="" val="252978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OVERVIEW</a:t>
            </a:r>
          </a:p>
        </p:txBody>
      </p:sp>
      <p:sp>
        <p:nvSpPr>
          <p:cNvPr id="3075" name="Content Placeholder 2"/>
          <p:cNvSpPr>
            <a:spLocks noGrp="1"/>
          </p:cNvSpPr>
          <p:nvPr>
            <p:ph idx="1"/>
          </p:nvPr>
        </p:nvSpPr>
        <p:spPr/>
        <p:txBody>
          <a:bodyPr/>
          <a:lstStyle/>
          <a:p>
            <a:pPr eaLnBrk="1" hangingPunct="1"/>
            <a:r>
              <a:rPr lang="en-US" dirty="0" smtClean="0"/>
              <a:t>Montana Ethics Statutes—a Refresher</a:t>
            </a:r>
          </a:p>
          <a:p>
            <a:pPr eaLnBrk="1" hangingPunct="1"/>
            <a:r>
              <a:rPr lang="en-US" dirty="0" smtClean="0"/>
              <a:t>MSU Conflict of Interest Policy</a:t>
            </a:r>
          </a:p>
          <a:p>
            <a:pPr lvl="1"/>
            <a:r>
              <a:rPr lang="en-US" dirty="0" smtClean="0"/>
              <a:t>Refresher </a:t>
            </a:r>
          </a:p>
          <a:p>
            <a:pPr lvl="1"/>
            <a:r>
              <a:rPr lang="en-US" dirty="0" smtClean="0"/>
              <a:t>Revisions Required by new NIH Regulations</a:t>
            </a:r>
          </a:p>
          <a:p>
            <a:pPr eaLnBrk="1" hangingPunct="1"/>
            <a:r>
              <a:rPr lang="en-US" dirty="0" smtClean="0"/>
              <a:t>Scenarios</a:t>
            </a:r>
          </a:p>
          <a:p>
            <a:pPr eaLnBrk="1" hangingPunct="1"/>
            <a:r>
              <a:rPr lang="en-US" dirty="0" smtClean="0"/>
              <a:t>Resources</a:t>
            </a:r>
          </a:p>
        </p:txBody>
      </p:sp>
    </p:spTree>
    <p:extLst>
      <p:ext uri="{BB962C8B-B14F-4D97-AF65-F5344CB8AC3E}">
        <p14:creationId xmlns:p14="http://schemas.microsoft.com/office/powerpoint/2010/main" xmlns="" val="42564070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MANAGING CONFLICTS</a:t>
            </a:r>
          </a:p>
        </p:txBody>
      </p:sp>
      <p:sp>
        <p:nvSpPr>
          <p:cNvPr id="23555" name="Content Placeholder 2"/>
          <p:cNvSpPr>
            <a:spLocks noGrp="1"/>
          </p:cNvSpPr>
          <p:nvPr>
            <p:ph idx="1"/>
          </p:nvPr>
        </p:nvSpPr>
        <p:spPr/>
        <p:txBody>
          <a:bodyPr>
            <a:normAutofit lnSpcReduction="10000"/>
          </a:bodyPr>
          <a:lstStyle/>
          <a:p>
            <a:r>
              <a:rPr lang="en-US" dirty="0" smtClean="0"/>
              <a:t>Management Options</a:t>
            </a:r>
          </a:p>
          <a:p>
            <a:pPr lvl="1"/>
            <a:r>
              <a:rPr lang="en-US" dirty="0"/>
              <a:t>Public </a:t>
            </a:r>
            <a:r>
              <a:rPr lang="en-US" dirty="0" smtClean="0"/>
              <a:t>Disclosure in publications, presentations etc.</a:t>
            </a:r>
            <a:endParaRPr lang="en-US" dirty="0"/>
          </a:p>
          <a:p>
            <a:pPr lvl="1"/>
            <a:r>
              <a:rPr lang="en-US" dirty="0" smtClean="0"/>
              <a:t>Oversight re: potential bias of research</a:t>
            </a:r>
          </a:p>
          <a:p>
            <a:pPr lvl="1"/>
            <a:r>
              <a:rPr lang="en-US" dirty="0" smtClean="0"/>
              <a:t>Modification of research plan</a:t>
            </a:r>
          </a:p>
          <a:p>
            <a:pPr lvl="1"/>
            <a:r>
              <a:rPr lang="en-US" dirty="0" smtClean="0"/>
              <a:t>Modification of researcher responsibilities</a:t>
            </a:r>
          </a:p>
          <a:p>
            <a:pPr lvl="1"/>
            <a:r>
              <a:rPr lang="en-US" dirty="0"/>
              <a:t>Protection of: students, MSU </a:t>
            </a:r>
            <a:r>
              <a:rPr lang="en-US" dirty="0" smtClean="0"/>
              <a:t>IP, etc.</a:t>
            </a:r>
            <a:endParaRPr lang="en-US" dirty="0"/>
          </a:p>
          <a:p>
            <a:r>
              <a:rPr lang="en-US" dirty="0" smtClean="0"/>
              <a:t>Reduction or Elimination</a:t>
            </a:r>
          </a:p>
        </p:txBody>
      </p:sp>
    </p:spTree>
    <p:extLst>
      <p:ext uri="{BB962C8B-B14F-4D97-AF65-F5344CB8AC3E}">
        <p14:creationId xmlns:p14="http://schemas.microsoft.com/office/powerpoint/2010/main" xmlns="" val="6506575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SCENARIO 1</a:t>
            </a:r>
          </a:p>
        </p:txBody>
      </p:sp>
      <p:sp>
        <p:nvSpPr>
          <p:cNvPr id="22531" name="Content Placeholder 2"/>
          <p:cNvSpPr>
            <a:spLocks noGrp="1"/>
          </p:cNvSpPr>
          <p:nvPr>
            <p:ph idx="1"/>
          </p:nvPr>
        </p:nvSpPr>
        <p:spPr/>
        <p:txBody>
          <a:bodyPr>
            <a:normAutofit lnSpcReduction="10000"/>
          </a:bodyPr>
          <a:lstStyle/>
          <a:p>
            <a:r>
              <a:rPr lang="en-US" dirty="0" smtClean="0"/>
              <a:t>Post Doc proposed to perform experiments designed by PI on NIH-funded project concerning </a:t>
            </a:r>
            <a:r>
              <a:rPr lang="en-US" dirty="0" err="1" smtClean="0"/>
              <a:t>norovirus</a:t>
            </a:r>
            <a:r>
              <a:rPr lang="en-US" dirty="0" smtClean="0"/>
              <a:t>—spouse works full-time for </a:t>
            </a:r>
            <a:r>
              <a:rPr lang="en-US" dirty="0" err="1" smtClean="0"/>
              <a:t>Ligocyte</a:t>
            </a:r>
            <a:endParaRPr lang="en-US" dirty="0" smtClean="0"/>
          </a:p>
          <a:p>
            <a:pPr lvl="1"/>
            <a:r>
              <a:rPr lang="en-US" dirty="0" smtClean="0"/>
              <a:t>Investigator? Reportable? </a:t>
            </a:r>
          </a:p>
          <a:p>
            <a:pPr lvl="1"/>
            <a:r>
              <a:rPr lang="en-US" dirty="0" smtClean="0"/>
              <a:t>Related to NIH research?</a:t>
            </a:r>
          </a:p>
          <a:p>
            <a:pPr lvl="1"/>
            <a:r>
              <a:rPr lang="en-US" dirty="0" smtClean="0"/>
              <a:t>Directly and Significantly affect NIH research: FCOI? Reportable to NIH?</a:t>
            </a:r>
          </a:p>
          <a:p>
            <a:pPr lvl="1"/>
            <a:r>
              <a:rPr lang="en-US" dirty="0" smtClean="0"/>
              <a:t>Manageable?  How?</a:t>
            </a:r>
          </a:p>
          <a:p>
            <a:pPr lvl="1"/>
            <a:endParaRPr lang="en-US" dirty="0" smtClean="0"/>
          </a:p>
          <a:p>
            <a:pPr lvl="1"/>
            <a:endParaRPr lang="en-US" dirty="0" smtClean="0"/>
          </a:p>
          <a:p>
            <a:pPr lvl="1"/>
            <a:endParaRPr lang="en-US" dirty="0" smtClean="0"/>
          </a:p>
          <a:p>
            <a:pPr eaLnBrk="1" hangingPunct="1">
              <a:buFontTx/>
              <a:buNone/>
            </a:pPr>
            <a:endParaRPr lang="en-US" dirty="0" smtClean="0"/>
          </a:p>
        </p:txBody>
      </p:sp>
    </p:spTree>
    <p:extLst>
      <p:ext uri="{BB962C8B-B14F-4D97-AF65-F5344CB8AC3E}">
        <p14:creationId xmlns:p14="http://schemas.microsoft.com/office/powerpoint/2010/main" xmlns="" val="4470206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SCENARIO 2</a:t>
            </a:r>
          </a:p>
        </p:txBody>
      </p:sp>
      <p:sp>
        <p:nvSpPr>
          <p:cNvPr id="23555" name="Content Placeholder 2"/>
          <p:cNvSpPr>
            <a:spLocks noGrp="1"/>
          </p:cNvSpPr>
          <p:nvPr>
            <p:ph idx="1"/>
          </p:nvPr>
        </p:nvSpPr>
        <p:spPr/>
        <p:txBody>
          <a:bodyPr/>
          <a:lstStyle/>
          <a:p>
            <a:pPr eaLnBrk="1" hangingPunct="1"/>
            <a:r>
              <a:rPr lang="en-US" dirty="0" smtClean="0"/>
              <a:t>Project Director Determined to have a FCOI reportable to NIH</a:t>
            </a:r>
          </a:p>
          <a:p>
            <a:pPr lvl="1"/>
            <a:r>
              <a:rPr lang="en-US" dirty="0" smtClean="0"/>
              <a:t>Requestor asks for information about this FCOI</a:t>
            </a:r>
          </a:p>
          <a:p>
            <a:pPr lvl="1"/>
            <a:r>
              <a:rPr lang="en-US" dirty="0" smtClean="0"/>
              <a:t>Must it be provided to requestor?</a:t>
            </a:r>
          </a:p>
          <a:p>
            <a:pPr lvl="1"/>
            <a:r>
              <a:rPr lang="en-US" dirty="0" smtClean="0"/>
              <a:t>What if the request is for information concerning an Investigator who is not a PI nor Project Director?</a:t>
            </a:r>
          </a:p>
          <a:p>
            <a:pPr marL="457200" lvl="1" indent="0">
              <a:buNone/>
            </a:pPr>
            <a:endParaRPr lang="en-US" dirty="0" smtClean="0"/>
          </a:p>
        </p:txBody>
      </p:sp>
    </p:spTree>
    <p:extLst>
      <p:ext uri="{BB962C8B-B14F-4D97-AF65-F5344CB8AC3E}">
        <p14:creationId xmlns:p14="http://schemas.microsoft.com/office/powerpoint/2010/main" xmlns="" val="1392450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SCENARIO 3	</a:t>
            </a:r>
          </a:p>
        </p:txBody>
      </p:sp>
      <p:sp>
        <p:nvSpPr>
          <p:cNvPr id="24579" name="Content Placeholder 2"/>
          <p:cNvSpPr>
            <a:spLocks noGrp="1"/>
          </p:cNvSpPr>
          <p:nvPr>
            <p:ph idx="1"/>
          </p:nvPr>
        </p:nvSpPr>
        <p:spPr/>
        <p:txBody>
          <a:bodyPr>
            <a:normAutofit/>
          </a:bodyPr>
          <a:lstStyle/>
          <a:p>
            <a:pPr eaLnBrk="1" hangingPunct="1"/>
            <a:r>
              <a:rPr lang="en-US" sz="2800" dirty="0" smtClean="0"/>
              <a:t>Software vendor holds annual conference for users.  Research professional (user) (NIH funded) invited to conference, </a:t>
            </a:r>
            <a:r>
              <a:rPr lang="en-US" sz="2800" b="1" dirty="0" smtClean="0"/>
              <a:t>all expenses paid</a:t>
            </a:r>
            <a:r>
              <a:rPr lang="en-US" sz="2800" dirty="0" smtClean="0"/>
              <a:t> </a:t>
            </a:r>
          </a:p>
          <a:p>
            <a:pPr lvl="1" eaLnBrk="1" hangingPunct="1"/>
            <a:r>
              <a:rPr lang="en-US" sz="2000" dirty="0" smtClean="0"/>
              <a:t>Reportable? Related to institutional responsibilities?</a:t>
            </a:r>
          </a:p>
          <a:p>
            <a:pPr lvl="1" eaLnBrk="1" hangingPunct="1"/>
            <a:r>
              <a:rPr lang="en-US" sz="2000" dirty="0" smtClean="0"/>
              <a:t>When?</a:t>
            </a:r>
          </a:p>
          <a:p>
            <a:pPr lvl="1"/>
            <a:r>
              <a:rPr lang="en-US" sz="2000" dirty="0" smtClean="0"/>
              <a:t>Researcher is involved in purchasing decision for new software for NIH project and conference vendor is 1 of 3 vendors? Related to NIH research? </a:t>
            </a:r>
            <a:r>
              <a:rPr lang="en-US" sz="2000" dirty="0"/>
              <a:t>FCOI--(Directly and Significantly</a:t>
            </a:r>
            <a:r>
              <a:rPr lang="en-US" sz="2000" dirty="0" smtClean="0"/>
              <a:t>) </a:t>
            </a:r>
          </a:p>
          <a:p>
            <a:pPr marL="457200" lvl="1" indent="0" eaLnBrk="1" hangingPunct="1">
              <a:buNone/>
            </a:pPr>
            <a:endParaRPr lang="en-US" dirty="0" smtClean="0"/>
          </a:p>
        </p:txBody>
      </p:sp>
    </p:spTree>
    <p:extLst>
      <p:ext uri="{BB962C8B-B14F-4D97-AF65-F5344CB8AC3E}">
        <p14:creationId xmlns:p14="http://schemas.microsoft.com/office/powerpoint/2010/main" xmlns="" val="35571411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SCENARIO 4</a:t>
            </a:r>
          </a:p>
        </p:txBody>
      </p:sp>
      <p:sp>
        <p:nvSpPr>
          <p:cNvPr id="25603" name="Content Placeholder 2"/>
          <p:cNvSpPr>
            <a:spLocks noGrp="1"/>
          </p:cNvSpPr>
          <p:nvPr>
            <p:ph idx="1"/>
          </p:nvPr>
        </p:nvSpPr>
        <p:spPr/>
        <p:txBody>
          <a:bodyPr/>
          <a:lstStyle/>
          <a:p>
            <a:pPr eaLnBrk="1" hangingPunct="1"/>
            <a:r>
              <a:rPr lang="en-US" dirty="0" smtClean="0"/>
              <a:t>Investigator has an equity interest in a start-up company which is applying for SBIR Phase I money and will be an Investigator under a </a:t>
            </a:r>
            <a:r>
              <a:rPr lang="en-US" dirty="0" err="1" smtClean="0"/>
              <a:t>subgrant</a:t>
            </a:r>
            <a:r>
              <a:rPr lang="en-US" dirty="0" smtClean="0"/>
              <a:t> for MSU</a:t>
            </a:r>
          </a:p>
          <a:p>
            <a:pPr lvl="1"/>
            <a:r>
              <a:rPr lang="en-US" dirty="0" smtClean="0"/>
              <a:t>Is this a “SFI”? For MSU purposes?</a:t>
            </a:r>
          </a:p>
          <a:p>
            <a:pPr lvl="1"/>
            <a:r>
              <a:rPr lang="en-US" dirty="0" smtClean="0"/>
              <a:t>Would it need to be reported to NIH?  </a:t>
            </a:r>
          </a:p>
          <a:p>
            <a:pPr lvl="1" eaLnBrk="1" hangingPunct="1">
              <a:buFontTx/>
              <a:buNone/>
            </a:pPr>
            <a:endParaRPr lang="en-US" dirty="0" smtClean="0"/>
          </a:p>
          <a:p>
            <a:pPr lvl="1" eaLnBrk="1" hangingPunct="1">
              <a:buFontTx/>
              <a:buNone/>
            </a:pPr>
            <a:endParaRPr lang="en-US" dirty="0" smtClean="0"/>
          </a:p>
        </p:txBody>
      </p:sp>
    </p:spTree>
    <p:extLst>
      <p:ext uri="{BB962C8B-B14F-4D97-AF65-F5344CB8AC3E}">
        <p14:creationId xmlns:p14="http://schemas.microsoft.com/office/powerpoint/2010/main" xmlns="" val="2614202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SCENARIO 5</a:t>
            </a:r>
          </a:p>
        </p:txBody>
      </p:sp>
      <p:sp>
        <p:nvSpPr>
          <p:cNvPr id="26627" name="Content Placeholder 2"/>
          <p:cNvSpPr>
            <a:spLocks noGrp="1"/>
          </p:cNvSpPr>
          <p:nvPr>
            <p:ph idx="1"/>
          </p:nvPr>
        </p:nvSpPr>
        <p:spPr/>
        <p:txBody>
          <a:bodyPr>
            <a:normAutofit fontScale="85000" lnSpcReduction="20000"/>
          </a:bodyPr>
          <a:lstStyle/>
          <a:p>
            <a:pPr eaLnBrk="1" hangingPunct="1"/>
            <a:r>
              <a:rPr lang="en-US" dirty="0" smtClean="0"/>
              <a:t>Investigator’s spouse owns a cattle ranch in Paradise Valley</a:t>
            </a:r>
          </a:p>
          <a:p>
            <a:pPr eaLnBrk="1" hangingPunct="1"/>
            <a:r>
              <a:rPr lang="en-US" dirty="0" smtClean="0"/>
              <a:t>Investigator is proposed researcher under NIH grant related to Brucellosis vaccine</a:t>
            </a:r>
          </a:p>
          <a:p>
            <a:pPr lvl="1"/>
            <a:r>
              <a:rPr lang="en-US" dirty="0" smtClean="0"/>
              <a:t>SFI?</a:t>
            </a:r>
          </a:p>
          <a:p>
            <a:pPr lvl="1"/>
            <a:r>
              <a:rPr lang="en-US" dirty="0" smtClean="0"/>
              <a:t>Related to Institutional Responsibilities? I.e., Brucellosis research?</a:t>
            </a:r>
          </a:p>
          <a:p>
            <a:pPr lvl="1"/>
            <a:r>
              <a:rPr lang="en-US" dirty="0" smtClean="0"/>
              <a:t>Related to NIH research: Could the cattle ranch be affected by the NIH research?</a:t>
            </a:r>
          </a:p>
          <a:p>
            <a:pPr lvl="1"/>
            <a:r>
              <a:rPr lang="en-US" dirty="0" smtClean="0"/>
              <a:t>Is it FCOI: Could the interest DIRECTLY and SIGNFICANTLY affect the NIH research?</a:t>
            </a:r>
          </a:p>
        </p:txBody>
      </p:sp>
    </p:spTree>
    <p:extLst>
      <p:ext uri="{BB962C8B-B14F-4D97-AF65-F5344CB8AC3E}">
        <p14:creationId xmlns:p14="http://schemas.microsoft.com/office/powerpoint/2010/main" xmlns="" val="14750628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SCENARIO 6</a:t>
            </a:r>
          </a:p>
        </p:txBody>
      </p:sp>
      <p:sp>
        <p:nvSpPr>
          <p:cNvPr id="27651" name="Content Placeholder 2"/>
          <p:cNvSpPr>
            <a:spLocks noGrp="1"/>
          </p:cNvSpPr>
          <p:nvPr>
            <p:ph idx="1"/>
          </p:nvPr>
        </p:nvSpPr>
        <p:spPr/>
        <p:txBody>
          <a:bodyPr>
            <a:normAutofit fontScale="85000" lnSpcReduction="20000"/>
          </a:bodyPr>
          <a:lstStyle/>
          <a:p>
            <a:pPr eaLnBrk="1" hangingPunct="1"/>
            <a:r>
              <a:rPr lang="en-US" dirty="0" smtClean="0"/>
              <a:t>Investigator on NIH biochemistry research invited to attend conference sponsored by the National Biochemical Association—all expenses paid</a:t>
            </a:r>
          </a:p>
          <a:p>
            <a:pPr lvl="1"/>
            <a:r>
              <a:rPr lang="en-US" dirty="0" smtClean="0"/>
              <a:t>Reportable to MSU?</a:t>
            </a:r>
          </a:p>
          <a:p>
            <a:pPr lvl="1"/>
            <a:r>
              <a:rPr lang="en-US" dirty="0" smtClean="0"/>
              <a:t>When?</a:t>
            </a:r>
          </a:p>
          <a:p>
            <a:pPr lvl="1"/>
            <a:r>
              <a:rPr lang="en-US" dirty="0" smtClean="0"/>
              <a:t>How?</a:t>
            </a:r>
          </a:p>
          <a:p>
            <a:pPr lvl="1"/>
            <a:r>
              <a:rPr lang="en-US" dirty="0" smtClean="0"/>
              <a:t>Related to NIH research?</a:t>
            </a:r>
          </a:p>
          <a:p>
            <a:pPr lvl="1"/>
            <a:r>
              <a:rPr lang="en-US" dirty="0" smtClean="0"/>
              <a:t>Financial Conflict of Interest?</a:t>
            </a:r>
          </a:p>
          <a:p>
            <a:r>
              <a:rPr lang="en-US" dirty="0" smtClean="0"/>
              <a:t>What if conference sponsored by Johns Hopkins University?</a:t>
            </a:r>
          </a:p>
          <a:p>
            <a:pPr lvl="1"/>
            <a:endParaRPr lang="en-US" dirty="0" smtClean="0"/>
          </a:p>
        </p:txBody>
      </p:sp>
    </p:spTree>
    <p:extLst>
      <p:ext uri="{BB962C8B-B14F-4D97-AF65-F5344CB8AC3E}">
        <p14:creationId xmlns:p14="http://schemas.microsoft.com/office/powerpoint/2010/main" xmlns="" val="3383705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SCENARIO 7</a:t>
            </a:r>
          </a:p>
        </p:txBody>
      </p:sp>
      <p:sp>
        <p:nvSpPr>
          <p:cNvPr id="28675" name="Content Placeholder 2"/>
          <p:cNvSpPr>
            <a:spLocks noGrp="1"/>
          </p:cNvSpPr>
          <p:nvPr>
            <p:ph idx="1"/>
          </p:nvPr>
        </p:nvSpPr>
        <p:spPr/>
        <p:txBody>
          <a:bodyPr>
            <a:normAutofit fontScale="40000" lnSpcReduction="20000"/>
          </a:bodyPr>
          <a:lstStyle/>
          <a:p>
            <a:pPr eaLnBrk="1" hangingPunct="1"/>
            <a:r>
              <a:rPr lang="en-US" sz="5100" dirty="0" smtClean="0"/>
              <a:t>MSU Investigator on NIH funded viral vaccine work attends academic conference to present research</a:t>
            </a:r>
          </a:p>
          <a:p>
            <a:pPr eaLnBrk="1" hangingPunct="1"/>
            <a:r>
              <a:rPr lang="en-US" sz="5100" dirty="0" smtClean="0"/>
              <a:t>Drug Company interested in the MSU vaccine license hosts a rubber chicken dinner for all participants (200) </a:t>
            </a:r>
          </a:p>
          <a:p>
            <a:pPr lvl="1"/>
            <a:r>
              <a:rPr lang="en-US" sz="4500" dirty="0" smtClean="0"/>
              <a:t>Reportable?</a:t>
            </a:r>
          </a:p>
          <a:p>
            <a:r>
              <a:rPr lang="en-US" sz="5000" dirty="0" smtClean="0"/>
              <a:t>Same Drug Company hosts MSU Investigator and three others for a day of golf at nearby golf club and posh dinner (value $1000)</a:t>
            </a:r>
          </a:p>
          <a:p>
            <a:pPr lvl="1"/>
            <a:r>
              <a:rPr lang="en-US" sz="5000" dirty="0" smtClean="0"/>
              <a:t>Reportable? When? How?</a:t>
            </a:r>
          </a:p>
          <a:p>
            <a:pPr lvl="1"/>
            <a:r>
              <a:rPr lang="en-US" sz="5000" dirty="0" smtClean="0"/>
              <a:t>Related to NIH research? Could it affect the NIH research?</a:t>
            </a:r>
          </a:p>
          <a:p>
            <a:pPr lvl="1"/>
            <a:r>
              <a:rPr lang="en-US" sz="5000" dirty="0" smtClean="0"/>
              <a:t>Could it directly and significantly affect design, conduct, or reporting of NIH research?</a:t>
            </a:r>
          </a:p>
          <a:p>
            <a:pPr lvl="1"/>
            <a:r>
              <a:rPr lang="en-US" sz="5000" dirty="0" smtClean="0"/>
              <a:t>Reportable to NIH?</a:t>
            </a:r>
            <a:r>
              <a:rPr lang="en-US" sz="3800" dirty="0" smtClean="0"/>
              <a:t/>
            </a:r>
            <a:br>
              <a:rPr lang="en-US" sz="3800" dirty="0" smtClean="0"/>
            </a:br>
            <a:r>
              <a:rPr lang="en-US" sz="3800" dirty="0" smtClean="0"/>
              <a:t>			</a:t>
            </a:r>
            <a:endParaRPr lang="en-US" sz="5100" dirty="0" smtClean="0"/>
          </a:p>
          <a:p>
            <a:pPr lvl="1" eaLnBrk="1" hangingPunct="1">
              <a:buFontTx/>
              <a:buNone/>
            </a:pPr>
            <a:endParaRPr lang="en-US" dirty="0" smtClean="0"/>
          </a:p>
        </p:txBody>
      </p:sp>
    </p:spTree>
    <p:extLst>
      <p:ext uri="{BB962C8B-B14F-4D97-AF65-F5344CB8AC3E}">
        <p14:creationId xmlns:p14="http://schemas.microsoft.com/office/powerpoint/2010/main" xmlns="" val="711019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8675">
                                            <p:txEl>
                                              <p:pRg st="6" end="6"/>
                                            </p:txEl>
                                          </p:spTgt>
                                        </p:tgtEl>
                                        <p:attrNameLst>
                                          <p:attrName>style.visibility</p:attrName>
                                        </p:attrNameLst>
                                      </p:cBhvr>
                                      <p:to>
                                        <p:strVal val="visible"/>
                                      </p:to>
                                    </p:set>
                                    <p:anim calcmode="lin" valueType="num">
                                      <p:cBhvr additive="base">
                                        <p:cTn id="43" dur="500" fill="hold"/>
                                        <p:tgtEl>
                                          <p:spTgt spid="286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86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8675">
                                            <p:txEl>
                                              <p:pRg st="7" end="7"/>
                                            </p:txEl>
                                          </p:spTgt>
                                        </p:tgtEl>
                                        <p:attrNameLst>
                                          <p:attrName>style.visibility</p:attrName>
                                        </p:attrNameLst>
                                      </p:cBhvr>
                                      <p:to>
                                        <p:strVal val="visible"/>
                                      </p:to>
                                    </p:set>
                                    <p:anim calcmode="lin" valueType="num">
                                      <p:cBhvr additive="base">
                                        <p:cTn id="49" dur="500" fill="hold"/>
                                        <p:tgtEl>
                                          <p:spTgt spid="286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867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r>
              <a:rPr lang="en-US" dirty="0" smtClean="0"/>
              <a:t>8</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Investigator owns $5000 worth of stock in Lockheed Martin—Does NASA research under LM subcontract</a:t>
            </a:r>
          </a:p>
          <a:p>
            <a:pPr lvl="1"/>
            <a:r>
              <a:rPr lang="en-US" dirty="0" smtClean="0"/>
              <a:t>Reportable? Related to his Institutional Responsibilities?</a:t>
            </a:r>
          </a:p>
          <a:p>
            <a:pPr lvl="1"/>
            <a:r>
              <a:rPr lang="en-US" dirty="0" smtClean="0"/>
              <a:t>Related to his NASA research? Affect research or research affect LM?</a:t>
            </a:r>
          </a:p>
          <a:p>
            <a:pPr lvl="1"/>
            <a:r>
              <a:rPr lang="en-US" dirty="0" smtClean="0"/>
              <a:t>FCOI—Could interest Directly and Significantly affect research?</a:t>
            </a:r>
          </a:p>
          <a:p>
            <a:r>
              <a:rPr lang="en-US" dirty="0" smtClean="0"/>
              <a:t>What if owned in Mutual Fund?</a:t>
            </a:r>
          </a:p>
          <a:p>
            <a:pPr lvl="1"/>
            <a:endParaRPr lang="en-US" dirty="0"/>
          </a:p>
        </p:txBody>
      </p:sp>
    </p:spTree>
    <p:extLst>
      <p:ext uri="{BB962C8B-B14F-4D97-AF65-F5344CB8AC3E}">
        <p14:creationId xmlns:p14="http://schemas.microsoft.com/office/powerpoint/2010/main" xmlns="" val="2123936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TRAINING</a:t>
            </a:r>
          </a:p>
        </p:txBody>
      </p:sp>
      <p:sp>
        <p:nvSpPr>
          <p:cNvPr id="34819" name="Content Placeholder 2"/>
          <p:cNvSpPr>
            <a:spLocks noGrp="1"/>
          </p:cNvSpPr>
          <p:nvPr>
            <p:ph idx="1"/>
          </p:nvPr>
        </p:nvSpPr>
        <p:spPr/>
        <p:txBody>
          <a:bodyPr/>
          <a:lstStyle/>
          <a:p>
            <a:r>
              <a:rPr lang="en-US" dirty="0" smtClean="0"/>
              <a:t>Required of all Investigators before performing NIH sponsored research (Effective August 24, 2012)</a:t>
            </a:r>
          </a:p>
          <a:p>
            <a:r>
              <a:rPr lang="en-US" dirty="0" smtClean="0"/>
              <a:t>All new NIH researchers must be trained</a:t>
            </a:r>
          </a:p>
          <a:p>
            <a:r>
              <a:rPr lang="en-US" dirty="0" smtClean="0"/>
              <a:t>Every four years must receive training</a:t>
            </a:r>
          </a:p>
          <a:p>
            <a:pPr lvl="1">
              <a:buFontTx/>
              <a:buNone/>
            </a:pPr>
            <a:endParaRPr lang="en-US" dirty="0" smtClean="0"/>
          </a:p>
        </p:txBody>
      </p:sp>
    </p:spTree>
    <p:extLst>
      <p:ext uri="{BB962C8B-B14F-4D97-AF65-F5344CB8AC3E}">
        <p14:creationId xmlns:p14="http://schemas.microsoft.com/office/powerpoint/2010/main" xmlns="" val="3856473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In a Nutshell—What Are We Talking About?</a:t>
            </a:r>
          </a:p>
        </p:txBody>
      </p:sp>
      <p:sp>
        <p:nvSpPr>
          <p:cNvPr id="4099" name="Content Placeholder 2"/>
          <p:cNvSpPr>
            <a:spLocks noGrp="1"/>
          </p:cNvSpPr>
          <p:nvPr>
            <p:ph idx="1"/>
          </p:nvPr>
        </p:nvSpPr>
        <p:spPr>
          <a:xfrm>
            <a:off x="685800" y="2286000"/>
            <a:ext cx="7772400" cy="3810000"/>
          </a:xfrm>
        </p:spPr>
        <p:txBody>
          <a:bodyPr/>
          <a:lstStyle/>
          <a:p>
            <a:pPr eaLnBrk="1" hangingPunct="1"/>
            <a:r>
              <a:rPr lang="en-US" dirty="0" smtClean="0"/>
              <a:t>Outside Relationships or Interests</a:t>
            </a:r>
          </a:p>
          <a:p>
            <a:pPr eaLnBrk="1" hangingPunct="1"/>
            <a:r>
              <a:rPr lang="en-US" dirty="0" smtClean="0"/>
              <a:t>Related to Institutional Duties and Responsibilities</a:t>
            </a:r>
          </a:p>
          <a:p>
            <a:pPr eaLnBrk="1" hangingPunct="1"/>
            <a:r>
              <a:rPr lang="en-US" dirty="0" smtClean="0"/>
              <a:t>With the Potential to Improperly Affect or Bias Institutional Responsibilities</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xmlns="" val="19371912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FAILURE TO DISCLOSE—NIH RESEARCH</a:t>
            </a:r>
            <a:endParaRPr lang="en-US" dirty="0"/>
          </a:p>
        </p:txBody>
      </p:sp>
      <p:sp>
        <p:nvSpPr>
          <p:cNvPr id="3" name="Content Placeholder 2"/>
          <p:cNvSpPr>
            <a:spLocks noGrp="1"/>
          </p:cNvSpPr>
          <p:nvPr>
            <p:ph idx="1"/>
          </p:nvPr>
        </p:nvSpPr>
        <p:spPr/>
        <p:txBody>
          <a:bodyPr/>
          <a:lstStyle/>
          <a:p>
            <a:r>
              <a:rPr lang="en-US" dirty="0" smtClean="0"/>
              <a:t>If MSU discovers an Investigator on NIH research has failed to disclose as required by MSU policy or to follow a management plan, MSU must conduct a retrospective review to determine if there was any bias resulting from the non-compliance. </a:t>
            </a:r>
          </a:p>
          <a:p>
            <a:r>
              <a:rPr lang="en-US" dirty="0" smtClean="0"/>
              <a:t>If bias found, report to NIH and action</a:t>
            </a:r>
            <a:endParaRPr lang="en-US" dirty="0"/>
          </a:p>
        </p:txBody>
      </p:sp>
    </p:spTree>
    <p:extLst>
      <p:ext uri="{BB962C8B-B14F-4D97-AF65-F5344CB8AC3E}">
        <p14:creationId xmlns:p14="http://schemas.microsoft.com/office/powerpoint/2010/main" xmlns="" val="19002141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mtClean="0"/>
              <a:t>RESOURCES</a:t>
            </a:r>
          </a:p>
        </p:txBody>
      </p:sp>
      <p:sp>
        <p:nvSpPr>
          <p:cNvPr id="35843" name="Content Placeholder 2"/>
          <p:cNvSpPr>
            <a:spLocks noGrp="1"/>
          </p:cNvSpPr>
          <p:nvPr>
            <p:ph idx="1"/>
          </p:nvPr>
        </p:nvSpPr>
        <p:spPr/>
        <p:txBody>
          <a:bodyPr>
            <a:normAutofit fontScale="92500" lnSpcReduction="10000"/>
          </a:bodyPr>
          <a:lstStyle/>
          <a:p>
            <a:pPr eaLnBrk="1" hangingPunct="1"/>
            <a:r>
              <a:rPr lang="en-US" sz="2800" dirty="0" smtClean="0"/>
              <a:t>Office of Legal Counsel</a:t>
            </a:r>
          </a:p>
          <a:p>
            <a:pPr eaLnBrk="1" hangingPunct="1">
              <a:buFontTx/>
              <a:buNone/>
            </a:pPr>
            <a:r>
              <a:rPr lang="en-US" sz="2800" dirty="0" smtClean="0"/>
              <a:t>	994-4570—Pam Merrell or Leslie Taylor</a:t>
            </a:r>
          </a:p>
          <a:p>
            <a:pPr eaLnBrk="1" hangingPunct="1"/>
            <a:r>
              <a:rPr lang="en-US" sz="2800" dirty="0" smtClean="0"/>
              <a:t>MSU COI Proposed Revised Policy </a:t>
            </a:r>
            <a:r>
              <a:rPr lang="en-US" sz="2800" dirty="0" smtClean="0">
                <a:hlinkClick r:id="rId3"/>
              </a:rPr>
              <a:t>http://www.montana.edu/legalcounsel/proposedPolicies.html</a:t>
            </a:r>
            <a:r>
              <a:rPr lang="en-US" sz="2800" dirty="0" smtClean="0"/>
              <a:t> </a:t>
            </a:r>
          </a:p>
          <a:p>
            <a:r>
              <a:rPr lang="en-US" sz="2800" dirty="0" smtClean="0"/>
              <a:t>NIH FAQs concerning new </a:t>
            </a:r>
            <a:r>
              <a:rPr lang="en-US" sz="2800" dirty="0"/>
              <a:t>COI regulations </a:t>
            </a:r>
            <a:r>
              <a:rPr lang="en-US" sz="2800" dirty="0">
                <a:hlinkClick r:id="rId4"/>
              </a:rPr>
              <a:t>http://</a:t>
            </a:r>
            <a:r>
              <a:rPr lang="en-US" sz="2800" dirty="0" smtClean="0">
                <a:hlinkClick r:id="rId4"/>
              </a:rPr>
              <a:t>grants.nih.gov/grants/policy/coi/coi_faqs.htm#3221</a:t>
            </a:r>
            <a:r>
              <a:rPr lang="en-US" sz="2800" dirty="0" smtClean="0"/>
              <a:t> </a:t>
            </a:r>
          </a:p>
          <a:p>
            <a:pPr eaLnBrk="1" hangingPunct="1"/>
            <a:r>
              <a:rPr lang="en-US" sz="2800" dirty="0" smtClean="0"/>
              <a:t>BOR COI Policy website  </a:t>
            </a:r>
            <a:r>
              <a:rPr lang="en-US" sz="2800" dirty="0" smtClean="0">
                <a:hlinkClick r:id="rId5"/>
              </a:rPr>
              <a:t>http://mus.edu/borpol/bor700/770.htm</a:t>
            </a:r>
            <a:r>
              <a:rPr lang="en-US" sz="2800" dirty="0" smtClean="0"/>
              <a:t> </a:t>
            </a:r>
          </a:p>
          <a:p>
            <a:pPr eaLnBrk="1" hangingPunct="1"/>
            <a:endParaRPr lang="en-US" dirty="0" smtClean="0"/>
          </a:p>
        </p:txBody>
      </p:sp>
    </p:spTree>
    <p:extLst>
      <p:ext uri="{BB962C8B-B14F-4D97-AF65-F5344CB8AC3E}">
        <p14:creationId xmlns:p14="http://schemas.microsoft.com/office/powerpoint/2010/main" xmlns="" val="28491613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t>RESOURCES</a:t>
            </a:r>
          </a:p>
        </p:txBody>
      </p:sp>
      <p:sp>
        <p:nvSpPr>
          <p:cNvPr id="36867" name="Content Placeholder 2"/>
          <p:cNvSpPr>
            <a:spLocks noGrp="1"/>
          </p:cNvSpPr>
          <p:nvPr>
            <p:ph idx="1"/>
          </p:nvPr>
        </p:nvSpPr>
        <p:spPr/>
        <p:txBody>
          <a:bodyPr/>
          <a:lstStyle/>
          <a:p>
            <a:pPr eaLnBrk="1" hangingPunct="1"/>
            <a:r>
              <a:rPr lang="en-US" sz="2800" dirty="0" smtClean="0"/>
              <a:t>Montana Code of Conduct </a:t>
            </a:r>
            <a:r>
              <a:rPr lang="en-US" sz="2800" u="sng" dirty="0" smtClean="0">
                <a:hlinkClick r:id="rId3"/>
              </a:rPr>
              <a:t>http://data.opi.state.mt.us/bills/mca_toc/2_2_1.htm</a:t>
            </a:r>
            <a:endParaRPr lang="en-US" sz="2800" dirty="0" smtClean="0"/>
          </a:p>
          <a:p>
            <a:pPr eaLnBrk="1" hangingPunct="1"/>
            <a:r>
              <a:rPr lang="en-US" sz="2800" dirty="0" smtClean="0"/>
              <a:t>MSU Nepotism Policy </a:t>
            </a:r>
            <a:r>
              <a:rPr lang="en-US" sz="2800" u="sng" dirty="0" smtClean="0">
                <a:hlinkClick r:id="rId4"/>
              </a:rPr>
              <a:t>http://www2.montana.edu/policy/personnel/per400.html#430.00</a:t>
            </a:r>
            <a:endParaRPr lang="en-US" sz="2800" u="sng" dirty="0" smtClean="0"/>
          </a:p>
          <a:p>
            <a:r>
              <a:rPr lang="en-US" sz="2800" dirty="0" smtClean="0"/>
              <a:t>MSU Consulting Policy </a:t>
            </a:r>
            <a:r>
              <a:rPr lang="en-US" sz="2800" dirty="0">
                <a:hlinkClick r:id="rId5"/>
              </a:rPr>
              <a:t>http://</a:t>
            </a:r>
            <a:r>
              <a:rPr lang="en-US" sz="2800" dirty="0" smtClean="0">
                <a:hlinkClick r:id="rId5"/>
              </a:rPr>
              <a:t>www.montana.edu/wwwprov/agreements/tenure/art16.html</a:t>
            </a:r>
            <a:r>
              <a:rPr lang="en-US" sz="2800" dirty="0" smtClean="0"/>
              <a:t> </a:t>
            </a:r>
          </a:p>
        </p:txBody>
      </p:sp>
    </p:spTree>
    <p:extLst>
      <p:ext uri="{BB962C8B-B14F-4D97-AF65-F5344CB8AC3E}">
        <p14:creationId xmlns:p14="http://schemas.microsoft.com/office/powerpoint/2010/main" xmlns="" val="28384614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Title IX </a:t>
            </a:r>
            <a:br>
              <a:rPr lang="en-US" dirty="0" smtClean="0"/>
            </a:br>
            <a:r>
              <a:rPr lang="en-US" dirty="0" smtClean="0"/>
              <a:t>Sex Discrimination on Campus</a:t>
            </a:r>
            <a:br>
              <a:rPr lang="en-US" dirty="0" smtClean="0"/>
            </a:br>
            <a:r>
              <a:rPr lang="en-US" dirty="0" smtClean="0"/>
              <a:t>New Developments</a:t>
            </a:r>
            <a:endParaRPr lang="en-US" dirty="0"/>
          </a:p>
        </p:txBody>
      </p:sp>
      <p:sp>
        <p:nvSpPr>
          <p:cNvPr id="5" name="Subtitle 4"/>
          <p:cNvSpPr>
            <a:spLocks noGrp="1"/>
          </p:cNvSpPr>
          <p:nvPr>
            <p:ph type="subTitle" idx="1"/>
          </p:nvPr>
        </p:nvSpPr>
        <p:spPr/>
        <p:txBody>
          <a:bodyPr/>
          <a:lstStyle/>
          <a:p>
            <a:r>
              <a:rPr lang="en-US" dirty="0" smtClean="0"/>
              <a:t>April, 2012</a:t>
            </a:r>
          </a:p>
          <a:p>
            <a:r>
              <a:rPr lang="en-US" dirty="0" smtClean="0"/>
              <a:t>Pam Merrell</a:t>
            </a:r>
            <a:endParaRPr lang="en-US" dirty="0"/>
          </a:p>
        </p:txBody>
      </p:sp>
    </p:spTree>
    <p:extLst>
      <p:ext uri="{BB962C8B-B14F-4D97-AF65-F5344CB8AC3E}">
        <p14:creationId xmlns:p14="http://schemas.microsoft.com/office/powerpoint/2010/main" xmlns="" val="13086495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990600" y="685800"/>
            <a:ext cx="7048100" cy="52970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63165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fontScale="92500" lnSpcReduction="20000"/>
          </a:bodyPr>
          <a:lstStyle/>
          <a:p>
            <a:r>
              <a:rPr lang="en-US" dirty="0"/>
              <a:t>What is a Dear Colleague Letter (DCL)?</a:t>
            </a:r>
          </a:p>
          <a:p>
            <a:endParaRPr lang="en-US" dirty="0"/>
          </a:p>
          <a:p>
            <a:r>
              <a:rPr lang="en-US" dirty="0"/>
              <a:t>What is the focus of this DCL?</a:t>
            </a:r>
          </a:p>
          <a:p>
            <a:endParaRPr lang="en-US" dirty="0"/>
          </a:p>
          <a:p>
            <a:pPr lvl="1"/>
            <a:r>
              <a:rPr lang="en-US" dirty="0"/>
              <a:t>Student on student sexual harassment and sexual violence</a:t>
            </a:r>
          </a:p>
          <a:p>
            <a:pPr marL="0" indent="0">
              <a:buNone/>
            </a:pPr>
            <a:endParaRPr lang="en-US" dirty="0"/>
          </a:p>
          <a:p>
            <a:pPr lvl="1"/>
            <a:r>
              <a:rPr lang="en-US" dirty="0"/>
              <a:t>Complainants’ rights and university responsibilities to end conduct, prevent its recurrence and address its effect</a:t>
            </a:r>
          </a:p>
          <a:p>
            <a:endParaRPr lang="en-US" dirty="0"/>
          </a:p>
        </p:txBody>
      </p:sp>
    </p:spTree>
    <p:extLst>
      <p:ext uri="{BB962C8B-B14F-4D97-AF65-F5344CB8AC3E}">
        <p14:creationId xmlns:p14="http://schemas.microsoft.com/office/powerpoint/2010/main" xmlns="" val="3119277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IX</a:t>
            </a:r>
          </a:p>
        </p:txBody>
      </p:sp>
      <p:sp>
        <p:nvSpPr>
          <p:cNvPr id="3" name="Content Placeholder 2"/>
          <p:cNvSpPr>
            <a:spLocks noGrp="1"/>
          </p:cNvSpPr>
          <p:nvPr>
            <p:ph idx="1"/>
          </p:nvPr>
        </p:nvSpPr>
        <p:spPr/>
        <p:txBody>
          <a:bodyPr>
            <a:normAutofit fontScale="85000" lnSpcReduction="10000"/>
          </a:bodyPr>
          <a:lstStyle/>
          <a:p>
            <a:r>
              <a:rPr lang="en-US" dirty="0"/>
              <a:t>Title IX of the Educational Amendments of 1972 (Title IX), 20 U.S.C. §§1681 et seq., and its implementing regulations, 34 C.F.R. Part 106, prohibit discrimination on the basis of sex in education programs or activities operated by recipients of Federal financial assistance.</a:t>
            </a:r>
          </a:p>
          <a:p>
            <a:endParaRPr lang="en-US" dirty="0"/>
          </a:p>
          <a:p>
            <a:r>
              <a:rPr lang="en-US" dirty="0"/>
              <a:t>Sexual harassment of students, which includes acts of sexual violence, is a form of sex discrimination prohibited by Title IX.</a:t>
            </a:r>
          </a:p>
          <a:p>
            <a:endParaRPr lang="en-US" dirty="0"/>
          </a:p>
        </p:txBody>
      </p:sp>
    </p:spTree>
    <p:extLst>
      <p:ext uri="{BB962C8B-B14F-4D97-AF65-F5344CB8AC3E}">
        <p14:creationId xmlns:p14="http://schemas.microsoft.com/office/powerpoint/2010/main" xmlns="" val="40665638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fontScale="77500" lnSpcReduction="20000"/>
          </a:bodyPr>
          <a:lstStyle/>
          <a:p>
            <a:r>
              <a:rPr lang="en-US" dirty="0"/>
              <a:t>Sexual violence refers to physical sexual acts perpetrated against a person’s will or where a person is incapable of giving consent due to the victim’s use of drugs or alcohol. An individual also may be unable to give consent due to an intellectual or other disability.</a:t>
            </a:r>
          </a:p>
          <a:p>
            <a:endParaRPr lang="en-US" dirty="0"/>
          </a:p>
          <a:p>
            <a:r>
              <a:rPr lang="en-US" dirty="0"/>
              <a:t>A number of different acts fall into the category of sexual violence, including rape, sexual assault, sexual battery, and sexual coercion. All such acts of sexual violence are forms of sexual harassment covered under Title IX.</a:t>
            </a:r>
          </a:p>
        </p:txBody>
      </p:sp>
    </p:spTree>
    <p:extLst>
      <p:ext uri="{BB962C8B-B14F-4D97-AF65-F5344CB8AC3E}">
        <p14:creationId xmlns:p14="http://schemas.microsoft.com/office/powerpoint/2010/main" xmlns="" val="10575429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a:t>
            </a:r>
          </a:p>
        </p:txBody>
      </p:sp>
      <p:sp>
        <p:nvSpPr>
          <p:cNvPr id="3" name="Content Placeholder 2"/>
          <p:cNvSpPr>
            <a:spLocks noGrp="1"/>
          </p:cNvSpPr>
          <p:nvPr>
            <p:ph idx="1"/>
          </p:nvPr>
        </p:nvSpPr>
        <p:spPr/>
        <p:txBody>
          <a:bodyPr>
            <a:normAutofit fontScale="85000" lnSpcReduction="20000"/>
          </a:bodyPr>
          <a:lstStyle/>
          <a:p>
            <a:r>
              <a:rPr lang="en-US" dirty="0"/>
              <a:t>All aspects of a school’s education program and activities</a:t>
            </a:r>
          </a:p>
          <a:p>
            <a:endParaRPr lang="en-US" dirty="0"/>
          </a:p>
          <a:p>
            <a:pPr lvl="1"/>
            <a:r>
              <a:rPr lang="en-US" dirty="0"/>
              <a:t>Academic</a:t>
            </a:r>
          </a:p>
          <a:p>
            <a:pPr lvl="1"/>
            <a:r>
              <a:rPr lang="en-US" dirty="0"/>
              <a:t>Extracurricular</a:t>
            </a:r>
          </a:p>
          <a:p>
            <a:pPr lvl="1"/>
            <a:r>
              <a:rPr lang="en-US" dirty="0"/>
              <a:t>Athletic</a:t>
            </a:r>
          </a:p>
          <a:p>
            <a:pPr lvl="1"/>
            <a:r>
              <a:rPr lang="en-US" dirty="0"/>
              <a:t>Other programs of the school on or off-campus</a:t>
            </a:r>
          </a:p>
          <a:p>
            <a:pPr lvl="1"/>
            <a:endParaRPr lang="en-US" dirty="0"/>
          </a:p>
          <a:p>
            <a:r>
              <a:rPr lang="en-US" dirty="0"/>
              <a:t>Third parties in a school’s education programs and activities.</a:t>
            </a:r>
          </a:p>
        </p:txBody>
      </p:sp>
    </p:spTree>
    <p:extLst>
      <p:ext uri="{BB962C8B-B14F-4D97-AF65-F5344CB8AC3E}">
        <p14:creationId xmlns:p14="http://schemas.microsoft.com/office/powerpoint/2010/main" xmlns="" val="820417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University’s Responsibility</a:t>
            </a:r>
          </a:p>
        </p:txBody>
      </p:sp>
      <p:sp>
        <p:nvSpPr>
          <p:cNvPr id="3" name="Content Placeholder 2"/>
          <p:cNvSpPr>
            <a:spLocks noGrp="1"/>
          </p:cNvSpPr>
          <p:nvPr>
            <p:ph idx="1"/>
          </p:nvPr>
        </p:nvSpPr>
        <p:spPr/>
        <p:txBody>
          <a:bodyPr>
            <a:normAutofit fontScale="85000" lnSpcReduction="10000"/>
          </a:bodyPr>
          <a:lstStyle/>
          <a:p>
            <a:r>
              <a:rPr lang="en-US" dirty="0"/>
              <a:t>If university </a:t>
            </a:r>
            <a:r>
              <a:rPr lang="en-US" b="1" dirty="0"/>
              <a:t>knows </a:t>
            </a:r>
            <a:r>
              <a:rPr lang="en-US" dirty="0"/>
              <a:t>or </a:t>
            </a:r>
            <a:r>
              <a:rPr lang="en-US" b="1" dirty="0"/>
              <a:t>reasonably should know </a:t>
            </a:r>
            <a:r>
              <a:rPr lang="en-US" dirty="0"/>
              <a:t>about </a:t>
            </a:r>
            <a:r>
              <a:rPr lang="en-US" dirty="0" smtClean="0"/>
              <a:t>harassment </a:t>
            </a:r>
            <a:r>
              <a:rPr lang="en-US" dirty="0"/>
              <a:t>that creates a hostile environment, university must take immediate action to eliminate the harassment, prevent its recurrence, and address its effects. </a:t>
            </a:r>
          </a:p>
          <a:p>
            <a:pPr marL="0" indent="0">
              <a:buNone/>
            </a:pPr>
            <a:endParaRPr lang="en-US" dirty="0"/>
          </a:p>
          <a:p>
            <a:r>
              <a:rPr lang="en-US" dirty="0"/>
              <a:t>Universities are directed to consider effects of off-campus conduct when evaluating whether there is a hostile environment on campus.</a:t>
            </a:r>
          </a:p>
        </p:txBody>
      </p:sp>
    </p:spTree>
    <p:extLst>
      <p:ext uri="{BB962C8B-B14F-4D97-AF65-F5344CB8AC3E}">
        <p14:creationId xmlns:p14="http://schemas.microsoft.com/office/powerpoint/2010/main" xmlns="" val="203606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pPr eaLnBrk="1" hangingPunct="1"/>
            <a:r>
              <a:rPr lang="en-US" sz="4000" dirty="0" smtClean="0"/>
              <a:t>MONTANA STANDARDS OF CONDUCT</a:t>
            </a:r>
            <a:br>
              <a:rPr lang="en-US" sz="4000" dirty="0" smtClean="0"/>
            </a:br>
            <a:r>
              <a:rPr lang="en-US" sz="4000" dirty="0" smtClean="0"/>
              <a:t>(Montana Code Title 2 Ch. 2</a:t>
            </a:r>
            <a:r>
              <a:rPr lang="en-US" sz="4000" dirty="0" smtClean="0"/>
              <a:t>)</a:t>
            </a:r>
            <a:endParaRPr lang="en-US" sz="4000" dirty="0" smtClean="0"/>
          </a:p>
        </p:txBody>
      </p:sp>
      <p:sp>
        <p:nvSpPr>
          <p:cNvPr id="5123" name="Content Placeholder 2"/>
          <p:cNvSpPr>
            <a:spLocks noGrp="1"/>
          </p:cNvSpPr>
          <p:nvPr>
            <p:ph idx="1"/>
          </p:nvPr>
        </p:nvSpPr>
        <p:spPr>
          <a:xfrm>
            <a:off x="685800" y="2438400"/>
            <a:ext cx="7772400" cy="4114800"/>
          </a:xfrm>
        </p:spPr>
        <p:txBody>
          <a:bodyPr/>
          <a:lstStyle/>
          <a:p>
            <a:pPr eaLnBrk="1" hangingPunct="1"/>
            <a:r>
              <a:rPr lang="en-US" dirty="0" smtClean="0"/>
              <a:t>Montana law prohibitions apply to all  state employees</a:t>
            </a:r>
          </a:p>
          <a:p>
            <a:pPr lvl="1" eaLnBrk="1" hangingPunct="1"/>
            <a:r>
              <a:rPr lang="en-US" dirty="0" smtClean="0"/>
              <a:t>Gifts</a:t>
            </a:r>
          </a:p>
          <a:p>
            <a:pPr lvl="1" eaLnBrk="1" hangingPunct="1"/>
            <a:r>
              <a:rPr lang="en-US" dirty="0" smtClean="0"/>
              <a:t>Outside interests</a:t>
            </a:r>
          </a:p>
          <a:p>
            <a:pPr lvl="1" eaLnBrk="1" hangingPunct="1"/>
            <a:r>
              <a:rPr lang="en-US" dirty="0" smtClean="0"/>
              <a:t>Employment</a:t>
            </a:r>
          </a:p>
          <a:p>
            <a:pPr lvl="1" eaLnBrk="1" hangingPunct="1"/>
            <a:r>
              <a:rPr lang="en-US" dirty="0" smtClean="0"/>
              <a:t>Contracts</a:t>
            </a:r>
          </a:p>
        </p:txBody>
      </p:sp>
    </p:spTree>
    <p:extLst>
      <p:ext uri="{BB962C8B-B14F-4D97-AF65-F5344CB8AC3E}">
        <p14:creationId xmlns:p14="http://schemas.microsoft.com/office/powerpoint/2010/main" xmlns="" val="150385628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noAutofit/>
          </a:bodyPr>
          <a:lstStyle/>
          <a:p>
            <a:r>
              <a:rPr lang="en-US" sz="2000" dirty="0" smtClean="0"/>
              <a:t>Any reports of sex discrimination, harassment and particularly </a:t>
            </a:r>
            <a:r>
              <a:rPr lang="en-US" sz="2000" b="1" dirty="0" smtClean="0"/>
              <a:t>acts of sexual violence </a:t>
            </a:r>
            <a:r>
              <a:rPr lang="en-US" sz="2000" dirty="0" smtClean="0"/>
              <a:t>must be addressed in some fashion by the institution</a:t>
            </a:r>
          </a:p>
          <a:p>
            <a:r>
              <a:rPr lang="en-US" sz="2000" dirty="0" smtClean="0"/>
              <a:t>Confidentiality cannot be promised!  If a report is made to you, you must make clear that you cannot promise confidentiality and that you have a duty to report</a:t>
            </a:r>
          </a:p>
          <a:p>
            <a:r>
              <a:rPr lang="en-US" sz="2000" dirty="0" smtClean="0"/>
              <a:t>You don’t </a:t>
            </a:r>
            <a:r>
              <a:rPr lang="en-US" sz="2000" b="1" dirty="0" smtClean="0"/>
              <a:t>OWN </a:t>
            </a:r>
            <a:r>
              <a:rPr lang="en-US" sz="2000" dirty="0" smtClean="0"/>
              <a:t>this situation</a:t>
            </a:r>
          </a:p>
          <a:p>
            <a:r>
              <a:rPr lang="en-US" sz="2000" dirty="0" smtClean="0"/>
              <a:t>Any reports of such acts to you or knowledge or reasonable suspicion of such acts by you </a:t>
            </a:r>
            <a:r>
              <a:rPr lang="en-US" sz="2000" b="1" dirty="0" smtClean="0"/>
              <a:t>MUST</a:t>
            </a:r>
            <a:r>
              <a:rPr lang="en-US" sz="2000" dirty="0" smtClean="0"/>
              <a:t> be reported to:</a:t>
            </a:r>
          </a:p>
          <a:p>
            <a:pPr marL="0" indent="0">
              <a:buNone/>
            </a:pPr>
            <a:r>
              <a:rPr lang="en-US" sz="1400" dirty="0" smtClean="0"/>
              <a:t/>
            </a:r>
            <a:br>
              <a:rPr lang="en-US" sz="1400" dirty="0" smtClean="0"/>
            </a:br>
            <a:r>
              <a:rPr lang="en-US" sz="1800" b="1" dirty="0" smtClean="0"/>
              <a:t>TITLE IX COORDINATOR—Diane Letendre </a:t>
            </a:r>
            <a:r>
              <a:rPr lang="en-US" sz="1800" b="1" dirty="0"/>
              <a:t>406-994-5326  </a:t>
            </a:r>
            <a:r>
              <a:rPr lang="en-US" sz="1800" b="1" dirty="0" smtClean="0">
                <a:hlinkClick r:id="rId2"/>
              </a:rPr>
              <a:t>dletendre@montana.edu</a:t>
            </a:r>
            <a:endParaRPr lang="en-US" sz="1600" b="1" dirty="0" smtClean="0"/>
          </a:p>
          <a:p>
            <a:pPr marL="0" indent="0">
              <a:buNone/>
            </a:pPr>
            <a:endParaRPr lang="en-US" sz="1400" b="1" dirty="0"/>
          </a:p>
          <a:p>
            <a:endParaRPr lang="en-US" sz="1400" dirty="0" smtClean="0"/>
          </a:p>
          <a:p>
            <a:pPr marL="0" indent="0">
              <a:buNone/>
            </a:pPr>
            <a:r>
              <a:rPr lang="en-US" sz="1400" dirty="0" smtClean="0"/>
              <a:t> </a:t>
            </a:r>
            <a:endParaRPr lang="en-US" sz="1400" dirty="0"/>
          </a:p>
        </p:txBody>
      </p:sp>
    </p:spTree>
    <p:extLst>
      <p:ext uri="{BB962C8B-B14F-4D97-AF65-F5344CB8AC3E}">
        <p14:creationId xmlns:p14="http://schemas.microsoft.com/office/powerpoint/2010/main" xmlns="" val="4531948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“Rumors” of harassing behavior (pervasive, unwelcome sexual advances) on student trip</a:t>
            </a:r>
          </a:p>
          <a:p>
            <a:r>
              <a:rPr lang="en-US" dirty="0" smtClean="0"/>
              <a:t>Student “may have been” sexually assaulted at student party while drunk, doesn’t really know what happened</a:t>
            </a:r>
          </a:p>
          <a:p>
            <a:r>
              <a:rPr lang="en-US" dirty="0" smtClean="0"/>
              <a:t>You observe student is researcher’s “right hand”; they seem very “close”—he is her mentor and gives favored treatment in assignments and publications</a:t>
            </a:r>
          </a:p>
          <a:p>
            <a:r>
              <a:rPr lang="en-US" dirty="0" smtClean="0"/>
              <a:t>Student “friend” tells you “in confidence” she has been sexually assaulted by another student</a:t>
            </a:r>
          </a:p>
          <a:p>
            <a:endParaRPr lang="en-US" dirty="0"/>
          </a:p>
        </p:txBody>
      </p:sp>
    </p:spTree>
    <p:extLst>
      <p:ext uri="{BB962C8B-B14F-4D97-AF65-F5344CB8AC3E}">
        <p14:creationId xmlns:p14="http://schemas.microsoft.com/office/powerpoint/2010/main" xmlns="" val="2289816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MONTANA STANDARDS OF CONDUCT</a:t>
            </a:r>
          </a:p>
        </p:txBody>
      </p:sp>
      <p:sp>
        <p:nvSpPr>
          <p:cNvPr id="6147" name="Content Placeholder 2"/>
          <p:cNvSpPr>
            <a:spLocks noGrp="1"/>
          </p:cNvSpPr>
          <p:nvPr>
            <p:ph idx="1"/>
          </p:nvPr>
        </p:nvSpPr>
        <p:spPr/>
        <p:txBody>
          <a:bodyPr/>
          <a:lstStyle/>
          <a:p>
            <a:pPr eaLnBrk="1" hangingPunct="1"/>
            <a:r>
              <a:rPr lang="en-US" smtClean="0"/>
              <a:t>Prohibited Gifts</a:t>
            </a:r>
          </a:p>
          <a:p>
            <a:pPr lvl="1" eaLnBrk="1" hangingPunct="1"/>
            <a:r>
              <a:rPr lang="en-US" smtClean="0"/>
              <a:t>“substantial value” ($50 or more)</a:t>
            </a:r>
          </a:p>
          <a:p>
            <a:pPr lvl="1" eaLnBrk="1" hangingPunct="1"/>
            <a:r>
              <a:rPr lang="en-US" smtClean="0"/>
              <a:t>Improperly influence a “reasonable” person</a:t>
            </a:r>
          </a:p>
          <a:p>
            <a:pPr lvl="1" eaLnBrk="1" hangingPunct="1"/>
            <a:r>
              <a:rPr lang="en-US" smtClean="0"/>
              <a:t>Exceptions:</a:t>
            </a:r>
          </a:p>
          <a:p>
            <a:pPr lvl="2" eaLnBrk="1" hangingPunct="1"/>
            <a:r>
              <a:rPr lang="en-US" smtClean="0"/>
              <a:t>Charitable functions</a:t>
            </a:r>
          </a:p>
          <a:p>
            <a:pPr lvl="2" eaLnBrk="1" hangingPunct="1"/>
            <a:r>
              <a:rPr lang="en-US" smtClean="0"/>
              <a:t>Public awards</a:t>
            </a:r>
          </a:p>
          <a:p>
            <a:pPr lvl="2" eaLnBrk="1" hangingPunct="1"/>
            <a:r>
              <a:rPr lang="en-US" smtClean="0"/>
              <a:t>Educational activity which does not create obligation, serves the public good, and is not “lavish”</a:t>
            </a:r>
          </a:p>
        </p:txBody>
      </p:sp>
    </p:spTree>
    <p:extLst>
      <p:ext uri="{BB962C8B-B14F-4D97-AF65-F5344CB8AC3E}">
        <p14:creationId xmlns:p14="http://schemas.microsoft.com/office/powerpoint/2010/main" xmlns="" val="350732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MONTANA STANDARDS OF CONDUCT</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Actions Prohibited RE: Outside Interests</a:t>
            </a:r>
          </a:p>
          <a:p>
            <a:pPr lvl="1" eaLnBrk="1" fontAlgn="auto" hangingPunct="1">
              <a:spcAft>
                <a:spcPts val="0"/>
              </a:spcAft>
              <a:buFont typeface="Arial" pitchFamily="34" charset="0"/>
              <a:buChar char="–"/>
              <a:defRPr/>
            </a:pPr>
            <a:r>
              <a:rPr lang="en-US" dirty="0" smtClean="0"/>
              <a:t>Use of confidential info</a:t>
            </a:r>
          </a:p>
          <a:p>
            <a:pPr lvl="1" eaLnBrk="1" fontAlgn="auto" hangingPunct="1">
              <a:spcAft>
                <a:spcPts val="0"/>
              </a:spcAft>
              <a:buFont typeface="Arial" pitchFamily="34" charset="0"/>
              <a:buChar char="–"/>
              <a:defRPr/>
            </a:pPr>
            <a:r>
              <a:rPr lang="en-US" dirty="0" smtClean="0"/>
              <a:t>Use of State resources</a:t>
            </a:r>
          </a:p>
          <a:p>
            <a:pPr lvl="1" eaLnBrk="1" fontAlgn="auto" hangingPunct="1">
              <a:spcAft>
                <a:spcPts val="0"/>
              </a:spcAft>
              <a:buFont typeface="Arial" pitchFamily="34" charset="0"/>
              <a:buChar char="–"/>
              <a:defRPr/>
            </a:pPr>
            <a:r>
              <a:rPr lang="en-US" dirty="0" smtClean="0"/>
              <a:t>Benefit from official action</a:t>
            </a:r>
          </a:p>
          <a:p>
            <a:pPr lvl="1" eaLnBrk="1" fontAlgn="auto" hangingPunct="1">
              <a:spcAft>
                <a:spcPts val="0"/>
              </a:spcAft>
              <a:buFont typeface="Arial" pitchFamily="34" charset="0"/>
              <a:buChar char="–"/>
              <a:defRPr/>
            </a:pPr>
            <a:r>
              <a:rPr lang="en-US" dirty="0" smtClean="0"/>
              <a:t>Take official action to benefit interest OR harm competitor</a:t>
            </a:r>
          </a:p>
          <a:p>
            <a:pPr lvl="1" eaLnBrk="1" fontAlgn="auto" hangingPunct="1">
              <a:spcAft>
                <a:spcPts val="0"/>
              </a:spcAft>
              <a:buFont typeface="Arial" pitchFamily="34" charset="0"/>
              <a:buChar char="–"/>
              <a:defRPr/>
            </a:pPr>
            <a:r>
              <a:rPr lang="en-US" dirty="0" smtClean="0"/>
              <a:t>Engage in transaction with entity employee inspects or supervises</a:t>
            </a:r>
          </a:p>
          <a:p>
            <a:pPr lvl="1" eaLnBrk="1" fontAlgn="auto" hangingPunct="1">
              <a:spcAft>
                <a:spcPts val="0"/>
              </a:spcAft>
              <a:buFont typeface="Arial" pitchFamily="34" charset="0"/>
              <a:buChar char="–"/>
              <a:defRPr/>
            </a:pPr>
            <a:r>
              <a:rPr lang="en-US" dirty="0" smtClean="0"/>
              <a:t>Assist (for fee) another to obtain contract or other economic benefit from state employer</a:t>
            </a:r>
          </a:p>
          <a:p>
            <a:pPr lvl="1" eaLnBrk="1" fontAlgn="auto" hangingPunct="1">
              <a:spcAft>
                <a:spcPts val="0"/>
              </a:spcAft>
              <a:buFont typeface="Arial" pitchFamily="34" charset="0"/>
              <a:buNone/>
              <a:defRPr/>
            </a:pPr>
            <a:endParaRPr lang="en-US" dirty="0" smtClean="0"/>
          </a:p>
          <a:p>
            <a:pPr lvl="1" eaLnBrk="1" fontAlgn="auto" hangingPunct="1">
              <a:spcAft>
                <a:spcPts val="0"/>
              </a:spcAft>
              <a:buFont typeface="Arial" pitchFamily="34" charset="0"/>
              <a:buChar char="–"/>
              <a:defRPr/>
            </a:pPr>
            <a:endParaRPr lang="en-US" dirty="0" smtClean="0"/>
          </a:p>
          <a:p>
            <a:pPr lvl="1" eaLnBrk="1" fontAlgn="auto" hangingPunct="1">
              <a:spcAft>
                <a:spcPts val="0"/>
              </a:spcAft>
              <a:buFont typeface="Arial" pitchFamily="34" charset="0"/>
              <a:buChar char="–"/>
              <a:defRPr/>
            </a:pPr>
            <a:endParaRPr lang="en-US" dirty="0" smtClean="0"/>
          </a:p>
          <a:p>
            <a:pPr lvl="1"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xmlns="" val="1094138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MONTANA STANDARDS OF CONDUCT</a:t>
            </a:r>
          </a:p>
        </p:txBody>
      </p:sp>
      <p:sp>
        <p:nvSpPr>
          <p:cNvPr id="8195" name="Content Placeholder 2"/>
          <p:cNvSpPr>
            <a:spLocks noGrp="1"/>
          </p:cNvSpPr>
          <p:nvPr>
            <p:ph idx="1"/>
          </p:nvPr>
        </p:nvSpPr>
        <p:spPr/>
        <p:txBody>
          <a:bodyPr/>
          <a:lstStyle/>
          <a:p>
            <a:pPr eaLnBrk="1" hangingPunct="1"/>
            <a:r>
              <a:rPr lang="en-US" dirty="0" smtClean="0"/>
              <a:t>Employment Prohibitions</a:t>
            </a:r>
          </a:p>
          <a:p>
            <a:pPr lvl="1" eaLnBrk="1" hangingPunct="1"/>
            <a:r>
              <a:rPr lang="en-US" dirty="0" smtClean="0"/>
              <a:t>Seek employment with entity </a:t>
            </a:r>
            <a:r>
              <a:rPr lang="en-US" b="1" dirty="0" smtClean="0"/>
              <a:t>regulated</a:t>
            </a:r>
            <a:r>
              <a:rPr lang="en-US" dirty="0" smtClean="0"/>
              <a:t> by employee (without disclosure)</a:t>
            </a:r>
          </a:p>
          <a:p>
            <a:pPr lvl="1" eaLnBrk="1" hangingPunct="1"/>
            <a:r>
              <a:rPr lang="en-US" dirty="0" smtClean="0"/>
              <a:t>Obtain employment (w/in 12 </a:t>
            </a:r>
            <a:r>
              <a:rPr lang="en-US" dirty="0" err="1" smtClean="0"/>
              <a:t>mos</a:t>
            </a:r>
            <a:r>
              <a:rPr lang="en-US" dirty="0" smtClean="0"/>
              <a:t> of term.) with entity which takes direct advantage of matters </a:t>
            </a:r>
            <a:r>
              <a:rPr lang="en-US" b="1" dirty="0" smtClean="0"/>
              <a:t>directly involved in </a:t>
            </a:r>
            <a:r>
              <a:rPr lang="en-US" dirty="0" smtClean="0"/>
              <a:t>as a state employee (involuntary termination excepted)</a:t>
            </a:r>
          </a:p>
          <a:p>
            <a:pPr lvl="1" eaLnBrk="1" hangingPunct="1">
              <a:buFontTx/>
              <a:buNone/>
            </a:pPr>
            <a:endParaRPr lang="en-US" dirty="0" smtClean="0"/>
          </a:p>
          <a:p>
            <a:pPr lvl="1" eaLnBrk="1" hangingPunct="1"/>
            <a:endParaRPr lang="en-US" dirty="0" smtClean="0"/>
          </a:p>
          <a:p>
            <a:pPr eaLnBrk="1" hangingPunct="1"/>
            <a:endParaRPr lang="en-US" dirty="0" smtClean="0"/>
          </a:p>
        </p:txBody>
      </p:sp>
    </p:spTree>
    <p:extLst>
      <p:ext uri="{BB962C8B-B14F-4D97-AF65-F5344CB8AC3E}">
        <p14:creationId xmlns:p14="http://schemas.microsoft.com/office/powerpoint/2010/main" xmlns="" val="1084506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4000" smtClean="0"/>
              <a:t>MONTANA STANDARDS OF CONDUCT</a:t>
            </a:r>
          </a:p>
        </p:txBody>
      </p:sp>
      <p:sp>
        <p:nvSpPr>
          <p:cNvPr id="9219" name="Content Placeholder 2"/>
          <p:cNvSpPr>
            <a:spLocks noGrp="1"/>
          </p:cNvSpPr>
          <p:nvPr>
            <p:ph idx="1"/>
          </p:nvPr>
        </p:nvSpPr>
        <p:spPr/>
        <p:txBody>
          <a:bodyPr/>
          <a:lstStyle/>
          <a:p>
            <a:pPr eaLnBrk="1" hangingPunct="1"/>
            <a:r>
              <a:rPr lang="en-US" smtClean="0"/>
              <a:t>Contract Prohibitions</a:t>
            </a:r>
          </a:p>
          <a:p>
            <a:pPr lvl="1" eaLnBrk="1" hangingPunct="1"/>
            <a:r>
              <a:rPr lang="en-US" sz="2400" smtClean="0"/>
              <a:t>No interest in contracts made by employee for state</a:t>
            </a:r>
          </a:p>
          <a:p>
            <a:pPr lvl="1" eaLnBrk="1" hangingPunct="1"/>
            <a:r>
              <a:rPr lang="en-US" sz="2400" smtClean="0"/>
              <a:t>W/in 6 mos of termination, may not contract with state or be employed by state contractor involving matters “directly involved” in during employment</a:t>
            </a:r>
          </a:p>
          <a:p>
            <a:pPr lvl="1" eaLnBrk="1" hangingPunct="1"/>
            <a:r>
              <a:rPr lang="en-US" sz="2400" smtClean="0"/>
              <a:t>Exception—Only for MUS—BOR Policy §407</a:t>
            </a:r>
          </a:p>
          <a:p>
            <a:pPr lvl="2" eaLnBrk="1" hangingPunct="1"/>
            <a:r>
              <a:rPr lang="en-US" sz="2000" smtClean="0"/>
              <a:t>Inventor with employment, ownership or officer, or director role in Co. w/contract with MSU (e.g. technology license) may do so with BOR approval</a:t>
            </a:r>
          </a:p>
          <a:p>
            <a:pPr lvl="1" eaLnBrk="1" hangingPunct="1">
              <a:buFontTx/>
              <a:buNone/>
            </a:pPr>
            <a:endParaRPr lang="en-US" smtClean="0"/>
          </a:p>
          <a:p>
            <a:pPr lvl="1" eaLnBrk="1" hangingPunct="1"/>
            <a:endParaRPr lang="en-US" smtClean="0"/>
          </a:p>
          <a:p>
            <a:pPr eaLnBrk="1" hangingPunct="1"/>
            <a:endParaRPr lang="en-US" smtClean="0"/>
          </a:p>
        </p:txBody>
      </p:sp>
    </p:spTree>
    <p:extLst>
      <p:ext uri="{BB962C8B-B14F-4D97-AF65-F5344CB8AC3E}">
        <p14:creationId xmlns:p14="http://schemas.microsoft.com/office/powerpoint/2010/main" xmlns="" val="3213300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Geneva"/>
        <a:cs typeface="Geneva"/>
      </a:majorFont>
      <a:minorFont>
        <a:latin typeface="Arial"/>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pitchFamily="34"/>
            <a:cs typeface="Geneva" pitchFamily="34"/>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Geneva" pitchFamily="34"/>
            <a:cs typeface="Geneva" pitchFamily="34"/>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MSUbasicMaster-light</Template>
  <TotalTime>3719</TotalTime>
  <Words>4654</Words>
  <Application>Microsoft Office PowerPoint</Application>
  <PresentationFormat>On-screen Show (4:3)</PresentationFormat>
  <Paragraphs>498</Paragraphs>
  <Slides>51</Slides>
  <Notes>34</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Blank Presentation</vt:lpstr>
      <vt:lpstr>April 2012 Investigator Training Agenda</vt:lpstr>
      <vt:lpstr>ETHICS AND CONFLICT OF INTEREST CHANGES AND NEW PHS-NIH RULES</vt:lpstr>
      <vt:lpstr>OVERVIEW</vt:lpstr>
      <vt:lpstr>In a Nutshell—What Are We Talking About?</vt:lpstr>
      <vt:lpstr>MONTANA STANDARDS OF CONDUCT (Montana Code Title 2 Ch. 2)</vt:lpstr>
      <vt:lpstr>MONTANA STANDARDS OF CONDUCT</vt:lpstr>
      <vt:lpstr>MONTANA STANDARDS OF CONDUCT</vt:lpstr>
      <vt:lpstr>MONTANA STANDARDS OF CONDUCT</vt:lpstr>
      <vt:lpstr>MONTANA STANDARDS OF CONDUCT</vt:lpstr>
      <vt:lpstr>Board of Regents § 407</vt:lpstr>
      <vt:lpstr>MSU COI POLICY</vt:lpstr>
      <vt:lpstr>MSU COI POLICY</vt:lpstr>
      <vt:lpstr>NEW PUBLIC HEALTH SERVICE (NIH) RULES</vt:lpstr>
      <vt:lpstr>SUMMARY OF CHANGES PHS-NIH RULES</vt:lpstr>
      <vt:lpstr>Slide 15</vt:lpstr>
      <vt:lpstr>MSU COI POLICY (Revised 2012)</vt:lpstr>
      <vt:lpstr>MSU COI Policy (Revised 2012)</vt:lpstr>
      <vt:lpstr>DISCLOSURE REQUIRED OF ALL COVERED EMPLOYEES</vt:lpstr>
      <vt:lpstr>DISCLOSURE REQUIRED OF ALL COVERED EMPLOYEES</vt:lpstr>
      <vt:lpstr>DISCLOSURE REQUIRED OF ALL COVERED EMPLOYEES</vt:lpstr>
      <vt:lpstr>RESEARCHER DISCLOSURE (Revised 2012)</vt:lpstr>
      <vt:lpstr>RESEARCHER  DISCLOSURES (Revised)</vt:lpstr>
      <vt:lpstr>RESEARCHER DISCLOSURES (Revised)</vt:lpstr>
      <vt:lpstr>RESEARCHER DISCLOSURES (Revised 2012)</vt:lpstr>
      <vt:lpstr>RESEARCHER DISCLOSURES (Revised 2012)</vt:lpstr>
      <vt:lpstr>Annual Disclosure</vt:lpstr>
      <vt:lpstr>DISCLOSURE (REVISED 2012)</vt:lpstr>
      <vt:lpstr>DISCLOSURE</vt:lpstr>
      <vt:lpstr>DISCLOSURE</vt:lpstr>
      <vt:lpstr>MANAGING CONFLICTS</vt:lpstr>
      <vt:lpstr>SCENARIO 1</vt:lpstr>
      <vt:lpstr>SCENARIO 2</vt:lpstr>
      <vt:lpstr>SCENARIO 3 </vt:lpstr>
      <vt:lpstr>SCENARIO 4</vt:lpstr>
      <vt:lpstr>SCENARIO 5</vt:lpstr>
      <vt:lpstr>SCENARIO 6</vt:lpstr>
      <vt:lpstr>SCENARIO 7</vt:lpstr>
      <vt:lpstr>SCENARIO 8</vt:lpstr>
      <vt:lpstr>TRAINING</vt:lpstr>
      <vt:lpstr>FAILURE TO DISCLOSE—NIH RESEARCH</vt:lpstr>
      <vt:lpstr>RESOURCES</vt:lpstr>
      <vt:lpstr>RESOURCES</vt:lpstr>
      <vt:lpstr>Title IX  Sex Discrimination on Campus New Developments</vt:lpstr>
      <vt:lpstr>Slide 44</vt:lpstr>
      <vt:lpstr>Background</vt:lpstr>
      <vt:lpstr>Title IX</vt:lpstr>
      <vt:lpstr>Definitions</vt:lpstr>
      <vt:lpstr>Scope</vt:lpstr>
      <vt:lpstr>University’s Responsibility</vt:lpstr>
      <vt:lpstr>Bottom Line</vt:lpstr>
      <vt:lpstr>Scenarios</vt:lpstr>
    </vt:vector>
  </TitlesOfParts>
  <Company>Montana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and Conflict of Interest Laws, Regulations, and Policy</dc:title>
  <dc:creator>Merrell, Pamela</dc:creator>
  <cp:lastModifiedBy>athurlow</cp:lastModifiedBy>
  <cp:revision>66</cp:revision>
  <dcterms:created xsi:type="dcterms:W3CDTF">2012-03-26T15:07:22Z</dcterms:created>
  <dcterms:modified xsi:type="dcterms:W3CDTF">2012-04-04T21:34:16Z</dcterms:modified>
</cp:coreProperties>
</file>