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diagrams/layout1.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xls" ContentType="application/vnd.ms-exce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diagrams/drawing1.xml" ContentType="application/vnd.ms-office.drawingml.diagramDrawing+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diagrams/quickStyle1.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diagrams/data1.xml" ContentType="application/vnd.openxmlformats-officedocument.drawingml.diagramData+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9"/>
  </p:notesMasterIdLst>
  <p:handoutMasterIdLst>
    <p:handoutMasterId r:id="rId120"/>
  </p:handoutMasterIdLst>
  <p:sldIdLst>
    <p:sldId id="257" r:id="rId2"/>
    <p:sldId id="506" r:id="rId3"/>
    <p:sldId id="258" r:id="rId4"/>
    <p:sldId id="504" r:id="rId5"/>
    <p:sldId id="505" r:id="rId6"/>
    <p:sldId id="513" r:id="rId7"/>
    <p:sldId id="508" r:id="rId8"/>
    <p:sldId id="509" r:id="rId9"/>
    <p:sldId id="510" r:id="rId10"/>
    <p:sldId id="511" r:id="rId11"/>
    <p:sldId id="512" r:id="rId12"/>
    <p:sldId id="549" r:id="rId13"/>
    <p:sldId id="514" r:id="rId14"/>
    <p:sldId id="515" r:id="rId15"/>
    <p:sldId id="516" r:id="rId16"/>
    <p:sldId id="517" r:id="rId17"/>
    <p:sldId id="518" r:id="rId18"/>
    <p:sldId id="519" r:id="rId19"/>
    <p:sldId id="520" r:id="rId20"/>
    <p:sldId id="521" r:id="rId21"/>
    <p:sldId id="522" r:id="rId22"/>
    <p:sldId id="523" r:id="rId23"/>
    <p:sldId id="524" r:id="rId24"/>
    <p:sldId id="550" r:id="rId25"/>
    <p:sldId id="525" r:id="rId26"/>
    <p:sldId id="526" r:id="rId27"/>
    <p:sldId id="527" r:id="rId28"/>
    <p:sldId id="528" r:id="rId29"/>
    <p:sldId id="529" r:id="rId30"/>
    <p:sldId id="530" r:id="rId31"/>
    <p:sldId id="531" r:id="rId32"/>
    <p:sldId id="532" r:id="rId33"/>
    <p:sldId id="533" r:id="rId34"/>
    <p:sldId id="534" r:id="rId35"/>
    <p:sldId id="535" r:id="rId36"/>
    <p:sldId id="536" r:id="rId37"/>
    <p:sldId id="537" r:id="rId38"/>
    <p:sldId id="538" r:id="rId39"/>
    <p:sldId id="539" r:id="rId40"/>
    <p:sldId id="540" r:id="rId41"/>
    <p:sldId id="541" r:id="rId42"/>
    <p:sldId id="542" r:id="rId43"/>
    <p:sldId id="543" r:id="rId44"/>
    <p:sldId id="544" r:id="rId45"/>
    <p:sldId id="545" r:id="rId46"/>
    <p:sldId id="546" r:id="rId47"/>
    <p:sldId id="547" r:id="rId48"/>
    <p:sldId id="548" r:id="rId49"/>
    <p:sldId id="551" r:id="rId50"/>
    <p:sldId id="552" r:id="rId51"/>
    <p:sldId id="553" r:id="rId52"/>
    <p:sldId id="554" r:id="rId53"/>
    <p:sldId id="555" r:id="rId54"/>
    <p:sldId id="556" r:id="rId55"/>
    <p:sldId id="557" r:id="rId56"/>
    <p:sldId id="558" r:id="rId57"/>
    <p:sldId id="559" r:id="rId58"/>
    <p:sldId id="560" r:id="rId59"/>
    <p:sldId id="561" r:id="rId60"/>
    <p:sldId id="562" r:id="rId61"/>
    <p:sldId id="563" r:id="rId62"/>
    <p:sldId id="564" r:id="rId63"/>
    <p:sldId id="565" r:id="rId64"/>
    <p:sldId id="566" r:id="rId65"/>
    <p:sldId id="567" r:id="rId66"/>
    <p:sldId id="568" r:id="rId67"/>
    <p:sldId id="604" r:id="rId68"/>
    <p:sldId id="569" r:id="rId69"/>
    <p:sldId id="570" r:id="rId70"/>
    <p:sldId id="571" r:id="rId71"/>
    <p:sldId id="572" r:id="rId72"/>
    <p:sldId id="573" r:id="rId73"/>
    <p:sldId id="574" r:id="rId74"/>
    <p:sldId id="575" r:id="rId75"/>
    <p:sldId id="576" r:id="rId76"/>
    <p:sldId id="577" r:id="rId77"/>
    <p:sldId id="578" r:id="rId78"/>
    <p:sldId id="579" r:id="rId79"/>
    <p:sldId id="580" r:id="rId80"/>
    <p:sldId id="581" r:id="rId81"/>
    <p:sldId id="582" r:id="rId82"/>
    <p:sldId id="583" r:id="rId83"/>
    <p:sldId id="584" r:id="rId84"/>
    <p:sldId id="585" r:id="rId85"/>
    <p:sldId id="586" r:id="rId86"/>
    <p:sldId id="587" r:id="rId87"/>
    <p:sldId id="588" r:id="rId88"/>
    <p:sldId id="589" r:id="rId89"/>
    <p:sldId id="590" r:id="rId90"/>
    <p:sldId id="591" r:id="rId91"/>
    <p:sldId id="592" r:id="rId92"/>
    <p:sldId id="593" r:id="rId93"/>
    <p:sldId id="594" r:id="rId94"/>
    <p:sldId id="595" r:id="rId95"/>
    <p:sldId id="596" r:id="rId96"/>
    <p:sldId id="597" r:id="rId97"/>
    <p:sldId id="598" r:id="rId98"/>
    <p:sldId id="599" r:id="rId99"/>
    <p:sldId id="600" r:id="rId100"/>
    <p:sldId id="601" r:id="rId101"/>
    <p:sldId id="619" r:id="rId102"/>
    <p:sldId id="605" r:id="rId103"/>
    <p:sldId id="606" r:id="rId104"/>
    <p:sldId id="607" r:id="rId105"/>
    <p:sldId id="608" r:id="rId106"/>
    <p:sldId id="609" r:id="rId107"/>
    <p:sldId id="610" r:id="rId108"/>
    <p:sldId id="611" r:id="rId109"/>
    <p:sldId id="612" r:id="rId110"/>
    <p:sldId id="613" r:id="rId111"/>
    <p:sldId id="614" r:id="rId112"/>
    <p:sldId id="615" r:id="rId113"/>
    <p:sldId id="616" r:id="rId114"/>
    <p:sldId id="617" r:id="rId115"/>
    <p:sldId id="620" r:id="rId116"/>
    <p:sldId id="603" r:id="rId117"/>
    <p:sldId id="338" r:id="rId118"/>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15" autoAdjust="0"/>
    <p:restoredTop sz="90653" autoAdjust="0"/>
  </p:normalViewPr>
  <p:slideViewPr>
    <p:cSldViewPr>
      <p:cViewPr varScale="1">
        <p:scale>
          <a:sx n="62" d="100"/>
          <a:sy n="62" d="100"/>
        </p:scale>
        <p:origin x="-40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32EB45-E8D0-4AD6-BC5A-453818BEFB4E}" type="doc">
      <dgm:prSet loTypeId="urn:microsoft.com/office/officeart/2005/8/layout/orgChart1" loCatId="hierarchy" qsTypeId="urn:microsoft.com/office/officeart/2005/8/quickstyle/3d4" qsCatId="3D" csTypeId="urn:microsoft.com/office/officeart/2005/8/colors/accent1_2" csCatId="accent1" phldr="1"/>
      <dgm:spPr/>
      <dgm:t>
        <a:bodyPr/>
        <a:lstStyle/>
        <a:p>
          <a:endParaRPr lang="en-US"/>
        </a:p>
      </dgm:t>
    </dgm:pt>
    <dgm:pt modelId="{0C3E36FB-CB61-4C76-A3C1-BEBCC08C254D}">
      <dgm:prSet phldrT="[Text]"/>
      <dgm:spPr>
        <a:solidFill>
          <a:srgbClr val="9E77BF"/>
        </a:solidFill>
      </dgm:spPr>
      <dgm:t>
        <a:bodyPr/>
        <a:lstStyle/>
        <a:p>
          <a:r>
            <a:rPr lang="en-US" dirty="0" smtClean="0"/>
            <a:t>Institutional Official</a:t>
          </a:r>
        </a:p>
        <a:p>
          <a:r>
            <a:rPr lang="en-US" dirty="0" smtClean="0"/>
            <a:t>Dr. Tom McCoy</a:t>
          </a:r>
          <a:endParaRPr lang="en-US" dirty="0"/>
        </a:p>
      </dgm:t>
    </dgm:pt>
    <dgm:pt modelId="{F774253A-2ADE-43C1-84C4-4AA21EA75FBA}" type="parTrans" cxnId="{79FC0F9E-3685-45C2-A88C-2EECE2FAFB4D}">
      <dgm:prSet/>
      <dgm:spPr/>
      <dgm:t>
        <a:bodyPr/>
        <a:lstStyle/>
        <a:p>
          <a:endParaRPr lang="en-US"/>
        </a:p>
      </dgm:t>
    </dgm:pt>
    <dgm:pt modelId="{E69560EF-52CA-4AB0-820A-C5BAA693298B}" type="sibTrans" cxnId="{79FC0F9E-3685-45C2-A88C-2EECE2FAFB4D}">
      <dgm:prSet/>
      <dgm:spPr/>
      <dgm:t>
        <a:bodyPr/>
        <a:lstStyle/>
        <a:p>
          <a:endParaRPr lang="en-US"/>
        </a:p>
      </dgm:t>
    </dgm:pt>
    <dgm:pt modelId="{3003D604-4553-40AE-B873-C48303759744}">
      <dgm:prSet phldrT="[Text]"/>
      <dgm:spPr>
        <a:solidFill>
          <a:srgbClr val="FFCE3B"/>
        </a:solidFill>
      </dgm:spPr>
      <dgm:t>
        <a:bodyPr/>
        <a:lstStyle/>
        <a:p>
          <a:r>
            <a:rPr lang="en-US" dirty="0" smtClean="0"/>
            <a:t>IACUC Chair</a:t>
          </a:r>
        </a:p>
        <a:p>
          <a:r>
            <a:rPr lang="en-US" dirty="0" smtClean="0"/>
            <a:t>Dr. Mike Babcock</a:t>
          </a:r>
          <a:endParaRPr lang="en-US" dirty="0"/>
        </a:p>
      </dgm:t>
    </dgm:pt>
    <dgm:pt modelId="{AB343538-BA3D-4797-A8CB-4E37FC4152B6}" type="parTrans" cxnId="{B346EE44-791A-4E02-9169-9DF7E810BE36}">
      <dgm:prSet/>
      <dgm:spPr/>
      <dgm:t>
        <a:bodyPr/>
        <a:lstStyle/>
        <a:p>
          <a:endParaRPr lang="en-US"/>
        </a:p>
      </dgm:t>
    </dgm:pt>
    <dgm:pt modelId="{0677881C-010F-4233-B468-DEFC27AB3670}" type="sibTrans" cxnId="{B346EE44-791A-4E02-9169-9DF7E810BE36}">
      <dgm:prSet/>
      <dgm:spPr/>
      <dgm:t>
        <a:bodyPr/>
        <a:lstStyle/>
        <a:p>
          <a:endParaRPr lang="en-US"/>
        </a:p>
      </dgm:t>
    </dgm:pt>
    <dgm:pt modelId="{414F3893-F9BA-43C4-BDA9-344E92C7F2B9}">
      <dgm:prSet phldrT="[Text]"/>
      <dgm:spPr>
        <a:solidFill>
          <a:srgbClr val="C00000"/>
        </a:solidFill>
      </dgm:spPr>
      <dgm:t>
        <a:bodyPr/>
        <a:lstStyle/>
        <a:p>
          <a:r>
            <a:rPr lang="en-US" dirty="0" smtClean="0"/>
            <a:t>Attending Veterinarian</a:t>
          </a:r>
        </a:p>
        <a:p>
          <a:r>
            <a:rPr lang="en-US" dirty="0" smtClean="0"/>
            <a:t>Dr. Chris O’Rourke</a:t>
          </a:r>
          <a:endParaRPr lang="en-US" dirty="0"/>
        </a:p>
      </dgm:t>
    </dgm:pt>
    <dgm:pt modelId="{68387BE3-FD5A-425A-BF40-0BDDF11BD771}" type="parTrans" cxnId="{DC839C21-E983-4314-97DE-F1119C23AD08}">
      <dgm:prSet/>
      <dgm:spPr/>
      <dgm:t>
        <a:bodyPr/>
        <a:lstStyle/>
        <a:p>
          <a:endParaRPr lang="en-US"/>
        </a:p>
      </dgm:t>
    </dgm:pt>
    <dgm:pt modelId="{0ACA1211-F24A-4E0E-ABBA-FA813AE1D346}" type="sibTrans" cxnId="{DC839C21-E983-4314-97DE-F1119C23AD08}">
      <dgm:prSet/>
      <dgm:spPr/>
      <dgm:t>
        <a:bodyPr/>
        <a:lstStyle/>
        <a:p>
          <a:endParaRPr lang="en-US"/>
        </a:p>
      </dgm:t>
    </dgm:pt>
    <dgm:pt modelId="{B46C08A9-6B61-48EB-BAD0-8F02E8B53C6E}" type="pres">
      <dgm:prSet presAssocID="{E432EB45-E8D0-4AD6-BC5A-453818BEFB4E}" presName="hierChild1" presStyleCnt="0">
        <dgm:presLayoutVars>
          <dgm:orgChart val="1"/>
          <dgm:chPref val="1"/>
          <dgm:dir/>
          <dgm:animOne val="branch"/>
          <dgm:animLvl val="lvl"/>
          <dgm:resizeHandles/>
        </dgm:presLayoutVars>
      </dgm:prSet>
      <dgm:spPr/>
      <dgm:t>
        <a:bodyPr/>
        <a:lstStyle/>
        <a:p>
          <a:endParaRPr lang="en-US"/>
        </a:p>
      </dgm:t>
    </dgm:pt>
    <dgm:pt modelId="{5290F266-EC25-43F9-A8D9-840CBCEB5B20}" type="pres">
      <dgm:prSet presAssocID="{0C3E36FB-CB61-4C76-A3C1-BEBCC08C254D}" presName="hierRoot1" presStyleCnt="0">
        <dgm:presLayoutVars>
          <dgm:hierBranch val="init"/>
        </dgm:presLayoutVars>
      </dgm:prSet>
      <dgm:spPr/>
    </dgm:pt>
    <dgm:pt modelId="{FED0FA7A-70A9-446F-A4A9-33342F3055A6}" type="pres">
      <dgm:prSet presAssocID="{0C3E36FB-CB61-4C76-A3C1-BEBCC08C254D}" presName="rootComposite1" presStyleCnt="0"/>
      <dgm:spPr/>
    </dgm:pt>
    <dgm:pt modelId="{CEE8289E-1B66-40D5-B0FE-05CCD93DA7A3}" type="pres">
      <dgm:prSet presAssocID="{0C3E36FB-CB61-4C76-A3C1-BEBCC08C254D}" presName="rootText1" presStyleLbl="node0" presStyleIdx="0" presStyleCnt="1" custScaleX="115160" custScaleY="106745">
        <dgm:presLayoutVars>
          <dgm:chPref val="3"/>
        </dgm:presLayoutVars>
      </dgm:prSet>
      <dgm:spPr/>
      <dgm:t>
        <a:bodyPr/>
        <a:lstStyle/>
        <a:p>
          <a:endParaRPr lang="en-US"/>
        </a:p>
      </dgm:t>
    </dgm:pt>
    <dgm:pt modelId="{6CD5D95F-2B72-4BDC-8609-B34646652BC3}" type="pres">
      <dgm:prSet presAssocID="{0C3E36FB-CB61-4C76-A3C1-BEBCC08C254D}" presName="rootConnector1" presStyleLbl="node1" presStyleIdx="0" presStyleCnt="0"/>
      <dgm:spPr/>
      <dgm:t>
        <a:bodyPr/>
        <a:lstStyle/>
        <a:p>
          <a:endParaRPr lang="en-US"/>
        </a:p>
      </dgm:t>
    </dgm:pt>
    <dgm:pt modelId="{8ACD24E3-BBD1-4B51-BD85-A8FA7E10B31E}" type="pres">
      <dgm:prSet presAssocID="{0C3E36FB-CB61-4C76-A3C1-BEBCC08C254D}" presName="hierChild2" presStyleCnt="0"/>
      <dgm:spPr/>
    </dgm:pt>
    <dgm:pt modelId="{0C359565-4FC6-476B-80F2-41630BA63C7B}" type="pres">
      <dgm:prSet presAssocID="{AB343538-BA3D-4797-A8CB-4E37FC4152B6}" presName="Name37" presStyleLbl="parChTrans1D2" presStyleIdx="0" presStyleCnt="2"/>
      <dgm:spPr/>
      <dgm:t>
        <a:bodyPr/>
        <a:lstStyle/>
        <a:p>
          <a:endParaRPr lang="en-US"/>
        </a:p>
      </dgm:t>
    </dgm:pt>
    <dgm:pt modelId="{AE3620E1-E5F9-4A7E-84D3-87726DC4DCAF}" type="pres">
      <dgm:prSet presAssocID="{3003D604-4553-40AE-B873-C48303759744}" presName="hierRoot2" presStyleCnt="0">
        <dgm:presLayoutVars>
          <dgm:hierBranch val="init"/>
        </dgm:presLayoutVars>
      </dgm:prSet>
      <dgm:spPr/>
    </dgm:pt>
    <dgm:pt modelId="{3E90A0A1-5F20-49A6-8AFE-FAE333B8D364}" type="pres">
      <dgm:prSet presAssocID="{3003D604-4553-40AE-B873-C48303759744}" presName="rootComposite" presStyleCnt="0"/>
      <dgm:spPr/>
    </dgm:pt>
    <dgm:pt modelId="{D14DDEAF-78E3-4E32-BDA3-BD1B44A65DAF}" type="pres">
      <dgm:prSet presAssocID="{3003D604-4553-40AE-B873-C48303759744}" presName="rootText" presStyleLbl="node2" presStyleIdx="0" presStyleCnt="2">
        <dgm:presLayoutVars>
          <dgm:chPref val="3"/>
        </dgm:presLayoutVars>
      </dgm:prSet>
      <dgm:spPr/>
      <dgm:t>
        <a:bodyPr/>
        <a:lstStyle/>
        <a:p>
          <a:endParaRPr lang="en-US"/>
        </a:p>
      </dgm:t>
    </dgm:pt>
    <dgm:pt modelId="{ECB48B7A-0E2E-43CA-8A54-4F0AF0D2BF18}" type="pres">
      <dgm:prSet presAssocID="{3003D604-4553-40AE-B873-C48303759744}" presName="rootConnector" presStyleLbl="node2" presStyleIdx="0" presStyleCnt="2"/>
      <dgm:spPr/>
      <dgm:t>
        <a:bodyPr/>
        <a:lstStyle/>
        <a:p>
          <a:endParaRPr lang="en-US"/>
        </a:p>
      </dgm:t>
    </dgm:pt>
    <dgm:pt modelId="{44D0948B-DA32-466F-B2FB-4492265C5140}" type="pres">
      <dgm:prSet presAssocID="{3003D604-4553-40AE-B873-C48303759744}" presName="hierChild4" presStyleCnt="0"/>
      <dgm:spPr/>
    </dgm:pt>
    <dgm:pt modelId="{D6B7ED76-94EB-4C5B-8E7F-B39CAD549040}" type="pres">
      <dgm:prSet presAssocID="{3003D604-4553-40AE-B873-C48303759744}" presName="hierChild5" presStyleCnt="0"/>
      <dgm:spPr/>
    </dgm:pt>
    <dgm:pt modelId="{D4674280-55E8-4B22-90D4-1BFEE1088D20}" type="pres">
      <dgm:prSet presAssocID="{68387BE3-FD5A-425A-BF40-0BDDF11BD771}" presName="Name37" presStyleLbl="parChTrans1D2" presStyleIdx="1" presStyleCnt="2"/>
      <dgm:spPr/>
      <dgm:t>
        <a:bodyPr/>
        <a:lstStyle/>
        <a:p>
          <a:endParaRPr lang="en-US"/>
        </a:p>
      </dgm:t>
    </dgm:pt>
    <dgm:pt modelId="{7A7F6853-6001-47A7-A637-79B95B4F2CC6}" type="pres">
      <dgm:prSet presAssocID="{414F3893-F9BA-43C4-BDA9-344E92C7F2B9}" presName="hierRoot2" presStyleCnt="0">
        <dgm:presLayoutVars>
          <dgm:hierBranch val="init"/>
        </dgm:presLayoutVars>
      </dgm:prSet>
      <dgm:spPr/>
    </dgm:pt>
    <dgm:pt modelId="{84683004-0DAA-462E-8E4C-F2D818C61667}" type="pres">
      <dgm:prSet presAssocID="{414F3893-F9BA-43C4-BDA9-344E92C7F2B9}" presName="rootComposite" presStyleCnt="0"/>
      <dgm:spPr/>
    </dgm:pt>
    <dgm:pt modelId="{53DC9CCF-7770-4764-9C7E-30A391F5ECAB}" type="pres">
      <dgm:prSet presAssocID="{414F3893-F9BA-43C4-BDA9-344E92C7F2B9}" presName="rootText" presStyleLbl="node2" presStyleIdx="1" presStyleCnt="2">
        <dgm:presLayoutVars>
          <dgm:chPref val="3"/>
        </dgm:presLayoutVars>
      </dgm:prSet>
      <dgm:spPr/>
      <dgm:t>
        <a:bodyPr/>
        <a:lstStyle/>
        <a:p>
          <a:endParaRPr lang="en-US"/>
        </a:p>
      </dgm:t>
    </dgm:pt>
    <dgm:pt modelId="{25B7C138-EBC0-468C-A2C7-A3F4249DBED4}" type="pres">
      <dgm:prSet presAssocID="{414F3893-F9BA-43C4-BDA9-344E92C7F2B9}" presName="rootConnector" presStyleLbl="node2" presStyleIdx="1" presStyleCnt="2"/>
      <dgm:spPr/>
      <dgm:t>
        <a:bodyPr/>
        <a:lstStyle/>
        <a:p>
          <a:endParaRPr lang="en-US"/>
        </a:p>
      </dgm:t>
    </dgm:pt>
    <dgm:pt modelId="{7B388191-ECF4-48C1-B4BA-F97D5A59ED42}" type="pres">
      <dgm:prSet presAssocID="{414F3893-F9BA-43C4-BDA9-344E92C7F2B9}" presName="hierChild4" presStyleCnt="0"/>
      <dgm:spPr/>
    </dgm:pt>
    <dgm:pt modelId="{3084E517-2E82-41EB-9BD9-759108B875F4}" type="pres">
      <dgm:prSet presAssocID="{414F3893-F9BA-43C4-BDA9-344E92C7F2B9}" presName="hierChild5" presStyleCnt="0"/>
      <dgm:spPr/>
    </dgm:pt>
    <dgm:pt modelId="{63ED314B-AFFD-4893-A8A6-85A1BF7509F1}" type="pres">
      <dgm:prSet presAssocID="{0C3E36FB-CB61-4C76-A3C1-BEBCC08C254D}" presName="hierChild3" presStyleCnt="0"/>
      <dgm:spPr/>
    </dgm:pt>
  </dgm:ptLst>
  <dgm:cxnLst>
    <dgm:cxn modelId="{4085BA60-F7A3-4ADC-B985-74BD41D9079A}" type="presOf" srcId="{3003D604-4553-40AE-B873-C48303759744}" destId="{D14DDEAF-78E3-4E32-BDA3-BD1B44A65DAF}" srcOrd="0" destOrd="0" presId="urn:microsoft.com/office/officeart/2005/8/layout/orgChart1"/>
    <dgm:cxn modelId="{DC839C21-E983-4314-97DE-F1119C23AD08}" srcId="{0C3E36FB-CB61-4C76-A3C1-BEBCC08C254D}" destId="{414F3893-F9BA-43C4-BDA9-344E92C7F2B9}" srcOrd="1" destOrd="0" parTransId="{68387BE3-FD5A-425A-BF40-0BDDF11BD771}" sibTransId="{0ACA1211-F24A-4E0E-ABBA-FA813AE1D346}"/>
    <dgm:cxn modelId="{AA766779-4C52-4577-B9D9-01A73962788B}" type="presOf" srcId="{414F3893-F9BA-43C4-BDA9-344E92C7F2B9}" destId="{25B7C138-EBC0-468C-A2C7-A3F4249DBED4}" srcOrd="1" destOrd="0" presId="urn:microsoft.com/office/officeart/2005/8/layout/orgChart1"/>
    <dgm:cxn modelId="{C412C0A5-11DB-485F-A31F-A58A85BFDEB9}" type="presOf" srcId="{0C3E36FB-CB61-4C76-A3C1-BEBCC08C254D}" destId="{6CD5D95F-2B72-4BDC-8609-B34646652BC3}" srcOrd="1" destOrd="0" presId="urn:microsoft.com/office/officeart/2005/8/layout/orgChart1"/>
    <dgm:cxn modelId="{B346EE44-791A-4E02-9169-9DF7E810BE36}" srcId="{0C3E36FB-CB61-4C76-A3C1-BEBCC08C254D}" destId="{3003D604-4553-40AE-B873-C48303759744}" srcOrd="0" destOrd="0" parTransId="{AB343538-BA3D-4797-A8CB-4E37FC4152B6}" sibTransId="{0677881C-010F-4233-B468-DEFC27AB3670}"/>
    <dgm:cxn modelId="{79FC0F9E-3685-45C2-A88C-2EECE2FAFB4D}" srcId="{E432EB45-E8D0-4AD6-BC5A-453818BEFB4E}" destId="{0C3E36FB-CB61-4C76-A3C1-BEBCC08C254D}" srcOrd="0" destOrd="0" parTransId="{F774253A-2ADE-43C1-84C4-4AA21EA75FBA}" sibTransId="{E69560EF-52CA-4AB0-820A-C5BAA693298B}"/>
    <dgm:cxn modelId="{DEA887AD-DCC3-4252-80D7-877B49721784}" type="presOf" srcId="{3003D604-4553-40AE-B873-C48303759744}" destId="{ECB48B7A-0E2E-43CA-8A54-4F0AF0D2BF18}" srcOrd="1" destOrd="0" presId="urn:microsoft.com/office/officeart/2005/8/layout/orgChart1"/>
    <dgm:cxn modelId="{D6E5D472-2F9D-4950-A99A-04D3CF42B1FB}" type="presOf" srcId="{68387BE3-FD5A-425A-BF40-0BDDF11BD771}" destId="{D4674280-55E8-4B22-90D4-1BFEE1088D20}" srcOrd="0" destOrd="0" presId="urn:microsoft.com/office/officeart/2005/8/layout/orgChart1"/>
    <dgm:cxn modelId="{3AF407A8-59E8-4B7B-860B-359AFE0B33EC}" type="presOf" srcId="{AB343538-BA3D-4797-A8CB-4E37FC4152B6}" destId="{0C359565-4FC6-476B-80F2-41630BA63C7B}" srcOrd="0" destOrd="0" presId="urn:microsoft.com/office/officeart/2005/8/layout/orgChart1"/>
    <dgm:cxn modelId="{E8D58CE3-B014-4B47-942C-3223128027C2}" type="presOf" srcId="{E432EB45-E8D0-4AD6-BC5A-453818BEFB4E}" destId="{B46C08A9-6B61-48EB-BAD0-8F02E8B53C6E}" srcOrd="0" destOrd="0" presId="urn:microsoft.com/office/officeart/2005/8/layout/orgChart1"/>
    <dgm:cxn modelId="{3DD9EB61-031F-44DC-AEE3-03C4582F434C}" type="presOf" srcId="{414F3893-F9BA-43C4-BDA9-344E92C7F2B9}" destId="{53DC9CCF-7770-4764-9C7E-30A391F5ECAB}" srcOrd="0" destOrd="0" presId="urn:microsoft.com/office/officeart/2005/8/layout/orgChart1"/>
    <dgm:cxn modelId="{CDA7C20D-11B0-4286-8C2C-B14177623CCC}" type="presOf" srcId="{0C3E36FB-CB61-4C76-A3C1-BEBCC08C254D}" destId="{CEE8289E-1B66-40D5-B0FE-05CCD93DA7A3}" srcOrd="0" destOrd="0" presId="urn:microsoft.com/office/officeart/2005/8/layout/orgChart1"/>
    <dgm:cxn modelId="{6F7C6798-75BD-4B5C-BAC3-44A6AD0F6B95}" type="presParOf" srcId="{B46C08A9-6B61-48EB-BAD0-8F02E8B53C6E}" destId="{5290F266-EC25-43F9-A8D9-840CBCEB5B20}" srcOrd="0" destOrd="0" presId="urn:microsoft.com/office/officeart/2005/8/layout/orgChart1"/>
    <dgm:cxn modelId="{E25FBF01-34F3-46F0-B07E-67FEFAAD1737}" type="presParOf" srcId="{5290F266-EC25-43F9-A8D9-840CBCEB5B20}" destId="{FED0FA7A-70A9-446F-A4A9-33342F3055A6}" srcOrd="0" destOrd="0" presId="urn:microsoft.com/office/officeart/2005/8/layout/orgChart1"/>
    <dgm:cxn modelId="{432EEC24-C37B-4C34-8B27-A8D32B372358}" type="presParOf" srcId="{FED0FA7A-70A9-446F-A4A9-33342F3055A6}" destId="{CEE8289E-1B66-40D5-B0FE-05CCD93DA7A3}" srcOrd="0" destOrd="0" presId="urn:microsoft.com/office/officeart/2005/8/layout/orgChart1"/>
    <dgm:cxn modelId="{67AB4B61-AAE4-4A0E-9353-D7E9C7AEA3B0}" type="presParOf" srcId="{FED0FA7A-70A9-446F-A4A9-33342F3055A6}" destId="{6CD5D95F-2B72-4BDC-8609-B34646652BC3}" srcOrd="1" destOrd="0" presId="urn:microsoft.com/office/officeart/2005/8/layout/orgChart1"/>
    <dgm:cxn modelId="{EA6F75B8-6CA0-4C84-8A3A-4A0391F79E43}" type="presParOf" srcId="{5290F266-EC25-43F9-A8D9-840CBCEB5B20}" destId="{8ACD24E3-BBD1-4B51-BD85-A8FA7E10B31E}" srcOrd="1" destOrd="0" presId="urn:microsoft.com/office/officeart/2005/8/layout/orgChart1"/>
    <dgm:cxn modelId="{874C9E96-8B9E-495C-83B2-CA83D314B6EE}" type="presParOf" srcId="{8ACD24E3-BBD1-4B51-BD85-A8FA7E10B31E}" destId="{0C359565-4FC6-476B-80F2-41630BA63C7B}" srcOrd="0" destOrd="0" presId="urn:microsoft.com/office/officeart/2005/8/layout/orgChart1"/>
    <dgm:cxn modelId="{6A54B725-A647-470B-9C53-E7C07FE83656}" type="presParOf" srcId="{8ACD24E3-BBD1-4B51-BD85-A8FA7E10B31E}" destId="{AE3620E1-E5F9-4A7E-84D3-87726DC4DCAF}" srcOrd="1" destOrd="0" presId="urn:microsoft.com/office/officeart/2005/8/layout/orgChart1"/>
    <dgm:cxn modelId="{BEE03875-A3AE-46D5-BBA0-DA76787F1E13}" type="presParOf" srcId="{AE3620E1-E5F9-4A7E-84D3-87726DC4DCAF}" destId="{3E90A0A1-5F20-49A6-8AFE-FAE333B8D364}" srcOrd="0" destOrd="0" presId="urn:microsoft.com/office/officeart/2005/8/layout/orgChart1"/>
    <dgm:cxn modelId="{7EAA5247-0A2B-4244-8B78-DB7ADC50ACF0}" type="presParOf" srcId="{3E90A0A1-5F20-49A6-8AFE-FAE333B8D364}" destId="{D14DDEAF-78E3-4E32-BDA3-BD1B44A65DAF}" srcOrd="0" destOrd="0" presId="urn:microsoft.com/office/officeart/2005/8/layout/orgChart1"/>
    <dgm:cxn modelId="{DA87E4B5-B557-4310-9512-E24F62B94B60}" type="presParOf" srcId="{3E90A0A1-5F20-49A6-8AFE-FAE333B8D364}" destId="{ECB48B7A-0E2E-43CA-8A54-4F0AF0D2BF18}" srcOrd="1" destOrd="0" presId="urn:microsoft.com/office/officeart/2005/8/layout/orgChart1"/>
    <dgm:cxn modelId="{A7053B84-B260-42A9-B0D8-FAA96D524026}" type="presParOf" srcId="{AE3620E1-E5F9-4A7E-84D3-87726DC4DCAF}" destId="{44D0948B-DA32-466F-B2FB-4492265C5140}" srcOrd="1" destOrd="0" presId="urn:microsoft.com/office/officeart/2005/8/layout/orgChart1"/>
    <dgm:cxn modelId="{45CA18BF-888A-45C8-B119-11874D58BD2B}" type="presParOf" srcId="{AE3620E1-E5F9-4A7E-84D3-87726DC4DCAF}" destId="{D6B7ED76-94EB-4C5B-8E7F-B39CAD549040}" srcOrd="2" destOrd="0" presId="urn:microsoft.com/office/officeart/2005/8/layout/orgChart1"/>
    <dgm:cxn modelId="{54676C75-D11F-4110-BE9A-F68F3E0B8D60}" type="presParOf" srcId="{8ACD24E3-BBD1-4B51-BD85-A8FA7E10B31E}" destId="{D4674280-55E8-4B22-90D4-1BFEE1088D20}" srcOrd="2" destOrd="0" presId="urn:microsoft.com/office/officeart/2005/8/layout/orgChart1"/>
    <dgm:cxn modelId="{4C815F72-9602-4C73-9746-9C9E75976AE7}" type="presParOf" srcId="{8ACD24E3-BBD1-4B51-BD85-A8FA7E10B31E}" destId="{7A7F6853-6001-47A7-A637-79B95B4F2CC6}" srcOrd="3" destOrd="0" presId="urn:microsoft.com/office/officeart/2005/8/layout/orgChart1"/>
    <dgm:cxn modelId="{7DA2D590-972C-41C8-8E2F-64E28855BA1C}" type="presParOf" srcId="{7A7F6853-6001-47A7-A637-79B95B4F2CC6}" destId="{84683004-0DAA-462E-8E4C-F2D818C61667}" srcOrd="0" destOrd="0" presId="urn:microsoft.com/office/officeart/2005/8/layout/orgChart1"/>
    <dgm:cxn modelId="{78B64B63-0C70-4318-987B-BA6F6E7C346F}" type="presParOf" srcId="{84683004-0DAA-462E-8E4C-F2D818C61667}" destId="{53DC9CCF-7770-4764-9C7E-30A391F5ECAB}" srcOrd="0" destOrd="0" presId="urn:microsoft.com/office/officeart/2005/8/layout/orgChart1"/>
    <dgm:cxn modelId="{1E476378-B17C-4246-BD76-FA77589CDB8E}" type="presParOf" srcId="{84683004-0DAA-462E-8E4C-F2D818C61667}" destId="{25B7C138-EBC0-468C-A2C7-A3F4249DBED4}" srcOrd="1" destOrd="0" presId="urn:microsoft.com/office/officeart/2005/8/layout/orgChart1"/>
    <dgm:cxn modelId="{73AB209A-BFB4-447D-AF14-EA93336E57DF}" type="presParOf" srcId="{7A7F6853-6001-47A7-A637-79B95B4F2CC6}" destId="{7B388191-ECF4-48C1-B4BA-F97D5A59ED42}" srcOrd="1" destOrd="0" presId="urn:microsoft.com/office/officeart/2005/8/layout/orgChart1"/>
    <dgm:cxn modelId="{FCAD21EC-A275-4F97-AF44-CD040EEB46F6}" type="presParOf" srcId="{7A7F6853-6001-47A7-A637-79B95B4F2CC6}" destId="{3084E517-2E82-41EB-9BD9-759108B875F4}" srcOrd="2" destOrd="0" presId="urn:microsoft.com/office/officeart/2005/8/layout/orgChart1"/>
    <dgm:cxn modelId="{E317F69F-6114-4763-9260-7BD4B395BAAF}" type="presParOf" srcId="{5290F266-EC25-43F9-A8D9-840CBCEB5B20}" destId="{63ED314B-AFFD-4893-A8A6-85A1BF7509F1}"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71800" cy="463550"/>
          </a:xfrm>
          <a:prstGeom prst="rect">
            <a:avLst/>
          </a:prstGeom>
          <a:noFill/>
          <a:ln w="9525">
            <a:noFill/>
            <a:miter lim="800000"/>
            <a:headEnd/>
            <a:tailEnd/>
          </a:ln>
        </p:spPr>
        <p:txBody>
          <a:bodyPr vert="horz" wrap="square" lIns="92309" tIns="46154" rIns="92309" bIns="46154" numCol="1" anchor="t" anchorCtr="0" compatLnSpc="1">
            <a:prstTxWarp prst="textNoShape">
              <a:avLst/>
            </a:prstTxWarp>
          </a:bodyPr>
          <a:lstStyle>
            <a:lvl1pPr defTabSz="922338">
              <a:defRPr sz="1200"/>
            </a:lvl1pPr>
          </a:lstStyle>
          <a:p>
            <a:pPr>
              <a:defRPr/>
            </a:pPr>
            <a:endParaRPr lang="en-US"/>
          </a:p>
        </p:txBody>
      </p:sp>
      <p:sp>
        <p:nvSpPr>
          <p:cNvPr id="3" name="Date Placeholder 2"/>
          <p:cNvSpPr>
            <a:spLocks noGrp="1"/>
          </p:cNvSpPr>
          <p:nvPr>
            <p:ph type="dt" sz="quarter" idx="1"/>
          </p:nvPr>
        </p:nvSpPr>
        <p:spPr bwMode="auto">
          <a:xfrm>
            <a:off x="3884613" y="0"/>
            <a:ext cx="2971800" cy="463550"/>
          </a:xfrm>
          <a:prstGeom prst="rect">
            <a:avLst/>
          </a:prstGeom>
          <a:noFill/>
          <a:ln w="9525">
            <a:noFill/>
            <a:miter lim="800000"/>
            <a:headEnd/>
            <a:tailEnd/>
          </a:ln>
        </p:spPr>
        <p:txBody>
          <a:bodyPr vert="horz" wrap="square" lIns="92309" tIns="46154" rIns="92309" bIns="46154" numCol="1" anchor="t" anchorCtr="0" compatLnSpc="1">
            <a:prstTxWarp prst="textNoShape">
              <a:avLst/>
            </a:prstTxWarp>
          </a:bodyPr>
          <a:lstStyle>
            <a:lvl1pPr algn="r" defTabSz="922338">
              <a:defRPr sz="1200"/>
            </a:lvl1pPr>
          </a:lstStyle>
          <a:p>
            <a:pPr>
              <a:defRPr/>
            </a:pPr>
            <a:fld id="{701EECF6-DB5E-44D0-9683-517122631AA3}" type="datetimeFigureOut">
              <a:rPr lang="en-US"/>
              <a:pPr>
                <a:defRPr/>
              </a:pPr>
              <a:t>12/16/2010</a:t>
            </a:fld>
            <a:endParaRPr lang="en-US"/>
          </a:p>
        </p:txBody>
      </p:sp>
      <p:sp>
        <p:nvSpPr>
          <p:cNvPr id="4" name="Footer Placeholder 3"/>
          <p:cNvSpPr>
            <a:spLocks noGrp="1"/>
          </p:cNvSpPr>
          <p:nvPr>
            <p:ph type="ftr" sz="quarter" idx="2"/>
          </p:nvPr>
        </p:nvSpPr>
        <p:spPr bwMode="auto">
          <a:xfrm>
            <a:off x="0" y="8831263"/>
            <a:ext cx="2971800" cy="463550"/>
          </a:xfrm>
          <a:prstGeom prst="rect">
            <a:avLst/>
          </a:prstGeom>
          <a:noFill/>
          <a:ln w="9525">
            <a:noFill/>
            <a:miter lim="800000"/>
            <a:headEnd/>
            <a:tailEnd/>
          </a:ln>
        </p:spPr>
        <p:txBody>
          <a:bodyPr vert="horz" wrap="square" lIns="92309" tIns="46154" rIns="92309" bIns="46154" numCol="1" anchor="b" anchorCtr="0" compatLnSpc="1">
            <a:prstTxWarp prst="textNoShape">
              <a:avLst/>
            </a:prstTxWarp>
          </a:bodyPr>
          <a:lstStyle>
            <a:lvl1pPr defTabSz="922338">
              <a:defRPr sz="1200"/>
            </a:lvl1pPr>
          </a:lstStyle>
          <a:p>
            <a:pPr>
              <a:defRPr/>
            </a:pPr>
            <a:endParaRPr lang="en-US"/>
          </a:p>
        </p:txBody>
      </p:sp>
      <p:sp>
        <p:nvSpPr>
          <p:cNvPr id="5" name="Slide Number Placeholder 4"/>
          <p:cNvSpPr>
            <a:spLocks noGrp="1"/>
          </p:cNvSpPr>
          <p:nvPr>
            <p:ph type="sldNum" sz="quarter" idx="3"/>
          </p:nvPr>
        </p:nvSpPr>
        <p:spPr bwMode="auto">
          <a:xfrm>
            <a:off x="3884613" y="8831263"/>
            <a:ext cx="2971800" cy="463550"/>
          </a:xfrm>
          <a:prstGeom prst="rect">
            <a:avLst/>
          </a:prstGeom>
          <a:noFill/>
          <a:ln w="9525">
            <a:noFill/>
            <a:miter lim="800000"/>
            <a:headEnd/>
            <a:tailEnd/>
          </a:ln>
        </p:spPr>
        <p:txBody>
          <a:bodyPr vert="horz" wrap="square" lIns="92309" tIns="46154" rIns="92309" bIns="46154" numCol="1" anchor="b" anchorCtr="0" compatLnSpc="1">
            <a:prstTxWarp prst="textNoShape">
              <a:avLst/>
            </a:prstTxWarp>
          </a:bodyPr>
          <a:lstStyle>
            <a:lvl1pPr algn="r" defTabSz="922338">
              <a:defRPr sz="1200"/>
            </a:lvl1pPr>
          </a:lstStyle>
          <a:p>
            <a:pPr>
              <a:defRPr/>
            </a:pPr>
            <a:fld id="{3AC2EAE6-ED47-459B-ACED-CD235E789FC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71800" cy="463550"/>
          </a:xfrm>
          <a:prstGeom prst="rect">
            <a:avLst/>
          </a:prstGeom>
          <a:noFill/>
          <a:ln w="9525">
            <a:noFill/>
            <a:miter lim="800000"/>
            <a:headEnd/>
            <a:tailEnd/>
          </a:ln>
        </p:spPr>
        <p:txBody>
          <a:bodyPr vert="horz" wrap="square" lIns="92309" tIns="46154" rIns="92309" bIns="46154" numCol="1" anchor="t" anchorCtr="0" compatLnSpc="1">
            <a:prstTxWarp prst="textNoShape">
              <a:avLst/>
            </a:prstTxWarp>
          </a:bodyPr>
          <a:lstStyle>
            <a:lvl1pPr defTabSz="922338">
              <a:defRPr sz="1200"/>
            </a:lvl1pPr>
          </a:lstStyle>
          <a:p>
            <a:pPr>
              <a:defRPr/>
            </a:pPr>
            <a:endParaRPr lang="en-US"/>
          </a:p>
        </p:txBody>
      </p:sp>
      <p:sp>
        <p:nvSpPr>
          <p:cNvPr id="3" name="Date Placeholder 2"/>
          <p:cNvSpPr>
            <a:spLocks noGrp="1"/>
          </p:cNvSpPr>
          <p:nvPr>
            <p:ph type="dt" idx="1"/>
          </p:nvPr>
        </p:nvSpPr>
        <p:spPr bwMode="auto">
          <a:xfrm>
            <a:off x="3884613" y="0"/>
            <a:ext cx="2971800" cy="463550"/>
          </a:xfrm>
          <a:prstGeom prst="rect">
            <a:avLst/>
          </a:prstGeom>
          <a:noFill/>
          <a:ln w="9525">
            <a:noFill/>
            <a:miter lim="800000"/>
            <a:headEnd/>
            <a:tailEnd/>
          </a:ln>
        </p:spPr>
        <p:txBody>
          <a:bodyPr vert="horz" wrap="square" lIns="92309" tIns="46154" rIns="92309" bIns="46154" numCol="1" anchor="t" anchorCtr="0" compatLnSpc="1">
            <a:prstTxWarp prst="textNoShape">
              <a:avLst/>
            </a:prstTxWarp>
          </a:bodyPr>
          <a:lstStyle>
            <a:lvl1pPr algn="r" defTabSz="922338">
              <a:defRPr sz="1200"/>
            </a:lvl1pPr>
          </a:lstStyle>
          <a:p>
            <a:pPr>
              <a:defRPr/>
            </a:pPr>
            <a:fld id="{99ABCB71-F662-42CE-BF42-E2BA07402717}" type="datetimeFigureOut">
              <a:rPr lang="en-US"/>
              <a:pPr>
                <a:defRPr/>
              </a:pPr>
              <a:t>12/16/2010</a:t>
            </a:fld>
            <a:endParaRPr lang="en-US"/>
          </a:p>
        </p:txBody>
      </p:sp>
      <p:sp>
        <p:nvSpPr>
          <p:cNvPr id="4" name="Slide Image Placeholder 3"/>
          <p:cNvSpPr>
            <a:spLocks noGrp="1" noRot="1" noChangeAspect="1"/>
          </p:cNvSpPr>
          <p:nvPr>
            <p:ph type="sldImg" idx="2"/>
          </p:nvPr>
        </p:nvSpPr>
        <p:spPr>
          <a:xfrm>
            <a:off x="1104900" y="698500"/>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bwMode="auto">
          <a:xfrm>
            <a:off x="685800" y="4416425"/>
            <a:ext cx="5486400" cy="4181475"/>
          </a:xfrm>
          <a:prstGeom prst="rect">
            <a:avLst/>
          </a:prstGeom>
          <a:noFill/>
          <a:ln w="9525">
            <a:noFill/>
            <a:miter lim="800000"/>
            <a:headEnd/>
            <a:tailEnd/>
          </a:ln>
        </p:spPr>
        <p:txBody>
          <a:bodyPr vert="horz" wrap="square" lIns="92309" tIns="46154" rIns="92309" bIns="4615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8831263"/>
            <a:ext cx="2971800" cy="463550"/>
          </a:xfrm>
          <a:prstGeom prst="rect">
            <a:avLst/>
          </a:prstGeom>
          <a:noFill/>
          <a:ln w="9525">
            <a:noFill/>
            <a:miter lim="800000"/>
            <a:headEnd/>
            <a:tailEnd/>
          </a:ln>
        </p:spPr>
        <p:txBody>
          <a:bodyPr vert="horz" wrap="square" lIns="92309" tIns="46154" rIns="92309" bIns="46154" numCol="1" anchor="b" anchorCtr="0" compatLnSpc="1">
            <a:prstTxWarp prst="textNoShape">
              <a:avLst/>
            </a:prstTxWarp>
          </a:bodyPr>
          <a:lstStyle>
            <a:lvl1pPr defTabSz="922338">
              <a:defRPr sz="1200"/>
            </a:lvl1pPr>
          </a:lstStyle>
          <a:p>
            <a:pPr>
              <a:defRPr/>
            </a:pPr>
            <a:endParaRPr lang="en-US"/>
          </a:p>
        </p:txBody>
      </p:sp>
      <p:sp>
        <p:nvSpPr>
          <p:cNvPr id="7" name="Slide Number Placeholder 6"/>
          <p:cNvSpPr>
            <a:spLocks noGrp="1"/>
          </p:cNvSpPr>
          <p:nvPr>
            <p:ph type="sldNum" sz="quarter" idx="5"/>
          </p:nvPr>
        </p:nvSpPr>
        <p:spPr bwMode="auto">
          <a:xfrm>
            <a:off x="3884613" y="8831263"/>
            <a:ext cx="2971800" cy="463550"/>
          </a:xfrm>
          <a:prstGeom prst="rect">
            <a:avLst/>
          </a:prstGeom>
          <a:noFill/>
          <a:ln w="9525">
            <a:noFill/>
            <a:miter lim="800000"/>
            <a:headEnd/>
            <a:tailEnd/>
          </a:ln>
        </p:spPr>
        <p:txBody>
          <a:bodyPr vert="horz" wrap="square" lIns="92309" tIns="46154" rIns="92309" bIns="46154" numCol="1" anchor="b" anchorCtr="0" compatLnSpc="1">
            <a:prstTxWarp prst="textNoShape">
              <a:avLst/>
            </a:prstTxWarp>
          </a:bodyPr>
          <a:lstStyle>
            <a:lvl1pPr algn="r" defTabSz="922338">
              <a:defRPr sz="1200"/>
            </a:lvl1pPr>
          </a:lstStyle>
          <a:p>
            <a:pPr>
              <a:defRPr/>
            </a:pPr>
            <a:fld id="{B46EEEC6-130A-4307-8EA9-177AF316D5A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46EEEC6-130A-4307-8EA9-177AF316D5AB}" type="slidenum">
              <a:rPr lang="en-US" smtClean="0"/>
              <a:pPr>
                <a:defRPr/>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DD22FCC-3401-4D78-8909-0E7A53BF98FA}" type="slidenum">
              <a:rPr lang="en-US"/>
              <a:pPr/>
              <a:t>32</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37B1EF0-4EC9-461D-837B-72A4561543A0}" type="slidenum">
              <a:rPr lang="en-US"/>
              <a:pPr/>
              <a:t>33</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004FCC1-0BF3-4FDD-9B24-A567217902FB}" type="slidenum">
              <a:rPr lang="en-US"/>
              <a:pPr/>
              <a:t>34</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00D39E12-CFC9-4C38-B0AB-CA1B669B7566}" type="slidenum">
              <a:rPr lang="en-US"/>
              <a:pPr/>
              <a:t>35</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8438565-3E98-428F-8B65-0C5C9A2829B8}" type="slidenum">
              <a:rPr lang="en-US"/>
              <a:pPr/>
              <a:t>36</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F2333FAC-6EAA-4640-9AA3-C54B645644FE}" type="slidenum">
              <a:rPr lang="en-US"/>
              <a:pPr/>
              <a:t>37</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D258C16-C1F4-4D07-A54E-56F8ED1F74B0}" type="slidenum">
              <a:rPr lang="en-US"/>
              <a:pPr/>
              <a:t>38</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F451A062-3DB3-4832-BF00-59E6CD75DAE5}" type="slidenum">
              <a:rPr lang="en-US"/>
              <a:pPr/>
              <a:t>39</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5BCAD1C5-B864-446A-8550-BF2454A21886}" type="slidenum">
              <a:rPr lang="en-US"/>
              <a:pPr/>
              <a:t>40</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2A9FA0F3-C57F-412A-ADDC-798A415C3E2C}" type="slidenum">
              <a:rPr lang="en-US"/>
              <a:pPr/>
              <a:t>41</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Number Placeholder 6"/>
          <p:cNvSpPr>
            <a:spLocks noGrp="1"/>
          </p:cNvSpPr>
          <p:nvPr>
            <p:ph type="sldNum" sz="quarter" idx="5"/>
          </p:nvPr>
        </p:nvSpPr>
        <p:spPr>
          <a:noFill/>
        </p:spPr>
        <p:txBody>
          <a:bodyPr/>
          <a:lstStyle/>
          <a:p>
            <a:fld id="{181394AD-D2B8-4527-B10A-AAC403E65119}" type="slidenum">
              <a:rPr lang="en-US" smtClean="0"/>
              <a:pPr/>
              <a:t>12</a:t>
            </a:fld>
            <a:endParaRPr lang="en-US" smtClean="0"/>
          </a:p>
        </p:txBody>
      </p:sp>
      <p:sp>
        <p:nvSpPr>
          <p:cNvPr id="166915" name="Rectangle 7"/>
          <p:cNvSpPr txBox="1">
            <a:spLocks noGrp="1" noChangeArrowheads="1"/>
          </p:cNvSpPr>
          <p:nvPr/>
        </p:nvSpPr>
        <p:spPr bwMode="auto">
          <a:xfrm>
            <a:off x="3884613" y="8831263"/>
            <a:ext cx="2971800" cy="463550"/>
          </a:xfrm>
          <a:prstGeom prst="rect">
            <a:avLst/>
          </a:prstGeom>
          <a:noFill/>
          <a:ln w="9525">
            <a:noFill/>
            <a:miter lim="800000"/>
            <a:headEnd/>
            <a:tailEnd/>
          </a:ln>
        </p:spPr>
        <p:txBody>
          <a:bodyPr lIns="92309" tIns="46154" rIns="92309" bIns="46154" anchor="b"/>
          <a:lstStyle/>
          <a:p>
            <a:pPr algn="r" defTabSz="922338"/>
            <a:fld id="{BA4BD8F0-B036-4545-913B-3F3D1942BCE7}" type="slidenum">
              <a:rPr lang="en-US" sz="1200"/>
              <a:pPr algn="r" defTabSz="922338"/>
              <a:t>12</a:t>
            </a:fld>
            <a:endParaRPr lang="en-US" sz="1200"/>
          </a:p>
        </p:txBody>
      </p:sp>
      <p:sp>
        <p:nvSpPr>
          <p:cNvPr id="16691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6917"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FDA2BC2-24CE-4EE4-BB57-2F55371FF3C5}" type="slidenum">
              <a:rPr lang="en-US"/>
              <a:pPr/>
              <a:t>42</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FF4BC443-3E10-4462-B88C-846D611B1034}" type="slidenum">
              <a:rPr lang="en-US"/>
              <a:pPr/>
              <a:t>43</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5EE55D5-B8E3-4108-9C5E-BA1DE5493BD9}" type="slidenum">
              <a:rPr lang="en-US"/>
              <a:pPr/>
              <a:t>44</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4DA00C3-0DFB-4AA4-9040-402952A96F7D}" type="slidenum">
              <a:rPr lang="en-US"/>
              <a:pPr/>
              <a:t>48</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cap="flat"/>
        </p:spPr>
      </p:sp>
      <p:sp>
        <p:nvSpPr>
          <p:cNvPr id="1331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cap="flat"/>
        </p:spPr>
      </p:sp>
      <p:sp>
        <p:nvSpPr>
          <p:cNvPr id="14339"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cap="flat"/>
        </p:spPr>
      </p:sp>
      <p:sp>
        <p:nvSpPr>
          <p:cNvPr id="1536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r>
              <a:rPr lang="en-US" smtClean="0"/>
              <a:t>If you had to pick 5 people to sit on the IRB board to review the Messengers for Health project, who would you select?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Number Placeholder 6"/>
          <p:cNvSpPr>
            <a:spLocks noGrp="1"/>
          </p:cNvSpPr>
          <p:nvPr>
            <p:ph type="sldNum" sz="quarter" idx="5"/>
          </p:nvPr>
        </p:nvSpPr>
        <p:spPr>
          <a:noFill/>
        </p:spPr>
        <p:txBody>
          <a:bodyPr/>
          <a:lstStyle/>
          <a:p>
            <a:fld id="{181394AD-D2B8-4527-B10A-AAC403E65119}" type="slidenum">
              <a:rPr lang="en-US" smtClean="0"/>
              <a:pPr/>
              <a:t>24</a:t>
            </a:fld>
            <a:endParaRPr lang="en-US" smtClean="0"/>
          </a:p>
        </p:txBody>
      </p:sp>
      <p:sp>
        <p:nvSpPr>
          <p:cNvPr id="166915" name="Rectangle 7"/>
          <p:cNvSpPr txBox="1">
            <a:spLocks noGrp="1" noChangeArrowheads="1"/>
          </p:cNvSpPr>
          <p:nvPr/>
        </p:nvSpPr>
        <p:spPr bwMode="auto">
          <a:xfrm>
            <a:off x="3884613" y="8831263"/>
            <a:ext cx="2971800" cy="463550"/>
          </a:xfrm>
          <a:prstGeom prst="rect">
            <a:avLst/>
          </a:prstGeom>
          <a:noFill/>
          <a:ln w="9525">
            <a:noFill/>
            <a:miter lim="800000"/>
            <a:headEnd/>
            <a:tailEnd/>
          </a:ln>
        </p:spPr>
        <p:txBody>
          <a:bodyPr lIns="92309" tIns="46154" rIns="92309" bIns="46154" anchor="b"/>
          <a:lstStyle/>
          <a:p>
            <a:pPr algn="r" defTabSz="922338"/>
            <a:fld id="{BA4BD8F0-B036-4545-913B-3F3D1942BCE7}" type="slidenum">
              <a:rPr lang="en-US" sz="1200"/>
              <a:pPr algn="r" defTabSz="922338"/>
              <a:t>24</a:t>
            </a:fld>
            <a:endParaRPr lang="en-US" sz="1200"/>
          </a:p>
        </p:txBody>
      </p:sp>
      <p:sp>
        <p:nvSpPr>
          <p:cNvPr id="16691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6917"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Number Placeholder 6"/>
          <p:cNvSpPr>
            <a:spLocks noGrp="1"/>
          </p:cNvSpPr>
          <p:nvPr>
            <p:ph type="sldNum" sz="quarter" idx="5"/>
          </p:nvPr>
        </p:nvSpPr>
        <p:spPr>
          <a:noFill/>
        </p:spPr>
        <p:txBody>
          <a:bodyPr/>
          <a:lstStyle/>
          <a:p>
            <a:fld id="{181394AD-D2B8-4527-B10A-AAC403E65119}" type="slidenum">
              <a:rPr lang="en-US" smtClean="0"/>
              <a:pPr/>
              <a:t>57</a:t>
            </a:fld>
            <a:endParaRPr lang="en-US" smtClean="0"/>
          </a:p>
        </p:txBody>
      </p:sp>
      <p:sp>
        <p:nvSpPr>
          <p:cNvPr id="166915" name="Rectangle 7"/>
          <p:cNvSpPr txBox="1">
            <a:spLocks noGrp="1" noChangeArrowheads="1"/>
          </p:cNvSpPr>
          <p:nvPr/>
        </p:nvSpPr>
        <p:spPr bwMode="auto">
          <a:xfrm>
            <a:off x="3884613" y="8831263"/>
            <a:ext cx="2971800" cy="463550"/>
          </a:xfrm>
          <a:prstGeom prst="rect">
            <a:avLst/>
          </a:prstGeom>
          <a:noFill/>
          <a:ln w="9525">
            <a:noFill/>
            <a:miter lim="800000"/>
            <a:headEnd/>
            <a:tailEnd/>
          </a:ln>
        </p:spPr>
        <p:txBody>
          <a:bodyPr lIns="92309" tIns="46154" rIns="92309" bIns="46154" anchor="b"/>
          <a:lstStyle/>
          <a:p>
            <a:pPr algn="r" defTabSz="922338"/>
            <a:fld id="{BA4BD8F0-B036-4545-913B-3F3D1942BCE7}" type="slidenum">
              <a:rPr lang="en-US" sz="1200"/>
              <a:pPr algn="r" defTabSz="922338"/>
              <a:t>57</a:t>
            </a:fld>
            <a:endParaRPr lang="en-US" sz="1200"/>
          </a:p>
        </p:txBody>
      </p:sp>
      <p:sp>
        <p:nvSpPr>
          <p:cNvPr id="16691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6917"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8EBE69-F553-4964-8226-92D51ABD4781}" type="slidenum">
              <a:rPr lang="en-US" smtClean="0"/>
              <a:pPr/>
              <a:t>58</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71E6FB-1836-4E2E-A184-37D13DFB5B7C}" type="slidenum">
              <a:rPr lang="en-US" smtClean="0"/>
              <a:pPr/>
              <a:t>59</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D7EF6D-0D3F-49D3-9495-DFE8B3B84130}" type="slidenum">
              <a:rPr lang="en-US" smtClean="0"/>
              <a:pPr/>
              <a:t>60</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9D044B-12D0-4746-ADB6-450D068ECFD2}" type="slidenum">
              <a:rPr lang="en-US" smtClean="0"/>
              <a:pPr/>
              <a:t>61</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D0400C-B2C7-4F9E-BD26-B9C5BC78249F}" type="slidenum">
              <a:rPr lang="en-US" smtClean="0"/>
              <a:pPr/>
              <a:t>62</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D8888A-E46F-467D-B05C-99EC75C4CA05}" type="slidenum">
              <a:rPr lang="en-US" smtClean="0"/>
              <a:pPr/>
              <a:t>63</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B4A4B1-4AAB-4113-87FD-0550D3E88BCB}" type="slidenum">
              <a:rPr lang="en-US" smtClean="0"/>
              <a:pPr/>
              <a:t>64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61A002AA-9FE6-41E3-9D00-21DA2859CF9E}" type="slidenum">
              <a:rPr lang="en-US"/>
              <a:pPr/>
              <a:t>25</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B72292-5B25-4AD0-859B-9CC9FE80249E}" type="slidenum">
              <a:rPr lang="en-US" smtClean="0"/>
              <a:pPr/>
              <a:t>65</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0FEAA1-8DFA-4343-A1AC-1C62F98135AB}" type="slidenum">
              <a:rPr lang="en-US" smtClean="0"/>
              <a:pPr/>
              <a:t>66</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Number Placeholder 6"/>
          <p:cNvSpPr>
            <a:spLocks noGrp="1"/>
          </p:cNvSpPr>
          <p:nvPr>
            <p:ph type="sldNum" sz="quarter" idx="5"/>
          </p:nvPr>
        </p:nvSpPr>
        <p:spPr>
          <a:noFill/>
        </p:spPr>
        <p:txBody>
          <a:bodyPr/>
          <a:lstStyle/>
          <a:p>
            <a:fld id="{181394AD-D2B8-4527-B10A-AAC403E65119}" type="slidenum">
              <a:rPr lang="en-US" smtClean="0"/>
              <a:pPr/>
              <a:t>67</a:t>
            </a:fld>
            <a:endParaRPr lang="en-US" smtClean="0"/>
          </a:p>
        </p:txBody>
      </p:sp>
      <p:sp>
        <p:nvSpPr>
          <p:cNvPr id="166915" name="Rectangle 7"/>
          <p:cNvSpPr txBox="1">
            <a:spLocks noGrp="1" noChangeArrowheads="1"/>
          </p:cNvSpPr>
          <p:nvPr/>
        </p:nvSpPr>
        <p:spPr bwMode="auto">
          <a:xfrm>
            <a:off x="3884613" y="8831263"/>
            <a:ext cx="2971800" cy="463550"/>
          </a:xfrm>
          <a:prstGeom prst="rect">
            <a:avLst/>
          </a:prstGeom>
          <a:noFill/>
          <a:ln w="9525">
            <a:noFill/>
            <a:miter lim="800000"/>
            <a:headEnd/>
            <a:tailEnd/>
          </a:ln>
        </p:spPr>
        <p:txBody>
          <a:bodyPr lIns="92309" tIns="46154" rIns="92309" bIns="46154" anchor="b"/>
          <a:lstStyle/>
          <a:p>
            <a:pPr algn="r" defTabSz="922338"/>
            <a:fld id="{BA4BD8F0-B036-4545-913B-3F3D1942BCE7}" type="slidenum">
              <a:rPr lang="en-US" sz="1200"/>
              <a:pPr algn="r" defTabSz="922338"/>
              <a:t>67</a:t>
            </a:fld>
            <a:endParaRPr lang="en-US" sz="1200"/>
          </a:p>
        </p:txBody>
      </p:sp>
      <p:sp>
        <p:nvSpPr>
          <p:cNvPr id="16691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6917"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Number Placeholder 6"/>
          <p:cNvSpPr>
            <a:spLocks noGrp="1"/>
          </p:cNvSpPr>
          <p:nvPr>
            <p:ph type="sldNum" sz="quarter" idx="5"/>
          </p:nvPr>
        </p:nvSpPr>
        <p:spPr>
          <a:noFill/>
        </p:spPr>
        <p:txBody>
          <a:bodyPr/>
          <a:lstStyle/>
          <a:p>
            <a:fld id="{FADF8352-6B90-454C-B2E3-C77C98A73762}" type="slidenum">
              <a:rPr lang="en-US"/>
              <a:pPr/>
              <a:t>72</a:t>
            </a:fld>
            <a:endParaRPr lang="en-US"/>
          </a:p>
        </p:txBody>
      </p:sp>
      <p:sp>
        <p:nvSpPr>
          <p:cNvPr id="114691" name="Rectangle 7"/>
          <p:cNvSpPr txBox="1">
            <a:spLocks noGrp="1" noChangeArrowheads="1"/>
          </p:cNvSpPr>
          <p:nvPr/>
        </p:nvSpPr>
        <p:spPr bwMode="auto">
          <a:xfrm>
            <a:off x="3884613" y="8831263"/>
            <a:ext cx="2971800" cy="463550"/>
          </a:xfrm>
          <a:prstGeom prst="rect">
            <a:avLst/>
          </a:prstGeom>
          <a:noFill/>
          <a:ln w="9525">
            <a:noFill/>
            <a:miter lim="800000"/>
            <a:headEnd/>
            <a:tailEnd/>
          </a:ln>
        </p:spPr>
        <p:txBody>
          <a:bodyPr lIns="92309" tIns="46154" rIns="92309" bIns="46154" anchor="b"/>
          <a:lstStyle/>
          <a:p>
            <a:pPr algn="r" defTabSz="922338"/>
            <a:fld id="{A3C38451-4E68-4130-868E-BD495940A3B2}" type="slidenum">
              <a:rPr lang="en-US" sz="1200"/>
              <a:pPr algn="r" defTabSz="922338"/>
              <a:t>72</a:t>
            </a:fld>
            <a:endParaRPr lang="en-US" sz="1200"/>
          </a:p>
        </p:txBody>
      </p:sp>
      <p:sp>
        <p:nvSpPr>
          <p:cNvPr id="11469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Disclose—Yes given the catchall.  Even though a father is not “immediate family”</a:t>
            </a:r>
          </a:p>
          <a:p>
            <a:r>
              <a:rPr lang="en-US" smtClean="0"/>
              <a:t>Spouse and dependent children.</a:t>
            </a:r>
          </a:p>
          <a:p>
            <a:endParaRPr lang="en-US" smtClean="0"/>
          </a:p>
          <a:p>
            <a:r>
              <a:rPr lang="en-US" smtClean="0"/>
              <a:t>BUT does this create the appearance of a Conflict of Interest?  Yes, particularly if the work was not competitively bid.  </a:t>
            </a:r>
          </a:p>
          <a:p>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BD5B32-6C2E-47F4-93C5-15188438D445}" type="slidenum">
              <a:rPr lang="en-US" smtClean="0"/>
              <a:pPr/>
              <a:t>76</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scenario is especially important for the sponsored research  situation because NIH regulations of conflicts of interest include “partners” .  </a:t>
            </a:r>
          </a:p>
          <a:p>
            <a:endParaRPr lang="en-US" smtClean="0"/>
          </a:p>
          <a:p>
            <a:r>
              <a:rPr lang="en-US" smtClean="0"/>
              <a:t>MUST be disclosed.</a:t>
            </a:r>
          </a:p>
          <a:p>
            <a:endParaRPr lang="en-US" smtClean="0"/>
          </a:p>
          <a:p>
            <a:r>
              <a:rPr lang="en-US" smtClean="0"/>
              <a:t>Is Partner now prohibited from MSU employment—NO.  </a:t>
            </a:r>
          </a:p>
          <a:p>
            <a:endParaRPr lang="en-US" smtClean="0"/>
          </a:p>
          <a:p>
            <a:r>
              <a:rPr lang="en-US" smtClean="0"/>
              <a:t>First issue, Partner can’t be part of hiring decision—must be removed from process.</a:t>
            </a:r>
          </a:p>
          <a:p>
            <a:endParaRPr lang="en-US" smtClean="0"/>
          </a:p>
          <a:p>
            <a:r>
              <a:rPr lang="en-US" smtClean="0"/>
              <a:t>Second issue, if hired, Partner must be removed from decisions which would benefit or harm the other partner. </a:t>
            </a:r>
          </a:p>
          <a:p>
            <a:endParaRPr lang="en-US" smtClean="0"/>
          </a:p>
          <a:p>
            <a:r>
              <a:rPr lang="en-US" smtClean="0"/>
              <a:t>Again, written plan setting the management of the situation.  Overseen by conflicts manager.</a:t>
            </a:r>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855C2A4-3DE6-4CF9-8D9C-71B8C9D88407}" type="slidenum">
              <a:rPr lang="en-US" smtClean="0"/>
              <a:pPr/>
              <a:t>77</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Classic 407 scenario.</a:t>
            </a:r>
          </a:p>
          <a:p>
            <a:endParaRPr lang="en-US" smtClean="0"/>
          </a:p>
          <a:p>
            <a:r>
              <a:rPr lang="en-US" smtClean="0"/>
              <a:t>Disclose—absolutely.</a:t>
            </a:r>
          </a:p>
          <a:p>
            <a:r>
              <a:rPr lang="en-US" smtClean="0"/>
              <a:t>Potential COI—absolutely.</a:t>
            </a:r>
          </a:p>
          <a:p>
            <a:r>
              <a:rPr lang="en-US" smtClean="0"/>
              <a:t>Violate Montana ethics laws—without university exemption it would be.</a:t>
            </a:r>
          </a:p>
          <a:p>
            <a:r>
              <a:rPr lang="en-US" smtClean="0"/>
              <a:t>BOR 407 approval required, or montana law violation against having an outside interest which you can benficially affect in you duties at MSU.</a:t>
            </a:r>
          </a:p>
          <a:p>
            <a:r>
              <a:rPr lang="en-US" smtClean="0"/>
              <a:t>BUT, even with approval, this potential COI MUST BE MANAGED.</a:t>
            </a:r>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EDC92E0-EEF9-42FF-B281-FC1299F7D347}" type="slidenum">
              <a:rPr lang="en-US" smtClean="0"/>
              <a:pPr/>
              <a:t>78</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Montana Statute says  employees MAY NOT “use public time, facilities, equipment, supplies, personel, or funds” for private business purposes.</a:t>
            </a:r>
          </a:p>
          <a:p>
            <a:endParaRPr lang="en-US" smtClean="0"/>
          </a:p>
          <a:p>
            <a:r>
              <a:rPr lang="en-US" smtClean="0"/>
              <a:t>WEBSITE Policy specifically states  web is not for personal use. </a:t>
            </a:r>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0AF4D5-743E-4859-A612-AC8195720041}" type="slidenum">
              <a:rPr lang="en-US" smtClean="0"/>
              <a:pPr/>
              <a:t>79</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Number Placeholder 6"/>
          <p:cNvSpPr>
            <a:spLocks noGrp="1"/>
          </p:cNvSpPr>
          <p:nvPr>
            <p:ph type="sldNum" sz="quarter" idx="5"/>
          </p:nvPr>
        </p:nvSpPr>
        <p:spPr>
          <a:noFill/>
        </p:spPr>
        <p:txBody>
          <a:bodyPr/>
          <a:lstStyle/>
          <a:p>
            <a:fld id="{97023A77-7204-4280-83B0-7875AB3085F7}" type="slidenum">
              <a:rPr lang="en-US"/>
              <a:pPr/>
              <a:t>91</a:t>
            </a:fld>
            <a:endParaRPr lang="en-US"/>
          </a:p>
        </p:txBody>
      </p:sp>
      <p:sp>
        <p:nvSpPr>
          <p:cNvPr id="115715"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15717" name="Slide Number Placeholder 3"/>
          <p:cNvSpPr txBox="1">
            <a:spLocks noGrp="1"/>
          </p:cNvSpPr>
          <p:nvPr/>
        </p:nvSpPr>
        <p:spPr bwMode="auto">
          <a:xfrm>
            <a:off x="3884613" y="8831263"/>
            <a:ext cx="2971800" cy="463550"/>
          </a:xfrm>
          <a:prstGeom prst="rect">
            <a:avLst/>
          </a:prstGeom>
          <a:noFill/>
          <a:ln w="9525">
            <a:noFill/>
            <a:miter lim="800000"/>
            <a:headEnd/>
            <a:tailEnd/>
          </a:ln>
        </p:spPr>
        <p:txBody>
          <a:bodyPr lIns="92309" tIns="46154" rIns="92309" bIns="46154" anchor="b"/>
          <a:lstStyle/>
          <a:p>
            <a:pPr algn="r" defTabSz="922338"/>
            <a:fld id="{BD8D49E3-A489-4492-A47B-A07E7A26AA82}" type="slidenum">
              <a:rPr lang="en-US" sz="1200"/>
              <a:pPr algn="r" defTabSz="922338"/>
              <a:t>91</a:t>
            </a:fld>
            <a:endParaRPr lang="en-US" sz="120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Number Placeholder 6"/>
          <p:cNvSpPr>
            <a:spLocks noGrp="1"/>
          </p:cNvSpPr>
          <p:nvPr>
            <p:ph type="sldNum" sz="quarter" idx="5"/>
          </p:nvPr>
        </p:nvSpPr>
        <p:spPr>
          <a:noFill/>
        </p:spPr>
        <p:txBody>
          <a:bodyPr/>
          <a:lstStyle/>
          <a:p>
            <a:fld id="{181394AD-D2B8-4527-B10A-AAC403E65119}" type="slidenum">
              <a:rPr lang="en-US" smtClean="0"/>
              <a:pPr/>
              <a:t>101</a:t>
            </a:fld>
            <a:endParaRPr lang="en-US" smtClean="0"/>
          </a:p>
        </p:txBody>
      </p:sp>
      <p:sp>
        <p:nvSpPr>
          <p:cNvPr id="166915" name="Rectangle 7"/>
          <p:cNvSpPr txBox="1">
            <a:spLocks noGrp="1" noChangeArrowheads="1"/>
          </p:cNvSpPr>
          <p:nvPr/>
        </p:nvSpPr>
        <p:spPr bwMode="auto">
          <a:xfrm>
            <a:off x="3884613" y="8831263"/>
            <a:ext cx="2971800" cy="463550"/>
          </a:xfrm>
          <a:prstGeom prst="rect">
            <a:avLst/>
          </a:prstGeom>
          <a:noFill/>
          <a:ln w="9525">
            <a:noFill/>
            <a:miter lim="800000"/>
            <a:headEnd/>
            <a:tailEnd/>
          </a:ln>
        </p:spPr>
        <p:txBody>
          <a:bodyPr lIns="92309" tIns="46154" rIns="92309" bIns="46154" anchor="b"/>
          <a:lstStyle/>
          <a:p>
            <a:pPr algn="r" defTabSz="922338"/>
            <a:fld id="{BA4BD8F0-B036-4545-913B-3F3D1942BCE7}" type="slidenum">
              <a:rPr lang="en-US" sz="1200"/>
              <a:pPr algn="r" defTabSz="922338"/>
              <a:t>101</a:t>
            </a:fld>
            <a:endParaRPr lang="en-US" sz="1200"/>
          </a:p>
        </p:txBody>
      </p:sp>
      <p:sp>
        <p:nvSpPr>
          <p:cNvPr id="16691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6917"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0D1D89DB-A841-4118-B799-E3C15E6584A3}" type="slidenum">
              <a:rPr lang="en-US"/>
              <a:pPr/>
              <a:t>26</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Number Placeholder 6"/>
          <p:cNvSpPr>
            <a:spLocks noGrp="1"/>
          </p:cNvSpPr>
          <p:nvPr>
            <p:ph type="sldNum" sz="quarter" idx="5"/>
          </p:nvPr>
        </p:nvSpPr>
        <p:spPr>
          <a:noFill/>
        </p:spPr>
        <p:txBody>
          <a:bodyPr/>
          <a:lstStyle/>
          <a:p>
            <a:fld id="{181394AD-D2B8-4527-B10A-AAC403E65119}" type="slidenum">
              <a:rPr lang="en-US" smtClean="0"/>
              <a:pPr/>
              <a:t>115</a:t>
            </a:fld>
            <a:endParaRPr lang="en-US" smtClean="0"/>
          </a:p>
        </p:txBody>
      </p:sp>
      <p:sp>
        <p:nvSpPr>
          <p:cNvPr id="166915" name="Rectangle 7"/>
          <p:cNvSpPr txBox="1">
            <a:spLocks noGrp="1" noChangeArrowheads="1"/>
          </p:cNvSpPr>
          <p:nvPr/>
        </p:nvSpPr>
        <p:spPr bwMode="auto">
          <a:xfrm>
            <a:off x="3884613" y="8831263"/>
            <a:ext cx="2971800" cy="463550"/>
          </a:xfrm>
          <a:prstGeom prst="rect">
            <a:avLst/>
          </a:prstGeom>
          <a:noFill/>
          <a:ln w="9525">
            <a:noFill/>
            <a:miter lim="800000"/>
            <a:headEnd/>
            <a:tailEnd/>
          </a:ln>
        </p:spPr>
        <p:txBody>
          <a:bodyPr lIns="92309" tIns="46154" rIns="92309" bIns="46154" anchor="b"/>
          <a:lstStyle/>
          <a:p>
            <a:pPr algn="r" defTabSz="922338"/>
            <a:fld id="{BA4BD8F0-B036-4545-913B-3F3D1942BCE7}" type="slidenum">
              <a:rPr lang="en-US" sz="1200"/>
              <a:pPr algn="r" defTabSz="922338"/>
              <a:t>115</a:t>
            </a:fld>
            <a:endParaRPr lang="en-US" sz="1200"/>
          </a:p>
        </p:txBody>
      </p:sp>
      <p:sp>
        <p:nvSpPr>
          <p:cNvPr id="16691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6917"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46EEEC6-130A-4307-8EA9-177AF316D5AB}" type="slidenum">
              <a:rPr lang="en-US" smtClean="0"/>
              <a:pPr>
                <a:defRPr/>
              </a:pPr>
              <a:t>116</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Number Placeholder 6"/>
          <p:cNvSpPr>
            <a:spLocks noGrp="1"/>
          </p:cNvSpPr>
          <p:nvPr>
            <p:ph type="sldNum" sz="quarter" idx="5"/>
          </p:nvPr>
        </p:nvSpPr>
        <p:spPr>
          <a:noFill/>
        </p:spPr>
        <p:txBody>
          <a:bodyPr/>
          <a:lstStyle/>
          <a:p>
            <a:fld id="{181394AD-D2B8-4527-B10A-AAC403E65119}" type="slidenum">
              <a:rPr lang="en-US" smtClean="0"/>
              <a:pPr/>
              <a:t>117</a:t>
            </a:fld>
            <a:endParaRPr lang="en-US" smtClean="0"/>
          </a:p>
        </p:txBody>
      </p:sp>
      <p:sp>
        <p:nvSpPr>
          <p:cNvPr id="166915" name="Rectangle 7"/>
          <p:cNvSpPr txBox="1">
            <a:spLocks noGrp="1" noChangeArrowheads="1"/>
          </p:cNvSpPr>
          <p:nvPr/>
        </p:nvSpPr>
        <p:spPr bwMode="auto">
          <a:xfrm>
            <a:off x="3884613" y="8831263"/>
            <a:ext cx="2971800" cy="463550"/>
          </a:xfrm>
          <a:prstGeom prst="rect">
            <a:avLst/>
          </a:prstGeom>
          <a:noFill/>
          <a:ln w="9525">
            <a:noFill/>
            <a:miter lim="800000"/>
            <a:headEnd/>
            <a:tailEnd/>
          </a:ln>
        </p:spPr>
        <p:txBody>
          <a:bodyPr lIns="92309" tIns="46154" rIns="92309" bIns="46154" anchor="b"/>
          <a:lstStyle/>
          <a:p>
            <a:pPr algn="r" defTabSz="922338"/>
            <a:fld id="{BA4BD8F0-B036-4545-913B-3F3D1942BCE7}" type="slidenum">
              <a:rPr lang="en-US" sz="1200"/>
              <a:pPr algn="r" defTabSz="922338"/>
              <a:t>117</a:t>
            </a:fld>
            <a:endParaRPr lang="en-US" sz="1200"/>
          </a:p>
        </p:txBody>
      </p:sp>
      <p:sp>
        <p:nvSpPr>
          <p:cNvPr id="16691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6917"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8EF5B976-18CB-4ABF-A367-16C6D5FDCC16}" type="slidenum">
              <a:rPr lang="en-US"/>
              <a:pPr/>
              <a:t>27</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6163EF8A-7E27-4C8F-A6FD-E44E52F3E746}" type="slidenum">
              <a:rPr lang="en-US"/>
              <a:pPr/>
              <a:t>28</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B369174-42A0-430B-8F61-A61AFCA1AAB0}" type="slidenum">
              <a:rPr lang="en-US"/>
              <a:pPr/>
              <a:t>29</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B74457E9-34A2-47E9-8FF0-880D65207788}" type="slidenum">
              <a:rPr lang="en-US"/>
              <a:pPr/>
              <a:t>31</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1DE9849-8005-47A7-9A4E-1CE4D68CF797}" type="datetimeFigureOut">
              <a:rPr lang="en-US"/>
              <a:pPr>
                <a:defRPr/>
              </a:pPr>
              <a:t>12/16/2010</a:t>
            </a:fld>
            <a:r>
              <a:rPr lang="en-US"/>
              <a:t>October 2006</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3236AF-57BD-4AF3-B887-A7F4D509649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892FCB4-0329-45EF-99CC-D06B48DB13F7}" type="datetimeFigureOut">
              <a:rPr lang="en-US"/>
              <a:pPr>
                <a:defRPr/>
              </a:pPr>
              <a:t>12/16/2010</a:t>
            </a:fld>
            <a:r>
              <a:rPr lang="en-US"/>
              <a:t>October 2006</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0B7ADB-9D13-4E1B-A7AA-81F764A0E07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2CF4100-3EF2-48AC-AF6F-3DE9367FD985}" type="datetimeFigureOut">
              <a:rPr lang="en-US"/>
              <a:pPr>
                <a:defRPr/>
              </a:pPr>
              <a:t>12/16/2010</a:t>
            </a:fld>
            <a:r>
              <a:rPr lang="en-US"/>
              <a:t>October 2006</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E4DE8-C824-44BA-90D4-D87BBC5DE87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81100" y="609600"/>
            <a:ext cx="771525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57288" y="1981200"/>
            <a:ext cx="3819525"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29213" y="1981200"/>
            <a:ext cx="3819525"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7" name="Footer Placeholder 6"/>
          <p:cNvSpPr>
            <a:spLocks noGrp="1"/>
          </p:cNvSpPr>
          <p:nvPr>
            <p:ph type="ftr" sz="quarter" idx="11"/>
          </p:nvPr>
        </p:nvSpPr>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553200" y="6248400"/>
            <a:ext cx="2133600" cy="457200"/>
          </a:xfrm>
        </p:spPr>
        <p:txBody>
          <a:bodyPr/>
          <a:lstStyle>
            <a:lvl1pPr>
              <a:defRPr/>
            </a:lvl1pPr>
          </a:lstStyle>
          <a:p>
            <a:pPr>
              <a:defRPr/>
            </a:pPr>
            <a:fld id="{92FB86F0-E74E-4DC6-B532-70FA8DFB0C1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495800"/>
          </a:xfrm>
        </p:spPr>
        <p:txBody>
          <a:bodyPr/>
          <a:lstStyle/>
          <a:p>
            <a:pPr lvl="0"/>
            <a:endParaRPr lang="en-US" noProof="0" smtClean="0"/>
          </a:p>
        </p:txBody>
      </p:sp>
      <p:sp>
        <p:nvSpPr>
          <p:cNvPr id="5" name="Date Placeholder 4"/>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pPr>
              <a:defRPr/>
            </a:pPr>
            <a:fld id="{FB6A2687-F0DF-40FA-9FCB-B1B5278A562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917D0B5-88C5-4A5D-B09E-B0C994A74FCD}" type="datetimeFigureOut">
              <a:rPr lang="en-US"/>
              <a:pPr>
                <a:defRPr/>
              </a:pPr>
              <a:t>12/16/2010</a:t>
            </a:fld>
            <a:r>
              <a:rPr lang="en-US"/>
              <a:t>October 2006</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0E41C1-5BB9-4808-AE23-C31D67248F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C4DF5AF-717F-41A1-8E25-5126170C4821}" type="datetimeFigureOut">
              <a:rPr lang="en-US"/>
              <a:pPr>
                <a:defRPr/>
              </a:pPr>
              <a:t>12/16/2010</a:t>
            </a:fld>
            <a:r>
              <a:rPr lang="en-US"/>
              <a:t>October 2006</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CA40E6-9BEB-41E0-9E8E-45BDF91E16D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66DB785E-3644-4DEC-AEEE-82BF65A39668}" type="datetimeFigureOut">
              <a:rPr lang="en-US"/>
              <a:pPr>
                <a:defRPr/>
              </a:pPr>
              <a:t>12/16/2010</a:t>
            </a:fld>
            <a:r>
              <a:rPr lang="en-US"/>
              <a:t>October 2006</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6C9178-2A20-4E17-B116-0DC9FE249B8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3936573C-5CD1-4166-85D4-14571B144416}" type="datetimeFigureOut">
              <a:rPr lang="en-US"/>
              <a:pPr>
                <a:defRPr/>
              </a:pPr>
              <a:t>12/16/2010</a:t>
            </a:fld>
            <a:r>
              <a:rPr lang="en-US"/>
              <a:t>October 2006</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D417A17-74FD-46BD-A6C8-8EF931FB67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6939BE8E-F63F-4CF6-8367-BDCC1F86938B}" type="datetimeFigureOut">
              <a:rPr lang="en-US"/>
              <a:pPr>
                <a:defRPr/>
              </a:pPr>
              <a:t>12/16/2010</a:t>
            </a:fld>
            <a:r>
              <a:rPr lang="en-US"/>
              <a:t>October 2006</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AA2415A-5999-4B1E-8526-CE08F2EB180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CA1AE40-B3B9-4873-8A13-FA7CD009AEC3}" type="datetimeFigureOut">
              <a:rPr lang="en-US"/>
              <a:pPr>
                <a:defRPr/>
              </a:pPr>
              <a:t>12/16/2010</a:t>
            </a:fld>
            <a:r>
              <a:rPr lang="en-US"/>
              <a:t>October 2006</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B0CD86-1CF7-4883-8CC2-12E5DB0038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2D6AE35-D701-49CA-84B3-97CBE9FB687F}" type="datetimeFigureOut">
              <a:rPr lang="en-US"/>
              <a:pPr>
                <a:defRPr/>
              </a:pPr>
              <a:t>12/16/2010</a:t>
            </a:fld>
            <a:r>
              <a:rPr lang="en-US"/>
              <a:t>October 2006</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DE1F94-3EDE-4121-846A-93843FEF86C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113D3F7-9746-4423-9020-A24B7DF44970}" type="datetimeFigureOut">
              <a:rPr lang="en-US"/>
              <a:pPr>
                <a:defRPr/>
              </a:pPr>
              <a:t>12/16/2010</a:t>
            </a:fld>
            <a:r>
              <a:rPr lang="en-US"/>
              <a:t>October 2006</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25CCD0-F2E2-45D3-8D07-7E81B9CFF5B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3901B7EB-F207-442F-BACF-138CDF9EE37A}" type="datetimeFigureOut">
              <a:rPr lang="en-US"/>
              <a:pPr>
                <a:defRPr/>
              </a:pPr>
              <a:t>12/16/2010</a:t>
            </a:fld>
            <a:r>
              <a:rPr lang="en-US"/>
              <a:t>October 2006</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a:defRPr>
            </a:lvl1pPr>
          </a:lstStyle>
          <a:p>
            <a:pPr>
              <a:defRPr/>
            </a:pPr>
            <a:fld id="{908FCA40-A9EA-4299-837D-57F0C589676B}"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www.wpacouncil.org/node/9"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www.copyright.gov/"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www.utsystem.edu/ogc/intellectualproperty/cprtindx.htm"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2.montana.edu/policy/faculty_handbook/fh400.html#430.0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2.montana.edu/irb"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www2.montana.edu/policy/personnel/per400.html"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www.montana.edu/wochelp/borpol/bor400/407.pdf"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1066800" y="1219200"/>
            <a:ext cx="7086600" cy="1920875"/>
          </a:xfrm>
          <a:prstGeom prst="rect">
            <a:avLst/>
          </a:prstGeom>
          <a:noFill/>
          <a:ln w="9525">
            <a:noFill/>
            <a:miter lim="800000"/>
            <a:headEnd/>
            <a:tailEnd/>
          </a:ln>
        </p:spPr>
        <p:txBody>
          <a:bodyPr>
            <a:spAutoFit/>
          </a:bodyPr>
          <a:lstStyle/>
          <a:p>
            <a:pPr algn="ctr" eaLnBrk="1" hangingPunct="1">
              <a:spcBef>
                <a:spcPct val="50000"/>
              </a:spcBef>
            </a:pPr>
            <a:r>
              <a:rPr lang="en-US" sz="6000" b="1" dirty="0">
                <a:solidFill>
                  <a:schemeClr val="tx2"/>
                </a:solidFill>
                <a:latin typeface="Arial" pitchFamily="34" charset="0"/>
              </a:rPr>
              <a:t>Montana State University</a:t>
            </a:r>
          </a:p>
        </p:txBody>
      </p:sp>
      <p:sp>
        <p:nvSpPr>
          <p:cNvPr id="9" name="TextBox 8"/>
          <p:cNvSpPr txBox="1"/>
          <p:nvPr/>
        </p:nvSpPr>
        <p:spPr>
          <a:xfrm>
            <a:off x="990600" y="3471864"/>
            <a:ext cx="7315200" cy="1077218"/>
          </a:xfrm>
          <a:prstGeom prst="rect">
            <a:avLst/>
          </a:prstGeom>
          <a:noFill/>
        </p:spPr>
        <p:txBody>
          <a:bodyPr wrap="square">
            <a:spAutoFit/>
          </a:bodyPr>
          <a:lstStyle/>
          <a:p>
            <a:pPr algn="ctr">
              <a:defRPr/>
            </a:pPr>
            <a:r>
              <a:rPr lang="en-US" sz="3200" b="1" i="1" dirty="0" smtClean="0">
                <a:latin typeface="+mj-lt"/>
              </a:rPr>
              <a:t>Responsible Conduct of Research (RCR) Training - August </a:t>
            </a:r>
            <a:r>
              <a:rPr lang="en-US" sz="3200" b="1" i="1" dirty="0">
                <a:latin typeface="+mj-lt"/>
              </a:rPr>
              <a:t>2010</a:t>
            </a:r>
          </a:p>
        </p:txBody>
      </p:sp>
      <p:sp>
        <p:nvSpPr>
          <p:cNvPr id="4" name="TextBox 3"/>
          <p:cNvSpPr txBox="1"/>
          <p:nvPr/>
        </p:nvSpPr>
        <p:spPr>
          <a:xfrm>
            <a:off x="528640" y="5086352"/>
            <a:ext cx="8077200" cy="338554"/>
          </a:xfrm>
          <a:prstGeom prst="rect">
            <a:avLst/>
          </a:prstGeom>
          <a:noFill/>
        </p:spPr>
        <p:txBody>
          <a:bodyPr wrap="square" rtlCol="0">
            <a:spAutoFit/>
          </a:bodyPr>
          <a:lstStyle/>
          <a:p>
            <a:pPr algn="ctr"/>
            <a:r>
              <a:rPr lang="en-US" sz="1600" dirty="0" smtClean="0">
                <a:solidFill>
                  <a:srgbClr val="FF0000"/>
                </a:solidFill>
                <a:latin typeface="Adobe Garamond Pro" pitchFamily="18" charset="0"/>
              </a:rPr>
              <a:t>Hosted by: President’s Office, Division of Graduate Education &amp; Vice President for Research</a:t>
            </a:r>
            <a:endParaRPr lang="en-US" sz="1600" dirty="0">
              <a:solidFill>
                <a:srgbClr val="FF0000"/>
              </a:solidFill>
              <a:latin typeface="Adobe Garamond Pro"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1008"/>
            <a:ext cx="7772400" cy="1143000"/>
          </a:xfrm>
        </p:spPr>
        <p:txBody>
          <a:bodyPr/>
          <a:lstStyle/>
          <a:p>
            <a:r>
              <a:rPr lang="en-US" b="1" dirty="0" smtClean="0"/>
              <a:t>Components of RCR</a:t>
            </a:r>
            <a:endParaRPr lang="en-US" b="1" dirty="0"/>
          </a:p>
        </p:txBody>
      </p:sp>
      <p:sp>
        <p:nvSpPr>
          <p:cNvPr id="3" name="Content Placeholder 2"/>
          <p:cNvSpPr>
            <a:spLocks noGrp="1"/>
          </p:cNvSpPr>
          <p:nvPr>
            <p:ph idx="1"/>
          </p:nvPr>
        </p:nvSpPr>
        <p:spPr>
          <a:xfrm>
            <a:off x="685800" y="1681152"/>
            <a:ext cx="7772400" cy="4114800"/>
          </a:xfrm>
        </p:spPr>
        <p:txBody>
          <a:bodyPr>
            <a:normAutofit fontScale="77500" lnSpcReduction="20000"/>
          </a:bodyPr>
          <a:lstStyle/>
          <a:p>
            <a:pPr lvl="0"/>
            <a:r>
              <a:rPr lang="en-US" sz="2824" b="1" dirty="0" smtClean="0"/>
              <a:t>Research </a:t>
            </a:r>
            <a:r>
              <a:rPr lang="en-US" sz="2824" b="1" dirty="0"/>
              <a:t>Misconduct</a:t>
            </a:r>
            <a:endParaRPr lang="en-US" sz="2824" dirty="0"/>
          </a:p>
          <a:p>
            <a:pPr lvl="0"/>
            <a:r>
              <a:rPr lang="en-US" sz="2824" b="1" dirty="0"/>
              <a:t>Human and Animal Welfare and Laboratory Safety</a:t>
            </a:r>
            <a:endParaRPr lang="en-US" sz="2824" dirty="0"/>
          </a:p>
          <a:p>
            <a:pPr lvl="0"/>
            <a:r>
              <a:rPr lang="en-US" sz="2824" b="1" dirty="0"/>
              <a:t>Conflict of Interest</a:t>
            </a:r>
            <a:endParaRPr lang="en-US" sz="2824" dirty="0"/>
          </a:p>
          <a:p>
            <a:pPr lvl="0"/>
            <a:r>
              <a:rPr lang="en-US" sz="2824" b="1" dirty="0"/>
              <a:t>Data Acquisition, Security, Management, Ownership, Export Controls</a:t>
            </a:r>
            <a:endParaRPr lang="en-US" sz="2824" dirty="0"/>
          </a:p>
          <a:p>
            <a:pPr lvl="0"/>
            <a:r>
              <a:rPr lang="en-US" sz="2824" b="1" dirty="0"/>
              <a:t>Responsible Authorship and Publication</a:t>
            </a:r>
            <a:endParaRPr lang="en-US" sz="2824" dirty="0"/>
          </a:p>
          <a:p>
            <a:pPr lvl="0"/>
            <a:r>
              <a:rPr lang="en-US" sz="2824" b="1" dirty="0"/>
              <a:t>Peer Review</a:t>
            </a:r>
            <a:endParaRPr lang="en-US" sz="2824" dirty="0"/>
          </a:p>
          <a:p>
            <a:pPr lvl="0"/>
            <a:r>
              <a:rPr lang="en-US" sz="2824" b="1" dirty="0"/>
              <a:t>Collaborative Research</a:t>
            </a:r>
            <a:endParaRPr lang="en-US" sz="2824" dirty="0"/>
          </a:p>
          <a:p>
            <a:pPr lvl="0"/>
            <a:r>
              <a:rPr lang="en-US" sz="2824" b="1" dirty="0"/>
              <a:t>Mentor/Mentee Responsibilities and Relationships</a:t>
            </a:r>
            <a:endParaRPr lang="en-US" sz="2824" dirty="0"/>
          </a:p>
          <a:p>
            <a:pPr lvl="0"/>
            <a:r>
              <a:rPr lang="en-US" sz="2824" b="1" dirty="0"/>
              <a:t>Societal Responsibilities</a:t>
            </a:r>
            <a:endParaRPr lang="en-US" sz="2824" dirty="0"/>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Information Security Resources</a:t>
            </a:r>
            <a:endParaRPr lang="en-US" sz="4000" b="1" dirty="0"/>
          </a:p>
        </p:txBody>
      </p:sp>
      <p:sp>
        <p:nvSpPr>
          <p:cNvPr id="3" name="Content Placeholder 2"/>
          <p:cNvSpPr>
            <a:spLocks noGrp="1"/>
          </p:cNvSpPr>
          <p:nvPr>
            <p:ph idx="1"/>
          </p:nvPr>
        </p:nvSpPr>
        <p:spPr>
          <a:xfrm>
            <a:off x="685800" y="1752600"/>
            <a:ext cx="7772400" cy="4114800"/>
          </a:xfrm>
        </p:spPr>
        <p:txBody>
          <a:bodyPr/>
          <a:lstStyle/>
          <a:p>
            <a:r>
              <a:rPr lang="en-US" sz="2200" u="sng" dirty="0" smtClean="0"/>
              <a:t>Enterprise Security Group</a:t>
            </a:r>
            <a:r>
              <a:rPr lang="en-US" sz="2200" dirty="0" smtClean="0"/>
              <a:t>: itsecurity@montana.edu</a:t>
            </a:r>
          </a:p>
          <a:p>
            <a:endParaRPr lang="en-US" sz="2200" u="sng" dirty="0" smtClean="0"/>
          </a:p>
          <a:p>
            <a:r>
              <a:rPr lang="en-US" sz="2200" u="sng" dirty="0" smtClean="0"/>
              <a:t>IT Center Help Desk</a:t>
            </a:r>
            <a:r>
              <a:rPr lang="en-US" sz="2200" dirty="0" smtClean="0"/>
              <a:t>:                                                     994-1777;  helpdesk@montana.edu</a:t>
            </a:r>
          </a:p>
          <a:p>
            <a:endParaRPr lang="en-US" sz="2200" u="sng" dirty="0" smtClean="0"/>
          </a:p>
          <a:p>
            <a:r>
              <a:rPr lang="en-US" sz="2200" u="sng" dirty="0" smtClean="0"/>
              <a:t>Safe Computing Web Site</a:t>
            </a:r>
            <a:r>
              <a:rPr lang="en-US" sz="2200" dirty="0" smtClean="0"/>
              <a:t>: http://www.montana.edu/itcenter/safecomputing</a:t>
            </a:r>
          </a:p>
          <a:p>
            <a:endParaRPr lang="en-US" sz="2200" u="sng" dirty="0" smtClean="0"/>
          </a:p>
          <a:p>
            <a:r>
              <a:rPr lang="en-US" sz="2200" u="sng" dirty="0" smtClean="0"/>
              <a:t>Data Stewardship Policy &amp; Guidelines</a:t>
            </a:r>
            <a:r>
              <a:rPr lang="en-US" sz="2200" dirty="0" smtClean="0"/>
              <a:t>: http://www2.montana.edu/policy/itc/data_stewardship.htm</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838200" y="1219200"/>
            <a:ext cx="7086600" cy="1920875"/>
          </a:xfrm>
          <a:prstGeom prst="rect">
            <a:avLst/>
          </a:prstGeom>
          <a:noFill/>
          <a:ln w="9525">
            <a:noFill/>
            <a:miter lim="800000"/>
            <a:headEnd/>
            <a:tailEnd/>
          </a:ln>
        </p:spPr>
        <p:txBody>
          <a:bodyPr>
            <a:spAutoFit/>
          </a:bodyPr>
          <a:lstStyle/>
          <a:p>
            <a:pPr algn="ctr" eaLnBrk="1" hangingPunct="1">
              <a:spcBef>
                <a:spcPct val="50000"/>
              </a:spcBef>
            </a:pPr>
            <a:r>
              <a:rPr lang="en-US" sz="6000" i="1" dirty="0">
                <a:solidFill>
                  <a:schemeClr val="tx2"/>
                </a:solidFill>
              </a:rPr>
              <a:t>Montana State University</a:t>
            </a:r>
          </a:p>
        </p:txBody>
      </p:sp>
      <p:sp>
        <p:nvSpPr>
          <p:cNvPr id="112643" name="Text Box 3"/>
          <p:cNvSpPr txBox="1">
            <a:spLocks noChangeArrowheads="1"/>
          </p:cNvSpPr>
          <p:nvPr/>
        </p:nvSpPr>
        <p:spPr bwMode="auto">
          <a:xfrm>
            <a:off x="1524000" y="4191000"/>
            <a:ext cx="6096000" cy="1006475"/>
          </a:xfrm>
          <a:prstGeom prst="rect">
            <a:avLst/>
          </a:prstGeom>
          <a:noFill/>
          <a:ln w="9525">
            <a:noFill/>
            <a:miter lim="800000"/>
            <a:headEnd/>
            <a:tailEnd/>
          </a:ln>
        </p:spPr>
        <p:txBody>
          <a:bodyPr>
            <a:spAutoFit/>
          </a:bodyPr>
          <a:lstStyle/>
          <a:p>
            <a:pPr algn="ctr" eaLnBrk="1" hangingPunct="1">
              <a:spcBef>
                <a:spcPct val="50000"/>
              </a:spcBef>
            </a:pPr>
            <a:r>
              <a:rPr lang="en-US" sz="6000" dirty="0" smtClean="0">
                <a:solidFill>
                  <a:srgbClr val="3399FF"/>
                </a:solidFill>
              </a:rPr>
              <a:t>Questions?</a:t>
            </a:r>
            <a:endParaRPr lang="en-US" sz="6000" dirty="0">
              <a:solidFill>
                <a:srgbClr val="3399FF"/>
              </a:solidFill>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8487" y="609600"/>
            <a:ext cx="7853230" cy="2649151"/>
          </a:xfrm>
        </p:spPr>
        <p:txBody>
          <a:bodyPr/>
          <a:lstStyle/>
          <a:p>
            <a:r>
              <a:rPr lang="en-US" b="1" dirty="0" smtClean="0"/>
              <a:t>Copyright, Plagiarism, and Responsible Authorship</a:t>
            </a:r>
            <a:endParaRPr lang="en-US" b="1" dirty="0"/>
          </a:p>
        </p:txBody>
      </p:sp>
      <p:sp>
        <p:nvSpPr>
          <p:cNvPr id="3" name="Subtitle 2"/>
          <p:cNvSpPr>
            <a:spLocks noGrp="1"/>
          </p:cNvSpPr>
          <p:nvPr>
            <p:ph type="subTitle" idx="1"/>
          </p:nvPr>
        </p:nvSpPr>
        <p:spPr>
          <a:xfrm>
            <a:off x="1905000" y="3048000"/>
            <a:ext cx="5029200" cy="1447800"/>
          </a:xfrm>
        </p:spPr>
        <p:txBody>
          <a:bodyPr>
            <a:normAutofit/>
          </a:bodyPr>
          <a:lstStyle/>
          <a:p>
            <a:endParaRPr lang="en-US" dirty="0" smtClean="0"/>
          </a:p>
          <a:p>
            <a:r>
              <a:rPr lang="en-US" i="1" dirty="0" smtClean="0"/>
              <a:t>Tamara Miller</a:t>
            </a:r>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Plagiarism</a:t>
            </a:r>
            <a:endParaRPr lang="en-US" b="1" dirty="0"/>
          </a:p>
        </p:txBody>
      </p:sp>
      <p:sp>
        <p:nvSpPr>
          <p:cNvPr id="3" name="Content Placeholder 2"/>
          <p:cNvSpPr>
            <a:spLocks noGrp="1"/>
          </p:cNvSpPr>
          <p:nvPr>
            <p:ph idx="1"/>
          </p:nvPr>
        </p:nvSpPr>
        <p:spPr>
          <a:xfrm>
            <a:off x="838200" y="1676400"/>
            <a:ext cx="7313613" cy="3528496"/>
          </a:xfrm>
        </p:spPr>
        <p:txBody>
          <a:bodyPr>
            <a:normAutofit fontScale="77500" lnSpcReduction="20000"/>
          </a:bodyPr>
          <a:lstStyle/>
          <a:p>
            <a:r>
              <a:rPr lang="en-US" dirty="0" smtClean="0"/>
              <a:t>The unauthorized use or close imitation of the language and thoughts of another author and the representation of them as one's own original work.  ---- </a:t>
            </a:r>
            <a:r>
              <a:rPr lang="en-US" sz="1800" i="1" dirty="0" smtClean="0"/>
              <a:t>Random House Dictionary, © Random House, Inc. 2010.</a:t>
            </a:r>
            <a:r>
              <a:rPr lang="en-US" sz="1800" b="1" dirty="0" smtClean="0"/>
              <a:t> </a:t>
            </a:r>
          </a:p>
          <a:p>
            <a:r>
              <a:rPr lang="en-US" dirty="0" smtClean="0"/>
              <a:t>Directly quoting from a source without acknowledgment </a:t>
            </a:r>
          </a:p>
          <a:p>
            <a:r>
              <a:rPr lang="en-US" dirty="0" smtClean="0"/>
              <a:t>Summarizing another's work without acknowledging the source </a:t>
            </a:r>
          </a:p>
          <a:p>
            <a:r>
              <a:rPr lang="en-US" dirty="0" smtClean="0"/>
              <a:t>Inadvertent or unintentional misuse or appropriation of another's work </a:t>
            </a:r>
            <a:endParaRPr lang="en-US" i="1" dirty="0" smtClean="0"/>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Plagiarism</a:t>
            </a:r>
            <a:endParaRPr lang="en-US" b="1" dirty="0"/>
          </a:p>
        </p:txBody>
      </p:sp>
      <p:sp>
        <p:nvSpPr>
          <p:cNvPr id="3" name="Content Placeholder 2"/>
          <p:cNvSpPr>
            <a:spLocks noGrp="1"/>
          </p:cNvSpPr>
          <p:nvPr>
            <p:ph idx="1"/>
          </p:nvPr>
        </p:nvSpPr>
        <p:spPr>
          <a:xfrm>
            <a:off x="762000" y="1752600"/>
            <a:ext cx="7662864" cy="3411617"/>
          </a:xfrm>
        </p:spPr>
        <p:txBody>
          <a:bodyPr>
            <a:noAutofit/>
          </a:bodyPr>
          <a:lstStyle/>
          <a:p>
            <a:pPr>
              <a:buNone/>
            </a:pPr>
            <a:r>
              <a:rPr lang="en-US" b="1" dirty="0" smtClean="0"/>
              <a:t>410.00    ACADEMIC MISCONDUCT  </a:t>
            </a:r>
          </a:p>
          <a:p>
            <a:pPr>
              <a:buNone/>
            </a:pPr>
            <a:r>
              <a:rPr lang="en-US" sz="2400" dirty="0" smtClean="0"/>
              <a:t>Includes cheating, </a:t>
            </a:r>
            <a:r>
              <a:rPr lang="en-US" sz="2400" dirty="0" smtClean="0">
                <a:solidFill>
                  <a:srgbClr val="FF0000"/>
                </a:solidFill>
              </a:rPr>
              <a:t>plagiarism, </a:t>
            </a:r>
            <a:r>
              <a:rPr lang="en-US" sz="2400" dirty="0" smtClean="0"/>
              <a:t>forgery, falsification, facilitation or aiding academic dishonesty… or tampering with laboratory equipment, experiments, computer programs, or animals without proper authorization … misuse of research data in reporting results ..</a:t>
            </a:r>
            <a:r>
              <a:rPr lang="en-US" sz="2400" dirty="0" smtClean="0">
                <a:solidFill>
                  <a:srgbClr val="FF0000"/>
                </a:solidFill>
              </a:rPr>
              <a:t>.  </a:t>
            </a:r>
            <a:r>
              <a:rPr lang="en-US" sz="2400" i="1" dirty="0" smtClean="0">
                <a:solidFill>
                  <a:srgbClr val="FF0000"/>
                </a:solidFill>
              </a:rPr>
              <a:t>--- MSU Student Conduct Code</a:t>
            </a:r>
          </a:p>
          <a:p>
            <a:endParaRPr lang="en-US" i="1" dirty="0" smtClean="0"/>
          </a:p>
          <a:p>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Avoiding Plagiarism</a:t>
            </a:r>
            <a:endParaRPr lang="en-US" b="1" dirty="0"/>
          </a:p>
        </p:txBody>
      </p:sp>
      <p:sp>
        <p:nvSpPr>
          <p:cNvPr id="3" name="Content Placeholder 2"/>
          <p:cNvSpPr>
            <a:spLocks noGrp="1"/>
          </p:cNvSpPr>
          <p:nvPr>
            <p:ph idx="1"/>
          </p:nvPr>
        </p:nvSpPr>
        <p:spPr>
          <a:xfrm>
            <a:off x="685800" y="1524000"/>
            <a:ext cx="7772400" cy="4114800"/>
          </a:xfrm>
        </p:spPr>
        <p:txBody>
          <a:bodyPr>
            <a:normAutofit/>
          </a:bodyPr>
          <a:lstStyle/>
          <a:p>
            <a:r>
              <a:rPr lang="en-US" b="1" dirty="0" smtClean="0"/>
              <a:t>Cite your sources</a:t>
            </a:r>
          </a:p>
          <a:p>
            <a:r>
              <a:rPr lang="en-US" b="1" dirty="0" smtClean="0"/>
              <a:t>Cite your sources</a:t>
            </a:r>
          </a:p>
          <a:p>
            <a:r>
              <a:rPr lang="en-US" b="1" dirty="0" smtClean="0"/>
              <a:t>Cite your sources</a:t>
            </a:r>
          </a:p>
          <a:p>
            <a:r>
              <a:rPr lang="en-US" b="1" dirty="0" smtClean="0"/>
              <a:t>Defining and Avoiding Plagiarism: </a:t>
            </a:r>
            <a:r>
              <a:rPr lang="en-US" dirty="0" smtClean="0"/>
              <a:t>The Writing Program Administrators Statement on Best Practices   </a:t>
            </a:r>
          </a:p>
          <a:p>
            <a:r>
              <a:rPr lang="en-US" b="1" dirty="0" smtClean="0"/>
              <a:t>(</a:t>
            </a:r>
            <a:r>
              <a:rPr lang="en-US" b="1" dirty="0" smtClean="0">
                <a:hlinkClick r:id="rId2"/>
              </a:rPr>
              <a:t>http://www.wpacouncil.org/node/9</a:t>
            </a:r>
            <a:r>
              <a:rPr lang="en-US" b="1" dirty="0" smtClean="0"/>
              <a:t>)</a:t>
            </a:r>
          </a:p>
          <a:p>
            <a:endParaRPr lang="en-US" b="1" dirty="0" smtClean="0"/>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Copyright law</a:t>
            </a:r>
            <a:endParaRPr lang="en-US" b="1" dirty="0"/>
          </a:p>
        </p:txBody>
      </p:sp>
      <p:sp>
        <p:nvSpPr>
          <p:cNvPr id="3" name="Content Placeholder 2"/>
          <p:cNvSpPr>
            <a:spLocks noGrp="1"/>
          </p:cNvSpPr>
          <p:nvPr>
            <p:ph idx="1"/>
          </p:nvPr>
        </p:nvSpPr>
        <p:spPr>
          <a:xfrm>
            <a:off x="685800" y="1676400"/>
            <a:ext cx="7772400" cy="4114800"/>
          </a:xfrm>
        </p:spPr>
        <p:txBody>
          <a:bodyPr>
            <a:normAutofit/>
          </a:bodyPr>
          <a:lstStyle/>
          <a:p>
            <a:pPr>
              <a:lnSpc>
                <a:spcPct val="120000"/>
              </a:lnSpc>
              <a:buNone/>
            </a:pPr>
            <a:r>
              <a:rPr lang="en-US" dirty="0" smtClean="0">
                <a:hlinkClick r:id="rId2"/>
              </a:rPr>
              <a:t>http://www.copyright.gov/</a:t>
            </a:r>
            <a:endParaRPr lang="en-US" dirty="0" smtClean="0"/>
          </a:p>
          <a:p>
            <a:pPr>
              <a:lnSpc>
                <a:spcPct val="120000"/>
              </a:lnSpc>
              <a:buNone/>
            </a:pPr>
            <a:r>
              <a:rPr lang="en-US" dirty="0" smtClean="0"/>
              <a:t>Copyright is a form of protection that gives exclusive rights to the authors of “original works of authorship” to reproduce, distribute, perform, display, and creative derivative works.</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copyrighted?</a:t>
            </a:r>
            <a:endParaRPr lang="en-US" b="1" dirty="0"/>
          </a:p>
        </p:txBody>
      </p:sp>
      <p:sp>
        <p:nvSpPr>
          <p:cNvPr id="3" name="Content Placeholder 2"/>
          <p:cNvSpPr>
            <a:spLocks noGrp="1"/>
          </p:cNvSpPr>
          <p:nvPr>
            <p:ph idx="1"/>
          </p:nvPr>
        </p:nvSpPr>
        <p:spPr/>
        <p:txBody>
          <a:bodyPr>
            <a:noAutofit/>
          </a:bodyPr>
          <a:lstStyle/>
          <a:p>
            <a:r>
              <a:rPr lang="en-US" sz="2400" dirty="0" smtClean="0"/>
              <a:t>Copyrightable expression is original authorship, fixed in a tangible medium of expression.</a:t>
            </a:r>
          </a:p>
          <a:p>
            <a:r>
              <a:rPr lang="en-US" sz="2400" dirty="0" smtClean="0"/>
              <a:t>Works do not need to be registered with the US Copyright Office in order to be protected.</a:t>
            </a:r>
          </a:p>
          <a:p>
            <a:r>
              <a:rPr lang="en-US" sz="2400" dirty="0" smtClean="0"/>
              <a:t>Works do not need to be published in order to be protected.</a:t>
            </a:r>
            <a:endParaRPr lang="en-US" sz="2400"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Copyright</a:t>
            </a:r>
            <a:endParaRPr lang="en-US" b="1" dirty="0"/>
          </a:p>
        </p:txBody>
      </p:sp>
      <p:sp>
        <p:nvSpPr>
          <p:cNvPr id="3" name="Content Placeholder 2"/>
          <p:cNvSpPr>
            <a:spLocks noGrp="1"/>
          </p:cNvSpPr>
          <p:nvPr>
            <p:ph idx="1"/>
          </p:nvPr>
        </p:nvSpPr>
        <p:spPr>
          <a:xfrm>
            <a:off x="914400" y="1752600"/>
            <a:ext cx="7186653" cy="3267169"/>
          </a:xfrm>
        </p:spPr>
        <p:txBody>
          <a:bodyPr/>
          <a:lstStyle/>
          <a:p>
            <a:r>
              <a:rPr lang="en-US" sz="2800" b="1" dirty="0" smtClean="0"/>
              <a:t>Copyright infringement</a:t>
            </a:r>
            <a:r>
              <a:rPr lang="en-US" sz="2800" dirty="0" smtClean="0"/>
              <a:t> is the unauthorized or prohibited use of works covered by copyright law, in a way that violates one of the copyright owner's exclusive rights, such as the right to reproduce or perform the copyrighted work, or to make derivative works</a:t>
            </a:r>
            <a:r>
              <a:rPr lang="en-US" dirty="0" smtClean="0"/>
              <a:t>. </a:t>
            </a: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Copyright</a:t>
            </a:r>
            <a:endParaRPr lang="en-US" b="1" dirty="0"/>
          </a:p>
        </p:txBody>
      </p:sp>
      <p:sp>
        <p:nvSpPr>
          <p:cNvPr id="3" name="Content Placeholder 2"/>
          <p:cNvSpPr>
            <a:spLocks noGrp="1"/>
          </p:cNvSpPr>
          <p:nvPr>
            <p:ph idx="1"/>
          </p:nvPr>
        </p:nvSpPr>
        <p:spPr/>
        <p:txBody>
          <a:bodyPr>
            <a:normAutofit/>
          </a:bodyPr>
          <a:lstStyle/>
          <a:p>
            <a:pPr>
              <a:lnSpc>
                <a:spcPct val="150000"/>
              </a:lnSpc>
              <a:spcBef>
                <a:spcPts val="1500"/>
              </a:spcBef>
              <a:buNone/>
            </a:pPr>
            <a:r>
              <a:rPr lang="en-US" sz="2400" kern="2000" dirty="0" smtClean="0"/>
              <a:t>“Someone owns just about everything</a:t>
            </a:r>
            <a:br>
              <a:rPr lang="en-US" sz="2400" kern="2000" dirty="0" smtClean="0"/>
            </a:br>
            <a:r>
              <a:rPr lang="en-US" sz="2400" kern="2000" dirty="0" smtClean="0"/>
              <a:t>Fair use lets you use their things</a:t>
            </a:r>
            <a:br>
              <a:rPr lang="en-US" sz="2400" kern="2000" dirty="0" smtClean="0"/>
            </a:br>
            <a:r>
              <a:rPr lang="en-US" sz="2400" kern="2000" dirty="0" smtClean="0"/>
              <a:t>              - But not as much as you'd like to</a:t>
            </a:r>
            <a:br>
              <a:rPr lang="en-US" sz="2400" kern="2000" dirty="0" smtClean="0"/>
            </a:br>
            <a:r>
              <a:rPr lang="en-US" sz="2400" kern="2000" dirty="0" smtClean="0"/>
              <a:t>Sometimes you have to ask for permission</a:t>
            </a:r>
            <a:br>
              <a:rPr lang="en-US" sz="2400" kern="2000" dirty="0" smtClean="0"/>
            </a:br>
            <a:r>
              <a:rPr lang="en-US" sz="2400" kern="2000" dirty="0" smtClean="0"/>
              <a:t>Sometimes you are the owner - think about that!”</a:t>
            </a:r>
          </a:p>
          <a:p>
            <a:pPr>
              <a:buNone/>
            </a:pPr>
            <a:r>
              <a:rPr lang="en-US" sz="1800" i="1" dirty="0" smtClean="0"/>
              <a:t>       --- Georgia Harper, University of Texas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95296"/>
            <a:ext cx="7772400" cy="1143000"/>
          </a:xfrm>
        </p:spPr>
        <p:txBody>
          <a:bodyPr/>
          <a:lstStyle/>
          <a:p>
            <a:r>
              <a:rPr lang="en-US" b="1" dirty="0" smtClean="0"/>
              <a:t>Case Studies</a:t>
            </a:r>
            <a:endParaRPr lang="en-US" b="1" dirty="0"/>
          </a:p>
        </p:txBody>
      </p:sp>
      <p:sp>
        <p:nvSpPr>
          <p:cNvPr id="3" name="Content Placeholder 2"/>
          <p:cNvSpPr>
            <a:spLocks noGrp="1"/>
          </p:cNvSpPr>
          <p:nvPr>
            <p:ph idx="1"/>
          </p:nvPr>
        </p:nvSpPr>
        <p:spPr>
          <a:xfrm>
            <a:off x="685800" y="1866896"/>
            <a:ext cx="7772400" cy="4114800"/>
          </a:xfrm>
        </p:spPr>
        <p:txBody>
          <a:bodyPr/>
          <a:lstStyle/>
          <a:p>
            <a:pPr lvl="1">
              <a:lnSpc>
                <a:spcPct val="150000"/>
              </a:lnSpc>
              <a:buFont typeface="Wingdings" pitchFamily="2" charset="2"/>
              <a:buChar char="Ø"/>
            </a:pPr>
            <a:r>
              <a:rPr lang="en-US" sz="3000" b="1" dirty="0" smtClean="0"/>
              <a:t>Overwhelmed</a:t>
            </a:r>
          </a:p>
          <a:p>
            <a:pPr lvl="1">
              <a:lnSpc>
                <a:spcPct val="150000"/>
              </a:lnSpc>
              <a:buFont typeface="Wingdings" pitchFamily="2" charset="2"/>
              <a:buChar char="Ø"/>
            </a:pPr>
            <a:r>
              <a:rPr lang="en-US" sz="3000" b="1" dirty="0" smtClean="0"/>
              <a:t>Preliminary Data</a:t>
            </a:r>
          </a:p>
          <a:p>
            <a:pPr lvl="1">
              <a:lnSpc>
                <a:spcPct val="150000"/>
              </a:lnSpc>
              <a:buFont typeface="Wingdings" pitchFamily="2" charset="2"/>
              <a:buChar char="Ø"/>
            </a:pPr>
            <a:r>
              <a:rPr lang="en-US" sz="3000" b="1" dirty="0" smtClean="0"/>
              <a:t>Authorship</a:t>
            </a:r>
          </a:p>
          <a:p>
            <a:pPr lvl="1">
              <a:lnSpc>
                <a:spcPct val="150000"/>
              </a:lnSpc>
              <a:buFont typeface="Wingdings" pitchFamily="2" charset="2"/>
              <a:buChar char="Ø"/>
            </a:pPr>
            <a:r>
              <a:rPr lang="en-US" sz="3000" b="1" dirty="0" smtClean="0"/>
              <a:t>Ethics and Pressure</a:t>
            </a:r>
            <a:endParaRPr lang="en-US" sz="3000" b="1"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Fair Use</a:t>
            </a:r>
            <a:endParaRPr lang="en-US" b="1" dirty="0"/>
          </a:p>
        </p:txBody>
      </p:sp>
      <p:sp>
        <p:nvSpPr>
          <p:cNvPr id="3" name="Content Placeholder 2"/>
          <p:cNvSpPr>
            <a:spLocks noGrp="1"/>
          </p:cNvSpPr>
          <p:nvPr>
            <p:ph idx="1"/>
          </p:nvPr>
        </p:nvSpPr>
        <p:spPr>
          <a:xfrm>
            <a:off x="685800" y="1709728"/>
            <a:ext cx="7772400" cy="4114800"/>
          </a:xfrm>
        </p:spPr>
        <p:txBody>
          <a:bodyPr>
            <a:normAutofit fontScale="85000" lnSpcReduction="20000"/>
          </a:bodyPr>
          <a:lstStyle/>
          <a:p>
            <a:r>
              <a:rPr lang="en-US" dirty="0" smtClean="0"/>
              <a:t>Section 107 contains a list of the various purposes for which the reproduction of a particular work may be considered fair, such as criticism, comment, news reporting, </a:t>
            </a:r>
            <a:r>
              <a:rPr lang="en-US" dirty="0" smtClean="0">
                <a:solidFill>
                  <a:srgbClr val="FF0000"/>
                </a:solidFill>
              </a:rPr>
              <a:t>teaching, scholarship, and research</a:t>
            </a:r>
            <a:r>
              <a:rPr lang="en-US" dirty="0" smtClean="0"/>
              <a:t>. Section 107 also sets out four factors to be considered in determining whether or not a particular use is fair.</a:t>
            </a:r>
          </a:p>
          <a:p>
            <a:endParaRPr lang="en-US" dirty="0" smtClean="0"/>
          </a:p>
          <a:p>
            <a:r>
              <a:rPr lang="en-US" dirty="0" smtClean="0"/>
              <a:t>Fair = Non-infringing and no permission is needed</a:t>
            </a:r>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Fair Use Factors</a:t>
            </a:r>
            <a:endParaRPr lang="en-US" b="1" dirty="0"/>
          </a:p>
        </p:txBody>
      </p:sp>
      <p:sp>
        <p:nvSpPr>
          <p:cNvPr id="3" name="Content Placeholder 2"/>
          <p:cNvSpPr>
            <a:spLocks noGrp="1"/>
          </p:cNvSpPr>
          <p:nvPr>
            <p:ph idx="1"/>
          </p:nvPr>
        </p:nvSpPr>
        <p:spPr>
          <a:xfrm>
            <a:off x="514352" y="1610748"/>
            <a:ext cx="7945439" cy="3684582"/>
          </a:xfrm>
        </p:spPr>
        <p:txBody>
          <a:bodyPr>
            <a:normAutofit fontScale="85000" lnSpcReduction="10000"/>
          </a:bodyPr>
          <a:lstStyle/>
          <a:p>
            <a:endParaRPr lang="en-US" dirty="0" smtClean="0"/>
          </a:p>
          <a:p>
            <a:pPr lvl="1">
              <a:lnSpc>
                <a:spcPct val="150000"/>
              </a:lnSpc>
            </a:pPr>
            <a:r>
              <a:rPr lang="en-US" sz="2162" dirty="0" smtClean="0"/>
              <a:t>The</a:t>
            </a:r>
            <a:r>
              <a:rPr lang="en-US" sz="2162" dirty="0" smtClean="0">
                <a:solidFill>
                  <a:srgbClr val="FF0000"/>
                </a:solidFill>
              </a:rPr>
              <a:t> purpose </a:t>
            </a:r>
            <a:r>
              <a:rPr lang="en-US" sz="2162" dirty="0" smtClean="0"/>
              <a:t>and character of the use, including whether such use is of commercial nature or is for nonprofit educational purposes</a:t>
            </a:r>
          </a:p>
          <a:p>
            <a:pPr lvl="1">
              <a:lnSpc>
                <a:spcPct val="150000"/>
              </a:lnSpc>
            </a:pPr>
            <a:r>
              <a:rPr lang="en-US" sz="2162" dirty="0" smtClean="0"/>
              <a:t>The </a:t>
            </a:r>
            <a:r>
              <a:rPr lang="en-US" sz="2162" dirty="0" smtClean="0">
                <a:solidFill>
                  <a:srgbClr val="FF0000"/>
                </a:solidFill>
              </a:rPr>
              <a:t>nature </a:t>
            </a:r>
            <a:r>
              <a:rPr lang="en-US" sz="2162" dirty="0" smtClean="0"/>
              <a:t>of the copyrighted work</a:t>
            </a:r>
          </a:p>
          <a:p>
            <a:pPr lvl="1">
              <a:lnSpc>
                <a:spcPct val="150000"/>
              </a:lnSpc>
            </a:pPr>
            <a:r>
              <a:rPr lang="en-US" sz="2162" dirty="0" smtClean="0"/>
              <a:t>The </a:t>
            </a:r>
            <a:r>
              <a:rPr lang="en-US" sz="2162" dirty="0" smtClean="0">
                <a:solidFill>
                  <a:srgbClr val="FF0000"/>
                </a:solidFill>
              </a:rPr>
              <a:t>amount</a:t>
            </a:r>
            <a:r>
              <a:rPr lang="en-US" sz="2162" dirty="0" smtClean="0"/>
              <a:t> and substantiality of the portion used in relation to the copyrighted work as a whole </a:t>
            </a:r>
          </a:p>
          <a:p>
            <a:pPr lvl="1">
              <a:lnSpc>
                <a:spcPct val="150000"/>
              </a:lnSpc>
            </a:pPr>
            <a:r>
              <a:rPr lang="en-US" sz="2162" dirty="0" smtClean="0"/>
              <a:t>The effect of the use upon the potential </a:t>
            </a:r>
            <a:r>
              <a:rPr lang="en-US" sz="2162" dirty="0" smtClean="0">
                <a:solidFill>
                  <a:srgbClr val="FF0000"/>
                </a:solidFill>
              </a:rPr>
              <a:t>market</a:t>
            </a:r>
            <a:r>
              <a:rPr lang="en-US" sz="2162" dirty="0" smtClean="0"/>
              <a:t> for, or value of, the copyrighted work </a:t>
            </a:r>
          </a:p>
          <a:p>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can you use?</a:t>
            </a:r>
            <a:endParaRPr lang="en-US" b="1" dirty="0"/>
          </a:p>
        </p:txBody>
      </p:sp>
      <p:sp>
        <p:nvSpPr>
          <p:cNvPr id="3" name="Content Placeholder 2"/>
          <p:cNvSpPr>
            <a:spLocks noGrp="1"/>
          </p:cNvSpPr>
          <p:nvPr>
            <p:ph idx="1"/>
          </p:nvPr>
        </p:nvSpPr>
        <p:spPr>
          <a:xfrm>
            <a:off x="685800" y="1709728"/>
            <a:ext cx="7772400" cy="4114800"/>
          </a:xfrm>
        </p:spPr>
        <p:txBody>
          <a:bodyPr/>
          <a:lstStyle/>
          <a:p>
            <a:r>
              <a:rPr lang="en-US" sz="2800" dirty="0" smtClean="0"/>
              <a:t>Want to use images? videos? words? songs? designs? layouts? illustrations? diagrams? charts? graphs? </a:t>
            </a:r>
          </a:p>
          <a:p>
            <a:r>
              <a:rPr lang="en-US" sz="2800" dirty="0" smtClean="0"/>
              <a:t>Want to create things with them?</a:t>
            </a:r>
          </a:p>
          <a:p>
            <a:r>
              <a:rPr lang="en-US" sz="2800" dirty="0" smtClean="0"/>
              <a:t>You need a crash course in copyright </a:t>
            </a:r>
            <a:r>
              <a:rPr lang="en-US" sz="2800" u="sng" dirty="0" smtClean="0">
                <a:hlinkClick r:id="rId2"/>
              </a:rPr>
              <a:t>http://www.utsystem.edu/ogc/intellectualproperty/cprtindx.htm</a:t>
            </a:r>
            <a:endParaRPr lang="en-US" sz="2800" dirty="0" smtClean="0"/>
          </a:p>
          <a:p>
            <a:r>
              <a:rPr lang="en-US" sz="2800" dirty="0" smtClean="0"/>
              <a:t>University of Texas Copyright guidance</a:t>
            </a:r>
            <a:endParaRPr lang="en-US" sz="2800"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Theses</a:t>
            </a:r>
            <a:endParaRPr lang="en-US" b="1" dirty="0"/>
          </a:p>
        </p:txBody>
      </p:sp>
      <p:sp>
        <p:nvSpPr>
          <p:cNvPr id="3" name="Content Placeholder 2"/>
          <p:cNvSpPr>
            <a:spLocks noGrp="1"/>
          </p:cNvSpPr>
          <p:nvPr>
            <p:ph idx="1"/>
          </p:nvPr>
        </p:nvSpPr>
        <p:spPr>
          <a:xfrm>
            <a:off x="739775" y="1725294"/>
            <a:ext cx="7662864" cy="4044170"/>
          </a:xfrm>
        </p:spPr>
        <p:txBody>
          <a:bodyPr vert="horz">
            <a:noAutofit/>
          </a:bodyPr>
          <a:lstStyle/>
          <a:p>
            <a:pPr>
              <a:buNone/>
            </a:pPr>
            <a:r>
              <a:rPr lang="en-US" sz="2000" b="1" dirty="0" smtClean="0"/>
              <a:t>STATEMENT OF PERMISSION TO USE</a:t>
            </a:r>
          </a:p>
          <a:p>
            <a:pPr>
              <a:buNone/>
            </a:pPr>
            <a:r>
              <a:rPr lang="en-US" sz="2000" dirty="0" smtClean="0"/>
              <a:t>In presenting this thesis in partial fulfillment of the requirements for a master’s degree at Montana State University, I agree that the Library shall make it available to borrowers under rules of the Library.</a:t>
            </a:r>
          </a:p>
          <a:p>
            <a:pPr>
              <a:buNone/>
            </a:pPr>
            <a:r>
              <a:rPr lang="en-US" sz="2000" dirty="0" smtClean="0"/>
              <a:t>If I have indicated my intention to copyright this paper by including a copyright notice page, copying is allowable only for scholarly purposes, consistent with “fair use” as prescribed in the U. S. Copyright Law. Requests for permission for extended quotation from or reproduction of this paper in whole or in parts may be granted only by the copyright holder.</a:t>
            </a:r>
            <a:endParaRPr lang="en-US" sz="2000"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Creative Commons</a:t>
            </a:r>
            <a:endParaRPr lang="en-US" b="1" dirty="0"/>
          </a:p>
        </p:txBody>
      </p:sp>
      <p:sp>
        <p:nvSpPr>
          <p:cNvPr id="3" name="Content Placeholder 2"/>
          <p:cNvSpPr>
            <a:spLocks noGrp="1"/>
          </p:cNvSpPr>
          <p:nvPr>
            <p:ph idx="1"/>
          </p:nvPr>
        </p:nvSpPr>
        <p:spPr>
          <a:xfrm>
            <a:off x="685800" y="1766880"/>
            <a:ext cx="7772400" cy="4114800"/>
          </a:xfrm>
        </p:spPr>
        <p:txBody>
          <a:bodyPr>
            <a:normAutofit/>
          </a:bodyPr>
          <a:lstStyle/>
          <a:p>
            <a:r>
              <a:rPr lang="en-US" b="1" dirty="0" smtClean="0"/>
              <a:t>You may wish to license your work </a:t>
            </a:r>
          </a:p>
          <a:p>
            <a:r>
              <a:rPr lang="en-US" dirty="0" smtClean="0"/>
              <a:t>http://creativecommons.org/ </a:t>
            </a:r>
          </a:p>
          <a:p>
            <a:r>
              <a:rPr lang="en-US" dirty="0" smtClean="0"/>
              <a:t>With a Creative Commons license, </a:t>
            </a:r>
            <a:r>
              <a:rPr lang="en-US" b="1" dirty="0" smtClean="0"/>
              <a:t>you keep your copyright</a:t>
            </a:r>
            <a:r>
              <a:rPr lang="en-US" dirty="0" smtClean="0"/>
              <a:t> but allow people to copy and distribute your work provided they give you credit — and only on the conditions you specify.</a:t>
            </a:r>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838200" y="1219200"/>
            <a:ext cx="7086600" cy="1920875"/>
          </a:xfrm>
          <a:prstGeom prst="rect">
            <a:avLst/>
          </a:prstGeom>
          <a:noFill/>
          <a:ln w="9525">
            <a:noFill/>
            <a:miter lim="800000"/>
            <a:headEnd/>
            <a:tailEnd/>
          </a:ln>
        </p:spPr>
        <p:txBody>
          <a:bodyPr>
            <a:spAutoFit/>
          </a:bodyPr>
          <a:lstStyle/>
          <a:p>
            <a:pPr algn="ctr" eaLnBrk="1" hangingPunct="1">
              <a:spcBef>
                <a:spcPct val="50000"/>
              </a:spcBef>
            </a:pPr>
            <a:r>
              <a:rPr lang="en-US" sz="6000" i="1" dirty="0">
                <a:solidFill>
                  <a:schemeClr val="tx2"/>
                </a:solidFill>
              </a:rPr>
              <a:t>Montana State University</a:t>
            </a:r>
          </a:p>
        </p:txBody>
      </p:sp>
      <p:sp>
        <p:nvSpPr>
          <p:cNvPr id="112643" name="Text Box 3"/>
          <p:cNvSpPr txBox="1">
            <a:spLocks noChangeArrowheads="1"/>
          </p:cNvSpPr>
          <p:nvPr/>
        </p:nvSpPr>
        <p:spPr bwMode="auto">
          <a:xfrm>
            <a:off x="1524000" y="4191000"/>
            <a:ext cx="6096000" cy="1006475"/>
          </a:xfrm>
          <a:prstGeom prst="rect">
            <a:avLst/>
          </a:prstGeom>
          <a:noFill/>
          <a:ln w="9525">
            <a:noFill/>
            <a:miter lim="800000"/>
            <a:headEnd/>
            <a:tailEnd/>
          </a:ln>
        </p:spPr>
        <p:txBody>
          <a:bodyPr>
            <a:spAutoFit/>
          </a:bodyPr>
          <a:lstStyle/>
          <a:p>
            <a:pPr algn="ctr" eaLnBrk="1" hangingPunct="1">
              <a:spcBef>
                <a:spcPct val="50000"/>
              </a:spcBef>
            </a:pPr>
            <a:r>
              <a:rPr lang="en-US" sz="6000" dirty="0" smtClean="0">
                <a:solidFill>
                  <a:srgbClr val="3399FF"/>
                </a:solidFill>
              </a:rPr>
              <a:t>Questions?</a:t>
            </a:r>
            <a:endParaRPr lang="en-US" sz="6000" dirty="0">
              <a:solidFill>
                <a:srgbClr val="3399FF"/>
              </a:solidFill>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28600"/>
            <a:ext cx="7772400" cy="1676400"/>
          </a:xfrm>
        </p:spPr>
        <p:txBody>
          <a:bodyPr/>
          <a:lstStyle/>
          <a:p>
            <a:pPr algn="ctr">
              <a:buNone/>
            </a:pPr>
            <a:r>
              <a:rPr lang="en-US" sz="4400" b="1" dirty="0" smtClean="0">
                <a:solidFill>
                  <a:srgbClr val="FFC000"/>
                </a:solidFill>
              </a:rPr>
              <a:t>CITI demo –handout</a:t>
            </a:r>
            <a:endParaRPr lang="en-US" i="1" dirty="0"/>
          </a:p>
        </p:txBody>
      </p:sp>
      <p:pic>
        <p:nvPicPr>
          <p:cNvPr id="4" name="Picture 7"/>
          <p:cNvPicPr>
            <a:picLocks noChangeAspect="1" noChangeArrowheads="1"/>
          </p:cNvPicPr>
          <p:nvPr/>
        </p:nvPicPr>
        <p:blipFill>
          <a:blip r:embed="rId3" cstate="print"/>
          <a:srcRect l="49840"/>
          <a:stretch>
            <a:fillRect/>
          </a:stretch>
        </p:blipFill>
        <p:spPr bwMode="auto">
          <a:xfrm>
            <a:off x="914400" y="1343024"/>
            <a:ext cx="7589274" cy="4524376"/>
          </a:xfrm>
          <a:prstGeom prst="rect">
            <a:avLst/>
          </a:prstGeom>
          <a:noFill/>
          <a:ln w="9525">
            <a:noFill/>
            <a:miter lim="800000"/>
            <a:headEnd/>
            <a:tailEnd/>
          </a:ln>
        </p:spPr>
      </p:pic>
      <p:sp>
        <p:nvSpPr>
          <p:cNvPr id="5" name="Text Box 3"/>
          <p:cNvSpPr txBox="1">
            <a:spLocks noChangeArrowheads="1"/>
          </p:cNvSpPr>
          <p:nvPr/>
        </p:nvSpPr>
        <p:spPr bwMode="auto">
          <a:xfrm>
            <a:off x="2209800" y="5791208"/>
            <a:ext cx="6096000" cy="707886"/>
          </a:xfrm>
          <a:prstGeom prst="rect">
            <a:avLst/>
          </a:prstGeom>
          <a:noFill/>
          <a:ln w="9525">
            <a:noFill/>
            <a:miter lim="800000"/>
            <a:headEnd/>
            <a:tailEnd/>
          </a:ln>
        </p:spPr>
        <p:txBody>
          <a:bodyPr>
            <a:spAutoFit/>
          </a:bodyPr>
          <a:lstStyle/>
          <a:p>
            <a:pPr algn="ctr" eaLnBrk="1" hangingPunct="1">
              <a:spcBef>
                <a:spcPct val="50000"/>
              </a:spcBef>
            </a:pPr>
            <a:r>
              <a:rPr lang="en-US" sz="4000" i="1" dirty="0" smtClean="0">
                <a:latin typeface="+mn-lt"/>
              </a:rPr>
              <a:t>Sandy Sward</a:t>
            </a:r>
            <a:endParaRPr lang="en-US" sz="4000" i="1" dirty="0">
              <a:latin typeface="+mn-lt"/>
            </a:endParaRPr>
          </a:p>
        </p:txBody>
      </p:sp>
      <p:sp>
        <p:nvSpPr>
          <p:cNvPr id="6" name="TextBox 5"/>
          <p:cNvSpPr txBox="1"/>
          <p:nvPr/>
        </p:nvSpPr>
        <p:spPr>
          <a:xfrm>
            <a:off x="1676400" y="838200"/>
            <a:ext cx="5638800" cy="461665"/>
          </a:xfrm>
          <a:prstGeom prst="rect">
            <a:avLst/>
          </a:prstGeom>
          <a:noFill/>
        </p:spPr>
        <p:txBody>
          <a:bodyPr wrap="square" rtlCol="0">
            <a:spAutoFit/>
          </a:bodyPr>
          <a:lstStyle/>
          <a:p>
            <a:pPr algn="ctr"/>
            <a:r>
              <a:rPr lang="en-US" dirty="0" smtClean="0">
                <a:latin typeface="+mn-lt"/>
              </a:rPr>
              <a:t>www.citiprogram.org</a:t>
            </a:r>
            <a:endParaRPr lang="en-US" dirty="0">
              <a:latin typeface="+mn-lt"/>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838200" y="1219200"/>
            <a:ext cx="7086600" cy="1920875"/>
          </a:xfrm>
          <a:prstGeom prst="rect">
            <a:avLst/>
          </a:prstGeom>
          <a:noFill/>
          <a:ln w="9525">
            <a:noFill/>
            <a:miter lim="800000"/>
            <a:headEnd/>
            <a:tailEnd/>
          </a:ln>
        </p:spPr>
        <p:txBody>
          <a:bodyPr>
            <a:spAutoFit/>
          </a:bodyPr>
          <a:lstStyle/>
          <a:p>
            <a:pPr algn="ctr" eaLnBrk="1" hangingPunct="1">
              <a:spcBef>
                <a:spcPct val="50000"/>
              </a:spcBef>
            </a:pPr>
            <a:r>
              <a:rPr lang="en-US" sz="6000" i="1" dirty="0">
                <a:solidFill>
                  <a:schemeClr val="tx2"/>
                </a:solidFill>
              </a:rPr>
              <a:t>Montana State University</a:t>
            </a:r>
          </a:p>
        </p:txBody>
      </p:sp>
      <p:sp>
        <p:nvSpPr>
          <p:cNvPr id="112643" name="Text Box 3"/>
          <p:cNvSpPr txBox="1">
            <a:spLocks noChangeArrowheads="1"/>
          </p:cNvSpPr>
          <p:nvPr/>
        </p:nvSpPr>
        <p:spPr bwMode="auto">
          <a:xfrm>
            <a:off x="1524000" y="4191000"/>
            <a:ext cx="6096000" cy="1006475"/>
          </a:xfrm>
          <a:prstGeom prst="rect">
            <a:avLst/>
          </a:prstGeom>
          <a:noFill/>
          <a:ln w="9525">
            <a:noFill/>
            <a:miter lim="800000"/>
            <a:headEnd/>
            <a:tailEnd/>
          </a:ln>
        </p:spPr>
        <p:txBody>
          <a:bodyPr>
            <a:spAutoFit/>
          </a:bodyPr>
          <a:lstStyle/>
          <a:p>
            <a:pPr algn="ctr" eaLnBrk="1" hangingPunct="1">
              <a:spcBef>
                <a:spcPct val="50000"/>
              </a:spcBef>
            </a:pPr>
            <a:r>
              <a:rPr lang="en-US" sz="6000" dirty="0" smtClean="0">
                <a:solidFill>
                  <a:srgbClr val="3399FF"/>
                </a:solidFill>
              </a:rPr>
              <a:t>Questions?</a:t>
            </a:r>
            <a:endParaRPr lang="en-US" sz="6000" dirty="0">
              <a:solidFill>
                <a:srgbClr val="3399F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838200" y="1219200"/>
            <a:ext cx="7086600" cy="1920875"/>
          </a:xfrm>
          <a:prstGeom prst="rect">
            <a:avLst/>
          </a:prstGeom>
          <a:noFill/>
          <a:ln w="9525">
            <a:noFill/>
            <a:miter lim="800000"/>
            <a:headEnd/>
            <a:tailEnd/>
          </a:ln>
        </p:spPr>
        <p:txBody>
          <a:bodyPr>
            <a:spAutoFit/>
          </a:bodyPr>
          <a:lstStyle/>
          <a:p>
            <a:pPr algn="ctr" eaLnBrk="1" hangingPunct="1">
              <a:spcBef>
                <a:spcPct val="50000"/>
              </a:spcBef>
            </a:pPr>
            <a:r>
              <a:rPr lang="en-US" sz="6000" i="1" dirty="0">
                <a:solidFill>
                  <a:schemeClr val="tx2"/>
                </a:solidFill>
              </a:rPr>
              <a:t>Montana State University</a:t>
            </a:r>
          </a:p>
        </p:txBody>
      </p:sp>
      <p:sp>
        <p:nvSpPr>
          <p:cNvPr id="112643" name="Text Box 3"/>
          <p:cNvSpPr txBox="1">
            <a:spLocks noChangeArrowheads="1"/>
          </p:cNvSpPr>
          <p:nvPr/>
        </p:nvSpPr>
        <p:spPr bwMode="auto">
          <a:xfrm>
            <a:off x="1524000" y="4191000"/>
            <a:ext cx="6096000" cy="1006475"/>
          </a:xfrm>
          <a:prstGeom prst="rect">
            <a:avLst/>
          </a:prstGeom>
          <a:noFill/>
          <a:ln w="9525">
            <a:noFill/>
            <a:miter lim="800000"/>
            <a:headEnd/>
            <a:tailEnd/>
          </a:ln>
        </p:spPr>
        <p:txBody>
          <a:bodyPr>
            <a:spAutoFit/>
          </a:bodyPr>
          <a:lstStyle/>
          <a:p>
            <a:pPr algn="ctr" eaLnBrk="1" hangingPunct="1">
              <a:spcBef>
                <a:spcPct val="50000"/>
              </a:spcBef>
            </a:pPr>
            <a:r>
              <a:rPr lang="en-US" sz="6000" dirty="0" smtClean="0">
                <a:solidFill>
                  <a:srgbClr val="3399FF"/>
                </a:solidFill>
              </a:rPr>
              <a:t>Questions?</a:t>
            </a:r>
            <a:endParaRPr lang="en-US" sz="6000" dirty="0">
              <a:solidFill>
                <a:srgbClr val="3399FF"/>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Research Misconduct Policy</a:t>
            </a:r>
            <a:endParaRPr lang="en-US" b="1" dirty="0"/>
          </a:p>
        </p:txBody>
      </p:sp>
      <p:sp>
        <p:nvSpPr>
          <p:cNvPr id="3" name="Subtitle 2"/>
          <p:cNvSpPr>
            <a:spLocks noGrp="1"/>
          </p:cNvSpPr>
          <p:nvPr>
            <p:ph type="subTitle" idx="1"/>
          </p:nvPr>
        </p:nvSpPr>
        <p:spPr/>
        <p:txBody>
          <a:bodyPr/>
          <a:lstStyle/>
          <a:p>
            <a:r>
              <a:rPr lang="en-US" sz="4000" i="1" dirty="0" smtClean="0"/>
              <a:t>Pam Merrell</a:t>
            </a:r>
            <a:endParaRPr lang="en-US" sz="4000"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Misconduct Regulation</a:t>
            </a:r>
            <a:endParaRPr lang="en-US" b="1" dirty="0"/>
          </a:p>
        </p:txBody>
      </p:sp>
      <p:sp>
        <p:nvSpPr>
          <p:cNvPr id="3" name="Content Placeholder 2"/>
          <p:cNvSpPr>
            <a:spLocks noGrp="1"/>
          </p:cNvSpPr>
          <p:nvPr>
            <p:ph idx="1"/>
          </p:nvPr>
        </p:nvSpPr>
        <p:spPr/>
        <p:txBody>
          <a:bodyPr/>
          <a:lstStyle/>
          <a:p>
            <a:r>
              <a:rPr lang="en-US" dirty="0" smtClean="0"/>
              <a:t>Federal funding agencies (Primarily Public Health Service—including NIH) require specific policies and procedures</a:t>
            </a:r>
          </a:p>
          <a:p>
            <a:r>
              <a:rPr lang="en-US" dirty="0" smtClean="0"/>
              <a:t>MSU Research Misconduct Policy:</a:t>
            </a:r>
          </a:p>
          <a:p>
            <a:endParaRPr lang="en-US" sz="2400" dirty="0" smtClean="0"/>
          </a:p>
          <a:p>
            <a:pPr>
              <a:buNone/>
            </a:pPr>
            <a:r>
              <a:rPr lang="en-US" sz="2400" dirty="0" smtClean="0"/>
              <a:t>	</a:t>
            </a:r>
            <a:r>
              <a:rPr lang="en-US" sz="2400" dirty="0" smtClean="0">
                <a:hlinkClick r:id="rId2"/>
              </a:rPr>
              <a:t>http://www2.montana.edu/policy/faculty_handbook/fh400.html#430.00</a:t>
            </a: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Misconduct -Definition </a:t>
            </a:r>
            <a:endParaRPr lang="en-US" b="1" dirty="0"/>
          </a:p>
        </p:txBody>
      </p:sp>
      <p:sp>
        <p:nvSpPr>
          <p:cNvPr id="3" name="Content Placeholder 2"/>
          <p:cNvSpPr>
            <a:spLocks noGrp="1"/>
          </p:cNvSpPr>
          <p:nvPr>
            <p:ph idx="1"/>
          </p:nvPr>
        </p:nvSpPr>
        <p:spPr/>
        <p:txBody>
          <a:bodyPr>
            <a:normAutofit/>
          </a:bodyPr>
          <a:lstStyle/>
          <a:p>
            <a:pPr>
              <a:buNone/>
            </a:pPr>
            <a:r>
              <a:rPr lang="en-US" dirty="0" smtClean="0"/>
              <a:t>Plagiarism: </a:t>
            </a:r>
          </a:p>
          <a:p>
            <a:pPr>
              <a:buNone/>
            </a:pPr>
            <a:r>
              <a:rPr lang="en-US" dirty="0"/>
              <a:t>	</a:t>
            </a:r>
            <a:r>
              <a:rPr lang="en-US" dirty="0" smtClean="0"/>
              <a:t>“the appropriation of another person's ideas, processes, results, or words without giving appropriate credit. “</a:t>
            </a:r>
            <a:br>
              <a:rPr lang="en-US" dirty="0" smtClean="0"/>
            </a:br>
            <a:endParaRPr lang="en-US" dirty="0" smtClean="0"/>
          </a:p>
          <a:p>
            <a:pPr lvl="1">
              <a:buNone/>
            </a:pPr>
            <a:endParaRPr lang="en-US" dirty="0" smtClean="0"/>
          </a:p>
          <a:p>
            <a:pPr lvl="1"/>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Misconduct-Definition</a:t>
            </a:r>
            <a:endParaRPr lang="en-US" b="1" dirty="0"/>
          </a:p>
        </p:txBody>
      </p:sp>
      <p:sp>
        <p:nvSpPr>
          <p:cNvPr id="3" name="Content Placeholder 2"/>
          <p:cNvSpPr>
            <a:spLocks noGrp="1"/>
          </p:cNvSpPr>
          <p:nvPr>
            <p:ph idx="1"/>
          </p:nvPr>
        </p:nvSpPr>
        <p:spPr/>
        <p:txBody>
          <a:bodyPr/>
          <a:lstStyle/>
          <a:p>
            <a:pPr>
              <a:buNone/>
            </a:pPr>
            <a:r>
              <a:rPr lang="en-US" dirty="0" smtClean="0"/>
              <a:t>Fabrication:</a:t>
            </a:r>
          </a:p>
          <a:p>
            <a:pPr>
              <a:buNone/>
            </a:pPr>
            <a:r>
              <a:rPr lang="en-US" dirty="0" smtClean="0"/>
              <a:t>	“making up data or results and recording or reporting them.”</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Misconduct - Definition</a:t>
            </a:r>
            <a:endParaRPr lang="en-US" b="1" dirty="0"/>
          </a:p>
        </p:txBody>
      </p:sp>
      <p:sp>
        <p:nvSpPr>
          <p:cNvPr id="3" name="Content Placeholder 2"/>
          <p:cNvSpPr>
            <a:spLocks noGrp="1"/>
          </p:cNvSpPr>
          <p:nvPr>
            <p:ph idx="1"/>
          </p:nvPr>
        </p:nvSpPr>
        <p:spPr/>
        <p:txBody>
          <a:bodyPr/>
          <a:lstStyle/>
          <a:p>
            <a:pPr>
              <a:buNone/>
            </a:pPr>
            <a:r>
              <a:rPr lang="en-US" dirty="0" smtClean="0"/>
              <a:t>Falsification: </a:t>
            </a:r>
          </a:p>
          <a:p>
            <a:pPr>
              <a:buNone/>
            </a:pPr>
            <a:r>
              <a:rPr lang="en-US" dirty="0"/>
              <a:t>	</a:t>
            </a:r>
            <a:r>
              <a:rPr lang="en-US" dirty="0" smtClean="0"/>
              <a:t>“manipulating research materials, equipment, or processes, or changing or omitting data or results such that the research is not accurately represented in the research record.”</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Misconduct - NOT </a:t>
            </a:r>
            <a:endParaRPr lang="en-US" b="1" dirty="0"/>
          </a:p>
        </p:txBody>
      </p:sp>
      <p:sp>
        <p:nvSpPr>
          <p:cNvPr id="3" name="Content Placeholder 2"/>
          <p:cNvSpPr>
            <a:spLocks noGrp="1"/>
          </p:cNvSpPr>
          <p:nvPr>
            <p:ph idx="1"/>
          </p:nvPr>
        </p:nvSpPr>
        <p:spPr>
          <a:xfrm>
            <a:off x="685800" y="1981200"/>
            <a:ext cx="7772400" cy="2667000"/>
          </a:xfrm>
        </p:spPr>
        <p:txBody>
          <a:bodyPr/>
          <a:lstStyle/>
          <a:p>
            <a:pPr>
              <a:buFont typeface="Wingdings" pitchFamily="2" charset="2"/>
              <a:buChar char="ü"/>
            </a:pPr>
            <a:r>
              <a:rPr lang="en-US" dirty="0" smtClean="0"/>
              <a:t>Authorship Disputes</a:t>
            </a:r>
          </a:p>
          <a:p>
            <a:pPr>
              <a:buFont typeface="Wingdings" pitchFamily="2" charset="2"/>
              <a:buChar char="ü"/>
            </a:pPr>
            <a:endParaRPr lang="en-US" dirty="0" smtClean="0"/>
          </a:p>
          <a:p>
            <a:pPr>
              <a:buFont typeface="Wingdings" pitchFamily="2" charset="2"/>
              <a:buChar char="ü"/>
            </a:pPr>
            <a:r>
              <a:rPr lang="en-US" dirty="0" smtClean="0"/>
              <a:t>Research misconduct does not include honest error or differences of opinion.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6"/>
            <a:ext cx="7772400" cy="1143000"/>
          </a:xfrm>
        </p:spPr>
        <p:txBody>
          <a:bodyPr/>
          <a:lstStyle/>
          <a:p>
            <a:r>
              <a:rPr lang="en-US" b="1" dirty="0" smtClean="0"/>
              <a:t>Reporting Research Misconduct</a:t>
            </a:r>
            <a:endParaRPr lang="en-US" b="1" dirty="0"/>
          </a:p>
        </p:txBody>
      </p:sp>
      <p:sp>
        <p:nvSpPr>
          <p:cNvPr id="3" name="Content Placeholder 2"/>
          <p:cNvSpPr>
            <a:spLocks noGrp="1"/>
          </p:cNvSpPr>
          <p:nvPr>
            <p:ph idx="1"/>
          </p:nvPr>
        </p:nvSpPr>
        <p:spPr>
          <a:xfrm>
            <a:off x="685800" y="2324112"/>
            <a:ext cx="7772400" cy="2133600"/>
          </a:xfrm>
        </p:spPr>
        <p:txBody>
          <a:bodyPr/>
          <a:lstStyle/>
          <a:p>
            <a:r>
              <a:rPr lang="en-US" dirty="0" smtClean="0"/>
              <a:t>Report to Dept. Head or Dean</a:t>
            </a:r>
          </a:p>
          <a:p>
            <a:r>
              <a:rPr lang="en-US" dirty="0" smtClean="0"/>
              <a:t>They report to VP Research</a:t>
            </a:r>
          </a:p>
          <a:p>
            <a:r>
              <a:rPr lang="en-US" dirty="0" smtClean="0"/>
              <a:t>Directly to VP Research</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b="1" dirty="0" smtClean="0"/>
              <a:t>Overview – </a:t>
            </a:r>
            <a:r>
              <a:rPr lang="en-US" sz="3400" b="1" i="1" dirty="0" smtClean="0"/>
              <a:t>Why RCR Training?</a:t>
            </a:r>
            <a:br>
              <a:rPr lang="en-US" sz="3400" b="1" i="1" dirty="0" smtClean="0"/>
            </a:br>
            <a:r>
              <a:rPr lang="en-US" sz="2400" b="1" dirty="0" smtClean="0"/>
              <a:t>Leslie Schmidt, Asst VP for Research</a:t>
            </a:r>
            <a:endParaRPr lang="en-US" sz="2400" b="1" dirty="0"/>
          </a:p>
        </p:txBody>
      </p:sp>
      <p:sp>
        <p:nvSpPr>
          <p:cNvPr id="3" name="Content Placeholder 2"/>
          <p:cNvSpPr>
            <a:spLocks noGrp="1"/>
          </p:cNvSpPr>
          <p:nvPr>
            <p:ph idx="1"/>
          </p:nvPr>
        </p:nvSpPr>
        <p:spPr>
          <a:xfrm>
            <a:off x="771528" y="1838320"/>
            <a:ext cx="7772400" cy="4114800"/>
          </a:xfrm>
        </p:spPr>
        <p:txBody>
          <a:bodyPr/>
          <a:lstStyle/>
          <a:p>
            <a:pPr>
              <a:buFont typeface="Wingdings" pitchFamily="2" charset="2"/>
              <a:buChar char="ü"/>
            </a:pPr>
            <a:r>
              <a:rPr lang="en-US" sz="2200" dirty="0" smtClean="0"/>
              <a:t>Provides good foundation for students</a:t>
            </a:r>
          </a:p>
          <a:p>
            <a:pPr>
              <a:buFont typeface="Wingdings" pitchFamily="2" charset="2"/>
              <a:buChar char="ü"/>
            </a:pPr>
            <a:r>
              <a:rPr lang="en-US" sz="2200" dirty="0" smtClean="0"/>
              <a:t>Required by National Institutes of Health (NIH) &amp; National Science Foundation (NSF)</a:t>
            </a:r>
          </a:p>
          <a:p>
            <a:pPr>
              <a:buFont typeface="Wingdings" pitchFamily="2" charset="2"/>
              <a:buChar char="ü"/>
            </a:pPr>
            <a:r>
              <a:rPr lang="en-US" sz="2200" dirty="0" smtClean="0"/>
              <a:t>Additional on-line training available via CITI (Collaborative Institutional Training Initiative)</a:t>
            </a:r>
          </a:p>
          <a:p>
            <a:pPr>
              <a:buFont typeface="Wingdings" pitchFamily="2" charset="2"/>
              <a:buChar char="ü"/>
            </a:pPr>
            <a:r>
              <a:rPr lang="en-US" sz="2200" dirty="0" smtClean="0"/>
              <a:t>Additional coursework available (PHL491 Research Ethics) this fall</a:t>
            </a:r>
          </a:p>
          <a:p>
            <a:pPr>
              <a:buFont typeface="Wingdings" pitchFamily="2" charset="2"/>
              <a:buChar char="ü"/>
            </a:pPr>
            <a:r>
              <a:rPr lang="en-US" sz="2200" dirty="0" smtClean="0"/>
              <a:t>Principal Investigator (PI) &amp; Student’s responsibility to document &amp; verify that RCR training has been completed</a:t>
            </a:r>
          </a:p>
          <a:p>
            <a:pPr>
              <a:buFont typeface="Wingdings" pitchFamily="2" charset="2"/>
              <a:buChar char="ü"/>
            </a:pPr>
            <a:r>
              <a:rPr lang="en-US" sz="2200" dirty="0" smtClean="0"/>
              <a:t>NIH specifically requires a minimum of 8 contact hours</a:t>
            </a:r>
            <a:endParaRPr lang="en-US" sz="2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Misconduct </a:t>
            </a:r>
            <a:r>
              <a:rPr lang="en-US" b="1" i="1" dirty="0" smtClean="0"/>
              <a:t>Allegation - Process</a:t>
            </a:r>
            <a:r>
              <a:rPr lang="en-US" b="1" dirty="0" smtClean="0"/>
              <a:t> </a:t>
            </a:r>
            <a:endParaRPr lang="en-US" b="1" dirty="0"/>
          </a:p>
        </p:txBody>
      </p:sp>
      <p:sp>
        <p:nvSpPr>
          <p:cNvPr id="3" name="Content Placeholder 2"/>
          <p:cNvSpPr>
            <a:spLocks noGrp="1"/>
          </p:cNvSpPr>
          <p:nvPr>
            <p:ph idx="1"/>
          </p:nvPr>
        </p:nvSpPr>
        <p:spPr/>
        <p:txBody>
          <a:bodyPr>
            <a:noAutofit/>
          </a:bodyPr>
          <a:lstStyle/>
          <a:p>
            <a:pPr>
              <a:buNone/>
            </a:pPr>
            <a:r>
              <a:rPr lang="en-US" sz="2600" dirty="0" smtClean="0"/>
              <a:t>Initial Determination:</a:t>
            </a:r>
          </a:p>
          <a:p>
            <a:pPr>
              <a:buNone/>
            </a:pPr>
            <a:r>
              <a:rPr lang="en-US" sz="2600" dirty="0" smtClean="0"/>
              <a:t>	(1)    meets the definition of research misconduct;</a:t>
            </a:r>
          </a:p>
          <a:p>
            <a:pPr>
              <a:buNone/>
            </a:pPr>
            <a:r>
              <a:rPr lang="en-US" sz="2600" dirty="0" smtClean="0"/>
              <a:t/>
            </a:r>
            <a:br>
              <a:rPr lang="en-US" sz="2600" dirty="0" smtClean="0"/>
            </a:br>
            <a:r>
              <a:rPr lang="en-US" sz="2600" dirty="0" smtClean="0"/>
              <a:t>(2)    involves either the research, applications for research support, or research records; and,</a:t>
            </a:r>
          </a:p>
          <a:p>
            <a:pPr>
              <a:buNone/>
            </a:pPr>
            <a:r>
              <a:rPr lang="en-US" sz="2600" dirty="0"/>
              <a:t> </a:t>
            </a:r>
            <a:r>
              <a:rPr lang="en-US" sz="2600" dirty="0" smtClean="0"/>
              <a:t/>
            </a:r>
            <a:br>
              <a:rPr lang="en-US" sz="2600" dirty="0" smtClean="0"/>
            </a:br>
            <a:r>
              <a:rPr lang="en-US" sz="2600" dirty="0" smtClean="0"/>
              <a:t>(3)    allegation sufficiently credible and specific</a:t>
            </a:r>
            <a:endParaRPr lang="en-US" sz="2600" dirty="0"/>
          </a:p>
          <a:p>
            <a:pPr>
              <a:buNone/>
            </a:pPr>
            <a:endParaRPr lang="en-US" sz="2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Misconduct </a:t>
            </a:r>
            <a:r>
              <a:rPr lang="en-US" b="1" i="1" dirty="0" smtClean="0"/>
              <a:t>Allegation—Process</a:t>
            </a:r>
            <a:endParaRPr lang="en-US" b="1" i="1" dirty="0"/>
          </a:p>
        </p:txBody>
      </p:sp>
      <p:sp>
        <p:nvSpPr>
          <p:cNvPr id="3" name="Content Placeholder 2"/>
          <p:cNvSpPr>
            <a:spLocks noGrp="1"/>
          </p:cNvSpPr>
          <p:nvPr>
            <p:ph idx="1"/>
          </p:nvPr>
        </p:nvSpPr>
        <p:spPr/>
        <p:txBody>
          <a:bodyPr/>
          <a:lstStyle/>
          <a:p>
            <a:pPr>
              <a:buNone/>
            </a:pPr>
            <a:r>
              <a:rPr lang="en-US" dirty="0" smtClean="0"/>
              <a:t>Inquiry</a:t>
            </a:r>
          </a:p>
          <a:p>
            <a:pPr lvl="1"/>
            <a:r>
              <a:rPr lang="en-US" dirty="0" smtClean="0"/>
              <a:t>VP Appointed inquirer</a:t>
            </a:r>
          </a:p>
          <a:p>
            <a:pPr lvl="1"/>
            <a:r>
              <a:rPr lang="en-US" dirty="0" smtClean="0"/>
              <a:t>Written Determination—whether full investigation is warranted</a:t>
            </a:r>
          </a:p>
          <a:p>
            <a:pPr lvl="1"/>
            <a:r>
              <a:rPr lang="en-US" dirty="0" smtClean="0"/>
              <a:t>If warranted report to funding agency</a:t>
            </a:r>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Misconduct </a:t>
            </a:r>
            <a:r>
              <a:rPr lang="en-US" b="1" i="1" dirty="0" smtClean="0"/>
              <a:t>Allegation - Process</a:t>
            </a:r>
            <a:endParaRPr lang="en-US" b="1" i="1" dirty="0"/>
          </a:p>
        </p:txBody>
      </p:sp>
      <p:sp>
        <p:nvSpPr>
          <p:cNvPr id="3" name="Content Placeholder 2"/>
          <p:cNvSpPr>
            <a:spLocks noGrp="1"/>
          </p:cNvSpPr>
          <p:nvPr>
            <p:ph idx="1"/>
          </p:nvPr>
        </p:nvSpPr>
        <p:spPr/>
        <p:txBody>
          <a:bodyPr>
            <a:normAutofit/>
          </a:bodyPr>
          <a:lstStyle/>
          <a:p>
            <a:pPr>
              <a:buNone/>
            </a:pPr>
            <a:r>
              <a:rPr lang="en-US" dirty="0" smtClean="0"/>
              <a:t>Investigation</a:t>
            </a:r>
          </a:p>
          <a:p>
            <a:pPr lvl="1"/>
            <a:r>
              <a:rPr lang="en-US" dirty="0" smtClean="0"/>
              <a:t>Detailed procedures from appointing investigator to final report including:</a:t>
            </a:r>
          </a:p>
          <a:p>
            <a:pPr lvl="2"/>
            <a:r>
              <a:rPr lang="en-US" sz="1900" dirty="0" smtClean="0"/>
              <a:t>Securing research data, documents, etc. related to allegations</a:t>
            </a:r>
          </a:p>
          <a:p>
            <a:pPr lvl="2"/>
            <a:r>
              <a:rPr lang="en-US" sz="1900" dirty="0" smtClean="0"/>
              <a:t>MUST find: significant departure from accepted practices; committed intentionally, knowingly, or recklessly; and proven by a preponderance of the evidence</a:t>
            </a:r>
            <a:endParaRPr lang="en-US" sz="1900" dirty="0"/>
          </a:p>
          <a:p>
            <a:pPr lvl="2"/>
            <a:r>
              <a:rPr lang="en-US" sz="1900" dirty="0" smtClean="0"/>
              <a:t>Confidentiality</a:t>
            </a:r>
          </a:p>
          <a:p>
            <a:pPr lvl="2"/>
            <a:r>
              <a:rPr lang="en-US" sz="1900" dirty="0" smtClean="0"/>
              <a:t>Restoration of reputations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Misconduct </a:t>
            </a:r>
            <a:r>
              <a:rPr lang="en-US" b="1" i="1" dirty="0" smtClean="0"/>
              <a:t>Allegation—Process</a:t>
            </a:r>
            <a:endParaRPr lang="en-US" i="1" dirty="0"/>
          </a:p>
        </p:txBody>
      </p:sp>
      <p:sp>
        <p:nvSpPr>
          <p:cNvPr id="3" name="Content Placeholder 2"/>
          <p:cNvSpPr>
            <a:spLocks noGrp="1"/>
          </p:cNvSpPr>
          <p:nvPr>
            <p:ph idx="1"/>
          </p:nvPr>
        </p:nvSpPr>
        <p:spPr/>
        <p:txBody>
          <a:bodyPr/>
          <a:lstStyle/>
          <a:p>
            <a:pPr>
              <a:buNone/>
            </a:pPr>
            <a:r>
              <a:rPr lang="en-US" dirty="0" smtClean="0"/>
              <a:t>Discipline</a:t>
            </a:r>
          </a:p>
          <a:p>
            <a:pPr lvl="1"/>
            <a:r>
              <a:rPr lang="en-US" sz="2400" dirty="0" smtClean="0"/>
              <a:t>Students, Student Code of Conduct Violations</a:t>
            </a:r>
          </a:p>
          <a:p>
            <a:pPr lvl="1"/>
            <a:r>
              <a:rPr lang="en-US" sz="2400" dirty="0" smtClean="0"/>
              <a:t>Employees, Breach of Employment Contract</a:t>
            </a:r>
          </a:p>
          <a:p>
            <a:pPr lvl="1"/>
            <a:r>
              <a:rPr lang="en-US" sz="2400" dirty="0" smtClean="0"/>
              <a:t>Federal Sponsors may impose sanctions</a:t>
            </a:r>
          </a:p>
          <a:p>
            <a:pPr lvl="2"/>
            <a:r>
              <a:rPr lang="en-US" dirty="0" smtClean="0"/>
              <a:t>Debarment from Federal Research </a:t>
            </a:r>
            <a:endParaRPr lang="en-US" dirty="0"/>
          </a:p>
          <a:p>
            <a:pPr>
              <a:buNone/>
            </a:pPr>
            <a:r>
              <a:rPr lang="en-US" dirty="0" smtClean="0"/>
              <a:t>Loss of Research Career</a:t>
            </a:r>
          </a:p>
          <a:p>
            <a:pPr lvl="1"/>
            <a:r>
              <a:rPr lang="en-US" sz="2400" dirty="0" smtClean="0"/>
              <a:t>Hauser at Harvard—Monkey Reactions or NOT</a:t>
            </a:r>
          </a:p>
          <a:p>
            <a:pPr lvl="1"/>
            <a:r>
              <a:rPr lang="en-US" sz="2400" dirty="0" smtClean="0"/>
              <a:t>Historian –Guns in American History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838200" y="1219200"/>
            <a:ext cx="7086600" cy="1920875"/>
          </a:xfrm>
          <a:prstGeom prst="rect">
            <a:avLst/>
          </a:prstGeom>
          <a:noFill/>
          <a:ln w="9525">
            <a:noFill/>
            <a:miter lim="800000"/>
            <a:headEnd/>
            <a:tailEnd/>
          </a:ln>
        </p:spPr>
        <p:txBody>
          <a:bodyPr>
            <a:spAutoFit/>
          </a:bodyPr>
          <a:lstStyle/>
          <a:p>
            <a:pPr algn="ctr" eaLnBrk="1" hangingPunct="1">
              <a:spcBef>
                <a:spcPct val="50000"/>
              </a:spcBef>
            </a:pPr>
            <a:r>
              <a:rPr lang="en-US" sz="6000" b="1" i="1" dirty="0">
                <a:solidFill>
                  <a:schemeClr val="tx2"/>
                </a:solidFill>
              </a:rPr>
              <a:t>Montana State University</a:t>
            </a:r>
          </a:p>
        </p:txBody>
      </p:sp>
      <p:sp>
        <p:nvSpPr>
          <p:cNvPr id="112643" name="Text Box 3"/>
          <p:cNvSpPr txBox="1">
            <a:spLocks noChangeArrowheads="1"/>
          </p:cNvSpPr>
          <p:nvPr/>
        </p:nvSpPr>
        <p:spPr bwMode="auto">
          <a:xfrm>
            <a:off x="1447800" y="3505200"/>
            <a:ext cx="6096000" cy="1006475"/>
          </a:xfrm>
          <a:prstGeom prst="rect">
            <a:avLst/>
          </a:prstGeom>
          <a:noFill/>
          <a:ln w="9525">
            <a:noFill/>
            <a:miter lim="800000"/>
            <a:headEnd/>
            <a:tailEnd/>
          </a:ln>
        </p:spPr>
        <p:txBody>
          <a:bodyPr>
            <a:spAutoFit/>
          </a:bodyPr>
          <a:lstStyle/>
          <a:p>
            <a:pPr algn="ctr" eaLnBrk="1" hangingPunct="1">
              <a:spcBef>
                <a:spcPct val="50000"/>
              </a:spcBef>
            </a:pPr>
            <a:r>
              <a:rPr lang="en-US" sz="6000" b="1" dirty="0" smtClean="0">
                <a:solidFill>
                  <a:srgbClr val="3399FF"/>
                </a:solidFill>
              </a:rPr>
              <a:t>Questions?</a:t>
            </a:r>
            <a:endParaRPr lang="en-US" sz="6000" b="1" dirty="0">
              <a:solidFill>
                <a:srgbClr val="3399FF"/>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
          <p:cNvSpPr>
            <a:spLocks noChangeArrowheads="1"/>
          </p:cNvSpPr>
          <p:nvPr/>
        </p:nvSpPr>
        <p:spPr bwMode="auto">
          <a:xfrm>
            <a:off x="2743200" y="304800"/>
            <a:ext cx="3733800" cy="2438400"/>
          </a:xfrm>
          <a:prstGeom prst="rect">
            <a:avLst/>
          </a:prstGeom>
          <a:noFill/>
          <a:ln w="9525">
            <a:noFill/>
            <a:miter lim="800000"/>
            <a:headEnd/>
            <a:tailEnd/>
          </a:ln>
        </p:spPr>
        <p:txBody>
          <a:bodyPr wrap="none" anchor="ctr"/>
          <a:lstStyle/>
          <a:p>
            <a:endParaRPr lang="en-US"/>
          </a:p>
        </p:txBody>
      </p:sp>
      <p:sp>
        <p:nvSpPr>
          <p:cNvPr id="2051" name="Rectangle 11"/>
          <p:cNvSpPr>
            <a:spLocks noGrp="1" noChangeArrowheads="1"/>
          </p:cNvSpPr>
          <p:nvPr>
            <p:ph type="title"/>
          </p:nvPr>
        </p:nvSpPr>
        <p:spPr>
          <a:xfrm>
            <a:off x="685800" y="762000"/>
            <a:ext cx="7772400" cy="1143000"/>
          </a:xfrm>
        </p:spPr>
        <p:txBody>
          <a:bodyPr/>
          <a:lstStyle/>
          <a:p>
            <a:pPr eaLnBrk="1" hangingPunct="1"/>
            <a:r>
              <a:rPr lang="en-US" sz="5400" b="1" dirty="0" smtClean="0"/>
              <a:t>Technology Transfer</a:t>
            </a:r>
          </a:p>
        </p:txBody>
      </p:sp>
      <p:sp>
        <p:nvSpPr>
          <p:cNvPr id="2052" name="Rectangle 15"/>
          <p:cNvSpPr>
            <a:spLocks noGrp="1" noChangeArrowheads="1"/>
          </p:cNvSpPr>
          <p:nvPr>
            <p:ph type="body" idx="1"/>
          </p:nvPr>
        </p:nvSpPr>
        <p:spPr>
          <a:xfrm>
            <a:off x="685800" y="2224096"/>
            <a:ext cx="7772400" cy="2971800"/>
          </a:xfrm>
        </p:spPr>
        <p:txBody>
          <a:bodyPr/>
          <a:lstStyle/>
          <a:p>
            <a:pPr algn="ctr" eaLnBrk="1" hangingPunct="1">
              <a:buFont typeface="Wingdings" charset="2"/>
              <a:buNone/>
            </a:pPr>
            <a:r>
              <a:rPr lang="en-US" sz="2800" dirty="0" smtClean="0"/>
              <a:t>Rebecca W. Mahurin, Ph.D., Director</a:t>
            </a:r>
          </a:p>
          <a:p>
            <a:pPr algn="ctr" eaLnBrk="1" hangingPunct="1">
              <a:buFont typeface="Wingdings" charset="2"/>
              <a:buNone/>
            </a:pPr>
            <a:endParaRPr lang="en-US" sz="2800" dirty="0" smtClean="0"/>
          </a:p>
          <a:p>
            <a:pPr algn="ctr" eaLnBrk="1" hangingPunct="1">
              <a:buFont typeface="Wingdings" charset="2"/>
              <a:buNone/>
            </a:pPr>
            <a:r>
              <a:rPr lang="en-US" sz="2800" dirty="0" smtClean="0"/>
              <a:t>Nick Zelver, Associate Director</a:t>
            </a:r>
          </a:p>
          <a:p>
            <a:pPr algn="ctr" eaLnBrk="1" hangingPunct="1">
              <a:buFont typeface="Wingdings" charset="2"/>
              <a:buNone/>
            </a:pPr>
            <a:endParaRPr lang="en-US" sz="2800" dirty="0" smtClean="0"/>
          </a:p>
          <a:p>
            <a:pPr algn="ctr" eaLnBrk="1" hangingPunct="1">
              <a:buFont typeface="Wingdings" charset="2"/>
              <a:buNone/>
            </a:pPr>
            <a:r>
              <a:rPr lang="en-US" sz="2800" dirty="0" smtClean="0"/>
              <a:t>MSU Technology Transfer Office (TTO)</a:t>
            </a:r>
          </a:p>
          <a:p>
            <a:pPr algn="ctr" eaLnBrk="1" hangingPunct="1">
              <a:buFont typeface="Wingdings" charset="2"/>
              <a:buNone/>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title"/>
          </p:nvPr>
        </p:nvSpPr>
        <p:spPr/>
        <p:txBody>
          <a:bodyPr/>
          <a:lstStyle/>
          <a:p>
            <a:pPr eaLnBrk="1" hangingPunct="1"/>
            <a:r>
              <a:rPr lang="en-US" b="1" dirty="0" smtClean="0"/>
              <a:t>Purpose of Presentation</a:t>
            </a:r>
          </a:p>
        </p:txBody>
      </p:sp>
      <p:sp>
        <p:nvSpPr>
          <p:cNvPr id="3075" name="Rectangle 7"/>
          <p:cNvSpPr>
            <a:spLocks noGrp="1" noChangeArrowheads="1"/>
          </p:cNvSpPr>
          <p:nvPr>
            <p:ph type="body" idx="1"/>
          </p:nvPr>
        </p:nvSpPr>
        <p:spPr>
          <a:xfrm>
            <a:off x="957264" y="1985960"/>
            <a:ext cx="7315200" cy="2514600"/>
          </a:xfrm>
        </p:spPr>
        <p:txBody>
          <a:bodyPr/>
          <a:lstStyle/>
          <a:p>
            <a:pPr eaLnBrk="1" hangingPunct="1"/>
            <a:r>
              <a:rPr lang="en-US" dirty="0" smtClean="0"/>
              <a:t>What is Technology Transfer</a:t>
            </a:r>
          </a:p>
          <a:p>
            <a:pPr eaLnBrk="1" hangingPunct="1"/>
            <a:r>
              <a:rPr lang="en-US" dirty="0" smtClean="0"/>
              <a:t>What is Intellectual Property (IP)</a:t>
            </a:r>
          </a:p>
          <a:p>
            <a:pPr eaLnBrk="1" hangingPunct="1"/>
            <a:r>
              <a:rPr lang="en-US" dirty="0" smtClean="0"/>
              <a:t>How we Protect and License IP </a:t>
            </a:r>
          </a:p>
          <a:p>
            <a:pPr eaLnBrk="1" hangingPunct="1"/>
            <a:r>
              <a:rPr lang="en-US" dirty="0" smtClean="0"/>
              <a:t>Student Issues</a:t>
            </a:r>
          </a:p>
          <a:p>
            <a:pPr eaLnBrk="1" hangingPunct="1"/>
            <a:r>
              <a:rPr lang="en-US" dirty="0" smtClean="0"/>
              <a:t>When to Contact our Office (TTO)</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838200" y="2032000"/>
            <a:ext cx="7315200" cy="2438400"/>
          </a:xfrm>
        </p:spPr>
        <p:txBody>
          <a:bodyPr/>
          <a:lstStyle/>
          <a:p>
            <a:pPr algn="ctr" eaLnBrk="1" hangingPunct="1"/>
            <a:endParaRPr lang="en-US" sz="4400" i="1" dirty="0" smtClean="0"/>
          </a:p>
          <a:p>
            <a:pPr algn="ctr" eaLnBrk="1" hangingPunct="1">
              <a:buFont typeface="Wingdings" charset="2"/>
              <a:buNone/>
            </a:pPr>
            <a:r>
              <a:rPr lang="en-US" sz="4400" i="1" dirty="0" smtClean="0"/>
              <a:t>Our mission is to </a:t>
            </a:r>
          </a:p>
          <a:p>
            <a:pPr algn="ctr" eaLnBrk="1" hangingPunct="1">
              <a:buFont typeface="Wingdings" charset="2"/>
              <a:buNone/>
            </a:pPr>
            <a:r>
              <a:rPr lang="en-US" sz="4400" i="1" dirty="0" smtClean="0"/>
              <a:t>create and distribute knowledge.</a:t>
            </a:r>
          </a:p>
        </p:txBody>
      </p:sp>
      <p:sp>
        <p:nvSpPr>
          <p:cNvPr id="4099" name="Rectangle 4"/>
          <p:cNvSpPr>
            <a:spLocks noGrp="1" noChangeArrowheads="1"/>
          </p:cNvSpPr>
          <p:nvPr>
            <p:ph type="title"/>
          </p:nvPr>
        </p:nvSpPr>
        <p:spPr>
          <a:xfrm>
            <a:off x="685800" y="966800"/>
            <a:ext cx="7772400" cy="1143000"/>
          </a:xfrm>
        </p:spPr>
        <p:txBody>
          <a:bodyPr/>
          <a:lstStyle/>
          <a:p>
            <a:pPr eaLnBrk="1" hangingPunct="1"/>
            <a:r>
              <a:rPr lang="en-US" b="1" dirty="0" smtClean="0"/>
              <a:t>Land Grant Institution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76304"/>
            <a:ext cx="8229600" cy="1295400"/>
          </a:xfrm>
        </p:spPr>
        <p:txBody>
          <a:bodyPr/>
          <a:lstStyle/>
          <a:p>
            <a:pPr eaLnBrk="1" hangingPunct="1"/>
            <a:r>
              <a:rPr lang="en-US" b="1" dirty="0" smtClean="0"/>
              <a:t>MSU Engages in Technology Transfer</a:t>
            </a:r>
          </a:p>
        </p:txBody>
      </p:sp>
      <p:sp>
        <p:nvSpPr>
          <p:cNvPr id="5123" name="Rectangle 3"/>
          <p:cNvSpPr>
            <a:spLocks noGrp="1" noChangeArrowheads="1"/>
          </p:cNvSpPr>
          <p:nvPr>
            <p:ph type="body" idx="1"/>
          </p:nvPr>
        </p:nvSpPr>
        <p:spPr>
          <a:xfrm>
            <a:off x="914400" y="1952632"/>
            <a:ext cx="7315200" cy="3759200"/>
          </a:xfrm>
        </p:spPr>
        <p:txBody>
          <a:bodyPr/>
          <a:lstStyle/>
          <a:p>
            <a:pPr algn="ctr" eaLnBrk="1" hangingPunct="1">
              <a:buFont typeface="Wingdings" charset="2"/>
              <a:buNone/>
            </a:pPr>
            <a:endParaRPr lang="en-US" dirty="0" smtClean="0"/>
          </a:p>
          <a:p>
            <a:pPr eaLnBrk="1" hangingPunct="1"/>
            <a:r>
              <a:rPr lang="en-US" dirty="0" smtClean="0"/>
              <a:t>Education and Employment of Students</a:t>
            </a:r>
          </a:p>
          <a:p>
            <a:pPr eaLnBrk="1" hangingPunct="1"/>
            <a:r>
              <a:rPr lang="en-US" dirty="0" smtClean="0"/>
              <a:t>Publications</a:t>
            </a:r>
          </a:p>
          <a:p>
            <a:pPr eaLnBrk="1" hangingPunct="1"/>
            <a:r>
              <a:rPr lang="en-US" dirty="0" smtClean="0"/>
              <a:t>Patenting/Licensing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pPr eaLnBrk="1" hangingPunct="1"/>
            <a:r>
              <a:rPr lang="en-US" b="1" dirty="0" smtClean="0"/>
              <a:t>Benefits of Technology Transfer</a:t>
            </a:r>
          </a:p>
        </p:txBody>
      </p:sp>
      <p:sp>
        <p:nvSpPr>
          <p:cNvPr id="6147" name="Rectangle 5"/>
          <p:cNvSpPr>
            <a:spLocks noGrp="1" noChangeArrowheads="1"/>
          </p:cNvSpPr>
          <p:nvPr>
            <p:ph type="body" idx="1"/>
          </p:nvPr>
        </p:nvSpPr>
        <p:spPr>
          <a:xfrm>
            <a:off x="914400" y="2152664"/>
            <a:ext cx="7315200" cy="3276600"/>
          </a:xfrm>
        </p:spPr>
        <p:txBody>
          <a:bodyPr/>
          <a:lstStyle/>
          <a:p>
            <a:pPr eaLnBrk="1" hangingPunct="1">
              <a:buFont typeface="Wingdings" pitchFamily="2" charset="2"/>
              <a:buChar char="ü"/>
            </a:pPr>
            <a:r>
              <a:rPr lang="en-US" sz="2800" dirty="0" smtClean="0"/>
              <a:t>Transfer MSU Creations for Public Benefit</a:t>
            </a:r>
          </a:p>
          <a:p>
            <a:pPr eaLnBrk="1" hangingPunct="1">
              <a:buFont typeface="Wingdings" pitchFamily="2" charset="2"/>
              <a:buChar char="ü"/>
            </a:pPr>
            <a:r>
              <a:rPr lang="en-US" sz="2800" dirty="0" smtClean="0"/>
              <a:t>Foster Relationships with Industry</a:t>
            </a:r>
          </a:p>
          <a:p>
            <a:pPr eaLnBrk="1" hangingPunct="1">
              <a:buFont typeface="Wingdings" pitchFamily="2" charset="2"/>
              <a:buChar char="ü"/>
            </a:pPr>
            <a:r>
              <a:rPr lang="en-US" sz="2800" dirty="0" smtClean="0"/>
              <a:t>Promote Local Economic Growth </a:t>
            </a:r>
          </a:p>
          <a:p>
            <a:pPr eaLnBrk="1" hangingPunct="1">
              <a:buFont typeface="Wingdings" pitchFamily="2" charset="2"/>
              <a:buChar char="ü"/>
            </a:pPr>
            <a:r>
              <a:rPr lang="en-US" sz="2800" dirty="0" smtClean="0"/>
              <a:t>Reward, Retain, Recruit and Serve Faculty</a:t>
            </a:r>
          </a:p>
          <a:p>
            <a:pPr eaLnBrk="1" hangingPunct="1">
              <a:buFont typeface="Wingdings" pitchFamily="2" charset="2"/>
              <a:buChar char="ü"/>
            </a:pPr>
            <a:r>
              <a:rPr lang="en-US" sz="2800" dirty="0" smtClean="0"/>
              <a:t>Recognition of MSU and Faculty</a:t>
            </a:r>
          </a:p>
          <a:p>
            <a:pPr eaLnBrk="1" hangingPunct="1">
              <a:buFont typeface="Wingdings" pitchFamily="2" charset="2"/>
              <a:buChar char="ü"/>
            </a:pPr>
            <a:r>
              <a:rPr lang="en-US" sz="2800" dirty="0" smtClean="0"/>
              <a:t>Royalties to MSU and Inventors</a:t>
            </a:r>
          </a:p>
          <a:p>
            <a:pPr eaLnBrk="1" hangingPunct="1">
              <a:buNone/>
            </a:pPr>
            <a:endParaRPr lang="en-US"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423856"/>
            <a:ext cx="7772400" cy="1143000"/>
          </a:xfrm>
        </p:spPr>
        <p:txBody>
          <a:bodyPr/>
          <a:lstStyle/>
          <a:p>
            <a:pPr eaLnBrk="1" hangingPunct="1"/>
            <a:r>
              <a:rPr lang="en-US" b="1" u="sng" dirty="0" smtClean="0"/>
              <a:t>Presenters</a:t>
            </a:r>
          </a:p>
        </p:txBody>
      </p:sp>
      <p:sp>
        <p:nvSpPr>
          <p:cNvPr id="7171" name="Rectangle 3"/>
          <p:cNvSpPr>
            <a:spLocks noGrp="1" noChangeArrowheads="1"/>
          </p:cNvSpPr>
          <p:nvPr>
            <p:ph idx="1"/>
          </p:nvPr>
        </p:nvSpPr>
        <p:spPr>
          <a:xfrm>
            <a:off x="685800" y="1423968"/>
            <a:ext cx="7772400" cy="4114800"/>
          </a:xfrm>
        </p:spPr>
        <p:txBody>
          <a:bodyPr/>
          <a:lstStyle/>
          <a:p>
            <a:pPr algn="ctr" eaLnBrk="1" hangingPunct="1">
              <a:lnSpc>
                <a:spcPct val="150000"/>
              </a:lnSpc>
              <a:spcBef>
                <a:spcPts val="0"/>
              </a:spcBef>
              <a:buNone/>
            </a:pPr>
            <a:r>
              <a:rPr lang="en-US" sz="2000" dirty="0" smtClean="0"/>
              <a:t>Leslie Schmidt, </a:t>
            </a:r>
            <a:r>
              <a:rPr lang="en-US" sz="2000" i="1" dirty="0" smtClean="0"/>
              <a:t>Asst VP for Research</a:t>
            </a:r>
          </a:p>
          <a:p>
            <a:pPr algn="ctr" eaLnBrk="1" hangingPunct="1">
              <a:lnSpc>
                <a:spcPct val="150000"/>
              </a:lnSpc>
              <a:spcBef>
                <a:spcPts val="0"/>
              </a:spcBef>
              <a:buNone/>
            </a:pPr>
            <a:r>
              <a:rPr lang="en-US" sz="2000" dirty="0" smtClean="0"/>
              <a:t>Pam Merrell, </a:t>
            </a:r>
            <a:r>
              <a:rPr lang="en-US" sz="2000" i="1" dirty="0" smtClean="0"/>
              <a:t>Legal Counsel</a:t>
            </a:r>
          </a:p>
          <a:p>
            <a:pPr algn="ctr" eaLnBrk="1" hangingPunct="1">
              <a:lnSpc>
                <a:spcPct val="150000"/>
              </a:lnSpc>
              <a:spcBef>
                <a:spcPts val="0"/>
              </a:spcBef>
              <a:buNone/>
            </a:pPr>
            <a:r>
              <a:rPr lang="en-US" sz="2000" dirty="0" smtClean="0"/>
              <a:t>Carl Fox, </a:t>
            </a:r>
            <a:r>
              <a:rPr lang="en-US" sz="2000" i="1" dirty="0" smtClean="0"/>
              <a:t>Vice Provost</a:t>
            </a:r>
          </a:p>
          <a:p>
            <a:pPr algn="ctr" eaLnBrk="1" hangingPunct="1">
              <a:lnSpc>
                <a:spcPct val="150000"/>
              </a:lnSpc>
              <a:spcBef>
                <a:spcPts val="0"/>
              </a:spcBef>
              <a:buNone/>
            </a:pPr>
            <a:r>
              <a:rPr lang="en-US" sz="2000" dirty="0" smtClean="0"/>
              <a:t>Nick Zelver, </a:t>
            </a:r>
            <a:r>
              <a:rPr lang="en-US" sz="2000" i="1" dirty="0" smtClean="0"/>
              <a:t>Technology Transfer</a:t>
            </a:r>
          </a:p>
          <a:p>
            <a:pPr algn="ctr" eaLnBrk="1" hangingPunct="1">
              <a:lnSpc>
                <a:spcPct val="150000"/>
              </a:lnSpc>
              <a:spcBef>
                <a:spcPts val="0"/>
              </a:spcBef>
              <a:buNone/>
            </a:pPr>
            <a:r>
              <a:rPr lang="en-US" sz="2000" dirty="0" smtClean="0"/>
              <a:t>Mark Quinn, </a:t>
            </a:r>
            <a:r>
              <a:rPr lang="en-US" sz="2000" i="1" dirty="0" smtClean="0"/>
              <a:t>Institutional Review Board</a:t>
            </a:r>
          </a:p>
          <a:p>
            <a:pPr algn="ctr" eaLnBrk="1" hangingPunct="1">
              <a:lnSpc>
                <a:spcPct val="150000"/>
              </a:lnSpc>
              <a:spcBef>
                <a:spcPts val="0"/>
              </a:spcBef>
              <a:buNone/>
            </a:pPr>
            <a:r>
              <a:rPr lang="en-US" sz="2000" dirty="0" smtClean="0"/>
              <a:t>Chris O’Rourke, </a:t>
            </a:r>
            <a:r>
              <a:rPr lang="en-US" sz="2000" i="1" dirty="0" smtClean="0"/>
              <a:t>Animal Resource Center/IACUC</a:t>
            </a:r>
          </a:p>
          <a:p>
            <a:pPr algn="ctr" eaLnBrk="1" hangingPunct="1">
              <a:lnSpc>
                <a:spcPct val="150000"/>
              </a:lnSpc>
              <a:spcBef>
                <a:spcPts val="0"/>
              </a:spcBef>
              <a:buNone/>
            </a:pPr>
            <a:r>
              <a:rPr lang="en-US" sz="2000" dirty="0" smtClean="0"/>
              <a:t>Michael Babcock, </a:t>
            </a:r>
            <a:r>
              <a:rPr lang="en-US" sz="2000" i="1" dirty="0" smtClean="0"/>
              <a:t>IACUC</a:t>
            </a:r>
          </a:p>
          <a:p>
            <a:pPr algn="ctr" eaLnBrk="1" hangingPunct="1">
              <a:lnSpc>
                <a:spcPct val="150000"/>
              </a:lnSpc>
              <a:spcBef>
                <a:spcPts val="0"/>
              </a:spcBef>
              <a:buNone/>
            </a:pPr>
            <a:r>
              <a:rPr lang="en-US" sz="2000" dirty="0" smtClean="0"/>
              <a:t>Adam Edelman, </a:t>
            </a:r>
            <a:r>
              <a:rPr lang="en-US" sz="2000" i="1" dirty="0" smtClean="0"/>
              <a:t>Information Technology</a:t>
            </a:r>
          </a:p>
          <a:p>
            <a:pPr algn="ctr" eaLnBrk="1" hangingPunct="1">
              <a:lnSpc>
                <a:spcPct val="150000"/>
              </a:lnSpc>
              <a:spcBef>
                <a:spcPts val="0"/>
              </a:spcBef>
              <a:buNone/>
            </a:pPr>
            <a:r>
              <a:rPr lang="en-US" sz="2000" dirty="0" smtClean="0"/>
              <a:t>Tamara Miller, </a:t>
            </a:r>
            <a:r>
              <a:rPr lang="en-US" sz="2000" i="1" dirty="0" smtClean="0"/>
              <a:t>Libraries</a:t>
            </a:r>
          </a:p>
          <a:p>
            <a:pPr algn="ctr" eaLnBrk="1" hangingPunct="1">
              <a:lnSpc>
                <a:spcPct val="150000"/>
              </a:lnSpc>
              <a:spcBef>
                <a:spcPts val="0"/>
              </a:spcBef>
              <a:buNone/>
            </a:pPr>
            <a:r>
              <a:rPr lang="en-US" sz="2000" dirty="0" smtClean="0"/>
              <a:t>Sandy Sward, </a:t>
            </a:r>
            <a:r>
              <a:rPr lang="en-US" sz="2000" i="1" dirty="0" smtClean="0"/>
              <a:t>Office of Sponsored Programs</a:t>
            </a:r>
            <a:endParaRPr lang="en-US" sz="2000" i="1" dirty="0" smtClean="0">
              <a:solidFill>
                <a:schemeClr val="tx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2"/>
          <p:cNvGraphicFramePr>
            <a:graphicFrameLocks noChangeAspect="1"/>
          </p:cNvGraphicFramePr>
          <p:nvPr/>
        </p:nvGraphicFramePr>
        <p:xfrm>
          <a:off x="896938" y="627063"/>
          <a:ext cx="7451725" cy="4665662"/>
        </p:xfrm>
        <a:graphic>
          <a:graphicData uri="http://schemas.openxmlformats.org/presentationml/2006/ole">
            <p:oleObj spid="_x0000_s111618" r:id="rId3" imgW="7448696" imgH="4663055" progId="Excel.Sheet.8">
              <p:embed/>
            </p:oleObj>
          </a:graphicData>
        </a:graphic>
      </p:graphicFrame>
      <p:sp>
        <p:nvSpPr>
          <p:cNvPr id="25603" name="Text Box 3"/>
          <p:cNvSpPr txBox="1">
            <a:spLocks noChangeArrowheads="1"/>
          </p:cNvSpPr>
          <p:nvPr/>
        </p:nvSpPr>
        <p:spPr bwMode="auto">
          <a:xfrm>
            <a:off x="6337300" y="1201738"/>
            <a:ext cx="1909763" cy="949325"/>
          </a:xfrm>
          <a:prstGeom prst="rect">
            <a:avLst/>
          </a:prstGeom>
          <a:noFill/>
          <a:ln w="9525">
            <a:noFill/>
            <a:miter lim="800000"/>
            <a:headEnd/>
            <a:tailEnd/>
          </a:ln>
        </p:spPr>
        <p:txBody>
          <a:bodyPr/>
          <a:lstStyle/>
          <a:p>
            <a:r>
              <a:rPr lang="en-US">
                <a:latin typeface="Verdana" charset="0"/>
              </a:rPr>
              <a:t>MSU Research Expenditures</a:t>
            </a:r>
          </a:p>
          <a:p>
            <a:r>
              <a:rPr lang="en-US">
                <a:latin typeface="Verdana" charset="0"/>
              </a:rPr>
              <a:t>Mill $</a:t>
            </a:r>
            <a:endParaRPr lang="en-US"/>
          </a:p>
        </p:txBody>
      </p:sp>
      <p:sp>
        <p:nvSpPr>
          <p:cNvPr id="25604" name="Text Box 4"/>
          <p:cNvSpPr txBox="1">
            <a:spLocks noChangeArrowheads="1"/>
          </p:cNvSpPr>
          <p:nvPr/>
        </p:nvSpPr>
        <p:spPr bwMode="auto">
          <a:xfrm>
            <a:off x="6408738" y="2836863"/>
            <a:ext cx="1516062" cy="871537"/>
          </a:xfrm>
          <a:prstGeom prst="rect">
            <a:avLst/>
          </a:prstGeom>
          <a:noFill/>
          <a:ln w="9525">
            <a:noFill/>
            <a:miter lim="800000"/>
            <a:headEnd/>
            <a:tailEnd/>
          </a:ln>
        </p:spPr>
        <p:txBody>
          <a:bodyPr/>
          <a:lstStyle/>
          <a:p>
            <a:r>
              <a:rPr lang="en-US">
                <a:latin typeface="Verdana" charset="0"/>
              </a:rPr>
              <a:t>Licenses / Options</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8"/>
          <p:cNvSpPr>
            <a:spLocks noGrp="1" noChangeArrowheads="1"/>
          </p:cNvSpPr>
          <p:nvPr>
            <p:ph type="title"/>
          </p:nvPr>
        </p:nvSpPr>
        <p:spPr/>
        <p:txBody>
          <a:bodyPr/>
          <a:lstStyle/>
          <a:p>
            <a:pPr eaLnBrk="1" hangingPunct="1"/>
            <a:r>
              <a:rPr lang="en-US" b="1" dirty="0" smtClean="0"/>
              <a:t>Types of Intellectual Property (IP)</a:t>
            </a:r>
          </a:p>
        </p:txBody>
      </p:sp>
      <p:sp>
        <p:nvSpPr>
          <p:cNvPr id="7171" name="Rectangle 1029"/>
          <p:cNvSpPr>
            <a:spLocks noGrp="1" noChangeArrowheads="1"/>
          </p:cNvSpPr>
          <p:nvPr>
            <p:ph type="body" idx="1"/>
          </p:nvPr>
        </p:nvSpPr>
        <p:spPr>
          <a:xfrm>
            <a:off x="1171592" y="1966912"/>
            <a:ext cx="7772400" cy="4114800"/>
          </a:xfrm>
        </p:spPr>
        <p:txBody>
          <a:bodyPr/>
          <a:lstStyle/>
          <a:p>
            <a:pPr eaLnBrk="1" hangingPunct="1"/>
            <a:r>
              <a:rPr lang="en-US" dirty="0" smtClean="0"/>
              <a:t>Know How</a:t>
            </a:r>
          </a:p>
          <a:p>
            <a:pPr eaLnBrk="1" hangingPunct="1"/>
            <a:r>
              <a:rPr lang="en-US" dirty="0" smtClean="0"/>
              <a:t>Copyright</a:t>
            </a:r>
          </a:p>
          <a:p>
            <a:pPr eaLnBrk="1" hangingPunct="1"/>
            <a:r>
              <a:rPr lang="en-US" dirty="0" smtClean="0"/>
              <a:t>Trademark</a:t>
            </a:r>
          </a:p>
          <a:p>
            <a:pPr eaLnBrk="1" hangingPunct="1"/>
            <a:r>
              <a:rPr lang="en-US" dirty="0" smtClean="0"/>
              <a:t>Trade Secrets</a:t>
            </a:r>
          </a:p>
          <a:p>
            <a:pPr eaLnBrk="1" hangingPunct="1"/>
            <a:r>
              <a:rPr lang="en-US" dirty="0" smtClean="0"/>
              <a:t>Plant Variety Protection (PVP)</a:t>
            </a:r>
          </a:p>
          <a:p>
            <a:pPr eaLnBrk="1" hangingPunct="1"/>
            <a:r>
              <a:rPr lang="en-US" u="sng" dirty="0" smtClean="0"/>
              <a:t>Patent </a:t>
            </a:r>
            <a:r>
              <a:rPr lang="en-US" dirty="0" smtClean="0"/>
              <a:t> (presentation focus)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111250" y="2225675"/>
            <a:ext cx="7050088" cy="3148013"/>
          </a:xfrm>
        </p:spPr>
        <p:txBody>
          <a:bodyPr/>
          <a:lstStyle/>
          <a:p>
            <a:pPr algn="ctr" eaLnBrk="1" hangingPunct="1">
              <a:buFont typeface="Wingdings" charset="2"/>
              <a:buNone/>
            </a:pPr>
            <a:r>
              <a:rPr lang="en-US" dirty="0" smtClean="0"/>
              <a:t>“…the right to exclude others from making, using, or selling the invention throughout the United States”</a:t>
            </a:r>
          </a:p>
        </p:txBody>
      </p:sp>
      <p:sp>
        <p:nvSpPr>
          <p:cNvPr id="8195" name="Rectangle 4"/>
          <p:cNvSpPr>
            <a:spLocks noGrp="1" noChangeArrowheads="1"/>
          </p:cNvSpPr>
          <p:nvPr>
            <p:ph type="title"/>
          </p:nvPr>
        </p:nvSpPr>
        <p:spPr/>
        <p:txBody>
          <a:bodyPr/>
          <a:lstStyle/>
          <a:p>
            <a:pPr eaLnBrk="1" hangingPunct="1"/>
            <a:r>
              <a:rPr lang="en-US" b="1" dirty="0" smtClean="0"/>
              <a:t>Patent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890600"/>
            <a:ext cx="8229600" cy="1143000"/>
          </a:xfrm>
        </p:spPr>
        <p:txBody>
          <a:bodyPr/>
          <a:lstStyle/>
          <a:p>
            <a:pPr eaLnBrk="1" hangingPunct="1"/>
            <a:r>
              <a:rPr lang="en-US" b="1" dirty="0" smtClean="0"/>
              <a:t>Patenting Requirements</a:t>
            </a:r>
          </a:p>
        </p:txBody>
      </p:sp>
      <p:sp>
        <p:nvSpPr>
          <p:cNvPr id="9219" name="Rectangle 3"/>
          <p:cNvSpPr>
            <a:spLocks noGrp="1" noChangeArrowheads="1"/>
          </p:cNvSpPr>
          <p:nvPr>
            <p:ph type="body" idx="1"/>
          </p:nvPr>
        </p:nvSpPr>
        <p:spPr>
          <a:xfrm>
            <a:off x="914400" y="2439988"/>
            <a:ext cx="7315200" cy="3305175"/>
          </a:xfrm>
        </p:spPr>
        <p:txBody>
          <a:bodyPr/>
          <a:lstStyle/>
          <a:p>
            <a:pPr algn="ctr" eaLnBrk="1" hangingPunct="1">
              <a:buFont typeface="Wingdings" pitchFamily="2" charset="2"/>
              <a:buChar char="ü"/>
            </a:pPr>
            <a:r>
              <a:rPr lang="en-US" dirty="0" smtClean="0"/>
              <a:t>Novel</a:t>
            </a:r>
          </a:p>
          <a:p>
            <a:pPr algn="ctr" eaLnBrk="1" hangingPunct="1">
              <a:buFont typeface="Wingdings" pitchFamily="2" charset="2"/>
              <a:buChar char="ü"/>
            </a:pPr>
            <a:r>
              <a:rPr lang="en-US" dirty="0" smtClean="0"/>
              <a:t>Useful</a:t>
            </a:r>
          </a:p>
          <a:p>
            <a:pPr algn="ctr" eaLnBrk="1" hangingPunct="1">
              <a:buFont typeface="Wingdings" pitchFamily="2" charset="2"/>
              <a:buChar char="ü"/>
            </a:pPr>
            <a:r>
              <a:rPr lang="en-US" dirty="0" smtClean="0"/>
              <a:t>Non-Obvious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dirty="0" smtClean="0"/>
              <a:t>What is Patentable?</a:t>
            </a:r>
          </a:p>
        </p:txBody>
      </p:sp>
      <p:sp>
        <p:nvSpPr>
          <p:cNvPr id="10243" name="Rectangle 3"/>
          <p:cNvSpPr>
            <a:spLocks noGrp="1" noChangeArrowheads="1"/>
          </p:cNvSpPr>
          <p:nvPr>
            <p:ph type="body" idx="1"/>
          </p:nvPr>
        </p:nvSpPr>
        <p:spPr>
          <a:xfrm>
            <a:off x="1285896" y="1766880"/>
            <a:ext cx="7772400" cy="4114800"/>
          </a:xfrm>
        </p:spPr>
        <p:txBody>
          <a:bodyPr/>
          <a:lstStyle/>
          <a:p>
            <a:pPr eaLnBrk="1" hangingPunct="1"/>
            <a:r>
              <a:rPr lang="en-US" sz="2800" dirty="0" smtClean="0"/>
              <a:t>Processes</a:t>
            </a:r>
          </a:p>
          <a:p>
            <a:pPr eaLnBrk="1" hangingPunct="1"/>
            <a:r>
              <a:rPr lang="en-US" sz="2800" dirty="0" smtClean="0"/>
              <a:t>Machines</a:t>
            </a:r>
          </a:p>
          <a:p>
            <a:pPr eaLnBrk="1" hangingPunct="1"/>
            <a:r>
              <a:rPr lang="en-US" sz="2800" dirty="0" smtClean="0"/>
              <a:t>Compositions of Matter</a:t>
            </a:r>
          </a:p>
          <a:p>
            <a:pPr eaLnBrk="1" hangingPunct="1"/>
            <a:r>
              <a:rPr lang="en-US" sz="2800" dirty="0" smtClean="0"/>
              <a:t>Improvements on the Above</a:t>
            </a:r>
          </a:p>
          <a:p>
            <a:pPr eaLnBrk="1" hangingPunct="1"/>
            <a:r>
              <a:rPr lang="en-US" sz="2800" dirty="0" smtClean="0"/>
              <a:t>Asexually Reproduced Plants</a:t>
            </a:r>
          </a:p>
          <a:p>
            <a:pPr eaLnBrk="1" hangingPunct="1"/>
            <a:r>
              <a:rPr lang="en-US" sz="2800" dirty="0" smtClean="0"/>
              <a:t>Plants &amp; Microorganisms Which Have Been Genetically Altered</a:t>
            </a:r>
          </a:p>
          <a:p>
            <a:pPr eaLnBrk="1" hangingPunct="1"/>
            <a:r>
              <a:rPr lang="en-US" sz="2800" dirty="0" smtClean="0"/>
              <a:t>Software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en-US" b="1" dirty="0" smtClean="0"/>
              <a:t>Patent Costs</a:t>
            </a:r>
          </a:p>
        </p:txBody>
      </p:sp>
      <p:sp>
        <p:nvSpPr>
          <p:cNvPr id="11267" name="Rectangle 5"/>
          <p:cNvSpPr>
            <a:spLocks noGrp="1" noChangeArrowheads="1"/>
          </p:cNvSpPr>
          <p:nvPr>
            <p:ph type="body" idx="1"/>
          </p:nvPr>
        </p:nvSpPr>
        <p:spPr/>
        <p:txBody>
          <a:bodyPr/>
          <a:lstStyle/>
          <a:p>
            <a:pPr eaLnBrk="1" hangingPunct="1"/>
            <a:r>
              <a:rPr lang="en-US" b="1" dirty="0" smtClean="0"/>
              <a:t>U.S.</a:t>
            </a:r>
            <a:r>
              <a:rPr lang="en-US" dirty="0" smtClean="0"/>
              <a:t> ~ $30,000 or More</a:t>
            </a:r>
            <a:br>
              <a:rPr lang="en-US" dirty="0" smtClean="0"/>
            </a:br>
            <a:endParaRPr lang="en-US" dirty="0" smtClean="0"/>
          </a:p>
          <a:p>
            <a:pPr eaLnBrk="1" hangingPunct="1"/>
            <a:r>
              <a:rPr lang="en-US" b="1" dirty="0" smtClean="0"/>
              <a:t>Foreign</a:t>
            </a:r>
            <a:r>
              <a:rPr lang="en-US" dirty="0" smtClean="0"/>
              <a:t> ~ $100,000 or More</a:t>
            </a:r>
            <a:br>
              <a:rPr lang="en-US" dirty="0" smtClean="0"/>
            </a:br>
            <a:endParaRPr lang="en-US" dirty="0" smtClean="0"/>
          </a:p>
          <a:p>
            <a:pPr eaLnBrk="1" hangingPunct="1"/>
            <a:r>
              <a:rPr lang="en-US" dirty="0" smtClean="0"/>
              <a:t>MSU TTO Seeks Licensee Commitment before Incurring Patent Costs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09600"/>
            <a:ext cx="8229600" cy="1143000"/>
          </a:xfrm>
        </p:spPr>
        <p:txBody>
          <a:bodyPr/>
          <a:lstStyle/>
          <a:p>
            <a:pPr eaLnBrk="1" hangingPunct="1"/>
            <a:r>
              <a:rPr lang="en-US" b="1" dirty="0" smtClean="0"/>
              <a:t>When to File a Patent</a:t>
            </a:r>
          </a:p>
        </p:txBody>
      </p:sp>
      <p:sp>
        <p:nvSpPr>
          <p:cNvPr id="12291" name="Rectangle 3"/>
          <p:cNvSpPr>
            <a:spLocks noGrp="1" noChangeArrowheads="1"/>
          </p:cNvSpPr>
          <p:nvPr>
            <p:ph type="body" idx="1"/>
          </p:nvPr>
        </p:nvSpPr>
        <p:spPr>
          <a:xfrm>
            <a:off x="914400" y="1795443"/>
            <a:ext cx="7315200" cy="3759200"/>
          </a:xfrm>
        </p:spPr>
        <p:txBody>
          <a:bodyPr/>
          <a:lstStyle/>
          <a:p>
            <a:pPr eaLnBrk="1" hangingPunct="1"/>
            <a:r>
              <a:rPr lang="en-US" b="1" dirty="0" smtClean="0"/>
              <a:t>U.S.</a:t>
            </a:r>
            <a:r>
              <a:rPr lang="en-US" dirty="0" smtClean="0"/>
              <a:t> – Must File Within One Year of Public Disclosure or Before Disclosure</a:t>
            </a:r>
          </a:p>
          <a:p>
            <a:pPr eaLnBrk="1" hangingPunct="1"/>
            <a:endParaRPr lang="en-US" dirty="0" smtClean="0"/>
          </a:p>
          <a:p>
            <a:pPr eaLnBrk="1" hangingPunct="1"/>
            <a:r>
              <a:rPr lang="en-US" b="1" dirty="0" smtClean="0"/>
              <a:t>Foreign</a:t>
            </a:r>
            <a:r>
              <a:rPr lang="en-US" dirty="0" smtClean="0"/>
              <a:t> – Complete Novelty Is Required &amp; Cannot Have Been Publicly Disclosed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b="1" dirty="0" smtClean="0"/>
              <a:t>Public Disclosure Examples</a:t>
            </a:r>
          </a:p>
        </p:txBody>
      </p:sp>
      <p:sp>
        <p:nvSpPr>
          <p:cNvPr id="13315" name="Rectangle 3"/>
          <p:cNvSpPr>
            <a:spLocks noGrp="1" noChangeArrowheads="1"/>
          </p:cNvSpPr>
          <p:nvPr>
            <p:ph type="body" idx="1"/>
          </p:nvPr>
        </p:nvSpPr>
        <p:spPr>
          <a:xfrm>
            <a:off x="1066800" y="2133600"/>
            <a:ext cx="7315200" cy="3911600"/>
          </a:xfrm>
        </p:spPr>
        <p:txBody>
          <a:bodyPr/>
          <a:lstStyle/>
          <a:p>
            <a:pPr eaLnBrk="1" hangingPunct="1"/>
            <a:r>
              <a:rPr lang="en-US" dirty="0" smtClean="0"/>
              <a:t>Publication (including enabling abstract)</a:t>
            </a:r>
          </a:p>
          <a:p>
            <a:pPr eaLnBrk="1" hangingPunct="1"/>
            <a:r>
              <a:rPr lang="en-US" dirty="0" smtClean="0"/>
              <a:t>Seminars/Conferences</a:t>
            </a:r>
          </a:p>
          <a:p>
            <a:pPr eaLnBrk="1" hangingPunct="1"/>
            <a:r>
              <a:rPr lang="en-US" dirty="0" smtClean="0"/>
              <a:t>Sale or Distribution of Product</a:t>
            </a:r>
          </a:p>
          <a:p>
            <a:pPr eaLnBrk="1" hangingPunct="1"/>
            <a:r>
              <a:rPr lang="en-US" dirty="0" smtClean="0"/>
              <a:t>Electronic Disclosure</a:t>
            </a:r>
          </a:p>
          <a:p>
            <a:pPr eaLnBrk="1" hangingPunct="1"/>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p:txBody>
          <a:bodyPr/>
          <a:lstStyle/>
          <a:p>
            <a:pPr eaLnBrk="1" hangingPunct="1"/>
            <a:r>
              <a:rPr lang="en-US" b="1" dirty="0" smtClean="0"/>
              <a:t>Protecting Intellectual Property</a:t>
            </a:r>
          </a:p>
        </p:txBody>
      </p:sp>
      <p:sp>
        <p:nvSpPr>
          <p:cNvPr id="14339" name="Rectangle 5"/>
          <p:cNvSpPr>
            <a:spLocks noGrp="1" noChangeArrowheads="1"/>
          </p:cNvSpPr>
          <p:nvPr>
            <p:ph type="body" idx="1"/>
          </p:nvPr>
        </p:nvSpPr>
        <p:spPr>
          <a:xfrm>
            <a:off x="928696" y="2128839"/>
            <a:ext cx="7772400" cy="3352801"/>
          </a:xfrm>
        </p:spPr>
        <p:txBody>
          <a:bodyPr/>
          <a:lstStyle/>
          <a:p>
            <a:pPr eaLnBrk="1" hangingPunct="1"/>
            <a:r>
              <a:rPr lang="en-US" dirty="0" smtClean="0"/>
              <a:t>Patent</a:t>
            </a:r>
          </a:p>
          <a:p>
            <a:pPr eaLnBrk="1" hangingPunct="1"/>
            <a:r>
              <a:rPr lang="en-US" dirty="0" smtClean="0"/>
              <a:t>Laboratory Notebook</a:t>
            </a:r>
          </a:p>
          <a:p>
            <a:pPr eaLnBrk="1" hangingPunct="1"/>
            <a:r>
              <a:rPr lang="en-US" dirty="0" smtClean="0"/>
              <a:t>Confidential Disclosure Agreements</a:t>
            </a:r>
          </a:p>
          <a:p>
            <a:pPr eaLnBrk="1" hangingPunct="1"/>
            <a:r>
              <a:rPr lang="en-US" dirty="0" smtClean="0"/>
              <a:t>Material Transfer Agreements</a:t>
            </a:r>
          </a:p>
          <a:p>
            <a:pPr eaLnBrk="1" hangingPunct="1"/>
            <a:r>
              <a:rPr lang="en-US" dirty="0" smtClean="0"/>
              <a:t>Research Agreements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b="1" dirty="0" smtClean="0"/>
              <a:t>Laboratory Notebook</a:t>
            </a:r>
          </a:p>
        </p:txBody>
      </p:sp>
      <p:sp>
        <p:nvSpPr>
          <p:cNvPr id="15363" name="Rectangle 3"/>
          <p:cNvSpPr>
            <a:spLocks noGrp="1" noChangeArrowheads="1"/>
          </p:cNvSpPr>
          <p:nvPr>
            <p:ph type="body" idx="1"/>
          </p:nvPr>
        </p:nvSpPr>
        <p:spPr>
          <a:xfrm>
            <a:off x="914400" y="1828800"/>
            <a:ext cx="7315200" cy="4525963"/>
          </a:xfrm>
        </p:spPr>
        <p:txBody>
          <a:bodyPr/>
          <a:lstStyle/>
          <a:p>
            <a:pPr eaLnBrk="1" hangingPunct="1"/>
            <a:r>
              <a:rPr lang="en-US" dirty="0" smtClean="0"/>
              <a:t>Evidence in Patent Disputes</a:t>
            </a:r>
          </a:p>
          <a:p>
            <a:pPr eaLnBrk="1" hangingPunct="1"/>
            <a:r>
              <a:rPr lang="en-US" dirty="0" smtClean="0"/>
              <a:t>Establishes Dates of Conception and Reduction to Practice</a:t>
            </a:r>
          </a:p>
          <a:p>
            <a:pPr eaLnBrk="1" hangingPunct="1"/>
            <a:r>
              <a:rPr lang="en-US" dirty="0" smtClean="0"/>
              <a:t>Use Best Practices and Date Entries</a:t>
            </a:r>
          </a:p>
          <a:p>
            <a:pPr eaLnBrk="1" hangingPunct="1"/>
            <a:r>
              <a:rPr lang="en-US" dirty="0" smtClean="0"/>
              <a:t>Notebooks Are MSU Property Under the Management of the PI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95280"/>
            <a:ext cx="7772400" cy="1143000"/>
          </a:xfrm>
        </p:spPr>
        <p:txBody>
          <a:bodyPr/>
          <a:lstStyle/>
          <a:p>
            <a:r>
              <a:rPr lang="en-US" b="1" u="sng" dirty="0" smtClean="0"/>
              <a:t>AGENDA</a:t>
            </a:r>
            <a:endParaRPr lang="en-US" b="1" u="sng" dirty="0"/>
          </a:p>
        </p:txBody>
      </p:sp>
      <p:sp>
        <p:nvSpPr>
          <p:cNvPr id="3" name="Content Placeholder 2"/>
          <p:cNvSpPr>
            <a:spLocks noGrp="1"/>
          </p:cNvSpPr>
          <p:nvPr>
            <p:ph idx="1"/>
          </p:nvPr>
        </p:nvSpPr>
        <p:spPr>
          <a:xfrm>
            <a:off x="609600" y="1390656"/>
            <a:ext cx="8229600" cy="4114800"/>
          </a:xfrm>
        </p:spPr>
        <p:txBody>
          <a:bodyPr numCol="1" spcCol="182880">
            <a:noAutofit/>
          </a:bodyPr>
          <a:lstStyle/>
          <a:p>
            <a:pPr marL="0" indent="0" algn="ctr">
              <a:lnSpc>
                <a:spcPct val="120000"/>
              </a:lnSpc>
              <a:spcBef>
                <a:spcPts val="0"/>
              </a:spcBef>
              <a:buNone/>
            </a:pPr>
            <a:r>
              <a:rPr lang="en-US" sz="1800" dirty="0" smtClean="0"/>
              <a:t>1:00 - 1:05 p.m. Welcome &amp; Introduction</a:t>
            </a:r>
          </a:p>
          <a:p>
            <a:pPr marL="0" indent="0" algn="ctr">
              <a:lnSpc>
                <a:spcPct val="120000"/>
              </a:lnSpc>
              <a:spcBef>
                <a:spcPts val="0"/>
              </a:spcBef>
              <a:buNone/>
            </a:pPr>
            <a:r>
              <a:rPr lang="en-US" sz="1800" i="1" dirty="0" smtClean="0"/>
              <a:t>Leslie Schmidt</a:t>
            </a:r>
          </a:p>
          <a:p>
            <a:pPr marL="0" indent="0" algn="ctr">
              <a:lnSpc>
                <a:spcPct val="120000"/>
              </a:lnSpc>
              <a:spcBef>
                <a:spcPts val="0"/>
              </a:spcBef>
              <a:buNone/>
            </a:pPr>
            <a:endParaRPr lang="en-US" sz="1800" i="1" dirty="0" smtClean="0"/>
          </a:p>
          <a:p>
            <a:pPr marL="0" indent="0" algn="ctr">
              <a:lnSpc>
                <a:spcPct val="120000"/>
              </a:lnSpc>
              <a:spcBef>
                <a:spcPts val="0"/>
              </a:spcBef>
              <a:buNone/>
            </a:pPr>
            <a:r>
              <a:rPr lang="en-US" sz="1800" dirty="0" smtClean="0"/>
              <a:t>1:05 - 1:35 p.m.  Responsible Conduct of Research/Research Misconduct</a:t>
            </a:r>
          </a:p>
          <a:p>
            <a:pPr marL="0" indent="0" algn="ctr">
              <a:lnSpc>
                <a:spcPct val="120000"/>
              </a:lnSpc>
              <a:spcBef>
                <a:spcPts val="0"/>
              </a:spcBef>
              <a:buNone/>
            </a:pPr>
            <a:r>
              <a:rPr lang="en-US" sz="1800" i="1" dirty="0" smtClean="0"/>
              <a:t>Carl Fox &amp; Pam Merrell</a:t>
            </a:r>
          </a:p>
          <a:p>
            <a:pPr marL="0" indent="0" algn="ctr">
              <a:lnSpc>
                <a:spcPct val="120000"/>
              </a:lnSpc>
              <a:spcBef>
                <a:spcPts val="0"/>
              </a:spcBef>
              <a:buNone/>
            </a:pPr>
            <a:endParaRPr lang="en-US" sz="1800" dirty="0" smtClean="0"/>
          </a:p>
          <a:p>
            <a:pPr marL="0" indent="0" algn="ctr">
              <a:lnSpc>
                <a:spcPct val="120000"/>
              </a:lnSpc>
              <a:spcBef>
                <a:spcPts val="0"/>
              </a:spcBef>
              <a:buNone/>
            </a:pPr>
            <a:r>
              <a:rPr lang="en-US" sz="1800" dirty="0" smtClean="0"/>
              <a:t>1:35 - 2:05 p.m. Intellectual Property &amp; Research</a:t>
            </a:r>
          </a:p>
          <a:p>
            <a:pPr marL="0" indent="0" algn="ctr">
              <a:lnSpc>
                <a:spcPct val="120000"/>
              </a:lnSpc>
              <a:spcBef>
                <a:spcPts val="0"/>
              </a:spcBef>
              <a:buNone/>
            </a:pPr>
            <a:r>
              <a:rPr lang="en-US" sz="1800" i="1" dirty="0" smtClean="0"/>
              <a:t>Nick Zelver</a:t>
            </a:r>
          </a:p>
          <a:p>
            <a:pPr marL="0" indent="0" algn="ctr">
              <a:lnSpc>
                <a:spcPct val="120000"/>
              </a:lnSpc>
              <a:spcBef>
                <a:spcPts val="0"/>
              </a:spcBef>
              <a:buNone/>
            </a:pPr>
            <a:endParaRPr lang="en-US" sz="1800" i="1" dirty="0" smtClean="0"/>
          </a:p>
          <a:p>
            <a:pPr marL="0" indent="0" algn="ctr">
              <a:lnSpc>
                <a:spcPct val="120000"/>
              </a:lnSpc>
              <a:spcBef>
                <a:spcPts val="0"/>
              </a:spcBef>
              <a:buNone/>
            </a:pPr>
            <a:r>
              <a:rPr lang="en-US" sz="1800" dirty="0" smtClean="0"/>
              <a:t>2:05 - 2:35 p.m.  Human and Animal Welfare in Research and Biosafety</a:t>
            </a:r>
          </a:p>
          <a:p>
            <a:pPr marL="0" indent="0" algn="ctr">
              <a:lnSpc>
                <a:spcPct val="120000"/>
              </a:lnSpc>
              <a:spcBef>
                <a:spcPts val="0"/>
              </a:spcBef>
              <a:buNone/>
            </a:pPr>
            <a:r>
              <a:rPr lang="en-US" sz="1800" i="1" dirty="0" smtClean="0"/>
              <a:t>Mark Quinn, Chris O’Rourke &amp; Mike Babcock</a:t>
            </a:r>
            <a:endParaRPr lang="en-US" sz="1800" dirty="0" smtClean="0"/>
          </a:p>
          <a:p>
            <a:pPr marL="0" indent="0" algn="ctr">
              <a:lnSpc>
                <a:spcPct val="120000"/>
              </a:lnSpc>
              <a:spcBef>
                <a:spcPts val="0"/>
              </a:spcBef>
              <a:buNone/>
            </a:pPr>
            <a:endParaRPr lang="en-US" sz="1800" dirty="0" smtClean="0"/>
          </a:p>
          <a:p>
            <a:pPr marL="0" indent="0" algn="ctr">
              <a:lnSpc>
                <a:spcPct val="120000"/>
              </a:lnSpc>
              <a:spcBef>
                <a:spcPts val="0"/>
              </a:spcBef>
              <a:buNone/>
            </a:pPr>
            <a:r>
              <a:rPr lang="en-US" sz="1800" b="1" dirty="0" smtClean="0"/>
              <a:t>2:35 - 2:50 p.m. – Break</a:t>
            </a:r>
          </a:p>
          <a:p>
            <a:pPr marL="0" indent="0" algn="ctr">
              <a:lnSpc>
                <a:spcPct val="120000"/>
              </a:lnSpc>
              <a:spcBef>
                <a:spcPts val="0"/>
              </a:spcBef>
              <a:buNone/>
            </a:pPr>
            <a:endParaRPr lang="en-US" sz="18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1" dirty="0" smtClean="0"/>
              <a:t>Confidential Disclosure or Non-Disclosure Agreements</a:t>
            </a:r>
          </a:p>
        </p:txBody>
      </p:sp>
      <p:sp>
        <p:nvSpPr>
          <p:cNvPr id="16387" name="Rectangle 3"/>
          <p:cNvSpPr>
            <a:spLocks noGrp="1" noChangeArrowheads="1"/>
          </p:cNvSpPr>
          <p:nvPr>
            <p:ph type="body" idx="1"/>
          </p:nvPr>
        </p:nvSpPr>
        <p:spPr>
          <a:xfrm>
            <a:off x="914400" y="1600200"/>
            <a:ext cx="7543800" cy="4525963"/>
          </a:xfrm>
        </p:spPr>
        <p:txBody>
          <a:bodyPr/>
          <a:lstStyle/>
          <a:p>
            <a:pPr algn="ctr" eaLnBrk="1" hangingPunct="1"/>
            <a:endParaRPr lang="en-US" dirty="0" smtClean="0"/>
          </a:p>
          <a:p>
            <a:pPr eaLnBrk="1" hangingPunct="1"/>
            <a:r>
              <a:rPr lang="en-US" dirty="0" smtClean="0"/>
              <a:t>Recipient Agrees in Writing Not to Disclose</a:t>
            </a:r>
          </a:p>
          <a:p>
            <a:pPr eaLnBrk="1" hangingPunct="1"/>
            <a:r>
              <a:rPr lang="en-US" dirty="0" smtClean="0"/>
              <a:t>Allows Disclosure Without Barring Patentability</a:t>
            </a:r>
          </a:p>
          <a:p>
            <a:pPr eaLnBrk="1" hangingPunct="1"/>
            <a:r>
              <a:rPr lang="en-US" dirty="0" smtClean="0"/>
              <a:t>Example NDA on TTO Website</a:t>
            </a:r>
          </a:p>
          <a:p>
            <a:pPr eaLnBrk="1" hangingPunct="1"/>
            <a:r>
              <a:rPr lang="en-US" dirty="0" smtClean="0"/>
              <a:t>Must Be Reviewed and Signed by TTO</a:t>
            </a:r>
          </a:p>
          <a:p>
            <a:pPr eaLnBrk="1" hangingPunct="1"/>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dirty="0" smtClean="0"/>
              <a:t>Material Transfer Agreements</a:t>
            </a:r>
          </a:p>
        </p:txBody>
      </p:sp>
      <p:sp>
        <p:nvSpPr>
          <p:cNvPr id="17411" name="Rectangle 3"/>
          <p:cNvSpPr>
            <a:spLocks noGrp="1" noChangeArrowheads="1"/>
          </p:cNvSpPr>
          <p:nvPr>
            <p:ph type="body" idx="1"/>
          </p:nvPr>
        </p:nvSpPr>
        <p:spPr>
          <a:xfrm>
            <a:off x="714376" y="2124080"/>
            <a:ext cx="7772400" cy="4114800"/>
          </a:xfrm>
        </p:spPr>
        <p:txBody>
          <a:bodyPr/>
          <a:lstStyle/>
          <a:p>
            <a:pPr eaLnBrk="1" hangingPunct="1"/>
            <a:r>
              <a:rPr lang="en-US" sz="2800" dirty="0" smtClean="0"/>
              <a:t>Allows Sharing of Proprietary Materials without Barring Patentability</a:t>
            </a:r>
          </a:p>
          <a:p>
            <a:pPr eaLnBrk="1" hangingPunct="1"/>
            <a:r>
              <a:rPr lang="en-US" sz="2800" dirty="0" smtClean="0"/>
              <a:t>Materials Typically Must Be Destroyed or Returned After Use</a:t>
            </a:r>
          </a:p>
          <a:p>
            <a:pPr eaLnBrk="1" hangingPunct="1"/>
            <a:r>
              <a:rPr lang="en-US" sz="2800" dirty="0" smtClean="0"/>
              <a:t>Example MTA on TTO Website</a:t>
            </a:r>
          </a:p>
          <a:p>
            <a:pPr eaLnBrk="1" hangingPunct="1"/>
            <a:r>
              <a:rPr lang="en-US" sz="2800" dirty="0" smtClean="0"/>
              <a:t>Must Be Reviewed and Signed by TTO</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1" dirty="0" smtClean="0"/>
              <a:t>Sponsored Research Agreements</a:t>
            </a:r>
          </a:p>
        </p:txBody>
      </p:sp>
      <p:sp>
        <p:nvSpPr>
          <p:cNvPr id="18435" name="Rectangle 3"/>
          <p:cNvSpPr>
            <a:spLocks noGrp="1" noChangeArrowheads="1"/>
          </p:cNvSpPr>
          <p:nvPr>
            <p:ph type="body" idx="1"/>
          </p:nvPr>
        </p:nvSpPr>
        <p:spPr>
          <a:xfrm>
            <a:off x="914400" y="2286000"/>
            <a:ext cx="7315200" cy="3840163"/>
          </a:xfrm>
        </p:spPr>
        <p:txBody>
          <a:bodyPr/>
          <a:lstStyle/>
          <a:p>
            <a:pPr eaLnBrk="1" hangingPunct="1"/>
            <a:r>
              <a:rPr lang="en-US" dirty="0" smtClean="0"/>
              <a:t>If There is an Invention MSU Files Patent and Retains Ownership</a:t>
            </a:r>
          </a:p>
          <a:p>
            <a:pPr eaLnBrk="1" hangingPunct="1"/>
            <a:r>
              <a:rPr lang="en-US" dirty="0" smtClean="0"/>
              <a:t>Company Has Option to License</a:t>
            </a:r>
          </a:p>
          <a:p>
            <a:pPr eaLnBrk="1" hangingPunct="1"/>
            <a:r>
              <a:rPr lang="en-US" dirty="0" smtClean="0"/>
              <a:t> University Can Publish Results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1" dirty="0" smtClean="0"/>
              <a:t>Testing Agreements</a:t>
            </a:r>
          </a:p>
        </p:txBody>
      </p:sp>
      <p:sp>
        <p:nvSpPr>
          <p:cNvPr id="19459" name="Rectangle 3"/>
          <p:cNvSpPr>
            <a:spLocks noGrp="1" noChangeArrowheads="1"/>
          </p:cNvSpPr>
          <p:nvPr>
            <p:ph type="body" idx="1"/>
          </p:nvPr>
        </p:nvSpPr>
        <p:spPr/>
        <p:txBody>
          <a:bodyPr/>
          <a:lstStyle/>
          <a:p>
            <a:pPr eaLnBrk="1" hangingPunct="1"/>
            <a:r>
              <a:rPr lang="en-US" sz="2800" dirty="0" smtClean="0"/>
              <a:t>Recognizes that University is Testing Company’s Proprietary Material </a:t>
            </a:r>
          </a:p>
          <a:p>
            <a:pPr eaLnBrk="1" hangingPunct="1"/>
            <a:r>
              <a:rPr lang="en-US" sz="2800" dirty="0" smtClean="0"/>
              <a:t>Testing Services Are Not Expected to Develop MSU Intellectual Property</a:t>
            </a:r>
          </a:p>
          <a:p>
            <a:pPr eaLnBrk="1" hangingPunct="1"/>
            <a:r>
              <a:rPr lang="en-US" sz="2800" dirty="0" smtClean="0"/>
              <a:t>Agreement Must be Reviewed by TTO to Ensure No MSU Intellectual Property is Involved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dirty="0" smtClean="0"/>
              <a:t>Where to Start:</a:t>
            </a:r>
            <a:br>
              <a:rPr lang="en-US" b="1" dirty="0" smtClean="0"/>
            </a:br>
            <a:r>
              <a:rPr lang="en-US" b="1" dirty="0" smtClean="0"/>
              <a:t>MSU Invention Disclosure</a:t>
            </a:r>
          </a:p>
        </p:txBody>
      </p:sp>
      <p:sp>
        <p:nvSpPr>
          <p:cNvPr id="20483" name="Rectangle 3"/>
          <p:cNvSpPr>
            <a:spLocks noGrp="1" noChangeArrowheads="1"/>
          </p:cNvSpPr>
          <p:nvPr>
            <p:ph type="body" idx="1"/>
          </p:nvPr>
        </p:nvSpPr>
        <p:spPr>
          <a:xfrm>
            <a:off x="833440" y="2076472"/>
            <a:ext cx="7315200" cy="3763963"/>
          </a:xfrm>
        </p:spPr>
        <p:txBody>
          <a:bodyPr/>
          <a:lstStyle/>
          <a:p>
            <a:pPr eaLnBrk="1" hangingPunct="1">
              <a:lnSpc>
                <a:spcPct val="90000"/>
              </a:lnSpc>
            </a:pPr>
            <a:r>
              <a:rPr lang="en-US" sz="2800" dirty="0" smtClean="0"/>
              <a:t>Not a Public Disclosure </a:t>
            </a:r>
          </a:p>
          <a:p>
            <a:pPr eaLnBrk="1" hangingPunct="1">
              <a:lnSpc>
                <a:spcPct val="90000"/>
              </a:lnSpc>
            </a:pPr>
            <a:r>
              <a:rPr lang="en-US" sz="2800" dirty="0" smtClean="0"/>
              <a:t>Starts Process for TTO Market Evaluation , IP Protection, and Potential Patenting</a:t>
            </a:r>
          </a:p>
          <a:p>
            <a:pPr eaLnBrk="1" hangingPunct="1">
              <a:lnSpc>
                <a:spcPct val="90000"/>
              </a:lnSpc>
            </a:pPr>
            <a:r>
              <a:rPr lang="en-US" sz="2800" dirty="0" smtClean="0"/>
              <a:t>What is the Invention, Who Are the Inventors, Who Funded the Work</a:t>
            </a:r>
          </a:p>
          <a:p>
            <a:pPr eaLnBrk="1" hangingPunct="1">
              <a:lnSpc>
                <a:spcPct val="90000"/>
              </a:lnSpc>
            </a:pPr>
            <a:r>
              <a:rPr lang="en-US" sz="2800" dirty="0" smtClean="0"/>
              <a:t>Provide Time for TTO to Process</a:t>
            </a:r>
          </a:p>
          <a:p>
            <a:pPr eaLnBrk="1" hangingPunct="1">
              <a:lnSpc>
                <a:spcPct val="90000"/>
              </a:lnSpc>
            </a:pPr>
            <a:r>
              <a:rPr lang="en-US" sz="2800" dirty="0" smtClean="0"/>
              <a:t>Disclosure Form Available On TTO Website</a:t>
            </a:r>
          </a:p>
          <a:p>
            <a:pPr eaLnBrk="1" hangingPunct="1">
              <a:lnSpc>
                <a:spcPct val="90000"/>
              </a:lnSpc>
              <a:buFont typeface="Wingdings" charset="2"/>
              <a:buNone/>
            </a:pPr>
            <a:endParaRPr lang="en-US" sz="2800" dirty="0" smtClean="0"/>
          </a:p>
        </p:txBody>
      </p:sp>
      <p:sp>
        <p:nvSpPr>
          <p:cNvPr id="53252" name="Rectangle 4"/>
          <p:cNvSpPr>
            <a:spLocks noChangeArrowheads="1"/>
          </p:cNvSpPr>
          <p:nvPr/>
        </p:nvSpPr>
        <p:spPr bwMode="auto">
          <a:xfrm>
            <a:off x="7829550" y="1674813"/>
            <a:ext cx="184150" cy="366712"/>
          </a:xfrm>
          <a:prstGeom prst="rect">
            <a:avLst/>
          </a:prstGeom>
          <a:noFill/>
          <a:ln w="9525">
            <a:noFill/>
            <a:miter lim="800000"/>
            <a:headEnd/>
            <a:tailEnd/>
          </a:ln>
        </p:spPr>
        <p:txBody>
          <a:bodyPr wrap="none">
            <a:spAutoFit/>
          </a:bodyPr>
          <a:lstStyle/>
          <a:p>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b="1" dirty="0" smtClean="0"/>
              <a:t>Sharing In Rewards</a:t>
            </a:r>
          </a:p>
        </p:txBody>
      </p:sp>
      <p:sp>
        <p:nvSpPr>
          <p:cNvPr id="21507" name="Content Placeholder 2"/>
          <p:cNvSpPr>
            <a:spLocks noGrp="1"/>
          </p:cNvSpPr>
          <p:nvPr>
            <p:ph idx="1"/>
          </p:nvPr>
        </p:nvSpPr>
        <p:spPr/>
        <p:txBody>
          <a:bodyPr/>
          <a:lstStyle/>
          <a:p>
            <a:pPr algn="ctr">
              <a:buFont typeface="Wingdings" pitchFamily="2" charset="2"/>
              <a:buChar char="ü"/>
            </a:pPr>
            <a:endParaRPr lang="en-US" dirty="0" smtClean="0"/>
          </a:p>
          <a:p>
            <a:pPr algn="ctr">
              <a:buFont typeface="Wingdings" pitchFamily="2" charset="2"/>
              <a:buChar char="ü"/>
            </a:pPr>
            <a:r>
              <a:rPr lang="en-US" dirty="0" smtClean="0"/>
              <a:t>Revenue Sharing With Faculty &amp; Students</a:t>
            </a:r>
          </a:p>
          <a:p>
            <a:pPr algn="ctr">
              <a:buFont typeface="Wingdings" pitchFamily="2" charset="2"/>
              <a:buChar char="ü"/>
            </a:pPr>
            <a:endParaRPr lang="en-US" dirty="0" smtClean="0"/>
          </a:p>
          <a:p>
            <a:pPr algn="ctr">
              <a:buFont typeface="Wingdings" pitchFamily="2" charset="2"/>
              <a:buChar char="ü"/>
            </a:pPr>
            <a:r>
              <a:rPr lang="en-US" dirty="0" smtClean="0"/>
              <a:t>Patent Ownership</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b="1" dirty="0" smtClean="0"/>
              <a:t>Regents Policies</a:t>
            </a:r>
          </a:p>
        </p:txBody>
      </p:sp>
      <p:sp>
        <p:nvSpPr>
          <p:cNvPr id="22531" name="Content Placeholder 2"/>
          <p:cNvSpPr>
            <a:spLocks noGrp="1"/>
          </p:cNvSpPr>
          <p:nvPr>
            <p:ph idx="1"/>
          </p:nvPr>
        </p:nvSpPr>
        <p:spPr/>
        <p:txBody>
          <a:bodyPr/>
          <a:lstStyle/>
          <a:p>
            <a:r>
              <a:rPr lang="en-US" dirty="0" smtClean="0"/>
              <a:t>Ownership of IP</a:t>
            </a:r>
          </a:p>
          <a:p>
            <a:r>
              <a:rPr lang="en-US" dirty="0" smtClean="0"/>
              <a:t>Students &amp; IP</a:t>
            </a:r>
          </a:p>
          <a:p>
            <a:r>
              <a:rPr lang="en-US" dirty="0" smtClean="0"/>
              <a:t>Co-Inventorship</a:t>
            </a:r>
          </a:p>
          <a:p>
            <a:r>
              <a:rPr lang="en-US" dirty="0" smtClean="0"/>
              <a:t>Rewards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723904"/>
            <a:ext cx="7772400" cy="1143000"/>
          </a:xfrm>
        </p:spPr>
        <p:txBody>
          <a:bodyPr/>
          <a:lstStyle/>
          <a:p>
            <a:r>
              <a:rPr lang="en-US" b="1" dirty="0" smtClean="0"/>
              <a:t>Student Projects</a:t>
            </a:r>
          </a:p>
        </p:txBody>
      </p:sp>
      <p:sp>
        <p:nvSpPr>
          <p:cNvPr id="23555" name="Content Placeholder 2"/>
          <p:cNvSpPr>
            <a:spLocks noGrp="1"/>
          </p:cNvSpPr>
          <p:nvPr>
            <p:ph idx="1"/>
          </p:nvPr>
        </p:nvSpPr>
        <p:spPr>
          <a:xfrm>
            <a:off x="685800" y="2181232"/>
            <a:ext cx="7772400" cy="1905000"/>
          </a:xfrm>
        </p:spPr>
        <p:txBody>
          <a:bodyPr/>
          <a:lstStyle/>
          <a:p>
            <a:pPr algn="ctr"/>
            <a:r>
              <a:rPr lang="en-US" sz="3000" dirty="0" smtClean="0"/>
              <a:t>MFA (Film Making)</a:t>
            </a:r>
          </a:p>
          <a:p>
            <a:pPr algn="ctr">
              <a:lnSpc>
                <a:spcPct val="150000"/>
              </a:lnSpc>
            </a:pPr>
            <a:r>
              <a:rPr lang="en-US" sz="3000" dirty="0" smtClean="0"/>
              <a:t>Fellowships</a:t>
            </a:r>
          </a:p>
          <a:p>
            <a:pPr algn="ctr"/>
            <a:r>
              <a:rPr lang="en-US" sz="3000" dirty="0" smtClean="0"/>
              <a:t>Capstone Projects/Company Participation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i="1" dirty="0" smtClean="0"/>
              <a:t>Questions? </a:t>
            </a:r>
          </a:p>
        </p:txBody>
      </p:sp>
      <p:sp>
        <p:nvSpPr>
          <p:cNvPr id="24579" name="Rectangle 3"/>
          <p:cNvSpPr>
            <a:spLocks noGrp="1" noChangeArrowheads="1"/>
          </p:cNvSpPr>
          <p:nvPr>
            <p:ph type="body" idx="1"/>
          </p:nvPr>
        </p:nvSpPr>
        <p:spPr>
          <a:xfrm>
            <a:off x="863600" y="1819275"/>
            <a:ext cx="7251700" cy="1547813"/>
          </a:xfrm>
        </p:spPr>
        <p:txBody>
          <a:bodyPr/>
          <a:lstStyle/>
          <a:p>
            <a:pPr marL="0" indent="0" eaLnBrk="1" hangingPunct="1">
              <a:buFontTx/>
              <a:buNone/>
            </a:pPr>
            <a:r>
              <a:rPr lang="en-US" dirty="0" smtClean="0"/>
              <a:t>We are here to help.  Contact us if you have an IP question, potential invention, etc.</a:t>
            </a:r>
          </a:p>
        </p:txBody>
      </p:sp>
      <p:sp>
        <p:nvSpPr>
          <p:cNvPr id="24580" name="Rectangle 4"/>
          <p:cNvSpPr>
            <a:spLocks noChangeArrowheads="1"/>
          </p:cNvSpPr>
          <p:nvPr/>
        </p:nvSpPr>
        <p:spPr bwMode="auto">
          <a:xfrm>
            <a:off x="4038600" y="3200401"/>
            <a:ext cx="4191000" cy="175259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w="38100">
            <a:solidFill>
              <a:schemeClr val="bg2"/>
            </a:solidFill>
            <a:miter lim="800000"/>
            <a:headEnd/>
            <a:tailEnd/>
          </a:ln>
          <a:effectLst>
            <a:outerShdw blurRad="63500" dist="25399" dir="2700000" algn="ctr" rotWithShape="0">
              <a:schemeClr val="tx1">
                <a:alpha val="74998"/>
              </a:schemeClr>
            </a:outerShdw>
          </a:effectLst>
        </p:spPr>
        <p:txBody>
          <a:bodyPr/>
          <a:lstStyle/>
          <a:p>
            <a:pPr marL="342900" indent="-342900" algn="r">
              <a:lnSpc>
                <a:spcPct val="90000"/>
              </a:lnSpc>
              <a:spcBef>
                <a:spcPct val="20000"/>
              </a:spcBef>
              <a:buClr>
                <a:srgbClr val="FFB400"/>
              </a:buClr>
              <a:buFont typeface="Wingdings" charset="2"/>
              <a:buNone/>
            </a:pPr>
            <a:r>
              <a:rPr lang="en-US" dirty="0">
                <a:solidFill>
                  <a:srgbClr val="FF0000"/>
                </a:solidFill>
              </a:rPr>
              <a:t>	</a:t>
            </a:r>
            <a:r>
              <a:rPr lang="en-US" sz="1800" dirty="0" smtClean="0">
                <a:solidFill>
                  <a:srgbClr val="C00000"/>
                </a:solidFill>
              </a:rPr>
              <a:t>Technology </a:t>
            </a:r>
            <a:r>
              <a:rPr lang="en-US" sz="1800" dirty="0">
                <a:solidFill>
                  <a:srgbClr val="C00000"/>
                </a:solidFill>
              </a:rPr>
              <a:t>Transfer Office (TTO)</a:t>
            </a:r>
          </a:p>
          <a:p>
            <a:pPr marL="342900" indent="-342900" algn="r">
              <a:lnSpc>
                <a:spcPct val="90000"/>
              </a:lnSpc>
              <a:spcBef>
                <a:spcPct val="20000"/>
              </a:spcBef>
              <a:buClr>
                <a:srgbClr val="FFB400"/>
              </a:buClr>
              <a:buFont typeface="Wingdings" charset="2"/>
              <a:buNone/>
            </a:pPr>
            <a:r>
              <a:rPr lang="en-US" sz="1800" dirty="0">
                <a:solidFill>
                  <a:srgbClr val="C00000"/>
                </a:solidFill>
              </a:rPr>
              <a:t>304 </a:t>
            </a:r>
            <a:r>
              <a:rPr lang="en-US" sz="1800" dirty="0" smtClean="0">
                <a:solidFill>
                  <a:srgbClr val="C00000"/>
                </a:solidFill>
              </a:rPr>
              <a:t>MT </a:t>
            </a:r>
            <a:r>
              <a:rPr lang="en-US" sz="1800" dirty="0">
                <a:solidFill>
                  <a:srgbClr val="C00000"/>
                </a:solidFill>
              </a:rPr>
              <a:t>Hall (Third Floor)</a:t>
            </a:r>
          </a:p>
          <a:p>
            <a:pPr marL="342900" indent="-342900" algn="r">
              <a:lnSpc>
                <a:spcPct val="90000"/>
              </a:lnSpc>
              <a:spcBef>
                <a:spcPct val="20000"/>
              </a:spcBef>
              <a:buClr>
                <a:srgbClr val="FFB400"/>
              </a:buClr>
              <a:buFont typeface="Wingdings" charset="2"/>
              <a:buNone/>
            </a:pPr>
            <a:r>
              <a:rPr lang="en-US" sz="1800" dirty="0">
                <a:solidFill>
                  <a:srgbClr val="C00000"/>
                </a:solidFill>
              </a:rPr>
              <a:t>		</a:t>
            </a:r>
            <a:r>
              <a:rPr lang="en-US" sz="1800" dirty="0" smtClean="0">
                <a:solidFill>
                  <a:srgbClr val="C00000"/>
                </a:solidFill>
              </a:rPr>
              <a:t>994-7868</a:t>
            </a:r>
          </a:p>
          <a:p>
            <a:pPr marL="342900" indent="-342900" algn="r">
              <a:lnSpc>
                <a:spcPct val="90000"/>
              </a:lnSpc>
              <a:spcBef>
                <a:spcPct val="20000"/>
              </a:spcBef>
              <a:buClr>
                <a:srgbClr val="FFB400"/>
              </a:buClr>
              <a:buFont typeface="Wingdings" charset="2"/>
              <a:buNone/>
            </a:pPr>
            <a:r>
              <a:rPr lang="en-US" sz="1800" dirty="0" smtClean="0">
                <a:solidFill>
                  <a:srgbClr val="C00000"/>
                </a:solidFill>
              </a:rPr>
              <a:t>tto@montana.edu</a:t>
            </a:r>
            <a:endParaRPr lang="en-US" sz="1800" dirty="0">
              <a:solidFill>
                <a:srgbClr val="C00000"/>
              </a:solidFill>
            </a:endParaRPr>
          </a:p>
          <a:p>
            <a:pPr marL="342900" indent="-342900" algn="r">
              <a:lnSpc>
                <a:spcPct val="90000"/>
              </a:lnSpc>
              <a:spcBef>
                <a:spcPct val="20000"/>
              </a:spcBef>
              <a:buClr>
                <a:srgbClr val="FFB400"/>
              </a:buClr>
              <a:buFont typeface="Wingdings" charset="2"/>
              <a:buNone/>
            </a:pPr>
            <a:r>
              <a:rPr lang="en-US" sz="1800" dirty="0">
                <a:solidFill>
                  <a:srgbClr val="C00000"/>
                </a:solidFill>
              </a:rPr>
              <a:t>		website  http://tto.montana.edu</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3595688" y="5029200"/>
            <a:ext cx="1952625" cy="457200"/>
          </a:xfrm>
          <a:prstGeom prst="rect">
            <a:avLst/>
          </a:prstGeom>
          <a:noFill/>
          <a:ln w="12700">
            <a:noFill/>
            <a:miter lim="800000"/>
            <a:headEnd/>
            <a:tailEnd/>
          </a:ln>
        </p:spPr>
        <p:txBody>
          <a:bodyPr wrap="none" anchor="ctr"/>
          <a:lstStyle/>
          <a:p>
            <a:endParaRPr lang="en-US"/>
          </a:p>
        </p:txBody>
      </p:sp>
      <p:sp>
        <p:nvSpPr>
          <p:cNvPr id="4102" name="Rectangle 6"/>
          <p:cNvSpPr>
            <a:spLocks noGrp="1" noChangeArrowheads="1"/>
          </p:cNvSpPr>
          <p:nvPr>
            <p:ph type="subTitle" idx="1"/>
          </p:nvPr>
        </p:nvSpPr>
        <p:spPr>
          <a:xfrm>
            <a:off x="228600" y="2938424"/>
            <a:ext cx="8458200" cy="1752600"/>
          </a:xfrm>
        </p:spPr>
        <p:txBody>
          <a:bodyPr/>
          <a:lstStyle/>
          <a:p>
            <a:pPr>
              <a:defRPr/>
            </a:pPr>
            <a:endParaRPr lang="en-US" sz="2400" b="1" i="1" dirty="0" smtClean="0"/>
          </a:p>
          <a:p>
            <a:pPr>
              <a:defRPr/>
            </a:pPr>
            <a:r>
              <a:rPr lang="en-US" sz="4000" b="1" i="1" dirty="0" smtClean="0"/>
              <a:t>Mark Quinn</a:t>
            </a:r>
            <a:endParaRPr lang="en-US" sz="4000" i="1" dirty="0" smtClean="0"/>
          </a:p>
        </p:txBody>
      </p:sp>
      <p:sp>
        <p:nvSpPr>
          <p:cNvPr id="4104" name="Rectangle 8"/>
          <p:cNvSpPr>
            <a:spLocks noGrp="1" noChangeArrowheads="1"/>
          </p:cNvSpPr>
          <p:nvPr>
            <p:ph type="ctrTitle"/>
          </p:nvPr>
        </p:nvSpPr>
        <p:spPr>
          <a:xfrm>
            <a:off x="609600" y="1524000"/>
            <a:ext cx="8001000" cy="1143000"/>
          </a:xfrm>
          <a:effectLst>
            <a:outerShdw dist="35921" dir="2700000" algn="ctr" rotWithShape="0">
              <a:srgbClr val="000000"/>
            </a:outerShdw>
          </a:effectLst>
        </p:spPr>
        <p:txBody>
          <a:bodyPr/>
          <a:lstStyle/>
          <a:p>
            <a:pPr>
              <a:defRPr/>
            </a:pPr>
            <a:r>
              <a:rPr lang="en-US" sz="4000" b="1" dirty="0" smtClean="0"/>
              <a:t>Protecting People Who Participate In Research</a:t>
            </a:r>
            <a:endParaRPr lang="en-US" sz="400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95280"/>
            <a:ext cx="7772400" cy="1143000"/>
          </a:xfrm>
        </p:spPr>
        <p:txBody>
          <a:bodyPr/>
          <a:lstStyle/>
          <a:p>
            <a:r>
              <a:rPr lang="en-US" b="1" u="sng" dirty="0" smtClean="0"/>
              <a:t>AGENDA</a:t>
            </a:r>
            <a:endParaRPr lang="en-US" b="1" u="sng" dirty="0"/>
          </a:p>
        </p:txBody>
      </p:sp>
      <p:sp>
        <p:nvSpPr>
          <p:cNvPr id="3" name="Content Placeholder 2"/>
          <p:cNvSpPr>
            <a:spLocks noGrp="1"/>
          </p:cNvSpPr>
          <p:nvPr>
            <p:ph idx="1"/>
          </p:nvPr>
        </p:nvSpPr>
        <p:spPr>
          <a:xfrm>
            <a:off x="609600" y="1390656"/>
            <a:ext cx="8229600" cy="4114800"/>
          </a:xfrm>
        </p:spPr>
        <p:txBody>
          <a:bodyPr numCol="1" spcCol="182880">
            <a:noAutofit/>
          </a:bodyPr>
          <a:lstStyle/>
          <a:p>
            <a:pPr marL="0" indent="0" algn="ctr">
              <a:lnSpc>
                <a:spcPct val="120000"/>
              </a:lnSpc>
              <a:spcBef>
                <a:spcPts val="0"/>
              </a:spcBef>
              <a:buNone/>
            </a:pPr>
            <a:r>
              <a:rPr lang="en-US" sz="1800" dirty="0" smtClean="0"/>
              <a:t>2:50 - 3:20 p.m.  Conflict of Interest</a:t>
            </a:r>
          </a:p>
          <a:p>
            <a:pPr marL="0" indent="0" algn="ctr">
              <a:lnSpc>
                <a:spcPct val="120000"/>
              </a:lnSpc>
              <a:spcBef>
                <a:spcPts val="0"/>
              </a:spcBef>
              <a:buNone/>
            </a:pPr>
            <a:r>
              <a:rPr lang="en-US" sz="1800" i="1" dirty="0" smtClean="0"/>
              <a:t>Pam Merrell</a:t>
            </a:r>
            <a:endParaRPr lang="en-US" sz="1800" dirty="0" smtClean="0"/>
          </a:p>
          <a:p>
            <a:pPr marL="0" indent="0" algn="ctr">
              <a:lnSpc>
                <a:spcPct val="120000"/>
              </a:lnSpc>
              <a:spcBef>
                <a:spcPts val="0"/>
              </a:spcBef>
              <a:buNone/>
            </a:pPr>
            <a:endParaRPr lang="en-US" sz="1800" dirty="0" smtClean="0"/>
          </a:p>
          <a:p>
            <a:pPr marL="0" indent="0" algn="ctr">
              <a:lnSpc>
                <a:spcPct val="120000"/>
              </a:lnSpc>
              <a:spcBef>
                <a:spcPts val="0"/>
              </a:spcBef>
              <a:buNone/>
            </a:pPr>
            <a:r>
              <a:rPr lang="en-US" sz="1800" dirty="0" smtClean="0"/>
              <a:t>3:20 - 3:50 p.m. Export Controls and Data Acquisition, Security &amp; Management</a:t>
            </a:r>
          </a:p>
          <a:p>
            <a:pPr marL="0" indent="0" algn="ctr">
              <a:lnSpc>
                <a:spcPct val="120000"/>
              </a:lnSpc>
              <a:spcBef>
                <a:spcPts val="0"/>
              </a:spcBef>
              <a:buNone/>
            </a:pPr>
            <a:r>
              <a:rPr lang="en-US" sz="1800" i="1" dirty="0" smtClean="0"/>
              <a:t>Pam Merrell  &amp; Adam Edelman</a:t>
            </a:r>
          </a:p>
          <a:p>
            <a:pPr marL="0" indent="0" algn="ctr">
              <a:lnSpc>
                <a:spcPct val="120000"/>
              </a:lnSpc>
              <a:spcBef>
                <a:spcPts val="0"/>
              </a:spcBef>
              <a:buNone/>
            </a:pPr>
            <a:endParaRPr lang="en-US" sz="1800" dirty="0" smtClean="0"/>
          </a:p>
          <a:p>
            <a:pPr marL="0" indent="0" algn="ctr">
              <a:lnSpc>
                <a:spcPct val="120000"/>
              </a:lnSpc>
              <a:spcBef>
                <a:spcPts val="0"/>
              </a:spcBef>
              <a:buNone/>
            </a:pPr>
            <a:r>
              <a:rPr lang="en-US" sz="1800" dirty="0" smtClean="0"/>
              <a:t>3:50 - 4:20 p.m. Copyright, Plagiarism, and Responsible Authorship</a:t>
            </a:r>
          </a:p>
          <a:p>
            <a:pPr marL="0" indent="0" algn="ctr">
              <a:lnSpc>
                <a:spcPct val="120000"/>
              </a:lnSpc>
              <a:spcBef>
                <a:spcPts val="0"/>
              </a:spcBef>
              <a:buNone/>
            </a:pPr>
            <a:r>
              <a:rPr lang="en-US" sz="1800" i="1" dirty="0" smtClean="0"/>
              <a:t>Tamara Miller</a:t>
            </a:r>
          </a:p>
          <a:p>
            <a:pPr marL="0" indent="0" algn="ctr">
              <a:lnSpc>
                <a:spcPct val="120000"/>
              </a:lnSpc>
              <a:spcBef>
                <a:spcPts val="0"/>
              </a:spcBef>
              <a:buNone/>
            </a:pPr>
            <a:endParaRPr lang="en-US" sz="1800" dirty="0" smtClean="0"/>
          </a:p>
          <a:p>
            <a:pPr marL="0" indent="0" algn="ctr">
              <a:lnSpc>
                <a:spcPct val="120000"/>
              </a:lnSpc>
              <a:spcBef>
                <a:spcPts val="0"/>
              </a:spcBef>
              <a:buNone/>
            </a:pPr>
            <a:r>
              <a:rPr lang="en-US" sz="1800" dirty="0" smtClean="0"/>
              <a:t>4:20 - 4:50 p.m. CITI website demo</a:t>
            </a:r>
          </a:p>
          <a:p>
            <a:pPr marL="0" indent="0" algn="ctr">
              <a:lnSpc>
                <a:spcPct val="120000"/>
              </a:lnSpc>
              <a:spcBef>
                <a:spcPts val="0"/>
              </a:spcBef>
              <a:buNone/>
            </a:pPr>
            <a:r>
              <a:rPr lang="en-US" sz="1800" i="1" dirty="0" smtClean="0"/>
              <a:t>Sandy Sward</a:t>
            </a:r>
            <a:r>
              <a:rPr lang="en-US" sz="1800" dirty="0" smtClean="0"/>
              <a:t> </a:t>
            </a:r>
          </a:p>
          <a:p>
            <a:pPr marL="0" indent="0" algn="ctr">
              <a:lnSpc>
                <a:spcPct val="120000"/>
              </a:lnSpc>
              <a:spcBef>
                <a:spcPts val="0"/>
              </a:spcBef>
              <a:buNone/>
            </a:pPr>
            <a:endParaRPr lang="en-US" sz="1800" dirty="0" smtClean="0"/>
          </a:p>
          <a:p>
            <a:pPr marL="0" indent="0" algn="ctr">
              <a:lnSpc>
                <a:spcPct val="120000"/>
              </a:lnSpc>
              <a:spcBef>
                <a:spcPts val="0"/>
              </a:spcBef>
              <a:buNone/>
            </a:pPr>
            <a:r>
              <a:rPr lang="en-US" sz="1800" b="1" dirty="0" smtClean="0"/>
              <a:t>4:50 - 5:00 p.m. Final Q&amp;A </a:t>
            </a:r>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381000"/>
            <a:ext cx="8210550" cy="1143000"/>
          </a:xfrm>
          <a:effectLst>
            <a:outerShdw dist="35921" dir="2700000" algn="ctr" rotWithShape="0">
              <a:srgbClr val="000000"/>
            </a:outerShdw>
          </a:effectLst>
        </p:spPr>
        <p:txBody>
          <a:bodyPr/>
          <a:lstStyle/>
          <a:p>
            <a:pPr>
              <a:defRPr/>
            </a:pPr>
            <a:r>
              <a:rPr lang="en-US" sz="3600" b="1" dirty="0" smtClean="0"/>
              <a:t>Who is a research participant?                       </a:t>
            </a:r>
          </a:p>
        </p:txBody>
      </p:sp>
      <p:sp>
        <p:nvSpPr>
          <p:cNvPr id="24579" name="Rectangle 3"/>
          <p:cNvSpPr>
            <a:spLocks noGrp="1" noChangeArrowheads="1"/>
          </p:cNvSpPr>
          <p:nvPr>
            <p:ph type="body" idx="1"/>
          </p:nvPr>
        </p:nvSpPr>
        <p:spPr>
          <a:xfrm>
            <a:off x="609600" y="1622328"/>
            <a:ext cx="8186738" cy="4114800"/>
          </a:xfrm>
        </p:spPr>
        <p:txBody>
          <a:bodyPr/>
          <a:lstStyle/>
          <a:p>
            <a:pPr>
              <a:defRPr/>
            </a:pPr>
            <a:r>
              <a:rPr lang="en-US" dirty="0" smtClean="0"/>
              <a:t>Anybody we gather information about</a:t>
            </a:r>
          </a:p>
          <a:p>
            <a:pPr>
              <a:defRPr/>
            </a:pPr>
            <a:endParaRPr lang="en-US" dirty="0" smtClean="0"/>
          </a:p>
          <a:p>
            <a:pPr>
              <a:defRPr/>
            </a:pPr>
            <a:r>
              <a:rPr lang="en-US" dirty="0" smtClean="0"/>
              <a:t>Information comes from</a:t>
            </a:r>
          </a:p>
          <a:p>
            <a:pPr lvl="1">
              <a:defRPr/>
            </a:pPr>
            <a:r>
              <a:rPr lang="en-US" dirty="0" smtClean="0"/>
              <a:t>experiments</a:t>
            </a:r>
          </a:p>
          <a:p>
            <a:pPr lvl="1">
              <a:buSzPct val="65000"/>
              <a:defRPr/>
            </a:pPr>
            <a:r>
              <a:rPr lang="en-US" dirty="0" smtClean="0"/>
              <a:t>observations (sometimes)</a:t>
            </a:r>
          </a:p>
          <a:p>
            <a:pPr lvl="1">
              <a:buSzPct val="65000"/>
              <a:defRPr/>
            </a:pPr>
            <a:r>
              <a:rPr lang="en-US" dirty="0" smtClean="0"/>
              <a:t>medical records review</a:t>
            </a:r>
          </a:p>
          <a:p>
            <a:pPr lvl="1">
              <a:buSzPct val="65000"/>
              <a:defRPr/>
            </a:pPr>
            <a:r>
              <a:rPr lang="en-US" dirty="0" smtClean="0"/>
              <a:t>surveys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dissolve">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dissolve">
                                      <p:cBhvr>
                                        <p:cTn id="12" dur="500"/>
                                        <p:tgtEl>
                                          <p:spTgt spid="24579">
                                            <p:txEl>
                                              <p:pRg st="2" end="2"/>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4579">
                                            <p:txEl>
                                              <p:pRg st="3" end="3"/>
                                            </p:txEl>
                                          </p:spTgt>
                                        </p:tgtEl>
                                        <p:attrNameLst>
                                          <p:attrName>style.visibility</p:attrName>
                                        </p:attrNameLst>
                                      </p:cBhvr>
                                      <p:to>
                                        <p:strVal val="visible"/>
                                      </p:to>
                                    </p:set>
                                    <p:animEffect transition="in" filter="dissolve">
                                      <p:cBhvr>
                                        <p:cTn id="15" dur="500"/>
                                        <p:tgtEl>
                                          <p:spTgt spid="24579">
                                            <p:txEl>
                                              <p:pRg st="3" end="3"/>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4579">
                                            <p:txEl>
                                              <p:pRg st="4" end="4"/>
                                            </p:txEl>
                                          </p:spTgt>
                                        </p:tgtEl>
                                        <p:attrNameLst>
                                          <p:attrName>style.visibility</p:attrName>
                                        </p:attrNameLst>
                                      </p:cBhvr>
                                      <p:to>
                                        <p:strVal val="visible"/>
                                      </p:to>
                                    </p:set>
                                    <p:animEffect transition="in" filter="dissolve">
                                      <p:cBhvr>
                                        <p:cTn id="18" dur="500"/>
                                        <p:tgtEl>
                                          <p:spTgt spid="24579">
                                            <p:txEl>
                                              <p:pRg st="4" end="4"/>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4579">
                                            <p:txEl>
                                              <p:pRg st="5" end="5"/>
                                            </p:txEl>
                                          </p:spTgt>
                                        </p:tgtEl>
                                        <p:attrNameLst>
                                          <p:attrName>style.visibility</p:attrName>
                                        </p:attrNameLst>
                                      </p:cBhvr>
                                      <p:to>
                                        <p:strVal val="visible"/>
                                      </p:to>
                                    </p:set>
                                    <p:animEffect transition="in" filter="dissolve">
                                      <p:cBhvr>
                                        <p:cTn id="21" dur="500"/>
                                        <p:tgtEl>
                                          <p:spTgt spid="24579">
                                            <p:txEl>
                                              <p:pRg st="5" end="5"/>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4579">
                                            <p:txEl>
                                              <p:pRg st="6" end="6"/>
                                            </p:txEl>
                                          </p:spTgt>
                                        </p:tgtEl>
                                        <p:attrNameLst>
                                          <p:attrName>style.visibility</p:attrName>
                                        </p:attrNameLst>
                                      </p:cBhvr>
                                      <p:to>
                                        <p:strVal val="visible"/>
                                      </p:to>
                                    </p:set>
                                    <p:animEffect transition="in" filter="dissolve">
                                      <p:cBhvr>
                                        <p:cTn id="24" dur="500"/>
                                        <p:tgtEl>
                                          <p:spTgt spid="24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533400" y="2514600"/>
            <a:ext cx="8077200" cy="3276600"/>
          </a:xfrm>
          <a:noFill/>
        </p:spPr>
        <p:txBody>
          <a:bodyPr/>
          <a:lstStyle/>
          <a:p>
            <a:r>
              <a:rPr lang="en-US" sz="3000" dirty="0" smtClean="0">
                <a:effectLst/>
              </a:rPr>
              <a:t>Informed consent</a:t>
            </a:r>
          </a:p>
          <a:p>
            <a:r>
              <a:rPr lang="en-US" sz="3000" dirty="0" smtClean="0">
                <a:effectLst/>
              </a:rPr>
              <a:t>Training to protect participants (CITI)</a:t>
            </a:r>
          </a:p>
          <a:p>
            <a:r>
              <a:rPr lang="en-US" sz="3000" dirty="0" smtClean="0">
                <a:effectLst/>
              </a:rPr>
              <a:t>Training to protect privacy</a:t>
            </a:r>
          </a:p>
          <a:p>
            <a:r>
              <a:rPr lang="en-US" sz="3000" dirty="0" smtClean="0">
                <a:effectLst/>
              </a:rPr>
              <a:t>All research on people must have IRB approval</a:t>
            </a:r>
          </a:p>
        </p:txBody>
      </p:sp>
      <p:sp>
        <p:nvSpPr>
          <p:cNvPr id="4" name="Rectangle 3"/>
          <p:cNvSpPr txBox="1">
            <a:spLocks noChangeArrowheads="1"/>
          </p:cNvSpPr>
          <p:nvPr/>
        </p:nvSpPr>
        <p:spPr bwMode="auto">
          <a:xfrm>
            <a:off x="457200" y="609600"/>
            <a:ext cx="8229600" cy="1447800"/>
          </a:xfrm>
          <a:prstGeom prst="rect">
            <a:avLst/>
          </a:prstGeom>
          <a:noFill/>
          <a:ln w="12700">
            <a:noFill/>
            <a:miter lim="800000"/>
            <a:headEnd/>
            <a:tailEnd/>
          </a:ln>
          <a:effectLst/>
        </p:spPr>
        <p:txBody>
          <a:bodyPr lIns="90488" tIns="44450" rIns="90488" bIns="44450"/>
          <a:lstStyle/>
          <a:p>
            <a:pPr marL="342900" indent="-342900" algn="ctr" eaLnBrk="1" hangingPunct="1">
              <a:spcBef>
                <a:spcPct val="20000"/>
              </a:spcBef>
              <a:buClr>
                <a:schemeClr val="tx1"/>
              </a:buClr>
              <a:buSzPct val="75000"/>
              <a:buFont typeface="Wingdings" pitchFamily="2" charset="2"/>
              <a:buNone/>
              <a:defRPr/>
            </a:pPr>
            <a:r>
              <a:rPr lang="en-US" sz="2800" kern="0" dirty="0">
                <a:solidFill>
                  <a:schemeClr val="tx2"/>
                </a:solidFill>
                <a:latin typeface="+mn-lt"/>
              </a:rPr>
              <a:t>CODE OF FEDERAL REGULATIONS</a:t>
            </a:r>
          </a:p>
          <a:p>
            <a:pPr marL="342900" indent="-342900" algn="ctr" eaLnBrk="1" hangingPunct="1">
              <a:spcBef>
                <a:spcPct val="20000"/>
              </a:spcBef>
              <a:buClr>
                <a:schemeClr val="tx1"/>
              </a:buClr>
              <a:buSzPct val="75000"/>
              <a:buFont typeface="Wingdings" pitchFamily="2" charset="2"/>
              <a:buNone/>
              <a:defRPr/>
            </a:pPr>
            <a:r>
              <a:rPr lang="en-US" sz="2800" kern="0" dirty="0">
                <a:solidFill>
                  <a:schemeClr val="tx2"/>
                </a:solidFill>
                <a:latin typeface="+mn-lt"/>
              </a:rPr>
              <a:t>TITLE 45-PUBLIC WELFARE</a:t>
            </a:r>
          </a:p>
          <a:p>
            <a:pPr marL="342900" indent="-342900" algn="ctr" eaLnBrk="1" hangingPunct="1">
              <a:spcBef>
                <a:spcPct val="20000"/>
              </a:spcBef>
              <a:buClr>
                <a:schemeClr val="tx1"/>
              </a:buClr>
              <a:buSzPct val="75000"/>
              <a:buFont typeface="Wingdings" pitchFamily="2" charset="2"/>
              <a:buNone/>
              <a:defRPr/>
            </a:pPr>
            <a:r>
              <a:rPr lang="en-US" sz="2800" kern="0" dirty="0">
                <a:solidFill>
                  <a:schemeClr val="tx2"/>
                </a:solidFill>
                <a:latin typeface="+mn-lt"/>
              </a:rPr>
              <a:t>PART 46-PROTECTION OF HUMAN SUBJECTS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dissolve">
                                      <p:cBhvr>
                                        <p:cTn id="12" dur="500"/>
                                        <p:tgtEl>
                                          <p:spTgt spid="31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dissolve">
                                      <p:cBhvr>
                                        <p:cTn id="17" dur="500"/>
                                        <p:tgtEl>
                                          <p:spTgt spid="317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dissolve">
                                      <p:cBhvr>
                                        <p:cTn id="22"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566720" y="552448"/>
            <a:ext cx="7715250" cy="990600"/>
          </a:xfrm>
          <a:effectLst>
            <a:outerShdw dist="35921" dir="2700000" algn="ctr" rotWithShape="0">
              <a:srgbClr val="000000"/>
            </a:outerShdw>
          </a:effectLst>
        </p:spPr>
        <p:txBody>
          <a:bodyPr/>
          <a:lstStyle/>
          <a:p>
            <a:pPr>
              <a:defRPr/>
            </a:pPr>
            <a:r>
              <a:rPr lang="en-US" sz="4000" dirty="0" smtClean="0">
                <a:effectLst>
                  <a:outerShdw blurRad="38100" dist="38100" dir="2700000" algn="tl">
                    <a:srgbClr val="000000">
                      <a:alpha val="43137"/>
                    </a:srgbClr>
                  </a:outerShdw>
                </a:effectLst>
              </a:rPr>
              <a:t>Informed Consent</a:t>
            </a:r>
            <a:endParaRPr lang="en-US" sz="2400" b="1" dirty="0" smtClean="0">
              <a:effectLst>
                <a:outerShdw blurRad="38100" dist="38100" dir="2700000" algn="tl">
                  <a:srgbClr val="000000">
                    <a:alpha val="43137"/>
                  </a:srgbClr>
                </a:outerShdw>
              </a:effectLst>
            </a:endParaRPr>
          </a:p>
        </p:txBody>
      </p:sp>
      <p:sp>
        <p:nvSpPr>
          <p:cNvPr id="5123" name="Rectangle 3"/>
          <p:cNvSpPr>
            <a:spLocks noGrp="1" noChangeArrowheads="1"/>
          </p:cNvSpPr>
          <p:nvPr>
            <p:ph type="body" sz="half" idx="1"/>
          </p:nvPr>
        </p:nvSpPr>
        <p:spPr>
          <a:xfrm>
            <a:off x="533400" y="1828800"/>
            <a:ext cx="5638800" cy="4114800"/>
          </a:xfrm>
          <a:noFill/>
        </p:spPr>
        <p:txBody>
          <a:bodyPr/>
          <a:lstStyle/>
          <a:p>
            <a:r>
              <a:rPr lang="en-US" sz="2800" dirty="0" smtClean="0">
                <a:effectLst/>
              </a:rPr>
              <a:t>Consent is a PROCESS...</a:t>
            </a:r>
          </a:p>
          <a:p>
            <a:pPr lvl="1"/>
            <a:r>
              <a:rPr lang="en-US" sz="2400" dirty="0" smtClean="0">
                <a:effectLst/>
              </a:rPr>
              <a:t>Researcher tells all important information</a:t>
            </a:r>
          </a:p>
          <a:p>
            <a:pPr lvl="1"/>
            <a:r>
              <a:rPr lang="en-US" sz="2400" dirty="0" smtClean="0">
                <a:effectLst/>
              </a:rPr>
              <a:t>Participant has chance to ask questions</a:t>
            </a:r>
          </a:p>
          <a:p>
            <a:pPr lvl="1"/>
            <a:r>
              <a:rPr lang="en-US" sz="2400" dirty="0" smtClean="0">
                <a:effectLst/>
              </a:rPr>
              <a:t>Researcher answers questions</a:t>
            </a:r>
          </a:p>
          <a:p>
            <a:pPr lvl="1"/>
            <a:r>
              <a:rPr lang="en-US" sz="2400" dirty="0" smtClean="0">
                <a:effectLst/>
              </a:rPr>
              <a:t>Participant signs a consent form agreeing to participate</a:t>
            </a:r>
          </a:p>
          <a:p>
            <a:endParaRPr lang="en-US" sz="2400" dirty="0" smtClean="0">
              <a:effectLst/>
            </a:endParaRPr>
          </a:p>
        </p:txBody>
      </p:sp>
      <p:pic>
        <p:nvPicPr>
          <p:cNvPr id="5124" name="Picture 5"/>
          <p:cNvPicPr>
            <a:picLocks noGrp="1" noChangeAspect="1" noChangeArrowheads="1"/>
          </p:cNvPicPr>
          <p:nvPr>
            <p:ph sz="half" idx="2"/>
          </p:nvPr>
        </p:nvPicPr>
        <p:blipFill>
          <a:blip r:embed="rId3" cstate="print"/>
          <a:srcRect/>
          <a:stretch>
            <a:fillRect/>
          </a:stretch>
        </p:blipFill>
        <p:spPr>
          <a:xfrm>
            <a:off x="5938831" y="1743056"/>
            <a:ext cx="2571750" cy="3505200"/>
          </a:xfrm>
          <a:noFill/>
          <a:ln w="38100">
            <a:solidFill>
              <a:schemeClr val="bg2"/>
            </a:solidFill>
          </a:ln>
        </p:spPr>
      </p:pic>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a:xfrm>
            <a:off x="590550" y="304800"/>
            <a:ext cx="7715250" cy="1143000"/>
          </a:xfrm>
        </p:spPr>
        <p:txBody>
          <a:bodyPr/>
          <a:lstStyle/>
          <a:p>
            <a:pPr>
              <a:defRPr/>
            </a:pPr>
            <a:r>
              <a:rPr lang="en-US" b="1" dirty="0" smtClean="0"/>
              <a:t>What is an IRB?</a:t>
            </a:r>
            <a:br>
              <a:rPr lang="en-US" b="1" dirty="0" smtClean="0"/>
            </a:br>
            <a:r>
              <a:rPr lang="en-US" sz="2800" b="1" dirty="0" smtClean="0"/>
              <a:t>Institutional Review Board</a:t>
            </a:r>
          </a:p>
        </p:txBody>
      </p:sp>
      <p:sp>
        <p:nvSpPr>
          <p:cNvPr id="30723" name="Rectangle 3"/>
          <p:cNvSpPr>
            <a:spLocks noGrp="1" noChangeArrowheads="1"/>
          </p:cNvSpPr>
          <p:nvPr>
            <p:ph type="body" idx="1"/>
          </p:nvPr>
        </p:nvSpPr>
        <p:spPr>
          <a:xfrm>
            <a:off x="685800" y="1752608"/>
            <a:ext cx="8001000" cy="3962400"/>
          </a:xfrm>
        </p:spPr>
        <p:txBody>
          <a:bodyPr/>
          <a:lstStyle/>
          <a:p>
            <a:r>
              <a:rPr lang="en-US" sz="3000" dirty="0" smtClean="0">
                <a:effectLst/>
              </a:rPr>
              <a:t>At least 5 members, not all men, not all women</a:t>
            </a:r>
          </a:p>
          <a:p>
            <a:r>
              <a:rPr lang="en-US" sz="3000" dirty="0" smtClean="0">
                <a:effectLst/>
              </a:rPr>
              <a:t>Not all members of one profession</a:t>
            </a:r>
          </a:p>
          <a:p>
            <a:r>
              <a:rPr lang="en-US" sz="3000" dirty="0" smtClean="0">
                <a:effectLst/>
              </a:rPr>
              <a:t>Experts appropriate to the research</a:t>
            </a:r>
          </a:p>
          <a:p>
            <a:r>
              <a:rPr lang="en-US" sz="3000" dirty="0" smtClean="0">
                <a:effectLst/>
              </a:rPr>
              <a:t>At least one scientist, one non-scientist</a:t>
            </a:r>
          </a:p>
          <a:p>
            <a:r>
              <a:rPr lang="en-US" sz="3000" dirty="0" smtClean="0">
                <a:effectLst/>
              </a:rPr>
              <a:t>At least one member from outside the institution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0" descr="MCBD06699_0000[1]"/>
          <p:cNvPicPr>
            <a:picLocks noChangeAspect="1" noChangeArrowheads="1"/>
          </p:cNvPicPr>
          <p:nvPr/>
        </p:nvPicPr>
        <p:blipFill>
          <a:blip r:embed="rId3" cstate="print"/>
          <a:srcRect/>
          <a:stretch>
            <a:fillRect/>
          </a:stretch>
        </p:blipFill>
        <p:spPr bwMode="auto">
          <a:xfrm>
            <a:off x="6858000" y="1828800"/>
            <a:ext cx="1939925" cy="1831975"/>
          </a:xfrm>
          <a:prstGeom prst="rect">
            <a:avLst/>
          </a:prstGeom>
          <a:noFill/>
          <a:ln w="9525">
            <a:noFill/>
            <a:miter lim="800000"/>
            <a:headEnd/>
            <a:tailEnd/>
          </a:ln>
        </p:spPr>
      </p:pic>
      <p:sp>
        <p:nvSpPr>
          <p:cNvPr id="6" name="Rectangle 2"/>
          <p:cNvSpPr>
            <a:spLocks noGrp="1" noChangeArrowheads="1"/>
          </p:cNvSpPr>
          <p:nvPr>
            <p:ph type="title"/>
          </p:nvPr>
        </p:nvSpPr>
        <p:spPr>
          <a:xfrm>
            <a:off x="685800" y="762016"/>
            <a:ext cx="7772400" cy="685800"/>
          </a:xfrm>
        </p:spPr>
        <p:txBody>
          <a:bodyPr/>
          <a:lstStyle/>
          <a:p>
            <a:pPr eaLnBrk="1" hangingPunct="1">
              <a:defRPr/>
            </a:pPr>
            <a:r>
              <a:rPr lang="en-US" sz="3800" b="1" dirty="0" smtClean="0"/>
              <a:t>Institutional</a:t>
            </a:r>
            <a:r>
              <a:rPr lang="en-US" sz="4000" b="1" dirty="0" smtClean="0"/>
              <a:t> </a:t>
            </a:r>
            <a:r>
              <a:rPr lang="en-US" sz="3800" b="1" dirty="0" smtClean="0"/>
              <a:t>Review</a:t>
            </a:r>
            <a:r>
              <a:rPr lang="en-US" sz="4000" b="1" dirty="0" smtClean="0"/>
              <a:t> Board (IRB)</a:t>
            </a:r>
          </a:p>
        </p:txBody>
      </p:sp>
      <p:sp>
        <p:nvSpPr>
          <p:cNvPr id="7" name="Rectangle 3"/>
          <p:cNvSpPr txBox="1">
            <a:spLocks noChangeArrowheads="1"/>
          </p:cNvSpPr>
          <p:nvPr/>
        </p:nvSpPr>
        <p:spPr bwMode="auto">
          <a:xfrm>
            <a:off x="414328" y="1833584"/>
            <a:ext cx="8229600" cy="3657600"/>
          </a:xfrm>
          <a:prstGeom prst="rect">
            <a:avLst/>
          </a:prstGeom>
          <a:noFill/>
          <a:ln w="12700">
            <a:noFill/>
            <a:miter lim="800000"/>
            <a:headEnd/>
            <a:tailEnd/>
          </a:ln>
          <a:effectLst/>
        </p:spPr>
        <p:txBody>
          <a:bodyPr lIns="90488" tIns="44450" rIns="90488" bIns="44450"/>
          <a:lstStyle/>
          <a:p>
            <a:pPr marL="342900" indent="-342900" eaLnBrk="1" hangingPunct="1">
              <a:spcBef>
                <a:spcPct val="20000"/>
              </a:spcBef>
              <a:buClr>
                <a:schemeClr val="tx1"/>
              </a:buClr>
              <a:buSzPct val="75000"/>
              <a:buFont typeface="Monotype Sorts" pitchFamily="48" charset="2"/>
              <a:buChar char="l"/>
              <a:defRPr/>
            </a:pPr>
            <a:r>
              <a:rPr lang="en-US" sz="2800" kern="0" dirty="0">
                <a:latin typeface="+mn-lt"/>
              </a:rPr>
              <a:t>The IRB reviews and has </a:t>
            </a:r>
            <a:r>
              <a:rPr lang="en-US" sz="2800" kern="0" dirty="0" smtClean="0">
                <a:latin typeface="+mn-lt"/>
              </a:rPr>
              <a:t>authority                    </a:t>
            </a:r>
            <a:r>
              <a:rPr lang="en-US" sz="2800" kern="0" dirty="0">
                <a:latin typeface="+mn-lt"/>
              </a:rPr>
              <a:t>to approve or disapprove all research         activities involving human subjects</a:t>
            </a:r>
            <a:r>
              <a:rPr lang="en-US" sz="2800" kern="0" dirty="0" smtClean="0">
                <a:latin typeface="+mn-lt"/>
              </a:rPr>
              <a:t>.</a:t>
            </a:r>
          </a:p>
          <a:p>
            <a:pPr marL="342900" indent="-342900" eaLnBrk="1" hangingPunct="1">
              <a:spcBef>
                <a:spcPct val="20000"/>
              </a:spcBef>
              <a:buClr>
                <a:schemeClr val="tx1"/>
              </a:buClr>
              <a:buSzPct val="75000"/>
              <a:defRPr/>
            </a:pPr>
            <a:endParaRPr lang="en-US" sz="2800" kern="0" dirty="0">
              <a:latin typeface="+mn-lt"/>
            </a:endParaRPr>
          </a:p>
          <a:p>
            <a:pPr marL="342900" indent="-342900" eaLnBrk="1" hangingPunct="1">
              <a:spcBef>
                <a:spcPct val="20000"/>
              </a:spcBef>
              <a:buClr>
                <a:schemeClr val="tx1"/>
              </a:buClr>
              <a:buSzPct val="75000"/>
              <a:buFont typeface="Monotype Sorts" pitchFamily="48" charset="2"/>
              <a:buChar char="l"/>
              <a:defRPr/>
            </a:pPr>
            <a:r>
              <a:rPr lang="en-US" sz="2800" kern="0" dirty="0">
                <a:latin typeface="+mn-lt"/>
              </a:rPr>
              <a:t>The IRB has authority to suspend or terminate approval of research that is not being conducted in accordance with the IRB's requirements.</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762000" y="609600"/>
            <a:ext cx="7715250" cy="1143000"/>
          </a:xfrm>
        </p:spPr>
        <p:txBody>
          <a:bodyPr/>
          <a:lstStyle/>
          <a:p>
            <a:pPr>
              <a:defRPr/>
            </a:pPr>
            <a:r>
              <a:rPr lang="en-US" b="1" dirty="0" smtClean="0"/>
              <a:t>SUMMARY</a:t>
            </a:r>
          </a:p>
        </p:txBody>
      </p:sp>
      <p:sp>
        <p:nvSpPr>
          <p:cNvPr id="105475" name="Rectangle 3"/>
          <p:cNvSpPr>
            <a:spLocks noGrp="1" noChangeArrowheads="1"/>
          </p:cNvSpPr>
          <p:nvPr>
            <p:ph type="body" idx="1"/>
          </p:nvPr>
        </p:nvSpPr>
        <p:spPr>
          <a:xfrm>
            <a:off x="838200" y="1905000"/>
            <a:ext cx="7791450" cy="3200400"/>
          </a:xfrm>
        </p:spPr>
        <p:txBody>
          <a:bodyPr/>
          <a:lstStyle/>
          <a:p>
            <a:pPr>
              <a:defRPr/>
            </a:pPr>
            <a:r>
              <a:rPr lang="en-US" dirty="0" smtClean="0"/>
              <a:t>Research involving people</a:t>
            </a:r>
          </a:p>
          <a:p>
            <a:pPr lvl="1">
              <a:defRPr/>
            </a:pPr>
            <a:r>
              <a:rPr lang="en-US" dirty="0" smtClean="0"/>
              <a:t>Helps make better programs or treatments</a:t>
            </a:r>
          </a:p>
          <a:p>
            <a:pPr lvl="1">
              <a:defRPr/>
            </a:pPr>
            <a:r>
              <a:rPr lang="en-US" dirty="0" smtClean="0"/>
              <a:t>Only done with permission of participants</a:t>
            </a:r>
          </a:p>
          <a:p>
            <a:pPr lvl="1">
              <a:defRPr/>
            </a:pPr>
            <a:r>
              <a:rPr lang="en-US" dirty="0" smtClean="0"/>
              <a:t>Rules to make it as safe as possible</a:t>
            </a:r>
          </a:p>
          <a:p>
            <a:pPr lvl="1">
              <a:defRPr/>
            </a:pPr>
            <a:r>
              <a:rPr lang="en-US" u="sng" dirty="0" smtClean="0">
                <a:solidFill>
                  <a:srgbClr val="FFFF00"/>
                </a:solidFill>
              </a:rPr>
              <a:t>Must be approved by an IRB</a:t>
            </a:r>
          </a:p>
          <a:p>
            <a:pPr lvl="1">
              <a:buFont typeface="Monotype Sorts" pitchFamily="48" charset="2"/>
              <a:buNone/>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2" end="2"/>
                                            </p:txEl>
                                          </p:spTgt>
                                        </p:tgtEl>
                                        <p:attrNameLst>
                                          <p:attrName>style.visibility</p:attrName>
                                        </p:attrNameLst>
                                      </p:cBhvr>
                                      <p:to>
                                        <p:strVal val="visible"/>
                                      </p:to>
                                    </p:set>
                                    <p:animEffect transition="in" filter="dissolve">
                                      <p:cBhvr>
                                        <p:cTn id="7" dur="500"/>
                                        <p:tgtEl>
                                          <p:spTgt spid="10547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xEl>
                                              <p:pRg st="3" end="3"/>
                                            </p:txEl>
                                          </p:spTgt>
                                        </p:tgtEl>
                                        <p:attrNameLst>
                                          <p:attrName>style.visibility</p:attrName>
                                        </p:attrNameLst>
                                      </p:cBhvr>
                                      <p:to>
                                        <p:strVal val="visible"/>
                                      </p:to>
                                    </p:set>
                                    <p:animEffect transition="in" filter="dissolve">
                                      <p:cBhvr>
                                        <p:cTn id="12" dur="500"/>
                                        <p:tgtEl>
                                          <p:spTgt spid="10547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iterate type="lt">
                                    <p:tmPct val="0"/>
                                  </p:iterate>
                                  <p:childTnLst>
                                    <p:set>
                                      <p:cBhvr>
                                        <p:cTn id="16" dur="1" fill="hold">
                                          <p:stCondLst>
                                            <p:cond delay="0"/>
                                          </p:stCondLst>
                                        </p:cTn>
                                        <p:tgtEl>
                                          <p:spTgt spid="105475">
                                            <p:txEl>
                                              <p:pRg st="4" end="4"/>
                                            </p:txEl>
                                          </p:spTgt>
                                        </p:tgtEl>
                                        <p:attrNameLst>
                                          <p:attrName>style.visibility</p:attrName>
                                        </p:attrNameLst>
                                      </p:cBhvr>
                                      <p:to>
                                        <p:strVal val="visible"/>
                                      </p:to>
                                    </p:set>
                                    <p:animEffect transition="in" filter="dissolve">
                                      <p:cBhvr>
                                        <p:cTn id="17" dur="500"/>
                                        <p:tgtEl>
                                          <p:spTgt spid="105475">
                                            <p:txEl>
                                              <p:pRg st="4" end="4"/>
                                            </p:txEl>
                                          </p:spTgt>
                                        </p:tgtEl>
                                      </p:cBhvr>
                                    </p:animEffect>
                                  </p:childTnLst>
                                </p:cTn>
                              </p:par>
                              <p:par>
                                <p:cTn id="18" presetID="34" presetClass="emph" presetSubtype="0" fill="hold" nodeType="withEffect">
                                  <p:stCondLst>
                                    <p:cond delay="0"/>
                                  </p:stCondLst>
                                  <p:iterate type="lt">
                                    <p:tmPct val="10000"/>
                                  </p:iterate>
                                  <p:childTnLst>
                                    <p:animMotion origin="layout" path="M 0.0 0.0 L 0.0 -0.07213" pathEditMode="relative" ptsTypes="">
                                      <p:cBhvr>
                                        <p:cTn id="19" dur="250" accel="50000" decel="50000" autoRev="1" fill="hold">
                                          <p:stCondLst>
                                            <p:cond delay="0"/>
                                          </p:stCondLst>
                                        </p:cTn>
                                        <p:tgtEl>
                                          <p:spTgt spid="105475">
                                            <p:txEl>
                                              <p:pRg st="4" end="4"/>
                                            </p:txEl>
                                          </p:spTgt>
                                        </p:tgtEl>
                                        <p:attrNameLst>
                                          <p:attrName>ppt_x</p:attrName>
                                          <p:attrName>ppt_y</p:attrName>
                                        </p:attrNameLst>
                                      </p:cBhvr>
                                    </p:animMotion>
                                    <p:animRot by="1500000">
                                      <p:cBhvr>
                                        <p:cTn id="20" dur="125" fill="hold">
                                          <p:stCondLst>
                                            <p:cond delay="0"/>
                                          </p:stCondLst>
                                        </p:cTn>
                                        <p:tgtEl>
                                          <p:spTgt spid="105475">
                                            <p:txEl>
                                              <p:pRg st="4" end="4"/>
                                            </p:txEl>
                                          </p:spTgt>
                                        </p:tgtEl>
                                        <p:attrNameLst>
                                          <p:attrName>r</p:attrName>
                                        </p:attrNameLst>
                                      </p:cBhvr>
                                    </p:animRot>
                                    <p:animRot by="-1500000">
                                      <p:cBhvr>
                                        <p:cTn id="21" dur="125" fill="hold">
                                          <p:stCondLst>
                                            <p:cond delay="125"/>
                                          </p:stCondLst>
                                        </p:cTn>
                                        <p:tgtEl>
                                          <p:spTgt spid="105475">
                                            <p:txEl>
                                              <p:pRg st="4" end="4"/>
                                            </p:txEl>
                                          </p:spTgt>
                                        </p:tgtEl>
                                        <p:attrNameLst>
                                          <p:attrName>r</p:attrName>
                                        </p:attrNameLst>
                                      </p:cBhvr>
                                    </p:animRot>
                                    <p:animRot by="-1500000">
                                      <p:cBhvr>
                                        <p:cTn id="22" dur="125" fill="hold">
                                          <p:stCondLst>
                                            <p:cond delay="250"/>
                                          </p:stCondLst>
                                        </p:cTn>
                                        <p:tgtEl>
                                          <p:spTgt spid="105475">
                                            <p:txEl>
                                              <p:pRg st="4" end="4"/>
                                            </p:txEl>
                                          </p:spTgt>
                                        </p:tgtEl>
                                        <p:attrNameLst>
                                          <p:attrName>r</p:attrName>
                                        </p:attrNameLst>
                                      </p:cBhvr>
                                    </p:animRot>
                                    <p:animRot by="1500000">
                                      <p:cBhvr>
                                        <p:cTn id="23" dur="125" fill="hold">
                                          <p:stCondLst>
                                            <p:cond delay="375"/>
                                          </p:stCondLst>
                                        </p:cTn>
                                        <p:tgtEl>
                                          <p:spTgt spid="105475">
                                            <p:txEl>
                                              <p:pRg st="4" end="4"/>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8" presetClass="emph" presetSubtype="0" fill="hold" nodeType="clickEffect">
                                  <p:stCondLst>
                                    <p:cond delay="0"/>
                                  </p:stCondLst>
                                  <p:iterate type="lt">
                                    <p:tmPct val="0"/>
                                  </p:iterate>
                                  <p:childTnLst>
                                    <p:animRot by="21600000">
                                      <p:cBhvr>
                                        <p:cTn id="27" dur="2000" fill="hold"/>
                                        <p:tgtEl>
                                          <p:spTgt spid="10547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bldLvl="2"/>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762000" y="152400"/>
            <a:ext cx="7715250" cy="1143000"/>
          </a:xfrm>
        </p:spPr>
        <p:txBody>
          <a:bodyPr/>
          <a:lstStyle/>
          <a:p>
            <a:pPr>
              <a:defRPr/>
            </a:pPr>
            <a:r>
              <a:rPr lang="en-US" b="1" dirty="0" smtClean="0"/>
              <a:t>Montana State University</a:t>
            </a:r>
          </a:p>
        </p:txBody>
      </p:sp>
      <p:sp>
        <p:nvSpPr>
          <p:cNvPr id="105475" name="Rectangle 3"/>
          <p:cNvSpPr>
            <a:spLocks noGrp="1" noChangeArrowheads="1"/>
          </p:cNvSpPr>
          <p:nvPr>
            <p:ph type="body" idx="1"/>
          </p:nvPr>
        </p:nvSpPr>
        <p:spPr>
          <a:xfrm>
            <a:off x="904888" y="1276352"/>
            <a:ext cx="7391400" cy="4343400"/>
          </a:xfrm>
        </p:spPr>
        <p:txBody>
          <a:bodyPr/>
          <a:lstStyle/>
          <a:p>
            <a:pPr>
              <a:buNone/>
              <a:defRPr/>
            </a:pPr>
            <a:r>
              <a:rPr lang="en-US" sz="2800" dirty="0" smtClean="0"/>
              <a:t>MSU IRB - </a:t>
            </a:r>
            <a:r>
              <a:rPr lang="en-US" sz="2800" dirty="0" smtClean="0">
                <a:hlinkClick r:id="rId3"/>
              </a:rPr>
              <a:t>http://www2.montana.edu/irb</a:t>
            </a:r>
            <a:endParaRPr lang="en-US" sz="2800" dirty="0" smtClean="0"/>
          </a:p>
          <a:p>
            <a:pPr lvl="1">
              <a:defRPr/>
            </a:pPr>
            <a:r>
              <a:rPr lang="en-US" sz="2400" dirty="0" smtClean="0"/>
              <a:t>Types of protocols</a:t>
            </a:r>
          </a:p>
          <a:p>
            <a:pPr lvl="2">
              <a:defRPr/>
            </a:pPr>
            <a:r>
              <a:rPr lang="en-US" dirty="0" smtClean="0"/>
              <a:t>Exempt</a:t>
            </a:r>
          </a:p>
          <a:p>
            <a:pPr lvl="2">
              <a:defRPr/>
            </a:pPr>
            <a:r>
              <a:rPr lang="en-US" dirty="0" smtClean="0"/>
              <a:t>Expedited</a:t>
            </a:r>
          </a:p>
          <a:p>
            <a:pPr lvl="2">
              <a:defRPr/>
            </a:pPr>
            <a:r>
              <a:rPr lang="en-US" dirty="0" smtClean="0"/>
              <a:t>Full board review</a:t>
            </a:r>
          </a:p>
          <a:p>
            <a:pPr lvl="2">
              <a:buNone/>
              <a:defRPr/>
            </a:pPr>
            <a:endParaRPr lang="en-US" dirty="0" smtClean="0"/>
          </a:p>
          <a:p>
            <a:pPr>
              <a:buNone/>
              <a:defRPr/>
            </a:pPr>
            <a:r>
              <a:rPr lang="en-US" sz="2800" dirty="0" smtClean="0"/>
              <a:t>What </a:t>
            </a:r>
            <a:r>
              <a:rPr lang="en-US" sz="2800" i="1" u="sng" dirty="0" smtClean="0"/>
              <a:t>you</a:t>
            </a:r>
            <a:r>
              <a:rPr lang="en-US" sz="2800" dirty="0" smtClean="0"/>
              <a:t> need to do:</a:t>
            </a:r>
          </a:p>
          <a:p>
            <a:pPr marL="914400" lvl="1" indent="-457200">
              <a:buFont typeface="+mj-lt"/>
              <a:buAutoNum type="arabicPeriod"/>
              <a:defRPr/>
            </a:pPr>
            <a:r>
              <a:rPr lang="en-US" sz="2400" dirty="0" smtClean="0"/>
              <a:t>Complete IRB protocol application form</a:t>
            </a:r>
          </a:p>
          <a:p>
            <a:pPr marL="914400" lvl="1" indent="-457200">
              <a:buFont typeface="+mj-lt"/>
              <a:buAutoNum type="arabicPeriod"/>
              <a:defRPr/>
            </a:pPr>
            <a:r>
              <a:rPr lang="en-US" sz="2400" dirty="0" smtClean="0"/>
              <a:t>Complete online CITI training w/ certificate</a:t>
            </a:r>
          </a:p>
          <a:p>
            <a:pPr marL="914400" lvl="1" indent="-457200">
              <a:buFont typeface="+mj-lt"/>
              <a:buAutoNum type="arabicPeriod"/>
              <a:defRPr/>
            </a:pPr>
            <a:r>
              <a:rPr lang="en-US" sz="2400" dirty="0" smtClean="0"/>
              <a:t>Submit for review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dissolve">
                                      <p:cBhvr>
                                        <p:cTn id="7" dur="500"/>
                                        <p:tgtEl>
                                          <p:spTgt spid="10547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5475">
                                            <p:txEl>
                                              <p:pRg st="1" end="1"/>
                                            </p:txEl>
                                          </p:spTgt>
                                        </p:tgtEl>
                                        <p:attrNameLst>
                                          <p:attrName>style.visibility</p:attrName>
                                        </p:attrNameLst>
                                      </p:cBhvr>
                                      <p:to>
                                        <p:strVal val="visible"/>
                                      </p:to>
                                    </p:set>
                                    <p:animEffect transition="in" filter="dissolve">
                                      <p:cBhvr>
                                        <p:cTn id="10" dur="500"/>
                                        <p:tgtEl>
                                          <p:spTgt spid="10547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5475">
                                            <p:txEl>
                                              <p:pRg st="2" end="2"/>
                                            </p:txEl>
                                          </p:spTgt>
                                        </p:tgtEl>
                                        <p:attrNameLst>
                                          <p:attrName>style.visibility</p:attrName>
                                        </p:attrNameLst>
                                      </p:cBhvr>
                                      <p:to>
                                        <p:strVal val="visible"/>
                                      </p:to>
                                    </p:set>
                                    <p:animEffect transition="in" filter="dissolve">
                                      <p:cBhvr>
                                        <p:cTn id="13" dur="500"/>
                                        <p:tgtEl>
                                          <p:spTgt spid="105475">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5475">
                                            <p:txEl>
                                              <p:pRg st="3" end="3"/>
                                            </p:txEl>
                                          </p:spTgt>
                                        </p:tgtEl>
                                        <p:attrNameLst>
                                          <p:attrName>style.visibility</p:attrName>
                                        </p:attrNameLst>
                                      </p:cBhvr>
                                      <p:to>
                                        <p:strVal val="visible"/>
                                      </p:to>
                                    </p:set>
                                    <p:animEffect transition="in" filter="dissolve">
                                      <p:cBhvr>
                                        <p:cTn id="16" dur="500"/>
                                        <p:tgtEl>
                                          <p:spTgt spid="105475">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05475">
                                            <p:txEl>
                                              <p:pRg st="4" end="4"/>
                                            </p:txEl>
                                          </p:spTgt>
                                        </p:tgtEl>
                                        <p:attrNameLst>
                                          <p:attrName>style.visibility</p:attrName>
                                        </p:attrNameLst>
                                      </p:cBhvr>
                                      <p:to>
                                        <p:strVal val="visible"/>
                                      </p:to>
                                    </p:set>
                                    <p:animEffect transition="in" filter="dissolve">
                                      <p:cBhvr>
                                        <p:cTn id="19" dur="500"/>
                                        <p:tgtEl>
                                          <p:spTgt spid="10547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05475">
                                            <p:txEl>
                                              <p:pRg st="6" end="6"/>
                                            </p:txEl>
                                          </p:spTgt>
                                        </p:tgtEl>
                                        <p:attrNameLst>
                                          <p:attrName>style.visibility</p:attrName>
                                        </p:attrNameLst>
                                      </p:cBhvr>
                                      <p:to>
                                        <p:strVal val="visible"/>
                                      </p:to>
                                    </p:set>
                                    <p:animEffect transition="in" filter="dissolve">
                                      <p:cBhvr>
                                        <p:cTn id="24" dur="500"/>
                                        <p:tgtEl>
                                          <p:spTgt spid="105475">
                                            <p:txEl>
                                              <p:pRg st="6" end="6"/>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05475">
                                            <p:txEl>
                                              <p:pRg st="7" end="7"/>
                                            </p:txEl>
                                          </p:spTgt>
                                        </p:tgtEl>
                                        <p:attrNameLst>
                                          <p:attrName>style.visibility</p:attrName>
                                        </p:attrNameLst>
                                      </p:cBhvr>
                                      <p:to>
                                        <p:strVal val="visible"/>
                                      </p:to>
                                    </p:set>
                                    <p:animEffect transition="in" filter="dissolve">
                                      <p:cBhvr>
                                        <p:cTn id="27" dur="500"/>
                                        <p:tgtEl>
                                          <p:spTgt spid="105475">
                                            <p:txEl>
                                              <p:pRg st="7" end="7"/>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05475">
                                            <p:txEl>
                                              <p:pRg st="8" end="8"/>
                                            </p:txEl>
                                          </p:spTgt>
                                        </p:tgtEl>
                                        <p:attrNameLst>
                                          <p:attrName>style.visibility</p:attrName>
                                        </p:attrNameLst>
                                      </p:cBhvr>
                                      <p:to>
                                        <p:strVal val="visible"/>
                                      </p:to>
                                    </p:set>
                                    <p:animEffect transition="in" filter="dissolve">
                                      <p:cBhvr>
                                        <p:cTn id="30" dur="500"/>
                                        <p:tgtEl>
                                          <p:spTgt spid="105475">
                                            <p:txEl>
                                              <p:pRg st="8" end="8"/>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05475">
                                            <p:txEl>
                                              <p:pRg st="9" end="9"/>
                                            </p:txEl>
                                          </p:spTgt>
                                        </p:tgtEl>
                                        <p:attrNameLst>
                                          <p:attrName>style.visibility</p:attrName>
                                        </p:attrNameLst>
                                      </p:cBhvr>
                                      <p:to>
                                        <p:strVal val="visible"/>
                                      </p:to>
                                    </p:set>
                                    <p:animEffect transition="in" filter="dissolve">
                                      <p:cBhvr>
                                        <p:cTn id="33" dur="500"/>
                                        <p:tgtEl>
                                          <p:spTgt spid="1054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838200" y="1219200"/>
            <a:ext cx="7086600" cy="1920875"/>
          </a:xfrm>
          <a:prstGeom prst="rect">
            <a:avLst/>
          </a:prstGeom>
          <a:noFill/>
          <a:ln w="9525">
            <a:noFill/>
            <a:miter lim="800000"/>
            <a:headEnd/>
            <a:tailEnd/>
          </a:ln>
        </p:spPr>
        <p:txBody>
          <a:bodyPr>
            <a:spAutoFit/>
          </a:bodyPr>
          <a:lstStyle/>
          <a:p>
            <a:pPr algn="ctr" eaLnBrk="1" hangingPunct="1">
              <a:spcBef>
                <a:spcPct val="50000"/>
              </a:spcBef>
            </a:pPr>
            <a:r>
              <a:rPr lang="en-US" sz="6000" b="1" i="1" dirty="0">
                <a:solidFill>
                  <a:schemeClr val="tx2"/>
                </a:solidFill>
              </a:rPr>
              <a:t>Montana State University</a:t>
            </a:r>
          </a:p>
        </p:txBody>
      </p:sp>
      <p:sp>
        <p:nvSpPr>
          <p:cNvPr id="112643" name="Text Box 3"/>
          <p:cNvSpPr txBox="1">
            <a:spLocks noChangeArrowheads="1"/>
          </p:cNvSpPr>
          <p:nvPr/>
        </p:nvSpPr>
        <p:spPr bwMode="auto">
          <a:xfrm>
            <a:off x="1447800" y="3505200"/>
            <a:ext cx="6096000" cy="1006475"/>
          </a:xfrm>
          <a:prstGeom prst="rect">
            <a:avLst/>
          </a:prstGeom>
          <a:noFill/>
          <a:ln w="9525">
            <a:noFill/>
            <a:miter lim="800000"/>
            <a:headEnd/>
            <a:tailEnd/>
          </a:ln>
        </p:spPr>
        <p:txBody>
          <a:bodyPr>
            <a:spAutoFit/>
          </a:bodyPr>
          <a:lstStyle/>
          <a:p>
            <a:pPr algn="ctr" eaLnBrk="1" hangingPunct="1">
              <a:spcBef>
                <a:spcPct val="50000"/>
              </a:spcBef>
            </a:pPr>
            <a:r>
              <a:rPr lang="en-US" sz="6000" b="1" dirty="0" smtClean="0">
                <a:solidFill>
                  <a:srgbClr val="3399FF"/>
                </a:solidFill>
              </a:rPr>
              <a:t>Questions?</a:t>
            </a:r>
            <a:endParaRPr lang="en-US" sz="6000" b="1" dirty="0">
              <a:solidFill>
                <a:srgbClr val="3399FF"/>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533400" y="228600"/>
            <a:ext cx="8229600" cy="2209800"/>
          </a:xfrm>
        </p:spPr>
        <p:txBody>
          <a:bodyPr/>
          <a:lstStyle/>
          <a:p>
            <a:pPr eaLnBrk="1" hangingPunct="1"/>
            <a:r>
              <a:rPr lang="en-US" b="1" dirty="0" smtClean="0">
                <a:solidFill>
                  <a:srgbClr val="FFCE3B"/>
                </a:solidFill>
              </a:rPr>
              <a:t>Institutional Animal Care and Use Committee (IACUC)</a:t>
            </a:r>
          </a:p>
        </p:txBody>
      </p:sp>
      <p:pic>
        <p:nvPicPr>
          <p:cNvPr id="5123" name="Picture 3" descr="iacucpg.jpg"/>
          <p:cNvPicPr>
            <a:picLocks noChangeAspect="1"/>
          </p:cNvPicPr>
          <p:nvPr/>
        </p:nvPicPr>
        <p:blipFill>
          <a:blip r:embed="rId3" cstate="print"/>
          <a:srcRect/>
          <a:stretch>
            <a:fillRect/>
          </a:stretch>
        </p:blipFill>
        <p:spPr bwMode="auto">
          <a:xfrm>
            <a:off x="2514600" y="2286000"/>
            <a:ext cx="4572000" cy="3429000"/>
          </a:xfrm>
          <a:prstGeom prst="rect">
            <a:avLst/>
          </a:prstGeom>
          <a:noFill/>
          <a:ln w="57150">
            <a:solidFill>
              <a:schemeClr val="tx1"/>
            </a:solidFill>
            <a:miter lim="800000"/>
            <a:headEnd/>
            <a:tailEnd/>
          </a:ln>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414336" y="628664"/>
            <a:ext cx="8229600" cy="1143000"/>
          </a:xfrm>
        </p:spPr>
        <p:txBody>
          <a:bodyPr/>
          <a:lstStyle/>
          <a:p>
            <a:pPr eaLnBrk="1" hangingPunct="1"/>
            <a:r>
              <a:rPr lang="en-US" sz="4000" b="1" dirty="0" smtClean="0">
                <a:solidFill>
                  <a:srgbClr val="FFCE3B"/>
                </a:solidFill>
              </a:rPr>
              <a:t>Regulatory Oversight of Animal Research</a:t>
            </a:r>
          </a:p>
        </p:txBody>
      </p:sp>
      <p:sp>
        <p:nvSpPr>
          <p:cNvPr id="6147" name="Rectangle 5"/>
          <p:cNvSpPr>
            <a:spLocks noGrp="1" noChangeArrowheads="1"/>
          </p:cNvSpPr>
          <p:nvPr>
            <p:ph type="body" sz="half" idx="1"/>
          </p:nvPr>
        </p:nvSpPr>
        <p:spPr>
          <a:xfrm>
            <a:off x="1085864" y="1566856"/>
            <a:ext cx="7086600" cy="4495800"/>
          </a:xfrm>
        </p:spPr>
        <p:txBody>
          <a:bodyPr/>
          <a:lstStyle/>
          <a:p>
            <a:pPr eaLnBrk="1" hangingPunct="1">
              <a:buFontTx/>
              <a:buNone/>
            </a:pPr>
            <a:endParaRPr lang="en-US" dirty="0" smtClean="0">
              <a:solidFill>
                <a:srgbClr val="FFCE3B"/>
              </a:solidFill>
            </a:endParaRPr>
          </a:p>
          <a:p>
            <a:pPr eaLnBrk="1" hangingPunct="1">
              <a:buFontTx/>
              <a:buNone/>
            </a:pPr>
            <a:r>
              <a:rPr lang="en-US" dirty="0" smtClean="0">
                <a:solidFill>
                  <a:srgbClr val="FFCE3B"/>
                </a:solidFill>
              </a:rPr>
              <a:t>Animal Welfare Act 1966</a:t>
            </a:r>
          </a:p>
          <a:p>
            <a:pPr lvl="1" eaLnBrk="1" hangingPunct="1">
              <a:buFontTx/>
              <a:buNone/>
            </a:pPr>
            <a:r>
              <a:rPr lang="en-US" dirty="0" smtClean="0"/>
              <a:t>USDA/APHIS</a:t>
            </a:r>
          </a:p>
          <a:p>
            <a:pPr lvl="1" eaLnBrk="1" hangingPunct="1">
              <a:buFontTx/>
              <a:buNone/>
            </a:pPr>
            <a:endParaRPr lang="en-US" sz="2400" dirty="0" smtClean="0"/>
          </a:p>
          <a:p>
            <a:pPr lvl="1" eaLnBrk="1" hangingPunct="1">
              <a:buFontTx/>
              <a:buNone/>
            </a:pPr>
            <a:r>
              <a:rPr lang="en-US" dirty="0" smtClean="0"/>
              <a:t>Major updates 1985</a:t>
            </a:r>
          </a:p>
          <a:p>
            <a:pPr lvl="2" eaLnBrk="1" hangingPunct="1"/>
            <a:r>
              <a:rPr lang="en-US" dirty="0" smtClean="0"/>
              <a:t>Personnel Training</a:t>
            </a:r>
          </a:p>
          <a:p>
            <a:pPr lvl="2" eaLnBrk="1" hangingPunct="1"/>
            <a:r>
              <a:rPr lang="en-US" dirty="0" smtClean="0"/>
              <a:t>Adequate veterinary care</a:t>
            </a:r>
          </a:p>
          <a:p>
            <a:pPr lvl="2" eaLnBrk="1" hangingPunct="1"/>
            <a:r>
              <a:rPr lang="en-US" b="1" dirty="0" smtClean="0">
                <a:solidFill>
                  <a:srgbClr val="FF0000"/>
                </a:solidFill>
              </a:rPr>
              <a:t>Establish IACUC</a:t>
            </a:r>
          </a:p>
          <a:p>
            <a:pPr lvl="2" eaLnBrk="1" hangingPunct="1"/>
            <a:r>
              <a:rPr lang="en-US" dirty="0" smtClean="0"/>
              <a:t>Consider alternatives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90656"/>
            <a:ext cx="8229600" cy="4114800"/>
          </a:xfrm>
        </p:spPr>
        <p:txBody>
          <a:bodyPr numCol="1" spcCol="182880">
            <a:noAutofit/>
          </a:bodyPr>
          <a:lstStyle/>
          <a:p>
            <a:pPr marL="0" indent="0" algn="ctr">
              <a:lnSpc>
                <a:spcPct val="120000"/>
              </a:lnSpc>
              <a:spcBef>
                <a:spcPts val="0"/>
              </a:spcBef>
              <a:buNone/>
            </a:pPr>
            <a:endParaRPr lang="en-US" sz="4000" i="1" dirty="0" smtClean="0"/>
          </a:p>
          <a:p>
            <a:pPr marL="0" indent="0" algn="ctr">
              <a:lnSpc>
                <a:spcPct val="120000"/>
              </a:lnSpc>
              <a:spcBef>
                <a:spcPts val="0"/>
              </a:spcBef>
              <a:buNone/>
            </a:pPr>
            <a:r>
              <a:rPr lang="en-US" sz="4000" b="1" dirty="0" smtClean="0">
                <a:solidFill>
                  <a:schemeClr val="tx2"/>
                </a:solidFill>
              </a:rPr>
              <a:t>Responsible Conduct of Research/Research Misconduct</a:t>
            </a:r>
          </a:p>
          <a:p>
            <a:pPr marL="0" indent="0" algn="ctr">
              <a:lnSpc>
                <a:spcPct val="120000"/>
              </a:lnSpc>
              <a:spcBef>
                <a:spcPts val="0"/>
              </a:spcBef>
              <a:buNone/>
            </a:pPr>
            <a:r>
              <a:rPr lang="en-US" sz="4000" i="1" dirty="0" smtClean="0"/>
              <a:t>Carl Fox</a:t>
            </a:r>
          </a:p>
          <a:p>
            <a:pPr marL="0" indent="0" algn="ctr">
              <a:lnSpc>
                <a:spcPct val="120000"/>
              </a:lnSpc>
              <a:spcBef>
                <a:spcPts val="0"/>
              </a:spcBef>
              <a:buNone/>
            </a:pPr>
            <a:endParaRPr lang="en-US" sz="4000" dirty="0" smtClean="0"/>
          </a:p>
          <a:p>
            <a:pPr marL="0" indent="0" algn="ctr">
              <a:lnSpc>
                <a:spcPct val="120000"/>
              </a:lnSpc>
              <a:spcBef>
                <a:spcPts val="0"/>
              </a:spcBef>
              <a:buNone/>
            </a:pPr>
            <a:endParaRPr lang="en-US" sz="4000"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57200"/>
            <a:ext cx="7715250" cy="1143000"/>
          </a:xfrm>
        </p:spPr>
        <p:txBody>
          <a:bodyPr/>
          <a:lstStyle/>
          <a:p>
            <a:pPr eaLnBrk="1" hangingPunct="1"/>
            <a:r>
              <a:rPr lang="en-US" b="1" dirty="0" smtClean="0">
                <a:solidFill>
                  <a:srgbClr val="FFCE3B"/>
                </a:solidFill>
              </a:rPr>
              <a:t>Regulatory Oversight</a:t>
            </a:r>
          </a:p>
        </p:txBody>
      </p:sp>
      <p:sp>
        <p:nvSpPr>
          <p:cNvPr id="7171" name="Rectangle 3"/>
          <p:cNvSpPr>
            <a:spLocks noGrp="1" noChangeArrowheads="1"/>
          </p:cNvSpPr>
          <p:nvPr>
            <p:ph type="body" sz="half" idx="1"/>
          </p:nvPr>
        </p:nvSpPr>
        <p:spPr>
          <a:xfrm>
            <a:off x="838192" y="1662120"/>
            <a:ext cx="7315200" cy="4495800"/>
          </a:xfrm>
        </p:spPr>
        <p:txBody>
          <a:bodyPr/>
          <a:lstStyle/>
          <a:p>
            <a:pPr eaLnBrk="1" hangingPunct="1">
              <a:lnSpc>
                <a:spcPct val="90000"/>
              </a:lnSpc>
              <a:buFontTx/>
              <a:buNone/>
            </a:pPr>
            <a:r>
              <a:rPr lang="en-US" sz="2800" dirty="0" smtClean="0">
                <a:solidFill>
                  <a:srgbClr val="FFCE3B"/>
                </a:solidFill>
              </a:rPr>
              <a:t>Public Health Service Policy (1985)</a:t>
            </a:r>
          </a:p>
          <a:p>
            <a:pPr lvl="1" eaLnBrk="1" hangingPunct="1">
              <a:lnSpc>
                <a:spcPct val="90000"/>
              </a:lnSpc>
              <a:buFontTx/>
              <a:buNone/>
            </a:pPr>
            <a:r>
              <a:rPr lang="en-US" sz="2400" dirty="0" smtClean="0"/>
              <a:t>DHHS; OLAW</a:t>
            </a:r>
          </a:p>
          <a:p>
            <a:pPr lvl="1" eaLnBrk="1" hangingPunct="1">
              <a:lnSpc>
                <a:spcPct val="90000"/>
              </a:lnSpc>
              <a:buFontTx/>
              <a:buNone/>
            </a:pPr>
            <a:r>
              <a:rPr lang="en-US" sz="2400" dirty="0" smtClean="0"/>
              <a:t>Includes NIH, CDC, FDA funding</a:t>
            </a:r>
          </a:p>
          <a:p>
            <a:pPr lvl="1" eaLnBrk="1" hangingPunct="1">
              <a:lnSpc>
                <a:spcPct val="90000"/>
              </a:lnSpc>
              <a:buFontTx/>
              <a:buNone/>
            </a:pPr>
            <a:r>
              <a:rPr lang="en-US" sz="2400" dirty="0" smtClean="0"/>
              <a:t>Institutional Official</a:t>
            </a:r>
          </a:p>
          <a:p>
            <a:pPr lvl="1" eaLnBrk="1" hangingPunct="1">
              <a:lnSpc>
                <a:spcPct val="90000"/>
              </a:lnSpc>
              <a:buFontTx/>
              <a:buNone/>
            </a:pPr>
            <a:r>
              <a:rPr lang="en-US" sz="2400" dirty="0" smtClean="0"/>
              <a:t>Assurance statement</a:t>
            </a:r>
          </a:p>
          <a:p>
            <a:pPr lvl="2" eaLnBrk="1" hangingPunct="1">
              <a:lnSpc>
                <a:spcPct val="90000"/>
              </a:lnSpc>
            </a:pPr>
            <a:r>
              <a:rPr lang="en-US" dirty="0" smtClean="0"/>
              <a:t>Training</a:t>
            </a:r>
          </a:p>
          <a:p>
            <a:pPr lvl="2" eaLnBrk="1" hangingPunct="1">
              <a:lnSpc>
                <a:spcPct val="90000"/>
              </a:lnSpc>
            </a:pPr>
            <a:r>
              <a:rPr lang="en-US" dirty="0" smtClean="0"/>
              <a:t>Adequate vet care</a:t>
            </a:r>
          </a:p>
          <a:p>
            <a:pPr lvl="2" eaLnBrk="1" hangingPunct="1">
              <a:lnSpc>
                <a:spcPct val="90000"/>
              </a:lnSpc>
            </a:pPr>
            <a:r>
              <a:rPr lang="en-US" b="1" dirty="0" smtClean="0">
                <a:solidFill>
                  <a:srgbClr val="FF0000"/>
                </a:solidFill>
              </a:rPr>
              <a:t>IACUC</a:t>
            </a:r>
          </a:p>
          <a:p>
            <a:pPr lvl="2" eaLnBrk="1" hangingPunct="1">
              <a:lnSpc>
                <a:spcPct val="90000"/>
              </a:lnSpc>
            </a:pPr>
            <a:r>
              <a:rPr lang="en-US" dirty="0" smtClean="0"/>
              <a:t>Institutional “promise”</a:t>
            </a:r>
          </a:p>
          <a:p>
            <a:pPr lvl="2" eaLnBrk="1" hangingPunct="1">
              <a:lnSpc>
                <a:spcPct val="90000"/>
              </a:lnSpc>
            </a:pPr>
            <a:endParaRPr lang="en-US" sz="2000" dirty="0" smtClean="0"/>
          </a:p>
          <a:p>
            <a:pPr eaLnBrk="1" hangingPunct="1">
              <a:lnSpc>
                <a:spcPct val="90000"/>
              </a:lnSpc>
            </a:pPr>
            <a:endParaRPr lang="en-US" sz="2800"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762000"/>
            <a:ext cx="7715250" cy="1143000"/>
          </a:xfrm>
        </p:spPr>
        <p:txBody>
          <a:bodyPr/>
          <a:lstStyle/>
          <a:p>
            <a:pPr algn="l"/>
            <a:r>
              <a:rPr lang="en-US" sz="4000" b="1" dirty="0" smtClean="0">
                <a:solidFill>
                  <a:srgbClr val="FFCE3B"/>
                </a:solidFill>
              </a:rPr>
              <a:t>AAALAC Accreditation </a:t>
            </a:r>
          </a:p>
        </p:txBody>
      </p:sp>
      <p:sp>
        <p:nvSpPr>
          <p:cNvPr id="5" name="Text Placeholder 4"/>
          <p:cNvSpPr>
            <a:spLocks noGrp="1"/>
          </p:cNvSpPr>
          <p:nvPr>
            <p:ph type="body" sz="half" idx="1"/>
          </p:nvPr>
        </p:nvSpPr>
        <p:spPr>
          <a:xfrm>
            <a:off x="1033440" y="2076440"/>
            <a:ext cx="6477000" cy="2967040"/>
          </a:xfrm>
        </p:spPr>
        <p:txBody>
          <a:bodyPr/>
          <a:lstStyle/>
          <a:p>
            <a:r>
              <a:rPr lang="en-US" sz="2600" dirty="0" smtClean="0"/>
              <a:t>Association for the Assessment and Accreditation of Laboratory Animal Care</a:t>
            </a:r>
          </a:p>
          <a:p>
            <a:r>
              <a:rPr lang="en-US" sz="2600" dirty="0" smtClean="0"/>
              <a:t>Voluntary, external review program</a:t>
            </a:r>
          </a:p>
          <a:p>
            <a:r>
              <a:rPr lang="en-US" sz="2600" dirty="0" smtClean="0"/>
              <a:t>Above and beyond the required regulations</a:t>
            </a:r>
          </a:p>
          <a:p>
            <a:r>
              <a:rPr lang="en-US" sz="2600" dirty="0" smtClean="0"/>
              <a:t>External review performed every three years</a:t>
            </a:r>
          </a:p>
          <a:p>
            <a:endParaRPr lang="en-US" sz="2600" dirty="0" smtClean="0"/>
          </a:p>
          <a:p>
            <a:endParaRPr lang="en-US" sz="2600" dirty="0"/>
          </a:p>
        </p:txBody>
      </p:sp>
      <p:pic>
        <p:nvPicPr>
          <p:cNvPr id="3" name="Picture 5"/>
          <p:cNvPicPr>
            <a:picLocks noChangeAspect="1" noChangeArrowheads="1"/>
          </p:cNvPicPr>
          <p:nvPr/>
        </p:nvPicPr>
        <p:blipFill>
          <a:blip r:embed="rId3" cstate="print"/>
          <a:srcRect/>
          <a:stretch>
            <a:fillRect/>
          </a:stretch>
        </p:blipFill>
        <p:spPr bwMode="auto">
          <a:xfrm>
            <a:off x="6286504" y="1066800"/>
            <a:ext cx="2009775" cy="533400"/>
          </a:xfrm>
          <a:prstGeom prst="rect">
            <a:avLst/>
          </a:prstGeom>
          <a:noFill/>
          <a:ln w="9525">
            <a:noFill/>
            <a:miter lim="800000"/>
            <a:headEnd/>
            <a:tailEnd/>
          </a:ln>
        </p:spPr>
      </p:pic>
      <p:sp>
        <p:nvSpPr>
          <p:cNvPr id="4" name="TextBox 3"/>
          <p:cNvSpPr txBox="1"/>
          <p:nvPr/>
        </p:nvSpPr>
        <p:spPr>
          <a:xfrm>
            <a:off x="1905000" y="2286000"/>
            <a:ext cx="184731" cy="461665"/>
          </a:xfrm>
          <a:prstGeom prst="rect">
            <a:avLst/>
          </a:prstGeom>
          <a:noFill/>
        </p:spPr>
        <p:txBody>
          <a:bodyPr wrap="none" rtlCol="0">
            <a:spAutoFit/>
          </a:bodyPr>
          <a:lstStyle/>
          <a:p>
            <a:endParaRPr lang="en-US"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685800" y="533400"/>
            <a:ext cx="7772400" cy="4114800"/>
          </a:xfrm>
        </p:spPr>
        <p:txBody>
          <a:bodyPr/>
          <a:lstStyle/>
          <a:p>
            <a:pPr indent="0" eaLnBrk="1" hangingPunct="1">
              <a:lnSpc>
                <a:spcPct val="90000"/>
              </a:lnSpc>
              <a:buFontTx/>
              <a:buNone/>
              <a:defRPr/>
            </a:pPr>
            <a:endParaRPr lang="en-US" b="1" dirty="0" smtClean="0">
              <a:solidFill>
                <a:srgbClr val="FFCE3B"/>
              </a:solidFill>
            </a:endParaRPr>
          </a:p>
          <a:p>
            <a:pPr indent="0" eaLnBrk="1" hangingPunct="1">
              <a:lnSpc>
                <a:spcPct val="90000"/>
              </a:lnSpc>
              <a:buFontTx/>
              <a:buNone/>
              <a:defRPr/>
            </a:pPr>
            <a:r>
              <a:rPr lang="en-US" sz="3600" b="1" dirty="0" smtClean="0">
                <a:solidFill>
                  <a:srgbClr val="FFCE3B"/>
                </a:solidFill>
              </a:rPr>
              <a:t>Research utilizing animals is a </a:t>
            </a:r>
            <a:r>
              <a:rPr lang="en-US" sz="3600" b="1" i="1" dirty="0" smtClean="0">
                <a:solidFill>
                  <a:srgbClr val="FFCE3B"/>
                </a:solidFill>
              </a:rPr>
              <a:t>privilege</a:t>
            </a:r>
            <a:r>
              <a:rPr lang="en-US" sz="3600" b="1" dirty="0" smtClean="0">
                <a:solidFill>
                  <a:srgbClr val="FFCE3B"/>
                </a:solidFill>
              </a:rPr>
              <a:t>, not a right.</a:t>
            </a:r>
          </a:p>
          <a:p>
            <a:pPr indent="0" eaLnBrk="1" hangingPunct="1">
              <a:lnSpc>
                <a:spcPct val="90000"/>
              </a:lnSpc>
              <a:buFontTx/>
              <a:buNone/>
              <a:defRPr/>
            </a:pPr>
            <a:endParaRPr lang="en-US" sz="2800" b="1" dirty="0" smtClean="0">
              <a:solidFill>
                <a:srgbClr val="FFCE3B"/>
              </a:solidFill>
            </a:endParaRPr>
          </a:p>
          <a:p>
            <a:pPr indent="0" eaLnBrk="1" hangingPunct="1">
              <a:lnSpc>
                <a:spcPct val="90000"/>
              </a:lnSpc>
              <a:buFontTx/>
              <a:buNone/>
              <a:defRPr/>
            </a:pPr>
            <a:r>
              <a:rPr lang="en-US" sz="2800" b="1" dirty="0" smtClean="0"/>
              <a:t>A </a:t>
            </a:r>
            <a:r>
              <a:rPr lang="en-US" sz="2800" b="1" i="1" u="sng" dirty="0" smtClean="0"/>
              <a:t>single</a:t>
            </a:r>
            <a:r>
              <a:rPr lang="en-US" sz="2800" b="1" dirty="0" smtClean="0"/>
              <a:t> incident of serious noncompliance with animal welfare regulations can jeopardize the entire institution’s privilege of conducting animal research</a:t>
            </a:r>
          </a:p>
          <a:p>
            <a:pPr eaLnBrk="1" hangingPunct="1">
              <a:lnSpc>
                <a:spcPct val="90000"/>
              </a:lnSpc>
              <a:buFontTx/>
              <a:buNone/>
              <a:defRPr/>
            </a:pPr>
            <a:endParaRPr lang="en-US" sz="2400" b="1" dirty="0" smtClean="0">
              <a:solidFill>
                <a:schemeClr val="bg1"/>
              </a:solidFill>
            </a:endParaRPr>
          </a:p>
          <a:p>
            <a:pPr eaLnBrk="1" hangingPunct="1">
              <a:lnSpc>
                <a:spcPct val="90000"/>
              </a:lnSpc>
              <a:defRPr/>
            </a:pPr>
            <a:endParaRPr lang="en-US" sz="2400" b="1" dirty="0" smtClean="0">
              <a:solidFill>
                <a:schemeClr val="bg1"/>
              </a:solidFill>
            </a:endParaRPr>
          </a:p>
          <a:p>
            <a:pPr eaLnBrk="1" hangingPunct="1">
              <a:lnSpc>
                <a:spcPct val="90000"/>
              </a:lnSpc>
              <a:defRPr/>
            </a:pPr>
            <a:endParaRPr lang="en-US" sz="2400" b="1" dirty="0" smtClean="0">
              <a:solidFill>
                <a:schemeClr val="bg1"/>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457200" y="1371600"/>
            <a:ext cx="8229600" cy="3194050"/>
          </a:xfrm>
          <a:prstGeom prst="rect">
            <a:avLst/>
          </a:prstGeom>
          <a:noFill/>
          <a:ln w="9525">
            <a:noFill/>
            <a:miter lim="800000"/>
            <a:headEnd/>
            <a:tailEnd/>
          </a:ln>
        </p:spPr>
        <p:txBody>
          <a:bodyPr>
            <a:spAutoFit/>
          </a:bodyPr>
          <a:lstStyle/>
          <a:p>
            <a:pPr algn="ctr" eaLnBrk="1" hangingPunct="1">
              <a:lnSpc>
                <a:spcPct val="90000"/>
              </a:lnSpc>
            </a:pPr>
            <a:r>
              <a:rPr lang="en-US" sz="3200" b="1" dirty="0">
                <a:solidFill>
                  <a:srgbClr val="FFCE3B"/>
                </a:solidFill>
                <a:latin typeface="+mj-lt"/>
              </a:rPr>
              <a:t>IACUC Responsibilities</a:t>
            </a:r>
          </a:p>
          <a:p>
            <a:pPr algn="ctr" eaLnBrk="1" hangingPunct="1">
              <a:lnSpc>
                <a:spcPct val="90000"/>
              </a:lnSpc>
            </a:pPr>
            <a:r>
              <a:rPr lang="en-US" sz="3200" dirty="0">
                <a:solidFill>
                  <a:schemeClr val="bg1"/>
                </a:solidFill>
                <a:latin typeface="+mj-lt"/>
              </a:rPr>
              <a:t> </a:t>
            </a:r>
          </a:p>
          <a:p>
            <a:pPr algn="ctr" eaLnBrk="1" hangingPunct="1">
              <a:lnSpc>
                <a:spcPct val="90000"/>
              </a:lnSpc>
            </a:pPr>
            <a:r>
              <a:rPr lang="en-US" sz="3200" dirty="0">
                <a:latin typeface="+mj-lt"/>
              </a:rPr>
              <a:t>Assure that animal research is performed to the highest standards</a:t>
            </a:r>
          </a:p>
          <a:p>
            <a:pPr algn="ctr" eaLnBrk="1" hangingPunct="1">
              <a:lnSpc>
                <a:spcPct val="90000"/>
              </a:lnSpc>
            </a:pPr>
            <a:endParaRPr lang="en-US" sz="3200" dirty="0">
              <a:latin typeface="+mj-lt"/>
            </a:endParaRPr>
          </a:p>
          <a:p>
            <a:pPr algn="ctr" eaLnBrk="1" hangingPunct="1">
              <a:lnSpc>
                <a:spcPct val="90000"/>
              </a:lnSpc>
            </a:pPr>
            <a:r>
              <a:rPr lang="en-US" sz="3200" dirty="0">
                <a:latin typeface="+mj-lt"/>
              </a:rPr>
              <a:t>Protect both the individual investigator and the institution</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62000" y="304800"/>
          <a:ext cx="73152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28600"/>
            <a:ext cx="7772400" cy="1143000"/>
          </a:xfrm>
        </p:spPr>
        <p:txBody>
          <a:bodyPr/>
          <a:lstStyle/>
          <a:p>
            <a:pPr eaLnBrk="1" hangingPunct="1"/>
            <a:r>
              <a:rPr lang="en-US" b="1" dirty="0" smtClean="0">
                <a:solidFill>
                  <a:srgbClr val="FFCE3B"/>
                </a:solidFill>
              </a:rPr>
              <a:t>IACUC Responsibilities</a:t>
            </a:r>
          </a:p>
        </p:txBody>
      </p:sp>
      <p:sp>
        <p:nvSpPr>
          <p:cNvPr id="15363" name="Rectangle 3"/>
          <p:cNvSpPr>
            <a:spLocks noGrp="1" noChangeArrowheads="1"/>
          </p:cNvSpPr>
          <p:nvPr>
            <p:ph type="body" idx="1"/>
          </p:nvPr>
        </p:nvSpPr>
        <p:spPr>
          <a:xfrm>
            <a:off x="1100160" y="1481136"/>
            <a:ext cx="6629400" cy="4238625"/>
          </a:xfrm>
        </p:spPr>
        <p:txBody>
          <a:bodyPr/>
          <a:lstStyle/>
          <a:p>
            <a:pPr eaLnBrk="1" hangingPunct="1"/>
            <a:r>
              <a:rPr lang="en-US" sz="2800" dirty="0" smtClean="0"/>
              <a:t>Protocol review</a:t>
            </a:r>
          </a:p>
          <a:p>
            <a:pPr eaLnBrk="1" hangingPunct="1"/>
            <a:r>
              <a:rPr lang="en-US" sz="2800" dirty="0" smtClean="0"/>
              <a:t>Semi-annual program review</a:t>
            </a:r>
          </a:p>
          <a:p>
            <a:pPr eaLnBrk="1" hangingPunct="1"/>
            <a:r>
              <a:rPr lang="en-US" sz="2800" dirty="0" smtClean="0"/>
              <a:t>Semi-annual facility inspections</a:t>
            </a:r>
          </a:p>
          <a:p>
            <a:pPr eaLnBrk="1" hangingPunct="1"/>
            <a:r>
              <a:rPr lang="en-US" sz="2800" dirty="0" smtClean="0"/>
              <a:t>Investigate animal concerns</a:t>
            </a:r>
          </a:p>
          <a:p>
            <a:pPr eaLnBrk="1" hangingPunct="1"/>
            <a:r>
              <a:rPr lang="en-US" sz="2800" dirty="0" smtClean="0"/>
              <a:t>Suspend animal activities if necessary</a:t>
            </a:r>
          </a:p>
          <a:p>
            <a:pPr eaLnBrk="1" hangingPunct="1"/>
            <a:r>
              <a:rPr lang="en-US" sz="2800" dirty="0" smtClean="0"/>
              <a:t>Formal reporting and program recommendations to the Institutional Official (IO)</a:t>
            </a:r>
          </a:p>
          <a:p>
            <a:pPr eaLnBrk="1" hangingPunct="1">
              <a:buFontTx/>
              <a:buNone/>
            </a:pPr>
            <a:endParaRPr lang="en-US" sz="2800" dirty="0" smtClean="0"/>
          </a:p>
          <a:p>
            <a:pPr eaLnBrk="1" hangingPunct="1"/>
            <a:endParaRPr lang="en-US" sz="2800"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914400"/>
            <a:ext cx="8229600" cy="1143000"/>
          </a:xfrm>
        </p:spPr>
        <p:txBody>
          <a:bodyPr/>
          <a:lstStyle/>
          <a:p>
            <a:r>
              <a:rPr lang="en-US" b="1" dirty="0" smtClean="0">
                <a:solidFill>
                  <a:srgbClr val="FFCE3B"/>
                </a:solidFill>
              </a:rPr>
              <a:t>Current Issues in Animal Research</a:t>
            </a:r>
          </a:p>
        </p:txBody>
      </p:sp>
      <p:sp>
        <p:nvSpPr>
          <p:cNvPr id="19459" name="TextBox 4"/>
          <p:cNvSpPr txBox="1">
            <a:spLocks noChangeArrowheads="1"/>
          </p:cNvSpPr>
          <p:nvPr/>
        </p:nvSpPr>
        <p:spPr bwMode="auto">
          <a:xfrm>
            <a:off x="1219200" y="2514600"/>
            <a:ext cx="6172200" cy="2431435"/>
          </a:xfrm>
          <a:prstGeom prst="rect">
            <a:avLst/>
          </a:prstGeom>
          <a:noFill/>
          <a:ln w="9525">
            <a:noFill/>
            <a:miter lim="800000"/>
            <a:headEnd/>
            <a:tailEnd/>
          </a:ln>
        </p:spPr>
        <p:txBody>
          <a:bodyPr>
            <a:spAutoFit/>
          </a:bodyPr>
          <a:lstStyle/>
          <a:p>
            <a:pPr algn="ctr"/>
            <a:r>
              <a:rPr lang="en-US" sz="3200" b="1" dirty="0">
                <a:latin typeface="+mj-lt"/>
              </a:rPr>
              <a:t>Humane Society of </a:t>
            </a:r>
            <a:endParaRPr lang="en-US" sz="3200" b="1" dirty="0" smtClean="0">
              <a:latin typeface="+mj-lt"/>
            </a:endParaRPr>
          </a:p>
          <a:p>
            <a:pPr algn="ctr"/>
            <a:r>
              <a:rPr lang="en-US" sz="3200" b="1" dirty="0" smtClean="0">
                <a:latin typeface="+mj-lt"/>
              </a:rPr>
              <a:t>United States</a:t>
            </a:r>
          </a:p>
          <a:p>
            <a:pPr algn="ctr"/>
            <a:endParaRPr lang="en-US" sz="3200" b="1" dirty="0">
              <a:latin typeface="+mj-lt"/>
            </a:endParaRPr>
          </a:p>
          <a:p>
            <a:pPr algn="ctr"/>
            <a:r>
              <a:rPr lang="en-US" sz="3200" b="1" dirty="0">
                <a:latin typeface="+mj-lt"/>
              </a:rPr>
              <a:t>PETA</a:t>
            </a:r>
          </a:p>
          <a:p>
            <a:pPr algn="ctr"/>
            <a:endParaRPr lang="en-US" b="1" dirty="0">
              <a:latin typeface="+mj-lt"/>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838200" y="1219200"/>
            <a:ext cx="7086600" cy="1920875"/>
          </a:xfrm>
          <a:prstGeom prst="rect">
            <a:avLst/>
          </a:prstGeom>
          <a:noFill/>
          <a:ln w="9525">
            <a:noFill/>
            <a:miter lim="800000"/>
            <a:headEnd/>
            <a:tailEnd/>
          </a:ln>
        </p:spPr>
        <p:txBody>
          <a:bodyPr>
            <a:spAutoFit/>
          </a:bodyPr>
          <a:lstStyle/>
          <a:p>
            <a:pPr algn="ctr" eaLnBrk="1" hangingPunct="1">
              <a:spcBef>
                <a:spcPct val="50000"/>
              </a:spcBef>
            </a:pPr>
            <a:r>
              <a:rPr lang="en-US" sz="6000" i="1" dirty="0">
                <a:solidFill>
                  <a:schemeClr val="tx2"/>
                </a:solidFill>
              </a:rPr>
              <a:t>Montana State University</a:t>
            </a:r>
          </a:p>
        </p:txBody>
      </p:sp>
      <p:sp>
        <p:nvSpPr>
          <p:cNvPr id="112643" name="Text Box 3"/>
          <p:cNvSpPr txBox="1">
            <a:spLocks noChangeArrowheads="1"/>
          </p:cNvSpPr>
          <p:nvPr/>
        </p:nvSpPr>
        <p:spPr bwMode="auto">
          <a:xfrm>
            <a:off x="1524000" y="4191000"/>
            <a:ext cx="6096000" cy="1006475"/>
          </a:xfrm>
          <a:prstGeom prst="rect">
            <a:avLst/>
          </a:prstGeom>
          <a:noFill/>
          <a:ln w="9525">
            <a:noFill/>
            <a:miter lim="800000"/>
            <a:headEnd/>
            <a:tailEnd/>
          </a:ln>
        </p:spPr>
        <p:txBody>
          <a:bodyPr>
            <a:spAutoFit/>
          </a:bodyPr>
          <a:lstStyle/>
          <a:p>
            <a:pPr algn="ctr" eaLnBrk="1" hangingPunct="1">
              <a:spcBef>
                <a:spcPct val="50000"/>
              </a:spcBef>
            </a:pPr>
            <a:r>
              <a:rPr lang="en-US" sz="6000" dirty="0" smtClean="0">
                <a:solidFill>
                  <a:srgbClr val="3399FF"/>
                </a:solidFill>
              </a:rPr>
              <a:t>Questions?</a:t>
            </a:r>
            <a:endParaRPr lang="en-US" sz="6000" dirty="0">
              <a:solidFill>
                <a:srgbClr val="3399FF"/>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dirty="0"/>
          </a:p>
          <a:p>
            <a:pPr algn="ctr">
              <a:buNone/>
            </a:pPr>
            <a:r>
              <a:rPr lang="en-US" sz="4000" b="1" dirty="0" smtClean="0">
                <a:solidFill>
                  <a:schemeClr val="tx2"/>
                </a:solidFill>
              </a:rPr>
              <a:t>CONFLICTS OF INTEREST</a:t>
            </a:r>
          </a:p>
          <a:p>
            <a:pPr algn="ctr">
              <a:buNone/>
            </a:pPr>
            <a:endParaRPr lang="en-US" sz="3600" b="1" dirty="0" smtClean="0">
              <a:solidFill>
                <a:schemeClr val="tx2"/>
              </a:solidFill>
            </a:endParaRPr>
          </a:p>
          <a:p>
            <a:pPr algn="ctr">
              <a:buNone/>
            </a:pPr>
            <a:r>
              <a:rPr lang="en-US" sz="3600" i="1" dirty="0" smtClean="0"/>
              <a:t>Pam Merrell</a:t>
            </a:r>
          </a:p>
          <a:p>
            <a:pPr algn="ctr">
              <a:buNone/>
            </a:pPr>
            <a:endParaRPr lang="en-US" sz="3600" b="1" dirty="0">
              <a:solidFill>
                <a:schemeClr val="tx2"/>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b="1" dirty="0" smtClean="0"/>
              <a:t>Conflict of Interest</a:t>
            </a:r>
          </a:p>
        </p:txBody>
      </p:sp>
      <p:sp>
        <p:nvSpPr>
          <p:cNvPr id="29699" name="Rectangle 3"/>
          <p:cNvSpPr>
            <a:spLocks noGrp="1" noChangeArrowheads="1"/>
          </p:cNvSpPr>
          <p:nvPr>
            <p:ph idx="1"/>
          </p:nvPr>
        </p:nvSpPr>
        <p:spPr>
          <a:xfrm>
            <a:off x="914400" y="1981200"/>
            <a:ext cx="7772400" cy="4114800"/>
          </a:xfrm>
        </p:spPr>
        <p:txBody>
          <a:bodyPr/>
          <a:lstStyle/>
          <a:p>
            <a:pPr eaLnBrk="1" hangingPunct="1"/>
            <a:r>
              <a:rPr lang="en-US" sz="2800" smtClean="0"/>
              <a:t>MSU Policy and Federal Regulations:</a:t>
            </a:r>
          </a:p>
          <a:p>
            <a:pPr lvl="1" eaLnBrk="1" hangingPunct="1"/>
            <a:r>
              <a:rPr lang="en-US" smtClean="0"/>
              <a:t>Prohibit real or apparent conflicts of interest related to award</a:t>
            </a:r>
          </a:p>
          <a:p>
            <a:pPr lvl="1" eaLnBrk="1" hangingPunct="1"/>
            <a:r>
              <a:rPr lang="en-US" smtClean="0"/>
              <a:t>Prohibit acceptance of gratuities, favors, or anything of monetary value from contractors, or parties to subagreements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1008"/>
            <a:ext cx="7772400" cy="1143000"/>
          </a:xfrm>
        </p:spPr>
        <p:txBody>
          <a:bodyPr/>
          <a:lstStyle/>
          <a:p>
            <a:r>
              <a:rPr lang="en-US" b="1" dirty="0" smtClean="0"/>
              <a:t>IOM Report 2002</a:t>
            </a:r>
            <a:endParaRPr lang="en-US" b="1" dirty="0"/>
          </a:p>
        </p:txBody>
      </p:sp>
      <p:sp>
        <p:nvSpPr>
          <p:cNvPr id="3" name="Content Placeholder 2"/>
          <p:cNvSpPr>
            <a:spLocks noGrp="1"/>
          </p:cNvSpPr>
          <p:nvPr>
            <p:ph idx="1"/>
          </p:nvPr>
        </p:nvSpPr>
        <p:spPr>
          <a:xfrm>
            <a:off x="685800" y="1681152"/>
            <a:ext cx="7772400" cy="4114800"/>
          </a:xfrm>
        </p:spPr>
        <p:txBody>
          <a:bodyPr/>
          <a:lstStyle/>
          <a:p>
            <a:pPr>
              <a:buNone/>
            </a:pPr>
            <a:r>
              <a:rPr lang="en-US" sz="3000" b="1" dirty="0" smtClean="0"/>
              <a:t>	“the responsible conduct of research is not distinct from research; on the contrary, competency in research </a:t>
            </a:r>
            <a:r>
              <a:rPr lang="en-US" sz="3000" b="1" u="sng" dirty="0" smtClean="0"/>
              <a:t>encompasses</a:t>
            </a:r>
            <a:r>
              <a:rPr lang="en-US" sz="3000" b="1" dirty="0" smtClean="0"/>
              <a:t> the responsible conduct of that research and the capacity for ethical decision making.”</a:t>
            </a:r>
          </a:p>
          <a:p>
            <a:pPr>
              <a:buNone/>
            </a:pPr>
            <a:endParaRPr lang="en-US" sz="3000" b="1" dirty="0" smtClean="0"/>
          </a:p>
          <a:p>
            <a:pPr>
              <a:buNone/>
            </a:pPr>
            <a:r>
              <a:rPr lang="en-US" sz="1200" dirty="0" smtClean="0"/>
              <a:t>	From:  Institute of Medicine.  “Integrity in Scientific Research:  Creating an Environment that Promotes Responsible Conduct.”  Washington, D.C., National Research Council of the National Academies, 2002, </a:t>
            </a:r>
            <a:r>
              <a:rPr lang="en-US" sz="1200" dirty="0" err="1" smtClean="0"/>
              <a:t>p</a:t>
            </a:r>
            <a:r>
              <a:rPr lang="en-US" sz="1200" dirty="0" smtClean="0"/>
              <a:t>. 9.</a:t>
            </a:r>
            <a:endParaRPr lang="en-US" sz="12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b="1" dirty="0" smtClean="0"/>
              <a:t>Research Disclosures</a:t>
            </a:r>
          </a:p>
        </p:txBody>
      </p:sp>
      <p:sp>
        <p:nvSpPr>
          <p:cNvPr id="30723" name="Content Placeholder 2"/>
          <p:cNvSpPr>
            <a:spLocks noGrp="1"/>
          </p:cNvSpPr>
          <p:nvPr>
            <p:ph idx="1"/>
          </p:nvPr>
        </p:nvSpPr>
        <p:spPr>
          <a:xfrm>
            <a:off x="990600" y="1685920"/>
            <a:ext cx="7772400" cy="4114800"/>
          </a:xfrm>
        </p:spPr>
        <p:txBody>
          <a:bodyPr>
            <a:normAutofit lnSpcReduction="10000"/>
          </a:bodyPr>
          <a:lstStyle/>
          <a:p>
            <a:pPr eaLnBrk="1" hangingPunct="1"/>
            <a:r>
              <a:rPr lang="en-US" dirty="0" smtClean="0"/>
              <a:t>Investigators must disclose “Significant Financial Interests”</a:t>
            </a:r>
          </a:p>
          <a:p>
            <a:pPr lvl="1" eaLnBrk="1" hangingPunct="1"/>
            <a:r>
              <a:rPr lang="en-US" dirty="0" smtClean="0"/>
              <a:t>That would reasonably appear to be affected by research</a:t>
            </a:r>
          </a:p>
          <a:p>
            <a:pPr lvl="1" eaLnBrk="1" hangingPunct="1"/>
            <a:r>
              <a:rPr lang="en-US" dirty="0" smtClean="0"/>
              <a:t>Interests in entities whose financial interests would reasonably appear to be affected by the research</a:t>
            </a:r>
          </a:p>
          <a:p>
            <a:pPr lvl="1" eaLnBrk="1" hangingPunct="1"/>
            <a:r>
              <a:rPr lang="en-US" dirty="0" smtClean="0"/>
              <a:t>“Investigator” broadly defined</a:t>
            </a:r>
          </a:p>
          <a:p>
            <a:pPr eaLnBrk="1" hangingPunct="1"/>
            <a:r>
              <a:rPr lang="en-US" dirty="0" smtClean="0"/>
              <a:t>NIH requires reporting to Agency</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z="4000" b="1" dirty="0" smtClean="0"/>
              <a:t>Significant Financial Interests</a:t>
            </a:r>
          </a:p>
        </p:txBody>
      </p:sp>
      <p:sp>
        <p:nvSpPr>
          <p:cNvPr id="31747" name="Content Placeholder 2"/>
          <p:cNvSpPr>
            <a:spLocks noGrp="1"/>
          </p:cNvSpPr>
          <p:nvPr>
            <p:ph idx="1"/>
          </p:nvPr>
        </p:nvSpPr>
        <p:spPr>
          <a:xfrm>
            <a:off x="990600" y="1828800"/>
            <a:ext cx="7772400" cy="4114800"/>
          </a:xfrm>
        </p:spPr>
        <p:txBody>
          <a:bodyPr/>
          <a:lstStyle/>
          <a:p>
            <a:pPr eaLnBrk="1" hangingPunct="1"/>
            <a:r>
              <a:rPr lang="en-US" sz="2600" dirty="0" smtClean="0"/>
              <a:t>Anything of “monetary value” of $10,000 or more or 5% or more interest in an entity</a:t>
            </a:r>
          </a:p>
          <a:p>
            <a:pPr lvl="1" eaLnBrk="1" hangingPunct="1"/>
            <a:r>
              <a:rPr lang="en-US" sz="2400" dirty="0" smtClean="0"/>
              <a:t>Interest of immediate family aggregated</a:t>
            </a:r>
          </a:p>
          <a:p>
            <a:pPr eaLnBrk="1" hangingPunct="1"/>
            <a:r>
              <a:rPr lang="en-US" sz="2600" dirty="0" smtClean="0"/>
              <a:t>Does NOT include:</a:t>
            </a:r>
          </a:p>
          <a:p>
            <a:pPr lvl="1" eaLnBrk="1" hangingPunct="1"/>
            <a:r>
              <a:rPr lang="en-US" sz="2400" dirty="0" smtClean="0"/>
              <a:t>Salary, royalties from MSU</a:t>
            </a:r>
          </a:p>
          <a:p>
            <a:pPr lvl="1" eaLnBrk="1" hangingPunct="1"/>
            <a:r>
              <a:rPr lang="en-US" sz="2400" dirty="0" smtClean="0"/>
              <a:t>Income from seminars, etc. sponsored by public or nonprofits</a:t>
            </a:r>
          </a:p>
          <a:p>
            <a:pPr lvl="1" eaLnBrk="1" hangingPunct="1"/>
            <a:r>
              <a:rPr lang="en-US" sz="2400" dirty="0" smtClean="0"/>
              <a:t>Income from advisory committees or review panels of public or nonprofit entities</a:t>
            </a:r>
          </a:p>
          <a:p>
            <a:pPr lvl="1" eaLnBrk="1" hangingPunct="1"/>
            <a:endParaRPr lang="en-US" sz="26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dirty="0" smtClean="0">
                <a:solidFill>
                  <a:srgbClr val="FFC000"/>
                </a:solidFill>
              </a:rPr>
              <a:t>When Disclosed</a:t>
            </a:r>
          </a:p>
        </p:txBody>
      </p:sp>
      <p:sp>
        <p:nvSpPr>
          <p:cNvPr id="32771" name="Rectangle 3"/>
          <p:cNvSpPr>
            <a:spLocks noGrp="1" noChangeArrowheads="1"/>
          </p:cNvSpPr>
          <p:nvPr>
            <p:ph idx="1"/>
          </p:nvPr>
        </p:nvSpPr>
        <p:spPr/>
        <p:txBody>
          <a:bodyPr/>
          <a:lstStyle/>
          <a:p>
            <a:pPr marL="952500" lvl="1" indent="-495300" eaLnBrk="1" hangingPunct="1"/>
            <a:r>
              <a:rPr lang="en-US" sz="2600" b="1" dirty="0" smtClean="0"/>
              <a:t>Proposals - </a:t>
            </a:r>
            <a:r>
              <a:rPr lang="en-US" sz="2200" dirty="0" smtClean="0"/>
              <a:t>Disclosure of “Significant Financial Interest” on Proposal clearance form – </a:t>
            </a:r>
            <a:r>
              <a:rPr lang="en-US" sz="2200" i="1" dirty="0" smtClean="0"/>
              <a:t>$10,000 in value or greater than 5% total equity in the sponsor, subcontractor or in the technology</a:t>
            </a:r>
          </a:p>
          <a:p>
            <a:pPr marL="952500" lvl="1" indent="-495300" eaLnBrk="1" hangingPunct="1">
              <a:buFont typeface="Wingdings" pitchFamily="2" charset="2"/>
              <a:buNone/>
            </a:pPr>
            <a:endParaRPr lang="en-US" sz="2600" b="1" dirty="0" smtClean="0"/>
          </a:p>
          <a:p>
            <a:pPr marL="952500" lvl="1" indent="-495300" eaLnBrk="1" hangingPunct="1"/>
            <a:r>
              <a:rPr lang="en-US" sz="2600" b="1" dirty="0" smtClean="0"/>
              <a:t>During the research</a:t>
            </a:r>
            <a:r>
              <a:rPr lang="en-US" sz="2600" dirty="0" smtClean="0"/>
              <a:t> – </a:t>
            </a:r>
            <a:r>
              <a:rPr lang="en-US" sz="2200" dirty="0" smtClean="0"/>
              <a:t>Disclosure to department head, dean and OSP if significant financial interest is acquired</a:t>
            </a:r>
            <a:endParaRPr lang="en-US" sz="2200" b="1" u="sng"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title"/>
          </p:nvPr>
        </p:nvSpPr>
        <p:spPr>
          <a:noFill/>
        </p:spPr>
        <p:txBody>
          <a:bodyPr/>
          <a:lstStyle/>
          <a:p>
            <a:pPr eaLnBrk="1" hangingPunct="1"/>
            <a:r>
              <a:rPr lang="en-US" b="1" dirty="0" smtClean="0">
                <a:solidFill>
                  <a:srgbClr val="FFC000"/>
                </a:solidFill>
              </a:rPr>
              <a:t>Nepotism</a:t>
            </a:r>
          </a:p>
        </p:txBody>
      </p:sp>
      <p:sp>
        <p:nvSpPr>
          <p:cNvPr id="33795" name="Rectangle 2"/>
          <p:cNvSpPr>
            <a:spLocks noGrp="1" noChangeArrowheads="1"/>
          </p:cNvSpPr>
          <p:nvPr>
            <p:ph idx="1"/>
          </p:nvPr>
        </p:nvSpPr>
        <p:spPr>
          <a:xfrm>
            <a:off x="914400" y="1447800"/>
            <a:ext cx="7772400" cy="4114800"/>
          </a:xfrm>
        </p:spPr>
        <p:txBody>
          <a:bodyPr/>
          <a:lstStyle/>
          <a:p>
            <a:pPr marL="914400" lvl="1" indent="288925" eaLnBrk="1" hangingPunct="1">
              <a:lnSpc>
                <a:spcPct val="80000"/>
              </a:lnSpc>
              <a:buFontTx/>
              <a:buNone/>
            </a:pPr>
            <a:endParaRPr lang="en-US" sz="2300" b="1" smtClean="0"/>
          </a:p>
          <a:p>
            <a:pPr marL="914400" lvl="1" indent="288925" eaLnBrk="1" hangingPunct="1">
              <a:lnSpc>
                <a:spcPct val="80000"/>
              </a:lnSpc>
              <a:buFontTx/>
              <a:buNone/>
            </a:pPr>
            <a:endParaRPr lang="en-US" sz="2300" b="1" smtClean="0"/>
          </a:p>
          <a:p>
            <a:pPr marL="0" indent="0" eaLnBrk="1" hangingPunct="1">
              <a:buFont typeface="Wingdings" pitchFamily="2" charset="2"/>
              <a:buNone/>
            </a:pPr>
            <a:r>
              <a:rPr lang="en-US" sz="2400" b="1" smtClean="0"/>
              <a:t>Family/Personal/Business relationships in sponsored research.</a:t>
            </a:r>
          </a:p>
          <a:p>
            <a:pPr marL="0" indent="0" eaLnBrk="1" hangingPunct="1">
              <a:buFont typeface="Wingdings" pitchFamily="2" charset="2"/>
              <a:buNone/>
            </a:pPr>
            <a:endParaRPr lang="en-US" sz="2400" b="1" smtClean="0"/>
          </a:p>
          <a:p>
            <a:pPr marL="0" indent="0" eaLnBrk="1" hangingPunct="1">
              <a:buFont typeface="Wingdings" pitchFamily="2" charset="2"/>
              <a:buNone/>
            </a:pPr>
            <a:r>
              <a:rPr lang="en-US" sz="2000" smtClean="0"/>
              <a:t>Whenever PI faces decision potentially benefiting family, partner or business which employs family or partner using sponsored research funds, PI must report.  Vice President for Research responsible for managing the potential conflict in accordance with </a:t>
            </a:r>
            <a:r>
              <a:rPr lang="en-US" sz="2000" smtClean="0">
                <a:hlinkClick r:id="rId2" tooltip="http://www2.montana.edu/policy/personnel/per400.html"/>
              </a:rPr>
              <a:t>Personnel Policy and Procedures Manual - Section 400.00</a:t>
            </a:r>
            <a:r>
              <a:rPr lang="en-US" sz="2000" smtClean="0"/>
              <a:t>     </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a:noFill/>
        </p:spPr>
        <p:txBody>
          <a:bodyPr/>
          <a:lstStyle/>
          <a:p>
            <a:pPr eaLnBrk="1" hangingPunct="1"/>
            <a:r>
              <a:rPr lang="en-US" b="1" dirty="0" smtClean="0">
                <a:solidFill>
                  <a:srgbClr val="FFC000"/>
                </a:solidFill>
              </a:rPr>
              <a:t>Purchasing</a:t>
            </a:r>
          </a:p>
        </p:txBody>
      </p:sp>
      <p:sp>
        <p:nvSpPr>
          <p:cNvPr id="34819" name="Rectangle 3"/>
          <p:cNvSpPr>
            <a:spLocks noGrp="1" noChangeArrowheads="1"/>
          </p:cNvSpPr>
          <p:nvPr>
            <p:ph idx="1"/>
          </p:nvPr>
        </p:nvSpPr>
        <p:spPr>
          <a:xfrm>
            <a:off x="685800" y="1828800"/>
            <a:ext cx="7772400" cy="4267200"/>
          </a:xfrm>
        </p:spPr>
        <p:txBody>
          <a:bodyPr/>
          <a:lstStyle/>
          <a:p>
            <a:pPr eaLnBrk="1" hangingPunct="1">
              <a:spcBef>
                <a:spcPct val="0"/>
              </a:spcBef>
              <a:buFont typeface="Wingdings" pitchFamily="2" charset="2"/>
              <a:buNone/>
            </a:pPr>
            <a:r>
              <a:rPr lang="en-US" sz="4000" dirty="0" smtClean="0"/>
              <a:t>	</a:t>
            </a:r>
            <a:r>
              <a:rPr lang="en-US" sz="2400" dirty="0" smtClean="0"/>
              <a:t>PI must disclose proposed purchase of goods </a:t>
            </a:r>
            <a:r>
              <a:rPr lang="en-US" sz="2400" i="1" dirty="0" smtClean="0"/>
              <a:t>or services</a:t>
            </a:r>
            <a:r>
              <a:rPr lang="en-US" sz="2400" dirty="0" smtClean="0"/>
              <a:t> from entity in which s/he or an immediate family member has financial interest.  </a:t>
            </a:r>
          </a:p>
          <a:p>
            <a:pPr eaLnBrk="1" hangingPunct="1">
              <a:spcBef>
                <a:spcPct val="0"/>
              </a:spcBef>
              <a:buFont typeface="Wingdings" pitchFamily="2" charset="2"/>
              <a:buNone/>
            </a:pPr>
            <a:endParaRPr lang="en-US" sz="2400" dirty="0" smtClean="0"/>
          </a:p>
          <a:p>
            <a:pPr eaLnBrk="1" hangingPunct="1">
              <a:spcBef>
                <a:spcPct val="0"/>
              </a:spcBef>
              <a:buFont typeface="Wingdings" pitchFamily="2" charset="2"/>
              <a:buNone/>
            </a:pPr>
            <a:r>
              <a:rPr lang="en-US" sz="2400" dirty="0" smtClean="0"/>
              <a:t>	The purchase should not be completed until the immediate supervisor reviews the matter with the Purchasing Director and obtains his or her approval.</a:t>
            </a:r>
            <a:endParaRPr lang="en-US" sz="2400" u="sng" dirty="0" smtClean="0"/>
          </a:p>
          <a:p>
            <a:pPr eaLnBrk="1" hangingPunct="1"/>
            <a:endParaRPr lang="en-US" sz="2400" dirty="0" smtClean="0"/>
          </a:p>
          <a:p>
            <a:pPr eaLnBrk="1" hangingPunct="1"/>
            <a:endParaRPr lang="en-US" sz="2400" b="1"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a:noFill/>
        </p:spPr>
        <p:txBody>
          <a:bodyPr/>
          <a:lstStyle/>
          <a:p>
            <a:pPr eaLnBrk="1" hangingPunct="1"/>
            <a:r>
              <a:rPr lang="en-US" sz="4000" b="1" dirty="0" smtClean="0">
                <a:solidFill>
                  <a:srgbClr val="FFC000"/>
                </a:solidFill>
              </a:rPr>
              <a:t>BOR §407 DISCLOSURES</a:t>
            </a:r>
          </a:p>
        </p:txBody>
      </p:sp>
      <p:sp>
        <p:nvSpPr>
          <p:cNvPr id="35843" name="Rectangle 3"/>
          <p:cNvSpPr>
            <a:spLocks noGrp="1" noChangeArrowheads="1"/>
          </p:cNvSpPr>
          <p:nvPr>
            <p:ph idx="1"/>
          </p:nvPr>
        </p:nvSpPr>
        <p:spPr>
          <a:xfrm>
            <a:off x="990600" y="1676400"/>
            <a:ext cx="7772400" cy="4114800"/>
          </a:xfrm>
        </p:spPr>
        <p:txBody>
          <a:bodyPr>
            <a:normAutofit/>
          </a:bodyPr>
          <a:lstStyle/>
          <a:p>
            <a:pPr eaLnBrk="1" hangingPunct="1">
              <a:buFont typeface="Wingdings" pitchFamily="2" charset="2"/>
              <a:buNone/>
            </a:pPr>
            <a:r>
              <a:rPr lang="en-US" b="1" u="sng" dirty="0" smtClean="0"/>
              <a:t>Inventor Disclosures</a:t>
            </a:r>
            <a:endParaRPr lang="en-US" b="1" dirty="0" smtClean="0"/>
          </a:p>
          <a:p>
            <a:pPr eaLnBrk="1" hangingPunct="1">
              <a:buFont typeface="Wingdings" pitchFamily="2" charset="2"/>
              <a:buNone/>
            </a:pPr>
            <a:endParaRPr lang="en-US" sz="2200" b="1" dirty="0" smtClean="0"/>
          </a:p>
          <a:p>
            <a:pPr lvl="1" eaLnBrk="1" hangingPunct="1"/>
            <a:r>
              <a:rPr lang="en-US" sz="2600" b="1" dirty="0" smtClean="0"/>
              <a:t>Inventor or creator interest in certain business entities</a:t>
            </a:r>
            <a:r>
              <a:rPr lang="en-US" sz="2600" dirty="0" smtClean="0"/>
              <a:t>. </a:t>
            </a:r>
          </a:p>
          <a:p>
            <a:pPr eaLnBrk="1" hangingPunct="1">
              <a:buFont typeface="Wingdings" pitchFamily="2" charset="2"/>
              <a:buNone/>
            </a:pPr>
            <a:r>
              <a:rPr lang="en-US" sz="2400" dirty="0" smtClean="0"/>
              <a:t>	</a:t>
            </a:r>
            <a:r>
              <a:rPr lang="en-US" sz="2200" dirty="0" smtClean="0"/>
              <a:t>Before participation as an employee, officer, board member, or owner in an entity which licenses technology from MSU – disclose to TTO  </a:t>
            </a:r>
            <a:r>
              <a:rPr lang="en-US" sz="2400" dirty="0" smtClean="0">
                <a:hlinkClick r:id="rId2" tooltip="http://www.montana.edu/wochelp/borpol/bor400/407.pdf"/>
              </a:rPr>
              <a:t>BOR Section 407 Policy.</a:t>
            </a:r>
            <a:endParaRPr lang="en-US" sz="2400"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b="1" dirty="0" smtClean="0"/>
              <a:t>SCENARIO 1</a:t>
            </a:r>
          </a:p>
        </p:txBody>
      </p:sp>
      <p:sp>
        <p:nvSpPr>
          <p:cNvPr id="22531" name="Content Placeholder 2"/>
          <p:cNvSpPr>
            <a:spLocks noGrp="1"/>
          </p:cNvSpPr>
          <p:nvPr>
            <p:ph idx="1"/>
          </p:nvPr>
        </p:nvSpPr>
        <p:spPr>
          <a:xfrm>
            <a:off x="685800" y="1676400"/>
            <a:ext cx="7772400" cy="4114800"/>
          </a:xfrm>
        </p:spPr>
        <p:txBody>
          <a:bodyPr/>
          <a:lstStyle/>
          <a:p>
            <a:pPr eaLnBrk="1" hangingPunct="1"/>
            <a:r>
              <a:rPr lang="en-US" dirty="0" smtClean="0"/>
              <a:t>Researcher’s father owns a Co. and she wants to sub part of her sponsored research work to her father’s Co.</a:t>
            </a:r>
          </a:p>
          <a:p>
            <a:pPr lvl="1" eaLnBrk="1" hangingPunct="1"/>
            <a:r>
              <a:rPr lang="en-US" dirty="0" smtClean="0"/>
              <a:t>Unique expertise  </a:t>
            </a:r>
          </a:p>
          <a:p>
            <a:pPr lvl="1" eaLnBrk="1" hangingPunct="1"/>
            <a:r>
              <a:rPr lang="en-US" dirty="0" smtClean="0"/>
              <a:t>“Immediate family”?</a:t>
            </a:r>
          </a:p>
          <a:p>
            <a:pPr lvl="1" eaLnBrk="1" hangingPunct="1"/>
            <a:r>
              <a:rPr lang="en-US" dirty="0" smtClean="0"/>
              <a:t>Create the appearance of a COI?</a:t>
            </a:r>
          </a:p>
          <a:p>
            <a:pPr lvl="1" eaLnBrk="1" hangingPunct="1"/>
            <a:r>
              <a:rPr lang="en-US" dirty="0" smtClean="0"/>
              <a:t>Disclose?</a:t>
            </a:r>
          </a:p>
          <a:p>
            <a:pPr lvl="1" eaLnBrk="1" hangingPunct="1"/>
            <a:r>
              <a:rPr lang="en-US" dirty="0" smtClean="0"/>
              <a:t>Manage?</a:t>
            </a:r>
          </a:p>
          <a:p>
            <a:pPr lvl="1" eaLnBrk="1" hangingPunct="1"/>
            <a:endParaRPr lang="en-US" dirty="0" smtClean="0"/>
          </a:p>
          <a:p>
            <a:pPr eaLnBrk="1" hangingPunct="1">
              <a:buFontTx/>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anim calcmode="lin" valueType="num">
                                      <p:cBhvr additive="base">
                                        <p:cTn id="7"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531">
                                            <p:txEl>
                                              <p:pRg st="3" end="3"/>
                                            </p:txEl>
                                          </p:spTgt>
                                        </p:tgtEl>
                                        <p:attrNameLst>
                                          <p:attrName>style.visibility</p:attrName>
                                        </p:attrNameLst>
                                      </p:cBhvr>
                                      <p:to>
                                        <p:strVal val="visible"/>
                                      </p:to>
                                    </p:set>
                                    <p:anim calcmode="lin" valueType="num">
                                      <p:cBhvr additive="base">
                                        <p:cTn id="13" dur="5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531">
                                            <p:txEl>
                                              <p:pRg st="4" end="4"/>
                                            </p:txEl>
                                          </p:spTgt>
                                        </p:tgtEl>
                                        <p:attrNameLst>
                                          <p:attrName>style.visibility</p:attrName>
                                        </p:attrNameLst>
                                      </p:cBhvr>
                                      <p:to>
                                        <p:strVal val="visible"/>
                                      </p:to>
                                    </p:set>
                                    <p:anim calcmode="lin" valueType="num">
                                      <p:cBhvr additive="base">
                                        <p:cTn id="19" dur="5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531">
                                            <p:txEl>
                                              <p:pRg st="5" end="5"/>
                                            </p:txEl>
                                          </p:spTgt>
                                        </p:tgtEl>
                                        <p:attrNameLst>
                                          <p:attrName>style.visibility</p:attrName>
                                        </p:attrNameLst>
                                      </p:cBhvr>
                                      <p:to>
                                        <p:strVal val="visible"/>
                                      </p:to>
                                    </p:set>
                                    <p:anim calcmode="lin" valueType="num">
                                      <p:cBhvr additive="base">
                                        <p:cTn id="25" dur="5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3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b="1" dirty="0" smtClean="0"/>
              <a:t>SCENARIO 2</a:t>
            </a:r>
          </a:p>
        </p:txBody>
      </p:sp>
      <p:sp>
        <p:nvSpPr>
          <p:cNvPr id="25603" name="Content Placeholder 2"/>
          <p:cNvSpPr>
            <a:spLocks noGrp="1"/>
          </p:cNvSpPr>
          <p:nvPr>
            <p:ph idx="1"/>
          </p:nvPr>
        </p:nvSpPr>
        <p:spPr>
          <a:xfrm>
            <a:off x="685800" y="1652576"/>
            <a:ext cx="7772400" cy="4114800"/>
          </a:xfrm>
        </p:spPr>
        <p:txBody>
          <a:bodyPr/>
          <a:lstStyle/>
          <a:p>
            <a:pPr eaLnBrk="1" hangingPunct="1"/>
            <a:r>
              <a:rPr lang="en-US" dirty="0" smtClean="0"/>
              <a:t>Researcher’s “partner” (HINT: consensual romantic relationship) applies for a job supervised by researcher in NIH sponsored research</a:t>
            </a:r>
          </a:p>
          <a:p>
            <a:pPr lvl="1" eaLnBrk="1" hangingPunct="1"/>
            <a:r>
              <a:rPr lang="en-US" dirty="0" smtClean="0"/>
              <a:t>Potential COI?</a:t>
            </a:r>
          </a:p>
          <a:p>
            <a:pPr lvl="1" eaLnBrk="1" hangingPunct="1"/>
            <a:r>
              <a:rPr lang="en-US" dirty="0" smtClean="0"/>
              <a:t>Disclose?</a:t>
            </a:r>
          </a:p>
          <a:p>
            <a:pPr lvl="1" eaLnBrk="1" hangingPunct="1"/>
            <a:r>
              <a:rPr lang="en-US" dirty="0" smtClean="0"/>
              <a:t>Disclose to NIH?</a:t>
            </a:r>
          </a:p>
          <a:p>
            <a:pPr lvl="1" eaLnBrk="1" hangingPunct="1"/>
            <a:r>
              <a:rPr lang="en-US" dirty="0" smtClean="0"/>
              <a:t>Manage?</a:t>
            </a:r>
          </a:p>
          <a:p>
            <a:pPr lvl="1" eaLnBrk="1" hangingPunct="1">
              <a:buFontTx/>
              <a:buNone/>
            </a:pPr>
            <a:endParaRPr lang="en-US" dirty="0" smtClean="0"/>
          </a:p>
          <a:p>
            <a:pPr lvl="1" eaLnBrk="1" hangingPunct="1">
              <a:buFontTx/>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 calcmode="lin" valueType="num">
                                      <p:cBhvr additive="base">
                                        <p:cTn id="7"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anim calcmode="lin" valueType="num">
                                      <p:cBhvr additive="base">
                                        <p:cTn id="13"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anim calcmode="lin" valueType="num">
                                      <p:cBhvr additive="base">
                                        <p:cTn id="19" dur="5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5603">
                                            <p:txEl>
                                              <p:pRg st="4" end="4"/>
                                            </p:txEl>
                                          </p:spTgt>
                                        </p:tgtEl>
                                        <p:attrNameLst>
                                          <p:attrName>style.visibility</p:attrName>
                                        </p:attrNameLst>
                                      </p:cBhvr>
                                      <p:to>
                                        <p:strVal val="visible"/>
                                      </p:to>
                                    </p:set>
                                    <p:anim calcmode="lin" valueType="num">
                                      <p:cBhvr additive="base">
                                        <p:cTn id="25" dur="500" fill="hold"/>
                                        <p:tgtEl>
                                          <p:spTgt spid="2560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560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b="1" dirty="0" smtClean="0"/>
              <a:t>SCENARIO 3</a:t>
            </a:r>
          </a:p>
        </p:txBody>
      </p:sp>
      <p:sp>
        <p:nvSpPr>
          <p:cNvPr id="27651" name="Content Placeholder 2"/>
          <p:cNvSpPr>
            <a:spLocks noGrp="1"/>
          </p:cNvSpPr>
          <p:nvPr>
            <p:ph idx="1"/>
          </p:nvPr>
        </p:nvSpPr>
        <p:spPr>
          <a:xfrm>
            <a:off x="685800" y="1638288"/>
            <a:ext cx="7772400" cy="4114800"/>
          </a:xfrm>
        </p:spPr>
        <p:txBody>
          <a:bodyPr/>
          <a:lstStyle/>
          <a:p>
            <a:pPr eaLnBrk="1" hangingPunct="1"/>
            <a:r>
              <a:rPr lang="en-US" dirty="0" smtClean="0"/>
              <a:t>MSU patents Researcher Clever’s invention. Clever’s husband forms company to license invention and commercialize.</a:t>
            </a:r>
          </a:p>
          <a:p>
            <a:pPr lvl="1" eaLnBrk="1" hangingPunct="1"/>
            <a:r>
              <a:rPr lang="en-US" dirty="0" smtClean="0"/>
              <a:t>Disclose?</a:t>
            </a:r>
          </a:p>
          <a:p>
            <a:pPr lvl="1" eaLnBrk="1" hangingPunct="1"/>
            <a:r>
              <a:rPr lang="en-US" dirty="0" smtClean="0"/>
              <a:t>Potential COI?</a:t>
            </a:r>
          </a:p>
          <a:p>
            <a:pPr lvl="1" eaLnBrk="1" hangingPunct="1"/>
            <a:r>
              <a:rPr lang="en-US" dirty="0" smtClean="0"/>
              <a:t>Violate Montana ethics law?</a:t>
            </a:r>
          </a:p>
          <a:p>
            <a:pPr lvl="1" eaLnBrk="1" hangingPunct="1"/>
            <a:r>
              <a:rPr lang="en-US" dirty="0" smtClean="0"/>
              <a:t>BOR 407 approval?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 calcmode="lin" valueType="num">
                                      <p:cBhvr additive="base">
                                        <p:cTn id="7"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651">
                                            <p:txEl>
                                              <p:pRg st="2" end="2"/>
                                            </p:txEl>
                                          </p:spTgt>
                                        </p:tgtEl>
                                        <p:attrNameLst>
                                          <p:attrName>style.visibility</p:attrName>
                                        </p:attrNameLst>
                                      </p:cBhvr>
                                      <p:to>
                                        <p:strVal val="visible"/>
                                      </p:to>
                                    </p:set>
                                    <p:anim calcmode="lin" valueType="num">
                                      <p:cBhvr additive="base">
                                        <p:cTn id="13"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651">
                                            <p:txEl>
                                              <p:pRg st="3" end="3"/>
                                            </p:txEl>
                                          </p:spTgt>
                                        </p:tgtEl>
                                        <p:attrNameLst>
                                          <p:attrName>style.visibility</p:attrName>
                                        </p:attrNameLst>
                                      </p:cBhvr>
                                      <p:to>
                                        <p:strVal val="visible"/>
                                      </p:to>
                                    </p:set>
                                    <p:anim calcmode="lin" valueType="num">
                                      <p:cBhvr additive="base">
                                        <p:cTn id="19"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651">
                                            <p:txEl>
                                              <p:pRg st="4" end="4"/>
                                            </p:txEl>
                                          </p:spTgt>
                                        </p:tgtEl>
                                        <p:attrNameLst>
                                          <p:attrName>style.visibility</p:attrName>
                                        </p:attrNameLst>
                                      </p:cBhvr>
                                      <p:to>
                                        <p:strVal val="visible"/>
                                      </p:to>
                                    </p:set>
                                    <p:anim calcmode="lin" valueType="num">
                                      <p:cBhvr additive="base">
                                        <p:cTn id="25" dur="500" fill="hold"/>
                                        <p:tgtEl>
                                          <p:spTgt spid="2765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b="1" dirty="0" smtClean="0"/>
              <a:t>SCENARIO 4</a:t>
            </a:r>
          </a:p>
        </p:txBody>
      </p:sp>
      <p:sp>
        <p:nvSpPr>
          <p:cNvPr id="29699" name="Content Placeholder 2"/>
          <p:cNvSpPr>
            <a:spLocks noGrp="1"/>
          </p:cNvSpPr>
          <p:nvPr>
            <p:ph idx="1"/>
          </p:nvPr>
        </p:nvSpPr>
        <p:spPr>
          <a:xfrm>
            <a:off x="685800" y="1566848"/>
            <a:ext cx="7772400" cy="4114800"/>
          </a:xfrm>
        </p:spPr>
        <p:txBody>
          <a:bodyPr/>
          <a:lstStyle/>
          <a:p>
            <a:pPr eaLnBrk="1" hangingPunct="1"/>
            <a:r>
              <a:rPr lang="en-US" sz="2800" dirty="0" smtClean="0"/>
              <a:t>Researcher Bunion has outside consulting business and he:</a:t>
            </a:r>
          </a:p>
          <a:p>
            <a:pPr lvl="1" eaLnBrk="1" hangingPunct="1"/>
            <a:r>
              <a:rPr lang="en-US" sz="2400" dirty="0" smtClean="0"/>
              <a:t>Puts link on his MSU staff webpage to his consulting business?</a:t>
            </a:r>
          </a:p>
          <a:p>
            <a:pPr lvl="1" eaLnBrk="1" hangingPunct="1"/>
            <a:r>
              <a:rPr lang="en-US" sz="2400" dirty="0" smtClean="0"/>
              <a:t>Business cards and stationary have his MSU affiliation, address, and phone number?</a:t>
            </a:r>
          </a:p>
          <a:p>
            <a:pPr lvl="1" eaLnBrk="1" hangingPunct="1"/>
            <a:r>
              <a:rPr lang="en-US" sz="2400" dirty="0" smtClean="0"/>
              <a:t>Meets with clients in his office at MSU?</a:t>
            </a:r>
          </a:p>
          <a:p>
            <a:pPr lvl="1" eaLnBrk="1" hangingPunct="1"/>
            <a:r>
              <a:rPr lang="en-US" sz="2400" dirty="0" smtClean="0"/>
              <a:t>Occasionally uses MSU phone, computer, and internet access?  </a:t>
            </a:r>
          </a:p>
          <a:p>
            <a:pPr lvl="1" eaLnBrk="1" hangingPunct="1"/>
            <a:r>
              <a:rPr lang="en-US" sz="2400" dirty="0" smtClean="0"/>
              <a:t>Advertises MSU expertise? Formal? Informal?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 calcmode="lin" valueType="num">
                                      <p:cBhvr additive="base">
                                        <p:cTn id="7"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anim calcmode="lin" valueType="num">
                                      <p:cBhvr additive="base">
                                        <p:cTn id="13"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anim calcmode="lin" valueType="num">
                                      <p:cBhvr additive="base">
                                        <p:cTn id="19" dur="5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9699">
                                            <p:txEl>
                                              <p:pRg st="4" end="4"/>
                                            </p:txEl>
                                          </p:spTgt>
                                        </p:tgtEl>
                                        <p:attrNameLst>
                                          <p:attrName>style.visibility</p:attrName>
                                        </p:attrNameLst>
                                      </p:cBhvr>
                                      <p:to>
                                        <p:strVal val="visible"/>
                                      </p:to>
                                    </p:set>
                                    <p:anim calcmode="lin" valueType="num">
                                      <p:cBhvr additive="base">
                                        <p:cTn id="25" dur="500" fill="hold"/>
                                        <p:tgtEl>
                                          <p:spTgt spid="2969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6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9699">
                                            <p:txEl>
                                              <p:pRg st="5" end="5"/>
                                            </p:txEl>
                                          </p:spTgt>
                                        </p:tgtEl>
                                        <p:attrNameLst>
                                          <p:attrName>style.visibility</p:attrName>
                                        </p:attrNameLst>
                                      </p:cBhvr>
                                      <p:to>
                                        <p:strVal val="visible"/>
                                      </p:to>
                                    </p:set>
                                    <p:anim calcmode="lin" valueType="num">
                                      <p:cBhvr additive="base">
                                        <p:cTn id="31" dur="500" fill="hold"/>
                                        <p:tgtEl>
                                          <p:spTgt spid="2969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96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09584"/>
            <a:ext cx="7772400" cy="1143000"/>
          </a:xfrm>
        </p:spPr>
        <p:txBody>
          <a:bodyPr/>
          <a:lstStyle/>
          <a:p>
            <a:r>
              <a:rPr lang="en-US" b="1" dirty="0" smtClean="0"/>
              <a:t>Definition of RCR</a:t>
            </a:r>
            <a:endParaRPr lang="en-US" b="1" dirty="0"/>
          </a:p>
        </p:txBody>
      </p:sp>
      <p:sp>
        <p:nvSpPr>
          <p:cNvPr id="3" name="Content Placeholder 2"/>
          <p:cNvSpPr>
            <a:spLocks noGrp="1"/>
          </p:cNvSpPr>
          <p:nvPr>
            <p:ph idx="1"/>
          </p:nvPr>
        </p:nvSpPr>
        <p:spPr>
          <a:xfrm>
            <a:off x="685800" y="1566848"/>
            <a:ext cx="7772400" cy="4114800"/>
          </a:xfrm>
        </p:spPr>
        <p:txBody>
          <a:bodyPr/>
          <a:lstStyle/>
          <a:p>
            <a:pPr>
              <a:buNone/>
            </a:pPr>
            <a:r>
              <a:rPr lang="en-US" sz="3000" b="1" dirty="0" smtClean="0"/>
              <a:t>	“</a:t>
            </a:r>
            <a:r>
              <a:rPr lang="en-US" sz="3000" b="1" dirty="0"/>
              <a:t>defined as the practice of scientific investigation with integrity.  It involves the awareness and application of established professional norms and ethical principles in the performance of all activities related to scientific research.” </a:t>
            </a:r>
            <a:r>
              <a:rPr lang="en-US" sz="3000" b="1" dirty="0" smtClean="0"/>
              <a:t> </a:t>
            </a:r>
          </a:p>
          <a:p>
            <a:endParaRPr lang="en-US" sz="3000" b="1" dirty="0" smtClean="0"/>
          </a:p>
          <a:p>
            <a:pPr lvl="1">
              <a:buNone/>
            </a:pPr>
            <a:r>
              <a:rPr lang="en-US" sz="1200" dirty="0" smtClean="0"/>
              <a:t>From:  NIH </a:t>
            </a:r>
            <a:r>
              <a:rPr lang="en-US" sz="1200" dirty="0"/>
              <a:t>NOT-OD-10-019, November 24, 2009, Update on the Requirement for Instruction in the Responsible Conduct of </a:t>
            </a:r>
            <a:r>
              <a:rPr lang="en-US" sz="1200" dirty="0" smtClean="0"/>
              <a:t>Research </a:t>
            </a:r>
            <a:endParaRPr lang="en-US" sz="12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b="1" dirty="0" smtClean="0"/>
              <a:t>SCENARIO 5</a:t>
            </a:r>
          </a:p>
        </p:txBody>
      </p:sp>
      <p:sp>
        <p:nvSpPr>
          <p:cNvPr id="32771" name="Content Placeholder 2"/>
          <p:cNvSpPr>
            <a:spLocks noGrp="1"/>
          </p:cNvSpPr>
          <p:nvPr>
            <p:ph idx="1"/>
          </p:nvPr>
        </p:nvSpPr>
        <p:spPr>
          <a:xfrm>
            <a:off x="685800" y="1624000"/>
            <a:ext cx="7772400" cy="4114800"/>
          </a:xfrm>
        </p:spPr>
        <p:txBody>
          <a:bodyPr/>
          <a:lstStyle/>
          <a:p>
            <a:r>
              <a:rPr lang="en-US" dirty="0" smtClean="0"/>
              <a:t>Noseall—Researcher under NIH funded grant and he performs consulting for Co. commercializing IP related to the his research</a:t>
            </a:r>
          </a:p>
          <a:p>
            <a:pPr lvl="1"/>
            <a:r>
              <a:rPr lang="en-US" dirty="0" smtClean="0"/>
              <a:t>NIH research results could affect Co.</a:t>
            </a:r>
          </a:p>
          <a:p>
            <a:pPr lvl="1"/>
            <a:r>
              <a:rPr lang="en-US" dirty="0" smtClean="0"/>
              <a:t>More than $10K/year income</a:t>
            </a:r>
          </a:p>
          <a:p>
            <a:pPr lvl="1"/>
            <a:r>
              <a:rPr lang="en-US" dirty="0" smtClean="0"/>
              <a:t>Disclose?</a:t>
            </a:r>
          </a:p>
          <a:p>
            <a:pPr lvl="1"/>
            <a:r>
              <a:rPr lang="en-US" dirty="0" smtClean="0"/>
              <a:t>Manage?</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dirty="0" smtClean="0"/>
              <a:t>SCENARIO 6</a:t>
            </a:r>
          </a:p>
        </p:txBody>
      </p:sp>
      <p:sp>
        <p:nvSpPr>
          <p:cNvPr id="33795" name="Content Placeholder 2"/>
          <p:cNvSpPr>
            <a:spLocks noGrp="1"/>
          </p:cNvSpPr>
          <p:nvPr>
            <p:ph idx="1"/>
          </p:nvPr>
        </p:nvSpPr>
        <p:spPr>
          <a:xfrm>
            <a:off x="685800" y="1523984"/>
            <a:ext cx="7772400" cy="4114800"/>
          </a:xfrm>
        </p:spPr>
        <p:txBody>
          <a:bodyPr/>
          <a:lstStyle/>
          <a:p>
            <a:r>
              <a:rPr lang="en-US" dirty="0" smtClean="0"/>
              <a:t>Researcher Stone owns geologic imaging patents.   Proposal to NSF for research related to technology.</a:t>
            </a:r>
          </a:p>
          <a:p>
            <a:pPr lvl="1"/>
            <a:r>
              <a:rPr lang="en-US" dirty="0" smtClean="0"/>
              <a:t>Patented tech is research tool—can he use?</a:t>
            </a:r>
          </a:p>
          <a:p>
            <a:pPr lvl="1"/>
            <a:r>
              <a:rPr lang="en-US" dirty="0" smtClean="0"/>
              <a:t>Research could invalidate competing technology?</a:t>
            </a:r>
          </a:p>
          <a:p>
            <a:pPr lvl="1"/>
            <a:r>
              <a:rPr lang="en-US" dirty="0" smtClean="0"/>
              <a:t>Potential COI?</a:t>
            </a:r>
          </a:p>
          <a:p>
            <a:pPr lvl="1"/>
            <a:r>
              <a:rPr lang="en-US" dirty="0" smtClean="0"/>
              <a:t>Disclose? Manage?</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2209800"/>
          </a:xfrm>
        </p:spPr>
        <p:txBody>
          <a:bodyPr/>
          <a:lstStyle/>
          <a:p>
            <a:pPr algn="ctr">
              <a:buNone/>
            </a:pPr>
            <a:r>
              <a:rPr lang="en-US" sz="4400" b="1" dirty="0" smtClean="0">
                <a:solidFill>
                  <a:srgbClr val="FFC000"/>
                </a:solidFill>
              </a:rPr>
              <a:t>Export Control Basics</a:t>
            </a:r>
          </a:p>
          <a:p>
            <a:pPr algn="ctr">
              <a:buNone/>
            </a:pPr>
            <a:endParaRPr lang="en-US" b="1" dirty="0" smtClean="0"/>
          </a:p>
          <a:p>
            <a:pPr algn="ctr">
              <a:buNone/>
            </a:pPr>
            <a:r>
              <a:rPr lang="en-US" i="1" dirty="0" smtClean="0"/>
              <a:t>Pam Merrell &amp; Adam Edelman</a:t>
            </a:r>
            <a:endParaRPr lang="en-US" i="1"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b="1" dirty="0" smtClean="0">
                <a:solidFill>
                  <a:srgbClr val="FFC000"/>
                </a:solidFill>
              </a:rPr>
              <a:t>Export Controls</a:t>
            </a:r>
          </a:p>
        </p:txBody>
      </p:sp>
      <p:sp>
        <p:nvSpPr>
          <p:cNvPr id="36867" name="Text Box 4"/>
          <p:cNvSpPr>
            <a:spLocks noGrp="1" noChangeArrowheads="1"/>
          </p:cNvSpPr>
          <p:nvPr>
            <p:ph idx="1"/>
          </p:nvPr>
        </p:nvSpPr>
        <p:spPr>
          <a:xfrm>
            <a:off x="685800" y="1981200"/>
            <a:ext cx="7772400" cy="2740025"/>
          </a:xfrm>
        </p:spPr>
        <p:txBody>
          <a:bodyPr>
            <a:spAutoFit/>
          </a:bodyPr>
          <a:lstStyle/>
          <a:p>
            <a:pPr eaLnBrk="1" hangingPunct="1"/>
            <a:r>
              <a:rPr lang="en-US" sz="2800" dirty="0" smtClean="0"/>
              <a:t>US  laws that regulate the distribution to foreign nationals and foreign countries of strategically important products, services and information for reasons of foreign policy and national security.</a:t>
            </a:r>
            <a:r>
              <a:rPr lang="en-US" sz="2800" b="1" dirty="0" smtClean="0"/>
              <a:t> </a:t>
            </a:r>
          </a:p>
          <a:p>
            <a:pPr eaLnBrk="1" hangingPunct="1"/>
            <a:endParaRPr lang="en-US" sz="2800" b="1" dirty="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Export Controls</a:t>
            </a:r>
            <a:endParaRPr lang="en-US" b="1" dirty="0"/>
          </a:p>
        </p:txBody>
      </p:sp>
      <p:sp>
        <p:nvSpPr>
          <p:cNvPr id="3" name="Content Placeholder 2"/>
          <p:cNvSpPr>
            <a:spLocks noGrp="1"/>
          </p:cNvSpPr>
          <p:nvPr>
            <p:ph idx="1"/>
          </p:nvPr>
        </p:nvSpPr>
        <p:spPr/>
        <p:txBody>
          <a:bodyPr/>
          <a:lstStyle/>
          <a:p>
            <a:r>
              <a:rPr lang="en-US" dirty="0" smtClean="0"/>
              <a:t>So what does this have to do with MSU?  We’re not an exporter—Right?</a:t>
            </a:r>
          </a:p>
          <a:p>
            <a:endParaRPr lang="en-US" dirty="0" smtClean="0"/>
          </a:p>
          <a:p>
            <a:r>
              <a:rPr lang="en-US" dirty="0" smtClean="0"/>
              <a:t>MORE than you would think</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Export Control</a:t>
            </a:r>
            <a:endParaRPr lang="en-US" b="1" dirty="0"/>
          </a:p>
        </p:txBody>
      </p:sp>
      <p:sp>
        <p:nvSpPr>
          <p:cNvPr id="3" name="Content Placeholder 2"/>
          <p:cNvSpPr>
            <a:spLocks noGrp="1"/>
          </p:cNvSpPr>
          <p:nvPr>
            <p:ph idx="1"/>
          </p:nvPr>
        </p:nvSpPr>
        <p:spPr/>
        <p:txBody>
          <a:bodyPr/>
          <a:lstStyle/>
          <a:p>
            <a:r>
              <a:rPr lang="en-US" sz="2200" dirty="0" smtClean="0"/>
              <a:t>What is controlled:</a:t>
            </a:r>
          </a:p>
          <a:p>
            <a:pPr lvl="1"/>
            <a:r>
              <a:rPr lang="en-US" sz="2200" dirty="0" smtClean="0"/>
              <a:t>ITAR—Inherently military items AND related technical information (RESEARCH) </a:t>
            </a:r>
          </a:p>
          <a:p>
            <a:pPr lvl="2"/>
            <a:r>
              <a:rPr lang="en-US" sz="2200" dirty="0" smtClean="0"/>
              <a:t>Examples at MSU—satellite, radar, laser research</a:t>
            </a:r>
          </a:p>
          <a:p>
            <a:pPr lvl="1"/>
            <a:r>
              <a:rPr lang="en-US" sz="2200" dirty="0" smtClean="0"/>
              <a:t>EAR—Dual Use Items AND related  technical information (RESEARCH) </a:t>
            </a:r>
          </a:p>
          <a:p>
            <a:pPr lvl="2"/>
            <a:r>
              <a:rPr lang="en-US" sz="2200" dirty="0" smtClean="0"/>
              <a:t>Examples at MSU—brucellosis bacteria, ecoli research</a:t>
            </a:r>
          </a:p>
          <a:p>
            <a:pPr lvl="1"/>
            <a:r>
              <a:rPr lang="en-US" sz="2200" dirty="0" smtClean="0"/>
              <a:t>Commerce with “DREADED” countries and individuals</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Export Controls</a:t>
            </a:r>
            <a:endParaRPr lang="en-US" b="1" dirty="0"/>
          </a:p>
        </p:txBody>
      </p:sp>
      <p:sp>
        <p:nvSpPr>
          <p:cNvPr id="3" name="Content Placeholder 2"/>
          <p:cNvSpPr>
            <a:spLocks noGrp="1"/>
          </p:cNvSpPr>
          <p:nvPr>
            <p:ph idx="1"/>
          </p:nvPr>
        </p:nvSpPr>
        <p:spPr>
          <a:xfrm>
            <a:off x="685800" y="1752600"/>
            <a:ext cx="7772400" cy="4114800"/>
          </a:xfrm>
        </p:spPr>
        <p:txBody>
          <a:bodyPr>
            <a:normAutofit/>
          </a:bodyPr>
          <a:lstStyle/>
          <a:p>
            <a:r>
              <a:rPr lang="en-US" dirty="0" smtClean="0"/>
              <a:t>How Controlled</a:t>
            </a:r>
          </a:p>
          <a:p>
            <a:pPr lvl="1"/>
            <a:r>
              <a:rPr lang="en-US" sz="2400" dirty="0" smtClean="0"/>
              <a:t>May not be disclosed or provided to foreign persons—whether abroad OR in the U.S.—(Foreign STUDENTS, POST DOCS, EMPLOYEES) </a:t>
            </a:r>
            <a:r>
              <a:rPr lang="en-US" sz="2400" b="1" dirty="0" smtClean="0"/>
              <a:t>without a license </a:t>
            </a:r>
            <a:r>
              <a:rPr lang="en-US" sz="2400" dirty="0" smtClean="0"/>
              <a:t>from State Department (ITAR—military items) or Commerce Department (EAR Dual Use)</a:t>
            </a:r>
          </a:p>
          <a:p>
            <a:pPr lvl="1"/>
            <a:r>
              <a:rPr lang="en-US" sz="2400" dirty="0" smtClean="0"/>
              <a:t>Deemed Export—disclosure of controlled information w/out license to a foreign person, in the United States</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Export Controls</a:t>
            </a:r>
            <a:endParaRPr lang="en-US" b="1" dirty="0"/>
          </a:p>
        </p:txBody>
      </p:sp>
      <p:sp>
        <p:nvSpPr>
          <p:cNvPr id="3" name="Content Placeholder 2"/>
          <p:cNvSpPr>
            <a:spLocks noGrp="1"/>
          </p:cNvSpPr>
          <p:nvPr>
            <p:ph idx="1"/>
          </p:nvPr>
        </p:nvSpPr>
        <p:spPr/>
        <p:txBody>
          <a:bodyPr/>
          <a:lstStyle/>
          <a:p>
            <a:pPr>
              <a:lnSpc>
                <a:spcPct val="80000"/>
              </a:lnSpc>
            </a:pPr>
            <a:r>
              <a:rPr lang="en-US" sz="2800" dirty="0" smtClean="0"/>
              <a:t>Methods of disclosure include </a:t>
            </a:r>
          </a:p>
          <a:p>
            <a:pPr lvl="1">
              <a:lnSpc>
                <a:spcPct val="80000"/>
              </a:lnSpc>
            </a:pPr>
            <a:r>
              <a:rPr lang="en-US" dirty="0" smtClean="0"/>
              <a:t>Fax</a:t>
            </a:r>
          </a:p>
          <a:p>
            <a:pPr lvl="1">
              <a:lnSpc>
                <a:spcPct val="80000"/>
              </a:lnSpc>
            </a:pPr>
            <a:r>
              <a:rPr lang="en-US" dirty="0" smtClean="0"/>
              <a:t>Telephone discussions</a:t>
            </a:r>
          </a:p>
          <a:p>
            <a:pPr lvl="1">
              <a:lnSpc>
                <a:spcPct val="80000"/>
              </a:lnSpc>
            </a:pPr>
            <a:r>
              <a:rPr lang="en-US" dirty="0" smtClean="0"/>
              <a:t>E-mail communications</a:t>
            </a:r>
          </a:p>
          <a:p>
            <a:pPr lvl="1">
              <a:lnSpc>
                <a:spcPct val="80000"/>
              </a:lnSpc>
            </a:pPr>
            <a:r>
              <a:rPr lang="en-US" dirty="0" smtClean="0"/>
              <a:t>Computer data disclosure</a:t>
            </a:r>
          </a:p>
          <a:p>
            <a:pPr lvl="1">
              <a:lnSpc>
                <a:spcPct val="80000"/>
              </a:lnSpc>
            </a:pPr>
            <a:r>
              <a:rPr lang="en-US" dirty="0" smtClean="0"/>
              <a:t>Face-to-face discussions</a:t>
            </a:r>
          </a:p>
          <a:p>
            <a:pPr lvl="1">
              <a:lnSpc>
                <a:spcPct val="80000"/>
              </a:lnSpc>
            </a:pPr>
            <a:r>
              <a:rPr lang="en-US" dirty="0" smtClean="0"/>
              <a:t>Training sessions</a:t>
            </a:r>
          </a:p>
          <a:p>
            <a:pPr lvl="1">
              <a:lnSpc>
                <a:spcPct val="80000"/>
              </a:lnSpc>
            </a:pPr>
            <a:r>
              <a:rPr lang="en-US" dirty="0" smtClean="0"/>
              <a:t>Tours which involve visual inspections</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dirty="0" smtClean="0"/>
              <a:t>Export Control</a:t>
            </a:r>
          </a:p>
        </p:txBody>
      </p:sp>
      <p:sp>
        <p:nvSpPr>
          <p:cNvPr id="39939" name="Rectangle 3"/>
          <p:cNvSpPr>
            <a:spLocks noGrp="1" noChangeArrowheads="1"/>
          </p:cNvSpPr>
          <p:nvPr>
            <p:ph idx="1"/>
          </p:nvPr>
        </p:nvSpPr>
        <p:spPr>
          <a:xfrm>
            <a:off x="228600" y="1981200"/>
            <a:ext cx="8915400" cy="2743200"/>
          </a:xfrm>
        </p:spPr>
        <p:txBody>
          <a:bodyPr>
            <a:noAutofit/>
          </a:bodyPr>
          <a:lstStyle/>
          <a:p>
            <a:pPr eaLnBrk="1" hangingPunct="1">
              <a:buFont typeface="Wingdings" pitchFamily="2" charset="2"/>
              <a:buNone/>
            </a:pPr>
            <a:r>
              <a:rPr lang="en-US" sz="2600" dirty="0" smtClean="0"/>
              <a:t>	</a:t>
            </a:r>
            <a:r>
              <a:rPr lang="en-US" sz="2800" dirty="0" smtClean="0"/>
              <a:t>Problematic if research is export controlled:</a:t>
            </a:r>
          </a:p>
          <a:p>
            <a:pPr lvl="1" eaLnBrk="1" hangingPunct="1">
              <a:buFont typeface="Wingdings" pitchFamily="2" charset="2"/>
              <a:buChar char="§"/>
            </a:pPr>
            <a:r>
              <a:rPr lang="en-US" sz="2600" dirty="0" smtClean="0"/>
              <a:t>Scientific collaboration with foreign nationals</a:t>
            </a:r>
          </a:p>
          <a:p>
            <a:pPr lvl="1" eaLnBrk="1" hangingPunct="1">
              <a:buFont typeface="Wingdings" pitchFamily="2" charset="2"/>
              <a:buChar char="§"/>
            </a:pPr>
            <a:r>
              <a:rPr lang="en-US" sz="2600" dirty="0" smtClean="0"/>
              <a:t>Using foreign nationals (including students) in research</a:t>
            </a:r>
          </a:p>
          <a:p>
            <a:pPr lvl="1" eaLnBrk="1" hangingPunct="1">
              <a:buFont typeface="Wingdings" pitchFamily="2" charset="2"/>
              <a:buChar char="§"/>
            </a:pPr>
            <a:r>
              <a:rPr lang="en-US" sz="2600" dirty="0" smtClean="0"/>
              <a:t>Sending materials/goods to foreign countries</a:t>
            </a:r>
          </a:p>
          <a:p>
            <a:pPr lvl="1" eaLnBrk="1" hangingPunct="1">
              <a:buFont typeface="Wingdings" pitchFamily="2" charset="2"/>
              <a:buChar char="§"/>
            </a:pPr>
            <a:r>
              <a:rPr lang="en-US" sz="2600" dirty="0" smtClean="0"/>
              <a:t>Making presentations where foreigners may be in attendance</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pPr eaLnBrk="1" hangingPunct="1"/>
            <a:r>
              <a:rPr lang="en-US" b="1" dirty="0" smtClean="0">
                <a:solidFill>
                  <a:srgbClr val="FFC000"/>
                </a:solidFill>
              </a:rPr>
              <a:t>EXPORT CONTROL</a:t>
            </a:r>
            <a:br>
              <a:rPr lang="en-US" b="1" dirty="0" smtClean="0">
                <a:solidFill>
                  <a:srgbClr val="FFC000"/>
                </a:solidFill>
              </a:rPr>
            </a:br>
            <a:r>
              <a:rPr lang="en-US" b="1" dirty="0" smtClean="0">
                <a:solidFill>
                  <a:srgbClr val="FFC000"/>
                </a:solidFill>
              </a:rPr>
              <a:t>(The Only Good News)</a:t>
            </a:r>
          </a:p>
        </p:txBody>
      </p:sp>
      <p:sp>
        <p:nvSpPr>
          <p:cNvPr id="40963" name="Rectangle 3"/>
          <p:cNvSpPr>
            <a:spLocks noGrp="1" noChangeArrowheads="1"/>
          </p:cNvSpPr>
          <p:nvPr>
            <p:ph idx="1"/>
          </p:nvPr>
        </p:nvSpPr>
        <p:spPr>
          <a:xfrm>
            <a:off x="228600" y="1981200"/>
            <a:ext cx="8686800" cy="4114800"/>
          </a:xfrm>
        </p:spPr>
        <p:txBody>
          <a:bodyPr/>
          <a:lstStyle/>
          <a:p>
            <a:pPr eaLnBrk="1" hangingPunct="1">
              <a:buFont typeface="Wingdings" pitchFamily="2" charset="2"/>
              <a:buNone/>
            </a:pPr>
            <a:r>
              <a:rPr lang="en-US" sz="2400" dirty="0" smtClean="0"/>
              <a:t>	License Requirement Does Not Apply If an Exclusion Applies:</a:t>
            </a:r>
          </a:p>
          <a:p>
            <a:pPr eaLnBrk="1" hangingPunct="1">
              <a:buFont typeface="Wingdings" pitchFamily="2" charset="2"/>
              <a:buNone/>
            </a:pPr>
            <a:endParaRPr lang="en-US" sz="2400" dirty="0" smtClean="0"/>
          </a:p>
          <a:p>
            <a:pPr lvl="1" eaLnBrk="1" hangingPunct="1"/>
            <a:r>
              <a:rPr lang="en-US" sz="2400" dirty="0" smtClean="0"/>
              <a:t>Education and Public Domain Exclusion (ITAR, EAR)</a:t>
            </a:r>
          </a:p>
          <a:p>
            <a:pPr lvl="1" eaLnBrk="1" hangingPunct="1"/>
            <a:r>
              <a:rPr lang="en-US" sz="2400" dirty="0" smtClean="0"/>
              <a:t>Fundamental Research Exclusion (ITAR, EAR)</a:t>
            </a:r>
          </a:p>
          <a:p>
            <a:pPr lvl="1" eaLnBrk="1" hangingPunct="1"/>
            <a:r>
              <a:rPr lang="en-US" sz="2400" dirty="0" smtClean="0"/>
              <a:t>Employment Exclusion (ITAR only)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2432"/>
            <a:ext cx="7772400" cy="1143000"/>
          </a:xfrm>
        </p:spPr>
        <p:txBody>
          <a:bodyPr/>
          <a:lstStyle/>
          <a:p>
            <a:r>
              <a:rPr lang="en-US" b="1" dirty="0" smtClean="0"/>
              <a:t>NIH and NSF</a:t>
            </a:r>
            <a:endParaRPr lang="en-US" b="1" dirty="0"/>
          </a:p>
        </p:txBody>
      </p:sp>
      <p:sp>
        <p:nvSpPr>
          <p:cNvPr id="3" name="Content Placeholder 2"/>
          <p:cNvSpPr>
            <a:spLocks noGrp="1"/>
          </p:cNvSpPr>
          <p:nvPr>
            <p:ph idx="1"/>
          </p:nvPr>
        </p:nvSpPr>
        <p:spPr>
          <a:xfrm>
            <a:off x="685800" y="1609712"/>
            <a:ext cx="7772400" cy="4114800"/>
          </a:xfrm>
        </p:spPr>
        <p:txBody>
          <a:bodyPr>
            <a:normAutofit fontScale="77500" lnSpcReduction="20000"/>
          </a:bodyPr>
          <a:lstStyle/>
          <a:p>
            <a:r>
              <a:rPr lang="en-US" sz="2400" b="1" dirty="0"/>
              <a:t>NIH requires that all trainees, fellows, participants, and scholars receiving support through any NIH training, career development award (individual or institutional), research education grant, and dissertation research grant must receive instruction in responsible conduct of research. </a:t>
            </a:r>
            <a:endParaRPr lang="en-US" sz="2400" b="1" dirty="0" smtClean="0"/>
          </a:p>
          <a:p>
            <a:pPr>
              <a:buNone/>
            </a:pPr>
            <a:r>
              <a:rPr lang="en-US" sz="2400" b="1" dirty="0" smtClean="0"/>
              <a:t>	</a:t>
            </a:r>
            <a:r>
              <a:rPr lang="en-US" sz="1500" dirty="0" smtClean="0"/>
              <a:t>NIH NOT-OD-10-019, November 24, 2009, Update on the Requirement for Instruction in the Responsible Conduct of Research </a:t>
            </a:r>
          </a:p>
          <a:p>
            <a:endParaRPr lang="en-US" sz="2400" b="1" dirty="0" smtClean="0"/>
          </a:p>
          <a:p>
            <a:r>
              <a:rPr lang="en-US" sz="2400" b="1" dirty="0" smtClean="0"/>
              <a:t>NSF  requires that </a:t>
            </a:r>
            <a:r>
              <a:rPr lang="en-US" sz="2400" b="1" dirty="0"/>
              <a:t>``each institution that applies for financial assistance from </a:t>
            </a:r>
            <a:r>
              <a:rPr lang="en-US" sz="2400" b="1" dirty="0" smtClean="0"/>
              <a:t>the Foundation </a:t>
            </a:r>
            <a:r>
              <a:rPr lang="en-US" sz="2400" b="1" dirty="0"/>
              <a:t>for science and engineering research or education </a:t>
            </a:r>
            <a:r>
              <a:rPr lang="en-US" sz="2400" b="1" dirty="0" smtClean="0"/>
              <a:t>describe in </a:t>
            </a:r>
            <a:r>
              <a:rPr lang="en-US" sz="2400" b="1" dirty="0"/>
              <a:t>its grant proposal a plan to provide appropriate training </a:t>
            </a:r>
            <a:r>
              <a:rPr lang="en-US" sz="2400" b="1" dirty="0" smtClean="0"/>
              <a:t>and oversight </a:t>
            </a:r>
            <a:r>
              <a:rPr lang="en-US" sz="2400" b="1" dirty="0"/>
              <a:t>in the responsible and ethical conduct of research </a:t>
            </a:r>
            <a:r>
              <a:rPr lang="en-US" sz="2400" b="1" dirty="0" smtClean="0"/>
              <a:t>to undergraduate </a:t>
            </a:r>
            <a:r>
              <a:rPr lang="en-US" sz="2400" b="1" dirty="0"/>
              <a:t>students, graduate students, and postdoctoral </a:t>
            </a:r>
            <a:r>
              <a:rPr lang="en-US" sz="2400" b="1" dirty="0" smtClean="0"/>
              <a:t>researchers participating </a:t>
            </a:r>
            <a:r>
              <a:rPr lang="en-US" sz="2400" b="1" dirty="0"/>
              <a:t>in the proposed research project.</a:t>
            </a:r>
            <a:r>
              <a:rPr lang="en-US" sz="2400" b="1" dirty="0" smtClean="0"/>
              <a:t>'’ </a:t>
            </a:r>
          </a:p>
          <a:p>
            <a:pPr>
              <a:buNone/>
            </a:pPr>
            <a:r>
              <a:rPr lang="en-US" sz="2400" b="1" dirty="0" smtClean="0"/>
              <a:t>	</a:t>
            </a:r>
            <a:r>
              <a:rPr lang="en-US" sz="1500" dirty="0" smtClean="0"/>
              <a:t>Section </a:t>
            </a:r>
            <a:r>
              <a:rPr lang="en-US" sz="1500" dirty="0"/>
              <a:t>7009 of the America Creating Opportunities </a:t>
            </a:r>
            <a:r>
              <a:rPr lang="en-US" sz="1500" dirty="0" smtClean="0"/>
              <a:t>to Meaningfully </a:t>
            </a:r>
            <a:r>
              <a:rPr lang="en-US" sz="1500" dirty="0"/>
              <a:t>Promote Excellence in Technology, Education, and </a:t>
            </a:r>
            <a:r>
              <a:rPr lang="en-US" sz="1500" dirty="0" smtClean="0"/>
              <a:t>Science (</a:t>
            </a:r>
            <a:r>
              <a:rPr lang="en-US" sz="1500" dirty="0"/>
              <a:t>COMPETES) Act (42 U.S.C. 1862o-1</a:t>
            </a:r>
            <a:r>
              <a:rPr lang="en-US" sz="1500" dirty="0" smtClean="0"/>
              <a:t>  </a:t>
            </a:r>
            <a:endParaRPr lang="en-US" sz="1500"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r>
              <a:rPr lang="en-US" sz="3600" b="1" dirty="0" smtClean="0">
                <a:solidFill>
                  <a:srgbClr val="FFC000"/>
                </a:solidFill>
              </a:rPr>
              <a:t>Fundamental Research Exclusion</a:t>
            </a:r>
            <a:br>
              <a:rPr lang="en-US" sz="3600" b="1" dirty="0" smtClean="0">
                <a:solidFill>
                  <a:srgbClr val="FFC000"/>
                </a:solidFill>
              </a:rPr>
            </a:br>
            <a:r>
              <a:rPr lang="en-US" sz="3600" b="1" dirty="0" smtClean="0">
                <a:solidFill>
                  <a:srgbClr val="FFC000"/>
                </a:solidFill>
              </a:rPr>
              <a:t>(The Silver Bullet)</a:t>
            </a:r>
          </a:p>
        </p:txBody>
      </p:sp>
      <p:sp>
        <p:nvSpPr>
          <p:cNvPr id="43011" name="Rectangle 3"/>
          <p:cNvSpPr>
            <a:spLocks noGrp="1" noChangeArrowheads="1"/>
          </p:cNvSpPr>
          <p:nvPr>
            <p:ph idx="1"/>
          </p:nvPr>
        </p:nvSpPr>
        <p:spPr>
          <a:xfrm>
            <a:off x="762000" y="1828800"/>
            <a:ext cx="7772400" cy="4114800"/>
          </a:xfrm>
        </p:spPr>
        <p:txBody>
          <a:bodyPr/>
          <a:lstStyle/>
          <a:p>
            <a:pPr eaLnBrk="1" hangingPunct="1">
              <a:lnSpc>
                <a:spcPct val="110000"/>
              </a:lnSpc>
              <a:buFont typeface="Wingdings" pitchFamily="2" charset="2"/>
              <a:buChar char="§"/>
            </a:pPr>
            <a:r>
              <a:rPr lang="en-US" sz="2400" dirty="0" smtClean="0"/>
              <a:t>No license is required to disclose to foreign nationals information which is “published</a:t>
            </a:r>
            <a:r>
              <a:rPr lang="en-US" sz="2400" b="1" dirty="0" smtClean="0"/>
              <a:t> </a:t>
            </a:r>
            <a:r>
              <a:rPr lang="en-US" sz="2400" b="1" u="sng" dirty="0" smtClean="0"/>
              <a:t>and</a:t>
            </a:r>
            <a:r>
              <a:rPr lang="en-US" sz="2400" b="1" dirty="0" smtClean="0"/>
              <a:t> </a:t>
            </a:r>
            <a:r>
              <a:rPr lang="en-US" sz="2400" dirty="0" smtClean="0"/>
              <a:t>which is generally accessible or available to the public [through, for example] fundamental research in science and engineering at universities where the resulting information is </a:t>
            </a:r>
            <a:r>
              <a:rPr lang="en-US" sz="2400" i="1" dirty="0" smtClean="0"/>
              <a:t>ordinarily published and shared broadly in the scientific community</a:t>
            </a:r>
            <a:r>
              <a:rPr lang="en-US" sz="2400" dirty="0" smtClean="0"/>
              <a:t>.”</a:t>
            </a:r>
          </a:p>
          <a:p>
            <a:pPr eaLnBrk="1" hangingPunct="1">
              <a:lnSpc>
                <a:spcPct val="90000"/>
              </a:lnSpc>
            </a:pPr>
            <a:endParaRPr lang="en-US" sz="2400"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457200"/>
            <a:ext cx="9144000" cy="1143000"/>
          </a:xfrm>
        </p:spPr>
        <p:txBody>
          <a:bodyPr/>
          <a:lstStyle/>
          <a:p>
            <a:pPr eaLnBrk="1" hangingPunct="1"/>
            <a:r>
              <a:rPr lang="en-US" sz="3600" smtClean="0">
                <a:solidFill>
                  <a:srgbClr val="FFC000"/>
                </a:solidFill>
              </a:rPr>
              <a:t>Fundamental Research Exclusion (cont.)</a:t>
            </a:r>
          </a:p>
        </p:txBody>
      </p:sp>
      <p:sp>
        <p:nvSpPr>
          <p:cNvPr id="44035" name="Rectangle 3"/>
          <p:cNvSpPr>
            <a:spLocks noGrp="1" noChangeArrowheads="1"/>
          </p:cNvSpPr>
          <p:nvPr>
            <p:ph idx="1"/>
          </p:nvPr>
        </p:nvSpPr>
        <p:spPr>
          <a:xfrm>
            <a:off x="762000" y="1752600"/>
            <a:ext cx="7772400" cy="4114800"/>
          </a:xfrm>
        </p:spPr>
        <p:txBody>
          <a:bodyPr/>
          <a:lstStyle/>
          <a:p>
            <a:pPr eaLnBrk="1" hangingPunct="1">
              <a:lnSpc>
                <a:spcPct val="110000"/>
              </a:lnSpc>
              <a:buFont typeface="Wingdings" pitchFamily="2" charset="2"/>
              <a:buNone/>
            </a:pPr>
            <a:r>
              <a:rPr lang="en-US" sz="2400" dirty="0" smtClean="0"/>
              <a:t>Fundamental Research Exclusion</a:t>
            </a:r>
            <a:r>
              <a:rPr lang="en-US" sz="2400" b="1" dirty="0" smtClean="0"/>
              <a:t> is </a:t>
            </a:r>
            <a:r>
              <a:rPr lang="en-US" sz="2400" b="1" u="sng" dirty="0" smtClean="0"/>
              <a:t>destroyed</a:t>
            </a:r>
            <a:r>
              <a:rPr lang="en-US" sz="2400" b="1" dirty="0" smtClean="0"/>
              <a:t> if the University accepts any contract clause that:</a:t>
            </a:r>
          </a:p>
          <a:p>
            <a:pPr eaLnBrk="1" hangingPunct="1">
              <a:lnSpc>
                <a:spcPct val="110000"/>
              </a:lnSpc>
              <a:buFont typeface="Wingdings" pitchFamily="2" charset="2"/>
              <a:buNone/>
            </a:pPr>
            <a:endParaRPr lang="en-US" sz="2400" b="1" dirty="0" smtClean="0"/>
          </a:p>
          <a:p>
            <a:pPr eaLnBrk="1" hangingPunct="1">
              <a:lnSpc>
                <a:spcPct val="110000"/>
              </a:lnSpc>
              <a:buFont typeface="Wingdings" pitchFamily="2" charset="2"/>
              <a:buNone/>
            </a:pPr>
            <a:r>
              <a:rPr lang="en-US" sz="2400" dirty="0" smtClean="0"/>
              <a:t>– </a:t>
            </a:r>
            <a:r>
              <a:rPr lang="en-US" sz="2400" b="1" dirty="0" smtClean="0"/>
              <a:t> </a:t>
            </a:r>
            <a:r>
              <a:rPr lang="en-US" sz="2400" dirty="0" smtClean="0"/>
              <a:t>Controls the participation of foreign nationals;</a:t>
            </a:r>
          </a:p>
          <a:p>
            <a:pPr eaLnBrk="1" hangingPunct="1">
              <a:lnSpc>
                <a:spcPct val="110000"/>
              </a:lnSpc>
              <a:buFont typeface="Wingdings" pitchFamily="2" charset="2"/>
              <a:buNone/>
            </a:pPr>
            <a:r>
              <a:rPr lang="en-US" sz="2400" dirty="0" smtClean="0"/>
              <a:t>–  Gives the sponsor a right to </a:t>
            </a:r>
            <a:r>
              <a:rPr lang="en-US" sz="2400" i="1" dirty="0" smtClean="0"/>
              <a:t>approve</a:t>
            </a:r>
            <a:r>
              <a:rPr lang="en-US" sz="2400" dirty="0" smtClean="0"/>
              <a:t> publications resulting from the research; or</a:t>
            </a:r>
          </a:p>
          <a:p>
            <a:pPr eaLnBrk="1" hangingPunct="1">
              <a:lnSpc>
                <a:spcPct val="110000"/>
              </a:lnSpc>
              <a:buFont typeface="Wingdings" pitchFamily="2" charset="2"/>
              <a:buNone/>
            </a:pPr>
            <a:r>
              <a:rPr lang="en-US" sz="2400" dirty="0" smtClean="0"/>
              <a:t>–  Otherwise operates to restrict participation in research and/or access to and disclosure of research data</a:t>
            </a:r>
            <a:endParaRPr lang="en-US" sz="2400" b="1" dirty="0" smtClean="0"/>
          </a:p>
          <a:p>
            <a:pPr eaLnBrk="1" hangingPunct="1">
              <a:lnSpc>
                <a:spcPct val="90000"/>
              </a:lnSpc>
            </a:pPr>
            <a:endParaRPr lang="en-US" sz="2400" dirty="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sz="4200" b="1" dirty="0" smtClean="0"/>
              <a:t>MSU Export Control Policy</a:t>
            </a:r>
          </a:p>
        </p:txBody>
      </p:sp>
      <p:sp>
        <p:nvSpPr>
          <p:cNvPr id="46083" name="Content Placeholder 2"/>
          <p:cNvSpPr>
            <a:spLocks noGrp="1"/>
          </p:cNvSpPr>
          <p:nvPr>
            <p:ph idx="1"/>
          </p:nvPr>
        </p:nvSpPr>
        <p:spPr>
          <a:xfrm>
            <a:off x="685800" y="1752600"/>
            <a:ext cx="7772400" cy="4114800"/>
          </a:xfrm>
        </p:spPr>
        <p:txBody>
          <a:bodyPr/>
          <a:lstStyle/>
          <a:p>
            <a:pPr eaLnBrk="1" hangingPunct="1"/>
            <a:r>
              <a:rPr lang="en-US" sz="2800" b="1" dirty="0" smtClean="0"/>
              <a:t>Policy:</a:t>
            </a:r>
            <a:r>
              <a:rPr lang="en-US" sz="2800" dirty="0" smtClean="0"/>
              <a:t>  “to claim the benefit of public domain or fundamental research exemptions from federal export regulations whenever possible.”</a:t>
            </a:r>
          </a:p>
          <a:p>
            <a:pPr eaLnBrk="1" hangingPunct="1"/>
            <a:r>
              <a:rPr lang="en-US" sz="2800" b="1" dirty="0" smtClean="0"/>
              <a:t>Procedure:</a:t>
            </a:r>
            <a:r>
              <a:rPr lang="en-US" sz="2800" dirty="0" smtClean="0"/>
              <a:t>  </a:t>
            </a:r>
            <a:r>
              <a:rPr lang="en-US" sz="2800" u="sng" dirty="0" smtClean="0"/>
              <a:t>institutional</a:t>
            </a:r>
            <a:r>
              <a:rPr lang="en-US" sz="2800" dirty="0" smtClean="0"/>
              <a:t> decision to accept sponsored research subject to export control regulations.</a:t>
            </a:r>
          </a:p>
          <a:p>
            <a:pPr eaLnBrk="1" hangingPunct="1"/>
            <a:r>
              <a:rPr lang="en-US" sz="2800" b="1" dirty="0" smtClean="0"/>
              <a:t>Technology Control Plan </a:t>
            </a:r>
            <a:r>
              <a:rPr lang="en-US" sz="2800" dirty="0" smtClean="0">
                <a:solidFill>
                  <a:srgbClr val="FFC000"/>
                </a:solidFill>
              </a:rPr>
              <a:t>required.</a:t>
            </a:r>
          </a:p>
          <a:p>
            <a:pPr eaLnBrk="1" hangingPunct="1"/>
            <a:endParaRPr lang="en-US" sz="2800" dirty="0"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Technology Control Plan</a:t>
            </a:r>
            <a:endParaRPr lang="en-US" b="1" dirty="0"/>
          </a:p>
        </p:txBody>
      </p:sp>
      <p:sp>
        <p:nvSpPr>
          <p:cNvPr id="3" name="Content Placeholder 2"/>
          <p:cNvSpPr>
            <a:spLocks noGrp="1"/>
          </p:cNvSpPr>
          <p:nvPr>
            <p:ph idx="1"/>
          </p:nvPr>
        </p:nvSpPr>
        <p:spPr>
          <a:xfrm>
            <a:off x="685800" y="1600200"/>
            <a:ext cx="7772400" cy="4114800"/>
          </a:xfrm>
        </p:spPr>
        <p:txBody>
          <a:bodyPr/>
          <a:lstStyle/>
          <a:p>
            <a:r>
              <a:rPr lang="en-US" dirty="0" smtClean="0"/>
              <a:t>Personnel Security</a:t>
            </a:r>
          </a:p>
          <a:p>
            <a:r>
              <a:rPr lang="en-US" dirty="0" smtClean="0"/>
              <a:t>Physical Security</a:t>
            </a:r>
          </a:p>
          <a:p>
            <a:r>
              <a:rPr lang="en-US" dirty="0" smtClean="0"/>
              <a:t>IT Security</a:t>
            </a:r>
          </a:p>
          <a:p>
            <a:r>
              <a:rPr lang="en-US" dirty="0" smtClean="0"/>
              <a:t>Travel Security</a:t>
            </a:r>
          </a:p>
          <a:p>
            <a:r>
              <a:rPr lang="en-US" dirty="0" smtClean="0"/>
              <a:t>Training</a:t>
            </a:r>
          </a:p>
          <a:p>
            <a:r>
              <a:rPr lang="en-US" dirty="0" smtClean="0"/>
              <a:t>Audit or Assessment</a:t>
            </a: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Export Controls</a:t>
            </a:r>
            <a:endParaRPr lang="en-US" b="1" dirty="0"/>
          </a:p>
        </p:txBody>
      </p:sp>
      <p:sp>
        <p:nvSpPr>
          <p:cNvPr id="3" name="Content Placeholder 2"/>
          <p:cNvSpPr>
            <a:spLocks noGrp="1"/>
          </p:cNvSpPr>
          <p:nvPr>
            <p:ph idx="1"/>
          </p:nvPr>
        </p:nvSpPr>
        <p:spPr>
          <a:xfrm>
            <a:off x="685800" y="1681152"/>
            <a:ext cx="7772400" cy="4114800"/>
          </a:xfrm>
        </p:spPr>
        <p:txBody>
          <a:bodyPr>
            <a:normAutofit fontScale="92500" lnSpcReduction="10000"/>
          </a:bodyPr>
          <a:lstStyle/>
          <a:p>
            <a:r>
              <a:rPr lang="en-US" dirty="0" smtClean="0"/>
              <a:t>Triggers to Consider Export Control Issues</a:t>
            </a:r>
          </a:p>
          <a:p>
            <a:pPr lvl="1"/>
            <a:r>
              <a:rPr lang="en-US" dirty="0" smtClean="0"/>
              <a:t>Sending any items abroad</a:t>
            </a:r>
          </a:p>
          <a:p>
            <a:pPr lvl="1"/>
            <a:r>
              <a:rPr lang="en-US" dirty="0" smtClean="0"/>
              <a:t>Travelling abroad carrying information—e.g., with a laptop</a:t>
            </a:r>
          </a:p>
          <a:p>
            <a:pPr lvl="1"/>
            <a:r>
              <a:rPr lang="en-US" dirty="0" smtClean="0"/>
              <a:t>Grants which restrict publication or have security restrictions</a:t>
            </a:r>
          </a:p>
          <a:p>
            <a:pPr lvl="1"/>
            <a:r>
              <a:rPr lang="en-US" dirty="0" smtClean="0"/>
              <a:t>Transactions with foreign countries—e.g., Material Transfer Agreements, transferring research equipment to foreign countries, subgrant to a person in a foreign country</a:t>
            </a:r>
          </a:p>
          <a:p>
            <a:pPr lvl="1">
              <a:buNone/>
            </a:pPr>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Export Controls</a:t>
            </a:r>
            <a:endParaRPr lang="en-US" b="1" dirty="0"/>
          </a:p>
        </p:txBody>
      </p:sp>
      <p:sp>
        <p:nvSpPr>
          <p:cNvPr id="3" name="Content Placeholder 2"/>
          <p:cNvSpPr>
            <a:spLocks noGrp="1"/>
          </p:cNvSpPr>
          <p:nvPr>
            <p:ph idx="1"/>
          </p:nvPr>
        </p:nvSpPr>
        <p:spPr>
          <a:xfrm>
            <a:off x="685800" y="1981200"/>
            <a:ext cx="7772400" cy="1828800"/>
          </a:xfrm>
        </p:spPr>
        <p:txBody>
          <a:bodyPr/>
          <a:lstStyle/>
          <a:p>
            <a:pPr>
              <a:buNone/>
            </a:pPr>
            <a:r>
              <a:rPr lang="en-US" dirty="0" smtClean="0"/>
              <a:t>The Reese Roth Case</a:t>
            </a:r>
          </a:p>
          <a:p>
            <a:pPr lvl="1"/>
            <a:r>
              <a:rPr lang="en-US" dirty="0" smtClean="0"/>
              <a:t>Professor Emeritus U Tennessee</a:t>
            </a:r>
          </a:p>
          <a:p>
            <a:pPr lvl="1"/>
            <a:r>
              <a:rPr lang="en-US" dirty="0" smtClean="0"/>
              <a:t>ITAR controlled subcontract</a:t>
            </a:r>
          </a:p>
          <a:p>
            <a:pPr lvl="1">
              <a:buNone/>
            </a:pP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Information Security</a:t>
            </a:r>
            <a:endParaRPr lang="en-US" b="1" dirty="0"/>
          </a:p>
        </p:txBody>
      </p:sp>
      <p:sp>
        <p:nvSpPr>
          <p:cNvPr id="3" name="Content Placeholder 2"/>
          <p:cNvSpPr>
            <a:spLocks noGrp="1"/>
          </p:cNvSpPr>
          <p:nvPr>
            <p:ph idx="1"/>
          </p:nvPr>
        </p:nvSpPr>
        <p:spPr>
          <a:xfrm>
            <a:off x="685800" y="1981200"/>
            <a:ext cx="7772400" cy="2209800"/>
          </a:xfrm>
        </p:spPr>
        <p:txBody>
          <a:bodyPr/>
          <a:lstStyle/>
          <a:p>
            <a:r>
              <a:rPr lang="en-US" dirty="0" smtClean="0"/>
              <a:t>Why Are We Concerned?</a:t>
            </a:r>
          </a:p>
          <a:p>
            <a:pPr lvl="1"/>
            <a:r>
              <a:rPr lang="en-US" dirty="0" smtClean="0"/>
              <a:t>Types of Data</a:t>
            </a:r>
          </a:p>
          <a:p>
            <a:pPr lvl="1"/>
            <a:r>
              <a:rPr lang="en-US" dirty="0" smtClean="0"/>
              <a:t>Threats</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Information Security</a:t>
            </a:r>
            <a:endParaRPr lang="en-US" b="1" dirty="0"/>
          </a:p>
        </p:txBody>
      </p:sp>
      <p:sp>
        <p:nvSpPr>
          <p:cNvPr id="3" name="Content Placeholder 2"/>
          <p:cNvSpPr>
            <a:spLocks noGrp="1"/>
          </p:cNvSpPr>
          <p:nvPr>
            <p:ph idx="1"/>
          </p:nvPr>
        </p:nvSpPr>
        <p:spPr/>
        <p:txBody>
          <a:bodyPr/>
          <a:lstStyle/>
          <a:p>
            <a:r>
              <a:rPr lang="en-US" dirty="0" smtClean="0"/>
              <a:t>Appropriate Data Storage</a:t>
            </a:r>
          </a:p>
          <a:p>
            <a:pPr lvl="1"/>
            <a:r>
              <a:rPr lang="en-US" dirty="0" smtClean="0"/>
              <a:t>Properly Managed Servers</a:t>
            </a:r>
          </a:p>
          <a:p>
            <a:pPr lvl="1"/>
            <a:r>
              <a:rPr lang="en-US" dirty="0" smtClean="0"/>
              <a:t>Portable Devices - Maybe</a:t>
            </a:r>
          </a:p>
          <a:p>
            <a:pPr lvl="1"/>
            <a:r>
              <a:rPr lang="en-US" dirty="0" smtClean="0"/>
              <a:t>Encryption</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Information Security</a:t>
            </a:r>
            <a:endParaRPr lang="en-US" b="1" dirty="0"/>
          </a:p>
        </p:txBody>
      </p:sp>
      <p:sp>
        <p:nvSpPr>
          <p:cNvPr id="3" name="Content Placeholder 2"/>
          <p:cNvSpPr>
            <a:spLocks noGrp="1"/>
          </p:cNvSpPr>
          <p:nvPr>
            <p:ph idx="1"/>
          </p:nvPr>
        </p:nvSpPr>
        <p:spPr/>
        <p:txBody>
          <a:bodyPr/>
          <a:lstStyle/>
          <a:p>
            <a:r>
              <a:rPr lang="en-US" dirty="0" smtClean="0"/>
              <a:t>Appropriate Data Sharing</a:t>
            </a:r>
          </a:p>
          <a:p>
            <a:pPr lvl="1"/>
            <a:r>
              <a:rPr lang="en-US" dirty="0" smtClean="0"/>
              <a:t>Properly Managed Servers</a:t>
            </a:r>
          </a:p>
          <a:p>
            <a:pPr lvl="1"/>
            <a:r>
              <a:rPr lang="en-US" dirty="0" smtClean="0"/>
              <a:t>Email - No</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Information Security</a:t>
            </a:r>
            <a:endParaRPr lang="en-US" b="1" dirty="0"/>
          </a:p>
        </p:txBody>
      </p:sp>
      <p:sp>
        <p:nvSpPr>
          <p:cNvPr id="3" name="Content Placeholder 2"/>
          <p:cNvSpPr>
            <a:spLocks noGrp="1"/>
          </p:cNvSpPr>
          <p:nvPr>
            <p:ph idx="1"/>
          </p:nvPr>
        </p:nvSpPr>
        <p:spPr/>
        <p:txBody>
          <a:bodyPr/>
          <a:lstStyle/>
          <a:p>
            <a:r>
              <a:rPr lang="en-US" dirty="0" smtClean="0"/>
              <a:t>General Security Best Practices</a:t>
            </a:r>
          </a:p>
          <a:p>
            <a:pPr lvl="1"/>
            <a:r>
              <a:rPr lang="en-US" dirty="0" smtClean="0"/>
              <a:t>Safe Email and Web Usage</a:t>
            </a:r>
          </a:p>
          <a:p>
            <a:pPr lvl="1"/>
            <a:r>
              <a:rPr lang="en-US" dirty="0" smtClean="0"/>
              <a:t>Appropriate Desktop Management</a:t>
            </a:r>
          </a:p>
          <a:p>
            <a:pPr lvl="1"/>
            <a:r>
              <a:rPr lang="en-US" dirty="0" smtClean="0"/>
              <a:t>Proper Account Management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99"/>
      </a:dk2>
      <a:lt2>
        <a:srgbClr val="FFCC00"/>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4808</TotalTime>
  <Words>3487</Words>
  <Application>Microsoft Office PowerPoint</Application>
  <PresentationFormat>On-screen Show (4:3)</PresentationFormat>
  <Paragraphs>680</Paragraphs>
  <Slides>117</Slides>
  <Notes>52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117</vt:i4>
      </vt:variant>
    </vt:vector>
  </HeadingPairs>
  <TitlesOfParts>
    <vt:vector size="119" baseType="lpstr">
      <vt:lpstr>Blank Presentation</vt:lpstr>
      <vt:lpstr>Microsoft Office Excel 97-2003 Worksheet</vt:lpstr>
      <vt:lpstr>Slide 1</vt:lpstr>
      <vt:lpstr>Overview – Why RCR Training? Leslie Schmidt, Asst VP for Research</vt:lpstr>
      <vt:lpstr>Presenters</vt:lpstr>
      <vt:lpstr>AGENDA</vt:lpstr>
      <vt:lpstr>AGENDA</vt:lpstr>
      <vt:lpstr>Slide 6</vt:lpstr>
      <vt:lpstr>IOM Report 2002</vt:lpstr>
      <vt:lpstr>Definition of RCR</vt:lpstr>
      <vt:lpstr>NIH and NSF</vt:lpstr>
      <vt:lpstr>Components of RCR</vt:lpstr>
      <vt:lpstr>Case Studies</vt:lpstr>
      <vt:lpstr>Slide 12</vt:lpstr>
      <vt:lpstr>Research Misconduct Policy</vt:lpstr>
      <vt:lpstr>Research Misconduct Regulation</vt:lpstr>
      <vt:lpstr>Research Misconduct -Definition </vt:lpstr>
      <vt:lpstr>Research Misconduct-Definition</vt:lpstr>
      <vt:lpstr>Research Misconduct - Definition</vt:lpstr>
      <vt:lpstr>Research Misconduct - NOT </vt:lpstr>
      <vt:lpstr>Reporting Research Misconduct</vt:lpstr>
      <vt:lpstr>Research Misconduct Allegation - Process </vt:lpstr>
      <vt:lpstr>Research Misconduct Allegation—Process</vt:lpstr>
      <vt:lpstr>Research Misconduct Allegation - Process</vt:lpstr>
      <vt:lpstr>Research Misconduct Allegation—Process</vt:lpstr>
      <vt:lpstr>Slide 24</vt:lpstr>
      <vt:lpstr>Technology Transfer</vt:lpstr>
      <vt:lpstr>Purpose of Presentation</vt:lpstr>
      <vt:lpstr>Land Grant Institution</vt:lpstr>
      <vt:lpstr>MSU Engages in Technology Transfer</vt:lpstr>
      <vt:lpstr>Benefits of Technology Transfer</vt:lpstr>
      <vt:lpstr>Slide 30</vt:lpstr>
      <vt:lpstr>Types of Intellectual Property (IP)</vt:lpstr>
      <vt:lpstr>Patent</vt:lpstr>
      <vt:lpstr>Patenting Requirements</vt:lpstr>
      <vt:lpstr>What is Patentable?</vt:lpstr>
      <vt:lpstr>Patent Costs</vt:lpstr>
      <vt:lpstr>When to File a Patent</vt:lpstr>
      <vt:lpstr>Public Disclosure Examples</vt:lpstr>
      <vt:lpstr>Protecting Intellectual Property</vt:lpstr>
      <vt:lpstr>Laboratory Notebook</vt:lpstr>
      <vt:lpstr>Confidential Disclosure or Non-Disclosure Agreements</vt:lpstr>
      <vt:lpstr>Material Transfer Agreements</vt:lpstr>
      <vt:lpstr>Sponsored Research Agreements</vt:lpstr>
      <vt:lpstr>Testing Agreements</vt:lpstr>
      <vt:lpstr>Where to Start: MSU Invention Disclosure</vt:lpstr>
      <vt:lpstr>Sharing In Rewards</vt:lpstr>
      <vt:lpstr>Regents Policies</vt:lpstr>
      <vt:lpstr>Student Projects</vt:lpstr>
      <vt:lpstr>Questions? </vt:lpstr>
      <vt:lpstr>Protecting People Who Participate In Research</vt:lpstr>
      <vt:lpstr>Who is a research participant?                       </vt:lpstr>
      <vt:lpstr>Slide 51</vt:lpstr>
      <vt:lpstr>Informed Consent</vt:lpstr>
      <vt:lpstr>What is an IRB? Institutional Review Board</vt:lpstr>
      <vt:lpstr>Institutional Review Board (IRB)</vt:lpstr>
      <vt:lpstr>SUMMARY</vt:lpstr>
      <vt:lpstr>Montana State University</vt:lpstr>
      <vt:lpstr>Slide 57</vt:lpstr>
      <vt:lpstr>Institutional Animal Care and Use Committee (IACUC)</vt:lpstr>
      <vt:lpstr>Regulatory Oversight of Animal Research</vt:lpstr>
      <vt:lpstr>Regulatory Oversight</vt:lpstr>
      <vt:lpstr>AAALAC Accreditation </vt:lpstr>
      <vt:lpstr>Slide 62</vt:lpstr>
      <vt:lpstr>Slide 63</vt:lpstr>
      <vt:lpstr>Slide 64</vt:lpstr>
      <vt:lpstr>IACUC Responsibilities</vt:lpstr>
      <vt:lpstr>Current Issues in Animal Research</vt:lpstr>
      <vt:lpstr>Slide 67</vt:lpstr>
      <vt:lpstr>Slide 68</vt:lpstr>
      <vt:lpstr>Conflict of Interest</vt:lpstr>
      <vt:lpstr>Research Disclosures</vt:lpstr>
      <vt:lpstr>Significant Financial Interests</vt:lpstr>
      <vt:lpstr>When Disclosed</vt:lpstr>
      <vt:lpstr>Nepotism</vt:lpstr>
      <vt:lpstr>Purchasing</vt:lpstr>
      <vt:lpstr>BOR §407 DISCLOSURES</vt:lpstr>
      <vt:lpstr>SCENARIO 1</vt:lpstr>
      <vt:lpstr>SCENARIO 2</vt:lpstr>
      <vt:lpstr>SCENARIO 3</vt:lpstr>
      <vt:lpstr>SCENARIO 4</vt:lpstr>
      <vt:lpstr>SCENARIO 5</vt:lpstr>
      <vt:lpstr>SCENARIO 6</vt:lpstr>
      <vt:lpstr>Slide 82</vt:lpstr>
      <vt:lpstr>Export Controls</vt:lpstr>
      <vt:lpstr>Export Controls</vt:lpstr>
      <vt:lpstr>Export Control</vt:lpstr>
      <vt:lpstr>Export Controls</vt:lpstr>
      <vt:lpstr>Export Controls</vt:lpstr>
      <vt:lpstr>Export Control</vt:lpstr>
      <vt:lpstr>EXPORT CONTROL (The Only Good News)</vt:lpstr>
      <vt:lpstr>Fundamental Research Exclusion (The Silver Bullet)</vt:lpstr>
      <vt:lpstr>Fundamental Research Exclusion (cont.)</vt:lpstr>
      <vt:lpstr>MSU Export Control Policy</vt:lpstr>
      <vt:lpstr>Technology Control Plan</vt:lpstr>
      <vt:lpstr>Export Controls</vt:lpstr>
      <vt:lpstr>Export Controls</vt:lpstr>
      <vt:lpstr>Information Security</vt:lpstr>
      <vt:lpstr>Information Security</vt:lpstr>
      <vt:lpstr>Information Security</vt:lpstr>
      <vt:lpstr>Information Security</vt:lpstr>
      <vt:lpstr>Information Security Resources</vt:lpstr>
      <vt:lpstr>Slide 101</vt:lpstr>
      <vt:lpstr>Copyright, Plagiarism, and Responsible Authorship</vt:lpstr>
      <vt:lpstr>Plagiarism</vt:lpstr>
      <vt:lpstr>Plagiarism</vt:lpstr>
      <vt:lpstr>Avoiding Plagiarism</vt:lpstr>
      <vt:lpstr>Copyright law</vt:lpstr>
      <vt:lpstr>What is copyrighted?</vt:lpstr>
      <vt:lpstr>Copyright</vt:lpstr>
      <vt:lpstr>Copyright</vt:lpstr>
      <vt:lpstr>Fair Use</vt:lpstr>
      <vt:lpstr>Fair Use Factors</vt:lpstr>
      <vt:lpstr>What can you use?</vt:lpstr>
      <vt:lpstr>Theses</vt:lpstr>
      <vt:lpstr>Creative Commons</vt:lpstr>
      <vt:lpstr>Slide 115</vt:lpstr>
      <vt:lpstr>Slide 116</vt:lpstr>
      <vt:lpstr>Slide 117</vt:lpstr>
    </vt:vector>
  </TitlesOfParts>
  <Company>Montana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MSU key messages</dc:title>
  <dc:creator>Suzi Taylor</dc:creator>
  <cp:lastModifiedBy>athurlow</cp:lastModifiedBy>
  <cp:revision>209</cp:revision>
  <dcterms:created xsi:type="dcterms:W3CDTF">2006-05-01T21:13:53Z</dcterms:created>
  <dcterms:modified xsi:type="dcterms:W3CDTF">2010-12-16T18:07:17Z</dcterms:modified>
</cp:coreProperties>
</file>