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44" r:id="rId6"/>
  </p:sldMasterIdLst>
  <p:notesMasterIdLst>
    <p:notesMasterId r:id="rId33"/>
  </p:notesMasterIdLst>
  <p:sldIdLst>
    <p:sldId id="280" r:id="rId7"/>
    <p:sldId id="325" r:id="rId8"/>
    <p:sldId id="320" r:id="rId9"/>
    <p:sldId id="323" r:id="rId10"/>
    <p:sldId id="262" r:id="rId11"/>
    <p:sldId id="263" r:id="rId12"/>
    <p:sldId id="279" r:id="rId13"/>
    <p:sldId id="278" r:id="rId14"/>
    <p:sldId id="300" r:id="rId15"/>
    <p:sldId id="302" r:id="rId16"/>
    <p:sldId id="310" r:id="rId17"/>
    <p:sldId id="324" r:id="rId18"/>
    <p:sldId id="298" r:id="rId19"/>
    <p:sldId id="314" r:id="rId20"/>
    <p:sldId id="301" r:id="rId21"/>
    <p:sldId id="303" r:id="rId22"/>
    <p:sldId id="311" r:id="rId23"/>
    <p:sldId id="317" r:id="rId24"/>
    <p:sldId id="308" r:id="rId25"/>
    <p:sldId id="309" r:id="rId26"/>
    <p:sldId id="285" r:id="rId27"/>
    <p:sldId id="327" r:id="rId28"/>
    <p:sldId id="267" r:id="rId29"/>
    <p:sldId id="295" r:id="rId30"/>
    <p:sldId id="32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DC4"/>
    <a:srgbClr val="101012"/>
    <a:srgbClr val="4A7EBB"/>
    <a:srgbClr val="254061"/>
    <a:srgbClr val="77933C"/>
    <a:srgbClr val="FCF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7" autoAdjust="0"/>
    <p:restoredTop sz="89698" autoAdjust="0"/>
  </p:normalViewPr>
  <p:slideViewPr>
    <p:cSldViewPr snapToGrid="0">
      <p:cViewPr varScale="1">
        <p:scale>
          <a:sx n="113" d="100"/>
          <a:sy n="113" d="100"/>
        </p:scale>
        <p:origin x="112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General Public</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7956-4268-BCB5-183FB8F7018B}"/>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7956-4268-BCB5-183FB8F7018B}"/>
              </c:ext>
            </c:extLst>
          </c:dPt>
          <c:cat>
            <c:strRef>
              <c:f>Sheet1!$A$2:$A$3</c:f>
              <c:strCache>
                <c:ptCount val="2"/>
                <c:pt idx="0">
                  <c:v>Earth around Sun</c:v>
                </c:pt>
                <c:pt idx="1">
                  <c:v>Sun around Earth</c:v>
                </c:pt>
              </c:strCache>
            </c:strRef>
          </c:cat>
          <c:val>
            <c:numRef>
              <c:f>Sheet1!$B$2:$B$3</c:f>
              <c:numCache>
                <c:formatCode>General</c:formatCode>
                <c:ptCount val="2"/>
                <c:pt idx="0">
                  <c:v>74.0</c:v>
                </c:pt>
                <c:pt idx="1">
                  <c:v>26.0</c:v>
                </c:pt>
              </c:numCache>
            </c:numRef>
          </c:val>
          <c:extLst xmlns:c16r2="http://schemas.microsoft.com/office/drawing/2015/06/chart">
            <c:ext xmlns:c16="http://schemas.microsoft.com/office/drawing/2014/chart" uri="{C3380CC4-5D6E-409C-BE32-E72D297353CC}">
              <c16:uniqueId val="{00000004-7956-4268-BCB5-183FB8F7018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0"/>
          <c:y val="0.904211964025824"/>
          <c:w val="0.950442334678901"/>
          <c:h val="0.0806221591969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E89D-E1CC-4EC5-9659-280065F4BD76}" type="datetimeFigureOut">
              <a:rPr lang="en-US" smtClean="0"/>
              <a:t>4/10/17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136A1-0CF2-4BFC-ABB2-633AC35ABE75}" type="slidenum">
              <a:rPr lang="en-US" smtClean="0"/>
              <a:t>‹#›</a:t>
            </a:fld>
            <a:endParaRPr lang="en-US"/>
          </a:p>
        </p:txBody>
      </p:sp>
    </p:spTree>
    <p:extLst>
      <p:ext uri="{BB962C8B-B14F-4D97-AF65-F5344CB8AC3E}">
        <p14:creationId xmlns:p14="http://schemas.microsoft.com/office/powerpoint/2010/main" val="335354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en.wikipedia.org/wiki/Lunar_precessio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sf.gov/statistics/seind14/index.cfm/chapter-7/tt07-08.htm" TargetMode="External"/><Relationship Id="rId4" Type="http://schemas.openxmlformats.org/officeDocument/2006/relationships/hyperlink" Target="http://www.npr.org/sections/thetwo-way/2014/02/14/277058739/1-in-4-americans-think-the-sun-goes-around-the-earth-survey-says"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clipse2017.nasa.gov/2017-eclipse-subject-matter-expert-applica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But, Therefore</a:t>
            </a:r>
            <a:endParaRPr lang="en-US" dirty="0" smtClean="0"/>
          </a:p>
          <a:p>
            <a:r>
              <a:rPr lang="en-US" dirty="0" smtClean="0"/>
              <a:t>Conflict: 26% public</a:t>
            </a:r>
          </a:p>
          <a:p>
            <a:r>
              <a:rPr lang="en-US" dirty="0" smtClean="0"/>
              <a:t>Heart: once in a lifetime; live</a:t>
            </a:r>
          </a:p>
          <a:p>
            <a:r>
              <a:rPr lang="en-US" dirty="0" smtClean="0"/>
              <a:t>Narrative: perspective</a:t>
            </a:r>
            <a:r>
              <a:rPr lang="en-US" baseline="0" dirty="0" smtClean="0"/>
              <a:t> – make emotional</a:t>
            </a:r>
          </a:p>
          <a:p>
            <a:r>
              <a:rPr lang="en-US" baseline="0" dirty="0" smtClean="0"/>
              <a:t>Arc: ordinary world, flawed protagonist, event, take stock, commit, stakes raised, learn, stop antagonist, achieve goal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a:t>
            </a:fld>
            <a:endParaRPr lang="en-US"/>
          </a:p>
        </p:txBody>
      </p:sp>
    </p:spTree>
    <p:extLst>
      <p:ext uri="{BB962C8B-B14F-4D97-AF65-F5344CB8AC3E}">
        <p14:creationId xmlns:p14="http://schemas.microsoft.com/office/powerpoint/2010/main" val="394915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Can see here the 2017 eclipse path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mention just 7 years later, US again!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Nearly 40 years; why so rare??</a:t>
            </a:r>
          </a:p>
        </p:txBody>
      </p:sp>
      <p:sp>
        <p:nvSpPr>
          <p:cNvPr id="4" name="Slide Number Placeholder 3"/>
          <p:cNvSpPr>
            <a:spLocks noGrp="1"/>
          </p:cNvSpPr>
          <p:nvPr>
            <p:ph type="sldNum" sz="quarter" idx="10"/>
          </p:nvPr>
        </p:nvSpPr>
        <p:spPr/>
        <p:txBody>
          <a:bodyPr/>
          <a:lstStyle/>
          <a:p>
            <a:fld id="{EB463D28-DDA0-CA4E-9822-8807E29312AB}" type="slidenum">
              <a:rPr lang="en-US" smtClean="0"/>
              <a:t>10</a:t>
            </a:fld>
            <a:endParaRPr lang="en-US"/>
          </a:p>
        </p:txBody>
      </p:sp>
    </p:spTree>
    <p:extLst>
      <p:ext uri="{BB962C8B-B14F-4D97-AF65-F5344CB8AC3E}">
        <p14:creationId xmlns:p14="http://schemas.microsoft.com/office/powerpoint/2010/main" val="542461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 basics.</a:t>
            </a:r>
          </a:p>
          <a:p>
            <a:r>
              <a:rPr lang="en-US" dirty="0" smtClean="0"/>
              <a:t>But seriously – why ARE</a:t>
            </a:r>
            <a:r>
              <a:rPr lang="en-US" baseline="0" dirty="0" smtClean="0"/>
              <a:t> TSE so rare? When moon is between us and sun. Happens every new moon. Why not TSE every new moon? To explain, dance.</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11</a:t>
            </a:fld>
            <a:endParaRPr lang="en-US"/>
          </a:p>
        </p:txBody>
      </p:sp>
    </p:spTree>
    <p:extLst>
      <p:ext uri="{BB962C8B-B14F-4D97-AF65-F5344CB8AC3E}">
        <p14:creationId xmlns:p14="http://schemas.microsoft.com/office/powerpoint/2010/main" val="1889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beautiful E; Bozeman on chest;</a:t>
            </a:r>
            <a:r>
              <a:rPr lang="en-US" baseline="0" dirty="0" smtClean="0"/>
              <a:t> how long rotate once? Go direction. Not straight. Angle? North? Bend. Goofy – picture. Try again more accurate. Sit. Add Sun and Moon (flashlight). Thumbs up. Moon between. Phase? How long M around E? Direction? Orbit to opposite. Phase? To right. Phase? What side lit up? Orbit other side – what side lit? Cool piece of knowledge – could memorize. BUT could use mental model (IMAGINATION!) just created to figure out. Works to figure out many other things as well. Challenge? Stand back up. All facing sun, what time in Bozeman? Rotate until sun just sets. Where is full moon w/ respect to sun and E again? So Sun setting, Moon rising. Hand down. Rotate to midnight. What phase rising at about midnight? Waning half. Sit. Use model to get at why eclipses so rare. Sun, close one eye, block source of light w/ thumb. Move up 2 inches. Still? No. Main reason no eclipse every new moon. </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12</a:t>
            </a:fld>
            <a:endParaRPr lang="en-US"/>
          </a:p>
        </p:txBody>
      </p:sp>
    </p:spTree>
    <p:extLst>
      <p:ext uri="{BB962C8B-B14F-4D97-AF65-F5344CB8AC3E}">
        <p14:creationId xmlns:p14="http://schemas.microsoft.com/office/powerpoint/2010/main" val="72774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Node</a:t>
            </a:r>
            <a:r>
              <a:rPr lang="en-US" baseline="0" dirty="0" smtClean="0"/>
              <a:t> ecliptic - orbit tilted angle 5%; </a:t>
            </a:r>
            <a:r>
              <a:rPr lang="en-US" dirty="0" smtClean="0"/>
              <a:t>The plane of the lunar orbit </a:t>
            </a:r>
            <a:r>
              <a:rPr lang="en-US" dirty="0" err="1" smtClean="0">
                <a:hlinkClick r:id="rId3" tooltip="Lunar precession"/>
              </a:rPr>
              <a:t>precesses</a:t>
            </a:r>
            <a:r>
              <a:rPr lang="en-US" dirty="0" smtClean="0"/>
              <a:t> in space and hence the lunar nodes </a:t>
            </a:r>
            <a:r>
              <a:rPr lang="en-US" dirty="0" err="1" smtClean="0">
                <a:hlinkClick r:id="rId3" tooltip="Lunar precession"/>
              </a:rPr>
              <a:t>precess</a:t>
            </a:r>
            <a:r>
              <a:rPr lang="en-US" dirty="0" smtClean="0"/>
              <a:t> around the ecliptic, completing a revolution in 18.6 years</a:t>
            </a:r>
            <a:endParaRPr lang="en-US" dirty="0"/>
          </a:p>
        </p:txBody>
      </p:sp>
      <p:sp>
        <p:nvSpPr>
          <p:cNvPr id="4" name="Slide Number Placeholder 3"/>
          <p:cNvSpPr>
            <a:spLocks noGrp="1"/>
          </p:cNvSpPr>
          <p:nvPr>
            <p:ph type="sldNum" sz="quarter" idx="10"/>
          </p:nvPr>
        </p:nvSpPr>
        <p:spPr/>
        <p:txBody>
          <a:bodyPr/>
          <a:lstStyle/>
          <a:p>
            <a:fld id="{EB463D28-DDA0-CA4E-9822-8807E29312AB}" type="slidenum">
              <a:rPr lang="en-US" smtClean="0"/>
              <a:t>13</a:t>
            </a:fld>
            <a:endParaRPr lang="en-US"/>
          </a:p>
        </p:txBody>
      </p:sp>
    </p:spTree>
    <p:extLst>
      <p:ext uri="{BB962C8B-B14F-4D97-AF65-F5344CB8AC3E}">
        <p14:creationId xmlns:p14="http://schemas.microsoft.com/office/powerpoint/2010/main" val="347211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 grant in every state</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14</a:t>
            </a:fld>
            <a:endParaRPr lang="en-US"/>
          </a:p>
        </p:txBody>
      </p:sp>
    </p:spTree>
    <p:extLst>
      <p:ext uri="{BB962C8B-B14F-4D97-AF65-F5344CB8AC3E}">
        <p14:creationId xmlns:p14="http://schemas.microsoft.com/office/powerpoint/2010/main" val="152501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cool from a plane, what about from the edge of space?!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Had this thought because we’re all about high altitude ballooning here.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Anyone ever done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Yes, 2012 in Australia. GoPro video</a:t>
            </a:r>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15</a:t>
            </a:fld>
            <a:endParaRPr lang="en-US"/>
          </a:p>
        </p:txBody>
      </p:sp>
    </p:spTree>
    <p:extLst>
      <p:ext uri="{BB962C8B-B14F-4D97-AF65-F5344CB8AC3E}">
        <p14:creationId xmlns:p14="http://schemas.microsoft.com/office/powerpoint/2010/main" val="3160416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Thought, hey we could totally do that; there’s the eclipse across the US in 2017 (that I’ve been looking forward to since middle school).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in this culture, it would need to be live or would be too little too late. Sure, we could, right? Beam the data down no problem!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get SGs – one in every state – to do flights as well – cover the whole 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Turns out that there are multiple challenges –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technology (internet in the sky?),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Weight (had to weigh 6 </a:t>
            </a:r>
            <a:r>
              <a:rPr lang="en-US" sz="1200" kern="1200" baseline="0" dirty="0" err="1" smtClean="0">
                <a:solidFill>
                  <a:schemeClr val="tx1"/>
                </a:solidFill>
                <a:effectLst/>
                <a:latin typeface="+mn-lt"/>
                <a:ea typeface="+mn-ea"/>
                <a:cs typeface="+mn-cs"/>
              </a:rPr>
              <a:t>lbs</a:t>
            </a:r>
            <a:r>
              <a:rPr lang="en-US" sz="1200" kern="1200" baseline="0" dirty="0" smtClean="0">
                <a:solidFill>
                  <a:schemeClr val="tx1"/>
                </a:solidFill>
                <a:effectLst/>
                <a:latin typeface="+mn-lt"/>
                <a:ea typeface="+mn-ea"/>
                <a:cs typeface="+mn-cs"/>
              </a:rPr>
              <a:t> or less),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Cost (little financial resources),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Regulations (every flight capable vehicle in the air during those few minutes!),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Bureaucracy (don’t want to bore you with that but is the biggest challenge).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Will get into that in a bit but first talk a bit about why the passion for the project stuck despite the challenges. </a:t>
            </a:r>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16</a:t>
            </a:fld>
            <a:endParaRPr lang="en-US"/>
          </a:p>
        </p:txBody>
      </p:sp>
    </p:spTree>
    <p:extLst>
      <p:ext uri="{BB962C8B-B14F-4D97-AF65-F5344CB8AC3E}">
        <p14:creationId xmlns:p14="http://schemas.microsoft.com/office/powerpoint/2010/main" val="189286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conflict</a:t>
            </a:r>
          </a:p>
          <a:p>
            <a:r>
              <a:rPr lang="en-US" dirty="0" smtClean="0"/>
              <a:t>2014 NSF survey</a:t>
            </a:r>
          </a:p>
          <a:p>
            <a:r>
              <a:rPr lang="en-US" dirty="0" smtClean="0">
                <a:hlinkClick r:id="rId3"/>
              </a:rPr>
              <a:t>http://www.nsf.gov/statistics/seind14/index.cfm/chapter-7/tt07-08</a:t>
            </a:r>
            <a:r>
              <a:rPr lang="en-US" smtClean="0">
                <a:hlinkClick r:id="rId3"/>
              </a:rPr>
              <a:t>.htm</a:t>
            </a:r>
            <a:endParaRPr lang="en-US" dirty="0" smtClean="0"/>
          </a:p>
          <a:p>
            <a:r>
              <a:rPr lang="en-US" dirty="0" smtClean="0">
                <a:hlinkClick r:id="rId4" tooltip="Cmd+Click or tap to follow the link"/>
              </a:rPr>
              <a:t>http://www.npr.org/sections/thetwo-way/2014/02/14/277058739/1-in-4-americans-think-the-sun-goes-around-the-earth-survey-says</a:t>
            </a:r>
            <a:endParaRPr lang="en-US" dirty="0" smtClean="0"/>
          </a:p>
          <a:p>
            <a:endParaRPr lang="en-US" dirty="0" smtClean="0"/>
          </a:p>
          <a:p>
            <a:r>
              <a:rPr lang="en-US" dirty="0" smtClean="0"/>
              <a:t>Don’t blame them; what perspective tells them</a:t>
            </a:r>
          </a:p>
          <a:p>
            <a:r>
              <a:rPr lang="en-US" dirty="0" smtClean="0"/>
              <a:t>Maybe between</a:t>
            </a:r>
            <a:r>
              <a:rPr lang="en-US" baseline="0" dirty="0" smtClean="0"/>
              <a:t> all the eclipse excitement in 2017 we can change this, even just a bit. </a:t>
            </a:r>
          </a:p>
          <a:p>
            <a:r>
              <a:rPr lang="en-US" baseline="0" dirty="0" smtClean="0"/>
              <a:t>Eclipses have a long history of making an impact. For example in 1868, first element discovered off the earth.</a:t>
            </a:r>
            <a:endParaRPr lang="en-US" dirty="0"/>
          </a:p>
        </p:txBody>
      </p:sp>
      <p:sp>
        <p:nvSpPr>
          <p:cNvPr id="4" name="Slide Number Placeholder 3"/>
          <p:cNvSpPr>
            <a:spLocks noGrp="1"/>
          </p:cNvSpPr>
          <p:nvPr>
            <p:ph type="sldNum" sz="quarter" idx="10"/>
          </p:nvPr>
        </p:nvSpPr>
        <p:spPr/>
        <p:txBody>
          <a:bodyPr/>
          <a:lstStyle/>
          <a:p>
            <a:fld id="{9267A8D2-5EA2-4C5D-9C55-212EC16D7D9E}" type="slidenum">
              <a:rPr lang="en-US"/>
              <a:t>19</a:t>
            </a:fld>
            <a:endParaRPr lang="en-US"/>
          </a:p>
        </p:txBody>
      </p:sp>
    </p:spTree>
    <p:extLst>
      <p:ext uri="{BB962C8B-B14F-4D97-AF65-F5344CB8AC3E}">
        <p14:creationId xmlns:p14="http://schemas.microsoft.com/office/powerpoint/2010/main" val="412178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a:t>
            </a:r>
          </a:p>
          <a:p>
            <a:r>
              <a:rPr lang="en-US" sz="1200" kern="1200" baseline="0" dirty="0" smtClean="0">
                <a:solidFill>
                  <a:schemeClr val="tx1"/>
                </a:solidFill>
                <a:effectLst/>
                <a:latin typeface="+mn-lt"/>
                <a:ea typeface="+mn-ea"/>
                <a:cs typeface="+mn-cs"/>
              </a:rPr>
              <a:t>Starting in January 2014 set about convincing NASA to fund the project while still researching how we could do it (internet at 100,000 feet? Too early (Google Loon) or too expensive ($1M communication vans); </a:t>
            </a:r>
          </a:p>
          <a:p>
            <a:r>
              <a:rPr lang="en-US" sz="1200" kern="1200" baseline="0" dirty="0" smtClean="0">
                <a:solidFill>
                  <a:schemeClr val="tx1"/>
                </a:solidFill>
                <a:effectLst/>
                <a:latin typeface="+mn-lt"/>
                <a:ea typeface="+mn-ea"/>
                <a:cs typeface="+mn-cs"/>
              </a:rPr>
              <a:t>entered discussions with the FAA (every flight worthy vehicle in this 80 mile wide space in those few minutes!) to see if would even allow it, </a:t>
            </a:r>
          </a:p>
          <a:p>
            <a:r>
              <a:rPr lang="en-US" sz="1200" kern="1200" baseline="0" dirty="0" smtClean="0">
                <a:solidFill>
                  <a:schemeClr val="tx1"/>
                </a:solidFill>
                <a:effectLst/>
                <a:latin typeface="+mn-lt"/>
                <a:ea typeface="+mn-ea"/>
                <a:cs typeface="+mn-cs"/>
              </a:rPr>
              <a:t>Thinking about how we’d could handle 50 live HD video streams on a webpage with 50 – 500 million views (NASA estimate) </a:t>
            </a:r>
          </a:p>
          <a:p>
            <a:r>
              <a:rPr lang="en-US" sz="1200" kern="1200" baseline="0" dirty="0" smtClean="0">
                <a:solidFill>
                  <a:schemeClr val="tx1"/>
                </a:solidFill>
                <a:effectLst/>
                <a:latin typeface="+mn-lt"/>
                <a:ea typeface="+mn-ea"/>
                <a:cs typeface="+mn-cs"/>
              </a:rPr>
              <a:t>selling it to SGs to work on and pay for their student teams, started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Resolution</a:t>
            </a:r>
          </a:p>
          <a:p>
            <a:r>
              <a:rPr lang="en-US" sz="1200" kern="1200" baseline="0" dirty="0" smtClean="0">
                <a:solidFill>
                  <a:schemeClr val="tx1"/>
                </a:solidFill>
                <a:effectLst/>
                <a:latin typeface="+mn-lt"/>
                <a:ea typeface="+mn-ea"/>
                <a:cs typeface="+mn-cs"/>
              </a:rPr>
              <a:t>Turns out, with a lot of hard work, we could do it – radio modems; though have to build up all the systems selves; create tracking (Iridium), use local wireless commands (</a:t>
            </a:r>
            <a:r>
              <a:rPr lang="en-US" sz="1200" kern="1200" baseline="0" dirty="0" err="1" smtClean="0">
                <a:solidFill>
                  <a:schemeClr val="tx1"/>
                </a:solidFill>
                <a:effectLst/>
                <a:latin typeface="+mn-lt"/>
                <a:ea typeface="+mn-ea"/>
                <a:cs typeface="+mn-cs"/>
              </a:rPr>
              <a:t>Xbee</a:t>
            </a:r>
            <a:r>
              <a:rPr lang="en-US" sz="1200" kern="1200" baseline="0" dirty="0" smtClean="0">
                <a:solidFill>
                  <a:schemeClr val="tx1"/>
                </a:solidFill>
                <a:effectLst/>
                <a:latin typeface="+mn-lt"/>
                <a:ea typeface="+mn-ea"/>
                <a:cs typeface="+mn-cs"/>
              </a:rPr>
              <a:t>); each complete system costs about $3,700.</a:t>
            </a:r>
          </a:p>
          <a:p>
            <a:r>
              <a:rPr lang="en-US" sz="1200" kern="1200" baseline="0" dirty="0" smtClean="0">
                <a:solidFill>
                  <a:schemeClr val="tx1"/>
                </a:solidFill>
                <a:effectLst/>
                <a:latin typeface="+mn-lt"/>
                <a:ea typeface="+mn-ea"/>
                <a:cs typeface="+mn-cs"/>
              </a:rPr>
              <a:t>Have 47 teams from 31 states, have about $1M in NASA funds – half SMD, half SG</a:t>
            </a:r>
          </a:p>
          <a:p>
            <a:r>
              <a:rPr lang="en-US" sz="1200" kern="1200" baseline="0" dirty="0" smtClean="0">
                <a:solidFill>
                  <a:schemeClr val="tx1"/>
                </a:solidFill>
                <a:effectLst/>
                <a:latin typeface="+mn-lt"/>
                <a:ea typeface="+mn-ea"/>
                <a:cs typeface="+mn-cs"/>
              </a:rPr>
              <a:t>Still working on how to handle hits – NASA host or Google/Amazon donation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67A8D2-5EA2-4C5D-9C55-212EC16D7D9E}" type="slidenum">
              <a:rPr lang="en-US"/>
              <a:t>20</a:t>
            </a:fld>
            <a:endParaRPr lang="en-US"/>
          </a:p>
        </p:txBody>
      </p:sp>
    </p:spTree>
    <p:extLst>
      <p:ext uri="{BB962C8B-B14F-4D97-AF65-F5344CB8AC3E}">
        <p14:creationId xmlns:p14="http://schemas.microsoft.com/office/powerpoint/2010/main" val="704965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Example of video from Montana – imagine eclipse shadow coming over this kind of footage.</a:t>
            </a:r>
          </a:p>
          <a:p>
            <a:r>
              <a:rPr lang="en-US" sz="1200" kern="1200" baseline="0" dirty="0" smtClean="0">
                <a:solidFill>
                  <a:schemeClr val="tx1"/>
                </a:solidFill>
                <a:effectLst/>
                <a:latin typeface="+mn-lt"/>
                <a:ea typeface="+mn-ea"/>
                <a:cs typeface="+mn-cs"/>
              </a:rPr>
              <a:t>Personal</a:t>
            </a:r>
          </a:p>
          <a:p>
            <a:r>
              <a:rPr lang="en-US" sz="1200" kern="1200" baseline="0" dirty="0" smtClean="0">
                <a:solidFill>
                  <a:schemeClr val="tx1"/>
                </a:solidFill>
                <a:effectLst/>
                <a:latin typeface="+mn-lt"/>
                <a:ea typeface="+mn-ea"/>
                <a:cs typeface="+mn-cs"/>
              </a:rPr>
              <a:t>Great for general public, those who can’t go. BUT. We’re really close – you can be there in person AND watch online on phone!</a:t>
            </a:r>
            <a:endParaRPr lang="en-US" dirty="0" smtClean="0"/>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21</a:t>
            </a:fld>
            <a:endParaRPr lang="en-US"/>
          </a:p>
        </p:txBody>
      </p:sp>
    </p:spTree>
    <p:extLst>
      <p:ext uri="{BB962C8B-B14F-4D97-AF65-F5344CB8AC3E}">
        <p14:creationId xmlns:p14="http://schemas.microsoft.com/office/powerpoint/2010/main" val="157970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 is solar physics</a:t>
            </a:r>
            <a:r>
              <a:rPr lang="en-US" baseline="0" dirty="0" smtClean="0"/>
              <a:t>. This background definitely influenced why I ended up leading a national eclipse project for NASA.</a:t>
            </a:r>
            <a:r>
              <a:rPr lang="en-US" dirty="0" smtClean="0"/>
              <a:t> I want</a:t>
            </a:r>
            <a:r>
              <a:rPr lang="en-US" baseline="0" dirty="0" smtClean="0"/>
              <a:t> to change your mental model about what the sun is. Won’t accomplish that well with a typical scientific presentation so show you a great video made by an MSU alum. The video has been viewed by over 5 million people. This is probably what the majority of you first picture when you think of the sun. Let’s change that.</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2</a:t>
            </a:fld>
            <a:endParaRPr lang="en-US"/>
          </a:p>
        </p:txBody>
      </p:sp>
    </p:spTree>
    <p:extLst>
      <p:ext uri="{BB962C8B-B14F-4D97-AF65-F5344CB8AC3E}">
        <p14:creationId xmlns:p14="http://schemas.microsoft.com/office/powerpoint/2010/main" val="38481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How much</a:t>
            </a:r>
            <a:r>
              <a:rPr lang="en-US" baseline="0" dirty="0" smtClean="0"/>
              <a:t> coverage at some local places to gauge how for they may want to travel… do they want to travel to see the total solar eclipse happen? Is 95% good enough? </a:t>
            </a:r>
            <a:r>
              <a:rPr lang="en-US" baseline="0" smtClean="0"/>
              <a:t>NOOOO!</a:t>
            </a:r>
            <a:endParaRPr lang="en-US" dirty="0"/>
          </a:p>
        </p:txBody>
      </p:sp>
      <p:sp>
        <p:nvSpPr>
          <p:cNvPr id="4" name="Slide Number Placeholder 3"/>
          <p:cNvSpPr>
            <a:spLocks noGrp="1"/>
          </p:cNvSpPr>
          <p:nvPr>
            <p:ph type="sldNum" sz="quarter" idx="10"/>
          </p:nvPr>
        </p:nvSpPr>
        <p:spPr/>
        <p:txBody>
          <a:bodyPr/>
          <a:lstStyle/>
          <a:p>
            <a:fld id="{849B8387-265F-4F4A-A8F7-95A2BF87AA1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7616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Can become an</a:t>
            </a:r>
            <a:r>
              <a:rPr lang="en-US" baseline="0" dirty="0" smtClean="0"/>
              <a:t> official NASA site. </a:t>
            </a:r>
            <a:r>
              <a:rPr lang="en-US" dirty="0" smtClean="0"/>
              <a:t>Subject matter expert: application</a:t>
            </a:r>
            <a:r>
              <a:rPr lang="en-US" baseline="0" dirty="0" smtClean="0"/>
              <a:t> coming soon.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hlinkClick r:id="rId3"/>
              </a:rPr>
              <a:t>https://eclipse2017.nasa.gov/2017-eclipse-subject-matter-expert-application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25</a:t>
            </a:fld>
            <a:endParaRPr lang="en-US"/>
          </a:p>
        </p:txBody>
      </p:sp>
    </p:spTree>
    <p:extLst>
      <p:ext uri="{BB962C8B-B14F-4D97-AF65-F5344CB8AC3E}">
        <p14:creationId xmlns:p14="http://schemas.microsoft.com/office/powerpoint/2010/main" val="12212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I’ve gotten</a:t>
            </a:r>
            <a:r>
              <a:rPr lang="en-US" baseline="0" dirty="0" smtClean="0"/>
              <a:t> off my soap box and hopefully changed your mental model of the sun, what I’d like to do today is tell you a few stories. </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3</a:t>
            </a:fld>
            <a:endParaRPr lang="en-US"/>
          </a:p>
        </p:txBody>
      </p:sp>
    </p:spTree>
    <p:extLst>
      <p:ext uri="{BB962C8B-B14F-4D97-AF65-F5344CB8AC3E}">
        <p14:creationId xmlns:p14="http://schemas.microsoft.com/office/powerpoint/2010/main" val="118115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Einstein</a:t>
            </a:r>
            <a:r>
              <a:rPr lang="en-US" baseline="0" dirty="0" smtClean="0"/>
              <a:t> was an incredibly creative thinker, innovator, hard worker.</a:t>
            </a:r>
            <a:endParaRPr lang="en-US" dirty="0" smtClean="0"/>
          </a:p>
          <a:p>
            <a:r>
              <a:rPr lang="en-US" dirty="0" smtClean="0"/>
              <a:t>But did you know that</a:t>
            </a:r>
            <a:r>
              <a:rPr lang="en-US" baseline="0" dirty="0" smtClean="0"/>
              <a:t> at first, everyone thought Einstein was crazy?</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4</a:t>
            </a:fld>
            <a:endParaRPr lang="en-US"/>
          </a:p>
        </p:txBody>
      </p:sp>
    </p:spTree>
    <p:extLst>
      <p:ext uri="{BB962C8B-B14F-4D97-AF65-F5344CB8AC3E}">
        <p14:creationId xmlns:p14="http://schemas.microsoft.com/office/powerpoint/2010/main" val="41338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Einstein gave us</a:t>
            </a:r>
            <a:r>
              <a:rPr lang="en-US" baseline="0" dirty="0" smtClean="0"/>
              <a:t> a new way to think about gravity. What holds us firmly to the ground [CLICK], (or pulls us towards the ground as this cat is finding out), keeps our planets in orbit around our sun [CLICK} and  our sun around the galaxy [CLICK] can all be described by warps and curves in the fabric of space (or </a:t>
            </a:r>
            <a:r>
              <a:rPr lang="en-US" baseline="0" dirty="0" err="1" smtClean="0"/>
              <a:t>spacetime</a:t>
            </a:r>
            <a:r>
              <a:rPr lang="en-US" baseline="0" dirty="0" smtClean="0"/>
              <a:t>). [CLICK]</a:t>
            </a:r>
          </a:p>
        </p:txBody>
      </p:sp>
      <p:sp>
        <p:nvSpPr>
          <p:cNvPr id="4" name="Slide Number Placeholder 3"/>
          <p:cNvSpPr>
            <a:spLocks noGrp="1"/>
          </p:cNvSpPr>
          <p:nvPr>
            <p:ph type="sldNum" sz="quarter" idx="10"/>
          </p:nvPr>
        </p:nvSpPr>
        <p:spPr/>
        <p:txBody>
          <a:bodyPr/>
          <a:lstStyle/>
          <a:p>
            <a:fld id="{49DCE266-0F0B-214B-BEAC-B659B1B76EE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4876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Einstein predicted</a:t>
            </a:r>
            <a:r>
              <a:rPr lang="en-US" baseline="0" dirty="0" smtClean="0"/>
              <a:t> that mass warps the “fabric” of space (</a:t>
            </a:r>
            <a:r>
              <a:rPr lang="en-US" baseline="0" dirty="0" err="1" smtClean="0"/>
              <a:t>spacetime</a:t>
            </a:r>
            <a:r>
              <a:rPr lang="en-US" baseline="0" dirty="0" smtClean="0"/>
              <a:t>), but h</a:t>
            </a:r>
            <a:r>
              <a:rPr lang="en-US" dirty="0" smtClean="0"/>
              <a:t>ow do you test something</a:t>
            </a:r>
            <a:r>
              <a:rPr lang="en-US" baseline="0" dirty="0" smtClean="0"/>
              <a:t> like the warping of space? [CLICK]</a:t>
            </a:r>
            <a:endParaRPr lang="en-US" dirty="0" smtClean="0"/>
          </a:p>
          <a:p>
            <a:endParaRPr lang="en-US" baseline="0" dirty="0" smtClean="0"/>
          </a:p>
          <a:p>
            <a:r>
              <a:rPr lang="en-US" baseline="0" dirty="0" smtClean="0"/>
              <a:t>Light travels in straight lines, and what is a straight line on a warped surface? A curve! [CLICK] Einstein predicted that light would bend around massive objects as light follows a straight path within the curved space (</a:t>
            </a:r>
            <a:r>
              <a:rPr lang="en-US" baseline="0" dirty="0" err="1" smtClean="0"/>
              <a:t>spacetime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9DCE266-0F0B-214B-BEAC-B659B1B76EE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2130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Gravitational lensing</a:t>
            </a:r>
          </a:p>
          <a:p>
            <a:r>
              <a:rPr lang="en-US" dirty="0" smtClean="0"/>
              <a:t>In</a:t>
            </a:r>
            <a:r>
              <a:rPr lang="en-US" baseline="0" dirty="0" smtClean="0"/>
              <a:t> order to observe the change in the background stars apparent position, something about the Sun’s angular size must block the Sun’s light… Enter: Total Solar Eclipse</a:t>
            </a:r>
          </a:p>
          <a:p>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7</a:t>
            </a:fld>
            <a:endParaRPr lang="en-US"/>
          </a:p>
        </p:txBody>
      </p:sp>
    </p:spTree>
    <p:extLst>
      <p:ext uri="{BB962C8B-B14F-4D97-AF65-F5344CB8AC3E}">
        <p14:creationId xmlns:p14="http://schemas.microsoft.com/office/powerpoint/2010/main" val="90614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results of the experiment were consistent with Einstein’s theories about gravity and brought Einstein from a nobody into instant fame. </a:t>
            </a:r>
            <a:endParaRPr lang="en-US" dirty="0"/>
          </a:p>
        </p:txBody>
      </p:sp>
      <p:sp>
        <p:nvSpPr>
          <p:cNvPr id="4" name="Slide Number Placeholder 3"/>
          <p:cNvSpPr>
            <a:spLocks noGrp="1"/>
          </p:cNvSpPr>
          <p:nvPr>
            <p:ph type="sldNum" sz="quarter" idx="10"/>
          </p:nvPr>
        </p:nvSpPr>
        <p:spPr/>
        <p:txBody>
          <a:bodyPr/>
          <a:lstStyle/>
          <a:p>
            <a:fld id="{20F136A1-0CF2-4BFC-ABB2-633AC35ABE75}" type="slidenum">
              <a:rPr lang="en-US" smtClean="0"/>
              <a:t>8</a:t>
            </a:fld>
            <a:endParaRPr lang="en-US"/>
          </a:p>
        </p:txBody>
      </p:sp>
    </p:spTree>
    <p:extLst>
      <p:ext uri="{BB962C8B-B14F-4D97-AF65-F5344CB8AC3E}">
        <p14:creationId xmlns:p14="http://schemas.microsoft.com/office/powerpoint/2010/main" val="125853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was 1919. Let’s move forward</a:t>
            </a:r>
            <a:r>
              <a:rPr lang="en-US" baseline="0" dirty="0" smtClean="0"/>
              <a:t> in history to the last total solar eclipse in the </a:t>
            </a:r>
            <a:r>
              <a:rPr lang="en-US" baseline="0" dirty="0" err="1" smtClean="0"/>
              <a:t>contenental</a:t>
            </a:r>
            <a:r>
              <a:rPr lang="en-US" baseline="0" dirty="0" smtClean="0"/>
              <a:t> US.</a:t>
            </a:r>
            <a:endParaRPr lang="en-US" dirty="0" smtClean="0"/>
          </a:p>
          <a:p>
            <a:r>
              <a:rPr lang="en-US" dirty="0" smtClean="0"/>
              <a:t>Raise</a:t>
            </a:r>
            <a:r>
              <a:rPr lang="en-US" baseline="0" dirty="0" smtClean="0"/>
              <a:t> your hand if you’ve seen a total solar eclipse in person. Keep raised if this had a profound impact on you. Last cross country in 1918. Last in continental US 1979. Think about the difference in our culture since then!</a:t>
            </a:r>
            <a:endParaRPr lang="en-US" dirty="0"/>
          </a:p>
        </p:txBody>
      </p:sp>
      <p:sp>
        <p:nvSpPr>
          <p:cNvPr id="4" name="Slide Number Placeholder 3"/>
          <p:cNvSpPr>
            <a:spLocks noGrp="1"/>
          </p:cNvSpPr>
          <p:nvPr>
            <p:ph type="sldNum" sz="quarter" idx="10"/>
          </p:nvPr>
        </p:nvSpPr>
        <p:spPr/>
        <p:txBody>
          <a:bodyPr/>
          <a:lstStyle/>
          <a:p>
            <a:fld id="{EB463D28-DDA0-CA4E-9822-8807E29312AB}" type="slidenum">
              <a:rPr lang="en-US" smtClean="0"/>
              <a:t>9</a:t>
            </a:fld>
            <a:endParaRPr lang="en-US"/>
          </a:p>
        </p:txBody>
      </p:sp>
    </p:spTree>
    <p:extLst>
      <p:ext uri="{BB962C8B-B14F-4D97-AF65-F5344CB8AC3E}">
        <p14:creationId xmlns:p14="http://schemas.microsoft.com/office/powerpoint/2010/main" val="411236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C740EA-CD88-4B21-96F0-5A572F8C708D}"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275279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C740EA-CD88-4B21-96F0-5A572F8C708D}"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329391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C740EA-CD88-4B21-96F0-5A572F8C708D}"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136449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84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47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248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428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661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703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8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C740EA-CD88-4B21-96F0-5A572F8C708D}"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24705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913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26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05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159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65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197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22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0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345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1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740EA-CD88-4B21-96F0-5A572F8C708D}"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599598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854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786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44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809A9-3631-FA4A-B15C-9F5F4DECEB9E}"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28375F-33C3-2B43-ADA1-EA7BD698E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74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073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155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80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515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23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663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C740EA-CD88-4B21-96F0-5A572F8C708D}"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1823917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043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184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81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620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7578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1138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3648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7924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75952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C740EA-CD88-4B21-96F0-5A572F8C708D}" type="datetimeFigureOut">
              <a:rPr lang="en-US" smtClean="0"/>
              <a:t>4/10/17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1964789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6525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9815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4660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72342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7690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6531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2130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8515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4451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123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C740EA-CD88-4B21-96F0-5A572F8C708D}" type="datetimeFigureOut">
              <a:rPr lang="en-US" smtClean="0"/>
              <a:t>4/10/17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349121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1924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3287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39753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614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0356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9875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0191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740EA-CD88-4B21-96F0-5A572F8C708D}" type="datetimeFigureOut">
              <a:rPr lang="en-US" smtClean="0"/>
              <a:t>4/10/17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155952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740EA-CD88-4B21-96F0-5A572F8C708D}"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49394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740EA-CD88-4B21-96F0-5A572F8C708D}"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468DF-B76A-4C1E-B442-05D61636824A}" type="slidenum">
              <a:rPr lang="en-US" smtClean="0"/>
              <a:t>‹#›</a:t>
            </a:fld>
            <a:endParaRPr lang="en-US"/>
          </a:p>
        </p:txBody>
      </p:sp>
    </p:spTree>
    <p:extLst>
      <p:ext uri="{BB962C8B-B14F-4D97-AF65-F5344CB8AC3E}">
        <p14:creationId xmlns:p14="http://schemas.microsoft.com/office/powerpoint/2010/main" val="2938838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740EA-CD88-4B21-96F0-5A572F8C708D}" type="datetimeFigureOut">
              <a:rPr lang="en-US" smtClean="0"/>
              <a:t>4/10/17</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468DF-B76A-4C1E-B442-05D61636824A}" type="slidenum">
              <a:rPr lang="en-US" smtClean="0"/>
              <a:t>‹#›</a:t>
            </a:fld>
            <a:endParaRPr lang="en-US"/>
          </a:p>
        </p:txBody>
      </p:sp>
    </p:spTree>
    <p:extLst>
      <p:ext uri="{BB962C8B-B14F-4D97-AF65-F5344CB8AC3E}">
        <p14:creationId xmlns:p14="http://schemas.microsoft.com/office/powerpoint/2010/main" val="22671615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D1809A9-3631-FA4A-B15C-9F5F4DECEB9E}" type="datetimeFigureOut">
              <a:rPr lang="en-US" smtClean="0">
                <a:solidFill>
                  <a:prstClr val="black">
                    <a:tint val="75000"/>
                  </a:prstClr>
                </a:solidFill>
              </a:rPr>
              <a:pPr defTabSz="457200"/>
              <a:t>4/10/17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828375F-33C3-2B43-ADA1-EA7BD698E3F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68470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D1809A9-3631-FA4A-B15C-9F5F4DECEB9E}" type="datetimeFigureOut">
              <a:rPr lang="en-US" smtClean="0">
                <a:solidFill>
                  <a:prstClr val="black">
                    <a:tint val="75000"/>
                  </a:prstClr>
                </a:solidFill>
              </a:rPr>
              <a:pPr defTabSz="457200"/>
              <a:t>4/10/17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828375F-33C3-2B43-ADA1-EA7BD698E3F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237311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8E886-461E-4163-84A5-5A07EA912BAA}" type="datetimeFigureOut">
              <a:rPr lang="en-US" smtClean="0">
                <a:solidFill>
                  <a:prstClr val="black">
                    <a:tint val="75000"/>
                  </a:prstClr>
                </a:solidFill>
              </a:rPr>
              <a:pPr/>
              <a:t>4/10/17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83F3D-2E15-487D-9576-F2B0785D5E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6692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635871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4/10/17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6523651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57.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1.png"/><Relationship Id="rId1" Type="http://schemas.openxmlformats.org/officeDocument/2006/relationships/slideLayout" Target="../slideLayouts/slideLayout57.xml"/><Relationship Id="rId2"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gif"/><Relationship Id="rId5"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tal-solar-eclipse_ground_NASA.jpg"/>
          <p:cNvPicPr>
            <a:picLocks noChangeAspect="1"/>
          </p:cNvPicPr>
          <p:nvPr/>
        </p:nvPicPr>
        <p:blipFill rotWithShape="1">
          <a:blip r:embed="rId3">
            <a:extLst>
              <a:ext uri="{28A0092B-C50C-407E-A947-70E740481C1C}">
                <a14:useLocalDpi xmlns:a14="http://schemas.microsoft.com/office/drawing/2010/main" val="0"/>
              </a:ext>
            </a:extLst>
          </a:blip>
          <a:srcRect l="15265" r="4408"/>
          <a:stretch/>
        </p:blipFill>
        <p:spPr>
          <a:xfrm>
            <a:off x="-87011" y="-1043254"/>
            <a:ext cx="9545047" cy="9152837"/>
          </a:xfrm>
          <a:prstGeom prst="rect">
            <a:avLst/>
          </a:prstGeom>
        </p:spPr>
      </p:pic>
      <p:sp>
        <p:nvSpPr>
          <p:cNvPr id="2" name="Title 1"/>
          <p:cNvSpPr>
            <a:spLocks noGrp="1"/>
          </p:cNvSpPr>
          <p:nvPr>
            <p:ph type="ctrTitle"/>
          </p:nvPr>
        </p:nvSpPr>
        <p:spPr>
          <a:xfrm>
            <a:off x="2196311" y="2141317"/>
            <a:ext cx="4978401" cy="2126860"/>
          </a:xfrm>
        </p:spPr>
        <p:txBody>
          <a:bodyPr>
            <a:normAutofit fontScale="90000"/>
          </a:bodyPr>
          <a:lstStyle/>
          <a:p>
            <a:r>
              <a:rPr lang="en-US" sz="4900" dirty="0" smtClean="0">
                <a:solidFill>
                  <a:schemeClr val="bg2">
                    <a:lumMod val="40000"/>
                    <a:lumOff val="60000"/>
                  </a:schemeClr>
                </a:solidFill>
              </a:rPr>
              <a:t/>
            </a:r>
            <a:br>
              <a:rPr lang="en-US" sz="4900" dirty="0" smtClean="0">
                <a:solidFill>
                  <a:schemeClr val="bg2">
                    <a:lumMod val="40000"/>
                    <a:lumOff val="60000"/>
                  </a:schemeClr>
                </a:solidFill>
              </a:rPr>
            </a:br>
            <a:r>
              <a:rPr lang="en-US" sz="4000" i="1" dirty="0" smtClean="0">
                <a:solidFill>
                  <a:schemeClr val="bg2">
                    <a:lumMod val="40000"/>
                    <a:lumOff val="60000"/>
                  </a:schemeClr>
                </a:solidFill>
              </a:rPr>
              <a:t>The story of Einstein, imagination, and the Eclipse Ballooning Project</a:t>
            </a:r>
            <a:r>
              <a:rPr lang="en-US" sz="4900" dirty="0" smtClean="0"/>
              <a:t/>
            </a:r>
            <a:br>
              <a:rPr lang="en-US" sz="4900" dirty="0" smtClean="0"/>
            </a:br>
            <a:r>
              <a:rPr lang="en-US" sz="3600" i="1" dirty="0" smtClean="0"/>
              <a:t>OSP Round Table</a:t>
            </a:r>
            <a:br>
              <a:rPr lang="en-US" sz="3600" i="1" dirty="0" smtClean="0"/>
            </a:br>
            <a:r>
              <a:rPr lang="en-US" sz="3600" i="1" dirty="0" smtClean="0"/>
              <a:t>April </a:t>
            </a:r>
            <a:r>
              <a:rPr lang="en-US" sz="3600" i="1" dirty="0" smtClean="0"/>
              <a:t>11</a:t>
            </a:r>
            <a:r>
              <a:rPr lang="en-US" sz="3600" i="1" baseline="30000" dirty="0" smtClean="0"/>
              <a:t>th</a:t>
            </a:r>
            <a:r>
              <a:rPr lang="en-US" sz="3600" i="1" dirty="0" smtClean="0"/>
              <a:t>, 2017</a:t>
            </a:r>
            <a:endParaRPr lang="en-US" sz="3600" i="1" dirty="0"/>
          </a:p>
        </p:txBody>
      </p:sp>
    </p:spTree>
    <p:extLst>
      <p:ext uri="{BB962C8B-B14F-4D97-AF65-F5344CB8AC3E}">
        <p14:creationId xmlns:p14="http://schemas.microsoft.com/office/powerpoint/2010/main" val="3638276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801" y="2011119"/>
            <a:ext cx="3630068" cy="5445100"/>
          </a:xfrm>
          <a:prstGeom prst="rect">
            <a:avLst/>
          </a:prstGeom>
        </p:spPr>
      </p:pic>
      <p:pic>
        <p:nvPicPr>
          <p:cNvPr id="5" name="Picture 4" descr="TSENorAm200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88900"/>
            <a:ext cx="5473700" cy="6680200"/>
          </a:xfrm>
          <a:prstGeom prst="rect">
            <a:avLst/>
          </a:prstGeom>
        </p:spPr>
      </p:pic>
      <p:sp>
        <p:nvSpPr>
          <p:cNvPr id="4" name="Title 1"/>
          <p:cNvSpPr txBox="1">
            <a:spLocks/>
          </p:cNvSpPr>
          <p:nvPr/>
        </p:nvSpPr>
        <p:spPr>
          <a:xfrm>
            <a:off x="444598" y="176108"/>
            <a:ext cx="2796475" cy="25444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accent3">
                    <a:lumMod val="20000"/>
                    <a:lumOff val="80000"/>
                  </a:schemeClr>
                </a:solidFill>
              </a:rPr>
              <a:t>After nearly 4 decades</a:t>
            </a:r>
            <a:endParaRPr lang="en-US" sz="4800" dirty="0">
              <a:solidFill>
                <a:schemeClr val="accent3">
                  <a:lumMod val="20000"/>
                  <a:lumOff val="80000"/>
                </a:schemeClr>
              </a:solidFill>
            </a:endParaRPr>
          </a:p>
        </p:txBody>
      </p:sp>
      <p:sp>
        <p:nvSpPr>
          <p:cNvPr id="13" name="Oval 12"/>
          <p:cNvSpPr/>
          <p:nvPr/>
        </p:nvSpPr>
        <p:spPr>
          <a:xfrm>
            <a:off x="7759581" y="4110527"/>
            <a:ext cx="948583" cy="4785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unar_solar_apocalypse.jpg"/>
          <p:cNvPicPr>
            <a:picLocks noChangeAspect="1"/>
          </p:cNvPicPr>
          <p:nvPr/>
        </p:nvPicPr>
        <p:blipFill rotWithShape="1">
          <a:blip r:embed="rId3">
            <a:extLst>
              <a:ext uri="{28A0092B-C50C-407E-A947-70E740481C1C}">
                <a14:useLocalDpi xmlns:a14="http://schemas.microsoft.com/office/drawing/2010/main" val="0"/>
              </a:ext>
            </a:extLst>
          </a:blip>
          <a:srcRect t="11424" b="15015"/>
          <a:stretch/>
        </p:blipFill>
        <p:spPr>
          <a:xfrm>
            <a:off x="525783" y="498547"/>
            <a:ext cx="8138984" cy="5987137"/>
          </a:xfrm>
          <a:prstGeom prst="rect">
            <a:avLst/>
          </a:prstGeom>
        </p:spPr>
      </p:pic>
    </p:spTree>
    <p:extLst>
      <p:ext uri="{BB962C8B-B14F-4D97-AF65-F5344CB8AC3E}">
        <p14:creationId xmlns:p14="http://schemas.microsoft.com/office/powerpoint/2010/main" val="465673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 Earth, Moon dance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8233" y="1788605"/>
            <a:ext cx="4567534" cy="3425651"/>
          </a:xfrm>
          <a:prstGeom prst="rect">
            <a:avLst/>
          </a:prstGeom>
        </p:spPr>
      </p:pic>
    </p:spTree>
    <p:extLst>
      <p:ext uri="{BB962C8B-B14F-4D97-AF65-F5344CB8AC3E}">
        <p14:creationId xmlns:p14="http://schemas.microsoft.com/office/powerpoint/2010/main" val="2816789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92" y="211668"/>
            <a:ext cx="8742735" cy="5958665"/>
          </a:xfrm>
          <a:prstGeom prst="rect">
            <a:avLst/>
          </a:prstGeom>
        </p:spPr>
      </p:pic>
    </p:spTree>
    <p:extLst>
      <p:ext uri="{BB962C8B-B14F-4D97-AF65-F5344CB8AC3E}">
        <p14:creationId xmlns:p14="http://schemas.microsoft.com/office/powerpoint/2010/main" val="3108045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Montana Space Grant Consortium</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044" y="1606749"/>
            <a:ext cx="3176717" cy="22262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5068" y="4406106"/>
            <a:ext cx="4000500" cy="23145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258" y="3160700"/>
            <a:ext cx="2383128" cy="355998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471" r="18584"/>
          <a:stretch/>
        </p:blipFill>
        <p:spPr>
          <a:xfrm>
            <a:off x="6284" y="1554957"/>
            <a:ext cx="2632397" cy="5165724"/>
          </a:xfrm>
          <a:prstGeom prst="rect">
            <a:avLst/>
          </a:prstGeom>
        </p:spPr>
      </p:pic>
    </p:spTree>
    <p:extLst>
      <p:ext uri="{BB962C8B-B14F-4D97-AF65-F5344CB8AC3E}">
        <p14:creationId xmlns:p14="http://schemas.microsoft.com/office/powerpoint/2010/main" val="1242657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54"/>
            <a:ext cx="8229600" cy="826477"/>
          </a:xfrm>
        </p:spPr>
        <p:txBody>
          <a:bodyPr/>
          <a:lstStyle/>
          <a:p>
            <a:pPr algn="ctr"/>
            <a:r>
              <a:rPr lang="en-US" dirty="0" smtClean="0"/>
              <a:t>High Altitude Ballooning</a:t>
            </a:r>
            <a:endParaRPr lang="en-US" dirty="0"/>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13793" r="24380"/>
          <a:stretch/>
        </p:blipFill>
        <p:spPr>
          <a:xfrm>
            <a:off x="5174314" y="1081064"/>
            <a:ext cx="3604846" cy="5502299"/>
          </a:xfrm>
        </p:spPr>
      </p:pic>
      <p:sp>
        <p:nvSpPr>
          <p:cNvPr id="5" name="Content Placeholder 2"/>
          <p:cNvSpPr txBox="1">
            <a:spLocks/>
          </p:cNvSpPr>
          <p:nvPr/>
        </p:nvSpPr>
        <p:spPr>
          <a:xfrm>
            <a:off x="457200" y="1035991"/>
            <a:ext cx="5037983" cy="18698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Space-like environment</a:t>
            </a:r>
          </a:p>
          <a:p>
            <a:r>
              <a:rPr lang="en-US" dirty="0" smtClean="0"/>
              <a:t>Mission-like</a:t>
            </a:r>
          </a:p>
          <a:p>
            <a:r>
              <a:rPr lang="en-US" dirty="0" smtClean="0"/>
              <a:t>Multidisciplinary</a:t>
            </a:r>
          </a:p>
        </p:txBody>
      </p:sp>
      <p:sp>
        <p:nvSpPr>
          <p:cNvPr id="6" name="Title 1"/>
          <p:cNvSpPr txBox="1">
            <a:spLocks/>
          </p:cNvSpPr>
          <p:nvPr/>
        </p:nvSpPr>
        <p:spPr>
          <a:xfrm>
            <a:off x="5222631" y="1154983"/>
            <a:ext cx="2066192" cy="15354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100,000 feet up; flights last ~2 hours</a:t>
            </a:r>
            <a:endParaRPr lang="en-US" sz="2800" dirty="0">
              <a:solidFill>
                <a:schemeClr val="bg1"/>
              </a:solidFill>
            </a:endParaRPr>
          </a:p>
        </p:txBody>
      </p:sp>
      <p:grpSp>
        <p:nvGrpSpPr>
          <p:cNvPr id="3" name="Group 2"/>
          <p:cNvGrpSpPr/>
          <p:nvPr/>
        </p:nvGrpSpPr>
        <p:grpSpPr>
          <a:xfrm>
            <a:off x="745354" y="2782176"/>
            <a:ext cx="4140806" cy="3679114"/>
            <a:chOff x="1081825" y="2774207"/>
            <a:chExt cx="4140806" cy="3679114"/>
          </a:xfrm>
        </p:grpSpPr>
        <p:pic>
          <p:nvPicPr>
            <p:cNvPr id="11" name="Picture 10" descr="BalloonFlight"/>
            <p:cNvPicPr>
              <a:picLocks noChangeAspect="1"/>
            </p:cNvPicPr>
            <p:nvPr/>
          </p:nvPicPr>
          <p:blipFill rotWithShape="1">
            <a:blip r:embed="rId4">
              <a:extLst>
                <a:ext uri="{28A0092B-C50C-407E-A947-70E740481C1C}">
                  <a14:useLocalDpi xmlns:a14="http://schemas.microsoft.com/office/drawing/2010/main" val="0"/>
                </a:ext>
              </a:extLst>
            </a:blip>
            <a:srcRect l="3600" t="10526" r="2465"/>
            <a:stretch/>
          </p:blipFill>
          <p:spPr bwMode="auto">
            <a:xfrm>
              <a:off x="1081825" y="2774207"/>
              <a:ext cx="4140806" cy="3679114"/>
            </a:xfrm>
            <a:prstGeom prst="rect">
              <a:avLst/>
            </a:prstGeom>
            <a:noFill/>
            <a:ln w="25400">
              <a:solidFill>
                <a:schemeClr val="accent1"/>
              </a:solidFill>
            </a:ln>
            <a:extLst>
              <a:ext uri="{53640926-AAD7-44d8-BBD7-CCE9431645EC}">
                <a14:shadowObscured xmlns="" xmlns:a14="http://schemas.microsoft.com/office/drawing/2010/main"/>
              </a:ext>
            </a:extLst>
          </p:spPr>
        </p:pic>
        <p:sp>
          <p:nvSpPr>
            <p:cNvPr id="12" name="Text Box 2"/>
            <p:cNvSpPr txBox="1">
              <a:spLocks noChangeArrowheads="1"/>
            </p:cNvSpPr>
            <p:nvPr/>
          </p:nvSpPr>
          <p:spPr bwMode="auto">
            <a:xfrm>
              <a:off x="2286833" y="4159137"/>
              <a:ext cx="1731375" cy="122374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Typical high altitude balloon flight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9302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6" y="925421"/>
            <a:ext cx="5654123" cy="3390462"/>
          </a:xfrm>
          <a:prstGeom prst="rect">
            <a:avLst/>
          </a:prstGeom>
        </p:spPr>
      </p:pic>
      <p:pic>
        <p:nvPicPr>
          <p:cNvPr id="31" name="Picture 30" descr="B14.JPG"/>
          <p:cNvPicPr>
            <a:picLocks noChangeAspect="1"/>
          </p:cNvPicPr>
          <p:nvPr/>
        </p:nvPicPr>
        <p:blipFill rotWithShape="1">
          <a:blip r:embed="rId4" cstate="email">
            <a:extLst>
              <a:ext uri="{28A0092B-C50C-407E-A947-70E740481C1C}">
                <a14:useLocalDpi xmlns:a14="http://schemas.microsoft.com/office/drawing/2010/main" val="0"/>
              </a:ext>
            </a:extLst>
          </a:blip>
          <a:srcRect l="5871" t="13375" r="8338" b="11501"/>
          <a:stretch/>
        </p:blipFill>
        <p:spPr>
          <a:xfrm>
            <a:off x="5460264" y="236720"/>
            <a:ext cx="3156232" cy="3693623"/>
          </a:xfrm>
          <a:prstGeom prst="rect">
            <a:avLst/>
          </a:prstGeom>
        </p:spPr>
      </p:pic>
      <p:pic>
        <p:nvPicPr>
          <p:cNvPr id="28" name="Picture 27"/>
          <p:cNvPicPr/>
          <p:nvPr/>
        </p:nvPicPr>
        <p:blipFill>
          <a:blip r:embed="rId5" cstate="print">
            <a:extLst>
              <a:ext uri="{28A0092B-C50C-407E-A947-70E740481C1C}">
                <a14:useLocalDpi xmlns:a14="http://schemas.microsoft.com/office/drawing/2010/main" val="0"/>
              </a:ext>
            </a:extLst>
          </a:blip>
          <a:stretch>
            <a:fillRect/>
          </a:stretch>
        </p:blipFill>
        <p:spPr>
          <a:xfrm>
            <a:off x="1066501" y="3402236"/>
            <a:ext cx="2531177" cy="3241374"/>
          </a:xfrm>
          <a:prstGeom prst="rect">
            <a:avLst/>
          </a:prstGeom>
        </p:spPr>
      </p:pic>
      <p:sp>
        <p:nvSpPr>
          <p:cNvPr id="2" name="Title 1"/>
          <p:cNvSpPr>
            <a:spLocks noGrp="1"/>
          </p:cNvSpPr>
          <p:nvPr>
            <p:ph type="title"/>
          </p:nvPr>
        </p:nvSpPr>
        <p:spPr>
          <a:xfrm>
            <a:off x="249058" y="34006"/>
            <a:ext cx="5604191" cy="1143000"/>
          </a:xfrm>
        </p:spPr>
        <p:txBody>
          <a:bodyPr>
            <a:normAutofit/>
          </a:bodyPr>
          <a:lstStyle/>
          <a:p>
            <a:r>
              <a:rPr lang="en-US" dirty="0" smtClean="0"/>
              <a:t>Eclipse Ballooning</a:t>
            </a:r>
            <a:endParaRPr lang="en-US" dirty="0"/>
          </a:p>
        </p:txBody>
      </p:sp>
      <p:grpSp>
        <p:nvGrpSpPr>
          <p:cNvPr id="7" name="Group 6"/>
          <p:cNvGrpSpPr/>
          <p:nvPr/>
        </p:nvGrpSpPr>
        <p:grpSpPr>
          <a:xfrm>
            <a:off x="3769895" y="3659304"/>
            <a:ext cx="4613390" cy="3083944"/>
            <a:chOff x="3377776" y="1414887"/>
            <a:chExt cx="5123149" cy="4122212"/>
          </a:xfrm>
        </p:grpSpPr>
        <p:pic>
          <p:nvPicPr>
            <p:cNvPr id="6" name="Picture 5" descr="Screen Shot 2014-02-24 at 4.20.14 PM.png"/>
            <p:cNvPicPr>
              <a:picLocks noChangeAspect="1"/>
            </p:cNvPicPr>
            <p:nvPr/>
          </p:nvPicPr>
          <p:blipFill rotWithShape="1">
            <a:blip r:embed="rId6" cstate="email">
              <a:extLst>
                <a:ext uri="{28A0092B-C50C-407E-A947-70E740481C1C}">
                  <a14:useLocalDpi xmlns:a14="http://schemas.microsoft.com/office/drawing/2010/main" val="0"/>
                </a:ext>
              </a:extLst>
            </a:blip>
            <a:srcRect l="18707" t="14805" r="14686"/>
            <a:stretch/>
          </p:blipFill>
          <p:spPr>
            <a:xfrm>
              <a:off x="3377776" y="1414887"/>
              <a:ext cx="5123149" cy="4095476"/>
            </a:xfrm>
            <a:prstGeom prst="rect">
              <a:avLst/>
            </a:prstGeom>
          </p:spPr>
        </p:pic>
        <p:pic>
          <p:nvPicPr>
            <p:cNvPr id="4" name="Picture 3" descr="eclipse_shadow_balloon.jpg.CROP.original-original.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91143" y="2453155"/>
              <a:ext cx="5062659" cy="3083944"/>
            </a:xfrm>
            <a:prstGeom prst="rect">
              <a:avLst/>
            </a:prstGeom>
          </p:spPr>
        </p:pic>
      </p:grpSp>
      <p:cxnSp>
        <p:nvCxnSpPr>
          <p:cNvPr id="19" name="Elbow Connector 18"/>
          <p:cNvCxnSpPr/>
          <p:nvPr/>
        </p:nvCxnSpPr>
        <p:spPr>
          <a:xfrm rot="16200000" flipH="1">
            <a:off x="2002269" y="3015320"/>
            <a:ext cx="3263002" cy="2027961"/>
          </a:xfrm>
          <a:prstGeom prst="bentConnector3">
            <a:avLst>
              <a:gd name="adj1" fmla="val 50000"/>
            </a:avLst>
          </a:prstGeom>
          <a:ln w="7620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Title 1"/>
          <p:cNvSpPr txBox="1">
            <a:spLocks/>
          </p:cNvSpPr>
          <p:nvPr/>
        </p:nvSpPr>
        <p:spPr>
          <a:xfrm rot="19905667">
            <a:off x="4090679" y="5372662"/>
            <a:ext cx="3622844"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Hundreds of millions</a:t>
            </a:r>
            <a:endParaRPr lang="en-US" dirty="0"/>
          </a:p>
        </p:txBody>
      </p:sp>
    </p:spTree>
    <p:extLst>
      <p:ext uri="{BB962C8B-B14F-4D97-AF65-F5344CB8AC3E}">
        <p14:creationId xmlns:p14="http://schemas.microsoft.com/office/powerpoint/2010/main" val="500643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Primary Challenges</a:t>
            </a:r>
            <a:endParaRPr lang="en-US" sz="4800" dirty="0"/>
          </a:p>
        </p:txBody>
      </p:sp>
      <p:sp>
        <p:nvSpPr>
          <p:cNvPr id="3" name="Content Placeholder 2"/>
          <p:cNvSpPr>
            <a:spLocks noGrp="1"/>
          </p:cNvSpPr>
          <p:nvPr>
            <p:ph idx="1"/>
          </p:nvPr>
        </p:nvSpPr>
        <p:spPr/>
        <p:txBody>
          <a:bodyPr>
            <a:normAutofit/>
          </a:bodyPr>
          <a:lstStyle/>
          <a:p>
            <a:pPr marL="0" indent="0">
              <a:lnSpc>
                <a:spcPct val="100000"/>
              </a:lnSpc>
              <a:spcBef>
                <a:spcPts val="0"/>
              </a:spcBef>
              <a:buNone/>
              <a:defRPr/>
            </a:pPr>
            <a:r>
              <a:rPr lang="en-US" sz="3600" dirty="0" smtClean="0"/>
              <a:t>Technology </a:t>
            </a:r>
          </a:p>
          <a:p>
            <a:pPr marL="0" indent="0">
              <a:lnSpc>
                <a:spcPct val="100000"/>
              </a:lnSpc>
              <a:spcBef>
                <a:spcPts val="0"/>
              </a:spcBef>
              <a:buNone/>
              <a:defRPr/>
            </a:pPr>
            <a:r>
              <a:rPr lang="en-US" sz="3600" dirty="0" smtClean="0"/>
              <a:t>Weight</a:t>
            </a:r>
            <a:endParaRPr lang="en-US" sz="3600" dirty="0"/>
          </a:p>
          <a:p>
            <a:pPr marL="0" indent="0">
              <a:lnSpc>
                <a:spcPct val="100000"/>
              </a:lnSpc>
              <a:spcBef>
                <a:spcPts val="0"/>
              </a:spcBef>
              <a:buNone/>
              <a:defRPr/>
            </a:pPr>
            <a:r>
              <a:rPr lang="en-US" sz="3600" dirty="0" smtClean="0"/>
              <a:t>Cost</a:t>
            </a:r>
            <a:endParaRPr lang="en-US" sz="3600" dirty="0"/>
          </a:p>
          <a:p>
            <a:pPr marL="0" indent="0">
              <a:lnSpc>
                <a:spcPct val="100000"/>
              </a:lnSpc>
              <a:spcBef>
                <a:spcPts val="0"/>
              </a:spcBef>
              <a:buNone/>
              <a:defRPr/>
            </a:pPr>
            <a:r>
              <a:rPr lang="en-US" sz="3600" dirty="0" smtClean="0"/>
              <a:t>Regulations</a:t>
            </a:r>
            <a:endParaRPr lang="en-US" sz="3600" dirty="0"/>
          </a:p>
          <a:p>
            <a:pPr marL="0" indent="0">
              <a:lnSpc>
                <a:spcPct val="100000"/>
              </a:lnSpc>
              <a:spcBef>
                <a:spcPts val="0"/>
              </a:spcBef>
              <a:buNone/>
              <a:defRPr/>
            </a:pPr>
            <a:r>
              <a:rPr lang="en-US" sz="3600" dirty="0" smtClean="0"/>
              <a:t>Bureaucracy</a:t>
            </a:r>
          </a:p>
          <a:p>
            <a:pPr marL="0" indent="0">
              <a:lnSpc>
                <a:spcPct val="100000"/>
              </a:lnSpc>
              <a:spcBef>
                <a:spcPts val="0"/>
              </a:spcBef>
              <a:buNone/>
              <a:defRPr/>
            </a:pPr>
            <a:r>
              <a:rPr lang="en-US" sz="3600" dirty="0" smtClean="0"/>
              <a:t>Massive collaboration</a:t>
            </a:r>
          </a:p>
          <a:p>
            <a:pPr marL="0" indent="0">
              <a:lnSpc>
                <a:spcPct val="100000"/>
              </a:lnSpc>
              <a:spcBef>
                <a:spcPts val="0"/>
              </a:spcBef>
              <a:buNone/>
              <a:defRPr/>
            </a:pPr>
            <a:r>
              <a:rPr lang="en-US" sz="3600" dirty="0" smtClean="0"/>
              <a:t>Time</a:t>
            </a:r>
            <a:endParaRPr lang="en-US" sz="3600" dirty="0"/>
          </a:p>
        </p:txBody>
      </p:sp>
    </p:spTree>
    <p:extLst>
      <p:ext uri="{BB962C8B-B14F-4D97-AF65-F5344CB8AC3E}">
        <p14:creationId xmlns:p14="http://schemas.microsoft.com/office/powerpoint/2010/main" val="49503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409" y="84817"/>
            <a:ext cx="4414323" cy="668836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32" t="5546" r="7431" b="7498"/>
          <a:stretch/>
        </p:blipFill>
        <p:spPr>
          <a:xfrm>
            <a:off x="175466" y="1284767"/>
            <a:ext cx="4386943" cy="4049486"/>
          </a:xfrm>
          <a:prstGeom prst="rect">
            <a:avLst/>
          </a:prstGeom>
        </p:spPr>
      </p:pic>
    </p:spTree>
    <p:extLst>
      <p:ext uri="{BB962C8B-B14F-4D97-AF65-F5344CB8AC3E}">
        <p14:creationId xmlns:p14="http://schemas.microsoft.com/office/powerpoint/2010/main" val="1551943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2296583" y="0"/>
          <a:ext cx="6847417" cy="66992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64466" y="3803764"/>
            <a:ext cx="2430162" cy="1569660"/>
          </a:xfrm>
          <a:prstGeom prst="rect">
            <a:avLst/>
          </a:prstGeom>
          <a:noFill/>
        </p:spPr>
        <p:txBody>
          <a:bodyPr wrap="square" rtlCol="0">
            <a:spAutoFit/>
          </a:bodyPr>
          <a:lstStyle/>
          <a:p>
            <a:r>
              <a:rPr lang="en-US" sz="3200" dirty="0"/>
              <a:t>Let’s try to change this!</a:t>
            </a:r>
          </a:p>
        </p:txBody>
      </p:sp>
      <p:cxnSp>
        <p:nvCxnSpPr>
          <p:cNvPr id="10" name="Straight Arrow Connector 9"/>
          <p:cNvCxnSpPr/>
          <p:nvPr/>
        </p:nvCxnSpPr>
        <p:spPr>
          <a:xfrm flipV="1">
            <a:off x="1579778" y="2465917"/>
            <a:ext cx="2579472" cy="14754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594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solar physics?</a:t>
            </a:r>
            <a:endParaRPr lang="en-US" dirty="0"/>
          </a:p>
        </p:txBody>
      </p:sp>
      <p:sp>
        <p:nvSpPr>
          <p:cNvPr id="4" name="Oval 3"/>
          <p:cNvSpPr/>
          <p:nvPr/>
        </p:nvSpPr>
        <p:spPr>
          <a:xfrm>
            <a:off x="2571750" y="1790700"/>
            <a:ext cx="4000500" cy="40005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471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02" y="349662"/>
            <a:ext cx="5099287" cy="1400530"/>
          </a:xfrm>
        </p:spPr>
        <p:txBody>
          <a:bodyPr/>
          <a:lstStyle/>
          <a:p>
            <a:r>
              <a:rPr lang="en-US" dirty="0"/>
              <a:t>How it all works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601" r="23657" b="9752"/>
          <a:stretch/>
        </p:blipFill>
        <p:spPr>
          <a:xfrm>
            <a:off x="4759110" y="3206160"/>
            <a:ext cx="4202010" cy="3304360"/>
          </a:xfrm>
          <a:prstGeom prst="rect">
            <a:avLst/>
          </a:prstGeom>
        </p:spPr>
      </p:pic>
      <p:sp>
        <p:nvSpPr>
          <p:cNvPr id="7" name="TextBox 6"/>
          <p:cNvSpPr txBox="1"/>
          <p:nvPr/>
        </p:nvSpPr>
        <p:spPr>
          <a:xfrm>
            <a:off x="201246" y="3953829"/>
            <a:ext cx="1883664" cy="646331"/>
          </a:xfrm>
          <a:prstGeom prst="rect">
            <a:avLst/>
          </a:prstGeom>
          <a:solidFill>
            <a:schemeClr val="bg1">
              <a:lumMod val="75000"/>
              <a:lumOff val="25000"/>
            </a:schemeClr>
          </a:solidFill>
        </p:spPr>
        <p:txBody>
          <a:bodyPr wrap="square" rtlCol="0">
            <a:spAutoFit/>
          </a:bodyPr>
          <a:lstStyle/>
          <a:p>
            <a:r>
              <a:rPr lang="en-US" dirty="0"/>
              <a:t>Ground station antennas</a:t>
            </a:r>
          </a:p>
        </p:txBody>
      </p:sp>
      <p:grpSp>
        <p:nvGrpSpPr>
          <p:cNvPr id="12" name="Group 11"/>
          <p:cNvGrpSpPr/>
          <p:nvPr/>
        </p:nvGrpSpPr>
        <p:grpSpPr>
          <a:xfrm>
            <a:off x="6904201" y="300318"/>
            <a:ext cx="1289304" cy="2523744"/>
            <a:chOff x="4937760" y="1499616"/>
            <a:chExt cx="1289304" cy="2523744"/>
          </a:xfrm>
        </p:grpSpPr>
        <p:sp>
          <p:nvSpPr>
            <p:cNvPr id="8" name="Teardrop 7"/>
            <p:cNvSpPr/>
            <p:nvPr/>
          </p:nvSpPr>
          <p:spPr>
            <a:xfrm rot="8427686">
              <a:off x="4937760" y="1499616"/>
              <a:ext cx="1289304" cy="138988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7"/>
            </p:cNvCxnSpPr>
            <p:nvPr/>
          </p:nvCxnSpPr>
          <p:spPr>
            <a:xfrm flipH="1">
              <a:off x="5458968" y="3140882"/>
              <a:ext cx="68690" cy="54415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84648" y="3657600"/>
              <a:ext cx="512064"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5086939" y="2643827"/>
            <a:ext cx="1883664" cy="369332"/>
          </a:xfrm>
          <a:prstGeom prst="rect">
            <a:avLst/>
          </a:prstGeom>
          <a:solidFill>
            <a:schemeClr val="bg1">
              <a:lumMod val="75000"/>
              <a:lumOff val="25000"/>
            </a:schemeClr>
          </a:solidFill>
        </p:spPr>
        <p:txBody>
          <a:bodyPr wrap="square" rtlCol="0">
            <a:spAutoFit/>
          </a:bodyPr>
          <a:lstStyle/>
          <a:p>
            <a:r>
              <a:rPr lang="en-US" dirty="0"/>
              <a:t>Iridium Modem</a:t>
            </a:r>
          </a:p>
        </p:txBody>
      </p:sp>
      <p:sp>
        <p:nvSpPr>
          <p:cNvPr id="14" name="TextBox 13"/>
          <p:cNvSpPr txBox="1"/>
          <p:nvPr/>
        </p:nvSpPr>
        <p:spPr>
          <a:xfrm>
            <a:off x="337831" y="2643827"/>
            <a:ext cx="1612446" cy="369332"/>
          </a:xfrm>
          <a:prstGeom prst="rect">
            <a:avLst/>
          </a:prstGeom>
          <a:solidFill>
            <a:schemeClr val="bg1">
              <a:lumMod val="75000"/>
              <a:lumOff val="25000"/>
            </a:schemeClr>
          </a:solidFill>
        </p:spPr>
        <p:txBody>
          <a:bodyPr wrap="square" rtlCol="0">
            <a:spAutoFit/>
          </a:bodyPr>
          <a:lstStyle/>
          <a:p>
            <a:r>
              <a:rPr lang="en-US" dirty="0"/>
              <a:t>900 MHz still</a:t>
            </a:r>
          </a:p>
        </p:txBody>
      </p:sp>
      <p:sp>
        <p:nvSpPr>
          <p:cNvPr id="15" name="TextBox 14"/>
          <p:cNvSpPr txBox="1"/>
          <p:nvPr/>
        </p:nvSpPr>
        <p:spPr>
          <a:xfrm>
            <a:off x="2609453" y="2643827"/>
            <a:ext cx="1816554" cy="369332"/>
          </a:xfrm>
          <a:prstGeom prst="rect">
            <a:avLst/>
          </a:prstGeom>
          <a:solidFill>
            <a:schemeClr val="bg1">
              <a:lumMod val="75000"/>
              <a:lumOff val="25000"/>
            </a:schemeClr>
          </a:solidFill>
        </p:spPr>
        <p:txBody>
          <a:bodyPr wrap="square" rtlCol="0">
            <a:spAutoFit/>
          </a:bodyPr>
          <a:lstStyle/>
          <a:p>
            <a:r>
              <a:rPr lang="en-US" dirty="0"/>
              <a:t>5.8 GHz video</a:t>
            </a:r>
          </a:p>
        </p:txBody>
      </p:sp>
      <p:sp>
        <p:nvSpPr>
          <p:cNvPr id="16" name="TextBox 15"/>
          <p:cNvSpPr txBox="1"/>
          <p:nvPr/>
        </p:nvSpPr>
        <p:spPr>
          <a:xfrm>
            <a:off x="2573510" y="3953829"/>
            <a:ext cx="1883664" cy="646331"/>
          </a:xfrm>
          <a:prstGeom prst="rect">
            <a:avLst/>
          </a:prstGeom>
          <a:solidFill>
            <a:schemeClr val="bg1">
              <a:lumMod val="75000"/>
              <a:lumOff val="25000"/>
            </a:schemeClr>
          </a:solidFill>
        </p:spPr>
        <p:txBody>
          <a:bodyPr wrap="square" rtlCol="0">
            <a:spAutoFit/>
          </a:bodyPr>
          <a:lstStyle/>
          <a:p>
            <a:r>
              <a:rPr lang="en-US" dirty="0"/>
              <a:t>Ground station computer</a:t>
            </a:r>
          </a:p>
        </p:txBody>
      </p:sp>
      <p:sp>
        <p:nvSpPr>
          <p:cNvPr id="17" name="TextBox 16"/>
          <p:cNvSpPr txBox="1"/>
          <p:nvPr/>
        </p:nvSpPr>
        <p:spPr>
          <a:xfrm>
            <a:off x="1739623" y="6038500"/>
            <a:ext cx="640322" cy="374825"/>
          </a:xfrm>
          <a:prstGeom prst="rect">
            <a:avLst/>
          </a:prstGeom>
          <a:solidFill>
            <a:schemeClr val="bg1">
              <a:lumMod val="75000"/>
              <a:lumOff val="25000"/>
            </a:schemeClr>
          </a:solidFill>
        </p:spPr>
        <p:txBody>
          <a:bodyPr wrap="square" rtlCol="0">
            <a:spAutoFit/>
          </a:bodyPr>
          <a:lstStyle/>
          <a:p>
            <a:r>
              <a:rPr lang="en-US" dirty="0"/>
              <a:t>Web</a:t>
            </a:r>
          </a:p>
        </p:txBody>
      </p:sp>
      <p:sp>
        <p:nvSpPr>
          <p:cNvPr id="18" name="TextBox 17"/>
          <p:cNvSpPr txBox="1"/>
          <p:nvPr/>
        </p:nvSpPr>
        <p:spPr>
          <a:xfrm>
            <a:off x="1537741" y="5019150"/>
            <a:ext cx="1071712" cy="382268"/>
          </a:xfrm>
          <a:prstGeom prst="rect">
            <a:avLst/>
          </a:prstGeom>
          <a:solidFill>
            <a:schemeClr val="bg1">
              <a:lumMod val="75000"/>
              <a:lumOff val="25000"/>
            </a:schemeClr>
          </a:solidFill>
        </p:spPr>
        <p:txBody>
          <a:bodyPr wrap="square" rtlCol="0">
            <a:spAutoFit/>
          </a:bodyPr>
          <a:lstStyle/>
          <a:p>
            <a:r>
              <a:rPr lang="en-US" dirty="0"/>
              <a:t>Ethernet</a:t>
            </a:r>
          </a:p>
        </p:txBody>
      </p:sp>
      <p:sp>
        <p:nvSpPr>
          <p:cNvPr id="19" name="TextBox 18"/>
          <p:cNvSpPr txBox="1"/>
          <p:nvPr/>
        </p:nvSpPr>
        <p:spPr>
          <a:xfrm>
            <a:off x="5567107" y="1067692"/>
            <a:ext cx="1325802" cy="369332"/>
          </a:xfrm>
          <a:prstGeom prst="rect">
            <a:avLst/>
          </a:prstGeom>
          <a:solidFill>
            <a:schemeClr val="bg1">
              <a:lumMod val="75000"/>
              <a:lumOff val="25000"/>
            </a:schemeClr>
          </a:solidFill>
        </p:spPr>
        <p:txBody>
          <a:bodyPr wrap="square" rtlCol="0">
            <a:spAutoFit/>
          </a:bodyPr>
          <a:lstStyle/>
          <a:p>
            <a:r>
              <a:rPr lang="en-US" dirty="0"/>
              <a:t>terminate</a:t>
            </a:r>
          </a:p>
        </p:txBody>
      </p:sp>
      <p:sp>
        <p:nvSpPr>
          <p:cNvPr id="20" name="TextBox 19"/>
          <p:cNvSpPr txBox="1"/>
          <p:nvPr/>
        </p:nvSpPr>
        <p:spPr>
          <a:xfrm>
            <a:off x="5811522" y="1565526"/>
            <a:ext cx="823038" cy="369332"/>
          </a:xfrm>
          <a:prstGeom prst="rect">
            <a:avLst/>
          </a:prstGeom>
          <a:solidFill>
            <a:schemeClr val="bg1">
              <a:lumMod val="75000"/>
              <a:lumOff val="25000"/>
            </a:schemeClr>
          </a:solidFill>
        </p:spPr>
        <p:txBody>
          <a:bodyPr wrap="square" rtlCol="0">
            <a:spAutoFit/>
          </a:bodyPr>
          <a:lstStyle/>
          <a:p>
            <a:r>
              <a:rPr lang="en-US" dirty="0" err="1"/>
              <a:t>Xbee</a:t>
            </a:r>
            <a:endParaRPr lang="en-US" dirty="0"/>
          </a:p>
        </p:txBody>
      </p:sp>
      <p:sp>
        <p:nvSpPr>
          <p:cNvPr id="21" name="TextBox 20"/>
          <p:cNvSpPr txBox="1"/>
          <p:nvPr/>
        </p:nvSpPr>
        <p:spPr>
          <a:xfrm>
            <a:off x="1350835" y="5535293"/>
            <a:ext cx="1384770" cy="369332"/>
          </a:xfrm>
          <a:prstGeom prst="rect">
            <a:avLst/>
          </a:prstGeom>
          <a:solidFill>
            <a:schemeClr val="bg1">
              <a:lumMod val="75000"/>
              <a:lumOff val="25000"/>
            </a:schemeClr>
          </a:solidFill>
        </p:spPr>
        <p:txBody>
          <a:bodyPr wrap="square" rtlCol="0">
            <a:spAutoFit/>
          </a:bodyPr>
          <a:lstStyle/>
          <a:p>
            <a:r>
              <a:rPr lang="en-US" dirty="0"/>
              <a:t>Data server</a:t>
            </a:r>
          </a:p>
        </p:txBody>
      </p:sp>
      <p:sp>
        <p:nvSpPr>
          <p:cNvPr id="22" name="TextBox 21"/>
          <p:cNvSpPr txBox="1"/>
          <p:nvPr/>
        </p:nvSpPr>
        <p:spPr>
          <a:xfrm>
            <a:off x="5750943" y="2084716"/>
            <a:ext cx="823038" cy="369332"/>
          </a:xfrm>
          <a:prstGeom prst="rect">
            <a:avLst/>
          </a:prstGeom>
          <a:solidFill>
            <a:schemeClr val="bg1">
              <a:lumMod val="75000"/>
              <a:lumOff val="25000"/>
            </a:schemeClr>
          </a:solidFill>
        </p:spPr>
        <p:txBody>
          <a:bodyPr wrap="square" rtlCol="0">
            <a:spAutoFit/>
          </a:bodyPr>
          <a:lstStyle/>
          <a:p>
            <a:r>
              <a:rPr lang="en-US" dirty="0" err="1"/>
              <a:t>Xbee</a:t>
            </a:r>
            <a:endParaRPr lang="en-US" dirty="0"/>
          </a:p>
        </p:txBody>
      </p:sp>
    </p:spTree>
    <p:extLst>
      <p:ext uri="{BB962C8B-B14F-4D97-AF65-F5344CB8AC3E}">
        <p14:creationId xmlns:p14="http://schemas.microsoft.com/office/powerpoint/2010/main" val="278568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56034" y="2785134"/>
            <a:ext cx="4978401" cy="687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i="1" dirty="0" smtClean="0"/>
              <a:t>It’s all about perspective</a:t>
            </a:r>
            <a:endParaRPr lang="en-US" sz="6000" i="1" dirty="0"/>
          </a:p>
        </p:txBody>
      </p:sp>
    </p:spTree>
    <p:extLst>
      <p:ext uri="{BB962C8B-B14F-4D97-AF65-F5344CB8AC3E}">
        <p14:creationId xmlns:p14="http://schemas.microsoft.com/office/powerpoint/2010/main" val="1249442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883"/>
            <a:ext cx="8229600" cy="1143000"/>
          </a:xfrm>
        </p:spPr>
        <p:txBody>
          <a:bodyPr/>
          <a:lstStyle/>
          <a:p>
            <a:r>
              <a:rPr lang="en-US" dirty="0" smtClean="0"/>
              <a:t>Eclipse Radiosonde Science </a:t>
            </a:r>
            <a:endParaRPr lang="en-US" dirty="0"/>
          </a:p>
        </p:txBody>
      </p:sp>
      <p:sp>
        <p:nvSpPr>
          <p:cNvPr id="3" name="Content Placeholder 2"/>
          <p:cNvSpPr>
            <a:spLocks noGrp="1"/>
          </p:cNvSpPr>
          <p:nvPr>
            <p:ph idx="1"/>
          </p:nvPr>
        </p:nvSpPr>
        <p:spPr>
          <a:xfrm>
            <a:off x="457200" y="960703"/>
            <a:ext cx="8229600" cy="1504244"/>
          </a:xfrm>
        </p:spPr>
        <p:txBody>
          <a:bodyPr>
            <a:normAutofit/>
          </a:bodyPr>
          <a:lstStyle/>
          <a:p>
            <a:pPr marL="0" indent="0">
              <a:buNone/>
            </a:pPr>
            <a:r>
              <a:rPr lang="en-US" dirty="0" smtClean="0"/>
              <a:t>What happens in the atmosphere as the eclipse shadow blasts across 3,000 miles in 90 minutes?</a:t>
            </a:r>
          </a:p>
        </p:txBody>
      </p:sp>
      <p:sp>
        <p:nvSpPr>
          <p:cNvPr id="5" name="Content Placeholder 2"/>
          <p:cNvSpPr txBox="1">
            <a:spLocks/>
          </p:cNvSpPr>
          <p:nvPr/>
        </p:nvSpPr>
        <p:spPr>
          <a:xfrm>
            <a:off x="457200" y="5974536"/>
            <a:ext cx="8229600" cy="7196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t>How do we measure that?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951" t="5659" r="33128" b="4924"/>
          <a:stretch/>
        </p:blipFill>
        <p:spPr>
          <a:xfrm>
            <a:off x="165834" y="2047546"/>
            <a:ext cx="582732" cy="383635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3028"/>
          <a:stretch/>
        </p:blipFill>
        <p:spPr>
          <a:xfrm>
            <a:off x="4807219" y="2047547"/>
            <a:ext cx="4171978" cy="368996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577"/>
          <a:stretch/>
        </p:blipFill>
        <p:spPr>
          <a:xfrm>
            <a:off x="895322" y="2237111"/>
            <a:ext cx="3765141" cy="3457222"/>
          </a:xfrm>
          <a:prstGeom prst="rect">
            <a:avLst/>
          </a:prstGeom>
        </p:spPr>
      </p:pic>
    </p:spTree>
    <p:extLst>
      <p:ext uri="{BB962C8B-B14F-4D97-AF65-F5344CB8AC3E}">
        <p14:creationId xmlns:p14="http://schemas.microsoft.com/office/powerpoint/2010/main" val="1454476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430" y="753788"/>
            <a:ext cx="8716188" cy="5949708"/>
          </a:xfrm>
        </p:spPr>
      </p:pic>
      <p:sp>
        <p:nvSpPr>
          <p:cNvPr id="2" name="Title 1"/>
          <p:cNvSpPr>
            <a:spLocks noGrp="1"/>
          </p:cNvSpPr>
          <p:nvPr>
            <p:ph type="title"/>
          </p:nvPr>
        </p:nvSpPr>
        <p:spPr>
          <a:xfrm>
            <a:off x="628649" y="33724"/>
            <a:ext cx="7886700" cy="951573"/>
          </a:xfrm>
        </p:spPr>
        <p:txBody>
          <a:bodyPr/>
          <a:lstStyle/>
          <a:p>
            <a:pPr algn="ctr"/>
            <a:r>
              <a:rPr lang="en-US" dirty="0" smtClean="0">
                <a:solidFill>
                  <a:schemeClr val="bg1"/>
                </a:solidFill>
              </a:rPr>
              <a:t>Your Local Eclipse</a:t>
            </a:r>
            <a:endParaRPr lang="en-US" dirty="0">
              <a:solidFill>
                <a:schemeClr val="bg1"/>
              </a:solidFill>
            </a:endParaRPr>
          </a:p>
        </p:txBody>
      </p:sp>
      <p:sp>
        <p:nvSpPr>
          <p:cNvPr id="5" name="TextBox 4"/>
          <p:cNvSpPr txBox="1"/>
          <p:nvPr/>
        </p:nvSpPr>
        <p:spPr>
          <a:xfrm>
            <a:off x="7370775" y="5280839"/>
            <a:ext cx="1257780" cy="369332"/>
          </a:xfrm>
          <a:prstGeom prst="rect">
            <a:avLst/>
          </a:prstGeom>
          <a:solidFill>
            <a:schemeClr val="accent1">
              <a:alpha val="75000"/>
            </a:schemeClr>
          </a:solidFill>
        </p:spPr>
        <p:txBody>
          <a:bodyPr wrap="none" rtlCol="0">
            <a:spAutoFit/>
          </a:bodyPr>
          <a:lstStyle/>
          <a:p>
            <a:pPr algn="ctr"/>
            <a:r>
              <a:rPr lang="en-US" b="1" dirty="0" smtClean="0">
                <a:solidFill>
                  <a:prstClr val="black"/>
                </a:solidFill>
              </a:rPr>
              <a:t>Casper, </a:t>
            </a:r>
            <a:r>
              <a:rPr lang="en-US" b="1" dirty="0">
                <a:solidFill>
                  <a:prstClr val="black"/>
                </a:solidFill>
              </a:rPr>
              <a:t>WY</a:t>
            </a:r>
          </a:p>
        </p:txBody>
      </p:sp>
      <p:cxnSp>
        <p:nvCxnSpPr>
          <p:cNvPr id="7" name="Straight Arrow Connector 6"/>
          <p:cNvCxnSpPr>
            <a:stCxn id="5" idx="1"/>
          </p:cNvCxnSpPr>
          <p:nvPr/>
        </p:nvCxnSpPr>
        <p:spPr>
          <a:xfrm flipH="1">
            <a:off x="6624084" y="5465505"/>
            <a:ext cx="746691" cy="6482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15176" y="2299160"/>
            <a:ext cx="1800173" cy="646331"/>
          </a:xfrm>
          <a:prstGeom prst="rect">
            <a:avLst/>
          </a:prstGeom>
          <a:solidFill>
            <a:schemeClr val="accent1">
              <a:alpha val="70000"/>
            </a:schemeClr>
          </a:solidFill>
        </p:spPr>
        <p:txBody>
          <a:bodyPr wrap="none" rtlCol="0">
            <a:spAutoFit/>
          </a:bodyPr>
          <a:lstStyle/>
          <a:p>
            <a:pPr algn="ctr"/>
            <a:r>
              <a:rPr lang="en-US" b="1" dirty="0" smtClean="0">
                <a:solidFill>
                  <a:prstClr val="black"/>
                </a:solidFill>
              </a:rPr>
              <a:t>Billings, </a:t>
            </a:r>
            <a:r>
              <a:rPr lang="en-US" b="1" dirty="0">
                <a:solidFill>
                  <a:prstClr val="black"/>
                </a:solidFill>
              </a:rPr>
              <a:t>MT</a:t>
            </a:r>
          </a:p>
          <a:p>
            <a:pPr algn="ctr"/>
            <a:r>
              <a:rPr lang="en-US" b="1" dirty="0" smtClean="0">
                <a:solidFill>
                  <a:prstClr val="black"/>
                </a:solidFill>
              </a:rPr>
              <a:t>94% </a:t>
            </a:r>
            <a:r>
              <a:rPr lang="en-US" b="1" dirty="0">
                <a:solidFill>
                  <a:prstClr val="black"/>
                </a:solidFill>
              </a:rPr>
              <a:t>Obscuration</a:t>
            </a:r>
          </a:p>
        </p:txBody>
      </p:sp>
      <p:cxnSp>
        <p:nvCxnSpPr>
          <p:cNvPr id="11" name="Straight Arrow Connector 10"/>
          <p:cNvCxnSpPr>
            <a:stCxn id="10" idx="1"/>
          </p:cNvCxnSpPr>
          <p:nvPr/>
        </p:nvCxnSpPr>
        <p:spPr>
          <a:xfrm flipH="1">
            <a:off x="4901609" y="2622326"/>
            <a:ext cx="1813567" cy="131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82064" y="3268657"/>
            <a:ext cx="845761" cy="2577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442869" y="4646428"/>
            <a:ext cx="93644" cy="996773"/>
          </a:xfrm>
          <a:prstGeom prst="straightConnector1">
            <a:avLst/>
          </a:prstGeom>
          <a:ln w="412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36513" y="4785522"/>
            <a:ext cx="1040798" cy="707886"/>
          </a:xfrm>
          <a:prstGeom prst="rect">
            <a:avLst/>
          </a:prstGeom>
          <a:noFill/>
        </p:spPr>
        <p:txBody>
          <a:bodyPr wrap="none" rtlCol="0">
            <a:spAutoFit/>
          </a:bodyPr>
          <a:lstStyle/>
          <a:p>
            <a:r>
              <a:rPr lang="en-US" sz="2000" dirty="0">
                <a:solidFill>
                  <a:srgbClr val="FFFF00"/>
                </a:solidFill>
              </a:rPr>
              <a:t> Path of </a:t>
            </a:r>
          </a:p>
          <a:p>
            <a:r>
              <a:rPr lang="en-US" sz="2000" dirty="0">
                <a:solidFill>
                  <a:srgbClr val="FFFF00"/>
                </a:solidFill>
              </a:rPr>
              <a:t>Totality</a:t>
            </a:r>
          </a:p>
        </p:txBody>
      </p:sp>
      <p:sp>
        <p:nvSpPr>
          <p:cNvPr id="22" name="TextBox 21"/>
          <p:cNvSpPr txBox="1"/>
          <p:nvPr/>
        </p:nvSpPr>
        <p:spPr>
          <a:xfrm>
            <a:off x="4233856" y="3941360"/>
            <a:ext cx="3658246" cy="369332"/>
          </a:xfrm>
          <a:prstGeom prst="rect">
            <a:avLst/>
          </a:prstGeom>
          <a:solidFill>
            <a:schemeClr val="accent1">
              <a:alpha val="70000"/>
            </a:schemeClr>
          </a:solidFill>
        </p:spPr>
        <p:txBody>
          <a:bodyPr wrap="none" rtlCol="0">
            <a:spAutoFit/>
          </a:bodyPr>
          <a:lstStyle/>
          <a:p>
            <a:pPr algn="ctr"/>
            <a:r>
              <a:rPr lang="en-US" b="1" dirty="0" smtClean="0">
                <a:solidFill>
                  <a:prstClr val="black"/>
                </a:solidFill>
              </a:rPr>
              <a:t>Casper is a 4 hour drive from Billings</a:t>
            </a:r>
            <a:endParaRPr lang="en-US" b="1" dirty="0">
              <a:solidFill>
                <a:prstClr val="black"/>
              </a:solidFill>
            </a:endParaRPr>
          </a:p>
        </p:txBody>
      </p:sp>
      <p:sp>
        <p:nvSpPr>
          <p:cNvPr id="12" name="TextBox 11"/>
          <p:cNvSpPr txBox="1"/>
          <p:nvPr/>
        </p:nvSpPr>
        <p:spPr>
          <a:xfrm>
            <a:off x="628392" y="1493832"/>
            <a:ext cx="1800686" cy="646331"/>
          </a:xfrm>
          <a:prstGeom prst="rect">
            <a:avLst/>
          </a:prstGeom>
          <a:solidFill>
            <a:schemeClr val="accent1">
              <a:alpha val="70000"/>
            </a:schemeClr>
          </a:solidFill>
        </p:spPr>
        <p:txBody>
          <a:bodyPr wrap="none" rtlCol="0">
            <a:spAutoFit/>
          </a:bodyPr>
          <a:lstStyle/>
          <a:p>
            <a:pPr algn="ctr"/>
            <a:r>
              <a:rPr lang="en-US" b="1" dirty="0" smtClean="0">
                <a:solidFill>
                  <a:prstClr val="black"/>
                </a:solidFill>
              </a:rPr>
              <a:t>Bozeman, </a:t>
            </a:r>
            <a:r>
              <a:rPr lang="en-US" b="1" dirty="0">
                <a:solidFill>
                  <a:prstClr val="black"/>
                </a:solidFill>
              </a:rPr>
              <a:t>MT</a:t>
            </a:r>
          </a:p>
          <a:p>
            <a:pPr algn="ctr"/>
            <a:r>
              <a:rPr lang="en-US" b="1" dirty="0" smtClean="0">
                <a:solidFill>
                  <a:prstClr val="black"/>
                </a:solidFill>
              </a:rPr>
              <a:t>95% </a:t>
            </a:r>
            <a:r>
              <a:rPr lang="en-US" b="1" dirty="0">
                <a:solidFill>
                  <a:prstClr val="black"/>
                </a:solidFill>
              </a:rPr>
              <a:t>Obscuration</a:t>
            </a:r>
          </a:p>
        </p:txBody>
      </p:sp>
      <p:cxnSp>
        <p:nvCxnSpPr>
          <p:cNvPr id="15" name="Straight Arrow Connector 14"/>
          <p:cNvCxnSpPr/>
          <p:nvPr/>
        </p:nvCxnSpPr>
        <p:spPr>
          <a:xfrm>
            <a:off x="1813568" y="2167653"/>
            <a:ext cx="868496" cy="6520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4126" y="4239417"/>
            <a:ext cx="1286314" cy="369332"/>
          </a:xfrm>
          <a:prstGeom prst="rect">
            <a:avLst/>
          </a:prstGeom>
          <a:solidFill>
            <a:schemeClr val="accent1">
              <a:alpha val="75000"/>
            </a:schemeClr>
          </a:solidFill>
        </p:spPr>
        <p:txBody>
          <a:bodyPr wrap="none" rtlCol="0">
            <a:spAutoFit/>
          </a:bodyPr>
          <a:lstStyle/>
          <a:p>
            <a:pPr algn="ctr"/>
            <a:r>
              <a:rPr lang="en-US" b="1" dirty="0" smtClean="0">
                <a:solidFill>
                  <a:prstClr val="black"/>
                </a:solidFill>
              </a:rPr>
              <a:t>Rexburg, ID</a:t>
            </a:r>
            <a:endParaRPr lang="en-US" b="1" dirty="0">
              <a:solidFill>
                <a:prstClr val="black"/>
              </a:solidFill>
            </a:endParaRPr>
          </a:p>
        </p:txBody>
      </p:sp>
      <p:cxnSp>
        <p:nvCxnSpPr>
          <p:cNvPr id="17" name="Straight Arrow Connector 16"/>
          <p:cNvCxnSpPr/>
          <p:nvPr/>
        </p:nvCxnSpPr>
        <p:spPr>
          <a:xfrm>
            <a:off x="1430684" y="4638399"/>
            <a:ext cx="455488" cy="2805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732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80991" y="-362246"/>
            <a:ext cx="5058932" cy="7588396"/>
          </a:xfrm>
          <a:prstGeom prst="rect">
            <a:avLst/>
          </a:prstGeom>
        </p:spPr>
      </p:pic>
      <p:sp>
        <p:nvSpPr>
          <p:cNvPr id="5" name="TextBox 4"/>
          <p:cNvSpPr txBox="1"/>
          <p:nvPr/>
        </p:nvSpPr>
        <p:spPr>
          <a:xfrm>
            <a:off x="2469417" y="194600"/>
            <a:ext cx="3911327" cy="707886"/>
          </a:xfrm>
          <a:prstGeom prst="rect">
            <a:avLst/>
          </a:prstGeom>
          <a:noFill/>
        </p:spPr>
        <p:txBody>
          <a:bodyPr wrap="none" rtlCol="0">
            <a:spAutoFit/>
          </a:bodyPr>
          <a:lstStyle/>
          <a:p>
            <a:r>
              <a:rPr lang="en-US" sz="4000" dirty="0">
                <a:solidFill>
                  <a:prstClr val="white"/>
                </a:solidFill>
              </a:rPr>
              <a:t>August </a:t>
            </a:r>
            <a:r>
              <a:rPr lang="en-US" sz="4000" dirty="0" smtClean="0">
                <a:solidFill>
                  <a:prstClr val="white"/>
                </a:solidFill>
              </a:rPr>
              <a:t>21st</a:t>
            </a:r>
            <a:r>
              <a:rPr lang="en-US" sz="4000" dirty="0">
                <a:solidFill>
                  <a:prstClr val="white"/>
                </a:solidFill>
              </a:rPr>
              <a:t>, 2017</a:t>
            </a:r>
          </a:p>
        </p:txBody>
      </p:sp>
      <p:sp>
        <p:nvSpPr>
          <p:cNvPr id="6" name="TextBox 5"/>
          <p:cNvSpPr txBox="1"/>
          <p:nvPr/>
        </p:nvSpPr>
        <p:spPr>
          <a:xfrm>
            <a:off x="2469417" y="5961419"/>
            <a:ext cx="4185826" cy="707886"/>
          </a:xfrm>
          <a:prstGeom prst="rect">
            <a:avLst/>
          </a:prstGeom>
          <a:noFill/>
        </p:spPr>
        <p:txBody>
          <a:bodyPr wrap="none" rtlCol="0">
            <a:spAutoFit/>
          </a:bodyPr>
          <a:lstStyle/>
          <a:p>
            <a:r>
              <a:rPr lang="en-US" sz="4000" dirty="0" smtClean="0">
                <a:solidFill>
                  <a:prstClr val="white"/>
                </a:solidFill>
              </a:rPr>
              <a:t>Where will you be?</a:t>
            </a:r>
            <a:endParaRPr lang="en-US" sz="4000" dirty="0">
              <a:solidFill>
                <a:prstClr val="white"/>
              </a:solidFill>
            </a:endParaRPr>
          </a:p>
        </p:txBody>
      </p:sp>
    </p:spTree>
    <p:extLst>
      <p:ext uri="{BB962C8B-B14F-4D97-AF65-F5344CB8AC3E}">
        <p14:creationId xmlns:p14="http://schemas.microsoft.com/office/powerpoint/2010/main" val="5820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79"/>
            <a:ext cx="8229600" cy="1140465"/>
          </a:xfrm>
        </p:spPr>
        <p:txBody>
          <a:bodyPr>
            <a:normAutofit/>
          </a:bodyPr>
          <a:lstStyle/>
          <a:p>
            <a:r>
              <a:rPr lang="en-US" dirty="0" smtClean="0"/>
              <a:t>NASA’s </a:t>
            </a:r>
            <a:r>
              <a:rPr lang="en-US" dirty="0"/>
              <a:t>eclipse website</a:t>
            </a:r>
            <a:br>
              <a:rPr lang="en-US" dirty="0"/>
            </a:br>
            <a:r>
              <a:rPr lang="en-US" sz="2700" dirty="0"/>
              <a:t>https://eclipse2017.nasa.gov/</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258"/>
            <a:ext cx="9144000" cy="5417742"/>
          </a:xfrm>
          <a:prstGeom prst="rect">
            <a:avLst/>
          </a:prstGeom>
        </p:spPr>
      </p:pic>
    </p:spTree>
    <p:extLst>
      <p:ext uri="{BB962C8B-B14F-4D97-AF65-F5344CB8AC3E}">
        <p14:creationId xmlns:p14="http://schemas.microsoft.com/office/powerpoint/2010/main" val="2418676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07" y="108407"/>
            <a:ext cx="8229600" cy="1510638"/>
          </a:xfrm>
        </p:spPr>
        <p:txBody>
          <a:bodyPr>
            <a:normAutofit/>
          </a:bodyPr>
          <a:lstStyle/>
          <a:p>
            <a:r>
              <a:rPr lang="en-US" dirty="0" smtClean="0"/>
              <a:t>Watch live on NASA</a:t>
            </a:r>
            <a:br>
              <a:rPr lang="en-US" dirty="0" smtClean="0"/>
            </a:br>
            <a:r>
              <a:rPr lang="en-US" dirty="0" smtClean="0"/>
              <a:t>and </a:t>
            </a:r>
            <a:r>
              <a:rPr lang="en-US" dirty="0" err="1" smtClean="0"/>
              <a:t>StreamEclipse.live</a:t>
            </a:r>
            <a:endParaRPr lang="en-US" dirty="0"/>
          </a:p>
        </p:txBody>
      </p:sp>
      <p:pic>
        <p:nvPicPr>
          <p:cNvPr id="4" name="Picture 3" descr="eclipse_shadow_balloon.jpg.CROP.original-orig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7" y="1565252"/>
            <a:ext cx="7213600" cy="4394200"/>
          </a:xfrm>
          <a:prstGeom prst="rect">
            <a:avLst/>
          </a:prstGeom>
        </p:spPr>
      </p:pic>
      <p:sp>
        <p:nvSpPr>
          <p:cNvPr id="6" name="Title 1"/>
          <p:cNvSpPr txBox="1">
            <a:spLocks/>
          </p:cNvSpPr>
          <p:nvPr/>
        </p:nvSpPr>
        <p:spPr>
          <a:xfrm>
            <a:off x="361507" y="1348366"/>
            <a:ext cx="31153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*8-21-2017*</a:t>
            </a:r>
            <a:endParaRPr lang="en-US" dirty="0">
              <a:solidFill>
                <a:prstClr val="white"/>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100" y="1762274"/>
            <a:ext cx="4981523" cy="4197178"/>
          </a:xfrm>
          <a:prstGeom prst="rect">
            <a:avLst/>
          </a:prstGeom>
        </p:spPr>
      </p:pic>
      <p:sp>
        <p:nvSpPr>
          <p:cNvPr id="8" name="Title 1"/>
          <p:cNvSpPr txBox="1">
            <a:spLocks/>
          </p:cNvSpPr>
          <p:nvPr/>
        </p:nvSpPr>
        <p:spPr>
          <a:xfrm>
            <a:off x="457200" y="5715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rPr>
              <a:t>http://eclipse.montana.edu</a:t>
            </a:r>
            <a:endParaRPr lang="en-US" dirty="0">
              <a:solidFill>
                <a:prstClr val="white"/>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032" t="5546" r="7431" b="7498"/>
          <a:stretch/>
        </p:blipFill>
        <p:spPr>
          <a:xfrm>
            <a:off x="7142570" y="108407"/>
            <a:ext cx="2000797" cy="1846889"/>
          </a:xfrm>
          <a:prstGeom prst="rect">
            <a:avLst/>
          </a:prstGeom>
        </p:spPr>
      </p:pic>
    </p:spTree>
    <p:extLst>
      <p:ext uri="{BB962C8B-B14F-4D97-AF65-F5344CB8AC3E}">
        <p14:creationId xmlns:p14="http://schemas.microsoft.com/office/powerpoint/2010/main" val="306177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a:t>
            </a:r>
            <a:endParaRPr lang="en-US" dirty="0"/>
          </a:p>
        </p:txBody>
      </p:sp>
      <p:sp>
        <p:nvSpPr>
          <p:cNvPr id="3" name="Content Placeholder 2"/>
          <p:cNvSpPr>
            <a:spLocks noGrp="1"/>
          </p:cNvSpPr>
          <p:nvPr>
            <p:ph idx="1"/>
          </p:nvPr>
        </p:nvSpPr>
        <p:spPr/>
        <p:txBody>
          <a:bodyPr/>
          <a:lstStyle/>
          <a:p>
            <a:r>
              <a:rPr lang="en-US" dirty="0" smtClean="0"/>
              <a:t>Einstein </a:t>
            </a:r>
          </a:p>
          <a:p>
            <a:r>
              <a:rPr lang="en-US" dirty="0" smtClean="0"/>
              <a:t>Eclipses</a:t>
            </a:r>
          </a:p>
          <a:p>
            <a:r>
              <a:rPr lang="en-US" dirty="0" smtClean="0"/>
              <a:t>Eclipse ballooning</a:t>
            </a:r>
          </a:p>
          <a:p>
            <a:r>
              <a:rPr lang="en-US" smtClean="0"/>
              <a:t>Where </a:t>
            </a:r>
            <a:r>
              <a:rPr lang="en-US" dirty="0" smtClean="0"/>
              <a:t>you can see the eclipse and why totality is totally the way to go</a:t>
            </a:r>
            <a:endParaRPr lang="en-US" dirty="0"/>
          </a:p>
        </p:txBody>
      </p:sp>
    </p:spTree>
    <p:extLst>
      <p:ext uri="{BB962C8B-B14F-4D97-AF65-F5344CB8AC3E}">
        <p14:creationId xmlns:p14="http://schemas.microsoft.com/office/powerpoint/2010/main" val="3391382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575"/>
          <a:stretch/>
        </p:blipFill>
        <p:spPr>
          <a:xfrm>
            <a:off x="1615090" y="360998"/>
            <a:ext cx="5761069" cy="5974714"/>
          </a:xfrm>
          <a:prstGeom prst="rect">
            <a:avLst/>
          </a:prstGeom>
        </p:spPr>
      </p:pic>
    </p:spTree>
    <p:extLst>
      <p:ext uri="{BB962C8B-B14F-4D97-AF65-F5344CB8AC3E}">
        <p14:creationId xmlns:p14="http://schemas.microsoft.com/office/powerpoint/2010/main" val="2339959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454" y="1335558"/>
            <a:ext cx="4577091" cy="31467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321" y="1694688"/>
            <a:ext cx="4097356" cy="4046139"/>
          </a:xfrm>
          <a:prstGeom prst="rect">
            <a:avLst/>
          </a:prstGeom>
        </p:spPr>
      </p:pic>
      <p:sp>
        <p:nvSpPr>
          <p:cNvPr id="7" name="Title 1"/>
          <p:cNvSpPr>
            <a:spLocks noGrp="1"/>
          </p:cNvSpPr>
          <p:nvPr>
            <p:ph type="title"/>
          </p:nvPr>
        </p:nvSpPr>
        <p:spPr>
          <a:xfrm>
            <a:off x="628650" y="9995"/>
            <a:ext cx="7886700" cy="1325563"/>
          </a:xfrm>
        </p:spPr>
        <p:txBody>
          <a:bodyPr>
            <a:normAutofit fontScale="90000"/>
          </a:bodyPr>
          <a:lstStyle/>
          <a:p>
            <a:r>
              <a:rPr lang="en-US" dirty="0" smtClean="0">
                <a:solidFill>
                  <a:schemeClr val="bg1"/>
                </a:solidFill>
              </a:rPr>
              <a:t>Famous eclipses: Einstein and General Relativity</a:t>
            </a:r>
            <a:endParaRPr lang="en-US" dirty="0">
              <a:solidFill>
                <a:schemeClr val="bg1"/>
              </a:solidFill>
            </a:endParaRPr>
          </a:p>
        </p:txBody>
      </p:sp>
    </p:spTree>
    <p:extLst>
      <p:ext uri="{BB962C8B-B14F-4D97-AF65-F5344CB8AC3E}">
        <p14:creationId xmlns:p14="http://schemas.microsoft.com/office/powerpoint/2010/main" val="291793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cienceblogs.com/startswithabang/files/2011/08/spacetime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36" y="1240112"/>
            <a:ext cx="8774968" cy="5617888"/>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s://geopolicraticus.files.wordpress.com/2009/02/curved-space.gif?w=4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3" y="1190070"/>
            <a:ext cx="8990407" cy="5209826"/>
          </a:xfrm>
          <a:prstGeom prst="rect">
            <a:avLst/>
          </a:prstGeom>
          <a:noFill/>
          <a:extLst>
            <a:ext uri="{909E8E84-426E-40dd-AFC4-6F175D3DCCD1}">
              <a14:hiddenFill xmlns="" xmlns:a14="http://schemas.microsoft.com/office/drawing/2010/main">
                <a:solidFill>
                  <a:srgbClr val="FFFFFF"/>
                </a:solidFill>
              </a14:hiddenFill>
            </a:ext>
          </a:extLst>
        </p:spPr>
      </p:pic>
      <p:pic>
        <p:nvPicPr>
          <p:cNvPr id="3084" name="Picture 12" descr="https://upload.wikimedia.org/wikipedia/en/f/f3/Spacetime_curvatur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190070"/>
            <a:ext cx="8041577" cy="552329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a:spLocks noGrp="1"/>
          </p:cNvSpPr>
          <p:nvPr>
            <p:ph type="title"/>
          </p:nvPr>
        </p:nvSpPr>
        <p:spPr>
          <a:xfrm>
            <a:off x="628650" y="9995"/>
            <a:ext cx="7886700" cy="1325563"/>
          </a:xfrm>
        </p:spPr>
        <p:txBody>
          <a:bodyPr/>
          <a:lstStyle/>
          <a:p>
            <a:r>
              <a:rPr lang="en-US" dirty="0" smtClean="0">
                <a:solidFill>
                  <a:schemeClr val="bg1"/>
                </a:solidFill>
              </a:rPr>
              <a:t>Einstein and General Relativity</a:t>
            </a:r>
            <a:endParaRPr lang="en-US" dirty="0">
              <a:solidFill>
                <a:schemeClr val="bg1"/>
              </a:solidFill>
            </a:endParaRPr>
          </a:p>
        </p:txBody>
      </p:sp>
    </p:spTree>
    <p:extLst>
      <p:ext uri="{BB962C8B-B14F-4D97-AF65-F5344CB8AC3E}">
        <p14:creationId xmlns:p14="http://schemas.microsoft.com/office/powerpoint/2010/main" val="32787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subTnLst>
                                    <p:set>
                                      <p:cBhvr override="childStyle">
                                        <p:cTn dur="1" fill="hold" display="0" masterRel="nextClick" afterEffect="1"/>
                                        <p:tgtEl>
                                          <p:spTgt spid="307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Testing General Relativity	</a:t>
            </a:r>
            <a:endParaRPr lang="en-US" dirty="0">
              <a:solidFill>
                <a:schemeClr val="bg1"/>
              </a:solidFill>
            </a:endParaRP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3" y="1335558"/>
            <a:ext cx="8900715" cy="5326943"/>
          </a:xfrm>
          <a:prstGeom prst="rect">
            <a:avLst/>
          </a:prstGeom>
        </p:spPr>
      </p:pic>
      <p:pic>
        <p:nvPicPr>
          <p:cNvPr id="1026" name="Picture 2" descr="http://c.tadst.com/gfx/750x500/total-solar-elipse-diamondring.jp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67583"/>
            <a:ext cx="8686800"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19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
            <a:ext cx="7886700" cy="1325563"/>
          </a:xfrm>
        </p:spPr>
        <p:txBody>
          <a:bodyPr/>
          <a:lstStyle/>
          <a:p>
            <a:r>
              <a:rPr lang="en-US" dirty="0" smtClean="0"/>
              <a:t> </a:t>
            </a:r>
            <a:endParaRPr lang="en-US" dirty="0"/>
          </a:p>
        </p:txBody>
      </p:sp>
      <p:sp>
        <p:nvSpPr>
          <p:cNvPr id="5" name="Title 1"/>
          <p:cNvSpPr txBox="1">
            <a:spLocks/>
          </p:cNvSpPr>
          <p:nvPr/>
        </p:nvSpPr>
        <p:spPr>
          <a:xfrm>
            <a:off x="166257" y="9995"/>
            <a:ext cx="88253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prstClr val="white"/>
                </a:solidFill>
              </a:rPr>
              <a:t>The African Island Principe, 5/29/1919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 y="1536135"/>
            <a:ext cx="9144000" cy="4533876"/>
          </a:xfrm>
          <a:prstGeom prst="rect">
            <a:avLst/>
          </a:prstGeom>
        </p:spPr>
      </p:pic>
      <p:sp>
        <p:nvSpPr>
          <p:cNvPr id="11" name="Rectangle 10"/>
          <p:cNvSpPr/>
          <p:nvPr/>
        </p:nvSpPr>
        <p:spPr>
          <a:xfrm>
            <a:off x="304802" y="6270171"/>
            <a:ext cx="1053737" cy="104652"/>
          </a:xfrm>
          <a:prstGeom prst="rect">
            <a:avLst/>
          </a:prstGeom>
          <a:solidFill>
            <a:srgbClr val="101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20374676">
            <a:off x="2073948" y="1689631"/>
            <a:ext cx="5431698" cy="422688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1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tal-solar-eclipse_ground_NASA.jpg"/>
          <p:cNvPicPr>
            <a:picLocks noChangeAspect="1"/>
          </p:cNvPicPr>
          <p:nvPr/>
        </p:nvPicPr>
        <p:blipFill rotWithShape="1">
          <a:blip r:embed="rId3">
            <a:extLst>
              <a:ext uri="{28A0092B-C50C-407E-A947-70E740481C1C}">
                <a14:useLocalDpi xmlns:a14="http://schemas.microsoft.com/office/drawing/2010/main" val="0"/>
              </a:ext>
            </a:extLst>
          </a:blip>
          <a:srcRect l="15265" r="4408"/>
          <a:stretch/>
        </p:blipFill>
        <p:spPr>
          <a:xfrm>
            <a:off x="82313" y="1684728"/>
            <a:ext cx="3774600" cy="3619500"/>
          </a:xfrm>
          <a:prstGeom prst="rect">
            <a:avLst/>
          </a:prstGeom>
        </p:spPr>
      </p:pic>
      <p:sp>
        <p:nvSpPr>
          <p:cNvPr id="2" name="Title 1"/>
          <p:cNvSpPr>
            <a:spLocks noGrp="1"/>
          </p:cNvSpPr>
          <p:nvPr>
            <p:ph type="title"/>
          </p:nvPr>
        </p:nvSpPr>
        <p:spPr/>
        <p:txBody>
          <a:bodyPr/>
          <a:lstStyle/>
          <a:p>
            <a:endParaRPr lang="en-US"/>
          </a:p>
        </p:txBody>
      </p:sp>
      <p:pic>
        <p:nvPicPr>
          <p:cNvPr id="5" name="Picture 4" descr="TSENorAm195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864" y="88900"/>
            <a:ext cx="5422900" cy="6667500"/>
          </a:xfrm>
          <a:prstGeom prst="rect">
            <a:avLst/>
          </a:prstGeom>
        </p:spPr>
      </p:pic>
    </p:spTree>
    <p:extLst>
      <p:ext uri="{BB962C8B-B14F-4D97-AF65-F5344CB8AC3E}">
        <p14:creationId xmlns:p14="http://schemas.microsoft.com/office/powerpoint/2010/main" val="3864386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32332</TotalTime>
  <Words>1570</Words>
  <Application>Microsoft Macintosh PowerPoint</Application>
  <PresentationFormat>On-screen Show (4:3)</PresentationFormat>
  <Paragraphs>151</Paragraphs>
  <Slides>26</Slides>
  <Notes>21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vt:i4>
      </vt:variant>
    </vt:vector>
  </HeadingPairs>
  <TitlesOfParts>
    <vt:vector size="36" baseType="lpstr">
      <vt:lpstr>Calibri</vt:lpstr>
      <vt:lpstr>Calibri Light</vt:lpstr>
      <vt:lpstr>Times New Roman</vt:lpstr>
      <vt:lpstr>Arial</vt:lpstr>
      <vt:lpstr>Office Theme</vt:lpstr>
      <vt:lpstr>5_Office Theme</vt:lpstr>
      <vt:lpstr>1_Office Theme</vt:lpstr>
      <vt:lpstr>2_Office Theme</vt:lpstr>
      <vt:lpstr> Black </vt:lpstr>
      <vt:lpstr>2_ Black </vt:lpstr>
      <vt:lpstr> The story of Einstein, imagination, and the Eclipse Ballooning Project OSP Round Table April 11th, 2017</vt:lpstr>
      <vt:lpstr>What is solar physics?</vt:lpstr>
      <vt:lpstr>Stories</vt:lpstr>
      <vt:lpstr>PowerPoint Presentation</vt:lpstr>
      <vt:lpstr>Famous eclipses: Einstein and General Relativity</vt:lpstr>
      <vt:lpstr>Einstein and General Relativity</vt:lpstr>
      <vt:lpstr>Testing General Relativity </vt:lpstr>
      <vt:lpstr> </vt:lpstr>
      <vt:lpstr>PowerPoint Presentation</vt:lpstr>
      <vt:lpstr>PowerPoint Presentation</vt:lpstr>
      <vt:lpstr>PowerPoint Presentation</vt:lpstr>
      <vt:lpstr>Sun, Earth, Moon dance</vt:lpstr>
      <vt:lpstr>PowerPoint Presentation</vt:lpstr>
      <vt:lpstr>Montana Space Grant Consortium</vt:lpstr>
      <vt:lpstr>High Altitude Ballooning</vt:lpstr>
      <vt:lpstr>Eclipse Ballooning</vt:lpstr>
      <vt:lpstr>Primary Challenges</vt:lpstr>
      <vt:lpstr>PowerPoint Presentation</vt:lpstr>
      <vt:lpstr>PowerPoint Presentation</vt:lpstr>
      <vt:lpstr>How it all works</vt:lpstr>
      <vt:lpstr>PowerPoint Presentation</vt:lpstr>
      <vt:lpstr>Eclipse Radiosonde Science </vt:lpstr>
      <vt:lpstr>Your Local Eclipse</vt:lpstr>
      <vt:lpstr>PowerPoint Presentation</vt:lpstr>
      <vt:lpstr>NASA’s eclipse website https://eclipse2017.nasa.gov/</vt:lpstr>
      <vt:lpstr>Watch live on NASA and StreamEclipse.live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Mayer-Gawlik, Shane</dc:creator>
  <cp:lastModifiedBy>Microsoft Office User</cp:lastModifiedBy>
  <cp:revision>158</cp:revision>
  <dcterms:created xsi:type="dcterms:W3CDTF">2015-10-14T16:22:55Z</dcterms:created>
  <dcterms:modified xsi:type="dcterms:W3CDTF">2017-04-11T02:28:30Z</dcterms:modified>
</cp:coreProperties>
</file>