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1" r:id="rId4"/>
    <p:sldId id="262" r:id="rId5"/>
    <p:sldId id="259" r:id="rId6"/>
    <p:sldId id="256" r:id="rId7"/>
    <p:sldId id="264" r:id="rId8"/>
    <p:sldId id="260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96B4-3B76-4150-AA5F-D0EEB048922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00D3-3E01-45D6-8056-40740E06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96B4-3B76-4150-AA5F-D0EEB048922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00D3-3E01-45D6-8056-40740E06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0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96B4-3B76-4150-AA5F-D0EEB048922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00D3-3E01-45D6-8056-40740E06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7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96B4-3B76-4150-AA5F-D0EEB048922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00D3-3E01-45D6-8056-40740E06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7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96B4-3B76-4150-AA5F-D0EEB048922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00D3-3E01-45D6-8056-40740E06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4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96B4-3B76-4150-AA5F-D0EEB048922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00D3-3E01-45D6-8056-40740E06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4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96B4-3B76-4150-AA5F-D0EEB048922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00D3-3E01-45D6-8056-40740E06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2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96B4-3B76-4150-AA5F-D0EEB048922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00D3-3E01-45D6-8056-40740E06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0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96B4-3B76-4150-AA5F-D0EEB048922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00D3-3E01-45D6-8056-40740E06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90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96B4-3B76-4150-AA5F-D0EEB048922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00D3-3E01-45D6-8056-40740E06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0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96B4-3B76-4150-AA5F-D0EEB048922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E00D3-3E01-45D6-8056-40740E06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96B4-3B76-4150-AA5F-D0EEB0489220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E00D3-3E01-45D6-8056-40740E06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techi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67975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809" y="5627132"/>
            <a:ext cx="836416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to POPULATION DYNAMICS and POPULATION GROWTH MODELS</a:t>
            </a:r>
          </a:p>
          <a:p>
            <a:endParaRPr lang="en-US" b="1" i="1" dirty="0" smtClean="0"/>
          </a:p>
          <a:p>
            <a:r>
              <a:rPr lang="en-US" b="1" i="1" dirty="0" err="1" smtClean="0"/>
              <a:t>Antechinus</a:t>
            </a:r>
            <a:r>
              <a:rPr lang="en-US" dirty="0" smtClean="0"/>
              <a:t> – a genus with uniquely simple population dynamics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24299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.bp.blogspot.com/-g5o9V8w3WRY/TsOqmDJ0u0I/AAAAAAAASEo/2UetvM5A_fk/s1600/ANTECHINUS+FACE+-+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6241223" cy="549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7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GHK-d7ToTOI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457200"/>
            <a:ext cx="4446575" cy="561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5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lick to view full siz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31520"/>
            <a:ext cx="7723062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6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219950" cy="296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30598"/>
            <a:ext cx="7201589" cy="214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3429000"/>
            <a:ext cx="84582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914400"/>
            <a:ext cx="72294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" y="3667125"/>
            <a:ext cx="755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95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965088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32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eb-images.chacha.com/images/Gallery/4721/what-are-the-weirdest-mating-rituals-1324078321-sep-18-2012-1-600x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17270"/>
            <a:ext cx="7193507" cy="48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2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" y="3794760"/>
            <a:ext cx="7553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" y="561975"/>
            <a:ext cx="82296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227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3430" y="1367790"/>
            <a:ext cx="762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Between </a:t>
            </a:r>
            <a:r>
              <a:rPr lang="en-US" dirty="0"/>
              <a:t>73 and 77% of the total plasma </a:t>
            </a:r>
            <a:r>
              <a:rPr lang="en-US" dirty="0" smtClean="0"/>
              <a:t>corticosteroid is </a:t>
            </a:r>
            <a:r>
              <a:rPr lang="en-US" dirty="0"/>
              <a:t>biologically active in males (3.15-4.29 </a:t>
            </a:r>
            <a:r>
              <a:rPr lang="en-US" dirty="0" err="1"/>
              <a:t>pg</a:t>
            </a:r>
            <a:r>
              <a:rPr lang="en-US" dirty="0"/>
              <a:t> per 100 ml), and only 28% </a:t>
            </a:r>
            <a:r>
              <a:rPr lang="en-US" dirty="0" smtClean="0"/>
              <a:t>is biologically </a:t>
            </a:r>
            <a:r>
              <a:rPr lang="en-US" dirty="0"/>
              <a:t>active in females (0.83 </a:t>
            </a:r>
            <a:r>
              <a:rPr lang="en-US" dirty="0" err="1"/>
              <a:t>pg</a:t>
            </a:r>
            <a:r>
              <a:rPr lang="en-US" dirty="0"/>
              <a:t> per 100 ml). In other words, </a:t>
            </a:r>
            <a:r>
              <a:rPr lang="en-US" b="1" i="1" dirty="0"/>
              <a:t>the </a:t>
            </a:r>
            <a:r>
              <a:rPr lang="en-US" b="1" i="1" dirty="0" smtClean="0"/>
              <a:t> concentration of </a:t>
            </a:r>
            <a:r>
              <a:rPr lang="en-US" b="1" i="1" dirty="0"/>
              <a:t>biologically active corticosteroid in the plasma of males at this time is </a:t>
            </a:r>
            <a:r>
              <a:rPr lang="en-US" b="1" i="1" dirty="0" smtClean="0"/>
              <a:t>between four </a:t>
            </a:r>
            <a:r>
              <a:rPr lang="en-US" b="1" i="1" dirty="0"/>
              <a:t>and five times that in females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Males in August</a:t>
            </a:r>
            <a:r>
              <a:rPr lang="en-US" dirty="0" smtClean="0"/>
              <a:t>, </a:t>
            </a:r>
            <a:r>
              <a:rPr lang="en-US" b="1" dirty="0" smtClean="0"/>
              <a:t>just after mating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Immune suppression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Gastrointestinal ulcers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Pulmonary lesions due to pneumonia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Necrotic lesions in liver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15340" y="685800"/>
            <a:ext cx="353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the time of ‘programmed death’: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hotovoltaicpoetry.com.au/wp-content/uploads/2013/12/Brown-Antechin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5438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4953000"/>
            <a:ext cx="68713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100% mortality among males in a 3 week window after mating season</a:t>
            </a:r>
          </a:p>
          <a:p>
            <a:endParaRPr lang="en-US" b="1" dirty="0" smtClean="0"/>
          </a:p>
          <a:p>
            <a:r>
              <a:rPr lang="en-US" b="1" dirty="0" smtClean="0"/>
              <a:t>Females die ~6 months later (after weaning)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23630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63&quot;/&gt;&lt;/object&gt;&lt;object type=&quot;3&quot; unique_id=&quot;10006&quot;&gt;&lt;property id=&quot;20148&quot; value=&quot;5&quot;/&gt;&lt;property id=&quot;20300&quot; value=&quot;Slide 3&quot;/&gt;&lt;property id=&quot;20307&quot; value=&quot;261&quot;/&gt;&lt;/object&gt;&lt;object type=&quot;3&quot; unique_id=&quot;10007&quot;&gt;&lt;property id=&quot;20148&quot; value=&quot;5&quot;/&gt;&lt;property id=&quot;20300&quot; value=&quot;Slide 4&quot;/&gt;&lt;property id=&quot;20307&quot; value=&quot;262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64&quot;/&gt;&lt;/object&gt;&lt;object type=&quot;3&quot; unique_id=&quot;10011&quot;&gt;&lt;property id=&quot;20148&quot; value=&quot;5&quot;/&gt;&lt;property id=&quot;20300&quot; value=&quot;Slide 8&quot;/&gt;&lt;property id=&quot;20307&quot; value=&quot;260&quot;/&gt;&lt;/object&gt;&lt;object type=&quot;3&quot; unique_id=&quot;10102&quot;&gt;&lt;property id=&quot;20148&quot; value=&quot;5&quot;/&gt;&lt;property id=&quot;20300&quot; value=&quot;Slide 9&quot;/&gt;&lt;property id=&quot;20307&quot; value=&quot;265&quot;/&gt;&lt;/object&gt;&lt;object type=&quot;3&quot; unique_id=&quot;10136&quot;&gt;&lt;property id=&quot;20148&quot; value=&quot;5&quot;/&gt;&lt;property id=&quot;20300&quot; value=&quot;Slide 10&quot;/&gt;&lt;property id=&quot;20307&quot; value=&quot;266&quot;/&gt;&lt;/object&gt;&lt;object type=&quot;3&quot; unique_id=&quot;10161&quot;&gt;&lt;property id=&quot;20148&quot; value=&quot;5&quot;/&gt;&lt;property id=&quot;20300&quot; value=&quot;Slide 11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134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Creel, Scott</dc:creator>
  <cp:lastModifiedBy>Creel, Scott</cp:lastModifiedBy>
  <cp:revision>10</cp:revision>
  <dcterms:created xsi:type="dcterms:W3CDTF">2015-03-02T17:11:05Z</dcterms:created>
  <dcterms:modified xsi:type="dcterms:W3CDTF">2016-03-07T20:28:45Z</dcterms:modified>
</cp:coreProperties>
</file>