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4" r:id="rId2"/>
  </p:sldMasterIdLst>
  <p:sldIdLst>
    <p:sldId id="269" r:id="rId3"/>
    <p:sldId id="270" r:id="rId4"/>
    <p:sldId id="349" r:id="rId5"/>
    <p:sldId id="271" r:id="rId6"/>
    <p:sldId id="346" r:id="rId7"/>
    <p:sldId id="272" r:id="rId8"/>
    <p:sldId id="273" r:id="rId9"/>
    <p:sldId id="274" r:id="rId10"/>
    <p:sldId id="275" r:id="rId11"/>
    <p:sldId id="276" r:id="rId12"/>
    <p:sldId id="287" r:id="rId13"/>
    <p:sldId id="288" r:id="rId14"/>
    <p:sldId id="289" r:id="rId15"/>
    <p:sldId id="335" r:id="rId16"/>
    <p:sldId id="341" r:id="rId17"/>
    <p:sldId id="313" r:id="rId18"/>
    <p:sldId id="347" r:id="rId19"/>
    <p:sldId id="308" r:id="rId20"/>
    <p:sldId id="340" r:id="rId21"/>
    <p:sldId id="348" r:id="rId22"/>
    <p:sldId id="310" r:id="rId23"/>
    <p:sldId id="322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ott Creel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E79B"/>
    <a:srgbClr val="119F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1" d="100"/>
        <a:sy n="5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098184909984841E-2"/>
          <c:y val="8.8835546676068466E-2"/>
          <c:w val="0.85642187955672211"/>
          <c:h val="0.78183464655624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Pre-Wolf Recruitment</c:v>
                </c:pt>
              </c:strCache>
            </c:strRef>
          </c:tx>
          <c:spPr>
            <a:gradFill flip="none" rotWithShape="1">
              <a:gsLst>
                <a:gs pos="0">
                  <a:schemeClr val="tx2"/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lin ang="5400000" scaled="1"/>
              <a:tileRect/>
            </a:gradFill>
          </c:spPr>
          <c:invertIfNegative val="0"/>
          <c:cat>
            <c:multiLvlStrRef>
              <c:f>Sheet1!$A$2:$B$13</c:f>
              <c:multiLvlStrCache>
                <c:ptCount val="12"/>
                <c:lvl>
                  <c:pt idx="0">
                    <c:v>GYA</c:v>
                  </c:pt>
                  <c:pt idx="1">
                    <c:v>GYA</c:v>
                  </c:pt>
                  <c:pt idx="2">
                    <c:v>GYA</c:v>
                  </c:pt>
                  <c:pt idx="3">
                    <c:v>GYA</c:v>
                  </c:pt>
                  <c:pt idx="4">
                    <c:v>GYA</c:v>
                  </c:pt>
                  <c:pt idx="5">
                    <c:v>GYA</c:v>
                  </c:pt>
                  <c:pt idx="6">
                    <c:v>Outer</c:v>
                  </c:pt>
                  <c:pt idx="7">
                    <c:v>Outer</c:v>
                  </c:pt>
                  <c:pt idx="8">
                    <c:v>Outer</c:v>
                  </c:pt>
                  <c:pt idx="9">
                    <c:v>Outer</c:v>
                  </c:pt>
                  <c:pt idx="10">
                    <c:v>Outer</c:v>
                  </c:pt>
                  <c:pt idx="11">
                    <c:v>Outer</c:v>
                  </c:pt>
                </c:lvl>
                <c:lvl>
                  <c:pt idx="0">
                    <c:v>NR</c:v>
                  </c:pt>
                  <c:pt idx="1">
                    <c:v>GC</c:v>
                  </c:pt>
                  <c:pt idx="2">
                    <c:v>MF</c:v>
                  </c:pt>
                  <c:pt idx="3">
                    <c:v>CO</c:v>
                  </c:pt>
                  <c:pt idx="4">
                    <c:v>CF</c:v>
                  </c:pt>
                  <c:pt idx="5">
                    <c:v>JH</c:v>
                  </c:pt>
                  <c:pt idx="6">
                    <c:v>CR</c:v>
                  </c:pt>
                  <c:pt idx="7">
                    <c:v>TR</c:v>
                  </c:pt>
                  <c:pt idx="8">
                    <c:v>AF</c:v>
                  </c:pt>
                  <c:pt idx="9">
                    <c:v>PI</c:v>
                  </c:pt>
                  <c:pt idx="10">
                    <c:v>ML</c:v>
                  </c:pt>
                  <c:pt idx="11">
                    <c:v>BH</c:v>
                  </c:pt>
                </c:lvl>
              </c:multiLvlStrCache>
            </c:multiLvlStrRef>
          </c:cat>
          <c:val>
            <c:numRef>
              <c:f>Sheet1!$C$2:$C$13</c:f>
              <c:numCache>
                <c:formatCode>0</c:formatCode>
                <c:ptCount val="12"/>
                <c:pt idx="0">
                  <c:v>30</c:v>
                </c:pt>
                <c:pt idx="1">
                  <c:v>28</c:v>
                </c:pt>
                <c:pt idx="2">
                  <c:v>15</c:v>
                </c:pt>
                <c:pt idx="3">
                  <c:v>37</c:v>
                </c:pt>
                <c:pt idx="4">
                  <c:v>39</c:v>
                </c:pt>
                <c:pt idx="5">
                  <c:v>29</c:v>
                </c:pt>
                <c:pt idx="6">
                  <c:v>44</c:v>
                </c:pt>
                <c:pt idx="7">
                  <c:v>37</c:v>
                </c:pt>
                <c:pt idx="8">
                  <c:v>39</c:v>
                </c:pt>
                <c:pt idx="9">
                  <c:v>34</c:v>
                </c:pt>
                <c:pt idx="10">
                  <c:v>44</c:v>
                </c:pt>
                <c:pt idx="11">
                  <c:v>46</c:v>
                </c:pt>
              </c:numCache>
            </c:numRef>
          </c:val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Post-Wolf Recruitment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>
                    <a:lumMod val="52000"/>
                    <a:lumOff val="48000"/>
                  </a:schemeClr>
                </a:gs>
              </a:gsLst>
              <a:lin ang="5400000" scaled="1"/>
              <a:tileRect/>
            </a:gradFill>
          </c:spPr>
          <c:invertIfNegative val="0"/>
          <c:cat>
            <c:multiLvlStrRef>
              <c:f>Sheet1!$A$2:$B$13</c:f>
              <c:multiLvlStrCache>
                <c:ptCount val="12"/>
                <c:lvl>
                  <c:pt idx="0">
                    <c:v>GYA</c:v>
                  </c:pt>
                  <c:pt idx="1">
                    <c:v>GYA</c:v>
                  </c:pt>
                  <c:pt idx="2">
                    <c:v>GYA</c:v>
                  </c:pt>
                  <c:pt idx="3">
                    <c:v>GYA</c:v>
                  </c:pt>
                  <c:pt idx="4">
                    <c:v>GYA</c:v>
                  </c:pt>
                  <c:pt idx="5">
                    <c:v>GYA</c:v>
                  </c:pt>
                  <c:pt idx="6">
                    <c:v>Outer</c:v>
                  </c:pt>
                  <c:pt idx="7">
                    <c:v>Outer</c:v>
                  </c:pt>
                  <c:pt idx="8">
                    <c:v>Outer</c:v>
                  </c:pt>
                  <c:pt idx="9">
                    <c:v>Outer</c:v>
                  </c:pt>
                  <c:pt idx="10">
                    <c:v>Outer</c:v>
                  </c:pt>
                  <c:pt idx="11">
                    <c:v>Outer</c:v>
                  </c:pt>
                </c:lvl>
                <c:lvl>
                  <c:pt idx="0">
                    <c:v>NR</c:v>
                  </c:pt>
                  <c:pt idx="1">
                    <c:v>GC</c:v>
                  </c:pt>
                  <c:pt idx="2">
                    <c:v>MF</c:v>
                  </c:pt>
                  <c:pt idx="3">
                    <c:v>CO</c:v>
                  </c:pt>
                  <c:pt idx="4">
                    <c:v>CF</c:v>
                  </c:pt>
                  <c:pt idx="5">
                    <c:v>JH</c:v>
                  </c:pt>
                  <c:pt idx="6">
                    <c:v>CR</c:v>
                  </c:pt>
                  <c:pt idx="7">
                    <c:v>TR</c:v>
                  </c:pt>
                  <c:pt idx="8">
                    <c:v>AF</c:v>
                  </c:pt>
                  <c:pt idx="9">
                    <c:v>PI</c:v>
                  </c:pt>
                  <c:pt idx="10">
                    <c:v>ML</c:v>
                  </c:pt>
                  <c:pt idx="11">
                    <c:v>BH</c:v>
                  </c:pt>
                </c:lvl>
              </c:multiLvlStrCache>
            </c:multiLvlStrRef>
          </c:cat>
          <c:val>
            <c:numRef>
              <c:f>Sheet1!$D$2:$D$13</c:f>
              <c:numCache>
                <c:formatCode>0</c:formatCode>
                <c:ptCount val="12"/>
                <c:pt idx="0">
                  <c:v>21</c:v>
                </c:pt>
                <c:pt idx="1">
                  <c:v>13</c:v>
                </c:pt>
                <c:pt idx="2">
                  <c:v>7</c:v>
                </c:pt>
                <c:pt idx="3">
                  <c:v>26</c:v>
                </c:pt>
                <c:pt idx="4">
                  <c:v>24</c:v>
                </c:pt>
                <c:pt idx="5">
                  <c:v>24</c:v>
                </c:pt>
                <c:pt idx="6">
                  <c:v>41</c:v>
                </c:pt>
                <c:pt idx="7">
                  <c:v>34</c:v>
                </c:pt>
                <c:pt idx="8">
                  <c:v>36</c:v>
                </c:pt>
                <c:pt idx="9">
                  <c:v>29</c:v>
                </c:pt>
                <c:pt idx="10">
                  <c:v>40</c:v>
                </c:pt>
                <c:pt idx="11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100163968"/>
        <c:axId val="100165504"/>
      </c:barChart>
      <c:catAx>
        <c:axId val="100163968"/>
        <c:scaling>
          <c:orientation val="minMax"/>
        </c:scaling>
        <c:delete val="0"/>
        <c:axPos val="b"/>
        <c:majorTickMark val="none"/>
        <c:minorTickMark val="none"/>
        <c:tickLblPos val="nextTo"/>
        <c:crossAx val="100165504"/>
        <c:crosses val="autoZero"/>
        <c:auto val="0"/>
        <c:lblAlgn val="ctr"/>
        <c:lblOffset val="100"/>
        <c:noMultiLvlLbl val="0"/>
      </c:catAx>
      <c:valAx>
        <c:axId val="10016550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1"/>
        <c:majorTickMark val="out"/>
        <c:minorTickMark val="none"/>
        <c:tickLblPos val="nextTo"/>
        <c:crossAx val="100163968"/>
        <c:crosses val="autoZero"/>
        <c:crossBetween val="midCat"/>
      </c:valAx>
    </c:plotArea>
    <c:legend>
      <c:legendPos val="r"/>
      <c:legendEntry>
        <c:idx val="0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200" b="1">
                <a:latin typeface="Arial" pitchFamily="34" charset="0"/>
                <a:cs typeface="Arial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8.2948504676352064E-2"/>
          <c:y val="7.2207270732949427E-2"/>
          <c:w val="0.35112823925178371"/>
          <c:h val="0.1159161114476075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23FB84-E00B-4DE1-9869-B21E82988724}" type="doc">
      <dgm:prSet loTypeId="urn:microsoft.com/office/officeart/2009/3/layout/CircleRelationship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484D7-1729-4C7C-BD0A-5240114E5954}">
      <dgm:prSet phldrT="[Text]" custT="1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</a:gradFill>
      </dgm:spPr>
      <dgm:t>
        <a:bodyPr/>
        <a:lstStyle/>
        <a:p>
          <a:r>
            <a:rPr lang="en-US" sz="2400" b="1" dirty="0" smtClean="0"/>
            <a:t>GYE Elk Calf Recruitment </a:t>
          </a:r>
        </a:p>
        <a:p>
          <a:r>
            <a:rPr lang="en-US" sz="2400" b="1" dirty="0" smtClean="0"/>
            <a:t>… and recent </a:t>
          </a:r>
          <a:r>
            <a:rPr lang="en-US" sz="2400" b="1" dirty="0" smtClean="0">
              <a:solidFill>
                <a:srgbClr val="FFFF00"/>
              </a:solidFill>
            </a:rPr>
            <a:t>changes</a:t>
          </a:r>
          <a:r>
            <a:rPr lang="en-US" sz="2400" b="1" dirty="0" smtClean="0"/>
            <a:t> in recruitment</a:t>
          </a:r>
          <a:endParaRPr lang="en-US" sz="2400" b="1" dirty="0"/>
        </a:p>
      </dgm:t>
    </dgm:pt>
    <dgm:pt modelId="{63C52006-2EBB-49A0-880E-2C04C85321A3}" type="parTrans" cxnId="{00F02189-DF83-4034-9C22-B97EF70EA915}">
      <dgm:prSet/>
      <dgm:spPr/>
      <dgm:t>
        <a:bodyPr/>
        <a:lstStyle/>
        <a:p>
          <a:endParaRPr lang="en-US"/>
        </a:p>
      </dgm:t>
    </dgm:pt>
    <dgm:pt modelId="{1FF82994-E97B-4E26-8721-135DAF3FD635}" type="sibTrans" cxnId="{00F02189-DF83-4034-9C22-B97EF70EA915}">
      <dgm:prSet/>
      <dgm:spPr/>
      <dgm:t>
        <a:bodyPr/>
        <a:lstStyle/>
        <a:p>
          <a:endParaRPr lang="en-US"/>
        </a:p>
      </dgm:t>
    </dgm:pt>
    <dgm:pt modelId="{F47AB9E5-B387-4486-8613-956825170719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Elk Density</a:t>
          </a:r>
          <a:endParaRPr lang="en-US" sz="1600" b="1" dirty="0"/>
        </a:p>
      </dgm:t>
    </dgm:pt>
    <dgm:pt modelId="{2C7210C1-B5C0-4D64-B504-D5F3C127BD1D}" type="parTrans" cxnId="{1DD5C2E6-5151-4F16-894E-98A738A74CC4}">
      <dgm:prSet/>
      <dgm:spPr/>
      <dgm:t>
        <a:bodyPr/>
        <a:lstStyle/>
        <a:p>
          <a:endParaRPr lang="en-US"/>
        </a:p>
      </dgm:t>
    </dgm:pt>
    <dgm:pt modelId="{4196FBCE-EEAB-4364-80DB-BB39E621AC70}" type="sibTrans" cxnId="{1DD5C2E6-5151-4F16-894E-98A738A74CC4}">
      <dgm:prSet/>
      <dgm:spPr/>
      <dgm:t>
        <a:bodyPr/>
        <a:lstStyle/>
        <a:p>
          <a:endParaRPr lang="en-US"/>
        </a:p>
      </dgm:t>
    </dgm:pt>
    <dgm:pt modelId="{45B9BFF5-E18C-4CD3-953F-29AD9A7DB4C2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600" b="1" dirty="0" smtClean="0"/>
            <a:t>Winter Severity</a:t>
          </a:r>
          <a:endParaRPr lang="en-US" sz="1600" b="1" dirty="0"/>
        </a:p>
      </dgm:t>
    </dgm:pt>
    <dgm:pt modelId="{16C33439-09B9-4D51-80E7-4CD666E49671}" type="parTrans" cxnId="{A3F264D3-0BC5-4363-B6EC-207597E355EE}">
      <dgm:prSet/>
      <dgm:spPr/>
      <dgm:t>
        <a:bodyPr/>
        <a:lstStyle/>
        <a:p>
          <a:endParaRPr lang="en-US"/>
        </a:p>
      </dgm:t>
    </dgm:pt>
    <dgm:pt modelId="{EB1B85D7-346F-4451-89DA-FC6D4CB5B8EF}" type="sibTrans" cxnId="{A3F264D3-0BC5-4363-B6EC-207597E355EE}">
      <dgm:prSet/>
      <dgm:spPr/>
      <dgm:t>
        <a:bodyPr/>
        <a:lstStyle/>
        <a:p>
          <a:endParaRPr lang="en-US"/>
        </a:p>
      </dgm:t>
    </dgm:pt>
    <dgm:pt modelId="{1249D169-ECE4-4BA0-91E2-1EA609815AB9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1600" b="1" dirty="0" smtClean="0">
              <a:solidFill>
                <a:schemeClr val="tx1"/>
              </a:solidFill>
            </a:rPr>
            <a:t>Growing Season Rainfall</a:t>
          </a:r>
          <a:endParaRPr lang="en-US" sz="1600" b="1" dirty="0">
            <a:solidFill>
              <a:schemeClr val="tx1"/>
            </a:solidFill>
          </a:endParaRPr>
        </a:p>
      </dgm:t>
    </dgm:pt>
    <dgm:pt modelId="{2B749ADB-C88B-4D0F-BC95-3D475B705203}" type="parTrans" cxnId="{92196815-B701-42EC-A2EF-3BF49426CE44}">
      <dgm:prSet/>
      <dgm:spPr/>
      <dgm:t>
        <a:bodyPr/>
        <a:lstStyle/>
        <a:p>
          <a:endParaRPr lang="en-US"/>
        </a:p>
      </dgm:t>
    </dgm:pt>
    <dgm:pt modelId="{1A65FABE-5263-4159-B643-F8791B1CD181}" type="sibTrans" cxnId="{92196815-B701-42EC-A2EF-3BF49426CE44}">
      <dgm:prSet/>
      <dgm:spPr/>
      <dgm:t>
        <a:bodyPr/>
        <a:lstStyle/>
        <a:p>
          <a:endParaRPr lang="en-US"/>
        </a:p>
      </dgm:t>
    </dgm:pt>
    <dgm:pt modelId="{B5E2DDDB-AE4C-4442-9740-5F885A2652C5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Human Harvest</a:t>
          </a:r>
          <a:endParaRPr lang="en-US" sz="1600" b="1" dirty="0">
            <a:solidFill>
              <a:schemeClr val="bg1"/>
            </a:solidFill>
          </a:endParaRPr>
        </a:p>
      </dgm:t>
    </dgm:pt>
    <dgm:pt modelId="{7D04CC87-FC07-4D30-93B5-6796FB2AB561}" type="parTrans" cxnId="{4CC3531B-A415-4F6C-812F-46EB1CEB438B}">
      <dgm:prSet/>
      <dgm:spPr/>
      <dgm:t>
        <a:bodyPr/>
        <a:lstStyle/>
        <a:p>
          <a:endParaRPr lang="en-US"/>
        </a:p>
      </dgm:t>
    </dgm:pt>
    <dgm:pt modelId="{8E75CFCF-50C7-4F8B-B6FA-B177F7661730}" type="sibTrans" cxnId="{4CC3531B-A415-4F6C-812F-46EB1CEB438B}">
      <dgm:prSet/>
      <dgm:spPr/>
      <dgm:t>
        <a:bodyPr/>
        <a:lstStyle/>
        <a:p>
          <a:endParaRPr lang="en-US"/>
        </a:p>
      </dgm:t>
    </dgm:pt>
    <dgm:pt modelId="{44DE0C82-3137-458F-A4B4-39188DED48AF}">
      <dgm:prSet phldrT="[Text]" custT="1"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16200000" scaled="0"/>
        </a:gradFill>
      </dgm:spPr>
      <dgm:t>
        <a:bodyPr/>
        <a:lstStyle/>
        <a:p>
          <a:pPr algn="ctr"/>
          <a:r>
            <a:rPr lang="en-US" sz="1600" b="1" dirty="0" smtClean="0">
              <a:solidFill>
                <a:schemeClr val="tx1"/>
              </a:solidFill>
            </a:rPr>
            <a:t>Predation</a:t>
          </a:r>
        </a:p>
      </dgm:t>
    </dgm:pt>
    <dgm:pt modelId="{90C2C55F-651C-484F-AA3B-44EA321773BC}" type="parTrans" cxnId="{1E374886-F560-4E4C-8FB1-BCEB7FB9F54D}">
      <dgm:prSet/>
      <dgm:spPr/>
      <dgm:t>
        <a:bodyPr/>
        <a:lstStyle/>
        <a:p>
          <a:endParaRPr lang="en-US"/>
        </a:p>
      </dgm:t>
    </dgm:pt>
    <dgm:pt modelId="{31D80DD9-7F59-4C0D-9BE0-0859190D9B56}" type="sibTrans" cxnId="{1E374886-F560-4E4C-8FB1-BCEB7FB9F54D}">
      <dgm:prSet/>
      <dgm:spPr/>
      <dgm:t>
        <a:bodyPr/>
        <a:lstStyle/>
        <a:p>
          <a:endParaRPr lang="en-US"/>
        </a:p>
      </dgm:t>
    </dgm:pt>
    <dgm:pt modelId="{E10FD53E-47B4-425F-B018-B10D2BE1B5E3}" type="pres">
      <dgm:prSet presAssocID="{FA23FB84-E00B-4DE1-9869-B21E82988724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n-US"/>
        </a:p>
      </dgm:t>
    </dgm:pt>
    <dgm:pt modelId="{A972855A-69DE-4F82-BEFA-C0A0E910184C}" type="pres">
      <dgm:prSet presAssocID="{E28484D7-1729-4C7C-BD0A-5240114E5954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en-US"/>
        </a:p>
      </dgm:t>
    </dgm:pt>
    <dgm:pt modelId="{58FBFA82-7575-444E-BAC3-C831B4E3AF94}" type="pres">
      <dgm:prSet presAssocID="{E28484D7-1729-4C7C-BD0A-5240114E5954}" presName="Accent2" presStyleLbl="node1" presStyleIdx="0" presStyleCnt="19" custLinFactX="313877" custLinFactY="111785" custLinFactNeighborX="400000" custLinFactNeighborY="200000"/>
      <dgm:spPr/>
    </dgm:pt>
    <dgm:pt modelId="{80BBC97E-5BE0-4C57-8AFE-B0D27BD0C47C}" type="pres">
      <dgm:prSet presAssocID="{E28484D7-1729-4C7C-BD0A-5240114E5954}" presName="Accent3" presStyleLbl="node1" presStyleIdx="1" presStyleCnt="19"/>
      <dgm:spPr/>
    </dgm:pt>
    <dgm:pt modelId="{A70B5C6D-D094-4BC2-980F-E0230D53A5C5}" type="pres">
      <dgm:prSet presAssocID="{E28484D7-1729-4C7C-BD0A-5240114E5954}" presName="Accent4" presStyleLbl="node1" presStyleIdx="2" presStyleCnt="19" custLinFactNeighborX="-14313" custLinFactNeighborY="77841"/>
      <dgm:spPr/>
    </dgm:pt>
    <dgm:pt modelId="{5854E320-7C5D-4110-90F2-6EF8E750C0D8}" type="pres">
      <dgm:prSet presAssocID="{E28484D7-1729-4C7C-BD0A-5240114E5954}" presName="Accent5" presStyleLbl="node1" presStyleIdx="3" presStyleCnt="19" custLinFactX="-62523" custLinFactY="-101697" custLinFactNeighborX="-100000" custLinFactNeighborY="-200000"/>
      <dgm:spPr/>
    </dgm:pt>
    <dgm:pt modelId="{9A0F3243-1AF6-4062-BCE7-A350269A42E7}" type="pres">
      <dgm:prSet presAssocID="{E28484D7-1729-4C7C-BD0A-5240114E5954}" presName="Accent6" presStyleLbl="node1" presStyleIdx="4" presStyleCnt="19" custLinFactX="-108454" custLinFactY="100000" custLinFactNeighborX="-200000" custLinFactNeighborY="118824"/>
      <dgm:spPr/>
    </dgm:pt>
    <dgm:pt modelId="{5CCA22F4-69AA-48B2-B913-5F2E6392AFC2}" type="pres">
      <dgm:prSet presAssocID="{F47AB9E5-B387-4486-8613-956825170719}" presName="Child1" presStyleLbl="node1" presStyleIdx="5" presStyleCnt="19" custLinFactNeighborX="5953" custLinFactNeighborY="-70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E51A76B-6D26-40D8-8277-D6A60BF8E125}" type="pres">
      <dgm:prSet presAssocID="{F47AB9E5-B387-4486-8613-956825170719}" presName="Accent7" presStyleCnt="0"/>
      <dgm:spPr/>
    </dgm:pt>
    <dgm:pt modelId="{9A579363-3C7C-43AA-B9D3-044B0E12A087}" type="pres">
      <dgm:prSet presAssocID="{F47AB9E5-B387-4486-8613-956825170719}" presName="AccentHold1" presStyleLbl="node1" presStyleIdx="6" presStyleCnt="19" custLinFactY="357099" custLinFactNeighborX="17374" custLinFactNeighborY="400000"/>
      <dgm:spPr/>
    </dgm:pt>
    <dgm:pt modelId="{82F95F3F-3315-49D7-B594-AB3DECDBC418}" type="pres">
      <dgm:prSet presAssocID="{F47AB9E5-B387-4486-8613-956825170719}" presName="Accent8" presStyleCnt="0"/>
      <dgm:spPr/>
    </dgm:pt>
    <dgm:pt modelId="{69DDAA01-E25A-4CDF-A130-3FD161188C6C}" type="pres">
      <dgm:prSet presAssocID="{F47AB9E5-B387-4486-8613-956825170719}" presName="AccentHold2" presStyleLbl="node1" presStyleIdx="7" presStyleCnt="19"/>
      <dgm:spPr/>
    </dgm:pt>
    <dgm:pt modelId="{5EEF5CDE-887B-4471-A677-FDB8DD0709A0}" type="pres">
      <dgm:prSet presAssocID="{44DE0C82-3137-458F-A4B4-39188DED48AF}" presName="Child2" presStyleLbl="node1" presStyleIdx="8" presStyleCnt="19" custScaleX="103234" custScaleY="106023" custLinFactNeighborX="-60811" custLinFactNeighborY="4451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7F90FB8-EC2B-40ED-A8E4-1E8F6D1F22A4}" type="pres">
      <dgm:prSet presAssocID="{44DE0C82-3137-458F-A4B4-39188DED48AF}" presName="Accent9" presStyleCnt="0"/>
      <dgm:spPr/>
    </dgm:pt>
    <dgm:pt modelId="{885F3652-AE70-459C-8602-F8FC0ADDC2DA}" type="pres">
      <dgm:prSet presAssocID="{44DE0C82-3137-458F-A4B4-39188DED48AF}" presName="AccentHold1" presStyleLbl="node1" presStyleIdx="9" presStyleCnt="19" custLinFactX="-300000" custLinFactY="-200000" custLinFactNeighborX="-370456" custLinFactNeighborY="-223399"/>
      <dgm:spPr/>
    </dgm:pt>
    <dgm:pt modelId="{7A8C1D6B-D59B-4649-817D-BE3211699869}" type="pres">
      <dgm:prSet presAssocID="{44DE0C82-3137-458F-A4B4-39188DED48AF}" presName="Accent10" presStyleCnt="0"/>
      <dgm:spPr/>
    </dgm:pt>
    <dgm:pt modelId="{F19A0A5E-0600-438A-A4ED-FBC20C687743}" type="pres">
      <dgm:prSet presAssocID="{44DE0C82-3137-458F-A4B4-39188DED48AF}" presName="AccentHold2" presStyleLbl="node1" presStyleIdx="10" presStyleCnt="19"/>
      <dgm:spPr/>
    </dgm:pt>
    <dgm:pt modelId="{F2A104B7-0EC3-481F-9552-229BD8EE89BA}" type="pres">
      <dgm:prSet presAssocID="{44DE0C82-3137-458F-A4B4-39188DED48AF}" presName="Accent11" presStyleCnt="0"/>
      <dgm:spPr/>
    </dgm:pt>
    <dgm:pt modelId="{5BA59412-C97B-44DC-A75C-B19F5D7F1A7E}" type="pres">
      <dgm:prSet presAssocID="{44DE0C82-3137-458F-A4B4-39188DED48AF}" presName="AccentHold3" presStyleLbl="node1" presStyleIdx="11" presStyleCnt="19" custScaleX="344377" custScaleY="330367" custLinFactX="423691" custLinFactY="-400000" custLinFactNeighborX="500000" custLinFactNeighborY="-498439"/>
      <dgm:spPr/>
      <dgm:t>
        <a:bodyPr/>
        <a:lstStyle/>
        <a:p>
          <a:endParaRPr lang="en-US"/>
        </a:p>
      </dgm:t>
    </dgm:pt>
    <dgm:pt modelId="{82F6C00E-EF93-4BB5-B126-5422E514ED14}" type="pres">
      <dgm:prSet presAssocID="{B5E2DDDB-AE4C-4442-9740-5F885A2652C5}" presName="Child3" presStyleLbl="node1" presStyleIdx="12" presStyleCnt="19" custLinFactX="-26579" custLinFactNeighborX="-100000" custLinFactNeighborY="290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33C012B-48EC-47F1-A381-D61020A240D9}" type="pres">
      <dgm:prSet presAssocID="{B5E2DDDB-AE4C-4442-9740-5F885A2652C5}" presName="Accent12" presStyleCnt="0"/>
      <dgm:spPr/>
    </dgm:pt>
    <dgm:pt modelId="{32528DE7-4648-4A71-88FB-66F0E9B6D435}" type="pres">
      <dgm:prSet presAssocID="{B5E2DDDB-AE4C-4442-9740-5F885A2652C5}" presName="AccentHold1" presStyleLbl="node1" presStyleIdx="13" presStyleCnt="19" custScaleX="303104" custScaleY="303147" custLinFactY="-100000" custLinFactNeighborX="69612" custLinFactNeighborY="-121475"/>
      <dgm:spPr>
        <a:gradFill rotWithShape="0">
          <a:gsLst>
            <a:gs pos="0">
              <a:schemeClr val="bg2">
                <a:lumMod val="50000"/>
              </a:schemeClr>
            </a:gs>
            <a:gs pos="8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</a:gradFill>
      </dgm:spPr>
      <dgm:t>
        <a:bodyPr/>
        <a:lstStyle/>
        <a:p>
          <a:endParaRPr lang="en-US"/>
        </a:p>
      </dgm:t>
    </dgm:pt>
    <dgm:pt modelId="{A39A9581-AFDA-42AC-9922-6E438F9578C3}" type="pres">
      <dgm:prSet presAssocID="{45B9BFF5-E18C-4CD3-953F-29AD9A7DB4C2}" presName="Child4" presStyleLbl="node1" presStyleIdx="14" presStyleCnt="19" custLinFactNeighborX="-33659" custLinFactNeighborY="-5984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711A4BB1-3041-46CF-B8D6-AD8FA3A1641D}" type="pres">
      <dgm:prSet presAssocID="{45B9BFF5-E18C-4CD3-953F-29AD9A7DB4C2}" presName="Accent13" presStyleCnt="0"/>
      <dgm:spPr/>
    </dgm:pt>
    <dgm:pt modelId="{57515B8F-976A-4286-9F0B-FD559C4E3467}" type="pres">
      <dgm:prSet presAssocID="{45B9BFF5-E18C-4CD3-953F-29AD9A7DB4C2}" presName="AccentHold1" presStyleLbl="node1" presStyleIdx="15" presStyleCnt="19" custLinFactX="86073" custLinFactY="18364" custLinFactNeighborX="100000" custLinFactNeighborY="100000"/>
      <dgm:spPr/>
    </dgm:pt>
    <dgm:pt modelId="{CB5720F9-352D-4957-B93B-E8DA14C1085B}" type="pres">
      <dgm:prSet presAssocID="{1249D169-ECE4-4BA0-91E2-1EA609815AB9}" presName="Child5" presStyleLbl="node1" presStyleIdx="16" presStyleCnt="19" custLinFactNeighborX="-3415" custLinFactNeighborY="978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CD8445A-27DF-4F58-95C5-28415D3BE450}" type="pres">
      <dgm:prSet presAssocID="{1249D169-ECE4-4BA0-91E2-1EA609815AB9}" presName="Accent15" presStyleCnt="0"/>
      <dgm:spPr/>
    </dgm:pt>
    <dgm:pt modelId="{978029E3-4F25-4365-A91A-11C968196517}" type="pres">
      <dgm:prSet presAssocID="{1249D169-ECE4-4BA0-91E2-1EA609815AB9}" presName="AccentHold2" presStyleLbl="node1" presStyleIdx="17" presStyleCnt="19"/>
      <dgm:spPr/>
    </dgm:pt>
    <dgm:pt modelId="{DDC63BBE-EB55-4A47-AC4C-D51BA1F9F4DB}" type="pres">
      <dgm:prSet presAssocID="{1249D169-ECE4-4BA0-91E2-1EA609815AB9}" presName="Accent16" presStyleCnt="0"/>
      <dgm:spPr/>
    </dgm:pt>
    <dgm:pt modelId="{E0D7AB74-04CA-4713-B4B9-E06EC723741A}" type="pres">
      <dgm:prSet presAssocID="{1249D169-ECE4-4BA0-91E2-1EA609815AB9}" presName="AccentHold3" presStyleLbl="node1" presStyleIdx="18" presStyleCnt="19"/>
      <dgm:spPr/>
    </dgm:pt>
  </dgm:ptLst>
  <dgm:cxnLst>
    <dgm:cxn modelId="{00F02189-DF83-4034-9C22-B97EF70EA915}" srcId="{FA23FB84-E00B-4DE1-9869-B21E82988724}" destId="{E28484D7-1729-4C7C-BD0A-5240114E5954}" srcOrd="0" destOrd="0" parTransId="{63C52006-2EBB-49A0-880E-2C04C85321A3}" sibTransId="{1FF82994-E97B-4E26-8721-135DAF3FD635}"/>
    <dgm:cxn modelId="{56E6C7BE-69EE-474B-8358-C9959CBDF78A}" type="presOf" srcId="{B5E2DDDB-AE4C-4442-9740-5F885A2652C5}" destId="{82F6C00E-EF93-4BB5-B126-5422E514ED14}" srcOrd="0" destOrd="0" presId="urn:microsoft.com/office/officeart/2009/3/layout/CircleRelationship"/>
    <dgm:cxn modelId="{3749A05A-DAFA-4417-B913-E1256425C75E}" type="presOf" srcId="{45B9BFF5-E18C-4CD3-953F-29AD9A7DB4C2}" destId="{A39A9581-AFDA-42AC-9922-6E438F9578C3}" srcOrd="0" destOrd="0" presId="urn:microsoft.com/office/officeart/2009/3/layout/CircleRelationship"/>
    <dgm:cxn modelId="{12BE2A03-E200-4BA4-BB8B-14142378EFFD}" type="presOf" srcId="{44DE0C82-3137-458F-A4B4-39188DED48AF}" destId="{5EEF5CDE-887B-4471-A677-FDB8DD0709A0}" srcOrd="0" destOrd="0" presId="urn:microsoft.com/office/officeart/2009/3/layout/CircleRelationship"/>
    <dgm:cxn modelId="{ADA7664C-D914-418D-B6F2-FB91CF1B328C}" type="presOf" srcId="{E28484D7-1729-4C7C-BD0A-5240114E5954}" destId="{A972855A-69DE-4F82-BEFA-C0A0E910184C}" srcOrd="0" destOrd="0" presId="urn:microsoft.com/office/officeart/2009/3/layout/CircleRelationship"/>
    <dgm:cxn modelId="{1E374886-F560-4E4C-8FB1-BCEB7FB9F54D}" srcId="{E28484D7-1729-4C7C-BD0A-5240114E5954}" destId="{44DE0C82-3137-458F-A4B4-39188DED48AF}" srcOrd="1" destOrd="0" parTransId="{90C2C55F-651C-484F-AA3B-44EA321773BC}" sibTransId="{31D80DD9-7F59-4C0D-9BE0-0859190D9B56}"/>
    <dgm:cxn modelId="{1DD5C2E6-5151-4F16-894E-98A738A74CC4}" srcId="{E28484D7-1729-4C7C-BD0A-5240114E5954}" destId="{F47AB9E5-B387-4486-8613-956825170719}" srcOrd="0" destOrd="0" parTransId="{2C7210C1-B5C0-4D64-B504-D5F3C127BD1D}" sibTransId="{4196FBCE-EEAB-4364-80DB-BB39E621AC70}"/>
    <dgm:cxn modelId="{92196815-B701-42EC-A2EF-3BF49426CE44}" srcId="{E28484D7-1729-4C7C-BD0A-5240114E5954}" destId="{1249D169-ECE4-4BA0-91E2-1EA609815AB9}" srcOrd="4" destOrd="0" parTransId="{2B749ADB-C88B-4D0F-BC95-3D475B705203}" sibTransId="{1A65FABE-5263-4159-B643-F8791B1CD181}"/>
    <dgm:cxn modelId="{C9E4AF39-D7CF-4CD3-BF72-4B2D98419775}" type="presOf" srcId="{1249D169-ECE4-4BA0-91E2-1EA609815AB9}" destId="{CB5720F9-352D-4957-B93B-E8DA14C1085B}" srcOrd="0" destOrd="0" presId="urn:microsoft.com/office/officeart/2009/3/layout/CircleRelationship"/>
    <dgm:cxn modelId="{07E23178-5787-41B2-AEF5-B96DC81A498C}" type="presOf" srcId="{FA23FB84-E00B-4DE1-9869-B21E82988724}" destId="{E10FD53E-47B4-425F-B018-B10D2BE1B5E3}" srcOrd="0" destOrd="0" presId="urn:microsoft.com/office/officeart/2009/3/layout/CircleRelationship"/>
    <dgm:cxn modelId="{865574A5-56B3-4DB7-B979-56B60653E070}" type="presOf" srcId="{F47AB9E5-B387-4486-8613-956825170719}" destId="{5CCA22F4-69AA-48B2-B913-5F2E6392AFC2}" srcOrd="0" destOrd="0" presId="urn:microsoft.com/office/officeart/2009/3/layout/CircleRelationship"/>
    <dgm:cxn modelId="{A3F264D3-0BC5-4363-B6EC-207597E355EE}" srcId="{E28484D7-1729-4C7C-BD0A-5240114E5954}" destId="{45B9BFF5-E18C-4CD3-953F-29AD9A7DB4C2}" srcOrd="3" destOrd="0" parTransId="{16C33439-09B9-4D51-80E7-4CD666E49671}" sibTransId="{EB1B85D7-346F-4451-89DA-FC6D4CB5B8EF}"/>
    <dgm:cxn modelId="{4CC3531B-A415-4F6C-812F-46EB1CEB438B}" srcId="{E28484D7-1729-4C7C-BD0A-5240114E5954}" destId="{B5E2DDDB-AE4C-4442-9740-5F885A2652C5}" srcOrd="2" destOrd="0" parTransId="{7D04CC87-FC07-4D30-93B5-6796FB2AB561}" sibTransId="{8E75CFCF-50C7-4F8B-B6FA-B177F7661730}"/>
    <dgm:cxn modelId="{9203ACB4-BE16-4871-A9D4-BBDD4E2E6F74}" type="presParOf" srcId="{E10FD53E-47B4-425F-B018-B10D2BE1B5E3}" destId="{A972855A-69DE-4F82-BEFA-C0A0E910184C}" srcOrd="0" destOrd="0" presId="urn:microsoft.com/office/officeart/2009/3/layout/CircleRelationship"/>
    <dgm:cxn modelId="{86EE831C-85A9-4E31-90B7-5870A05651B2}" type="presParOf" srcId="{E10FD53E-47B4-425F-B018-B10D2BE1B5E3}" destId="{58FBFA82-7575-444E-BAC3-C831B4E3AF94}" srcOrd="1" destOrd="0" presId="urn:microsoft.com/office/officeart/2009/3/layout/CircleRelationship"/>
    <dgm:cxn modelId="{D349C056-D36F-4213-9219-6B5A48B85C54}" type="presParOf" srcId="{E10FD53E-47B4-425F-B018-B10D2BE1B5E3}" destId="{80BBC97E-5BE0-4C57-8AFE-B0D27BD0C47C}" srcOrd="2" destOrd="0" presId="urn:microsoft.com/office/officeart/2009/3/layout/CircleRelationship"/>
    <dgm:cxn modelId="{0E31AE74-AAC2-4918-BAA1-21028B0BE3D3}" type="presParOf" srcId="{E10FD53E-47B4-425F-B018-B10D2BE1B5E3}" destId="{A70B5C6D-D094-4BC2-980F-E0230D53A5C5}" srcOrd="3" destOrd="0" presId="urn:microsoft.com/office/officeart/2009/3/layout/CircleRelationship"/>
    <dgm:cxn modelId="{FB493CA2-39AE-4943-A8FA-492E00BD05E7}" type="presParOf" srcId="{E10FD53E-47B4-425F-B018-B10D2BE1B5E3}" destId="{5854E320-7C5D-4110-90F2-6EF8E750C0D8}" srcOrd="4" destOrd="0" presId="urn:microsoft.com/office/officeart/2009/3/layout/CircleRelationship"/>
    <dgm:cxn modelId="{2112A2F3-AC2D-41D0-A33E-F4DD9953BF8E}" type="presParOf" srcId="{E10FD53E-47B4-425F-B018-B10D2BE1B5E3}" destId="{9A0F3243-1AF6-4062-BCE7-A350269A42E7}" srcOrd="5" destOrd="0" presId="urn:microsoft.com/office/officeart/2009/3/layout/CircleRelationship"/>
    <dgm:cxn modelId="{A692DD4E-4A62-41B7-B5F8-560437D16762}" type="presParOf" srcId="{E10FD53E-47B4-425F-B018-B10D2BE1B5E3}" destId="{5CCA22F4-69AA-48B2-B913-5F2E6392AFC2}" srcOrd="6" destOrd="0" presId="urn:microsoft.com/office/officeart/2009/3/layout/CircleRelationship"/>
    <dgm:cxn modelId="{6714EE43-A82F-4633-9776-6E23D09E4682}" type="presParOf" srcId="{E10FD53E-47B4-425F-B018-B10D2BE1B5E3}" destId="{FE51A76B-6D26-40D8-8277-D6A60BF8E125}" srcOrd="7" destOrd="0" presId="urn:microsoft.com/office/officeart/2009/3/layout/CircleRelationship"/>
    <dgm:cxn modelId="{C2CD74D8-66B8-476D-823D-C1EE6C44CF76}" type="presParOf" srcId="{FE51A76B-6D26-40D8-8277-D6A60BF8E125}" destId="{9A579363-3C7C-43AA-B9D3-044B0E12A087}" srcOrd="0" destOrd="0" presId="urn:microsoft.com/office/officeart/2009/3/layout/CircleRelationship"/>
    <dgm:cxn modelId="{A5DCA6B1-0732-4E85-9D43-E7A9ECAD4FAE}" type="presParOf" srcId="{E10FD53E-47B4-425F-B018-B10D2BE1B5E3}" destId="{82F95F3F-3315-49D7-B594-AB3DECDBC418}" srcOrd="8" destOrd="0" presId="urn:microsoft.com/office/officeart/2009/3/layout/CircleRelationship"/>
    <dgm:cxn modelId="{6F5681CB-985C-4355-9BDE-1D60E497303C}" type="presParOf" srcId="{82F95F3F-3315-49D7-B594-AB3DECDBC418}" destId="{69DDAA01-E25A-4CDF-A130-3FD161188C6C}" srcOrd="0" destOrd="0" presId="urn:microsoft.com/office/officeart/2009/3/layout/CircleRelationship"/>
    <dgm:cxn modelId="{A45937A2-827E-496C-8DA0-7C4952B335CF}" type="presParOf" srcId="{E10FD53E-47B4-425F-B018-B10D2BE1B5E3}" destId="{5EEF5CDE-887B-4471-A677-FDB8DD0709A0}" srcOrd="9" destOrd="0" presId="urn:microsoft.com/office/officeart/2009/3/layout/CircleRelationship"/>
    <dgm:cxn modelId="{2E5D1EC9-D25D-4404-B360-7A2CA4D396FC}" type="presParOf" srcId="{E10FD53E-47B4-425F-B018-B10D2BE1B5E3}" destId="{E7F90FB8-EC2B-40ED-A8E4-1E8F6D1F22A4}" srcOrd="10" destOrd="0" presId="urn:microsoft.com/office/officeart/2009/3/layout/CircleRelationship"/>
    <dgm:cxn modelId="{646ABB93-1E67-4F99-A237-C9B0702E482D}" type="presParOf" srcId="{E7F90FB8-EC2B-40ED-A8E4-1E8F6D1F22A4}" destId="{885F3652-AE70-459C-8602-F8FC0ADDC2DA}" srcOrd="0" destOrd="0" presId="urn:microsoft.com/office/officeart/2009/3/layout/CircleRelationship"/>
    <dgm:cxn modelId="{2F66ED17-1045-4CCB-8DD4-02541FE6E4F2}" type="presParOf" srcId="{E10FD53E-47B4-425F-B018-B10D2BE1B5E3}" destId="{7A8C1D6B-D59B-4649-817D-BE3211699869}" srcOrd="11" destOrd="0" presId="urn:microsoft.com/office/officeart/2009/3/layout/CircleRelationship"/>
    <dgm:cxn modelId="{3A8ADDBE-379A-4C5F-8C09-7CE313CDFE4F}" type="presParOf" srcId="{7A8C1D6B-D59B-4649-817D-BE3211699869}" destId="{F19A0A5E-0600-438A-A4ED-FBC20C687743}" srcOrd="0" destOrd="0" presId="urn:microsoft.com/office/officeart/2009/3/layout/CircleRelationship"/>
    <dgm:cxn modelId="{FD5A0F3E-5A9F-4FA4-8467-12BDC11C5F87}" type="presParOf" srcId="{E10FD53E-47B4-425F-B018-B10D2BE1B5E3}" destId="{F2A104B7-0EC3-481F-9552-229BD8EE89BA}" srcOrd="12" destOrd="0" presId="urn:microsoft.com/office/officeart/2009/3/layout/CircleRelationship"/>
    <dgm:cxn modelId="{C7321DF2-48BB-4492-8407-1A12DB583732}" type="presParOf" srcId="{F2A104B7-0EC3-481F-9552-229BD8EE89BA}" destId="{5BA59412-C97B-44DC-A75C-B19F5D7F1A7E}" srcOrd="0" destOrd="0" presId="urn:microsoft.com/office/officeart/2009/3/layout/CircleRelationship"/>
    <dgm:cxn modelId="{5F777E9D-D45B-4BC8-984F-365B9EDA0FDA}" type="presParOf" srcId="{E10FD53E-47B4-425F-B018-B10D2BE1B5E3}" destId="{82F6C00E-EF93-4BB5-B126-5422E514ED14}" srcOrd="13" destOrd="0" presId="urn:microsoft.com/office/officeart/2009/3/layout/CircleRelationship"/>
    <dgm:cxn modelId="{52BFE582-0283-48F1-925C-49792F2C3DDA}" type="presParOf" srcId="{E10FD53E-47B4-425F-B018-B10D2BE1B5E3}" destId="{533C012B-48EC-47F1-A381-D61020A240D9}" srcOrd="14" destOrd="0" presId="urn:microsoft.com/office/officeart/2009/3/layout/CircleRelationship"/>
    <dgm:cxn modelId="{8BB788CB-ADC2-411F-9394-63FA8AB6188D}" type="presParOf" srcId="{533C012B-48EC-47F1-A381-D61020A240D9}" destId="{32528DE7-4648-4A71-88FB-66F0E9B6D435}" srcOrd="0" destOrd="0" presId="urn:microsoft.com/office/officeart/2009/3/layout/CircleRelationship"/>
    <dgm:cxn modelId="{B1628E22-CD32-4F43-98C4-79A69075CC0B}" type="presParOf" srcId="{E10FD53E-47B4-425F-B018-B10D2BE1B5E3}" destId="{A39A9581-AFDA-42AC-9922-6E438F9578C3}" srcOrd="15" destOrd="0" presId="urn:microsoft.com/office/officeart/2009/3/layout/CircleRelationship"/>
    <dgm:cxn modelId="{01DE9C6E-8937-4BF6-9F3F-0BF8E1FC75D5}" type="presParOf" srcId="{E10FD53E-47B4-425F-B018-B10D2BE1B5E3}" destId="{711A4BB1-3041-46CF-B8D6-AD8FA3A1641D}" srcOrd="16" destOrd="0" presId="urn:microsoft.com/office/officeart/2009/3/layout/CircleRelationship"/>
    <dgm:cxn modelId="{1FE3217A-C323-4662-99B5-416E8385B674}" type="presParOf" srcId="{711A4BB1-3041-46CF-B8D6-AD8FA3A1641D}" destId="{57515B8F-976A-4286-9F0B-FD559C4E3467}" srcOrd="0" destOrd="0" presId="urn:microsoft.com/office/officeart/2009/3/layout/CircleRelationship"/>
    <dgm:cxn modelId="{509DCF14-8C67-4180-9A27-2EF984EE9244}" type="presParOf" srcId="{E10FD53E-47B4-425F-B018-B10D2BE1B5E3}" destId="{CB5720F9-352D-4957-B93B-E8DA14C1085B}" srcOrd="17" destOrd="0" presId="urn:microsoft.com/office/officeart/2009/3/layout/CircleRelationship"/>
    <dgm:cxn modelId="{6C41E30C-831F-4386-8872-5D264C5FB033}" type="presParOf" srcId="{E10FD53E-47B4-425F-B018-B10D2BE1B5E3}" destId="{8CD8445A-27DF-4F58-95C5-28415D3BE450}" srcOrd="18" destOrd="0" presId="urn:microsoft.com/office/officeart/2009/3/layout/CircleRelationship"/>
    <dgm:cxn modelId="{55C7EC26-7860-49DF-806B-AACD6B8E5846}" type="presParOf" srcId="{8CD8445A-27DF-4F58-95C5-28415D3BE450}" destId="{978029E3-4F25-4365-A91A-11C968196517}" srcOrd="0" destOrd="0" presId="urn:microsoft.com/office/officeart/2009/3/layout/CircleRelationship"/>
    <dgm:cxn modelId="{88C4C46A-BB31-412B-9DAB-E5BED932BBFA}" type="presParOf" srcId="{E10FD53E-47B4-425F-B018-B10D2BE1B5E3}" destId="{DDC63BBE-EB55-4A47-AC4C-D51BA1F9F4DB}" srcOrd="19" destOrd="0" presId="urn:microsoft.com/office/officeart/2009/3/layout/CircleRelationship"/>
    <dgm:cxn modelId="{14912CC6-0D1D-4AC4-988A-55B4EFB2F480}" type="presParOf" srcId="{DDC63BBE-EB55-4A47-AC4C-D51BA1F9F4DB}" destId="{E0D7AB74-04CA-4713-B4B9-E06EC723741A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72855A-69DE-4F82-BEFA-C0A0E910184C}">
      <dsp:nvSpPr>
        <dsp:cNvPr id="0" name=""/>
        <dsp:cNvSpPr/>
      </dsp:nvSpPr>
      <dsp:spPr>
        <a:xfrm>
          <a:off x="1785009" y="1118913"/>
          <a:ext cx="3282832" cy="328339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56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GYE Elk Calf Recruitment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… and recent </a:t>
          </a:r>
          <a:r>
            <a:rPr lang="en-US" sz="2400" b="1" kern="1200" dirty="0" smtClean="0">
              <a:solidFill>
                <a:srgbClr val="FFFF00"/>
              </a:solidFill>
            </a:rPr>
            <a:t>changes</a:t>
          </a:r>
          <a:r>
            <a:rPr lang="en-US" sz="2400" b="1" kern="1200" dirty="0" smtClean="0"/>
            <a:t> in recruitment</a:t>
          </a:r>
          <a:endParaRPr lang="en-US" sz="2400" b="1" kern="1200" dirty="0"/>
        </a:p>
      </dsp:txBody>
      <dsp:txXfrm>
        <a:off x="2265769" y="1599755"/>
        <a:ext cx="2321312" cy="2321713"/>
      </dsp:txXfrm>
    </dsp:sp>
    <dsp:sp modelId="{58FBFA82-7575-444E-BAC3-C831B4E3AF94}">
      <dsp:nvSpPr>
        <dsp:cNvPr id="0" name=""/>
        <dsp:cNvSpPr/>
      </dsp:nvSpPr>
      <dsp:spPr>
        <a:xfrm>
          <a:off x="4683690" y="4983271"/>
          <a:ext cx="264646" cy="264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BC97E-5BE0-4C57-8AFE-B0D27BD0C47C}">
      <dsp:nvSpPr>
        <dsp:cNvPr id="0" name=""/>
        <dsp:cNvSpPr/>
      </dsp:nvSpPr>
      <dsp:spPr>
        <a:xfrm>
          <a:off x="5279289" y="2451399"/>
          <a:ext cx="264646" cy="264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0B5C6D-D094-4BC2-980F-E0230D53A5C5}">
      <dsp:nvSpPr>
        <dsp:cNvPr id="0" name=""/>
        <dsp:cNvSpPr/>
      </dsp:nvSpPr>
      <dsp:spPr>
        <a:xfrm>
          <a:off x="3962401" y="4724400"/>
          <a:ext cx="364983" cy="365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54E320-7C5D-4110-90F2-6EF8E750C0D8}">
      <dsp:nvSpPr>
        <dsp:cNvPr id="0" name=""/>
        <dsp:cNvSpPr/>
      </dsp:nvSpPr>
      <dsp:spPr>
        <a:xfrm>
          <a:off x="2438400" y="689622"/>
          <a:ext cx="264646" cy="264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0F3243-1AF6-4062-BCE7-A350269A42E7}">
      <dsp:nvSpPr>
        <dsp:cNvPr id="0" name=""/>
        <dsp:cNvSpPr/>
      </dsp:nvSpPr>
      <dsp:spPr>
        <a:xfrm>
          <a:off x="1219200" y="3581400"/>
          <a:ext cx="264646" cy="264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CA22F4-69AA-48B2-B913-5F2E6392AFC2}">
      <dsp:nvSpPr>
        <dsp:cNvPr id="0" name=""/>
        <dsp:cNvSpPr/>
      </dsp:nvSpPr>
      <dsp:spPr>
        <a:xfrm>
          <a:off x="838198" y="1702083"/>
          <a:ext cx="1334681" cy="1334833"/>
        </a:xfrm>
        <a:prstGeom prst="ellipse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Elk Density</a:t>
          </a:r>
          <a:endParaRPr lang="en-US" sz="1600" b="1" kern="1200" dirty="0"/>
        </a:p>
      </dsp:txBody>
      <dsp:txXfrm>
        <a:off x="1033658" y="1897565"/>
        <a:ext cx="943761" cy="943869"/>
      </dsp:txXfrm>
    </dsp:sp>
    <dsp:sp modelId="{9A579363-3C7C-43AA-B9D3-044B0E12A087}">
      <dsp:nvSpPr>
        <dsp:cNvPr id="0" name=""/>
        <dsp:cNvSpPr/>
      </dsp:nvSpPr>
      <dsp:spPr>
        <a:xfrm>
          <a:off x="3352800" y="4267199"/>
          <a:ext cx="364983" cy="365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DDAA01-E25A-4CDF-A130-3FD161188C6C}">
      <dsp:nvSpPr>
        <dsp:cNvPr id="0" name=""/>
        <dsp:cNvSpPr/>
      </dsp:nvSpPr>
      <dsp:spPr>
        <a:xfrm>
          <a:off x="884671" y="3437122"/>
          <a:ext cx="659933" cy="66008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EF5CDE-887B-4471-A677-FDB8DD0709A0}">
      <dsp:nvSpPr>
        <dsp:cNvPr id="0" name=""/>
        <dsp:cNvSpPr/>
      </dsp:nvSpPr>
      <dsp:spPr>
        <a:xfrm>
          <a:off x="4572000" y="1637684"/>
          <a:ext cx="1377845" cy="1415230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80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40000"/>
                <a:lumOff val="6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Predation</a:t>
          </a:r>
        </a:p>
      </dsp:txBody>
      <dsp:txXfrm>
        <a:off x="4773781" y="1844940"/>
        <a:ext cx="974283" cy="1000718"/>
      </dsp:txXfrm>
    </dsp:sp>
    <dsp:sp modelId="{885F3652-AE70-459C-8602-F8FC0ADDC2DA}">
      <dsp:nvSpPr>
        <dsp:cNvPr id="0" name=""/>
        <dsp:cNvSpPr/>
      </dsp:nvSpPr>
      <dsp:spPr>
        <a:xfrm>
          <a:off x="2362200" y="457202"/>
          <a:ext cx="364983" cy="36553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9A0A5E-0600-438A-A4ED-FBC20C687743}">
      <dsp:nvSpPr>
        <dsp:cNvPr id="0" name=""/>
        <dsp:cNvSpPr/>
      </dsp:nvSpPr>
      <dsp:spPr>
        <a:xfrm>
          <a:off x="633492" y="4222767"/>
          <a:ext cx="264646" cy="264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A59412-C97B-44DC-A75C-B19F5D7F1A7E}">
      <dsp:nvSpPr>
        <dsp:cNvPr id="0" name=""/>
        <dsp:cNvSpPr/>
      </dsp:nvSpPr>
      <dsp:spPr>
        <a:xfrm>
          <a:off x="5391683" y="1163835"/>
          <a:ext cx="911382" cy="8742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F6C00E-EF93-4BB5-B126-5422E514ED14}">
      <dsp:nvSpPr>
        <dsp:cNvPr id="0" name=""/>
        <dsp:cNvSpPr/>
      </dsp:nvSpPr>
      <dsp:spPr>
        <a:xfrm>
          <a:off x="4343398" y="3429000"/>
          <a:ext cx="1334681" cy="1334833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Human Harvest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4538858" y="3624482"/>
        <a:ext cx="943761" cy="943869"/>
      </dsp:txXfrm>
    </dsp:sp>
    <dsp:sp modelId="{32528DE7-4648-4A71-88FB-66F0E9B6D435}">
      <dsp:nvSpPr>
        <dsp:cNvPr id="0" name=""/>
        <dsp:cNvSpPr/>
      </dsp:nvSpPr>
      <dsp:spPr>
        <a:xfrm>
          <a:off x="5571866" y="2488981"/>
          <a:ext cx="802155" cy="802186"/>
        </a:xfrm>
        <a:prstGeom prst="ellipse">
          <a:avLst/>
        </a:prstGeom>
        <a:gradFill rotWithShape="0">
          <a:gsLst>
            <a:gs pos="0">
              <a:schemeClr val="bg2">
                <a:lumMod val="50000"/>
              </a:schemeClr>
            </a:gs>
            <a:gs pos="80000">
              <a:schemeClr val="bg2">
                <a:lumMod val="75000"/>
              </a:schemeClr>
            </a:gs>
            <a:gs pos="100000">
              <a:schemeClr val="bg2">
                <a:lumMod val="9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9A9581-AFDA-42AC-9922-6E438F9578C3}">
      <dsp:nvSpPr>
        <dsp:cNvPr id="0" name=""/>
        <dsp:cNvSpPr/>
      </dsp:nvSpPr>
      <dsp:spPr>
        <a:xfrm>
          <a:off x="1752604" y="3733802"/>
          <a:ext cx="1334681" cy="1334833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Winter Severity</a:t>
          </a:r>
          <a:endParaRPr lang="en-US" sz="1600" b="1" kern="1200" dirty="0"/>
        </a:p>
      </dsp:txBody>
      <dsp:txXfrm>
        <a:off x="1948064" y="3929284"/>
        <a:ext cx="943761" cy="943869"/>
      </dsp:txXfrm>
    </dsp:sp>
    <dsp:sp modelId="{57515B8F-976A-4286-9F0B-FD559C4E3467}">
      <dsp:nvSpPr>
        <dsp:cNvPr id="0" name=""/>
        <dsp:cNvSpPr/>
      </dsp:nvSpPr>
      <dsp:spPr>
        <a:xfrm>
          <a:off x="3886201" y="4800602"/>
          <a:ext cx="264646" cy="264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5720F9-352D-4957-B93B-E8DA14C1085B}">
      <dsp:nvSpPr>
        <dsp:cNvPr id="0" name=""/>
        <dsp:cNvSpPr/>
      </dsp:nvSpPr>
      <dsp:spPr>
        <a:xfrm>
          <a:off x="3428994" y="130560"/>
          <a:ext cx="1334681" cy="1334833"/>
        </a:xfrm>
        <a:prstGeom prst="ellipse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Growing Season Rainfall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3624454" y="326042"/>
        <a:ext cx="943761" cy="943869"/>
      </dsp:txXfrm>
    </dsp:sp>
    <dsp:sp modelId="{978029E3-4F25-4365-A91A-11C968196517}">
      <dsp:nvSpPr>
        <dsp:cNvPr id="0" name=""/>
        <dsp:cNvSpPr/>
      </dsp:nvSpPr>
      <dsp:spPr>
        <a:xfrm>
          <a:off x="1828780" y="1446900"/>
          <a:ext cx="264646" cy="264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D7AB74-04CA-4713-B4B9-E06EC723741A}">
      <dsp:nvSpPr>
        <dsp:cNvPr id="0" name=""/>
        <dsp:cNvSpPr/>
      </dsp:nvSpPr>
      <dsp:spPr>
        <a:xfrm>
          <a:off x="4910265" y="328574"/>
          <a:ext cx="264646" cy="26461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115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87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71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03CEEF-3B50-4D6A-A95D-47A66B0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14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256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5165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673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28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42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872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819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644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5637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766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512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103CEEF-3B50-4D6A-A95D-47A66B08F65E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55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368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7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9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297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25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86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05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92DF5-FD4A-425A-A5AD-381111EEB72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32A52-F980-4F1A-B5DD-428B4C5162C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54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1.xls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Leopold_kill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2400" y="-108628"/>
            <a:ext cx="9144000" cy="6500813"/>
          </a:xfrm>
          <a:solidFill>
            <a:schemeClr val="bg1"/>
          </a:solidFill>
        </p:spPr>
      </p:pic>
      <p:sp>
        <p:nvSpPr>
          <p:cNvPr id="2" name="TextBox 1"/>
          <p:cNvSpPr txBox="1"/>
          <p:nvPr/>
        </p:nvSpPr>
        <p:spPr>
          <a:xfrm>
            <a:off x="7086600" y="6260068"/>
            <a:ext cx="1627369" cy="307777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Stahler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photo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462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50000"/>
              </a:schemeClr>
            </a:gs>
            <a:gs pos="56000">
              <a:schemeClr val="accent3">
                <a:lumMod val="75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08355409"/>
              </p:ext>
            </p:extLst>
          </p:nvPr>
        </p:nvGraphicFramePr>
        <p:xfrm>
          <a:off x="685800" y="457200"/>
          <a:ext cx="8001000" cy="586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53332" y="1895046"/>
            <a:ext cx="7274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prstClr val="white"/>
                </a:solidFill>
              </a:rPr>
              <a:t>W</a:t>
            </a:r>
            <a:r>
              <a:rPr lang="en-US" sz="1400" b="1" dirty="0" smtClean="0">
                <a:solidFill>
                  <a:prstClr val="white"/>
                </a:solidFill>
              </a:rPr>
              <a:t>olves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01074" y="3153715"/>
            <a:ext cx="597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</a:rPr>
              <a:t>Bears</a:t>
            </a:r>
            <a:endParaRPr lang="en-US" sz="1400" b="1" dirty="0">
              <a:solidFill>
                <a:prstClr val="black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745442" y="2082700"/>
            <a:ext cx="825215" cy="720327"/>
          </a:xfrm>
          <a:prstGeom prst="ellipse">
            <a:avLst/>
          </a:prstGeom>
          <a:gradFill>
            <a:gsLst>
              <a:gs pos="0">
                <a:schemeClr val="accent5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al 6"/>
          <p:cNvSpPr/>
          <p:nvPr/>
        </p:nvSpPr>
        <p:spPr>
          <a:xfrm>
            <a:off x="6733780" y="1335981"/>
            <a:ext cx="698325" cy="702067"/>
          </a:xfrm>
          <a:prstGeom prst="ellipse">
            <a:avLst/>
          </a:prstGeom>
          <a:gradFill>
            <a:gsLst>
              <a:gs pos="0">
                <a:schemeClr val="accent5"/>
              </a:gs>
              <a:gs pos="80000">
                <a:schemeClr val="accent1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accent1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6788525" y="2288973"/>
            <a:ext cx="7390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</a:rPr>
              <a:t>Offtake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13432" y="1476277"/>
            <a:ext cx="4892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prstClr val="white"/>
                </a:solidFill>
              </a:rPr>
              <a:t>Risk</a:t>
            </a:r>
            <a:endParaRPr lang="en-US" sz="1400" b="1" dirty="0">
              <a:solidFill>
                <a:prstClr val="white"/>
              </a:solidFill>
            </a:endParaRPr>
          </a:p>
        </p:txBody>
      </p:sp>
      <p:sp>
        <p:nvSpPr>
          <p:cNvPr id="5" name="&quot;No&quot; Symbol 4"/>
          <p:cNvSpPr/>
          <p:nvPr/>
        </p:nvSpPr>
        <p:spPr>
          <a:xfrm>
            <a:off x="1676400" y="2330863"/>
            <a:ext cx="1066800" cy="1032488"/>
          </a:xfrm>
          <a:prstGeom prst="noSmoking">
            <a:avLst>
              <a:gd name="adj" fmla="val 5427"/>
            </a:avLst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2000" y="2803027"/>
            <a:ext cx="60960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25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bioone.org/na101/home/literatum/publisher/bioone/journals/content/wmon/2006/00840173-161/0084-0173%282006%29161%5B1%3Atsaeio%5D2.0.co%3B2/production/images/medium/i0084-0173-161-1-1-fp0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11150"/>
            <a:ext cx="7162800" cy="578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0162" y="5990917"/>
            <a:ext cx="4333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Schwartz et al. 2006, Wildlife Monographs 161: 1-68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9592" y="658368"/>
            <a:ext cx="7033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changes in 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GRIZZLY BEAR NUMBERS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observed changes in calf recruitment?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71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bioone.org/na101/home/literatum/publisher/bioone/journals/content/wmon/2006/00840173-161/0084-0173%282006%29161%5B1%3Atsaeio%5D2.0.co%3B2/production/images/medium/i0084-0173-161-1-1-f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71600"/>
            <a:ext cx="4762500" cy="328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15100" y="1371600"/>
            <a:ext cx="187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Adjusted Estimate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15100" y="2014728"/>
            <a:ext cx="74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Count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6144805"/>
            <a:ext cx="4333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Schwartz et al. 2006, Wildlife Monographs 161: 1-68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495800" y="3352800"/>
            <a:ext cx="0" cy="3810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24227" y="316682"/>
            <a:ext cx="326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Changes in Grizzly Bear Numbers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51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bioone.org/na101/home/literatum/publisher/bioone/journals/content/wmon/2006/00840173-161/0084-0173%282006%29161%5B1%3Atsaeio%5D2.0.co%3B2/production/images/medium/i0084-0173-161-1-1-f0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443" y="1533977"/>
            <a:ext cx="4762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2950" y="4267200"/>
            <a:ext cx="7239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“Figure 5. Counts of unique female grizzly bears with cubs-of-year from 1983 to 2002 inside Yellowstone National Park (YNP) (open triangles) and outside YNP (solid squares). </a:t>
            </a:r>
            <a:r>
              <a:rPr lang="en-US" b="1" dirty="0" smtClean="0">
                <a:solidFill>
                  <a:prstClr val="black"/>
                </a:solidFill>
              </a:rPr>
              <a:t>The slope of the fitted line inside YNP (dashed line) was not different from zero, whereas the slope for counts outside YNP (solid line) was significantly different from zero (</a:t>
            </a:r>
            <a:r>
              <a:rPr lang="en-US" b="1" i="1" dirty="0" smtClean="0">
                <a:solidFill>
                  <a:prstClr val="black"/>
                </a:solidFill>
              </a:rPr>
              <a:t>P</a:t>
            </a:r>
            <a:r>
              <a:rPr lang="en-US" b="1" dirty="0" smtClean="0">
                <a:solidFill>
                  <a:prstClr val="black"/>
                </a:solidFill>
              </a:rPr>
              <a:t> ≤ 0.001). “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998" y="479274"/>
            <a:ext cx="3269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Changes in Grizzly Bear Numbers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7511" y="239813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Within YNP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37511" y="1828800"/>
            <a:ext cx="1348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Outside YNP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5422" y="6165058"/>
            <a:ext cx="43332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Schwartz et al. 2006, Wildlife Monographs 161: 1-68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4114800" y="1676400"/>
            <a:ext cx="0" cy="52173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64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670840"/>
            <a:ext cx="4800600" cy="4786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24934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Can changes in CLIMATE explain the observed differences in calf recruitment? 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43943" y="1143000"/>
            <a:ext cx="571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UNCOLONIZED HERDS        </a:t>
            </a:r>
            <a:r>
              <a:rPr lang="en-US" b="1" dirty="0" smtClean="0">
                <a:solidFill>
                  <a:srgbClr val="FF0000"/>
                </a:solidFill>
              </a:rPr>
              <a:t>WOLF COLONIZED HERDS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373086"/>
            <a:ext cx="205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WINTER SNOW ACCUMULATION</a:t>
            </a: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endParaRPr lang="en-US" b="1" dirty="0">
              <a:solidFill>
                <a:srgbClr val="0070C0"/>
              </a:solidFill>
            </a:endParaRPr>
          </a:p>
          <a:p>
            <a:endParaRPr lang="en-US" b="1" dirty="0" smtClean="0">
              <a:solidFill>
                <a:srgbClr val="0070C0"/>
              </a:solidFill>
            </a:endParaRPr>
          </a:p>
          <a:p>
            <a:r>
              <a:rPr lang="en-US" b="1" dirty="0" smtClean="0">
                <a:solidFill>
                  <a:srgbClr val="119F47"/>
                </a:solidFill>
              </a:rPr>
              <a:t>GROWING SEASON</a:t>
            </a:r>
          </a:p>
          <a:p>
            <a:r>
              <a:rPr lang="en-US" b="1" dirty="0" smtClean="0">
                <a:solidFill>
                  <a:srgbClr val="119F47"/>
                </a:solidFill>
              </a:rPr>
              <a:t>PRECIPITATION</a:t>
            </a:r>
            <a:endParaRPr lang="en-US" b="1" dirty="0">
              <a:solidFill>
                <a:srgbClr val="119F4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57454"/>
            <a:ext cx="38624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Christianson &amp; Creel 2014 </a:t>
            </a:r>
            <a:r>
              <a:rPr lang="en-US" sz="1400" dirty="0" err="1" smtClean="0"/>
              <a:t>PLoS</a:t>
            </a:r>
            <a:r>
              <a:rPr lang="en-US" sz="1400" dirty="0" smtClean="0"/>
              <a:t> One </a:t>
            </a:r>
            <a:r>
              <a:rPr lang="en-US" sz="1400" dirty="0"/>
              <a:t>9(7): e102330</a:t>
            </a:r>
          </a:p>
        </p:txBody>
      </p:sp>
    </p:spTree>
    <p:extLst>
      <p:ext uri="{BB962C8B-B14F-4D97-AF65-F5344CB8AC3E}">
        <p14:creationId xmlns:p14="http://schemas.microsoft.com/office/powerpoint/2010/main" val="40181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838200"/>
            <a:ext cx="5638800" cy="571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7"/>
          <p:cNvSpPr txBox="1"/>
          <p:nvPr/>
        </p:nvSpPr>
        <p:spPr>
          <a:xfrm>
            <a:off x="5332004" y="1714500"/>
            <a:ext cx="1676400" cy="4191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err="1">
                <a:solidFill>
                  <a:srgbClr val="0000FF"/>
                </a:solidFill>
                <a:latin typeface="Arial"/>
                <a:ea typeface="Calibri"/>
                <a:cs typeface="Times New Roman"/>
              </a:rPr>
              <a:t>U</a:t>
            </a:r>
            <a:r>
              <a:rPr lang="en-US" b="1" dirty="0" err="1" smtClean="0">
                <a:solidFill>
                  <a:srgbClr val="0000FF"/>
                </a:solidFill>
                <a:effectLst/>
                <a:latin typeface="Arial"/>
                <a:ea typeface="Calibri"/>
                <a:cs typeface="Times New Roman"/>
              </a:rPr>
              <a:t>ncolonized</a:t>
            </a:r>
            <a:r>
              <a:rPr lang="en-US" b="1" dirty="0" smtClean="0">
                <a:solidFill>
                  <a:srgbClr val="0000FF"/>
                </a:solidFill>
                <a:effectLst/>
                <a:latin typeface="Arial"/>
                <a:ea typeface="Calibri"/>
                <a:cs typeface="Times New Roman"/>
              </a:rPr>
              <a:t> </a:t>
            </a:r>
            <a:r>
              <a:rPr lang="en-US" b="1" dirty="0">
                <a:solidFill>
                  <a:srgbClr val="0000FF"/>
                </a:solidFill>
                <a:latin typeface="Arial"/>
                <a:ea typeface="Calibri"/>
                <a:cs typeface="Times New Roman"/>
              </a:rPr>
              <a:t>H</a:t>
            </a:r>
            <a:r>
              <a:rPr lang="en-US" b="1" dirty="0" smtClean="0">
                <a:solidFill>
                  <a:srgbClr val="0000FF"/>
                </a:solidFill>
                <a:effectLst/>
                <a:latin typeface="Arial"/>
                <a:ea typeface="Calibri"/>
                <a:cs typeface="Times New Roman"/>
              </a:rPr>
              <a:t>erds</a:t>
            </a:r>
            <a:endParaRPr lang="en-US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5299347" y="4713516"/>
            <a:ext cx="1913890" cy="26670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W</a:t>
            </a:r>
            <a:r>
              <a:rPr lang="en-US" b="1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olf-colonized </a:t>
            </a:r>
            <a:r>
              <a:rPr lang="en-US" b="1" dirty="0">
                <a:solidFill>
                  <a:srgbClr val="FF0000"/>
                </a:solidFill>
                <a:latin typeface="Arial"/>
                <a:ea typeface="Calibri"/>
                <a:cs typeface="Times New Roman"/>
              </a:rPr>
              <a:t>H</a:t>
            </a:r>
            <a:r>
              <a:rPr lang="en-US" b="1" dirty="0" smtClean="0">
                <a:solidFill>
                  <a:srgbClr val="FF0000"/>
                </a:solidFill>
                <a:effectLst/>
                <a:latin typeface="Arial"/>
                <a:ea typeface="Calibri"/>
                <a:cs typeface="Times New Roman"/>
              </a:rPr>
              <a:t>erds</a:t>
            </a:r>
            <a:endParaRPr lang="en-US" dirty="0">
              <a:effectLst/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7042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Can  HARVEST patterns explain the observed differences in calf recruitment?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0795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754047" cy="5662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4008" y="6319614"/>
            <a:ext cx="51624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Creel &amp; Christianson 2008 </a:t>
            </a:r>
            <a:r>
              <a:rPr lang="en-US" sz="1400" i="1" dirty="0" smtClean="0">
                <a:solidFill>
                  <a:prstClr val="white"/>
                </a:solidFill>
              </a:rPr>
              <a:t>Trends </a:t>
            </a:r>
            <a:r>
              <a:rPr lang="en-US" sz="1400" i="1" dirty="0">
                <a:solidFill>
                  <a:prstClr val="white"/>
                </a:solidFill>
              </a:rPr>
              <a:t>in Ecology &amp; Evolution </a:t>
            </a:r>
            <a:r>
              <a:rPr lang="en-US" sz="1400" dirty="0">
                <a:solidFill>
                  <a:prstClr val="white"/>
                </a:solidFill>
              </a:rPr>
              <a:t>23: 194-201</a:t>
            </a:r>
          </a:p>
        </p:txBody>
      </p:sp>
      <p:sp>
        <p:nvSpPr>
          <p:cNvPr id="3" name="Rectangle 2"/>
          <p:cNvSpPr/>
          <p:nvPr/>
        </p:nvSpPr>
        <p:spPr>
          <a:xfrm>
            <a:off x="2971800" y="609600"/>
            <a:ext cx="5743791" cy="132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ea typeface="Calibri"/>
                <a:cs typeface="Times New Roman"/>
              </a:rPr>
              <a:t>Griffin </a:t>
            </a:r>
            <a:r>
              <a:rPr lang="en-US" sz="2000" i="1" dirty="0">
                <a:ea typeface="Calibri"/>
                <a:cs typeface="Times New Roman"/>
              </a:rPr>
              <a:t>et al.</a:t>
            </a:r>
            <a:r>
              <a:rPr lang="en-US" sz="2000" dirty="0">
                <a:ea typeface="Calibri"/>
                <a:cs typeface="Times New Roman"/>
              </a:rPr>
              <a:t> (2011) </a:t>
            </a:r>
            <a:r>
              <a:rPr lang="en-US" sz="2000" dirty="0" smtClean="0">
                <a:ea typeface="Calibri"/>
                <a:cs typeface="Times New Roman"/>
              </a:rPr>
              <a:t>review of 1,999 </a:t>
            </a:r>
            <a:r>
              <a:rPr lang="en-US" sz="2000" dirty="0">
                <a:ea typeface="Calibri"/>
                <a:cs typeface="Times New Roman"/>
              </a:rPr>
              <a:t>radio-collared </a:t>
            </a:r>
            <a:r>
              <a:rPr lang="en-US" sz="2000" dirty="0" smtClean="0">
                <a:ea typeface="Calibri"/>
                <a:cs typeface="Times New Roman"/>
              </a:rPr>
              <a:t>calves </a:t>
            </a:r>
            <a:r>
              <a:rPr lang="en-US" sz="2000" dirty="0">
                <a:ea typeface="Calibri"/>
                <a:cs typeface="Times New Roman"/>
              </a:rPr>
              <a:t>in 12 </a:t>
            </a:r>
            <a:r>
              <a:rPr lang="en-US" sz="2000" dirty="0" smtClean="0">
                <a:ea typeface="Calibri"/>
                <a:cs typeface="Times New Roman"/>
              </a:rPr>
              <a:t>populations found that “wolf </a:t>
            </a:r>
            <a:r>
              <a:rPr lang="en-US" sz="2000" dirty="0">
                <a:ea typeface="Calibri"/>
                <a:cs typeface="Times New Roman"/>
              </a:rPr>
              <a:t>predation was low and most likely a compensatory source of mortality”.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9962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dalykill23"/>
          <p:cNvPicPr>
            <a:picLocks noGrp="1" noChangeAspect="1" noChangeArrowheads="1"/>
          </p:cNvPicPr>
          <p:nvPr>
            <p:ph/>
          </p:nvPr>
        </p:nvPicPr>
        <p:blipFill>
          <a:blip r:embed="rId2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1600" y="875548"/>
            <a:ext cx="2912533" cy="4865688"/>
          </a:xfrm>
          <a:noFill/>
        </p:spPr>
      </p:pic>
      <p:pic>
        <p:nvPicPr>
          <p:cNvPr id="29700" name="Picture 3" descr="elk cow 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314" y="842665"/>
            <a:ext cx="288995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381000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What are the relative magnitudes of direct and risk effects?</a:t>
            </a:r>
          </a:p>
        </p:txBody>
      </p:sp>
    </p:spTree>
    <p:extLst>
      <p:ext uri="{BB962C8B-B14F-4D97-AF65-F5344CB8AC3E}">
        <p14:creationId xmlns:p14="http://schemas.microsoft.com/office/powerpoint/2010/main" val="16711265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2"/>
          <p:cNvGrpSpPr>
            <a:grpSpLocks/>
          </p:cNvGrpSpPr>
          <p:nvPr/>
        </p:nvGrpSpPr>
        <p:grpSpPr bwMode="auto">
          <a:xfrm>
            <a:off x="2133600" y="533400"/>
            <a:ext cx="4267200" cy="5105400"/>
            <a:chOff x="1747" y="8296"/>
            <a:chExt cx="3885" cy="5190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7" y="8296"/>
              <a:ext cx="3885" cy="5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0" name="AutoShape 4"/>
            <p:cNvSpPr>
              <a:spLocks noChangeArrowheads="1"/>
            </p:cNvSpPr>
            <p:nvPr/>
          </p:nvSpPr>
          <p:spPr bwMode="auto">
            <a:xfrm>
              <a:off x="2414" y="8851"/>
              <a:ext cx="422" cy="250"/>
            </a:xfrm>
            <a:prstGeom prst="rightArrow">
              <a:avLst>
                <a:gd name="adj1" fmla="val 50000"/>
                <a:gd name="adj2" fmla="val 4220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24400" y="6248400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Christianson &amp; Creel 2008  </a:t>
            </a:r>
            <a:r>
              <a:rPr lang="en-US" sz="1400" i="1" dirty="0" err="1" smtClean="0">
                <a:solidFill>
                  <a:prstClr val="white"/>
                </a:solidFill>
              </a:rPr>
              <a:t>Behav</a:t>
            </a:r>
            <a:r>
              <a:rPr lang="en-US" sz="1400" i="1" dirty="0" smtClean="0">
                <a:solidFill>
                  <a:prstClr val="white"/>
                </a:solidFill>
              </a:rPr>
              <a:t> </a:t>
            </a:r>
            <a:r>
              <a:rPr lang="en-US" sz="1400" i="1" dirty="0" err="1" smtClean="0">
                <a:solidFill>
                  <a:prstClr val="white"/>
                </a:solidFill>
              </a:rPr>
              <a:t>Ecol</a:t>
            </a:r>
            <a:r>
              <a:rPr lang="en-US" sz="1400" dirty="0" smtClean="0">
                <a:solidFill>
                  <a:prstClr val="white"/>
                </a:solidFill>
              </a:rPr>
              <a:t> </a:t>
            </a:r>
            <a:r>
              <a:rPr lang="en-US" sz="1400" dirty="0">
                <a:solidFill>
                  <a:prstClr val="white"/>
                </a:solidFill>
              </a:rPr>
              <a:t>19: 1258 </a:t>
            </a:r>
            <a:r>
              <a:rPr lang="en-US" sz="1400" dirty="0" smtClean="0">
                <a:solidFill>
                  <a:prstClr val="white"/>
                </a:solidFill>
              </a:rPr>
              <a:t>– 1266</a:t>
            </a:r>
          </a:p>
          <a:p>
            <a:r>
              <a:rPr lang="en-US" sz="1400" dirty="0">
                <a:solidFill>
                  <a:prstClr val="white"/>
                </a:solidFill>
              </a:rPr>
              <a:t>Christianson &amp; Creel </a:t>
            </a:r>
            <a:r>
              <a:rPr lang="en-US" sz="1400" dirty="0" smtClean="0">
                <a:solidFill>
                  <a:prstClr val="white"/>
                </a:solidFill>
              </a:rPr>
              <a:t>2010</a:t>
            </a:r>
            <a:r>
              <a:rPr lang="en-US" sz="1400" i="1" dirty="0" smtClean="0">
                <a:solidFill>
                  <a:prstClr val="white"/>
                </a:solidFill>
              </a:rPr>
              <a:t>  Ecology</a:t>
            </a:r>
            <a:r>
              <a:rPr lang="en-US" sz="1400" dirty="0" smtClean="0">
                <a:solidFill>
                  <a:prstClr val="white"/>
                </a:solidFill>
              </a:rPr>
              <a:t> </a:t>
            </a:r>
            <a:r>
              <a:rPr lang="en-US" sz="1400" dirty="0">
                <a:solidFill>
                  <a:prstClr val="white"/>
                </a:solidFill>
              </a:rPr>
              <a:t>91:1184-1191</a:t>
            </a:r>
          </a:p>
        </p:txBody>
      </p:sp>
    </p:spTree>
    <p:extLst>
      <p:ext uri="{BB962C8B-B14F-4D97-AF65-F5344CB8AC3E}">
        <p14:creationId xmlns:p14="http://schemas.microsoft.com/office/powerpoint/2010/main" val="145464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9185"/>
              </p:ext>
            </p:extLst>
          </p:nvPr>
        </p:nvGraphicFramePr>
        <p:xfrm>
          <a:off x="533400" y="990600"/>
          <a:ext cx="8193087" cy="501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8" name="Chart" r:id="rId4" imgW="5886490" imgH="3600490" progId="Excel.Chart.8">
                  <p:embed/>
                </p:oleObj>
              </mc:Choice>
              <mc:Fallback>
                <p:oleObj name="Chart" r:id="rId4" imgW="5886490" imgH="3600490" progId="Excel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193087" cy="5011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3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6219825"/>
            <a:ext cx="437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3400" y="282593"/>
            <a:ext cx="72390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ecal progesterone decreases with increasing predation risk…</a:t>
            </a:r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9496" y="1718378"/>
            <a:ext cx="4191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Samples at 2 week intervals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after 15 March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2040382" y="1409819"/>
            <a:ext cx="1951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1495 fecal samples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181600" y="3969679"/>
            <a:ext cx="298422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Symbol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types denote annual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population means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17448" y="4554454"/>
            <a:ext cx="3526606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Tests controlled for herd composition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581400" y="5791200"/>
            <a:ext cx="294798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651580" y="5606534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Low Risk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06151" y="556377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 Risk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1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15861" y="5881726"/>
            <a:ext cx="12811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USFWS 2013</a:t>
            </a:r>
            <a:endParaRPr lang="en-US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"/>
            <a:ext cx="7498962" cy="54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s://www.ebmedicine.net/spaw/uploads/aboutUs/Hormone%20Cycle%20Emergency%20Medicine%20Pract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18722"/>
            <a:ext cx="6629400" cy="622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55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0" y="15726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762000" y="152400"/>
            <a:ext cx="6400800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progesterone concentration predicts calf recruitment.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6019800"/>
            <a:ext cx="4371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Content Placeholder 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1732816808"/>
              </p:ext>
            </p:extLst>
          </p:nvPr>
        </p:nvGraphicFramePr>
        <p:xfrm>
          <a:off x="685799" y="651926"/>
          <a:ext cx="8039059" cy="516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5" name="Chart" r:id="rId5" imgW="5886490" imgH="3781565" progId="Excel.Chart.8">
                  <p:embed/>
                </p:oleObj>
              </mc:Choice>
              <mc:Fallback>
                <p:oleObj name="Chart" r:id="rId5" imgW="5886490" imgH="3781565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651926"/>
                        <a:ext cx="8039059" cy="516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8200" y="1757363"/>
            <a:ext cx="738664" cy="2233945"/>
          </a:xfrm>
          <a:prstGeom prst="rect">
            <a:avLst/>
          </a:prstGeom>
          <a:solidFill>
            <a:schemeClr val="bg1"/>
          </a:solidFill>
        </p:spPr>
        <p:txBody>
          <a:bodyPr vert="vert270" wrap="non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Calves/100 Cows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 following season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05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7090" y="4114800"/>
            <a:ext cx="8438279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Additive direct mortality </a:t>
            </a:r>
            <a:r>
              <a:rPr lang="en-US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1600" b="1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small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yield this pattern.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For 2,746 radio-collared elk in 45 populations, Brodie </a:t>
            </a:r>
            <a:r>
              <a:rPr lang="en-US" sz="1600" i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et al.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(2013) found that “wolves and all carnivore species combined had additive effects on </a:t>
            </a:r>
            <a:r>
              <a:rPr lang="en-US" sz="16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elk </a:t>
            </a:r>
            <a:r>
              <a:rPr lang="en-US" sz="16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mortality, but only reduced survival by &lt;2%”. </a:t>
            </a:r>
            <a:endParaRPr lang="en-US" sz="1600" dirty="0" smtClean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Widespread </a:t>
            </a:r>
            <a:r>
              <a:rPr lang="en-US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reductions in pregnancy rate have been &gt;10X  larger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observed effects on mortality, spatiotemporally aligned with wolf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recolonization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changes in elk dynamics.</a:t>
            </a:r>
          </a:p>
          <a:p>
            <a:pPr marL="342900" indent="-342900">
              <a:buAutoNum type="arabicPeriod"/>
            </a:pPr>
            <a:r>
              <a:rPr lang="en-US" sz="1600" u="sng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plausible limiting factors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not shown the spatiotemporal patterns of change that would produce these changes in elk dynamics.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C:\Users\david\Dropbox\projectdave\2011postdoc\elkpopdyn\data&amp;analysis\R_objects\figure_objects\gya\poptrends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36" y="205493"/>
            <a:ext cx="1902664" cy="36128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15614" y="241628"/>
            <a:ext cx="4739189" cy="3594276"/>
            <a:chOff x="382086" y="1095509"/>
            <a:chExt cx="5115870" cy="4023360"/>
          </a:xfrm>
        </p:grpSpPr>
        <p:pic>
          <p:nvPicPr>
            <p:cNvPr id="4" name="Picture 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18014" r="14925" b="5242"/>
            <a:stretch/>
          </p:blipFill>
          <p:spPr bwMode="auto">
            <a:xfrm>
              <a:off x="914400" y="1095509"/>
              <a:ext cx="3429000" cy="40233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82086" y="1434415"/>
              <a:ext cx="5115870" cy="3664769"/>
              <a:chOff x="382086" y="1434415"/>
              <a:chExt cx="5115870" cy="3664769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>
              <a:xfrm>
                <a:off x="3697451" y="4499785"/>
                <a:ext cx="1800505" cy="599399"/>
                <a:chOff x="0" y="-25103"/>
                <a:chExt cx="1800748" cy="668345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0" y="79460"/>
                  <a:ext cx="238125" cy="15291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D32FD"/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0" y="447773"/>
                  <a:ext cx="238125" cy="15291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rgbClr val="FF8B8B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Text Box 21"/>
                <p:cNvSpPr txBox="1"/>
                <p:nvPr/>
              </p:nvSpPr>
              <p:spPr>
                <a:xfrm>
                  <a:off x="230831" y="345429"/>
                  <a:ext cx="1377950" cy="29781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1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GYA elk herds</a:t>
                  </a:r>
                  <a:endParaRPr lang="en-US" sz="11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" name="Text Box 23"/>
                <p:cNvSpPr txBox="1"/>
                <p:nvPr/>
              </p:nvSpPr>
              <p:spPr>
                <a:xfrm>
                  <a:off x="224423" y="-25103"/>
                  <a:ext cx="1576325" cy="36203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1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Outer elk herds</a:t>
                  </a:r>
                  <a:endParaRPr lang="en-US" sz="11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0" name="Text Box 14"/>
              <p:cNvSpPr txBox="1">
                <a:spLocks/>
              </p:cNvSpPr>
              <p:nvPr/>
            </p:nvSpPr>
            <p:spPr>
              <a:xfrm>
                <a:off x="2743200" y="1747851"/>
                <a:ext cx="1657350" cy="4851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dirty="0">
                    <a:solidFill>
                      <a:srgbClr val="808080"/>
                    </a:solidFill>
                    <a:ea typeface="Calibri"/>
                    <a:cs typeface="Times New Roman"/>
                  </a:rPr>
                  <a:t>M O N T A N A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1" name="Text Box 15"/>
              <p:cNvSpPr txBox="1">
                <a:spLocks/>
              </p:cNvSpPr>
              <p:nvPr/>
            </p:nvSpPr>
            <p:spPr>
              <a:xfrm>
                <a:off x="2895601" y="3672456"/>
                <a:ext cx="1676400" cy="629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dirty="0">
                    <a:solidFill>
                      <a:srgbClr val="808080"/>
                    </a:solidFill>
                    <a:ea typeface="Calibri"/>
                    <a:cs typeface="Times New Roman"/>
                  </a:rPr>
                  <a:t>W Y O M I N G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58486" y="2356077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1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99114" y="2232991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23872" y="3271851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6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09029" y="2633076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3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96312" y="2910075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4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83723" y="2509990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38715" y="1434415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7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45280" y="1747851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8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66488" y="4029491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9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3558" y="4429711"/>
                <a:ext cx="375342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10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71874" y="2901987"/>
                <a:ext cx="473331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11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95294" y="2494576"/>
                <a:ext cx="509952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12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Text Box 15"/>
              <p:cNvSpPr txBox="1">
                <a:spLocks/>
              </p:cNvSpPr>
              <p:nvPr/>
            </p:nvSpPr>
            <p:spPr>
              <a:xfrm>
                <a:off x="382086" y="3340841"/>
                <a:ext cx="1676400" cy="629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dirty="0" smtClean="0">
                    <a:solidFill>
                      <a:srgbClr val="808080"/>
                    </a:solidFill>
                    <a:ea typeface="Calibri"/>
                    <a:cs typeface="Times New Roman"/>
                  </a:rPr>
                  <a:t>I D A H O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780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610600" cy="2104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372100" cy="491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3733800" y="4310744"/>
            <a:ext cx="1676400" cy="0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99314" y="4321629"/>
            <a:ext cx="0" cy="1621971"/>
          </a:xfrm>
          <a:prstGeom prst="line">
            <a:avLst/>
          </a:prstGeom>
          <a:ln w="444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886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Screel\My Documents\Word documents\Manuscripts\science indirect costs paper\1135918cov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199" y="152400"/>
            <a:ext cx="4419600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6844" y="6172200"/>
            <a:ext cx="3710311" cy="461665"/>
          </a:xfrm>
          <a:prstGeom prst="rect">
            <a:avLst/>
          </a:prstGeom>
          <a:solidFill>
            <a:schemeClr val="bg1">
              <a:alpha val="3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EIA Predator-prey models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79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28708"/>
            <a:ext cx="4343400" cy="261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46" y="468086"/>
            <a:ext cx="4384981" cy="23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4203848" cy="2723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863" y="3425421"/>
            <a:ext cx="4257938" cy="274677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</a:ln>
        </p:spPr>
      </p:pic>
      <p:sp>
        <p:nvSpPr>
          <p:cNvPr id="4" name="Rectangle 3"/>
          <p:cNvSpPr/>
          <p:nvPr/>
        </p:nvSpPr>
        <p:spPr>
          <a:xfrm>
            <a:off x="4550227" y="3124201"/>
            <a:ext cx="4136574" cy="3180585"/>
          </a:xfrm>
          <a:prstGeom prst="rect">
            <a:avLst/>
          </a:prstGeom>
          <a:noFill/>
          <a:ln w="47625">
            <a:solidFill>
              <a:schemeClr val="tx2">
                <a:lumMod val="60000"/>
                <a:lumOff val="40000"/>
                <a:alpha val="3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90599" y="205447"/>
            <a:ext cx="221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Central Yellowstone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6914" y="205447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Gallatin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90600" y="321285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Northern Range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00600" y="3240755"/>
            <a:ext cx="16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Tobacco Root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7000" y="5334000"/>
            <a:ext cx="1905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82614" y="4572000"/>
            <a:ext cx="6809487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herd units where elk were </a:t>
            </a:r>
            <a:r>
              <a:rPr lang="en-US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annually counted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 in midwinter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(calves/100 cows) by agencies and/or published studies from 1978 to 2010.</a:t>
            </a:r>
          </a:p>
          <a:p>
            <a:endParaRPr lang="en-US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herds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recolonized by wolves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(with pre-post data), 6 herds continuously </a:t>
            </a:r>
            <a:r>
              <a:rPr lang="en-US" sz="2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uncolonized</a:t>
            </a:r>
            <a:r>
              <a:rPr lang="en-US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resident packs as of 2010</a:t>
            </a:r>
          </a:p>
          <a:p>
            <a:endParaRPr lang="en-US" dirty="0" smtClean="0">
              <a:solidFill>
                <a:prstClr val="black"/>
              </a:solidFill>
            </a:endParaRPr>
          </a:p>
        </p:txBody>
      </p:sp>
      <p:pic>
        <p:nvPicPr>
          <p:cNvPr id="12" name="Picture 11" descr="C:\Users\david\Dropbox\projectdave\2011postdoc\elkpopdyn\data&amp;analysis\R_objects\figure_objects\gya\poptrends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936" y="205493"/>
            <a:ext cx="2159822" cy="41182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oup 2"/>
          <p:cNvGrpSpPr/>
          <p:nvPr/>
        </p:nvGrpSpPr>
        <p:grpSpPr>
          <a:xfrm>
            <a:off x="415614" y="241628"/>
            <a:ext cx="5115870" cy="4023360"/>
            <a:chOff x="382086" y="1095509"/>
            <a:chExt cx="5115870" cy="4023360"/>
          </a:xfrm>
        </p:grpSpPr>
        <p:pic>
          <p:nvPicPr>
            <p:cNvPr id="4" name="Picture 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42" t="18014" r="14925" b="5242"/>
            <a:stretch/>
          </p:blipFill>
          <p:spPr bwMode="auto">
            <a:xfrm>
              <a:off x="914400" y="1095509"/>
              <a:ext cx="3429000" cy="40233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grpSp>
          <p:nvGrpSpPr>
            <p:cNvPr id="2" name="Group 1"/>
            <p:cNvGrpSpPr/>
            <p:nvPr/>
          </p:nvGrpSpPr>
          <p:grpSpPr>
            <a:xfrm>
              <a:off x="382086" y="1434415"/>
              <a:ext cx="5115870" cy="3664769"/>
              <a:chOff x="382086" y="1434415"/>
              <a:chExt cx="5115870" cy="3664769"/>
            </a:xfrm>
          </p:grpSpPr>
          <p:grpSp>
            <p:nvGrpSpPr>
              <p:cNvPr id="5" name="Group 4"/>
              <p:cNvGrpSpPr>
                <a:grpSpLocks/>
              </p:cNvGrpSpPr>
              <p:nvPr/>
            </p:nvGrpSpPr>
            <p:grpSpPr>
              <a:xfrm>
                <a:off x="3697451" y="4499785"/>
                <a:ext cx="1800505" cy="599399"/>
                <a:chOff x="0" y="-25103"/>
                <a:chExt cx="1800748" cy="668345"/>
              </a:xfrm>
            </p:grpSpPr>
            <p:sp>
              <p:nvSpPr>
                <p:cNvPr id="6" name="Rectangle 5"/>
                <p:cNvSpPr/>
                <p:nvPr/>
              </p:nvSpPr>
              <p:spPr>
                <a:xfrm>
                  <a:off x="0" y="79460"/>
                  <a:ext cx="238125" cy="15291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2D32FD"/>
                    </a:gs>
                    <a:gs pos="100000">
                      <a:schemeClr val="tx2">
                        <a:lumMod val="40000"/>
                        <a:lumOff val="6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0" y="447773"/>
                  <a:ext cx="238125" cy="15291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FF0000"/>
                    </a:gs>
                    <a:gs pos="100000">
                      <a:srgbClr val="FF8B8B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" name="Text Box 21"/>
                <p:cNvSpPr txBox="1"/>
                <p:nvPr/>
              </p:nvSpPr>
              <p:spPr>
                <a:xfrm>
                  <a:off x="230831" y="345429"/>
                  <a:ext cx="1377950" cy="297813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1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GYA elk herds</a:t>
                  </a:r>
                  <a:endParaRPr lang="en-US" sz="11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  <p:sp>
              <p:nvSpPr>
                <p:cNvPr id="9" name="Text Box 23"/>
                <p:cNvSpPr txBox="1"/>
                <p:nvPr/>
              </p:nvSpPr>
              <p:spPr>
                <a:xfrm>
                  <a:off x="224423" y="-25103"/>
                  <a:ext cx="1576325" cy="362039"/>
                </a:xfrm>
                <a:prstGeom prst="rect">
                  <a:avLst/>
                </a:prstGeom>
                <a:noFill/>
                <a:ln w="6350">
                  <a:noFill/>
                </a:ln>
                <a:effectLst/>
              </p:spPr>
              <p:style>
                <a:lnRef idx="0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>
                    <a:lnSpc>
                      <a:spcPct val="115000"/>
                    </a:lnSpc>
                  </a:pPr>
                  <a:r>
                    <a:rPr lang="en-US" sz="1200" b="1" dirty="0">
                      <a:solidFill>
                        <a:prstClr val="black"/>
                      </a:solidFill>
                      <a:ea typeface="Calibri"/>
                      <a:cs typeface="Times New Roman"/>
                    </a:rPr>
                    <a:t>Outer elk herds</a:t>
                  </a:r>
                  <a:endParaRPr lang="en-US" sz="1100" dirty="0">
                    <a:solidFill>
                      <a:prstClr val="black"/>
                    </a:solidFill>
                    <a:ea typeface="Calibri"/>
                    <a:cs typeface="Times New Roman"/>
                  </a:endParaRPr>
                </a:p>
              </p:txBody>
            </p:sp>
          </p:grpSp>
          <p:sp>
            <p:nvSpPr>
              <p:cNvPr id="10" name="Text Box 14"/>
              <p:cNvSpPr txBox="1">
                <a:spLocks/>
              </p:cNvSpPr>
              <p:nvPr/>
            </p:nvSpPr>
            <p:spPr>
              <a:xfrm>
                <a:off x="2743200" y="1747851"/>
                <a:ext cx="1657350" cy="48514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dirty="0">
                    <a:solidFill>
                      <a:srgbClr val="808080"/>
                    </a:solidFill>
                    <a:ea typeface="Calibri"/>
                    <a:cs typeface="Times New Roman"/>
                  </a:rPr>
                  <a:t>M O N T A N A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1" name="Text Box 15"/>
              <p:cNvSpPr txBox="1">
                <a:spLocks/>
              </p:cNvSpPr>
              <p:nvPr/>
            </p:nvSpPr>
            <p:spPr>
              <a:xfrm>
                <a:off x="2895601" y="3672456"/>
                <a:ext cx="1676400" cy="629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dirty="0">
                    <a:solidFill>
                      <a:srgbClr val="808080"/>
                    </a:solidFill>
                    <a:ea typeface="Calibri"/>
                    <a:cs typeface="Times New Roman"/>
                  </a:rPr>
                  <a:t>W Y O M I N G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058486" y="2356077"/>
                <a:ext cx="26321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1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99114" y="2232991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023872" y="3271851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6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09029" y="2633076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3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496312" y="2910075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4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83723" y="2509990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5</a:t>
                </a: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2138715" y="1434415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7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245280" y="1747851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8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66488" y="4029491"/>
                <a:ext cx="229686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9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53558" y="4429711"/>
                <a:ext cx="375342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10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3571874" y="2901987"/>
                <a:ext cx="473331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11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495294" y="2494576"/>
                <a:ext cx="509952" cy="27699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200" b="1" dirty="0" smtClean="0">
                    <a:solidFill>
                      <a:prstClr val="black"/>
                    </a:solidFill>
                  </a:rPr>
                  <a:t>12</a:t>
                </a:r>
                <a:endParaRPr lang="en-US" sz="1200" b="1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Text Box 15"/>
              <p:cNvSpPr txBox="1">
                <a:spLocks/>
              </p:cNvSpPr>
              <p:nvPr/>
            </p:nvSpPr>
            <p:spPr>
              <a:xfrm>
                <a:off x="382086" y="3340841"/>
                <a:ext cx="1676400" cy="629285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dirty="0" smtClean="0">
                    <a:solidFill>
                      <a:srgbClr val="808080"/>
                    </a:solidFill>
                    <a:ea typeface="Calibri"/>
                    <a:cs typeface="Times New Roman"/>
                  </a:rPr>
                  <a:t>I D A H O</a:t>
                </a:r>
                <a:endParaRPr lang="en-US" sz="1100" dirty="0">
                  <a:solidFill>
                    <a:prstClr val="black"/>
                  </a:solidFill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2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newborn cal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" t="313" r="209" b="313"/>
          <a:stretch>
            <a:fillRect/>
          </a:stretch>
        </p:blipFill>
        <p:spPr bwMode="auto">
          <a:xfrm>
            <a:off x="508000" y="381000"/>
            <a:ext cx="8202789" cy="613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62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3514" y="516503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Calf recruitment is widely-recognized as a strong driver of dynamics in elk (and other ungulates)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543425" cy="465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7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1593715"/>
              </p:ext>
            </p:extLst>
          </p:nvPr>
        </p:nvGraphicFramePr>
        <p:xfrm>
          <a:off x="2590800" y="457200"/>
          <a:ext cx="54102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4953000"/>
            <a:ext cx="2362200" cy="40011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black"/>
                </a:solidFill>
              </a:rPr>
              <a:t>GYA Herds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4953000"/>
            <a:ext cx="2362200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prstClr val="white"/>
                </a:solidFill>
              </a:rPr>
              <a:t>Outer Herds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6200000">
            <a:off x="747907" y="3000346"/>
            <a:ext cx="23189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</a:rPr>
              <a:t>Calves per 100 cows</a:t>
            </a:r>
            <a:endParaRPr lang="en-US" sz="2000" b="1" dirty="0">
              <a:solidFill>
                <a:prstClr val="black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181600" y="838200"/>
            <a:ext cx="0" cy="40386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16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962&quot;&gt;&lt;object type=&quot;3&quot; unique_id=&quot;13075&quot;&gt;&lt;property id=&quot;20148&quot; value=&quot;5&quot;/&gt;&lt;property id=&quot;20300&quot; value=&quot;Slide 1&quot;/&gt;&lt;property id=&quot;20307&quot; value=&quot;269&quot;/&gt;&lt;/object&gt;&lt;object type=&quot;3&quot; unique_id=&quot;13076&quot;&gt;&lt;property id=&quot;20148&quot; value=&quot;5&quot;/&gt;&lt;property id=&quot;20300&quot; value=&quot;Slide 2&quot;/&gt;&lt;property id=&quot;20307&quot; value=&quot;270&quot;/&gt;&lt;/object&gt;&lt;object type=&quot;3&quot; unique_id=&quot;13077&quot;&gt;&lt;property id=&quot;20148&quot; value=&quot;5&quot;/&gt;&lt;property id=&quot;20300&quot; value=&quot;Slide 4&quot;/&gt;&lt;property id=&quot;20307&quot; value=&quot;271&quot;/&gt;&lt;/object&gt;&lt;object type=&quot;3&quot; unique_id=&quot;13078&quot;&gt;&lt;property id=&quot;20148&quot; value=&quot;5&quot;/&gt;&lt;property id=&quot;20300&quot; value=&quot;Slide 6&quot;/&gt;&lt;property id=&quot;20307&quot; value=&quot;272&quot;/&gt;&lt;/object&gt;&lt;object type=&quot;3&quot; unique_id=&quot;13079&quot;&gt;&lt;property id=&quot;20148&quot; value=&quot;5&quot;/&gt;&lt;property id=&quot;20300&quot; value=&quot;Slide 7&quot;/&gt;&lt;property id=&quot;20307&quot; value=&quot;273&quot;/&gt;&lt;/object&gt;&lt;object type=&quot;3&quot; unique_id=&quot;13080&quot;&gt;&lt;property id=&quot;20148&quot; value=&quot;5&quot;/&gt;&lt;property id=&quot;20300&quot; value=&quot;Slide 8&quot;/&gt;&lt;property id=&quot;20307&quot; value=&quot;274&quot;/&gt;&lt;/object&gt;&lt;object type=&quot;3&quot; unique_id=&quot;13081&quot;&gt;&lt;property id=&quot;20148&quot; value=&quot;5&quot;/&gt;&lt;property id=&quot;20300&quot; value=&quot;Slide 9&quot;/&gt;&lt;property id=&quot;20307&quot; value=&quot;275&quot;/&gt;&lt;/object&gt;&lt;object type=&quot;3&quot; unique_id=&quot;13082&quot;&gt;&lt;property id=&quot;20148&quot; value=&quot;5&quot;/&gt;&lt;property id=&quot;20300&quot; value=&quot;Slide 10&quot;/&gt;&lt;property id=&quot;20307&quot; value=&quot;276&quot;/&gt;&lt;/object&gt;&lt;object type=&quot;3&quot; unique_id=&quot;13092&quot;&gt;&lt;property id=&quot;20148&quot; value=&quot;5&quot;/&gt;&lt;property id=&quot;20300&quot; value=&quot;Slide 11&quot;/&gt;&lt;property id=&quot;20307&quot; value=&quot;287&quot;/&gt;&lt;/object&gt;&lt;object type=&quot;3&quot; unique_id=&quot;13093&quot;&gt;&lt;property id=&quot;20148&quot; value=&quot;5&quot;/&gt;&lt;property id=&quot;20300&quot; value=&quot;Slide 12&quot;/&gt;&lt;property id=&quot;20307&quot; value=&quot;288&quot;/&gt;&lt;/object&gt;&lt;object type=&quot;3&quot; unique_id=&quot;13094&quot;&gt;&lt;property id=&quot;20148&quot; value=&quot;5&quot;/&gt;&lt;property id=&quot;20300&quot; value=&quot;Slide 13&quot;/&gt;&lt;property id=&quot;20307&quot; value=&quot;289&quot;/&gt;&lt;/object&gt;&lt;object type=&quot;3&quot; unique_id=&quot;14793&quot;&gt;&lt;property id=&quot;20148&quot; value=&quot;5&quot;/&gt;&lt;property id=&quot;20300&quot; value=&quot;Slide 18&quot;/&gt;&lt;property id=&quot;20307&quot; value=&quot;308&quot;/&gt;&lt;/object&gt;&lt;object type=&quot;3&quot; unique_id=&quot;14795&quot;&gt;&lt;property id=&quot;20148&quot; value=&quot;5&quot;/&gt;&lt;property id=&quot;20300&quot; value=&quot;Slide 21&quot;/&gt;&lt;property id=&quot;20307&quot; value=&quot;310&quot;/&gt;&lt;/object&gt;&lt;object type=&quot;3&quot; unique_id=&quot;14798&quot;&gt;&lt;property id=&quot;20148&quot; value=&quot;5&quot;/&gt;&lt;property id=&quot;20300&quot; value=&quot;Slide 16&quot;/&gt;&lt;property id=&quot;20307&quot; value=&quot;313&quot;/&gt;&lt;/object&gt;&lt;object type=&quot;3&quot; unique_id=&quot;15586&quot;&gt;&lt;property id=&quot;20148&quot; value=&quot;5&quot;/&gt;&lt;property id=&quot;20300&quot; value=&quot;Slide 22&quot;/&gt;&lt;property id=&quot;20307&quot; value=&quot;322&quot;/&gt;&lt;/object&gt;&lt;object type=&quot;3&quot; unique_id=&quot;19110&quot;&gt;&lt;property id=&quot;20148&quot; value=&quot;5&quot;/&gt;&lt;property id=&quot;20300&quot; value=&quot;Slide 14&quot;/&gt;&lt;property id=&quot;20307&quot; value=&quot;335&quot;/&gt;&lt;/object&gt;&lt;object type=&quot;3&quot; unique_id=&quot;21360&quot;&gt;&lt;property id=&quot;20148&quot; value=&quot;5&quot;/&gt;&lt;property id=&quot;20300&quot; value=&quot;Slide 19&quot;/&gt;&lt;property id=&quot;20307&quot; value=&quot;340&quot;/&gt;&lt;/object&gt;&lt;object type=&quot;3&quot; unique_id=&quot;22615&quot;&gt;&lt;property id=&quot;20148&quot; value=&quot;5&quot;/&gt;&lt;property id=&quot;20300&quot; value=&quot;Slide 15&quot;/&gt;&lt;property id=&quot;20307&quot; value=&quot;341&quot;/&gt;&lt;/object&gt;&lt;object type=&quot;3&quot; unique_id=&quot;27884&quot;&gt;&lt;property id=&quot;20148&quot; value=&quot;5&quot;/&gt;&lt;property id=&quot;20300&quot; value=&quot;Slide 5&quot;/&gt;&lt;property id=&quot;20307&quot; value=&quot;346&quot;/&gt;&lt;/object&gt;&lt;object type=&quot;3&quot; unique_id=&quot;29731&quot;&gt;&lt;property id=&quot;20148&quot; value=&quot;5&quot;/&gt;&lt;property id=&quot;20300&quot; value=&quot;Slide 17&quot;/&gt;&lt;property id=&quot;20307&quot; value=&quot;347&quot;/&gt;&lt;/object&gt;&lt;object type=&quot;3&quot; unique_id=&quot;29960&quot;&gt;&lt;property id=&quot;20148&quot; value=&quot;5&quot;/&gt;&lt;property id=&quot;20300&quot; value=&quot;Slide 20&quot;/&gt;&lt;property id=&quot;20307&quot; value=&quot;348&quot;/&gt;&lt;/object&gt;&lt;object type=&quot;3&quot; unique_id=&quot;30145&quot;&gt;&lt;property id=&quot;20148&quot; value=&quot;5&quot;/&gt;&lt;property id=&quot;20300&quot; value=&quot;Slide 3&quot;/&gt;&lt;property id=&quot;20307&quot; value=&quot;349&quot;/&gt;&lt;/object&gt;&lt;/object&gt;&lt;object type=&quot;8&quot; unique_id=&quot;1097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584</Words>
  <Application>Microsoft Office PowerPoint</Application>
  <PresentationFormat>On-screen Show (4:3)</PresentationFormat>
  <Paragraphs>106</Paragraphs>
  <Slides>22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1_Office Theme</vt:lpstr>
      <vt:lpstr>2_Office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Creel, Scott</dc:creator>
  <cp:lastModifiedBy>Creel, Scott</cp:lastModifiedBy>
  <cp:revision>190</cp:revision>
  <dcterms:created xsi:type="dcterms:W3CDTF">2014-01-02T20:11:48Z</dcterms:created>
  <dcterms:modified xsi:type="dcterms:W3CDTF">2014-09-19T17:20:07Z</dcterms:modified>
</cp:coreProperties>
</file>