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5"/>
  </p:notesMasterIdLst>
  <p:handoutMasterIdLst>
    <p:handoutMasterId r:id="rId56"/>
  </p:handoutMasterIdLst>
  <p:sldIdLst>
    <p:sldId id="303" r:id="rId2"/>
    <p:sldId id="302" r:id="rId3"/>
    <p:sldId id="304" r:id="rId4"/>
    <p:sldId id="305" r:id="rId5"/>
    <p:sldId id="269" r:id="rId6"/>
    <p:sldId id="294" r:id="rId7"/>
    <p:sldId id="268" r:id="rId8"/>
    <p:sldId id="267" r:id="rId9"/>
    <p:sldId id="298" r:id="rId10"/>
    <p:sldId id="270" r:id="rId11"/>
    <p:sldId id="322" r:id="rId12"/>
    <p:sldId id="323" r:id="rId13"/>
    <p:sldId id="324" r:id="rId14"/>
    <p:sldId id="271" r:id="rId15"/>
    <p:sldId id="293" r:id="rId16"/>
    <p:sldId id="314" r:id="rId17"/>
    <p:sldId id="296" r:id="rId18"/>
    <p:sldId id="275" r:id="rId19"/>
    <p:sldId id="289" r:id="rId20"/>
    <p:sldId id="272" r:id="rId21"/>
    <p:sldId id="273" r:id="rId22"/>
    <p:sldId id="299" r:id="rId23"/>
    <p:sldId id="328" r:id="rId24"/>
    <p:sldId id="329" r:id="rId25"/>
    <p:sldId id="332" r:id="rId26"/>
    <p:sldId id="330" r:id="rId27"/>
    <p:sldId id="331" r:id="rId28"/>
    <p:sldId id="326" r:id="rId29"/>
    <p:sldId id="327" r:id="rId30"/>
    <p:sldId id="315" r:id="rId31"/>
    <p:sldId id="307" r:id="rId32"/>
    <p:sldId id="310" r:id="rId33"/>
    <p:sldId id="308" r:id="rId34"/>
    <p:sldId id="276" r:id="rId35"/>
    <p:sldId id="292" r:id="rId36"/>
    <p:sldId id="300" r:id="rId37"/>
    <p:sldId id="306" r:id="rId38"/>
    <p:sldId id="312" r:id="rId39"/>
    <p:sldId id="325" r:id="rId40"/>
    <p:sldId id="274" r:id="rId41"/>
    <p:sldId id="278" r:id="rId42"/>
    <p:sldId id="284" r:id="rId43"/>
    <p:sldId id="313" r:id="rId44"/>
    <p:sldId id="316" r:id="rId45"/>
    <p:sldId id="317" r:id="rId46"/>
    <p:sldId id="318" r:id="rId47"/>
    <p:sldId id="319" r:id="rId48"/>
    <p:sldId id="301" r:id="rId49"/>
    <p:sldId id="320" r:id="rId50"/>
    <p:sldId id="321" r:id="rId51"/>
    <p:sldId id="263" r:id="rId52"/>
    <p:sldId id="309" r:id="rId53"/>
    <p:sldId id="282"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18EC1-91E6-4314-9835-22B31A12E5D7}">
          <p14:sldIdLst>
            <p14:sldId id="303"/>
            <p14:sldId id="302"/>
            <p14:sldId id="304"/>
            <p14:sldId id="305"/>
            <p14:sldId id="269"/>
            <p14:sldId id="294"/>
            <p14:sldId id="268"/>
            <p14:sldId id="267"/>
            <p14:sldId id="298"/>
            <p14:sldId id="270"/>
            <p14:sldId id="322"/>
            <p14:sldId id="323"/>
            <p14:sldId id="324"/>
            <p14:sldId id="271"/>
            <p14:sldId id="293"/>
            <p14:sldId id="314"/>
            <p14:sldId id="296"/>
            <p14:sldId id="275"/>
            <p14:sldId id="289"/>
            <p14:sldId id="272"/>
            <p14:sldId id="273"/>
            <p14:sldId id="299"/>
            <p14:sldId id="328"/>
            <p14:sldId id="329"/>
            <p14:sldId id="332"/>
            <p14:sldId id="330"/>
            <p14:sldId id="331"/>
            <p14:sldId id="326"/>
            <p14:sldId id="327"/>
          </p14:sldIdLst>
        </p14:section>
        <p14:section name="Untitled Section" id="{D58B929B-BBB7-4277-91FC-9A93ADE1B7D4}">
          <p14:sldIdLst>
            <p14:sldId id="315"/>
            <p14:sldId id="307"/>
            <p14:sldId id="310"/>
            <p14:sldId id="308"/>
            <p14:sldId id="276"/>
            <p14:sldId id="292"/>
            <p14:sldId id="300"/>
            <p14:sldId id="306"/>
            <p14:sldId id="312"/>
            <p14:sldId id="325"/>
            <p14:sldId id="274"/>
            <p14:sldId id="278"/>
            <p14:sldId id="284"/>
            <p14:sldId id="313"/>
            <p14:sldId id="316"/>
            <p14:sldId id="317"/>
            <p14:sldId id="318"/>
            <p14:sldId id="319"/>
            <p14:sldId id="301"/>
            <p14:sldId id="320"/>
            <p14:sldId id="321"/>
            <p14:sldId id="263"/>
            <p14:sldId id="309"/>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yrd, Alix" initials="B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4B82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7" autoAdjust="0"/>
    <p:restoredTop sz="70357" autoAdjust="0"/>
  </p:normalViewPr>
  <p:slideViewPr>
    <p:cSldViewPr snapToGrid="0" snapToObjects="1">
      <p:cViewPr varScale="1">
        <p:scale>
          <a:sx n="85" d="100"/>
          <a:sy n="85" d="100"/>
        </p:scale>
        <p:origin x="23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5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r>
              <a:rPr lang="en-US" dirty="0"/>
              <a:t>Procurement Training</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50" tIns="46576" rIns="93150" bIns="46576" rtlCol="0"/>
          <a:lstStyle>
            <a:lvl1pPr algn="r">
              <a:defRPr sz="1200"/>
            </a:lvl1pPr>
          </a:lstStyle>
          <a:p>
            <a:r>
              <a:rPr lang="en-US" dirty="0"/>
              <a:t>9/8/2015</a:t>
            </a:r>
          </a:p>
        </p:txBody>
      </p:sp>
      <p:sp>
        <p:nvSpPr>
          <p:cNvPr id="4" name="Footer Placeholder 3"/>
          <p:cNvSpPr>
            <a:spLocks noGrp="1"/>
          </p:cNvSpPr>
          <p:nvPr>
            <p:ph type="ftr" sz="quarter" idx="2"/>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50" tIns="46576" rIns="93150" bIns="46576" rtlCol="0" anchor="b"/>
          <a:lstStyle>
            <a:lvl1pPr algn="r">
              <a:defRPr sz="1200"/>
            </a:lvl1pPr>
          </a:lstStyle>
          <a:p>
            <a:fld id="{EFDA6EAF-FFFB-442B-B4D6-CD806A84FFEB}" type="slidenum">
              <a:rPr lang="en-US" smtClean="0"/>
              <a:t>‹#›</a:t>
            </a:fld>
            <a:endParaRPr lang="en-US" dirty="0"/>
          </a:p>
        </p:txBody>
      </p:sp>
    </p:spTree>
    <p:extLst>
      <p:ext uri="{BB962C8B-B14F-4D97-AF65-F5344CB8AC3E}">
        <p14:creationId xmlns:p14="http://schemas.microsoft.com/office/powerpoint/2010/main" val="1662705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AEDAB633-A264-46BD-9B1B-3BF26DFE2C8F}" type="datetimeFigureOut">
              <a:rPr lang="en-US" smtClean="0"/>
              <a:t>1/10/2017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0" tIns="46576" rIns="93150" bIns="46576" rtlCol="0" anchor="b"/>
          <a:lstStyle>
            <a:lvl1pPr algn="r">
              <a:defRPr sz="1200"/>
            </a:lvl1pPr>
          </a:lstStyle>
          <a:p>
            <a:fld id="{CEE9DB7A-A875-45A9-8E86-CDDAEFDE62F5}" type="slidenum">
              <a:rPr lang="en-US" smtClean="0"/>
              <a:t>‹#›</a:t>
            </a:fld>
            <a:endParaRPr lang="en-US" dirty="0"/>
          </a:p>
        </p:txBody>
      </p:sp>
    </p:spTree>
    <p:extLst>
      <p:ext uri="{BB962C8B-B14F-4D97-AF65-F5344CB8AC3E}">
        <p14:creationId xmlns:p14="http://schemas.microsoft.com/office/powerpoint/2010/main" val="49630287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4DD3D-982C-475A-8304-A76F7DF341B4}" type="slidenum">
              <a:rPr lang="en-US" smtClean="0"/>
              <a:t>1</a:t>
            </a:fld>
            <a:endParaRPr lang="en-US"/>
          </a:p>
        </p:txBody>
      </p:sp>
    </p:spTree>
    <p:extLst>
      <p:ext uri="{BB962C8B-B14F-4D97-AF65-F5344CB8AC3E}">
        <p14:creationId xmlns:p14="http://schemas.microsoft.com/office/powerpoint/2010/main" val="347456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53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11</a:t>
            </a:fld>
            <a:endParaRPr lang="en-US" dirty="0"/>
          </a:p>
        </p:txBody>
      </p:sp>
    </p:spTree>
    <p:extLst>
      <p:ext uri="{BB962C8B-B14F-4D97-AF65-F5344CB8AC3E}">
        <p14:creationId xmlns:p14="http://schemas.microsoft.com/office/powerpoint/2010/main" val="246673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12</a:t>
            </a:fld>
            <a:endParaRPr lang="en-US" dirty="0"/>
          </a:p>
        </p:txBody>
      </p:sp>
    </p:spTree>
    <p:extLst>
      <p:ext uri="{BB962C8B-B14F-4D97-AF65-F5344CB8AC3E}">
        <p14:creationId xmlns:p14="http://schemas.microsoft.com/office/powerpoint/2010/main" val="345499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13</a:t>
            </a:fld>
            <a:endParaRPr lang="en-US" dirty="0"/>
          </a:p>
        </p:txBody>
      </p:sp>
    </p:spTree>
    <p:extLst>
      <p:ext uri="{BB962C8B-B14F-4D97-AF65-F5344CB8AC3E}">
        <p14:creationId xmlns:p14="http://schemas.microsoft.com/office/powerpoint/2010/main" val="14979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At the discretion of the AGENCY Purchasing Director, such delegation may be revoked for failure to adhere to state purchasing regulations.</a:t>
            </a:r>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64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1254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a:t>
            </a:r>
            <a:r>
              <a:rPr lang="en-US" baseline="0" dirty="0"/>
              <a:t> Requisitions must be filled our correctly for encumbrances to be accurate</a:t>
            </a:r>
          </a:p>
          <a:p>
            <a:pPr marL="165261" indent="-165261">
              <a:buFont typeface="Arial" panose="020B0604020202020204" pitchFamily="34" charset="0"/>
              <a:buChar char="•"/>
            </a:pPr>
            <a:r>
              <a:rPr lang="en-US" baseline="0" dirty="0"/>
              <a:t>Important things to remember:</a:t>
            </a:r>
          </a:p>
          <a:p>
            <a:pPr marL="165261" indent="-165261">
              <a:buFont typeface="Arial" panose="020B0604020202020204" pitchFamily="34" charset="0"/>
              <a:buChar char="•"/>
            </a:pPr>
            <a:r>
              <a:rPr lang="en-US" baseline="0" dirty="0"/>
              <a:t>The Bill to Address should be YOUR PO box number – this is where the vendor will be sending invoices</a:t>
            </a:r>
          </a:p>
          <a:p>
            <a:pPr marL="165261" indent="-165261">
              <a:buFont typeface="Arial" panose="020B0604020202020204" pitchFamily="34" charset="0"/>
              <a:buChar char="•"/>
            </a:pPr>
            <a:r>
              <a:rPr lang="en-US" baseline="0" dirty="0"/>
              <a:t>The Ship to Address should be YOUR Physical Address – A Street Address or Room Number and Building should be used here so vendors know exactly where your purchase should be delivered</a:t>
            </a:r>
          </a:p>
          <a:p>
            <a:pPr marL="165261" indent="-165261">
              <a:buFont typeface="Arial" panose="020B0604020202020204" pitchFamily="34" charset="0"/>
              <a:buChar char="•"/>
            </a:pPr>
            <a:r>
              <a:rPr lang="en-US" baseline="0" dirty="0"/>
              <a:t>Unless your purchase is a sole source purchase and you already have a quote from the vendor, the totals will likely be estimates.  You should estimate the initial purchase price and the estimated Total Contract Value (Total of contract including any renewal options)</a:t>
            </a:r>
          </a:p>
          <a:p>
            <a:pPr marL="165261" indent="-165261">
              <a:buFont typeface="Arial" panose="020B0604020202020204" pitchFamily="34" charset="0"/>
              <a:buChar char="•"/>
            </a:pPr>
            <a:r>
              <a:rPr lang="en-US" baseline="0" dirty="0"/>
              <a:t>The amount encumbered will be adjusted to the actual Purchase Price once the item has been awarded.  If the amount is significantly more than the estimate, we will request a supplemental Purchase Requisition for the difference.  </a:t>
            </a:r>
          </a:p>
          <a:p>
            <a:pPr marL="165261" indent="-165261">
              <a:buFont typeface="Arial" panose="020B0604020202020204" pitchFamily="34" charset="0"/>
              <a:buChar char="•"/>
            </a:pPr>
            <a:r>
              <a:rPr lang="en-US" baseline="0" dirty="0"/>
              <a:t>The Index Numbers and Account Codes Should be included -  Remember to specify the breakdown if multiple indexes or account codes are used.</a:t>
            </a:r>
          </a:p>
          <a:p>
            <a:pPr marL="165261" indent="-165261">
              <a:buFont typeface="Arial" panose="020B0604020202020204" pitchFamily="34" charset="0"/>
              <a:buChar char="•"/>
            </a:pPr>
            <a:r>
              <a:rPr lang="en-US" baseline="0" dirty="0"/>
              <a:t>Fiscal Year should be stated </a:t>
            </a:r>
          </a:p>
        </p:txBody>
      </p:sp>
      <p:sp>
        <p:nvSpPr>
          <p:cNvPr id="4" name="Slide Number Placeholder 3"/>
          <p:cNvSpPr>
            <a:spLocks noGrp="1"/>
          </p:cNvSpPr>
          <p:nvPr>
            <p:ph type="sldNum" sz="quarter" idx="10"/>
          </p:nvPr>
        </p:nvSpPr>
        <p:spPr/>
        <p:txBody>
          <a:bodyPr/>
          <a:lstStyle/>
          <a:p>
            <a:fld id="{B304DD3D-982C-475A-8304-A76F7DF341B4}" type="slidenum">
              <a:rPr lang="en-US" smtClean="0"/>
              <a:t>16</a:t>
            </a:fld>
            <a:endParaRPr lang="en-US"/>
          </a:p>
        </p:txBody>
      </p:sp>
    </p:spTree>
    <p:extLst>
      <p:ext uri="{BB962C8B-B14F-4D97-AF65-F5344CB8AC3E}">
        <p14:creationId xmlns:p14="http://schemas.microsoft.com/office/powerpoint/2010/main" val="140373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9DB7A-A875-45A9-8E86-CDDAEFDE62F5}" type="slidenum">
              <a:rPr lang="en-US" smtClean="0"/>
              <a:t>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2780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9DB7A-A875-45A9-8E86-CDDAEFDE62F5}" type="slidenum">
              <a:rPr lang="en-US" smtClean="0"/>
              <a:t>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964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6652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a:t>
            </a:fld>
            <a:endParaRPr lang="en-US" dirty="0"/>
          </a:p>
        </p:txBody>
      </p:sp>
    </p:spTree>
    <p:extLst>
      <p:ext uri="{BB962C8B-B14F-4D97-AF65-F5344CB8AC3E}">
        <p14:creationId xmlns:p14="http://schemas.microsoft.com/office/powerpoint/2010/main" val="256127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PD-13 is the Brand Name Justification Form</a:t>
            </a:r>
          </a:p>
          <a:p>
            <a:r>
              <a:rPr lang="en-US" dirty="0"/>
              <a:t>PD-14 is the Sole Source Justification Form</a:t>
            </a:r>
          </a:p>
          <a:p>
            <a:endParaRPr lang="en-US" dirty="0"/>
          </a:p>
          <a:p>
            <a:r>
              <a:rPr lang="en-US" dirty="0"/>
              <a:t>You can use one or the other depending on your purchase, but never both</a:t>
            </a:r>
          </a:p>
          <a:p>
            <a:r>
              <a:rPr lang="en-US" dirty="0"/>
              <a:t>Brand Name Justification is for when a specific brand is </a:t>
            </a:r>
            <a:r>
              <a:rPr lang="en-US" dirty="0" err="1"/>
              <a:t>requried</a:t>
            </a:r>
            <a:r>
              <a:rPr lang="en-US" dirty="0"/>
              <a:t> but it is available from multiple supplies (such as Motorola walkie talkies)</a:t>
            </a:r>
          </a:p>
          <a:p>
            <a:r>
              <a:rPr lang="en-US" dirty="0"/>
              <a:t>Sole Source is for when only one vendor can supply the good or service you require</a:t>
            </a:r>
          </a:p>
          <a:p>
            <a:endParaRPr lang="en-US" dirty="0"/>
          </a:p>
          <a:p>
            <a:r>
              <a:rPr lang="en-US" dirty="0"/>
              <a:t>Clearly describe what you need to purchase including any required features such special functionality, measurable size or performance range or space restrictions</a:t>
            </a:r>
          </a:p>
          <a:p>
            <a:endParaRPr lang="en-US" dirty="0"/>
          </a:p>
          <a:p>
            <a:r>
              <a:rPr lang="en-US" dirty="0"/>
              <a:t>Indicate if it is specifically identified in a grant.  If so, attach grant documentation</a:t>
            </a:r>
          </a:p>
          <a:p>
            <a:endParaRPr lang="en-US" dirty="0"/>
          </a:p>
          <a:p>
            <a:r>
              <a:rPr lang="en-US" dirty="0"/>
              <a:t>Describe how you found this vendor or brand- </a:t>
            </a:r>
          </a:p>
          <a:p>
            <a:endParaRPr lang="en-US" dirty="0"/>
          </a:p>
          <a:p>
            <a:r>
              <a:rPr lang="en-US" dirty="0"/>
              <a:t>List all other suppliers and detail what requirements they don't meet</a:t>
            </a:r>
          </a:p>
          <a:p>
            <a:endParaRPr lang="en-US" dirty="0"/>
          </a:p>
          <a:p>
            <a:r>
              <a:rPr lang="en-US" dirty="0"/>
              <a:t>If under$25,000 – they can be approved at the department level by someone who has attended procurement training.</a:t>
            </a:r>
          </a:p>
          <a:p>
            <a:r>
              <a:rPr lang="en-US" dirty="0"/>
              <a:t>If you would prefer, Procurement Services can review them and/or approve them for you.</a:t>
            </a:r>
          </a:p>
          <a:p>
            <a:endParaRPr lang="en-US" dirty="0"/>
          </a:p>
          <a:p>
            <a:r>
              <a:rPr lang="en-US" dirty="0"/>
              <a:t>If Over $25,000 they must be </a:t>
            </a:r>
            <a:r>
              <a:rPr lang="en-US" dirty="0" err="1"/>
              <a:t>apprived</a:t>
            </a:r>
            <a:r>
              <a:rPr lang="en-US" dirty="0"/>
              <a:t> by Procurement Services</a:t>
            </a:r>
          </a:p>
          <a:p>
            <a:endParaRPr lang="en-US" dirty="0"/>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932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Sole Source and Brand Name Justifications must have Sound Rationale</a:t>
            </a:r>
          </a:p>
          <a:p>
            <a:r>
              <a:rPr lang="en-US" dirty="0"/>
              <a:t>Examples would be objective reasoning (fact based) such as compatibility with existing equipment or space restrictions</a:t>
            </a:r>
          </a:p>
          <a:p>
            <a:r>
              <a:rPr lang="en-US" dirty="0"/>
              <a:t>Consistency of research</a:t>
            </a:r>
          </a:p>
          <a:p>
            <a:r>
              <a:rPr lang="en-US" dirty="0"/>
              <a:t>Unique functionality that is required</a:t>
            </a:r>
          </a:p>
          <a:p>
            <a:endParaRPr lang="en-US" dirty="0"/>
          </a:p>
          <a:p>
            <a:r>
              <a:rPr lang="en-US" dirty="0"/>
              <a:t>Poor Rationale for Sole Source and Brand Name Justifications is anything that is subjective (opinion based) such as</a:t>
            </a:r>
          </a:p>
          <a:p>
            <a:r>
              <a:rPr lang="en-US" dirty="0"/>
              <a:t>Industry Standard</a:t>
            </a:r>
          </a:p>
          <a:p>
            <a:r>
              <a:rPr lang="en-US" dirty="0"/>
              <a:t>Quality Provider</a:t>
            </a:r>
          </a:p>
          <a:p>
            <a:r>
              <a:rPr lang="en-US" dirty="0"/>
              <a:t>History with the vendor</a:t>
            </a:r>
          </a:p>
          <a:p>
            <a:endParaRPr lang="en-US" dirty="0"/>
          </a:p>
          <a:p>
            <a:r>
              <a:rPr lang="en-US" dirty="0"/>
              <a:t>Cost and being local are not justification for doing a sole source</a:t>
            </a:r>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76774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example of a matrix someone from Land Resources provided with a SSJ</a:t>
            </a:r>
          </a:p>
          <a:p>
            <a:r>
              <a:rPr lang="en-US" dirty="0"/>
              <a:t>If it makes more sense to make a chart then to write 5 paragraphs to justify a purchase by all means do it</a:t>
            </a:r>
          </a:p>
          <a:p>
            <a:r>
              <a:rPr lang="en-US" dirty="0"/>
              <a:t>This matrix makes it very clear what required specifications the other items do not meet</a:t>
            </a:r>
          </a:p>
        </p:txBody>
      </p:sp>
      <p:sp>
        <p:nvSpPr>
          <p:cNvPr id="4" name="Slide Number Placeholder 3"/>
          <p:cNvSpPr>
            <a:spLocks noGrp="1"/>
          </p:cNvSpPr>
          <p:nvPr>
            <p:ph type="sldNum" sz="quarter" idx="10"/>
          </p:nvPr>
        </p:nvSpPr>
        <p:spPr/>
        <p:txBody>
          <a:bodyPr/>
          <a:lstStyle/>
          <a:p>
            <a:fld id="{CEE9DB7A-A875-45A9-8E86-CDDAEFDE62F5}" type="slidenum">
              <a:rPr lang="en-US" smtClean="0"/>
              <a:t>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989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a minute going over filling out the PD-14 Sole Source form</a:t>
            </a:r>
          </a:p>
          <a:p>
            <a:r>
              <a:rPr lang="en-US" dirty="0"/>
              <a:t>The PD-13 Brand Name justification and PD-14Sole Source Justification are now two separate forms</a:t>
            </a:r>
          </a:p>
          <a:p>
            <a:r>
              <a:rPr lang="en-US" dirty="0"/>
              <a:t>Be sure you are using the most current form - (#1 should be Estimated</a:t>
            </a:r>
            <a:r>
              <a:rPr lang="en-US"/>
              <a:t> </a:t>
            </a:r>
            <a:r>
              <a:rPr lang="en-US" dirty="0"/>
              <a:t>Total Contract value)</a:t>
            </a:r>
          </a:p>
          <a:p>
            <a:r>
              <a:rPr lang="en-US" dirty="0"/>
              <a:t>Using #2 exemption is rare</a:t>
            </a:r>
          </a:p>
          <a:p>
            <a:r>
              <a:rPr lang="en-US" dirty="0"/>
              <a:t>#3 Should be the unique specifications you require nota list of features you got off the pamphlet or website</a:t>
            </a:r>
          </a:p>
          <a:p>
            <a:r>
              <a:rPr lang="en-US" dirty="0"/>
              <a:t>#4 Name of the Supplier</a:t>
            </a:r>
          </a:p>
          <a:p>
            <a:r>
              <a:rPr lang="en-US" dirty="0"/>
              <a:t>If the Supplier was not named in a grant than 4 b) 1) thru 4 b) 3) needs to be completed</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23</a:t>
            </a:fld>
            <a:endParaRPr lang="en-US" dirty="0"/>
          </a:p>
        </p:txBody>
      </p:sp>
    </p:spTree>
    <p:extLst>
      <p:ext uri="{BB962C8B-B14F-4D97-AF65-F5344CB8AC3E}">
        <p14:creationId xmlns:p14="http://schemas.microsoft.com/office/powerpoint/2010/main" val="107323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b) 1) How did you determine this was a sole source?  What research did you do?</a:t>
            </a:r>
          </a:p>
          <a:p>
            <a:r>
              <a:rPr lang="en-US" dirty="0"/>
              <a:t>4) b) 2)  List </a:t>
            </a:r>
            <a:r>
              <a:rPr lang="en-US" dirty="0" err="1"/>
              <a:t>othersuppliers</a:t>
            </a:r>
            <a:r>
              <a:rPr lang="en-US" dirty="0"/>
              <a:t> that have similar equipment</a:t>
            </a:r>
          </a:p>
          <a:p>
            <a:r>
              <a:rPr lang="en-US" dirty="0"/>
              <a:t>4) b) 3) Specify what each of </a:t>
            </a:r>
            <a:r>
              <a:rPr lang="en-US" dirty="0" err="1"/>
              <a:t>thesuppliers</a:t>
            </a:r>
            <a:r>
              <a:rPr lang="en-US" dirty="0"/>
              <a:t> in 4 b) 2)  cannot do from #3</a:t>
            </a:r>
          </a:p>
          <a:p>
            <a:endParaRPr lang="en-US" dirty="0"/>
          </a:p>
          <a:p>
            <a:r>
              <a:rPr lang="en-US" dirty="0"/>
              <a:t>Example: Brand X Scanner does not have a detachable canopy</a:t>
            </a:r>
          </a:p>
          <a:p>
            <a:r>
              <a:rPr lang="en-US" dirty="0"/>
              <a:t>Brand Y scanner only has a scanning bed size of 20 X 42 inches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24</a:t>
            </a:fld>
            <a:endParaRPr lang="en-US" dirty="0"/>
          </a:p>
        </p:txBody>
      </p:sp>
    </p:spTree>
    <p:extLst>
      <p:ext uri="{BB962C8B-B14F-4D97-AF65-F5344CB8AC3E}">
        <p14:creationId xmlns:p14="http://schemas.microsoft.com/office/powerpoint/2010/main" val="368496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25</a:t>
            </a:fld>
            <a:endParaRPr lang="en-US" dirty="0"/>
          </a:p>
        </p:txBody>
      </p:sp>
    </p:spTree>
    <p:extLst>
      <p:ext uri="{BB962C8B-B14F-4D97-AF65-F5344CB8AC3E}">
        <p14:creationId xmlns:p14="http://schemas.microsoft.com/office/powerpoint/2010/main" val="8262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26</a:t>
            </a:fld>
            <a:endParaRPr lang="en-US" dirty="0"/>
          </a:p>
        </p:txBody>
      </p:sp>
    </p:spTree>
    <p:extLst>
      <p:ext uri="{BB962C8B-B14F-4D97-AF65-F5344CB8AC3E}">
        <p14:creationId xmlns:p14="http://schemas.microsoft.com/office/powerpoint/2010/main" val="1907548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27</a:t>
            </a:fld>
            <a:endParaRPr lang="en-US" dirty="0"/>
          </a:p>
        </p:txBody>
      </p:sp>
    </p:spTree>
    <p:extLst>
      <p:ext uri="{BB962C8B-B14F-4D97-AF65-F5344CB8AC3E}">
        <p14:creationId xmlns:p14="http://schemas.microsoft.com/office/powerpoint/2010/main" val="1530880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28</a:t>
            </a:fld>
            <a:endParaRPr lang="en-US" dirty="0"/>
          </a:p>
        </p:txBody>
      </p:sp>
    </p:spTree>
    <p:extLst>
      <p:ext uri="{BB962C8B-B14F-4D97-AF65-F5344CB8AC3E}">
        <p14:creationId xmlns:p14="http://schemas.microsoft.com/office/powerpoint/2010/main" val="1065786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29</a:t>
            </a:fld>
            <a:endParaRPr lang="en-US" dirty="0"/>
          </a:p>
        </p:txBody>
      </p:sp>
    </p:spTree>
    <p:extLst>
      <p:ext uri="{BB962C8B-B14F-4D97-AF65-F5344CB8AC3E}">
        <p14:creationId xmlns:p14="http://schemas.microsoft.com/office/powerpoint/2010/main" val="1709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3</a:t>
            </a:fld>
            <a:endParaRPr lang="en-US" dirty="0"/>
          </a:p>
        </p:txBody>
      </p:sp>
    </p:spTree>
    <p:extLst>
      <p:ext uri="{BB962C8B-B14F-4D97-AF65-F5344CB8AC3E}">
        <p14:creationId xmlns:p14="http://schemas.microsoft.com/office/powerpoint/2010/main" val="250631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30</a:t>
            </a:fld>
            <a:endParaRPr lang="en-US" dirty="0"/>
          </a:p>
        </p:txBody>
      </p:sp>
    </p:spTree>
    <p:extLst>
      <p:ext uri="{BB962C8B-B14F-4D97-AF65-F5344CB8AC3E}">
        <p14:creationId xmlns:p14="http://schemas.microsoft.com/office/powerpoint/2010/main" val="348778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provide you with a Contract</a:t>
            </a:r>
            <a:r>
              <a:rPr lang="en-US" baseline="0" dirty="0"/>
              <a:t> Number or a Purchase Order Number when we create an encumbrance from your Purchase Requisition</a:t>
            </a:r>
          </a:p>
          <a:p>
            <a:r>
              <a:rPr lang="en-US" baseline="0" dirty="0"/>
              <a:t>This number should be referenced on all Invoices from the vendor, BPAs, P-Cards reports and any correspondence with us regarding your Contract or PO</a:t>
            </a:r>
          </a:p>
          <a:p>
            <a:r>
              <a:rPr lang="en-US" baseline="0" dirty="0"/>
              <a:t>The numbers will either be P000XXXX for purchase orders, CSFY00XX for Contracts or KFY-0012 for contracts issued from RFPs</a:t>
            </a:r>
          </a:p>
          <a:p>
            <a:endParaRPr lang="en-US" dirty="0"/>
          </a:p>
        </p:txBody>
      </p:sp>
      <p:sp>
        <p:nvSpPr>
          <p:cNvPr id="4" name="Slide Number Placeholder 3"/>
          <p:cNvSpPr>
            <a:spLocks noGrp="1"/>
          </p:cNvSpPr>
          <p:nvPr>
            <p:ph type="sldNum" sz="quarter" idx="10"/>
          </p:nvPr>
        </p:nvSpPr>
        <p:spPr/>
        <p:txBody>
          <a:bodyPr/>
          <a:lstStyle/>
          <a:p>
            <a:fld id="{B304DD3D-982C-475A-8304-A76F7DF341B4}" type="slidenum">
              <a:rPr lang="en-US" smtClean="0"/>
              <a:t>31</a:t>
            </a:fld>
            <a:endParaRPr lang="en-US"/>
          </a:p>
        </p:txBody>
      </p:sp>
    </p:spTree>
    <p:extLst>
      <p:ext uri="{BB962C8B-B14F-4D97-AF65-F5344CB8AC3E}">
        <p14:creationId xmlns:p14="http://schemas.microsoft.com/office/powerpoint/2010/main" val="2615158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32</a:t>
            </a:fld>
            <a:endParaRPr lang="en-US" dirty="0"/>
          </a:p>
        </p:txBody>
      </p:sp>
    </p:spTree>
    <p:extLst>
      <p:ext uri="{BB962C8B-B14F-4D97-AF65-F5344CB8AC3E}">
        <p14:creationId xmlns:p14="http://schemas.microsoft.com/office/powerpoint/2010/main" val="1805281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Relieving</a:t>
            </a:r>
            <a:r>
              <a:rPr lang="en-US" baseline="0" dirty="0"/>
              <a:t> encumbrances </a:t>
            </a:r>
          </a:p>
          <a:p>
            <a:r>
              <a:rPr lang="en-US" baseline="0" dirty="0"/>
              <a:t>Three ways to accomplish this:</a:t>
            </a:r>
          </a:p>
          <a:p>
            <a:pPr marL="220348" indent="-220348">
              <a:buAutoNum type="arabicPeriod"/>
            </a:pPr>
            <a:r>
              <a:rPr lang="en-US" baseline="0" dirty="0"/>
              <a:t>Indicate the Purchase Order or Contract Number on your BPA</a:t>
            </a:r>
          </a:p>
          <a:p>
            <a:pPr marL="220348" indent="-220348">
              <a:buAutoNum type="arabicPeriod"/>
            </a:pPr>
            <a:r>
              <a:rPr lang="en-US" baseline="0" dirty="0"/>
              <a:t>Indicate the Purchase Order or Contract Number on your P-card report (this method will delay the encumbrance from being relieved since we don’t see the P-cards reports until several months after the payments are made</a:t>
            </a:r>
          </a:p>
          <a:p>
            <a:pPr marL="220348" indent="-220348">
              <a:buAutoNum type="arabicPeriod"/>
            </a:pPr>
            <a:r>
              <a:rPr lang="en-US" baseline="0" dirty="0"/>
              <a:t>Notify us if you need an encumbrance adjusted</a:t>
            </a:r>
          </a:p>
          <a:p>
            <a:pPr marL="661043" lvl="1" indent="-220348">
              <a:buAutoNum type="arabicPeriod"/>
            </a:pPr>
            <a:r>
              <a:rPr lang="en-US" baseline="0" dirty="0"/>
              <a:t>Spending less than committed</a:t>
            </a:r>
          </a:p>
          <a:p>
            <a:pPr marL="661043" lvl="1" indent="-220348">
              <a:buAutoNum type="arabicPeriod"/>
            </a:pPr>
            <a:r>
              <a:rPr lang="en-US" baseline="0" dirty="0"/>
              <a:t>PO wasn’t indicated on BPA</a:t>
            </a:r>
          </a:p>
          <a:p>
            <a:pPr marL="661043" lvl="1" indent="-220348">
              <a:buAutoNum type="arabicPeriod"/>
            </a:pPr>
            <a:r>
              <a:rPr lang="en-US" baseline="0" dirty="0"/>
              <a:t>P-card Payment you would like liquidated sooner</a:t>
            </a:r>
          </a:p>
          <a:p>
            <a:pPr marL="661043" lvl="1" indent="-220348">
              <a:buAutoNum type="arabicPeriod"/>
            </a:pPr>
            <a:endParaRPr lang="en-US" baseline="0" dirty="0"/>
          </a:p>
          <a:p>
            <a:pPr marL="661043" lvl="1" indent="-220348">
              <a:buAutoNum type="arabicPeriod"/>
            </a:pPr>
            <a:endParaRPr lang="en-US" baseline="0" dirty="0"/>
          </a:p>
        </p:txBody>
      </p:sp>
      <p:sp>
        <p:nvSpPr>
          <p:cNvPr id="4" name="Slide Number Placeholder 3"/>
          <p:cNvSpPr>
            <a:spLocks noGrp="1"/>
          </p:cNvSpPr>
          <p:nvPr>
            <p:ph type="sldNum" sz="quarter" idx="10"/>
          </p:nvPr>
        </p:nvSpPr>
        <p:spPr/>
        <p:txBody>
          <a:bodyPr/>
          <a:lstStyle/>
          <a:p>
            <a:fld id="{B304DD3D-982C-475A-8304-A76F7DF341B4}" type="slidenum">
              <a:rPr lang="en-US" smtClean="0"/>
              <a:t>33</a:t>
            </a:fld>
            <a:endParaRPr lang="en-US"/>
          </a:p>
        </p:txBody>
      </p:sp>
    </p:spTree>
    <p:extLst>
      <p:ext uri="{BB962C8B-B14F-4D97-AF65-F5344CB8AC3E}">
        <p14:creationId xmlns:p14="http://schemas.microsoft.com/office/powerpoint/2010/main" val="883577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BPAs and P-Cards communicate how</a:t>
            </a:r>
            <a:r>
              <a:rPr lang="en-US"/>
              <a:t> </a:t>
            </a:r>
            <a:r>
              <a:rPr lang="en-US" dirty="0"/>
              <a:t>something was procured</a:t>
            </a:r>
          </a:p>
          <a:p>
            <a:r>
              <a:rPr lang="en-US" dirty="0"/>
              <a:t>For any "medium" departmental purchases – attach supporting documentation such as the PD-20 Limited </a:t>
            </a:r>
            <a:r>
              <a:rPr lang="en-US" dirty="0" err="1"/>
              <a:t>SOliciation</a:t>
            </a:r>
            <a:r>
              <a:rPr lang="en-US"/>
              <a:t> </a:t>
            </a:r>
            <a:r>
              <a:rPr lang="en-US" dirty="0"/>
              <a:t>form, DPO, CSA, SSJ, </a:t>
            </a:r>
            <a:r>
              <a:rPr lang="en-US" dirty="0" err="1"/>
              <a:t>etc</a:t>
            </a:r>
            <a:r>
              <a:rPr lang="en-US" dirty="0"/>
              <a:t>)</a:t>
            </a:r>
          </a:p>
          <a:p>
            <a:endParaRPr lang="en-US" dirty="0"/>
          </a:p>
          <a:p>
            <a:r>
              <a:rPr lang="en-US" dirty="0"/>
              <a:t>For large purchases we already have the supporting documentation on file so you don't need to attach it.  However you should reference the PO or Contract </a:t>
            </a:r>
            <a:r>
              <a:rPr lang="en-US" dirty="0" err="1"/>
              <a:t>numberin</a:t>
            </a:r>
            <a:r>
              <a:rPr lang="en-US" dirty="0"/>
              <a:t> the PO/ENC box</a:t>
            </a:r>
          </a:p>
          <a:p>
            <a:r>
              <a:rPr lang="en-US" dirty="0"/>
              <a:t>And indicate </a:t>
            </a:r>
            <a:r>
              <a:rPr lang="en-US" dirty="0" err="1"/>
              <a:t>wheather</a:t>
            </a:r>
            <a:r>
              <a:rPr lang="en-US"/>
              <a:t> </a:t>
            </a:r>
            <a:r>
              <a:rPr lang="en-US" dirty="0"/>
              <a:t>it Is a partial payment or final. </a:t>
            </a:r>
            <a:endParaRPr lang="en-US"/>
          </a:p>
          <a:p>
            <a:endParaRPr lang="en-US" dirty="0"/>
          </a:p>
          <a:p>
            <a:r>
              <a:rPr lang="en-US" dirty="0"/>
              <a:t>Do not use the PO/ENC box for departmental CSAs, DPOs, or term contract numbers.  It is only for POs and Contracts issued by Procurement Services</a:t>
            </a:r>
          </a:p>
        </p:txBody>
      </p:sp>
      <p:sp>
        <p:nvSpPr>
          <p:cNvPr id="4" name="Slide Number Placeholder 3"/>
          <p:cNvSpPr>
            <a:spLocks noGrp="1"/>
          </p:cNvSpPr>
          <p:nvPr>
            <p:ph type="sldNum" sz="quarter" idx="10"/>
          </p:nvPr>
        </p:nvSpPr>
        <p:spPr/>
        <p:txBody>
          <a:bodyPr/>
          <a:lstStyle/>
          <a:p>
            <a:fld id="{CEE9DB7A-A875-45A9-8E86-CDDAEFDE62F5}" type="slidenum">
              <a:rPr lang="en-US" smtClean="0"/>
              <a:t>34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5198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35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1940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9DB7A-A875-45A9-8E86-CDDAEFDE62F5}" type="slidenum">
              <a:rPr lang="en-US" smtClean="0"/>
              <a:t>36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53272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change the funding source to an </a:t>
            </a:r>
            <a:r>
              <a:rPr lang="en-US" dirty="0" err="1"/>
              <a:t>exisiting</a:t>
            </a:r>
            <a:r>
              <a:rPr lang="en-US" baseline="0" dirty="0"/>
              <a:t> encumbrance, we will need a new PD-1</a:t>
            </a:r>
          </a:p>
          <a:p>
            <a:r>
              <a:rPr lang="en-US" baseline="0" dirty="0"/>
              <a:t>We have recently revised our form to include a “Change in Funding or Adjustment to funds” box at the top</a:t>
            </a:r>
          </a:p>
          <a:p>
            <a:r>
              <a:rPr lang="en-US" baseline="0" dirty="0"/>
              <a:t>Indicate in the description box what you want done ex. “Change funding source for remaining funds”  </a:t>
            </a:r>
          </a:p>
          <a:p>
            <a:endParaRPr lang="en-US" baseline="0" dirty="0"/>
          </a:p>
        </p:txBody>
      </p:sp>
      <p:sp>
        <p:nvSpPr>
          <p:cNvPr id="4" name="Slide Number Placeholder 3"/>
          <p:cNvSpPr>
            <a:spLocks noGrp="1"/>
          </p:cNvSpPr>
          <p:nvPr>
            <p:ph type="sldNum" sz="quarter" idx="10"/>
          </p:nvPr>
        </p:nvSpPr>
        <p:spPr/>
        <p:txBody>
          <a:bodyPr/>
          <a:lstStyle/>
          <a:p>
            <a:fld id="{B304DD3D-982C-475A-8304-A76F7DF341B4}" type="slidenum">
              <a:rPr lang="en-US" smtClean="0"/>
              <a:t>37</a:t>
            </a:fld>
            <a:endParaRPr lang="en-US"/>
          </a:p>
        </p:txBody>
      </p:sp>
    </p:spTree>
    <p:extLst>
      <p:ext uri="{BB962C8B-B14F-4D97-AF65-F5344CB8AC3E}">
        <p14:creationId xmlns:p14="http://schemas.microsoft.com/office/powerpoint/2010/main" val="231481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38</a:t>
            </a:fld>
            <a:endParaRPr lang="en-US" dirty="0"/>
          </a:p>
        </p:txBody>
      </p:sp>
    </p:spTree>
    <p:extLst>
      <p:ext uri="{BB962C8B-B14F-4D97-AF65-F5344CB8AC3E}">
        <p14:creationId xmlns:p14="http://schemas.microsoft.com/office/powerpoint/2010/main" val="3228163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39</a:t>
            </a:fld>
            <a:endParaRPr lang="en-US" dirty="0"/>
          </a:p>
        </p:txBody>
      </p:sp>
    </p:spTree>
    <p:extLst>
      <p:ext uri="{BB962C8B-B14F-4D97-AF65-F5344CB8AC3E}">
        <p14:creationId xmlns:p14="http://schemas.microsoft.com/office/powerpoint/2010/main" val="67098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procurement bureau gives Montana</a:t>
            </a:r>
            <a:r>
              <a:rPr lang="en-US" baseline="0" dirty="0" smtClean="0"/>
              <a:t> State University Procurement services delegation to purchase up to $500,000</a:t>
            </a:r>
          </a:p>
          <a:p>
            <a:r>
              <a:rPr lang="en-US" baseline="0" dirty="0" smtClean="0"/>
              <a:t>We further delegate to allow departments to purchase up to $25,000 – if they are trained</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a:t>
            </a:fld>
            <a:endParaRPr lang="en-US" dirty="0"/>
          </a:p>
        </p:txBody>
      </p:sp>
    </p:spTree>
    <p:extLst>
      <p:ext uri="{BB962C8B-B14F-4D97-AF65-F5344CB8AC3E}">
        <p14:creationId xmlns:p14="http://schemas.microsoft.com/office/powerpoint/2010/main" val="1527462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utilizes term contracts?</a:t>
            </a:r>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40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9652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41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5498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42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1781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43</a:t>
            </a:fld>
            <a:endParaRPr lang="en-US" dirty="0"/>
          </a:p>
        </p:txBody>
      </p:sp>
    </p:spTree>
    <p:extLst>
      <p:ext uri="{BB962C8B-B14F-4D97-AF65-F5344CB8AC3E}">
        <p14:creationId xmlns:p14="http://schemas.microsoft.com/office/powerpoint/2010/main" val="2409929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44</a:t>
            </a:fld>
            <a:endParaRPr lang="en-US" dirty="0"/>
          </a:p>
        </p:txBody>
      </p:sp>
    </p:spTree>
    <p:extLst>
      <p:ext uri="{BB962C8B-B14F-4D97-AF65-F5344CB8AC3E}">
        <p14:creationId xmlns:p14="http://schemas.microsoft.com/office/powerpoint/2010/main" val="916066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45</a:t>
            </a:fld>
            <a:endParaRPr lang="en-US" dirty="0"/>
          </a:p>
        </p:txBody>
      </p:sp>
    </p:spTree>
    <p:extLst>
      <p:ext uri="{BB962C8B-B14F-4D97-AF65-F5344CB8AC3E}">
        <p14:creationId xmlns:p14="http://schemas.microsoft.com/office/powerpoint/2010/main" val="1394684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46</a:t>
            </a:fld>
            <a:endParaRPr lang="en-US" dirty="0"/>
          </a:p>
        </p:txBody>
      </p:sp>
    </p:spTree>
    <p:extLst>
      <p:ext uri="{BB962C8B-B14F-4D97-AF65-F5344CB8AC3E}">
        <p14:creationId xmlns:p14="http://schemas.microsoft.com/office/powerpoint/2010/main" val="200156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47</a:t>
            </a:fld>
            <a:endParaRPr lang="en-US" dirty="0"/>
          </a:p>
        </p:txBody>
      </p:sp>
    </p:spTree>
    <p:extLst>
      <p:ext uri="{BB962C8B-B14F-4D97-AF65-F5344CB8AC3E}">
        <p14:creationId xmlns:p14="http://schemas.microsoft.com/office/powerpoint/2010/main" val="3591039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you realize a vendor is foreign, notify Darcy </a:t>
            </a:r>
            <a:r>
              <a:rPr lang="en-US" dirty="0" err="1"/>
              <a:t>Tickner</a:t>
            </a:r>
            <a:r>
              <a:rPr lang="en-US" dirty="0"/>
              <a:t> in HR</a:t>
            </a:r>
          </a:p>
          <a:p>
            <a:r>
              <a:rPr lang="en-US" dirty="0"/>
              <a:t>Provide her with the company's name, address, what they will be doing and whether services will be performed in the US</a:t>
            </a:r>
          </a:p>
          <a:p>
            <a:r>
              <a:rPr lang="en-US" dirty="0"/>
              <a:t>First payment each year will need a new W-8</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48</a:t>
            </a:fld>
            <a:endParaRPr lang="en-US" dirty="0"/>
          </a:p>
        </p:txBody>
      </p:sp>
    </p:spTree>
    <p:extLst>
      <p:ext uri="{BB962C8B-B14F-4D97-AF65-F5344CB8AC3E}">
        <p14:creationId xmlns:p14="http://schemas.microsoft.com/office/powerpoint/2010/main" val="3577963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49</a:t>
            </a:fld>
            <a:endParaRPr lang="en-US" dirty="0"/>
          </a:p>
        </p:txBody>
      </p:sp>
    </p:spTree>
    <p:extLst>
      <p:ext uri="{BB962C8B-B14F-4D97-AF65-F5344CB8AC3E}">
        <p14:creationId xmlns:p14="http://schemas.microsoft.com/office/powerpoint/2010/main" val="279498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Refer</a:t>
            </a:r>
            <a:r>
              <a:rPr lang="en-US" baseline="0" dirty="0"/>
              <a:t> to attachment FUA</a:t>
            </a:r>
          </a:p>
          <a:p>
            <a:pPr defTabSz="931500">
              <a:defRPr/>
            </a:pPr>
            <a:endParaRPr lang="en-US" baseline="0" dirty="0"/>
          </a:p>
          <a:p>
            <a:pPr defTabSz="931500">
              <a:defRPr/>
            </a:pPr>
            <a:r>
              <a:rPr lang="en-US" baseline="0" dirty="0"/>
              <a:t>Example: $4,999/</a:t>
            </a:r>
            <a:r>
              <a:rPr lang="en-US" baseline="0" dirty="0" err="1"/>
              <a:t>yr</a:t>
            </a:r>
            <a:r>
              <a:rPr lang="en-US" baseline="0" dirty="0"/>
              <a:t> for a contract of 3 years makes the TCV $14,997</a:t>
            </a:r>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4018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EE9DB7A-A875-45A9-8E86-CDDAEFDE62F5}" type="slidenum">
              <a:rPr lang="en-US" smtClean="0"/>
              <a:t>50</a:t>
            </a:fld>
            <a:endParaRPr lang="en-US" dirty="0"/>
          </a:p>
        </p:txBody>
      </p:sp>
    </p:spTree>
    <p:extLst>
      <p:ext uri="{BB962C8B-B14F-4D97-AF65-F5344CB8AC3E}">
        <p14:creationId xmlns:p14="http://schemas.microsoft.com/office/powerpoint/2010/main" val="3790905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9DB7A-A875-45A9-8E86-CDDAEFDE62F5}" type="slidenum">
              <a:rPr lang="en-US" smtClean="0"/>
              <a:t>51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26338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4DD3D-982C-475A-8304-A76F7DF341B4}" type="slidenum">
              <a:rPr lang="en-US" smtClean="0"/>
              <a:t>52</a:t>
            </a:fld>
            <a:endParaRPr lang="en-US"/>
          </a:p>
        </p:txBody>
      </p:sp>
    </p:spTree>
    <p:extLst>
      <p:ext uri="{BB962C8B-B14F-4D97-AF65-F5344CB8AC3E}">
        <p14:creationId xmlns:p14="http://schemas.microsoft.com/office/powerpoint/2010/main" val="447362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utilizes term contracts?</a:t>
            </a:r>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53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854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9DB7A-A875-45A9-8E86-CDDAEFDE62F5}" type="slidenum">
              <a:rPr lang="en-US" smtClean="0"/>
              <a:t>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977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At the discretion of the AGENCY Purchasing Director, such delegation may be revoked for failure to adhere to state purchasing regulations.</a:t>
            </a:r>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293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At the discretion of the AGENCY Purchasing Director, such delegation may be revoked for failure to adhere to state purchasing regulations.</a:t>
            </a:r>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493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email, call or fax vendors to get quotes.</a:t>
            </a:r>
          </a:p>
          <a:p>
            <a:endParaRPr lang="en-US" dirty="0"/>
          </a:p>
        </p:txBody>
      </p:sp>
      <p:sp>
        <p:nvSpPr>
          <p:cNvPr id="4" name="Slide Number Placeholder 3"/>
          <p:cNvSpPr>
            <a:spLocks noGrp="1"/>
          </p:cNvSpPr>
          <p:nvPr>
            <p:ph type="sldNum" sz="quarter" idx="10"/>
          </p:nvPr>
        </p:nvSpPr>
        <p:spPr/>
        <p:txBody>
          <a:bodyPr/>
          <a:lstStyle/>
          <a:p>
            <a:fld id="{CEE9DB7A-A875-45A9-8E86-CDDAEFDE62F5}" type="slidenum">
              <a:rPr lang="en-US" smtClean="0"/>
              <a:t>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010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pic>
        <p:nvPicPr>
          <p:cNvPr id="7" name="Picture 6" descr="MSU-ppt-2013-medium blu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4.jpg@01CEFCD7.CC1417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montana.edu/policy/purchasing/purch1800.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9r9S_uV_c8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pO_y3CSLLyk" TargetMode="External"/><Relationship Id="rId5" Type="http://schemas.openxmlformats.org/officeDocument/2006/relationships/hyperlink" Target="https://youtu.be/pO_y3CSLLyk?t=31s"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0KTB7hwGqq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420" y="838200"/>
            <a:ext cx="7772400" cy="1470025"/>
          </a:xfrm>
        </p:spPr>
        <p:txBody>
          <a:bodyPr/>
          <a:lstStyle/>
          <a:p>
            <a:r>
              <a:rPr lang="en-US" b="1" dirty="0"/>
              <a:t> Basic Procurement</a:t>
            </a:r>
          </a:p>
        </p:txBody>
      </p:sp>
      <p:sp>
        <p:nvSpPr>
          <p:cNvPr id="3" name="Subtitle 2"/>
          <p:cNvSpPr>
            <a:spLocks noGrp="1"/>
          </p:cNvSpPr>
          <p:nvPr>
            <p:ph type="subTitle" idx="1"/>
          </p:nvPr>
        </p:nvSpPr>
        <p:spPr>
          <a:xfrm>
            <a:off x="1219200" y="2590800"/>
            <a:ext cx="6400800" cy="1752600"/>
          </a:xfrm>
        </p:spPr>
        <p:txBody>
          <a:bodyPr/>
          <a:lstStyle/>
          <a:p>
            <a:r>
              <a:rPr lang="en-US" dirty="0"/>
              <a:t>Presented by</a:t>
            </a:r>
          </a:p>
          <a:p>
            <a:r>
              <a:rPr lang="en-US" dirty="0"/>
              <a:t>Procurement Services</a:t>
            </a:r>
          </a:p>
        </p:txBody>
      </p:sp>
      <p:graphicFrame>
        <p:nvGraphicFramePr>
          <p:cNvPr id="4" name="Table 3"/>
          <p:cNvGraphicFramePr>
            <a:graphicFrameLocks noGrp="1"/>
          </p:cNvGraphicFramePr>
          <p:nvPr/>
        </p:nvGraphicFramePr>
        <p:xfrm>
          <a:off x="1714500" y="3771741"/>
          <a:ext cx="5715000" cy="182880"/>
        </p:xfrm>
        <a:graphic>
          <a:graphicData uri="http://schemas.openxmlformats.org/drawingml/2006/table">
            <a:tbl>
              <a:tblPr firstRow="1" firstCol="1" bandRow="1"/>
              <a:tblGrid>
                <a:gridCol w="5715000">
                  <a:extLst>
                    <a:ext uri="{9D8B030D-6E8A-4147-A177-3AD203B41FA5}">
                      <a16:colId xmlns="" xmlns:a16="http://schemas.microsoft.com/office/drawing/2014/main" val="20000"/>
                    </a:ext>
                  </a:extLst>
                </a:gridCol>
              </a:tblGrid>
              <a:tr h="0">
                <a:tc>
                  <a:txBody>
                    <a:bodyPr/>
                    <a:lstStyle/>
                    <a:p>
                      <a:pPr marL="0" marR="0">
                        <a:spcBef>
                          <a:spcPts val="0"/>
                        </a:spcBef>
                        <a:spcAft>
                          <a:spcPts val="0"/>
                        </a:spcAft>
                      </a:pPr>
                      <a:endParaRPr lang="en-US" sz="1200" dirty="0">
                        <a:effectLst/>
                        <a:latin typeface="Times New Roman"/>
                        <a:ea typeface="Calibri"/>
                        <a:cs typeface="Times New Roman"/>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5" name="Rectangle 2"/>
          <p:cNvSpPr>
            <a:spLocks noChangeArrowheads="1"/>
          </p:cNvSpPr>
          <p:nvPr/>
        </p:nvSpPr>
        <p:spPr bwMode="auto">
          <a:xfrm>
            <a:off x="1714500" y="3771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5" name="Picture 5" descr="University Business Services: Procurement Servic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 y="4575810"/>
            <a:ext cx="9128760" cy="228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7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Limited Solicitations</a:t>
            </a:r>
            <a:br>
              <a:rPr lang="en-US" dirty="0"/>
            </a:br>
            <a:r>
              <a:rPr lang="en-US" sz="2700" dirty="0"/>
              <a:t>(continued)</a:t>
            </a:r>
          </a:p>
        </p:txBody>
      </p:sp>
      <p:sp>
        <p:nvSpPr>
          <p:cNvPr id="4" name="Content Placeholder 2"/>
          <p:cNvSpPr txBox="1">
            <a:spLocks/>
          </p:cNvSpPr>
          <p:nvPr/>
        </p:nvSpPr>
        <p:spPr>
          <a:xfrm>
            <a:off x="457200" y="1641231"/>
            <a:ext cx="8382000" cy="33818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Once lowest bidder is identified, issue Departmental Purchase Order (DPO, Form PD-12*) or use P-card if available.  </a:t>
            </a:r>
          </a:p>
          <a:p>
            <a:r>
              <a:rPr lang="en-US" sz="2200" dirty="0"/>
              <a:t>For P-Card increase send email to purchase@montana.edu</a:t>
            </a:r>
          </a:p>
          <a:p>
            <a:r>
              <a:rPr lang="en-US" sz="2200" dirty="0"/>
              <a:t>If procuring services, issue Contracted Services Agreement (CSA*, Form PD-49) </a:t>
            </a:r>
            <a:r>
              <a:rPr lang="en-US" sz="2200" dirty="0">
                <a:effectLst>
                  <a:glow rad="63500">
                    <a:schemeClr val="accent1">
                      <a:satMod val="175000"/>
                      <a:alpha val="40000"/>
                    </a:schemeClr>
                  </a:glow>
                </a:effectLst>
              </a:rPr>
              <a:t>new form available with instructions embedded</a:t>
            </a:r>
          </a:p>
          <a:p>
            <a:pPr lvl="1"/>
            <a:r>
              <a:rPr lang="en-US" sz="2000" dirty="0"/>
              <a:t>Stick to Boilerplate!  Collect proof of workers compensation and insurance if applicable. </a:t>
            </a:r>
          </a:p>
          <a:p>
            <a:pPr lvl="1"/>
            <a:r>
              <a:rPr lang="en-US" sz="2000" dirty="0"/>
              <a:t>If paying an individual, determine Independent Contractor status (contact UBS for help)</a:t>
            </a:r>
          </a:p>
          <a:p>
            <a:pPr marL="0" indent="0">
              <a:buNone/>
            </a:pPr>
            <a:endParaRPr lang="en-US" sz="1400" dirty="0"/>
          </a:p>
          <a:p>
            <a:pPr marL="0" lvl="0" indent="0">
              <a:spcBef>
                <a:spcPts val="0"/>
              </a:spcBef>
              <a:buNone/>
            </a:pPr>
            <a:endParaRPr lang="en-US" sz="1400" dirty="0">
              <a:solidFill>
                <a:prstClr val="black"/>
              </a:solidFill>
            </a:endParaRPr>
          </a:p>
          <a:p>
            <a:pPr marL="0" lvl="0" indent="0">
              <a:spcBef>
                <a:spcPts val="0"/>
              </a:spcBef>
              <a:buNone/>
            </a:pPr>
            <a:endParaRPr lang="en-US" sz="1400" dirty="0">
              <a:solidFill>
                <a:prstClr val="black"/>
              </a:solidFill>
            </a:endParaRPr>
          </a:p>
          <a:p>
            <a:pPr marL="0" lvl="0" indent="0">
              <a:spcBef>
                <a:spcPts val="0"/>
              </a:spcBef>
              <a:buNone/>
            </a:pPr>
            <a:endParaRPr lang="en-US" sz="1400" dirty="0">
              <a:solidFill>
                <a:prstClr val="black"/>
              </a:solidFill>
            </a:endParaRPr>
          </a:p>
          <a:p>
            <a:pPr marL="0" lvl="0" indent="0">
              <a:spcBef>
                <a:spcPts val="0"/>
              </a:spcBef>
              <a:buNone/>
            </a:pPr>
            <a:r>
              <a:rPr lang="en-US" sz="1400" dirty="0">
                <a:hlinkClick r:id="rId3"/>
              </a:rPr>
              <a:t>Appendix</a:t>
            </a:r>
            <a:r>
              <a:rPr lang="en-US" sz="1400" dirty="0"/>
              <a:t>*</a:t>
            </a:r>
          </a:p>
          <a:p>
            <a:pPr marL="0" lvl="0" indent="0">
              <a:spcBef>
                <a:spcPts val="0"/>
              </a:spcBef>
              <a:buNone/>
            </a:pPr>
            <a:endParaRPr lang="en-US" sz="1400" dirty="0"/>
          </a:p>
          <a:p>
            <a:endParaRPr lang="en-US" sz="2400" dirty="0"/>
          </a:p>
        </p:txBody>
      </p:sp>
      <p:sp>
        <p:nvSpPr>
          <p:cNvPr id="3" name="TextBox 2"/>
          <p:cNvSpPr txBox="1"/>
          <p:nvPr/>
        </p:nvSpPr>
        <p:spPr>
          <a:xfrm>
            <a:off x="457200" y="4924597"/>
            <a:ext cx="846734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Procurement documentation must be submitted with BPA or P-Card report.</a:t>
            </a:r>
          </a:p>
        </p:txBody>
      </p:sp>
    </p:spTree>
    <p:extLst>
      <p:ext uri="{BB962C8B-B14F-4D97-AF65-F5344CB8AC3E}">
        <p14:creationId xmlns:p14="http://schemas.microsoft.com/office/powerpoint/2010/main" val="267505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 CSA	</a:t>
            </a:r>
          </a:p>
        </p:txBody>
      </p:sp>
      <p:sp>
        <p:nvSpPr>
          <p:cNvPr id="3" name="Content Placeholder 2"/>
          <p:cNvSpPr>
            <a:spLocks noGrp="1"/>
          </p:cNvSpPr>
          <p:nvPr>
            <p:ph idx="1"/>
          </p:nvPr>
        </p:nvSpPr>
        <p:spPr>
          <a:xfrm>
            <a:off x="457200" y="1161288"/>
            <a:ext cx="8229600" cy="4971288"/>
          </a:xfrm>
        </p:spPr>
        <p:txBody>
          <a:bodyPr>
            <a:normAutofit/>
          </a:bodyPr>
          <a:lstStyle/>
          <a:p>
            <a:r>
              <a:rPr lang="en-US" dirty="0"/>
              <a:t>Stick to the Boilerplate!  Only a few section can be changed </a:t>
            </a:r>
          </a:p>
          <a:p>
            <a:r>
              <a:rPr lang="en-US" dirty="0"/>
              <a:t>Go to our website for the latest CSA template</a:t>
            </a:r>
          </a:p>
          <a:p>
            <a:r>
              <a:rPr lang="en-US" dirty="0"/>
              <a:t>Instructions are embedded</a:t>
            </a:r>
          </a:p>
          <a:p>
            <a:r>
              <a:rPr lang="en-US" dirty="0"/>
              <a:t>Remember to remove the instructions</a:t>
            </a:r>
          </a:p>
          <a:p>
            <a:r>
              <a:rPr lang="en-US" b="1" dirty="0"/>
              <a:t>Most important things to include Contract start date, end date, services to be performed and how and when Contractor will be </a:t>
            </a:r>
            <a:r>
              <a:rPr lang="en-US" b="1" dirty="0" smtClean="0"/>
              <a:t>paid</a:t>
            </a:r>
          </a:p>
          <a:p>
            <a:endParaRPr lang="en-US" b="1" dirty="0"/>
          </a:p>
        </p:txBody>
      </p:sp>
    </p:spTree>
    <p:extLst>
      <p:ext uri="{BB962C8B-B14F-4D97-AF65-F5344CB8AC3E}">
        <p14:creationId xmlns:p14="http://schemas.microsoft.com/office/powerpoint/2010/main" val="154064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8"/>
            <a:ext cx="8229600" cy="1143000"/>
          </a:xfrm>
        </p:spPr>
        <p:txBody>
          <a:bodyPr>
            <a:normAutofit fontScale="90000"/>
          </a:bodyPr>
          <a:lstStyle/>
          <a:p>
            <a:r>
              <a:rPr lang="en-US" dirty="0"/>
              <a:t>What are the most important things in a Contracted Service Agreement?</a:t>
            </a:r>
          </a:p>
        </p:txBody>
      </p:sp>
    </p:spTree>
    <p:extLst>
      <p:ext uri="{BB962C8B-B14F-4D97-AF65-F5344CB8AC3E}">
        <p14:creationId xmlns:p14="http://schemas.microsoft.com/office/powerpoint/2010/main" val="3927339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Info on a CSA:</a:t>
            </a:r>
          </a:p>
        </p:txBody>
      </p:sp>
      <p:sp>
        <p:nvSpPr>
          <p:cNvPr id="3" name="Content Placeholder 2"/>
          <p:cNvSpPr>
            <a:spLocks noGrp="1"/>
          </p:cNvSpPr>
          <p:nvPr>
            <p:ph idx="1"/>
          </p:nvPr>
        </p:nvSpPr>
        <p:spPr/>
        <p:txBody>
          <a:bodyPr/>
          <a:lstStyle/>
          <a:p>
            <a:r>
              <a:rPr lang="en-US" b="1" dirty="0"/>
              <a:t>Contract Term </a:t>
            </a:r>
            <a:r>
              <a:rPr lang="en-US" dirty="0"/>
              <a:t>(start and end dates)</a:t>
            </a:r>
          </a:p>
          <a:p>
            <a:r>
              <a:rPr lang="en-US" b="1" dirty="0"/>
              <a:t>Services </a:t>
            </a:r>
          </a:p>
          <a:p>
            <a:pPr lvl="1"/>
            <a:r>
              <a:rPr lang="en-US" dirty="0"/>
              <a:t>Detailed description of work they will do</a:t>
            </a:r>
          </a:p>
          <a:p>
            <a:r>
              <a:rPr lang="en-US" b="1" dirty="0"/>
              <a:t>Consideration </a:t>
            </a:r>
          </a:p>
          <a:p>
            <a:pPr lvl="1"/>
            <a:r>
              <a:rPr lang="en-US" dirty="0"/>
              <a:t>How much will they get paid and when</a:t>
            </a:r>
          </a:p>
        </p:txBody>
      </p:sp>
    </p:spTree>
    <p:extLst>
      <p:ext uri="{BB962C8B-B14F-4D97-AF65-F5344CB8AC3E}">
        <p14:creationId xmlns:p14="http://schemas.microsoft.com/office/powerpoint/2010/main" val="1627377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4000" dirty="0"/>
              <a:t>“Large” Purchases</a:t>
            </a:r>
            <a:r>
              <a:rPr lang="en-US" sz="3200" dirty="0"/>
              <a:t/>
            </a:r>
            <a:br>
              <a:rPr lang="en-US" sz="3200" dirty="0"/>
            </a:br>
            <a:r>
              <a:rPr lang="en-US" sz="2400" dirty="0"/>
              <a:t>Total Contract Value over $25,000</a:t>
            </a:r>
            <a:endParaRPr lang="en-US" sz="1800" dirty="0"/>
          </a:p>
        </p:txBody>
      </p:sp>
      <p:sp>
        <p:nvSpPr>
          <p:cNvPr id="4" name="Content Placeholder 2"/>
          <p:cNvSpPr txBox="1">
            <a:spLocks/>
          </p:cNvSpPr>
          <p:nvPr/>
        </p:nvSpPr>
        <p:spPr>
          <a:xfrm>
            <a:off x="381000" y="1216635"/>
            <a:ext cx="8382000" cy="39549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r>
              <a:rPr lang="en-US" sz="2200" dirty="0"/>
              <a:t>Complete a Purchase Requisition (Form PD-1*) </a:t>
            </a:r>
          </a:p>
          <a:p>
            <a:r>
              <a:rPr lang="en-US" sz="2200" dirty="0"/>
              <a:t>Include:</a:t>
            </a:r>
          </a:p>
          <a:p>
            <a:pPr lvl="1"/>
            <a:r>
              <a:rPr lang="en-US" sz="1800" dirty="0"/>
              <a:t>Signatures up to VP level</a:t>
            </a:r>
          </a:p>
          <a:p>
            <a:pPr lvl="1"/>
            <a:r>
              <a:rPr lang="en-US" sz="1800" dirty="0"/>
              <a:t>Specifications or Statement of Work</a:t>
            </a:r>
          </a:p>
          <a:p>
            <a:pPr lvl="1"/>
            <a:r>
              <a:rPr lang="en-US" sz="1800" dirty="0"/>
              <a:t>Delivery Date and Delivery Location</a:t>
            </a:r>
          </a:p>
          <a:p>
            <a:pPr lvl="1"/>
            <a:r>
              <a:rPr lang="en-US" sz="1800" dirty="0"/>
              <a:t>Suggested vendors including contact names and emails</a:t>
            </a:r>
          </a:p>
          <a:p>
            <a:pPr lvl="1"/>
            <a:r>
              <a:rPr lang="en-US" sz="1800" dirty="0"/>
              <a:t>Funding information including index(</a:t>
            </a:r>
            <a:r>
              <a:rPr lang="en-US" sz="1800" dirty="0" err="1"/>
              <a:t>es</a:t>
            </a:r>
            <a:r>
              <a:rPr lang="en-US" sz="1800" dirty="0"/>
              <a:t>), account codes, and any funding splits</a:t>
            </a:r>
          </a:p>
          <a:p>
            <a:pPr lvl="1"/>
            <a:r>
              <a:rPr lang="en-US" sz="1800" dirty="0"/>
              <a:t>Any supporting documentation that applies (PD-13 Brand Name Justification or PD-14 Sole Source Justification)</a:t>
            </a:r>
            <a:endParaRPr lang="en-US" sz="2000" dirty="0"/>
          </a:p>
          <a:p>
            <a:r>
              <a:rPr lang="en-US" sz="2200" dirty="0"/>
              <a:t>Submit Purchase Requisition to Procurement Services:</a:t>
            </a:r>
          </a:p>
          <a:p>
            <a:pPr lvl="1"/>
            <a:r>
              <a:rPr lang="en-US" sz="1800" dirty="0"/>
              <a:t>Drop off, mail, fax or scan/email are all acceptable.  </a:t>
            </a:r>
          </a:p>
          <a:p>
            <a:r>
              <a:rPr lang="en-US" sz="2200" dirty="0">
                <a:solidFill>
                  <a:srgbClr val="FFFFFF"/>
                </a:solidFill>
              </a:rPr>
              <a:t>Procurement Services will work with department to issue:</a:t>
            </a:r>
          </a:p>
          <a:p>
            <a:pPr lvl="1"/>
            <a:r>
              <a:rPr lang="en-US" sz="1800" dirty="0">
                <a:solidFill>
                  <a:srgbClr val="FFFFFF"/>
                </a:solidFill>
              </a:rPr>
              <a:t>Contract or PO if Sole Source.  If not:</a:t>
            </a:r>
          </a:p>
          <a:p>
            <a:pPr marL="457200" lvl="1" indent="0">
              <a:buNone/>
            </a:pPr>
            <a:endParaRPr lang="en-US" sz="1800" b="1" dirty="0">
              <a:solidFill>
                <a:srgbClr val="FFFFFF"/>
              </a:solidFill>
            </a:endParaRPr>
          </a:p>
          <a:p>
            <a:pPr marL="457200" lvl="1" indent="0">
              <a:buNone/>
            </a:pPr>
            <a:endParaRPr lang="en-US" sz="1600" dirty="0">
              <a:solidFill>
                <a:srgbClr val="FFFFFF"/>
              </a:solidFill>
            </a:endParaRPr>
          </a:p>
          <a:p>
            <a:pPr marL="457200" lvl="1" indent="0">
              <a:buNone/>
            </a:pPr>
            <a:endParaRPr lang="en-US" sz="1400" dirty="0"/>
          </a:p>
        </p:txBody>
      </p:sp>
      <p:sp>
        <p:nvSpPr>
          <p:cNvPr id="3" name="TextBox 2"/>
          <p:cNvSpPr txBox="1"/>
          <p:nvPr/>
        </p:nvSpPr>
        <p:spPr>
          <a:xfrm>
            <a:off x="987552" y="1218893"/>
            <a:ext cx="7168896" cy="461665"/>
          </a:xfrm>
          <a:prstGeom prst="rect">
            <a:avLst/>
          </a:prstGeom>
          <a:noFill/>
        </p:spPr>
        <p:txBody>
          <a:bodyPr wrap="square" rtlCol="0">
            <a:spAutoFit/>
          </a:bodyPr>
          <a:lstStyle/>
          <a:p>
            <a:r>
              <a:rPr lang="en-US" sz="2400" dirty="0">
                <a:solidFill>
                  <a:schemeClr val="bg1"/>
                </a:solidFill>
              </a:rPr>
              <a:t>MUST GO THROUGH PROCUREMENT SERVICES!!!!</a:t>
            </a:r>
          </a:p>
        </p:txBody>
      </p:sp>
    </p:spTree>
    <p:extLst>
      <p:ext uri="{BB962C8B-B14F-4D97-AF65-F5344CB8AC3E}">
        <p14:creationId xmlns:p14="http://schemas.microsoft.com/office/powerpoint/2010/main" val="196633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“Large” Purchases</a:t>
            </a:r>
            <a:r>
              <a:rPr lang="en-US" sz="2800" dirty="0"/>
              <a:t/>
            </a:r>
            <a:br>
              <a:rPr lang="en-US" sz="2800" dirty="0"/>
            </a:br>
            <a:r>
              <a:rPr lang="en-US" sz="2400" dirty="0"/>
              <a:t>(continued)</a:t>
            </a:r>
          </a:p>
        </p:txBody>
      </p:sp>
      <p:sp>
        <p:nvSpPr>
          <p:cNvPr id="3" name="Rectangle 2"/>
          <p:cNvSpPr/>
          <p:nvPr/>
        </p:nvSpPr>
        <p:spPr>
          <a:xfrm>
            <a:off x="457200" y="1443482"/>
            <a:ext cx="8229600" cy="4431983"/>
          </a:xfrm>
          <a:prstGeom prst="rect">
            <a:avLst/>
          </a:prstGeom>
        </p:spPr>
        <p:txBody>
          <a:bodyPr wrap="square">
            <a:spAutoFit/>
          </a:bodyPr>
          <a:lstStyle/>
          <a:p>
            <a:pPr lvl="1"/>
            <a:r>
              <a:rPr lang="en-US" sz="2400" dirty="0">
                <a:solidFill>
                  <a:srgbClr val="FFFFFF"/>
                </a:solidFill>
              </a:rPr>
              <a:t>Procurement Services will issue a formal solicitation</a:t>
            </a:r>
          </a:p>
          <a:p>
            <a:pPr lvl="1">
              <a:buFont typeface="Arial" panose="020B0604020202020204" pitchFamily="34" charset="0"/>
              <a:buChar char="•"/>
            </a:pPr>
            <a:endParaRPr lang="en-US" sz="2200" b="1" dirty="0">
              <a:solidFill>
                <a:srgbClr val="FFFFFF"/>
              </a:solidFill>
            </a:endParaRPr>
          </a:p>
          <a:p>
            <a:pPr lvl="1">
              <a:buFont typeface="Arial" panose="020B0604020202020204" pitchFamily="34" charset="0"/>
              <a:buChar char="•"/>
            </a:pPr>
            <a:r>
              <a:rPr lang="en-US" sz="2200" b="1" dirty="0">
                <a:solidFill>
                  <a:srgbClr val="FFFFFF"/>
                </a:solidFill>
              </a:rPr>
              <a:t>Invitation for Bid (IFB): </a:t>
            </a:r>
            <a:r>
              <a:rPr lang="en-US" sz="2200" dirty="0">
                <a:solidFill>
                  <a:srgbClr val="FFFFFF"/>
                </a:solidFill>
              </a:rPr>
              <a:t>Vendor awarded must meet </a:t>
            </a:r>
            <a:r>
              <a:rPr lang="en-US" sz="2200" b="1" dirty="0">
                <a:solidFill>
                  <a:srgbClr val="FFFFFF"/>
                </a:solidFill>
              </a:rPr>
              <a:t>all</a:t>
            </a:r>
            <a:r>
              <a:rPr lang="en-US" sz="2200" dirty="0">
                <a:solidFill>
                  <a:srgbClr val="FFFFFF"/>
                </a:solidFill>
              </a:rPr>
              <a:t> requirements and be lowest cost  (takes about 3 – 4 weeks so plan accordingly.)</a:t>
            </a:r>
          </a:p>
          <a:p>
            <a:pPr lvl="1"/>
            <a:endParaRPr lang="en-US" dirty="0">
              <a:solidFill>
                <a:srgbClr val="FFFFFF"/>
              </a:solidFill>
            </a:endParaRPr>
          </a:p>
          <a:p>
            <a:pPr lvl="1">
              <a:buFont typeface="Arial" panose="020B0604020202020204" pitchFamily="34" charset="0"/>
              <a:buChar char="•"/>
            </a:pPr>
            <a:r>
              <a:rPr lang="en-US" sz="2200" b="1" dirty="0">
                <a:solidFill>
                  <a:srgbClr val="FFFFFF"/>
                </a:solidFill>
              </a:rPr>
              <a:t>Request For Proposal (RFP): </a:t>
            </a:r>
            <a:r>
              <a:rPr lang="en-US" sz="2200" dirty="0">
                <a:solidFill>
                  <a:srgbClr val="FFFFFF"/>
                </a:solidFill>
              </a:rPr>
              <a:t>Vendor awarded must be highest scoring offeror, combination of scored responses to requirements, offeror qualifications and cost (takes at least 8 weeks).</a:t>
            </a:r>
          </a:p>
          <a:p>
            <a:pPr lvl="1">
              <a:buFont typeface="Arial" panose="020B0604020202020204" pitchFamily="34" charset="0"/>
              <a:buChar char="•"/>
            </a:pPr>
            <a:endParaRPr lang="en-US" sz="2000" dirty="0">
              <a:solidFill>
                <a:srgbClr val="FFFFFF"/>
              </a:solidFill>
            </a:endParaRPr>
          </a:p>
          <a:p>
            <a:pPr lvl="1">
              <a:buFont typeface="Arial" panose="020B0604020202020204" pitchFamily="34" charset="0"/>
              <a:buChar char="•"/>
            </a:pPr>
            <a:r>
              <a:rPr lang="en-US" sz="2200" dirty="0">
                <a:solidFill>
                  <a:srgbClr val="FFFFFF"/>
                </a:solidFill>
              </a:rPr>
              <a:t>Procurement will issue the PO or Contract as necessary</a:t>
            </a:r>
          </a:p>
          <a:p>
            <a:pPr lvl="1">
              <a:buFont typeface="Arial" panose="020B0604020202020204" pitchFamily="34" charset="0"/>
              <a:buChar char="•"/>
            </a:pPr>
            <a:endParaRPr lang="en-US" sz="2200" dirty="0">
              <a:solidFill>
                <a:srgbClr val="FFFFFF"/>
              </a:solidFill>
            </a:endParaRPr>
          </a:p>
          <a:p>
            <a:pPr lvl="1"/>
            <a:endParaRPr lang="en-US" sz="2200" dirty="0">
              <a:solidFill>
                <a:srgbClr val="FFFFFF"/>
              </a:solidFill>
            </a:endParaRPr>
          </a:p>
        </p:txBody>
      </p:sp>
    </p:spTree>
    <p:extLst>
      <p:ext uri="{BB962C8B-B14F-4D97-AF65-F5344CB8AC3E}">
        <p14:creationId xmlns:p14="http://schemas.microsoft.com/office/powerpoint/2010/main" val="46482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42" t="16565" r="58761" b="16290"/>
          <a:stretch/>
        </p:blipFill>
        <p:spPr bwMode="auto">
          <a:xfrm>
            <a:off x="1862915" y="1500749"/>
            <a:ext cx="5842084" cy="527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42036" y="76200"/>
            <a:ext cx="7772400" cy="1470025"/>
          </a:xfrm>
        </p:spPr>
        <p:txBody>
          <a:bodyPr/>
          <a:lstStyle/>
          <a:p>
            <a:r>
              <a:rPr lang="en-US" dirty="0"/>
              <a:t>Filling out the PD-1	</a:t>
            </a:r>
          </a:p>
        </p:txBody>
      </p:sp>
      <p:sp>
        <p:nvSpPr>
          <p:cNvPr id="3" name="Subtitle 2"/>
          <p:cNvSpPr>
            <a:spLocks noGrp="1"/>
          </p:cNvSpPr>
          <p:nvPr>
            <p:ph type="subTitle" idx="1"/>
          </p:nvPr>
        </p:nvSpPr>
        <p:spPr>
          <a:xfrm>
            <a:off x="267872" y="1143000"/>
            <a:ext cx="8305800" cy="639143"/>
          </a:xfrm>
        </p:spPr>
        <p:txBody>
          <a:bodyPr>
            <a:normAutofit fontScale="77500" lnSpcReduction="20000"/>
          </a:bodyPr>
          <a:lstStyle/>
          <a:p>
            <a:r>
              <a:rPr lang="en-US" dirty="0"/>
              <a:t>For accurate encumbrances, PD-1s must be filled out correctly.</a:t>
            </a:r>
          </a:p>
          <a:p>
            <a:endParaRPr lang="en-US" dirty="0"/>
          </a:p>
          <a:p>
            <a:endParaRPr lang="en-US" dirty="0"/>
          </a:p>
          <a:p>
            <a:endParaRPr lang="en-US" dirty="0"/>
          </a:p>
        </p:txBody>
      </p:sp>
      <p:graphicFrame>
        <p:nvGraphicFramePr>
          <p:cNvPr id="4" name="Table 3"/>
          <p:cNvGraphicFramePr>
            <a:graphicFrameLocks noGrp="1"/>
          </p:cNvGraphicFramePr>
          <p:nvPr/>
        </p:nvGraphicFramePr>
        <p:xfrm>
          <a:off x="1714500" y="3771741"/>
          <a:ext cx="5715000" cy="182880"/>
        </p:xfrm>
        <a:graphic>
          <a:graphicData uri="http://schemas.openxmlformats.org/drawingml/2006/table">
            <a:tbl>
              <a:tblPr firstRow="1" firstCol="1" bandRow="1"/>
              <a:tblGrid>
                <a:gridCol w="5715000">
                  <a:extLst>
                    <a:ext uri="{9D8B030D-6E8A-4147-A177-3AD203B41FA5}">
                      <a16:colId xmlns="" xmlns:a16="http://schemas.microsoft.com/office/drawing/2014/main" val="20000"/>
                    </a:ext>
                  </a:extLst>
                </a:gridCol>
              </a:tblGrid>
              <a:tr h="0">
                <a:tc>
                  <a:txBody>
                    <a:bodyPr/>
                    <a:lstStyle/>
                    <a:p>
                      <a:pPr marL="0" marR="0">
                        <a:spcBef>
                          <a:spcPts val="0"/>
                        </a:spcBef>
                        <a:spcAft>
                          <a:spcPts val="0"/>
                        </a:spcAft>
                      </a:pPr>
                      <a:endParaRPr lang="en-US" sz="1200" dirty="0">
                        <a:effectLst/>
                        <a:latin typeface="Times New Roman"/>
                        <a:ea typeface="Calibri"/>
                        <a:cs typeface="Times New Roman"/>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5" name="Rectangle 2"/>
          <p:cNvSpPr>
            <a:spLocks noChangeArrowheads="1"/>
          </p:cNvSpPr>
          <p:nvPr/>
        </p:nvSpPr>
        <p:spPr bwMode="auto">
          <a:xfrm>
            <a:off x="1714500" y="3771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2362200" y="47244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2287889"/>
            <a:ext cx="1371600" cy="369332"/>
          </a:xfrm>
          <a:prstGeom prst="rect">
            <a:avLst/>
          </a:prstGeom>
          <a:noFill/>
        </p:spPr>
        <p:txBody>
          <a:bodyPr wrap="square" rtlCol="0">
            <a:spAutoFit/>
          </a:bodyPr>
          <a:lstStyle/>
          <a:p>
            <a:r>
              <a:rPr lang="en-US" dirty="0">
                <a:solidFill>
                  <a:srgbClr val="FF0000"/>
                </a:solidFill>
              </a:rPr>
              <a:t>Your PO Box</a:t>
            </a:r>
          </a:p>
        </p:txBody>
      </p:sp>
      <p:sp>
        <p:nvSpPr>
          <p:cNvPr id="11" name="TextBox 10"/>
          <p:cNvSpPr txBox="1"/>
          <p:nvPr/>
        </p:nvSpPr>
        <p:spPr>
          <a:xfrm>
            <a:off x="5826404" y="2334055"/>
            <a:ext cx="1622834" cy="646331"/>
          </a:xfrm>
          <a:prstGeom prst="rect">
            <a:avLst/>
          </a:prstGeom>
          <a:noFill/>
        </p:spPr>
        <p:txBody>
          <a:bodyPr wrap="square" rtlCol="0">
            <a:spAutoFit/>
          </a:bodyPr>
          <a:lstStyle/>
          <a:p>
            <a:pPr algn="ctr"/>
            <a:r>
              <a:rPr lang="en-US" dirty="0">
                <a:solidFill>
                  <a:srgbClr val="FF0000"/>
                </a:solidFill>
              </a:rPr>
              <a:t>Your physical     address</a:t>
            </a:r>
            <a:endParaRPr lang="en-US" dirty="0"/>
          </a:p>
        </p:txBody>
      </p:sp>
      <p:sp>
        <p:nvSpPr>
          <p:cNvPr id="12" name="Right Arrow 11"/>
          <p:cNvSpPr/>
          <p:nvPr/>
        </p:nvSpPr>
        <p:spPr>
          <a:xfrm>
            <a:off x="1219200" y="5516726"/>
            <a:ext cx="9022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7399953" y="4478703"/>
            <a:ext cx="596519" cy="2423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7422078" y="4785206"/>
            <a:ext cx="565841" cy="2423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ircular Arrow 15"/>
          <p:cNvSpPr/>
          <p:nvPr/>
        </p:nvSpPr>
        <p:spPr>
          <a:xfrm>
            <a:off x="3886200" y="5150966"/>
            <a:ext cx="754327" cy="731520"/>
          </a:xfrm>
          <a:prstGeom prst="circular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Left Arrow 17"/>
          <p:cNvSpPr/>
          <p:nvPr/>
        </p:nvSpPr>
        <p:spPr>
          <a:xfrm>
            <a:off x="7391400" y="3758184"/>
            <a:ext cx="596519" cy="2423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083" y="4533460"/>
            <a:ext cx="1835013" cy="1754326"/>
          </a:xfrm>
          <a:prstGeom prst="rect">
            <a:avLst/>
          </a:prstGeom>
          <a:solidFill>
            <a:schemeClr val="bg2">
              <a:lumMod val="20000"/>
              <a:lumOff val="80000"/>
            </a:schemeClr>
          </a:solidFill>
        </p:spPr>
        <p:txBody>
          <a:bodyPr wrap="square" rtlCol="0">
            <a:spAutoFit/>
          </a:bodyPr>
          <a:lstStyle/>
          <a:p>
            <a:r>
              <a:rPr lang="en-US" dirty="0"/>
              <a:t>Index Number(s) &amp; Account Codes including any breakdown should be stated - Designate FY</a:t>
            </a:r>
          </a:p>
        </p:txBody>
      </p:sp>
      <p:sp>
        <p:nvSpPr>
          <p:cNvPr id="13" name="TextBox 12"/>
          <p:cNvSpPr txBox="1"/>
          <p:nvPr/>
        </p:nvSpPr>
        <p:spPr>
          <a:xfrm>
            <a:off x="7759968" y="3112996"/>
            <a:ext cx="1384032" cy="2585323"/>
          </a:xfrm>
          <a:prstGeom prst="rect">
            <a:avLst/>
          </a:prstGeom>
          <a:solidFill>
            <a:schemeClr val="bg2">
              <a:lumMod val="20000"/>
              <a:lumOff val="80000"/>
            </a:schemeClr>
          </a:solidFill>
        </p:spPr>
        <p:txBody>
          <a:bodyPr wrap="square" rtlCol="0">
            <a:spAutoFit/>
          </a:bodyPr>
          <a:lstStyle/>
          <a:p>
            <a:r>
              <a:rPr lang="en-US" dirty="0"/>
              <a:t>Estimated initial purchase price and estimated Total Contract Value should be stated</a:t>
            </a:r>
          </a:p>
        </p:txBody>
      </p:sp>
    </p:spTree>
    <p:extLst>
      <p:ext uri="{BB962C8B-B14F-4D97-AF65-F5344CB8AC3E}">
        <p14:creationId xmlns:p14="http://schemas.microsoft.com/office/powerpoint/2010/main" val="3183673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 sure to define more than “</a:t>
            </a:r>
            <a:r>
              <a:rPr lang="en-US" dirty="0" err="1"/>
              <a:t>sorta</a:t>
            </a:r>
            <a:r>
              <a:rPr lang="en-US" dirty="0"/>
              <a:t>” what you want.</a:t>
            </a:r>
          </a:p>
        </p:txBody>
      </p:sp>
      <p:pic>
        <p:nvPicPr>
          <p:cNvPr id="4" name="9r9S_uV_c8k"/>
          <p:cNvPicPr>
            <a:picLocks noRot="1" noChangeAspect="1"/>
          </p:cNvPicPr>
          <p:nvPr>
            <a:videoFile r:link="rId1"/>
          </p:nvPr>
        </p:nvPicPr>
        <p:blipFill>
          <a:blip r:embed="rId4"/>
          <a:stretch>
            <a:fillRect/>
          </a:stretch>
        </p:blipFill>
        <p:spPr>
          <a:xfrm>
            <a:off x="1028192" y="1740789"/>
            <a:ext cx="7103872" cy="3995928"/>
          </a:xfrm>
          <a:prstGeom prst="rect">
            <a:avLst/>
          </a:prstGeom>
        </p:spPr>
      </p:pic>
    </p:spTree>
    <p:extLst>
      <p:ext uri="{BB962C8B-B14F-4D97-AF65-F5344CB8AC3E}">
        <p14:creationId xmlns:p14="http://schemas.microsoft.com/office/powerpoint/2010/main" val="311824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Contractors vs. Employees</a:t>
            </a:r>
          </a:p>
        </p:txBody>
      </p:sp>
      <p:sp>
        <p:nvSpPr>
          <p:cNvPr id="5" name="Content Placeholder 4"/>
          <p:cNvSpPr>
            <a:spLocks noGrp="1"/>
          </p:cNvSpPr>
          <p:nvPr>
            <p:ph idx="1"/>
          </p:nvPr>
        </p:nvSpPr>
        <p:spPr>
          <a:xfrm>
            <a:off x="457200" y="1787770"/>
            <a:ext cx="8229600" cy="4525963"/>
          </a:xfrm>
        </p:spPr>
        <p:txBody>
          <a:bodyPr>
            <a:normAutofit fontScale="77500" lnSpcReduction="20000"/>
          </a:bodyPr>
          <a:lstStyle/>
          <a:p>
            <a:r>
              <a:rPr lang="en-US" sz="2800" dirty="0"/>
              <a:t>Can be difficult to determine status.  Lots of compliance and tax implications.  </a:t>
            </a:r>
          </a:p>
          <a:p>
            <a:r>
              <a:rPr lang="en-US" sz="2800" dirty="0"/>
              <a:t>If someone is an employee, they cannot also be an independent contractor for MSU.  Any pay for additional duties must go through HR to be paid as additional comp.  The IRS has very strict guidelines about a person being both an employee and an independent contractor and it is best to run everything through payroll.  </a:t>
            </a:r>
          </a:p>
          <a:p>
            <a:endParaRPr lang="en-US" sz="2800" dirty="0"/>
          </a:p>
          <a:p>
            <a:r>
              <a:rPr lang="en-US" sz="2800" dirty="0"/>
              <a:t>There are also Conflict of Interest items to consider with Legal and on grants.  </a:t>
            </a:r>
          </a:p>
          <a:p>
            <a:endParaRPr lang="en-US" sz="2800" dirty="0"/>
          </a:p>
          <a:p>
            <a:r>
              <a:rPr lang="en-US" sz="2800" dirty="0"/>
              <a:t>If you have a unique circumstance, please contact Katie Matzinger at X7508 or </a:t>
            </a:r>
            <a:r>
              <a:rPr lang="en-US" sz="2800" u="sng" dirty="0"/>
              <a:t>katie.matzinger@montana.edu</a:t>
            </a:r>
            <a:r>
              <a:rPr lang="en-US" sz="2800" dirty="0"/>
              <a:t>  otherwise, please work with HR directly to add to payroll as a One-Pay.  </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374552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 Procurement</a:t>
            </a:r>
          </a:p>
        </p:txBody>
      </p:sp>
      <p:sp>
        <p:nvSpPr>
          <p:cNvPr id="3" name="Content Placeholder 2"/>
          <p:cNvSpPr>
            <a:spLocks noGrp="1"/>
          </p:cNvSpPr>
          <p:nvPr>
            <p:ph idx="1"/>
          </p:nvPr>
        </p:nvSpPr>
        <p:spPr>
          <a:xfrm>
            <a:off x="628650" y="1349829"/>
            <a:ext cx="7886700" cy="5159828"/>
          </a:xfrm>
        </p:spPr>
        <p:txBody>
          <a:bodyPr>
            <a:normAutofit/>
          </a:bodyPr>
          <a:lstStyle/>
          <a:p>
            <a:pPr marL="0" indent="0">
              <a:buNone/>
            </a:pPr>
            <a:r>
              <a:rPr lang="en-US" sz="2000" dirty="0"/>
              <a:t>Three important questions:</a:t>
            </a:r>
          </a:p>
          <a:p>
            <a:endParaRPr lang="en-US" sz="2000" dirty="0"/>
          </a:p>
          <a:p>
            <a:pPr marL="457200" indent="-457200">
              <a:buFont typeface="+mj-lt"/>
              <a:buAutoNum type="arabicPeriod"/>
            </a:pPr>
            <a:r>
              <a:rPr lang="en-US" sz="2000" dirty="0"/>
              <a:t>Will this product/service process, store, or require any faculty, staff, student, or research data?</a:t>
            </a:r>
          </a:p>
          <a:p>
            <a:pPr marL="457200" indent="-457200">
              <a:buFont typeface="+mj-lt"/>
              <a:buAutoNum type="arabicPeriod"/>
            </a:pPr>
            <a:endParaRPr lang="en-US" sz="2000" dirty="0"/>
          </a:p>
          <a:p>
            <a:pPr marL="457200" indent="-457200">
              <a:buFont typeface="+mj-lt"/>
              <a:buAutoNum type="arabicPeriod"/>
            </a:pPr>
            <a:r>
              <a:rPr lang="en-US" sz="2000" dirty="0"/>
              <a:t>Will this product/service be integrated with other systems at MSU?</a:t>
            </a:r>
          </a:p>
          <a:p>
            <a:pPr marL="457200" indent="-457200">
              <a:buFont typeface="+mj-lt"/>
              <a:buAutoNum type="arabicPeriod"/>
            </a:pPr>
            <a:endParaRPr lang="en-US" sz="2000" dirty="0"/>
          </a:p>
          <a:p>
            <a:pPr marL="457200" indent="-457200">
              <a:buFont typeface="+mj-lt"/>
              <a:buAutoNum type="arabicPeriod"/>
            </a:pPr>
            <a:r>
              <a:rPr lang="en-US" sz="2000" dirty="0"/>
              <a:t>Will this product/service be connected to the MSU network?</a:t>
            </a:r>
          </a:p>
          <a:p>
            <a:pPr marL="0" indent="0">
              <a:buNone/>
            </a:pPr>
            <a:endParaRPr lang="en-US" sz="2000" dirty="0"/>
          </a:p>
          <a:p>
            <a:pPr marL="0" indent="0">
              <a:buNone/>
            </a:pPr>
            <a:r>
              <a:rPr lang="en-US" sz="2000" dirty="0"/>
              <a:t>If you answered yes to any of these, contact the portfolio management office  at </a:t>
            </a:r>
            <a:r>
              <a:rPr lang="en-US" sz="2000" b="1" u="sng" dirty="0"/>
              <a:t>pmo@montana.edu</a:t>
            </a:r>
            <a:r>
              <a:rPr lang="en-US" sz="2000" dirty="0"/>
              <a:t> before you buy!  The PMO will help you to be sure that your purchase isn’t responsible for a data breach or adversely affects other MSU systems.</a:t>
            </a:r>
          </a:p>
        </p:txBody>
      </p:sp>
    </p:spTree>
    <p:extLst>
      <p:ext uri="{BB962C8B-B14F-4D97-AF65-F5344CB8AC3E}">
        <p14:creationId xmlns:p14="http://schemas.microsoft.com/office/powerpoint/2010/main" val="129588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662003"/>
            <a:ext cx="8229600" cy="4525963"/>
          </a:xfrm>
        </p:spPr>
        <p:txBody>
          <a:bodyPr>
            <a:normAutofit fontScale="70000" lnSpcReduction="20000"/>
          </a:bodyPr>
          <a:lstStyle/>
          <a:p>
            <a:pPr marL="0" indent="0">
              <a:buNone/>
            </a:pPr>
            <a:r>
              <a:rPr lang="en-US" dirty="0"/>
              <a:t>Brian O’Connor</a:t>
            </a:r>
          </a:p>
          <a:p>
            <a:pPr marL="0" indent="0">
              <a:buNone/>
            </a:pPr>
            <a:r>
              <a:rPr lang="en-US" dirty="0"/>
              <a:t>Director</a:t>
            </a:r>
          </a:p>
          <a:p>
            <a:pPr marL="0" indent="0">
              <a:buNone/>
            </a:pPr>
            <a:r>
              <a:rPr lang="en-US" dirty="0"/>
              <a:t>boconnor@montana.edu</a:t>
            </a:r>
          </a:p>
          <a:p>
            <a:pPr marL="0" indent="0">
              <a:buNone/>
            </a:pPr>
            <a:endParaRPr lang="en-US" dirty="0"/>
          </a:p>
          <a:p>
            <a:pPr marL="0" indent="0">
              <a:buNone/>
            </a:pPr>
            <a:r>
              <a:rPr lang="en-US" dirty="0"/>
              <a:t>Ramie Pederson</a:t>
            </a:r>
          </a:p>
          <a:p>
            <a:pPr marL="0" indent="0">
              <a:buNone/>
            </a:pPr>
            <a:r>
              <a:rPr lang="en-US" dirty="0"/>
              <a:t>Procurement Officer</a:t>
            </a:r>
          </a:p>
          <a:p>
            <a:pPr marL="0" indent="0">
              <a:buNone/>
            </a:pPr>
            <a:r>
              <a:rPr lang="en-US" dirty="0"/>
              <a:t>ramie.pederson@montana.edu</a:t>
            </a:r>
          </a:p>
          <a:p>
            <a:pPr marL="0" indent="0">
              <a:buNone/>
            </a:pPr>
            <a:r>
              <a:rPr lang="en-US" dirty="0"/>
              <a:t>406-994-3213	</a:t>
            </a:r>
          </a:p>
          <a:p>
            <a:pPr marL="0" indent="0">
              <a:buNone/>
            </a:pPr>
            <a:endParaRPr lang="en-US" dirty="0"/>
          </a:p>
          <a:p>
            <a:pPr marL="0" indent="0">
              <a:buNone/>
            </a:pPr>
            <a:r>
              <a:rPr lang="en-US" dirty="0"/>
              <a:t>Cheri </a:t>
            </a:r>
            <a:r>
              <a:rPr lang="en-US" dirty="0" err="1"/>
              <a:t>Toeniskoetter</a:t>
            </a:r>
            <a:endParaRPr lang="en-US" dirty="0"/>
          </a:p>
          <a:p>
            <a:pPr marL="0" indent="0">
              <a:buNone/>
            </a:pPr>
            <a:r>
              <a:rPr lang="en-US" dirty="0"/>
              <a:t>Procurement Officer</a:t>
            </a:r>
          </a:p>
          <a:p>
            <a:pPr marL="0" indent="0">
              <a:buNone/>
            </a:pPr>
            <a:r>
              <a:rPr lang="en-US" dirty="0"/>
              <a:t>cheri.toeniskoetter@montana.edu</a:t>
            </a:r>
          </a:p>
          <a:p>
            <a:pPr marL="0" indent="0">
              <a:buNone/>
            </a:pPr>
            <a:r>
              <a:rPr lang="en-US" dirty="0"/>
              <a:t>406-994-3212</a:t>
            </a:r>
          </a:p>
          <a:p>
            <a:endParaRPr lang="en-US" dirty="0"/>
          </a:p>
        </p:txBody>
      </p:sp>
      <p:sp>
        <p:nvSpPr>
          <p:cNvPr id="4" name="Rectangle 3"/>
          <p:cNvSpPr/>
          <p:nvPr/>
        </p:nvSpPr>
        <p:spPr>
          <a:xfrm>
            <a:off x="4800600" y="1606034"/>
            <a:ext cx="4572000" cy="1446550"/>
          </a:xfrm>
          <a:prstGeom prst="rect">
            <a:avLst/>
          </a:prstGeom>
        </p:spPr>
        <p:txBody>
          <a:bodyPr>
            <a:spAutoFit/>
          </a:bodyPr>
          <a:lstStyle/>
          <a:p>
            <a:r>
              <a:rPr lang="en-US" sz="2200" dirty="0">
                <a:solidFill>
                  <a:schemeClr val="bg1"/>
                </a:solidFill>
              </a:rPr>
              <a:t>Peggy Wallace </a:t>
            </a:r>
          </a:p>
          <a:p>
            <a:r>
              <a:rPr lang="en-US" sz="2200" dirty="0">
                <a:solidFill>
                  <a:schemeClr val="bg1"/>
                </a:solidFill>
              </a:rPr>
              <a:t>Procurement Associate</a:t>
            </a:r>
          </a:p>
          <a:p>
            <a:r>
              <a:rPr lang="en-US" sz="2200" dirty="0">
                <a:solidFill>
                  <a:schemeClr val="bg1"/>
                </a:solidFill>
              </a:rPr>
              <a:t>peggy.wallace1@montana.edu</a:t>
            </a:r>
          </a:p>
          <a:p>
            <a:r>
              <a:rPr lang="en-US" sz="2200" dirty="0">
                <a:solidFill>
                  <a:schemeClr val="bg1"/>
                </a:solidFill>
              </a:rPr>
              <a:t>994-3211</a:t>
            </a:r>
          </a:p>
        </p:txBody>
      </p:sp>
      <p:sp>
        <p:nvSpPr>
          <p:cNvPr id="5" name="Rectangle 4"/>
          <p:cNvSpPr/>
          <p:nvPr/>
        </p:nvSpPr>
        <p:spPr>
          <a:xfrm>
            <a:off x="4800600" y="3429000"/>
            <a:ext cx="4572000" cy="1446550"/>
          </a:xfrm>
          <a:prstGeom prst="rect">
            <a:avLst/>
          </a:prstGeom>
        </p:spPr>
        <p:txBody>
          <a:bodyPr>
            <a:spAutoFit/>
          </a:bodyPr>
          <a:lstStyle/>
          <a:p>
            <a:r>
              <a:rPr lang="en-US" sz="2200" b="1" dirty="0">
                <a:solidFill>
                  <a:schemeClr val="bg1"/>
                </a:solidFill>
              </a:rPr>
              <a:t>Main Phone: 994-3211</a:t>
            </a:r>
          </a:p>
          <a:p>
            <a:r>
              <a:rPr lang="en-US" sz="2200" b="1" dirty="0">
                <a:solidFill>
                  <a:schemeClr val="bg1"/>
                </a:solidFill>
              </a:rPr>
              <a:t>Email: purchase@montana.edu</a:t>
            </a:r>
          </a:p>
          <a:p>
            <a:endParaRPr lang="en-US" sz="2200" b="1" dirty="0">
              <a:solidFill>
                <a:schemeClr val="bg1"/>
              </a:solidFill>
            </a:endParaRPr>
          </a:p>
          <a:p>
            <a:r>
              <a:rPr lang="en-US" sz="2200" b="1" dirty="0">
                <a:solidFill>
                  <a:schemeClr val="bg1"/>
                </a:solidFill>
              </a:rPr>
              <a:t>Office: Room 19, Montana Hall</a:t>
            </a:r>
          </a:p>
        </p:txBody>
      </p:sp>
      <p:sp>
        <p:nvSpPr>
          <p:cNvPr id="6" name="Rectangle 5"/>
          <p:cNvSpPr/>
          <p:nvPr/>
        </p:nvSpPr>
        <p:spPr>
          <a:xfrm>
            <a:off x="1295400" y="1186309"/>
            <a:ext cx="6553200" cy="369332"/>
          </a:xfrm>
          <a:prstGeom prst="rect">
            <a:avLst/>
          </a:prstGeom>
        </p:spPr>
        <p:txBody>
          <a:bodyPr wrap="square">
            <a:spAutoFit/>
          </a:bodyPr>
          <a:lstStyle/>
          <a:p>
            <a:r>
              <a:rPr lang="en-US" dirty="0">
                <a:solidFill>
                  <a:schemeClr val="bg1"/>
                </a:solidFill>
              </a:rPr>
              <a:t>Website: http://www.montana.edu/wwwbu/procurementservices/</a:t>
            </a:r>
          </a:p>
        </p:txBody>
      </p:sp>
      <p:sp>
        <p:nvSpPr>
          <p:cNvPr id="7" name="Rectangle 6"/>
          <p:cNvSpPr/>
          <p:nvPr/>
        </p:nvSpPr>
        <p:spPr>
          <a:xfrm>
            <a:off x="4800600" y="3273552"/>
            <a:ext cx="3886200" cy="1865376"/>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3200" dirty="0"/>
              <a:t>Sole Source &amp; Brand Specific Justifications</a:t>
            </a:r>
            <a:endParaRPr lang="en-US" sz="1800" dirty="0"/>
          </a:p>
        </p:txBody>
      </p:sp>
      <p:sp>
        <p:nvSpPr>
          <p:cNvPr id="4" name="Content Placeholder 2"/>
          <p:cNvSpPr txBox="1">
            <a:spLocks/>
          </p:cNvSpPr>
          <p:nvPr/>
        </p:nvSpPr>
        <p:spPr>
          <a:xfrm>
            <a:off x="457200" y="1156447"/>
            <a:ext cx="8382000" cy="46482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Use PD-13 Brand Name Justification, PD-14 Sole Source Justification*</a:t>
            </a:r>
          </a:p>
          <a:p>
            <a:pPr lvl="1"/>
            <a:r>
              <a:rPr lang="en-US" sz="1600" dirty="0"/>
              <a:t>Brand Name Justification is for when a specific brand is required but it available from multiple suppliers</a:t>
            </a:r>
          </a:p>
          <a:p>
            <a:pPr lvl="1"/>
            <a:r>
              <a:rPr lang="en-US" sz="1600" dirty="0"/>
              <a:t>Sole Source form is for when only one vendor can supply the good or service that you require</a:t>
            </a:r>
          </a:p>
          <a:p>
            <a:endParaRPr lang="en-US" sz="1400" dirty="0"/>
          </a:p>
          <a:p>
            <a:r>
              <a:rPr lang="en-US" sz="2000" dirty="0"/>
              <a:t>If exempt from competitive procurement identify exemption. </a:t>
            </a:r>
            <a:endParaRPr lang="en-US" sz="1400" dirty="0"/>
          </a:p>
          <a:p>
            <a:r>
              <a:rPr lang="en-US" sz="2000" dirty="0"/>
              <a:t>Describe clearly what you need to purchase including any special functionality, measurable size or performance ranges, etc.  List all required (not desired) features.</a:t>
            </a:r>
            <a:endParaRPr lang="en-US" sz="1400" dirty="0"/>
          </a:p>
          <a:p>
            <a:r>
              <a:rPr lang="en-US" sz="2000" dirty="0"/>
              <a:t>Indicate if specifically identified in a grant, attach grant documentation.</a:t>
            </a:r>
            <a:endParaRPr lang="en-US" sz="1400" dirty="0"/>
          </a:p>
          <a:p>
            <a:r>
              <a:rPr lang="en-US" sz="2000" dirty="0"/>
              <a:t>Describe how you found this vendor or brand.  List all other suppliers and detail what requirements they do not meet. Under $25,000 – approved at department level.  Over $25,000 – approved at Procurement Services</a:t>
            </a:r>
          </a:p>
          <a:p>
            <a:pPr marL="0" indent="0">
              <a:buNone/>
            </a:pPr>
            <a:endParaRPr lang="en-US" sz="2000" dirty="0"/>
          </a:p>
          <a:p>
            <a:pPr marL="457200" lvl="1" indent="0">
              <a:buNone/>
            </a:pPr>
            <a:endParaRPr lang="en-US" sz="1000" dirty="0"/>
          </a:p>
        </p:txBody>
      </p:sp>
    </p:spTree>
    <p:extLst>
      <p:ext uri="{BB962C8B-B14F-4D97-AF65-F5344CB8AC3E}">
        <p14:creationId xmlns:p14="http://schemas.microsoft.com/office/powerpoint/2010/main" val="211450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rmAutofit fontScale="90000"/>
          </a:bodyPr>
          <a:lstStyle/>
          <a:p>
            <a:r>
              <a:rPr lang="en-US" dirty="0"/>
              <a:t>SSJ and Brand Justifications</a:t>
            </a:r>
            <a:br>
              <a:rPr lang="en-US" dirty="0"/>
            </a:br>
            <a:r>
              <a:rPr lang="en-US" sz="2700" dirty="0"/>
              <a:t>(continued)</a:t>
            </a:r>
            <a:endParaRPr lang="en-US" sz="1600" dirty="0"/>
          </a:p>
        </p:txBody>
      </p:sp>
      <p:sp>
        <p:nvSpPr>
          <p:cNvPr id="4" name="Content Placeholder 2"/>
          <p:cNvSpPr txBox="1">
            <a:spLocks/>
          </p:cNvSpPr>
          <p:nvPr/>
        </p:nvSpPr>
        <p:spPr>
          <a:xfrm>
            <a:off x="304800" y="1021618"/>
            <a:ext cx="8382000" cy="43075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000" dirty="0"/>
          </a:p>
          <a:p>
            <a:r>
              <a:rPr lang="en-US" sz="2400" dirty="0"/>
              <a:t>Sound rationale for a sole source purchase</a:t>
            </a:r>
          </a:p>
          <a:p>
            <a:pPr lvl="1"/>
            <a:r>
              <a:rPr lang="en-US" sz="2400" dirty="0"/>
              <a:t>Compatibility with existing equipment or space restrictions</a:t>
            </a:r>
          </a:p>
          <a:p>
            <a:pPr lvl="1"/>
            <a:r>
              <a:rPr lang="en-US" sz="2400" dirty="0"/>
              <a:t>Consistency of research</a:t>
            </a:r>
          </a:p>
          <a:p>
            <a:pPr lvl="1"/>
            <a:r>
              <a:rPr lang="en-US" sz="2400" dirty="0"/>
              <a:t>Unique functionality that is required</a:t>
            </a:r>
          </a:p>
          <a:p>
            <a:pPr lvl="1"/>
            <a:endParaRPr lang="en-US" sz="2400" dirty="0"/>
          </a:p>
          <a:p>
            <a:r>
              <a:rPr lang="en-US" sz="2400" dirty="0"/>
              <a:t>Poor rationale for a sole source purchase</a:t>
            </a:r>
          </a:p>
          <a:p>
            <a:pPr lvl="1"/>
            <a:r>
              <a:rPr lang="en-US" sz="2400" dirty="0"/>
              <a:t>“Industry Standard”</a:t>
            </a:r>
          </a:p>
          <a:p>
            <a:pPr lvl="1"/>
            <a:r>
              <a:rPr lang="en-US" sz="2400" dirty="0"/>
              <a:t>“Quality Provider”</a:t>
            </a:r>
          </a:p>
          <a:p>
            <a:pPr lvl="1"/>
            <a:r>
              <a:rPr lang="en-US" sz="2400" dirty="0"/>
              <a:t>History</a:t>
            </a:r>
          </a:p>
          <a:p>
            <a:pPr lvl="1"/>
            <a:r>
              <a:rPr lang="en-US" sz="2400" dirty="0"/>
              <a:t>Cost</a:t>
            </a:r>
          </a:p>
          <a:p>
            <a:pPr lvl="1"/>
            <a:r>
              <a:rPr lang="en-US" sz="2400" dirty="0"/>
              <a:t>Local</a:t>
            </a:r>
          </a:p>
          <a:p>
            <a:pPr lvl="1"/>
            <a:endParaRPr lang="en-US" sz="1800" dirty="0"/>
          </a:p>
          <a:p>
            <a:pPr lvl="1"/>
            <a:endParaRPr lang="en-US" sz="1000" dirty="0"/>
          </a:p>
          <a:p>
            <a:pPr marL="457200" lvl="1" indent="0">
              <a:buNone/>
            </a:pPr>
            <a:endParaRPr lang="en-US" sz="1000" dirty="0"/>
          </a:p>
        </p:txBody>
      </p:sp>
    </p:spTree>
    <p:extLst>
      <p:ext uri="{BB962C8B-B14F-4D97-AF65-F5344CB8AC3E}">
        <p14:creationId xmlns:p14="http://schemas.microsoft.com/office/powerpoint/2010/main" val="688487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27" t="8355" r="7208" b="23022"/>
          <a:stretch/>
        </p:blipFill>
        <p:spPr>
          <a:xfrm>
            <a:off x="1011936" y="274638"/>
            <a:ext cx="7046976" cy="5853207"/>
          </a:xfrm>
          <a:prstGeom prst="rect">
            <a:avLst/>
          </a:prstGeom>
        </p:spPr>
      </p:pic>
    </p:spTree>
    <p:extLst>
      <p:ext uri="{BB962C8B-B14F-4D97-AF65-F5344CB8AC3E}">
        <p14:creationId xmlns:p14="http://schemas.microsoft.com/office/powerpoint/2010/main" val="138475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out A PD-14 Sole Source Justification form</a:t>
            </a:r>
          </a:p>
        </p:txBody>
      </p:sp>
      <p:sp>
        <p:nvSpPr>
          <p:cNvPr id="3" name="Content Placeholder 2"/>
          <p:cNvSpPr>
            <a:spLocks noGrp="1"/>
          </p:cNvSpPr>
          <p:nvPr>
            <p:ph idx="1"/>
          </p:nvPr>
        </p:nvSpPr>
        <p:spPr/>
        <p:txBody>
          <a:bodyPr>
            <a:normAutofit lnSpcReduction="10000"/>
          </a:bodyPr>
          <a:lstStyle/>
          <a:p>
            <a:r>
              <a:rPr lang="en-US" dirty="0"/>
              <a:t>Make sure you are using the most current form (1. should be Estimated TCV)</a:t>
            </a:r>
          </a:p>
          <a:p>
            <a:r>
              <a:rPr lang="en-US" dirty="0"/>
              <a:t>2. is rare</a:t>
            </a:r>
          </a:p>
          <a:p>
            <a:r>
              <a:rPr lang="en-US" dirty="0"/>
              <a:t>3. Should be the specifications you require NOT a list of features you got off the pamphlet or website</a:t>
            </a:r>
          </a:p>
          <a:p>
            <a:r>
              <a:rPr lang="en-US" dirty="0"/>
              <a:t>4. Name of Supplier</a:t>
            </a:r>
          </a:p>
          <a:p>
            <a:r>
              <a:rPr lang="en-US" dirty="0"/>
              <a:t>If Supplier was not named in a grant than 4 b) 1) thru 3) need to be completed</a:t>
            </a:r>
          </a:p>
          <a:p>
            <a:endParaRPr lang="en-US" dirty="0"/>
          </a:p>
        </p:txBody>
      </p:sp>
    </p:spTree>
    <p:extLst>
      <p:ext uri="{BB962C8B-B14F-4D97-AF65-F5344CB8AC3E}">
        <p14:creationId xmlns:p14="http://schemas.microsoft.com/office/powerpoint/2010/main" val="1000031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PD-14 Continued </a:t>
            </a:r>
          </a:p>
        </p:txBody>
      </p:sp>
      <p:sp>
        <p:nvSpPr>
          <p:cNvPr id="3" name="Content Placeholder 2"/>
          <p:cNvSpPr>
            <a:spLocks noGrp="1"/>
          </p:cNvSpPr>
          <p:nvPr>
            <p:ph idx="1"/>
          </p:nvPr>
        </p:nvSpPr>
        <p:spPr/>
        <p:txBody>
          <a:bodyPr>
            <a:normAutofit fontScale="92500" lnSpcReduction="10000"/>
          </a:bodyPr>
          <a:lstStyle/>
          <a:p>
            <a:r>
              <a:rPr lang="en-US" dirty="0"/>
              <a:t>4)b)1) how you determined this was a sole source </a:t>
            </a:r>
          </a:p>
          <a:p>
            <a:r>
              <a:rPr lang="en-US" dirty="0"/>
              <a:t>4)b)2) a list of any other suppliers that have similar equipment</a:t>
            </a:r>
          </a:p>
          <a:p>
            <a:r>
              <a:rPr lang="en-US" dirty="0"/>
              <a:t>4)b)3) what each of the suppliers in 4)b)2) cannot do from #3.  </a:t>
            </a:r>
          </a:p>
          <a:p>
            <a:r>
              <a:rPr lang="en-US" b="1" dirty="0"/>
              <a:t>For example</a:t>
            </a:r>
            <a:r>
              <a:rPr lang="en-US" dirty="0"/>
              <a:t>: Brand XXXX Scanner does not have a detachable canopy,</a:t>
            </a:r>
          </a:p>
          <a:p>
            <a:r>
              <a:rPr lang="en-US" dirty="0"/>
              <a:t>Brand XXXXX only has a scanning bed size of 20 X 42 </a:t>
            </a:r>
            <a:r>
              <a:rPr lang="en-US" dirty="0" smtClean="0"/>
              <a:t>inches</a:t>
            </a:r>
          </a:p>
          <a:p>
            <a:endParaRPr lang="en-US" dirty="0"/>
          </a:p>
          <a:p>
            <a:endParaRPr lang="en-US" dirty="0"/>
          </a:p>
        </p:txBody>
      </p:sp>
    </p:spTree>
    <p:extLst>
      <p:ext uri="{BB962C8B-B14F-4D97-AF65-F5344CB8AC3E}">
        <p14:creationId xmlns:p14="http://schemas.microsoft.com/office/powerpoint/2010/main" val="320539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SSJ Approvals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2 signatures </a:t>
            </a:r>
            <a:r>
              <a:rPr lang="en-US" dirty="0" smtClean="0"/>
              <a:t>are required on </a:t>
            </a:r>
            <a:r>
              <a:rPr lang="en-US" dirty="0"/>
              <a:t>all SSJ’s. </a:t>
            </a:r>
            <a:endParaRPr lang="en-US" dirty="0" smtClean="0"/>
          </a:p>
          <a:p>
            <a:r>
              <a:rPr lang="en-US" dirty="0" smtClean="0"/>
              <a:t>The first signature should be someone who can attest to the validity of the information on the form and verify they do not have a conflict of interest</a:t>
            </a:r>
          </a:p>
          <a:p>
            <a:r>
              <a:rPr lang="en-US" dirty="0" smtClean="0"/>
              <a:t>For SSJ’s with a TCV under $25,000 the second signature should be the department procurement person who has attended  training or PS staff</a:t>
            </a:r>
          </a:p>
          <a:p>
            <a:r>
              <a:rPr lang="en-US" dirty="0" smtClean="0"/>
              <a:t>This </a:t>
            </a:r>
            <a:r>
              <a:rPr lang="en-US" dirty="0"/>
              <a:t>is important as no one should make the determination by </a:t>
            </a:r>
            <a:r>
              <a:rPr lang="en-US" dirty="0" smtClean="0"/>
              <a:t>themselves</a:t>
            </a:r>
          </a:p>
          <a:p>
            <a:r>
              <a:rPr lang="en-US" dirty="0" smtClean="0"/>
              <a:t>Over $25,000, must be approved by procurement</a:t>
            </a:r>
            <a:endParaRPr lang="en-US" dirty="0"/>
          </a:p>
        </p:txBody>
      </p:sp>
    </p:spTree>
    <p:extLst>
      <p:ext uri="{BB962C8B-B14F-4D97-AF65-F5344CB8AC3E}">
        <p14:creationId xmlns:p14="http://schemas.microsoft.com/office/powerpoint/2010/main" val="366261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457200" y="2286317"/>
            <a:ext cx="8229600" cy="4525963"/>
          </a:xfrm>
        </p:spPr>
        <p:txBody>
          <a:bodyPr>
            <a:normAutofit/>
          </a:bodyPr>
          <a:lstStyle/>
          <a:p>
            <a:pPr marL="0" indent="0" algn="ctr">
              <a:buNone/>
            </a:pPr>
            <a:r>
              <a:rPr lang="en-US" sz="4000" dirty="0"/>
              <a:t>Justification in a Sole Source needs to be Objective not Subjective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556" y="3732511"/>
            <a:ext cx="5971676" cy="2201099"/>
          </a:xfrm>
          <a:prstGeom prst="rect">
            <a:avLst/>
          </a:prstGeom>
        </p:spPr>
      </p:pic>
    </p:spTree>
    <p:extLst>
      <p:ext uri="{BB962C8B-B14F-4D97-AF65-F5344CB8AC3E}">
        <p14:creationId xmlns:p14="http://schemas.microsoft.com/office/powerpoint/2010/main" val="3375117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a:t>
            </a:r>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ea typeface="Calibri" panose="020F0502020204030204" pitchFamily="34" charset="0"/>
                <a:cs typeface="Times New Roman" panose="02020603050405020304" pitchFamily="18" charset="0"/>
              </a:rPr>
              <a:t>All justification for a sole source needs to be objective and not subjective.  Ratings, industry standard,  and “quality” provider are considered subjective and are not sound rationale.</a:t>
            </a:r>
          </a:p>
          <a:p>
            <a:r>
              <a:rPr lang="en-US" dirty="0">
                <a:latin typeface="Calibri" panose="020F0502020204030204" pitchFamily="34" charset="0"/>
                <a:cs typeface="Times New Roman" panose="02020603050405020304" pitchFamily="18" charset="0"/>
              </a:rPr>
              <a:t>Objective reasoning such as compatibility with existing equipment, consistency of research and unique functionality are all sound rationale for SSJ.</a:t>
            </a:r>
            <a:endParaRPr lang="en-US" dirty="0"/>
          </a:p>
        </p:txBody>
      </p:sp>
    </p:spTree>
    <p:extLst>
      <p:ext uri="{BB962C8B-B14F-4D97-AF65-F5344CB8AC3E}">
        <p14:creationId xmlns:p14="http://schemas.microsoft.com/office/powerpoint/2010/main" val="1839254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222"/>
            <a:ext cx="8229600" cy="1143000"/>
          </a:xfrm>
        </p:spPr>
        <p:txBody>
          <a:bodyPr/>
          <a:lstStyle/>
          <a:p>
            <a:r>
              <a:rPr lang="en-US" dirty="0"/>
              <a:t>True or False?</a:t>
            </a:r>
          </a:p>
        </p:txBody>
      </p:sp>
      <p:sp>
        <p:nvSpPr>
          <p:cNvPr id="3" name="Content Placeholder 2"/>
          <p:cNvSpPr>
            <a:spLocks noGrp="1"/>
          </p:cNvSpPr>
          <p:nvPr>
            <p:ph idx="1"/>
          </p:nvPr>
        </p:nvSpPr>
        <p:spPr>
          <a:xfrm>
            <a:off x="457200" y="2148840"/>
            <a:ext cx="8229600" cy="4525963"/>
          </a:xfrm>
        </p:spPr>
        <p:txBody>
          <a:bodyPr>
            <a:normAutofit/>
          </a:bodyPr>
          <a:lstStyle/>
          <a:p>
            <a:pPr marL="0" indent="0" algn="ctr">
              <a:buNone/>
            </a:pPr>
            <a:r>
              <a:rPr lang="en-US" sz="4400" dirty="0"/>
              <a:t>Low cost is good rationale for a Sole Source Justification</a:t>
            </a:r>
          </a:p>
        </p:txBody>
      </p:sp>
    </p:spTree>
    <p:extLst>
      <p:ext uri="{BB962C8B-B14F-4D97-AF65-F5344CB8AC3E}">
        <p14:creationId xmlns:p14="http://schemas.microsoft.com/office/powerpoint/2010/main" val="1180709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a:t>
            </a:r>
          </a:p>
        </p:txBody>
      </p:sp>
      <p:sp>
        <p:nvSpPr>
          <p:cNvPr id="3" name="Content Placeholder 2"/>
          <p:cNvSpPr>
            <a:spLocks noGrp="1"/>
          </p:cNvSpPr>
          <p:nvPr>
            <p:ph idx="1"/>
          </p:nvPr>
        </p:nvSpPr>
        <p:spPr/>
        <p:txBody>
          <a:bodyPr/>
          <a:lstStyle/>
          <a:p>
            <a:r>
              <a:rPr lang="en-US" dirty="0"/>
              <a:t>LOW COST is never justification for a sole source.  </a:t>
            </a:r>
          </a:p>
          <a:p>
            <a:r>
              <a:rPr lang="en-US" dirty="0"/>
              <a:t>If there are other vendors who can perform this work, then it is not a sole source even if the other vendors are more expensive</a:t>
            </a:r>
          </a:p>
          <a:p>
            <a:r>
              <a:rPr lang="en-US" dirty="0"/>
              <a:t>Do a limited solicitation and award to the low cost vendor</a:t>
            </a:r>
          </a:p>
        </p:txBody>
      </p:sp>
    </p:spTree>
    <p:extLst>
      <p:ext uri="{BB962C8B-B14F-4D97-AF65-F5344CB8AC3E}">
        <p14:creationId xmlns:p14="http://schemas.microsoft.com/office/powerpoint/2010/main" val="202804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Overview</a:t>
            </a:r>
          </a:p>
        </p:txBody>
      </p:sp>
      <p:sp>
        <p:nvSpPr>
          <p:cNvPr id="3" name="Content Placeholder 2"/>
          <p:cNvSpPr>
            <a:spLocks noGrp="1"/>
          </p:cNvSpPr>
          <p:nvPr>
            <p:ph idx="1"/>
          </p:nvPr>
        </p:nvSpPr>
        <p:spPr/>
        <p:txBody>
          <a:bodyPr>
            <a:normAutofit fontScale="77500" lnSpcReduction="20000"/>
          </a:bodyPr>
          <a:lstStyle/>
          <a:p>
            <a:r>
              <a:rPr lang="en-US" dirty="0"/>
              <a:t>Delegated Authority</a:t>
            </a:r>
          </a:p>
          <a:p>
            <a:r>
              <a:rPr lang="en-US" dirty="0"/>
              <a:t>Total Contract Value</a:t>
            </a:r>
          </a:p>
          <a:p>
            <a:r>
              <a:rPr lang="en-US" dirty="0"/>
              <a:t>Small, Medium, &amp; Large Purchases</a:t>
            </a:r>
          </a:p>
          <a:p>
            <a:r>
              <a:rPr lang="en-US" dirty="0"/>
              <a:t>Independent Contractors</a:t>
            </a:r>
          </a:p>
          <a:p>
            <a:r>
              <a:rPr lang="en-US" dirty="0"/>
              <a:t>IT Procurement</a:t>
            </a:r>
          </a:p>
          <a:p>
            <a:r>
              <a:rPr lang="en-US" dirty="0"/>
              <a:t>Sole Source and Brand Name Justification</a:t>
            </a:r>
          </a:p>
          <a:p>
            <a:r>
              <a:rPr lang="en-US" dirty="0"/>
              <a:t>Term Contracts</a:t>
            </a:r>
          </a:p>
          <a:p>
            <a:r>
              <a:rPr lang="en-US" dirty="0"/>
              <a:t>Encumbrances</a:t>
            </a:r>
          </a:p>
          <a:p>
            <a:r>
              <a:rPr lang="en-US" dirty="0"/>
              <a:t>Reducing Encumbrances </a:t>
            </a:r>
          </a:p>
          <a:p>
            <a:r>
              <a:rPr lang="en-US" dirty="0"/>
              <a:t>Exemptions</a:t>
            </a:r>
          </a:p>
          <a:p>
            <a:r>
              <a:rPr lang="en-US" dirty="0"/>
              <a:t>Controlled Items</a:t>
            </a:r>
          </a:p>
          <a:p>
            <a:pPr marL="0" indent="0">
              <a:buNone/>
            </a:pPr>
            <a:endParaRPr lang="en-US" dirty="0"/>
          </a:p>
        </p:txBody>
      </p:sp>
    </p:spTree>
    <p:extLst>
      <p:ext uri="{BB962C8B-B14F-4D97-AF65-F5344CB8AC3E}">
        <p14:creationId xmlns:p14="http://schemas.microsoft.com/office/powerpoint/2010/main" val="466040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Encumbrances</a:t>
            </a:r>
          </a:p>
        </p:txBody>
      </p:sp>
      <p:pic>
        <p:nvPicPr>
          <p:cNvPr id="7" name="pO_y3CSLLyk"/>
          <p:cNvPicPr>
            <a:picLocks noGrp="1" noRot="1" noChangeAspect="1"/>
          </p:cNvPicPr>
          <p:nvPr>
            <p:ph idx="1"/>
            <a:videoFile r:link="rId1"/>
          </p:nvPr>
        </p:nvPicPr>
        <p:blipFill>
          <a:blip r:embed="rId4"/>
          <a:stretch>
            <a:fillRect/>
          </a:stretch>
        </p:blipFill>
        <p:spPr>
          <a:xfrm>
            <a:off x="2286000" y="2576513"/>
            <a:ext cx="4572000" cy="2571750"/>
          </a:xfrm>
          <a:prstGeom prst="rect">
            <a:avLst/>
          </a:prstGeom>
          <a:ln>
            <a:noFill/>
          </a:ln>
          <a:effectLst/>
          <a:scene3d>
            <a:camera prst="orthographicFront"/>
            <a:lightRig rig="balanced" dir="t"/>
          </a:scene3d>
          <a:sp3d prstMaterial="softEdge">
            <a:bevelT w="203200" h="101600" prst="cross"/>
            <a:contourClr>
              <a:srgbClr val="FFFFFF"/>
            </a:contourClr>
          </a:sp3d>
        </p:spPr>
      </p:pic>
      <p:sp>
        <p:nvSpPr>
          <p:cNvPr id="8" name="Rectangle 7"/>
          <p:cNvSpPr/>
          <p:nvPr/>
        </p:nvSpPr>
        <p:spPr>
          <a:xfrm>
            <a:off x="2438400" y="1828800"/>
            <a:ext cx="3747629" cy="369332"/>
          </a:xfrm>
          <a:prstGeom prst="rect">
            <a:avLst/>
          </a:prstGeom>
        </p:spPr>
        <p:txBody>
          <a:bodyPr wrap="none" anchor="t">
            <a:spAutoFit/>
          </a:bodyPr>
          <a:lstStyle/>
          <a:p>
            <a:r>
              <a:rPr lang="en-US" dirty="0">
                <a:hlinkClick r:id="rId5"/>
              </a:rPr>
              <a:t>https://youtu.be/pO_y3CSLLyk?t=31s</a:t>
            </a:r>
            <a:r>
              <a:rPr lang="en-US" dirty="0"/>
              <a:t> </a:t>
            </a:r>
          </a:p>
        </p:txBody>
      </p:sp>
    </p:spTree>
    <p:extLst>
      <p:ext uri="{BB962C8B-B14F-4D97-AF65-F5344CB8AC3E}">
        <p14:creationId xmlns:p14="http://schemas.microsoft.com/office/powerpoint/2010/main" val="2006393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Encumbrances	</a:t>
            </a:r>
          </a:p>
        </p:txBody>
      </p:sp>
      <p:sp>
        <p:nvSpPr>
          <p:cNvPr id="3" name="Content Placeholder 2"/>
          <p:cNvSpPr>
            <a:spLocks noGrp="1"/>
          </p:cNvSpPr>
          <p:nvPr>
            <p:ph idx="1"/>
          </p:nvPr>
        </p:nvSpPr>
        <p:spPr/>
        <p:txBody>
          <a:bodyPr/>
          <a:lstStyle/>
          <a:p>
            <a:r>
              <a:rPr lang="en-US" dirty="0"/>
              <a:t>When Procurement creates an encumbrance from your purchase requisition, we will provide you with a Contract Number or Purchase Order number.  </a:t>
            </a:r>
          </a:p>
          <a:p>
            <a:r>
              <a:rPr lang="en-US" dirty="0"/>
              <a:t>This number should be indicated on all invoices, BPAs, P-card reports and correspondence with Procurement Services</a:t>
            </a:r>
          </a:p>
          <a:p>
            <a:r>
              <a:rPr lang="en-US" dirty="0"/>
              <a:t>Examples:  P0002451, CS140015, K11-0012</a:t>
            </a:r>
          </a:p>
        </p:txBody>
      </p:sp>
    </p:spTree>
    <p:extLst>
      <p:ext uri="{BB962C8B-B14F-4D97-AF65-F5344CB8AC3E}">
        <p14:creationId xmlns:p14="http://schemas.microsoft.com/office/powerpoint/2010/main" val="1763427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one is a Procurement Services encumbrance number?</a:t>
            </a:r>
          </a:p>
        </p:txBody>
      </p:sp>
      <p:sp>
        <p:nvSpPr>
          <p:cNvPr id="3" name="Content Placeholder 2"/>
          <p:cNvSpPr>
            <a:spLocks noGrp="1"/>
          </p:cNvSpPr>
          <p:nvPr>
            <p:ph idx="1"/>
          </p:nvPr>
        </p:nvSpPr>
        <p:spPr/>
        <p:txBody>
          <a:bodyPr/>
          <a:lstStyle/>
          <a:p>
            <a:r>
              <a:rPr lang="en-US" dirty="0"/>
              <a:t>A.	4W1523-FY16-06</a:t>
            </a:r>
          </a:p>
          <a:p>
            <a:r>
              <a:rPr lang="en-US" dirty="0"/>
              <a:t>B.	CS110015</a:t>
            </a:r>
          </a:p>
          <a:p>
            <a:r>
              <a:rPr lang="en-US" dirty="0"/>
              <a:t>C.	CSA FY2015</a:t>
            </a:r>
          </a:p>
          <a:p>
            <a:r>
              <a:rPr lang="en-US" dirty="0"/>
              <a:t>D.	P0555555</a:t>
            </a:r>
          </a:p>
          <a:p>
            <a:pPr marL="0" indent="0">
              <a:buNone/>
            </a:pPr>
            <a:endParaRPr lang="en-US" dirty="0"/>
          </a:p>
        </p:txBody>
      </p:sp>
    </p:spTree>
    <p:extLst>
      <p:ext uri="{BB962C8B-B14F-4D97-AF65-F5344CB8AC3E}">
        <p14:creationId xmlns:p14="http://schemas.microsoft.com/office/powerpoint/2010/main" val="3177357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Relieve Encumbrances?</a:t>
            </a:r>
          </a:p>
        </p:txBody>
      </p:sp>
      <p:sp>
        <p:nvSpPr>
          <p:cNvPr id="3" name="Content Placeholder 2"/>
          <p:cNvSpPr>
            <a:spLocks noGrp="1"/>
          </p:cNvSpPr>
          <p:nvPr>
            <p:ph idx="1"/>
          </p:nvPr>
        </p:nvSpPr>
        <p:spPr/>
        <p:txBody>
          <a:bodyPr>
            <a:normAutofit lnSpcReduction="10000"/>
          </a:bodyPr>
          <a:lstStyle/>
          <a:p>
            <a:r>
              <a:rPr lang="en-US" dirty="0"/>
              <a:t>Indicate the Purchase Order or Contract Number on your BPA when you make a payment against an encumbrance</a:t>
            </a:r>
          </a:p>
          <a:p>
            <a:r>
              <a:rPr lang="en-US" dirty="0"/>
              <a:t>Indicate on P-Card report when you make a payment against an encumbrance</a:t>
            </a:r>
          </a:p>
          <a:p>
            <a:r>
              <a:rPr lang="en-US" dirty="0"/>
              <a:t>Notify Procurement Services if encumbrance needs to be adjusted for any reason (spending less than committed, PO number not indicated on BPA, etc.)</a:t>
            </a:r>
          </a:p>
        </p:txBody>
      </p:sp>
    </p:spTree>
    <p:extLst>
      <p:ext uri="{BB962C8B-B14F-4D97-AF65-F5344CB8AC3E}">
        <p14:creationId xmlns:p14="http://schemas.microsoft.com/office/powerpoint/2010/main" val="641477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4000" dirty="0"/>
              <a:t>Notations</a:t>
            </a:r>
          </a:p>
        </p:txBody>
      </p:sp>
      <p:sp>
        <p:nvSpPr>
          <p:cNvPr id="4" name="Content Placeholder 2"/>
          <p:cNvSpPr txBox="1">
            <a:spLocks/>
          </p:cNvSpPr>
          <p:nvPr/>
        </p:nvSpPr>
        <p:spPr>
          <a:xfrm>
            <a:off x="457200" y="1286090"/>
            <a:ext cx="8382000" cy="43075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Communicate to Procurement on BPA or P-Card report how something was procured.</a:t>
            </a:r>
          </a:p>
          <a:p>
            <a:endParaRPr lang="en-US" sz="2000" dirty="0"/>
          </a:p>
          <a:p>
            <a:r>
              <a:rPr lang="en-US" sz="2000" dirty="0"/>
              <a:t>Provide supporting documentation for “medium” purchases (PD-20, DPO, CSA, SSJ, etc. if applicable)</a:t>
            </a:r>
          </a:p>
          <a:p>
            <a:endParaRPr lang="en-US" sz="2000" dirty="0"/>
          </a:p>
          <a:p>
            <a:r>
              <a:rPr lang="en-US" sz="2000" dirty="0"/>
              <a:t>Procurement Services has the supporting documentation for large purchases and you do not need </a:t>
            </a:r>
            <a:r>
              <a:rPr lang="en-US" sz="2000" dirty="0" err="1"/>
              <a:t>need</a:t>
            </a:r>
            <a:r>
              <a:rPr lang="en-US" sz="2000" dirty="0"/>
              <a:t> to attach it to BPAs, however for PO or contract issued by Procurement Services, use PO/ENC box and P/F on the BPA.</a:t>
            </a:r>
          </a:p>
          <a:p>
            <a:endParaRPr lang="en-US" sz="2000" dirty="0"/>
          </a:p>
          <a:p>
            <a:r>
              <a:rPr lang="en-US" sz="2000" dirty="0"/>
              <a:t>DO NOT use this box for departmental CSAs or term contract numbers.  </a:t>
            </a:r>
          </a:p>
          <a:p>
            <a:pPr marL="0" indent="0">
              <a:buNone/>
            </a:pPr>
            <a:r>
              <a:rPr lang="en-US" sz="2000" dirty="0"/>
              <a:t>      This is only for Contracts and PO numbers issued by Procurement Services</a:t>
            </a:r>
            <a:endParaRPr lang="en-US" sz="1400" dirty="0"/>
          </a:p>
          <a:p>
            <a:pPr marL="0" indent="0">
              <a:buNone/>
            </a:pPr>
            <a:endParaRPr lang="en-US" sz="1000" dirty="0"/>
          </a:p>
          <a:p>
            <a:pPr marL="457200" lvl="1" indent="0">
              <a:buNone/>
            </a:pPr>
            <a:endParaRPr lang="en-US" sz="1000" dirty="0"/>
          </a:p>
        </p:txBody>
      </p:sp>
    </p:spTree>
    <p:extLst>
      <p:ext uri="{BB962C8B-B14F-4D97-AF65-F5344CB8AC3E}">
        <p14:creationId xmlns:p14="http://schemas.microsoft.com/office/powerpoint/2010/main" val="87006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Encumbrance with BPA</a:t>
            </a:r>
          </a:p>
        </p:txBody>
      </p:sp>
      <p:pic>
        <p:nvPicPr>
          <p:cNvPr id="7" name="Content Placeholder 6" descr="SKMBT_36314021016510.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6714" t="12112" r="4826" b="1974"/>
          <a:stretch/>
        </p:blipFill>
        <p:spPr>
          <a:xfrm>
            <a:off x="1285572" y="1088712"/>
            <a:ext cx="6715428" cy="5233734"/>
          </a:xfrm>
        </p:spPr>
      </p:pic>
      <p:sp>
        <p:nvSpPr>
          <p:cNvPr id="8" name="Right Arrow 7"/>
          <p:cNvSpPr/>
          <p:nvPr/>
        </p:nvSpPr>
        <p:spPr>
          <a:xfrm>
            <a:off x="1371840" y="2983408"/>
            <a:ext cx="435102"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2454335" y="3200400"/>
            <a:ext cx="242316"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6939658">
            <a:off x="5267695" y="2560854"/>
            <a:ext cx="242316" cy="169156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391400" y="2133600"/>
            <a:ext cx="6096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01000" y="1216051"/>
            <a:ext cx="990600" cy="2308324"/>
          </a:xfrm>
          <a:prstGeom prst="rect">
            <a:avLst/>
          </a:prstGeom>
          <a:solidFill>
            <a:schemeClr val="accent1"/>
          </a:solidFill>
        </p:spPr>
        <p:txBody>
          <a:bodyPr wrap="square" rtlCol="0">
            <a:spAutoFit/>
          </a:bodyPr>
          <a:lstStyle/>
          <a:p>
            <a:r>
              <a:rPr lang="en-US" dirty="0">
                <a:solidFill>
                  <a:schemeClr val="bg1"/>
                </a:solidFill>
              </a:rPr>
              <a:t>Include your name,</a:t>
            </a:r>
          </a:p>
          <a:p>
            <a:r>
              <a:rPr lang="en-US" dirty="0">
                <a:solidFill>
                  <a:schemeClr val="bg1"/>
                </a:solidFill>
              </a:rPr>
              <a:t>phone number, and email address</a:t>
            </a:r>
          </a:p>
        </p:txBody>
      </p:sp>
      <p:sp>
        <p:nvSpPr>
          <p:cNvPr id="13" name="TextBox 12"/>
          <p:cNvSpPr txBox="1"/>
          <p:nvPr/>
        </p:nvSpPr>
        <p:spPr>
          <a:xfrm>
            <a:off x="-26633" y="2054569"/>
            <a:ext cx="1474433" cy="1477328"/>
          </a:xfrm>
          <a:prstGeom prst="rect">
            <a:avLst/>
          </a:prstGeom>
          <a:solidFill>
            <a:schemeClr val="accent1"/>
          </a:solidFill>
        </p:spPr>
        <p:txBody>
          <a:bodyPr wrap="square" rtlCol="0">
            <a:spAutoFit/>
          </a:bodyPr>
          <a:lstStyle/>
          <a:p>
            <a:r>
              <a:rPr lang="en-US" dirty="0">
                <a:solidFill>
                  <a:schemeClr val="bg1"/>
                </a:solidFill>
              </a:rPr>
              <a:t>Indicate Procurement Services PO or Contract number only</a:t>
            </a:r>
          </a:p>
        </p:txBody>
      </p:sp>
      <p:sp>
        <p:nvSpPr>
          <p:cNvPr id="14" name="TextBox 13"/>
          <p:cNvSpPr txBox="1"/>
          <p:nvPr/>
        </p:nvSpPr>
        <p:spPr>
          <a:xfrm>
            <a:off x="619428" y="3638999"/>
            <a:ext cx="5410200" cy="1200329"/>
          </a:xfrm>
          <a:prstGeom prst="rect">
            <a:avLst/>
          </a:prstGeom>
          <a:solidFill>
            <a:schemeClr val="accent1"/>
          </a:solidFill>
        </p:spPr>
        <p:txBody>
          <a:bodyPr wrap="square" rtlCol="0">
            <a:spAutoFit/>
          </a:bodyPr>
          <a:lstStyle/>
          <a:p>
            <a:r>
              <a:rPr lang="en-US" dirty="0">
                <a:solidFill>
                  <a:schemeClr val="bg1"/>
                </a:solidFill>
              </a:rPr>
              <a:t>Indicate P for Partial payment or F for Final payment.</a:t>
            </a:r>
          </a:p>
          <a:p>
            <a:r>
              <a:rPr lang="en-US" dirty="0">
                <a:solidFill>
                  <a:schemeClr val="bg1"/>
                </a:solidFill>
              </a:rPr>
              <a:t>Only use F for final payments on encumbrances that will NOT be renewed.  “F” completely closes out the encumbrance.  </a:t>
            </a:r>
          </a:p>
        </p:txBody>
      </p:sp>
      <p:sp>
        <p:nvSpPr>
          <p:cNvPr id="15" name="TextBox 14"/>
          <p:cNvSpPr txBox="1"/>
          <p:nvPr/>
        </p:nvSpPr>
        <p:spPr>
          <a:xfrm>
            <a:off x="6248400" y="3087469"/>
            <a:ext cx="1645253" cy="3416320"/>
          </a:xfrm>
          <a:prstGeom prst="rect">
            <a:avLst/>
          </a:prstGeom>
          <a:solidFill>
            <a:schemeClr val="accent1"/>
          </a:solidFill>
        </p:spPr>
        <p:txBody>
          <a:bodyPr wrap="square" rtlCol="0">
            <a:spAutoFit/>
          </a:bodyPr>
          <a:lstStyle/>
          <a:p>
            <a:r>
              <a:rPr lang="en-US" dirty="0">
                <a:solidFill>
                  <a:schemeClr val="bg1"/>
                </a:solidFill>
              </a:rPr>
              <a:t>Make sure account code used for payment corresponds with </a:t>
            </a:r>
            <a:r>
              <a:rPr lang="en-US">
                <a:solidFill>
                  <a:schemeClr val="bg1"/>
                </a:solidFill>
              </a:rPr>
              <a:t>indexes and account </a:t>
            </a:r>
            <a:r>
              <a:rPr lang="en-US" dirty="0">
                <a:solidFill>
                  <a:schemeClr val="bg1"/>
                </a:solidFill>
              </a:rPr>
              <a:t>codes authorized for encumbrance on submitted PD-1</a:t>
            </a:r>
          </a:p>
        </p:txBody>
      </p:sp>
    </p:spTree>
    <p:extLst>
      <p:ext uri="{BB962C8B-B14F-4D97-AF65-F5344CB8AC3E}">
        <p14:creationId xmlns:p14="http://schemas.microsoft.com/office/powerpoint/2010/main" val="2414308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 Continued</a:t>
            </a:r>
          </a:p>
        </p:txBody>
      </p:sp>
      <p:sp>
        <p:nvSpPr>
          <p:cNvPr id="3" name="Content Placeholder 2"/>
          <p:cNvSpPr>
            <a:spLocks noGrp="1"/>
          </p:cNvSpPr>
          <p:nvPr>
            <p:ph idx="1"/>
          </p:nvPr>
        </p:nvSpPr>
        <p:spPr/>
        <p:txBody>
          <a:bodyPr/>
          <a:lstStyle/>
          <a:p>
            <a:r>
              <a:rPr lang="en-US" sz="2000" dirty="0"/>
              <a:t>All other situations, indicate one of the following in ref/</a:t>
            </a:r>
            <a:r>
              <a:rPr lang="en-US" sz="2000" dirty="0" err="1"/>
              <a:t>addtl</a:t>
            </a:r>
            <a:r>
              <a:rPr lang="en-US" sz="2000" dirty="0"/>
              <a:t> information box of BPA:</a:t>
            </a:r>
          </a:p>
          <a:p>
            <a:pPr lvl="1"/>
            <a:r>
              <a:rPr lang="en-US" sz="2000" dirty="0"/>
              <a:t>Procurement Documentation attached (Limited Solicitation/DPO/Sole Source/Brand Name Justification)</a:t>
            </a:r>
          </a:p>
          <a:p>
            <a:pPr lvl="1"/>
            <a:r>
              <a:rPr lang="en-US" sz="2000" dirty="0"/>
              <a:t> Term Contract #_______________ (indicate number)</a:t>
            </a:r>
          </a:p>
          <a:p>
            <a:pPr lvl="1"/>
            <a:r>
              <a:rPr lang="en-US" sz="2000" dirty="0"/>
              <a:t>Procurement Exempt _______________ (state reason)</a:t>
            </a:r>
          </a:p>
          <a:p>
            <a:pPr lvl="1"/>
            <a:endParaRPr lang="en-US" sz="1800" dirty="0"/>
          </a:p>
          <a:p>
            <a:r>
              <a:rPr lang="en-US" sz="2000" dirty="0"/>
              <a:t>This helps us ensure compliance and speedy processing.</a:t>
            </a:r>
          </a:p>
          <a:p>
            <a:endParaRPr lang="en-US" dirty="0"/>
          </a:p>
        </p:txBody>
      </p:sp>
    </p:spTree>
    <p:extLst>
      <p:ext uri="{BB962C8B-B14F-4D97-AF65-F5344CB8AC3E}">
        <p14:creationId xmlns:p14="http://schemas.microsoft.com/office/powerpoint/2010/main" val="2383021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Funding Source on </a:t>
            </a:r>
            <a:br>
              <a:rPr lang="en-US" dirty="0"/>
            </a:br>
            <a:r>
              <a:rPr lang="en-US" dirty="0"/>
              <a:t>Existing Encumbrance</a:t>
            </a:r>
          </a:p>
        </p:txBody>
      </p:sp>
      <p:sp>
        <p:nvSpPr>
          <p:cNvPr id="5" name="TextBox 4"/>
          <p:cNvSpPr txBox="1"/>
          <p:nvPr/>
        </p:nvSpPr>
        <p:spPr>
          <a:xfrm>
            <a:off x="609600" y="1676400"/>
            <a:ext cx="7772400" cy="2554545"/>
          </a:xfrm>
          <a:prstGeom prst="rect">
            <a:avLst/>
          </a:prstGeom>
          <a:noFill/>
        </p:spPr>
        <p:txBody>
          <a:bodyPr wrap="square" rtlCol="0">
            <a:spAutoFit/>
          </a:bodyPr>
          <a:lstStyle/>
          <a:p>
            <a:r>
              <a:rPr lang="en-US" sz="3200" dirty="0">
                <a:solidFill>
                  <a:schemeClr val="bg1"/>
                </a:solidFill>
              </a:rPr>
              <a:t>Submit a new PD-1 Purchase Requisition</a:t>
            </a:r>
          </a:p>
          <a:p>
            <a:pPr marL="457200" indent="-457200">
              <a:buFont typeface="Arial" panose="020B0604020202020204" pitchFamily="34" charset="0"/>
              <a:buChar char="•"/>
            </a:pPr>
            <a:r>
              <a:rPr lang="en-US" sz="3200" dirty="0">
                <a:solidFill>
                  <a:schemeClr val="bg1"/>
                </a:solidFill>
              </a:rPr>
              <a:t>Indicate encumbrance number</a:t>
            </a:r>
          </a:p>
          <a:p>
            <a:pPr marL="457200" indent="-457200">
              <a:buFont typeface="Arial" panose="020B0604020202020204" pitchFamily="34" charset="0"/>
              <a:buChar char="•"/>
            </a:pPr>
            <a:r>
              <a:rPr lang="en-US" sz="3200" dirty="0">
                <a:solidFill>
                  <a:schemeClr val="bg1"/>
                </a:solidFill>
              </a:rPr>
              <a:t>Add new Index(</a:t>
            </a:r>
            <a:r>
              <a:rPr lang="en-US" sz="3200" dirty="0" err="1">
                <a:solidFill>
                  <a:schemeClr val="bg1"/>
                </a:solidFill>
              </a:rPr>
              <a:t>es</a:t>
            </a:r>
            <a:r>
              <a:rPr lang="en-US" sz="3200" dirty="0">
                <a:solidFill>
                  <a:schemeClr val="bg1"/>
                </a:solidFill>
              </a:rPr>
              <a:t>) or change distribution of Funding Sources;</a:t>
            </a:r>
          </a:p>
          <a:p>
            <a:pPr marL="457200" indent="-457200">
              <a:buFont typeface="Arial" panose="020B0604020202020204" pitchFamily="34" charset="0"/>
              <a:buChar char="•"/>
            </a:pPr>
            <a:r>
              <a:rPr lang="en-US" sz="3200" dirty="0">
                <a:solidFill>
                  <a:schemeClr val="bg1"/>
                </a:solidFill>
              </a:rPr>
              <a:t>Obtain VP and OSP* signatures</a:t>
            </a:r>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048" t="21479" r="58954" b="44879"/>
          <a:stretch/>
        </p:blipFill>
        <p:spPr bwMode="auto">
          <a:xfrm>
            <a:off x="2116584" y="4230945"/>
            <a:ext cx="4714783" cy="216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629400" y="5410200"/>
            <a:ext cx="9906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856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229600" cy="1143000"/>
          </a:xfrm>
        </p:spPr>
        <p:txBody>
          <a:bodyPr>
            <a:normAutofit fontScale="90000"/>
          </a:bodyPr>
          <a:lstStyle/>
          <a:p>
            <a:r>
              <a:rPr lang="en-US" dirty="0"/>
              <a:t>How do you change the funds on a  procurement encumbrance?</a:t>
            </a:r>
          </a:p>
        </p:txBody>
      </p:sp>
    </p:spTree>
    <p:extLst>
      <p:ext uri="{BB962C8B-B14F-4D97-AF65-F5344CB8AC3E}">
        <p14:creationId xmlns:p14="http://schemas.microsoft.com/office/powerpoint/2010/main" val="2778186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2688"/>
            <a:ext cx="8229600" cy="5193475"/>
          </a:xfrm>
        </p:spPr>
        <p:txBody>
          <a:bodyPr>
            <a:normAutofit lnSpcReduction="10000"/>
          </a:bodyPr>
          <a:lstStyle/>
          <a:p>
            <a:pPr marL="0" indent="0">
              <a:buNone/>
            </a:pPr>
            <a:r>
              <a:rPr lang="en-US" b="1" dirty="0"/>
              <a:t>To change funds on an encumbrance, you need to submit a new PD-1</a:t>
            </a:r>
          </a:p>
          <a:p>
            <a:r>
              <a:rPr lang="en-US" dirty="0"/>
              <a:t>Check the box at the top of PD-1 indicating a change in funding</a:t>
            </a:r>
          </a:p>
          <a:p>
            <a:r>
              <a:rPr lang="en-US" dirty="0"/>
              <a:t>Reference the Contract or PO number</a:t>
            </a:r>
          </a:p>
          <a:p>
            <a:r>
              <a:rPr lang="en-US" dirty="0"/>
              <a:t>In the description add a note to clearly identify what you want done (move all remaining funds, add $20,000 to </a:t>
            </a:r>
            <a:r>
              <a:rPr lang="en-US" dirty="0" err="1"/>
              <a:t>funds,etc</a:t>
            </a:r>
            <a:r>
              <a:rPr lang="en-US" dirty="0"/>
              <a:t>)</a:t>
            </a:r>
          </a:p>
          <a:p>
            <a:r>
              <a:rPr lang="en-US" dirty="0"/>
              <a:t>Make sure to update funding source information and get VP and/or OSP signature</a:t>
            </a:r>
          </a:p>
        </p:txBody>
      </p:sp>
    </p:spTree>
    <p:extLst>
      <p:ext uri="{BB962C8B-B14F-4D97-AF65-F5344CB8AC3E}">
        <p14:creationId xmlns:p14="http://schemas.microsoft.com/office/powerpoint/2010/main" val="296031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Delegated Authority</a:t>
            </a:r>
          </a:p>
        </p:txBody>
      </p:sp>
      <p:sp>
        <p:nvSpPr>
          <p:cNvPr id="3" name="Content Placeholder 2"/>
          <p:cNvSpPr>
            <a:spLocks noGrp="1"/>
          </p:cNvSpPr>
          <p:nvPr>
            <p:ph idx="1"/>
          </p:nvPr>
        </p:nvSpPr>
        <p:spPr>
          <a:xfrm>
            <a:off x="457200" y="1286934"/>
            <a:ext cx="8229600" cy="4839230"/>
          </a:xfrm>
        </p:spPr>
        <p:txBody>
          <a:bodyPr>
            <a:normAutofit fontScale="85000" lnSpcReduction="20000"/>
          </a:bodyPr>
          <a:lstStyle/>
          <a:p>
            <a:r>
              <a:rPr lang="en-US" dirty="0"/>
              <a:t>Procurement procedures are the law!</a:t>
            </a:r>
          </a:p>
          <a:p>
            <a:pPr lvl="1"/>
            <a:r>
              <a:rPr lang="en-US" dirty="0"/>
              <a:t>Title 18 Montana Code Annotated (MCA)</a:t>
            </a:r>
          </a:p>
          <a:p>
            <a:pPr lvl="1"/>
            <a:r>
              <a:rPr lang="en-US" dirty="0"/>
              <a:t>Montana Procurement Act</a:t>
            </a:r>
          </a:p>
          <a:p>
            <a:pPr lvl="1"/>
            <a:r>
              <a:rPr lang="en-US" dirty="0"/>
              <a:t>Administrative Rules of Montana (ARM)</a:t>
            </a:r>
          </a:p>
          <a:p>
            <a:r>
              <a:rPr lang="en-US" dirty="0"/>
              <a:t>The State has granted MSU Procurement Services Level Two delegation; authorizing us to purchase non-controlled supplies up to $500,000.</a:t>
            </a:r>
          </a:p>
          <a:p>
            <a:r>
              <a:rPr lang="en-US" dirty="0"/>
              <a:t>Delegation is for two years and can be revoked</a:t>
            </a:r>
          </a:p>
          <a:p>
            <a:r>
              <a:rPr lang="en-US" dirty="0"/>
              <a:t>We further delegate to most departments to allow them to purchase non-controlled items up to $25,000  - if trained!</a:t>
            </a:r>
          </a:p>
          <a:p>
            <a:r>
              <a:rPr lang="en-US" dirty="0"/>
              <a:t>Department Delegation can be revoked or decreased if procurement procedures are not followed.</a:t>
            </a:r>
          </a:p>
        </p:txBody>
      </p:sp>
    </p:spTree>
    <p:extLst>
      <p:ext uri="{BB962C8B-B14F-4D97-AF65-F5344CB8AC3E}">
        <p14:creationId xmlns:p14="http://schemas.microsoft.com/office/powerpoint/2010/main" val="1908625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3600" dirty="0"/>
              <a:t>Direct Buy Opportunities: Term Contracts </a:t>
            </a:r>
          </a:p>
        </p:txBody>
      </p:sp>
      <p:sp>
        <p:nvSpPr>
          <p:cNvPr id="4" name="Content Placeholder 2"/>
          <p:cNvSpPr txBox="1">
            <a:spLocks/>
          </p:cNvSpPr>
          <p:nvPr/>
        </p:nvSpPr>
        <p:spPr>
          <a:xfrm>
            <a:off x="457200" y="1895689"/>
            <a:ext cx="8382000" cy="4260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List of all State term contracts available for agency use:</a:t>
            </a:r>
          </a:p>
          <a:p>
            <a:pPr marL="0" indent="0">
              <a:buNone/>
            </a:pPr>
            <a:r>
              <a:rPr lang="en-US" sz="2200" dirty="0"/>
              <a:t>		http://</a:t>
            </a:r>
            <a:r>
              <a:rPr lang="en-US" sz="2200" dirty="0" smtClean="0"/>
              <a:t>svc.mt.gov/gsd/apps/TermContractDefault.aspx </a:t>
            </a:r>
            <a:endParaRPr lang="en-US" sz="2200" dirty="0"/>
          </a:p>
          <a:p>
            <a:endParaRPr lang="en-US" sz="1400" dirty="0"/>
          </a:p>
          <a:p>
            <a:r>
              <a:rPr lang="en-US" sz="2200" dirty="0"/>
              <a:t>Does not require re-bidding. State has done the bidding for us.</a:t>
            </a:r>
          </a:p>
          <a:p>
            <a:endParaRPr lang="en-US" sz="1400" dirty="0"/>
          </a:p>
          <a:p>
            <a:r>
              <a:rPr lang="en-US" sz="2200" dirty="0"/>
              <a:t>Does not require DPO issuance or purchase requisition submittal.</a:t>
            </a:r>
          </a:p>
          <a:p>
            <a:endParaRPr lang="en-US" sz="1400" dirty="0"/>
          </a:p>
          <a:p>
            <a:r>
              <a:rPr lang="en-US" sz="2200" dirty="0"/>
              <a:t>Please order directly with vendor and indicate contract number on BPA or P-Card report</a:t>
            </a:r>
            <a:endParaRPr lang="en-US" sz="2000" dirty="0"/>
          </a:p>
          <a:p>
            <a:pPr marL="457200" lvl="1" indent="0">
              <a:buNone/>
            </a:pPr>
            <a:endParaRPr lang="en-US" sz="1000" dirty="0"/>
          </a:p>
        </p:txBody>
      </p:sp>
    </p:spTree>
    <p:extLst>
      <p:ext uri="{BB962C8B-B14F-4D97-AF65-F5344CB8AC3E}">
        <p14:creationId xmlns:p14="http://schemas.microsoft.com/office/powerpoint/2010/main" val="2651709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4000" dirty="0"/>
              <a:t>Procurement Exemptions</a:t>
            </a:r>
          </a:p>
        </p:txBody>
      </p:sp>
      <p:sp>
        <p:nvSpPr>
          <p:cNvPr id="4" name="Content Placeholder 2"/>
          <p:cNvSpPr txBox="1">
            <a:spLocks/>
          </p:cNvSpPr>
          <p:nvPr/>
        </p:nvSpPr>
        <p:spPr>
          <a:xfrm>
            <a:off x="164592" y="1497106"/>
            <a:ext cx="8382000" cy="48488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Competition (bidding) not required for the following purchases:</a:t>
            </a:r>
          </a:p>
          <a:p>
            <a:pPr lvl="1"/>
            <a:r>
              <a:rPr lang="en-US" sz="1600" dirty="0"/>
              <a:t>Training</a:t>
            </a:r>
          </a:p>
          <a:p>
            <a:pPr lvl="1"/>
            <a:r>
              <a:rPr lang="en-US" sz="1600" dirty="0"/>
              <a:t>Travel</a:t>
            </a:r>
          </a:p>
          <a:p>
            <a:pPr lvl="1"/>
            <a:r>
              <a:rPr lang="en-US" sz="1600" dirty="0"/>
              <a:t>Books and periodicals</a:t>
            </a:r>
          </a:p>
          <a:p>
            <a:pPr lvl="1"/>
            <a:r>
              <a:rPr lang="en-US" sz="1600" dirty="0"/>
              <a:t>Employment of a registered professional engineer, surveyor, real estate appraiser, registered architect, physician, dentist, pharmacist or health care provider.</a:t>
            </a:r>
          </a:p>
          <a:p>
            <a:pPr lvl="1"/>
            <a:r>
              <a:rPr lang="en-US" sz="1600" dirty="0"/>
              <a:t>Commission of art for a museum or public display</a:t>
            </a:r>
          </a:p>
          <a:p>
            <a:pPr lvl="1"/>
            <a:r>
              <a:rPr lang="en-US" sz="1600" dirty="0"/>
              <a:t>Food produced in Montana</a:t>
            </a:r>
          </a:p>
          <a:p>
            <a:pPr lvl="1"/>
            <a:r>
              <a:rPr lang="en-US" sz="1600" dirty="0"/>
              <a:t>Professional Licenses</a:t>
            </a:r>
          </a:p>
          <a:p>
            <a:pPr lvl="1"/>
            <a:r>
              <a:rPr lang="en-US" sz="1600" dirty="0"/>
              <a:t>Renewal of software license agreements</a:t>
            </a:r>
          </a:p>
          <a:p>
            <a:pPr lvl="1"/>
            <a:r>
              <a:rPr lang="en-US" sz="1600" dirty="0"/>
              <a:t>Purchase or renewal of maintenance agreements for software or hardware</a:t>
            </a:r>
          </a:p>
          <a:p>
            <a:pPr lvl="1"/>
            <a:r>
              <a:rPr lang="en-US" sz="1600" dirty="0"/>
              <a:t>Advertising Placement (but not creation)</a:t>
            </a:r>
          </a:p>
          <a:p>
            <a:pPr lvl="1"/>
            <a:r>
              <a:rPr lang="en-US" sz="1600" dirty="0"/>
              <a:t>Interagency agreements</a:t>
            </a:r>
          </a:p>
          <a:p>
            <a:pPr lvl="1"/>
            <a:r>
              <a:rPr lang="en-US" sz="1600" dirty="0"/>
              <a:t>Legal </a:t>
            </a:r>
            <a:r>
              <a:rPr lang="en-US" sz="1600" dirty="0" smtClean="0"/>
              <a:t>Services</a:t>
            </a:r>
          </a:p>
          <a:p>
            <a:pPr marL="457200" lvl="1" indent="0">
              <a:buNone/>
            </a:pPr>
            <a:r>
              <a:rPr lang="en-US" sz="2400" dirty="0" smtClean="0"/>
              <a:t>NOT EXEMPT FROM CONTRACTING  - JUST COMPETITION</a:t>
            </a:r>
            <a:endParaRPr lang="en-US" sz="2400" dirty="0"/>
          </a:p>
          <a:p>
            <a:pPr marL="0" indent="0">
              <a:buNone/>
            </a:pPr>
            <a:endParaRPr lang="en-US" sz="1000" dirty="0"/>
          </a:p>
          <a:p>
            <a:pPr marL="457200" lvl="1" indent="0">
              <a:buNone/>
            </a:pPr>
            <a:endParaRPr lang="en-US" sz="1000" dirty="0"/>
          </a:p>
        </p:txBody>
      </p:sp>
    </p:spTree>
    <p:extLst>
      <p:ext uri="{BB962C8B-B14F-4D97-AF65-F5344CB8AC3E}">
        <p14:creationId xmlns:p14="http://schemas.microsoft.com/office/powerpoint/2010/main" val="344429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809"/>
          </a:xfrm>
        </p:spPr>
        <p:txBody>
          <a:bodyPr>
            <a:noAutofit/>
          </a:bodyPr>
          <a:lstStyle/>
          <a:p>
            <a:r>
              <a:rPr lang="en-US" sz="4000" dirty="0"/>
              <a:t>Controlled Items</a:t>
            </a:r>
          </a:p>
        </p:txBody>
      </p:sp>
      <p:sp>
        <p:nvSpPr>
          <p:cNvPr id="4" name="Content Placeholder 2"/>
          <p:cNvSpPr txBox="1">
            <a:spLocks/>
          </p:cNvSpPr>
          <p:nvPr/>
        </p:nvSpPr>
        <p:spPr>
          <a:xfrm>
            <a:off x="457200" y="1497106"/>
            <a:ext cx="8382000" cy="43075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Neither Departments nor Procurement Services are authorized to purchase:</a:t>
            </a:r>
          </a:p>
          <a:p>
            <a:pPr lvl="1"/>
            <a:r>
              <a:rPr lang="en-US" sz="2000" dirty="0"/>
              <a:t>New Vehicles*</a:t>
            </a:r>
          </a:p>
          <a:p>
            <a:pPr lvl="1"/>
            <a:r>
              <a:rPr lang="en-US" sz="2000" dirty="0"/>
              <a:t>Purchasing and Fueling Card programs</a:t>
            </a:r>
          </a:p>
          <a:p>
            <a:pPr lvl="1"/>
            <a:r>
              <a:rPr lang="en-US" sz="2000" dirty="0"/>
              <a:t>Bulk Fuel</a:t>
            </a:r>
          </a:p>
          <a:p>
            <a:pPr lvl="1"/>
            <a:r>
              <a:rPr lang="en-US" sz="2000" dirty="0"/>
              <a:t>Motor Oil &amp; Grease</a:t>
            </a:r>
          </a:p>
          <a:p>
            <a:pPr lvl="1"/>
            <a:r>
              <a:rPr lang="en-US" sz="2000" dirty="0"/>
              <a:t>Bulk Propane</a:t>
            </a:r>
          </a:p>
          <a:p>
            <a:pPr lvl="1"/>
            <a:endParaRPr lang="en-US" sz="1600" dirty="0"/>
          </a:p>
          <a:p>
            <a:pPr marL="457200" lvl="1" indent="0">
              <a:buNone/>
            </a:pPr>
            <a:r>
              <a:rPr lang="en-US" sz="1600" dirty="0"/>
              <a:t>*vehicles purchased on requisition time schedule, statewide bid put out in spring and fall.  All others must be purchased off of exclusive agreements in place.</a:t>
            </a:r>
          </a:p>
          <a:p>
            <a:pPr marL="457200" lvl="1" indent="0">
              <a:buNone/>
            </a:pPr>
            <a:endParaRPr lang="en-US" sz="1600" dirty="0"/>
          </a:p>
          <a:p>
            <a:pPr marL="0" indent="0">
              <a:buNone/>
            </a:pPr>
            <a:endParaRPr lang="en-US" sz="1000" dirty="0"/>
          </a:p>
          <a:p>
            <a:pPr marL="457200" lvl="1" indent="0">
              <a:buNone/>
            </a:pPr>
            <a:endParaRPr lang="en-US" sz="1000" dirty="0"/>
          </a:p>
        </p:txBody>
      </p:sp>
    </p:spTree>
    <p:extLst>
      <p:ext uri="{BB962C8B-B14F-4D97-AF65-F5344CB8AC3E}">
        <p14:creationId xmlns:p14="http://schemas.microsoft.com/office/powerpoint/2010/main" val="3951429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Copier Leases</a:t>
            </a:r>
          </a:p>
        </p:txBody>
      </p:sp>
      <p:sp>
        <p:nvSpPr>
          <p:cNvPr id="3" name="Content Placeholder 2"/>
          <p:cNvSpPr>
            <a:spLocks noGrp="1"/>
          </p:cNvSpPr>
          <p:nvPr>
            <p:ph idx="1"/>
          </p:nvPr>
        </p:nvSpPr>
        <p:spPr>
          <a:xfrm>
            <a:off x="457200" y="1261872"/>
            <a:ext cx="8229600" cy="4864291"/>
          </a:xfrm>
        </p:spPr>
        <p:txBody>
          <a:bodyPr>
            <a:normAutofit fontScale="85000" lnSpcReduction="10000"/>
          </a:bodyPr>
          <a:lstStyle/>
          <a:p>
            <a:pPr marL="0" indent="0" algn="ctr">
              <a:buNone/>
            </a:pPr>
            <a:r>
              <a:rPr lang="en-US" dirty="0"/>
              <a:t>Regardless of dollar amount</a:t>
            </a:r>
            <a:r>
              <a:rPr lang="en-US" b="1" dirty="0"/>
              <a:t> ALL </a:t>
            </a:r>
            <a:r>
              <a:rPr lang="en-US" dirty="0"/>
              <a:t>Copier Leases </a:t>
            </a:r>
            <a:r>
              <a:rPr lang="en-US" b="1" dirty="0"/>
              <a:t>MUST</a:t>
            </a:r>
            <a:r>
              <a:rPr lang="en-US" dirty="0"/>
              <a:t> go through Procurement Services</a:t>
            </a:r>
          </a:p>
          <a:p>
            <a:r>
              <a:rPr lang="en-US" dirty="0"/>
              <a:t>If you are in the market for a copier, contact Procurement Services right away to learn about an exciting new state Contract with Great rates!</a:t>
            </a:r>
          </a:p>
          <a:p>
            <a:r>
              <a:rPr lang="en-US" dirty="0"/>
              <a:t>Before entering any agreements, send the vendor’s quote to Procurement</a:t>
            </a:r>
          </a:p>
          <a:p>
            <a:r>
              <a:rPr lang="en-US" dirty="0"/>
              <a:t>We ensure you are getting the best rates and fair terms</a:t>
            </a:r>
          </a:p>
          <a:p>
            <a:r>
              <a:rPr lang="en-US" dirty="0"/>
              <a:t>We provide UBS info to properly record the lease; UBS will send you an amortization schedule</a:t>
            </a:r>
          </a:p>
          <a:p>
            <a:r>
              <a:rPr lang="en-US" dirty="0"/>
              <a:t>We will issue the DPO </a:t>
            </a:r>
          </a:p>
          <a:p>
            <a:endParaRPr lang="en-US" dirty="0"/>
          </a:p>
          <a:p>
            <a:endParaRPr lang="en-US" dirty="0"/>
          </a:p>
        </p:txBody>
      </p:sp>
      <p:sp>
        <p:nvSpPr>
          <p:cNvPr id="4" name="5-Point Star 3"/>
          <p:cNvSpPr/>
          <p:nvPr/>
        </p:nvSpPr>
        <p:spPr>
          <a:xfrm>
            <a:off x="457200" y="2082900"/>
            <a:ext cx="379927" cy="32197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457200" y="2404872"/>
            <a:ext cx="379927" cy="3606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463640" y="2726844"/>
            <a:ext cx="373487" cy="42996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71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Copier Maintenance Agreements</a:t>
            </a:r>
          </a:p>
        </p:txBody>
      </p:sp>
      <p:sp>
        <p:nvSpPr>
          <p:cNvPr id="3" name="Content Placeholder 2"/>
          <p:cNvSpPr>
            <a:spLocks noGrp="1"/>
          </p:cNvSpPr>
          <p:nvPr>
            <p:ph idx="1"/>
          </p:nvPr>
        </p:nvSpPr>
        <p:spPr/>
        <p:txBody>
          <a:bodyPr/>
          <a:lstStyle/>
          <a:p>
            <a:r>
              <a:rPr lang="en-US" dirty="0"/>
              <a:t>All Copier Maintenance Agreements MUST be reviewed by Procurement Services before you sign anything!</a:t>
            </a:r>
          </a:p>
          <a:p>
            <a:endParaRPr lang="en-US" dirty="0"/>
          </a:p>
          <a:p>
            <a:endParaRPr lang="en-US" dirty="0"/>
          </a:p>
        </p:txBody>
      </p:sp>
    </p:spTree>
    <p:extLst>
      <p:ext uri="{BB962C8B-B14F-4D97-AF65-F5344CB8AC3E}">
        <p14:creationId xmlns:p14="http://schemas.microsoft.com/office/powerpoint/2010/main" val="2936404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Agreements	</a:t>
            </a:r>
          </a:p>
        </p:txBody>
      </p:sp>
      <p:sp>
        <p:nvSpPr>
          <p:cNvPr id="3" name="Content Placeholder 2"/>
          <p:cNvSpPr>
            <a:spLocks noGrp="1"/>
          </p:cNvSpPr>
          <p:nvPr>
            <p:ph idx="1"/>
          </p:nvPr>
        </p:nvSpPr>
        <p:spPr/>
        <p:txBody>
          <a:bodyPr/>
          <a:lstStyle/>
          <a:p>
            <a:r>
              <a:rPr lang="en-US" dirty="0"/>
              <a:t>Do NOT sign any vendor agreements before Procurement Services has reviewed the agreement</a:t>
            </a:r>
          </a:p>
          <a:p>
            <a:r>
              <a:rPr lang="en-US" dirty="0"/>
              <a:t>This applies to all dollar levels</a:t>
            </a:r>
          </a:p>
          <a:p>
            <a:endParaRPr lang="en-US" dirty="0"/>
          </a:p>
        </p:txBody>
      </p:sp>
    </p:spTree>
    <p:extLst>
      <p:ext uri="{BB962C8B-B14F-4D97-AF65-F5344CB8AC3E}">
        <p14:creationId xmlns:p14="http://schemas.microsoft.com/office/powerpoint/2010/main" val="2107435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vendor agreements?</a:t>
            </a:r>
          </a:p>
        </p:txBody>
      </p:sp>
      <p:sp>
        <p:nvSpPr>
          <p:cNvPr id="3" name="Content Placeholder 2"/>
          <p:cNvSpPr>
            <a:spLocks noGrp="1"/>
          </p:cNvSpPr>
          <p:nvPr>
            <p:ph idx="1"/>
          </p:nvPr>
        </p:nvSpPr>
        <p:spPr/>
        <p:txBody>
          <a:bodyPr/>
          <a:lstStyle/>
          <a:p>
            <a:r>
              <a:rPr lang="en-US" dirty="0"/>
              <a:t>A. Anyone with a pen</a:t>
            </a:r>
          </a:p>
          <a:p>
            <a:r>
              <a:rPr lang="en-US" dirty="0"/>
              <a:t>B. Anyone who has attended Procurement training</a:t>
            </a:r>
          </a:p>
          <a:p>
            <a:r>
              <a:rPr lang="en-US" dirty="0"/>
              <a:t>C. Nobody that likes the </a:t>
            </a:r>
            <a:r>
              <a:rPr lang="en-US" dirty="0" err="1"/>
              <a:t>Griz</a:t>
            </a:r>
            <a:endParaRPr lang="en-US" dirty="0"/>
          </a:p>
          <a:p>
            <a:r>
              <a:rPr lang="en-US" dirty="0"/>
              <a:t>D. Nobody until Procurement Services has reviewed the agreement</a:t>
            </a:r>
          </a:p>
        </p:txBody>
      </p:sp>
    </p:spTree>
    <p:extLst>
      <p:ext uri="{BB962C8B-B14F-4D97-AF65-F5344CB8AC3E}">
        <p14:creationId xmlns:p14="http://schemas.microsoft.com/office/powerpoint/2010/main" val="261208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is D	</a:t>
            </a:r>
          </a:p>
        </p:txBody>
      </p:sp>
      <p:sp>
        <p:nvSpPr>
          <p:cNvPr id="3" name="Content Placeholder 2"/>
          <p:cNvSpPr>
            <a:spLocks noGrp="1"/>
          </p:cNvSpPr>
          <p:nvPr>
            <p:ph idx="1"/>
          </p:nvPr>
        </p:nvSpPr>
        <p:spPr/>
        <p:txBody>
          <a:bodyPr/>
          <a:lstStyle/>
          <a:p>
            <a:r>
              <a:rPr lang="en-US" dirty="0"/>
              <a:t>Nobody can sign vendor agreements unless Procurement Services has reviewed the agreement.  </a:t>
            </a:r>
          </a:p>
          <a:p>
            <a:r>
              <a:rPr lang="en-US" dirty="0"/>
              <a:t>Procurement often has to forward vendor agreements to Legal for further review</a:t>
            </a:r>
          </a:p>
          <a:p>
            <a:r>
              <a:rPr lang="en-US" dirty="0"/>
              <a:t>Any vendor agreement signed without Procurement review is an unauthorized agreement and subject to cancellation</a:t>
            </a:r>
          </a:p>
        </p:txBody>
      </p:sp>
    </p:spTree>
    <p:extLst>
      <p:ext uri="{BB962C8B-B14F-4D97-AF65-F5344CB8AC3E}">
        <p14:creationId xmlns:p14="http://schemas.microsoft.com/office/powerpoint/2010/main" val="1037050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Vendors</a:t>
            </a:r>
          </a:p>
        </p:txBody>
      </p:sp>
      <p:sp>
        <p:nvSpPr>
          <p:cNvPr id="3" name="Content Placeholder 2"/>
          <p:cNvSpPr>
            <a:spLocks noGrp="1"/>
          </p:cNvSpPr>
          <p:nvPr>
            <p:ph idx="1"/>
          </p:nvPr>
        </p:nvSpPr>
        <p:spPr/>
        <p:txBody>
          <a:bodyPr>
            <a:normAutofit/>
          </a:bodyPr>
          <a:lstStyle/>
          <a:p>
            <a:r>
              <a:rPr lang="en-US" dirty="0"/>
              <a:t>Minimize delays in paying foreign vendors</a:t>
            </a:r>
          </a:p>
          <a:p>
            <a:pPr lvl="1"/>
            <a:r>
              <a:rPr lang="en-US" dirty="0"/>
              <a:t>As soon as a foreign payee is identified, contact Darcy Tickner in HR at dtickner@montana.edu</a:t>
            </a:r>
          </a:p>
          <a:p>
            <a:pPr lvl="1"/>
            <a:r>
              <a:rPr lang="en-US" dirty="0"/>
              <a:t>Darcy will look up vendor; provide her with what vendor will be doing, company name and address</a:t>
            </a:r>
          </a:p>
          <a:p>
            <a:pPr lvl="1"/>
            <a:r>
              <a:rPr lang="en-US" dirty="0"/>
              <a:t>Let her know if any services will be performed in the US</a:t>
            </a:r>
          </a:p>
          <a:p>
            <a:pPr lvl="1"/>
            <a:r>
              <a:rPr lang="en-US" dirty="0"/>
              <a:t>First time payment for each year will need a new W-8</a:t>
            </a:r>
          </a:p>
          <a:p>
            <a:endParaRPr lang="en-US" dirty="0"/>
          </a:p>
        </p:txBody>
      </p:sp>
    </p:spTree>
    <p:extLst>
      <p:ext uri="{BB962C8B-B14F-4D97-AF65-F5344CB8AC3E}">
        <p14:creationId xmlns:p14="http://schemas.microsoft.com/office/powerpoint/2010/main" val="719404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181"/>
            <a:ext cx="8229600" cy="1143000"/>
          </a:xfrm>
        </p:spPr>
        <p:txBody>
          <a:bodyPr>
            <a:normAutofit fontScale="90000"/>
          </a:bodyPr>
          <a:lstStyle/>
          <a:p>
            <a:r>
              <a:rPr lang="en-US" dirty="0"/>
              <a:t>Who do you contact as soon as  you realize you have a foreign vendor?</a:t>
            </a:r>
          </a:p>
        </p:txBody>
      </p:sp>
    </p:spTree>
    <p:extLst>
      <p:ext uri="{BB962C8B-B14F-4D97-AF65-F5344CB8AC3E}">
        <p14:creationId xmlns:p14="http://schemas.microsoft.com/office/powerpoint/2010/main" val="146998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TCV= Total Contract Value</a:t>
            </a:r>
          </a:p>
        </p:txBody>
      </p:sp>
      <p:sp>
        <p:nvSpPr>
          <p:cNvPr id="4" name="Content Placeholder 2"/>
          <p:cNvSpPr txBox="1">
            <a:spLocks/>
          </p:cNvSpPr>
          <p:nvPr/>
        </p:nvSpPr>
        <p:spPr>
          <a:xfrm>
            <a:off x="381000" y="1400978"/>
            <a:ext cx="8382000" cy="45663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The total contract value is the initial contract period, plus any options to renew, or the total potential purchase price of goods and/or services.</a:t>
            </a:r>
          </a:p>
          <a:p>
            <a:pPr>
              <a:lnSpc>
                <a:spcPct val="90000"/>
              </a:lnSpc>
            </a:pPr>
            <a:r>
              <a:rPr lang="en-US" sz="2400" dirty="0"/>
              <a:t>This includes shipping, handling, warranties, maintenance &amp; support, convenience fees, reimbursable expenses, in short – ANY cost that the University will incur throughout the length of the contract</a:t>
            </a:r>
          </a:p>
          <a:p>
            <a:pPr>
              <a:lnSpc>
                <a:spcPct val="90000"/>
              </a:lnSpc>
            </a:pPr>
            <a:r>
              <a:rPr lang="en-US" sz="2400" dirty="0"/>
              <a:t>Total Contract Value is used to determine the proper procurement method.</a:t>
            </a:r>
            <a:endParaRPr lang="en-US" dirty="0"/>
          </a:p>
          <a:p>
            <a:pPr marL="0" indent="0">
              <a:lnSpc>
                <a:spcPct val="90000"/>
              </a:lnSpc>
              <a:buNone/>
            </a:pPr>
            <a:r>
              <a:rPr lang="en-US" sz="6600" dirty="0"/>
              <a:t> TCV</a:t>
            </a:r>
            <a:endParaRPr lang="en-US" dirty="0"/>
          </a:p>
        </p:txBody>
      </p:sp>
      <p:sp>
        <p:nvSpPr>
          <p:cNvPr id="3" name="Rectangle 2"/>
          <p:cNvSpPr/>
          <p:nvPr/>
        </p:nvSpPr>
        <p:spPr>
          <a:xfrm>
            <a:off x="1993392" y="4729240"/>
            <a:ext cx="7150608" cy="1034129"/>
          </a:xfrm>
          <a:prstGeom prst="rect">
            <a:avLst/>
          </a:prstGeom>
        </p:spPr>
        <p:txBody>
          <a:bodyPr wrap="square">
            <a:spAutoFit/>
          </a:bodyPr>
          <a:lstStyle/>
          <a:p>
            <a:pPr>
              <a:lnSpc>
                <a:spcPct val="90000"/>
              </a:lnSpc>
            </a:pPr>
            <a:r>
              <a:rPr lang="en-US" sz="4400" b="1" dirty="0">
                <a:solidFill>
                  <a:schemeClr val="bg1"/>
                </a:solidFill>
              </a:rPr>
              <a:t>= </a:t>
            </a:r>
            <a:r>
              <a:rPr lang="en-US" sz="2400" b="1" dirty="0">
                <a:solidFill>
                  <a:schemeClr val="bg1"/>
                </a:solidFill>
              </a:rPr>
              <a:t>PURCHASE PRICE </a:t>
            </a:r>
            <a:r>
              <a:rPr lang="en-US" sz="4400" b="1" dirty="0">
                <a:solidFill>
                  <a:schemeClr val="bg1"/>
                </a:solidFill>
              </a:rPr>
              <a:t>+</a:t>
            </a:r>
            <a:r>
              <a:rPr lang="en-US" sz="2400" b="1" dirty="0">
                <a:solidFill>
                  <a:schemeClr val="bg1"/>
                </a:solidFill>
              </a:rPr>
              <a:t> ANY RENEWAL OPTIONS &amp;</a:t>
            </a:r>
          </a:p>
          <a:p>
            <a:pPr>
              <a:lnSpc>
                <a:spcPct val="90000"/>
              </a:lnSpc>
            </a:pPr>
            <a:r>
              <a:rPr lang="en-US" sz="2400" dirty="0">
                <a:solidFill>
                  <a:schemeClr val="bg1"/>
                </a:solidFill>
              </a:rPr>
              <a:t>                                           </a:t>
            </a:r>
            <a:r>
              <a:rPr lang="en-US" sz="2400" b="1" dirty="0">
                <a:solidFill>
                  <a:schemeClr val="bg1"/>
                </a:solidFill>
              </a:rPr>
              <a:t>ALL OTHER FEES 	</a:t>
            </a:r>
          </a:p>
        </p:txBody>
      </p:sp>
    </p:spTree>
    <p:extLst>
      <p:ext uri="{BB962C8B-B14F-4D97-AF65-F5344CB8AC3E}">
        <p14:creationId xmlns:p14="http://schemas.microsoft.com/office/powerpoint/2010/main" val="2444862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7200" dirty="0"/>
              <a:t>Darcy Tickner in HR</a:t>
            </a:r>
          </a:p>
        </p:txBody>
      </p:sp>
    </p:spTree>
    <p:extLst>
      <p:ext uri="{BB962C8B-B14F-4D97-AF65-F5344CB8AC3E}">
        <p14:creationId xmlns:p14="http://schemas.microsoft.com/office/powerpoint/2010/main" val="2199091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Resources</a:t>
            </a:r>
          </a:p>
        </p:txBody>
      </p:sp>
      <p:sp>
        <p:nvSpPr>
          <p:cNvPr id="3" name="Content Placeholder 2"/>
          <p:cNvSpPr txBox="1">
            <a:spLocks/>
          </p:cNvSpPr>
          <p:nvPr/>
        </p:nvSpPr>
        <p:spPr>
          <a:xfrm>
            <a:off x="457200" y="1739153"/>
            <a:ext cx="8382000" cy="4387010"/>
          </a:xfrm>
          <a:prstGeom prst="rect">
            <a:avLst/>
          </a:prstGeom>
          <a:ln>
            <a:solidFill>
              <a:schemeClr val="bg1"/>
            </a:solidFill>
          </a:ln>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u="sng" dirty="0"/>
              <a:t>Procurement Policy and Procedures: </a:t>
            </a:r>
            <a:r>
              <a:rPr lang="en-US" sz="2000" dirty="0"/>
              <a:t>http://www.montana.edu/policy/purchasing/</a:t>
            </a:r>
          </a:p>
          <a:p>
            <a:r>
              <a:rPr lang="en-US" sz="2000" u="sng" dirty="0"/>
              <a:t>Forms </a:t>
            </a:r>
            <a:r>
              <a:rPr lang="en-US" sz="2000" dirty="0"/>
              <a:t>  http://www.montana.edu/policy/purchasing/purch1800.html#1800</a:t>
            </a:r>
          </a:p>
          <a:p>
            <a:pPr lvl="1"/>
            <a:r>
              <a:rPr lang="en-US" sz="2000" dirty="0"/>
              <a:t>Purchasing Manual , Delegation Agreement Summary, FAQ’s, Training, Quick Reference Guide </a:t>
            </a:r>
          </a:p>
          <a:p>
            <a:r>
              <a:rPr lang="en-US" sz="2000" dirty="0"/>
              <a:t>State Procurement Bureau website </a:t>
            </a:r>
            <a:r>
              <a:rPr lang="en-US" sz="2000" dirty="0">
                <a:solidFill>
                  <a:srgbClr val="FFFFFF"/>
                </a:solidFill>
              </a:rPr>
              <a:t>http://sfsd.mt.gov/SPB</a:t>
            </a:r>
          </a:p>
          <a:p>
            <a:r>
              <a:rPr lang="en-US" sz="2000" dirty="0"/>
              <a:t>Purchasing ListServ (signup request to purchase@montana.edu)</a:t>
            </a:r>
          </a:p>
          <a:p>
            <a:r>
              <a:rPr lang="en-US" sz="2000" dirty="0"/>
              <a:t>Procurement Services Staff</a:t>
            </a:r>
          </a:p>
          <a:p>
            <a:r>
              <a:rPr lang="en-US" sz="2000" dirty="0"/>
              <a:t>Other MSU Colleagues</a:t>
            </a:r>
          </a:p>
          <a:p>
            <a:r>
              <a:rPr lang="en-US" sz="2000" dirty="0"/>
              <a:t>How Do I Buy… Webpage </a:t>
            </a:r>
            <a:r>
              <a:rPr lang="en-US" sz="2000" dirty="0" smtClean="0"/>
              <a:t>–is up </a:t>
            </a:r>
            <a:r>
              <a:rPr lang="en-US" sz="2000" smtClean="0"/>
              <a:t>and running!</a:t>
            </a:r>
            <a:endParaRPr lang="en-US" sz="2000" dirty="0" smtClean="0"/>
          </a:p>
          <a:p>
            <a:pPr marL="0" indent="0">
              <a:buNone/>
            </a:pPr>
            <a:r>
              <a:rPr lang="en-US" sz="2000" dirty="0"/>
              <a:t>	</a:t>
            </a:r>
            <a:r>
              <a:rPr lang="en-US" sz="2000" dirty="0" smtClean="0"/>
              <a:t>http</a:t>
            </a:r>
            <a:r>
              <a:rPr lang="en-US" sz="2000" dirty="0"/>
              <a:t>://www.montana.edu/buyingatmsu/index.html!</a:t>
            </a:r>
            <a:endParaRPr lang="en-US" sz="2000" dirty="0"/>
          </a:p>
        </p:txBody>
      </p:sp>
    </p:spTree>
    <p:extLst>
      <p:ext uri="{BB962C8B-B14F-4D97-AF65-F5344CB8AC3E}">
        <p14:creationId xmlns:p14="http://schemas.microsoft.com/office/powerpoint/2010/main" val="4098022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0387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4642"/>
          </a:xfrm>
        </p:spPr>
        <p:txBody>
          <a:bodyPr>
            <a:noAutofit/>
          </a:bodyPr>
          <a:lstStyle/>
          <a:p>
            <a:r>
              <a:rPr lang="en-US" dirty="0"/>
              <a:t>Thanks for attending!</a:t>
            </a:r>
            <a:br>
              <a:rPr lang="en-US" dirty="0"/>
            </a:br>
            <a:r>
              <a:rPr lang="en-US" sz="4000" dirty="0"/>
              <a:t/>
            </a:r>
            <a:br>
              <a:rPr lang="en-US" sz="4000" dirty="0"/>
            </a:br>
            <a:r>
              <a:rPr lang="en-US" sz="2400" dirty="0"/>
              <a:t>MSU Procurement Services</a:t>
            </a:r>
            <a:br>
              <a:rPr lang="en-US" sz="2400" dirty="0"/>
            </a:br>
            <a:r>
              <a:rPr lang="en-US" sz="2400" dirty="0"/>
              <a:t>994-3211</a:t>
            </a:r>
            <a:br>
              <a:rPr lang="en-US" sz="2400" dirty="0"/>
            </a:br>
            <a:r>
              <a:rPr lang="en-US" sz="2400" dirty="0"/>
              <a:t>purchase@montana.edu</a:t>
            </a:r>
            <a:r>
              <a:rPr lang="en-US" sz="4000" dirty="0"/>
              <a:t/>
            </a:r>
            <a:br>
              <a:rPr lang="en-US" sz="4000" dirty="0"/>
            </a:br>
            <a:endParaRPr lang="en-US" sz="4000" dirty="0"/>
          </a:p>
        </p:txBody>
      </p:sp>
    </p:spTree>
    <p:extLst>
      <p:ext uri="{BB962C8B-B14F-4D97-AF65-F5344CB8AC3E}">
        <p14:creationId xmlns:p14="http://schemas.microsoft.com/office/powerpoint/2010/main" val="206941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Contract Value</a:t>
            </a:r>
          </a:p>
        </p:txBody>
      </p:sp>
      <p:pic>
        <p:nvPicPr>
          <p:cNvPr id="3" name="0KTB7hwGqqA"/>
          <p:cNvPicPr>
            <a:picLocks noRot="1" noChangeAspect="1"/>
          </p:cNvPicPr>
          <p:nvPr>
            <a:videoFile r:link="rId1"/>
          </p:nvPr>
        </p:nvPicPr>
        <p:blipFill>
          <a:blip r:embed="rId4"/>
          <a:stretch>
            <a:fillRect/>
          </a:stretch>
        </p:blipFill>
        <p:spPr>
          <a:xfrm>
            <a:off x="548640" y="1417638"/>
            <a:ext cx="7599114" cy="4274502"/>
          </a:xfrm>
          <a:prstGeom prst="rect">
            <a:avLst/>
          </a:prstGeom>
        </p:spPr>
      </p:pic>
    </p:spTree>
    <p:extLst>
      <p:ext uri="{BB962C8B-B14F-4D97-AF65-F5344CB8AC3E}">
        <p14:creationId xmlns:p14="http://schemas.microsoft.com/office/powerpoint/2010/main" val="419622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Purchases</a:t>
            </a:r>
          </a:p>
        </p:txBody>
      </p:sp>
      <p:sp>
        <p:nvSpPr>
          <p:cNvPr id="4" name="Content Placeholder 2"/>
          <p:cNvSpPr txBox="1">
            <a:spLocks/>
          </p:cNvSpPr>
          <p:nvPr/>
        </p:nvSpPr>
        <p:spPr>
          <a:xfrm>
            <a:off x="457200" y="1614975"/>
            <a:ext cx="8382000" cy="43870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dirty="0"/>
          </a:p>
          <a:p>
            <a:r>
              <a:rPr lang="en-US" sz="2200" dirty="0"/>
              <a:t>Use the method that best meets your departments needs.  </a:t>
            </a:r>
          </a:p>
          <a:p>
            <a:r>
              <a:rPr lang="en-US" sz="2200" dirty="0"/>
              <a:t>Shop around!</a:t>
            </a:r>
          </a:p>
          <a:p>
            <a:endParaRPr lang="en-US" sz="2200" dirty="0"/>
          </a:p>
          <a:p>
            <a:r>
              <a:rPr lang="en-US" sz="2200" dirty="0"/>
              <a:t>Use your P-Card to pay for goods whenever possible.</a:t>
            </a:r>
          </a:p>
          <a:p>
            <a:endParaRPr lang="en-US" sz="2200" dirty="0"/>
          </a:p>
          <a:p>
            <a:r>
              <a:rPr lang="en-US" sz="2200" dirty="0"/>
              <a:t>Departmental Purchase Order or Contracted Service Agreement recommended when appropriate, but not required.</a:t>
            </a:r>
          </a:p>
          <a:p>
            <a:endParaRPr lang="en-US" sz="2200" dirty="0"/>
          </a:p>
          <a:p>
            <a:r>
              <a:rPr lang="en-US" sz="2200" dirty="0"/>
              <a:t>Any time Services are required a CSA is a good idea to clearly outline what is expected</a:t>
            </a:r>
          </a:p>
        </p:txBody>
      </p:sp>
      <p:sp>
        <p:nvSpPr>
          <p:cNvPr id="3" name="Rectangle 2"/>
          <p:cNvSpPr/>
          <p:nvPr/>
        </p:nvSpPr>
        <p:spPr>
          <a:xfrm>
            <a:off x="1613294" y="1219798"/>
            <a:ext cx="6132897" cy="523220"/>
          </a:xfrm>
          <a:prstGeom prst="rect">
            <a:avLst/>
          </a:prstGeom>
        </p:spPr>
        <p:txBody>
          <a:bodyPr wrap="none">
            <a:spAutoFit/>
          </a:bodyPr>
          <a:lstStyle/>
          <a:p>
            <a:r>
              <a:rPr lang="en-US" sz="2800" dirty="0">
                <a:solidFill>
                  <a:schemeClr val="bg1"/>
                </a:solidFill>
              </a:rPr>
              <a:t>Total Contract Value of $5,000 or under.  </a:t>
            </a:r>
          </a:p>
        </p:txBody>
      </p:sp>
    </p:spTree>
    <p:extLst>
      <p:ext uri="{BB962C8B-B14F-4D97-AF65-F5344CB8AC3E}">
        <p14:creationId xmlns:p14="http://schemas.microsoft.com/office/powerpoint/2010/main" val="138263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fontScale="90000"/>
          </a:bodyPr>
          <a:lstStyle/>
          <a:p>
            <a:r>
              <a:rPr lang="en-US" dirty="0"/>
              <a:t>“Medium” Purchases </a:t>
            </a:r>
            <a:r>
              <a:rPr lang="en-US" sz="3200" dirty="0"/>
              <a:t/>
            </a:r>
            <a:br>
              <a:rPr lang="en-US" sz="3200" dirty="0"/>
            </a:br>
            <a:r>
              <a:rPr lang="en-US" sz="3200" dirty="0"/>
              <a:t> </a:t>
            </a:r>
          </a:p>
        </p:txBody>
      </p:sp>
      <p:sp>
        <p:nvSpPr>
          <p:cNvPr id="4" name="Content Placeholder 2"/>
          <p:cNvSpPr txBox="1">
            <a:spLocks/>
          </p:cNvSpPr>
          <p:nvPr/>
        </p:nvSpPr>
        <p:spPr>
          <a:xfrm>
            <a:off x="457200" y="1552462"/>
            <a:ext cx="8382000" cy="38051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MUST be competitively bid by Conducting a Limited Solicitation</a:t>
            </a:r>
          </a:p>
          <a:p>
            <a:pPr lvl="1"/>
            <a:r>
              <a:rPr lang="en-US" sz="1800" dirty="0"/>
              <a:t>Obtain quotes from a minimum of three different vendors</a:t>
            </a:r>
          </a:p>
          <a:p>
            <a:pPr lvl="1"/>
            <a:r>
              <a:rPr lang="en-US" sz="1800" dirty="0"/>
              <a:t>Phone bids ok, but email/fax preferred.</a:t>
            </a:r>
          </a:p>
          <a:p>
            <a:pPr lvl="1"/>
            <a:r>
              <a:rPr lang="en-US" sz="1800" dirty="0"/>
              <a:t>Quotes should include any shipping</a:t>
            </a:r>
          </a:p>
          <a:p>
            <a:pPr lvl="1"/>
            <a:r>
              <a:rPr lang="en-US" sz="1800" dirty="0"/>
              <a:t>Record prices on PD-20 – use “as attached” as necessary.  </a:t>
            </a:r>
          </a:p>
          <a:p>
            <a:pPr lvl="1"/>
            <a:r>
              <a:rPr lang="en-US" sz="1800" dirty="0"/>
              <a:t>Compare “apples to apples” and must award to low cost that meets specs. </a:t>
            </a:r>
          </a:p>
          <a:p>
            <a:pPr lvl="1"/>
            <a:r>
              <a:rPr lang="en-US" sz="1800" dirty="0"/>
              <a:t>Contact us if you have rationale to consider other than low cost</a:t>
            </a:r>
          </a:p>
          <a:p>
            <a:r>
              <a:rPr lang="en-US" sz="2200" dirty="0"/>
              <a:t>Must be multiple brands.  If specific brand is needed complete PD-13 Brand Name Justification form.</a:t>
            </a:r>
          </a:p>
          <a:p>
            <a:r>
              <a:rPr lang="en-US" sz="2200" dirty="0"/>
              <a:t>If only one source available, complete PD-14 Sole Source Justification form.</a:t>
            </a:r>
          </a:p>
          <a:p>
            <a:r>
              <a:rPr lang="en-US" sz="2200" dirty="0"/>
              <a:t>Approved at the Department Level, requestor signs to indicate correct info and no conflict of interest.</a:t>
            </a:r>
            <a:endParaRPr lang="en-US" sz="2000" dirty="0"/>
          </a:p>
          <a:p>
            <a:pPr marL="0" indent="0">
              <a:buNone/>
            </a:pPr>
            <a:r>
              <a:rPr lang="en-US" sz="1400" dirty="0"/>
              <a:t>	</a:t>
            </a:r>
          </a:p>
        </p:txBody>
      </p:sp>
      <p:sp>
        <p:nvSpPr>
          <p:cNvPr id="3" name="TextBox 2"/>
          <p:cNvSpPr txBox="1"/>
          <p:nvPr/>
        </p:nvSpPr>
        <p:spPr>
          <a:xfrm>
            <a:off x="225778" y="975181"/>
            <a:ext cx="8382000" cy="523220"/>
          </a:xfrm>
          <a:prstGeom prst="rect">
            <a:avLst/>
          </a:prstGeom>
          <a:noFill/>
        </p:spPr>
        <p:txBody>
          <a:bodyPr wrap="square" rtlCol="0">
            <a:spAutoFit/>
          </a:bodyPr>
          <a:lstStyle/>
          <a:p>
            <a:pPr algn="ctr"/>
            <a:r>
              <a:rPr lang="en-US" sz="2800" dirty="0">
                <a:solidFill>
                  <a:schemeClr val="bg1"/>
                </a:solidFill>
              </a:rPr>
              <a:t>Total Contract Value of $5,000.01 through $25,000.00</a:t>
            </a:r>
          </a:p>
        </p:txBody>
      </p:sp>
    </p:spTree>
    <p:extLst>
      <p:ext uri="{BB962C8B-B14F-4D97-AF65-F5344CB8AC3E}">
        <p14:creationId xmlns:p14="http://schemas.microsoft.com/office/powerpoint/2010/main" val="134480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7846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20244</TotalTime>
  <Words>3490</Words>
  <Application>Microsoft Office PowerPoint</Application>
  <PresentationFormat>On-screen Show (4:3)</PresentationFormat>
  <Paragraphs>471</Paragraphs>
  <Slides>53</Slides>
  <Notes>53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1_Custom Design</vt:lpstr>
      <vt:lpstr> Basic Procurement</vt:lpstr>
      <vt:lpstr>Contact Information</vt:lpstr>
      <vt:lpstr>Training Overview</vt:lpstr>
      <vt:lpstr>Delegated Authority</vt:lpstr>
      <vt:lpstr>TCV= Total Contract Value</vt:lpstr>
      <vt:lpstr>Total Contract Value</vt:lpstr>
      <vt:lpstr>“Small” Purchases</vt:lpstr>
      <vt:lpstr>“Medium” Purchases   </vt:lpstr>
      <vt:lpstr>PowerPoint Presentation</vt:lpstr>
      <vt:lpstr>Limited Solicitations (continued)</vt:lpstr>
      <vt:lpstr>Drafting a CSA </vt:lpstr>
      <vt:lpstr>What are the most important things in a Contracted Service Agreement?</vt:lpstr>
      <vt:lpstr>The most important Info on a CSA:</vt:lpstr>
      <vt:lpstr>“Large” Purchases Total Contract Value over $25,000</vt:lpstr>
      <vt:lpstr>“Large” Purchases (continued)</vt:lpstr>
      <vt:lpstr>Filling out the PD-1 </vt:lpstr>
      <vt:lpstr>Be sure to define more than “sorta” what you want.</vt:lpstr>
      <vt:lpstr>Independent Contractors vs. Employees</vt:lpstr>
      <vt:lpstr>IT Procurement</vt:lpstr>
      <vt:lpstr>Sole Source &amp; Brand Specific Justifications</vt:lpstr>
      <vt:lpstr>SSJ and Brand Justifications (continued)</vt:lpstr>
      <vt:lpstr>PowerPoint Presentation</vt:lpstr>
      <vt:lpstr>Filling out A PD-14 Sole Source Justification form</vt:lpstr>
      <vt:lpstr>PD-14 Continued </vt:lpstr>
      <vt:lpstr>SSJ Approvals</vt:lpstr>
      <vt:lpstr>True or False?</vt:lpstr>
      <vt:lpstr>TRUE</vt:lpstr>
      <vt:lpstr>True or False?</vt:lpstr>
      <vt:lpstr>FALSE</vt:lpstr>
      <vt:lpstr>Encumbrances</vt:lpstr>
      <vt:lpstr>Identifying Encumbrances </vt:lpstr>
      <vt:lpstr>Which one is a Procurement Services encumbrance number?</vt:lpstr>
      <vt:lpstr>How to Relieve Encumbrances?</vt:lpstr>
      <vt:lpstr>Notations</vt:lpstr>
      <vt:lpstr>Reducing Encumbrance with BPA</vt:lpstr>
      <vt:lpstr>Notifications Continued</vt:lpstr>
      <vt:lpstr>Changing Funding Source on  Existing Encumbrance</vt:lpstr>
      <vt:lpstr>How do you change the funds on a  procurement encumbrance?</vt:lpstr>
      <vt:lpstr>PowerPoint Presentation</vt:lpstr>
      <vt:lpstr>Direct Buy Opportunities: Term Contracts </vt:lpstr>
      <vt:lpstr>Procurement Exemptions</vt:lpstr>
      <vt:lpstr>Controlled Items</vt:lpstr>
      <vt:lpstr>Copier Leases</vt:lpstr>
      <vt:lpstr>Copier Maintenance Agreements</vt:lpstr>
      <vt:lpstr>Vendor Agreements </vt:lpstr>
      <vt:lpstr>Who can sign vendor agreements?</vt:lpstr>
      <vt:lpstr>Correct Answer is D </vt:lpstr>
      <vt:lpstr>Foreign Vendors</vt:lpstr>
      <vt:lpstr>Who do you contact as soon as  you realize you have a foreign vendor?</vt:lpstr>
      <vt:lpstr>PowerPoint Presentation</vt:lpstr>
      <vt:lpstr>Resources</vt:lpstr>
      <vt:lpstr>Questions?</vt:lpstr>
      <vt:lpstr>Thanks for attending!  MSU Procurement Services 994-3211 purchase@montana.edu </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Pederson, Ramie</cp:lastModifiedBy>
  <cp:revision>193</cp:revision>
  <cp:lastPrinted>2016-10-04T17:46:53Z</cp:lastPrinted>
  <dcterms:created xsi:type="dcterms:W3CDTF">2012-04-26T20:02:36Z</dcterms:created>
  <dcterms:modified xsi:type="dcterms:W3CDTF">2017-01-10T20:07:34Z</dcterms:modified>
</cp:coreProperties>
</file>