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4"/>
  </p:sldMasterIdLst>
  <p:notesMasterIdLst>
    <p:notesMasterId r:id="rId7"/>
  </p:notesMasterIdLst>
  <p:handoutMasterIdLst>
    <p:handoutMasterId r:id="rId8"/>
  </p:handoutMasterIdLst>
  <p:sldIdLst>
    <p:sldId id="258" r:id="rId5"/>
    <p:sldId id="259" r:id="rId6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48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E27"/>
    <a:srgbClr val="0066CC"/>
    <a:srgbClr val="8FC7FF"/>
    <a:srgbClr val="6699FF"/>
    <a:srgbClr val="7BA3FD"/>
    <a:srgbClr val="FAEE94"/>
    <a:srgbClr val="FFFF00"/>
    <a:srgbClr val="F9EB87"/>
    <a:srgbClr val="F4DB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37" autoAdjust="0"/>
    <p:restoredTop sz="94660" autoAdjust="0"/>
  </p:normalViewPr>
  <p:slideViewPr>
    <p:cSldViewPr>
      <p:cViewPr>
        <p:scale>
          <a:sx n="125" d="100"/>
          <a:sy n="125" d="100"/>
        </p:scale>
        <p:origin x="312" y="-114"/>
      </p:cViewPr>
      <p:guideLst>
        <p:guide orient="horz" pos="1104"/>
        <p:guide pos="48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225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B002B5-1405-407B-8149-60D081343C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B02AB8-B75C-4554-BA13-B62952E9B9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49D0E-DEDF-4731-B2FE-38007BEC467C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3A7740-FE79-41A9-896F-F274A508BB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205B47-9774-463A-A882-6FAA0605DD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C2C1A-205C-4D2E-8577-91DE3CD1A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74275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928" userDrawn="1">
          <p15:clr>
            <a:srgbClr val="F26B43"/>
          </p15:clr>
        </p15:guide>
        <p15:guide id="2" pos="2208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D2699-2A01-4CE8-B84F-224D4AC11FF0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8ECF7-DCC9-456A-ADDD-82414B2A4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78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70B4CBE-D6EF-47D7-B870-56ED6B1A6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F5780-1333-4157-9740-28D978707F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57AB8-5E07-4451-8209-1D4C4703E6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66B78-D3BA-4D45-BB69-3038DD4C99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BCAD8-81C8-46C3-AC11-6FC2AC10D8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23CF2-E600-4D8D-B5A2-F32169D7F3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EB1AE5F-8507-473A-AFC0-56555895F90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DE502CAD-C4BE-40BA-B71B-6D3077E745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792C1-A141-477B-9751-A521A88F89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EFDA9-F260-4392-9700-BD578CC132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2FC27F-3070-4C6F-A77D-14F3D0CB8C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8389F9-C120-4B2B-8E9C-6D2ADB9811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traight Connector 73"/>
          <p:cNvCxnSpPr>
            <a:cxnSpLocks/>
            <a:stCxn id="45" idx="3"/>
            <a:endCxn id="46" idx="1"/>
          </p:cNvCxnSpPr>
          <p:nvPr/>
        </p:nvCxnSpPr>
        <p:spPr>
          <a:xfrm>
            <a:off x="5405947" y="1265264"/>
            <a:ext cx="385253" cy="28392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_s2073"/>
          <p:cNvSpPr>
            <a:spLocks noChangeArrowheads="1"/>
          </p:cNvSpPr>
          <p:nvPr/>
        </p:nvSpPr>
        <p:spPr bwMode="auto">
          <a:xfrm>
            <a:off x="3733800" y="914450"/>
            <a:ext cx="1672147" cy="701628"/>
          </a:xfrm>
          <a:prstGeom prst="rect">
            <a:avLst/>
          </a:prstGeom>
          <a:noFill/>
          <a:ln w="19050" cmpd="thickThin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ts val="0"/>
              </a:spcBef>
            </a:pPr>
            <a:r>
              <a:rPr lang="en-US" sz="1000" b="1" dirty="0">
                <a:latin typeface="Century Gothic" panose="020B0502020202020204" pitchFamily="34" charset="0"/>
                <a:cs typeface="Arial" panose="020B0604020202020204" pitchFamily="34" charset="0"/>
              </a:rPr>
              <a:t>Vice President</a:t>
            </a:r>
          </a:p>
          <a:p>
            <a:pPr>
              <a:spcBef>
                <a:spcPts val="0"/>
              </a:spcBef>
            </a:pPr>
            <a:r>
              <a:rPr lang="en-US" sz="1000" b="1" dirty="0">
                <a:latin typeface="Century Gothic" panose="020B0502020202020204" pitchFamily="34" charset="0"/>
                <a:cs typeface="Arial" panose="020B0604020202020204" pitchFamily="34" charset="0"/>
              </a:rPr>
              <a:t>Information Technology</a:t>
            </a:r>
            <a:endParaRPr lang="en-US" sz="10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10"/>
              </a:spcBef>
            </a:pPr>
            <a:r>
              <a:rPr lang="en-US" sz="1000" dirty="0">
                <a:latin typeface="Century Gothic" panose="020B0502020202020204" pitchFamily="34" charset="0"/>
                <a:cs typeface="Arial" panose="020B0604020202020204" pitchFamily="34" charset="0"/>
              </a:rPr>
              <a:t>Mike Trotter</a:t>
            </a:r>
            <a:endParaRPr lang="en-US" sz="1000" dirty="0">
              <a:solidFill>
                <a:prstClr val="black"/>
              </a:solidFill>
              <a:latin typeface="Calibri"/>
              <a:cs typeface="Tahoma" pitchFamily="34" charset="0"/>
            </a:endParaRPr>
          </a:p>
        </p:txBody>
      </p:sp>
      <p:pic>
        <p:nvPicPr>
          <p:cNvPr id="98" name="Picture 2" descr="http://www.dianneclick.com/SiteImages/GAR016/Image/MSU(1)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200" y="457200"/>
            <a:ext cx="7620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_s2087"/>
          <p:cNvSpPr>
            <a:spLocks noChangeArrowheads="1"/>
          </p:cNvSpPr>
          <p:nvPr/>
        </p:nvSpPr>
        <p:spPr bwMode="auto">
          <a:xfrm>
            <a:off x="7461185" y="4334511"/>
            <a:ext cx="1454215" cy="223173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 marR="5080">
              <a:spcBef>
                <a:spcPts val="0"/>
              </a:spcBef>
            </a:pPr>
            <a:r>
              <a:rPr lang="en-US" sz="800" b="1" u="sng" dirty="0">
                <a:latin typeface="Century Gothic" panose="020B0502020202020204" pitchFamily="34" charset="0"/>
                <a:cs typeface="Arial" panose="020B0604020202020204" pitchFamily="34" charset="0"/>
              </a:rPr>
              <a:t>Desktop Support</a:t>
            </a:r>
            <a:endParaRPr lang="en-US" sz="800" u="sng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R="5080" defTabSz="13747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* Jim </a:t>
            </a:r>
            <a:r>
              <a:rPr lang="en-US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Falcione</a:t>
            </a: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R="5080" defTabSz="13747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Kyle Bench</a:t>
            </a:r>
          </a:p>
          <a:p>
            <a:pPr marR="5080" defTabSz="13747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Darion Christianson</a:t>
            </a:r>
          </a:p>
          <a:p>
            <a:pPr marR="5080" defTabSz="13747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Jason McGuire</a:t>
            </a:r>
          </a:p>
          <a:p>
            <a:pPr marR="5080" defTabSz="13747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Lyle Williams</a:t>
            </a:r>
          </a:p>
          <a:p>
            <a:pPr marR="5080" defTabSz="1374775">
              <a:spcBef>
                <a:spcPts val="0"/>
              </a:spcBef>
            </a:pPr>
            <a:endParaRPr lang="en-US" sz="5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800" b="1" u="sng" dirty="0">
                <a:latin typeface="Century Gothic" panose="020B0502020202020204" pitchFamily="34" charset="0"/>
                <a:cs typeface="Arial" panose="020B0604020202020204" pitchFamily="34" charset="0"/>
              </a:rPr>
              <a:t>Service Desk</a:t>
            </a:r>
            <a:endParaRPr lang="en-US" sz="800" u="sng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R="508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* Cathy Moberg</a:t>
            </a:r>
          </a:p>
          <a:p>
            <a:pPr marR="508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Jason Armstrong</a:t>
            </a:r>
          </a:p>
          <a:p>
            <a:pPr marR="508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Paul Lindsay</a:t>
            </a:r>
          </a:p>
          <a:p>
            <a:pPr marR="508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Gary Parker</a:t>
            </a:r>
          </a:p>
          <a:p>
            <a:pPr marR="508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Carrie </a:t>
            </a:r>
            <a:r>
              <a:rPr lang="en-US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Scarr</a:t>
            </a: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David Schmitz`</a:t>
            </a:r>
          </a:p>
          <a:p>
            <a:pPr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Vacant</a:t>
            </a:r>
          </a:p>
        </p:txBody>
      </p:sp>
      <p:sp>
        <p:nvSpPr>
          <p:cNvPr id="2051" name="Text Box 45"/>
          <p:cNvSpPr txBox="1">
            <a:spLocks noChangeArrowheads="1"/>
          </p:cNvSpPr>
          <p:nvPr/>
        </p:nvSpPr>
        <p:spPr bwMode="auto">
          <a:xfrm>
            <a:off x="914401" y="457200"/>
            <a:ext cx="44117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b="1" dirty="0">
                <a:solidFill>
                  <a:srgbClr val="1F497D"/>
                </a:solidFill>
                <a:latin typeface="Calibri"/>
              </a:rPr>
              <a:t>University Information Technology</a:t>
            </a:r>
          </a:p>
          <a:p>
            <a:pPr algn="l">
              <a:spcBef>
                <a:spcPts val="0"/>
              </a:spcBef>
            </a:pPr>
            <a:r>
              <a:rPr lang="en-US" sz="1400" b="1" dirty="0">
                <a:solidFill>
                  <a:srgbClr val="1F497D"/>
                </a:solidFill>
                <a:latin typeface="Calibri"/>
              </a:rPr>
              <a:t>Organization Structure</a:t>
            </a:r>
          </a:p>
        </p:txBody>
      </p:sp>
      <p:sp>
        <p:nvSpPr>
          <p:cNvPr id="58" name="_s2082">
            <a:extLst>
              <a:ext uri="{FF2B5EF4-FFF2-40B4-BE49-F238E27FC236}">
                <a16:creationId xmlns:a16="http://schemas.microsoft.com/office/drawing/2014/main" id="{DB3C04F1-0D27-4BE6-924E-6BB255F40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1" y="3745411"/>
            <a:ext cx="1219200" cy="5050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 marL="117475" marR="5080" indent="-105410">
              <a:lnSpc>
                <a:spcPct val="102899"/>
              </a:lnSpc>
              <a:spcBef>
                <a:spcPts val="70"/>
              </a:spcBef>
            </a:pPr>
            <a:r>
              <a:rPr lang="en-US" sz="850" b="1" dirty="0">
                <a:latin typeface="Century Gothic" panose="020B0502020202020204" pitchFamily="34" charset="0"/>
                <a:cs typeface="Arial" panose="020B0604020202020204" pitchFamily="34" charset="0"/>
              </a:rPr>
              <a:t>Networking Services </a:t>
            </a:r>
          </a:p>
          <a:p>
            <a:pPr marL="117475" marR="5080" indent="-105410">
              <a:lnSpc>
                <a:spcPct val="102899"/>
              </a:lnSpc>
              <a:spcBef>
                <a:spcPts val="70"/>
              </a:spcBef>
            </a:pPr>
            <a:r>
              <a:rPr lang="en-US" sz="850" dirty="0">
                <a:latin typeface="Century Gothic" panose="020B0502020202020204" pitchFamily="34" charset="0"/>
                <a:cs typeface="Arial" panose="020B0604020202020204" pitchFamily="34" charset="0"/>
              </a:rPr>
              <a:t>Sr. Manager </a:t>
            </a:r>
          </a:p>
          <a:p>
            <a:pPr marL="117475" marR="5080" indent="-105410">
              <a:lnSpc>
                <a:spcPct val="102899"/>
              </a:lnSpc>
              <a:spcBef>
                <a:spcPts val="70"/>
              </a:spcBef>
            </a:pPr>
            <a:r>
              <a:rPr lang="en-US" sz="850" dirty="0">
                <a:latin typeface="Century Gothic" panose="020B0502020202020204" pitchFamily="34" charset="0"/>
                <a:cs typeface="Arial" panose="020B0604020202020204" pitchFamily="34" charset="0"/>
              </a:rPr>
              <a:t>Joe Van Court</a:t>
            </a:r>
            <a:endParaRPr lang="en-US" sz="8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_s2082">
            <a:extLst>
              <a:ext uri="{FF2B5EF4-FFF2-40B4-BE49-F238E27FC236}">
                <a16:creationId xmlns:a16="http://schemas.microsoft.com/office/drawing/2014/main" id="{2999EF4C-1B9F-41D9-ACF7-04E0A5D92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1" y="4328161"/>
            <a:ext cx="1219200" cy="224028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 marL="30480">
              <a:spcBef>
                <a:spcPts val="0"/>
              </a:spcBef>
            </a:pPr>
            <a:r>
              <a:rPr lang="en-US" sz="800" b="1" u="sng" dirty="0">
                <a:latin typeface="Century Gothic" panose="020B0502020202020204" pitchFamily="34" charset="0"/>
                <a:cs typeface="Arial" panose="020B0604020202020204" pitchFamily="34" charset="0"/>
              </a:rPr>
              <a:t>Program Manager</a:t>
            </a:r>
          </a:p>
          <a:p>
            <a:pPr marL="3048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Cindy Tirrell</a:t>
            </a:r>
          </a:p>
          <a:p>
            <a:pPr marL="30480">
              <a:spcBef>
                <a:spcPts val="0"/>
              </a:spcBef>
            </a:pPr>
            <a:endParaRPr lang="en-US" sz="800" b="1" u="sng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0480">
              <a:spcBef>
                <a:spcPts val="0"/>
              </a:spcBef>
            </a:pPr>
            <a:r>
              <a:rPr lang="en-US" sz="800" b="1" u="sng" dirty="0">
                <a:latin typeface="Century Gothic" panose="020B0502020202020204" pitchFamily="34" charset="0"/>
                <a:cs typeface="Arial" panose="020B0604020202020204" pitchFamily="34" charset="0"/>
              </a:rPr>
              <a:t>Networking</a:t>
            </a:r>
            <a:endParaRPr lang="en-US" sz="800" u="sng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2700" marR="5080" indent="3937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* Troy Scott</a:t>
            </a:r>
          </a:p>
          <a:p>
            <a:pPr marL="12700" marR="5080" indent="3937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Michael </a:t>
            </a:r>
            <a:r>
              <a:rPr lang="en-US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Bartholic</a:t>
            </a: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2700" marR="5080" indent="39370">
              <a:spcBef>
                <a:spcPts val="0"/>
              </a:spcBef>
            </a:pPr>
            <a:endParaRPr lang="en-US" sz="7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800" b="1" u="sng" dirty="0">
                <a:latin typeface="Century Gothic" panose="020B0502020202020204" pitchFamily="34" charset="0"/>
                <a:cs typeface="Arial" panose="020B0604020202020204" pitchFamily="34" charset="0"/>
              </a:rPr>
              <a:t>Telecommunications</a:t>
            </a:r>
            <a:endParaRPr lang="en-US" sz="800" u="sng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* Trey Shipman</a:t>
            </a:r>
          </a:p>
          <a:p>
            <a:pPr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Tyler Deutschmann</a:t>
            </a:r>
          </a:p>
          <a:p>
            <a:pPr marL="6350">
              <a:spcBef>
                <a:spcPts val="0"/>
              </a:spcBef>
            </a:pPr>
            <a:endParaRPr lang="en-US" sz="7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6350">
              <a:spcBef>
                <a:spcPts val="0"/>
              </a:spcBef>
            </a:pPr>
            <a:r>
              <a:rPr lang="en-US" sz="800" b="1" u="sng" dirty="0">
                <a:latin typeface="Century Gothic" panose="020B0502020202020204" pitchFamily="34" charset="0"/>
                <a:cs typeface="Arial" panose="020B0604020202020204" pitchFamily="34" charset="0"/>
              </a:rPr>
              <a:t>Wiring</a:t>
            </a:r>
            <a:endParaRPr lang="en-US" sz="800" u="sng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2700" marR="5080" indent="4572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* James </a:t>
            </a:r>
            <a:r>
              <a:rPr lang="en-US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Stipp</a:t>
            </a: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2700" marR="5080" indent="4572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Ray Wrenshall</a:t>
            </a:r>
          </a:p>
          <a:p>
            <a:pPr marL="12700" marR="5080" indent="4572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Vacant</a:t>
            </a:r>
            <a:endParaRPr lang="en-US" sz="8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" name="_s2084">
            <a:extLst>
              <a:ext uri="{FF2B5EF4-FFF2-40B4-BE49-F238E27FC236}">
                <a16:creationId xmlns:a16="http://schemas.microsoft.com/office/drawing/2014/main" id="{B0702CCD-4F81-48F8-A641-E087DD5F5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619" y="2146183"/>
            <a:ext cx="1532981" cy="6065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>
              <a:spcBef>
                <a:spcPts val="350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Finance &amp; Administration </a:t>
            </a:r>
          </a:p>
          <a:p>
            <a:pPr>
              <a:spcBef>
                <a:spcPts val="350"/>
              </a:spcBef>
            </a:pPr>
            <a:r>
              <a:rPr lang="en-US" sz="900" dirty="0">
                <a:latin typeface="Century Gothic" panose="020B0502020202020204" pitchFamily="34" charset="0"/>
                <a:cs typeface="Arial" panose="020B0604020202020204" pitchFamily="34" charset="0"/>
              </a:rPr>
              <a:t>Manager Mike Smith</a:t>
            </a:r>
          </a:p>
        </p:txBody>
      </p:sp>
      <p:sp>
        <p:nvSpPr>
          <p:cNvPr id="82" name="_s2092">
            <a:extLst>
              <a:ext uri="{FF2B5EF4-FFF2-40B4-BE49-F238E27FC236}">
                <a16:creationId xmlns:a16="http://schemas.microsoft.com/office/drawing/2014/main" id="{A005F42F-B2E3-49A7-84A6-B8BCCD9BA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666" y="2888516"/>
            <a:ext cx="1332053" cy="60655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 marL="6350" marR="5080" indent="6350">
              <a:lnSpc>
                <a:spcPct val="102899"/>
              </a:lnSpc>
              <a:spcBef>
                <a:spcPts val="7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* Teri Lumsden</a:t>
            </a:r>
          </a:p>
          <a:p>
            <a:pPr marL="6350" marR="5080" indent="6350">
              <a:lnSpc>
                <a:spcPct val="102899"/>
              </a:lnSpc>
              <a:spcBef>
                <a:spcPts val="7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Chris </a:t>
            </a:r>
            <a:r>
              <a:rPr lang="en-US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DeShazo</a:t>
            </a: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6350" marR="5080" indent="6350">
              <a:lnSpc>
                <a:spcPct val="102899"/>
              </a:lnSpc>
              <a:spcBef>
                <a:spcPts val="7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Heidi Jones</a:t>
            </a:r>
          </a:p>
          <a:p>
            <a:pPr marL="6350" marR="5080" indent="6350">
              <a:lnSpc>
                <a:spcPct val="102899"/>
              </a:lnSpc>
              <a:spcBef>
                <a:spcPts val="7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Ashley Ward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A84D490-C8D5-461B-9BCD-53555A9C527B}"/>
              </a:ext>
            </a:extLst>
          </p:cNvPr>
          <p:cNvCxnSpPr>
            <a:cxnSpLocks/>
            <a:stCxn id="81" idx="2"/>
            <a:endCxn id="82" idx="0"/>
          </p:cNvCxnSpPr>
          <p:nvPr/>
        </p:nvCxnSpPr>
        <p:spPr>
          <a:xfrm>
            <a:off x="1748110" y="2752739"/>
            <a:ext cx="2583" cy="1357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_s2084">
            <a:extLst>
              <a:ext uri="{FF2B5EF4-FFF2-40B4-BE49-F238E27FC236}">
                <a16:creationId xmlns:a16="http://schemas.microsoft.com/office/drawing/2014/main" id="{DE1BE37B-2A62-457E-8389-E2B476A1B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2487" y="2147126"/>
            <a:ext cx="1410846" cy="6056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>
              <a:spcBef>
                <a:spcPts val="350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Interim Director</a:t>
            </a:r>
          </a:p>
          <a:p>
            <a:pPr>
              <a:spcBef>
                <a:spcPts val="350"/>
              </a:spcBef>
            </a:pPr>
            <a:r>
              <a:rPr lang="en-US" sz="900" dirty="0">
                <a:latin typeface="Century Gothic" panose="020B0502020202020204" pitchFamily="34" charset="0"/>
                <a:cs typeface="Arial" panose="020B0604020202020204" pitchFamily="34" charset="0"/>
              </a:rPr>
              <a:t>Tim Capps</a:t>
            </a:r>
          </a:p>
        </p:txBody>
      </p:sp>
      <p:sp>
        <p:nvSpPr>
          <p:cNvPr id="105" name="_s2084">
            <a:extLst>
              <a:ext uri="{FF2B5EF4-FFF2-40B4-BE49-F238E27FC236}">
                <a16:creationId xmlns:a16="http://schemas.microsoft.com/office/drawing/2014/main" id="{733F1B12-46C3-47E7-BC0B-C0A96F4C7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2609" y="1345786"/>
            <a:ext cx="1485938" cy="406814"/>
          </a:xfrm>
          <a:prstGeom prst="rect">
            <a:avLst/>
          </a:prstGeom>
          <a:noFill/>
          <a:ln w="9525" cmpd="thickThin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 marL="12065" marR="5080" indent="-3810">
              <a:lnSpc>
                <a:spcPct val="102400"/>
              </a:lnSpc>
              <a:spcBef>
                <a:spcPts val="5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Associate CIO</a:t>
            </a:r>
          </a:p>
          <a:p>
            <a:pPr marL="12065" marR="5080" indent="-3810">
              <a:lnSpc>
                <a:spcPct val="102400"/>
              </a:lnSpc>
              <a:spcBef>
                <a:spcPts val="5"/>
              </a:spcBef>
            </a:pPr>
            <a:r>
              <a:rPr lang="en-US" sz="900" dirty="0">
                <a:latin typeface="Century Gothic" panose="020B0502020202020204" pitchFamily="34" charset="0"/>
                <a:cs typeface="Arial" panose="020B0604020202020204" pitchFamily="34" charset="0"/>
              </a:rPr>
              <a:t>Adam Edelman</a:t>
            </a:r>
          </a:p>
        </p:txBody>
      </p:sp>
      <p:sp>
        <p:nvSpPr>
          <p:cNvPr id="108" name="_s2084">
            <a:extLst>
              <a:ext uri="{FF2B5EF4-FFF2-40B4-BE49-F238E27FC236}">
                <a16:creationId xmlns:a16="http://schemas.microsoft.com/office/drawing/2014/main" id="{EAA75608-A60D-44D9-814E-B8919687B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3449" y="2151193"/>
            <a:ext cx="1330951" cy="606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>
              <a:spcBef>
                <a:spcPts val="350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Chief Security Officer</a:t>
            </a:r>
          </a:p>
          <a:p>
            <a:pPr>
              <a:spcBef>
                <a:spcPts val="350"/>
              </a:spcBef>
            </a:pPr>
            <a:r>
              <a:rPr lang="en-US" sz="900" dirty="0">
                <a:latin typeface="Century Gothic" panose="020B0502020202020204" pitchFamily="34" charset="0"/>
                <a:cs typeface="Arial" panose="020B0604020202020204" pitchFamily="34" charset="0"/>
              </a:rPr>
              <a:t>Justin van Almelo</a:t>
            </a:r>
          </a:p>
        </p:txBody>
      </p:sp>
      <p:sp>
        <p:nvSpPr>
          <p:cNvPr id="110" name="_s2092">
            <a:extLst>
              <a:ext uri="{FF2B5EF4-FFF2-40B4-BE49-F238E27FC236}">
                <a16:creationId xmlns:a16="http://schemas.microsoft.com/office/drawing/2014/main" id="{CBEE37F8-2298-464F-AAD9-AAFA3D279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6149" y="2888517"/>
            <a:ext cx="1307187" cy="35997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 marL="12065" marR="5080" indent="-3810">
              <a:lnSpc>
                <a:spcPct val="102400"/>
              </a:lnSpc>
              <a:spcBef>
                <a:spcPts val="5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Jacob Hahn</a:t>
            </a:r>
          </a:p>
          <a:p>
            <a:pPr marL="12065" marR="5080" indent="-3810">
              <a:lnSpc>
                <a:spcPct val="102400"/>
              </a:lnSpc>
              <a:spcBef>
                <a:spcPts val="5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Patrick Widhalm </a:t>
            </a: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00A8BD4-6066-46A6-B2B9-D5CAC912BF68}"/>
              </a:ext>
            </a:extLst>
          </p:cNvPr>
          <p:cNvCxnSpPr>
            <a:cxnSpLocks/>
            <a:stCxn id="108" idx="2"/>
            <a:endCxn id="110" idx="0"/>
          </p:cNvCxnSpPr>
          <p:nvPr/>
        </p:nvCxnSpPr>
        <p:spPr>
          <a:xfrm>
            <a:off x="7868925" y="2757277"/>
            <a:ext cx="818" cy="1312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_s2077"/>
          <p:cNvSpPr>
            <a:spLocks noChangeArrowheads="1"/>
          </p:cNvSpPr>
          <p:nvPr/>
        </p:nvSpPr>
        <p:spPr bwMode="auto">
          <a:xfrm>
            <a:off x="5791200" y="1345786"/>
            <a:ext cx="1423244" cy="406814"/>
          </a:xfrm>
          <a:prstGeom prst="rect">
            <a:avLst/>
          </a:prstGeom>
          <a:noFill/>
          <a:ln w="9525" cmpd="thickThin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 marL="12065" marR="5080" indent="-3810">
              <a:lnSpc>
                <a:spcPct val="102400"/>
              </a:lnSpc>
              <a:spcBef>
                <a:spcPts val="5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Executive Assistant</a:t>
            </a:r>
          </a:p>
          <a:p>
            <a:pPr marL="12065" marR="5080" indent="-3810">
              <a:lnSpc>
                <a:spcPct val="102400"/>
              </a:lnSpc>
              <a:spcBef>
                <a:spcPts val="5"/>
              </a:spcBef>
            </a:pPr>
            <a:r>
              <a:rPr lang="en-US" sz="900" dirty="0">
                <a:latin typeface="Century Gothic" panose="020B0502020202020204" pitchFamily="34" charset="0"/>
                <a:cs typeface="Arial" panose="020B0604020202020204" pitchFamily="34" charset="0"/>
              </a:rPr>
              <a:t>Vacant</a:t>
            </a:r>
          </a:p>
        </p:txBody>
      </p:sp>
      <p:sp>
        <p:nvSpPr>
          <p:cNvPr id="48" name="_s2087">
            <a:extLst>
              <a:ext uri="{FF2B5EF4-FFF2-40B4-BE49-F238E27FC236}">
                <a16:creationId xmlns:a16="http://schemas.microsoft.com/office/drawing/2014/main" id="{BB0E528C-74CE-4E82-BABD-CB44119ED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050" y="4333888"/>
            <a:ext cx="1011555" cy="223235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 marL="11113" marR="41910" defTabSz="968375">
              <a:spcBef>
                <a:spcPts val="0"/>
              </a:spcBef>
            </a:pPr>
            <a:r>
              <a:rPr lang="en-US" sz="800" b="1" u="sng" dirty="0">
                <a:latin typeface="Century Gothic" panose="020B0502020202020204" pitchFamily="34" charset="0"/>
                <a:cs typeface="Arial" panose="020B0604020202020204" pitchFamily="34" charset="0"/>
              </a:rPr>
              <a:t>ESG Ops &amp; Apps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* Nate </a:t>
            </a:r>
            <a:r>
              <a:rPr lang="en-US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Fromelt</a:t>
            </a: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Sarah Benton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Ed Little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Tom </a:t>
            </a:r>
            <a:r>
              <a:rPr lang="en-US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Marchwick</a:t>
            </a: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Ben Polk</a:t>
            </a:r>
          </a:p>
          <a:p>
            <a:pPr marL="11113" marR="41910" defTabSz="968375">
              <a:spcBef>
                <a:spcPts val="0"/>
              </a:spcBef>
            </a:pP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1113" marR="41910" defTabSz="968375">
              <a:spcBef>
                <a:spcPts val="0"/>
              </a:spcBef>
            </a:pPr>
            <a:r>
              <a:rPr lang="en-US" sz="800" b="1" dirty="0">
                <a:latin typeface="Century Gothic" panose="020B0502020202020204" pitchFamily="34" charset="0"/>
                <a:cs typeface="Arial" panose="020B0604020202020204" pitchFamily="34" charset="0"/>
              </a:rPr>
              <a:t>* </a:t>
            </a: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Tom Hoffman  Steve Cook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Russell Ericksen  Liza Heer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Josh </a:t>
            </a:r>
            <a:r>
              <a:rPr lang="en-US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Lichty</a:t>
            </a: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Ann Robinson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Vacant</a:t>
            </a:r>
            <a:endParaRPr lang="en-US" sz="7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_s2087">
            <a:extLst>
              <a:ext uri="{FF2B5EF4-FFF2-40B4-BE49-F238E27FC236}">
                <a16:creationId xmlns:a16="http://schemas.microsoft.com/office/drawing/2014/main" id="{56E20357-AAB9-49CD-9FBB-D6311A773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0" y="4333888"/>
            <a:ext cx="1212850" cy="223235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 marL="12700" marR="5080">
              <a:spcBef>
                <a:spcPts val="0"/>
              </a:spcBef>
            </a:pPr>
            <a:r>
              <a:rPr lang="en-US" sz="800" b="1" u="sng" dirty="0">
                <a:latin typeface="Century Gothic" panose="020B0502020202020204" pitchFamily="34" charset="0"/>
                <a:cs typeface="Arial" panose="020B0604020202020204" pitchFamily="34" charset="0"/>
              </a:rPr>
              <a:t>Data Center  </a:t>
            </a:r>
          </a:p>
          <a:p>
            <a:pPr marL="12700" marR="508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* Sam Taylor</a:t>
            </a:r>
          </a:p>
          <a:p>
            <a:pPr marL="12700" marR="508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Spencer Clark</a:t>
            </a:r>
          </a:p>
          <a:p>
            <a:pPr marL="11113" marR="41910" defTabSz="968375">
              <a:spcBef>
                <a:spcPts val="0"/>
              </a:spcBef>
            </a:pPr>
            <a:endParaRPr lang="en-US" sz="800" b="1" u="sng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1113" marR="41910" defTabSz="968375">
              <a:spcBef>
                <a:spcPts val="0"/>
              </a:spcBef>
            </a:pPr>
            <a:r>
              <a:rPr lang="en-US" sz="800" b="1" u="sng" dirty="0">
                <a:latin typeface="Century Gothic" panose="020B0502020202020204" pitchFamily="34" charset="0"/>
                <a:cs typeface="Arial" panose="020B0604020202020204" pitchFamily="34" charset="0"/>
              </a:rPr>
              <a:t>ID &amp; Access Mgmt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* Jason Rosen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Thomas </a:t>
            </a:r>
            <a:r>
              <a:rPr lang="en-US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Heetderks</a:t>
            </a: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0"/>
              </a:spcBef>
            </a:pPr>
            <a:endParaRPr lang="en-US" sz="800" b="1" u="sng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0"/>
              </a:spcBef>
            </a:pPr>
            <a:r>
              <a:rPr lang="en-US" sz="800" b="1" u="sng" dirty="0">
                <a:latin typeface="Century Gothic" panose="020B0502020202020204" pitchFamily="34" charset="0"/>
                <a:cs typeface="Arial" panose="020B0604020202020204" pitchFamily="34" charset="0"/>
              </a:rPr>
              <a:t>Research Computing</a:t>
            </a:r>
            <a:endParaRPr lang="en-US" sz="800" u="sng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* Jonathan </a:t>
            </a:r>
            <a:r>
              <a:rPr lang="en-US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Hilmer</a:t>
            </a: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39065" marR="13144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Brian </a:t>
            </a:r>
            <a:r>
              <a:rPr lang="en-US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Globerman</a:t>
            </a: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39065" marR="131445">
              <a:spcBef>
                <a:spcPts val="0"/>
              </a:spcBef>
            </a:pPr>
            <a:r>
              <a:rPr lang="en-US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Coltran</a:t>
            </a: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Hophan</a:t>
            </a: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-Nichols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029FFB-A3BD-4EAA-A659-A87A73411C9A}"/>
              </a:ext>
            </a:extLst>
          </p:cNvPr>
          <p:cNvSpPr txBox="1"/>
          <p:nvPr/>
        </p:nvSpPr>
        <p:spPr>
          <a:xfrm>
            <a:off x="127233" y="6599763"/>
            <a:ext cx="9765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800" b="1" dirty="0"/>
              <a:t>September 2020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03B69DD6-42B9-4648-96BC-1EB0EDDFD37B}"/>
              </a:ext>
            </a:extLst>
          </p:cNvPr>
          <p:cNvCxnSpPr>
            <a:cxnSpLocks/>
            <a:stCxn id="105" idx="3"/>
            <a:endCxn id="45" idx="1"/>
          </p:cNvCxnSpPr>
          <p:nvPr/>
        </p:nvCxnSpPr>
        <p:spPr>
          <a:xfrm flipV="1">
            <a:off x="3348547" y="1265264"/>
            <a:ext cx="385253" cy="283929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_s2092">
            <a:extLst>
              <a:ext uri="{FF2B5EF4-FFF2-40B4-BE49-F238E27FC236}">
                <a16:creationId xmlns:a16="http://schemas.microsoft.com/office/drawing/2014/main" id="{EC5BB0C9-1653-4394-8B06-7DFC43AED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050" y="3746084"/>
            <a:ext cx="1951326" cy="5050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>
              <a:spcBef>
                <a:spcPts val="105"/>
              </a:spcBef>
            </a:pPr>
            <a:r>
              <a:rPr lang="en-US" sz="850" b="1" dirty="0">
                <a:latin typeface="Century Gothic" panose="020B0502020202020204" pitchFamily="34" charset="0"/>
                <a:cs typeface="Arial" panose="020B0604020202020204" pitchFamily="34" charset="0"/>
              </a:rPr>
              <a:t>Enterprise Services Group</a:t>
            </a:r>
          </a:p>
        </p:txBody>
      </p:sp>
      <p:sp>
        <p:nvSpPr>
          <p:cNvPr id="149" name="_s2087">
            <a:extLst>
              <a:ext uri="{FF2B5EF4-FFF2-40B4-BE49-F238E27FC236}">
                <a16:creationId xmlns:a16="http://schemas.microsoft.com/office/drawing/2014/main" id="{DD2D45ED-35B3-43D8-AC3A-4593212BE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191" y="4333888"/>
            <a:ext cx="943659" cy="223235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 marL="11113" marR="41910" defTabSz="968375">
              <a:spcBef>
                <a:spcPts val="0"/>
              </a:spcBef>
            </a:pPr>
            <a:r>
              <a:rPr lang="en-US" sz="800" b="1" dirty="0">
                <a:latin typeface="Century Gothic" panose="020B0502020202020204" pitchFamily="34" charset="0"/>
                <a:cs typeface="Arial" panose="020B0604020202020204" pitchFamily="34" charset="0"/>
              </a:rPr>
              <a:t>Database  </a:t>
            </a:r>
            <a:r>
              <a:rPr lang="en-US" sz="800" b="1" u="sng" dirty="0">
                <a:latin typeface="Century Gothic" panose="020B0502020202020204" pitchFamily="34" charset="0"/>
                <a:cs typeface="Arial" panose="020B0604020202020204" pitchFamily="34" charset="0"/>
              </a:rPr>
              <a:t>Administration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* Jerry Spicher  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Kathy Brewer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Angela Hoffman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Timothy Parrish</a:t>
            </a:r>
            <a:endParaRPr lang="en-US" sz="7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Clint Sorensen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Eric Wold </a:t>
            </a:r>
          </a:p>
        </p:txBody>
      </p:sp>
      <p:sp>
        <p:nvSpPr>
          <p:cNvPr id="43" name="_s2087">
            <a:extLst>
              <a:ext uri="{FF2B5EF4-FFF2-40B4-BE49-F238E27FC236}">
                <a16:creationId xmlns:a16="http://schemas.microsoft.com/office/drawing/2014/main" id="{E95C18CE-7087-4CB5-9BD3-5D2A49658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549" y="4333889"/>
            <a:ext cx="1454215" cy="223235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>
              <a:spcBef>
                <a:spcPts val="0"/>
              </a:spcBef>
            </a:pPr>
            <a:r>
              <a:rPr lang="en-US" sz="800" b="1" dirty="0">
                <a:latin typeface="Century Gothic" panose="020B0502020202020204" pitchFamily="34" charset="0"/>
                <a:cs typeface="Arial" panose="020B0604020202020204" pitchFamily="34" charset="0"/>
              </a:rPr>
              <a:t>Teaching &amp; Learning </a:t>
            </a:r>
            <a:r>
              <a:rPr lang="en-US" sz="800" b="1" u="sng" dirty="0">
                <a:latin typeface="Century Gothic" panose="020B0502020202020204" pitchFamily="34" charset="0"/>
                <a:cs typeface="Arial" panose="020B0604020202020204" pitchFamily="34" charset="0"/>
              </a:rPr>
              <a:t>Technologies</a:t>
            </a:r>
            <a:endParaRPr lang="en-US" sz="800" u="sng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R="37465" indent="92710">
              <a:spcBef>
                <a:spcPts val="0"/>
              </a:spcBef>
            </a:pPr>
            <a:r>
              <a:rPr lang="en-US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Adley</a:t>
            </a: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 Amaziah</a:t>
            </a:r>
          </a:p>
          <a:p>
            <a:pPr marR="37465" indent="9271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Brad </a:t>
            </a:r>
            <a:r>
              <a:rPr lang="en-US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Haderlie</a:t>
            </a: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R="37465" indent="9271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Brian </a:t>
            </a:r>
            <a:r>
              <a:rPr lang="en-US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Killpack</a:t>
            </a: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7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800" b="1" u="sng" dirty="0">
                <a:latin typeface="Century Gothic" panose="020B0502020202020204" pitchFamily="34" charset="0"/>
                <a:cs typeface="Arial" panose="020B0604020202020204" pitchFamily="34" charset="0"/>
              </a:rPr>
              <a:t>Brightspace LE</a:t>
            </a:r>
            <a:endParaRPr lang="en-US" sz="800" u="sng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R="508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Ryan </a:t>
            </a:r>
            <a:r>
              <a:rPr lang="en-US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Storment</a:t>
            </a: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R="508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Julie </a:t>
            </a:r>
            <a:r>
              <a:rPr lang="en-US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Tatarka</a:t>
            </a: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R="508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John Usher</a:t>
            </a:r>
          </a:p>
        </p:txBody>
      </p:sp>
      <p:sp>
        <p:nvSpPr>
          <p:cNvPr id="70" name="_s2077">
            <a:extLst>
              <a:ext uri="{FF2B5EF4-FFF2-40B4-BE49-F238E27FC236}">
                <a16:creationId xmlns:a16="http://schemas.microsoft.com/office/drawing/2014/main" id="{9D74ED54-988B-429E-8A09-30CBAE5A7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1345786"/>
            <a:ext cx="1423244" cy="406814"/>
          </a:xfrm>
          <a:prstGeom prst="rect">
            <a:avLst/>
          </a:prstGeom>
          <a:noFill/>
          <a:ln w="9525" cmpd="thickThin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 marL="12065" marR="5080" indent="-3810">
              <a:lnSpc>
                <a:spcPct val="102400"/>
              </a:lnSpc>
              <a:spcBef>
                <a:spcPts val="5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HR Business Partner</a:t>
            </a:r>
          </a:p>
          <a:p>
            <a:pPr marL="12065" marR="5080" indent="-3810">
              <a:lnSpc>
                <a:spcPct val="102400"/>
              </a:lnSpc>
              <a:spcBef>
                <a:spcPts val="5"/>
              </a:spcBef>
            </a:pPr>
            <a:r>
              <a:rPr lang="en-US" sz="900" dirty="0">
                <a:latin typeface="Century Gothic" panose="020B0502020202020204" pitchFamily="34" charset="0"/>
                <a:cs typeface="Arial" panose="020B0604020202020204" pitchFamily="34" charset="0"/>
              </a:rPr>
              <a:t>Diane </a:t>
            </a:r>
            <a:r>
              <a:rPr lang="en-US" sz="900" dirty="0" err="1">
                <a:latin typeface="Century Gothic" panose="020B0502020202020204" pitchFamily="34" charset="0"/>
                <a:cs typeface="Arial" panose="020B0604020202020204" pitchFamily="34" charset="0"/>
              </a:rPr>
              <a:t>Robidou</a:t>
            </a:r>
            <a:endParaRPr lang="en-US" sz="9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286E6550-0C7C-4731-9C4A-E09ADB9A00E6}"/>
              </a:ext>
            </a:extLst>
          </p:cNvPr>
          <p:cNvCxnSpPr>
            <a:cxnSpLocks/>
            <a:stCxn id="45" idx="3"/>
            <a:endCxn id="70" idx="0"/>
          </p:cNvCxnSpPr>
          <p:nvPr/>
        </p:nvCxnSpPr>
        <p:spPr>
          <a:xfrm>
            <a:off x="5405947" y="1265264"/>
            <a:ext cx="2620875" cy="80522"/>
          </a:xfrm>
          <a:prstGeom prst="bentConnector2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0333C38C-549D-450A-917C-67A07551D817}"/>
              </a:ext>
            </a:extLst>
          </p:cNvPr>
          <p:cNvSpPr txBox="1"/>
          <p:nvPr/>
        </p:nvSpPr>
        <p:spPr>
          <a:xfrm>
            <a:off x="7719087" y="6587544"/>
            <a:ext cx="13067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900" dirty="0"/>
              <a:t>* Denotes Team Lead</a:t>
            </a:r>
          </a:p>
        </p:txBody>
      </p:sp>
      <p:sp>
        <p:nvSpPr>
          <p:cNvPr id="129" name="_s2082">
            <a:extLst>
              <a:ext uri="{FF2B5EF4-FFF2-40B4-BE49-F238E27FC236}">
                <a16:creationId xmlns:a16="http://schemas.microsoft.com/office/drawing/2014/main" id="{6E28738C-62E6-8140-A07A-07F2DAE1D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53184"/>
            <a:ext cx="2254250" cy="5050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>
              <a:spcBef>
                <a:spcPts val="105"/>
              </a:spcBef>
            </a:pPr>
            <a:r>
              <a:rPr lang="en-US" sz="850" b="1" dirty="0">
                <a:latin typeface="Century Gothic" panose="020B0502020202020204" pitchFamily="34" charset="0"/>
                <a:cs typeface="Arial" panose="020B0604020202020204" pitchFamily="34" charset="0"/>
              </a:rPr>
              <a:t>Infrastructure</a:t>
            </a:r>
          </a:p>
        </p:txBody>
      </p:sp>
      <p:sp>
        <p:nvSpPr>
          <p:cNvPr id="130" name="_s2092">
            <a:extLst>
              <a:ext uri="{FF2B5EF4-FFF2-40B4-BE49-F238E27FC236}">
                <a16:creationId xmlns:a16="http://schemas.microsoft.com/office/drawing/2014/main" id="{DAA4E0D4-9DF7-8C49-8929-907C8FD5E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2673" y="3749892"/>
            <a:ext cx="1454215" cy="4960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 marL="117475" marR="5080" indent="-105410">
              <a:lnSpc>
                <a:spcPct val="102899"/>
              </a:lnSpc>
              <a:spcBef>
                <a:spcPts val="70"/>
              </a:spcBef>
            </a:pPr>
            <a:r>
              <a:rPr lang="en-US" sz="850" b="1" dirty="0">
                <a:latin typeface="Century Gothic" panose="020B0502020202020204" pitchFamily="34" charset="0"/>
                <a:cs typeface="Arial" panose="020B0604020202020204" pitchFamily="34" charset="0"/>
              </a:rPr>
              <a:t>Instructional Technologies</a:t>
            </a:r>
          </a:p>
          <a:p>
            <a:pPr marL="117475" marR="5080" indent="-105410">
              <a:lnSpc>
                <a:spcPct val="102899"/>
              </a:lnSpc>
              <a:spcBef>
                <a:spcPts val="70"/>
              </a:spcBef>
            </a:pPr>
            <a:r>
              <a:rPr lang="en-US" sz="850" b="1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850" dirty="0">
                <a:latin typeface="Century Gothic" panose="020B0502020202020204" pitchFamily="34" charset="0"/>
                <a:cs typeface="Arial" panose="020B0604020202020204" pitchFamily="34" charset="0"/>
              </a:rPr>
              <a:t>Director Kim </a:t>
            </a:r>
            <a:r>
              <a:rPr lang="en-US" sz="850" dirty="0" err="1">
                <a:latin typeface="Century Gothic" panose="020B0502020202020204" pitchFamily="34" charset="0"/>
                <a:cs typeface="Arial" panose="020B0604020202020204" pitchFamily="34" charset="0"/>
              </a:rPr>
              <a:t>Obbink</a:t>
            </a:r>
            <a:r>
              <a:rPr lang="en-US" sz="85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</a:p>
          <a:p>
            <a:pPr marL="117475" marR="5080" indent="-105410">
              <a:lnSpc>
                <a:spcPct val="102899"/>
              </a:lnSpc>
              <a:spcBef>
                <a:spcPts val="70"/>
              </a:spcBef>
            </a:pPr>
            <a:r>
              <a:rPr lang="en-US" sz="850" dirty="0">
                <a:latin typeface="Century Gothic" panose="020B0502020202020204" pitchFamily="34" charset="0"/>
                <a:cs typeface="Arial" panose="020B0604020202020204" pitchFamily="34" charset="0"/>
              </a:rPr>
              <a:t>Sr. Manager Colin Smith</a:t>
            </a:r>
          </a:p>
        </p:txBody>
      </p:sp>
      <p:sp>
        <p:nvSpPr>
          <p:cNvPr id="131" name="_s2092">
            <a:extLst>
              <a:ext uri="{FF2B5EF4-FFF2-40B4-BE49-F238E27FC236}">
                <a16:creationId xmlns:a16="http://schemas.microsoft.com/office/drawing/2014/main" id="{12995757-E009-DA4D-A88E-0D6F17966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185" y="3745411"/>
            <a:ext cx="1454215" cy="5050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 marL="117475" marR="5080" indent="-105410">
              <a:lnSpc>
                <a:spcPct val="102899"/>
              </a:lnSpc>
              <a:spcBef>
                <a:spcPts val="70"/>
              </a:spcBef>
            </a:pPr>
            <a:r>
              <a:rPr lang="en-US" sz="850" b="1" dirty="0">
                <a:latin typeface="Century Gothic" panose="020B0502020202020204" pitchFamily="34" charset="0"/>
                <a:cs typeface="Arial" panose="020B0604020202020204" pitchFamily="34" charset="0"/>
              </a:rPr>
              <a:t>User Services</a:t>
            </a:r>
          </a:p>
          <a:p>
            <a:pPr marL="117475" marR="5080" indent="-105410">
              <a:lnSpc>
                <a:spcPct val="102899"/>
              </a:lnSpc>
              <a:spcBef>
                <a:spcPts val="70"/>
              </a:spcBef>
            </a:pPr>
            <a:r>
              <a:rPr lang="en-US" sz="850" dirty="0">
                <a:latin typeface="Century Gothic" panose="020B0502020202020204" pitchFamily="34" charset="0"/>
                <a:cs typeface="Arial" panose="020B0604020202020204" pitchFamily="34" charset="0"/>
              </a:rPr>
              <a:t>Director Josh Turner</a:t>
            </a:r>
          </a:p>
        </p:txBody>
      </p:sp>
      <p:cxnSp>
        <p:nvCxnSpPr>
          <p:cNvPr id="128" name="Elbow Connector 127">
            <a:extLst>
              <a:ext uri="{FF2B5EF4-FFF2-40B4-BE49-F238E27FC236}">
                <a16:creationId xmlns:a16="http://schemas.microsoft.com/office/drawing/2014/main" id="{85D12124-B667-6B48-AD2C-B4215F8E8FF9}"/>
              </a:ext>
            </a:extLst>
          </p:cNvPr>
          <p:cNvCxnSpPr>
            <a:cxnSpLocks/>
            <a:endCxn id="131" idx="0"/>
          </p:cNvCxnSpPr>
          <p:nvPr/>
        </p:nvCxnSpPr>
        <p:spPr>
          <a:xfrm>
            <a:off x="6649780" y="3558581"/>
            <a:ext cx="1538513" cy="18683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7F5FF2E3-0426-48CF-A90A-CC7D67FA4D83}"/>
              </a:ext>
            </a:extLst>
          </p:cNvPr>
          <p:cNvCxnSpPr>
            <a:cxnSpLocks/>
            <a:stCxn id="58" idx="0"/>
          </p:cNvCxnSpPr>
          <p:nvPr/>
        </p:nvCxnSpPr>
        <p:spPr>
          <a:xfrm rot="5400000" flipH="1" flipV="1">
            <a:off x="1772647" y="934159"/>
            <a:ext cx="1876807" cy="3745699"/>
          </a:xfrm>
          <a:prstGeom prst="bentConnector2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C9D42ECD-8F35-4D50-8509-C17A25690DDA}"/>
              </a:ext>
            </a:extLst>
          </p:cNvPr>
          <p:cNvCxnSpPr>
            <a:cxnSpLocks/>
            <a:stCxn id="133" idx="0"/>
            <a:endCxn id="88" idx="2"/>
          </p:cNvCxnSpPr>
          <p:nvPr/>
        </p:nvCxnSpPr>
        <p:spPr>
          <a:xfrm rot="5400000" flipH="1" flipV="1">
            <a:off x="2601639" y="2669814"/>
            <a:ext cx="993345" cy="1159197"/>
          </a:xfrm>
          <a:prstGeom prst="bentConnector3">
            <a:avLst>
              <a:gd name="adj1" fmla="val 22192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Elbow Connector 127">
            <a:extLst>
              <a:ext uri="{FF2B5EF4-FFF2-40B4-BE49-F238E27FC236}">
                <a16:creationId xmlns:a16="http://schemas.microsoft.com/office/drawing/2014/main" id="{A179F56C-205A-468A-B6CA-21B873D97990}"/>
              </a:ext>
            </a:extLst>
          </p:cNvPr>
          <p:cNvCxnSpPr>
            <a:cxnSpLocks/>
            <a:stCxn id="88" idx="2"/>
            <a:endCxn id="129" idx="0"/>
          </p:cNvCxnSpPr>
          <p:nvPr/>
        </p:nvCxnSpPr>
        <p:spPr>
          <a:xfrm rot="16200000" flipH="1">
            <a:off x="3692995" y="2737653"/>
            <a:ext cx="1000445" cy="1030615"/>
          </a:xfrm>
          <a:prstGeom prst="bentConnector3">
            <a:avLst>
              <a:gd name="adj1" fmla="val 7729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_s2087">
            <a:extLst>
              <a:ext uri="{FF2B5EF4-FFF2-40B4-BE49-F238E27FC236}">
                <a16:creationId xmlns:a16="http://schemas.microsoft.com/office/drawing/2014/main" id="{D4959579-A8D9-4FA6-BE18-34B05A5CE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334511"/>
            <a:ext cx="1035049" cy="223235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 marL="62865" marR="51435" indent="635">
              <a:spcBef>
                <a:spcPts val="0"/>
              </a:spcBef>
            </a:pPr>
            <a:r>
              <a:rPr lang="en-US" sz="800" b="1" dirty="0">
                <a:latin typeface="Century Gothic" panose="020B0502020202020204" pitchFamily="34" charset="0"/>
                <a:cs typeface="Arial" panose="020B0604020202020204" pitchFamily="34" charset="0"/>
              </a:rPr>
              <a:t>Systems</a:t>
            </a:r>
            <a:r>
              <a:rPr lang="en-US" sz="800" b="1" u="sng" dirty="0">
                <a:latin typeface="Century Gothic" panose="020B0502020202020204" pitchFamily="34" charset="0"/>
                <a:cs typeface="Arial" panose="020B0604020202020204" pitchFamily="34" charset="0"/>
              </a:rPr>
              <a:t>  Administration</a:t>
            </a:r>
            <a:endParaRPr lang="en-US" sz="800" u="sng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66040" marR="56515" indent="-254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* Jason Rosen</a:t>
            </a:r>
          </a:p>
          <a:p>
            <a:pPr marL="66040" marR="56515" indent="-254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  Patrick Baciu  </a:t>
            </a:r>
          </a:p>
          <a:p>
            <a:pPr marL="66040" marR="56515" indent="-254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Lisa </a:t>
            </a:r>
            <a:r>
              <a:rPr lang="en-US" sz="800" dirty="0" err="1">
                <a:latin typeface="Century Gothic" panose="020B0502020202020204" pitchFamily="34" charset="0"/>
                <a:cs typeface="Arial" panose="020B0604020202020204" pitchFamily="34" charset="0"/>
              </a:rPr>
              <a:t>Bogar</a:t>
            </a: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  </a:t>
            </a:r>
          </a:p>
          <a:p>
            <a:pPr marL="66040" marR="56515" indent="-254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Chuck Hatfield</a:t>
            </a:r>
          </a:p>
          <a:p>
            <a:pPr marL="12065" marR="508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Mike Hitch</a:t>
            </a:r>
          </a:p>
          <a:p>
            <a:pPr marL="12065" marR="5080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Doug Kirby   </a:t>
            </a:r>
          </a:p>
          <a:p>
            <a:pPr>
              <a:spcBef>
                <a:spcPts val="0"/>
              </a:spcBef>
            </a:pPr>
            <a:endParaRPr lang="en-US" sz="800" b="1" u="sng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800" b="1" u="sng" dirty="0">
                <a:latin typeface="Century Gothic" panose="020B0502020202020204" pitchFamily="34" charset="0"/>
                <a:cs typeface="Arial" panose="020B0604020202020204" pitchFamily="34" charset="0"/>
              </a:rPr>
              <a:t>VDI</a:t>
            </a:r>
          </a:p>
          <a:p>
            <a:pPr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Scott Shane</a:t>
            </a:r>
          </a:p>
          <a:p>
            <a:pPr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Robert Tiller</a:t>
            </a:r>
          </a:p>
          <a:p>
            <a:pPr marL="139065" marR="131445">
              <a:spcBef>
                <a:spcPts val="0"/>
              </a:spcBef>
            </a:pP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Elbow Connector 124">
            <a:extLst>
              <a:ext uri="{FF2B5EF4-FFF2-40B4-BE49-F238E27FC236}">
                <a16:creationId xmlns:a16="http://schemas.microsoft.com/office/drawing/2014/main" id="{58F64B8F-A697-4B2A-B437-789AAAE2D3BA}"/>
              </a:ext>
            </a:extLst>
          </p:cNvPr>
          <p:cNvCxnSpPr>
            <a:cxnSpLocks/>
            <a:endCxn id="108" idx="0"/>
          </p:cNvCxnSpPr>
          <p:nvPr/>
        </p:nvCxnSpPr>
        <p:spPr>
          <a:xfrm>
            <a:off x="4562475" y="1870075"/>
            <a:ext cx="3306450" cy="281118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5E739D97-420E-42D6-80E7-A5D4356B55C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803109" y="2713592"/>
            <a:ext cx="1689976" cy="2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8936B68-6B8B-4E05-87E2-3FB38E28C3C1}"/>
              </a:ext>
            </a:extLst>
          </p:cNvPr>
          <p:cNvCxnSpPr>
            <a:cxnSpLocks/>
            <a:endCxn id="81" idx="0"/>
          </p:cNvCxnSpPr>
          <p:nvPr/>
        </p:nvCxnSpPr>
        <p:spPr>
          <a:xfrm>
            <a:off x="1748109" y="1864068"/>
            <a:ext cx="1" cy="2821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351A0A5-073E-4F80-88D8-A0859CCB8E1F}"/>
              </a:ext>
            </a:extLst>
          </p:cNvPr>
          <p:cNvCxnSpPr>
            <a:cxnSpLocks/>
            <a:endCxn id="130" idx="0"/>
          </p:cNvCxnSpPr>
          <p:nvPr/>
        </p:nvCxnSpPr>
        <p:spPr>
          <a:xfrm>
            <a:off x="6649781" y="3558581"/>
            <a:ext cx="0" cy="1913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_s2077">
            <a:extLst>
              <a:ext uri="{FF2B5EF4-FFF2-40B4-BE49-F238E27FC236}">
                <a16:creationId xmlns:a16="http://schemas.microsoft.com/office/drawing/2014/main" id="{B2224955-EBD0-42BD-9BBF-C5C824BF2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52" y="1345786"/>
            <a:ext cx="1423244" cy="41179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mpd="thickThin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 marL="12065" marR="5080" indent="-3810">
              <a:lnSpc>
                <a:spcPct val="102400"/>
              </a:lnSpc>
              <a:spcBef>
                <a:spcPts val="5"/>
              </a:spcBef>
            </a:pPr>
            <a:r>
              <a:rPr lang="en-US" sz="900" b="1" dirty="0">
                <a:solidFill>
                  <a:srgbClr val="FFC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Billings / GF / Havre</a:t>
            </a:r>
            <a:endParaRPr lang="en-US" sz="900" dirty="0">
              <a:solidFill>
                <a:srgbClr val="FFC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_s2084">
            <a:extLst>
              <a:ext uri="{FF2B5EF4-FFF2-40B4-BE49-F238E27FC236}">
                <a16:creationId xmlns:a16="http://schemas.microsoft.com/office/drawing/2014/main" id="{DBA5C67E-ED37-49FF-BE6E-60569D43A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1619" y="2150898"/>
            <a:ext cx="1532981" cy="6065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>
              <a:spcBef>
                <a:spcPts val="350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Project Mgmt Office</a:t>
            </a:r>
          </a:p>
        </p:txBody>
      </p:sp>
      <p:sp>
        <p:nvSpPr>
          <p:cNvPr id="63" name="_s2092">
            <a:extLst>
              <a:ext uri="{FF2B5EF4-FFF2-40B4-BE49-F238E27FC236}">
                <a16:creationId xmlns:a16="http://schemas.microsoft.com/office/drawing/2014/main" id="{64E32F57-133D-47DA-BC19-305EAC28C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4666" y="2893232"/>
            <a:ext cx="1332053" cy="48145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 marL="6350" marR="5080" indent="6350">
              <a:lnSpc>
                <a:spcPct val="102899"/>
              </a:lnSpc>
              <a:spcBef>
                <a:spcPts val="7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Jenna Buksch</a:t>
            </a:r>
          </a:p>
          <a:p>
            <a:pPr marL="6350" marR="5080" indent="6350">
              <a:lnSpc>
                <a:spcPct val="102899"/>
              </a:lnSpc>
              <a:spcBef>
                <a:spcPts val="7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Julie Clay</a:t>
            </a:r>
          </a:p>
          <a:p>
            <a:pPr marL="6350" marR="5080" indent="6350">
              <a:lnSpc>
                <a:spcPct val="102899"/>
              </a:lnSpc>
              <a:spcBef>
                <a:spcPts val="7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Marjean Penny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CFF6794-7ECA-4180-8B7F-0CD95107D444}"/>
              </a:ext>
            </a:extLst>
          </p:cNvPr>
          <p:cNvCxnSpPr>
            <a:cxnSpLocks/>
            <a:stCxn id="61" idx="2"/>
            <a:endCxn id="63" idx="0"/>
          </p:cNvCxnSpPr>
          <p:nvPr/>
        </p:nvCxnSpPr>
        <p:spPr>
          <a:xfrm>
            <a:off x="5558110" y="2757454"/>
            <a:ext cx="2583" cy="1357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AB0538C-0164-44D2-9B77-780D65A18F6F}"/>
              </a:ext>
            </a:extLst>
          </p:cNvPr>
          <p:cNvCxnSpPr>
            <a:cxnSpLocks/>
            <a:endCxn id="61" idx="0"/>
          </p:cNvCxnSpPr>
          <p:nvPr/>
        </p:nvCxnSpPr>
        <p:spPr>
          <a:xfrm>
            <a:off x="5558109" y="1868783"/>
            <a:ext cx="1" cy="2821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27A34B8-607C-437C-AD80-339D853B9354}"/>
              </a:ext>
            </a:extLst>
          </p:cNvPr>
          <p:cNvCxnSpPr>
            <a:cxnSpLocks/>
            <a:endCxn id="88" idx="0"/>
          </p:cNvCxnSpPr>
          <p:nvPr/>
        </p:nvCxnSpPr>
        <p:spPr>
          <a:xfrm>
            <a:off x="3677910" y="1860834"/>
            <a:ext cx="0" cy="2862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5F6AB682-6C09-451F-A782-838752DB92B3}"/>
              </a:ext>
            </a:extLst>
          </p:cNvPr>
          <p:cNvCxnSpPr>
            <a:cxnSpLocks/>
            <a:stCxn id="45" idx="2"/>
          </p:cNvCxnSpPr>
          <p:nvPr/>
        </p:nvCxnSpPr>
        <p:spPr>
          <a:xfrm flipH="1">
            <a:off x="4569873" y="1616078"/>
            <a:ext cx="1" cy="2469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33D2D812-D4BF-4DF9-B8B5-8C7CBCD833C9}"/>
              </a:ext>
            </a:extLst>
          </p:cNvPr>
          <p:cNvCxnSpPr>
            <a:cxnSpLocks/>
            <a:stCxn id="45" idx="1"/>
            <a:endCxn id="41" idx="0"/>
          </p:cNvCxnSpPr>
          <p:nvPr/>
        </p:nvCxnSpPr>
        <p:spPr>
          <a:xfrm rot="10800000" flipV="1">
            <a:off x="938374" y="1265264"/>
            <a:ext cx="2795426" cy="80522"/>
          </a:xfrm>
          <a:prstGeom prst="bentConnector2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819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Connector 75"/>
          <p:cNvCxnSpPr>
            <a:cxnSpLocks/>
          </p:cNvCxnSpPr>
          <p:nvPr/>
        </p:nvCxnSpPr>
        <p:spPr>
          <a:xfrm flipH="1">
            <a:off x="126897" y="2117502"/>
            <a:ext cx="1" cy="2208074"/>
          </a:xfrm>
          <a:prstGeom prst="straightConnector1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cxnSpLocks/>
          </p:cNvCxnSpPr>
          <p:nvPr/>
        </p:nvCxnSpPr>
        <p:spPr>
          <a:xfrm>
            <a:off x="126897" y="2121507"/>
            <a:ext cx="8093429" cy="2583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8" name="Picture 2" descr="http://www.dianneclick.com/SiteImages/GAR016/Image/MSU(1)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200" y="457200"/>
            <a:ext cx="762000" cy="685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2" name="Straight Connector 91"/>
          <p:cNvCxnSpPr>
            <a:cxnSpLocks/>
            <a:endCxn id="88" idx="0"/>
          </p:cNvCxnSpPr>
          <p:nvPr/>
        </p:nvCxnSpPr>
        <p:spPr>
          <a:xfrm>
            <a:off x="728779" y="2132834"/>
            <a:ext cx="0" cy="1621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" name="Text Box 45"/>
          <p:cNvSpPr txBox="1">
            <a:spLocks noChangeArrowheads="1"/>
          </p:cNvSpPr>
          <p:nvPr/>
        </p:nvSpPr>
        <p:spPr bwMode="auto">
          <a:xfrm>
            <a:off x="914400" y="457200"/>
            <a:ext cx="44117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b="1" dirty="0">
                <a:solidFill>
                  <a:srgbClr val="1F497D"/>
                </a:solidFill>
                <a:latin typeface="Calibri"/>
              </a:rPr>
              <a:t>UIT Shared Services (2% Allocation)</a:t>
            </a:r>
          </a:p>
          <a:p>
            <a:pPr algn="l">
              <a:spcBef>
                <a:spcPts val="0"/>
              </a:spcBef>
            </a:pPr>
            <a:r>
              <a:rPr lang="en-US" sz="1400" b="1" dirty="0">
                <a:solidFill>
                  <a:srgbClr val="1F497D"/>
                </a:solidFill>
                <a:latin typeface="Calibri"/>
              </a:rPr>
              <a:t>Organization Structure</a:t>
            </a:r>
          </a:p>
        </p:txBody>
      </p:sp>
      <p:sp>
        <p:nvSpPr>
          <p:cNvPr id="88" name="_s2084">
            <a:extLst>
              <a:ext uri="{FF2B5EF4-FFF2-40B4-BE49-F238E27FC236}">
                <a16:creationId xmlns:a16="http://schemas.microsoft.com/office/drawing/2014/main" id="{DE1BE37B-2A62-457E-8389-E2B476A1B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1" y="2294987"/>
            <a:ext cx="1000356" cy="5868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>
              <a:spcBef>
                <a:spcPts val="350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College of Agriculture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124925E-2102-4F35-B804-AE99B2AEFA21}"/>
              </a:ext>
            </a:extLst>
          </p:cNvPr>
          <p:cNvCxnSpPr>
            <a:cxnSpLocks/>
            <a:endCxn id="52" idx="0"/>
          </p:cNvCxnSpPr>
          <p:nvPr/>
        </p:nvCxnSpPr>
        <p:spPr>
          <a:xfrm>
            <a:off x="1798639" y="2127391"/>
            <a:ext cx="0" cy="1675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_s2084"/>
          <p:cNvSpPr>
            <a:spLocks noChangeArrowheads="1"/>
          </p:cNvSpPr>
          <p:nvPr/>
        </p:nvSpPr>
        <p:spPr bwMode="auto">
          <a:xfrm>
            <a:off x="1295400" y="2294988"/>
            <a:ext cx="1006477" cy="5937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>
              <a:spcBef>
                <a:spcPts val="350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College of Arts &amp; Architecture</a:t>
            </a:r>
            <a:endParaRPr lang="en-US" sz="9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_s2087">
            <a:extLst>
              <a:ext uri="{FF2B5EF4-FFF2-40B4-BE49-F238E27FC236}">
                <a16:creationId xmlns:a16="http://schemas.microsoft.com/office/drawing/2014/main" id="{BB0E528C-74CE-4E82-BABD-CB44119ED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1" y="2958872"/>
            <a:ext cx="1011554" cy="118450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45720" rIns="0" bIns="0" anchor="t" anchorCtr="0"/>
          <a:lstStyle/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* Jay Szott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Paul Hoglund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Anne Loi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----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Chris Leonti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John Sully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512D6727-C627-4698-9F60-B13C39182928}"/>
              </a:ext>
            </a:extLst>
          </p:cNvPr>
          <p:cNvCxnSpPr>
            <a:cxnSpLocks/>
            <a:stCxn id="99" idx="2"/>
          </p:cNvCxnSpPr>
          <p:nvPr/>
        </p:nvCxnSpPr>
        <p:spPr>
          <a:xfrm>
            <a:off x="4569874" y="1616078"/>
            <a:ext cx="0" cy="501424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_s2087">
            <a:extLst>
              <a:ext uri="{FF2B5EF4-FFF2-40B4-BE49-F238E27FC236}">
                <a16:creationId xmlns:a16="http://schemas.microsoft.com/office/drawing/2014/main" id="{B099E55D-D76C-4146-9374-262767161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951352"/>
            <a:ext cx="1015793" cy="119220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45720" rIns="0" bIns="0" anchor="t" anchorCtr="0"/>
          <a:lstStyle/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* Joshua McRae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Anne Loi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Vacant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1803161-2AEA-4ACF-BD00-D63786C887D2}"/>
              </a:ext>
            </a:extLst>
          </p:cNvPr>
          <p:cNvCxnSpPr>
            <a:cxnSpLocks/>
            <a:endCxn id="50" idx="0"/>
          </p:cNvCxnSpPr>
          <p:nvPr/>
        </p:nvCxnSpPr>
        <p:spPr>
          <a:xfrm>
            <a:off x="2857042" y="2133849"/>
            <a:ext cx="2668" cy="1611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_s2084">
            <a:extLst>
              <a:ext uri="{FF2B5EF4-FFF2-40B4-BE49-F238E27FC236}">
                <a16:creationId xmlns:a16="http://schemas.microsoft.com/office/drawing/2014/main" id="{39EA83D5-D301-4E56-A2EA-5746E0A4B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294987"/>
            <a:ext cx="995019" cy="593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>
              <a:spcBef>
                <a:spcPts val="350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NACOE (Engineering)</a:t>
            </a:r>
          </a:p>
        </p:txBody>
      </p:sp>
      <p:sp>
        <p:nvSpPr>
          <p:cNvPr id="51" name="_s2087">
            <a:extLst>
              <a:ext uri="{FF2B5EF4-FFF2-40B4-BE49-F238E27FC236}">
                <a16:creationId xmlns:a16="http://schemas.microsoft.com/office/drawing/2014/main" id="{F2E68DA0-54AC-459E-90E4-05B25D30E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2972" y="2951170"/>
            <a:ext cx="978948" cy="119220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45720" rIns="0" bIns="0" anchor="t" anchorCtr="0"/>
          <a:lstStyle/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* Nick Schrunk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Scott Dowdle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Adam Henry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Ernest Visser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-----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Luca Allaria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78D077D-F34B-407B-8F2A-F5C28263A17D}"/>
              </a:ext>
            </a:extLst>
          </p:cNvPr>
          <p:cNvCxnSpPr>
            <a:cxnSpLocks/>
            <a:endCxn id="54" idx="0"/>
          </p:cNvCxnSpPr>
          <p:nvPr/>
        </p:nvCxnSpPr>
        <p:spPr>
          <a:xfrm>
            <a:off x="3923916" y="2117502"/>
            <a:ext cx="0" cy="1774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_s2084">
            <a:extLst>
              <a:ext uri="{FF2B5EF4-FFF2-40B4-BE49-F238E27FC236}">
                <a16:creationId xmlns:a16="http://schemas.microsoft.com/office/drawing/2014/main" id="{548E40C8-BA12-4B3D-93FC-2812F1AE8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294989"/>
            <a:ext cx="989832" cy="5937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>
              <a:spcBef>
                <a:spcPts val="350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College of Letters &amp; Science</a:t>
            </a:r>
            <a:endParaRPr lang="en-US" sz="9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_s2087">
            <a:extLst>
              <a:ext uri="{FF2B5EF4-FFF2-40B4-BE49-F238E27FC236}">
                <a16:creationId xmlns:a16="http://schemas.microsoft.com/office/drawing/2014/main" id="{F64E3865-0B47-4007-8FE0-77C47E6AB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948338"/>
            <a:ext cx="989832" cy="119503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45720" rIns="0" bIns="0" anchor="t" anchorCtr="0"/>
          <a:lstStyle/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* Mike Wright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Jeremy Gay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Kyle Labelle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F642A23-8427-4021-8C8E-AC71BEE4D6DE}"/>
              </a:ext>
            </a:extLst>
          </p:cNvPr>
          <p:cNvCxnSpPr>
            <a:cxnSpLocks/>
            <a:endCxn id="61" idx="0"/>
          </p:cNvCxnSpPr>
          <p:nvPr/>
        </p:nvCxnSpPr>
        <p:spPr>
          <a:xfrm flipH="1">
            <a:off x="4993637" y="2131394"/>
            <a:ext cx="2342" cy="1569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_s2084">
            <a:extLst>
              <a:ext uri="{FF2B5EF4-FFF2-40B4-BE49-F238E27FC236}">
                <a16:creationId xmlns:a16="http://schemas.microsoft.com/office/drawing/2014/main" id="{DE040257-E8C3-49D6-8428-3016B3C33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288351"/>
            <a:ext cx="995673" cy="6004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>
              <a:spcBef>
                <a:spcPts val="350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College of Nursing</a:t>
            </a:r>
          </a:p>
        </p:txBody>
      </p:sp>
      <p:sp>
        <p:nvSpPr>
          <p:cNvPr id="62" name="_s2087">
            <a:extLst>
              <a:ext uri="{FF2B5EF4-FFF2-40B4-BE49-F238E27FC236}">
                <a16:creationId xmlns:a16="http://schemas.microsoft.com/office/drawing/2014/main" id="{2FE60372-B801-4FC2-9EFE-83131C5AC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2162" y="2947407"/>
            <a:ext cx="981245" cy="119503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45720" rIns="0" bIns="0" anchor="t" anchorCtr="0"/>
          <a:lstStyle/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* Porsche Riley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402CAF8-4526-4DC2-888C-43746A9EAB11}"/>
              </a:ext>
            </a:extLst>
          </p:cNvPr>
          <p:cNvCxnSpPr>
            <a:cxnSpLocks/>
            <a:endCxn id="66" idx="0"/>
          </p:cNvCxnSpPr>
          <p:nvPr/>
        </p:nvCxnSpPr>
        <p:spPr>
          <a:xfrm>
            <a:off x="6062778" y="2117502"/>
            <a:ext cx="0" cy="1708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_s2084">
            <a:extLst>
              <a:ext uri="{FF2B5EF4-FFF2-40B4-BE49-F238E27FC236}">
                <a16:creationId xmlns:a16="http://schemas.microsoft.com/office/drawing/2014/main" id="{B566095E-55B5-4E3C-969E-D0387755E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288352"/>
            <a:ext cx="1000356" cy="6004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>
              <a:spcBef>
                <a:spcPts val="350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College of EHHD</a:t>
            </a:r>
            <a:endParaRPr lang="en-US" sz="9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_s2087">
            <a:extLst>
              <a:ext uri="{FF2B5EF4-FFF2-40B4-BE49-F238E27FC236}">
                <a16:creationId xmlns:a16="http://schemas.microsoft.com/office/drawing/2014/main" id="{5792C291-A8DE-487A-95B8-5E6EF2AFA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8015" y="2947407"/>
            <a:ext cx="989833" cy="119596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45720" rIns="0" bIns="0" anchor="t" anchorCtr="0"/>
          <a:lstStyle/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No Positions</a:t>
            </a: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------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* Jay </a:t>
            </a:r>
            <a:r>
              <a:rPr lang="en-US" sz="800" dirty="0" err="1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Szott</a:t>
            </a:r>
            <a:endParaRPr lang="en-US" sz="800" dirty="0">
              <a:solidFill>
                <a:prstClr val="black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AD33BEA-65DE-42CD-A673-C8C4CFCBAF08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7140777" y="2117502"/>
            <a:ext cx="0" cy="1693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_s2084">
            <a:extLst>
              <a:ext uri="{FF2B5EF4-FFF2-40B4-BE49-F238E27FC236}">
                <a16:creationId xmlns:a16="http://schemas.microsoft.com/office/drawing/2014/main" id="{9A911378-0338-4ECE-A440-D8C408944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599" y="2286803"/>
            <a:ext cx="1000356" cy="6004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>
              <a:spcBef>
                <a:spcPts val="350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College of Business</a:t>
            </a:r>
          </a:p>
        </p:txBody>
      </p:sp>
      <p:sp>
        <p:nvSpPr>
          <p:cNvPr id="70" name="_s2087">
            <a:extLst>
              <a:ext uri="{FF2B5EF4-FFF2-40B4-BE49-F238E27FC236}">
                <a16:creationId xmlns:a16="http://schemas.microsoft.com/office/drawing/2014/main" id="{FCD260D5-40B9-4664-8258-B841B496B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946477"/>
            <a:ext cx="1011555" cy="119596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45720" rIns="0" bIns="0" anchor="t" anchorCtr="0"/>
          <a:lstStyle/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No Positions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------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* Josh McRae</a:t>
            </a: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1113" marR="41910" defTabSz="968375">
              <a:spcBef>
                <a:spcPts val="0"/>
              </a:spcBef>
            </a:pP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83FEED0-FC84-4F37-A7D9-3A940E364B39}"/>
              </a:ext>
            </a:extLst>
          </p:cNvPr>
          <p:cNvCxnSpPr>
            <a:cxnSpLocks/>
          </p:cNvCxnSpPr>
          <p:nvPr/>
        </p:nvCxnSpPr>
        <p:spPr>
          <a:xfrm flipV="1">
            <a:off x="124098" y="4306707"/>
            <a:ext cx="8077597" cy="18871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EE2E3E1-FFC9-44E5-BD69-92F11DC66F86}"/>
              </a:ext>
            </a:extLst>
          </p:cNvPr>
          <p:cNvCxnSpPr>
            <a:cxnSpLocks/>
            <a:endCxn id="78" idx="0"/>
          </p:cNvCxnSpPr>
          <p:nvPr/>
        </p:nvCxnSpPr>
        <p:spPr>
          <a:xfrm>
            <a:off x="8220326" y="2120445"/>
            <a:ext cx="0" cy="1635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_s2084">
            <a:extLst>
              <a:ext uri="{FF2B5EF4-FFF2-40B4-BE49-F238E27FC236}">
                <a16:creationId xmlns:a16="http://schemas.microsoft.com/office/drawing/2014/main" id="{4A39FA10-19B8-4889-9CF4-7B2EE44C1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0148" y="2284038"/>
            <a:ext cx="1000356" cy="5984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>
              <a:spcBef>
                <a:spcPts val="350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Gallatin College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3BAC68AC-7EAE-44CD-B720-F5485A0A1873}"/>
              </a:ext>
            </a:extLst>
          </p:cNvPr>
          <p:cNvCxnSpPr>
            <a:cxnSpLocks/>
            <a:endCxn id="80" idx="0"/>
          </p:cNvCxnSpPr>
          <p:nvPr/>
        </p:nvCxnSpPr>
        <p:spPr>
          <a:xfrm>
            <a:off x="734378" y="4325576"/>
            <a:ext cx="0" cy="1530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_s2084">
            <a:extLst>
              <a:ext uri="{FF2B5EF4-FFF2-40B4-BE49-F238E27FC236}">
                <a16:creationId xmlns:a16="http://schemas.microsoft.com/office/drawing/2014/main" id="{9FBC734E-AAE7-48D1-AFD2-2C4BECAB9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478634"/>
            <a:ext cx="1011556" cy="6090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>
              <a:spcBef>
                <a:spcPts val="350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Library Team</a:t>
            </a:r>
            <a:endParaRPr lang="en-US" sz="9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_s2087">
            <a:extLst>
              <a:ext uri="{FF2B5EF4-FFF2-40B4-BE49-F238E27FC236}">
                <a16:creationId xmlns:a16="http://schemas.microsoft.com/office/drawing/2014/main" id="{1DE773AF-3DD8-4CAC-9AC9-29C557010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8949" y="2954297"/>
            <a:ext cx="1011555" cy="1202864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45720" rIns="0" bIns="0" anchor="t" anchorCtr="0"/>
          <a:lstStyle/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No Positions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-------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* Peter Martinson</a:t>
            </a: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_s2087">
            <a:extLst>
              <a:ext uri="{FF2B5EF4-FFF2-40B4-BE49-F238E27FC236}">
                <a16:creationId xmlns:a16="http://schemas.microsoft.com/office/drawing/2014/main" id="{C57A87D6-8F62-4DDF-9C3D-79EB2E4F4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144698"/>
            <a:ext cx="1011555" cy="134477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45720" rIns="0" bIns="0" anchor="t" anchorCtr="0"/>
          <a:lstStyle/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Brian Lamb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Vacant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------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* Doralyn Rossmann</a:t>
            </a: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8AC8BC0-7202-4AB0-9135-781958D626AE}"/>
              </a:ext>
            </a:extLst>
          </p:cNvPr>
          <p:cNvCxnSpPr>
            <a:cxnSpLocks/>
            <a:endCxn id="89" idx="0"/>
          </p:cNvCxnSpPr>
          <p:nvPr/>
        </p:nvCxnSpPr>
        <p:spPr>
          <a:xfrm>
            <a:off x="1803512" y="4314371"/>
            <a:ext cx="0" cy="1642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_s2084">
            <a:extLst>
              <a:ext uri="{FF2B5EF4-FFF2-40B4-BE49-F238E27FC236}">
                <a16:creationId xmlns:a16="http://schemas.microsoft.com/office/drawing/2014/main" id="{A11547BF-D4E5-47DF-BB07-123F22882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334" y="4478634"/>
            <a:ext cx="1000356" cy="6090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>
              <a:spcBef>
                <a:spcPts val="350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ATO Team</a:t>
            </a:r>
          </a:p>
        </p:txBody>
      </p:sp>
      <p:sp>
        <p:nvSpPr>
          <p:cNvPr id="93" name="_s2087">
            <a:extLst>
              <a:ext uri="{FF2B5EF4-FFF2-40B4-BE49-F238E27FC236}">
                <a16:creationId xmlns:a16="http://schemas.microsoft.com/office/drawing/2014/main" id="{1F13D60D-AFEE-4FD4-AC1E-C05A9B12F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44698"/>
            <a:ext cx="1008289" cy="134477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45720" rIns="0" bIns="0" anchor="t" anchorCtr="0"/>
          <a:lstStyle/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Vacant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83205AE2-3D89-49DF-BC7F-ECB61F98B97C}"/>
              </a:ext>
            </a:extLst>
          </p:cNvPr>
          <p:cNvCxnSpPr>
            <a:cxnSpLocks/>
            <a:endCxn id="95" idx="0"/>
          </p:cNvCxnSpPr>
          <p:nvPr/>
        </p:nvCxnSpPr>
        <p:spPr>
          <a:xfrm>
            <a:off x="2862379" y="4314371"/>
            <a:ext cx="0" cy="1608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_s2084">
            <a:extLst>
              <a:ext uri="{FF2B5EF4-FFF2-40B4-BE49-F238E27FC236}">
                <a16:creationId xmlns:a16="http://schemas.microsoft.com/office/drawing/2014/main" id="{C908B2E7-8968-4500-A621-C6CFD6D29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475229"/>
            <a:ext cx="1000358" cy="6090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>
              <a:spcBef>
                <a:spcPts val="350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Administrative Services</a:t>
            </a:r>
            <a:endParaRPr lang="en-US" sz="9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_s2087">
            <a:extLst>
              <a:ext uri="{FF2B5EF4-FFF2-40B4-BE49-F238E27FC236}">
                <a16:creationId xmlns:a16="http://schemas.microsoft.com/office/drawing/2014/main" id="{1B737600-FAD9-488E-95DE-5FA362E9C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804" y="5142932"/>
            <a:ext cx="985520" cy="1346544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45720" rIns="0" bIns="0" anchor="t" anchorCtr="0"/>
          <a:lstStyle/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* Tracy Simonson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Nathaniel Briggs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Sam Pehl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Kay </a:t>
            </a:r>
            <a:r>
              <a:rPr lang="en-US" sz="800" dirty="0" err="1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Spokas</a:t>
            </a:r>
            <a:endParaRPr lang="en-US" sz="800" dirty="0">
              <a:solidFill>
                <a:prstClr val="black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Vacant (x2)</a:t>
            </a:r>
          </a:p>
          <a:p>
            <a:pPr marL="11113" marR="41910" defTabSz="968375">
              <a:spcBef>
                <a:spcPts val="0"/>
              </a:spcBef>
            </a:pPr>
            <a:endParaRPr lang="en-US" sz="800" dirty="0">
              <a:solidFill>
                <a:prstClr val="black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3ECAA6A-26D1-4EAD-A730-E487003FAD06}"/>
              </a:ext>
            </a:extLst>
          </p:cNvPr>
          <p:cNvCxnSpPr>
            <a:cxnSpLocks/>
            <a:endCxn id="101" idx="0"/>
          </p:cNvCxnSpPr>
          <p:nvPr/>
        </p:nvCxnSpPr>
        <p:spPr>
          <a:xfrm>
            <a:off x="3929178" y="4317847"/>
            <a:ext cx="0" cy="15733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_s2084">
            <a:extLst>
              <a:ext uri="{FF2B5EF4-FFF2-40B4-BE49-F238E27FC236}">
                <a16:creationId xmlns:a16="http://schemas.microsoft.com/office/drawing/2014/main" id="{DFBE8DAA-146D-479B-81E4-D130E6D1A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475186"/>
            <a:ext cx="1000356" cy="6090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>
              <a:spcBef>
                <a:spcPts val="350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University </a:t>
            </a:r>
            <a:r>
              <a:rPr lang="en-US" sz="9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Svs</a:t>
            </a: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 (Facilities)</a:t>
            </a:r>
          </a:p>
        </p:txBody>
      </p:sp>
      <p:sp>
        <p:nvSpPr>
          <p:cNvPr id="102" name="_s2087">
            <a:extLst>
              <a:ext uri="{FF2B5EF4-FFF2-40B4-BE49-F238E27FC236}">
                <a16:creationId xmlns:a16="http://schemas.microsoft.com/office/drawing/2014/main" id="{C17EDAFE-C7AD-4C44-806B-CFB469F2D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148892"/>
            <a:ext cx="1000357" cy="1346544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45720" rIns="0" bIns="0" anchor="t" anchorCtr="0"/>
          <a:lstStyle/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* Peter Martinson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Daniel House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Jeffery Joyce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Julie Snapp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Kathleen Taylor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95DABB54-E902-4FC5-8788-A25366715C05}"/>
              </a:ext>
            </a:extLst>
          </p:cNvPr>
          <p:cNvCxnSpPr>
            <a:cxnSpLocks/>
            <a:endCxn id="107" idx="0"/>
          </p:cNvCxnSpPr>
          <p:nvPr/>
        </p:nvCxnSpPr>
        <p:spPr>
          <a:xfrm flipH="1">
            <a:off x="5001578" y="4314371"/>
            <a:ext cx="2" cy="1535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_s2084">
            <a:extLst>
              <a:ext uri="{FF2B5EF4-FFF2-40B4-BE49-F238E27FC236}">
                <a16:creationId xmlns:a16="http://schemas.microsoft.com/office/drawing/2014/main" id="{F1828529-821C-4219-813A-0395A7B40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467916"/>
            <a:ext cx="1011556" cy="6090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>
              <a:spcBef>
                <a:spcPts val="350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Student Success</a:t>
            </a:r>
            <a:endParaRPr lang="en-US" sz="9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_s2087">
            <a:extLst>
              <a:ext uri="{FF2B5EF4-FFF2-40B4-BE49-F238E27FC236}">
                <a16:creationId xmlns:a16="http://schemas.microsoft.com/office/drawing/2014/main" id="{CC8D5562-4C19-4165-8B57-CFFAF25EF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1" y="5141917"/>
            <a:ext cx="1011555" cy="135351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45720" rIns="0" bIns="0" anchor="t" anchorCtr="0"/>
          <a:lstStyle/>
          <a:p>
            <a:pPr marL="11113" marR="41910" defTabSz="968375">
              <a:spcBef>
                <a:spcPts val="0"/>
              </a:spcBef>
            </a:pPr>
            <a:r>
              <a:rPr lang="en-US" sz="7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* </a:t>
            </a:r>
            <a:r>
              <a:rPr lang="en-US" sz="700" dirty="0" err="1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Alfons</a:t>
            </a:r>
            <a:r>
              <a:rPr lang="en-US" sz="7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 </a:t>
            </a:r>
            <a:r>
              <a:rPr lang="en-US" sz="700" dirty="0" err="1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Steark</a:t>
            </a:r>
            <a:endParaRPr lang="en-US" sz="700" dirty="0">
              <a:solidFill>
                <a:prstClr val="black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marL="11113" marR="41910" defTabSz="968375">
              <a:spcBef>
                <a:spcPts val="0"/>
              </a:spcBef>
            </a:pPr>
            <a:r>
              <a:rPr lang="en-US" sz="7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Jessica Baker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7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Steve Burke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7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Joseph Daysen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7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Rita Larby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7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Jennifer Moser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7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Josh Mullins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7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Timothy Rivers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7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-----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7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Dave Clark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7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Ashley Irion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7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Ty Atwater</a:t>
            </a:r>
          </a:p>
          <a:p>
            <a:pPr marL="11113" marR="41910" defTabSz="968375">
              <a:spcBef>
                <a:spcPts val="0"/>
              </a:spcBef>
            </a:pPr>
            <a:endParaRPr lang="en-US" sz="800" dirty="0">
              <a:solidFill>
                <a:prstClr val="black"/>
              </a:solidFill>
              <a:latin typeface="Century Gothic" panose="020B0502020202020204" pitchFamily="34" charset="0"/>
              <a:cs typeface="Times New Roman" pitchFamily="18" charset="0"/>
            </a:endParaRPr>
          </a:p>
          <a:p>
            <a:pPr marL="11113" marR="41910" defTabSz="968375">
              <a:spcBef>
                <a:spcPts val="0"/>
              </a:spcBef>
            </a:pPr>
            <a:endParaRPr lang="en-US" sz="800" dirty="0">
              <a:solidFill>
                <a:prstClr val="black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5025D191-7FE1-4EFD-8446-441992562D9C}"/>
              </a:ext>
            </a:extLst>
          </p:cNvPr>
          <p:cNvCxnSpPr>
            <a:cxnSpLocks/>
            <a:endCxn id="145" idx="0"/>
          </p:cNvCxnSpPr>
          <p:nvPr/>
        </p:nvCxnSpPr>
        <p:spPr>
          <a:xfrm flipH="1">
            <a:off x="6062778" y="4308928"/>
            <a:ext cx="2352" cy="1589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_s2084">
            <a:extLst>
              <a:ext uri="{FF2B5EF4-FFF2-40B4-BE49-F238E27FC236}">
                <a16:creationId xmlns:a16="http://schemas.microsoft.com/office/drawing/2014/main" id="{95825081-BF9D-48A4-8D42-FF7B53FBB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467916"/>
            <a:ext cx="1000356" cy="6090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>
              <a:spcBef>
                <a:spcPts val="350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Research Team</a:t>
            </a:r>
          </a:p>
        </p:txBody>
      </p:sp>
      <p:sp>
        <p:nvSpPr>
          <p:cNvPr id="146" name="_s2087">
            <a:extLst>
              <a:ext uri="{FF2B5EF4-FFF2-40B4-BE49-F238E27FC236}">
                <a16:creationId xmlns:a16="http://schemas.microsoft.com/office/drawing/2014/main" id="{2DDB8BBA-9807-4C7F-AE30-5CE26092A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141917"/>
            <a:ext cx="985520" cy="134755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45720" rIns="0" bIns="0" anchor="t" anchorCtr="0"/>
          <a:lstStyle/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No Positions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------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* Leslie Schmidt 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Ken Kurtenbach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itchFamily="18" charset="0"/>
              </a:rPr>
              <a:t>Angie Howlett</a:t>
            </a:r>
          </a:p>
          <a:p>
            <a:pPr marL="11113" marR="41910" defTabSz="968375">
              <a:spcBef>
                <a:spcPts val="0"/>
              </a:spcBef>
            </a:pP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1113" marR="41910" defTabSz="968375">
              <a:spcBef>
                <a:spcPts val="0"/>
              </a:spcBef>
            </a:pP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BFCCC85-60C8-4C54-85BD-E8AE16B2EC55}"/>
              </a:ext>
            </a:extLst>
          </p:cNvPr>
          <p:cNvSpPr txBox="1"/>
          <p:nvPr/>
        </p:nvSpPr>
        <p:spPr>
          <a:xfrm>
            <a:off x="6524656" y="6581448"/>
            <a:ext cx="22621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/>
              <a:t>* Denotes Strategic IT Managing Partner</a:t>
            </a: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90BB69E7-8BA1-4B60-9BE5-17E68AFB945C}"/>
              </a:ext>
            </a:extLst>
          </p:cNvPr>
          <p:cNvCxnSpPr>
            <a:cxnSpLocks/>
            <a:endCxn id="148" idx="0"/>
          </p:cNvCxnSpPr>
          <p:nvPr/>
        </p:nvCxnSpPr>
        <p:spPr>
          <a:xfrm>
            <a:off x="7129578" y="4307816"/>
            <a:ext cx="0" cy="160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_s2084">
            <a:extLst>
              <a:ext uri="{FF2B5EF4-FFF2-40B4-BE49-F238E27FC236}">
                <a16:creationId xmlns:a16="http://schemas.microsoft.com/office/drawing/2014/main" id="{C22BD2CC-26AB-4D98-A9C7-1B8A0C447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467916"/>
            <a:ext cx="1000356" cy="6090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>
              <a:spcBef>
                <a:spcPts val="350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Auxiliary </a:t>
            </a:r>
          </a:p>
          <a:p>
            <a:pPr>
              <a:spcBef>
                <a:spcPts val="350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Services</a:t>
            </a:r>
          </a:p>
        </p:txBody>
      </p:sp>
      <p:sp>
        <p:nvSpPr>
          <p:cNvPr id="150" name="_s2087">
            <a:extLst>
              <a:ext uri="{FF2B5EF4-FFF2-40B4-BE49-F238E27FC236}">
                <a16:creationId xmlns:a16="http://schemas.microsoft.com/office/drawing/2014/main" id="{4B859938-D4F2-48EB-8B73-2BFA0D2F2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148893"/>
            <a:ext cx="1000356" cy="134058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45720" rIns="0" bIns="0" anchor="t" anchorCtr="0"/>
          <a:lstStyle/>
          <a:p>
            <a:pPr marL="11113" marR="41910" defTabSz="968375">
              <a:spcBef>
                <a:spcPts val="0"/>
              </a:spcBef>
            </a:pPr>
            <a:r>
              <a:rPr lang="en-US" sz="700" dirty="0">
                <a:latin typeface="Century Gothic" panose="020B0502020202020204" pitchFamily="34" charset="0"/>
                <a:cs typeface="Arial" panose="020B0604020202020204" pitchFamily="34" charset="0"/>
              </a:rPr>
              <a:t>* Steve Miller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700" dirty="0">
                <a:latin typeface="Century Gothic" panose="020B0502020202020204" pitchFamily="34" charset="0"/>
                <a:cs typeface="Arial" panose="020B0604020202020204" pitchFamily="34" charset="0"/>
              </a:rPr>
              <a:t>---------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700" dirty="0">
                <a:latin typeface="Century Gothic" panose="020B0502020202020204" pitchFamily="34" charset="0"/>
                <a:cs typeface="Arial" panose="020B0604020202020204" pitchFamily="34" charset="0"/>
              </a:rPr>
              <a:t>Catherine Varnes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700" dirty="0">
                <a:latin typeface="Century Gothic" panose="020B0502020202020204" pitchFamily="34" charset="0"/>
                <a:cs typeface="Arial" panose="020B0604020202020204" pitchFamily="34" charset="0"/>
              </a:rPr>
              <a:t>Jason Drake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700" dirty="0">
                <a:latin typeface="Century Gothic" panose="020B0502020202020204" pitchFamily="34" charset="0"/>
                <a:cs typeface="Arial" panose="020B0604020202020204" pitchFamily="34" charset="0"/>
              </a:rPr>
              <a:t>Mike Coble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700" dirty="0">
                <a:latin typeface="Century Gothic" panose="020B0502020202020204" pitchFamily="34" charset="0"/>
                <a:cs typeface="Arial" panose="020B0604020202020204" pitchFamily="34" charset="0"/>
              </a:rPr>
              <a:t>Jason Stein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700" dirty="0">
                <a:latin typeface="Century Gothic" panose="020B0502020202020204" pitchFamily="34" charset="0"/>
                <a:cs typeface="Arial" panose="020B0604020202020204" pitchFamily="34" charset="0"/>
              </a:rPr>
              <a:t>Tim Rivers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700" dirty="0">
                <a:latin typeface="Century Gothic" panose="020B0502020202020204" pitchFamily="34" charset="0"/>
                <a:cs typeface="Arial" panose="020B0604020202020204" pitchFamily="34" charset="0"/>
              </a:rPr>
              <a:t>Mark Kuhn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700" dirty="0">
                <a:latin typeface="Century Gothic" panose="020B0502020202020204" pitchFamily="34" charset="0"/>
                <a:cs typeface="Arial" panose="020B0604020202020204" pitchFamily="34" charset="0"/>
              </a:rPr>
              <a:t>Bill Martin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700" dirty="0">
                <a:latin typeface="Century Gothic" panose="020B0502020202020204" pitchFamily="34" charset="0"/>
                <a:cs typeface="Arial" panose="020B0604020202020204" pitchFamily="34" charset="0"/>
              </a:rPr>
              <a:t>Dexter Van Keuren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700" dirty="0">
                <a:latin typeface="Century Gothic" panose="020B0502020202020204" pitchFamily="34" charset="0"/>
                <a:cs typeface="Arial" panose="020B0604020202020204" pitchFamily="34" charset="0"/>
              </a:rPr>
              <a:t>Phil Lutton</a:t>
            </a:r>
          </a:p>
          <a:p>
            <a:pPr marL="11113" marR="41910" defTabSz="968375">
              <a:spcBef>
                <a:spcPts val="0"/>
              </a:spcBef>
            </a:pP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0" name="Straight Connector 73">
            <a:extLst>
              <a:ext uri="{FF2B5EF4-FFF2-40B4-BE49-F238E27FC236}">
                <a16:creationId xmlns:a16="http://schemas.microsoft.com/office/drawing/2014/main" id="{95D085E3-D404-4086-9A88-15D1CC016A65}"/>
              </a:ext>
            </a:extLst>
          </p:cNvPr>
          <p:cNvCxnSpPr>
            <a:cxnSpLocks/>
            <a:stCxn id="99" idx="3"/>
            <a:endCxn id="105" idx="1"/>
          </p:cNvCxnSpPr>
          <p:nvPr/>
        </p:nvCxnSpPr>
        <p:spPr>
          <a:xfrm>
            <a:off x="5405947" y="1265264"/>
            <a:ext cx="385253" cy="28392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_s2073">
            <a:extLst>
              <a:ext uri="{FF2B5EF4-FFF2-40B4-BE49-F238E27FC236}">
                <a16:creationId xmlns:a16="http://schemas.microsoft.com/office/drawing/2014/main" id="{C2F0D555-69F0-41E8-8D6F-29CEB4AE3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914450"/>
            <a:ext cx="1672147" cy="701628"/>
          </a:xfrm>
          <a:prstGeom prst="rect">
            <a:avLst/>
          </a:prstGeom>
          <a:noFill/>
          <a:ln w="19050" cmpd="thickThin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>
              <a:spcBef>
                <a:spcPts val="0"/>
              </a:spcBef>
            </a:pPr>
            <a:r>
              <a:rPr lang="en-US" sz="1000" b="1" dirty="0">
                <a:latin typeface="Century Gothic" panose="020B0502020202020204" pitchFamily="34" charset="0"/>
                <a:cs typeface="Arial" panose="020B0604020202020204" pitchFamily="34" charset="0"/>
              </a:rPr>
              <a:t>Vice President</a:t>
            </a:r>
          </a:p>
          <a:p>
            <a:pPr>
              <a:spcBef>
                <a:spcPts val="0"/>
              </a:spcBef>
            </a:pPr>
            <a:r>
              <a:rPr lang="en-US" sz="1000" b="1" dirty="0">
                <a:latin typeface="Century Gothic" panose="020B0502020202020204" pitchFamily="34" charset="0"/>
                <a:cs typeface="Arial" panose="020B0604020202020204" pitchFamily="34" charset="0"/>
              </a:rPr>
              <a:t>Information Technology</a:t>
            </a:r>
            <a:endParaRPr lang="en-US" sz="10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10"/>
              </a:spcBef>
            </a:pPr>
            <a:r>
              <a:rPr lang="en-US" sz="1000" dirty="0">
                <a:latin typeface="Century Gothic" panose="020B0502020202020204" pitchFamily="34" charset="0"/>
                <a:cs typeface="Arial" panose="020B0604020202020204" pitchFamily="34" charset="0"/>
              </a:rPr>
              <a:t>Mike Trotter</a:t>
            </a:r>
            <a:endParaRPr lang="en-US" sz="1000" dirty="0">
              <a:solidFill>
                <a:prstClr val="black"/>
              </a:solidFill>
              <a:latin typeface="Calibri"/>
              <a:cs typeface="Tahoma" pitchFamily="34" charset="0"/>
            </a:endParaRPr>
          </a:p>
        </p:txBody>
      </p:sp>
      <p:sp>
        <p:nvSpPr>
          <p:cNvPr id="104" name="_s2084">
            <a:extLst>
              <a:ext uri="{FF2B5EF4-FFF2-40B4-BE49-F238E27FC236}">
                <a16:creationId xmlns:a16="http://schemas.microsoft.com/office/drawing/2014/main" id="{1B1AD615-7219-48EF-8FDA-5B24E08D9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445" y="1345786"/>
            <a:ext cx="1485938" cy="406814"/>
          </a:xfrm>
          <a:prstGeom prst="rect">
            <a:avLst/>
          </a:prstGeom>
          <a:noFill/>
          <a:ln w="9525" cmpd="thickThin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 marL="12065" marR="5080" indent="-3810">
              <a:lnSpc>
                <a:spcPct val="102400"/>
              </a:lnSpc>
              <a:spcBef>
                <a:spcPts val="5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Associate CIO</a:t>
            </a:r>
          </a:p>
          <a:p>
            <a:pPr marL="12065" marR="5080" indent="-3810">
              <a:lnSpc>
                <a:spcPct val="102400"/>
              </a:lnSpc>
              <a:spcBef>
                <a:spcPts val="5"/>
              </a:spcBef>
            </a:pPr>
            <a:r>
              <a:rPr lang="en-US" sz="900" dirty="0">
                <a:latin typeface="Century Gothic" panose="020B0502020202020204" pitchFamily="34" charset="0"/>
                <a:cs typeface="Arial" panose="020B0604020202020204" pitchFamily="34" charset="0"/>
              </a:rPr>
              <a:t>Adam Edelman</a:t>
            </a:r>
          </a:p>
        </p:txBody>
      </p:sp>
      <p:sp>
        <p:nvSpPr>
          <p:cNvPr id="105" name="_s2077">
            <a:extLst>
              <a:ext uri="{FF2B5EF4-FFF2-40B4-BE49-F238E27FC236}">
                <a16:creationId xmlns:a16="http://schemas.microsoft.com/office/drawing/2014/main" id="{4C354BC5-58D0-4B5E-A809-E132C947B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345786"/>
            <a:ext cx="1423244" cy="406814"/>
          </a:xfrm>
          <a:prstGeom prst="rect">
            <a:avLst/>
          </a:prstGeom>
          <a:noFill/>
          <a:ln w="9525" cmpd="thickThin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 marL="12065" marR="5080" indent="-3810">
              <a:lnSpc>
                <a:spcPct val="102400"/>
              </a:lnSpc>
              <a:spcBef>
                <a:spcPts val="5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Executive Assistant</a:t>
            </a:r>
          </a:p>
          <a:p>
            <a:pPr marL="12065" marR="5080" indent="-3810">
              <a:lnSpc>
                <a:spcPct val="102400"/>
              </a:lnSpc>
              <a:spcBef>
                <a:spcPts val="5"/>
              </a:spcBef>
            </a:pPr>
            <a:r>
              <a:rPr lang="en-US" sz="900" dirty="0">
                <a:latin typeface="Century Gothic" panose="020B0502020202020204" pitchFamily="34" charset="0"/>
                <a:cs typeface="Arial" panose="020B0604020202020204" pitchFamily="34" charset="0"/>
              </a:rPr>
              <a:t>Vacant</a:t>
            </a:r>
          </a:p>
        </p:txBody>
      </p:sp>
      <p:cxnSp>
        <p:nvCxnSpPr>
          <p:cNvPr id="108" name="Connector: Elbow 107">
            <a:extLst>
              <a:ext uri="{FF2B5EF4-FFF2-40B4-BE49-F238E27FC236}">
                <a16:creationId xmlns:a16="http://schemas.microsoft.com/office/drawing/2014/main" id="{8B48C14B-937B-4041-95E0-7AB82CA1B2C3}"/>
              </a:ext>
            </a:extLst>
          </p:cNvPr>
          <p:cNvCxnSpPr>
            <a:cxnSpLocks/>
            <a:stCxn id="104" idx="3"/>
            <a:endCxn id="99" idx="1"/>
          </p:cNvCxnSpPr>
          <p:nvPr/>
        </p:nvCxnSpPr>
        <p:spPr>
          <a:xfrm flipV="1">
            <a:off x="3345383" y="1265264"/>
            <a:ext cx="388417" cy="28392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_s2077">
            <a:extLst>
              <a:ext uri="{FF2B5EF4-FFF2-40B4-BE49-F238E27FC236}">
                <a16:creationId xmlns:a16="http://schemas.microsoft.com/office/drawing/2014/main" id="{D3B74435-EC03-457F-9E0E-14DB25751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1345786"/>
            <a:ext cx="1423244" cy="406814"/>
          </a:xfrm>
          <a:prstGeom prst="rect">
            <a:avLst/>
          </a:prstGeom>
          <a:noFill/>
          <a:ln w="9525" cmpd="thickThin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 marL="12065" marR="5080" indent="-3810">
              <a:lnSpc>
                <a:spcPct val="102400"/>
              </a:lnSpc>
              <a:spcBef>
                <a:spcPts val="5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HR Business Partner</a:t>
            </a:r>
          </a:p>
          <a:p>
            <a:pPr marL="12065" marR="5080" indent="-3810">
              <a:lnSpc>
                <a:spcPct val="102400"/>
              </a:lnSpc>
              <a:spcBef>
                <a:spcPts val="5"/>
              </a:spcBef>
            </a:pPr>
            <a:r>
              <a:rPr lang="en-US" sz="900" dirty="0">
                <a:latin typeface="Century Gothic" panose="020B0502020202020204" pitchFamily="34" charset="0"/>
                <a:cs typeface="Arial" panose="020B0604020202020204" pitchFamily="34" charset="0"/>
              </a:rPr>
              <a:t>Diane </a:t>
            </a:r>
            <a:r>
              <a:rPr lang="en-US" sz="900" dirty="0" err="1">
                <a:latin typeface="Century Gothic" panose="020B0502020202020204" pitchFamily="34" charset="0"/>
                <a:cs typeface="Arial" panose="020B0604020202020204" pitchFamily="34" charset="0"/>
              </a:rPr>
              <a:t>Robidou</a:t>
            </a:r>
            <a:endParaRPr lang="en-US" sz="9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1" name="Connector: Elbow 110">
            <a:extLst>
              <a:ext uri="{FF2B5EF4-FFF2-40B4-BE49-F238E27FC236}">
                <a16:creationId xmlns:a16="http://schemas.microsoft.com/office/drawing/2014/main" id="{4FD132E8-575E-4A32-958D-420D01411E73}"/>
              </a:ext>
            </a:extLst>
          </p:cNvPr>
          <p:cNvCxnSpPr>
            <a:cxnSpLocks/>
            <a:stCxn id="99" idx="3"/>
            <a:endCxn id="110" idx="0"/>
          </p:cNvCxnSpPr>
          <p:nvPr/>
        </p:nvCxnSpPr>
        <p:spPr>
          <a:xfrm>
            <a:off x="5405947" y="1265264"/>
            <a:ext cx="2620875" cy="80522"/>
          </a:xfrm>
          <a:prstGeom prst="bentConnector2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35C4FAD-48E7-2F40-8F88-76F738C7585C}"/>
              </a:ext>
            </a:extLst>
          </p:cNvPr>
          <p:cNvSpPr txBox="1"/>
          <p:nvPr/>
        </p:nvSpPr>
        <p:spPr>
          <a:xfrm>
            <a:off x="6917517" y="55446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_s2084">
            <a:extLst>
              <a:ext uri="{FF2B5EF4-FFF2-40B4-BE49-F238E27FC236}">
                <a16:creationId xmlns:a16="http://schemas.microsoft.com/office/drawing/2014/main" id="{43123B3D-2CB8-44CF-B5A4-8BE1BBD2A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3869" y="4475313"/>
            <a:ext cx="1000356" cy="60908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/>
          <a:lstStyle/>
          <a:p>
            <a:pPr>
              <a:spcBef>
                <a:spcPts val="350"/>
              </a:spcBef>
            </a:pPr>
            <a:r>
              <a:rPr lang="en-US" sz="900" b="1" dirty="0">
                <a:latin typeface="Century Gothic" panose="020B0502020202020204" pitchFamily="34" charset="0"/>
                <a:cs typeface="Arial" panose="020B0604020202020204" pitchFamily="34" charset="0"/>
              </a:rPr>
              <a:t>Under-Served Units</a:t>
            </a:r>
          </a:p>
        </p:txBody>
      </p:sp>
      <p:sp>
        <p:nvSpPr>
          <p:cNvPr id="12" name="_s2087">
            <a:extLst>
              <a:ext uri="{FF2B5EF4-FFF2-40B4-BE49-F238E27FC236}">
                <a16:creationId xmlns:a16="http://schemas.microsoft.com/office/drawing/2014/main" id="{8229214E-3135-49D4-B64A-A8F5F0717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3869" y="5149314"/>
            <a:ext cx="1000356" cy="134755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0" tIns="45720" rIns="0" bIns="0" anchor="t" anchorCtr="0"/>
          <a:lstStyle/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Athletics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* Justin van Almelo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------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Graduate School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* Joe Van Court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------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Honors College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* Nick Schrunk</a:t>
            </a:r>
          </a:p>
          <a:p>
            <a:pPr marL="11113" marR="41910" defTabSz="968375">
              <a:spcBef>
                <a:spcPts val="0"/>
              </a:spcBef>
            </a:pPr>
            <a:r>
              <a:rPr lang="en-US" sz="800" dirty="0">
                <a:latin typeface="Century Gothic" panose="020B0502020202020204" pitchFamily="34" charset="0"/>
                <a:cs typeface="Arial" panose="020B0604020202020204" pitchFamily="34" charset="0"/>
              </a:rPr>
              <a:t>------</a:t>
            </a:r>
          </a:p>
          <a:p>
            <a:pPr marL="11113" marR="41910" defTabSz="968375">
              <a:spcBef>
                <a:spcPts val="0"/>
              </a:spcBef>
            </a:pPr>
            <a:endParaRPr lang="en-US" sz="8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1D9CC20A-BA95-49C0-B9D2-40B3E021308A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8204047" y="4305587"/>
            <a:ext cx="0" cy="16972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7F8558D-DD13-427D-829C-F7CE828EDF1C}"/>
              </a:ext>
            </a:extLst>
          </p:cNvPr>
          <p:cNvSpPr txBox="1"/>
          <p:nvPr/>
        </p:nvSpPr>
        <p:spPr>
          <a:xfrm>
            <a:off x="127233" y="6599763"/>
            <a:ext cx="9765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800" b="1" dirty="0"/>
              <a:t>September 2020</a:t>
            </a:r>
          </a:p>
        </p:txBody>
      </p:sp>
    </p:spTree>
    <p:extLst>
      <p:ext uri="{BB962C8B-B14F-4D97-AF65-F5344CB8AC3E}">
        <p14:creationId xmlns:p14="http://schemas.microsoft.com/office/powerpoint/2010/main" val="4263111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CDF08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C000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3DF5DFD90EDA47B7D663D4AB9D5674" ma:contentTypeVersion="12" ma:contentTypeDescription="Create a new document." ma:contentTypeScope="" ma:versionID="24960815b47a478f22a54f7378e8e5f6">
  <xsd:schema xmlns:xsd="http://www.w3.org/2001/XMLSchema" xmlns:xs="http://www.w3.org/2001/XMLSchema" xmlns:p="http://schemas.microsoft.com/office/2006/metadata/properties" xmlns:ns3="cbf6997b-0578-49dd-957a-a19e77f53d68" xmlns:ns4="3af2a812-ee28-42a8-89f6-fe52282d499a" targetNamespace="http://schemas.microsoft.com/office/2006/metadata/properties" ma:root="true" ma:fieldsID="96bd3ba6a4264aba0fd86d97bb50a18d" ns3:_="" ns4:_="">
    <xsd:import namespace="cbf6997b-0578-49dd-957a-a19e77f53d68"/>
    <xsd:import namespace="3af2a812-ee28-42a8-89f6-fe52282d49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f6997b-0578-49dd-957a-a19e77f53d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f2a812-ee28-42a8-89f6-fe52282d49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67313F-A2AE-4979-B038-81EA053C32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5A8064-00C7-4A4A-85B4-B0C0CA37FF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f6997b-0578-49dd-957a-a19e77f53d68"/>
    <ds:schemaRef ds:uri="3af2a812-ee28-42a8-89f6-fe52282d49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B5D889-ACBC-4D5C-A8AE-DD32B56003F6}">
  <ds:schemaRefs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3af2a812-ee28-42a8-89f6-fe52282d499a"/>
    <ds:schemaRef ds:uri="http://schemas.openxmlformats.org/package/2006/metadata/core-properties"/>
    <ds:schemaRef ds:uri="cbf6997b-0578-49dd-957a-a19e77f53d68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15203</TotalTime>
  <Words>510</Words>
  <Application>Microsoft Office PowerPoint</Application>
  <PresentationFormat>On-screen Show (4:3)</PresentationFormat>
  <Paragraphs>231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Constantia</vt:lpstr>
      <vt:lpstr>Georgia</vt:lpstr>
      <vt:lpstr>Wingdings 2</vt:lpstr>
      <vt:lpstr>Urban</vt:lpstr>
      <vt:lpstr>PowerPoint Presentation</vt:lpstr>
      <vt:lpstr>PowerPoint Presentation</vt:lpstr>
    </vt:vector>
  </TitlesOfParts>
  <Company>Montana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mbergstedt</dc:creator>
  <cp:lastModifiedBy>Smith, James (Mike)</cp:lastModifiedBy>
  <cp:revision>373</cp:revision>
  <cp:lastPrinted>2020-09-25T20:36:45Z</cp:lastPrinted>
  <dcterms:created xsi:type="dcterms:W3CDTF">2005-12-01T23:16:23Z</dcterms:created>
  <dcterms:modified xsi:type="dcterms:W3CDTF">2020-09-25T20:36:57Z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0x010100783DF5DFD90EDA47B7D663D4AB9D5674</vt:lpwstr>
  </property>
</Properties>
</file>