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8FC7FF"/>
    <a:srgbClr val="6699FF"/>
    <a:srgbClr val="7BA3FD"/>
    <a:srgbClr val="FAEE94"/>
    <a:srgbClr val="FFFF00"/>
    <a:srgbClr val="F9EB87"/>
    <a:srgbClr val="F4D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3" autoAdjust="0"/>
    <p:restoredTop sz="94660" autoAdjust="0"/>
  </p:normalViewPr>
  <p:slideViewPr>
    <p:cSldViewPr>
      <p:cViewPr varScale="1">
        <p:scale>
          <a:sx n="91" d="100"/>
          <a:sy n="91" d="100"/>
        </p:scale>
        <p:origin x="1896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70B4CBE-D6EF-47D7-B870-56ED6B1A6D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CF5780-1333-4157-9740-28D978707F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57AB8-5E07-4451-8209-1D4C4703E6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66B78-D3BA-4D45-BB69-3038DD4C99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BCAD8-81C8-46C3-AC11-6FC2AC10D8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23CF2-E600-4D8D-B5A2-F32169D7F3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EB1AE5F-8507-473A-AFC0-56555895F9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DE502CAD-C4BE-40BA-B71B-6D3077E745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0792C1-A141-477B-9751-A521A88F89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EFDA9-F260-4392-9700-BD578CC13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FC27F-3070-4C6F-A77D-14F3D0CB8C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8389F9-C120-4B2B-8E9C-6D2ADB9811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5"/>
          <p:cNvSpPr txBox="1">
            <a:spLocks noChangeArrowheads="1"/>
          </p:cNvSpPr>
          <p:nvPr/>
        </p:nvSpPr>
        <p:spPr bwMode="auto">
          <a:xfrm>
            <a:off x="-228600" y="392668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1F497D"/>
                </a:solidFill>
                <a:latin typeface="Calibri"/>
              </a:rPr>
              <a:t>Montana State University - Administration and Finance</a:t>
            </a:r>
          </a:p>
        </p:txBody>
      </p:sp>
      <p:sp>
        <p:nvSpPr>
          <p:cNvPr id="48" name="_s2074"/>
          <p:cNvSpPr>
            <a:spLocks noChangeArrowheads="1"/>
          </p:cNvSpPr>
          <p:nvPr/>
        </p:nvSpPr>
        <p:spPr bwMode="auto">
          <a:xfrm>
            <a:off x="2811948" y="2232132"/>
            <a:ext cx="1307567" cy="94853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en-US" sz="1100" b="1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1100" b="1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</a:t>
            </a:r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Facilities</a:t>
            </a:r>
          </a:p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Management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Associate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Vice President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John How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0" name="_s2082"/>
          <p:cNvSpPr>
            <a:spLocks noChangeArrowheads="1"/>
          </p:cNvSpPr>
          <p:nvPr/>
        </p:nvSpPr>
        <p:spPr bwMode="auto">
          <a:xfrm>
            <a:off x="2811948" y="3425211"/>
            <a:ext cx="1302811" cy="198498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Engineering &amp; Utilities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Facilities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Campus Mail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Safety &amp; Risk </a:t>
            </a: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Management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Planning, Design</a:t>
            </a: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&amp; Construction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Central Operations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800" u="sng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2" name="_s2084"/>
          <p:cNvSpPr>
            <a:spLocks noChangeArrowheads="1"/>
          </p:cNvSpPr>
          <p:nvPr/>
        </p:nvSpPr>
        <p:spPr bwMode="auto">
          <a:xfrm>
            <a:off x="4214950" y="2225783"/>
            <a:ext cx="1176425" cy="95539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Police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Chief 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Mike Stanley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4" name="_s2076"/>
          <p:cNvSpPr>
            <a:spLocks noChangeArrowheads="1"/>
          </p:cNvSpPr>
          <p:nvPr/>
        </p:nvSpPr>
        <p:spPr bwMode="auto">
          <a:xfrm>
            <a:off x="5481687" y="2232471"/>
            <a:ext cx="1163808" cy="95539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Financial Services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Associate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Vice President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Aaron Mitchell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7" name="_s2078"/>
          <p:cNvSpPr>
            <a:spLocks noChangeArrowheads="1"/>
          </p:cNvSpPr>
          <p:nvPr/>
        </p:nvSpPr>
        <p:spPr bwMode="auto">
          <a:xfrm>
            <a:off x="1480180" y="2224985"/>
            <a:ext cx="1224648" cy="95074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en-US" sz="11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Human Resources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Chief Human 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Resources Officer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Jeannette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Grey Gilbert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62" name="_s2079"/>
          <p:cNvSpPr>
            <a:spLocks noChangeArrowheads="1"/>
          </p:cNvSpPr>
          <p:nvPr/>
        </p:nvSpPr>
        <p:spPr bwMode="auto">
          <a:xfrm>
            <a:off x="6735808" y="2225265"/>
            <a:ext cx="1147836" cy="95539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</a:t>
            </a:r>
          </a:p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Budget Office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Chief Budget Officer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Megan Lasso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64" name="_s2081"/>
          <p:cNvSpPr>
            <a:spLocks noChangeArrowheads="1"/>
          </p:cNvSpPr>
          <p:nvPr/>
        </p:nvSpPr>
        <p:spPr bwMode="auto">
          <a:xfrm>
            <a:off x="1480180" y="4024872"/>
            <a:ext cx="1289341" cy="904173"/>
          </a:xfrm>
          <a:prstGeom prst="rect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Talent Management</a:t>
            </a:r>
          </a:p>
          <a:p>
            <a:pPr algn="ctr"/>
            <a:endParaRPr lang="en-US" sz="7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Professional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 Development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&amp; Training</a:t>
            </a:r>
          </a:p>
          <a:p>
            <a:pPr algn="ctr"/>
            <a:endParaRPr lang="en-US" sz="7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Faculty Affairs &amp;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Employee Relations</a:t>
            </a:r>
          </a:p>
          <a:p>
            <a:pPr algn="ctr"/>
            <a:endParaRPr lang="en-US" sz="7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HR Operations /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Payroll Services</a:t>
            </a:r>
          </a:p>
          <a:p>
            <a:pPr algn="ctr"/>
            <a:endParaRPr lang="en-US" sz="7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HR Shared Services</a:t>
            </a:r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66" name="_s2086"/>
          <p:cNvSpPr>
            <a:spLocks noChangeArrowheads="1"/>
          </p:cNvSpPr>
          <p:nvPr/>
        </p:nvSpPr>
        <p:spPr bwMode="auto">
          <a:xfrm>
            <a:off x="5481688" y="3425211"/>
            <a:ext cx="1163806" cy="206118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Accounting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Accounts Receivable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Procurement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Treasury Operations /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Capital Program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Fiscal Shared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Student Accounts</a:t>
            </a: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72" name="_s2092"/>
          <p:cNvSpPr>
            <a:spLocks noChangeArrowheads="1"/>
          </p:cNvSpPr>
          <p:nvPr/>
        </p:nvSpPr>
        <p:spPr bwMode="auto">
          <a:xfrm>
            <a:off x="6735807" y="3425212"/>
            <a:ext cx="1145449" cy="9554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Annual &amp; Biennial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Budgets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Trending, Forecasting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 &amp; Analysis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46" name="_s2077"/>
          <p:cNvSpPr>
            <a:spLocks noChangeArrowheads="1"/>
          </p:cNvSpPr>
          <p:nvPr/>
        </p:nvSpPr>
        <p:spPr bwMode="auto">
          <a:xfrm>
            <a:off x="5720192" y="962593"/>
            <a:ext cx="1830652" cy="450428"/>
          </a:xfrm>
          <a:prstGeom prst="rect">
            <a:avLst/>
          </a:prstGeom>
          <a:noFill/>
          <a:ln w="9525" cmpd="thickThin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Calibri"/>
                <a:cs typeface="Tahoma" pitchFamily="34" charset="0"/>
              </a:rPr>
              <a:t>Assistant to the Vice President 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ahoma" pitchFamily="34" charset="0"/>
              </a:rPr>
              <a:t>Heidi Gagnon</a:t>
            </a:r>
          </a:p>
        </p:txBody>
      </p:sp>
      <p:sp>
        <p:nvSpPr>
          <p:cNvPr id="45" name="_s2073"/>
          <p:cNvSpPr>
            <a:spLocks noChangeArrowheads="1"/>
          </p:cNvSpPr>
          <p:nvPr/>
        </p:nvSpPr>
        <p:spPr bwMode="auto">
          <a:xfrm>
            <a:off x="3403218" y="838200"/>
            <a:ext cx="1926529" cy="701628"/>
          </a:xfrm>
          <a:prstGeom prst="rect">
            <a:avLst/>
          </a:prstGeom>
          <a:noFill/>
          <a:ln w="19050" cmpd="thickThin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alibri"/>
                <a:cs typeface="Tahoma" pitchFamily="34" charset="0"/>
              </a:rPr>
              <a:t>Administration &amp; Finance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Calibri"/>
                <a:cs typeface="Tahoma" pitchFamily="34" charset="0"/>
              </a:rPr>
              <a:t>Vice President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Calibri"/>
                <a:cs typeface="Tahoma" pitchFamily="34" charset="0"/>
              </a:rPr>
              <a:t>Terry Leist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5330543" y="1179513"/>
            <a:ext cx="3840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H="1">
            <a:off x="4132682" y="1796163"/>
            <a:ext cx="518905" cy="356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cxnSpLocks/>
          </p:cNvCxnSpPr>
          <p:nvPr/>
        </p:nvCxnSpPr>
        <p:spPr>
          <a:xfrm flipV="1">
            <a:off x="741526" y="2067317"/>
            <a:ext cx="7662696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8" name="Picture 2" descr="http://www.dianneclick.com/SiteImages/GAR016/Image/MSU(1)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075613" y="6006213"/>
            <a:ext cx="76200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_s2079"/>
          <p:cNvSpPr>
            <a:spLocks noChangeArrowheads="1"/>
          </p:cNvSpPr>
          <p:nvPr/>
        </p:nvSpPr>
        <p:spPr bwMode="auto">
          <a:xfrm>
            <a:off x="7980891" y="2243847"/>
            <a:ext cx="964573" cy="93187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Office of </a:t>
            </a:r>
          </a:p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Sustainability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Director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Kristin Blackler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44" name="_s2092"/>
          <p:cNvSpPr>
            <a:spLocks noChangeArrowheads="1"/>
          </p:cNvSpPr>
          <p:nvPr/>
        </p:nvSpPr>
        <p:spPr bwMode="auto">
          <a:xfrm>
            <a:off x="7816511" y="1362355"/>
            <a:ext cx="1128950" cy="46140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8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Jointly funded </a:t>
            </a:r>
          </a:p>
          <a:p>
            <a:pPr algn="ctr"/>
            <a:r>
              <a:rPr lang="en-US" sz="8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by ASMSU</a:t>
            </a:r>
            <a:endParaRPr lang="en-US" sz="8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H="1" flipV="1">
            <a:off x="8531668" y="1823761"/>
            <a:ext cx="386" cy="44060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_s2078"/>
          <p:cNvSpPr>
            <a:spLocks noChangeArrowheads="1"/>
          </p:cNvSpPr>
          <p:nvPr/>
        </p:nvSpPr>
        <p:spPr bwMode="auto">
          <a:xfrm>
            <a:off x="198150" y="2243847"/>
            <a:ext cx="1174910" cy="953074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Auxiliary Services</a:t>
            </a:r>
          </a:p>
          <a:p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Associate </a:t>
            </a:r>
          </a:p>
          <a:p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Vice President</a:t>
            </a:r>
          </a:p>
          <a:p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Duane Morris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109" name="_s2092"/>
          <p:cNvSpPr>
            <a:spLocks noChangeArrowheads="1"/>
          </p:cNvSpPr>
          <p:nvPr/>
        </p:nvSpPr>
        <p:spPr bwMode="auto">
          <a:xfrm>
            <a:off x="171308" y="3425212"/>
            <a:ext cx="1198156" cy="213738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 anchorCtr="1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Student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Housing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Culinary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Event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Sports Facilities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 err="1">
                <a:solidFill>
                  <a:srgbClr val="002060"/>
                </a:solidFill>
                <a:latin typeface="Calibri"/>
                <a:cs typeface="Times New Roman" pitchFamily="18" charset="0"/>
              </a:rPr>
              <a:t>CatCard</a:t>
            </a:r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Bobcat Ticket Office</a:t>
            </a:r>
          </a:p>
          <a:p>
            <a:pPr algn="ctr"/>
            <a:endParaRPr lang="en-US" sz="6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80181" y="3425211"/>
            <a:ext cx="1224648" cy="183451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_s2092"/>
          <p:cNvSpPr>
            <a:spLocks noChangeArrowheads="1"/>
          </p:cNvSpPr>
          <p:nvPr/>
        </p:nvSpPr>
        <p:spPr bwMode="auto">
          <a:xfrm>
            <a:off x="4212009" y="3425210"/>
            <a:ext cx="1176424" cy="160398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Campus Security /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Law Enforcement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Community Policing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Emergency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Management</a:t>
            </a:r>
            <a:endParaRPr lang="en-US" sz="6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Parking Services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739778" y="2054804"/>
            <a:ext cx="2" cy="1613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61F7CBC-9C36-4B33-90A7-13671A4BD5BB}"/>
              </a:ext>
            </a:extLst>
          </p:cNvPr>
          <p:cNvCxnSpPr>
            <a:cxnSpLocks/>
          </p:cNvCxnSpPr>
          <p:nvPr/>
        </p:nvCxnSpPr>
        <p:spPr>
          <a:xfrm>
            <a:off x="8404222" y="2067317"/>
            <a:ext cx="0" cy="1613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5356B52-C50D-4E96-B7FC-659BDD58B090}"/>
              </a:ext>
            </a:extLst>
          </p:cNvPr>
          <p:cNvCxnSpPr>
            <a:cxnSpLocks/>
          </p:cNvCxnSpPr>
          <p:nvPr/>
        </p:nvCxnSpPr>
        <p:spPr>
          <a:xfrm>
            <a:off x="739778" y="3196921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C21AC198-CFF8-41D8-926F-785E29C9FA84}"/>
              </a:ext>
            </a:extLst>
          </p:cNvPr>
          <p:cNvCxnSpPr/>
          <p:nvPr/>
        </p:nvCxnSpPr>
        <p:spPr>
          <a:xfrm>
            <a:off x="2209800" y="3187871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FFB391EC-F3BA-4671-B51D-B63426BA6419}"/>
              </a:ext>
            </a:extLst>
          </p:cNvPr>
          <p:cNvCxnSpPr/>
          <p:nvPr/>
        </p:nvCxnSpPr>
        <p:spPr>
          <a:xfrm>
            <a:off x="4800600" y="3187871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DB195C6-9634-404B-BFA3-61D1DCDFC708}"/>
              </a:ext>
            </a:extLst>
          </p:cNvPr>
          <p:cNvCxnSpPr/>
          <p:nvPr/>
        </p:nvCxnSpPr>
        <p:spPr>
          <a:xfrm>
            <a:off x="6026579" y="3187871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0428497F-AC48-4486-B9B6-1CA05E5476C4}"/>
              </a:ext>
            </a:extLst>
          </p:cNvPr>
          <p:cNvCxnSpPr/>
          <p:nvPr/>
        </p:nvCxnSpPr>
        <p:spPr>
          <a:xfrm>
            <a:off x="7358349" y="3181078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A38D9D1-45C4-4190-8B3D-6F759A6AAE06}"/>
              </a:ext>
            </a:extLst>
          </p:cNvPr>
          <p:cNvCxnSpPr/>
          <p:nvPr/>
        </p:nvCxnSpPr>
        <p:spPr>
          <a:xfrm>
            <a:off x="8531668" y="3181078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9CE8C99-B3CD-4BC9-9690-D1A28CB4DCAF}"/>
              </a:ext>
            </a:extLst>
          </p:cNvPr>
          <p:cNvSpPr txBox="1"/>
          <p:nvPr/>
        </p:nvSpPr>
        <p:spPr>
          <a:xfrm>
            <a:off x="7964357" y="3432004"/>
            <a:ext cx="1088472" cy="78483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Campus </a:t>
            </a: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Sustainability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Sustainability Reporting 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033A9E2-55A7-4CE7-908E-1BC6C8067E4C}"/>
              </a:ext>
            </a:extLst>
          </p:cNvPr>
          <p:cNvCxnSpPr/>
          <p:nvPr/>
        </p:nvCxnSpPr>
        <p:spPr>
          <a:xfrm>
            <a:off x="3505200" y="3181078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819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CDF08"/>
      </a:accent2>
      <a:accent3>
        <a:srgbClr val="9BBB59"/>
      </a:accent3>
      <a:accent4>
        <a:srgbClr val="8064A2"/>
      </a:accent4>
      <a:accent5>
        <a:srgbClr val="4BACC6"/>
      </a:accent5>
      <a:accent6>
        <a:srgbClr val="FFC000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9691</TotalTime>
  <Words>169</Words>
  <Application>Microsoft Office PowerPoint</Application>
  <PresentationFormat>On-screen Show (4:3)</PresentationFormat>
  <Paragraphs>122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Constantia</vt:lpstr>
      <vt:lpstr>Georgia</vt:lpstr>
      <vt:lpstr>Wingdings 2</vt:lpstr>
      <vt:lpstr>Urban</vt:lpstr>
      <vt:lpstr>PowerPoint Presentation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mbergstedt</dc:creator>
  <cp:lastModifiedBy>Gagnon, Heidi</cp:lastModifiedBy>
  <cp:revision>257</cp:revision>
  <cp:lastPrinted>2023-01-11T15:07:53Z</cp:lastPrinted>
  <dcterms:created xsi:type="dcterms:W3CDTF">2005-12-01T23:16:23Z</dcterms:created>
  <dcterms:modified xsi:type="dcterms:W3CDTF">2023-01-11T17:23:14Z</dcterms:modified>
</cp:coreProperties>
</file>