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258" r:id="rId2"/>
    <p:sldId id="435" r:id="rId3"/>
    <p:sldId id="436" r:id="rId4"/>
    <p:sldId id="437" r:id="rId5"/>
    <p:sldId id="438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83" r:id="rId15"/>
    <p:sldId id="453" r:id="rId16"/>
    <p:sldId id="454" r:id="rId17"/>
    <p:sldId id="455" r:id="rId18"/>
    <p:sldId id="456" r:id="rId19"/>
    <p:sldId id="477" r:id="rId20"/>
    <p:sldId id="478" r:id="rId21"/>
    <p:sldId id="479" r:id="rId22"/>
    <p:sldId id="480" r:id="rId23"/>
    <p:sldId id="481" r:id="rId24"/>
    <p:sldId id="482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FFCC"/>
    <a:srgbClr val="0066FF"/>
    <a:srgbClr val="3366FF"/>
    <a:srgbClr val="FFCC66"/>
    <a:srgbClr val="FF9900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6" autoAdjust="0"/>
    <p:restoredTop sz="93333" autoAdjust="0"/>
  </p:normalViewPr>
  <p:slideViewPr>
    <p:cSldViewPr>
      <p:cViewPr varScale="1">
        <p:scale>
          <a:sx n="71" d="100"/>
          <a:sy n="71" d="100"/>
        </p:scale>
        <p:origin x="-269" y="-7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582" y="-96"/>
      </p:cViewPr>
      <p:guideLst>
        <p:guide orient="horz" pos="3024"/>
        <p:guide pos="230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05A13A5-F908-4E68-B922-2827A0C6C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fld id="{98252F18-58BA-44E1-AE34-22380780C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8EAF2-0452-4CB5-B6C1-10C0D561ED5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30E99-323A-4ED3-8445-C5098366C10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9828D-C570-4BDB-A6D7-D188E52FEA9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FE59E-B675-4F12-9EE3-BD51F9547FA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C0E41-8DBC-41C0-9C86-6FBBC9F2986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algn="r" defTabSz="966788" eaLnBrk="0" hangingPunct="0"/>
            <a:fld id="{A8B8FB80-6F7E-4579-A5AB-23F2FB2F4022}" type="slidenum">
              <a:rPr lang="en-US" sz="1200"/>
              <a:pPr algn="r" defTabSz="966788" eaLnBrk="0" hangingPunct="0"/>
              <a:t>14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5" name="Footer Placeholder 4"/>
          <p:cNvSpPr txBox="1">
            <a:spLocks noGrp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4" tIns="48327" rIns="96654" bIns="48327" anchor="b"/>
          <a:lstStyle/>
          <a:p>
            <a:pPr defTabSz="966788" eaLnBrk="0" hangingPunct="0"/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D347D-B89C-42F7-8379-0ED964DEA8B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320D2-B6B9-4C5A-A879-4F02E2F1119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9CD34-3501-4DA4-8B03-42204DBE10C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24B71-DD9F-4B00-81F8-DBBCFF98798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291A2-98DB-475C-9270-8E119166A1A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3A00C-6ACB-4B59-B109-4BE99AA5ABE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023FD-22C7-4A1E-8B5F-689E3419458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38996-1330-41F1-841C-19CD7B53461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7E6D1-0E40-4AEB-ABB6-9D6CD1C40C9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DBFF9-B4B8-4175-B053-BEA6DD4DAC7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16029-8E37-4ECF-B700-6CB42F1E3E8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C5EDF-235A-4381-A89B-E3783125055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CDB83-3ABB-49F3-A9DE-BE3DB187E23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C50C5-716F-4617-940E-AFA392407D6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F867F-0EF8-435B-884D-3DF1EB1EC1A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5B6B1-D725-4FAC-9553-E0F319B1A50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8B4C2-8E80-4782-AD2B-6C5726326A5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5FB4B-2D7B-4D90-A828-630450909E9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48017-5619-46A0-89B9-E433B2C208B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A5151-0603-4909-B64D-46EBC526BF7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9F277-61E4-4CEB-BAC3-AC3A303945E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947D4-0FC8-47B3-95C8-EB1F748FA28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9C348-7378-4B2A-8CA3-AF3E3E7FCE5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5F6DD-AC2B-46FC-8559-F4DD7625F9B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5EE09-2734-4784-8E09-5C2EBDDD504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8411F-64A4-4991-86AB-D101C43FBFA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4EDE7-099E-4784-BE2D-24C7CC553ED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B47FE-D4FC-4155-BFA1-FFD97AF0EE9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D1339-259E-4DFC-915A-EE36683D402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DE5FB-8B6C-468E-A1DA-59950D237C4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ED5A9-1285-45C7-9E72-3BA6ABBEC2D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ACD0D-E22F-4CA2-A17D-F9CB9084CEE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7D94A-F1B5-4951-AAE7-FE2785F8451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27300" y="6386513"/>
            <a:ext cx="4038600" cy="296862"/>
          </a:xfrm>
          <a:prstGeom prst="rect">
            <a:avLst/>
          </a:prstGeom>
        </p:spPr>
        <p:txBody>
          <a:bodyPr/>
          <a:lstStyle>
            <a:lvl1pPr algn="ctr" eaLnBrk="0" hangingPunct="0">
              <a:defRPr dirty="0" smtClean="0"/>
            </a:lvl1pPr>
          </a:lstStyle>
          <a:p>
            <a:pPr>
              <a:defRPr/>
            </a:pPr>
            <a:r>
              <a:rPr lang="en-US"/>
              <a:t>EELE 414 – Introduction to VLSI Design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6" name="Picture 9" descr="MSU_cath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/>
          <p:nvPr/>
        </p:nvSpPr>
        <p:spPr>
          <a:xfrm>
            <a:off x="7346950" y="6276975"/>
            <a:ext cx="14239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b="1" dirty="0"/>
              <a:t>Module #1</a:t>
            </a:r>
            <a:br>
              <a:rPr lang="en-US" sz="1200" b="1" dirty="0"/>
            </a:br>
            <a:r>
              <a:rPr lang="en-US" sz="1200" b="1" dirty="0"/>
              <a:t>Page </a:t>
            </a:r>
            <a:fld id="{8E99A2A3-8E3E-44FA-857B-82D9DFF25FF1}" type="slidenum">
              <a:rPr lang="en-US" sz="1200" b="1"/>
              <a:pPr algn="r" eaLnBrk="0" hangingPunct="0">
                <a:defRPr/>
              </a:pPr>
              <a:t>‹#›</a:t>
            </a:fld>
            <a:endParaRPr lang="en-US" sz="1200" b="1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" name="Picture 9" descr="MSU_cathea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2"/>
          <p:cNvSpPr txBox="1"/>
          <p:nvPr userDrawn="1"/>
        </p:nvSpPr>
        <p:spPr>
          <a:xfrm>
            <a:off x="7346950" y="6276975"/>
            <a:ext cx="14239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b="1" dirty="0"/>
              <a:t>Module #1</a:t>
            </a:r>
            <a:br>
              <a:rPr lang="en-US" sz="1200" b="1" dirty="0"/>
            </a:br>
            <a:r>
              <a:rPr lang="en-US" sz="1200" b="1" dirty="0"/>
              <a:t>Page </a:t>
            </a:r>
            <a:fld id="{90C972CD-5C63-439B-B5FC-E95A15F4AD14}" type="slidenum">
              <a:rPr lang="en-US" sz="1200" b="1"/>
              <a:pPr algn="r" eaLnBrk="0" hangingPunct="0">
                <a:defRPr/>
              </a:pPr>
              <a:t>‹#›</a:t>
            </a:fld>
            <a:endParaRPr lang="en-US" sz="1200" b="1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2447925" y="6376988"/>
            <a:ext cx="42211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 algn="ctr" eaLnBrk="0" hangingPunct="0">
              <a:defRPr/>
            </a:pPr>
            <a:r>
              <a:rPr lang="en-US" sz="1200" b="1" dirty="0" smtClean="0"/>
              <a:t>EELE 414 – Introduction to VLSI Design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944563"/>
            <a:ext cx="86772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0" name="Picture 9" descr="MSU_cat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46950" y="6276975"/>
            <a:ext cx="14239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b="1" dirty="0"/>
              <a:t>Module #1</a:t>
            </a:r>
            <a:br>
              <a:rPr lang="en-US" sz="1200" b="1" dirty="0"/>
            </a:br>
            <a:r>
              <a:rPr lang="en-US" sz="1200" b="1" dirty="0"/>
              <a:t>Page </a:t>
            </a:r>
            <a:fld id="{162C8D69-7F41-4C00-B3BA-4C0C1B80573D}" type="slidenum">
              <a:rPr lang="en-US" sz="1200" b="1"/>
              <a:pPr algn="r" eaLnBrk="0" hangingPunct="0">
                <a:defRPr/>
              </a:pPr>
              <a:t>‹#›</a:t>
            </a:fld>
            <a:endParaRPr lang="en-US" sz="1200" b="1" dirty="0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4" name="Picture 9" descr="MSU_cathead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7346950" y="6276975"/>
            <a:ext cx="14239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b="1" dirty="0"/>
              <a:t>Module #1</a:t>
            </a:r>
            <a:br>
              <a:rPr lang="en-US" sz="1200" b="1" dirty="0"/>
            </a:br>
            <a:r>
              <a:rPr lang="en-US" sz="1200" b="1" dirty="0"/>
              <a:t>Page </a:t>
            </a:r>
            <a:fld id="{3EB298C0-A109-40C6-9DF4-E82584F749A6}" type="slidenum">
              <a:rPr lang="en-US" sz="1200" b="1"/>
              <a:pPr algn="r" eaLnBrk="0" hangingPunct="0">
                <a:defRPr/>
              </a:pPr>
              <a:t>‹#›</a:t>
            </a:fld>
            <a:endParaRPr lang="en-US" sz="1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EELE 414 – Introduction to VLSI Design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 algn="ctr">
              <a:buFontTx/>
              <a:buNone/>
            </a:pPr>
            <a:r>
              <a:rPr lang="en-US" sz="2200" smtClean="0"/>
              <a:t>Module #1 – Introduction &amp; Economy</a:t>
            </a:r>
          </a:p>
          <a:p>
            <a:pPr marL="381000" indent="-381000">
              <a:buFontTx/>
              <a:buNone/>
            </a:pPr>
            <a:endParaRPr lang="en-US" sz="2200" smtClean="0"/>
          </a:p>
          <a:p>
            <a:pPr marL="381000" indent="-381000"/>
            <a:r>
              <a:rPr lang="en-US" sz="1600" smtClean="0"/>
              <a:t>Agenda</a:t>
            </a:r>
            <a:br>
              <a:rPr lang="en-US" sz="1600" smtClean="0"/>
            </a:br>
            <a:endParaRPr lang="en-US" sz="1600" smtClean="0"/>
          </a:p>
          <a:p>
            <a:pPr marL="1219200" lvl="2" indent="-304800">
              <a:buFontTx/>
              <a:buAutoNum type="arabicPeriod"/>
            </a:pPr>
            <a:r>
              <a:rPr lang="en-US" sz="1400" smtClean="0"/>
              <a:t>Course Logistics</a:t>
            </a:r>
          </a:p>
          <a:p>
            <a:pPr marL="1219200" lvl="2" indent="-304800">
              <a:buFontTx/>
              <a:buAutoNum type="arabicPeriod"/>
            </a:pPr>
            <a:r>
              <a:rPr lang="en-US" sz="1400" smtClean="0"/>
              <a:t>Course Content</a:t>
            </a:r>
          </a:p>
          <a:p>
            <a:pPr marL="1219200" lvl="2" indent="-304800">
              <a:buFontTx/>
              <a:buAutoNum type="arabicPeriod"/>
            </a:pPr>
            <a:r>
              <a:rPr lang="en-US" sz="1400" smtClean="0"/>
              <a:t>Design Implementation Options</a:t>
            </a:r>
          </a:p>
          <a:p>
            <a:pPr marL="1219200" lvl="2" indent="-304800">
              <a:buFontTx/>
              <a:buAutoNum type="arabicPeriod"/>
            </a:pPr>
            <a:r>
              <a:rPr lang="en-US" sz="1400" smtClean="0"/>
              <a:t>VLSI Economy</a:t>
            </a:r>
            <a:endParaRPr lang="en-US" sz="1200" smtClean="0"/>
          </a:p>
          <a:p>
            <a:pPr marL="1219200" lvl="2" indent="-304800">
              <a:buFontTx/>
              <a:buAutoNum type="arabicPeriod"/>
            </a:pPr>
            <a:endParaRPr lang="en-US" sz="1200" smtClean="0"/>
          </a:p>
          <a:p>
            <a:pPr marL="1219200" lvl="2" indent="-304800">
              <a:buFontTx/>
              <a:buAutoNum type="arabicPeriod"/>
            </a:pPr>
            <a:endParaRPr lang="en-US" sz="1200" smtClean="0"/>
          </a:p>
          <a:p>
            <a:pPr marL="1219200" lvl="2" indent="-304800">
              <a:buFontTx/>
              <a:buAutoNum type="arabicPeriod"/>
            </a:pPr>
            <a:endParaRPr lang="en-US" sz="1200" smtClean="0"/>
          </a:p>
          <a:p>
            <a:pPr marL="381000" indent="-381000"/>
            <a:r>
              <a:rPr lang="en-US" sz="1600" smtClean="0"/>
              <a:t>Announcements</a:t>
            </a:r>
          </a:p>
          <a:p>
            <a:pPr marL="381000" indent="-381000"/>
            <a:endParaRPr lang="en-US" sz="1600" smtClean="0"/>
          </a:p>
          <a:p>
            <a:pPr marL="1219200" lvl="2" indent="-304800">
              <a:buFontTx/>
              <a:buAutoNum type="arabicPeriod"/>
            </a:pPr>
            <a:r>
              <a:rPr lang="en-US" sz="1400" smtClean="0"/>
              <a:t>Welcome</a:t>
            </a:r>
          </a:p>
          <a:p>
            <a:pPr marL="1219200" lvl="2" indent="-304800">
              <a:buFontTx/>
              <a:buAutoNum type="arabicPeriod"/>
            </a:pPr>
            <a:r>
              <a:rPr lang="en-US" sz="1400" smtClean="0"/>
              <a:t>All assignments are posted to the course website</a:t>
            </a:r>
          </a:p>
          <a:p>
            <a:pPr marL="1219200" lvl="2" indent="-304800">
              <a:buFontTx/>
              <a:buAutoNum type="arabicPeriod"/>
            </a:pPr>
            <a:r>
              <a:rPr lang="en-US" sz="1400" smtClean="0"/>
              <a:t>Please check your email regularly</a:t>
            </a:r>
          </a:p>
          <a:p>
            <a:pPr marL="1219200" lvl="2" indent="-304800">
              <a:buFontTx/>
              <a:buAutoNum type="arabicPeriod"/>
            </a:pPr>
            <a:r>
              <a:rPr lang="en-US" sz="1400" smtClean="0"/>
              <a:t>There is a digital circuit review at the end of these lecture notes</a:t>
            </a:r>
          </a:p>
          <a:p>
            <a:pPr marL="1219200" lvl="2" indent="-304800">
              <a:buFontTx/>
              <a:buAutoNum type="arabicPeriod"/>
            </a:pPr>
            <a:r>
              <a:rPr lang="en-US" sz="1400" smtClean="0"/>
              <a:t>Read  Chapter 1</a:t>
            </a:r>
          </a:p>
          <a:p>
            <a:pPr marL="381000" indent="-381000"/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Course Content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b="0" smtClean="0"/>
              <a:t>	</a:t>
            </a:r>
            <a:r>
              <a:rPr lang="en-US" b="0" u="sng" smtClean="0"/>
              <a:t>Design Entry</a:t>
            </a:r>
            <a:r>
              <a:rPr lang="en-US" b="0" smtClean="0"/>
              <a:t> 		- Schematics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		- Hardware Description Language (HDL)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	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endParaRPr lang="en-US" b="0" smtClean="0"/>
          </a:p>
          <a:p>
            <a:pPr>
              <a:buFontTx/>
              <a:buNone/>
            </a:pPr>
            <a:r>
              <a:rPr lang="en-US" b="0" smtClean="0"/>
              <a:t> 	</a:t>
            </a:r>
            <a:r>
              <a:rPr lang="en-US" b="0" u="sng" smtClean="0"/>
              <a:t>Synthesis</a:t>
            </a:r>
            <a:r>
              <a:rPr lang="en-US" b="0" smtClean="0"/>
              <a:t> 		- Automatically generates the gate level netlist from an HDL</a:t>
            </a:r>
          </a:p>
          <a:p>
            <a:pPr>
              <a:buFontTx/>
              <a:buNone/>
            </a:pPr>
            <a:endParaRPr lang="en-US" b="0" smtClean="0"/>
          </a:p>
          <a:p>
            <a:pPr>
              <a:buFontTx/>
              <a:buNone/>
            </a:pPr>
            <a:endParaRPr lang="en-US" b="0" smtClean="0"/>
          </a:p>
          <a:p>
            <a:pPr>
              <a:buFontTx/>
              <a:buNone/>
            </a:pPr>
            <a:endParaRPr lang="en-US" b="0" smtClean="0"/>
          </a:p>
          <a:p>
            <a:pPr>
              <a:buFontTx/>
              <a:buNone/>
            </a:pPr>
            <a:endParaRPr lang="en-US" b="0" smtClean="0"/>
          </a:p>
          <a:p>
            <a:pPr>
              <a:buFontTx/>
              <a:buNone/>
            </a:pPr>
            <a:r>
              <a:rPr lang="en-US" b="0" smtClean="0"/>
              <a:t> </a:t>
            </a: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6948488" y="1412875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A</a:t>
            </a:r>
          </a:p>
        </p:txBody>
      </p:sp>
      <p:sp>
        <p:nvSpPr>
          <p:cNvPr id="24580" name="AutoShape 8"/>
          <p:cNvSpPr>
            <a:spLocks noChangeArrowheads="1"/>
          </p:cNvSpPr>
          <p:nvPr/>
        </p:nvSpPr>
        <p:spPr bwMode="auto">
          <a:xfrm rot="-5400000">
            <a:off x="7469982" y="1575594"/>
            <a:ext cx="755650" cy="287337"/>
          </a:xfrm>
          <a:custGeom>
            <a:avLst/>
            <a:gdLst>
              <a:gd name="T0" fmla="*/ 661194 w 21600"/>
              <a:gd name="T1" fmla="*/ 143669 h 21600"/>
              <a:gd name="T2" fmla="*/ 377825 w 21600"/>
              <a:gd name="T3" fmla="*/ 287337 h 21600"/>
              <a:gd name="T4" fmla="*/ 94456 w 21600"/>
              <a:gd name="T5" fmla="*/ 143669 h 21600"/>
              <a:gd name="T6" fmla="*/ 3778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581" name="Line 9"/>
          <p:cNvSpPr>
            <a:spLocks noChangeShapeType="1"/>
          </p:cNvSpPr>
          <p:nvPr/>
        </p:nvSpPr>
        <p:spPr bwMode="auto">
          <a:xfrm>
            <a:off x="7307263" y="1557338"/>
            <a:ext cx="39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82" name="Line 10"/>
          <p:cNvSpPr>
            <a:spLocks noChangeShapeType="1"/>
          </p:cNvSpPr>
          <p:nvPr/>
        </p:nvSpPr>
        <p:spPr bwMode="auto">
          <a:xfrm>
            <a:off x="7307263" y="1844675"/>
            <a:ext cx="39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83" name="Line 11"/>
          <p:cNvSpPr>
            <a:spLocks noChangeShapeType="1"/>
          </p:cNvSpPr>
          <p:nvPr/>
        </p:nvSpPr>
        <p:spPr bwMode="auto">
          <a:xfrm>
            <a:off x="7991475" y="1701800"/>
            <a:ext cx="39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84" name="Line 12"/>
          <p:cNvSpPr>
            <a:spLocks noChangeShapeType="1"/>
          </p:cNvSpPr>
          <p:nvPr/>
        </p:nvSpPr>
        <p:spPr bwMode="auto">
          <a:xfrm flipV="1">
            <a:off x="7848600" y="1160463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>
            <a:off x="6948488" y="1701800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B</a:t>
            </a:r>
          </a:p>
        </p:txBody>
      </p: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8388350" y="1593850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Out</a:t>
            </a:r>
          </a:p>
        </p:txBody>
      </p:sp>
      <p:sp>
        <p:nvSpPr>
          <p:cNvPr id="24587" name="Rectangle 15"/>
          <p:cNvSpPr>
            <a:spLocks noChangeArrowheads="1"/>
          </p:cNvSpPr>
          <p:nvPr/>
        </p:nvSpPr>
        <p:spPr bwMode="auto">
          <a:xfrm>
            <a:off x="7667625" y="909638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Sel</a:t>
            </a:r>
          </a:p>
        </p:txBody>
      </p:sp>
      <p:sp>
        <p:nvSpPr>
          <p:cNvPr id="24588" name="Text Box 17"/>
          <p:cNvSpPr txBox="1">
            <a:spLocks noChangeArrowheads="1"/>
          </p:cNvSpPr>
          <p:nvPr/>
        </p:nvSpPr>
        <p:spPr bwMode="auto">
          <a:xfrm>
            <a:off x="7164388" y="2349500"/>
            <a:ext cx="996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if (Sel = 0)</a:t>
            </a:r>
            <a:br>
              <a:rPr lang="en-US" sz="1400"/>
            </a:br>
            <a:r>
              <a:rPr lang="en-US" sz="1400"/>
              <a:t>   Out = A</a:t>
            </a:r>
            <a:br>
              <a:rPr lang="en-US" sz="1400"/>
            </a:br>
            <a:r>
              <a:rPr lang="en-US" sz="1400"/>
              <a:t>else</a:t>
            </a:r>
            <a:br>
              <a:rPr lang="en-US" sz="1400"/>
            </a:br>
            <a:r>
              <a:rPr lang="en-US" sz="1400"/>
              <a:t>   Out = B</a:t>
            </a:r>
          </a:p>
        </p:txBody>
      </p:sp>
      <p:grpSp>
        <p:nvGrpSpPr>
          <p:cNvPr id="24589" name="Group 18"/>
          <p:cNvGrpSpPr>
            <a:grpSpLocks/>
          </p:cNvGrpSpPr>
          <p:nvPr/>
        </p:nvGrpSpPr>
        <p:grpSpPr bwMode="auto">
          <a:xfrm>
            <a:off x="3635375" y="4184650"/>
            <a:ext cx="4248150" cy="1187450"/>
            <a:chOff x="2268" y="1707"/>
            <a:chExt cx="2676" cy="748"/>
          </a:xfrm>
        </p:grpSpPr>
        <p:sp>
          <p:nvSpPr>
            <p:cNvPr id="24591" name="Oval 19"/>
            <p:cNvSpPr>
              <a:spLocks noChangeArrowheads="1"/>
            </p:cNvSpPr>
            <p:nvPr/>
          </p:nvSpPr>
          <p:spPr bwMode="auto">
            <a:xfrm>
              <a:off x="2585" y="2001"/>
              <a:ext cx="748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/>
                <a:t>Synthesis</a:t>
              </a:r>
            </a:p>
          </p:txBody>
        </p:sp>
        <p:sp>
          <p:nvSpPr>
            <p:cNvPr id="24592" name="Line 20"/>
            <p:cNvSpPr>
              <a:spLocks noChangeShapeType="1"/>
            </p:cNvSpPr>
            <p:nvPr/>
          </p:nvSpPr>
          <p:spPr bwMode="auto">
            <a:xfrm>
              <a:off x="2268" y="216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3" name="Rectangle 21"/>
            <p:cNvSpPr>
              <a:spLocks noChangeArrowheads="1"/>
            </p:cNvSpPr>
            <p:nvPr/>
          </p:nvSpPr>
          <p:spPr bwMode="auto">
            <a:xfrm>
              <a:off x="3810" y="2024"/>
              <a:ext cx="22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A</a:t>
              </a:r>
            </a:p>
          </p:txBody>
        </p:sp>
        <p:sp>
          <p:nvSpPr>
            <p:cNvPr id="24594" name="AutoShape 22"/>
            <p:cNvSpPr>
              <a:spLocks noChangeArrowheads="1"/>
            </p:cNvSpPr>
            <p:nvPr/>
          </p:nvSpPr>
          <p:spPr bwMode="auto">
            <a:xfrm rot="-5400000">
              <a:off x="4139" y="2126"/>
              <a:ext cx="476" cy="181"/>
            </a:xfrm>
            <a:custGeom>
              <a:avLst/>
              <a:gdLst>
                <a:gd name="T0" fmla="*/ 417 w 21600"/>
                <a:gd name="T1" fmla="*/ 91 h 21600"/>
                <a:gd name="T2" fmla="*/ 238 w 21600"/>
                <a:gd name="T3" fmla="*/ 181 h 21600"/>
                <a:gd name="T4" fmla="*/ 59 w 21600"/>
                <a:gd name="T5" fmla="*/ 91 h 21600"/>
                <a:gd name="T6" fmla="*/ 23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2 w 21600"/>
                <a:gd name="T13" fmla="*/ 4535 h 21600"/>
                <a:gd name="T14" fmla="*/ 1710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4595" name="Line 23"/>
            <p:cNvSpPr>
              <a:spLocks noChangeShapeType="1"/>
            </p:cNvSpPr>
            <p:nvPr/>
          </p:nvSpPr>
          <p:spPr bwMode="auto">
            <a:xfrm>
              <a:off x="4036" y="2115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6" name="Line 24"/>
            <p:cNvSpPr>
              <a:spLocks noChangeShapeType="1"/>
            </p:cNvSpPr>
            <p:nvPr/>
          </p:nvSpPr>
          <p:spPr bwMode="auto">
            <a:xfrm>
              <a:off x="4036" y="2296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7" name="Line 25"/>
            <p:cNvSpPr>
              <a:spLocks noChangeShapeType="1"/>
            </p:cNvSpPr>
            <p:nvPr/>
          </p:nvSpPr>
          <p:spPr bwMode="auto">
            <a:xfrm>
              <a:off x="4467" y="2206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8" name="Line 26"/>
            <p:cNvSpPr>
              <a:spLocks noChangeShapeType="1"/>
            </p:cNvSpPr>
            <p:nvPr/>
          </p:nvSpPr>
          <p:spPr bwMode="auto">
            <a:xfrm flipV="1">
              <a:off x="4377" y="1865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599" name="Rectangle 27"/>
            <p:cNvSpPr>
              <a:spLocks noChangeArrowheads="1"/>
            </p:cNvSpPr>
            <p:nvPr/>
          </p:nvSpPr>
          <p:spPr bwMode="auto">
            <a:xfrm>
              <a:off x="3810" y="2206"/>
              <a:ext cx="22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B</a:t>
              </a:r>
            </a:p>
          </p:txBody>
        </p:sp>
        <p:sp>
          <p:nvSpPr>
            <p:cNvPr id="24600" name="Rectangle 28"/>
            <p:cNvSpPr>
              <a:spLocks noChangeArrowheads="1"/>
            </p:cNvSpPr>
            <p:nvPr/>
          </p:nvSpPr>
          <p:spPr bwMode="auto">
            <a:xfrm>
              <a:off x="4717" y="2138"/>
              <a:ext cx="22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Out</a:t>
              </a:r>
            </a:p>
          </p:txBody>
        </p:sp>
        <p:sp>
          <p:nvSpPr>
            <p:cNvPr id="24601" name="Rectangle 29"/>
            <p:cNvSpPr>
              <a:spLocks noChangeArrowheads="1"/>
            </p:cNvSpPr>
            <p:nvPr/>
          </p:nvSpPr>
          <p:spPr bwMode="auto">
            <a:xfrm>
              <a:off x="4263" y="1707"/>
              <a:ext cx="22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Sel</a:t>
              </a:r>
            </a:p>
          </p:txBody>
        </p:sp>
        <p:sp>
          <p:nvSpPr>
            <p:cNvPr id="24602" name="Line 30"/>
            <p:cNvSpPr>
              <a:spLocks noChangeShapeType="1"/>
            </p:cNvSpPr>
            <p:nvPr/>
          </p:nvSpPr>
          <p:spPr bwMode="auto">
            <a:xfrm>
              <a:off x="3379" y="216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4590" name="Text Box 31"/>
          <p:cNvSpPr txBox="1">
            <a:spLocks noChangeArrowheads="1"/>
          </p:cNvSpPr>
          <p:nvPr/>
        </p:nvSpPr>
        <p:spPr bwMode="auto">
          <a:xfrm>
            <a:off x="2555875" y="4473575"/>
            <a:ext cx="996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if (Sel = 0)</a:t>
            </a:r>
            <a:br>
              <a:rPr lang="en-US" sz="1400"/>
            </a:br>
            <a:r>
              <a:rPr lang="en-US" sz="1400"/>
              <a:t>   Out = A</a:t>
            </a:r>
            <a:br>
              <a:rPr lang="en-US" sz="1400"/>
            </a:br>
            <a:r>
              <a:rPr lang="en-US" sz="1400"/>
              <a:t>else</a:t>
            </a:r>
            <a:br>
              <a:rPr lang="en-US" sz="1400"/>
            </a:br>
            <a:r>
              <a:rPr lang="en-US" sz="1400"/>
              <a:t>   Out =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Course Content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b="0" smtClean="0"/>
              <a:t>	</a:t>
            </a:r>
            <a:r>
              <a:rPr lang="en-US" b="0" u="sng" smtClean="0"/>
              <a:t>Layout</a:t>
            </a:r>
            <a:r>
              <a:rPr lang="en-US" b="0" smtClean="0"/>
              <a:t> 		- Physical implementation of the circuitry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	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endParaRPr lang="en-US" b="0" smtClean="0"/>
          </a:p>
          <a:p>
            <a:pPr>
              <a:buFontTx/>
              <a:buNone/>
            </a:pPr>
            <a:endParaRPr lang="en-US" b="0" smtClean="0"/>
          </a:p>
          <a:p>
            <a:pPr>
              <a:buFontTx/>
              <a:buNone/>
            </a:pPr>
            <a:endParaRPr lang="en-US" b="0" smtClean="0"/>
          </a:p>
          <a:p>
            <a:pPr>
              <a:buFontTx/>
              <a:buNone/>
            </a:pPr>
            <a:endParaRPr lang="en-US" b="0" smtClean="0"/>
          </a:p>
          <a:p>
            <a:pPr>
              <a:buFontTx/>
              <a:buNone/>
            </a:pPr>
            <a:r>
              <a:rPr lang="en-US" b="0" smtClean="0"/>
              <a:t> </a:t>
            </a:r>
          </a:p>
          <a:p>
            <a:pPr>
              <a:buFontTx/>
              <a:buNone/>
            </a:pPr>
            <a:endParaRPr lang="en-US" b="0" smtClean="0"/>
          </a:p>
          <a:p>
            <a:pPr>
              <a:buFontTx/>
              <a:buNone/>
            </a:pPr>
            <a:endParaRPr lang="en-US" b="0" smtClean="0"/>
          </a:p>
          <a:p>
            <a:pPr>
              <a:buFontTx/>
              <a:buNone/>
            </a:pPr>
            <a:endParaRPr lang="en-US" b="0" smtClean="0"/>
          </a:p>
          <a:p>
            <a:pPr>
              <a:buFontTx/>
              <a:buNone/>
            </a:pPr>
            <a:r>
              <a:rPr lang="en-US" b="0" smtClean="0"/>
              <a:t>	</a:t>
            </a:r>
            <a:r>
              <a:rPr lang="en-US" b="0" u="sng" smtClean="0"/>
              <a:t>DRC / LVS</a:t>
            </a:r>
            <a:r>
              <a:rPr lang="en-US" b="0" smtClean="0"/>
              <a:t>		- Design Rule Checker:    Were manufacturing capabilities violated</a:t>
            </a:r>
          </a:p>
          <a:p>
            <a:pPr>
              <a:buFontTx/>
              <a:buNone/>
            </a:pPr>
            <a:r>
              <a:rPr lang="en-US" b="0" smtClean="0"/>
              <a:t> 				- Layout versus Schematic Check</a:t>
            </a:r>
            <a:br>
              <a:rPr lang="en-US" b="0" smtClean="0"/>
            </a:br>
            <a:r>
              <a:rPr lang="en-US" b="0" smtClean="0"/>
              <a:t> 						</a:t>
            </a:r>
          </a:p>
        </p:txBody>
      </p:sp>
      <p:sp>
        <p:nvSpPr>
          <p:cNvPr id="26627" name="Rectangle 29"/>
          <p:cNvSpPr>
            <a:spLocks noChangeArrowheads="1"/>
          </p:cNvSpPr>
          <p:nvPr/>
        </p:nvSpPr>
        <p:spPr bwMode="auto">
          <a:xfrm>
            <a:off x="5472113" y="1809750"/>
            <a:ext cx="2746375" cy="7953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628" name="Rectangle 30"/>
          <p:cNvSpPr>
            <a:spLocks noChangeArrowheads="1"/>
          </p:cNvSpPr>
          <p:nvPr/>
        </p:nvSpPr>
        <p:spPr bwMode="auto">
          <a:xfrm>
            <a:off x="5634038" y="1809750"/>
            <a:ext cx="808037" cy="341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629" name="Rectangle 31"/>
          <p:cNvSpPr>
            <a:spLocks noChangeArrowheads="1"/>
          </p:cNvSpPr>
          <p:nvPr/>
        </p:nvSpPr>
        <p:spPr bwMode="auto">
          <a:xfrm>
            <a:off x="7248525" y="1809750"/>
            <a:ext cx="808038" cy="341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630" name="Rectangle 32"/>
          <p:cNvSpPr>
            <a:spLocks noChangeArrowheads="1"/>
          </p:cNvSpPr>
          <p:nvPr/>
        </p:nvSpPr>
        <p:spPr bwMode="auto">
          <a:xfrm>
            <a:off x="6442075" y="1639888"/>
            <a:ext cx="806450" cy="1698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631" name="Rectangle 33"/>
          <p:cNvSpPr>
            <a:spLocks noChangeArrowheads="1"/>
          </p:cNvSpPr>
          <p:nvPr/>
        </p:nvSpPr>
        <p:spPr bwMode="auto">
          <a:xfrm>
            <a:off x="6442075" y="1412875"/>
            <a:ext cx="806450" cy="2270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632" name="Rectangle 34"/>
          <p:cNvSpPr>
            <a:spLocks noChangeArrowheads="1"/>
          </p:cNvSpPr>
          <p:nvPr/>
        </p:nvSpPr>
        <p:spPr bwMode="auto">
          <a:xfrm>
            <a:off x="5472113" y="3003550"/>
            <a:ext cx="2746375" cy="10207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633" name="Rectangle 35"/>
          <p:cNvSpPr>
            <a:spLocks noChangeArrowheads="1"/>
          </p:cNvSpPr>
          <p:nvPr/>
        </p:nvSpPr>
        <p:spPr bwMode="auto">
          <a:xfrm>
            <a:off x="5634038" y="3173413"/>
            <a:ext cx="2422525" cy="681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634" name="Rectangle 36"/>
          <p:cNvSpPr>
            <a:spLocks noChangeArrowheads="1"/>
          </p:cNvSpPr>
          <p:nvPr/>
        </p:nvSpPr>
        <p:spPr bwMode="auto">
          <a:xfrm>
            <a:off x="6442075" y="2889250"/>
            <a:ext cx="806450" cy="1249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635" name="Text Box 39"/>
          <p:cNvSpPr txBox="1">
            <a:spLocks noChangeArrowheads="1"/>
          </p:cNvSpPr>
          <p:nvPr/>
        </p:nvSpPr>
        <p:spPr bwMode="auto">
          <a:xfrm>
            <a:off x="8316913" y="3392488"/>
            <a:ext cx="5381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Top</a:t>
            </a:r>
          </a:p>
        </p:txBody>
      </p:sp>
      <p:sp>
        <p:nvSpPr>
          <p:cNvPr id="26636" name="Text Box 44"/>
          <p:cNvSpPr txBox="1">
            <a:spLocks noChangeArrowheads="1"/>
          </p:cNvSpPr>
          <p:nvPr/>
        </p:nvSpPr>
        <p:spPr bwMode="auto">
          <a:xfrm>
            <a:off x="8424863" y="2097088"/>
            <a:ext cx="3603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Side</a:t>
            </a:r>
            <a:endParaRPr lang="en-US" sz="800" b="1"/>
          </a:p>
        </p:txBody>
      </p:sp>
      <p:grpSp>
        <p:nvGrpSpPr>
          <p:cNvPr id="26637" name="Group 47"/>
          <p:cNvGrpSpPr>
            <a:grpSpLocks/>
          </p:cNvGrpSpPr>
          <p:nvPr/>
        </p:nvGrpSpPr>
        <p:grpSpPr bwMode="auto">
          <a:xfrm>
            <a:off x="3671888" y="2097088"/>
            <a:ext cx="503237" cy="1250950"/>
            <a:chOff x="1334" y="1394"/>
            <a:chExt cx="675" cy="1515"/>
          </a:xfrm>
        </p:grpSpPr>
        <p:sp>
          <p:nvSpPr>
            <p:cNvPr id="26639" name="Line 48"/>
            <p:cNvSpPr>
              <a:spLocks noChangeShapeType="1"/>
            </p:cNvSpPr>
            <p:nvPr/>
          </p:nvSpPr>
          <p:spPr bwMode="auto">
            <a:xfrm>
              <a:off x="162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640" name="Line 49"/>
            <p:cNvSpPr>
              <a:spLocks noChangeShapeType="1"/>
            </p:cNvSpPr>
            <p:nvPr/>
          </p:nvSpPr>
          <p:spPr bwMode="auto">
            <a:xfrm>
              <a:off x="1717" y="1896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641" name="Line 50"/>
            <p:cNvSpPr>
              <a:spLocks noChangeShapeType="1"/>
            </p:cNvSpPr>
            <p:nvPr/>
          </p:nvSpPr>
          <p:spPr bwMode="auto">
            <a:xfrm>
              <a:off x="1334" y="214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642" name="Line 51"/>
            <p:cNvSpPr>
              <a:spLocks noChangeShapeType="1"/>
            </p:cNvSpPr>
            <p:nvPr/>
          </p:nvSpPr>
          <p:spPr bwMode="auto">
            <a:xfrm>
              <a:off x="1716" y="1899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643" name="Line 52"/>
            <p:cNvSpPr>
              <a:spLocks noChangeShapeType="1"/>
            </p:cNvSpPr>
            <p:nvPr/>
          </p:nvSpPr>
          <p:spPr bwMode="auto">
            <a:xfrm>
              <a:off x="1719" y="2403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644" name="Line 53"/>
            <p:cNvSpPr>
              <a:spLocks noChangeShapeType="1"/>
            </p:cNvSpPr>
            <p:nvPr/>
          </p:nvSpPr>
          <p:spPr bwMode="auto">
            <a:xfrm>
              <a:off x="2008" y="2400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645" name="Line 54"/>
            <p:cNvSpPr>
              <a:spLocks noChangeShapeType="1"/>
            </p:cNvSpPr>
            <p:nvPr/>
          </p:nvSpPr>
          <p:spPr bwMode="auto">
            <a:xfrm>
              <a:off x="2004" y="1394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638" name="Line 55"/>
          <p:cNvSpPr>
            <a:spLocks noChangeShapeType="1"/>
          </p:cNvSpPr>
          <p:nvPr/>
        </p:nvSpPr>
        <p:spPr bwMode="auto">
          <a:xfrm flipV="1">
            <a:off x="4356100" y="2781300"/>
            <a:ext cx="503238" cy="952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Course Content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b="0" smtClean="0"/>
              <a:t>	</a:t>
            </a:r>
            <a:r>
              <a:rPr lang="en-US" b="0" u="sng" smtClean="0"/>
              <a:t>VLSI Design Sizes</a:t>
            </a:r>
            <a:br>
              <a:rPr lang="en-US" b="0" u="sng" smtClean="0"/>
            </a:br>
            <a:r>
              <a:rPr lang="en-US" b="0" u="sng" smtClean="0"/>
              <a:t/>
            </a:r>
            <a:br>
              <a:rPr lang="en-US" b="0" u="sng" smtClean="0"/>
            </a:br>
            <a:r>
              <a:rPr lang="en-US" b="0" smtClean="0"/>
              <a:t> 	- more transistors are being integrated on chip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- this means we must rely more heavily on CAD/CAE</a:t>
            </a:r>
          </a:p>
        </p:txBody>
      </p:sp>
      <p:pic>
        <p:nvPicPr>
          <p:cNvPr id="28675" name="Picture 23" descr="mooreslaw_grap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384425"/>
            <a:ext cx="52673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Course Content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b="0" smtClean="0"/>
              <a:t>	</a:t>
            </a:r>
            <a:r>
              <a:rPr lang="en-US" b="0" u="sng" smtClean="0"/>
              <a:t>VLSI Design Process</a:t>
            </a:r>
            <a:br>
              <a:rPr lang="en-US" b="0" u="sng" smtClean="0"/>
            </a:br>
            <a:r>
              <a:rPr lang="en-US" b="0" u="sng" smtClean="0"/>
              <a:t/>
            </a:r>
            <a:br>
              <a:rPr lang="en-US" b="0" u="sng" smtClean="0"/>
            </a:br>
            <a:endParaRPr lang="en-US" b="0" smtClean="0"/>
          </a:p>
        </p:txBody>
      </p:sp>
      <p:pic>
        <p:nvPicPr>
          <p:cNvPr id="30723" name="Picture 5" descr="VLSI_Design_F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944563"/>
            <a:ext cx="4110037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/>
              <a:t>Required Text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39863" y="1808163"/>
            <a:ext cx="6911975" cy="3060700"/>
          </a:xfrm>
          <a:noFill/>
          <a:ln w="15875">
            <a:solidFill>
              <a:schemeClr val="tx1"/>
            </a:solidFill>
          </a:ln>
        </p:spPr>
        <p:txBody>
          <a:bodyPr wrap="none"/>
          <a:lstStyle/>
          <a:p>
            <a:pPr algn="ctr">
              <a:buFontTx/>
              <a:buNone/>
            </a:pPr>
            <a:endParaRPr lang="en-US" sz="1800" b="0" smtClean="0"/>
          </a:p>
          <a:p>
            <a:pPr algn="ctr">
              <a:buFontTx/>
              <a:buNone/>
            </a:pPr>
            <a:endParaRPr lang="en-US" sz="1800" b="0" smtClean="0"/>
          </a:p>
          <a:p>
            <a:pPr algn="ctr">
              <a:buFontTx/>
              <a:buNone/>
            </a:pPr>
            <a:endParaRPr lang="en-US" sz="1800" b="0" smtClean="0"/>
          </a:p>
          <a:p>
            <a:pPr algn="ctr">
              <a:buFontTx/>
              <a:buNone/>
            </a:pPr>
            <a:r>
              <a:rPr lang="en-US" sz="1800" b="0" smtClean="0"/>
              <a:t>“</a:t>
            </a:r>
            <a:r>
              <a:rPr lang="en-US" sz="1800" b="0" i="1" smtClean="0"/>
              <a:t>CMOS Digital Integrated Circuits” 3rd Edition</a:t>
            </a:r>
            <a:r>
              <a:rPr lang="en-US" sz="1800" b="0" smtClean="0"/>
              <a:t>.  </a:t>
            </a:r>
            <a:br>
              <a:rPr lang="en-US" sz="1800" b="0" smtClean="0"/>
            </a:br>
            <a:r>
              <a:rPr lang="en-US" sz="1800" b="0" smtClean="0"/>
              <a:t>Sung-Mo Kang and Yusuf Leblebici, McGraw Hill, 2003.</a:t>
            </a:r>
          </a:p>
          <a:p>
            <a:pPr algn="ctr">
              <a:buFontTx/>
              <a:buNone/>
            </a:pPr>
            <a:endParaRPr lang="en-US" sz="1800" b="0" smtClean="0"/>
          </a:p>
          <a:p>
            <a:pPr algn="ctr">
              <a:buFontTx/>
              <a:buNone/>
            </a:pPr>
            <a:r>
              <a:rPr lang="en-US" sz="1800" b="0" smtClean="0"/>
              <a:t>ISBN 0-07-246053-9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 Implementation Options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u="sng" smtClean="0"/>
              <a:t>Implementations Options</a:t>
            </a:r>
            <a:r>
              <a:rPr lang="en-US" sz="1600" b="0" u="sng" smtClean="0"/>
              <a:t/>
            </a:r>
            <a:br>
              <a:rPr lang="en-US" sz="1600" b="0" u="sng" smtClean="0"/>
            </a:br>
            <a:r>
              <a:rPr lang="en-US" b="0" u="sng" smtClean="0"/>
              <a:t/>
            </a:r>
            <a:br>
              <a:rPr lang="en-US" b="0" u="sng" smtClean="0"/>
            </a:br>
            <a:r>
              <a:rPr lang="en-US" b="0" smtClean="0"/>
              <a:t>- once a design is defined at the gate level, there are many options to implement the design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each option is an engineering trade-off between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1) Cost		: up-front, engineering time, per-piece</a:t>
            </a:r>
            <a:br>
              <a:rPr lang="en-US" b="0" smtClean="0"/>
            </a:br>
            <a:r>
              <a:rPr lang="en-US" b="0" smtClean="0"/>
              <a:t> 	2) Schedule	: how long does it take to get to market</a:t>
            </a:r>
            <a:br>
              <a:rPr lang="en-US" b="0" smtClean="0"/>
            </a:br>
            <a:r>
              <a:rPr lang="en-US" b="0" smtClean="0"/>
              <a:t> 	3) Performance	: does the final design meet spec (features, speed, power, area)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VLSI designs are especially difficult due to the rapid progression of fabrication technology</a:t>
            </a:r>
          </a:p>
          <a:p>
            <a:pPr>
              <a:buFontTx/>
              <a:buNone/>
            </a:pPr>
            <a:endParaRPr lang="en-US" b="0" smtClean="0"/>
          </a:p>
          <a:p>
            <a:pPr>
              <a:buFontTx/>
              <a:buNone/>
            </a:pPr>
            <a:r>
              <a:rPr lang="en-US" b="0" smtClean="0"/>
              <a:t> 		- a new process is available every 18-36 months </a:t>
            </a:r>
            <a:br>
              <a:rPr lang="en-US" b="0" smtClean="0"/>
            </a:br>
            <a:r>
              <a:rPr lang="en-US" b="0" smtClean="0"/>
              <a:t> 	- each process is faster, small, and takes less power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product life cycles can also be short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- if development takes too long, a competitor can have a competing product in a better process</a:t>
            </a:r>
            <a:br>
              <a:rPr lang="en-US" b="0" smtClean="0"/>
            </a:br>
            <a:r>
              <a:rPr lang="en-US" b="0" smtClean="0"/>
              <a:t> 	- the product may be obsolete before enough are sold to cover the investment  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 Implementation Options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b="0"/>
              <a:t> 	</a:t>
            </a:r>
            <a:r>
              <a:rPr lang="en-US" b="0" u="sng"/>
              <a:t>Custom ASIC</a:t>
            </a:r>
            <a:r>
              <a:rPr lang="en-US" b="0"/>
              <a:t> 	- "Application Specific Integrated Circuit"</a:t>
            </a:r>
            <a:br>
              <a:rPr lang="en-US" b="0"/>
            </a:br>
            <a:r>
              <a:rPr lang="en-US" b="0"/>
              <a:t> 		- each gate is designed, laid out, and optimized by hand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Advantages</a:t>
            </a:r>
            <a:br>
              <a:rPr lang="en-US" b="0"/>
            </a:br>
            <a:r>
              <a:rPr lang="en-US" b="0"/>
              <a:t> 			- Best circuit performance</a:t>
            </a:r>
            <a:br>
              <a:rPr lang="en-US" b="0"/>
            </a:br>
            <a:r>
              <a:rPr lang="en-US" b="0"/>
              <a:t> 			- Best use of area on silicon</a:t>
            </a:r>
          </a:p>
          <a:p>
            <a:pPr>
              <a:buFontTx/>
              <a:buNone/>
              <a:defRPr/>
            </a:pPr>
            <a:r>
              <a:rPr lang="en-US" b="0"/>
              <a:t> 	 		Disadvantages</a:t>
            </a:r>
            <a:br>
              <a:rPr lang="en-US" b="0"/>
            </a:br>
            <a:r>
              <a:rPr lang="en-US" b="0"/>
              <a:t> 			- Long Design Cycle</a:t>
            </a:r>
            <a:br>
              <a:rPr lang="en-US" b="0"/>
            </a:br>
            <a:r>
              <a:rPr lang="en-US" b="0"/>
              <a:t> 			- Full Custom Mask =  More up-front $$$</a:t>
            </a:r>
            <a:br>
              <a:rPr lang="en-US" b="0"/>
            </a:br>
            <a:r>
              <a:rPr lang="en-US" b="0"/>
              <a:t> 			- Takes skilled physical design engineers</a:t>
            </a:r>
            <a:br>
              <a:rPr lang="en-US" b="0"/>
            </a:br>
            <a:r>
              <a:rPr lang="en-US" b="0"/>
              <a:t> 			</a:t>
            </a:r>
            <a:r>
              <a:rPr lang="en-US" b="0" u="sng"/>
              <a:t/>
            </a:r>
            <a:br>
              <a:rPr lang="en-US" b="0" u="sng"/>
            </a:br>
            <a:endParaRPr lang="en-US" b="0" u="sng"/>
          </a:p>
          <a:p>
            <a:pPr>
              <a:buFontTx/>
              <a:buNone/>
              <a:defRPr/>
            </a:pPr>
            <a:r>
              <a:rPr lang="en-US" b="0"/>
              <a:t>	</a:t>
            </a:r>
            <a:r>
              <a:rPr lang="en-US" b="0" u="sng"/>
              <a:t>Standard Cell</a:t>
            </a:r>
            <a:r>
              <a:rPr lang="en-US" b="0"/>
              <a:t> 	- all of the gates and basic building blocks are designed</a:t>
            </a:r>
            <a:br>
              <a:rPr lang="en-US" b="0"/>
            </a:br>
            <a:r>
              <a:rPr lang="en-US" b="0"/>
              <a:t> 		- each block has a spec sheet, layout, symbol, HDL instance, and simulation deck</a:t>
            </a:r>
            <a:br>
              <a:rPr lang="en-US" b="0"/>
            </a:br>
            <a:r>
              <a:rPr lang="en-US" b="0"/>
              <a:t> 		- the designer combines the pre-existing blocks to form the new ASIC</a:t>
            </a:r>
            <a:br>
              <a:rPr lang="en-US" b="0"/>
            </a:br>
            <a:r>
              <a:rPr lang="en-US" b="0"/>
              <a:t> 		- still considered an ASIC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 		Advantages</a:t>
            </a:r>
            <a:br>
              <a:rPr lang="en-US" b="0"/>
            </a:br>
            <a:r>
              <a:rPr lang="en-US" b="0"/>
              <a:t> 			- faster development</a:t>
            </a:r>
            <a:br>
              <a:rPr lang="en-US" b="0"/>
            </a:br>
            <a:r>
              <a:rPr lang="en-US" b="0"/>
              <a:t> 			- still relatively fast in performance</a:t>
            </a:r>
          </a:p>
          <a:p>
            <a:pPr>
              <a:buFontTx/>
              <a:buNone/>
              <a:defRPr/>
            </a:pPr>
            <a:r>
              <a:rPr lang="en-US" b="0"/>
              <a:t> 	 		Disadvantages</a:t>
            </a:r>
            <a:br>
              <a:rPr lang="en-US" b="0"/>
            </a:br>
            <a:r>
              <a:rPr lang="en-US" b="0"/>
              <a:t> 			- not as much optimization in performance, area, power as a custom ASIC</a:t>
            </a:r>
            <a:br>
              <a:rPr lang="en-US" b="0"/>
            </a:b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 Implementation Options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b="0" smtClean="0"/>
              <a:t> 	</a:t>
            </a:r>
            <a:r>
              <a:rPr lang="en-US" b="0" u="sng" smtClean="0"/>
              <a:t>Gate Array</a:t>
            </a:r>
            <a:r>
              <a:rPr lang="en-US" b="0" smtClean="0"/>
              <a:t> 	- transistors are already created but not connected </a:t>
            </a:r>
            <a:br>
              <a:rPr lang="en-US" b="0" smtClean="0"/>
            </a:br>
            <a:r>
              <a:rPr lang="en-US" b="0" smtClean="0"/>
              <a:t> 		- the designer provides the interconnect design to implement the given functionality</a:t>
            </a:r>
            <a:br>
              <a:rPr lang="en-US" b="0" smtClean="0"/>
            </a:br>
            <a:r>
              <a:rPr lang="en-US" b="0" smtClean="0"/>
              <a:t>aka 		</a:t>
            </a:r>
            <a:br>
              <a:rPr lang="en-US" b="0" smtClean="0"/>
            </a:br>
            <a:r>
              <a:rPr lang="en-US" b="0" smtClean="0"/>
              <a:t> 		Advantages</a:t>
            </a:r>
            <a:br>
              <a:rPr lang="en-US" b="0" smtClean="0"/>
            </a:br>
            <a:r>
              <a:rPr lang="en-US" b="0" smtClean="0"/>
              <a:t> "structured		- faster development time</a:t>
            </a:r>
            <a:br>
              <a:rPr lang="en-US" b="0" smtClean="0"/>
            </a:br>
            <a:r>
              <a:rPr lang="en-US" b="0" smtClean="0"/>
              <a:t>      ASIC"		</a:t>
            </a:r>
          </a:p>
          <a:p>
            <a:pPr>
              <a:buFontTx/>
              <a:buNone/>
            </a:pPr>
            <a:r>
              <a:rPr lang="en-US" b="0" smtClean="0"/>
              <a:t> 	 		Disadvantages</a:t>
            </a:r>
            <a:br>
              <a:rPr lang="en-US" b="0" smtClean="0"/>
            </a:br>
            <a:r>
              <a:rPr lang="en-US" b="0" smtClean="0"/>
              <a:t> 			- less performance</a:t>
            </a:r>
            <a:br>
              <a:rPr lang="en-US" b="0" smtClean="0"/>
            </a:br>
            <a:r>
              <a:rPr lang="en-US" b="0" smtClean="0"/>
              <a:t> 			</a:t>
            </a:r>
            <a:r>
              <a:rPr lang="en-US" b="0" u="sng" smtClean="0"/>
              <a:t/>
            </a:r>
            <a:br>
              <a:rPr lang="en-US" b="0" u="sng" smtClean="0"/>
            </a:br>
            <a:endParaRPr lang="en-US" b="0" u="sng" smtClean="0"/>
          </a:p>
          <a:p>
            <a:pPr>
              <a:buFontTx/>
              <a:buNone/>
            </a:pPr>
            <a:r>
              <a:rPr lang="en-US" b="0" smtClean="0"/>
              <a:t>	</a:t>
            </a:r>
            <a:r>
              <a:rPr lang="en-US" b="0" u="sng" smtClean="0"/>
              <a:t>FPGA</a:t>
            </a:r>
            <a:r>
              <a:rPr lang="en-US" b="0" smtClean="0"/>
              <a:t>		- Field Programmable Gate Array</a:t>
            </a:r>
            <a:br>
              <a:rPr lang="en-US" b="0" smtClean="0"/>
            </a:br>
            <a:r>
              <a:rPr lang="en-US" b="0" smtClean="0"/>
              <a:t> 		- an array of programmable logic blocks are designed and packaged</a:t>
            </a:r>
            <a:br>
              <a:rPr lang="en-US" b="0" smtClean="0"/>
            </a:br>
            <a:r>
              <a:rPr lang="en-US" b="0" smtClean="0"/>
              <a:t> 		- the designer creates a programming file to implement the given functionality</a:t>
            </a:r>
            <a:br>
              <a:rPr lang="en-US" b="0" smtClean="0"/>
            </a:br>
            <a:r>
              <a:rPr lang="en-US" b="0" smtClean="0"/>
              <a:t> 		- user downloads the file and is running in hardware without any fab 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	Advantages</a:t>
            </a:r>
            <a:br>
              <a:rPr lang="en-US" b="0" smtClean="0"/>
            </a:br>
            <a:r>
              <a:rPr lang="en-US" b="0" smtClean="0"/>
              <a:t> 			- fastest development</a:t>
            </a:r>
            <a:br>
              <a:rPr lang="en-US" b="0" smtClean="0"/>
            </a:br>
            <a:endParaRPr lang="en-US" b="0" smtClean="0"/>
          </a:p>
          <a:p>
            <a:pPr>
              <a:buFontTx/>
              <a:buNone/>
            </a:pPr>
            <a:r>
              <a:rPr lang="en-US" b="0" smtClean="0"/>
              <a:t> 	 		Disadvantages</a:t>
            </a:r>
            <a:br>
              <a:rPr lang="en-US" b="0" smtClean="0"/>
            </a:br>
            <a:r>
              <a:rPr lang="en-US" b="0" smtClean="0"/>
              <a:t> 			- lowest performance </a:t>
            </a:r>
            <a:br>
              <a:rPr lang="en-US" b="0" smtClean="0"/>
            </a:b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 Implementation Options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b="0" u="sng" smtClean="0"/>
              <a:t>Trade-offs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	</a:t>
            </a:r>
            <a:r>
              <a:rPr lang="en-US" b="0" u="sng" smtClean="0"/>
              <a:t>Up-Front Cost</a:t>
            </a:r>
            <a:r>
              <a:rPr lang="en-US" b="0" smtClean="0"/>
              <a:t>	      </a:t>
            </a:r>
            <a:r>
              <a:rPr lang="en-US" b="0" u="sng" smtClean="0"/>
              <a:t>Development Time</a:t>
            </a:r>
            <a:r>
              <a:rPr lang="en-US" b="0" smtClean="0"/>
              <a:t>		</a:t>
            </a:r>
            <a:r>
              <a:rPr lang="en-US" b="0" u="sng" smtClean="0"/>
              <a:t>Per-Piece Cost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Custom ASIC</a:t>
            </a:r>
            <a:br>
              <a:rPr lang="en-US" b="0" smtClean="0"/>
            </a:br>
            <a:endParaRPr lang="en-US" b="0" smtClean="0"/>
          </a:p>
          <a:p>
            <a:pPr>
              <a:buFontTx/>
              <a:buNone/>
            </a:pPr>
            <a:r>
              <a:rPr lang="en-US" b="0" smtClean="0"/>
              <a:t>	STD Cell ASIC</a:t>
            </a:r>
            <a:br>
              <a:rPr lang="en-US" b="0" smtClean="0"/>
            </a:br>
            <a:endParaRPr lang="en-US" b="0" smtClean="0"/>
          </a:p>
          <a:p>
            <a:pPr>
              <a:buFontTx/>
              <a:buNone/>
            </a:pPr>
            <a:r>
              <a:rPr lang="en-US" b="0" smtClean="0"/>
              <a:t> 	Gate Array</a:t>
            </a:r>
            <a:br>
              <a:rPr lang="en-US" b="0" smtClean="0"/>
            </a:br>
            <a:endParaRPr lang="en-US" b="0" smtClean="0"/>
          </a:p>
          <a:p>
            <a:pPr>
              <a:buFontTx/>
              <a:buNone/>
            </a:pPr>
            <a:r>
              <a:rPr lang="en-US" b="0" smtClean="0"/>
              <a:t>	FPGA</a:t>
            </a:r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 flipH="1" flipV="1">
            <a:off x="2700338" y="2420938"/>
            <a:ext cx="0" cy="10795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2447925" y="2097088"/>
            <a:ext cx="547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33CC"/>
                </a:solidFill>
              </a:rPr>
              <a:t>most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2447925" y="3536950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33CC"/>
                </a:solidFill>
              </a:rPr>
              <a:t>least</a:t>
            </a:r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 flipH="1" flipV="1">
            <a:off x="5184775" y="2420938"/>
            <a:ext cx="0" cy="10795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4932363" y="2097088"/>
            <a:ext cx="547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33CC"/>
                </a:solidFill>
              </a:rPr>
              <a:t>most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4932363" y="3536950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33CC"/>
                </a:solidFill>
              </a:rPr>
              <a:t>least</a:t>
            </a:r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H="1">
            <a:off x="7488238" y="2457450"/>
            <a:ext cx="0" cy="1042988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7200900" y="3536950"/>
            <a:ext cx="547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33CC"/>
                </a:solidFill>
              </a:rPr>
              <a:t>most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7200900" y="2133600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33CC"/>
                </a:solidFill>
              </a:rPr>
              <a:t>least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VLSI Economy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u="sng" smtClean="0"/>
              <a:t>Economy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</a:t>
            </a:r>
            <a:br>
              <a:rPr lang="en-US" b="0" smtClean="0"/>
            </a:br>
            <a:r>
              <a:rPr lang="en-US" b="0" smtClean="0"/>
              <a:t>- there are two general types of economy in VLSI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1)  you are going to use the IC design in your own product you sell</a:t>
            </a:r>
            <a:br>
              <a:rPr lang="en-US" b="0" smtClean="0"/>
            </a:br>
            <a:r>
              <a:rPr lang="en-US" b="0" smtClean="0"/>
              <a:t> 	2)  you design and sell the individual IC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both require a financial analysis that includes: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1)  upfront cost</a:t>
            </a:r>
            <a:br>
              <a:rPr lang="en-US" b="0" smtClean="0"/>
            </a:br>
            <a:r>
              <a:rPr lang="en-US" b="0" smtClean="0"/>
              <a:t> 	2)  engineering development cost</a:t>
            </a:r>
            <a:br>
              <a:rPr lang="en-US" b="0" smtClean="0"/>
            </a:br>
            <a:r>
              <a:rPr lang="en-US" b="0" smtClean="0"/>
              <a:t> 	3)  per piece cost</a:t>
            </a:r>
            <a:br>
              <a:rPr lang="en-US" b="0" smtClean="0"/>
            </a:br>
            <a:r>
              <a:rPr lang="en-US" b="0" smtClean="0"/>
              <a:t> 	4)  predicted monthly volume</a:t>
            </a:r>
            <a:br>
              <a:rPr lang="en-US" b="0" smtClean="0"/>
            </a:br>
            <a:r>
              <a:rPr lang="en-US" b="0" smtClean="0"/>
              <a:t> 	5)  predicted life span of product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items 1,2, and 3 are deterministic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items 4 and 5 are marketing “best guesses” and probably the most difficult thing to predict in business</a:t>
            </a:r>
            <a:br>
              <a:rPr lang="en-US" b="0" smtClean="0"/>
            </a:b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Course Overview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>
            <a:normAutofit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1600" dirty="0"/>
              <a:t>Office Hours:</a:t>
            </a:r>
            <a:r>
              <a:rPr lang="en-US" sz="1600" b="0" dirty="0"/>
              <a:t>	</a:t>
            </a:r>
            <a:r>
              <a:rPr lang="en-US" b="0" dirty="0"/>
              <a:t>	</a:t>
            </a:r>
            <a:r>
              <a:rPr lang="en-US" b="0" dirty="0" smtClean="0"/>
              <a:t>Check my website for most recent schedule.</a:t>
            </a:r>
            <a:endParaRPr lang="en-US" b="0" dirty="0"/>
          </a:p>
          <a:p>
            <a:pPr>
              <a:buFontTx/>
              <a:buNone/>
              <a:defRPr/>
            </a:pPr>
            <a:r>
              <a:rPr lang="en-US" b="0" dirty="0"/>
              <a:t> 				Also available by email appointment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600" dirty="0"/>
              <a:t>Requisites:</a:t>
            </a:r>
            <a:r>
              <a:rPr lang="en-US" dirty="0"/>
              <a:t> 		</a:t>
            </a:r>
            <a:r>
              <a:rPr lang="en-US" b="0" dirty="0"/>
              <a:t>Pre-requisite EE262, EE317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600" dirty="0"/>
              <a:t>Grading:</a:t>
            </a:r>
            <a:r>
              <a:rPr lang="en-US" b="0" dirty="0"/>
              <a:t>		Homework		- </a:t>
            </a:r>
            <a:r>
              <a:rPr lang="en-US" b="0" dirty="0" smtClean="0"/>
              <a:t>40</a:t>
            </a:r>
            <a:r>
              <a:rPr lang="en-US" b="0" dirty="0"/>
              <a:t>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0" dirty="0"/>
              <a:t>				Exam #1		- 20% 	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0" dirty="0"/>
              <a:t>				Exam #2		- 20% 	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0" dirty="0"/>
              <a:t>				</a:t>
            </a:r>
            <a:r>
              <a:rPr lang="en-US" b="0" dirty="0" smtClean="0"/>
              <a:t>Exam #3	</a:t>
            </a:r>
            <a:r>
              <a:rPr lang="en-US" b="0" dirty="0"/>
              <a:t>	- </a:t>
            </a:r>
            <a:r>
              <a:rPr lang="en-US" b="0" dirty="0" smtClean="0"/>
              <a:t>20</a:t>
            </a:r>
            <a:r>
              <a:rPr lang="en-US" b="0" dirty="0"/>
              <a:t>% </a:t>
            </a:r>
            <a:br>
              <a:rPr lang="en-US" b="0" dirty="0"/>
            </a:br>
            <a:r>
              <a:rPr lang="en-US" b="0" dirty="0"/>
              <a:t> 	</a:t>
            </a:r>
            <a:br>
              <a:rPr lang="en-US" b="0" dirty="0"/>
            </a:br>
            <a:r>
              <a:rPr lang="en-US" b="0" dirty="0"/>
              <a:t> 	- Homework Assignments will be posted on Tuesdays 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	-  Homework Assignments are due at the beginning of class on the following Thursday.</a:t>
            </a:r>
            <a:br>
              <a:rPr lang="en-US" b="0" dirty="0"/>
            </a:br>
            <a:r>
              <a:rPr lang="en-US" b="0" dirty="0"/>
              <a:t> 	   (i.e., 1.5 weeks later)</a:t>
            </a:r>
            <a:br>
              <a:rPr lang="en-US" b="0" dirty="0"/>
            </a:br>
            <a:endParaRPr lang="en-US" b="0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0" dirty="0"/>
              <a:t> 		- Late homework will be accepted for one week after the due date with a penalty of </a:t>
            </a:r>
            <a:br>
              <a:rPr lang="en-US" b="0" dirty="0"/>
            </a:br>
            <a:r>
              <a:rPr lang="en-US" b="0" dirty="0"/>
              <a:t> 	  50% point reduction.  No credit will be given for assignments over one week late.</a:t>
            </a:r>
            <a:br>
              <a:rPr lang="en-US" b="0" dirty="0"/>
            </a:br>
            <a:endParaRPr lang="en-US" b="0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0" dirty="0"/>
              <a:t> 		- No make up exams will be given.  Plan on being available on the exam dates</a:t>
            </a:r>
            <a:r>
              <a:rPr lang="en-US" b="0" dirty="0" smtClean="0"/>
              <a:t>.</a:t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 	- Check website frequently for the most up to date schedule.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VLSI Economy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u="sng" smtClean="0"/>
              <a:t>Economy Example of “Using your IC”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</a:t>
            </a:r>
            <a:br>
              <a:rPr lang="en-US" b="0" smtClean="0"/>
            </a:br>
            <a:r>
              <a:rPr lang="en-US" b="0" smtClean="0"/>
              <a:t>- your company is developing a product that will use a VLSI design.  You are to choose which </a:t>
            </a:r>
            <a:br>
              <a:rPr lang="en-US" b="0" smtClean="0"/>
            </a:br>
            <a:r>
              <a:rPr lang="en-US" b="0" smtClean="0"/>
              <a:t>  implementation option is the best between a Custom ASIC, STD Cell ASIC, Gate Array, or FPGA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in this case, all 4 of the implementation options meet the electrical specifications so it a simple matter</a:t>
            </a:r>
            <a:br>
              <a:rPr lang="en-US" b="0" smtClean="0"/>
            </a:br>
            <a:r>
              <a:rPr lang="en-US" b="0" smtClean="0"/>
              <a:t>  of economy in selecting the best option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the product that this IC goes into will ship in 24 months regardless of the development time of your IC</a:t>
            </a:r>
            <a:br>
              <a:rPr lang="en-US" b="0" smtClean="0"/>
            </a:br>
            <a:r>
              <a:rPr lang="en-US" b="0" smtClean="0"/>
              <a:t>  (assuming it is done of course!)</a:t>
            </a:r>
            <a:br>
              <a:rPr lang="en-US" b="0" smtClean="0"/>
            </a:br>
            <a:endParaRPr lang="en-US" b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b="0" smtClean="0"/>
              <a:t> 	- your marketing department thinks that you will sell 5,000 product per month and that the product</a:t>
            </a:r>
            <a:br>
              <a:rPr lang="en-US" b="0" smtClean="0"/>
            </a:br>
            <a:r>
              <a:rPr lang="en-US" b="0" smtClean="0"/>
              <a:t>  life cycle is 5 years (starting after the 24 months of development)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you are given the following:</a:t>
            </a:r>
            <a:br>
              <a:rPr lang="en-US" b="0" smtClean="0"/>
            </a:br>
            <a:endParaRPr lang="en-US" b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b="0" smtClean="0"/>
              <a:t> 			</a:t>
            </a:r>
            <a:r>
              <a:rPr lang="en-US" b="0" u="sng" smtClean="0"/>
              <a:t>NRE</a:t>
            </a:r>
            <a:r>
              <a:rPr lang="en-US" b="0" smtClean="0"/>
              <a:t>	</a:t>
            </a:r>
            <a:r>
              <a:rPr lang="en-US" b="0" u="sng" smtClean="0"/>
              <a:t>Engineering </a:t>
            </a:r>
            <a:r>
              <a:rPr lang="en-US" b="0" smtClean="0"/>
              <a:t>			</a:t>
            </a:r>
            <a:r>
              <a:rPr lang="en-US" b="0" u="sng" smtClean="0"/>
              <a:t>Per-Piece Cost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0" smtClean="0"/>
              <a:t>Custom ASIC	$500k 	4 engineers, 24 months, $15k/engr/mo	$5.00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0" smtClean="0"/>
              <a:t>STD Cell ASIC 	$300k 	4 engineers, 18 months, $15k/engr/mo 	$8.00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0" smtClean="0"/>
              <a:t>Gate Array 		$200k 	3 engineers, 12 months, $12k/engr/mo 	$11.00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0" smtClean="0"/>
              <a:t>FPGA 		$0k 	2 engineers,  9 months,  $10k/engr/mo 	$16.00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VLSI Economy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u="sng" smtClean="0"/>
              <a:t>Economy Example</a:t>
            </a:r>
            <a:endParaRPr lang="en-US" b="0" smtClean="0"/>
          </a:p>
        </p:txBody>
      </p:sp>
      <p:pic>
        <p:nvPicPr>
          <p:cNvPr id="45059" name="Picture 4" descr="VLSI_Cost_Analysis_Ex_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1268413"/>
            <a:ext cx="63246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VLSI Economy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u="sng" smtClean="0"/>
              <a:t>Economy Considerations</a:t>
            </a:r>
            <a:r>
              <a:rPr lang="en-US" sz="1200" b="0" smtClean="0"/>
              <a:t/>
            </a:r>
            <a:br>
              <a:rPr lang="en-US" sz="1200" b="0" smtClean="0"/>
            </a:br>
            <a:r>
              <a:rPr lang="en-US" sz="1200" b="0" smtClean="0"/>
              <a:t> 	</a:t>
            </a:r>
          </a:p>
          <a:p>
            <a:pPr>
              <a:buFontTx/>
              <a:buNone/>
            </a:pPr>
            <a:r>
              <a:rPr lang="en-US" b="0" smtClean="0"/>
              <a:t>Quantitative considerations for this example….</a:t>
            </a:r>
            <a:br>
              <a:rPr lang="en-US" b="0" smtClean="0"/>
            </a:br>
            <a:r>
              <a:rPr lang="en-US" b="0" smtClean="0"/>
              <a:t> 							</a:t>
            </a:r>
            <a:r>
              <a:rPr lang="en-US" b="0" u="sng" smtClean="0"/>
              <a:t>Answer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Which options takes the most development? 			ASIC</a:t>
            </a:r>
          </a:p>
          <a:p>
            <a:pPr>
              <a:buFontTx/>
              <a:buNone/>
            </a:pPr>
            <a:r>
              <a:rPr lang="en-US" b="0" smtClean="0"/>
              <a:t> 	- If the product runs 5 years, which option is the most cost effective?	ASIC</a:t>
            </a:r>
          </a:p>
          <a:p>
            <a:pPr>
              <a:buFontTx/>
              <a:buNone/>
            </a:pPr>
            <a:r>
              <a:rPr lang="en-US" b="0" smtClean="0"/>
              <a:t>	- What if the product only sells for 1 year?				FPGA</a:t>
            </a:r>
          </a:p>
          <a:p>
            <a:pPr>
              <a:buFontTx/>
              <a:buNone/>
            </a:pPr>
            <a:r>
              <a:rPr lang="en-US" b="0" smtClean="0"/>
              <a:t>	- What if the product only sells for 2 years?			Gate Array</a:t>
            </a:r>
          </a:p>
          <a:p>
            <a:pPr>
              <a:buFontTx/>
              <a:buNone/>
            </a:pPr>
            <a:r>
              <a:rPr lang="en-US" b="0" smtClean="0"/>
              <a:t>	</a:t>
            </a:r>
          </a:p>
        </p:txBody>
      </p:sp>
      <p:pic>
        <p:nvPicPr>
          <p:cNvPr id="47107" name="Picture 5" descr="VLSI_Cost_Analysis_Ex_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3176588"/>
            <a:ext cx="369728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VLSI Economy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u="sng" smtClean="0"/>
              <a:t>Economy Considerations</a:t>
            </a:r>
            <a:r>
              <a:rPr lang="en-US" sz="1200" b="0" smtClean="0"/>
              <a:t/>
            </a:r>
            <a:br>
              <a:rPr lang="en-US" sz="1200" b="0" smtClean="0"/>
            </a:br>
            <a:r>
              <a:rPr lang="en-US" sz="1200" b="0" smtClean="0"/>
              <a:t> 	</a:t>
            </a:r>
          </a:p>
          <a:p>
            <a:pPr>
              <a:buFontTx/>
              <a:buNone/>
            </a:pPr>
            <a:r>
              <a:rPr lang="en-US" b="0" smtClean="0"/>
              <a:t>Qualitative considerations for this example….</a:t>
            </a:r>
          </a:p>
          <a:p>
            <a:pPr>
              <a:buFontTx/>
              <a:buNone/>
            </a:pPr>
            <a:r>
              <a:rPr lang="en-US" b="0" smtClean="0"/>
              <a:t> 								</a:t>
            </a:r>
            <a:r>
              <a:rPr lang="en-US" b="0" u="sng" smtClean="0"/>
              <a:t>Idea</a:t>
            </a:r>
          </a:p>
          <a:p>
            <a:pPr>
              <a:buFontTx/>
              <a:buNone/>
            </a:pPr>
            <a:r>
              <a:rPr lang="en-US" b="0" smtClean="0"/>
              <a:t>	- If performance mattered, how could you justify doing a Custom ASIC? 	You could charge more </a:t>
            </a:r>
            <a:br>
              <a:rPr lang="en-US" b="0" smtClean="0"/>
            </a:br>
            <a:r>
              <a:rPr lang="en-US" b="0" smtClean="0"/>
              <a:t> 							for the product 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What if you are a small company and can’t afford the NRE? 		You might be forced to</a:t>
            </a:r>
            <a:br>
              <a:rPr lang="en-US" b="0" smtClean="0"/>
            </a:br>
            <a:r>
              <a:rPr lang="en-US" b="0" smtClean="0"/>
              <a:t> 							use an FPGA</a:t>
            </a:r>
            <a:br>
              <a:rPr lang="en-US" b="0" smtClean="0"/>
            </a:br>
            <a:r>
              <a:rPr lang="en-US" b="0" smtClean="0"/>
              <a:t> 	</a:t>
            </a:r>
            <a:br>
              <a:rPr lang="en-US" b="0" smtClean="0"/>
            </a:br>
            <a:r>
              <a:rPr lang="en-US" b="0" smtClean="0"/>
              <a:t>- What is the danger of doing an FPGA? 				It might</a:t>
            </a:r>
            <a:r>
              <a:rPr lang="en-US" sz="1200" b="0" smtClean="0"/>
              <a:t> </a:t>
            </a:r>
            <a:r>
              <a:rPr lang="en-US" b="0" smtClean="0"/>
              <a:t>not take long for </a:t>
            </a:r>
            <a:br>
              <a:rPr lang="en-US" b="0" smtClean="0"/>
            </a:br>
            <a:r>
              <a:rPr lang="en-US" b="0" smtClean="0"/>
              <a:t> 							a competitor to develop </a:t>
            </a:r>
            <a:br>
              <a:rPr lang="en-US" b="0" smtClean="0"/>
            </a:br>
            <a:r>
              <a:rPr lang="en-US" b="0" smtClean="0"/>
              <a:t> 							the same thing if they </a:t>
            </a:r>
            <a:br>
              <a:rPr lang="en-US" b="0" smtClean="0"/>
            </a:br>
            <a:r>
              <a:rPr lang="en-US" b="0" smtClean="0"/>
              <a:t> 							see you are successful </a:t>
            </a:r>
            <a:br>
              <a:rPr lang="en-US" b="0" smtClean="0"/>
            </a:br>
            <a:r>
              <a:rPr lang="en-US" b="0" smtClean="0"/>
              <a:t> 							selling your product</a:t>
            </a:r>
            <a:br>
              <a:rPr lang="en-US" b="0" smtClean="0"/>
            </a:br>
            <a:r>
              <a:rPr lang="en-US" sz="1200" b="0" smtClean="0"/>
              <a:t> 	   </a:t>
            </a:r>
          </a:p>
        </p:txBody>
      </p:sp>
      <p:pic>
        <p:nvPicPr>
          <p:cNvPr id="49155" name="Picture 4" descr="VLSI_Cost_Analysis_Ex_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644900"/>
            <a:ext cx="31210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VLSI Economy</a:t>
            </a:r>
          </a:p>
        </p:txBody>
      </p:sp>
      <p:sp>
        <p:nvSpPr>
          <p:cNvPr id="51202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u="sng" smtClean="0"/>
              <a:t>Economy of Selling your IC</a:t>
            </a:r>
            <a:br>
              <a:rPr lang="en-US" u="sng" smtClean="0"/>
            </a:br>
            <a:r>
              <a:rPr lang="en-US" sz="1200" b="0" smtClean="0"/>
              <a:t> 	</a:t>
            </a:r>
          </a:p>
          <a:p>
            <a:pPr>
              <a:buFontTx/>
              <a:buNone/>
            </a:pPr>
            <a:r>
              <a:rPr lang="en-US" b="0" smtClean="0"/>
              <a:t>	- if you design and sell your IC, you need a similar analysis.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But now you need to consider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1) Profit Margin	- for each IC sold, how much of that is gross profit versus the cost of </a:t>
            </a:r>
            <a:br>
              <a:rPr lang="en-US" b="0" smtClean="0"/>
            </a:br>
            <a:r>
              <a:rPr lang="en-US" b="0" smtClean="0"/>
              <a:t> 			  simply making the IC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2) Break Even Point	- you invest upfront NRE and engineering time.  The gross profit </a:t>
            </a:r>
            <a:br>
              <a:rPr lang="en-US" b="0" smtClean="0"/>
            </a:br>
            <a:r>
              <a:rPr lang="en-US" b="0" smtClean="0"/>
              <a:t> 			  from the first x IC’s that you sell go toward paying off that investment.</a:t>
            </a:r>
            <a:br>
              <a:rPr lang="en-US" b="0" smtClean="0"/>
            </a:br>
            <a:r>
              <a:rPr lang="en-US" b="0" smtClean="0"/>
              <a:t> 			  The # of IC’s and the time it takes to reach that point is called </a:t>
            </a:r>
            <a:br>
              <a:rPr lang="en-US" b="0" smtClean="0"/>
            </a:br>
            <a:r>
              <a:rPr lang="en-US" b="0" smtClean="0"/>
              <a:t> 			  “Break Even”</a:t>
            </a:r>
            <a:br>
              <a:rPr lang="en-US" b="0" smtClean="0"/>
            </a:br>
            <a:r>
              <a:rPr lang="en-US" b="0" smtClean="0"/>
              <a:t> 				</a:t>
            </a:r>
            <a:br>
              <a:rPr lang="en-US" b="0" smtClean="0"/>
            </a:br>
            <a:r>
              <a:rPr lang="en-US" b="0" smtClean="0"/>
              <a:t> 			- If the product doesn’t sell enough, you may not make enough to </a:t>
            </a:r>
            <a:br>
              <a:rPr lang="en-US" b="0" smtClean="0"/>
            </a:br>
            <a:r>
              <a:rPr lang="en-US" b="0" smtClean="0"/>
              <a:t> 			  pay for the initial development.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3) Opportunity Cost	- if you only have 5 skilled IC designers, you want to make sure they</a:t>
            </a:r>
            <a:br>
              <a:rPr lang="en-US" b="0" smtClean="0"/>
            </a:br>
            <a:r>
              <a:rPr lang="en-US" b="0" smtClean="0"/>
              <a:t> 			  are working on the most profitable product.  If they are working on</a:t>
            </a:r>
            <a:br>
              <a:rPr lang="en-US" b="0" smtClean="0"/>
            </a:br>
            <a:r>
              <a:rPr lang="en-US" b="0" smtClean="0"/>
              <a:t> 			  product A then they can’t be working on product B.  If B is more </a:t>
            </a:r>
            <a:br>
              <a:rPr lang="en-US" b="0" smtClean="0"/>
            </a:br>
            <a:r>
              <a:rPr lang="en-US" b="0" smtClean="0"/>
              <a:t> 			  profitable, you are not using your resources effectively.  </a:t>
            </a:r>
            <a:endParaRPr lang="en-US" sz="12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Combinational Logic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Combinational Logic Gates :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- Output depends on the logic value of the inputs</a:t>
            </a: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- no storage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	 					</a:t>
            </a:r>
          </a:p>
        </p:txBody>
      </p:sp>
      <p:pic>
        <p:nvPicPr>
          <p:cNvPr id="53251" name="Picture 4" descr="and_g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105150"/>
            <a:ext cx="46863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NOT				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out = in’ = in	f(in) = in’ = in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OR				 	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out = a+b		f(a,b) = a+b</a:t>
            </a: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AND				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out = a</a:t>
            </a:r>
            <a:r>
              <a:rPr lang="en-US" sz="1600" b="0" smtClean="0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b		f(a,b) = a</a:t>
            </a:r>
            <a:r>
              <a:rPr lang="en-US" sz="1600" b="0" smtClean="0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			</a:t>
            </a:r>
          </a:p>
        </p:txBody>
      </p:sp>
      <p:pic>
        <p:nvPicPr>
          <p:cNvPr id="55299" name="Picture 4" descr="n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981075"/>
            <a:ext cx="2152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 descr="or"/>
          <p:cNvPicPr>
            <a:picLocks noChangeAspect="1" noChangeArrowheads="1"/>
          </p:cNvPicPr>
          <p:nvPr/>
        </p:nvPicPr>
        <p:blipFill>
          <a:blip r:embed="rId4"/>
          <a:srcRect r="54356"/>
          <a:stretch>
            <a:fillRect/>
          </a:stretch>
        </p:blipFill>
        <p:spPr bwMode="auto">
          <a:xfrm>
            <a:off x="1692275" y="2744788"/>
            <a:ext cx="21955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6" descr="and"/>
          <p:cNvPicPr>
            <a:picLocks noChangeAspect="1" noChangeArrowheads="1"/>
          </p:cNvPicPr>
          <p:nvPr/>
        </p:nvPicPr>
        <p:blipFill>
          <a:blip r:embed="rId5"/>
          <a:srcRect r="54503"/>
          <a:stretch>
            <a:fillRect/>
          </a:stretch>
        </p:blipFill>
        <p:spPr bwMode="auto">
          <a:xfrm>
            <a:off x="1655763" y="4473575"/>
            <a:ext cx="2197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Line 7"/>
          <p:cNvSpPr>
            <a:spLocks noChangeShapeType="1"/>
          </p:cNvSpPr>
          <p:nvPr/>
        </p:nvSpPr>
        <p:spPr bwMode="auto">
          <a:xfrm>
            <a:off x="5076825" y="1268413"/>
            <a:ext cx="252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5303" name="Line 8"/>
          <p:cNvSpPr>
            <a:spLocks noChangeShapeType="1"/>
          </p:cNvSpPr>
          <p:nvPr/>
        </p:nvSpPr>
        <p:spPr bwMode="auto">
          <a:xfrm>
            <a:off x="6985000" y="1268413"/>
            <a:ext cx="252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XOR				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out = a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b	 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f(a,b) = a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b 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NOR				 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out = a+b	f(a,b) = a+b</a:t>
            </a: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NAND				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out = a</a:t>
            </a:r>
            <a:r>
              <a:rPr lang="en-US" sz="1600" b="0" smtClean="0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b		f(a,b) = a</a:t>
            </a:r>
            <a:r>
              <a:rPr lang="en-US" sz="1600" b="0" smtClean="0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			</a:t>
            </a:r>
          </a:p>
        </p:txBody>
      </p:sp>
      <p:pic>
        <p:nvPicPr>
          <p:cNvPr id="57347" name="Picture 4" descr="n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763" y="2816225"/>
            <a:ext cx="21526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x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5763" y="1196975"/>
            <a:ext cx="2152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n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4473575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Line 7"/>
          <p:cNvSpPr>
            <a:spLocks noChangeShapeType="1"/>
          </p:cNvSpPr>
          <p:nvPr/>
        </p:nvSpPr>
        <p:spPr bwMode="auto">
          <a:xfrm>
            <a:off x="4716463" y="3033713"/>
            <a:ext cx="39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7351" name="Line 8"/>
          <p:cNvSpPr>
            <a:spLocks noChangeShapeType="1"/>
          </p:cNvSpPr>
          <p:nvPr/>
        </p:nvSpPr>
        <p:spPr bwMode="auto">
          <a:xfrm>
            <a:off x="6696075" y="3033713"/>
            <a:ext cx="395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7352" name="Line 9"/>
          <p:cNvSpPr>
            <a:spLocks noChangeShapeType="1"/>
          </p:cNvSpPr>
          <p:nvPr/>
        </p:nvSpPr>
        <p:spPr bwMode="auto">
          <a:xfrm>
            <a:off x="4679950" y="4760913"/>
            <a:ext cx="395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7353" name="Line 10"/>
          <p:cNvSpPr>
            <a:spLocks noChangeShapeType="1"/>
          </p:cNvSpPr>
          <p:nvPr/>
        </p:nvSpPr>
        <p:spPr bwMode="auto">
          <a:xfrm>
            <a:off x="6696075" y="4760913"/>
            <a:ext cx="395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XNOR				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out = a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b	 	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f(a,b) = a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b </a:t>
            </a:r>
            <a:r>
              <a:rPr lang="en-US" sz="1600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			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b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Also remember about XOR Gates: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f(a,b) = a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b 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= (a’b + b’a)</a:t>
            </a:r>
          </a:p>
          <a:p>
            <a:pPr>
              <a:buFontTx/>
              <a:buNone/>
            </a:pP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Also remember the priority of logic operations (without parenthesis) is:</a:t>
            </a: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 	NOT, AND, OR</a:t>
            </a:r>
          </a:p>
        </p:txBody>
      </p:sp>
      <p:sp>
        <p:nvSpPr>
          <p:cNvPr id="59395" name="Line 4"/>
          <p:cNvSpPr>
            <a:spLocks noChangeShapeType="1"/>
          </p:cNvSpPr>
          <p:nvPr/>
        </p:nvSpPr>
        <p:spPr bwMode="auto">
          <a:xfrm>
            <a:off x="4606925" y="1268413"/>
            <a:ext cx="395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>
            <a:off x="6732588" y="1268413"/>
            <a:ext cx="39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9397" name="Picture 6" descr="xn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763" y="1089025"/>
            <a:ext cx="2152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DeMorgan’s Theorems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Inverting the output of any gate results in the same function as the opposite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gate (AND/OR) with inverted inputs</a:t>
            </a:r>
            <a:r>
              <a:rPr lang="en-US" sz="1000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pic>
        <p:nvPicPr>
          <p:cNvPr id="61443" name="Picture 4" descr="demorga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816225"/>
            <a:ext cx="23622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Course Overview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mtClean="0"/>
              <a:t>Where does this course fit into the </a:t>
            </a:r>
            <a:r>
              <a:rPr lang="en-US" u="sng" smtClean="0"/>
              <a:t>Electrical Engineering</a:t>
            </a:r>
            <a:r>
              <a:rPr lang="en-US" smtClean="0"/>
              <a:t> curriculum? </a:t>
            </a:r>
            <a:endParaRPr lang="en-US" b="0" smtClean="0"/>
          </a:p>
        </p:txBody>
      </p:sp>
      <p:pic>
        <p:nvPicPr>
          <p:cNvPr id="10243" name="Picture 4" descr="ee_cirriculum_flow_2006"/>
          <p:cNvPicPr>
            <a:picLocks noChangeAspect="1" noChangeArrowheads="1"/>
          </p:cNvPicPr>
          <p:nvPr/>
        </p:nvPicPr>
        <p:blipFill>
          <a:blip r:embed="rId3"/>
          <a:srcRect l="3322" t="10284" r="9006" b="4610"/>
          <a:stretch>
            <a:fillRect/>
          </a:stretch>
        </p:blipFill>
        <p:spPr bwMode="auto">
          <a:xfrm>
            <a:off x="1223963" y="1449388"/>
            <a:ext cx="66611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Oval 5"/>
          <p:cNvSpPr>
            <a:spLocks noChangeArrowheads="1"/>
          </p:cNvSpPr>
          <p:nvPr/>
        </p:nvSpPr>
        <p:spPr bwMode="auto">
          <a:xfrm>
            <a:off x="6156325" y="2457450"/>
            <a:ext cx="827088" cy="5032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DeMorgan’s Theorems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Graphically : breaking the bar changes the logic function (AND-OR) under the break</a:t>
            </a:r>
          </a:p>
        </p:txBody>
      </p:sp>
      <p:sp>
        <p:nvSpPr>
          <p:cNvPr id="63491" name="Line 4"/>
          <p:cNvSpPr>
            <a:spLocks noChangeShapeType="1"/>
          </p:cNvSpPr>
          <p:nvPr/>
        </p:nvSpPr>
        <p:spPr bwMode="auto">
          <a:xfrm>
            <a:off x="2700338" y="2781300"/>
            <a:ext cx="39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1943100" y="2744788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out = a+b</a:t>
            </a: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1943100" y="3500438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out = a+b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1979613" y="4221163"/>
            <a:ext cx="1176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out = a</a:t>
            </a:r>
            <a:r>
              <a:rPr lang="en-US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3495" name="Line 8"/>
          <p:cNvSpPr>
            <a:spLocks noChangeShapeType="1"/>
          </p:cNvSpPr>
          <p:nvPr/>
        </p:nvSpPr>
        <p:spPr bwMode="auto">
          <a:xfrm>
            <a:off x="2700338" y="3573463"/>
            <a:ext cx="39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3496" name="Line 9"/>
          <p:cNvSpPr>
            <a:spLocks noChangeShapeType="1"/>
          </p:cNvSpPr>
          <p:nvPr/>
        </p:nvSpPr>
        <p:spPr bwMode="auto">
          <a:xfrm flipH="1">
            <a:off x="2879725" y="3321050"/>
            <a:ext cx="468313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3497" name="Line 10"/>
          <p:cNvSpPr>
            <a:spLocks noChangeShapeType="1"/>
          </p:cNvSpPr>
          <p:nvPr/>
        </p:nvSpPr>
        <p:spPr bwMode="auto">
          <a:xfrm flipH="1" flipV="1">
            <a:off x="2879725" y="3789363"/>
            <a:ext cx="468313" cy="252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3444875" y="3154363"/>
            <a:ext cx="1303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</a:rPr>
              <a:t>1) Break bar</a:t>
            </a:r>
          </a:p>
        </p:txBody>
      </p:sp>
      <p:sp>
        <p:nvSpPr>
          <p:cNvPr id="63499" name="Rectangle 12"/>
          <p:cNvSpPr>
            <a:spLocks noChangeArrowheads="1"/>
          </p:cNvSpPr>
          <p:nvPr/>
        </p:nvSpPr>
        <p:spPr bwMode="auto">
          <a:xfrm>
            <a:off x="3455988" y="3910013"/>
            <a:ext cx="2790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</a:rPr>
              <a:t>2) Change + to </a:t>
            </a:r>
            <a:r>
              <a:rPr lang="en-US" sz="1600">
                <a:solidFill>
                  <a:srgbClr val="FF0000"/>
                </a:solidFill>
                <a:cs typeface="Arial" charset="0"/>
              </a:rPr>
              <a:t>· under break</a:t>
            </a:r>
          </a:p>
        </p:txBody>
      </p:sp>
      <p:sp>
        <p:nvSpPr>
          <p:cNvPr id="63500" name="Line 13"/>
          <p:cNvSpPr>
            <a:spLocks noChangeShapeType="1"/>
          </p:cNvSpPr>
          <p:nvPr/>
        </p:nvSpPr>
        <p:spPr bwMode="auto">
          <a:xfrm>
            <a:off x="2733675" y="4257675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3501" name="Line 14"/>
          <p:cNvSpPr>
            <a:spLocks noChangeShapeType="1"/>
          </p:cNvSpPr>
          <p:nvPr/>
        </p:nvSpPr>
        <p:spPr bwMode="auto">
          <a:xfrm>
            <a:off x="2949575" y="4257675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Boolean Expressions Using SOP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Logic functions can be described using a Sum of Products techniques</a:t>
            </a: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Sum of Products (SOP) is the summation of all 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minterms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resulting in the truth table</a:t>
            </a: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A minterm is the expression for an input configuration which yields a TRUE output</a:t>
            </a: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A minterm expression is the AND’ing of the input "1" signal configuration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2916238" y="5192713"/>
            <a:ext cx="56721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SOP Expression : 	f(a,b) = a’·b + a·b’</a:t>
            </a:r>
          </a:p>
          <a:p>
            <a:pPr eaLnBrk="0" hangingPunct="0"/>
            <a:endParaRPr lang="en-US">
              <a:solidFill>
                <a:srgbClr val="000000"/>
              </a:solidFill>
            </a:endParaRP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Note : un-minimized Boolean expression</a:t>
            </a: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1116013" y="3213100"/>
            <a:ext cx="65166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u="sng">
                <a:solidFill>
                  <a:srgbClr val="000000"/>
                </a:solidFill>
              </a:rPr>
              <a:t>Truth Table</a:t>
            </a:r>
          </a:p>
          <a:p>
            <a:pPr eaLnBrk="0" hangingPunct="0"/>
            <a:r>
              <a:rPr lang="en-US" u="sng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u="sng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	</a:t>
            </a:r>
            <a:r>
              <a:rPr lang="en-US" u="sng">
                <a:solidFill>
                  <a:srgbClr val="000000"/>
                </a:solidFill>
              </a:rPr>
              <a:t>out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0 0 	0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0 1 	1	</a:t>
            </a:r>
            <a:r>
              <a:rPr lang="en-US" i="1">
                <a:solidFill>
                  <a:srgbClr val="000000"/>
                </a:solidFill>
              </a:rPr>
              <a:t>minterm</a:t>
            </a:r>
            <a:r>
              <a:rPr lang="en-US">
                <a:solidFill>
                  <a:srgbClr val="000000"/>
                </a:solidFill>
              </a:rPr>
              <a:t> m</a:t>
            </a:r>
            <a:r>
              <a:rPr lang="en-US" sz="1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= a’</a:t>
            </a:r>
            <a:r>
              <a:rPr lang="en-US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>
                <a:solidFill>
                  <a:srgbClr val="000000"/>
                </a:solidFill>
              </a:rPr>
              <a:t>b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1 0	1	</a:t>
            </a:r>
            <a:r>
              <a:rPr lang="en-US" i="1">
                <a:solidFill>
                  <a:srgbClr val="000000"/>
                </a:solidFill>
              </a:rPr>
              <a:t>minterm</a:t>
            </a:r>
            <a:r>
              <a:rPr lang="en-US">
                <a:solidFill>
                  <a:srgbClr val="000000"/>
                </a:solidFill>
              </a:rPr>
              <a:t> m</a:t>
            </a:r>
            <a:r>
              <a:rPr lang="en-US" sz="1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= a</a:t>
            </a:r>
            <a:r>
              <a:rPr lang="en-US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>
                <a:solidFill>
                  <a:srgbClr val="000000"/>
                </a:solidFill>
              </a:rPr>
              <a:t>b’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1 1	0</a:t>
            </a:r>
          </a:p>
        </p:txBody>
      </p:sp>
      <p:sp>
        <p:nvSpPr>
          <p:cNvPr id="65541" name="Line 6"/>
          <p:cNvSpPr>
            <a:spLocks noChangeShapeType="1"/>
          </p:cNvSpPr>
          <p:nvPr/>
        </p:nvSpPr>
        <p:spPr bwMode="auto">
          <a:xfrm flipH="1" flipV="1">
            <a:off x="1835150" y="3644900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Boolean Expressions Using POS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Logic functions can be described using a Product of Sums techniques</a:t>
            </a: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Product of Sums (POS) is the multiplication of all </a:t>
            </a:r>
            <a:r>
              <a:rPr lang="en-US" b="0" i="1" smtClean="0">
                <a:solidFill>
                  <a:srgbClr val="000000"/>
                </a:solidFill>
                <a:cs typeface="Times New Roman" pitchFamily="18" charset="0"/>
              </a:rPr>
              <a:t>maxterms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resulting in the truth table</a:t>
            </a: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A maxterm is the expression for an input configuration which yields a FALSE output</a:t>
            </a: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A maxterm expression is the OR’ing of the input "0" signal configuration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2916238" y="5481638"/>
            <a:ext cx="5672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POS Expression : 	f(a,b) = (a+b)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>
                <a:solidFill>
                  <a:srgbClr val="000000"/>
                </a:solidFill>
              </a:rPr>
              <a:t> (a'+b')</a:t>
            </a:r>
          </a:p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1116013" y="3213100"/>
            <a:ext cx="7740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u="sng">
                <a:solidFill>
                  <a:srgbClr val="000000"/>
                </a:solidFill>
              </a:rPr>
              <a:t>Truth Table</a:t>
            </a:r>
          </a:p>
          <a:p>
            <a:pPr eaLnBrk="0" hangingPunct="0"/>
            <a:r>
              <a:rPr lang="en-US" u="sng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u="sng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	</a:t>
            </a:r>
            <a:r>
              <a:rPr lang="en-US" u="sng">
                <a:solidFill>
                  <a:srgbClr val="000000"/>
                </a:solidFill>
              </a:rPr>
              <a:t>out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0 0 	0	</a:t>
            </a:r>
            <a:r>
              <a:rPr lang="en-US" i="1">
                <a:solidFill>
                  <a:srgbClr val="000000"/>
                </a:solidFill>
              </a:rPr>
              <a:t>maxterm</a:t>
            </a:r>
            <a:r>
              <a:rPr lang="en-US">
                <a:solidFill>
                  <a:srgbClr val="000000"/>
                </a:solidFill>
              </a:rPr>
              <a:t> m</a:t>
            </a:r>
            <a:r>
              <a:rPr lang="en-US" sz="1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</a:rPr>
              <a:t> = a+b   (input configuration of 0's)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0 1 	1	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1 0	1	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1 1	0 	</a:t>
            </a:r>
            <a:r>
              <a:rPr lang="en-US" i="1">
                <a:solidFill>
                  <a:srgbClr val="000000"/>
                </a:solidFill>
              </a:rPr>
              <a:t>maxterm</a:t>
            </a:r>
            <a:r>
              <a:rPr lang="en-US">
                <a:solidFill>
                  <a:srgbClr val="000000"/>
                </a:solidFill>
              </a:rPr>
              <a:t> m</a:t>
            </a:r>
            <a:r>
              <a:rPr lang="en-US" sz="1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= a'+b'  (input configuration of 0's)</a:t>
            </a:r>
          </a:p>
        </p:txBody>
      </p:sp>
      <p:sp>
        <p:nvSpPr>
          <p:cNvPr id="67589" name="Line 6"/>
          <p:cNvSpPr>
            <a:spLocks noChangeShapeType="1"/>
          </p:cNvSpPr>
          <p:nvPr/>
        </p:nvSpPr>
        <p:spPr bwMode="auto">
          <a:xfrm flipH="1" flipV="1">
            <a:off x="1835150" y="3644900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Boolean Expressions Using SOP &amp; POS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SOP and POS functions are equivalent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1619250" y="2816225"/>
            <a:ext cx="56721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SOP Expression : 	f(a,b) = a’·b + a·b’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			     </a:t>
            </a:r>
            <a:r>
              <a:rPr lang="en-US" sz="1600" i="1">
                <a:solidFill>
                  <a:srgbClr val="000000"/>
                </a:solidFill>
              </a:rPr>
              <a:t>is equal to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POS Expression : 	f(a,b) = (a+b)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>
                <a:solidFill>
                  <a:srgbClr val="000000"/>
                </a:solidFill>
              </a:rPr>
              <a:t> (a'+b')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  <a:p>
            <a:pPr eaLnBrk="0" hangingPunct="0"/>
            <a:endParaRPr lang="en-US">
              <a:solidFill>
                <a:srgbClr val="000000"/>
              </a:solidFill>
            </a:endParaRPr>
          </a:p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Karnaugh Maps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K-maps provide a graphical method to find SOP/POS expressions</a:t>
            </a: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K-maps also provide a graphical method to perform logic minimization</a:t>
            </a:r>
          </a:p>
          <a:p>
            <a:pPr>
              <a:buFontTx/>
              <a:buChar char="-"/>
            </a:pP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	K-map SOP Process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	1) Circle minterms to create SOP</a:t>
            </a: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		2) Circle in Horizontal &amp; Vertical manner</a:t>
            </a: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		3) Circle in groups with powers of 2 	(1,2,4,8,…)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647700" y="4508500"/>
            <a:ext cx="77406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u="sng">
                <a:solidFill>
                  <a:srgbClr val="000000"/>
                </a:solidFill>
              </a:rPr>
              <a:t>Truth Table</a:t>
            </a:r>
          </a:p>
          <a:p>
            <a:pPr eaLnBrk="0" hangingPunct="0"/>
            <a:endParaRPr lang="en-US" sz="1400" u="sng">
              <a:solidFill>
                <a:srgbClr val="000000"/>
              </a:solidFill>
            </a:endParaRPr>
          </a:p>
          <a:p>
            <a:pPr eaLnBrk="0" hangingPunct="0"/>
            <a:r>
              <a:rPr lang="en-US" sz="1400" u="sng">
                <a:solidFill>
                  <a:srgbClr val="000000"/>
                </a:solidFill>
              </a:rPr>
              <a:t>a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400" u="sng">
                <a:solidFill>
                  <a:srgbClr val="000000"/>
                </a:solidFill>
              </a:rPr>
              <a:t>b</a:t>
            </a:r>
            <a:r>
              <a:rPr lang="en-US" sz="1400">
                <a:solidFill>
                  <a:srgbClr val="000000"/>
                </a:solidFill>
              </a:rPr>
              <a:t>	</a:t>
            </a:r>
            <a:r>
              <a:rPr lang="en-US" sz="1400" u="sng">
                <a:solidFill>
                  <a:srgbClr val="000000"/>
                </a:solidFill>
              </a:rPr>
              <a:t>out</a:t>
            </a:r>
          </a:p>
          <a:p>
            <a:pPr eaLnBrk="0" hangingPunct="0"/>
            <a:r>
              <a:rPr lang="en-US" sz="1400">
                <a:solidFill>
                  <a:srgbClr val="000000"/>
                </a:solidFill>
              </a:rPr>
              <a:t>0 0 	0</a:t>
            </a:r>
          </a:p>
          <a:p>
            <a:pPr eaLnBrk="0" hangingPunct="0"/>
            <a:r>
              <a:rPr lang="en-US" sz="1400">
                <a:solidFill>
                  <a:srgbClr val="000000"/>
                </a:solidFill>
              </a:rPr>
              <a:t>0 1 	1	</a:t>
            </a:r>
          </a:p>
          <a:p>
            <a:pPr eaLnBrk="0" hangingPunct="0"/>
            <a:r>
              <a:rPr lang="en-US" sz="1400">
                <a:solidFill>
                  <a:srgbClr val="000000"/>
                </a:solidFill>
              </a:rPr>
              <a:t>1 0	1	</a:t>
            </a:r>
          </a:p>
          <a:p>
            <a:pPr eaLnBrk="0" hangingPunct="0"/>
            <a:r>
              <a:rPr lang="en-US" sz="1400">
                <a:solidFill>
                  <a:srgbClr val="000000"/>
                </a:solidFill>
              </a:rPr>
              <a:t>1 1	1</a:t>
            </a:r>
          </a:p>
        </p:txBody>
      </p:sp>
      <p:grpSp>
        <p:nvGrpSpPr>
          <p:cNvPr id="71684" name="Group 5"/>
          <p:cNvGrpSpPr>
            <a:grpSpLocks/>
          </p:cNvGrpSpPr>
          <p:nvPr/>
        </p:nvGrpSpPr>
        <p:grpSpPr bwMode="auto">
          <a:xfrm>
            <a:off x="2663825" y="4652963"/>
            <a:ext cx="1187450" cy="1122362"/>
            <a:chOff x="1950" y="2976"/>
            <a:chExt cx="748" cy="707"/>
          </a:xfrm>
        </p:grpSpPr>
        <p:sp>
          <p:nvSpPr>
            <p:cNvPr id="71692" name="Rectangle 6"/>
            <p:cNvSpPr>
              <a:spLocks noChangeArrowheads="1"/>
            </p:cNvSpPr>
            <p:nvPr/>
          </p:nvSpPr>
          <p:spPr bwMode="auto">
            <a:xfrm>
              <a:off x="2336" y="3339"/>
              <a:ext cx="181" cy="15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71693" name="Rectangle 7"/>
            <p:cNvSpPr>
              <a:spLocks noChangeArrowheads="1"/>
            </p:cNvSpPr>
            <p:nvPr/>
          </p:nvSpPr>
          <p:spPr bwMode="auto">
            <a:xfrm>
              <a:off x="2517" y="3339"/>
              <a:ext cx="181" cy="15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71694" name="Rectangle 8"/>
            <p:cNvSpPr>
              <a:spLocks noChangeArrowheads="1"/>
            </p:cNvSpPr>
            <p:nvPr/>
          </p:nvSpPr>
          <p:spPr bwMode="auto">
            <a:xfrm>
              <a:off x="2336" y="3498"/>
              <a:ext cx="181" cy="15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71695" name="Rectangle 9"/>
            <p:cNvSpPr>
              <a:spLocks noChangeArrowheads="1"/>
            </p:cNvSpPr>
            <p:nvPr/>
          </p:nvSpPr>
          <p:spPr bwMode="auto">
            <a:xfrm>
              <a:off x="2517" y="3498"/>
              <a:ext cx="181" cy="15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71696" name="Line 10"/>
            <p:cNvSpPr>
              <a:spLocks noChangeShapeType="1"/>
            </p:cNvSpPr>
            <p:nvPr/>
          </p:nvSpPr>
          <p:spPr bwMode="auto">
            <a:xfrm>
              <a:off x="2222" y="3203"/>
              <a:ext cx="114" cy="1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697" name="Text Box 11"/>
            <p:cNvSpPr txBox="1">
              <a:spLocks noChangeArrowheads="1"/>
            </p:cNvSpPr>
            <p:nvPr/>
          </p:nvSpPr>
          <p:spPr bwMode="auto">
            <a:xfrm>
              <a:off x="2335" y="2976"/>
              <a:ext cx="36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a </a:t>
              </a:r>
              <a:br>
                <a:rPr lang="en-US" sz="1600"/>
              </a:br>
              <a:r>
                <a:rPr lang="en-US" sz="1600"/>
                <a:t>0  1</a:t>
              </a:r>
            </a:p>
          </p:txBody>
        </p:sp>
        <p:sp>
          <p:nvSpPr>
            <p:cNvPr id="71698" name="Text Box 12"/>
            <p:cNvSpPr txBox="1">
              <a:spLocks noChangeArrowheads="1"/>
            </p:cNvSpPr>
            <p:nvPr/>
          </p:nvSpPr>
          <p:spPr bwMode="auto">
            <a:xfrm>
              <a:off x="1950" y="3317"/>
              <a:ext cx="36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1600"/>
                <a:t>b  0  1</a:t>
              </a:r>
            </a:p>
          </p:txBody>
        </p:sp>
      </p:grpSp>
      <p:sp>
        <p:nvSpPr>
          <p:cNvPr id="71685" name="Oval 13"/>
          <p:cNvSpPr>
            <a:spLocks noChangeArrowheads="1"/>
          </p:cNvSpPr>
          <p:nvPr/>
        </p:nvSpPr>
        <p:spPr bwMode="auto">
          <a:xfrm>
            <a:off x="3600450" y="5192713"/>
            <a:ext cx="217488" cy="539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686" name="Oval 14"/>
          <p:cNvSpPr>
            <a:spLocks noChangeArrowheads="1"/>
          </p:cNvSpPr>
          <p:nvPr/>
        </p:nvSpPr>
        <p:spPr bwMode="auto">
          <a:xfrm>
            <a:off x="3276600" y="5516563"/>
            <a:ext cx="541338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71687" name="Line 15"/>
          <p:cNvSpPr>
            <a:spLocks noChangeShapeType="1"/>
          </p:cNvSpPr>
          <p:nvPr/>
        </p:nvSpPr>
        <p:spPr bwMode="auto">
          <a:xfrm flipH="1">
            <a:off x="3779838" y="5049838"/>
            <a:ext cx="468312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1688" name="Rectangle 16"/>
          <p:cNvSpPr>
            <a:spLocks noChangeArrowheads="1"/>
          </p:cNvSpPr>
          <p:nvPr/>
        </p:nvSpPr>
        <p:spPr bwMode="auto">
          <a:xfrm>
            <a:off x="4356100" y="4873625"/>
            <a:ext cx="2952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No dependency on b,	minterm = a</a:t>
            </a:r>
          </a:p>
        </p:txBody>
      </p:sp>
      <p:sp>
        <p:nvSpPr>
          <p:cNvPr id="71689" name="Rectangle 17"/>
          <p:cNvSpPr>
            <a:spLocks noChangeArrowheads="1"/>
          </p:cNvSpPr>
          <p:nvPr/>
        </p:nvSpPr>
        <p:spPr bwMode="auto">
          <a:xfrm>
            <a:off x="4356100" y="5265738"/>
            <a:ext cx="2952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No dependency on a,	minterm = b</a:t>
            </a:r>
          </a:p>
        </p:txBody>
      </p:sp>
      <p:sp>
        <p:nvSpPr>
          <p:cNvPr id="71690" name="Line 18"/>
          <p:cNvSpPr>
            <a:spLocks noChangeShapeType="1"/>
          </p:cNvSpPr>
          <p:nvPr/>
        </p:nvSpPr>
        <p:spPr bwMode="auto">
          <a:xfrm flipH="1">
            <a:off x="3887788" y="5445125"/>
            <a:ext cx="468312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1691" name="Rectangle 19"/>
          <p:cNvSpPr>
            <a:spLocks noChangeArrowheads="1"/>
          </p:cNvSpPr>
          <p:nvPr/>
        </p:nvSpPr>
        <p:spPr bwMode="auto">
          <a:xfrm>
            <a:off x="4356100" y="5768975"/>
            <a:ext cx="302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SOP expression : 	f(a,b) = a +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Karnaugh Maps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K-maps provide a graphical method to find SOP/POS expressions</a:t>
            </a:r>
          </a:p>
          <a:p>
            <a:pPr>
              <a:buFontTx/>
              <a:buChar char="-"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K-maps also provide a graphical method to perform logic minimization</a:t>
            </a:r>
          </a:p>
          <a:p>
            <a:pPr>
              <a:buFontTx/>
              <a:buChar char="-"/>
            </a:pP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	K-map POS Process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 		1) Circle maxterms to create POS</a:t>
            </a: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		2) Circle in Horizontal &amp; Vertical manner</a:t>
            </a: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		3) Circle in groups with powers of 2 	(1,2,4,8,…)</a:t>
            </a: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647700" y="4508500"/>
            <a:ext cx="77406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u="sng">
                <a:solidFill>
                  <a:srgbClr val="000000"/>
                </a:solidFill>
              </a:rPr>
              <a:t>Truth Table</a:t>
            </a:r>
          </a:p>
          <a:p>
            <a:pPr eaLnBrk="0" hangingPunct="0"/>
            <a:endParaRPr lang="en-US" sz="1400" u="sng">
              <a:solidFill>
                <a:srgbClr val="000000"/>
              </a:solidFill>
            </a:endParaRPr>
          </a:p>
          <a:p>
            <a:pPr eaLnBrk="0" hangingPunct="0"/>
            <a:r>
              <a:rPr lang="en-US" sz="1400" u="sng">
                <a:solidFill>
                  <a:srgbClr val="000000"/>
                </a:solidFill>
              </a:rPr>
              <a:t>a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400" u="sng">
                <a:solidFill>
                  <a:srgbClr val="000000"/>
                </a:solidFill>
              </a:rPr>
              <a:t>b</a:t>
            </a:r>
            <a:r>
              <a:rPr lang="en-US" sz="1400">
                <a:solidFill>
                  <a:srgbClr val="000000"/>
                </a:solidFill>
              </a:rPr>
              <a:t>	</a:t>
            </a:r>
            <a:r>
              <a:rPr lang="en-US" sz="1400" u="sng">
                <a:solidFill>
                  <a:srgbClr val="000000"/>
                </a:solidFill>
              </a:rPr>
              <a:t>out</a:t>
            </a:r>
          </a:p>
          <a:p>
            <a:pPr eaLnBrk="0" hangingPunct="0"/>
            <a:r>
              <a:rPr lang="en-US" sz="1400">
                <a:solidFill>
                  <a:srgbClr val="000000"/>
                </a:solidFill>
              </a:rPr>
              <a:t>0 0 	0</a:t>
            </a:r>
          </a:p>
          <a:p>
            <a:pPr eaLnBrk="0" hangingPunct="0"/>
            <a:r>
              <a:rPr lang="en-US" sz="1400">
                <a:solidFill>
                  <a:srgbClr val="000000"/>
                </a:solidFill>
              </a:rPr>
              <a:t>0 1 	1	</a:t>
            </a:r>
          </a:p>
          <a:p>
            <a:pPr eaLnBrk="0" hangingPunct="0"/>
            <a:r>
              <a:rPr lang="en-US" sz="1400">
                <a:solidFill>
                  <a:srgbClr val="000000"/>
                </a:solidFill>
              </a:rPr>
              <a:t>1 0	1	</a:t>
            </a:r>
          </a:p>
          <a:p>
            <a:pPr eaLnBrk="0" hangingPunct="0"/>
            <a:r>
              <a:rPr lang="en-US" sz="1400">
                <a:solidFill>
                  <a:srgbClr val="000000"/>
                </a:solidFill>
              </a:rPr>
              <a:t>1 1	1</a:t>
            </a:r>
          </a:p>
        </p:txBody>
      </p:sp>
      <p:grpSp>
        <p:nvGrpSpPr>
          <p:cNvPr id="73732" name="Group 5"/>
          <p:cNvGrpSpPr>
            <a:grpSpLocks/>
          </p:cNvGrpSpPr>
          <p:nvPr/>
        </p:nvGrpSpPr>
        <p:grpSpPr bwMode="auto">
          <a:xfrm>
            <a:off x="2663825" y="4652963"/>
            <a:ext cx="1187450" cy="1122362"/>
            <a:chOff x="1950" y="2976"/>
            <a:chExt cx="748" cy="707"/>
          </a:xfrm>
        </p:grpSpPr>
        <p:sp>
          <p:nvSpPr>
            <p:cNvPr id="73737" name="Rectangle 6"/>
            <p:cNvSpPr>
              <a:spLocks noChangeArrowheads="1"/>
            </p:cNvSpPr>
            <p:nvPr/>
          </p:nvSpPr>
          <p:spPr bwMode="auto">
            <a:xfrm>
              <a:off x="2336" y="3339"/>
              <a:ext cx="181" cy="15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73738" name="Rectangle 7"/>
            <p:cNvSpPr>
              <a:spLocks noChangeArrowheads="1"/>
            </p:cNvSpPr>
            <p:nvPr/>
          </p:nvSpPr>
          <p:spPr bwMode="auto">
            <a:xfrm>
              <a:off x="2517" y="3339"/>
              <a:ext cx="181" cy="15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73739" name="Rectangle 8"/>
            <p:cNvSpPr>
              <a:spLocks noChangeArrowheads="1"/>
            </p:cNvSpPr>
            <p:nvPr/>
          </p:nvSpPr>
          <p:spPr bwMode="auto">
            <a:xfrm>
              <a:off x="2336" y="3498"/>
              <a:ext cx="181" cy="15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73740" name="Rectangle 9"/>
            <p:cNvSpPr>
              <a:spLocks noChangeArrowheads="1"/>
            </p:cNvSpPr>
            <p:nvPr/>
          </p:nvSpPr>
          <p:spPr bwMode="auto">
            <a:xfrm>
              <a:off x="2517" y="3498"/>
              <a:ext cx="181" cy="15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73741" name="Line 10"/>
            <p:cNvSpPr>
              <a:spLocks noChangeShapeType="1"/>
            </p:cNvSpPr>
            <p:nvPr/>
          </p:nvSpPr>
          <p:spPr bwMode="auto">
            <a:xfrm>
              <a:off x="2222" y="3203"/>
              <a:ext cx="114" cy="1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2335" y="2976"/>
              <a:ext cx="36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a </a:t>
              </a:r>
              <a:br>
                <a:rPr lang="en-US" sz="1600"/>
              </a:br>
              <a:r>
                <a:rPr lang="en-US" sz="1600"/>
                <a:t>0  1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1950" y="3317"/>
              <a:ext cx="36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1600"/>
                <a:t>b  0  1</a:t>
              </a:r>
            </a:p>
          </p:txBody>
        </p:sp>
      </p:grpSp>
      <p:sp>
        <p:nvSpPr>
          <p:cNvPr id="73733" name="Oval 13"/>
          <p:cNvSpPr>
            <a:spLocks noChangeArrowheads="1"/>
          </p:cNvSpPr>
          <p:nvPr/>
        </p:nvSpPr>
        <p:spPr bwMode="auto">
          <a:xfrm>
            <a:off x="3311525" y="5192713"/>
            <a:ext cx="215900" cy="3238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3734" name="Line 14"/>
          <p:cNvSpPr>
            <a:spLocks noChangeShapeType="1"/>
          </p:cNvSpPr>
          <p:nvPr/>
        </p:nvSpPr>
        <p:spPr bwMode="auto">
          <a:xfrm flipH="1">
            <a:off x="3779838" y="5049838"/>
            <a:ext cx="468312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3735" name="Rectangle 15"/>
          <p:cNvSpPr>
            <a:spLocks noChangeArrowheads="1"/>
          </p:cNvSpPr>
          <p:nvPr/>
        </p:nvSpPr>
        <p:spPr bwMode="auto">
          <a:xfrm>
            <a:off x="4356100" y="4873625"/>
            <a:ext cx="411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Dependency on a' and b',	maxterm = a+b</a:t>
            </a:r>
          </a:p>
        </p:txBody>
      </p:sp>
      <p:sp>
        <p:nvSpPr>
          <p:cNvPr id="73736" name="Rectangle 16"/>
          <p:cNvSpPr>
            <a:spLocks noChangeArrowheads="1"/>
          </p:cNvSpPr>
          <p:nvPr/>
        </p:nvSpPr>
        <p:spPr bwMode="auto">
          <a:xfrm>
            <a:off x="4356100" y="5768975"/>
            <a:ext cx="3940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POS expression : 		f(a,b) = a +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3217863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Sequential Logic</a:t>
            </a:r>
          </a:p>
          <a:p>
            <a:pPr>
              <a:buFontTx/>
              <a:buNone/>
            </a:pPr>
            <a:r>
              <a:rPr lang="en-US" sz="1200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Concept of “Storage Element”</a:t>
            </a: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- With Storage, logic functions can depend on current &amp; past values of inputs</a:t>
            </a: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 - Sequential State Machines can be created</a:t>
            </a:r>
          </a:p>
          <a:p>
            <a:pPr>
              <a:buFontTx/>
              <a:buNone/>
            </a:pP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D-Flip-Flop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- on timing event (i.e., edge of clock input), D input goes to Q output	</a:t>
            </a:r>
          </a:p>
        </p:txBody>
      </p:sp>
      <p:grpSp>
        <p:nvGrpSpPr>
          <p:cNvPr id="75779" name="Group 4"/>
          <p:cNvGrpSpPr>
            <a:grpSpLocks/>
          </p:cNvGrpSpPr>
          <p:nvPr/>
        </p:nvGrpSpPr>
        <p:grpSpPr bwMode="auto">
          <a:xfrm>
            <a:off x="827088" y="4724400"/>
            <a:ext cx="1333500" cy="865188"/>
            <a:chOff x="1043" y="2976"/>
            <a:chExt cx="840" cy="545"/>
          </a:xfrm>
        </p:grpSpPr>
        <p:sp>
          <p:nvSpPr>
            <p:cNvPr id="75800" name="Rectangle 5"/>
            <p:cNvSpPr>
              <a:spLocks noChangeArrowheads="1"/>
            </p:cNvSpPr>
            <p:nvPr/>
          </p:nvSpPr>
          <p:spPr bwMode="auto">
            <a:xfrm>
              <a:off x="1224" y="2976"/>
              <a:ext cx="477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5801" name="Line 6"/>
            <p:cNvSpPr>
              <a:spLocks noChangeShapeType="1"/>
            </p:cNvSpPr>
            <p:nvPr/>
          </p:nvSpPr>
          <p:spPr bwMode="auto">
            <a:xfrm>
              <a:off x="1224" y="3339"/>
              <a:ext cx="114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5802" name="Line 7"/>
            <p:cNvSpPr>
              <a:spLocks noChangeShapeType="1"/>
            </p:cNvSpPr>
            <p:nvPr/>
          </p:nvSpPr>
          <p:spPr bwMode="auto">
            <a:xfrm flipH="1">
              <a:off x="1224" y="3430"/>
              <a:ext cx="113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5803" name="Line 8"/>
            <p:cNvSpPr>
              <a:spLocks noChangeShapeType="1"/>
            </p:cNvSpPr>
            <p:nvPr/>
          </p:nvSpPr>
          <p:spPr bwMode="auto">
            <a:xfrm flipV="1">
              <a:off x="1043" y="3430"/>
              <a:ext cx="1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5804" name="Line 9"/>
            <p:cNvSpPr>
              <a:spLocks noChangeShapeType="1"/>
            </p:cNvSpPr>
            <p:nvPr/>
          </p:nvSpPr>
          <p:spPr bwMode="auto">
            <a:xfrm flipV="1">
              <a:off x="1043" y="3067"/>
              <a:ext cx="1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5805" name="Line 10"/>
            <p:cNvSpPr>
              <a:spLocks noChangeShapeType="1"/>
            </p:cNvSpPr>
            <p:nvPr/>
          </p:nvSpPr>
          <p:spPr bwMode="auto">
            <a:xfrm flipV="1">
              <a:off x="1701" y="3067"/>
              <a:ext cx="1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5806" name="Line 11"/>
            <p:cNvSpPr>
              <a:spLocks noChangeShapeType="1"/>
            </p:cNvSpPr>
            <p:nvPr/>
          </p:nvSpPr>
          <p:spPr bwMode="auto">
            <a:xfrm flipV="1">
              <a:off x="1701" y="3430"/>
              <a:ext cx="1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5807" name="Rectangle 12"/>
            <p:cNvSpPr>
              <a:spLocks noChangeArrowheads="1"/>
            </p:cNvSpPr>
            <p:nvPr/>
          </p:nvSpPr>
          <p:spPr bwMode="auto">
            <a:xfrm>
              <a:off x="1247" y="2999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75808" name="Rectangle 13"/>
            <p:cNvSpPr>
              <a:spLocks noChangeArrowheads="1"/>
            </p:cNvSpPr>
            <p:nvPr/>
          </p:nvSpPr>
          <p:spPr bwMode="auto">
            <a:xfrm>
              <a:off x="1565" y="2999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2"/>
                  </a:solidFill>
                </a:rPr>
                <a:t>Q</a:t>
              </a:r>
            </a:p>
          </p:txBody>
        </p:sp>
        <p:sp>
          <p:nvSpPr>
            <p:cNvPr id="75809" name="Rectangle 14"/>
            <p:cNvSpPr>
              <a:spLocks noChangeArrowheads="1"/>
            </p:cNvSpPr>
            <p:nvPr/>
          </p:nvSpPr>
          <p:spPr bwMode="auto">
            <a:xfrm>
              <a:off x="1565" y="3339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2"/>
                  </a:solidFill>
                </a:rPr>
                <a:t>Q</a:t>
              </a:r>
            </a:p>
          </p:txBody>
        </p:sp>
        <p:sp>
          <p:nvSpPr>
            <p:cNvPr id="75810" name="Line 15"/>
            <p:cNvSpPr>
              <a:spLocks noChangeShapeType="1"/>
            </p:cNvSpPr>
            <p:nvPr/>
          </p:nvSpPr>
          <p:spPr bwMode="auto">
            <a:xfrm flipV="1">
              <a:off x="1542" y="3339"/>
              <a:ext cx="1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5780" name="Line 16"/>
          <p:cNvSpPr>
            <a:spLocks noChangeShapeType="1"/>
          </p:cNvSpPr>
          <p:nvPr/>
        </p:nvSpPr>
        <p:spPr bwMode="auto">
          <a:xfrm flipV="1">
            <a:off x="4356100" y="5516563"/>
            <a:ext cx="14398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781" name="Line 17"/>
          <p:cNvSpPr>
            <a:spLocks noChangeShapeType="1"/>
          </p:cNvSpPr>
          <p:nvPr/>
        </p:nvSpPr>
        <p:spPr bwMode="auto">
          <a:xfrm flipV="1">
            <a:off x="4356100" y="4400550"/>
            <a:ext cx="12239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782" name="Line 18"/>
          <p:cNvSpPr>
            <a:spLocks noChangeShapeType="1"/>
          </p:cNvSpPr>
          <p:nvPr/>
        </p:nvSpPr>
        <p:spPr bwMode="auto">
          <a:xfrm flipV="1">
            <a:off x="4356100" y="4832350"/>
            <a:ext cx="288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783" name="Rectangle 19"/>
          <p:cNvSpPr>
            <a:spLocks noChangeArrowheads="1"/>
          </p:cNvSpPr>
          <p:nvPr/>
        </p:nvSpPr>
        <p:spPr bwMode="auto">
          <a:xfrm>
            <a:off x="3924300" y="4689475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US" sz="1400" b="1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75784" name="Rectangle 20"/>
          <p:cNvSpPr>
            <a:spLocks noChangeArrowheads="1"/>
          </p:cNvSpPr>
          <p:nvPr/>
        </p:nvSpPr>
        <p:spPr bwMode="auto">
          <a:xfrm>
            <a:off x="3924300" y="5084763"/>
            <a:ext cx="138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US" sz="1400" b="1">
                <a:solidFill>
                  <a:schemeClr val="tx2"/>
                </a:solidFill>
              </a:rPr>
              <a:t>Q</a:t>
            </a:r>
          </a:p>
        </p:txBody>
      </p:sp>
      <p:grpSp>
        <p:nvGrpSpPr>
          <p:cNvPr id="75785" name="Group 21"/>
          <p:cNvGrpSpPr>
            <a:grpSpLocks/>
          </p:cNvGrpSpPr>
          <p:nvPr/>
        </p:nvGrpSpPr>
        <p:grpSpPr bwMode="auto">
          <a:xfrm>
            <a:off x="3887788" y="5516563"/>
            <a:ext cx="179387" cy="212725"/>
            <a:chOff x="2381" y="3271"/>
            <a:chExt cx="113" cy="134"/>
          </a:xfrm>
        </p:grpSpPr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2404" y="3271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2"/>
                  </a:solidFill>
                </a:rPr>
                <a:t>Q</a:t>
              </a:r>
            </a:p>
          </p:txBody>
        </p:sp>
        <p:sp>
          <p:nvSpPr>
            <p:cNvPr id="75799" name="Line 23"/>
            <p:cNvSpPr>
              <a:spLocks noChangeShapeType="1"/>
            </p:cNvSpPr>
            <p:nvPr/>
          </p:nvSpPr>
          <p:spPr bwMode="auto">
            <a:xfrm flipV="1">
              <a:off x="2381" y="3271"/>
              <a:ext cx="1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5786" name="Rectangle 24"/>
          <p:cNvSpPr>
            <a:spLocks noChangeArrowheads="1"/>
          </p:cNvSpPr>
          <p:nvPr/>
        </p:nvSpPr>
        <p:spPr bwMode="auto">
          <a:xfrm>
            <a:off x="3779838" y="4256088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US" sz="1400" b="1">
                <a:solidFill>
                  <a:schemeClr val="tx2"/>
                </a:solidFill>
              </a:rPr>
              <a:t>CLK</a:t>
            </a:r>
          </a:p>
        </p:txBody>
      </p:sp>
      <p:sp>
        <p:nvSpPr>
          <p:cNvPr id="75787" name="Line 25"/>
          <p:cNvSpPr>
            <a:spLocks noChangeShapeType="1"/>
          </p:cNvSpPr>
          <p:nvPr/>
        </p:nvSpPr>
        <p:spPr bwMode="auto">
          <a:xfrm flipV="1">
            <a:off x="4356100" y="5264150"/>
            <a:ext cx="14763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788" name="Line 26"/>
          <p:cNvSpPr>
            <a:spLocks noChangeShapeType="1"/>
          </p:cNvSpPr>
          <p:nvPr/>
        </p:nvSpPr>
        <p:spPr bwMode="auto">
          <a:xfrm flipV="1">
            <a:off x="5580063" y="4148138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789" name="Line 27"/>
          <p:cNvSpPr>
            <a:spLocks noChangeShapeType="1"/>
          </p:cNvSpPr>
          <p:nvPr/>
        </p:nvSpPr>
        <p:spPr bwMode="auto">
          <a:xfrm>
            <a:off x="5580063" y="4148138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790" name="Line 28"/>
          <p:cNvSpPr>
            <a:spLocks noChangeShapeType="1"/>
          </p:cNvSpPr>
          <p:nvPr/>
        </p:nvSpPr>
        <p:spPr bwMode="auto">
          <a:xfrm>
            <a:off x="4643438" y="4581525"/>
            <a:ext cx="0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791" name="Line 29"/>
          <p:cNvSpPr>
            <a:spLocks noChangeShapeType="1"/>
          </p:cNvSpPr>
          <p:nvPr/>
        </p:nvSpPr>
        <p:spPr bwMode="auto">
          <a:xfrm>
            <a:off x="4643438" y="4581525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792" name="Line 30"/>
          <p:cNvSpPr>
            <a:spLocks noChangeShapeType="1"/>
          </p:cNvSpPr>
          <p:nvPr/>
        </p:nvSpPr>
        <p:spPr bwMode="auto">
          <a:xfrm>
            <a:off x="5832475" y="5013325"/>
            <a:ext cx="0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793" name="Line 31"/>
          <p:cNvSpPr>
            <a:spLocks noChangeShapeType="1"/>
          </p:cNvSpPr>
          <p:nvPr/>
        </p:nvSpPr>
        <p:spPr bwMode="auto">
          <a:xfrm>
            <a:off x="5832475" y="5013325"/>
            <a:ext cx="190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794" name="Line 32"/>
          <p:cNvSpPr>
            <a:spLocks noChangeShapeType="1"/>
          </p:cNvSpPr>
          <p:nvPr/>
        </p:nvSpPr>
        <p:spPr bwMode="auto">
          <a:xfrm>
            <a:off x="5795963" y="5516563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795" name="Line 33"/>
          <p:cNvSpPr>
            <a:spLocks noChangeShapeType="1"/>
          </p:cNvSpPr>
          <p:nvPr/>
        </p:nvSpPr>
        <p:spPr bwMode="auto">
          <a:xfrm>
            <a:off x="5795963" y="5768975"/>
            <a:ext cx="190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796" name="Line 34"/>
          <p:cNvSpPr>
            <a:spLocks noChangeShapeType="1"/>
          </p:cNvSpPr>
          <p:nvPr/>
        </p:nvSpPr>
        <p:spPr bwMode="auto">
          <a:xfrm>
            <a:off x="5580063" y="5949950"/>
            <a:ext cx="2524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797" name="Rectangle 35"/>
          <p:cNvSpPr>
            <a:spLocks noChangeArrowheads="1"/>
          </p:cNvSpPr>
          <p:nvPr/>
        </p:nvSpPr>
        <p:spPr bwMode="auto">
          <a:xfrm>
            <a:off x="5903913" y="5876925"/>
            <a:ext cx="255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US" sz="1400" b="1">
                <a:solidFill>
                  <a:srgbClr val="FF0000"/>
                </a:solidFill>
              </a:rPr>
              <a:t>t</a:t>
            </a:r>
            <a:r>
              <a:rPr lang="en-US" sz="900" b="1">
                <a:solidFill>
                  <a:srgbClr val="FF0000"/>
                </a:solidFill>
              </a:rPr>
              <a:t>c2q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3217863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State Machines</a:t>
            </a:r>
          </a:p>
          <a:p>
            <a:pPr>
              <a:buFontTx/>
              <a:buNone/>
            </a:pPr>
            <a:endParaRPr lang="en-US" sz="1600" b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- Moore :	Outputs depend on present state</a:t>
            </a:r>
          </a:p>
          <a:p>
            <a:pPr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- Mealy :  	Outputs depend on present state and current inputs</a:t>
            </a:r>
          </a:p>
          <a:p>
            <a:pPr>
              <a:buFontTx/>
              <a:buNone/>
            </a:pPr>
            <a:endParaRPr lang="en-US" b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3217863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State Machine Example : Design a 2-bit Gray Code Counter</a:t>
            </a:r>
          </a:p>
          <a:p>
            <a:pPr>
              <a:buFontTx/>
              <a:buNone/>
            </a:pPr>
            <a:endParaRPr lang="en-US" sz="1600" b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200" b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792163" y="2239963"/>
            <a:ext cx="900112" cy="3097212"/>
            <a:chOff x="499" y="1411"/>
            <a:chExt cx="567" cy="1951"/>
          </a:xfrm>
        </p:grpSpPr>
        <p:sp>
          <p:nvSpPr>
            <p:cNvPr id="79877" name="Oval 5"/>
            <p:cNvSpPr>
              <a:spLocks noChangeArrowheads="1"/>
            </p:cNvSpPr>
            <p:nvPr/>
          </p:nvSpPr>
          <p:spPr bwMode="auto">
            <a:xfrm>
              <a:off x="680" y="1638"/>
              <a:ext cx="386" cy="29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00</a:t>
              </a:r>
            </a:p>
          </p:txBody>
        </p:sp>
        <p:sp>
          <p:nvSpPr>
            <p:cNvPr id="79878" name="Oval 6"/>
            <p:cNvSpPr>
              <a:spLocks noChangeArrowheads="1"/>
            </p:cNvSpPr>
            <p:nvPr/>
          </p:nvSpPr>
          <p:spPr bwMode="auto">
            <a:xfrm>
              <a:off x="680" y="2046"/>
              <a:ext cx="386" cy="29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01</a:t>
              </a:r>
            </a:p>
          </p:txBody>
        </p:sp>
        <p:sp>
          <p:nvSpPr>
            <p:cNvPr id="79879" name="Oval 7"/>
            <p:cNvSpPr>
              <a:spLocks noChangeArrowheads="1"/>
            </p:cNvSpPr>
            <p:nvPr/>
          </p:nvSpPr>
          <p:spPr bwMode="auto">
            <a:xfrm>
              <a:off x="680" y="2455"/>
              <a:ext cx="386" cy="29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11</a:t>
              </a:r>
            </a:p>
          </p:txBody>
        </p:sp>
        <p:sp>
          <p:nvSpPr>
            <p:cNvPr id="79880" name="Oval 8"/>
            <p:cNvSpPr>
              <a:spLocks noChangeArrowheads="1"/>
            </p:cNvSpPr>
            <p:nvPr/>
          </p:nvSpPr>
          <p:spPr bwMode="auto">
            <a:xfrm>
              <a:off x="680" y="2863"/>
              <a:ext cx="386" cy="29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10</a:t>
              </a:r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>
              <a:off x="862" y="1933"/>
              <a:ext cx="0" cy="11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882" name="Line 10"/>
            <p:cNvSpPr>
              <a:spLocks noChangeShapeType="1"/>
            </p:cNvSpPr>
            <p:nvPr/>
          </p:nvSpPr>
          <p:spPr bwMode="auto">
            <a:xfrm>
              <a:off x="862" y="2341"/>
              <a:ext cx="0" cy="11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883" name="Line 11"/>
            <p:cNvSpPr>
              <a:spLocks noChangeShapeType="1"/>
            </p:cNvSpPr>
            <p:nvPr/>
          </p:nvSpPr>
          <p:spPr bwMode="auto">
            <a:xfrm>
              <a:off x="862" y="2750"/>
              <a:ext cx="0" cy="11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884" name="Line 12"/>
            <p:cNvSpPr>
              <a:spLocks noChangeShapeType="1"/>
            </p:cNvSpPr>
            <p:nvPr/>
          </p:nvSpPr>
          <p:spPr bwMode="auto">
            <a:xfrm>
              <a:off x="862" y="3158"/>
              <a:ext cx="0" cy="20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885" name="Line 13"/>
            <p:cNvSpPr>
              <a:spLocks noChangeShapeType="1"/>
            </p:cNvSpPr>
            <p:nvPr/>
          </p:nvSpPr>
          <p:spPr bwMode="auto">
            <a:xfrm>
              <a:off x="862" y="1411"/>
              <a:ext cx="0" cy="22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886" name="Line 14"/>
            <p:cNvSpPr>
              <a:spLocks noChangeShapeType="1"/>
            </p:cNvSpPr>
            <p:nvPr/>
          </p:nvSpPr>
          <p:spPr bwMode="auto">
            <a:xfrm flipH="1">
              <a:off x="499" y="3362"/>
              <a:ext cx="363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887" name="Line 15"/>
            <p:cNvSpPr>
              <a:spLocks noChangeShapeType="1"/>
            </p:cNvSpPr>
            <p:nvPr/>
          </p:nvSpPr>
          <p:spPr bwMode="auto">
            <a:xfrm flipH="1" flipV="1">
              <a:off x="499" y="1411"/>
              <a:ext cx="0" cy="195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888" name="Line 16"/>
            <p:cNvSpPr>
              <a:spLocks noChangeShapeType="1"/>
            </p:cNvSpPr>
            <p:nvPr/>
          </p:nvSpPr>
          <p:spPr bwMode="auto">
            <a:xfrm flipH="1">
              <a:off x="499" y="1411"/>
              <a:ext cx="363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9876" name="Rectangle 17"/>
          <p:cNvSpPr>
            <a:spLocks noChangeArrowheads="1"/>
          </p:cNvSpPr>
          <p:nvPr/>
        </p:nvSpPr>
        <p:spPr bwMode="auto">
          <a:xfrm>
            <a:off x="2376488" y="2060575"/>
            <a:ext cx="64087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>
                <a:solidFill>
                  <a:srgbClr val="000000"/>
                </a:solidFill>
              </a:rPr>
              <a:t>1) Number of States?			: 4</a:t>
            </a:r>
          </a:p>
          <a:p>
            <a:pPr eaLnBrk="0" hangingPunct="0">
              <a:spcBef>
                <a:spcPct val="20000"/>
              </a:spcBef>
            </a:pPr>
            <a:r>
              <a:rPr lang="en-US" sz="1400">
                <a:solidFill>
                  <a:srgbClr val="000000"/>
                </a:solidFill>
              </a:rPr>
              <a:t>2) Number of bits to encode states?	: 2</a:t>
            </a:r>
            <a:r>
              <a:rPr lang="en-US" sz="1400" baseline="30000">
                <a:solidFill>
                  <a:srgbClr val="000000"/>
                </a:solidFill>
              </a:rPr>
              <a:t>n</a:t>
            </a:r>
            <a:r>
              <a:rPr lang="en-US" sz="1400">
                <a:solidFill>
                  <a:srgbClr val="000000"/>
                </a:solidFill>
              </a:rPr>
              <a:t>=4, n=2</a:t>
            </a:r>
          </a:p>
          <a:p>
            <a:pPr eaLnBrk="0" hangingPunct="0">
              <a:spcBef>
                <a:spcPct val="20000"/>
              </a:spcBef>
            </a:pPr>
            <a:r>
              <a:rPr lang="en-US" sz="1400">
                <a:solidFill>
                  <a:srgbClr val="000000"/>
                </a:solidFill>
              </a:rPr>
              <a:t>3) Moore or Mealy?			: Moore</a:t>
            </a:r>
          </a:p>
          <a:p>
            <a:pPr eaLnBrk="0" hangingPunct="0">
              <a:spcBef>
                <a:spcPct val="20000"/>
              </a:spcBef>
            </a:pPr>
            <a:endParaRPr lang="en-US" sz="140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140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400">
                <a:solidFill>
                  <a:srgbClr val="000000"/>
                </a:solidFill>
              </a:rPr>
              <a:t>For this counter, we can make the outputs be the state codes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Digital Review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3217863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State Machine Example : Design a 2-bit Gray Code Counter</a:t>
            </a:r>
          </a:p>
          <a:p>
            <a:pPr>
              <a:buFontTx/>
              <a:buNone/>
            </a:pPr>
            <a:endParaRPr lang="en-US" sz="1200" b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200" b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81923" name="Group 4"/>
          <p:cNvGrpSpPr>
            <a:grpSpLocks/>
          </p:cNvGrpSpPr>
          <p:nvPr/>
        </p:nvGrpSpPr>
        <p:grpSpPr bwMode="auto">
          <a:xfrm>
            <a:off x="611188" y="1700213"/>
            <a:ext cx="900112" cy="3097212"/>
            <a:chOff x="499" y="1411"/>
            <a:chExt cx="567" cy="1951"/>
          </a:xfrm>
        </p:grpSpPr>
        <p:sp>
          <p:nvSpPr>
            <p:cNvPr id="81993" name="Oval 5"/>
            <p:cNvSpPr>
              <a:spLocks noChangeArrowheads="1"/>
            </p:cNvSpPr>
            <p:nvPr/>
          </p:nvSpPr>
          <p:spPr bwMode="auto">
            <a:xfrm>
              <a:off x="680" y="1638"/>
              <a:ext cx="386" cy="29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00</a:t>
              </a:r>
            </a:p>
          </p:txBody>
        </p:sp>
        <p:sp>
          <p:nvSpPr>
            <p:cNvPr id="81994" name="Oval 6"/>
            <p:cNvSpPr>
              <a:spLocks noChangeArrowheads="1"/>
            </p:cNvSpPr>
            <p:nvPr/>
          </p:nvSpPr>
          <p:spPr bwMode="auto">
            <a:xfrm>
              <a:off x="680" y="2046"/>
              <a:ext cx="386" cy="29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01</a:t>
              </a:r>
            </a:p>
          </p:txBody>
        </p:sp>
        <p:sp>
          <p:nvSpPr>
            <p:cNvPr id="81995" name="Oval 7"/>
            <p:cNvSpPr>
              <a:spLocks noChangeArrowheads="1"/>
            </p:cNvSpPr>
            <p:nvPr/>
          </p:nvSpPr>
          <p:spPr bwMode="auto">
            <a:xfrm>
              <a:off x="680" y="2455"/>
              <a:ext cx="386" cy="29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11</a:t>
              </a:r>
            </a:p>
          </p:txBody>
        </p:sp>
        <p:sp>
          <p:nvSpPr>
            <p:cNvPr id="81996" name="Oval 8"/>
            <p:cNvSpPr>
              <a:spLocks noChangeArrowheads="1"/>
            </p:cNvSpPr>
            <p:nvPr/>
          </p:nvSpPr>
          <p:spPr bwMode="auto">
            <a:xfrm>
              <a:off x="680" y="2863"/>
              <a:ext cx="386" cy="29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10</a:t>
              </a:r>
            </a:p>
          </p:txBody>
        </p:sp>
        <p:sp>
          <p:nvSpPr>
            <p:cNvPr id="81997" name="Line 9"/>
            <p:cNvSpPr>
              <a:spLocks noChangeShapeType="1"/>
            </p:cNvSpPr>
            <p:nvPr/>
          </p:nvSpPr>
          <p:spPr bwMode="auto">
            <a:xfrm>
              <a:off x="862" y="1933"/>
              <a:ext cx="0" cy="11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98" name="Line 10"/>
            <p:cNvSpPr>
              <a:spLocks noChangeShapeType="1"/>
            </p:cNvSpPr>
            <p:nvPr/>
          </p:nvSpPr>
          <p:spPr bwMode="auto">
            <a:xfrm>
              <a:off x="862" y="2341"/>
              <a:ext cx="0" cy="11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99" name="Line 11"/>
            <p:cNvSpPr>
              <a:spLocks noChangeShapeType="1"/>
            </p:cNvSpPr>
            <p:nvPr/>
          </p:nvSpPr>
          <p:spPr bwMode="auto">
            <a:xfrm>
              <a:off x="862" y="2750"/>
              <a:ext cx="0" cy="11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000" name="Line 12"/>
            <p:cNvSpPr>
              <a:spLocks noChangeShapeType="1"/>
            </p:cNvSpPr>
            <p:nvPr/>
          </p:nvSpPr>
          <p:spPr bwMode="auto">
            <a:xfrm>
              <a:off x="862" y="3158"/>
              <a:ext cx="0" cy="20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001" name="Line 13"/>
            <p:cNvSpPr>
              <a:spLocks noChangeShapeType="1"/>
            </p:cNvSpPr>
            <p:nvPr/>
          </p:nvSpPr>
          <p:spPr bwMode="auto">
            <a:xfrm>
              <a:off x="862" y="1411"/>
              <a:ext cx="0" cy="22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002" name="Line 14"/>
            <p:cNvSpPr>
              <a:spLocks noChangeShapeType="1"/>
            </p:cNvSpPr>
            <p:nvPr/>
          </p:nvSpPr>
          <p:spPr bwMode="auto">
            <a:xfrm flipH="1">
              <a:off x="499" y="3362"/>
              <a:ext cx="363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003" name="Line 15"/>
            <p:cNvSpPr>
              <a:spLocks noChangeShapeType="1"/>
            </p:cNvSpPr>
            <p:nvPr/>
          </p:nvSpPr>
          <p:spPr bwMode="auto">
            <a:xfrm flipH="1" flipV="1">
              <a:off x="499" y="1411"/>
              <a:ext cx="0" cy="195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004" name="Line 16"/>
            <p:cNvSpPr>
              <a:spLocks noChangeShapeType="1"/>
            </p:cNvSpPr>
            <p:nvPr/>
          </p:nvSpPr>
          <p:spPr bwMode="auto">
            <a:xfrm flipH="1">
              <a:off x="499" y="1411"/>
              <a:ext cx="363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1924" name="Rectangle 17"/>
          <p:cNvSpPr>
            <a:spLocks noChangeArrowheads="1"/>
          </p:cNvSpPr>
          <p:nvPr/>
        </p:nvSpPr>
        <p:spPr bwMode="auto">
          <a:xfrm>
            <a:off x="2087563" y="1736725"/>
            <a:ext cx="180022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</a:rPr>
              <a:t>        STATE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u="sng">
                <a:solidFill>
                  <a:srgbClr val="000000"/>
                </a:solidFill>
              </a:rPr>
              <a:t>Current</a:t>
            </a:r>
            <a:r>
              <a:rPr lang="en-US" sz="1600">
                <a:solidFill>
                  <a:srgbClr val="000000"/>
                </a:solidFill>
              </a:rPr>
              <a:t>	</a:t>
            </a:r>
            <a:r>
              <a:rPr lang="en-US" sz="1600" u="sng">
                <a:solidFill>
                  <a:srgbClr val="000000"/>
                </a:solidFill>
              </a:rPr>
              <a:t>Next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</a:rPr>
              <a:t>A</a:t>
            </a:r>
            <a:r>
              <a:rPr lang="en-US" sz="1000">
                <a:solidFill>
                  <a:srgbClr val="000000"/>
                </a:solidFill>
              </a:rPr>
              <a:t>cur</a:t>
            </a:r>
            <a:r>
              <a:rPr lang="en-US" sz="1600">
                <a:solidFill>
                  <a:srgbClr val="000000"/>
                </a:solidFill>
              </a:rPr>
              <a:t> B</a:t>
            </a:r>
            <a:r>
              <a:rPr lang="en-US" sz="1000">
                <a:solidFill>
                  <a:srgbClr val="000000"/>
                </a:solidFill>
              </a:rPr>
              <a:t>cur</a:t>
            </a:r>
            <a:r>
              <a:rPr lang="en-US" sz="1600">
                <a:solidFill>
                  <a:srgbClr val="000000"/>
                </a:solidFill>
              </a:rPr>
              <a:t>	A</a:t>
            </a:r>
            <a:r>
              <a:rPr lang="en-US" sz="1000">
                <a:solidFill>
                  <a:srgbClr val="000000"/>
                </a:solidFill>
              </a:rPr>
              <a:t>nxt</a:t>
            </a:r>
            <a:r>
              <a:rPr lang="en-US" sz="1600">
                <a:solidFill>
                  <a:srgbClr val="000000"/>
                </a:solidFill>
              </a:rPr>
              <a:t> B</a:t>
            </a:r>
            <a:r>
              <a:rPr lang="en-US" sz="1000">
                <a:solidFill>
                  <a:srgbClr val="000000"/>
                </a:solidFill>
              </a:rPr>
              <a:t>nxt</a:t>
            </a:r>
          </a:p>
          <a:p>
            <a:pPr eaLnBrk="0" hangingPunct="0">
              <a:spcBef>
                <a:spcPct val="20000"/>
              </a:spcBef>
            </a:pPr>
            <a:endParaRPr lang="en-US" sz="160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</a:rPr>
              <a:t>0     0	0    1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</a:rPr>
              <a:t>0     1	1    1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</a:rPr>
              <a:t>1     1	1    0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</a:rPr>
              <a:t>1     0 	0    0</a:t>
            </a:r>
          </a:p>
          <a:p>
            <a:pPr eaLnBrk="0" hangingPunct="0">
              <a:spcBef>
                <a:spcPct val="20000"/>
              </a:spcBef>
            </a:pPr>
            <a:endParaRPr lang="en-US" sz="160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81925" name="Line 18"/>
          <p:cNvSpPr>
            <a:spLocks noChangeShapeType="1"/>
          </p:cNvSpPr>
          <p:nvPr/>
        </p:nvSpPr>
        <p:spPr bwMode="auto">
          <a:xfrm flipH="1" flipV="1">
            <a:off x="2916238" y="2133600"/>
            <a:ext cx="0" cy="194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26" name="Rectangle 19"/>
          <p:cNvSpPr>
            <a:spLocks noChangeArrowheads="1"/>
          </p:cNvSpPr>
          <p:nvPr/>
        </p:nvSpPr>
        <p:spPr bwMode="auto">
          <a:xfrm>
            <a:off x="5100638" y="2779713"/>
            <a:ext cx="384175" cy="252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81927" name="Rectangle 20"/>
          <p:cNvSpPr>
            <a:spLocks noChangeArrowheads="1"/>
          </p:cNvSpPr>
          <p:nvPr/>
        </p:nvSpPr>
        <p:spPr bwMode="auto">
          <a:xfrm>
            <a:off x="5484813" y="2779713"/>
            <a:ext cx="382587" cy="252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1928" name="Rectangle 21"/>
          <p:cNvSpPr>
            <a:spLocks noChangeArrowheads="1"/>
          </p:cNvSpPr>
          <p:nvPr/>
        </p:nvSpPr>
        <p:spPr bwMode="auto">
          <a:xfrm>
            <a:off x="5100638" y="3032125"/>
            <a:ext cx="384175" cy="252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81929" name="Rectangle 22"/>
          <p:cNvSpPr>
            <a:spLocks noChangeArrowheads="1"/>
          </p:cNvSpPr>
          <p:nvPr/>
        </p:nvSpPr>
        <p:spPr bwMode="auto">
          <a:xfrm>
            <a:off x="5484813" y="3032125"/>
            <a:ext cx="382587" cy="252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1930" name="Line 23"/>
          <p:cNvSpPr>
            <a:spLocks noChangeShapeType="1"/>
          </p:cNvSpPr>
          <p:nvPr/>
        </p:nvSpPr>
        <p:spPr bwMode="auto">
          <a:xfrm>
            <a:off x="4859338" y="2563813"/>
            <a:ext cx="24130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31" name="Text Box 24"/>
          <p:cNvSpPr txBox="1">
            <a:spLocks noChangeArrowheads="1"/>
          </p:cNvSpPr>
          <p:nvPr/>
        </p:nvSpPr>
        <p:spPr bwMode="auto">
          <a:xfrm>
            <a:off x="5099050" y="2203450"/>
            <a:ext cx="768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/>
              <a:t>B</a:t>
            </a:r>
            <a:r>
              <a:rPr lang="en-US" sz="1000"/>
              <a:t>cur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0  1</a:t>
            </a:r>
          </a:p>
        </p:txBody>
      </p:sp>
      <p:sp>
        <p:nvSpPr>
          <p:cNvPr id="81932" name="Text Box 25"/>
          <p:cNvSpPr txBox="1">
            <a:spLocks noChangeArrowheads="1"/>
          </p:cNvSpPr>
          <p:nvPr/>
        </p:nvSpPr>
        <p:spPr bwMode="auto">
          <a:xfrm>
            <a:off x="4283075" y="2744788"/>
            <a:ext cx="768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/>
              <a:t>A</a:t>
            </a:r>
            <a:r>
              <a:rPr lang="en-US" sz="1000"/>
              <a:t>cur</a:t>
            </a:r>
            <a:r>
              <a:rPr lang="en-US" sz="1600"/>
              <a:t>  0  1</a:t>
            </a:r>
          </a:p>
        </p:txBody>
      </p:sp>
      <p:sp>
        <p:nvSpPr>
          <p:cNvPr id="81933" name="Oval 26"/>
          <p:cNvSpPr>
            <a:spLocks noChangeArrowheads="1"/>
          </p:cNvSpPr>
          <p:nvPr/>
        </p:nvSpPr>
        <p:spPr bwMode="auto">
          <a:xfrm>
            <a:off x="5580063" y="2744788"/>
            <a:ext cx="217487" cy="539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1934" name="Oval 27"/>
          <p:cNvSpPr>
            <a:spLocks noChangeArrowheads="1"/>
          </p:cNvSpPr>
          <p:nvPr/>
        </p:nvSpPr>
        <p:spPr bwMode="auto">
          <a:xfrm>
            <a:off x="7704138" y="2816225"/>
            <a:ext cx="720725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81935" name="Rectangle 28"/>
          <p:cNvSpPr>
            <a:spLocks noChangeArrowheads="1"/>
          </p:cNvSpPr>
          <p:nvPr/>
        </p:nvSpPr>
        <p:spPr bwMode="auto">
          <a:xfrm>
            <a:off x="5003800" y="1808163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u="sng">
                <a:solidFill>
                  <a:srgbClr val="000000"/>
                </a:solidFill>
              </a:rPr>
              <a:t>A</a:t>
            </a:r>
            <a:r>
              <a:rPr lang="en-US" sz="1000" u="sng">
                <a:solidFill>
                  <a:srgbClr val="000000"/>
                </a:solidFill>
              </a:rPr>
              <a:t>nxt</a:t>
            </a:r>
            <a:r>
              <a:rPr lang="en-US" sz="1600" u="sng">
                <a:solidFill>
                  <a:srgbClr val="000000"/>
                </a:solidFill>
              </a:rPr>
              <a:t> Logic</a:t>
            </a:r>
            <a:endParaRPr lang="en-US" sz="1000" u="sng">
              <a:solidFill>
                <a:srgbClr val="000000"/>
              </a:solidFill>
            </a:endParaRPr>
          </a:p>
        </p:txBody>
      </p:sp>
      <p:sp>
        <p:nvSpPr>
          <p:cNvPr id="81936" name="Rectangle 29"/>
          <p:cNvSpPr>
            <a:spLocks noChangeArrowheads="1"/>
          </p:cNvSpPr>
          <p:nvPr/>
        </p:nvSpPr>
        <p:spPr bwMode="auto">
          <a:xfrm>
            <a:off x="4932363" y="3500438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</a:rPr>
              <a:t>A</a:t>
            </a:r>
            <a:r>
              <a:rPr lang="en-US" sz="1000">
                <a:solidFill>
                  <a:srgbClr val="000000"/>
                </a:solidFill>
              </a:rPr>
              <a:t>nxt</a:t>
            </a:r>
            <a:r>
              <a:rPr lang="en-US" sz="1600">
                <a:solidFill>
                  <a:srgbClr val="000000"/>
                </a:solidFill>
              </a:rPr>
              <a:t> = B</a:t>
            </a:r>
            <a:r>
              <a:rPr lang="en-US" sz="800">
                <a:solidFill>
                  <a:srgbClr val="000000"/>
                </a:solidFill>
              </a:rPr>
              <a:t>cur</a:t>
            </a:r>
            <a:endParaRPr lang="en-US" sz="500">
              <a:solidFill>
                <a:srgbClr val="000000"/>
              </a:solidFill>
            </a:endParaRPr>
          </a:p>
        </p:txBody>
      </p:sp>
      <p:sp>
        <p:nvSpPr>
          <p:cNvPr id="81937" name="Rectangle 30"/>
          <p:cNvSpPr>
            <a:spLocks noChangeArrowheads="1"/>
          </p:cNvSpPr>
          <p:nvPr/>
        </p:nvSpPr>
        <p:spPr bwMode="auto">
          <a:xfrm>
            <a:off x="7656513" y="2779713"/>
            <a:ext cx="384175" cy="252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1938" name="Rectangle 31"/>
          <p:cNvSpPr>
            <a:spLocks noChangeArrowheads="1"/>
          </p:cNvSpPr>
          <p:nvPr/>
        </p:nvSpPr>
        <p:spPr bwMode="auto">
          <a:xfrm>
            <a:off x="8040688" y="2779713"/>
            <a:ext cx="382587" cy="252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1939" name="Rectangle 32"/>
          <p:cNvSpPr>
            <a:spLocks noChangeArrowheads="1"/>
          </p:cNvSpPr>
          <p:nvPr/>
        </p:nvSpPr>
        <p:spPr bwMode="auto">
          <a:xfrm>
            <a:off x="7656513" y="3032125"/>
            <a:ext cx="384175" cy="252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81940" name="Rectangle 33"/>
          <p:cNvSpPr>
            <a:spLocks noChangeArrowheads="1"/>
          </p:cNvSpPr>
          <p:nvPr/>
        </p:nvSpPr>
        <p:spPr bwMode="auto">
          <a:xfrm>
            <a:off x="8040688" y="3032125"/>
            <a:ext cx="382587" cy="252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81941" name="Line 34"/>
          <p:cNvSpPr>
            <a:spLocks noChangeShapeType="1"/>
          </p:cNvSpPr>
          <p:nvPr/>
        </p:nvSpPr>
        <p:spPr bwMode="auto">
          <a:xfrm>
            <a:off x="7415213" y="2563813"/>
            <a:ext cx="24130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42" name="Text Box 35"/>
          <p:cNvSpPr txBox="1">
            <a:spLocks noChangeArrowheads="1"/>
          </p:cNvSpPr>
          <p:nvPr/>
        </p:nvSpPr>
        <p:spPr bwMode="auto">
          <a:xfrm>
            <a:off x="7654925" y="2203450"/>
            <a:ext cx="768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/>
              <a:t>B</a:t>
            </a:r>
            <a:r>
              <a:rPr lang="en-US" sz="1000"/>
              <a:t>cur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0  1</a:t>
            </a:r>
          </a:p>
        </p:txBody>
      </p:sp>
      <p:sp>
        <p:nvSpPr>
          <p:cNvPr id="81943" name="Text Box 36"/>
          <p:cNvSpPr txBox="1">
            <a:spLocks noChangeArrowheads="1"/>
          </p:cNvSpPr>
          <p:nvPr/>
        </p:nvSpPr>
        <p:spPr bwMode="auto">
          <a:xfrm>
            <a:off x="6838950" y="2744788"/>
            <a:ext cx="768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/>
              <a:t>A</a:t>
            </a:r>
            <a:r>
              <a:rPr lang="en-US" sz="1000"/>
              <a:t>cur</a:t>
            </a:r>
            <a:r>
              <a:rPr lang="en-US" sz="1600"/>
              <a:t>  0  1</a:t>
            </a:r>
          </a:p>
        </p:txBody>
      </p:sp>
      <p:sp>
        <p:nvSpPr>
          <p:cNvPr id="81944" name="Rectangle 37"/>
          <p:cNvSpPr>
            <a:spLocks noChangeArrowheads="1"/>
          </p:cNvSpPr>
          <p:nvPr/>
        </p:nvSpPr>
        <p:spPr bwMode="auto">
          <a:xfrm>
            <a:off x="7559675" y="1808163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</a:rPr>
              <a:t>B</a:t>
            </a:r>
            <a:r>
              <a:rPr lang="en-US" sz="1000">
                <a:solidFill>
                  <a:srgbClr val="000000"/>
                </a:solidFill>
              </a:rPr>
              <a:t>nxt</a:t>
            </a:r>
            <a:r>
              <a:rPr lang="en-US" sz="1600">
                <a:solidFill>
                  <a:srgbClr val="000000"/>
                </a:solidFill>
              </a:rPr>
              <a:t> Logic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81945" name="Rectangle 38"/>
          <p:cNvSpPr>
            <a:spLocks noChangeArrowheads="1"/>
          </p:cNvSpPr>
          <p:nvPr/>
        </p:nvSpPr>
        <p:spPr bwMode="auto">
          <a:xfrm>
            <a:off x="7451725" y="3498850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</a:rPr>
              <a:t>B</a:t>
            </a:r>
            <a:r>
              <a:rPr lang="en-US" sz="1000">
                <a:solidFill>
                  <a:srgbClr val="000000"/>
                </a:solidFill>
              </a:rPr>
              <a:t>nxt</a:t>
            </a:r>
            <a:r>
              <a:rPr lang="en-US" sz="1600">
                <a:solidFill>
                  <a:srgbClr val="000000"/>
                </a:solidFill>
              </a:rPr>
              <a:t> = A</a:t>
            </a:r>
            <a:r>
              <a:rPr lang="en-US" sz="800">
                <a:solidFill>
                  <a:srgbClr val="000000"/>
                </a:solidFill>
              </a:rPr>
              <a:t>cur</a:t>
            </a:r>
            <a:r>
              <a:rPr lang="en-US" sz="1600">
                <a:solidFill>
                  <a:srgbClr val="000000"/>
                </a:solidFill>
              </a:rPr>
              <a:t>’</a:t>
            </a:r>
            <a:endParaRPr lang="en-US" sz="500">
              <a:solidFill>
                <a:srgbClr val="000000"/>
              </a:solidFill>
            </a:endParaRPr>
          </a:p>
        </p:txBody>
      </p:sp>
      <p:grpSp>
        <p:nvGrpSpPr>
          <p:cNvPr id="81946" name="Group 39"/>
          <p:cNvGrpSpPr>
            <a:grpSpLocks/>
          </p:cNvGrpSpPr>
          <p:nvPr/>
        </p:nvGrpSpPr>
        <p:grpSpPr bwMode="auto">
          <a:xfrm>
            <a:off x="3382963" y="4941888"/>
            <a:ext cx="1333500" cy="865187"/>
            <a:chOff x="1043" y="2976"/>
            <a:chExt cx="840" cy="545"/>
          </a:xfrm>
        </p:grpSpPr>
        <p:sp>
          <p:nvSpPr>
            <p:cNvPr id="81982" name="Rectangle 40"/>
            <p:cNvSpPr>
              <a:spLocks noChangeArrowheads="1"/>
            </p:cNvSpPr>
            <p:nvPr/>
          </p:nvSpPr>
          <p:spPr bwMode="auto">
            <a:xfrm>
              <a:off x="1224" y="2976"/>
              <a:ext cx="477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1983" name="Line 41"/>
            <p:cNvSpPr>
              <a:spLocks noChangeShapeType="1"/>
            </p:cNvSpPr>
            <p:nvPr/>
          </p:nvSpPr>
          <p:spPr bwMode="auto">
            <a:xfrm>
              <a:off x="1224" y="3339"/>
              <a:ext cx="114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84" name="Line 42"/>
            <p:cNvSpPr>
              <a:spLocks noChangeShapeType="1"/>
            </p:cNvSpPr>
            <p:nvPr/>
          </p:nvSpPr>
          <p:spPr bwMode="auto">
            <a:xfrm flipH="1">
              <a:off x="1224" y="3430"/>
              <a:ext cx="113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85" name="Line 43"/>
            <p:cNvSpPr>
              <a:spLocks noChangeShapeType="1"/>
            </p:cNvSpPr>
            <p:nvPr/>
          </p:nvSpPr>
          <p:spPr bwMode="auto">
            <a:xfrm flipV="1">
              <a:off x="1043" y="3430"/>
              <a:ext cx="1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86" name="Line 44"/>
            <p:cNvSpPr>
              <a:spLocks noChangeShapeType="1"/>
            </p:cNvSpPr>
            <p:nvPr/>
          </p:nvSpPr>
          <p:spPr bwMode="auto">
            <a:xfrm flipV="1">
              <a:off x="1043" y="3067"/>
              <a:ext cx="1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87" name="Line 45"/>
            <p:cNvSpPr>
              <a:spLocks noChangeShapeType="1"/>
            </p:cNvSpPr>
            <p:nvPr/>
          </p:nvSpPr>
          <p:spPr bwMode="auto">
            <a:xfrm flipV="1">
              <a:off x="1701" y="3067"/>
              <a:ext cx="1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88" name="Line 46"/>
            <p:cNvSpPr>
              <a:spLocks noChangeShapeType="1"/>
            </p:cNvSpPr>
            <p:nvPr/>
          </p:nvSpPr>
          <p:spPr bwMode="auto">
            <a:xfrm flipV="1">
              <a:off x="1701" y="3430"/>
              <a:ext cx="1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89" name="Rectangle 47"/>
            <p:cNvSpPr>
              <a:spLocks noChangeArrowheads="1"/>
            </p:cNvSpPr>
            <p:nvPr/>
          </p:nvSpPr>
          <p:spPr bwMode="auto">
            <a:xfrm>
              <a:off x="1247" y="2999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81990" name="Rectangle 48"/>
            <p:cNvSpPr>
              <a:spLocks noChangeArrowheads="1"/>
            </p:cNvSpPr>
            <p:nvPr/>
          </p:nvSpPr>
          <p:spPr bwMode="auto">
            <a:xfrm>
              <a:off x="1565" y="2999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2"/>
                  </a:solidFill>
                </a:rPr>
                <a:t>Q</a:t>
              </a:r>
            </a:p>
          </p:txBody>
        </p:sp>
        <p:sp>
          <p:nvSpPr>
            <p:cNvPr id="81991" name="Rectangle 49"/>
            <p:cNvSpPr>
              <a:spLocks noChangeArrowheads="1"/>
            </p:cNvSpPr>
            <p:nvPr/>
          </p:nvSpPr>
          <p:spPr bwMode="auto">
            <a:xfrm>
              <a:off x="1565" y="3339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2"/>
                  </a:solidFill>
                </a:rPr>
                <a:t>Q</a:t>
              </a:r>
            </a:p>
          </p:txBody>
        </p:sp>
        <p:sp>
          <p:nvSpPr>
            <p:cNvPr id="81992" name="Line 50"/>
            <p:cNvSpPr>
              <a:spLocks noChangeShapeType="1"/>
            </p:cNvSpPr>
            <p:nvPr/>
          </p:nvSpPr>
          <p:spPr bwMode="auto">
            <a:xfrm flipV="1">
              <a:off x="1542" y="3339"/>
              <a:ext cx="1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81947" name="Group 51"/>
          <p:cNvGrpSpPr>
            <a:grpSpLocks/>
          </p:cNvGrpSpPr>
          <p:nvPr/>
        </p:nvGrpSpPr>
        <p:grpSpPr bwMode="auto">
          <a:xfrm>
            <a:off x="5580063" y="4941888"/>
            <a:ext cx="1333500" cy="865187"/>
            <a:chOff x="1043" y="2976"/>
            <a:chExt cx="840" cy="545"/>
          </a:xfrm>
        </p:grpSpPr>
        <p:sp>
          <p:nvSpPr>
            <p:cNvPr id="81971" name="Rectangle 52"/>
            <p:cNvSpPr>
              <a:spLocks noChangeArrowheads="1"/>
            </p:cNvSpPr>
            <p:nvPr/>
          </p:nvSpPr>
          <p:spPr bwMode="auto">
            <a:xfrm>
              <a:off x="1224" y="2976"/>
              <a:ext cx="477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1972" name="Line 53"/>
            <p:cNvSpPr>
              <a:spLocks noChangeShapeType="1"/>
            </p:cNvSpPr>
            <p:nvPr/>
          </p:nvSpPr>
          <p:spPr bwMode="auto">
            <a:xfrm>
              <a:off x="1224" y="3339"/>
              <a:ext cx="114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73" name="Line 54"/>
            <p:cNvSpPr>
              <a:spLocks noChangeShapeType="1"/>
            </p:cNvSpPr>
            <p:nvPr/>
          </p:nvSpPr>
          <p:spPr bwMode="auto">
            <a:xfrm flipH="1">
              <a:off x="1224" y="3430"/>
              <a:ext cx="113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74" name="Line 55"/>
            <p:cNvSpPr>
              <a:spLocks noChangeShapeType="1"/>
            </p:cNvSpPr>
            <p:nvPr/>
          </p:nvSpPr>
          <p:spPr bwMode="auto">
            <a:xfrm flipV="1">
              <a:off x="1043" y="3430"/>
              <a:ext cx="1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75" name="Line 56"/>
            <p:cNvSpPr>
              <a:spLocks noChangeShapeType="1"/>
            </p:cNvSpPr>
            <p:nvPr/>
          </p:nvSpPr>
          <p:spPr bwMode="auto">
            <a:xfrm flipV="1">
              <a:off x="1043" y="3067"/>
              <a:ext cx="1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76" name="Line 57"/>
            <p:cNvSpPr>
              <a:spLocks noChangeShapeType="1"/>
            </p:cNvSpPr>
            <p:nvPr/>
          </p:nvSpPr>
          <p:spPr bwMode="auto">
            <a:xfrm flipV="1">
              <a:off x="1701" y="3067"/>
              <a:ext cx="1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77" name="Line 58"/>
            <p:cNvSpPr>
              <a:spLocks noChangeShapeType="1"/>
            </p:cNvSpPr>
            <p:nvPr/>
          </p:nvSpPr>
          <p:spPr bwMode="auto">
            <a:xfrm flipV="1">
              <a:off x="1701" y="3430"/>
              <a:ext cx="1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78" name="Rectangle 59"/>
            <p:cNvSpPr>
              <a:spLocks noChangeArrowheads="1"/>
            </p:cNvSpPr>
            <p:nvPr/>
          </p:nvSpPr>
          <p:spPr bwMode="auto">
            <a:xfrm>
              <a:off x="1247" y="2999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81979" name="Rectangle 60"/>
            <p:cNvSpPr>
              <a:spLocks noChangeArrowheads="1"/>
            </p:cNvSpPr>
            <p:nvPr/>
          </p:nvSpPr>
          <p:spPr bwMode="auto">
            <a:xfrm>
              <a:off x="1565" y="2999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2"/>
                  </a:solidFill>
                </a:rPr>
                <a:t>Q</a:t>
              </a:r>
            </a:p>
          </p:txBody>
        </p:sp>
        <p:sp>
          <p:nvSpPr>
            <p:cNvPr id="81980" name="Rectangle 61"/>
            <p:cNvSpPr>
              <a:spLocks noChangeArrowheads="1"/>
            </p:cNvSpPr>
            <p:nvPr/>
          </p:nvSpPr>
          <p:spPr bwMode="auto">
            <a:xfrm>
              <a:off x="1565" y="3339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tx2"/>
                  </a:solidFill>
                </a:rPr>
                <a:t>Q</a:t>
              </a:r>
            </a:p>
          </p:txBody>
        </p:sp>
        <p:sp>
          <p:nvSpPr>
            <p:cNvPr id="81981" name="Line 62"/>
            <p:cNvSpPr>
              <a:spLocks noChangeShapeType="1"/>
            </p:cNvSpPr>
            <p:nvPr/>
          </p:nvSpPr>
          <p:spPr bwMode="auto">
            <a:xfrm flipV="1">
              <a:off x="1542" y="3339"/>
              <a:ext cx="1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1948" name="Rectangle 63"/>
          <p:cNvSpPr>
            <a:spLocks noChangeArrowheads="1"/>
          </p:cNvSpPr>
          <p:nvPr/>
        </p:nvSpPr>
        <p:spPr bwMode="auto">
          <a:xfrm>
            <a:off x="3887788" y="5121275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</a:rPr>
              <a:t>A</a:t>
            </a:r>
            <a:endParaRPr lang="en-US" sz="500">
              <a:solidFill>
                <a:schemeClr val="accent2"/>
              </a:solidFill>
            </a:endParaRPr>
          </a:p>
        </p:txBody>
      </p:sp>
      <p:sp>
        <p:nvSpPr>
          <p:cNvPr id="81949" name="Rectangle 64"/>
          <p:cNvSpPr>
            <a:spLocks noChangeArrowheads="1"/>
          </p:cNvSpPr>
          <p:nvPr/>
        </p:nvSpPr>
        <p:spPr bwMode="auto">
          <a:xfrm>
            <a:off x="6048375" y="5194300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</a:rPr>
              <a:t>B</a:t>
            </a:r>
            <a:endParaRPr lang="en-US" sz="500">
              <a:solidFill>
                <a:schemeClr val="accent2"/>
              </a:solidFill>
            </a:endParaRPr>
          </a:p>
        </p:txBody>
      </p:sp>
      <p:sp>
        <p:nvSpPr>
          <p:cNvPr id="81950" name="Rectangle 65"/>
          <p:cNvSpPr>
            <a:spLocks noChangeArrowheads="1"/>
          </p:cNvSpPr>
          <p:nvPr/>
        </p:nvSpPr>
        <p:spPr bwMode="auto">
          <a:xfrm>
            <a:off x="2087563" y="577056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US" sz="1400" b="1">
                <a:solidFill>
                  <a:schemeClr val="tx2"/>
                </a:solidFill>
              </a:rPr>
              <a:t>CLK</a:t>
            </a:r>
          </a:p>
        </p:txBody>
      </p:sp>
      <p:sp>
        <p:nvSpPr>
          <p:cNvPr id="81951" name="Line 66"/>
          <p:cNvSpPr>
            <a:spLocks noChangeShapeType="1"/>
          </p:cNvSpPr>
          <p:nvPr/>
        </p:nvSpPr>
        <p:spPr bwMode="auto">
          <a:xfrm flipV="1">
            <a:off x="5580063" y="5662613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52" name="Line 67"/>
          <p:cNvSpPr>
            <a:spLocks noChangeShapeType="1"/>
          </p:cNvSpPr>
          <p:nvPr/>
        </p:nvSpPr>
        <p:spPr bwMode="auto">
          <a:xfrm>
            <a:off x="2519363" y="5913438"/>
            <a:ext cx="306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53" name="Line 68"/>
          <p:cNvSpPr>
            <a:spLocks noChangeShapeType="1"/>
          </p:cNvSpPr>
          <p:nvPr/>
        </p:nvSpPr>
        <p:spPr bwMode="auto">
          <a:xfrm flipV="1">
            <a:off x="3382963" y="5662613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54" name="Line 69"/>
          <p:cNvSpPr>
            <a:spLocks noChangeShapeType="1"/>
          </p:cNvSpPr>
          <p:nvPr/>
        </p:nvSpPr>
        <p:spPr bwMode="auto">
          <a:xfrm>
            <a:off x="4716463" y="4545013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55" name="Line 70"/>
          <p:cNvSpPr>
            <a:spLocks noChangeShapeType="1"/>
          </p:cNvSpPr>
          <p:nvPr/>
        </p:nvSpPr>
        <p:spPr bwMode="auto">
          <a:xfrm>
            <a:off x="7200900" y="4725988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56" name="Line 71"/>
          <p:cNvSpPr>
            <a:spLocks noChangeShapeType="1"/>
          </p:cNvSpPr>
          <p:nvPr/>
        </p:nvSpPr>
        <p:spPr bwMode="auto">
          <a:xfrm flipV="1">
            <a:off x="7200900" y="47259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57" name="Line 72"/>
          <p:cNvSpPr>
            <a:spLocks noChangeShapeType="1"/>
          </p:cNvSpPr>
          <p:nvPr/>
        </p:nvSpPr>
        <p:spPr bwMode="auto">
          <a:xfrm flipV="1">
            <a:off x="4716463" y="47974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58" name="Rectangle 73"/>
          <p:cNvSpPr>
            <a:spLocks noChangeArrowheads="1"/>
          </p:cNvSpPr>
          <p:nvPr/>
        </p:nvSpPr>
        <p:spPr bwMode="auto">
          <a:xfrm>
            <a:off x="7451725" y="4365625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US" sz="14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81959" name="Rectangle 74"/>
          <p:cNvSpPr>
            <a:spLocks noChangeArrowheads="1"/>
          </p:cNvSpPr>
          <p:nvPr/>
        </p:nvSpPr>
        <p:spPr bwMode="auto">
          <a:xfrm>
            <a:off x="7451725" y="4618038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US" sz="1400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81960" name="Rectangle 75"/>
          <p:cNvSpPr>
            <a:spLocks noChangeArrowheads="1"/>
          </p:cNvSpPr>
          <p:nvPr/>
        </p:nvSpPr>
        <p:spPr bwMode="auto">
          <a:xfrm>
            <a:off x="7704138" y="4437063"/>
            <a:ext cx="42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sz="1000">
                <a:solidFill>
                  <a:schemeClr val="tx2"/>
                </a:solidFill>
              </a:rPr>
              <a:t>counter</a:t>
            </a:r>
          </a:p>
          <a:p>
            <a:pPr algn="ctr" eaLnBrk="0" hangingPunct="0"/>
            <a:r>
              <a:rPr lang="en-US" sz="1000">
                <a:solidFill>
                  <a:schemeClr val="tx2"/>
                </a:solidFill>
              </a:rPr>
              <a:t>output</a:t>
            </a:r>
          </a:p>
        </p:txBody>
      </p:sp>
      <p:sp>
        <p:nvSpPr>
          <p:cNvPr id="81961" name="Line 76"/>
          <p:cNvSpPr>
            <a:spLocks noChangeShapeType="1"/>
          </p:cNvSpPr>
          <p:nvPr/>
        </p:nvSpPr>
        <p:spPr bwMode="auto">
          <a:xfrm flipV="1">
            <a:off x="3382963" y="47259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62" name="Line 77"/>
          <p:cNvSpPr>
            <a:spLocks noChangeShapeType="1"/>
          </p:cNvSpPr>
          <p:nvPr/>
        </p:nvSpPr>
        <p:spPr bwMode="auto">
          <a:xfrm flipV="1">
            <a:off x="3382963" y="4724400"/>
            <a:ext cx="38179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63" name="Line 78"/>
          <p:cNvSpPr>
            <a:spLocks noChangeShapeType="1"/>
          </p:cNvSpPr>
          <p:nvPr/>
        </p:nvSpPr>
        <p:spPr bwMode="auto">
          <a:xfrm flipV="1">
            <a:off x="5076825" y="5084763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64" name="Line 79"/>
          <p:cNvSpPr>
            <a:spLocks noChangeShapeType="1"/>
          </p:cNvSpPr>
          <p:nvPr/>
        </p:nvSpPr>
        <p:spPr bwMode="auto">
          <a:xfrm flipV="1">
            <a:off x="4716463" y="56610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65" name="Line 80"/>
          <p:cNvSpPr>
            <a:spLocks noChangeShapeType="1"/>
          </p:cNvSpPr>
          <p:nvPr/>
        </p:nvSpPr>
        <p:spPr bwMode="auto">
          <a:xfrm flipV="1">
            <a:off x="6911975" y="50847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66" name="Line 81"/>
          <p:cNvSpPr>
            <a:spLocks noChangeShapeType="1"/>
          </p:cNvSpPr>
          <p:nvPr/>
        </p:nvSpPr>
        <p:spPr bwMode="auto">
          <a:xfrm flipV="1">
            <a:off x="5076825" y="50847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67" name="Line 82"/>
          <p:cNvSpPr>
            <a:spLocks noChangeShapeType="1"/>
          </p:cNvSpPr>
          <p:nvPr/>
        </p:nvSpPr>
        <p:spPr bwMode="auto">
          <a:xfrm flipH="1" flipV="1">
            <a:off x="4716463" y="4652963"/>
            <a:ext cx="71437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68" name="Line 83"/>
          <p:cNvSpPr>
            <a:spLocks noChangeShapeType="1"/>
          </p:cNvSpPr>
          <p:nvPr/>
        </p:nvSpPr>
        <p:spPr bwMode="auto">
          <a:xfrm flipH="1">
            <a:off x="4716463" y="4760913"/>
            <a:ext cx="71437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69" name="Line 84"/>
          <p:cNvSpPr>
            <a:spLocks noChangeShapeType="1"/>
          </p:cNvSpPr>
          <p:nvPr/>
        </p:nvSpPr>
        <p:spPr bwMode="auto">
          <a:xfrm>
            <a:off x="4787900" y="46894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70" name="Line 85"/>
          <p:cNvSpPr>
            <a:spLocks noChangeShapeType="1"/>
          </p:cNvSpPr>
          <p:nvPr/>
        </p:nvSpPr>
        <p:spPr bwMode="auto">
          <a:xfrm flipV="1">
            <a:off x="4716463" y="4545013"/>
            <a:ext cx="0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Course Overview</a:t>
            </a:r>
          </a:p>
        </p:txBody>
      </p:sp>
      <p:sp>
        <p:nvSpPr>
          <p:cNvPr id="12290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mtClean="0"/>
              <a:t>Where does this course fit into the </a:t>
            </a:r>
            <a:r>
              <a:rPr lang="en-US" u="sng" smtClean="0"/>
              <a:t>Computer Engineering</a:t>
            </a:r>
            <a:r>
              <a:rPr lang="en-US" smtClean="0"/>
              <a:t> curriculum? </a:t>
            </a:r>
            <a:endParaRPr lang="en-US" b="0" smtClean="0"/>
          </a:p>
        </p:txBody>
      </p:sp>
      <p:pic>
        <p:nvPicPr>
          <p:cNvPr id="12291" name="Picture 5" descr="cpe_cirriculum_flow_2006"/>
          <p:cNvPicPr>
            <a:picLocks noChangeAspect="1" noChangeArrowheads="1"/>
          </p:cNvPicPr>
          <p:nvPr/>
        </p:nvPicPr>
        <p:blipFill>
          <a:blip r:embed="rId3"/>
          <a:srcRect l="3424" t="10529" r="9192" b="3676"/>
          <a:stretch>
            <a:fillRect/>
          </a:stretch>
        </p:blipFill>
        <p:spPr bwMode="auto">
          <a:xfrm>
            <a:off x="1187450" y="1470025"/>
            <a:ext cx="6697663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Oval 6"/>
          <p:cNvSpPr>
            <a:spLocks noChangeArrowheads="1"/>
          </p:cNvSpPr>
          <p:nvPr/>
        </p:nvSpPr>
        <p:spPr bwMode="auto">
          <a:xfrm>
            <a:off x="6156325" y="2889250"/>
            <a:ext cx="827088" cy="5032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Course Content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 smtClean="0"/>
              <a:t>What is this course?</a:t>
            </a:r>
            <a:br>
              <a:rPr lang="en-US" sz="160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An introductory course into VLSI Circuit Design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We will learn the transistor level implementation of the digital logic blocks used in VLSI designs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We will learn the design and analysis, simulation, layout, and fabrication of these circuits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We will learn to use modern CAD tools to design these circuits</a:t>
            </a:r>
          </a:p>
          <a:p>
            <a:pPr>
              <a:spcBef>
                <a:spcPct val="0"/>
              </a:spcBef>
            </a:pPr>
            <a:endParaRPr lang="en-US" b="0" smtClean="0"/>
          </a:p>
          <a:p>
            <a:pPr>
              <a:spcBef>
                <a:spcPct val="0"/>
              </a:spcBef>
            </a:pPr>
            <a:r>
              <a:rPr lang="en-US" sz="1600" smtClean="0"/>
              <a:t>What topics will be covered?</a:t>
            </a:r>
            <a:r>
              <a:rPr lang="en-US" sz="200" smtClean="0"/>
              <a:t/>
            </a:r>
            <a:br>
              <a:rPr lang="en-US" sz="200" smtClean="0"/>
            </a:br>
            <a:endParaRPr lang="en-US" sz="200" smtClean="0"/>
          </a:p>
          <a:p>
            <a:pPr>
              <a:spcBef>
                <a:spcPct val="0"/>
              </a:spcBef>
            </a:pPr>
            <a:endParaRPr lang="en-US" sz="20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b="0" smtClean="0"/>
              <a:t> 		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1) 	VLSI Implementation Options / Economy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b="0" smtClean="0"/>
              <a:t> 	</a:t>
            </a: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2) 	MOSFET Characteristics 		</a:t>
            </a:r>
            <a:endParaRPr lang="en-US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	3)	SPICE Modeling	</a:t>
            </a:r>
            <a:endParaRPr lang="en-US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	4) 	Circuit Layout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5) 	CMOS Fabrication 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0000"/>
                </a:solidFill>
                <a:cs typeface="Times New Roman" pitchFamily="18" charset="0"/>
              </a:rPr>
              <a:t>	6) 	Static Behavior of a MOS Inverter</a:t>
            </a:r>
            <a:br>
              <a:rPr lang="en-US" b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33CC"/>
                </a:solidFill>
                <a:cs typeface="Times New Roman" pitchFamily="18" charset="0"/>
              </a:rPr>
              <a:t>	7) 	Dynamic Behavior of a MOS Inverter 	</a:t>
            </a:r>
            <a:br>
              <a:rPr lang="en-US" b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33CC"/>
                </a:solidFill>
                <a:cs typeface="Times New Roman" pitchFamily="18" charset="0"/>
              </a:rPr>
              <a:t>	8) 	CMOS Logic Gates</a:t>
            </a:r>
            <a:br>
              <a:rPr lang="en-US" b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0033CC"/>
                </a:solidFill>
                <a:cs typeface="Times New Roman" pitchFamily="18" charset="0"/>
              </a:rPr>
              <a:t>	9)	Sequential Logic </a:t>
            </a:r>
            <a:br>
              <a:rPr lang="en-US" b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en-US" b="0" smtClean="0">
                <a:solidFill>
                  <a:srgbClr val="FF0000"/>
                </a:solidFill>
                <a:cs typeface="Times New Roman" pitchFamily="18" charset="0"/>
              </a:rPr>
              <a:t>	10) 	SRAM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0" smtClean="0">
                <a:solidFill>
                  <a:srgbClr val="FF0000"/>
                </a:solidFill>
                <a:cs typeface="Times New Roman" pitchFamily="18" charset="0"/>
              </a:rPr>
              <a:t>		11)	DRAM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Course Content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r>
              <a:rPr lang="en-US" sz="1600" smtClean="0"/>
              <a:t>At What level can we design? </a:t>
            </a:r>
            <a:br>
              <a:rPr lang="en-US" sz="160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b="0" smtClean="0"/>
              <a:t>- a level of abstraction allows</a:t>
            </a:r>
            <a:br>
              <a:rPr lang="en-US" b="0" smtClean="0"/>
            </a:br>
            <a:r>
              <a:rPr lang="en-US" b="0" smtClean="0"/>
              <a:t>  the description of larger and more</a:t>
            </a:r>
            <a:br>
              <a:rPr lang="en-US" b="0" smtClean="0"/>
            </a:br>
            <a:r>
              <a:rPr lang="en-US" b="0" smtClean="0"/>
              <a:t>  complex systems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but we lose touch with the details</a:t>
            </a:r>
            <a:br>
              <a:rPr lang="en-US" b="0" smtClean="0"/>
            </a:br>
            <a:r>
              <a:rPr lang="en-US" b="0" smtClean="0"/>
              <a:t>  of the implementation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as engineers, we want to have</a:t>
            </a:r>
            <a:br>
              <a:rPr lang="en-US" b="0" smtClean="0"/>
            </a:br>
            <a:r>
              <a:rPr lang="en-US" b="0" smtClean="0"/>
              <a:t>  experience in all levels of abstraction.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</a:t>
            </a:r>
          </a:p>
          <a:p>
            <a:pPr>
              <a:buFontTx/>
              <a:buNone/>
            </a:pPr>
            <a:endParaRPr lang="en-US" b="0" smtClean="0"/>
          </a:p>
        </p:txBody>
      </p:sp>
      <p:pic>
        <p:nvPicPr>
          <p:cNvPr id="16387" name="Picture 4" descr="design_abstra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484313"/>
            <a:ext cx="486092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Course Content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r>
              <a:rPr lang="en-US" sz="1600" smtClean="0"/>
              <a:t>What areas of VLSI do my EE/CpE courses cover? </a:t>
            </a:r>
            <a:br>
              <a:rPr lang="en-US" sz="160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</a:t>
            </a:r>
          </a:p>
          <a:p>
            <a:pPr>
              <a:buFontTx/>
              <a:buNone/>
            </a:pPr>
            <a:endParaRPr lang="en-US" b="0" smtClean="0"/>
          </a:p>
        </p:txBody>
      </p:sp>
      <p:pic>
        <p:nvPicPr>
          <p:cNvPr id="18435" name="Picture 4" descr="design_abstraction"/>
          <p:cNvPicPr>
            <a:picLocks noChangeAspect="1" noChangeArrowheads="1"/>
          </p:cNvPicPr>
          <p:nvPr/>
        </p:nvPicPr>
        <p:blipFill>
          <a:blip r:embed="rId3"/>
          <a:srcRect r="28185"/>
          <a:stretch>
            <a:fillRect/>
          </a:stretch>
        </p:blipFill>
        <p:spPr bwMode="auto">
          <a:xfrm>
            <a:off x="576263" y="1484313"/>
            <a:ext cx="3490912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6"/>
          <p:cNvSpPr>
            <a:spLocks/>
          </p:cNvSpPr>
          <p:nvPr/>
        </p:nvSpPr>
        <p:spPr bwMode="auto">
          <a:xfrm>
            <a:off x="4140200" y="2636838"/>
            <a:ext cx="647700" cy="1800225"/>
          </a:xfrm>
          <a:prstGeom prst="rightBrace">
            <a:avLst>
              <a:gd name="adj1" fmla="val 23162"/>
              <a:gd name="adj2" fmla="val 50000"/>
            </a:avLst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787900" y="3392488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33CC"/>
                </a:solidFill>
              </a:rPr>
              <a:t>EE261</a:t>
            </a:r>
          </a:p>
        </p:txBody>
      </p:sp>
      <p:sp>
        <p:nvSpPr>
          <p:cNvPr id="18438" name="AutoShape 8"/>
          <p:cNvSpPr>
            <a:spLocks/>
          </p:cNvSpPr>
          <p:nvPr/>
        </p:nvSpPr>
        <p:spPr bwMode="auto">
          <a:xfrm>
            <a:off x="5256213" y="1916113"/>
            <a:ext cx="647700" cy="2557462"/>
          </a:xfrm>
          <a:prstGeom prst="rightBrace">
            <a:avLst>
              <a:gd name="adj1" fmla="val 32904"/>
              <a:gd name="adj2" fmla="val 50000"/>
            </a:avLst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5903913" y="3068638"/>
            <a:ext cx="639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33CC"/>
                </a:solidFill>
              </a:rPr>
              <a:t>EE367</a:t>
            </a:r>
          </a:p>
        </p:txBody>
      </p:sp>
      <p:sp>
        <p:nvSpPr>
          <p:cNvPr id="18440" name="AutoShape 10"/>
          <p:cNvSpPr>
            <a:spLocks/>
          </p:cNvSpPr>
          <p:nvPr/>
        </p:nvSpPr>
        <p:spPr bwMode="auto">
          <a:xfrm>
            <a:off x="4140200" y="4473575"/>
            <a:ext cx="647700" cy="1439863"/>
          </a:xfrm>
          <a:prstGeom prst="rightBrace">
            <a:avLst>
              <a:gd name="adj1" fmla="val 18525"/>
              <a:gd name="adj2" fmla="val 50000"/>
            </a:avLst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4752975" y="5049838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33CC"/>
                </a:solidFill>
              </a:rPr>
              <a:t>EE317</a:t>
            </a:r>
          </a:p>
        </p:txBody>
      </p:sp>
      <p:sp>
        <p:nvSpPr>
          <p:cNvPr id="18442" name="AutoShape 12"/>
          <p:cNvSpPr>
            <a:spLocks/>
          </p:cNvSpPr>
          <p:nvPr/>
        </p:nvSpPr>
        <p:spPr bwMode="auto">
          <a:xfrm>
            <a:off x="6659563" y="3176588"/>
            <a:ext cx="647700" cy="2700337"/>
          </a:xfrm>
          <a:prstGeom prst="rightBrace">
            <a:avLst>
              <a:gd name="adj1" fmla="val 34743"/>
              <a:gd name="adj2" fmla="val 50000"/>
            </a:avLst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7307263" y="4329113"/>
            <a:ext cx="639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33CC"/>
                </a:solidFill>
              </a:rPr>
              <a:t>EE414</a:t>
            </a:r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 flipH="1" flipV="1">
            <a:off x="7704138" y="4616450"/>
            <a:ext cx="360362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7586663" y="5373688"/>
            <a:ext cx="1106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FF0000"/>
                </a:solidFill>
              </a:rPr>
              <a:t>You are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Course Content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r>
              <a:rPr lang="en-US" sz="1600" smtClean="0"/>
              <a:t>CAD / CAE Tools</a:t>
            </a:r>
            <a:br>
              <a:rPr lang="en-US" sz="160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b="0" smtClean="0"/>
              <a:t>- Modern designs are too large to be designed using manual techniques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We rely on a set of CAD / CAE tools in order to manage the complexity of the designs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- We won't use all of the tools for a VLSI design in this course, but it is good to understand the basic</a:t>
            </a:r>
            <a:br>
              <a:rPr lang="en-US" b="0" smtClean="0"/>
            </a:br>
            <a:r>
              <a:rPr lang="en-US" b="0" smtClean="0"/>
              <a:t>  options and how they are used in a typical VLSI design</a:t>
            </a:r>
            <a:r>
              <a:rPr lang="en-US" smtClean="0"/>
              <a:t/>
            </a:r>
            <a:br>
              <a:rPr lang="en-US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u="sng" smtClean="0"/>
              <a:t>Analog Simulators</a:t>
            </a:r>
            <a:r>
              <a:rPr lang="en-US" b="0" smtClean="0"/>
              <a:t> 	- SPICE, Cadence Spectre</a:t>
            </a:r>
            <a:br>
              <a:rPr lang="en-US" b="0" smtClean="0"/>
            </a:br>
            <a:r>
              <a:rPr lang="en-US" b="0" smtClean="0"/>
              <a:t> 			- </a:t>
            </a:r>
            <a:r>
              <a:rPr lang="en-US" b="0" u="sng" smtClean="0"/>
              <a:t>S</a:t>
            </a:r>
            <a:r>
              <a:rPr lang="en-US" b="0" smtClean="0"/>
              <a:t>imulation </a:t>
            </a:r>
            <a:r>
              <a:rPr lang="en-US" b="0" u="sng" smtClean="0"/>
              <a:t>P</a:t>
            </a:r>
            <a:r>
              <a:rPr lang="en-US" b="0" smtClean="0"/>
              <a:t>rogram for the </a:t>
            </a:r>
            <a:r>
              <a:rPr lang="en-US" b="0" u="sng" smtClean="0"/>
              <a:t>I</a:t>
            </a:r>
            <a:r>
              <a:rPr lang="en-US" b="0" smtClean="0"/>
              <a:t>ntegrated </a:t>
            </a:r>
            <a:r>
              <a:rPr lang="en-US" b="0" u="sng" smtClean="0"/>
              <a:t>C</a:t>
            </a:r>
            <a:r>
              <a:rPr lang="en-US" b="0" smtClean="0"/>
              <a:t>ircuit </a:t>
            </a:r>
            <a:r>
              <a:rPr lang="en-US" b="0" u="sng" smtClean="0"/>
              <a:t>E</a:t>
            </a:r>
            <a:r>
              <a:rPr lang="en-US" b="0" smtClean="0"/>
              <a:t>nvironment</a:t>
            </a:r>
            <a:br>
              <a:rPr lang="en-US" b="0" smtClean="0"/>
            </a:br>
            <a:r>
              <a:rPr lang="en-US" b="0" smtClean="0"/>
              <a:t> 			- Numerical Solver that performs KVL, KCL, and Branch Equations</a:t>
            </a:r>
            <a:br>
              <a:rPr lang="en-US" b="0" smtClean="0"/>
            </a:br>
            <a:r>
              <a:rPr lang="en-US" b="0" smtClean="0"/>
              <a:t> 			- Performs Numerical Integration for transient simulations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		Advantages</a:t>
            </a:r>
            <a:br>
              <a:rPr lang="en-US" b="0" smtClean="0"/>
            </a:br>
            <a:r>
              <a:rPr lang="en-US" b="0" smtClean="0"/>
              <a:t> 				- Real analog view of signals</a:t>
            </a:r>
            <a:br>
              <a:rPr lang="en-US" b="0" smtClean="0"/>
            </a:br>
            <a:r>
              <a:rPr lang="en-US" b="0" smtClean="0"/>
              <a:t> </a:t>
            </a:r>
            <a:br>
              <a:rPr lang="en-US" b="0" smtClean="0"/>
            </a:br>
            <a:r>
              <a:rPr lang="en-US" b="0" smtClean="0"/>
              <a:t> 			Disadvantages</a:t>
            </a:r>
            <a:br>
              <a:rPr lang="en-US" b="0" smtClean="0"/>
            </a:br>
            <a:r>
              <a:rPr lang="en-US" b="0" smtClean="0"/>
              <a:t> 				- long run time limits number of nodes that can be simulated</a:t>
            </a:r>
            <a:br>
              <a:rPr lang="en-US" b="0" smtClean="0"/>
            </a:br>
            <a:r>
              <a:rPr lang="en-US" b="0" smtClean="0"/>
              <a:t> 				- typically used for 10's of transistors</a:t>
            </a:r>
            <a:br>
              <a:rPr lang="en-US" b="0" smtClean="0"/>
            </a:br>
            <a:r>
              <a:rPr lang="en-US" b="0" smtClean="0"/>
              <a:t> 				- full VLSI designs can't be simulated using SPICE </a:t>
            </a:r>
            <a:br>
              <a:rPr lang="en-US" b="0" smtClean="0"/>
            </a:br>
            <a:r>
              <a:rPr lang="en-US" b="0" smtClean="0"/>
              <a:t> 	</a:t>
            </a:r>
          </a:p>
          <a:p>
            <a:pPr>
              <a:buFontTx/>
              <a:buNone/>
            </a:pP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Course Content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461375" cy="5076825"/>
          </a:xfrm>
        </p:spPr>
        <p:txBody>
          <a:bodyPr wrap="none"/>
          <a:lstStyle/>
          <a:p>
            <a:pPr>
              <a:buFontTx/>
              <a:buNone/>
            </a:pPr>
            <a:r>
              <a:rPr lang="en-US" b="0" smtClean="0"/>
              <a:t>	</a:t>
            </a:r>
            <a:r>
              <a:rPr lang="en-US" b="0" u="sng" smtClean="0"/>
              <a:t>Digital Simulators</a:t>
            </a:r>
            <a:r>
              <a:rPr lang="en-US" b="0" smtClean="0"/>
              <a:t> 		- ModelSim, Xilinx, NC-Verilog</a:t>
            </a:r>
            <a:br>
              <a:rPr lang="en-US" b="0" smtClean="0"/>
            </a:br>
            <a:r>
              <a:rPr lang="en-US" b="0" smtClean="0"/>
              <a:t> 			- only gives the state of the node (0,1,X,x,Z,z,…) </a:t>
            </a:r>
            <a:br>
              <a:rPr lang="en-US" b="0" smtClean="0"/>
            </a:br>
            <a:r>
              <a:rPr lang="en-US" b="0" smtClean="0"/>
              <a:t> 			- this simplifies computation which reduces run time</a:t>
            </a:r>
            <a:br>
              <a:rPr lang="en-US" b="0" smtClean="0"/>
            </a:br>
            <a:r>
              <a:rPr lang="en-US" b="0" smtClean="0"/>
              <a:t> 			- allows 1000's of nodes to be simulated simultaneously 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		Advantages</a:t>
            </a:r>
            <a:br>
              <a:rPr lang="en-US" b="0" smtClean="0"/>
            </a:br>
            <a:r>
              <a:rPr lang="en-US" b="0" smtClean="0"/>
              <a:t> 				- many nodes can be simulated</a:t>
            </a:r>
            <a:br>
              <a:rPr lang="en-US" b="0" smtClean="0"/>
            </a:br>
            <a:r>
              <a:rPr lang="en-US" b="0" smtClean="0"/>
              <a:t> 				- relevant for VLSI systems</a:t>
            </a:r>
            <a:br>
              <a:rPr lang="en-US" b="0" smtClean="0"/>
            </a:br>
            <a:r>
              <a:rPr lang="en-US" b="0" smtClean="0"/>
              <a:t> </a:t>
            </a:r>
            <a:br>
              <a:rPr lang="en-US" b="0" smtClean="0"/>
            </a:br>
            <a:r>
              <a:rPr lang="en-US" b="0" smtClean="0"/>
              <a:t> 			Disadvantages</a:t>
            </a:r>
            <a:br>
              <a:rPr lang="en-US" b="0" smtClean="0"/>
            </a:br>
            <a:r>
              <a:rPr lang="en-US" b="0" smtClean="0"/>
              <a:t> 				- only see the state, not the analog nature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</a:t>
            </a:r>
          </a:p>
          <a:p>
            <a:pPr>
              <a:buFontTx/>
              <a:buNone/>
            </a:pPr>
            <a:r>
              <a:rPr lang="en-US" b="0" smtClean="0"/>
              <a:t>	</a:t>
            </a:r>
            <a:r>
              <a:rPr lang="en-US" b="0" u="sng" smtClean="0"/>
              <a:t>Analog vs. Digital Simulation</a:t>
            </a:r>
            <a:r>
              <a:rPr lang="en-US" b="0" smtClean="0"/>
              <a:t> 		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	- We use Analog simulation to verify the operation of basic building blocks (inverters, NANDs)</a:t>
            </a:r>
            <a:br>
              <a:rPr lang="en-US" b="0" smtClean="0"/>
            </a:br>
            <a:r>
              <a:rPr lang="en-US" b="0" smtClean="0"/>
              <a:t>  	- From the analog results, we define specs used in the digital simulation (t</a:t>
            </a:r>
            <a:r>
              <a:rPr lang="en-US" b="0" baseline="-25000" smtClean="0"/>
              <a:t>rise</a:t>
            </a:r>
            <a:r>
              <a:rPr lang="en-US" b="0" smtClean="0"/>
              <a:t>, t</a:t>
            </a:r>
            <a:r>
              <a:rPr lang="en-US" b="0" baseline="-25000" smtClean="0"/>
              <a:t>fall</a:t>
            </a:r>
            <a:r>
              <a:rPr lang="en-US" b="0" smtClean="0"/>
              <a:t>, t</a:t>
            </a:r>
            <a:r>
              <a:rPr lang="en-US" b="0" baseline="-25000" smtClean="0"/>
              <a:t>prop</a:t>
            </a:r>
            <a:r>
              <a:rPr lang="en-US" b="0" smtClean="0"/>
              <a:t>, fanout)</a:t>
            </a:r>
            <a:br>
              <a:rPr lang="en-US" b="0" smtClean="0"/>
            </a:br>
            <a:r>
              <a:rPr lang="en-US" b="0" smtClean="0"/>
              <a:t> 	- the digital simulations then incorporate the specs of the block as timing delays </a:t>
            </a:r>
            <a:br>
              <a:rPr lang="en-US" b="0" smtClean="0"/>
            </a:b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414_Them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13293</TotalTime>
  <Words>2322</Words>
  <Application>Microsoft Office PowerPoint</Application>
  <PresentationFormat>On-screen Show (4:3)</PresentationFormat>
  <Paragraphs>422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Times New Roman</vt:lpstr>
      <vt:lpstr>Symbol</vt:lpstr>
      <vt:lpstr>EE414_Theme</vt:lpstr>
      <vt:lpstr>EE414_Theme</vt:lpstr>
      <vt:lpstr>EE414_Theme</vt:lpstr>
      <vt:lpstr>EELE 414 – Introduction to VLSI Design</vt:lpstr>
      <vt:lpstr>Course Overview</vt:lpstr>
      <vt:lpstr>Course Overview</vt:lpstr>
      <vt:lpstr>Course Overview</vt:lpstr>
      <vt:lpstr>Course Content</vt:lpstr>
      <vt:lpstr>Course Content</vt:lpstr>
      <vt:lpstr>Course Content</vt:lpstr>
      <vt:lpstr>Course Content</vt:lpstr>
      <vt:lpstr>Course Content</vt:lpstr>
      <vt:lpstr>Course Content</vt:lpstr>
      <vt:lpstr>Course Content</vt:lpstr>
      <vt:lpstr>Course Content</vt:lpstr>
      <vt:lpstr>Course Content</vt:lpstr>
      <vt:lpstr>Required Text</vt:lpstr>
      <vt:lpstr>Design Implementation Options</vt:lpstr>
      <vt:lpstr>Design Implementation Options</vt:lpstr>
      <vt:lpstr>Design Implementation Options</vt:lpstr>
      <vt:lpstr>Design Implementation Options</vt:lpstr>
      <vt:lpstr>VLSI Economy</vt:lpstr>
      <vt:lpstr>VLSI Economy</vt:lpstr>
      <vt:lpstr>VLSI Economy</vt:lpstr>
      <vt:lpstr>VLSI Economy</vt:lpstr>
      <vt:lpstr>VLSI Economy</vt:lpstr>
      <vt:lpstr>VLSI Economy</vt:lpstr>
      <vt:lpstr>Digital Review</vt:lpstr>
      <vt:lpstr>Digital Review</vt:lpstr>
      <vt:lpstr>Digital Review</vt:lpstr>
      <vt:lpstr>Digital Review</vt:lpstr>
      <vt:lpstr>Digital Review</vt:lpstr>
      <vt:lpstr>Digital Review</vt:lpstr>
      <vt:lpstr>Digital Review</vt:lpstr>
      <vt:lpstr>Digital Review</vt:lpstr>
      <vt:lpstr>Digital Review</vt:lpstr>
      <vt:lpstr>Digital Review</vt:lpstr>
      <vt:lpstr>Digital Review</vt:lpstr>
      <vt:lpstr>Digital Review</vt:lpstr>
      <vt:lpstr>Digital Review</vt:lpstr>
      <vt:lpstr>Digital Review</vt:lpstr>
      <vt:lpstr>Digital Review</vt:lpstr>
    </vt:vector>
  </TitlesOfParts>
  <Company>Montana State University - ECE 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EE414 Lecture Notes (electronic)</dc:title>
  <dc:creator>Prof. Brock J. LaMeres</dc:creator>
  <cp:lastModifiedBy>Andy Olson</cp:lastModifiedBy>
  <cp:revision>577</cp:revision>
  <dcterms:created xsi:type="dcterms:W3CDTF">2003-07-30T21:17:08Z</dcterms:created>
  <dcterms:modified xsi:type="dcterms:W3CDTF">2012-08-30T16:51:22Z</dcterms:modified>
</cp:coreProperties>
</file>