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94.xml" ContentType="application/vnd.openxmlformats-officedocument.presentationml.slide+xml"/>
  <Override PartName="/ppt/slides/slide142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105.xml" ContentType="application/vnd.openxmlformats-officedocument.presentationml.notes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slides/slide120.xml" ContentType="application/vnd.openxmlformats-officedocument.presentationml.slide+xml"/>
  <Override PartName="/ppt/slides/slide131.xml" ContentType="application/vnd.openxmlformats-officedocument.presentationml.slide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130.xml" ContentType="application/vnd.openxmlformats-officedocument.presentationml.notesSlide+xml"/>
  <Override PartName="/ppt/notesSlides/notesSlide141.xml" ContentType="application/vnd.openxmlformats-officedocument.presentationml.notes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74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63.xml" ContentType="application/vnd.openxmlformats-officedocument.presentationml.notesSlide+xml"/>
  <Override PartName="/ppt/tableStyles.xml" ContentType="application/vnd.openxmlformats-officedocument.presentationml.tableStyles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slides/slide147.xml" ContentType="application/vnd.openxmlformats-officedocument.presentationml.slide+xml"/>
  <Override PartName="/ppt/notesSlides/notesSlide30.xml" ContentType="application/vnd.openxmlformats-officedocument.presentationml.notesSlide+xml"/>
  <Override PartName="/ppt/slides/slide99.xml" ContentType="application/vnd.openxmlformats-officedocument.presentationml.slide+xml"/>
  <Override PartName="/ppt/slides/slide136.xml" ContentType="application/vnd.openxmlformats-officedocument.presentationml.slide+xml"/>
  <Override PartName="/ppt/notesSlides/notesSlide7.xml" ContentType="application/vnd.openxmlformats-officedocument.presentationml.notesSlide+xml"/>
  <Override PartName="/ppt/notesSlides/notesSlide146.xml" ContentType="application/vnd.openxmlformats-officedocument.presentationml.notes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25.xml" ContentType="application/vnd.openxmlformats-officedocument.presentationml.slide+xml"/>
  <Override PartName="/ppt/notesSlides/notesSlide13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66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notesSlides/notesSlide68.xml" ContentType="application/vnd.openxmlformats-officedocument.presentationml.notesSlide+xml"/>
  <Default Extension="png" ContentType="image/png"/>
  <Override PartName="/ppt/notesSlides/notesSlide79.xml" ContentType="application/vnd.openxmlformats-officedocument.presentationml.notesSlide+xml"/>
  <Override PartName="/ppt/notesSlides/notesSlide124.xml" ContentType="application/vnd.openxmlformats-officedocument.presentationml.notesSlide+xml"/>
  <Override PartName="/ppt/slides/slide55.xml" ContentType="application/vnd.openxmlformats-officedocument.presentationml.slide+xml"/>
  <Override PartName="/ppt/theme/theme2.xml" ContentType="application/vnd.openxmlformats-officedocument.theme+xml"/>
  <Override PartName="/ppt/notesSlides/notesSlide57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13.xml" ContentType="application/vnd.openxmlformats-officedocument.presentationml.notes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notesSlides/notesSlide46.xml" ContentType="application/vnd.openxmlformats-officedocument.presentationml.notesSlide+xml"/>
  <Override PartName="/ppt/notesSlides/notesSlide93.xml" ContentType="application/vnd.openxmlformats-officedocument.presentationml.notesSlide+xml"/>
  <Default Extension="emf" ContentType="image/x-emf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82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60.xml" ContentType="application/vnd.openxmlformats-officedocument.presentationml.notesSlide+xml"/>
  <Override PartName="/ppt/slides/slide119.xml" ContentType="application/vnd.openxmlformats-officedocument.presentationml.slide+xml"/>
  <Override PartName="/ppt/notesSlides/notesSlide129.xml" ContentType="application/vnd.openxmlformats-officedocument.presentationml.notesSlide+xml"/>
  <Override PartName="/ppt/slides/slide108.xml" ContentType="application/vnd.openxmlformats-officedocument.presentationml.slide+xml"/>
  <Override PartName="/ppt/notesSlides/notesSlide118.xml" ContentType="application/vnd.openxmlformats-officedocument.presentationml.notesSlide+xml"/>
  <Override PartName="/ppt/slides/slide49.xml" ContentType="application/vnd.openxmlformats-officedocument.presentationml.slide+xml"/>
  <Override PartName="/ppt/slides/slide96.xml" ContentType="application/vnd.openxmlformats-officedocument.presentationml.slide+xml"/>
  <Override PartName="/ppt/slides/slide144.xml" ContentType="application/vnd.openxmlformats-officedocument.presentationml.slide+xml"/>
  <Override PartName="/ppt/notesSlides/notesSlide4.xml" ContentType="application/vnd.openxmlformats-officedocument.presentationml.notesSlide+xml"/>
  <Override PartName="/ppt/notesSlides/notesSlide107.xml" ContentType="application/vnd.openxmlformats-officedocument.presentationml.notesSlide+xml"/>
  <Override PartName="/ppt/slides/slide38.xml" ContentType="application/vnd.openxmlformats-officedocument.presentationml.slide+xml"/>
  <Override PartName="/ppt/slides/slide85.xml" ContentType="application/vnd.openxmlformats-officedocument.presentationml.slide+xml"/>
  <Override PartName="/ppt/slides/slide122.xml" ContentType="application/vnd.openxmlformats-officedocument.presentationml.slide+xml"/>
  <Override PartName="/ppt/slides/slide133.xml" ContentType="application/vnd.openxmlformats-officedocument.presentationml.slide+xml"/>
  <Override PartName="/ppt/notesSlides/notesSlide8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132.xml" ContentType="application/vnd.openxmlformats-officedocument.presentationml.notesSlide+xml"/>
  <Override PartName="/ppt/notesSlides/notesSlide143.xml" ContentType="application/vnd.openxmlformats-officedocument.presentationml.notesSlide+xml"/>
  <Override PartName="/ppt/slides/slide27.xml" ContentType="application/vnd.openxmlformats-officedocument.presentationml.slide+xml"/>
  <Override PartName="/ppt/slides/slide74.xml" ContentType="application/vnd.openxmlformats-officedocument.presentationml.slide+xml"/>
  <Override PartName="/ppt/slides/slide111.xml" ContentType="application/vnd.openxmlformats-officedocument.presentationml.slide+xml"/>
  <Override PartName="/ppt/notesSlides/notesSlide29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121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100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110.xml" ContentType="application/vnd.openxmlformats-officedocument.presentationml.notesSlide+xml"/>
  <Override PartName="/ppt/slides/slide41.xml" ContentType="application/vnd.openxmlformats-officedocument.presentationml.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90.xml" ContentType="application/vnd.openxmlformats-officedocument.presentationml.notesSlide+xml"/>
  <Override PartName="/ppt/slides/slide30.xml" ContentType="application/vnd.openxmlformats-officedocument.presentationml.slide+xml"/>
  <Override PartName="/ppt/notesSlides/notesSlide32.xml" ContentType="application/vnd.openxmlformats-officedocument.presentationml.notesSlide+xml"/>
  <Override PartName="/ppt/slides/slide138.xml" ContentType="application/vnd.openxmlformats-officedocument.presentationml.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s/slide127.xml" ContentType="application/vnd.openxmlformats-officedocument.presentationml.slide+xml"/>
  <Override PartName="/ppt/slides/slide145.xml" ContentType="application/vnd.openxmlformats-officedocument.presentationml.slide+xml"/>
  <Override PartName="/ppt/notesSlides/notesSlide10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37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s/slide134.xml" ContentType="application/vnd.openxmlformats-officedocument.presentationml.slide+xml"/>
  <Override PartName="/ppt/notesSlides/notesSlide5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26.xml" ContentType="application/vnd.openxmlformats-officedocument.presentationml.notesSlide+xml"/>
  <Override PartName="/ppt/notesSlides/notesSlide144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slides/slide123.xml" ContentType="application/vnd.openxmlformats-officedocument.presentationml.slide+xml"/>
  <Override PartName="/ppt/slides/slide141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3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s/slide130.xml" ContentType="application/vnd.openxmlformats-officedocument.presentationml.slide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122.xml" ContentType="application/vnd.openxmlformats-officedocument.presentationml.notesSlide+xml"/>
  <Override PartName="/ppt/notesSlides/notesSlide140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11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91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80.xml" ContentType="application/vnd.openxmlformats-officedocument.presentationml.notesSlide+xml"/>
  <Override PartName="/ppt/slides/slide139.xml" ContentType="application/vnd.openxmlformats-officedocument.presentationml.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slides/slide98.xml" ContentType="application/vnd.openxmlformats-officedocument.presentationml.slide+xml"/>
  <Override PartName="/ppt/slides/slide117.xml" ContentType="application/vnd.openxmlformats-officedocument.presentationml.slide+xml"/>
  <Override PartName="/ppt/slides/slide128.xml" ContentType="application/vnd.openxmlformats-officedocument.presentationml.slide+xml"/>
  <Override PartName="/ppt/slides/slide146.xml" ContentType="application/vnd.openxmlformats-officedocument.presentationml.slide+xml"/>
  <Override PartName="/ppt/notesSlides/notesSlide6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27.xml" ContentType="application/vnd.openxmlformats-officedocument.presentationml.notesSlide+xml"/>
  <Override PartName="/ppt/notesSlides/notesSlide138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slides/slide106.xml" ContentType="application/vnd.openxmlformats-officedocument.presentationml.slide+xml"/>
  <Override PartName="/ppt/slides/slide124.xml" ContentType="application/vnd.openxmlformats-officedocument.presentationml.slide+xml"/>
  <Override PartName="/ppt/slides/slide135.xml" ContentType="application/vnd.openxmlformats-officedocument.presentationml.slide+xml"/>
  <Override PartName="/ppt/notesSlides/notesSlide89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45.xml" ContentType="application/vnd.openxmlformats-officedocument.presentationml.notesSlid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slides/slide113.xml" ContentType="application/vnd.openxmlformats-officedocument.presentationml.slide+xml"/>
  <Override PartName="/ppt/notesSlides/notesSlide78.xml" ContentType="application/vnd.openxmlformats-officedocument.presentationml.notesSlide+xml"/>
  <Override PartName="/ppt/notesSlides/notesSlide123.xml" ContentType="application/vnd.openxmlformats-officedocument.presentationml.notesSlide+xml"/>
  <Override PartName="/ppt/notesSlides/notesSlide134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102.xml" ContentType="application/vnd.openxmlformats-officedocument.presentationml.slide+xml"/>
  <Override PartName="/ppt/notesSlides/notesSlide67.xml" ContentType="application/vnd.openxmlformats-officedocument.presentationml.notesSlide+xml"/>
  <Override PartName="/ppt/notesSlides/notesSlide112.xml" ContentType="application/vnd.openxmlformats-officedocument.presentationml.notesSlide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101.xml" ContentType="application/vnd.openxmlformats-officedocument.presentationml.notesSlide+xml"/>
  <Override PartName="/ppt/slides/slide32.xml" ContentType="application/vnd.openxmlformats-officedocument.presentationml.slide+xml"/>
  <Override PartName="/ppt/notesSlides/notesSlide34.xml" ContentType="application/vnd.openxmlformats-officedocument.presentationml.notesSlide+xml"/>
  <Override PartName="/ppt/notesSlides/notesSlide81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notesSlides/notesSlide23.xml" ContentType="application/vnd.openxmlformats-officedocument.presentationml.notesSlide+xml"/>
  <Override PartName="/ppt/notesSlides/notesSlide70.xml" ContentType="application/vnd.openxmlformats-officedocument.presentationml.notesSlide+xml"/>
  <Override PartName="/ppt/slides/slide129.xml" ContentType="application/vnd.openxmlformats-officedocument.presentationml.slide+xml"/>
  <Override PartName="/ppt/notesSlides/notesSlide12.xml" ContentType="application/vnd.openxmlformats-officedocument.presentationml.notesSlide+xml"/>
  <Override PartName="/ppt/notesSlides/notesSlide139.xml" ContentType="application/vnd.openxmlformats-officedocument.presentationml.notesSlide+xml"/>
  <Override PartName="/ppt/slides/slide118.xml" ContentType="application/vnd.openxmlformats-officedocument.presentationml.slide+xml"/>
  <Override PartName="/ppt/notesSlides/notesSlide128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107.xml" ContentType="application/vnd.openxmlformats-officedocument.presentationml.slide+xml"/>
  <Override PartName="/ppt/slides/slide143.xml" ContentType="application/vnd.openxmlformats-officedocument.presentationml.slide+xml"/>
  <Override PartName="/ppt/viewProps.xml" ContentType="application/vnd.openxmlformats-officedocument.presentationml.viewProps+xml"/>
  <Override PartName="/ppt/notesSlides/notesSlide106.xml" ContentType="application/vnd.openxmlformats-officedocument.presentationml.notesSlide+xml"/>
  <Override PartName="/ppt/notesSlides/notesSlide117.xml" ContentType="application/vnd.openxmlformats-officedocument.presentationml.notesSlide+xml"/>
  <Override PartName="/ppt/slides/slide48.xml" ContentType="application/vnd.openxmlformats-officedocument.presentationml.slide+xml"/>
  <Override PartName="/ppt/slides/slide95.xml" ContentType="application/vnd.openxmlformats-officedocument.presentationml.slide+xml"/>
  <Override PartName="/ppt/slides/slide132.xml" ContentType="application/vnd.openxmlformats-officedocument.presentationml.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notesSlides/notesSlide97.xml" ContentType="application/vnd.openxmlformats-officedocument.presentationml.notesSlide+xml"/>
  <Override PartName="/ppt/notesSlides/notesSlide142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121.xml" ContentType="application/vnd.openxmlformats-officedocument.presentationml.slide+xml"/>
  <Override PartName="/ppt/presProps.xml" ContentType="application/vnd.openxmlformats-officedocument.presentationml.presProps+xml"/>
  <Override PartName="/ppt/notesSlides/notesSlide39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131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62.xml" ContentType="application/vnd.openxmlformats-officedocument.presentationml.slide+xml"/>
  <Override PartName="/ppt/slides/slide110.xml" ContentType="application/vnd.openxmlformats-officedocument.presentationml.slide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120.xml" ContentType="application/vnd.openxmlformats-officedocument.presentationml.notesSlide+xml"/>
  <Override PartName="/ppt/slides/slide51.xml" ContentType="application/vnd.openxmlformats-officedocument.presentationml.slide+xml"/>
  <Override PartName="/ppt/notesSlides/notesSlide53.xml" ContentType="application/vnd.openxmlformats-officedocument.presentationml.notesSlide+xml"/>
  <Override PartName="/ppt/slides/slide40.xml" ContentType="application/vnd.openxmlformats-officedocument.presentationml.slide+xml"/>
  <Override PartName="/ppt/notesSlides/notesSlide42.xml" ContentType="application/vnd.openxmlformats-officedocument.presentationml.notesSlide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slides/slide89.xml" ContentType="application/vnd.openxmlformats-officedocument.presentationml.slide+xml"/>
  <Override PartName="/ppt/slides/slide126.xml" ContentType="application/vnd.openxmlformats-officedocument.presentationml.slide+xml"/>
  <Override PartName="/ppt/slides/slide137.xml" ContentType="application/vnd.openxmlformats-officedocument.presentationml.slide+xml"/>
  <Override PartName="/ppt/notesSlides/notesSlide147.xml" ContentType="application/vnd.openxmlformats-officedocument.presentationml.notesSlide+xml"/>
  <Override PartName="/ppt/slides/slide78.xml" ContentType="application/vnd.openxmlformats-officedocument.presentationml.slide+xml"/>
  <Override PartName="/ppt/slides/slide115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125.xml" ContentType="application/vnd.openxmlformats-officedocument.presentationml.notesSlide+xml"/>
  <Override PartName="/ppt/notesSlides/notesSlide136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104.xml" ContentType="application/vnd.openxmlformats-officedocument.presentationml.slide+xml"/>
  <Override PartName="/ppt/notesSlides/notesSlide69.xml" ContentType="application/vnd.openxmlformats-officedocument.presentationml.notesSlide+xml"/>
  <Override PartName="/ppt/notesSlides/notesSlide114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5.xml" ContentType="application/vnd.openxmlformats-officedocument.presentationml.slide+xml"/>
  <Override PartName="/ppt/slides/slide92.xml" ContentType="application/vnd.openxmlformats-officedocument.presentationml.slide+xml"/>
  <Override PartName="/ppt/slides/slide140.xml" ContentType="application/vnd.openxmlformats-officedocument.presentationml.slide+xml"/>
  <Override PartName="/ppt/theme/theme3.xml" ContentType="application/vnd.openxmlformats-officedocument.them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103.xml" ContentType="application/vnd.openxmlformats-officedocument.presentationml.notesSlide+xml"/>
  <Override PartName="/ppt/slides/slide34.xml" ContentType="application/vnd.openxmlformats-officedocument.presentationml.slide+xml"/>
  <Override PartName="/ppt/slides/slide81.xml" ContentType="application/vnd.openxmlformats-officedocument.presentationml.slide+xml"/>
  <Override PartName="/ppt/notesSlides/notesSlide36.xml" ContentType="application/vnd.openxmlformats-officedocument.presentationml.notesSlide+xml"/>
  <Override PartName="/ppt/notesSlides/notesSlide83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72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6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9"/>
  </p:notesMasterIdLst>
  <p:handoutMasterIdLst>
    <p:handoutMasterId r:id="rId150"/>
  </p:handoutMasterIdLst>
  <p:sldIdLst>
    <p:sldId id="258" r:id="rId2"/>
    <p:sldId id="438" r:id="rId3"/>
    <p:sldId id="439" r:id="rId4"/>
    <p:sldId id="452" r:id="rId5"/>
    <p:sldId id="453" r:id="rId6"/>
    <p:sldId id="454" r:id="rId7"/>
    <p:sldId id="455" r:id="rId8"/>
    <p:sldId id="456" r:id="rId9"/>
    <p:sldId id="457" r:id="rId10"/>
    <p:sldId id="458" r:id="rId11"/>
    <p:sldId id="459" r:id="rId12"/>
    <p:sldId id="460" r:id="rId13"/>
    <p:sldId id="463" r:id="rId14"/>
    <p:sldId id="466" r:id="rId15"/>
    <p:sldId id="467" r:id="rId16"/>
    <p:sldId id="468" r:id="rId17"/>
    <p:sldId id="441" r:id="rId18"/>
    <p:sldId id="473" r:id="rId19"/>
    <p:sldId id="474" r:id="rId20"/>
    <p:sldId id="475" r:id="rId21"/>
    <p:sldId id="476" r:id="rId22"/>
    <p:sldId id="482" r:id="rId23"/>
    <p:sldId id="486" r:id="rId24"/>
    <p:sldId id="481" r:id="rId25"/>
    <p:sldId id="479" r:id="rId26"/>
    <p:sldId id="485" r:id="rId27"/>
    <p:sldId id="487" r:id="rId28"/>
    <p:sldId id="488" r:id="rId29"/>
    <p:sldId id="491" r:id="rId30"/>
    <p:sldId id="492" r:id="rId31"/>
    <p:sldId id="493" r:id="rId32"/>
    <p:sldId id="494" r:id="rId33"/>
    <p:sldId id="495" r:id="rId34"/>
    <p:sldId id="496" r:id="rId35"/>
    <p:sldId id="497" r:id="rId36"/>
    <p:sldId id="498" r:id="rId37"/>
    <p:sldId id="499" r:id="rId38"/>
    <p:sldId id="500" r:id="rId39"/>
    <p:sldId id="501" r:id="rId40"/>
    <p:sldId id="502" r:id="rId41"/>
    <p:sldId id="503" r:id="rId42"/>
    <p:sldId id="504" r:id="rId43"/>
    <p:sldId id="505" r:id="rId44"/>
    <p:sldId id="506" r:id="rId45"/>
    <p:sldId id="507" r:id="rId46"/>
    <p:sldId id="508" r:id="rId47"/>
    <p:sldId id="509" r:id="rId48"/>
    <p:sldId id="510" r:id="rId49"/>
    <p:sldId id="511" r:id="rId50"/>
    <p:sldId id="512" r:id="rId51"/>
    <p:sldId id="513" r:id="rId52"/>
    <p:sldId id="514" r:id="rId53"/>
    <p:sldId id="517" r:id="rId54"/>
    <p:sldId id="518" r:id="rId55"/>
    <p:sldId id="519" r:id="rId56"/>
    <p:sldId id="520" r:id="rId57"/>
    <p:sldId id="521" r:id="rId58"/>
    <p:sldId id="522" r:id="rId59"/>
    <p:sldId id="523" r:id="rId60"/>
    <p:sldId id="524" r:id="rId61"/>
    <p:sldId id="525" r:id="rId62"/>
    <p:sldId id="526" r:id="rId63"/>
    <p:sldId id="527" r:id="rId64"/>
    <p:sldId id="528" r:id="rId65"/>
    <p:sldId id="529" r:id="rId66"/>
    <p:sldId id="530" r:id="rId67"/>
    <p:sldId id="531" r:id="rId68"/>
    <p:sldId id="532" r:id="rId69"/>
    <p:sldId id="533" r:id="rId70"/>
    <p:sldId id="534" r:id="rId71"/>
    <p:sldId id="535" r:id="rId72"/>
    <p:sldId id="536" r:id="rId73"/>
    <p:sldId id="537" r:id="rId74"/>
    <p:sldId id="539" r:id="rId75"/>
    <p:sldId id="540" r:id="rId76"/>
    <p:sldId id="541" r:id="rId77"/>
    <p:sldId id="542" r:id="rId78"/>
    <p:sldId id="543" r:id="rId79"/>
    <p:sldId id="544" r:id="rId80"/>
    <p:sldId id="545" r:id="rId81"/>
    <p:sldId id="546" r:id="rId82"/>
    <p:sldId id="547" r:id="rId83"/>
    <p:sldId id="548" r:id="rId84"/>
    <p:sldId id="549" r:id="rId85"/>
    <p:sldId id="550" r:id="rId86"/>
    <p:sldId id="551" r:id="rId87"/>
    <p:sldId id="552" r:id="rId88"/>
    <p:sldId id="553" r:id="rId89"/>
    <p:sldId id="554" r:id="rId90"/>
    <p:sldId id="555" r:id="rId91"/>
    <p:sldId id="556" r:id="rId92"/>
    <p:sldId id="557" r:id="rId93"/>
    <p:sldId id="558" r:id="rId94"/>
    <p:sldId id="559" r:id="rId95"/>
    <p:sldId id="560" r:id="rId96"/>
    <p:sldId id="561" r:id="rId97"/>
    <p:sldId id="562" r:id="rId98"/>
    <p:sldId id="563" r:id="rId99"/>
    <p:sldId id="564" r:id="rId100"/>
    <p:sldId id="565" r:id="rId101"/>
    <p:sldId id="566" r:id="rId102"/>
    <p:sldId id="567" r:id="rId103"/>
    <p:sldId id="568" r:id="rId104"/>
    <p:sldId id="569" r:id="rId105"/>
    <p:sldId id="570" r:id="rId106"/>
    <p:sldId id="571" r:id="rId107"/>
    <p:sldId id="572" r:id="rId108"/>
    <p:sldId id="573" r:id="rId109"/>
    <p:sldId id="574" r:id="rId110"/>
    <p:sldId id="575" r:id="rId111"/>
    <p:sldId id="576" r:id="rId112"/>
    <p:sldId id="577" r:id="rId113"/>
    <p:sldId id="578" r:id="rId114"/>
    <p:sldId id="579" r:id="rId115"/>
    <p:sldId id="580" r:id="rId116"/>
    <p:sldId id="581" r:id="rId117"/>
    <p:sldId id="582" r:id="rId118"/>
    <p:sldId id="583" r:id="rId119"/>
    <p:sldId id="584" r:id="rId120"/>
    <p:sldId id="585" r:id="rId121"/>
    <p:sldId id="586" r:id="rId122"/>
    <p:sldId id="587" r:id="rId123"/>
    <p:sldId id="588" r:id="rId124"/>
    <p:sldId id="589" r:id="rId125"/>
    <p:sldId id="590" r:id="rId126"/>
    <p:sldId id="591" r:id="rId127"/>
    <p:sldId id="592" r:id="rId128"/>
    <p:sldId id="593" r:id="rId129"/>
    <p:sldId id="594" r:id="rId130"/>
    <p:sldId id="595" r:id="rId131"/>
    <p:sldId id="596" r:id="rId132"/>
    <p:sldId id="597" r:id="rId133"/>
    <p:sldId id="598" r:id="rId134"/>
    <p:sldId id="599" r:id="rId135"/>
    <p:sldId id="600" r:id="rId136"/>
    <p:sldId id="601" r:id="rId137"/>
    <p:sldId id="602" r:id="rId138"/>
    <p:sldId id="603" r:id="rId139"/>
    <p:sldId id="604" r:id="rId140"/>
    <p:sldId id="605" r:id="rId141"/>
    <p:sldId id="606" r:id="rId142"/>
    <p:sldId id="607" r:id="rId143"/>
    <p:sldId id="608" r:id="rId144"/>
    <p:sldId id="609" r:id="rId145"/>
    <p:sldId id="610" r:id="rId146"/>
    <p:sldId id="611" r:id="rId147"/>
    <p:sldId id="612" r:id="rId148"/>
  </p:sldIdLst>
  <p:sldSz cx="9144000" cy="6858000" type="screen4x3"/>
  <p:notesSz cx="7315200" cy="96012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CCFFCC"/>
    <a:srgbClr val="0066FF"/>
    <a:srgbClr val="3366FF"/>
    <a:srgbClr val="FFCC66"/>
    <a:srgbClr val="FF9900"/>
    <a:srgbClr val="FFCC00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66" autoAdjust="0"/>
    <p:restoredTop sz="86435" autoAdjust="0"/>
  </p:normalViewPr>
  <p:slideViewPr>
    <p:cSldViewPr>
      <p:cViewPr varScale="1">
        <p:scale>
          <a:sx n="129" d="100"/>
          <a:sy n="129" d="100"/>
        </p:scale>
        <p:origin x="-1062" y="-96"/>
      </p:cViewPr>
      <p:guideLst>
        <p:guide orient="horz" pos="2160"/>
        <p:guide pos="2880"/>
      </p:guideLst>
    </p:cSldViewPr>
  </p:slideViewPr>
  <p:outlineViewPr>
    <p:cViewPr>
      <p:scale>
        <a:sx n="20" d="100"/>
        <a:sy n="20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  <p:sld r:id="rId24" collapse="1"/>
      <p:sld r:id="rId25" collapse="1"/>
      <p:sld r:id="rId26" collapse="1"/>
      <p:sld r:id="rId27" collapse="1"/>
      <p:sld r:id="rId28" collapse="1"/>
      <p:sld r:id="rId29" collapse="1"/>
      <p:sld r:id="rId30" collapse="1"/>
      <p:sld r:id="rId31" collapse="1"/>
      <p:sld r:id="rId32" collapse="1"/>
      <p:sld r:id="rId33" collapse="1"/>
      <p:sld r:id="rId34" collapse="1"/>
      <p:sld r:id="rId35" collapse="1"/>
      <p:sld r:id="rId36" collapse="1"/>
      <p:sld r:id="rId37" collapse="1"/>
      <p:sld r:id="rId38" collapse="1"/>
      <p:sld r:id="rId39" collapse="1"/>
      <p:sld r:id="rId40" collapse="1"/>
      <p:sld r:id="rId41" collapse="1"/>
      <p:sld r:id="rId42" collapse="1"/>
      <p:sld r:id="rId43" collapse="1"/>
      <p:sld r:id="rId44" collapse="1"/>
      <p:sld r:id="rId45" collapse="1"/>
      <p:sld r:id="rId46" collapse="1"/>
      <p:sld r:id="rId47" collapse="1"/>
      <p:sld r:id="rId48" collapse="1"/>
      <p:sld r:id="rId49" collapse="1"/>
      <p:sld r:id="rId50" collapse="1"/>
      <p:sld r:id="rId51" collapse="1"/>
      <p:sld r:id="rId52" collapse="1"/>
      <p:sld r:id="rId53" collapse="1"/>
      <p:sld r:id="rId54" collapse="1"/>
      <p:sld r:id="rId55" collapse="1"/>
      <p:sld r:id="rId56" collapse="1"/>
      <p:sld r:id="rId57" collapse="1"/>
      <p:sld r:id="rId58" collapse="1"/>
      <p:sld r:id="rId59" collapse="1"/>
      <p:sld r:id="rId60" collapse="1"/>
      <p:sld r:id="rId61" collapse="1"/>
      <p:sld r:id="rId62" collapse="1"/>
      <p:sld r:id="rId63" collapse="1"/>
      <p:sld r:id="rId64" collapse="1"/>
      <p:sld r:id="rId65" collapse="1"/>
      <p:sld r:id="rId66" collapse="1"/>
      <p:sld r:id="rId67" collapse="1"/>
      <p:sld r:id="rId68" collapse="1"/>
      <p:sld r:id="rId69" collapse="1"/>
      <p:sld r:id="rId70" collapse="1"/>
      <p:sld r:id="rId71" collapse="1"/>
      <p:sld r:id="rId72" collapse="1"/>
      <p:sld r:id="rId73" collapse="1"/>
      <p:sld r:id="rId74" collapse="1"/>
      <p:sld r:id="rId75" collapse="1"/>
      <p:sld r:id="rId76" collapse="1"/>
      <p:sld r:id="rId77" collapse="1"/>
      <p:sld r:id="rId78" collapse="1"/>
      <p:sld r:id="rId79" collapse="1"/>
      <p:sld r:id="rId80" collapse="1"/>
      <p:sld r:id="rId81" collapse="1"/>
      <p:sld r:id="rId82" collapse="1"/>
      <p:sld r:id="rId83" collapse="1"/>
      <p:sld r:id="rId84" collapse="1"/>
      <p:sld r:id="rId85" collapse="1"/>
      <p:sld r:id="rId86" collapse="1"/>
      <p:sld r:id="rId87" collapse="1"/>
      <p:sld r:id="rId88" collapse="1"/>
      <p:sld r:id="rId89" collapse="1"/>
      <p:sld r:id="rId90" collapse="1"/>
      <p:sld r:id="rId91" collapse="1"/>
      <p:sld r:id="rId92" collapse="1"/>
      <p:sld r:id="rId93" collapse="1"/>
      <p:sld r:id="rId94" collapse="1"/>
      <p:sld r:id="rId95" collapse="1"/>
      <p:sld r:id="rId96" collapse="1"/>
      <p:sld r:id="rId97" collapse="1"/>
      <p:sld r:id="rId98" collapse="1"/>
      <p:sld r:id="rId99" collapse="1"/>
      <p:sld r:id="rId100" collapse="1"/>
      <p:sld r:id="rId101" collapse="1"/>
      <p:sld r:id="rId102" collapse="1"/>
      <p:sld r:id="rId103" collapse="1"/>
      <p:sld r:id="rId104" collapse="1"/>
      <p:sld r:id="rId105" collapse="1"/>
      <p:sld r:id="rId106" collapse="1"/>
      <p:sld r:id="rId107" collapse="1"/>
      <p:sld r:id="rId108" collapse="1"/>
      <p:sld r:id="rId109" collapse="1"/>
      <p:sld r:id="rId110" collapse="1"/>
      <p:sld r:id="rId111" collapse="1"/>
      <p:sld r:id="rId112" collapse="1"/>
      <p:sld r:id="rId113" collapse="1"/>
      <p:sld r:id="rId114" collapse="1"/>
      <p:sld r:id="rId115" collapse="1"/>
      <p:sld r:id="rId116" collapse="1"/>
      <p:sld r:id="rId117" collapse="1"/>
      <p:sld r:id="rId118" collapse="1"/>
      <p:sld r:id="rId119" collapse="1"/>
      <p:sld r:id="rId120" collapse="1"/>
      <p:sld r:id="rId121" collapse="1"/>
      <p:sld r:id="rId122" collapse="1"/>
      <p:sld r:id="rId123" collapse="1"/>
      <p:sld r:id="rId124" collapse="1"/>
      <p:sld r:id="rId125" collapse="1"/>
      <p:sld r:id="rId126" collapse="1"/>
      <p:sld r:id="rId127" collapse="1"/>
      <p:sld r:id="rId128" collapse="1"/>
      <p:sld r:id="rId129" collapse="1"/>
      <p:sld r:id="rId130" collapse="1"/>
      <p:sld r:id="rId131" collapse="1"/>
      <p:sld r:id="rId132" collapse="1"/>
      <p:sld r:id="rId133" collapse="1"/>
      <p:sld r:id="rId134" collapse="1"/>
      <p:sld r:id="rId135" collapse="1"/>
      <p:sld r:id="rId136" collapse="1"/>
      <p:sld r:id="rId137" collapse="1"/>
      <p:sld r:id="rId138" collapse="1"/>
      <p:sld r:id="rId139" collapse="1"/>
      <p:sld r:id="rId140" collapse="1"/>
      <p:sld r:id="rId141" collapse="1"/>
      <p:sld r:id="rId142" collapse="1"/>
      <p:sld r:id="rId143" collapse="1"/>
      <p:sld r:id="rId144" collapse="1"/>
      <p:sld r:id="rId145" collapse="1"/>
      <p:sld r:id="rId146" collapse="1"/>
      <p:sld r:id="rId147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6068"/>
    </p:cViewPr>
  </p:sorter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54" Type="http://schemas.openxmlformats.org/officeDocument/2006/relationships/tableStyles" Target="tableStyle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handoutMaster" Target="handoutMasters/handoutMaster1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5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5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3" Type="http://schemas.openxmlformats.org/officeDocument/2006/relationships/slide" Target="slides/slide2.xml"/></Relationships>
</file>

<file path=ppt/_rels/viewProps.xml.rels><?xml version="1.0" encoding="UTF-8" standalone="yes"?>
<Relationships xmlns="http://schemas.openxmlformats.org/package/2006/relationships"><Relationship Id="rId26" Type="http://schemas.openxmlformats.org/officeDocument/2006/relationships/slide" Target="slides/slide26.xml"/><Relationship Id="rId117" Type="http://schemas.openxmlformats.org/officeDocument/2006/relationships/slide" Target="slides/slide117.xml"/><Relationship Id="rId21" Type="http://schemas.openxmlformats.org/officeDocument/2006/relationships/slide" Target="slides/slide21.xml"/><Relationship Id="rId42" Type="http://schemas.openxmlformats.org/officeDocument/2006/relationships/slide" Target="slides/slide42.xml"/><Relationship Id="rId47" Type="http://schemas.openxmlformats.org/officeDocument/2006/relationships/slide" Target="slides/slide47.xml"/><Relationship Id="rId63" Type="http://schemas.openxmlformats.org/officeDocument/2006/relationships/slide" Target="slides/slide63.xml"/><Relationship Id="rId68" Type="http://schemas.openxmlformats.org/officeDocument/2006/relationships/slide" Target="slides/slide68.xml"/><Relationship Id="rId84" Type="http://schemas.openxmlformats.org/officeDocument/2006/relationships/slide" Target="slides/slide84.xml"/><Relationship Id="rId89" Type="http://schemas.openxmlformats.org/officeDocument/2006/relationships/slide" Target="slides/slide89.xml"/><Relationship Id="rId112" Type="http://schemas.openxmlformats.org/officeDocument/2006/relationships/slide" Target="slides/slide112.xml"/><Relationship Id="rId133" Type="http://schemas.openxmlformats.org/officeDocument/2006/relationships/slide" Target="slides/slide133.xml"/><Relationship Id="rId138" Type="http://schemas.openxmlformats.org/officeDocument/2006/relationships/slide" Target="slides/slide138.xml"/><Relationship Id="rId16" Type="http://schemas.openxmlformats.org/officeDocument/2006/relationships/slide" Target="slides/slide16.xml"/><Relationship Id="rId107" Type="http://schemas.openxmlformats.org/officeDocument/2006/relationships/slide" Target="slides/slide107.xml"/><Relationship Id="rId11" Type="http://schemas.openxmlformats.org/officeDocument/2006/relationships/slide" Target="slides/slide11.xml"/><Relationship Id="rId32" Type="http://schemas.openxmlformats.org/officeDocument/2006/relationships/slide" Target="slides/slide32.xml"/><Relationship Id="rId37" Type="http://schemas.openxmlformats.org/officeDocument/2006/relationships/slide" Target="slides/slide37.xml"/><Relationship Id="rId53" Type="http://schemas.openxmlformats.org/officeDocument/2006/relationships/slide" Target="slides/slide53.xml"/><Relationship Id="rId58" Type="http://schemas.openxmlformats.org/officeDocument/2006/relationships/slide" Target="slides/slide58.xml"/><Relationship Id="rId74" Type="http://schemas.openxmlformats.org/officeDocument/2006/relationships/slide" Target="slides/slide74.xml"/><Relationship Id="rId79" Type="http://schemas.openxmlformats.org/officeDocument/2006/relationships/slide" Target="slides/slide79.xml"/><Relationship Id="rId102" Type="http://schemas.openxmlformats.org/officeDocument/2006/relationships/slide" Target="slides/slide102.xml"/><Relationship Id="rId123" Type="http://schemas.openxmlformats.org/officeDocument/2006/relationships/slide" Target="slides/slide123.xml"/><Relationship Id="rId128" Type="http://schemas.openxmlformats.org/officeDocument/2006/relationships/slide" Target="slides/slide128.xml"/><Relationship Id="rId144" Type="http://schemas.openxmlformats.org/officeDocument/2006/relationships/slide" Target="slides/slide144.xml"/><Relationship Id="rId5" Type="http://schemas.openxmlformats.org/officeDocument/2006/relationships/slide" Target="slides/slide5.xml"/><Relationship Id="rId90" Type="http://schemas.openxmlformats.org/officeDocument/2006/relationships/slide" Target="slides/slide90.xml"/><Relationship Id="rId95" Type="http://schemas.openxmlformats.org/officeDocument/2006/relationships/slide" Target="slides/slide95.xml"/><Relationship Id="rId22" Type="http://schemas.openxmlformats.org/officeDocument/2006/relationships/slide" Target="slides/slide22.xml"/><Relationship Id="rId27" Type="http://schemas.openxmlformats.org/officeDocument/2006/relationships/slide" Target="slides/slide27.xml"/><Relationship Id="rId43" Type="http://schemas.openxmlformats.org/officeDocument/2006/relationships/slide" Target="slides/slide43.xml"/><Relationship Id="rId48" Type="http://schemas.openxmlformats.org/officeDocument/2006/relationships/slide" Target="slides/slide48.xml"/><Relationship Id="rId64" Type="http://schemas.openxmlformats.org/officeDocument/2006/relationships/slide" Target="slides/slide64.xml"/><Relationship Id="rId69" Type="http://schemas.openxmlformats.org/officeDocument/2006/relationships/slide" Target="slides/slide69.xml"/><Relationship Id="rId113" Type="http://schemas.openxmlformats.org/officeDocument/2006/relationships/slide" Target="slides/slide113.xml"/><Relationship Id="rId118" Type="http://schemas.openxmlformats.org/officeDocument/2006/relationships/slide" Target="slides/slide118.xml"/><Relationship Id="rId134" Type="http://schemas.openxmlformats.org/officeDocument/2006/relationships/slide" Target="slides/slide134.xml"/><Relationship Id="rId139" Type="http://schemas.openxmlformats.org/officeDocument/2006/relationships/slide" Target="slides/slide139.xml"/><Relationship Id="rId80" Type="http://schemas.openxmlformats.org/officeDocument/2006/relationships/slide" Target="slides/slide80.xml"/><Relationship Id="rId85" Type="http://schemas.openxmlformats.org/officeDocument/2006/relationships/slide" Target="slides/slide85.xml"/><Relationship Id="rId3" Type="http://schemas.openxmlformats.org/officeDocument/2006/relationships/slide" Target="slides/slide3.xml"/><Relationship Id="rId12" Type="http://schemas.openxmlformats.org/officeDocument/2006/relationships/slide" Target="slides/slide12.xml"/><Relationship Id="rId17" Type="http://schemas.openxmlformats.org/officeDocument/2006/relationships/slide" Target="slides/slide17.xml"/><Relationship Id="rId25" Type="http://schemas.openxmlformats.org/officeDocument/2006/relationships/slide" Target="slides/slide25.xml"/><Relationship Id="rId33" Type="http://schemas.openxmlformats.org/officeDocument/2006/relationships/slide" Target="slides/slide33.xml"/><Relationship Id="rId38" Type="http://schemas.openxmlformats.org/officeDocument/2006/relationships/slide" Target="slides/slide38.xml"/><Relationship Id="rId46" Type="http://schemas.openxmlformats.org/officeDocument/2006/relationships/slide" Target="slides/slide46.xml"/><Relationship Id="rId59" Type="http://schemas.openxmlformats.org/officeDocument/2006/relationships/slide" Target="slides/slide59.xml"/><Relationship Id="rId67" Type="http://schemas.openxmlformats.org/officeDocument/2006/relationships/slide" Target="slides/slide67.xml"/><Relationship Id="rId103" Type="http://schemas.openxmlformats.org/officeDocument/2006/relationships/slide" Target="slides/slide103.xml"/><Relationship Id="rId108" Type="http://schemas.openxmlformats.org/officeDocument/2006/relationships/slide" Target="slides/slide108.xml"/><Relationship Id="rId116" Type="http://schemas.openxmlformats.org/officeDocument/2006/relationships/slide" Target="slides/slide116.xml"/><Relationship Id="rId124" Type="http://schemas.openxmlformats.org/officeDocument/2006/relationships/slide" Target="slides/slide124.xml"/><Relationship Id="rId129" Type="http://schemas.openxmlformats.org/officeDocument/2006/relationships/slide" Target="slides/slide129.xml"/><Relationship Id="rId137" Type="http://schemas.openxmlformats.org/officeDocument/2006/relationships/slide" Target="slides/slide137.xml"/><Relationship Id="rId20" Type="http://schemas.openxmlformats.org/officeDocument/2006/relationships/slide" Target="slides/slide20.xml"/><Relationship Id="rId41" Type="http://schemas.openxmlformats.org/officeDocument/2006/relationships/slide" Target="slides/slide41.xml"/><Relationship Id="rId54" Type="http://schemas.openxmlformats.org/officeDocument/2006/relationships/slide" Target="slides/slide54.xml"/><Relationship Id="rId62" Type="http://schemas.openxmlformats.org/officeDocument/2006/relationships/slide" Target="slides/slide62.xml"/><Relationship Id="rId70" Type="http://schemas.openxmlformats.org/officeDocument/2006/relationships/slide" Target="slides/slide70.xml"/><Relationship Id="rId75" Type="http://schemas.openxmlformats.org/officeDocument/2006/relationships/slide" Target="slides/slide75.xml"/><Relationship Id="rId83" Type="http://schemas.openxmlformats.org/officeDocument/2006/relationships/slide" Target="slides/slide83.xml"/><Relationship Id="rId88" Type="http://schemas.openxmlformats.org/officeDocument/2006/relationships/slide" Target="slides/slide88.xml"/><Relationship Id="rId91" Type="http://schemas.openxmlformats.org/officeDocument/2006/relationships/slide" Target="slides/slide91.xml"/><Relationship Id="rId96" Type="http://schemas.openxmlformats.org/officeDocument/2006/relationships/slide" Target="slides/slide96.xml"/><Relationship Id="rId111" Type="http://schemas.openxmlformats.org/officeDocument/2006/relationships/slide" Target="slides/slide111.xml"/><Relationship Id="rId132" Type="http://schemas.openxmlformats.org/officeDocument/2006/relationships/slide" Target="slides/slide132.xml"/><Relationship Id="rId140" Type="http://schemas.openxmlformats.org/officeDocument/2006/relationships/slide" Target="slides/slide140.xml"/><Relationship Id="rId145" Type="http://schemas.openxmlformats.org/officeDocument/2006/relationships/slide" Target="slides/slide145.xml"/><Relationship Id="rId1" Type="http://schemas.openxmlformats.org/officeDocument/2006/relationships/slide" Target="slides/slide1.xml"/><Relationship Id="rId6" Type="http://schemas.openxmlformats.org/officeDocument/2006/relationships/slide" Target="slides/slide6.xml"/><Relationship Id="rId15" Type="http://schemas.openxmlformats.org/officeDocument/2006/relationships/slide" Target="slides/slide15.xml"/><Relationship Id="rId23" Type="http://schemas.openxmlformats.org/officeDocument/2006/relationships/slide" Target="slides/slide23.xml"/><Relationship Id="rId28" Type="http://schemas.openxmlformats.org/officeDocument/2006/relationships/slide" Target="slides/slide28.xml"/><Relationship Id="rId36" Type="http://schemas.openxmlformats.org/officeDocument/2006/relationships/slide" Target="slides/slide36.xml"/><Relationship Id="rId49" Type="http://schemas.openxmlformats.org/officeDocument/2006/relationships/slide" Target="slides/slide49.xml"/><Relationship Id="rId57" Type="http://schemas.openxmlformats.org/officeDocument/2006/relationships/slide" Target="slides/slide57.xml"/><Relationship Id="rId106" Type="http://schemas.openxmlformats.org/officeDocument/2006/relationships/slide" Target="slides/slide106.xml"/><Relationship Id="rId114" Type="http://schemas.openxmlformats.org/officeDocument/2006/relationships/slide" Target="slides/slide114.xml"/><Relationship Id="rId119" Type="http://schemas.openxmlformats.org/officeDocument/2006/relationships/slide" Target="slides/slide119.xml"/><Relationship Id="rId127" Type="http://schemas.openxmlformats.org/officeDocument/2006/relationships/slide" Target="slides/slide127.xml"/><Relationship Id="rId10" Type="http://schemas.openxmlformats.org/officeDocument/2006/relationships/slide" Target="slides/slide10.xml"/><Relationship Id="rId31" Type="http://schemas.openxmlformats.org/officeDocument/2006/relationships/slide" Target="slides/slide31.xml"/><Relationship Id="rId44" Type="http://schemas.openxmlformats.org/officeDocument/2006/relationships/slide" Target="slides/slide44.xml"/><Relationship Id="rId52" Type="http://schemas.openxmlformats.org/officeDocument/2006/relationships/slide" Target="slides/slide52.xml"/><Relationship Id="rId60" Type="http://schemas.openxmlformats.org/officeDocument/2006/relationships/slide" Target="slides/slide60.xml"/><Relationship Id="rId65" Type="http://schemas.openxmlformats.org/officeDocument/2006/relationships/slide" Target="slides/slide65.xml"/><Relationship Id="rId73" Type="http://schemas.openxmlformats.org/officeDocument/2006/relationships/slide" Target="slides/slide73.xml"/><Relationship Id="rId78" Type="http://schemas.openxmlformats.org/officeDocument/2006/relationships/slide" Target="slides/slide78.xml"/><Relationship Id="rId81" Type="http://schemas.openxmlformats.org/officeDocument/2006/relationships/slide" Target="slides/slide81.xml"/><Relationship Id="rId86" Type="http://schemas.openxmlformats.org/officeDocument/2006/relationships/slide" Target="slides/slide86.xml"/><Relationship Id="rId94" Type="http://schemas.openxmlformats.org/officeDocument/2006/relationships/slide" Target="slides/slide94.xml"/><Relationship Id="rId99" Type="http://schemas.openxmlformats.org/officeDocument/2006/relationships/slide" Target="slides/slide99.xml"/><Relationship Id="rId101" Type="http://schemas.openxmlformats.org/officeDocument/2006/relationships/slide" Target="slides/slide101.xml"/><Relationship Id="rId122" Type="http://schemas.openxmlformats.org/officeDocument/2006/relationships/slide" Target="slides/slide122.xml"/><Relationship Id="rId130" Type="http://schemas.openxmlformats.org/officeDocument/2006/relationships/slide" Target="slides/slide130.xml"/><Relationship Id="rId135" Type="http://schemas.openxmlformats.org/officeDocument/2006/relationships/slide" Target="slides/slide135.xml"/><Relationship Id="rId143" Type="http://schemas.openxmlformats.org/officeDocument/2006/relationships/slide" Target="slides/slide143.xml"/><Relationship Id="rId4" Type="http://schemas.openxmlformats.org/officeDocument/2006/relationships/slide" Target="slides/slide4.xml"/><Relationship Id="rId9" Type="http://schemas.openxmlformats.org/officeDocument/2006/relationships/slide" Target="slides/slide9.xml"/><Relationship Id="rId13" Type="http://schemas.openxmlformats.org/officeDocument/2006/relationships/slide" Target="slides/slide13.xml"/><Relationship Id="rId18" Type="http://schemas.openxmlformats.org/officeDocument/2006/relationships/slide" Target="slides/slide18.xml"/><Relationship Id="rId39" Type="http://schemas.openxmlformats.org/officeDocument/2006/relationships/slide" Target="slides/slide39.xml"/><Relationship Id="rId109" Type="http://schemas.openxmlformats.org/officeDocument/2006/relationships/slide" Target="slides/slide109.xml"/><Relationship Id="rId34" Type="http://schemas.openxmlformats.org/officeDocument/2006/relationships/slide" Target="slides/slide34.xml"/><Relationship Id="rId50" Type="http://schemas.openxmlformats.org/officeDocument/2006/relationships/slide" Target="slides/slide50.xml"/><Relationship Id="rId55" Type="http://schemas.openxmlformats.org/officeDocument/2006/relationships/slide" Target="slides/slide55.xml"/><Relationship Id="rId76" Type="http://schemas.openxmlformats.org/officeDocument/2006/relationships/slide" Target="slides/slide76.xml"/><Relationship Id="rId97" Type="http://schemas.openxmlformats.org/officeDocument/2006/relationships/slide" Target="slides/slide97.xml"/><Relationship Id="rId104" Type="http://schemas.openxmlformats.org/officeDocument/2006/relationships/slide" Target="slides/slide104.xml"/><Relationship Id="rId120" Type="http://schemas.openxmlformats.org/officeDocument/2006/relationships/slide" Target="slides/slide120.xml"/><Relationship Id="rId125" Type="http://schemas.openxmlformats.org/officeDocument/2006/relationships/slide" Target="slides/slide125.xml"/><Relationship Id="rId141" Type="http://schemas.openxmlformats.org/officeDocument/2006/relationships/slide" Target="slides/slide141.xml"/><Relationship Id="rId146" Type="http://schemas.openxmlformats.org/officeDocument/2006/relationships/slide" Target="slides/slide146.xml"/><Relationship Id="rId7" Type="http://schemas.openxmlformats.org/officeDocument/2006/relationships/slide" Target="slides/slide7.xml"/><Relationship Id="rId71" Type="http://schemas.openxmlformats.org/officeDocument/2006/relationships/slide" Target="slides/slide71.xml"/><Relationship Id="rId92" Type="http://schemas.openxmlformats.org/officeDocument/2006/relationships/slide" Target="slides/slide92.xml"/><Relationship Id="rId2" Type="http://schemas.openxmlformats.org/officeDocument/2006/relationships/slide" Target="slides/slide2.xml"/><Relationship Id="rId29" Type="http://schemas.openxmlformats.org/officeDocument/2006/relationships/slide" Target="slides/slide29.xml"/><Relationship Id="rId24" Type="http://schemas.openxmlformats.org/officeDocument/2006/relationships/slide" Target="slides/slide24.xml"/><Relationship Id="rId40" Type="http://schemas.openxmlformats.org/officeDocument/2006/relationships/slide" Target="slides/slide40.xml"/><Relationship Id="rId45" Type="http://schemas.openxmlformats.org/officeDocument/2006/relationships/slide" Target="slides/slide45.xml"/><Relationship Id="rId66" Type="http://schemas.openxmlformats.org/officeDocument/2006/relationships/slide" Target="slides/slide66.xml"/><Relationship Id="rId87" Type="http://schemas.openxmlformats.org/officeDocument/2006/relationships/slide" Target="slides/slide87.xml"/><Relationship Id="rId110" Type="http://schemas.openxmlformats.org/officeDocument/2006/relationships/slide" Target="slides/slide110.xml"/><Relationship Id="rId115" Type="http://schemas.openxmlformats.org/officeDocument/2006/relationships/slide" Target="slides/slide115.xml"/><Relationship Id="rId131" Type="http://schemas.openxmlformats.org/officeDocument/2006/relationships/slide" Target="slides/slide131.xml"/><Relationship Id="rId136" Type="http://schemas.openxmlformats.org/officeDocument/2006/relationships/slide" Target="slides/slide136.xml"/><Relationship Id="rId61" Type="http://schemas.openxmlformats.org/officeDocument/2006/relationships/slide" Target="slides/slide61.xml"/><Relationship Id="rId82" Type="http://schemas.openxmlformats.org/officeDocument/2006/relationships/slide" Target="slides/slide82.xml"/><Relationship Id="rId19" Type="http://schemas.openxmlformats.org/officeDocument/2006/relationships/slide" Target="slides/slide19.xml"/><Relationship Id="rId14" Type="http://schemas.openxmlformats.org/officeDocument/2006/relationships/slide" Target="slides/slide14.xml"/><Relationship Id="rId30" Type="http://schemas.openxmlformats.org/officeDocument/2006/relationships/slide" Target="slides/slide30.xml"/><Relationship Id="rId35" Type="http://schemas.openxmlformats.org/officeDocument/2006/relationships/slide" Target="slides/slide35.xml"/><Relationship Id="rId56" Type="http://schemas.openxmlformats.org/officeDocument/2006/relationships/slide" Target="slides/slide56.xml"/><Relationship Id="rId77" Type="http://schemas.openxmlformats.org/officeDocument/2006/relationships/slide" Target="slides/slide77.xml"/><Relationship Id="rId100" Type="http://schemas.openxmlformats.org/officeDocument/2006/relationships/slide" Target="slides/slide100.xml"/><Relationship Id="rId105" Type="http://schemas.openxmlformats.org/officeDocument/2006/relationships/slide" Target="slides/slide105.xml"/><Relationship Id="rId126" Type="http://schemas.openxmlformats.org/officeDocument/2006/relationships/slide" Target="slides/slide126.xml"/><Relationship Id="rId147" Type="http://schemas.openxmlformats.org/officeDocument/2006/relationships/slide" Target="slides/slide147.xml"/><Relationship Id="rId8" Type="http://schemas.openxmlformats.org/officeDocument/2006/relationships/slide" Target="slides/slide8.xml"/><Relationship Id="rId51" Type="http://schemas.openxmlformats.org/officeDocument/2006/relationships/slide" Target="slides/slide51.xml"/><Relationship Id="rId72" Type="http://schemas.openxmlformats.org/officeDocument/2006/relationships/slide" Target="slides/slide72.xml"/><Relationship Id="rId93" Type="http://schemas.openxmlformats.org/officeDocument/2006/relationships/slide" Target="slides/slide93.xml"/><Relationship Id="rId98" Type="http://schemas.openxmlformats.org/officeDocument/2006/relationships/slide" Target="slides/slide98.xml"/><Relationship Id="rId121" Type="http://schemas.openxmlformats.org/officeDocument/2006/relationships/slide" Target="slides/slide121.xml"/><Relationship Id="rId142" Type="http://schemas.openxmlformats.org/officeDocument/2006/relationships/slide" Target="slides/slide14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47.wmf"/><Relationship Id="rId1" Type="http://schemas.openxmlformats.org/officeDocument/2006/relationships/image" Target="../media/image46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image" Target="../media/image51.wmf"/><Relationship Id="rId1" Type="http://schemas.openxmlformats.org/officeDocument/2006/relationships/image" Target="../media/image50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6.wmf"/><Relationship Id="rId2" Type="http://schemas.openxmlformats.org/officeDocument/2006/relationships/image" Target="../media/image65.wmf"/><Relationship Id="rId1" Type="http://schemas.openxmlformats.org/officeDocument/2006/relationships/image" Target="../media/image64.wmf"/><Relationship Id="rId5" Type="http://schemas.openxmlformats.org/officeDocument/2006/relationships/image" Target="../media/image68.wmf"/><Relationship Id="rId4" Type="http://schemas.openxmlformats.org/officeDocument/2006/relationships/image" Target="../media/image67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70.wmf"/><Relationship Id="rId1" Type="http://schemas.openxmlformats.org/officeDocument/2006/relationships/image" Target="../media/image69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72.wmf"/><Relationship Id="rId1" Type="http://schemas.openxmlformats.org/officeDocument/2006/relationships/image" Target="../media/image71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75.wmf"/><Relationship Id="rId2" Type="http://schemas.openxmlformats.org/officeDocument/2006/relationships/image" Target="../media/image74.wmf"/><Relationship Id="rId1" Type="http://schemas.openxmlformats.org/officeDocument/2006/relationships/image" Target="../media/image73.wmf"/><Relationship Id="rId4" Type="http://schemas.openxmlformats.org/officeDocument/2006/relationships/image" Target="../media/image76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7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8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83.wmf"/><Relationship Id="rId2" Type="http://schemas.openxmlformats.org/officeDocument/2006/relationships/image" Target="../media/image82.wmf"/><Relationship Id="rId1" Type="http://schemas.openxmlformats.org/officeDocument/2006/relationships/image" Target="../media/image81.wmf"/><Relationship Id="rId5" Type="http://schemas.openxmlformats.org/officeDocument/2006/relationships/image" Target="../media/image85.wmf"/><Relationship Id="rId4" Type="http://schemas.openxmlformats.org/officeDocument/2006/relationships/image" Target="../media/image84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5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5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7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89.wmf"/><Relationship Id="rId2" Type="http://schemas.openxmlformats.org/officeDocument/2006/relationships/image" Target="../media/image85.wmf"/><Relationship Id="rId1" Type="http://schemas.openxmlformats.org/officeDocument/2006/relationships/image" Target="../media/image88.wmf"/></Relationships>
</file>

<file path=ppt/drawings/_rels/vmlDrawing25.vml.rels><?xml version="1.0" encoding="UTF-8" standalone="yes"?>
<Relationships xmlns="http://schemas.openxmlformats.org/package/2006/relationships"><Relationship Id="rId2" Type="http://schemas.openxmlformats.org/officeDocument/2006/relationships/image" Target="../media/image94.wmf"/><Relationship Id="rId1" Type="http://schemas.openxmlformats.org/officeDocument/2006/relationships/image" Target="../media/image93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97.wmf"/><Relationship Id="rId2" Type="http://schemas.openxmlformats.org/officeDocument/2006/relationships/image" Target="../media/image96.wmf"/><Relationship Id="rId1" Type="http://schemas.openxmlformats.org/officeDocument/2006/relationships/image" Target="../media/image77.w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wmf"/><Relationship Id="rId2" Type="http://schemas.openxmlformats.org/officeDocument/2006/relationships/image" Target="../media/image108.wmf"/><Relationship Id="rId1" Type="http://schemas.openxmlformats.org/officeDocument/2006/relationships/image" Target="../media/image107.wmf"/><Relationship Id="rId4" Type="http://schemas.openxmlformats.org/officeDocument/2006/relationships/image" Target="../media/image110.w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wmf"/><Relationship Id="rId2" Type="http://schemas.openxmlformats.org/officeDocument/2006/relationships/image" Target="../media/image84.wmf"/><Relationship Id="rId1" Type="http://schemas.openxmlformats.org/officeDocument/2006/relationships/image" Target="../media/image113.wmf"/><Relationship Id="rId5" Type="http://schemas.openxmlformats.org/officeDocument/2006/relationships/image" Target="../media/image116.wmf"/><Relationship Id="rId4" Type="http://schemas.openxmlformats.org/officeDocument/2006/relationships/image" Target="../media/image115.wmf"/></Relationships>
</file>

<file path=ppt/drawings/_rels/vmlDrawing2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wmf"/><Relationship Id="rId1" Type="http://schemas.openxmlformats.org/officeDocument/2006/relationships/image" Target="../media/image117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3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wmf"/><Relationship Id="rId1" Type="http://schemas.openxmlformats.org/officeDocument/2006/relationships/image" Target="../media/image119.w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1.wmf"/></Relationships>
</file>

<file path=ppt/drawings/_rels/vmlDrawing3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wmf"/><Relationship Id="rId2" Type="http://schemas.openxmlformats.org/officeDocument/2006/relationships/image" Target="../media/image123.wmf"/><Relationship Id="rId1" Type="http://schemas.openxmlformats.org/officeDocument/2006/relationships/image" Target="../media/image122.wmf"/></Relationships>
</file>

<file path=ppt/drawings/_rels/vmlDrawing3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wmf"/><Relationship Id="rId1" Type="http://schemas.openxmlformats.org/officeDocument/2006/relationships/image" Target="../media/image125.wmf"/></Relationships>
</file>

<file path=ppt/drawings/_rels/vmlDrawing3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wmf"/><Relationship Id="rId1" Type="http://schemas.openxmlformats.org/officeDocument/2006/relationships/image" Target="../media/image119.w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8.wmf"/></Relationships>
</file>

<file path=ppt/drawings/_rels/vmlDrawing3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wmf"/><Relationship Id="rId2" Type="http://schemas.openxmlformats.org/officeDocument/2006/relationships/image" Target="../media/image130.wmf"/><Relationship Id="rId1" Type="http://schemas.openxmlformats.org/officeDocument/2006/relationships/image" Target="../media/image129.wmf"/><Relationship Id="rId4" Type="http://schemas.openxmlformats.org/officeDocument/2006/relationships/image" Target="../media/image131.wmf"/></Relationships>
</file>

<file path=ppt/drawings/_rels/vmlDrawing3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wmf"/><Relationship Id="rId2" Type="http://schemas.openxmlformats.org/officeDocument/2006/relationships/image" Target="../media/image133.wmf"/><Relationship Id="rId1" Type="http://schemas.openxmlformats.org/officeDocument/2006/relationships/image" Target="../media/image132.wmf"/><Relationship Id="rId4" Type="http://schemas.openxmlformats.org/officeDocument/2006/relationships/image" Target="../media/image134.wmf"/></Relationships>
</file>

<file path=ppt/drawings/_rels/vmlDrawing3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wmf"/><Relationship Id="rId2" Type="http://schemas.openxmlformats.org/officeDocument/2006/relationships/image" Target="../media/image136.wmf"/><Relationship Id="rId1" Type="http://schemas.openxmlformats.org/officeDocument/2006/relationships/image" Target="../media/image135.wmf"/><Relationship Id="rId5" Type="http://schemas.openxmlformats.org/officeDocument/2006/relationships/image" Target="../media/image138.wmf"/><Relationship Id="rId4" Type="http://schemas.openxmlformats.org/officeDocument/2006/relationships/image" Target="../media/image137.wmf"/></Relationships>
</file>

<file path=ppt/drawings/_rels/vmlDrawing3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wmf"/><Relationship Id="rId2" Type="http://schemas.openxmlformats.org/officeDocument/2006/relationships/image" Target="../media/image140.wmf"/><Relationship Id="rId1" Type="http://schemas.openxmlformats.org/officeDocument/2006/relationships/image" Target="../media/image139.wmf"/><Relationship Id="rId5" Type="http://schemas.openxmlformats.org/officeDocument/2006/relationships/image" Target="../media/image142.wmf"/><Relationship Id="rId4" Type="http://schemas.openxmlformats.org/officeDocument/2006/relationships/image" Target="../media/image141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4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wmf"/><Relationship Id="rId2" Type="http://schemas.openxmlformats.org/officeDocument/2006/relationships/image" Target="../media/image144.wmf"/><Relationship Id="rId1" Type="http://schemas.openxmlformats.org/officeDocument/2006/relationships/image" Target="../media/image143.wmf"/><Relationship Id="rId5" Type="http://schemas.openxmlformats.org/officeDocument/2006/relationships/image" Target="../media/image146.wmf"/><Relationship Id="rId4" Type="http://schemas.openxmlformats.org/officeDocument/2006/relationships/image" Target="../media/image145.w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7.wmf"/></Relationships>
</file>

<file path=ppt/drawings/_rels/vmlDrawing4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9.emf"/><Relationship Id="rId1" Type="http://schemas.openxmlformats.org/officeDocument/2006/relationships/image" Target="../media/image148.w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1.wmf"/></Relationships>
</file>

<file path=ppt/drawings/_rels/vmlDrawing4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3.wmf"/><Relationship Id="rId1" Type="http://schemas.openxmlformats.org/officeDocument/2006/relationships/image" Target="../media/image152.wmf"/></Relationships>
</file>

<file path=ppt/drawings/_rels/vmlDrawing4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wmf"/><Relationship Id="rId7" Type="http://schemas.openxmlformats.org/officeDocument/2006/relationships/image" Target="../media/image161.wmf"/><Relationship Id="rId2" Type="http://schemas.openxmlformats.org/officeDocument/2006/relationships/image" Target="../media/image157.wmf"/><Relationship Id="rId1" Type="http://schemas.openxmlformats.org/officeDocument/2006/relationships/image" Target="../media/image156.wmf"/><Relationship Id="rId6" Type="http://schemas.openxmlformats.org/officeDocument/2006/relationships/image" Target="../media/image160.wmf"/><Relationship Id="rId5" Type="http://schemas.openxmlformats.org/officeDocument/2006/relationships/image" Target="../media/image159.wmf"/><Relationship Id="rId4" Type="http://schemas.openxmlformats.org/officeDocument/2006/relationships/image" Target="../media/image158.wmf"/></Relationships>
</file>

<file path=ppt/drawings/_rels/vmlDrawing4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wmf"/><Relationship Id="rId2" Type="http://schemas.openxmlformats.org/officeDocument/2006/relationships/image" Target="../media/image157.wmf"/><Relationship Id="rId1" Type="http://schemas.openxmlformats.org/officeDocument/2006/relationships/image" Target="../media/image156.wmf"/></Relationships>
</file>

<file path=ppt/drawings/_rels/vmlDrawing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2.wmf"/></Relationships>
</file>

<file path=ppt/drawings/_rels/vmlDrawing4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5.wmf"/><Relationship Id="rId1" Type="http://schemas.openxmlformats.org/officeDocument/2006/relationships/image" Target="../media/image174.wmf"/></Relationships>
</file>

<file path=ppt/drawings/_rels/vmlDrawing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7.wmf"/></Relationships>
</file>

<file path=ppt/drawings/_rels/vmlDrawing5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8.wmf"/></Relationships>
</file>

<file path=ppt/drawings/_rels/vmlDrawing5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0.wmf"/></Relationships>
</file>

<file path=ppt/drawings/_rels/vmlDrawing5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1.wmf"/></Relationships>
</file>

<file path=ppt/drawings/_rels/vmlDrawing5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2.wmf"/></Relationships>
</file>

<file path=ppt/drawings/_rels/vmlDrawing5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5.wmf"/><Relationship Id="rId2" Type="http://schemas.openxmlformats.org/officeDocument/2006/relationships/image" Target="../media/image184.wmf"/><Relationship Id="rId1" Type="http://schemas.openxmlformats.org/officeDocument/2006/relationships/image" Target="../media/image183.wmf"/></Relationships>
</file>

<file path=ppt/drawings/_rels/vmlDrawing56.vml.rels><?xml version="1.0" encoding="UTF-8" standalone="yes"?>
<Relationships xmlns="http://schemas.openxmlformats.org/package/2006/relationships"><Relationship Id="rId8" Type="http://schemas.openxmlformats.org/officeDocument/2006/relationships/image" Target="../media/image181.wmf"/><Relationship Id="rId3" Type="http://schemas.openxmlformats.org/officeDocument/2006/relationships/image" Target="../media/image176.wmf"/><Relationship Id="rId7" Type="http://schemas.openxmlformats.org/officeDocument/2006/relationships/image" Target="../media/image180.wmf"/><Relationship Id="rId2" Type="http://schemas.openxmlformats.org/officeDocument/2006/relationships/image" Target="../media/image185.wmf"/><Relationship Id="rId1" Type="http://schemas.openxmlformats.org/officeDocument/2006/relationships/image" Target="../media/image184.wmf"/><Relationship Id="rId6" Type="http://schemas.openxmlformats.org/officeDocument/2006/relationships/image" Target="../media/image183.wmf"/><Relationship Id="rId5" Type="http://schemas.openxmlformats.org/officeDocument/2006/relationships/image" Target="../media/image178.wmf"/><Relationship Id="rId4" Type="http://schemas.openxmlformats.org/officeDocument/2006/relationships/image" Target="../media/image177.wmf"/><Relationship Id="rId9" Type="http://schemas.openxmlformats.org/officeDocument/2006/relationships/image" Target="../media/image182.wmf"/></Relationships>
</file>

<file path=ppt/drawings/_rels/vmlDrawing5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8.wmf"/><Relationship Id="rId2" Type="http://schemas.openxmlformats.org/officeDocument/2006/relationships/image" Target="../media/image187.wmf"/><Relationship Id="rId1" Type="http://schemas.openxmlformats.org/officeDocument/2006/relationships/image" Target="../media/image186.wmf"/></Relationships>
</file>

<file path=ppt/drawings/_rels/vmlDrawing5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2.wmf"/><Relationship Id="rId2" Type="http://schemas.openxmlformats.org/officeDocument/2006/relationships/image" Target="../media/image191.wmf"/><Relationship Id="rId1" Type="http://schemas.openxmlformats.org/officeDocument/2006/relationships/image" Target="../media/image190.wmf"/></Relationships>
</file>

<file path=ppt/drawings/_rels/vmlDrawing5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5.wmf"/><Relationship Id="rId1" Type="http://schemas.openxmlformats.org/officeDocument/2006/relationships/image" Target="../media/image194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6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9.wmf"/><Relationship Id="rId2" Type="http://schemas.openxmlformats.org/officeDocument/2006/relationships/image" Target="../media/image198.wmf"/><Relationship Id="rId1" Type="http://schemas.openxmlformats.org/officeDocument/2006/relationships/image" Target="../media/image197.wmf"/></Relationships>
</file>

<file path=ppt/drawings/_rels/vmlDrawing6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1.wmf"/><Relationship Id="rId1" Type="http://schemas.openxmlformats.org/officeDocument/2006/relationships/image" Target="../media/image200.wmf"/></Relationships>
</file>

<file path=ppt/drawings/_rels/vmlDrawing6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3.wmf"/><Relationship Id="rId1" Type="http://schemas.openxmlformats.org/officeDocument/2006/relationships/image" Target="../media/image202.wmf"/></Relationships>
</file>

<file path=ppt/drawings/_rels/vmlDrawing6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6.wmf"/><Relationship Id="rId2" Type="http://schemas.openxmlformats.org/officeDocument/2006/relationships/image" Target="../media/image205.wmf"/><Relationship Id="rId1" Type="http://schemas.openxmlformats.org/officeDocument/2006/relationships/image" Target="../media/image204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4" tIns="48327" rIns="96654" bIns="48327" numCol="1" anchor="t" anchorCtr="0" compatLnSpc="1">
            <a:prstTxWarp prst="textNoShape">
              <a:avLst/>
            </a:prstTxWarp>
          </a:bodyPr>
          <a:lstStyle>
            <a:lvl1pPr algn="l" defTabSz="966788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4" tIns="48327" rIns="96654" bIns="48327" numCol="1" anchor="t" anchorCtr="0" compatLnSpc="1">
            <a:prstTxWarp prst="textNoShape">
              <a:avLst/>
            </a:prstTxWarp>
          </a:bodyPr>
          <a:lstStyle>
            <a:lvl1pPr algn="r" defTabSz="966788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727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4" tIns="48327" rIns="96654" bIns="48327" numCol="1" anchor="b" anchorCtr="0" compatLnSpc="1">
            <a:prstTxWarp prst="textNoShape">
              <a:avLst/>
            </a:prstTxWarp>
          </a:bodyPr>
          <a:lstStyle>
            <a:lvl1pPr algn="l" defTabSz="966788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727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4" tIns="48327" rIns="96654" bIns="48327" numCol="1" anchor="b" anchorCtr="0" compatLnSpc="1">
            <a:prstTxWarp prst="textNoShape">
              <a:avLst/>
            </a:prstTxWarp>
          </a:bodyPr>
          <a:lstStyle>
            <a:lvl1pPr algn="r" defTabSz="966788">
              <a:defRPr sz="1200">
                <a:latin typeface="Times New Roman" pitchFamily="18" charset="0"/>
              </a:defRPr>
            </a:lvl1pPr>
          </a:lstStyle>
          <a:p>
            <a:fld id="{0CA60A31-3AB5-40A8-AF22-748C152FDED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4" tIns="48327" rIns="96654" bIns="48327" numCol="1" anchor="t" anchorCtr="0" compatLnSpc="1">
            <a:prstTxWarp prst="textNoShape">
              <a:avLst/>
            </a:prstTxWarp>
          </a:bodyPr>
          <a:lstStyle>
            <a:lvl1pPr algn="l" defTabSz="966788">
              <a:defRPr sz="1200"/>
            </a:lvl1pPr>
          </a:lstStyle>
          <a:p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4" tIns="48327" rIns="96654" bIns="48327" numCol="1" anchor="t" anchorCtr="0" compatLnSpc="1">
            <a:prstTxWarp prst="textNoShape">
              <a:avLst/>
            </a:prstTxWarp>
          </a:bodyPr>
          <a:lstStyle>
            <a:lvl1pPr algn="r" defTabSz="966788">
              <a:defRPr sz="1200"/>
            </a:lvl1pPr>
          </a:lstStyle>
          <a:p>
            <a:endParaRPr 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6313" y="4560888"/>
            <a:ext cx="536257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4" tIns="48327" rIns="96654" bIns="483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4" tIns="48327" rIns="96654" bIns="48327" numCol="1" anchor="b" anchorCtr="0" compatLnSpc="1">
            <a:prstTxWarp prst="textNoShape">
              <a:avLst/>
            </a:prstTxWarp>
          </a:bodyPr>
          <a:lstStyle>
            <a:lvl1pPr algn="l" defTabSz="966788">
              <a:defRPr sz="1200"/>
            </a:lvl1pPr>
          </a:lstStyle>
          <a:p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4" tIns="48327" rIns="96654" bIns="48327" numCol="1" anchor="b" anchorCtr="0" compatLnSpc="1">
            <a:prstTxWarp prst="textNoShape">
              <a:avLst/>
            </a:prstTxWarp>
          </a:bodyPr>
          <a:lstStyle>
            <a:lvl1pPr algn="r" defTabSz="966788">
              <a:defRPr sz="1200"/>
            </a:lvl1pPr>
          </a:lstStyle>
          <a:p>
            <a:fld id="{999D9730-3BC4-4C07-BCF2-0F8F7E2C045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1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1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1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1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1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1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1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1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1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1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0.xml"/><Relationship Id="rId1" Type="http://schemas.openxmlformats.org/officeDocument/2006/relationships/notesMaster" Target="../notesMasters/notesMaster1.xml"/></Relationships>
</file>

<file path=ppt/notesSlides/_rels/notesSlide1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1.xml"/><Relationship Id="rId1" Type="http://schemas.openxmlformats.org/officeDocument/2006/relationships/notesMaster" Target="../notesMasters/notesMaster1.xml"/></Relationships>
</file>

<file path=ppt/notesSlides/_rels/notesSlide1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2.xml"/><Relationship Id="rId1" Type="http://schemas.openxmlformats.org/officeDocument/2006/relationships/notesMaster" Target="../notesMasters/notesMaster1.xml"/></Relationships>
</file>

<file path=ppt/notesSlides/_rels/notesSlide1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3.xml"/><Relationship Id="rId1" Type="http://schemas.openxmlformats.org/officeDocument/2006/relationships/notesMaster" Target="../notesMasters/notesMaster1.xml"/></Relationships>
</file>

<file path=ppt/notesSlides/_rels/notesSlide1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4.xml"/><Relationship Id="rId1" Type="http://schemas.openxmlformats.org/officeDocument/2006/relationships/notesMaster" Target="../notesMasters/notesMaster1.xml"/></Relationships>
</file>

<file path=ppt/notesSlides/_rels/notesSlide1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5.xml"/><Relationship Id="rId1" Type="http://schemas.openxmlformats.org/officeDocument/2006/relationships/notesMaster" Target="../notesMasters/notesMaster1.xml"/></Relationships>
</file>

<file path=ppt/notesSlides/_rels/notesSlide1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6.xml"/><Relationship Id="rId1" Type="http://schemas.openxmlformats.org/officeDocument/2006/relationships/notesMaster" Target="../notesMasters/notesMaster1.xml"/></Relationships>
</file>

<file path=ppt/notesSlides/_rels/notesSlide1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2D6D98-ED86-457C-A274-E790B8E11646}" type="slidenum">
              <a:rPr lang="en-US"/>
              <a:pPr/>
              <a:t>1</a:t>
            </a:fld>
            <a:endParaRPr lang="en-US"/>
          </a:p>
        </p:txBody>
      </p:sp>
      <p:sp>
        <p:nvSpPr>
          <p:cNvPr id="436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6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FDE5A1-CBDB-442A-90AC-6C8D10281177}" type="slidenum">
              <a:rPr lang="en-US"/>
              <a:pPr/>
              <a:t>10</a:t>
            </a:fld>
            <a:endParaRPr lang="en-US"/>
          </a:p>
        </p:txBody>
      </p:sp>
      <p:sp>
        <p:nvSpPr>
          <p:cNvPr id="520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0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508F83-9099-452E-A057-E6474B98CE9F}" type="slidenum">
              <a:rPr lang="en-US"/>
              <a:pPr/>
              <a:t>100</a:t>
            </a:fld>
            <a:endParaRPr lang="en-US"/>
          </a:p>
        </p:txBody>
      </p:sp>
      <p:sp>
        <p:nvSpPr>
          <p:cNvPr id="1058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8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DB4A98-0FDF-43DF-AAEF-CF7101994B03}" type="slidenum">
              <a:rPr lang="en-US"/>
              <a:pPr/>
              <a:t>101</a:t>
            </a:fld>
            <a:endParaRPr lang="en-US"/>
          </a:p>
        </p:txBody>
      </p:sp>
      <p:sp>
        <p:nvSpPr>
          <p:cNvPr id="1148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8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B70CC3-8E97-45A0-B480-8841CA89C732}" type="slidenum">
              <a:rPr lang="en-US"/>
              <a:pPr/>
              <a:t>102</a:t>
            </a:fld>
            <a:endParaRPr lang="en-US"/>
          </a:p>
        </p:txBody>
      </p:sp>
      <p:sp>
        <p:nvSpPr>
          <p:cNvPr id="1158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8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4CE031-9F20-4546-A673-2F7BB6F543FC}" type="slidenum">
              <a:rPr lang="en-US"/>
              <a:pPr/>
              <a:t>103</a:t>
            </a:fld>
            <a:endParaRPr lang="en-US"/>
          </a:p>
        </p:txBody>
      </p:sp>
      <p:sp>
        <p:nvSpPr>
          <p:cNvPr id="1160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0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42CDA1-FC9C-44FF-98C7-D0E7528E456F}" type="slidenum">
              <a:rPr lang="en-US"/>
              <a:pPr/>
              <a:t>104</a:t>
            </a:fld>
            <a:endParaRPr lang="en-US"/>
          </a:p>
        </p:txBody>
      </p:sp>
      <p:sp>
        <p:nvSpPr>
          <p:cNvPr id="1162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2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B95E7B-8889-424D-8D51-2597E1A73561}" type="slidenum">
              <a:rPr lang="en-US"/>
              <a:pPr/>
              <a:t>105</a:t>
            </a:fld>
            <a:endParaRPr lang="en-US"/>
          </a:p>
        </p:txBody>
      </p:sp>
      <p:sp>
        <p:nvSpPr>
          <p:cNvPr id="1166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6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B0677F-C207-4884-8A8F-B972C7B177A2}" type="slidenum">
              <a:rPr lang="en-US"/>
              <a:pPr/>
              <a:t>106</a:t>
            </a:fld>
            <a:endParaRPr lang="en-US"/>
          </a:p>
        </p:txBody>
      </p:sp>
      <p:sp>
        <p:nvSpPr>
          <p:cNvPr id="1168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8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7E90AD-304F-4A41-945F-DAB952C7EA30}" type="slidenum">
              <a:rPr lang="en-US"/>
              <a:pPr/>
              <a:t>107</a:t>
            </a:fld>
            <a:endParaRPr lang="en-US"/>
          </a:p>
        </p:txBody>
      </p:sp>
      <p:sp>
        <p:nvSpPr>
          <p:cNvPr id="1048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8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3928A0-9C20-482E-B754-0AABA20AAAC1}" type="slidenum">
              <a:rPr lang="en-US"/>
              <a:pPr/>
              <a:t>108</a:t>
            </a:fld>
            <a:endParaRPr lang="en-US"/>
          </a:p>
        </p:txBody>
      </p:sp>
      <p:sp>
        <p:nvSpPr>
          <p:cNvPr id="1050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0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A22C28-8841-43A1-863E-7CB413951029}" type="slidenum">
              <a:rPr lang="en-US"/>
              <a:pPr/>
              <a:t>109</a:t>
            </a:fld>
            <a:endParaRPr lang="en-US"/>
          </a:p>
        </p:txBody>
      </p:sp>
      <p:sp>
        <p:nvSpPr>
          <p:cNvPr id="1069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9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26F2C6-8B1E-4A68-84DB-980BF4454DB3}" type="slidenum">
              <a:rPr lang="en-US"/>
              <a:pPr/>
              <a:t>11</a:t>
            </a:fld>
            <a:endParaRPr lang="en-US"/>
          </a:p>
        </p:txBody>
      </p:sp>
      <p:sp>
        <p:nvSpPr>
          <p:cNvPr id="522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2668B4-3F20-4FC6-9BE8-5867914E44E9}" type="slidenum">
              <a:rPr lang="en-US"/>
              <a:pPr/>
              <a:t>110</a:t>
            </a:fld>
            <a:endParaRPr lang="en-US"/>
          </a:p>
        </p:txBody>
      </p:sp>
      <p:sp>
        <p:nvSpPr>
          <p:cNvPr id="1071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1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82E880-6425-488B-8325-DD72E45B6618}" type="slidenum">
              <a:rPr lang="en-US"/>
              <a:pPr/>
              <a:t>111</a:t>
            </a:fld>
            <a:endParaRPr lang="en-US"/>
          </a:p>
        </p:txBody>
      </p:sp>
      <p:sp>
        <p:nvSpPr>
          <p:cNvPr id="1073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3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15B48F-8B41-4002-90CA-315807CFB4C6}" type="slidenum">
              <a:rPr lang="en-US"/>
              <a:pPr/>
              <a:t>112</a:t>
            </a:fld>
            <a:endParaRPr lang="en-US"/>
          </a:p>
        </p:txBody>
      </p:sp>
      <p:sp>
        <p:nvSpPr>
          <p:cNvPr id="1077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7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69FDDA-8AA1-4461-868F-4B31C572AF31}" type="slidenum">
              <a:rPr lang="en-US"/>
              <a:pPr/>
              <a:t>113</a:t>
            </a:fld>
            <a:endParaRPr lang="en-US"/>
          </a:p>
        </p:txBody>
      </p:sp>
      <p:sp>
        <p:nvSpPr>
          <p:cNvPr id="1075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2B5099-6465-4CF0-916D-F12264C68649}" type="slidenum">
              <a:rPr lang="en-US"/>
              <a:pPr/>
              <a:t>114</a:t>
            </a:fld>
            <a:endParaRPr lang="en-US"/>
          </a:p>
        </p:txBody>
      </p:sp>
      <p:sp>
        <p:nvSpPr>
          <p:cNvPr id="1062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2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6B5405-9C59-4C6E-8097-5894BB177476}" type="slidenum">
              <a:rPr lang="en-US"/>
              <a:pPr/>
              <a:t>115</a:t>
            </a:fld>
            <a:endParaRPr lang="en-US"/>
          </a:p>
        </p:txBody>
      </p:sp>
      <p:sp>
        <p:nvSpPr>
          <p:cNvPr id="1064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68C08C-9389-4310-A40F-BC364B2C1720}" type="slidenum">
              <a:rPr lang="en-US"/>
              <a:pPr/>
              <a:t>116</a:t>
            </a:fld>
            <a:endParaRPr lang="en-US"/>
          </a:p>
        </p:txBody>
      </p:sp>
      <p:sp>
        <p:nvSpPr>
          <p:cNvPr id="1067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7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5B620D-CA9B-4387-8FA8-2F989B260787}" type="slidenum">
              <a:rPr lang="en-US"/>
              <a:pPr/>
              <a:t>117</a:t>
            </a:fld>
            <a:endParaRPr lang="en-US"/>
          </a:p>
        </p:txBody>
      </p:sp>
      <p:sp>
        <p:nvSpPr>
          <p:cNvPr id="1019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9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E757AF-F6D0-4C87-A47C-10FDE81CE693}" type="slidenum">
              <a:rPr lang="en-US"/>
              <a:pPr/>
              <a:t>118</a:t>
            </a:fld>
            <a:endParaRPr lang="en-US"/>
          </a:p>
        </p:txBody>
      </p:sp>
      <p:sp>
        <p:nvSpPr>
          <p:cNvPr id="1181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1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9A0AFB-5FB1-4280-9AFB-CED89A6A3628}" type="slidenum">
              <a:rPr lang="en-US"/>
              <a:pPr/>
              <a:t>119</a:t>
            </a:fld>
            <a:endParaRPr lang="en-US"/>
          </a:p>
        </p:txBody>
      </p:sp>
      <p:sp>
        <p:nvSpPr>
          <p:cNvPr id="1183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3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EC5CAD-87C5-4194-AE70-B2376307E4AC}" type="slidenum">
              <a:rPr lang="en-US"/>
              <a:pPr/>
              <a:t>12</a:t>
            </a:fld>
            <a:endParaRPr lang="en-US"/>
          </a:p>
        </p:txBody>
      </p:sp>
      <p:sp>
        <p:nvSpPr>
          <p:cNvPr id="524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4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144618-0163-4D91-96AF-1EBF0BDDB79F}" type="slidenum">
              <a:rPr lang="en-US"/>
              <a:pPr/>
              <a:t>120</a:t>
            </a:fld>
            <a:endParaRPr lang="en-US"/>
          </a:p>
        </p:txBody>
      </p:sp>
      <p:sp>
        <p:nvSpPr>
          <p:cNvPr id="1185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5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0D07E0-925F-4306-93BD-F35E69CAE906}" type="slidenum">
              <a:rPr lang="en-US"/>
              <a:pPr/>
              <a:t>121</a:t>
            </a:fld>
            <a:endParaRPr lang="en-US"/>
          </a:p>
        </p:txBody>
      </p:sp>
      <p:sp>
        <p:nvSpPr>
          <p:cNvPr id="1179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9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9EF2D5-9437-4B9C-957B-B649B06DD169}" type="slidenum">
              <a:rPr lang="en-US"/>
              <a:pPr/>
              <a:t>122</a:t>
            </a:fld>
            <a:endParaRPr lang="en-US"/>
          </a:p>
        </p:txBody>
      </p:sp>
      <p:sp>
        <p:nvSpPr>
          <p:cNvPr id="1187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D74B2B-1948-4F8C-A780-E2CE63BCAB7B}" type="slidenum">
              <a:rPr lang="en-US"/>
              <a:pPr/>
              <a:t>123</a:t>
            </a:fld>
            <a:endParaRPr lang="en-US"/>
          </a:p>
        </p:txBody>
      </p:sp>
      <p:sp>
        <p:nvSpPr>
          <p:cNvPr id="118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9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2DEE3D-FE81-4BAE-9357-20021F039B01}" type="slidenum">
              <a:rPr lang="en-US"/>
              <a:pPr/>
              <a:t>124</a:t>
            </a:fld>
            <a:endParaRPr lang="en-US"/>
          </a:p>
        </p:txBody>
      </p:sp>
      <p:sp>
        <p:nvSpPr>
          <p:cNvPr id="119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1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528299-1FFF-4D2F-A4CB-D9E5A3621804}" type="slidenum">
              <a:rPr lang="en-US"/>
              <a:pPr/>
              <a:t>125</a:t>
            </a:fld>
            <a:endParaRPr lang="en-US"/>
          </a:p>
        </p:txBody>
      </p:sp>
      <p:sp>
        <p:nvSpPr>
          <p:cNvPr id="119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3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86112C-5831-4C36-82D8-D9CD6137EABF}" type="slidenum">
              <a:rPr lang="en-US"/>
              <a:pPr/>
              <a:t>126</a:t>
            </a:fld>
            <a:endParaRPr lang="en-US"/>
          </a:p>
        </p:txBody>
      </p:sp>
      <p:sp>
        <p:nvSpPr>
          <p:cNvPr id="1196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6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B2244D-1AF3-4AC3-9A2F-E4D8597DD6A3}" type="slidenum">
              <a:rPr lang="en-US"/>
              <a:pPr/>
              <a:t>127</a:t>
            </a:fld>
            <a:endParaRPr lang="en-US"/>
          </a:p>
        </p:txBody>
      </p:sp>
      <p:sp>
        <p:nvSpPr>
          <p:cNvPr id="1198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094229-3CA6-4664-9218-A67C2BF928E8}" type="slidenum">
              <a:rPr lang="en-US"/>
              <a:pPr/>
              <a:t>128</a:t>
            </a:fld>
            <a:endParaRPr lang="en-US"/>
          </a:p>
        </p:txBody>
      </p:sp>
      <p:sp>
        <p:nvSpPr>
          <p:cNvPr id="1200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0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899011-3D1C-4EAB-9FDF-38E9A0C1C387}" type="slidenum">
              <a:rPr lang="en-US"/>
              <a:pPr/>
              <a:t>129</a:t>
            </a:fld>
            <a:endParaRPr lang="en-US"/>
          </a:p>
        </p:txBody>
      </p:sp>
      <p:sp>
        <p:nvSpPr>
          <p:cNvPr id="1202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2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7BB7FE-C9F1-4E5E-8A2C-F72845E7A7F7}" type="slidenum">
              <a:rPr lang="en-US"/>
              <a:pPr/>
              <a:t>13</a:t>
            </a:fld>
            <a:endParaRPr lang="en-US"/>
          </a:p>
        </p:txBody>
      </p:sp>
      <p:sp>
        <p:nvSpPr>
          <p:cNvPr id="528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8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3B419B-62CC-40C3-9F1C-4E2A3D732FA1}" type="slidenum">
              <a:rPr lang="en-US"/>
              <a:pPr/>
              <a:t>130</a:t>
            </a:fld>
            <a:endParaRPr lang="en-US"/>
          </a:p>
        </p:txBody>
      </p:sp>
      <p:sp>
        <p:nvSpPr>
          <p:cNvPr id="1204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4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15CF49-76F5-4E34-B740-932077BD568D}" type="slidenum">
              <a:rPr lang="en-US"/>
              <a:pPr/>
              <a:t>131</a:t>
            </a:fld>
            <a:endParaRPr lang="en-US"/>
          </a:p>
        </p:txBody>
      </p:sp>
      <p:sp>
        <p:nvSpPr>
          <p:cNvPr id="1206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6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35F138-A942-4876-A987-8DF0806B977B}" type="slidenum">
              <a:rPr lang="en-US"/>
              <a:pPr/>
              <a:t>132</a:t>
            </a:fld>
            <a:endParaRPr lang="en-US"/>
          </a:p>
        </p:txBody>
      </p:sp>
      <p:sp>
        <p:nvSpPr>
          <p:cNvPr id="1208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C73DFB-7D2A-4E20-A77F-DAA56922AB03}" type="slidenum">
              <a:rPr lang="en-US"/>
              <a:pPr/>
              <a:t>133</a:t>
            </a:fld>
            <a:endParaRPr lang="en-US"/>
          </a:p>
        </p:txBody>
      </p:sp>
      <p:sp>
        <p:nvSpPr>
          <p:cNvPr id="1210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0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8AA3BA-CFDC-4F57-97DE-E613775C7046}" type="slidenum">
              <a:rPr lang="en-US"/>
              <a:pPr/>
              <a:t>134</a:t>
            </a:fld>
            <a:endParaRPr lang="en-US"/>
          </a:p>
        </p:txBody>
      </p:sp>
      <p:sp>
        <p:nvSpPr>
          <p:cNvPr id="1212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2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E75CF1-1EDA-43FE-B630-B992B5625966}" type="slidenum">
              <a:rPr lang="en-US"/>
              <a:pPr/>
              <a:t>135</a:t>
            </a:fld>
            <a:endParaRPr lang="en-US"/>
          </a:p>
        </p:txBody>
      </p:sp>
      <p:sp>
        <p:nvSpPr>
          <p:cNvPr id="1214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4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966EF5-83AA-4B9E-9D1C-D27ABBA45F70}" type="slidenum">
              <a:rPr lang="en-US"/>
              <a:pPr/>
              <a:t>136</a:t>
            </a:fld>
            <a:endParaRPr lang="en-US"/>
          </a:p>
        </p:txBody>
      </p:sp>
      <p:sp>
        <p:nvSpPr>
          <p:cNvPr id="1216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6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579F14-A596-41B3-BA23-079E6AE1B262}" type="slidenum">
              <a:rPr lang="en-US"/>
              <a:pPr/>
              <a:t>137</a:t>
            </a:fld>
            <a:endParaRPr lang="en-US"/>
          </a:p>
        </p:txBody>
      </p:sp>
      <p:sp>
        <p:nvSpPr>
          <p:cNvPr id="1221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1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E54325-7A55-4C3F-B2F9-BDFF2DDA9F3D}" type="slidenum">
              <a:rPr lang="en-US"/>
              <a:pPr/>
              <a:t>138</a:t>
            </a:fld>
            <a:endParaRPr lang="en-US"/>
          </a:p>
        </p:txBody>
      </p:sp>
      <p:sp>
        <p:nvSpPr>
          <p:cNvPr id="1223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3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64408D-655E-4330-9BB4-CDEB62D45B9A}" type="slidenum">
              <a:rPr lang="en-US"/>
              <a:pPr/>
              <a:t>139</a:t>
            </a:fld>
            <a:endParaRPr lang="en-US"/>
          </a:p>
        </p:txBody>
      </p:sp>
      <p:sp>
        <p:nvSpPr>
          <p:cNvPr id="1230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0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1B4BC4-C6C4-4361-89E5-7CEF479872B8}" type="slidenum">
              <a:rPr lang="en-US"/>
              <a:pPr/>
              <a:t>14</a:t>
            </a:fld>
            <a:endParaRPr lang="en-US"/>
          </a:p>
        </p:txBody>
      </p:sp>
      <p:sp>
        <p:nvSpPr>
          <p:cNvPr id="536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6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C22451-AEBF-4681-A6D2-730B515A005E}" type="slidenum">
              <a:rPr lang="en-US"/>
              <a:pPr/>
              <a:t>140</a:t>
            </a:fld>
            <a:endParaRPr lang="en-US"/>
          </a:p>
        </p:txBody>
      </p:sp>
      <p:sp>
        <p:nvSpPr>
          <p:cNvPr id="1232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2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2DCE34-4CE8-41CD-8EE1-F54A6D68CD3D}" type="slidenum">
              <a:rPr lang="en-US"/>
              <a:pPr/>
              <a:t>141</a:t>
            </a:fld>
            <a:endParaRPr lang="en-US"/>
          </a:p>
        </p:txBody>
      </p:sp>
      <p:sp>
        <p:nvSpPr>
          <p:cNvPr id="1234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4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042A73-FB9C-4883-92B7-E522EEB1F26A}" type="slidenum">
              <a:rPr lang="en-US"/>
              <a:pPr/>
              <a:t>142</a:t>
            </a:fld>
            <a:endParaRPr lang="en-US"/>
          </a:p>
        </p:txBody>
      </p:sp>
      <p:sp>
        <p:nvSpPr>
          <p:cNvPr id="1236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6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7192CE-A013-4BC6-9A78-846682946708}" type="slidenum">
              <a:rPr lang="en-US"/>
              <a:pPr/>
              <a:t>143</a:t>
            </a:fld>
            <a:endParaRPr lang="en-US"/>
          </a:p>
        </p:txBody>
      </p:sp>
      <p:sp>
        <p:nvSpPr>
          <p:cNvPr id="1239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678998-B0CB-494C-B430-8721882B728D}" type="slidenum">
              <a:rPr lang="en-US"/>
              <a:pPr/>
              <a:t>144</a:t>
            </a:fld>
            <a:endParaRPr lang="en-US"/>
          </a:p>
        </p:txBody>
      </p:sp>
      <p:sp>
        <p:nvSpPr>
          <p:cNvPr id="1241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1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F37DAE-0849-4461-AA75-52F2A70DACB3}" type="slidenum">
              <a:rPr lang="en-US"/>
              <a:pPr/>
              <a:t>145</a:t>
            </a:fld>
            <a:endParaRPr lang="en-US"/>
          </a:p>
        </p:txBody>
      </p:sp>
      <p:sp>
        <p:nvSpPr>
          <p:cNvPr id="1243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3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62B4E0-69BE-4CFE-96CD-553443E751A5}" type="slidenum">
              <a:rPr lang="en-US"/>
              <a:pPr/>
              <a:t>146</a:t>
            </a:fld>
            <a:endParaRPr lang="en-US"/>
          </a:p>
        </p:txBody>
      </p:sp>
      <p:sp>
        <p:nvSpPr>
          <p:cNvPr id="1248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8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DAE1CE-42A1-4C5F-8367-8E0B839DDA70}" type="slidenum">
              <a:rPr lang="en-US"/>
              <a:pPr/>
              <a:t>147</a:t>
            </a:fld>
            <a:endParaRPr lang="en-US"/>
          </a:p>
        </p:txBody>
      </p:sp>
      <p:sp>
        <p:nvSpPr>
          <p:cNvPr id="1250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0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C604C1-7495-4961-86B0-58E2A5E06A51}" type="slidenum">
              <a:rPr lang="en-US"/>
              <a:pPr/>
              <a:t>15</a:t>
            </a:fld>
            <a:endParaRPr lang="en-US"/>
          </a:p>
        </p:txBody>
      </p:sp>
      <p:sp>
        <p:nvSpPr>
          <p:cNvPr id="538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8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293431-52AF-4D5D-AA50-4C7196DD2E80}" type="slidenum">
              <a:rPr lang="en-US"/>
              <a:pPr/>
              <a:t>16</a:t>
            </a:fld>
            <a:endParaRPr lang="en-US"/>
          </a:p>
        </p:txBody>
      </p:sp>
      <p:sp>
        <p:nvSpPr>
          <p:cNvPr id="540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0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F2B8C3-9979-42D9-8A7A-CA0BBD5384F5}" type="slidenum">
              <a:rPr lang="en-US"/>
              <a:pPr/>
              <a:t>17</a:t>
            </a:fld>
            <a:endParaRPr lang="en-US"/>
          </a:p>
        </p:txBody>
      </p:sp>
      <p:sp>
        <p:nvSpPr>
          <p:cNvPr id="482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2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F2B4EF-F85B-4E66-A38E-DC9D8B181E84}" type="slidenum">
              <a:rPr lang="en-US"/>
              <a:pPr/>
              <a:t>18</a:t>
            </a:fld>
            <a:endParaRPr lang="en-US"/>
          </a:p>
        </p:txBody>
      </p:sp>
      <p:sp>
        <p:nvSpPr>
          <p:cNvPr id="550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0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C53766-0F89-48F3-9140-858C9D971E0F}" type="slidenum">
              <a:rPr lang="en-US"/>
              <a:pPr/>
              <a:t>19</a:t>
            </a:fld>
            <a:endParaRPr lang="en-US"/>
          </a:p>
        </p:txBody>
      </p:sp>
      <p:sp>
        <p:nvSpPr>
          <p:cNvPr id="55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E1B32A-BFF6-4F0F-AEA0-ADAC32853376}" type="slidenum">
              <a:rPr lang="en-US"/>
              <a:pPr/>
              <a:t>2</a:t>
            </a:fld>
            <a:endParaRPr lang="en-US"/>
          </a:p>
        </p:txBody>
      </p:sp>
      <p:sp>
        <p:nvSpPr>
          <p:cNvPr id="442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2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745C48-E4C0-4655-B64B-E8BFDB0B7290}" type="slidenum">
              <a:rPr lang="en-US"/>
              <a:pPr/>
              <a:t>20</a:t>
            </a:fld>
            <a:endParaRPr lang="en-US"/>
          </a:p>
        </p:txBody>
      </p:sp>
      <p:sp>
        <p:nvSpPr>
          <p:cNvPr id="557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7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156D44-E32F-4505-AD4A-1F3FBC8D7DF3}" type="slidenum">
              <a:rPr lang="en-US"/>
              <a:pPr/>
              <a:t>21</a:t>
            </a:fld>
            <a:endParaRPr lang="en-US"/>
          </a:p>
        </p:txBody>
      </p:sp>
      <p:sp>
        <p:nvSpPr>
          <p:cNvPr id="559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9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A7F00A-76A9-4581-89BA-7DE29C8DA752}" type="slidenum">
              <a:rPr lang="en-US"/>
              <a:pPr/>
              <a:t>22</a:t>
            </a:fld>
            <a:endParaRPr lang="en-US"/>
          </a:p>
        </p:txBody>
      </p:sp>
      <p:sp>
        <p:nvSpPr>
          <p:cNvPr id="570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0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4FCB25-342B-4DAF-BE7E-C46A50BFFED7}" type="slidenum">
              <a:rPr lang="en-US"/>
              <a:pPr/>
              <a:t>23</a:t>
            </a:fld>
            <a:endParaRPr lang="en-US"/>
          </a:p>
        </p:txBody>
      </p:sp>
      <p:sp>
        <p:nvSpPr>
          <p:cNvPr id="580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0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9AA8E2-4A4A-41FC-9825-89EA87A55971}" type="slidenum">
              <a:rPr lang="en-US"/>
              <a:pPr/>
              <a:t>24</a:t>
            </a:fld>
            <a:endParaRPr lang="en-US"/>
          </a:p>
        </p:txBody>
      </p:sp>
      <p:sp>
        <p:nvSpPr>
          <p:cNvPr id="567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7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EEAD10-D377-4758-8EFF-238C1C775A50}" type="slidenum">
              <a:rPr lang="en-US"/>
              <a:pPr/>
              <a:t>25</a:t>
            </a:fld>
            <a:endParaRPr lang="en-US"/>
          </a:p>
        </p:txBody>
      </p:sp>
      <p:sp>
        <p:nvSpPr>
          <p:cNvPr id="563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C5ADF7-B6C8-4817-9599-68AD3A6396E7}" type="slidenum">
              <a:rPr lang="en-US"/>
              <a:pPr/>
              <a:t>26</a:t>
            </a:fld>
            <a:endParaRPr lang="en-US"/>
          </a:p>
        </p:txBody>
      </p:sp>
      <p:sp>
        <p:nvSpPr>
          <p:cNvPr id="578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8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08492E-4835-4DF5-B0B8-5700F2A63B0B}" type="slidenum">
              <a:rPr lang="en-US"/>
              <a:pPr/>
              <a:t>27</a:t>
            </a:fld>
            <a:endParaRPr lang="en-US"/>
          </a:p>
        </p:txBody>
      </p:sp>
      <p:sp>
        <p:nvSpPr>
          <p:cNvPr id="583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FF54ED-EDD8-4404-9B2C-5A22C5EC9F35}" type="slidenum">
              <a:rPr lang="en-US"/>
              <a:pPr/>
              <a:t>28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45E8EE-6044-498F-A96B-818344CFFC07}" type="slidenum">
              <a:rPr lang="en-US"/>
              <a:pPr/>
              <a:t>29</a:t>
            </a:fld>
            <a:endParaRPr lang="en-US"/>
          </a:p>
        </p:txBody>
      </p:sp>
      <p:sp>
        <p:nvSpPr>
          <p:cNvPr id="72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B19D0D-3F69-4DAC-90E6-6549C22CF96E}" type="slidenum">
              <a:rPr lang="en-US"/>
              <a:pPr/>
              <a:t>3</a:t>
            </a:fld>
            <a:endParaRPr lang="en-US"/>
          </a:p>
        </p:txBody>
      </p:sp>
      <p:sp>
        <p:nvSpPr>
          <p:cNvPr id="478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8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A2CADA-DD9B-4799-B073-457FC4EBF9E9}" type="slidenum">
              <a:rPr lang="en-US"/>
              <a:pPr/>
              <a:t>30</a:t>
            </a:fld>
            <a:endParaRPr lang="en-US"/>
          </a:p>
        </p:txBody>
      </p:sp>
      <p:sp>
        <p:nvSpPr>
          <p:cNvPr id="72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8B0913-ACA5-47F9-8CF0-BE140814CF24}" type="slidenum">
              <a:rPr lang="en-US"/>
              <a:pPr/>
              <a:t>31</a:t>
            </a:fld>
            <a:endParaRPr lang="en-US"/>
          </a:p>
        </p:txBody>
      </p:sp>
      <p:sp>
        <p:nvSpPr>
          <p:cNvPr id="72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8864E9-42FF-4E7D-A625-59CCE1EDDFE8}" type="slidenum">
              <a:rPr lang="en-US"/>
              <a:pPr/>
              <a:t>32</a:t>
            </a:fld>
            <a:endParaRPr lang="en-US"/>
          </a:p>
        </p:txBody>
      </p:sp>
      <p:sp>
        <p:nvSpPr>
          <p:cNvPr id="73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63909D-5250-4CA1-9DFA-E856A1DF796C}" type="slidenum">
              <a:rPr lang="en-US"/>
              <a:pPr/>
              <a:t>33</a:t>
            </a:fld>
            <a:endParaRPr lang="en-US"/>
          </a:p>
        </p:txBody>
      </p:sp>
      <p:sp>
        <p:nvSpPr>
          <p:cNvPr id="73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E901BB-B621-48D3-BC8E-0168307B4069}" type="slidenum">
              <a:rPr lang="en-US"/>
              <a:pPr/>
              <a:t>34</a:t>
            </a:fld>
            <a:endParaRPr lang="en-US"/>
          </a:p>
        </p:txBody>
      </p:sp>
      <p:sp>
        <p:nvSpPr>
          <p:cNvPr id="73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5BA4C0-DDCE-4E2D-B0BB-7D66141D98C0}" type="slidenum">
              <a:rPr lang="en-US"/>
              <a:pPr/>
              <a:t>35</a:t>
            </a:fld>
            <a:endParaRPr lang="en-US"/>
          </a:p>
        </p:txBody>
      </p:sp>
      <p:sp>
        <p:nvSpPr>
          <p:cNvPr id="73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8FB785-DBCF-4552-B5E6-CEB41630DD7D}" type="slidenum">
              <a:rPr lang="en-US"/>
              <a:pPr/>
              <a:t>36</a:t>
            </a:fld>
            <a:endParaRPr lang="en-US"/>
          </a:p>
        </p:txBody>
      </p:sp>
      <p:sp>
        <p:nvSpPr>
          <p:cNvPr id="73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984C49-B08D-4727-A367-87F0C27E1D5F}" type="slidenum">
              <a:rPr lang="en-US"/>
              <a:pPr/>
              <a:t>37</a:t>
            </a:fld>
            <a:endParaRPr lang="en-US"/>
          </a:p>
        </p:txBody>
      </p:sp>
      <p:sp>
        <p:nvSpPr>
          <p:cNvPr id="74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4F798A-4CEA-414D-AD58-66C88E9CCCD5}" type="slidenum">
              <a:rPr lang="en-US"/>
              <a:pPr/>
              <a:t>38</a:t>
            </a:fld>
            <a:endParaRPr lang="en-US"/>
          </a:p>
        </p:txBody>
      </p:sp>
      <p:sp>
        <p:nvSpPr>
          <p:cNvPr id="74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A99E88-9056-4734-A3C6-7C2F422C5262}" type="slidenum">
              <a:rPr lang="en-US"/>
              <a:pPr/>
              <a:t>39</a:t>
            </a:fld>
            <a:endParaRPr lang="en-US"/>
          </a:p>
        </p:txBody>
      </p:sp>
      <p:sp>
        <p:nvSpPr>
          <p:cNvPr id="74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2E5D5A-510B-488A-A9C3-CEF13F0D4284}" type="slidenum">
              <a:rPr lang="en-US"/>
              <a:pPr/>
              <a:t>4</a:t>
            </a:fld>
            <a:endParaRPr lang="en-US"/>
          </a:p>
        </p:txBody>
      </p:sp>
      <p:sp>
        <p:nvSpPr>
          <p:cNvPr id="502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2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0C83B8-54CF-4191-AEFA-64D3C24FFCDD}" type="slidenum">
              <a:rPr lang="en-US"/>
              <a:pPr/>
              <a:t>40</a:t>
            </a:fld>
            <a:endParaRPr lang="en-US"/>
          </a:p>
        </p:txBody>
      </p:sp>
      <p:sp>
        <p:nvSpPr>
          <p:cNvPr id="74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528246-8568-4825-BE20-23596091E3DD}" type="slidenum">
              <a:rPr lang="en-US"/>
              <a:pPr/>
              <a:t>41</a:t>
            </a:fld>
            <a:endParaRPr lang="en-US"/>
          </a:p>
        </p:txBody>
      </p:sp>
      <p:sp>
        <p:nvSpPr>
          <p:cNvPr id="442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2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96B21B-9FF5-4393-A0E6-8E5887DEBEAF}" type="slidenum">
              <a:rPr lang="en-US"/>
              <a:pPr/>
              <a:t>42</a:t>
            </a:fld>
            <a:endParaRPr lang="en-US"/>
          </a:p>
        </p:txBody>
      </p:sp>
      <p:sp>
        <p:nvSpPr>
          <p:cNvPr id="65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3EE58B-2719-44EC-9B8E-96808D9B871C}" type="slidenum">
              <a:rPr lang="en-US"/>
              <a:pPr/>
              <a:t>43</a:t>
            </a:fld>
            <a:endParaRPr lang="en-US"/>
          </a:p>
        </p:txBody>
      </p:sp>
      <p:sp>
        <p:nvSpPr>
          <p:cNvPr id="65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BF19E9-0823-43A5-AD47-96A603A7731B}" type="slidenum">
              <a:rPr lang="en-US"/>
              <a:pPr/>
              <a:t>44</a:t>
            </a:fld>
            <a:endParaRPr lang="en-US"/>
          </a:p>
        </p:txBody>
      </p:sp>
      <p:sp>
        <p:nvSpPr>
          <p:cNvPr id="65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C829A3-9C1D-4B8D-97FE-596BA828A8CB}" type="slidenum">
              <a:rPr lang="en-US"/>
              <a:pPr/>
              <a:t>45</a:t>
            </a:fld>
            <a:endParaRPr lang="en-US"/>
          </a:p>
        </p:txBody>
      </p:sp>
      <p:sp>
        <p:nvSpPr>
          <p:cNvPr id="66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F86B4B-F9D2-45BB-9E04-62C8C32343B2}" type="slidenum">
              <a:rPr lang="en-US"/>
              <a:pPr/>
              <a:t>46</a:t>
            </a:fld>
            <a:endParaRPr lang="en-US"/>
          </a:p>
        </p:txBody>
      </p:sp>
      <p:sp>
        <p:nvSpPr>
          <p:cNvPr id="67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1D4ACB-ECA4-4FA5-B920-14AEC14770EE}" type="slidenum">
              <a:rPr lang="en-US"/>
              <a:pPr/>
              <a:t>47</a:t>
            </a:fld>
            <a:endParaRPr lang="en-US"/>
          </a:p>
        </p:txBody>
      </p:sp>
      <p:sp>
        <p:nvSpPr>
          <p:cNvPr id="65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986EB1-02E3-4C3F-AB18-8C627C2BF72B}" type="slidenum">
              <a:rPr lang="en-US"/>
              <a:pPr/>
              <a:t>48</a:t>
            </a:fld>
            <a:endParaRPr lang="en-US"/>
          </a:p>
        </p:txBody>
      </p:sp>
      <p:sp>
        <p:nvSpPr>
          <p:cNvPr id="65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526BF0-4D7F-4F0A-86D3-59CC4ADEFB04}" type="slidenum">
              <a:rPr lang="en-US"/>
              <a:pPr/>
              <a:t>49</a:t>
            </a:fld>
            <a:endParaRPr lang="en-US"/>
          </a:p>
        </p:txBody>
      </p:sp>
      <p:sp>
        <p:nvSpPr>
          <p:cNvPr id="66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1B2BF7-62FF-49A9-8FBA-4C40E7D76311}" type="slidenum">
              <a:rPr lang="en-US"/>
              <a:pPr/>
              <a:t>5</a:t>
            </a:fld>
            <a:endParaRPr lang="en-US"/>
          </a:p>
        </p:txBody>
      </p:sp>
      <p:sp>
        <p:nvSpPr>
          <p:cNvPr id="509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9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17BC93-EEDC-41B0-B4CC-63CF51BFE300}" type="slidenum">
              <a:rPr lang="en-US"/>
              <a:pPr/>
              <a:t>50</a:t>
            </a:fld>
            <a:endParaRPr lang="en-US"/>
          </a:p>
        </p:txBody>
      </p:sp>
      <p:sp>
        <p:nvSpPr>
          <p:cNvPr id="66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F3E211-A6AD-4D7F-A586-8B674FA5D8CD}" type="slidenum">
              <a:rPr lang="en-US"/>
              <a:pPr/>
              <a:t>51</a:t>
            </a:fld>
            <a:endParaRPr lang="en-US"/>
          </a:p>
        </p:txBody>
      </p:sp>
      <p:sp>
        <p:nvSpPr>
          <p:cNvPr id="67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DC9BE7-6FF8-414A-B762-396E0048D273}" type="slidenum">
              <a:rPr lang="en-US"/>
              <a:pPr/>
              <a:t>52</a:t>
            </a:fld>
            <a:endParaRPr lang="en-US"/>
          </a:p>
        </p:txBody>
      </p:sp>
      <p:sp>
        <p:nvSpPr>
          <p:cNvPr id="67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EFCC19-2879-4987-B7A3-2C2541197613}" type="slidenum">
              <a:rPr lang="en-US"/>
              <a:pPr/>
              <a:t>53</a:t>
            </a:fld>
            <a:endParaRPr lang="en-US"/>
          </a:p>
        </p:txBody>
      </p:sp>
      <p:sp>
        <p:nvSpPr>
          <p:cNvPr id="72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298D4A-A3AA-4ED9-9E4C-64DF091C970D}" type="slidenum">
              <a:rPr lang="en-US"/>
              <a:pPr/>
              <a:t>54</a:t>
            </a:fld>
            <a:endParaRPr lang="en-US"/>
          </a:p>
        </p:txBody>
      </p:sp>
      <p:sp>
        <p:nvSpPr>
          <p:cNvPr id="67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23FF54-3FD1-4029-A146-C6682BD28CFD}" type="slidenum">
              <a:rPr lang="en-US"/>
              <a:pPr/>
              <a:t>55</a:t>
            </a:fld>
            <a:endParaRPr lang="en-US"/>
          </a:p>
        </p:txBody>
      </p:sp>
      <p:sp>
        <p:nvSpPr>
          <p:cNvPr id="68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3A3034-04EB-4DAE-8E20-3D782711836A}" type="slidenum">
              <a:rPr lang="en-US"/>
              <a:pPr/>
              <a:t>56</a:t>
            </a:fld>
            <a:endParaRPr lang="en-US"/>
          </a:p>
        </p:txBody>
      </p:sp>
      <p:sp>
        <p:nvSpPr>
          <p:cNvPr id="68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0FF44E-AE7B-46CB-9FE4-5BE8C463E733}" type="slidenum">
              <a:rPr lang="en-US"/>
              <a:pPr/>
              <a:t>57</a:t>
            </a:fld>
            <a:endParaRPr lang="en-US"/>
          </a:p>
        </p:txBody>
      </p:sp>
      <p:sp>
        <p:nvSpPr>
          <p:cNvPr id="68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DCF11D-8CCF-4D3F-9C67-FCAF709E1042}" type="slidenum">
              <a:rPr lang="en-US"/>
              <a:pPr/>
              <a:t>58</a:t>
            </a:fld>
            <a:endParaRPr lang="en-US"/>
          </a:p>
        </p:txBody>
      </p:sp>
      <p:sp>
        <p:nvSpPr>
          <p:cNvPr id="68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47A41C-C972-4264-8B3D-E0D52E7DEE25}" type="slidenum">
              <a:rPr lang="en-US"/>
              <a:pPr/>
              <a:t>59</a:t>
            </a:fld>
            <a:endParaRPr lang="en-US"/>
          </a:p>
        </p:txBody>
      </p:sp>
      <p:sp>
        <p:nvSpPr>
          <p:cNvPr id="68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B88FF9-66D4-4C47-A4E2-271A21BC9860}" type="slidenum">
              <a:rPr lang="en-US"/>
              <a:pPr/>
              <a:t>6</a:t>
            </a:fld>
            <a:endParaRPr lang="en-US"/>
          </a:p>
        </p:txBody>
      </p:sp>
      <p:sp>
        <p:nvSpPr>
          <p:cNvPr id="512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D92F7C-0B8D-4AF3-B9B0-E8D88A1ADDB5}" type="slidenum">
              <a:rPr lang="en-US"/>
              <a:pPr/>
              <a:t>60</a:t>
            </a:fld>
            <a:endParaRPr lang="en-US"/>
          </a:p>
        </p:txBody>
      </p:sp>
      <p:sp>
        <p:nvSpPr>
          <p:cNvPr id="69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3E3683-D38D-4A1F-8598-BB70A56E26CA}" type="slidenum">
              <a:rPr lang="en-US"/>
              <a:pPr/>
              <a:t>61</a:t>
            </a:fld>
            <a:endParaRPr lang="en-US"/>
          </a:p>
        </p:txBody>
      </p:sp>
      <p:sp>
        <p:nvSpPr>
          <p:cNvPr id="69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D3468B-FD39-4F7D-90B4-E57A3DF87D56}" type="slidenum">
              <a:rPr lang="en-US"/>
              <a:pPr/>
              <a:t>62</a:t>
            </a:fld>
            <a:endParaRPr lang="en-US"/>
          </a:p>
        </p:txBody>
      </p:sp>
      <p:sp>
        <p:nvSpPr>
          <p:cNvPr id="69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203790-42AC-4385-9F07-AD9FA2AD9BB9}" type="slidenum">
              <a:rPr lang="en-US"/>
              <a:pPr/>
              <a:t>63</a:t>
            </a:fld>
            <a:endParaRPr lang="en-US"/>
          </a:p>
        </p:txBody>
      </p:sp>
      <p:sp>
        <p:nvSpPr>
          <p:cNvPr id="69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C0FE3E-92AC-46C7-8A3A-36510AE983DE}" type="slidenum">
              <a:rPr lang="en-US"/>
              <a:pPr/>
              <a:t>64</a:t>
            </a:fld>
            <a:endParaRPr lang="en-US"/>
          </a:p>
        </p:txBody>
      </p:sp>
      <p:sp>
        <p:nvSpPr>
          <p:cNvPr id="70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D49DFB-2FE7-444B-A398-B87BDC856803}" type="slidenum">
              <a:rPr lang="en-US"/>
              <a:pPr/>
              <a:t>65</a:t>
            </a:fld>
            <a:endParaRPr lang="en-US"/>
          </a:p>
        </p:txBody>
      </p:sp>
      <p:sp>
        <p:nvSpPr>
          <p:cNvPr id="70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FDE18B-4241-4B45-ABB8-FF3538DCCF44}" type="slidenum">
              <a:rPr lang="en-US"/>
              <a:pPr/>
              <a:t>66</a:t>
            </a:fld>
            <a:endParaRPr lang="en-US"/>
          </a:p>
        </p:txBody>
      </p:sp>
      <p:sp>
        <p:nvSpPr>
          <p:cNvPr id="70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4C3632-5023-4DDA-8AD1-94837F523397}" type="slidenum">
              <a:rPr lang="en-US"/>
              <a:pPr/>
              <a:t>67</a:t>
            </a:fld>
            <a:endParaRPr lang="en-US"/>
          </a:p>
        </p:txBody>
      </p:sp>
      <p:sp>
        <p:nvSpPr>
          <p:cNvPr id="70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7DAC9C-8717-4442-A8D5-B330152EEE1B}" type="slidenum">
              <a:rPr lang="en-US"/>
              <a:pPr/>
              <a:t>68</a:t>
            </a:fld>
            <a:endParaRPr lang="en-US"/>
          </a:p>
        </p:txBody>
      </p:sp>
      <p:sp>
        <p:nvSpPr>
          <p:cNvPr id="70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1D0957-4B83-488D-A2D9-C752EBCC9D15}" type="slidenum">
              <a:rPr lang="en-US"/>
              <a:pPr/>
              <a:t>69</a:t>
            </a:fld>
            <a:endParaRPr lang="en-US"/>
          </a:p>
        </p:txBody>
      </p:sp>
      <p:sp>
        <p:nvSpPr>
          <p:cNvPr id="71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A8AA5C-112C-42EF-B8BD-A8A13D80E652}" type="slidenum">
              <a:rPr lang="en-US"/>
              <a:pPr/>
              <a:t>7</a:t>
            </a:fld>
            <a:endParaRPr lang="en-US"/>
          </a:p>
        </p:txBody>
      </p:sp>
      <p:sp>
        <p:nvSpPr>
          <p:cNvPr id="514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4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5A21F5-4666-46BB-90FF-9C3ACFE7C8F3}" type="slidenum">
              <a:rPr lang="en-US"/>
              <a:pPr/>
              <a:t>70</a:t>
            </a:fld>
            <a:endParaRPr lang="en-US"/>
          </a:p>
        </p:txBody>
      </p:sp>
      <p:sp>
        <p:nvSpPr>
          <p:cNvPr id="71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5EE116-B4C6-4009-9191-FEC1C59F07D4}" type="slidenum">
              <a:rPr lang="en-US"/>
              <a:pPr/>
              <a:t>71</a:t>
            </a:fld>
            <a:endParaRPr lang="en-US"/>
          </a:p>
        </p:txBody>
      </p:sp>
      <p:sp>
        <p:nvSpPr>
          <p:cNvPr id="71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6BCEB2-4241-47B8-A2AF-1E9709E7F668}" type="slidenum">
              <a:rPr lang="en-US"/>
              <a:pPr/>
              <a:t>72</a:t>
            </a:fld>
            <a:endParaRPr lang="en-US"/>
          </a:p>
        </p:txBody>
      </p:sp>
      <p:sp>
        <p:nvSpPr>
          <p:cNvPr id="71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F9F4D5-A547-449B-BD62-9F01141D50A6}" type="slidenum">
              <a:rPr lang="en-US"/>
              <a:pPr/>
              <a:t>73</a:t>
            </a:fld>
            <a:endParaRPr lang="en-US"/>
          </a:p>
        </p:txBody>
      </p:sp>
      <p:sp>
        <p:nvSpPr>
          <p:cNvPr id="71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215662-08A5-4F67-B901-7466B2CA015E}" type="slidenum">
              <a:rPr lang="en-US"/>
              <a:pPr/>
              <a:t>74</a:t>
            </a:fld>
            <a:endParaRPr lang="en-US"/>
          </a:p>
        </p:txBody>
      </p:sp>
      <p:sp>
        <p:nvSpPr>
          <p:cNvPr id="1019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9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BC1A32-D946-49AE-BC29-838256038665}" type="slidenum">
              <a:rPr lang="en-US"/>
              <a:pPr/>
              <a:t>75</a:t>
            </a:fld>
            <a:endParaRPr lang="en-US"/>
          </a:p>
        </p:txBody>
      </p:sp>
      <p:sp>
        <p:nvSpPr>
          <p:cNvPr id="1021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1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50CC30-2C3A-48A4-B9DB-2011FF2B3E4D}" type="slidenum">
              <a:rPr lang="en-US"/>
              <a:pPr/>
              <a:t>76</a:t>
            </a:fld>
            <a:endParaRPr lang="en-US"/>
          </a:p>
        </p:txBody>
      </p:sp>
      <p:sp>
        <p:nvSpPr>
          <p:cNvPr id="1024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047DFD-2F44-42D6-A567-D8673DF8A2FA}" type="slidenum">
              <a:rPr lang="en-US"/>
              <a:pPr/>
              <a:t>77</a:t>
            </a:fld>
            <a:endParaRPr lang="en-US"/>
          </a:p>
        </p:txBody>
      </p:sp>
      <p:sp>
        <p:nvSpPr>
          <p:cNvPr id="1026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6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286ADA-29F0-4E85-9A47-5FCAD9F8EF13}" type="slidenum">
              <a:rPr lang="en-US"/>
              <a:pPr/>
              <a:t>78</a:t>
            </a:fld>
            <a:endParaRPr lang="en-US"/>
          </a:p>
        </p:txBody>
      </p:sp>
      <p:sp>
        <p:nvSpPr>
          <p:cNvPr id="1085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3C0885-120E-4C5B-AA15-1E98F2039D9E}" type="slidenum">
              <a:rPr lang="en-US"/>
              <a:pPr/>
              <a:t>79</a:t>
            </a:fld>
            <a:endParaRPr lang="en-US"/>
          </a:p>
        </p:txBody>
      </p:sp>
      <p:sp>
        <p:nvSpPr>
          <p:cNvPr id="1046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6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698E66-8EFE-4DD2-9162-2A3E0384F197}" type="slidenum">
              <a:rPr lang="en-US"/>
              <a:pPr/>
              <a:t>8</a:t>
            </a:fld>
            <a:endParaRPr lang="en-US"/>
          </a:p>
        </p:txBody>
      </p:sp>
      <p:sp>
        <p:nvSpPr>
          <p:cNvPr id="516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6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71E894-4F08-4ABA-B83C-496F85AFDC22}" type="slidenum">
              <a:rPr lang="en-US"/>
              <a:pPr/>
              <a:t>80</a:t>
            </a:fld>
            <a:endParaRPr lang="en-US"/>
          </a:p>
        </p:txBody>
      </p:sp>
      <p:sp>
        <p:nvSpPr>
          <p:cNvPr id="1028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8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C61168-B376-418C-8555-77421725EA9D}" type="slidenum">
              <a:rPr lang="en-US"/>
              <a:pPr/>
              <a:t>81</a:t>
            </a:fld>
            <a:endParaRPr lang="en-US"/>
          </a:p>
        </p:txBody>
      </p:sp>
      <p:sp>
        <p:nvSpPr>
          <p:cNvPr id="1030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0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A024F7-D1A7-4EDA-BE38-02DF9849910D}" type="slidenum">
              <a:rPr lang="en-US"/>
              <a:pPr/>
              <a:t>82</a:t>
            </a:fld>
            <a:endParaRPr lang="en-US"/>
          </a:p>
        </p:txBody>
      </p:sp>
      <p:sp>
        <p:nvSpPr>
          <p:cNvPr id="1032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2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9AEA87-32A3-46F7-8573-A840A4C91E66}" type="slidenum">
              <a:rPr lang="en-US"/>
              <a:pPr/>
              <a:t>83</a:t>
            </a:fld>
            <a:endParaRPr lang="en-US"/>
          </a:p>
        </p:txBody>
      </p:sp>
      <p:sp>
        <p:nvSpPr>
          <p:cNvPr id="1094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4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1DC768-CB08-4296-9FB5-07ABCE9DE9B7}" type="slidenum">
              <a:rPr lang="en-US"/>
              <a:pPr/>
              <a:t>84</a:t>
            </a:fld>
            <a:endParaRPr lang="en-US"/>
          </a:p>
        </p:txBody>
      </p:sp>
      <p:sp>
        <p:nvSpPr>
          <p:cNvPr id="1096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6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1FC386-4A05-497E-BD99-169F65E17E4E}" type="slidenum">
              <a:rPr lang="en-US"/>
              <a:pPr/>
              <a:t>85</a:t>
            </a:fld>
            <a:endParaRPr lang="en-US"/>
          </a:p>
        </p:txBody>
      </p:sp>
      <p:sp>
        <p:nvSpPr>
          <p:cNvPr id="1101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1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C6C7DF-F817-4F70-960F-4FB1AC298768}" type="slidenum">
              <a:rPr lang="en-US"/>
              <a:pPr/>
              <a:t>86</a:t>
            </a:fld>
            <a:endParaRPr lang="en-US"/>
          </a:p>
        </p:txBody>
      </p:sp>
      <p:sp>
        <p:nvSpPr>
          <p:cNvPr id="1108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8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05E5A0-D59B-4C32-9522-28178C56B9CD}" type="slidenum">
              <a:rPr lang="en-US"/>
              <a:pPr/>
              <a:t>87</a:t>
            </a:fld>
            <a:endParaRPr lang="en-US"/>
          </a:p>
        </p:txBody>
      </p:sp>
      <p:sp>
        <p:nvSpPr>
          <p:cNvPr id="1115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5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47E61E-5780-4208-8024-7B6DC1EC9EE3}" type="slidenum">
              <a:rPr lang="en-US"/>
              <a:pPr/>
              <a:t>88</a:t>
            </a:fld>
            <a:endParaRPr lang="en-US"/>
          </a:p>
        </p:txBody>
      </p:sp>
      <p:sp>
        <p:nvSpPr>
          <p:cNvPr id="1118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8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13916B-BC05-4DAD-8D96-C1C0D1388826}" type="slidenum">
              <a:rPr lang="en-US"/>
              <a:pPr/>
              <a:t>89</a:t>
            </a:fld>
            <a:endParaRPr lang="en-US"/>
          </a:p>
        </p:txBody>
      </p:sp>
      <p:sp>
        <p:nvSpPr>
          <p:cNvPr id="1120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0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F51B00-6EEA-48CF-B097-AF067C9D0A73}" type="slidenum">
              <a:rPr lang="en-US"/>
              <a:pPr/>
              <a:t>9</a:t>
            </a:fld>
            <a:endParaRPr lang="en-US"/>
          </a:p>
        </p:txBody>
      </p:sp>
      <p:sp>
        <p:nvSpPr>
          <p:cNvPr id="518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8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4943F6-7584-464C-8990-C8E011488F0C}" type="slidenum">
              <a:rPr lang="en-US"/>
              <a:pPr/>
              <a:t>90</a:t>
            </a:fld>
            <a:endParaRPr lang="en-US"/>
          </a:p>
        </p:txBody>
      </p:sp>
      <p:sp>
        <p:nvSpPr>
          <p:cNvPr id="1122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2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AE81B0-6AD4-44B5-BC91-35244A26B238}" type="slidenum">
              <a:rPr lang="en-US"/>
              <a:pPr/>
              <a:t>91</a:t>
            </a:fld>
            <a:endParaRPr lang="en-US"/>
          </a:p>
        </p:txBody>
      </p:sp>
      <p:sp>
        <p:nvSpPr>
          <p:cNvPr id="1127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7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143451-AF13-4B40-9F6E-8433DC13B725}" type="slidenum">
              <a:rPr lang="en-US"/>
              <a:pPr/>
              <a:t>92</a:t>
            </a:fld>
            <a:endParaRPr lang="en-US"/>
          </a:p>
        </p:txBody>
      </p:sp>
      <p:sp>
        <p:nvSpPr>
          <p:cNvPr id="1124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4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F0EF16-0A9D-4CB5-B013-85C4E40AE496}" type="slidenum">
              <a:rPr lang="en-US"/>
              <a:pPr/>
              <a:t>93</a:t>
            </a:fld>
            <a:endParaRPr lang="en-US"/>
          </a:p>
        </p:txBody>
      </p:sp>
      <p:sp>
        <p:nvSpPr>
          <p:cNvPr id="1038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8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842F10-BFCF-4EFF-AA64-F54930FB905C}" type="slidenum">
              <a:rPr lang="en-US"/>
              <a:pPr/>
              <a:t>94</a:t>
            </a:fld>
            <a:endParaRPr lang="en-US"/>
          </a:p>
        </p:txBody>
      </p:sp>
      <p:sp>
        <p:nvSpPr>
          <p:cNvPr id="1040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0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A4882A-E278-47C2-A055-72B3099CCFDD}" type="slidenum">
              <a:rPr lang="en-US"/>
              <a:pPr/>
              <a:t>95</a:t>
            </a:fld>
            <a:endParaRPr lang="en-US"/>
          </a:p>
        </p:txBody>
      </p:sp>
      <p:sp>
        <p:nvSpPr>
          <p:cNvPr id="1042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2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4C3327-D385-47FD-BDEC-6E39CAE14E5E}" type="slidenum">
              <a:rPr lang="en-US"/>
              <a:pPr/>
              <a:t>96</a:t>
            </a:fld>
            <a:endParaRPr lang="en-US"/>
          </a:p>
        </p:txBody>
      </p:sp>
      <p:sp>
        <p:nvSpPr>
          <p:cNvPr id="1044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F94ECF-CEF6-4258-9080-EA9A670D2389}" type="slidenum">
              <a:rPr lang="en-US"/>
              <a:pPr/>
              <a:t>97</a:t>
            </a:fld>
            <a:endParaRPr lang="en-US"/>
          </a:p>
        </p:txBody>
      </p:sp>
      <p:sp>
        <p:nvSpPr>
          <p:cNvPr id="1052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2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49E908-410C-44F2-B765-5501DC6FBB1D}" type="slidenum">
              <a:rPr lang="en-US"/>
              <a:pPr/>
              <a:t>98</a:t>
            </a:fld>
            <a:endParaRPr lang="en-US"/>
          </a:p>
        </p:txBody>
      </p:sp>
      <p:sp>
        <p:nvSpPr>
          <p:cNvPr id="1054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62E24C-BDEC-4080-96D9-7C956C7F1E1D}" type="slidenum">
              <a:rPr lang="en-US"/>
              <a:pPr/>
              <a:t>99</a:t>
            </a:fld>
            <a:endParaRPr lang="en-US"/>
          </a:p>
        </p:txBody>
      </p:sp>
      <p:sp>
        <p:nvSpPr>
          <p:cNvPr id="1056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6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4"/>
          <p:cNvSpPr txBox="1">
            <a:spLocks/>
          </p:cNvSpPr>
          <p:nvPr userDrawn="1"/>
        </p:nvSpPr>
        <p:spPr bwMode="auto">
          <a:xfrm>
            <a:off x="2454246" y="6386553"/>
            <a:ext cx="4221165" cy="292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EELE 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414 – Introduction to VLSI Design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240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5900" y="944563"/>
            <a:ext cx="8677275" cy="511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431800" y="800100"/>
            <a:ext cx="8153400" cy="0"/>
          </a:xfrm>
          <a:prstGeom prst="line">
            <a:avLst/>
          </a:prstGeom>
          <a:noFill/>
          <a:ln w="25400">
            <a:solidFill>
              <a:srgbClr val="FFCC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533400" y="6248400"/>
            <a:ext cx="8153400" cy="0"/>
          </a:xfrm>
          <a:prstGeom prst="line">
            <a:avLst/>
          </a:prstGeom>
          <a:noFill/>
          <a:ln w="25400">
            <a:solidFill>
              <a:srgbClr val="FFCC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1033" name="Picture 9" descr="MSU_cathea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3238" y="6308725"/>
            <a:ext cx="971550" cy="45085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7346988" y="6277014"/>
            <a:ext cx="14240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 smtClean="0"/>
              <a:t>Module #2</a:t>
            </a:r>
            <a:br>
              <a:rPr lang="en-US" sz="1200" b="1" dirty="0" smtClean="0"/>
            </a:br>
            <a:r>
              <a:rPr lang="en-US" sz="1200" b="1" dirty="0" smtClean="0"/>
              <a:t>Page </a:t>
            </a:r>
            <a:fld id="{2AD30855-172B-4C1E-BE95-43C6AEC3B09C}" type="slidenum">
              <a:rPr lang="en-US" sz="1200" b="1" smtClean="0"/>
              <a:pPr algn="r"/>
              <a:t>‹#›</a:t>
            </a:fld>
            <a:endParaRPr lang="en-US" sz="1200" b="1" dirty="0"/>
          </a:p>
        </p:txBody>
      </p:sp>
      <p:sp>
        <p:nvSpPr>
          <p:cNvPr id="10" name="Line 7"/>
          <p:cNvSpPr>
            <a:spLocks noChangeShapeType="1"/>
          </p:cNvSpPr>
          <p:nvPr userDrawn="1"/>
        </p:nvSpPr>
        <p:spPr bwMode="auto">
          <a:xfrm>
            <a:off x="431800" y="800100"/>
            <a:ext cx="8153400" cy="0"/>
          </a:xfrm>
          <a:prstGeom prst="line">
            <a:avLst/>
          </a:prstGeom>
          <a:noFill/>
          <a:ln w="25400">
            <a:solidFill>
              <a:srgbClr val="FFCC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" name="Line 8"/>
          <p:cNvSpPr>
            <a:spLocks noChangeShapeType="1"/>
          </p:cNvSpPr>
          <p:nvPr userDrawn="1"/>
        </p:nvSpPr>
        <p:spPr bwMode="auto">
          <a:xfrm>
            <a:off x="533400" y="6248400"/>
            <a:ext cx="8153400" cy="0"/>
          </a:xfrm>
          <a:prstGeom prst="line">
            <a:avLst/>
          </a:prstGeom>
          <a:noFill/>
          <a:ln w="25400">
            <a:solidFill>
              <a:srgbClr val="FFCC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12" name="Picture 9" descr="MSU_cathead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3238" y="6308725"/>
            <a:ext cx="971550" cy="45085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</p:sldLayoutIdLst>
  <p:hf sldNum="0"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1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8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3.vml"/><Relationship Id="rId4" Type="http://schemas.openxmlformats.org/officeDocument/2006/relationships/oleObject" Target="../embeddings/oleObject111.bin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4.vml"/><Relationship Id="rId5" Type="http://schemas.openxmlformats.org/officeDocument/2006/relationships/oleObject" Target="../embeddings/oleObject113.bin"/><Relationship Id="rId4" Type="http://schemas.openxmlformats.org/officeDocument/2006/relationships/oleObject" Target="../embeddings/oleObject112.bin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jpeg"/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jpeg"/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8.bin"/><Relationship Id="rId3" Type="http://schemas.openxmlformats.org/officeDocument/2006/relationships/notesSlide" Target="../notesSlides/notesSlide108.xml"/><Relationship Id="rId7" Type="http://schemas.openxmlformats.org/officeDocument/2006/relationships/oleObject" Target="../embeddings/oleObject117.bin"/><Relationship Id="rId12" Type="http://schemas.openxmlformats.org/officeDocument/2006/relationships/oleObject" Target="../embeddings/oleObject1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5.vml"/><Relationship Id="rId6" Type="http://schemas.openxmlformats.org/officeDocument/2006/relationships/oleObject" Target="../embeddings/oleObject116.bin"/><Relationship Id="rId11" Type="http://schemas.openxmlformats.org/officeDocument/2006/relationships/oleObject" Target="../embeddings/oleObject121.bin"/><Relationship Id="rId5" Type="http://schemas.openxmlformats.org/officeDocument/2006/relationships/oleObject" Target="../embeddings/oleObject115.bin"/><Relationship Id="rId10" Type="http://schemas.openxmlformats.org/officeDocument/2006/relationships/oleObject" Target="../embeddings/oleObject120.bin"/><Relationship Id="rId4" Type="http://schemas.openxmlformats.org/officeDocument/2006/relationships/oleObject" Target="../embeddings/oleObject114.bin"/><Relationship Id="rId9" Type="http://schemas.openxmlformats.org/officeDocument/2006/relationships/oleObject" Target="../embeddings/oleObject119.bin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2.jpeg"/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0.xml"/><Relationship Id="rId7" Type="http://schemas.openxmlformats.org/officeDocument/2006/relationships/image" Target="../media/image16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6.vml"/><Relationship Id="rId6" Type="http://schemas.openxmlformats.org/officeDocument/2006/relationships/oleObject" Target="../embeddings/oleObject125.bin"/><Relationship Id="rId5" Type="http://schemas.openxmlformats.org/officeDocument/2006/relationships/oleObject" Target="../embeddings/oleObject124.bin"/><Relationship Id="rId4" Type="http://schemas.openxmlformats.org/officeDocument/2006/relationships/oleObject" Target="../embeddings/oleObject123.bin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4.jpeg"/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5.jpeg"/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6.jpeg"/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7.jpeg"/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8.jpeg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9.jpeg"/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jpeg"/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1.jpeg"/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7.vml"/><Relationship Id="rId5" Type="http://schemas.openxmlformats.org/officeDocument/2006/relationships/oleObject" Target="../embeddings/oleObject126.bin"/><Relationship Id="rId4" Type="http://schemas.openxmlformats.org/officeDocument/2006/relationships/image" Target="../media/image17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3.jpeg"/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2.xml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8.vml"/><Relationship Id="rId6" Type="http://schemas.openxmlformats.org/officeDocument/2006/relationships/image" Target="../media/image173.jpeg"/><Relationship Id="rId5" Type="http://schemas.openxmlformats.org/officeDocument/2006/relationships/oleObject" Target="../embeddings/oleObject128.bin"/><Relationship Id="rId4" Type="http://schemas.openxmlformats.org/officeDocument/2006/relationships/oleObject" Target="../embeddings/oleObject127.bin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3.jpeg"/><Relationship Id="rId2" Type="http://schemas.openxmlformats.org/officeDocument/2006/relationships/notesSlide" Target="../notesSlides/notesSlide124.xml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9.vml"/><Relationship Id="rId5" Type="http://schemas.openxmlformats.org/officeDocument/2006/relationships/image" Target="../media/image173.jpeg"/><Relationship Id="rId4" Type="http://schemas.openxmlformats.org/officeDocument/2006/relationships/oleObject" Target="../embeddings/oleObject129.bin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0.vml"/><Relationship Id="rId5" Type="http://schemas.openxmlformats.org/officeDocument/2006/relationships/image" Target="../media/image173.jpeg"/><Relationship Id="rId4" Type="http://schemas.openxmlformats.org/officeDocument/2006/relationships/oleObject" Target="../embeddings/oleObject130.bin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1.vml"/><Relationship Id="rId5" Type="http://schemas.openxmlformats.org/officeDocument/2006/relationships/image" Target="../media/image179.jpeg"/><Relationship Id="rId4" Type="http://schemas.openxmlformats.org/officeDocument/2006/relationships/oleObject" Target="../embeddings/oleObject131.bin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2.vml"/><Relationship Id="rId5" Type="http://schemas.openxmlformats.org/officeDocument/2006/relationships/image" Target="../media/image179.jpeg"/><Relationship Id="rId4" Type="http://schemas.openxmlformats.org/officeDocument/2006/relationships/oleObject" Target="../embeddings/oleObject132.bin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3.vml"/><Relationship Id="rId5" Type="http://schemas.openxmlformats.org/officeDocument/2006/relationships/image" Target="../media/image179.jpeg"/><Relationship Id="rId4" Type="http://schemas.openxmlformats.org/officeDocument/2006/relationships/oleObject" Target="../embeddings/oleObject133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4.vml"/><Relationship Id="rId5" Type="http://schemas.openxmlformats.org/officeDocument/2006/relationships/image" Target="../media/image179.jpeg"/><Relationship Id="rId4" Type="http://schemas.openxmlformats.org/officeDocument/2006/relationships/oleObject" Target="../embeddings/oleObject134.bin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1.xml"/><Relationship Id="rId7" Type="http://schemas.openxmlformats.org/officeDocument/2006/relationships/oleObject" Target="../embeddings/oleObject13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5.vml"/><Relationship Id="rId6" Type="http://schemas.openxmlformats.org/officeDocument/2006/relationships/oleObject" Target="../embeddings/oleObject136.bin"/><Relationship Id="rId5" Type="http://schemas.openxmlformats.org/officeDocument/2006/relationships/oleObject" Target="../embeddings/oleObject135.bin"/><Relationship Id="rId4" Type="http://schemas.openxmlformats.org/officeDocument/2006/relationships/image" Target="../media/image179.jpeg"/></Relationships>
</file>

<file path=ppt/slides/_rels/slide1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2.bin"/><Relationship Id="rId3" Type="http://schemas.openxmlformats.org/officeDocument/2006/relationships/notesSlide" Target="../notesSlides/notesSlide132.xml"/><Relationship Id="rId7" Type="http://schemas.openxmlformats.org/officeDocument/2006/relationships/oleObject" Target="../embeddings/oleObject141.bin"/><Relationship Id="rId12" Type="http://schemas.openxmlformats.org/officeDocument/2006/relationships/oleObject" Target="../embeddings/oleObject14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6.vml"/><Relationship Id="rId6" Type="http://schemas.openxmlformats.org/officeDocument/2006/relationships/oleObject" Target="../embeddings/oleObject140.bin"/><Relationship Id="rId11" Type="http://schemas.openxmlformats.org/officeDocument/2006/relationships/oleObject" Target="../embeddings/oleObject145.bin"/><Relationship Id="rId5" Type="http://schemas.openxmlformats.org/officeDocument/2006/relationships/oleObject" Target="../embeddings/oleObject139.bin"/><Relationship Id="rId10" Type="http://schemas.openxmlformats.org/officeDocument/2006/relationships/oleObject" Target="../embeddings/oleObject144.bin"/><Relationship Id="rId4" Type="http://schemas.openxmlformats.org/officeDocument/2006/relationships/oleObject" Target="../embeddings/oleObject138.bin"/><Relationship Id="rId9" Type="http://schemas.openxmlformats.org/officeDocument/2006/relationships/oleObject" Target="../embeddings/oleObject143.bin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7.vml"/><Relationship Id="rId6" Type="http://schemas.openxmlformats.org/officeDocument/2006/relationships/oleObject" Target="../embeddings/oleObject149.bin"/><Relationship Id="rId5" Type="http://schemas.openxmlformats.org/officeDocument/2006/relationships/oleObject" Target="../embeddings/oleObject148.bin"/><Relationship Id="rId4" Type="http://schemas.openxmlformats.org/officeDocument/2006/relationships/oleObject" Target="../embeddings/oleObject147.bin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4.xml"/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9.jpeg"/><Relationship Id="rId2" Type="http://schemas.openxmlformats.org/officeDocument/2006/relationships/notesSlide" Target="../notesSlides/notesSlide135.xml"/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9.jpeg"/><Relationship Id="rId2" Type="http://schemas.openxmlformats.org/officeDocument/2006/relationships/notesSlide" Target="../notesSlides/notesSlide136.xml"/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9.jpeg"/><Relationship Id="rId2" Type="http://schemas.openxmlformats.org/officeDocument/2006/relationships/notesSlide" Target="../notesSlides/notesSlide137.xml"/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9.jpeg"/><Relationship Id="rId2" Type="http://schemas.openxmlformats.org/officeDocument/2006/relationships/notesSlide" Target="../notesSlides/notesSlide138.xml"/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9.xml"/><Relationship Id="rId7" Type="http://schemas.openxmlformats.org/officeDocument/2006/relationships/oleObject" Target="../embeddings/oleObject15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8.vml"/><Relationship Id="rId6" Type="http://schemas.openxmlformats.org/officeDocument/2006/relationships/oleObject" Target="../embeddings/oleObject151.bin"/><Relationship Id="rId5" Type="http://schemas.openxmlformats.org/officeDocument/2006/relationships/oleObject" Target="../embeddings/oleObject150.bin"/><Relationship Id="rId4" Type="http://schemas.openxmlformats.org/officeDocument/2006/relationships/image" Target="../media/image19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9.vml"/><Relationship Id="rId6" Type="http://schemas.openxmlformats.org/officeDocument/2006/relationships/oleObject" Target="../embeddings/oleObject154.bin"/><Relationship Id="rId5" Type="http://schemas.openxmlformats.org/officeDocument/2006/relationships/oleObject" Target="../embeddings/oleObject153.bin"/><Relationship Id="rId4" Type="http://schemas.openxmlformats.org/officeDocument/2006/relationships/image" Target="../media/image196.jpeg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1.xml"/><Relationship Id="rId7" Type="http://schemas.openxmlformats.org/officeDocument/2006/relationships/oleObject" Target="../embeddings/oleObject15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0.vml"/><Relationship Id="rId6" Type="http://schemas.openxmlformats.org/officeDocument/2006/relationships/oleObject" Target="../embeddings/oleObject156.bin"/><Relationship Id="rId5" Type="http://schemas.openxmlformats.org/officeDocument/2006/relationships/oleObject" Target="../embeddings/oleObject155.bin"/><Relationship Id="rId4" Type="http://schemas.openxmlformats.org/officeDocument/2006/relationships/image" Target="../media/image196.jpeg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1.vml"/><Relationship Id="rId6" Type="http://schemas.openxmlformats.org/officeDocument/2006/relationships/oleObject" Target="../embeddings/oleObject159.bin"/><Relationship Id="rId5" Type="http://schemas.openxmlformats.org/officeDocument/2006/relationships/oleObject" Target="../embeddings/oleObject158.bin"/><Relationship Id="rId4" Type="http://schemas.openxmlformats.org/officeDocument/2006/relationships/image" Target="../media/image196.jpeg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2.vml"/><Relationship Id="rId6" Type="http://schemas.openxmlformats.org/officeDocument/2006/relationships/oleObject" Target="../embeddings/oleObject161.bin"/><Relationship Id="rId5" Type="http://schemas.openxmlformats.org/officeDocument/2006/relationships/oleObject" Target="../embeddings/oleObject160.bin"/><Relationship Id="rId4" Type="http://schemas.openxmlformats.org/officeDocument/2006/relationships/image" Target="../media/image196.jpeg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4.xml"/><Relationship Id="rId7" Type="http://schemas.openxmlformats.org/officeDocument/2006/relationships/oleObject" Target="../embeddings/oleObject16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3.vml"/><Relationship Id="rId6" Type="http://schemas.openxmlformats.org/officeDocument/2006/relationships/oleObject" Target="../embeddings/oleObject163.bin"/><Relationship Id="rId5" Type="http://schemas.openxmlformats.org/officeDocument/2006/relationships/oleObject" Target="../embeddings/oleObject162.bin"/><Relationship Id="rId4" Type="http://schemas.openxmlformats.org/officeDocument/2006/relationships/image" Target="../media/image196.jpeg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5.xml"/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6.xml"/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5.jpeg"/><Relationship Id="rId4" Type="http://schemas.openxmlformats.org/officeDocument/2006/relationships/oleObject" Target="../embeddings/oleObject7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oleObject9.bin"/><Relationship Id="rId4" Type="http://schemas.openxmlformats.org/officeDocument/2006/relationships/oleObject" Target="../embeddings/oleObject8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oleObject" Target="../embeddings/oleObject11.bin"/><Relationship Id="rId4" Type="http://schemas.openxmlformats.org/officeDocument/2006/relationships/oleObject" Target="../embeddings/oleObject10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oleObject" Target="../embeddings/oleObject13.bin"/><Relationship Id="rId4" Type="http://schemas.openxmlformats.org/officeDocument/2006/relationships/oleObject" Target="../embeddings/oleObject12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oleObject" Target="../embeddings/oleObject17.bin"/><Relationship Id="rId4" Type="http://schemas.openxmlformats.org/officeDocument/2006/relationships/oleObject" Target="../embeddings/oleObject16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0.bin"/><Relationship Id="rId5" Type="http://schemas.openxmlformats.org/officeDocument/2006/relationships/oleObject" Target="../embeddings/oleObject19.bin"/><Relationship Id="rId4" Type="http://schemas.openxmlformats.org/officeDocument/2006/relationships/oleObject" Target="../embeddings/oleObject18.bin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jpe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oleObject" Target="../embeddings/oleObject21.bin"/><Relationship Id="rId4" Type="http://schemas.openxmlformats.org/officeDocument/2006/relationships/image" Target="../media/image63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5" Type="http://schemas.openxmlformats.org/officeDocument/2006/relationships/oleObject" Target="../embeddings/oleObject22.bin"/><Relationship Id="rId4" Type="http://schemas.openxmlformats.org/officeDocument/2006/relationships/image" Target="../media/image63.jpe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3" Type="http://schemas.openxmlformats.org/officeDocument/2006/relationships/notesSlide" Target="../notesSlides/notesSlide55.xml"/><Relationship Id="rId7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25.bin"/><Relationship Id="rId5" Type="http://schemas.openxmlformats.org/officeDocument/2006/relationships/oleObject" Target="../embeddings/oleObject24.bin"/><Relationship Id="rId4" Type="http://schemas.openxmlformats.org/officeDocument/2006/relationships/oleObject" Target="../embeddings/oleObject23.bin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5" Type="http://schemas.openxmlformats.org/officeDocument/2006/relationships/oleObject" Target="../embeddings/oleObject29.bin"/><Relationship Id="rId4" Type="http://schemas.openxmlformats.org/officeDocument/2006/relationships/oleObject" Target="../embeddings/oleObject28.bin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5" Type="http://schemas.openxmlformats.org/officeDocument/2006/relationships/oleObject" Target="../embeddings/oleObject31.bin"/><Relationship Id="rId4" Type="http://schemas.openxmlformats.org/officeDocument/2006/relationships/oleObject" Target="../embeddings/oleObject30.bin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8.xml"/><Relationship Id="rId7" Type="http://schemas.openxmlformats.org/officeDocument/2006/relationships/oleObject" Target="../embeddings/oleObject3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34.bin"/><Relationship Id="rId5" Type="http://schemas.openxmlformats.org/officeDocument/2006/relationships/oleObject" Target="../embeddings/oleObject33.bin"/><Relationship Id="rId4" Type="http://schemas.openxmlformats.org/officeDocument/2006/relationships/oleObject" Target="../embeddings/oleObject32.bin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78.jpeg"/><Relationship Id="rId4" Type="http://schemas.openxmlformats.org/officeDocument/2006/relationships/oleObject" Target="../embeddings/oleObject36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5.jpe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4" Type="http://schemas.openxmlformats.org/officeDocument/2006/relationships/oleObject" Target="../embeddings/oleObject37.bin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2.bin"/><Relationship Id="rId3" Type="http://schemas.openxmlformats.org/officeDocument/2006/relationships/notesSlide" Target="../notesSlides/notesSlide66.xml"/><Relationship Id="rId7" Type="http://schemas.openxmlformats.org/officeDocument/2006/relationships/oleObject" Target="../embeddings/oleObject4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40.bin"/><Relationship Id="rId5" Type="http://schemas.openxmlformats.org/officeDocument/2006/relationships/oleObject" Target="../embeddings/oleObject39.bin"/><Relationship Id="rId4" Type="http://schemas.openxmlformats.org/officeDocument/2006/relationships/oleObject" Target="../embeddings/oleObject38.bin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86.jpeg"/><Relationship Id="rId4" Type="http://schemas.openxmlformats.org/officeDocument/2006/relationships/oleObject" Target="../embeddings/oleObject43.bin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86.jpeg"/><Relationship Id="rId4" Type="http://schemas.openxmlformats.org/officeDocument/2006/relationships/oleObject" Target="../embeddings/oleObject44.bin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4" Type="http://schemas.openxmlformats.org/officeDocument/2006/relationships/oleObject" Target="../embeddings/oleObject45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8.bin"/><Relationship Id="rId3" Type="http://schemas.openxmlformats.org/officeDocument/2006/relationships/notesSlide" Target="../notesSlides/notesSlide70.xml"/><Relationship Id="rId7" Type="http://schemas.openxmlformats.org/officeDocument/2006/relationships/oleObject" Target="../embeddings/oleObject4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46.bin"/><Relationship Id="rId5" Type="http://schemas.openxmlformats.org/officeDocument/2006/relationships/image" Target="../media/image91.jpeg"/><Relationship Id="rId4" Type="http://schemas.openxmlformats.org/officeDocument/2006/relationships/image" Target="../media/image90.jpe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95.jpeg"/><Relationship Id="rId5" Type="http://schemas.openxmlformats.org/officeDocument/2006/relationships/oleObject" Target="../embeddings/oleObject50.bin"/><Relationship Id="rId4" Type="http://schemas.openxmlformats.org/officeDocument/2006/relationships/oleObject" Target="../embeddings/oleObject49.bin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53.bin"/><Relationship Id="rId5" Type="http://schemas.openxmlformats.org/officeDocument/2006/relationships/oleObject" Target="../embeddings/oleObject52.bin"/><Relationship Id="rId4" Type="http://schemas.openxmlformats.org/officeDocument/2006/relationships/oleObject" Target="../embeddings/oleObject51.bin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0.jpeg"/><Relationship Id="rId4" Type="http://schemas.openxmlformats.org/officeDocument/2006/relationships/image" Target="../media/image99.jpe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e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e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6.png"/><Relationship Id="rId5" Type="http://schemas.openxmlformats.org/officeDocument/2006/relationships/image" Target="../media/image105.jpeg"/><Relationship Id="rId4" Type="http://schemas.openxmlformats.org/officeDocument/2006/relationships/image" Target="../media/image104.jpeg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8.bin"/><Relationship Id="rId3" Type="http://schemas.openxmlformats.org/officeDocument/2006/relationships/notesSlide" Target="../notesSlides/notesSlide79.xml"/><Relationship Id="rId7" Type="http://schemas.openxmlformats.org/officeDocument/2006/relationships/oleObject" Target="../embeddings/oleObject5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6" Type="http://schemas.openxmlformats.org/officeDocument/2006/relationships/oleObject" Target="../embeddings/oleObject56.bin"/><Relationship Id="rId5" Type="http://schemas.openxmlformats.org/officeDocument/2006/relationships/oleObject" Target="../embeddings/oleObject55.bin"/><Relationship Id="rId4" Type="http://schemas.openxmlformats.org/officeDocument/2006/relationships/oleObject" Target="../embeddings/oleObject54.bin"/><Relationship Id="rId9" Type="http://schemas.openxmlformats.org/officeDocument/2006/relationships/oleObject" Target="../embeddings/oleObject59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jpe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jpe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4.bin"/><Relationship Id="rId3" Type="http://schemas.openxmlformats.org/officeDocument/2006/relationships/notesSlide" Target="../notesSlides/notesSlide82.xml"/><Relationship Id="rId7" Type="http://schemas.openxmlformats.org/officeDocument/2006/relationships/oleObject" Target="../embeddings/oleObject6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6" Type="http://schemas.openxmlformats.org/officeDocument/2006/relationships/oleObject" Target="../embeddings/oleObject62.bin"/><Relationship Id="rId5" Type="http://schemas.openxmlformats.org/officeDocument/2006/relationships/oleObject" Target="../embeddings/oleObject61.bin"/><Relationship Id="rId4" Type="http://schemas.openxmlformats.org/officeDocument/2006/relationships/oleObject" Target="../embeddings/oleObject60.bin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5" Type="http://schemas.openxmlformats.org/officeDocument/2006/relationships/oleObject" Target="../embeddings/oleObject66.bin"/><Relationship Id="rId4" Type="http://schemas.openxmlformats.org/officeDocument/2006/relationships/oleObject" Target="../embeddings/oleObject65.bin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Relationship Id="rId5" Type="http://schemas.openxmlformats.org/officeDocument/2006/relationships/oleObject" Target="../embeddings/oleObject68.bin"/><Relationship Id="rId4" Type="http://schemas.openxmlformats.org/officeDocument/2006/relationships/oleObject" Target="../embeddings/oleObject67.bin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Relationship Id="rId4" Type="http://schemas.openxmlformats.org/officeDocument/2006/relationships/oleObject" Target="../embeddings/oleObject69.bin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jpe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Relationship Id="rId6" Type="http://schemas.openxmlformats.org/officeDocument/2006/relationships/oleObject" Target="../embeddings/oleObject72.bin"/><Relationship Id="rId5" Type="http://schemas.openxmlformats.org/officeDocument/2006/relationships/oleObject" Target="../embeddings/oleObject71.bin"/><Relationship Id="rId4" Type="http://schemas.openxmlformats.org/officeDocument/2006/relationships/oleObject" Target="../embeddings/oleObject70.bin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Relationship Id="rId5" Type="http://schemas.openxmlformats.org/officeDocument/2006/relationships/oleObject" Target="../embeddings/oleObject74.bin"/><Relationship Id="rId4" Type="http://schemas.openxmlformats.org/officeDocument/2006/relationships/oleObject" Target="../embeddings/oleObject73.bin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4.vml"/><Relationship Id="rId5" Type="http://schemas.openxmlformats.org/officeDocument/2006/relationships/oleObject" Target="../embeddings/oleObject76.bin"/><Relationship Id="rId4" Type="http://schemas.openxmlformats.org/officeDocument/2006/relationships/oleObject" Target="../embeddings/oleObject75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5.vml"/><Relationship Id="rId4" Type="http://schemas.openxmlformats.org/officeDocument/2006/relationships/oleObject" Target="../embeddings/oleObject77.bin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2.bin"/><Relationship Id="rId3" Type="http://schemas.openxmlformats.org/officeDocument/2006/relationships/notesSlide" Target="../notesSlides/notesSlide92.xml"/><Relationship Id="rId7" Type="http://schemas.openxmlformats.org/officeDocument/2006/relationships/oleObject" Target="../embeddings/oleObject8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6.vml"/><Relationship Id="rId6" Type="http://schemas.openxmlformats.org/officeDocument/2006/relationships/oleObject" Target="../embeddings/oleObject80.bin"/><Relationship Id="rId5" Type="http://schemas.openxmlformats.org/officeDocument/2006/relationships/oleObject" Target="../embeddings/oleObject79.bin"/><Relationship Id="rId4" Type="http://schemas.openxmlformats.org/officeDocument/2006/relationships/oleObject" Target="../embeddings/oleObject78.bin"/><Relationship Id="rId9" Type="http://schemas.openxmlformats.org/officeDocument/2006/relationships/oleObject" Target="../embeddings/oleObject83.bin"/></Relationships>
</file>

<file path=ppt/slides/_rels/slide9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8.bin"/><Relationship Id="rId3" Type="http://schemas.openxmlformats.org/officeDocument/2006/relationships/notesSlide" Target="../notesSlides/notesSlide93.xml"/><Relationship Id="rId7" Type="http://schemas.openxmlformats.org/officeDocument/2006/relationships/oleObject" Target="../embeddings/oleObject8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7.vml"/><Relationship Id="rId6" Type="http://schemas.openxmlformats.org/officeDocument/2006/relationships/oleObject" Target="../embeddings/oleObject86.bin"/><Relationship Id="rId5" Type="http://schemas.openxmlformats.org/officeDocument/2006/relationships/oleObject" Target="../embeddings/oleObject85.bin"/><Relationship Id="rId4" Type="http://schemas.openxmlformats.org/officeDocument/2006/relationships/oleObject" Target="../embeddings/oleObject84.bin"/><Relationship Id="rId9" Type="http://schemas.openxmlformats.org/officeDocument/2006/relationships/oleObject" Target="../embeddings/oleObject89.bin"/></Relationships>
</file>

<file path=ppt/slides/_rels/slide9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4.bin"/><Relationship Id="rId3" Type="http://schemas.openxmlformats.org/officeDocument/2006/relationships/notesSlide" Target="../notesSlides/notesSlide94.xml"/><Relationship Id="rId7" Type="http://schemas.openxmlformats.org/officeDocument/2006/relationships/oleObject" Target="../embeddings/oleObject9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8.vml"/><Relationship Id="rId6" Type="http://schemas.openxmlformats.org/officeDocument/2006/relationships/oleObject" Target="../embeddings/oleObject92.bin"/><Relationship Id="rId5" Type="http://schemas.openxmlformats.org/officeDocument/2006/relationships/oleObject" Target="../embeddings/oleObject91.bin"/><Relationship Id="rId4" Type="http://schemas.openxmlformats.org/officeDocument/2006/relationships/oleObject" Target="../embeddings/oleObject90.bin"/><Relationship Id="rId9" Type="http://schemas.openxmlformats.org/officeDocument/2006/relationships/oleObject" Target="../embeddings/oleObject95.bin"/></Relationships>
</file>

<file path=ppt/slides/_rels/slide9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0.bin"/><Relationship Id="rId3" Type="http://schemas.openxmlformats.org/officeDocument/2006/relationships/notesSlide" Target="../notesSlides/notesSlide95.xml"/><Relationship Id="rId7" Type="http://schemas.openxmlformats.org/officeDocument/2006/relationships/oleObject" Target="../embeddings/oleObject9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9.vml"/><Relationship Id="rId6" Type="http://schemas.openxmlformats.org/officeDocument/2006/relationships/oleObject" Target="../embeddings/oleObject98.bin"/><Relationship Id="rId5" Type="http://schemas.openxmlformats.org/officeDocument/2006/relationships/oleObject" Target="../embeddings/oleObject97.bin"/><Relationship Id="rId4" Type="http://schemas.openxmlformats.org/officeDocument/2006/relationships/oleObject" Target="../embeddings/oleObject96.bin"/><Relationship Id="rId9" Type="http://schemas.openxmlformats.org/officeDocument/2006/relationships/oleObject" Target="../embeddings/oleObject101.bin"/></Relationships>
</file>

<file path=ppt/slides/_rels/slide9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6.bin"/><Relationship Id="rId3" Type="http://schemas.openxmlformats.org/officeDocument/2006/relationships/notesSlide" Target="../notesSlides/notesSlide96.xml"/><Relationship Id="rId7" Type="http://schemas.openxmlformats.org/officeDocument/2006/relationships/oleObject" Target="../embeddings/oleObject10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0.vml"/><Relationship Id="rId6" Type="http://schemas.openxmlformats.org/officeDocument/2006/relationships/oleObject" Target="../embeddings/oleObject104.bin"/><Relationship Id="rId5" Type="http://schemas.openxmlformats.org/officeDocument/2006/relationships/oleObject" Target="../embeddings/oleObject103.bin"/><Relationship Id="rId4" Type="http://schemas.openxmlformats.org/officeDocument/2006/relationships/oleObject" Target="../embeddings/oleObject102.bin"/><Relationship Id="rId9" Type="http://schemas.openxmlformats.org/officeDocument/2006/relationships/oleObject" Target="../embeddings/oleObject107.bin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1.vml"/><Relationship Id="rId4" Type="http://schemas.openxmlformats.org/officeDocument/2006/relationships/oleObject" Target="../embeddings/oleObject108.bin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2.vml"/><Relationship Id="rId5" Type="http://schemas.openxmlformats.org/officeDocument/2006/relationships/oleObject" Target="../embeddings/oleObject110.bin"/><Relationship Id="rId4" Type="http://schemas.openxmlformats.org/officeDocument/2006/relationships/oleObject" Target="../embeddings/oleObject109.bin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jpeg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34338" cy="500063"/>
          </a:xfrm>
        </p:spPr>
        <p:txBody>
          <a:bodyPr/>
          <a:lstStyle/>
          <a:p>
            <a:r>
              <a:rPr lang="en-US" b="1" dirty="0" smtClean="0"/>
              <a:t>EELE </a:t>
            </a:r>
            <a:r>
              <a:rPr lang="en-US" b="1" dirty="0"/>
              <a:t>414 – Introduction to VLSI Design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016000"/>
            <a:ext cx="7772400" cy="4699000"/>
          </a:xfrm>
        </p:spPr>
        <p:txBody>
          <a:bodyPr/>
          <a:lstStyle/>
          <a:p>
            <a:pPr marL="381000" indent="-381000" algn="ctr">
              <a:buFontTx/>
              <a:buNone/>
            </a:pPr>
            <a:r>
              <a:rPr lang="en-US" sz="2200" dirty="0" smtClean="0"/>
              <a:t>Module </a:t>
            </a:r>
            <a:r>
              <a:rPr lang="en-US" sz="2200" dirty="0"/>
              <a:t>#</a:t>
            </a:r>
            <a:r>
              <a:rPr lang="en-US" sz="2200" dirty="0" smtClean="0"/>
              <a:t>2 – MOSFET Operation</a:t>
            </a:r>
            <a:endParaRPr lang="en-US" sz="2200" dirty="0"/>
          </a:p>
          <a:p>
            <a:pPr marL="381000" indent="-381000">
              <a:buFontTx/>
              <a:buNone/>
            </a:pPr>
            <a:endParaRPr lang="en-US" sz="2200" dirty="0"/>
          </a:p>
          <a:p>
            <a:pPr marL="381000" indent="-381000"/>
            <a:r>
              <a:rPr lang="en-US" sz="1600" dirty="0"/>
              <a:t>Agenda</a:t>
            </a:r>
            <a:br>
              <a:rPr lang="en-US" sz="1600" dirty="0"/>
            </a:br>
            <a:endParaRPr lang="en-US" sz="1600" dirty="0"/>
          </a:p>
          <a:p>
            <a:pPr marL="1219200" lvl="2" indent="-304800">
              <a:buFontTx/>
              <a:buAutoNum type="arabicPeriod"/>
            </a:pPr>
            <a:r>
              <a:rPr lang="en-US" sz="1400" dirty="0"/>
              <a:t>MOSFET </a:t>
            </a:r>
            <a:r>
              <a:rPr lang="en-US" sz="1400" dirty="0" smtClean="0"/>
              <a:t>Operation</a:t>
            </a:r>
            <a:br>
              <a:rPr lang="en-US" sz="1400" dirty="0" smtClean="0"/>
            </a:b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 smtClean="0"/>
              <a:t>	- </a:t>
            </a:r>
            <a:r>
              <a:rPr lang="en-US" sz="1400" dirty="0"/>
              <a:t>Device </a:t>
            </a:r>
            <a:r>
              <a:rPr lang="en-US" sz="1400" dirty="0" smtClean="0"/>
              <a:t>Physics</a:t>
            </a:r>
            <a:br>
              <a:rPr lang="en-US" sz="1400" dirty="0" smtClean="0"/>
            </a:br>
            <a:r>
              <a:rPr lang="en-US" sz="1400" dirty="0" smtClean="0"/>
              <a:t>	- MOSFET Structure</a:t>
            </a:r>
            <a:br>
              <a:rPr lang="en-US" sz="1400" dirty="0" smtClean="0"/>
            </a:br>
            <a:r>
              <a:rPr lang="en-US" sz="1400" dirty="0" smtClean="0"/>
              <a:t>	- IV Characteristics</a:t>
            </a:r>
            <a:br>
              <a:rPr lang="en-US" sz="1400" dirty="0" smtClean="0"/>
            </a:br>
            <a:r>
              <a:rPr lang="en-US" sz="1400" dirty="0" smtClean="0"/>
              <a:t> 	- Scaling</a:t>
            </a:r>
            <a:br>
              <a:rPr lang="en-US" sz="1400" dirty="0" smtClean="0"/>
            </a:br>
            <a:r>
              <a:rPr lang="en-US" sz="1400" dirty="0" smtClean="0"/>
              <a:t> 	- Small Geometry Effects</a:t>
            </a:r>
            <a:br>
              <a:rPr lang="en-US" sz="1400" dirty="0" smtClean="0"/>
            </a:br>
            <a:r>
              <a:rPr lang="en-US" sz="1400" dirty="0" smtClean="0"/>
              <a:t> 	- Capacitance </a:t>
            </a:r>
            <a:endParaRPr lang="en-US" sz="1200" dirty="0"/>
          </a:p>
          <a:p>
            <a:pPr marL="1219200" lvl="2" indent="-304800">
              <a:buFontTx/>
              <a:buAutoNum type="arabicPeriod"/>
            </a:pPr>
            <a:endParaRPr lang="en-US" sz="1200" dirty="0"/>
          </a:p>
          <a:p>
            <a:pPr marL="381000" indent="-381000"/>
            <a:r>
              <a:rPr lang="en-US" sz="1600" dirty="0" smtClean="0"/>
              <a:t>Announcements</a:t>
            </a:r>
            <a:endParaRPr lang="en-US" sz="1600" dirty="0"/>
          </a:p>
          <a:p>
            <a:pPr marL="381000" indent="-381000"/>
            <a:endParaRPr lang="en-US" sz="1600" dirty="0"/>
          </a:p>
          <a:p>
            <a:pPr marL="1219200" lvl="2" indent="-304800">
              <a:buFontTx/>
              <a:buAutoNum type="arabicPeriod"/>
            </a:pPr>
            <a:r>
              <a:rPr lang="en-US" sz="1400" dirty="0" smtClean="0"/>
              <a:t>Read Chapter 3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Energy Bands</a:t>
            </a:r>
          </a:p>
        </p:txBody>
      </p:sp>
      <p:sp>
        <p:nvSpPr>
          <p:cNvPr id="519171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 wrap="none"/>
          <a:lstStyle/>
          <a:p>
            <a:pPr>
              <a:spcBef>
                <a:spcPct val="0"/>
              </a:spcBef>
            </a:pPr>
            <a:r>
              <a:rPr lang="en-US" sz="1600"/>
              <a:t>Band Gap</a:t>
            </a:r>
            <a:br>
              <a:rPr lang="en-US" sz="160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>- the band gap energy is the energy between the lowest level of the "conduction band" and the</a:t>
            </a:r>
            <a:br>
              <a:rPr lang="en-US" b="0"/>
            </a:br>
            <a:r>
              <a:rPr lang="en-US" b="0"/>
              <a:t>  top of the "valence band"</a:t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>- this can be thought of as the amount of energy needed to release an electron for use as current</a:t>
            </a:r>
            <a:br>
              <a:rPr lang="en-US" b="0"/>
            </a:br>
            <a:r>
              <a:rPr lang="en-US" b="0"/>
              <a:t>  at absolute zero.</a:t>
            </a:r>
            <a:br>
              <a:rPr lang="en-US" b="0"/>
            </a:br>
            <a:r>
              <a:rPr lang="en-US" b="0"/>
              <a:t> 		  </a:t>
            </a:r>
            <a:br>
              <a:rPr lang="en-US" b="0"/>
            </a:br>
            <a:endParaRPr lang="en-US" b="0"/>
          </a:p>
        </p:txBody>
      </p:sp>
      <p:pic>
        <p:nvPicPr>
          <p:cNvPr id="519174" name="Picture 6" descr="Eband_ga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32025" y="3141663"/>
            <a:ext cx="4745038" cy="23161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7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/>
              <a:t>Small Geometry Challenges</a:t>
            </a:r>
          </a:p>
        </p:txBody>
      </p:sp>
      <p:sp>
        <p:nvSpPr>
          <p:cNvPr id="10577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/>
              <a:t>Short Channel Effects</a:t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r>
              <a:rPr lang="en-US" sz="1400" b="0"/>
              <a:t>- a MOSFET is called a </a:t>
            </a:r>
            <a:r>
              <a:rPr lang="en-US" sz="1400" b="0" i="1"/>
              <a:t>short channel device</a:t>
            </a:r>
            <a:r>
              <a:rPr lang="en-US" sz="1400" b="0"/>
              <a:t> when the channel length is close to the same size </a:t>
            </a:r>
            <a:br>
              <a:rPr lang="en-US" sz="1400" b="0"/>
            </a:br>
            <a:r>
              <a:rPr lang="en-US" sz="1400" b="0"/>
              <a:t>   as the depletion region thickness (L</a:t>
            </a:r>
            <a:r>
              <a:rPr lang="en-US" sz="1400" b="0">
                <a:cs typeface="Arial" charset="0"/>
              </a:rPr>
              <a:t>≈ </a:t>
            </a:r>
            <a:r>
              <a:rPr lang="en-US" sz="1400" b="0"/>
              <a:t>x</a:t>
            </a:r>
            <a:r>
              <a:rPr lang="en-US" sz="1400" b="0" baseline="-25000"/>
              <a:t>dm</a:t>
            </a:r>
            <a:r>
              <a:rPr lang="en-US" sz="1400" b="0">
                <a:cs typeface="Arial" charset="0"/>
              </a:rPr>
              <a:t>).  It can also be defined as when the effective channel   </a:t>
            </a:r>
            <a:br>
              <a:rPr lang="en-US" sz="1400" b="0">
                <a:cs typeface="Arial" charset="0"/>
              </a:rPr>
            </a:br>
            <a:r>
              <a:rPr lang="en-US" sz="1400" b="0">
                <a:cs typeface="Arial" charset="0"/>
              </a:rPr>
              <a:t>   length L</a:t>
            </a:r>
            <a:r>
              <a:rPr lang="en-US" sz="1400" b="0" baseline="-25000">
                <a:cs typeface="Arial" charset="0"/>
              </a:rPr>
              <a:t>eff </a:t>
            </a:r>
            <a:r>
              <a:rPr lang="en-US" sz="1400" b="0">
                <a:cs typeface="Arial" charset="0"/>
              </a:rPr>
              <a:t>is close to the same as the diffusion depth (</a:t>
            </a:r>
            <a:r>
              <a:rPr lang="en-US" sz="1400" b="0"/>
              <a:t>L</a:t>
            </a:r>
            <a:r>
              <a:rPr lang="en-US" sz="1400" b="0" baseline="-25000"/>
              <a:t>eff</a:t>
            </a:r>
            <a:r>
              <a:rPr lang="en-US" sz="1400" b="0">
                <a:cs typeface="Arial" charset="0"/>
              </a:rPr>
              <a:t>≈ </a:t>
            </a:r>
            <a:r>
              <a:rPr lang="en-US" sz="1400" b="0"/>
              <a:t>x</a:t>
            </a:r>
            <a:r>
              <a:rPr lang="en-US" sz="1400" b="0" baseline="-25000"/>
              <a:t>j</a:t>
            </a:r>
            <a:r>
              <a:rPr lang="en-US" sz="1400" b="0">
                <a:cs typeface="Arial" charset="0"/>
              </a:rPr>
              <a:t>) </a:t>
            </a:r>
            <a:br>
              <a:rPr lang="en-US" sz="1400" b="0">
                <a:cs typeface="Arial" charset="0"/>
              </a:rPr>
            </a:br>
            <a:r>
              <a:rPr lang="en-US"/>
              <a:t> </a:t>
            </a:r>
            <a:br>
              <a:rPr lang="en-US"/>
            </a:br>
            <a:r>
              <a:rPr lang="en-US" b="0" u="sng">
                <a:solidFill>
                  <a:srgbClr val="0033CC"/>
                </a:solidFill>
              </a:rPr>
              <a:t>Velocity Saturation</a:t>
            </a:r>
          </a:p>
          <a:p>
            <a:pPr>
              <a:buFontTx/>
              <a:buNone/>
            </a:pPr>
            <a:r>
              <a:rPr lang="en-US" b="0">
                <a:solidFill>
                  <a:srgbClr val="0033CC"/>
                </a:solidFill>
              </a:rPr>
              <a:t> </a:t>
            </a:r>
            <a:r>
              <a:rPr lang="en-US" sz="1400" b="0">
                <a:solidFill>
                  <a:srgbClr val="0033CC"/>
                </a:solidFill>
              </a:rPr>
              <a:t>	- as the device gets smaller, the relative E-field energy tends to increase and the carriers in </a:t>
            </a:r>
            <a:br>
              <a:rPr lang="en-US" sz="1400" b="0">
                <a:solidFill>
                  <a:srgbClr val="0033CC"/>
                </a:solidFill>
              </a:rPr>
            </a:br>
            <a:r>
              <a:rPr lang="en-US" sz="1400" b="0">
                <a:solidFill>
                  <a:srgbClr val="0033CC"/>
                </a:solidFill>
              </a:rPr>
              <a:t>  the channel can reach higher and higher speeds.</a:t>
            </a:r>
            <a:br>
              <a:rPr lang="en-US" sz="1400" b="0">
                <a:solidFill>
                  <a:srgbClr val="0033CC"/>
                </a:solidFill>
              </a:rPr>
            </a:br>
            <a:r>
              <a:rPr lang="en-US" sz="1400" b="0">
                <a:solidFill>
                  <a:srgbClr val="0033CC"/>
                </a:solidFill>
              </a:rPr>
              <a:t/>
            </a:r>
            <a:br>
              <a:rPr lang="en-US" sz="1400" b="0">
                <a:solidFill>
                  <a:srgbClr val="0033CC"/>
                </a:solidFill>
              </a:rPr>
            </a:br>
            <a:r>
              <a:rPr lang="en-US" sz="1400" b="0">
                <a:solidFill>
                  <a:srgbClr val="0033CC"/>
                </a:solidFill>
              </a:rPr>
              <a:t>- the long channel equations (i.e., the 1</a:t>
            </a:r>
            <a:r>
              <a:rPr lang="en-US" sz="1400" b="0" baseline="30000">
                <a:solidFill>
                  <a:srgbClr val="0033CC"/>
                </a:solidFill>
              </a:rPr>
              <a:t>st</a:t>
            </a:r>
            <a:r>
              <a:rPr lang="en-US" sz="1400" b="0">
                <a:solidFill>
                  <a:srgbClr val="0033CC"/>
                </a:solidFill>
              </a:rPr>
              <a:t> order IV expressions) shows a linear relationship between</a:t>
            </a:r>
            <a:br>
              <a:rPr lang="en-US" sz="1400" b="0">
                <a:solidFill>
                  <a:srgbClr val="0033CC"/>
                </a:solidFill>
              </a:rPr>
            </a:br>
            <a:r>
              <a:rPr lang="en-US" sz="1400" b="0">
                <a:solidFill>
                  <a:srgbClr val="0033CC"/>
                </a:solidFill>
              </a:rPr>
              <a:t>  the E-field and the velocity of the carrier.</a:t>
            </a:r>
            <a:br>
              <a:rPr lang="en-US" sz="1400" b="0">
                <a:solidFill>
                  <a:srgbClr val="0033CC"/>
                </a:solidFill>
              </a:rPr>
            </a:br>
            <a:r>
              <a:rPr lang="en-US" sz="1400" b="0">
                <a:solidFill>
                  <a:srgbClr val="0033CC"/>
                </a:solidFill>
              </a:rPr>
              <a:t/>
            </a:r>
            <a:br>
              <a:rPr lang="en-US" sz="1400" b="0">
                <a:solidFill>
                  <a:srgbClr val="0033CC"/>
                </a:solidFill>
              </a:rPr>
            </a:br>
            <a:r>
              <a:rPr lang="en-US" sz="1400" b="0">
                <a:solidFill>
                  <a:srgbClr val="0033CC"/>
                </a:solidFill>
              </a:rPr>
              <a:t>- however, at a point, the carriers will reach a maximum speed due to collisions with other electrons</a:t>
            </a:r>
            <a:br>
              <a:rPr lang="en-US" sz="1400" b="0">
                <a:solidFill>
                  <a:srgbClr val="0033CC"/>
                </a:solidFill>
              </a:rPr>
            </a:br>
            <a:r>
              <a:rPr lang="en-US" sz="1400" b="0">
                <a:solidFill>
                  <a:srgbClr val="0033CC"/>
                </a:solidFill>
              </a:rPr>
              <a:t>  and other particles in the Silicon</a:t>
            </a:r>
            <a:br>
              <a:rPr lang="en-US" sz="1400" b="0">
                <a:solidFill>
                  <a:srgbClr val="0033CC"/>
                </a:solidFill>
              </a:rPr>
            </a:br>
            <a:r>
              <a:rPr lang="en-US" sz="1400" b="0">
                <a:solidFill>
                  <a:srgbClr val="0033CC"/>
                </a:solidFill>
              </a:rPr>
              <a:t/>
            </a:r>
            <a:br>
              <a:rPr lang="en-US" sz="1400" b="0">
                <a:solidFill>
                  <a:srgbClr val="0033CC"/>
                </a:solidFill>
              </a:rPr>
            </a:br>
            <a:r>
              <a:rPr lang="en-US" sz="1400" b="0">
                <a:solidFill>
                  <a:srgbClr val="0033CC"/>
                </a:solidFill>
              </a:rPr>
              <a:t>- At this point, there is no longer a linear relationship between the applied E-field (V</a:t>
            </a:r>
            <a:r>
              <a:rPr lang="en-US" sz="1400" b="0" baseline="-25000">
                <a:solidFill>
                  <a:srgbClr val="0033CC"/>
                </a:solidFill>
              </a:rPr>
              <a:t>DS</a:t>
            </a:r>
            <a:r>
              <a:rPr lang="en-US" sz="1400" b="0">
                <a:solidFill>
                  <a:srgbClr val="0033CC"/>
                </a:solidFill>
              </a:rPr>
              <a:t>) and the</a:t>
            </a:r>
            <a:br>
              <a:rPr lang="en-US" sz="1400" b="0">
                <a:solidFill>
                  <a:srgbClr val="0033CC"/>
                </a:solidFill>
              </a:rPr>
            </a:br>
            <a:r>
              <a:rPr lang="en-US" sz="1400" b="0">
                <a:solidFill>
                  <a:srgbClr val="0033CC"/>
                </a:solidFill>
              </a:rPr>
              <a:t>  carrier velocity, which ultimately limits the increase in I</a:t>
            </a:r>
            <a:r>
              <a:rPr lang="en-US" sz="1400" b="0" baseline="-25000">
                <a:solidFill>
                  <a:srgbClr val="0033CC"/>
                </a:solidFill>
              </a:rPr>
              <a:t>DS</a:t>
            </a:r>
            <a:br>
              <a:rPr lang="en-US" sz="1400" b="0" baseline="-25000">
                <a:solidFill>
                  <a:srgbClr val="0033CC"/>
                </a:solidFill>
              </a:rPr>
            </a:br>
            <a:r>
              <a:rPr lang="en-US" sz="1400" b="0" baseline="-25000">
                <a:solidFill>
                  <a:srgbClr val="0033CC"/>
                </a:solidFill>
              </a:rPr>
              <a:t/>
            </a:r>
            <a:br>
              <a:rPr lang="en-US" sz="1400" b="0" baseline="-25000">
                <a:solidFill>
                  <a:srgbClr val="0033CC"/>
                </a:solidFill>
              </a:rPr>
            </a:br>
            <a:r>
              <a:rPr lang="en-US" sz="1400" b="0">
                <a:solidFill>
                  <a:srgbClr val="0033CC"/>
                </a:solidFill>
              </a:rPr>
              <a:t>- we can model this effect by altering the electron mobility term, </a:t>
            </a:r>
            <a:r>
              <a:rPr lang="en-US" sz="1400" b="0" i="1">
                <a:solidFill>
                  <a:srgbClr val="0033CC"/>
                </a:solidFill>
              </a:rPr>
              <a:t>u</a:t>
            </a:r>
            <a:r>
              <a:rPr lang="en-US" sz="1400" b="0" i="1" baseline="-25000">
                <a:solidFill>
                  <a:srgbClr val="0033CC"/>
                </a:solidFill>
              </a:rPr>
              <a:t>n</a:t>
            </a:r>
            <a:br>
              <a:rPr lang="en-US" sz="1400" b="0" i="1" baseline="-25000">
                <a:solidFill>
                  <a:srgbClr val="0033CC"/>
                </a:solidFill>
              </a:rPr>
            </a:br>
            <a:r>
              <a:rPr lang="en-US" sz="1400" b="0" i="1" baseline="-25000">
                <a:solidFill>
                  <a:srgbClr val="0033CC"/>
                </a:solidFill>
              </a:rPr>
              <a:t/>
            </a:r>
            <a:br>
              <a:rPr lang="en-US" sz="1400" b="0" i="1" baseline="-25000">
                <a:solidFill>
                  <a:srgbClr val="0033CC"/>
                </a:solidFill>
              </a:rPr>
            </a:br>
            <a:r>
              <a:rPr lang="en-US" sz="1400" b="0" i="1" baseline="-25000">
                <a:solidFill>
                  <a:srgbClr val="0033CC"/>
                </a:solidFill>
              </a:rPr>
              <a:t/>
            </a:r>
            <a:br>
              <a:rPr lang="en-US" sz="1400" b="0" i="1" baseline="-25000">
                <a:solidFill>
                  <a:srgbClr val="0033CC"/>
                </a:solidFill>
              </a:rPr>
            </a:br>
            <a:r>
              <a:rPr lang="en-US" sz="1400" b="0" i="1" baseline="-25000">
                <a:solidFill>
                  <a:srgbClr val="0033CC"/>
                </a:solidFill>
              </a:rPr>
              <a:t> 					</a:t>
            </a:r>
            <a:r>
              <a:rPr lang="en-US" sz="1400" b="0" i="1">
                <a:solidFill>
                  <a:srgbClr val="0033CC"/>
                </a:solidFill>
              </a:rPr>
              <a:t>where </a:t>
            </a:r>
            <a:r>
              <a:rPr lang="en-US" sz="1400" b="0" i="1">
                <a:solidFill>
                  <a:srgbClr val="0033CC"/>
                </a:solidFill>
                <a:sym typeface="Symbol" pitchFamily="18" charset="2"/>
              </a:rPr>
              <a:t> </a:t>
            </a:r>
            <a:r>
              <a:rPr lang="en-US" sz="1400" b="0">
                <a:solidFill>
                  <a:srgbClr val="0033CC"/>
                </a:solidFill>
                <a:sym typeface="Symbol" pitchFamily="18" charset="2"/>
              </a:rPr>
              <a:t>is an empirical coefficient</a:t>
            </a:r>
          </a:p>
        </p:txBody>
      </p:sp>
      <p:graphicFrame>
        <p:nvGraphicFramePr>
          <p:cNvPr id="1057807" name="Object 15"/>
          <p:cNvGraphicFramePr>
            <a:graphicFrameLocks noChangeAspect="1"/>
          </p:cNvGraphicFramePr>
          <p:nvPr/>
        </p:nvGraphicFramePr>
        <p:xfrm>
          <a:off x="1800225" y="5516563"/>
          <a:ext cx="2306638" cy="660400"/>
        </p:xfrm>
        <a:graphic>
          <a:graphicData uri="http://schemas.openxmlformats.org/presentationml/2006/ole">
            <p:oleObj spid="_x0000_s632834" name="Equation" r:id="rId4" imgW="1600200" imgH="457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7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/>
              <a:t>Small Geometry Challenges</a:t>
            </a:r>
          </a:p>
        </p:txBody>
      </p:sp>
      <p:sp>
        <p:nvSpPr>
          <p:cNvPr id="11479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/>
              <a:t> 	</a:t>
            </a:r>
            <a:r>
              <a:rPr lang="en-US" b="0" u="sng">
                <a:solidFill>
                  <a:srgbClr val="0033CC"/>
                </a:solidFill>
              </a:rPr>
              <a:t>Subthreshold Leakage</a:t>
            </a:r>
          </a:p>
          <a:p>
            <a:pPr>
              <a:buFontTx/>
              <a:buNone/>
            </a:pPr>
            <a:r>
              <a:rPr lang="en-US" sz="1400" b="0">
                <a:solidFill>
                  <a:srgbClr val="0033CC"/>
                </a:solidFill>
              </a:rPr>
              <a:t/>
            </a:r>
            <a:br>
              <a:rPr lang="en-US" sz="1400" b="0">
                <a:solidFill>
                  <a:srgbClr val="0033CC"/>
                </a:solidFill>
              </a:rPr>
            </a:br>
            <a:r>
              <a:rPr lang="en-US" sz="1400" b="0">
                <a:solidFill>
                  <a:srgbClr val="0000CC"/>
                </a:solidFill>
              </a:rPr>
              <a:t>- we’ve stated that when V</a:t>
            </a:r>
            <a:r>
              <a:rPr lang="en-US" sz="1400" b="0" baseline="-25000">
                <a:solidFill>
                  <a:srgbClr val="0000CC"/>
                </a:solidFill>
              </a:rPr>
              <a:t>GS</a:t>
            </a:r>
            <a:r>
              <a:rPr lang="en-US" sz="1400" b="0">
                <a:solidFill>
                  <a:srgbClr val="0000CC"/>
                </a:solidFill>
              </a:rPr>
              <a:t>&lt;V</a:t>
            </a:r>
            <a:r>
              <a:rPr lang="en-US" sz="1400" b="0" baseline="-25000">
                <a:solidFill>
                  <a:srgbClr val="0000CC"/>
                </a:solidFill>
              </a:rPr>
              <a:t>T</a:t>
            </a:r>
            <a:r>
              <a:rPr lang="en-US" sz="1400" b="0">
                <a:solidFill>
                  <a:srgbClr val="0000CC"/>
                </a:solidFill>
              </a:rPr>
              <a:t>, there is no inversion in the channel and hence, no</a:t>
            </a:r>
            <a:br>
              <a:rPr lang="en-US" sz="1400" b="0">
                <a:solidFill>
                  <a:srgbClr val="0000CC"/>
                </a:solidFill>
              </a:rPr>
            </a:br>
            <a:r>
              <a:rPr lang="en-US" sz="1400" b="0">
                <a:solidFill>
                  <a:srgbClr val="0000CC"/>
                </a:solidFill>
              </a:rPr>
              <a:t>  charge carriers to carry current from the Drain to Source</a:t>
            </a:r>
            <a:br>
              <a:rPr lang="en-US" sz="1400" b="0">
                <a:solidFill>
                  <a:srgbClr val="0000CC"/>
                </a:solidFill>
              </a:rPr>
            </a:br>
            <a:r>
              <a:rPr lang="en-US" sz="1400" b="0">
                <a:solidFill>
                  <a:srgbClr val="0000CC"/>
                </a:solidFill>
              </a:rPr>
              <a:t/>
            </a:r>
            <a:br>
              <a:rPr lang="en-US" sz="1400" b="0">
                <a:solidFill>
                  <a:srgbClr val="0000CC"/>
                </a:solidFill>
              </a:rPr>
            </a:br>
            <a:r>
              <a:rPr lang="en-US" sz="1400" b="0">
                <a:solidFill>
                  <a:srgbClr val="0000CC"/>
                </a:solidFill>
              </a:rPr>
              <a:t>- this transition from no-inversion to inversion doesn’t happen instantaneously</a:t>
            </a:r>
            <a:br>
              <a:rPr lang="en-US" sz="1400" b="0">
                <a:solidFill>
                  <a:srgbClr val="0000CC"/>
                </a:solidFill>
              </a:rPr>
            </a:br>
            <a:r>
              <a:rPr lang="en-US" sz="1400" b="0">
                <a:solidFill>
                  <a:srgbClr val="0000CC"/>
                </a:solidFill>
              </a:rPr>
              <a:t/>
            </a:r>
            <a:br>
              <a:rPr lang="en-US" sz="1400" b="0">
                <a:solidFill>
                  <a:srgbClr val="0000CC"/>
                </a:solidFill>
              </a:rPr>
            </a:br>
            <a:r>
              <a:rPr lang="en-US" sz="1400" b="0">
                <a:solidFill>
                  <a:srgbClr val="0000CC"/>
                </a:solidFill>
              </a:rPr>
              <a:t>- there is a small amount of current that does flow when V</a:t>
            </a:r>
            <a:r>
              <a:rPr lang="en-US" sz="1400" b="0" baseline="-25000">
                <a:solidFill>
                  <a:srgbClr val="0000CC"/>
                </a:solidFill>
              </a:rPr>
              <a:t>GS</a:t>
            </a:r>
            <a:r>
              <a:rPr lang="en-US" sz="1400" b="0">
                <a:solidFill>
                  <a:srgbClr val="0000CC"/>
                </a:solidFill>
              </a:rPr>
              <a:t>&lt;V</a:t>
            </a:r>
            <a:r>
              <a:rPr lang="en-US" sz="1400" b="0" baseline="-25000">
                <a:solidFill>
                  <a:srgbClr val="0000CC"/>
                </a:solidFill>
              </a:rPr>
              <a:t>T</a:t>
            </a:r>
            <a:r>
              <a:rPr lang="en-US" sz="1400" b="0">
                <a:solidFill>
                  <a:srgbClr val="0000CC"/>
                </a:solidFill>
              </a:rPr>
              <a:t>.</a:t>
            </a:r>
            <a:br>
              <a:rPr lang="en-US" sz="1400" b="0">
                <a:solidFill>
                  <a:srgbClr val="0000CC"/>
                </a:solidFill>
              </a:rPr>
            </a:br>
            <a:r>
              <a:rPr lang="en-US" sz="1400" b="0">
                <a:solidFill>
                  <a:srgbClr val="0000CC"/>
                </a:solidFill>
              </a:rPr>
              <a:t/>
            </a:r>
            <a:br>
              <a:rPr lang="en-US" sz="1400" b="0">
                <a:solidFill>
                  <a:srgbClr val="0000CC"/>
                </a:solidFill>
              </a:rPr>
            </a:br>
            <a:r>
              <a:rPr lang="en-US" sz="1400" b="0">
                <a:solidFill>
                  <a:srgbClr val="0000CC"/>
                </a:solidFill>
              </a:rPr>
              <a:t>- we call this current </a:t>
            </a:r>
            <a:r>
              <a:rPr lang="en-US" sz="1400" b="0" i="1">
                <a:solidFill>
                  <a:srgbClr val="0000CC"/>
                </a:solidFill>
              </a:rPr>
              <a:t>Subthreshold leakage current</a:t>
            </a:r>
            <a:r>
              <a:rPr lang="en-US" sz="1400" b="0">
                <a:solidFill>
                  <a:srgbClr val="0000CC"/>
                </a:solidFill>
              </a:rPr>
              <a:t>.</a:t>
            </a:r>
            <a:br>
              <a:rPr lang="en-US" sz="1400" b="0">
                <a:solidFill>
                  <a:srgbClr val="0000CC"/>
                </a:solidFill>
              </a:rPr>
            </a:br>
            <a:r>
              <a:rPr lang="en-US" sz="1400" b="0">
                <a:solidFill>
                  <a:srgbClr val="0000CC"/>
                </a:solidFill>
              </a:rPr>
              <a:t/>
            </a:r>
            <a:br>
              <a:rPr lang="en-US" sz="1400" b="0">
                <a:solidFill>
                  <a:srgbClr val="0000CC"/>
                </a:solidFill>
              </a:rPr>
            </a:br>
            <a:r>
              <a:rPr lang="en-US" sz="1400" b="0">
                <a:solidFill>
                  <a:srgbClr val="0000CC"/>
                </a:solidFill>
              </a:rPr>
              <a:t>- as devices get smaller, this current has become a non-negligible quantity.</a:t>
            </a:r>
            <a:br>
              <a:rPr lang="en-US" sz="1400" b="0">
                <a:solidFill>
                  <a:srgbClr val="0000CC"/>
                </a:solidFill>
              </a:rPr>
            </a:br>
            <a:r>
              <a:rPr lang="en-US" sz="1400" b="0">
                <a:solidFill>
                  <a:srgbClr val="0000CC"/>
                </a:solidFill>
              </a:rPr>
              <a:t/>
            </a:r>
            <a:br>
              <a:rPr lang="en-US" sz="1400" b="0">
                <a:solidFill>
                  <a:srgbClr val="0000CC"/>
                </a:solidFill>
              </a:rPr>
            </a:br>
            <a:r>
              <a:rPr lang="en-US" sz="1400" b="0">
                <a:solidFill>
                  <a:srgbClr val="0000CC"/>
                </a:solidFill>
              </a:rPr>
              <a:t>- current in this region follows the relationship:</a:t>
            </a:r>
            <a:br>
              <a:rPr lang="en-US" sz="1400" b="0">
                <a:solidFill>
                  <a:srgbClr val="0000CC"/>
                </a:solidFill>
              </a:rPr>
            </a:br>
            <a:r>
              <a:rPr lang="en-US" sz="1400" b="0">
                <a:solidFill>
                  <a:srgbClr val="0000CC"/>
                </a:solidFill>
              </a:rPr>
              <a:t/>
            </a:r>
            <a:br>
              <a:rPr lang="en-US" sz="1400" b="0">
                <a:solidFill>
                  <a:srgbClr val="0000CC"/>
                </a:solidFill>
              </a:rPr>
            </a:br>
            <a:r>
              <a:rPr lang="en-US" sz="1400" b="0">
                <a:solidFill>
                  <a:srgbClr val="0000CC"/>
                </a:solidFill>
              </a:rPr>
              <a:t/>
            </a:r>
            <a:br>
              <a:rPr lang="en-US" sz="1400" b="0">
                <a:solidFill>
                  <a:srgbClr val="0000CC"/>
                </a:solidFill>
              </a:rPr>
            </a:br>
            <a:r>
              <a:rPr lang="en-US" sz="1400" b="0">
                <a:solidFill>
                  <a:srgbClr val="0000CC"/>
                </a:solidFill>
              </a:rPr>
              <a:t/>
            </a:r>
            <a:br>
              <a:rPr lang="en-US" sz="1400" b="0">
                <a:solidFill>
                  <a:srgbClr val="0000CC"/>
                </a:solidFill>
              </a:rPr>
            </a:br>
            <a:r>
              <a:rPr lang="en-US" sz="1400" b="0">
                <a:solidFill>
                  <a:srgbClr val="0000CC"/>
                </a:solidFill>
              </a:rPr>
              <a:t/>
            </a:r>
            <a:br>
              <a:rPr lang="en-US" sz="1400" b="0">
                <a:solidFill>
                  <a:srgbClr val="0000CC"/>
                </a:solidFill>
              </a:rPr>
            </a:br>
            <a:r>
              <a:rPr lang="en-US" sz="1400" b="0">
                <a:solidFill>
                  <a:srgbClr val="0000CC"/>
                </a:solidFill>
              </a:rPr>
              <a:t/>
            </a:r>
            <a:br>
              <a:rPr lang="en-US" sz="1400" b="0">
                <a:solidFill>
                  <a:srgbClr val="0000CC"/>
                </a:solidFill>
              </a:rPr>
            </a:br>
            <a:r>
              <a:rPr lang="en-US" sz="1400" b="0">
                <a:solidFill>
                  <a:srgbClr val="0000CC"/>
                </a:solidFill>
              </a:rPr>
              <a:t/>
            </a:r>
            <a:br>
              <a:rPr lang="en-US" sz="1400" b="0">
                <a:solidFill>
                  <a:srgbClr val="0000CC"/>
                </a:solidFill>
              </a:rPr>
            </a:br>
            <a:r>
              <a:rPr lang="en-US" sz="1400" b="0">
                <a:solidFill>
                  <a:srgbClr val="0000CC"/>
                </a:solidFill>
              </a:rPr>
              <a:t/>
            </a:r>
            <a:br>
              <a:rPr lang="en-US" sz="1400" b="0">
                <a:solidFill>
                  <a:srgbClr val="0000CC"/>
                </a:solidFill>
              </a:rPr>
            </a:br>
            <a:r>
              <a:rPr lang="en-US" sz="1400" b="0">
                <a:solidFill>
                  <a:srgbClr val="0000CC"/>
                </a:solidFill>
              </a:rPr>
              <a:t>- lowering the V</a:t>
            </a:r>
            <a:r>
              <a:rPr lang="en-US" sz="1400" b="0" baseline="-25000">
                <a:solidFill>
                  <a:srgbClr val="0000CC"/>
                </a:solidFill>
              </a:rPr>
              <a:t>T0</a:t>
            </a:r>
            <a:r>
              <a:rPr lang="en-US" sz="1400" b="0">
                <a:solidFill>
                  <a:srgbClr val="0000CC"/>
                </a:solidFill>
              </a:rPr>
              <a:t> makes this problem worse</a:t>
            </a:r>
          </a:p>
        </p:txBody>
      </p:sp>
      <p:graphicFrame>
        <p:nvGraphicFramePr>
          <p:cNvPr id="1147908" name="Object 4"/>
          <p:cNvGraphicFramePr>
            <a:graphicFrameLocks noChangeAspect="1"/>
          </p:cNvGraphicFramePr>
          <p:nvPr/>
        </p:nvGraphicFramePr>
        <p:xfrm>
          <a:off x="1727200" y="4508500"/>
          <a:ext cx="2330450" cy="806450"/>
        </p:xfrm>
        <a:graphic>
          <a:graphicData uri="http://schemas.openxmlformats.org/presentationml/2006/ole">
            <p:oleObj spid="_x0000_s633858" name="Equation" r:id="rId4" imgW="1536033" imgH="533169" progId="">
              <p:embed/>
            </p:oleObj>
          </a:graphicData>
        </a:graphic>
      </p:graphicFrame>
      <p:graphicFrame>
        <p:nvGraphicFramePr>
          <p:cNvPr id="1147909" name="Object 5"/>
          <p:cNvGraphicFramePr>
            <a:graphicFrameLocks noChangeAspect="1"/>
          </p:cNvGraphicFramePr>
          <p:nvPr/>
        </p:nvGraphicFramePr>
        <p:xfrm>
          <a:off x="5327650" y="3752850"/>
          <a:ext cx="3214688" cy="2414588"/>
        </p:xfrm>
        <a:graphic>
          <a:graphicData uri="http://schemas.openxmlformats.org/presentationml/2006/ole">
            <p:oleObj spid="_x0000_s633859" name="VISIO" r:id="rId5" imgW="2743200" imgH="2060640" progId="Visio.Drawing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/>
              <a:t>Small Geometry Challenges</a:t>
            </a:r>
          </a:p>
        </p:txBody>
      </p:sp>
      <p:sp>
        <p:nvSpPr>
          <p:cNvPr id="1157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/>
              <a:t> 	</a:t>
            </a:r>
            <a:r>
              <a:rPr lang="en-US" b="0" u="sng">
                <a:solidFill>
                  <a:srgbClr val="0033CC"/>
                </a:solidFill>
              </a:rPr>
              <a:t>Oxide Breakdown</a:t>
            </a:r>
          </a:p>
          <a:p>
            <a:pPr>
              <a:buFontTx/>
              <a:buNone/>
            </a:pPr>
            <a:r>
              <a:rPr lang="en-US" sz="1400" b="0">
                <a:solidFill>
                  <a:srgbClr val="0033CC"/>
                </a:solidFill>
              </a:rPr>
              <a:t/>
            </a:r>
            <a:br>
              <a:rPr lang="en-US" sz="1400" b="0">
                <a:solidFill>
                  <a:srgbClr val="0033CC"/>
                </a:solidFill>
              </a:rPr>
            </a:br>
            <a:r>
              <a:rPr lang="en-US" sz="1400" b="0">
                <a:solidFill>
                  <a:srgbClr val="0000CC"/>
                </a:solidFill>
              </a:rPr>
              <a:t>- the Oxide in a MOSFET serves as an insulator between the Gate electrode and the</a:t>
            </a:r>
            <a:br>
              <a:rPr lang="en-US" sz="1400" b="0">
                <a:solidFill>
                  <a:srgbClr val="0000CC"/>
                </a:solidFill>
              </a:rPr>
            </a:br>
            <a:r>
              <a:rPr lang="en-US" sz="1400" b="0">
                <a:solidFill>
                  <a:srgbClr val="0000CC"/>
                </a:solidFill>
              </a:rPr>
              <a:t>  induced channel in the semiconductor</a:t>
            </a:r>
            <a:br>
              <a:rPr lang="en-US" sz="1400" b="0">
                <a:solidFill>
                  <a:srgbClr val="0000CC"/>
                </a:solidFill>
              </a:rPr>
            </a:br>
            <a:r>
              <a:rPr lang="en-US" sz="1400" b="0">
                <a:solidFill>
                  <a:srgbClr val="0000CC"/>
                </a:solidFill>
              </a:rPr>
              <a:t/>
            </a:r>
            <a:br>
              <a:rPr lang="en-US" sz="1400" b="0">
                <a:solidFill>
                  <a:srgbClr val="0000CC"/>
                </a:solidFill>
              </a:rPr>
            </a:br>
            <a:r>
              <a:rPr lang="en-US" sz="1400" b="0">
                <a:solidFill>
                  <a:srgbClr val="0000CC"/>
                </a:solidFill>
              </a:rPr>
              <a:t>- as t</a:t>
            </a:r>
            <a:r>
              <a:rPr lang="en-US" sz="1400" b="0" baseline="-25000">
                <a:solidFill>
                  <a:srgbClr val="0000CC"/>
                </a:solidFill>
              </a:rPr>
              <a:t>ox</a:t>
            </a:r>
            <a:r>
              <a:rPr lang="en-US" sz="1400" b="0">
                <a:solidFill>
                  <a:srgbClr val="0000CC"/>
                </a:solidFill>
              </a:rPr>
              <a:t> gets thinner and thinner, it becomes difficult to grow a planar surface.  The </a:t>
            </a:r>
            <a:r>
              <a:rPr lang="en-US" sz="1400" b="0" i="1">
                <a:solidFill>
                  <a:srgbClr val="0000CC"/>
                </a:solidFill>
              </a:rPr>
              <a:t>thin</a:t>
            </a:r>
            <a:r>
              <a:rPr lang="en-US" sz="1400" b="0">
                <a:solidFill>
                  <a:srgbClr val="0000CC"/>
                </a:solidFill>
              </a:rPr>
              <a:t> parts</a:t>
            </a:r>
            <a:br>
              <a:rPr lang="en-US" sz="1400" b="0">
                <a:solidFill>
                  <a:srgbClr val="0000CC"/>
                </a:solidFill>
              </a:rPr>
            </a:br>
            <a:r>
              <a:rPr lang="en-US" sz="1400" b="0">
                <a:solidFill>
                  <a:srgbClr val="0000CC"/>
                </a:solidFill>
              </a:rPr>
              <a:t>  of the non-planar oxide can be so thin that they will short out to the semiconductor</a:t>
            </a:r>
            <a:br>
              <a:rPr lang="en-US" sz="1400" b="0">
                <a:solidFill>
                  <a:srgbClr val="0000CC"/>
                </a:solidFill>
              </a:rPr>
            </a:br>
            <a:r>
              <a:rPr lang="en-US" sz="1400" b="0">
                <a:solidFill>
                  <a:srgbClr val="0000CC"/>
                </a:solidFill>
              </a:rPr>
              <a:t/>
            </a:r>
            <a:br>
              <a:rPr lang="en-US" sz="1400" b="0">
                <a:solidFill>
                  <a:srgbClr val="0000CC"/>
                </a:solidFill>
              </a:rPr>
            </a:br>
            <a:r>
              <a:rPr lang="en-US" sz="1400" b="0">
                <a:solidFill>
                  <a:srgbClr val="0000CC"/>
                </a:solidFill>
              </a:rPr>
              <a:t>- another problem is that electrons can be excited enough in the Gate to have the energy</a:t>
            </a:r>
            <a:br>
              <a:rPr lang="en-US" sz="1400" b="0">
                <a:solidFill>
                  <a:srgbClr val="0000CC"/>
                </a:solidFill>
              </a:rPr>
            </a:br>
            <a:r>
              <a:rPr lang="en-US" sz="1400" b="0">
                <a:solidFill>
                  <a:srgbClr val="0000CC"/>
                </a:solidFill>
              </a:rPr>
              <a:t>  to jump through the oxide.  </a:t>
            </a:r>
            <a:br>
              <a:rPr lang="en-US" sz="1400" b="0">
                <a:solidFill>
                  <a:srgbClr val="0000CC"/>
                </a:solidFill>
              </a:rPr>
            </a:br>
            <a:r>
              <a:rPr lang="en-US" sz="1400" b="0">
                <a:solidFill>
                  <a:srgbClr val="0000CC"/>
                </a:solidFill>
              </a:rPr>
              <a:t/>
            </a:r>
            <a:br>
              <a:rPr lang="en-US" sz="1400" b="0">
                <a:solidFill>
                  <a:srgbClr val="0000CC"/>
                </a:solidFill>
              </a:rPr>
            </a:br>
            <a:r>
              <a:rPr lang="en-US" sz="1400" b="0">
                <a:solidFill>
                  <a:srgbClr val="0000CC"/>
                </a:solidFill>
              </a:rPr>
              <a:t>- this effectively shorts the Gate to the Source/Drain</a:t>
            </a:r>
            <a:br>
              <a:rPr lang="en-US" sz="1400" b="0">
                <a:solidFill>
                  <a:srgbClr val="0000CC"/>
                </a:solidFill>
              </a:rPr>
            </a:br>
            <a:r>
              <a:rPr lang="en-US" sz="1400" b="0">
                <a:solidFill>
                  <a:srgbClr val="0000CC"/>
                </a:solidFill>
              </a:rPr>
              <a:t/>
            </a:r>
            <a:br>
              <a:rPr lang="en-US" sz="1400" b="0">
                <a:solidFill>
                  <a:srgbClr val="0000CC"/>
                </a:solidFill>
              </a:rPr>
            </a:br>
            <a:r>
              <a:rPr lang="en-US" sz="1400" b="0">
                <a:solidFill>
                  <a:srgbClr val="0000CC"/>
                </a:solidFill>
              </a:rPr>
              <a:t/>
            </a:r>
            <a:br>
              <a:rPr lang="en-US" sz="1400" b="0">
                <a:solidFill>
                  <a:srgbClr val="0000CC"/>
                </a:solidFill>
              </a:rPr>
            </a:br>
            <a:r>
              <a:rPr lang="en-US" sz="1400" b="0">
                <a:solidFill>
                  <a:srgbClr val="0000CC"/>
                </a:solidFill>
              </a:rPr>
              <a:t/>
            </a:r>
            <a:br>
              <a:rPr lang="en-US" sz="1400" b="0">
                <a:solidFill>
                  <a:srgbClr val="0000CC"/>
                </a:solidFill>
              </a:rPr>
            </a:br>
            <a:endParaRPr lang="en-US" sz="1400" b="0">
              <a:solidFill>
                <a:srgbClr val="0000CC"/>
              </a:solidFill>
            </a:endParaRPr>
          </a:p>
        </p:txBody>
      </p:sp>
      <p:sp>
        <p:nvSpPr>
          <p:cNvPr id="1157126" name="Rectangle 6"/>
          <p:cNvSpPr>
            <a:spLocks noChangeArrowheads="1"/>
          </p:cNvSpPr>
          <p:nvPr/>
        </p:nvSpPr>
        <p:spPr bwMode="auto">
          <a:xfrm>
            <a:off x="2987675" y="4616450"/>
            <a:ext cx="2746375" cy="795338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57127" name="Rectangle 7"/>
          <p:cNvSpPr>
            <a:spLocks noChangeArrowheads="1"/>
          </p:cNvSpPr>
          <p:nvPr/>
        </p:nvSpPr>
        <p:spPr bwMode="auto">
          <a:xfrm>
            <a:off x="3149600" y="4616450"/>
            <a:ext cx="808038" cy="3413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57128" name="Rectangle 8"/>
          <p:cNvSpPr>
            <a:spLocks noChangeArrowheads="1"/>
          </p:cNvSpPr>
          <p:nvPr/>
        </p:nvSpPr>
        <p:spPr bwMode="auto">
          <a:xfrm>
            <a:off x="4764088" y="4616450"/>
            <a:ext cx="808037" cy="3413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57129" name="Rectangle 9"/>
          <p:cNvSpPr>
            <a:spLocks noChangeArrowheads="1"/>
          </p:cNvSpPr>
          <p:nvPr/>
        </p:nvSpPr>
        <p:spPr bwMode="auto">
          <a:xfrm>
            <a:off x="3957638" y="4568825"/>
            <a:ext cx="806450" cy="47625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57130" name="Rectangle 10"/>
          <p:cNvSpPr>
            <a:spLocks noChangeArrowheads="1"/>
          </p:cNvSpPr>
          <p:nvPr/>
        </p:nvSpPr>
        <p:spPr bwMode="auto">
          <a:xfrm>
            <a:off x="3957638" y="4341813"/>
            <a:ext cx="806450" cy="22701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57131" name="Line 11"/>
          <p:cNvSpPr>
            <a:spLocks noChangeShapeType="1"/>
          </p:cNvSpPr>
          <p:nvPr/>
        </p:nvSpPr>
        <p:spPr bwMode="auto">
          <a:xfrm flipH="1">
            <a:off x="4446588" y="4508500"/>
            <a:ext cx="9525" cy="317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lg" len="med"/>
            <a:tailEnd type="triangle" w="med" len="med"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157132" name="Text Box 12"/>
          <p:cNvSpPr txBox="1">
            <a:spLocks noChangeArrowheads="1"/>
          </p:cNvSpPr>
          <p:nvPr/>
        </p:nvSpPr>
        <p:spPr bwMode="auto">
          <a:xfrm>
            <a:off x="4184650" y="4229100"/>
            <a:ext cx="314325" cy="36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l">
              <a:spcBef>
                <a:spcPct val="50000"/>
              </a:spcBef>
            </a:pPr>
            <a:r>
              <a:rPr lang="en-US" sz="1800" b="1">
                <a:latin typeface="Times New Roman" pitchFamily="18" charset="0"/>
                <a:cs typeface="Times New Roman" pitchFamily="18" charset="0"/>
              </a:rPr>
              <a:t>e</a:t>
            </a:r>
            <a:endParaRPr lang="en-US" sz="1600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9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/>
              <a:t>Small Geometry Challenges</a:t>
            </a:r>
          </a:p>
        </p:txBody>
      </p:sp>
      <p:sp>
        <p:nvSpPr>
          <p:cNvPr id="1159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/>
              <a:t> 	</a:t>
            </a:r>
            <a:r>
              <a:rPr lang="en-US" b="0" u="sng">
                <a:solidFill>
                  <a:srgbClr val="0033CC"/>
                </a:solidFill>
              </a:rPr>
              <a:t>Hot Carrier Injection</a:t>
            </a:r>
          </a:p>
          <a:p>
            <a:pPr>
              <a:buFontTx/>
              <a:buNone/>
            </a:pPr>
            <a:r>
              <a:rPr lang="en-US" sz="1400" b="0">
                <a:solidFill>
                  <a:srgbClr val="0033CC"/>
                </a:solidFill>
              </a:rPr>
              <a:t/>
            </a:r>
            <a:br>
              <a:rPr lang="en-US" sz="1400" b="0">
                <a:solidFill>
                  <a:srgbClr val="0033CC"/>
                </a:solidFill>
              </a:rPr>
            </a:br>
            <a:r>
              <a:rPr lang="en-US" sz="1400" b="0">
                <a:solidFill>
                  <a:srgbClr val="0000CC"/>
                </a:solidFill>
              </a:rPr>
              <a:t>- as geometries shrink and doping densities increase, electrons can be accelerated</a:t>
            </a:r>
            <a:br>
              <a:rPr lang="en-US" sz="1400" b="0">
                <a:solidFill>
                  <a:srgbClr val="0000CC"/>
                </a:solidFill>
              </a:rPr>
            </a:br>
            <a:r>
              <a:rPr lang="en-US" sz="1400" b="0">
                <a:solidFill>
                  <a:srgbClr val="0000CC"/>
                </a:solidFill>
              </a:rPr>
              <a:t>  fast enough to actually inject themselves into the oxide layer.</a:t>
            </a:r>
            <a:br>
              <a:rPr lang="en-US" sz="1400" b="0">
                <a:solidFill>
                  <a:srgbClr val="0000CC"/>
                </a:solidFill>
              </a:rPr>
            </a:br>
            <a:r>
              <a:rPr lang="en-US" sz="1400" b="0">
                <a:solidFill>
                  <a:srgbClr val="0000CC"/>
                </a:solidFill>
              </a:rPr>
              <a:t/>
            </a:r>
            <a:br>
              <a:rPr lang="en-US" sz="1400" b="0">
                <a:solidFill>
                  <a:srgbClr val="0000CC"/>
                </a:solidFill>
              </a:rPr>
            </a:br>
            <a:r>
              <a:rPr lang="en-US" sz="1400" b="0">
                <a:solidFill>
                  <a:srgbClr val="0000CC"/>
                </a:solidFill>
              </a:rPr>
              <a:t>- this creates permanent damage to the oxide (effectively doping it to become a conductor) </a:t>
            </a:r>
            <a:br>
              <a:rPr lang="en-US" sz="1400" b="0">
                <a:solidFill>
                  <a:srgbClr val="0000CC"/>
                </a:solidFill>
              </a:rPr>
            </a:br>
            <a:r>
              <a:rPr lang="en-US" sz="1400" b="0">
                <a:solidFill>
                  <a:srgbClr val="0000CC"/>
                </a:solidFill>
              </a:rPr>
              <a:t/>
            </a:r>
            <a:br>
              <a:rPr lang="en-US" sz="1400" b="0">
                <a:solidFill>
                  <a:srgbClr val="0000CC"/>
                </a:solidFill>
              </a:rPr>
            </a:br>
            <a:endParaRPr lang="en-US" sz="1400" b="0">
              <a:solidFill>
                <a:srgbClr val="0000CC"/>
              </a:solidFill>
            </a:endParaRPr>
          </a:p>
        </p:txBody>
      </p:sp>
      <p:pic>
        <p:nvPicPr>
          <p:cNvPr id="1159179" name="Picture 11" descr="kan60539_03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59000" y="3429000"/>
            <a:ext cx="4876800" cy="23288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1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/>
              <a:t>Small Geometry Challenges</a:t>
            </a:r>
          </a:p>
        </p:txBody>
      </p:sp>
      <p:sp>
        <p:nvSpPr>
          <p:cNvPr id="1161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/>
              <a:t> 	</a:t>
            </a:r>
            <a:r>
              <a:rPr lang="en-US" b="0" u="sng">
                <a:solidFill>
                  <a:srgbClr val="0033CC"/>
                </a:solidFill>
              </a:rPr>
              <a:t>Electromigration </a:t>
            </a:r>
          </a:p>
          <a:p>
            <a:pPr>
              <a:buFontTx/>
              <a:buNone/>
            </a:pPr>
            <a:r>
              <a:rPr lang="en-US" sz="1400" b="0">
                <a:solidFill>
                  <a:srgbClr val="0033CC"/>
                </a:solidFill>
              </a:rPr>
              <a:t/>
            </a:r>
            <a:br>
              <a:rPr lang="en-US" sz="1400" b="0">
                <a:solidFill>
                  <a:srgbClr val="0033CC"/>
                </a:solidFill>
              </a:rPr>
            </a:br>
            <a:r>
              <a:rPr lang="en-US" sz="1400" b="0">
                <a:solidFill>
                  <a:srgbClr val="0000CC"/>
                </a:solidFill>
              </a:rPr>
              <a:t>- when the metal interconnect gets smaller, its current density increases.</a:t>
            </a:r>
            <a:br>
              <a:rPr lang="en-US" sz="1400" b="0">
                <a:solidFill>
                  <a:srgbClr val="0000CC"/>
                </a:solidFill>
              </a:rPr>
            </a:br>
            <a:r>
              <a:rPr lang="en-US" sz="1400" b="0">
                <a:solidFill>
                  <a:srgbClr val="0000CC"/>
                </a:solidFill>
              </a:rPr>
              <a:t/>
            </a:r>
            <a:br>
              <a:rPr lang="en-US" sz="1400" b="0">
                <a:solidFill>
                  <a:srgbClr val="0000CC"/>
                </a:solidFill>
              </a:rPr>
            </a:br>
            <a:r>
              <a:rPr lang="en-US" sz="1400" b="0">
                <a:solidFill>
                  <a:srgbClr val="0000CC"/>
                </a:solidFill>
              </a:rPr>
              <a:t>- the ions in the conductor will actually </a:t>
            </a:r>
            <a:r>
              <a:rPr lang="en-US" sz="1400" b="0" i="1">
                <a:solidFill>
                  <a:srgbClr val="0000CC"/>
                </a:solidFill>
              </a:rPr>
              <a:t>move</a:t>
            </a:r>
            <a:r>
              <a:rPr lang="en-US" sz="1400" b="0">
                <a:solidFill>
                  <a:srgbClr val="0000CC"/>
                </a:solidFill>
              </a:rPr>
              <a:t> due to the momentum of conducting electrons</a:t>
            </a:r>
            <a:br>
              <a:rPr lang="en-US" sz="1400" b="0">
                <a:solidFill>
                  <a:srgbClr val="0000CC"/>
                </a:solidFill>
              </a:rPr>
            </a:br>
            <a:r>
              <a:rPr lang="en-US" sz="1400" b="0">
                <a:solidFill>
                  <a:srgbClr val="0000CC"/>
                </a:solidFill>
              </a:rPr>
              <a:t>  and diffusion metal atoms</a:t>
            </a:r>
            <a:br>
              <a:rPr lang="en-US" sz="1400" b="0">
                <a:solidFill>
                  <a:srgbClr val="0000CC"/>
                </a:solidFill>
              </a:rPr>
            </a:br>
            <a:r>
              <a:rPr lang="en-US" sz="1400" b="0">
                <a:solidFill>
                  <a:srgbClr val="0000CC"/>
                </a:solidFill>
              </a:rPr>
              <a:t/>
            </a:r>
            <a:br>
              <a:rPr lang="en-US" sz="1400" b="0">
                <a:solidFill>
                  <a:srgbClr val="0000CC"/>
                </a:solidFill>
              </a:rPr>
            </a:br>
            <a:r>
              <a:rPr lang="en-US" sz="1400" b="0">
                <a:solidFill>
                  <a:srgbClr val="0000CC"/>
                </a:solidFill>
              </a:rPr>
              <a:t>- this can leave holes in the metals </a:t>
            </a:r>
            <a:br>
              <a:rPr lang="en-US" sz="1400" b="0">
                <a:solidFill>
                  <a:srgbClr val="0000CC"/>
                </a:solidFill>
              </a:rPr>
            </a:br>
            <a:r>
              <a:rPr lang="en-US" sz="1400" b="0">
                <a:solidFill>
                  <a:srgbClr val="0000CC"/>
                </a:solidFill>
              </a:rPr>
              <a:t>  which lead to opens</a:t>
            </a:r>
            <a:br>
              <a:rPr lang="en-US" sz="1400" b="0">
                <a:solidFill>
                  <a:srgbClr val="0000CC"/>
                </a:solidFill>
              </a:rPr>
            </a:br>
            <a:r>
              <a:rPr lang="en-US" sz="1400" b="0">
                <a:solidFill>
                  <a:srgbClr val="0000CC"/>
                </a:solidFill>
              </a:rPr>
              <a:t/>
            </a:r>
            <a:br>
              <a:rPr lang="en-US" sz="1400" b="0">
                <a:solidFill>
                  <a:srgbClr val="0000CC"/>
                </a:solidFill>
              </a:rPr>
            </a:br>
            <a:r>
              <a:rPr lang="en-US" sz="1400" b="0">
                <a:solidFill>
                  <a:srgbClr val="0000CC"/>
                </a:solidFill>
              </a:rPr>
              <a:t>- this can also build up regions of </a:t>
            </a:r>
            <a:br>
              <a:rPr lang="en-US" sz="1400" b="0">
                <a:solidFill>
                  <a:srgbClr val="0000CC"/>
                </a:solidFill>
              </a:rPr>
            </a:br>
            <a:r>
              <a:rPr lang="en-US" sz="1400" b="0">
                <a:solidFill>
                  <a:srgbClr val="0000CC"/>
                </a:solidFill>
              </a:rPr>
              <a:t>  unwanted metal that may short </a:t>
            </a:r>
            <a:br>
              <a:rPr lang="en-US" sz="1400" b="0">
                <a:solidFill>
                  <a:srgbClr val="0000CC"/>
                </a:solidFill>
              </a:rPr>
            </a:br>
            <a:r>
              <a:rPr lang="en-US" sz="1400" b="0">
                <a:solidFill>
                  <a:srgbClr val="0000CC"/>
                </a:solidFill>
              </a:rPr>
              <a:t>   to an adjacent trace  </a:t>
            </a:r>
            <a:br>
              <a:rPr lang="en-US" sz="1400" b="0">
                <a:solidFill>
                  <a:srgbClr val="0000CC"/>
                </a:solidFill>
              </a:rPr>
            </a:br>
            <a:r>
              <a:rPr lang="en-US" sz="1400" b="0">
                <a:solidFill>
                  <a:srgbClr val="0000CC"/>
                </a:solidFill>
              </a:rPr>
              <a:t/>
            </a:r>
            <a:br>
              <a:rPr lang="en-US" sz="1400" b="0">
                <a:solidFill>
                  <a:srgbClr val="0000CC"/>
                </a:solidFill>
              </a:rPr>
            </a:br>
            <a:endParaRPr lang="en-US" sz="1400" b="0">
              <a:solidFill>
                <a:srgbClr val="0000CC"/>
              </a:solidFill>
            </a:endParaRPr>
          </a:p>
        </p:txBody>
      </p:sp>
      <p:pic>
        <p:nvPicPr>
          <p:cNvPr id="1161221" name="Picture 5" descr="Leiterbahn_ausfallort_elektromigrat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92613" y="2660650"/>
            <a:ext cx="4168775" cy="3271838"/>
          </a:xfrm>
          <a:prstGeom prst="rect">
            <a:avLst/>
          </a:prstGeom>
          <a:noFill/>
        </p:spPr>
      </p:pic>
      <p:sp>
        <p:nvSpPr>
          <p:cNvPr id="1161222" name="Text Box 6"/>
          <p:cNvSpPr txBox="1">
            <a:spLocks noChangeArrowheads="1"/>
          </p:cNvSpPr>
          <p:nvPr/>
        </p:nvSpPr>
        <p:spPr bwMode="auto">
          <a:xfrm>
            <a:off x="4319588" y="5876925"/>
            <a:ext cx="4246562" cy="36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r">
              <a:spcBef>
                <a:spcPct val="50000"/>
              </a:spcBef>
            </a:pPr>
            <a:r>
              <a:rPr lang="en-US" sz="1200" b="1">
                <a:latin typeface="Times New Roman" pitchFamily="18" charset="0"/>
                <a:cs typeface="Times New Roman" pitchFamily="18" charset="0"/>
              </a:rPr>
              <a:t>Leiterbahn Ausfallort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5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/>
              <a:t>Small Geometry Challenges</a:t>
            </a:r>
          </a:p>
        </p:txBody>
      </p:sp>
      <p:sp>
        <p:nvSpPr>
          <p:cNvPr id="1165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/>
              <a:t> 	</a:t>
            </a:r>
            <a:r>
              <a:rPr lang="en-US" b="0" u="sng">
                <a:solidFill>
                  <a:srgbClr val="0033CC"/>
                </a:solidFill>
              </a:rPr>
              <a:t>Punch Through</a:t>
            </a:r>
          </a:p>
          <a:p>
            <a:pPr>
              <a:buFontTx/>
              <a:buNone/>
            </a:pPr>
            <a:r>
              <a:rPr lang="en-US" sz="1400" b="0">
                <a:solidFill>
                  <a:srgbClr val="0033CC"/>
                </a:solidFill>
              </a:rPr>
              <a:t/>
            </a:r>
            <a:br>
              <a:rPr lang="en-US" sz="1400" b="0">
                <a:solidFill>
                  <a:srgbClr val="0033CC"/>
                </a:solidFill>
              </a:rPr>
            </a:br>
            <a:r>
              <a:rPr lang="en-US" sz="1400" b="0">
                <a:solidFill>
                  <a:srgbClr val="0000CC"/>
                </a:solidFill>
              </a:rPr>
              <a:t>- when the depletion regions around the Source and Drain get large enough to actually touch</a:t>
            </a:r>
            <a:br>
              <a:rPr lang="en-US" sz="1400" b="0">
                <a:solidFill>
                  <a:srgbClr val="0000CC"/>
                </a:solidFill>
              </a:rPr>
            </a:br>
            <a:r>
              <a:rPr lang="en-US" sz="1400" b="0">
                <a:solidFill>
                  <a:srgbClr val="0000CC"/>
                </a:solidFill>
              </a:rPr>
              <a:t/>
            </a:r>
            <a:br>
              <a:rPr lang="en-US" sz="1400" b="0">
                <a:solidFill>
                  <a:srgbClr val="0000CC"/>
                </a:solidFill>
              </a:rPr>
            </a:br>
            <a:r>
              <a:rPr lang="en-US" sz="1400" b="0">
                <a:solidFill>
                  <a:srgbClr val="0000CC"/>
                </a:solidFill>
              </a:rPr>
              <a:t>- this is an extreme case of channel modulation</a:t>
            </a:r>
            <a:br>
              <a:rPr lang="en-US" sz="1400" b="0">
                <a:solidFill>
                  <a:srgbClr val="0000CC"/>
                </a:solidFill>
              </a:rPr>
            </a:br>
            <a:r>
              <a:rPr lang="en-US" sz="1400" b="0">
                <a:solidFill>
                  <a:srgbClr val="0000CC"/>
                </a:solidFill>
              </a:rPr>
              <a:t/>
            </a:r>
            <a:br>
              <a:rPr lang="en-US" sz="1400" b="0">
                <a:solidFill>
                  <a:srgbClr val="0000CC"/>
                </a:solidFill>
              </a:rPr>
            </a:br>
            <a:r>
              <a:rPr lang="en-US" sz="1400" b="0">
                <a:solidFill>
                  <a:srgbClr val="0000CC"/>
                </a:solidFill>
              </a:rPr>
              <a:t>- this leads to a very large diffusion layer and causes a rapid increase in I</a:t>
            </a:r>
            <a:r>
              <a:rPr lang="en-US" sz="1400" b="0" baseline="-25000">
                <a:solidFill>
                  <a:srgbClr val="0000CC"/>
                </a:solidFill>
              </a:rPr>
              <a:t>DS</a:t>
            </a:r>
            <a:r>
              <a:rPr lang="en-US" sz="1400" b="0">
                <a:solidFill>
                  <a:srgbClr val="0000CC"/>
                </a:solidFill>
              </a:rPr>
              <a:t> versus V</a:t>
            </a:r>
            <a:r>
              <a:rPr lang="en-US" sz="1400" b="0" baseline="-25000">
                <a:solidFill>
                  <a:srgbClr val="0000CC"/>
                </a:solidFill>
              </a:rPr>
              <a:t>DS</a:t>
            </a:r>
            <a:r>
              <a:rPr lang="en-US" sz="1400" b="0">
                <a:solidFill>
                  <a:srgbClr val="0000CC"/>
                </a:solidFill>
              </a:rPr>
              <a:t/>
            </a:r>
            <a:br>
              <a:rPr lang="en-US" sz="1400" b="0">
                <a:solidFill>
                  <a:srgbClr val="0000CC"/>
                </a:solidFill>
              </a:rPr>
            </a:br>
            <a:r>
              <a:rPr lang="en-US" sz="1400" b="0">
                <a:solidFill>
                  <a:srgbClr val="0000CC"/>
                </a:solidFill>
              </a:rPr>
              <a:t>  </a:t>
            </a:r>
            <a:br>
              <a:rPr lang="en-US" sz="1400" b="0">
                <a:solidFill>
                  <a:srgbClr val="0000CC"/>
                </a:solidFill>
              </a:rPr>
            </a:br>
            <a:r>
              <a:rPr lang="en-US" sz="1400" b="0">
                <a:solidFill>
                  <a:srgbClr val="0000CC"/>
                </a:solidFill>
              </a:rPr>
              <a:t>- this limits the maximum operating voltage of the device in order to prevent damage due to the</a:t>
            </a:r>
            <a:br>
              <a:rPr lang="en-US" sz="1400" b="0">
                <a:solidFill>
                  <a:srgbClr val="0000CC"/>
                </a:solidFill>
              </a:rPr>
            </a:br>
            <a:r>
              <a:rPr lang="en-US" sz="1400" b="0">
                <a:solidFill>
                  <a:srgbClr val="0000CC"/>
                </a:solidFill>
              </a:rPr>
              <a:t>  high electron acceleration</a:t>
            </a:r>
          </a:p>
        </p:txBody>
      </p:sp>
      <p:sp>
        <p:nvSpPr>
          <p:cNvPr id="1165318" name="Rectangle 6"/>
          <p:cNvSpPr>
            <a:spLocks noChangeArrowheads="1"/>
          </p:cNvSpPr>
          <p:nvPr/>
        </p:nvSpPr>
        <p:spPr bwMode="auto">
          <a:xfrm>
            <a:off x="3311525" y="4868863"/>
            <a:ext cx="2949575" cy="795337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65319" name="Rectangle 7"/>
          <p:cNvSpPr>
            <a:spLocks noChangeArrowheads="1"/>
          </p:cNvSpPr>
          <p:nvPr/>
        </p:nvSpPr>
        <p:spPr bwMode="auto">
          <a:xfrm>
            <a:off x="3579813" y="4868863"/>
            <a:ext cx="808037" cy="3413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65320" name="Rectangle 8"/>
          <p:cNvSpPr>
            <a:spLocks noChangeArrowheads="1"/>
          </p:cNvSpPr>
          <p:nvPr/>
        </p:nvSpPr>
        <p:spPr bwMode="auto">
          <a:xfrm>
            <a:off x="5194300" y="4868863"/>
            <a:ext cx="808038" cy="3413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65321" name="Rectangle 9"/>
          <p:cNvSpPr>
            <a:spLocks noChangeArrowheads="1"/>
          </p:cNvSpPr>
          <p:nvPr/>
        </p:nvSpPr>
        <p:spPr bwMode="auto">
          <a:xfrm>
            <a:off x="4387850" y="4699000"/>
            <a:ext cx="806450" cy="169863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65322" name="Rectangle 10"/>
          <p:cNvSpPr>
            <a:spLocks noChangeArrowheads="1"/>
          </p:cNvSpPr>
          <p:nvPr/>
        </p:nvSpPr>
        <p:spPr bwMode="auto">
          <a:xfrm>
            <a:off x="4387850" y="4471988"/>
            <a:ext cx="806450" cy="22701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65323" name="Line 11"/>
          <p:cNvSpPr>
            <a:spLocks noChangeShapeType="1"/>
          </p:cNvSpPr>
          <p:nvPr/>
        </p:nvSpPr>
        <p:spPr bwMode="auto">
          <a:xfrm flipH="1" flipV="1">
            <a:off x="4602163" y="5043488"/>
            <a:ext cx="390525" cy="1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lg" len="med"/>
            <a:tailEnd type="triangle" w="med" len="med"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165324" name="Text Box 12"/>
          <p:cNvSpPr txBox="1">
            <a:spLocks noChangeArrowheads="1"/>
          </p:cNvSpPr>
          <p:nvPr/>
        </p:nvSpPr>
        <p:spPr bwMode="auto">
          <a:xfrm>
            <a:off x="4938713" y="4832350"/>
            <a:ext cx="314325" cy="36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l">
              <a:spcBef>
                <a:spcPct val="50000"/>
              </a:spcBef>
            </a:pPr>
            <a:r>
              <a:rPr lang="en-US" sz="1800" b="1">
                <a:latin typeface="Times New Roman" pitchFamily="18" charset="0"/>
                <a:cs typeface="Times New Roman" pitchFamily="18" charset="0"/>
              </a:rPr>
              <a:t>e</a:t>
            </a:r>
            <a:endParaRPr lang="en-US" sz="1600" b="1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3430588" y="4872038"/>
            <a:ext cx="1344612" cy="600075"/>
            <a:chOff x="3572" y="1514"/>
            <a:chExt cx="847" cy="378"/>
          </a:xfrm>
        </p:grpSpPr>
        <p:sp>
          <p:nvSpPr>
            <p:cNvPr id="1165326" name="Line 14"/>
            <p:cNvSpPr>
              <a:spLocks noChangeShapeType="1"/>
            </p:cNvSpPr>
            <p:nvPr/>
          </p:nvSpPr>
          <p:spPr bwMode="auto">
            <a:xfrm flipH="1">
              <a:off x="4402" y="1521"/>
              <a:ext cx="17" cy="13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sysDot"/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165327" name="Line 15"/>
            <p:cNvSpPr>
              <a:spLocks noChangeShapeType="1"/>
            </p:cNvSpPr>
            <p:nvPr/>
          </p:nvSpPr>
          <p:spPr bwMode="auto">
            <a:xfrm flipH="1">
              <a:off x="4356" y="1660"/>
              <a:ext cx="44" cy="14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sysDot"/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165328" name="Line 16"/>
            <p:cNvSpPr>
              <a:spLocks noChangeShapeType="1"/>
            </p:cNvSpPr>
            <p:nvPr/>
          </p:nvSpPr>
          <p:spPr bwMode="auto">
            <a:xfrm flipH="1">
              <a:off x="4250" y="1799"/>
              <a:ext cx="104" cy="7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sysDot"/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165329" name="Line 17"/>
            <p:cNvSpPr>
              <a:spLocks noChangeShapeType="1"/>
            </p:cNvSpPr>
            <p:nvPr/>
          </p:nvSpPr>
          <p:spPr bwMode="auto">
            <a:xfrm flipH="1">
              <a:off x="4107" y="1871"/>
              <a:ext cx="137" cy="1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sysDot"/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165330" name="Line 18"/>
            <p:cNvSpPr>
              <a:spLocks noChangeShapeType="1"/>
            </p:cNvSpPr>
            <p:nvPr/>
          </p:nvSpPr>
          <p:spPr bwMode="auto">
            <a:xfrm flipH="1">
              <a:off x="3970" y="1888"/>
              <a:ext cx="137" cy="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sysDot"/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165331" name="Line 19"/>
            <p:cNvSpPr>
              <a:spLocks noChangeShapeType="1"/>
            </p:cNvSpPr>
            <p:nvPr/>
          </p:nvSpPr>
          <p:spPr bwMode="auto">
            <a:xfrm flipH="1">
              <a:off x="3833" y="1890"/>
              <a:ext cx="137" cy="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sysDot"/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165332" name="Line 20"/>
            <p:cNvSpPr>
              <a:spLocks noChangeShapeType="1"/>
            </p:cNvSpPr>
            <p:nvPr/>
          </p:nvSpPr>
          <p:spPr bwMode="auto">
            <a:xfrm flipH="1" flipV="1">
              <a:off x="3717" y="1874"/>
              <a:ext cx="116" cy="1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sysDot"/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165333" name="Line 21"/>
            <p:cNvSpPr>
              <a:spLocks noChangeShapeType="1"/>
            </p:cNvSpPr>
            <p:nvPr/>
          </p:nvSpPr>
          <p:spPr bwMode="auto">
            <a:xfrm>
              <a:off x="3638" y="1798"/>
              <a:ext cx="78" cy="7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sysDot"/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165334" name="Line 22"/>
            <p:cNvSpPr>
              <a:spLocks noChangeShapeType="1"/>
            </p:cNvSpPr>
            <p:nvPr/>
          </p:nvSpPr>
          <p:spPr bwMode="auto">
            <a:xfrm>
              <a:off x="3572" y="1514"/>
              <a:ext cx="14" cy="13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sysDot"/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165335" name="Line 23"/>
            <p:cNvSpPr>
              <a:spLocks noChangeShapeType="1"/>
            </p:cNvSpPr>
            <p:nvPr/>
          </p:nvSpPr>
          <p:spPr bwMode="auto">
            <a:xfrm>
              <a:off x="3587" y="1653"/>
              <a:ext cx="50" cy="14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sysDot"/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</p:grp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4800600" y="4876800"/>
            <a:ext cx="1344613" cy="600075"/>
            <a:chOff x="3572" y="1514"/>
            <a:chExt cx="847" cy="378"/>
          </a:xfrm>
        </p:grpSpPr>
        <p:sp>
          <p:nvSpPr>
            <p:cNvPr id="1165337" name="Line 25"/>
            <p:cNvSpPr>
              <a:spLocks noChangeShapeType="1"/>
            </p:cNvSpPr>
            <p:nvPr/>
          </p:nvSpPr>
          <p:spPr bwMode="auto">
            <a:xfrm flipH="1">
              <a:off x="4402" y="1521"/>
              <a:ext cx="17" cy="13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sysDot"/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165338" name="Line 26"/>
            <p:cNvSpPr>
              <a:spLocks noChangeShapeType="1"/>
            </p:cNvSpPr>
            <p:nvPr/>
          </p:nvSpPr>
          <p:spPr bwMode="auto">
            <a:xfrm flipH="1">
              <a:off x="4356" y="1660"/>
              <a:ext cx="44" cy="14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sysDot"/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165339" name="Line 27"/>
            <p:cNvSpPr>
              <a:spLocks noChangeShapeType="1"/>
            </p:cNvSpPr>
            <p:nvPr/>
          </p:nvSpPr>
          <p:spPr bwMode="auto">
            <a:xfrm flipH="1">
              <a:off x="4250" y="1799"/>
              <a:ext cx="104" cy="7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sysDot"/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165340" name="Line 28"/>
            <p:cNvSpPr>
              <a:spLocks noChangeShapeType="1"/>
            </p:cNvSpPr>
            <p:nvPr/>
          </p:nvSpPr>
          <p:spPr bwMode="auto">
            <a:xfrm flipH="1">
              <a:off x="4107" y="1871"/>
              <a:ext cx="137" cy="1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sysDot"/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165341" name="Line 29"/>
            <p:cNvSpPr>
              <a:spLocks noChangeShapeType="1"/>
            </p:cNvSpPr>
            <p:nvPr/>
          </p:nvSpPr>
          <p:spPr bwMode="auto">
            <a:xfrm flipH="1">
              <a:off x="3970" y="1888"/>
              <a:ext cx="137" cy="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sysDot"/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165342" name="Line 30"/>
            <p:cNvSpPr>
              <a:spLocks noChangeShapeType="1"/>
            </p:cNvSpPr>
            <p:nvPr/>
          </p:nvSpPr>
          <p:spPr bwMode="auto">
            <a:xfrm flipH="1">
              <a:off x="3833" y="1890"/>
              <a:ext cx="137" cy="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sysDot"/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165343" name="Line 31"/>
            <p:cNvSpPr>
              <a:spLocks noChangeShapeType="1"/>
            </p:cNvSpPr>
            <p:nvPr/>
          </p:nvSpPr>
          <p:spPr bwMode="auto">
            <a:xfrm flipH="1" flipV="1">
              <a:off x="3717" y="1874"/>
              <a:ext cx="116" cy="1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sysDot"/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165344" name="Line 32"/>
            <p:cNvSpPr>
              <a:spLocks noChangeShapeType="1"/>
            </p:cNvSpPr>
            <p:nvPr/>
          </p:nvSpPr>
          <p:spPr bwMode="auto">
            <a:xfrm>
              <a:off x="3638" y="1798"/>
              <a:ext cx="78" cy="7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sysDot"/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165345" name="Line 33"/>
            <p:cNvSpPr>
              <a:spLocks noChangeShapeType="1"/>
            </p:cNvSpPr>
            <p:nvPr/>
          </p:nvSpPr>
          <p:spPr bwMode="auto">
            <a:xfrm>
              <a:off x="3572" y="1514"/>
              <a:ext cx="14" cy="13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sysDot"/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165346" name="Line 34"/>
            <p:cNvSpPr>
              <a:spLocks noChangeShapeType="1"/>
            </p:cNvSpPr>
            <p:nvPr/>
          </p:nvSpPr>
          <p:spPr bwMode="auto">
            <a:xfrm>
              <a:off x="3587" y="1653"/>
              <a:ext cx="50" cy="14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sysDot"/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1165347" name="Text Box 35"/>
          <p:cNvSpPr txBox="1">
            <a:spLocks noChangeArrowheads="1"/>
          </p:cNvSpPr>
          <p:nvPr/>
        </p:nvSpPr>
        <p:spPr bwMode="auto">
          <a:xfrm>
            <a:off x="4097338" y="5430838"/>
            <a:ext cx="1312862" cy="15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l">
              <a:spcBef>
                <a:spcPct val="50000"/>
              </a:spcBef>
            </a:pPr>
            <a:r>
              <a:rPr lang="en-US" sz="1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depletion regions</a:t>
            </a:r>
          </a:p>
        </p:txBody>
      </p:sp>
      <p:sp>
        <p:nvSpPr>
          <p:cNvPr id="1165348" name="Line 36"/>
          <p:cNvSpPr>
            <a:spLocks noChangeShapeType="1"/>
          </p:cNvSpPr>
          <p:nvPr/>
        </p:nvSpPr>
        <p:spPr bwMode="auto">
          <a:xfrm flipH="1" flipV="1">
            <a:off x="4021138" y="5494338"/>
            <a:ext cx="128587" cy="80962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lg" len="med"/>
            <a:tailEnd type="triangle" w="med" len="med"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165349" name="Line 37"/>
          <p:cNvSpPr>
            <a:spLocks noChangeShapeType="1"/>
          </p:cNvSpPr>
          <p:nvPr/>
        </p:nvSpPr>
        <p:spPr bwMode="auto">
          <a:xfrm flipV="1">
            <a:off x="5346700" y="5505450"/>
            <a:ext cx="96838" cy="96838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lg" len="med"/>
            <a:tailEnd type="triangle" w="med" len="med"/>
          </a:ln>
          <a:effectLst/>
        </p:spPr>
        <p:txBody>
          <a:bodyPr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/>
              <a:t>Small Geometry Challenges</a:t>
            </a:r>
          </a:p>
        </p:txBody>
      </p:sp>
      <p:sp>
        <p:nvSpPr>
          <p:cNvPr id="1167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/>
              <a:t> 	</a:t>
            </a:r>
            <a:r>
              <a:rPr lang="en-US" b="0" u="sng">
                <a:solidFill>
                  <a:srgbClr val="0033CC"/>
                </a:solidFill>
              </a:rPr>
              <a:t>Drain Induced Barrier Lowering (DIBL)</a:t>
            </a:r>
          </a:p>
          <a:p>
            <a:pPr>
              <a:buFontTx/>
              <a:buNone/>
            </a:pPr>
            <a:r>
              <a:rPr lang="en-US" sz="1400" b="0">
                <a:solidFill>
                  <a:srgbClr val="0033CC"/>
                </a:solidFill>
              </a:rPr>
              <a:t/>
            </a:r>
            <a:br>
              <a:rPr lang="en-US" sz="1400" b="0">
                <a:solidFill>
                  <a:srgbClr val="0033CC"/>
                </a:solidFill>
              </a:rPr>
            </a:br>
            <a:r>
              <a:rPr lang="en-US" sz="1400" b="0">
                <a:solidFill>
                  <a:srgbClr val="0000CC"/>
                </a:solidFill>
              </a:rPr>
              <a:t>- if the gate length is scaled without properly scaling the Source/Drain regions, the </a:t>
            </a:r>
            <a:br>
              <a:rPr lang="en-US" sz="1400" b="0">
                <a:solidFill>
                  <a:srgbClr val="0000CC"/>
                </a:solidFill>
              </a:rPr>
            </a:br>
            <a:r>
              <a:rPr lang="en-US" sz="1400" b="0">
                <a:solidFill>
                  <a:srgbClr val="0000CC"/>
                </a:solidFill>
              </a:rPr>
              <a:t>  Drain voltage will cause an un-proportionally large inversion layer</a:t>
            </a:r>
            <a:br>
              <a:rPr lang="en-US" sz="1400" b="0">
                <a:solidFill>
                  <a:srgbClr val="0000CC"/>
                </a:solidFill>
              </a:rPr>
            </a:br>
            <a:r>
              <a:rPr lang="en-US" sz="1400" b="0">
                <a:solidFill>
                  <a:srgbClr val="0000CC"/>
                </a:solidFill>
              </a:rPr>
              <a:t/>
            </a:r>
            <a:br>
              <a:rPr lang="en-US" sz="1400" b="0">
                <a:solidFill>
                  <a:srgbClr val="0000CC"/>
                </a:solidFill>
              </a:rPr>
            </a:br>
            <a:r>
              <a:rPr lang="en-US" sz="1400" b="0">
                <a:solidFill>
                  <a:srgbClr val="0000CC"/>
                </a:solidFill>
              </a:rPr>
              <a:t>- this inversion interferes with the desired inversion layer being created by the Gate voltage </a:t>
            </a:r>
            <a:br>
              <a:rPr lang="en-US" sz="1400" b="0">
                <a:solidFill>
                  <a:srgbClr val="0000CC"/>
                </a:solidFill>
              </a:rPr>
            </a:br>
            <a:r>
              <a:rPr lang="en-US" sz="1400" b="0">
                <a:solidFill>
                  <a:srgbClr val="0000CC"/>
                </a:solidFill>
              </a:rPr>
              <a:t/>
            </a:r>
            <a:br>
              <a:rPr lang="en-US" sz="1400" b="0">
                <a:solidFill>
                  <a:srgbClr val="0000CC"/>
                </a:solidFill>
              </a:rPr>
            </a:br>
            <a:r>
              <a:rPr lang="en-US" sz="1400" b="0">
                <a:solidFill>
                  <a:srgbClr val="0000CC"/>
                </a:solidFill>
              </a:rPr>
              <a:t>- this effectively lowers the Threshold voltage because it takes less energy to create inversion</a:t>
            </a:r>
            <a:br>
              <a:rPr lang="en-US" sz="1400" b="0">
                <a:solidFill>
                  <a:srgbClr val="0000CC"/>
                </a:solidFill>
              </a:rPr>
            </a:br>
            <a:r>
              <a:rPr lang="en-US" sz="1400" b="0">
                <a:solidFill>
                  <a:srgbClr val="0000CC"/>
                </a:solidFill>
              </a:rPr>
              <a:t>  since the Drain is providing some inversion itself.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/>
              <a:t>Small Geometry : Interconnect</a:t>
            </a:r>
          </a:p>
        </p:txBody>
      </p:sp>
      <p:sp>
        <p:nvSpPr>
          <p:cNvPr id="10475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Interconnect</a:t>
            </a:r>
            <a:br>
              <a:rPr lang="en-US"/>
            </a:br>
            <a:endParaRPr lang="en-US"/>
          </a:p>
          <a:p>
            <a:pPr>
              <a:buFontTx/>
              <a:buNone/>
            </a:pPr>
            <a:r>
              <a:rPr lang="en-US" sz="500"/>
              <a:t/>
            </a:r>
            <a:br>
              <a:rPr lang="en-US" sz="500"/>
            </a:br>
            <a:r>
              <a:rPr lang="en-US" sz="1400" b="0"/>
              <a:t>- Quantities altered during fabrication</a:t>
            </a:r>
            <a:endParaRPr lang="el-GR" sz="1400" b="0" i="1">
              <a:cs typeface="Arial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538788" y="2774950"/>
            <a:ext cx="3355975" cy="1793875"/>
            <a:chOff x="518" y="1468"/>
            <a:chExt cx="2114" cy="1130"/>
          </a:xfrm>
        </p:grpSpPr>
        <p:sp>
          <p:nvSpPr>
            <p:cNvPr id="1047557" name="Rectangle 5"/>
            <p:cNvSpPr>
              <a:spLocks noChangeArrowheads="1"/>
            </p:cNvSpPr>
            <p:nvPr/>
          </p:nvSpPr>
          <p:spPr bwMode="auto">
            <a:xfrm>
              <a:off x="518" y="1468"/>
              <a:ext cx="2114" cy="1130"/>
            </a:xfrm>
            <a:prstGeom prst="rect">
              <a:avLst/>
            </a:prstGeom>
            <a:pattFill prst="pct50">
              <a:fgClr>
                <a:srgbClr val="FF9900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7558" name="Line 6"/>
            <p:cNvSpPr>
              <a:spLocks noChangeShapeType="1"/>
            </p:cNvSpPr>
            <p:nvPr/>
          </p:nvSpPr>
          <p:spPr bwMode="auto">
            <a:xfrm flipH="1">
              <a:off x="1677" y="1632"/>
              <a:ext cx="254" cy="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lg" len="med"/>
              <a:tailEnd type="triangle" w="lg" len="med"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047559" name="Text Box 7"/>
            <p:cNvSpPr txBox="1">
              <a:spLocks noChangeArrowheads="1"/>
            </p:cNvSpPr>
            <p:nvPr/>
          </p:nvSpPr>
          <p:spPr bwMode="auto">
            <a:xfrm>
              <a:off x="885" y="1483"/>
              <a:ext cx="30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 i="1"/>
                <a:t>w</a:t>
              </a:r>
              <a:endParaRPr lang="en-US" sz="800" b="1" i="1"/>
            </a:p>
          </p:txBody>
        </p:sp>
        <p:sp>
          <p:nvSpPr>
            <p:cNvPr id="1047560" name="Rectangle 8"/>
            <p:cNvSpPr>
              <a:spLocks noChangeArrowheads="1"/>
            </p:cNvSpPr>
            <p:nvPr/>
          </p:nvSpPr>
          <p:spPr bwMode="auto">
            <a:xfrm>
              <a:off x="919" y="1714"/>
              <a:ext cx="246" cy="23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7561" name="Rectangle 9"/>
            <p:cNvSpPr>
              <a:spLocks noChangeArrowheads="1"/>
            </p:cNvSpPr>
            <p:nvPr/>
          </p:nvSpPr>
          <p:spPr bwMode="auto">
            <a:xfrm>
              <a:off x="1432" y="1712"/>
              <a:ext cx="246" cy="23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7562" name="Rectangle 10"/>
            <p:cNvSpPr>
              <a:spLocks noChangeArrowheads="1"/>
            </p:cNvSpPr>
            <p:nvPr/>
          </p:nvSpPr>
          <p:spPr bwMode="auto">
            <a:xfrm>
              <a:off x="1938" y="1713"/>
              <a:ext cx="246" cy="23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7563" name="Rectangle 11"/>
            <p:cNvSpPr>
              <a:spLocks noChangeArrowheads="1"/>
            </p:cNvSpPr>
            <p:nvPr/>
          </p:nvSpPr>
          <p:spPr bwMode="auto">
            <a:xfrm>
              <a:off x="922" y="2188"/>
              <a:ext cx="246" cy="23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7564" name="Rectangle 12"/>
            <p:cNvSpPr>
              <a:spLocks noChangeArrowheads="1"/>
            </p:cNvSpPr>
            <p:nvPr/>
          </p:nvSpPr>
          <p:spPr bwMode="auto">
            <a:xfrm>
              <a:off x="1435" y="2186"/>
              <a:ext cx="246" cy="23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7565" name="Rectangle 13"/>
            <p:cNvSpPr>
              <a:spLocks noChangeArrowheads="1"/>
            </p:cNvSpPr>
            <p:nvPr/>
          </p:nvSpPr>
          <p:spPr bwMode="auto">
            <a:xfrm>
              <a:off x="1941" y="2187"/>
              <a:ext cx="246" cy="23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7566" name="Line 14"/>
            <p:cNvSpPr>
              <a:spLocks noChangeShapeType="1"/>
            </p:cNvSpPr>
            <p:nvPr/>
          </p:nvSpPr>
          <p:spPr bwMode="auto">
            <a:xfrm flipH="1">
              <a:off x="914" y="1639"/>
              <a:ext cx="254" cy="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lg" len="med"/>
              <a:tailEnd type="triangle" w="lg" len="med"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047567" name="Line 15"/>
            <p:cNvSpPr>
              <a:spLocks noChangeShapeType="1"/>
            </p:cNvSpPr>
            <p:nvPr/>
          </p:nvSpPr>
          <p:spPr bwMode="auto">
            <a:xfrm flipV="1">
              <a:off x="838" y="1712"/>
              <a:ext cx="0" cy="2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lg" len="med"/>
              <a:tailEnd type="triangle" w="lg" len="med"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047568" name="Line 16"/>
            <p:cNvSpPr>
              <a:spLocks noChangeShapeType="1"/>
            </p:cNvSpPr>
            <p:nvPr/>
          </p:nvSpPr>
          <p:spPr bwMode="auto">
            <a:xfrm flipV="1">
              <a:off x="1548" y="1947"/>
              <a:ext cx="0" cy="2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lg" len="med"/>
              <a:tailEnd type="triangle" w="lg" len="med"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047569" name="Text Box 17"/>
            <p:cNvSpPr txBox="1">
              <a:spLocks noChangeArrowheads="1"/>
            </p:cNvSpPr>
            <p:nvPr/>
          </p:nvSpPr>
          <p:spPr bwMode="auto">
            <a:xfrm>
              <a:off x="1658" y="1483"/>
              <a:ext cx="30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 i="1"/>
                <a:t>s</a:t>
              </a:r>
              <a:endParaRPr lang="en-US" sz="800" b="1" i="1"/>
            </a:p>
          </p:txBody>
        </p:sp>
        <p:sp>
          <p:nvSpPr>
            <p:cNvPr id="1047570" name="Text Box 18"/>
            <p:cNvSpPr txBox="1">
              <a:spLocks noChangeArrowheads="1"/>
            </p:cNvSpPr>
            <p:nvPr/>
          </p:nvSpPr>
          <p:spPr bwMode="auto">
            <a:xfrm>
              <a:off x="562" y="1763"/>
              <a:ext cx="30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 i="1"/>
                <a:t>t</a:t>
              </a:r>
              <a:endParaRPr lang="en-US" sz="800" b="1" i="1"/>
            </a:p>
          </p:txBody>
        </p:sp>
        <p:sp>
          <p:nvSpPr>
            <p:cNvPr id="1047571" name="Text Box 19"/>
            <p:cNvSpPr txBox="1">
              <a:spLocks noChangeArrowheads="1"/>
            </p:cNvSpPr>
            <p:nvPr/>
          </p:nvSpPr>
          <p:spPr bwMode="auto">
            <a:xfrm>
              <a:off x="1496" y="1998"/>
              <a:ext cx="30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 i="1"/>
                <a:t>h</a:t>
              </a:r>
              <a:endParaRPr lang="en-US" sz="800" b="1" i="1"/>
            </a:p>
          </p:txBody>
        </p:sp>
      </p:grpSp>
      <p:sp>
        <p:nvSpPr>
          <p:cNvPr id="1047572" name="Text Box 20"/>
          <p:cNvSpPr txBox="1">
            <a:spLocks noChangeArrowheads="1"/>
          </p:cNvSpPr>
          <p:nvPr/>
        </p:nvSpPr>
        <p:spPr bwMode="auto">
          <a:xfrm>
            <a:off x="512763" y="2484438"/>
            <a:ext cx="4960937" cy="313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l">
              <a:spcBef>
                <a:spcPct val="50000"/>
              </a:spcBef>
            </a:pPr>
            <a:r>
              <a:rPr lang="en-US" sz="1600" b="1">
                <a:solidFill>
                  <a:srgbClr val="0000CC"/>
                </a:solidFill>
                <a:cs typeface="Times New Roman" pitchFamily="18" charset="0"/>
              </a:rPr>
              <a:t>			Before	After</a:t>
            </a:r>
            <a:br>
              <a:rPr lang="en-US" sz="1600" b="1">
                <a:solidFill>
                  <a:srgbClr val="0000CC"/>
                </a:solidFill>
                <a:cs typeface="Times New Roman" pitchFamily="18" charset="0"/>
              </a:rPr>
            </a:br>
            <a:r>
              <a:rPr lang="en-US" sz="1600" b="1" u="sng">
                <a:solidFill>
                  <a:srgbClr val="0000CC"/>
                </a:solidFill>
                <a:cs typeface="Times New Roman" pitchFamily="18" charset="0"/>
              </a:rPr>
              <a:t>Quantity</a:t>
            </a:r>
            <a:r>
              <a:rPr lang="en-US" sz="1600" b="1">
                <a:solidFill>
                  <a:srgbClr val="0000CC"/>
                </a:solidFill>
                <a:cs typeface="Times New Roman" pitchFamily="18" charset="0"/>
              </a:rPr>
              <a:t>			</a:t>
            </a:r>
            <a:r>
              <a:rPr lang="en-US" sz="1600" b="1" u="sng">
                <a:solidFill>
                  <a:srgbClr val="0000CC"/>
                </a:solidFill>
                <a:cs typeface="Times New Roman" pitchFamily="18" charset="0"/>
              </a:rPr>
              <a:t>Scaling</a:t>
            </a:r>
            <a:r>
              <a:rPr lang="en-US" sz="1600" b="1">
                <a:solidFill>
                  <a:srgbClr val="0000CC"/>
                </a:solidFill>
                <a:cs typeface="Times New Roman" pitchFamily="18" charset="0"/>
              </a:rPr>
              <a:t>	</a:t>
            </a:r>
            <a:r>
              <a:rPr lang="en-US" sz="1600" b="1" u="sng">
                <a:solidFill>
                  <a:srgbClr val="0000CC"/>
                </a:solidFill>
                <a:cs typeface="Times New Roman" pitchFamily="18" charset="0"/>
              </a:rPr>
              <a:t>Scaling</a:t>
            </a:r>
            <a:endParaRPr lang="en-US" sz="1600" b="1" u="sng">
              <a:solidFill>
                <a:srgbClr val="FF0000"/>
              </a:solidFill>
            </a:endParaRPr>
          </a:p>
          <a:p>
            <a:pPr algn="l">
              <a:spcBef>
                <a:spcPct val="50000"/>
              </a:spcBef>
            </a:pPr>
            <a:r>
              <a:rPr lang="en-US" sz="1400" b="1" i="1"/>
              <a:t>Width			w	w’ = w/S</a:t>
            </a:r>
          </a:p>
          <a:p>
            <a:pPr algn="l">
              <a:spcBef>
                <a:spcPct val="50000"/>
              </a:spcBef>
            </a:pPr>
            <a:r>
              <a:rPr lang="en-US" sz="1400" b="1" i="1"/>
              <a:t>Spacing			s	s’  = s/S</a:t>
            </a:r>
          </a:p>
          <a:p>
            <a:pPr algn="l">
              <a:spcBef>
                <a:spcPct val="50000"/>
              </a:spcBef>
            </a:pPr>
            <a:r>
              <a:rPr lang="en-US" sz="1400" b="1" i="1"/>
              <a:t>Thickness			t	t’   = t/S</a:t>
            </a:r>
          </a:p>
          <a:p>
            <a:pPr algn="l">
              <a:spcBef>
                <a:spcPct val="50000"/>
              </a:spcBef>
            </a:pPr>
            <a:r>
              <a:rPr lang="en-US" sz="1400" b="1" i="1"/>
              <a:t>Interlayer oxide height	h	h’  = h/S</a:t>
            </a:r>
          </a:p>
          <a:p>
            <a:pPr algn="l">
              <a:spcBef>
                <a:spcPct val="50000"/>
              </a:spcBef>
            </a:pPr>
            <a:endParaRPr lang="en-US" sz="1400" b="1" i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/>
              <a:t>Small Geometry : Interconnect</a:t>
            </a:r>
          </a:p>
        </p:txBody>
      </p:sp>
      <p:graphicFrame>
        <p:nvGraphicFramePr>
          <p:cNvPr id="1049604" name="Object 4"/>
          <p:cNvGraphicFramePr>
            <a:graphicFrameLocks noChangeAspect="1"/>
          </p:cNvGraphicFramePr>
          <p:nvPr>
            <p:ph idx="1"/>
          </p:nvPr>
        </p:nvGraphicFramePr>
        <p:xfrm>
          <a:off x="4408488" y="3303588"/>
          <a:ext cx="292100" cy="393700"/>
        </p:xfrm>
        <a:graphic>
          <a:graphicData uri="http://schemas.openxmlformats.org/presentationml/2006/ole">
            <p:oleObj spid="_x0000_s634882" name="Equation" r:id="rId4" imgW="291960" imgH="393480" progId="">
              <p:embed/>
            </p:oleObj>
          </a:graphicData>
        </a:graphic>
      </p:graphicFrame>
      <p:sp>
        <p:nvSpPr>
          <p:cNvPr id="104960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068388"/>
            <a:ext cx="8150225" cy="4646612"/>
          </a:xfrm>
        </p:spPr>
        <p:txBody>
          <a:bodyPr/>
          <a:lstStyle/>
          <a:p>
            <a:r>
              <a:rPr lang="en-US"/>
              <a:t>Scaling Effect on Interconnect</a:t>
            </a:r>
            <a:br>
              <a:rPr lang="en-US"/>
            </a:br>
            <a:endParaRPr lang="en-US"/>
          </a:p>
          <a:p>
            <a:pPr>
              <a:buFontTx/>
              <a:buNone/>
            </a:pPr>
            <a:r>
              <a:rPr lang="en-US" sz="500"/>
              <a:t/>
            </a:r>
            <a:br>
              <a:rPr lang="en-US" sz="500"/>
            </a:br>
            <a:r>
              <a:rPr lang="en-US" sz="1400" b="0"/>
              <a:t>- Resistance, Capacitance, &amp; Delay</a:t>
            </a:r>
            <a:endParaRPr lang="el-GR" sz="1400" b="0" i="1">
              <a:cs typeface="Arial" charset="0"/>
            </a:endParaRPr>
          </a:p>
        </p:txBody>
      </p:sp>
      <p:sp>
        <p:nvSpPr>
          <p:cNvPr id="1049605" name="Text Box 5"/>
          <p:cNvSpPr txBox="1">
            <a:spLocks noChangeArrowheads="1"/>
          </p:cNvSpPr>
          <p:nvPr/>
        </p:nvSpPr>
        <p:spPr bwMode="auto">
          <a:xfrm>
            <a:off x="5227638" y="2706688"/>
            <a:ext cx="3206750" cy="3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l">
              <a:spcBef>
                <a:spcPct val="50000"/>
              </a:spcBef>
            </a:pPr>
            <a:r>
              <a:rPr lang="en-US" sz="1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Resistance scales following : S</a:t>
            </a:r>
            <a:r>
              <a:rPr lang="en-US" sz="1800" b="1" baseline="30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600" b="1"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graphicFrame>
        <p:nvGraphicFramePr>
          <p:cNvPr id="1049606" name="Object 6"/>
          <p:cNvGraphicFramePr>
            <a:graphicFrameLocks noChangeAspect="1"/>
          </p:cNvGraphicFramePr>
          <p:nvPr/>
        </p:nvGraphicFramePr>
        <p:xfrm>
          <a:off x="3671888" y="2703513"/>
          <a:ext cx="244475" cy="265112"/>
        </p:xfrm>
        <a:graphic>
          <a:graphicData uri="http://schemas.openxmlformats.org/presentationml/2006/ole">
            <p:oleObj spid="_x0000_s634883" name="Equation" r:id="rId5" imgW="152280" imgH="164880" progId="">
              <p:embed/>
            </p:oleObj>
          </a:graphicData>
        </a:graphic>
      </p:graphicFrame>
      <p:graphicFrame>
        <p:nvGraphicFramePr>
          <p:cNvPr id="1049607" name="Object 7"/>
          <p:cNvGraphicFramePr>
            <a:graphicFrameLocks noChangeAspect="1"/>
          </p:cNvGraphicFramePr>
          <p:nvPr/>
        </p:nvGraphicFramePr>
        <p:xfrm>
          <a:off x="4035425" y="2751138"/>
          <a:ext cx="246063" cy="204787"/>
        </p:xfrm>
        <a:graphic>
          <a:graphicData uri="http://schemas.openxmlformats.org/presentationml/2006/ole">
            <p:oleObj spid="_x0000_s634884" name="Equation" r:id="rId6" imgW="152280" imgH="126720" progId="">
              <p:embed/>
            </p:oleObj>
          </a:graphicData>
        </a:graphic>
      </p:graphicFrame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401638" y="3014663"/>
            <a:ext cx="2682875" cy="1841500"/>
            <a:chOff x="286" y="1636"/>
            <a:chExt cx="1690" cy="1160"/>
          </a:xfrm>
        </p:grpSpPr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689" y="2021"/>
              <a:ext cx="1287" cy="490"/>
              <a:chOff x="1728" y="2006"/>
              <a:chExt cx="1287" cy="490"/>
            </a:xfrm>
          </p:grpSpPr>
          <p:sp>
            <p:nvSpPr>
              <p:cNvPr id="1049610" name="Rectangle 10"/>
              <p:cNvSpPr>
                <a:spLocks noChangeArrowheads="1"/>
              </p:cNvSpPr>
              <p:nvPr/>
            </p:nvSpPr>
            <p:spPr bwMode="auto">
              <a:xfrm>
                <a:off x="1728" y="2304"/>
                <a:ext cx="720" cy="192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9611" name="AutoShape 11"/>
              <p:cNvSpPr>
                <a:spLocks noChangeArrowheads="1"/>
              </p:cNvSpPr>
              <p:nvPr/>
            </p:nvSpPr>
            <p:spPr bwMode="auto">
              <a:xfrm rot="8902762">
                <a:off x="2351" y="2170"/>
                <a:ext cx="664" cy="162"/>
              </a:xfrm>
              <a:prstGeom prst="parallelogram">
                <a:avLst>
                  <a:gd name="adj" fmla="val 61140"/>
                </a:avLst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9612" name="AutoShape 12"/>
              <p:cNvSpPr>
                <a:spLocks noChangeArrowheads="1"/>
              </p:cNvSpPr>
              <p:nvPr/>
            </p:nvSpPr>
            <p:spPr bwMode="auto">
              <a:xfrm>
                <a:off x="1728" y="2006"/>
                <a:ext cx="1200" cy="298"/>
              </a:xfrm>
              <a:prstGeom prst="parallelogram">
                <a:avLst>
                  <a:gd name="adj" fmla="val 164019"/>
                </a:avLst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49613" name="Text Box 13"/>
            <p:cNvSpPr txBox="1">
              <a:spLocks noChangeArrowheads="1"/>
            </p:cNvSpPr>
            <p:nvPr/>
          </p:nvSpPr>
          <p:spPr bwMode="auto">
            <a:xfrm>
              <a:off x="681" y="2681"/>
              <a:ext cx="720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/>
                <a:t>w</a:t>
              </a:r>
            </a:p>
          </p:txBody>
        </p:sp>
        <p:sp>
          <p:nvSpPr>
            <p:cNvPr id="1049614" name="Line 14"/>
            <p:cNvSpPr>
              <a:spLocks noChangeShapeType="1"/>
            </p:cNvSpPr>
            <p:nvPr/>
          </p:nvSpPr>
          <p:spPr bwMode="auto">
            <a:xfrm>
              <a:off x="626" y="2159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lg" len="med"/>
              <a:tailEnd type="triangle" w="lg" len="med"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049615" name="Text Box 15"/>
            <p:cNvSpPr txBox="1">
              <a:spLocks noChangeArrowheads="1"/>
            </p:cNvSpPr>
            <p:nvPr/>
          </p:nvSpPr>
          <p:spPr bwMode="auto">
            <a:xfrm>
              <a:off x="286" y="2166"/>
              <a:ext cx="30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/>
                <a:t>t</a:t>
              </a:r>
              <a:endParaRPr lang="en-US" sz="800" b="1"/>
            </a:p>
          </p:txBody>
        </p:sp>
        <p:grpSp>
          <p:nvGrpSpPr>
            <p:cNvPr id="4" name="Group 16"/>
            <p:cNvGrpSpPr>
              <a:grpSpLocks/>
            </p:cNvGrpSpPr>
            <p:nvPr/>
          </p:nvGrpSpPr>
          <p:grpSpPr bwMode="auto">
            <a:xfrm>
              <a:off x="688" y="1833"/>
              <a:ext cx="1287" cy="490"/>
              <a:chOff x="1728" y="2006"/>
              <a:chExt cx="1287" cy="490"/>
            </a:xfrm>
          </p:grpSpPr>
          <p:sp>
            <p:nvSpPr>
              <p:cNvPr id="1049617" name="Rectangle 17"/>
              <p:cNvSpPr>
                <a:spLocks noChangeArrowheads="1"/>
              </p:cNvSpPr>
              <p:nvPr/>
            </p:nvSpPr>
            <p:spPr bwMode="auto">
              <a:xfrm>
                <a:off x="1728" y="2304"/>
                <a:ext cx="720" cy="192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9618" name="AutoShape 18"/>
              <p:cNvSpPr>
                <a:spLocks noChangeArrowheads="1"/>
              </p:cNvSpPr>
              <p:nvPr/>
            </p:nvSpPr>
            <p:spPr bwMode="auto">
              <a:xfrm rot="8902762">
                <a:off x="2351" y="2170"/>
                <a:ext cx="664" cy="162"/>
              </a:xfrm>
              <a:prstGeom prst="parallelogram">
                <a:avLst>
                  <a:gd name="adj" fmla="val 6114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9619" name="AutoShape 19"/>
              <p:cNvSpPr>
                <a:spLocks noChangeArrowheads="1"/>
              </p:cNvSpPr>
              <p:nvPr/>
            </p:nvSpPr>
            <p:spPr bwMode="auto">
              <a:xfrm>
                <a:off x="1728" y="2006"/>
                <a:ext cx="1200" cy="298"/>
              </a:xfrm>
              <a:prstGeom prst="parallelogram">
                <a:avLst>
                  <a:gd name="adj" fmla="val 164019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49620" name="Line 20"/>
            <p:cNvSpPr>
              <a:spLocks noChangeShapeType="1"/>
            </p:cNvSpPr>
            <p:nvPr/>
          </p:nvSpPr>
          <p:spPr bwMode="auto">
            <a:xfrm>
              <a:off x="678" y="2622"/>
              <a:ext cx="72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lg" len="med"/>
              <a:tailEnd type="triangle" w="lg" len="med"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grpSp>
          <p:nvGrpSpPr>
            <p:cNvPr id="5" name="Group 21"/>
            <p:cNvGrpSpPr>
              <a:grpSpLocks/>
            </p:cNvGrpSpPr>
            <p:nvPr/>
          </p:nvGrpSpPr>
          <p:grpSpPr bwMode="auto">
            <a:xfrm>
              <a:off x="689" y="1636"/>
              <a:ext cx="1287" cy="490"/>
              <a:chOff x="1728" y="2006"/>
              <a:chExt cx="1287" cy="490"/>
            </a:xfrm>
          </p:grpSpPr>
          <p:sp>
            <p:nvSpPr>
              <p:cNvPr id="1049622" name="Rectangle 22"/>
              <p:cNvSpPr>
                <a:spLocks noChangeArrowheads="1"/>
              </p:cNvSpPr>
              <p:nvPr/>
            </p:nvSpPr>
            <p:spPr bwMode="auto">
              <a:xfrm>
                <a:off x="1728" y="2304"/>
                <a:ext cx="720" cy="192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9623" name="AutoShape 23"/>
              <p:cNvSpPr>
                <a:spLocks noChangeArrowheads="1"/>
              </p:cNvSpPr>
              <p:nvPr/>
            </p:nvSpPr>
            <p:spPr bwMode="auto">
              <a:xfrm rot="8902762">
                <a:off x="2351" y="2170"/>
                <a:ext cx="664" cy="162"/>
              </a:xfrm>
              <a:prstGeom prst="parallelogram">
                <a:avLst>
                  <a:gd name="adj" fmla="val 61140"/>
                </a:avLst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9624" name="AutoShape 24"/>
              <p:cNvSpPr>
                <a:spLocks noChangeArrowheads="1"/>
              </p:cNvSpPr>
              <p:nvPr/>
            </p:nvSpPr>
            <p:spPr bwMode="auto">
              <a:xfrm>
                <a:off x="1728" y="2006"/>
                <a:ext cx="1200" cy="298"/>
              </a:xfrm>
              <a:prstGeom prst="parallelogram">
                <a:avLst>
                  <a:gd name="adj" fmla="val 164019"/>
                </a:avLst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49625" name="Line 25"/>
            <p:cNvSpPr>
              <a:spLocks noChangeShapeType="1"/>
            </p:cNvSpPr>
            <p:nvPr/>
          </p:nvSpPr>
          <p:spPr bwMode="auto">
            <a:xfrm>
              <a:off x="627" y="2344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lg" len="med"/>
              <a:tailEnd type="triangle" w="lg" len="med"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049626" name="Text Box 26"/>
            <p:cNvSpPr txBox="1">
              <a:spLocks noChangeArrowheads="1"/>
            </p:cNvSpPr>
            <p:nvPr/>
          </p:nvSpPr>
          <p:spPr bwMode="auto">
            <a:xfrm>
              <a:off x="325" y="2357"/>
              <a:ext cx="244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/>
                <a:t>h</a:t>
              </a:r>
              <a:endParaRPr lang="en-US" sz="800" b="1"/>
            </a:p>
          </p:txBody>
        </p:sp>
        <p:sp>
          <p:nvSpPr>
            <p:cNvPr id="1049627" name="Line 27"/>
            <p:cNvSpPr>
              <a:spLocks noChangeShapeType="1"/>
            </p:cNvSpPr>
            <p:nvPr/>
          </p:nvSpPr>
          <p:spPr bwMode="auto">
            <a:xfrm>
              <a:off x="627" y="1958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lg" len="med"/>
              <a:tailEnd type="triangle" w="lg" len="med"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049628" name="Text Box 28"/>
            <p:cNvSpPr txBox="1">
              <a:spLocks noChangeArrowheads="1"/>
            </p:cNvSpPr>
            <p:nvPr/>
          </p:nvSpPr>
          <p:spPr bwMode="auto">
            <a:xfrm>
              <a:off x="287" y="1965"/>
              <a:ext cx="30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/>
                <a:t>h</a:t>
              </a:r>
              <a:endParaRPr lang="en-US" sz="800" b="1"/>
            </a:p>
          </p:txBody>
        </p:sp>
      </p:grpSp>
      <p:graphicFrame>
        <p:nvGraphicFramePr>
          <p:cNvPr id="1049629" name="Object 29"/>
          <p:cNvGraphicFramePr>
            <a:graphicFrameLocks noChangeAspect="1"/>
          </p:cNvGraphicFramePr>
          <p:nvPr/>
        </p:nvGraphicFramePr>
        <p:xfrm>
          <a:off x="4479925" y="3679825"/>
          <a:ext cx="298450" cy="665163"/>
        </p:xfrm>
        <a:graphic>
          <a:graphicData uri="http://schemas.openxmlformats.org/presentationml/2006/ole">
            <p:oleObj spid="_x0000_s634885" name="Equation" r:id="rId7" imgW="177480" imgH="393480" progId="">
              <p:embed/>
            </p:oleObj>
          </a:graphicData>
        </a:graphic>
      </p:graphicFrame>
      <p:sp>
        <p:nvSpPr>
          <p:cNvPr id="1049630" name="Text Box 30"/>
          <p:cNvSpPr txBox="1">
            <a:spLocks noChangeArrowheads="1"/>
          </p:cNvSpPr>
          <p:nvPr/>
        </p:nvSpPr>
        <p:spPr bwMode="auto">
          <a:xfrm>
            <a:off x="5254625" y="3806825"/>
            <a:ext cx="3206750" cy="36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l">
              <a:spcBef>
                <a:spcPct val="50000"/>
              </a:spcBef>
            </a:pPr>
            <a:r>
              <a:rPr lang="en-US" sz="1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Capacitance scales following : 1</a:t>
            </a:r>
            <a:endParaRPr lang="en-US" sz="1600" b="1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49631" name="Object 31"/>
          <p:cNvGraphicFramePr>
            <a:graphicFrameLocks noChangeAspect="1"/>
          </p:cNvGraphicFramePr>
          <p:nvPr/>
        </p:nvGraphicFramePr>
        <p:xfrm>
          <a:off x="3654425" y="3813175"/>
          <a:ext cx="244475" cy="285750"/>
        </p:xfrm>
        <a:graphic>
          <a:graphicData uri="http://schemas.openxmlformats.org/presentationml/2006/ole">
            <p:oleObj spid="_x0000_s634886" name="Equation" r:id="rId8" imgW="152280" imgH="177480" progId="">
              <p:embed/>
            </p:oleObj>
          </a:graphicData>
        </a:graphic>
      </p:graphicFrame>
      <p:graphicFrame>
        <p:nvGraphicFramePr>
          <p:cNvPr id="1049632" name="Object 32"/>
          <p:cNvGraphicFramePr>
            <a:graphicFrameLocks noChangeAspect="1"/>
          </p:cNvGraphicFramePr>
          <p:nvPr/>
        </p:nvGraphicFramePr>
        <p:xfrm>
          <a:off x="4017963" y="3870325"/>
          <a:ext cx="246062" cy="204788"/>
        </p:xfrm>
        <a:graphic>
          <a:graphicData uri="http://schemas.openxmlformats.org/presentationml/2006/ole">
            <p:oleObj spid="_x0000_s634887" name="Equation" r:id="rId9" imgW="152280" imgH="126720" progId="">
              <p:embed/>
            </p:oleObj>
          </a:graphicData>
        </a:graphic>
      </p:graphicFrame>
      <p:graphicFrame>
        <p:nvGraphicFramePr>
          <p:cNvPr id="1049633" name="Object 33"/>
          <p:cNvGraphicFramePr>
            <a:graphicFrameLocks noChangeAspect="1"/>
          </p:cNvGraphicFramePr>
          <p:nvPr/>
        </p:nvGraphicFramePr>
        <p:xfrm>
          <a:off x="4387850" y="4816475"/>
          <a:ext cx="449263" cy="665163"/>
        </p:xfrm>
        <a:graphic>
          <a:graphicData uri="http://schemas.openxmlformats.org/presentationml/2006/ole">
            <p:oleObj spid="_x0000_s634888" name="Equation" r:id="rId10" imgW="266400" imgH="393480" progId="">
              <p:embed/>
            </p:oleObj>
          </a:graphicData>
        </a:graphic>
      </p:graphicFrame>
      <p:sp>
        <p:nvSpPr>
          <p:cNvPr id="1049634" name="Text Box 34"/>
          <p:cNvSpPr txBox="1">
            <a:spLocks noChangeArrowheads="1"/>
          </p:cNvSpPr>
          <p:nvPr/>
        </p:nvSpPr>
        <p:spPr bwMode="auto">
          <a:xfrm>
            <a:off x="5300663" y="4953000"/>
            <a:ext cx="3206750" cy="36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l">
              <a:spcBef>
                <a:spcPct val="50000"/>
              </a:spcBef>
            </a:pPr>
            <a:r>
              <a:rPr lang="en-US" sz="1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Delay scales following : S</a:t>
            </a:r>
            <a:r>
              <a:rPr lang="en-US" sz="1800" b="1" baseline="30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600" b="1"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graphicFrame>
        <p:nvGraphicFramePr>
          <p:cNvPr id="1049635" name="Object 35"/>
          <p:cNvGraphicFramePr>
            <a:graphicFrameLocks noChangeAspect="1"/>
          </p:cNvGraphicFramePr>
          <p:nvPr/>
        </p:nvGraphicFramePr>
        <p:xfrm>
          <a:off x="3587750" y="4908550"/>
          <a:ext cx="346075" cy="366713"/>
        </p:xfrm>
        <a:graphic>
          <a:graphicData uri="http://schemas.openxmlformats.org/presentationml/2006/ole">
            <p:oleObj spid="_x0000_s634889" name="Equation" r:id="rId11" imgW="215640" imgH="228600" progId="">
              <p:embed/>
            </p:oleObj>
          </a:graphicData>
        </a:graphic>
      </p:graphicFrame>
      <p:graphicFrame>
        <p:nvGraphicFramePr>
          <p:cNvPr id="1049636" name="Object 36"/>
          <p:cNvGraphicFramePr>
            <a:graphicFrameLocks noChangeAspect="1"/>
          </p:cNvGraphicFramePr>
          <p:nvPr/>
        </p:nvGraphicFramePr>
        <p:xfrm>
          <a:off x="4002088" y="5006975"/>
          <a:ext cx="246062" cy="204788"/>
        </p:xfrm>
        <a:graphic>
          <a:graphicData uri="http://schemas.openxmlformats.org/presentationml/2006/ole">
            <p:oleObj spid="_x0000_s634890" name="Equation" r:id="rId12" imgW="152280" imgH="126720" progId="">
              <p:embed/>
            </p:oleObj>
          </a:graphicData>
        </a:graphic>
      </p:graphicFrame>
      <p:sp>
        <p:nvSpPr>
          <p:cNvPr id="1049637" name="Text Box 37"/>
          <p:cNvSpPr txBox="1">
            <a:spLocks noChangeArrowheads="1"/>
          </p:cNvSpPr>
          <p:nvPr/>
        </p:nvSpPr>
        <p:spPr bwMode="auto">
          <a:xfrm>
            <a:off x="6435725" y="3135313"/>
            <a:ext cx="1304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l">
              <a:spcBef>
                <a:spcPct val="50000"/>
              </a:spcBef>
            </a:pPr>
            <a:r>
              <a:rPr lang="en-US" sz="1800" b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Horrible!!!</a:t>
            </a:r>
          </a:p>
        </p:txBody>
      </p:sp>
      <p:sp>
        <p:nvSpPr>
          <p:cNvPr id="1049638" name="Text Box 38"/>
          <p:cNvSpPr txBox="1">
            <a:spLocks noChangeArrowheads="1"/>
          </p:cNvSpPr>
          <p:nvPr/>
        </p:nvSpPr>
        <p:spPr bwMode="auto">
          <a:xfrm>
            <a:off x="6340475" y="4192588"/>
            <a:ext cx="1304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OK</a:t>
            </a:r>
          </a:p>
        </p:txBody>
      </p:sp>
      <p:sp>
        <p:nvSpPr>
          <p:cNvPr id="1049639" name="Text Box 39"/>
          <p:cNvSpPr txBox="1">
            <a:spLocks noChangeArrowheads="1"/>
          </p:cNvSpPr>
          <p:nvPr/>
        </p:nvSpPr>
        <p:spPr bwMode="auto">
          <a:xfrm>
            <a:off x="6464300" y="5338763"/>
            <a:ext cx="1304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l">
              <a:spcBef>
                <a:spcPct val="50000"/>
              </a:spcBef>
            </a:pPr>
            <a:r>
              <a:rPr lang="en-US" sz="1800" b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Horrible!!!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8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/>
              <a:t>Small Geometry : Interconnect</a:t>
            </a:r>
          </a:p>
        </p:txBody>
      </p:sp>
      <p:sp>
        <p:nvSpPr>
          <p:cNvPr id="10680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Interconnect Delay</a:t>
            </a:r>
            <a:br>
              <a:rPr lang="en-US"/>
            </a:br>
            <a:r>
              <a:rPr lang="en-US"/>
              <a:t> </a:t>
            </a:r>
            <a:br>
              <a:rPr lang="en-US"/>
            </a:br>
            <a:r>
              <a:rPr lang="en-US" sz="1400" b="0"/>
              <a:t>- Device delay scales following </a:t>
            </a:r>
            <a:r>
              <a:rPr lang="en-US" sz="1400" b="0">
                <a:solidFill>
                  <a:srgbClr val="FF0000"/>
                </a:solidFill>
              </a:rPr>
              <a:t>1/S</a:t>
            </a: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>- Interconnect delay scales following </a:t>
            </a:r>
            <a:r>
              <a:rPr lang="en-US" sz="1400" b="0">
                <a:solidFill>
                  <a:srgbClr val="FF0000"/>
                </a:solidFill>
              </a:rPr>
              <a:t>S</a:t>
            </a:r>
            <a:r>
              <a:rPr lang="en-US" sz="1400" b="0" baseline="30000">
                <a:solidFill>
                  <a:srgbClr val="FF0000"/>
                </a:solidFill>
              </a:rPr>
              <a:t>2</a:t>
            </a:r>
            <a:r>
              <a:rPr lang="en-US" sz="1400" b="0"/>
              <a:t> </a:t>
            </a:r>
          </a:p>
        </p:txBody>
      </p:sp>
      <p:pic>
        <p:nvPicPr>
          <p:cNvPr id="1068036" name="Picture 4" descr="figure_interconnect_dela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60575" y="2484438"/>
            <a:ext cx="5459413" cy="3148012"/>
          </a:xfrm>
          <a:prstGeom prst="rect">
            <a:avLst/>
          </a:prstGeom>
          <a:noFill/>
        </p:spPr>
      </p:pic>
      <p:sp>
        <p:nvSpPr>
          <p:cNvPr id="1068037" name="Text Box 5"/>
          <p:cNvSpPr txBox="1">
            <a:spLocks noChangeArrowheads="1"/>
          </p:cNvSpPr>
          <p:nvPr/>
        </p:nvSpPr>
        <p:spPr bwMode="auto">
          <a:xfrm>
            <a:off x="1855788" y="5678488"/>
            <a:ext cx="4495800" cy="41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l">
              <a:spcBef>
                <a:spcPct val="50000"/>
              </a:spcBef>
            </a:pPr>
            <a:r>
              <a:rPr lang="en-US" sz="1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Interconnect Delay Dominates below 0.25um</a:t>
            </a:r>
            <a:endParaRPr lang="en-US" sz="16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Energy Bands</a:t>
            </a:r>
          </a:p>
        </p:txBody>
      </p:sp>
      <p:sp>
        <p:nvSpPr>
          <p:cNvPr id="521219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 wrap="none"/>
          <a:lstStyle/>
          <a:p>
            <a:pPr>
              <a:spcBef>
                <a:spcPct val="0"/>
              </a:spcBef>
            </a:pPr>
            <a:r>
              <a:rPr lang="en-US" sz="1600"/>
              <a:t>Fermi Level</a:t>
            </a:r>
            <a:br>
              <a:rPr lang="en-US" sz="160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>- the Fermi Level (or energy) represents an energy level that at absolute zero:</a:t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> 	- all bands below this level are filled</a:t>
            </a:r>
            <a:br>
              <a:rPr lang="en-US" b="0"/>
            </a:br>
            <a:r>
              <a:rPr lang="en-US" b="0"/>
              <a:t> 	- all bands above this level are unfilled</a:t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>- the Fermi Level at room temperatures is the energy at which the probability of a state being occupied</a:t>
            </a:r>
            <a:br>
              <a:rPr lang="en-US" b="0"/>
            </a:br>
            <a:r>
              <a:rPr lang="en-US" b="0"/>
              <a:t>  has fallen to 0.5</a:t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>- at higher temperatures, in order for an electron to be used as current, it needs to have </a:t>
            </a:r>
            <a:br>
              <a:rPr lang="en-US" b="0"/>
            </a:br>
            <a:r>
              <a:rPr lang="en-US" b="0"/>
              <a:t>  an energy level close to the Fermi Level</a:t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>- this can also be thought of as </a:t>
            </a:r>
            <a:br>
              <a:rPr lang="en-US" b="0"/>
            </a:br>
            <a:r>
              <a:rPr lang="en-US" b="0"/>
              <a:t>  the equilibrium point of the material</a:t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>	  </a:t>
            </a:r>
            <a:br>
              <a:rPr lang="en-US" b="0"/>
            </a:br>
            <a:endParaRPr lang="en-US" b="0"/>
          </a:p>
        </p:txBody>
      </p:sp>
      <p:pic>
        <p:nvPicPr>
          <p:cNvPr id="521224" name="Picture 8" descr="Eband_Fermi_Leve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7788" y="3897313"/>
            <a:ext cx="4918075" cy="21732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/>
              <a:t>Small Geometry : Interconnect</a:t>
            </a:r>
          </a:p>
        </p:txBody>
      </p:sp>
      <p:graphicFrame>
        <p:nvGraphicFramePr>
          <p:cNvPr id="1070084" name="Object 4"/>
          <p:cNvGraphicFramePr>
            <a:graphicFrameLocks noChangeAspect="1"/>
          </p:cNvGraphicFramePr>
          <p:nvPr>
            <p:ph idx="1"/>
          </p:nvPr>
        </p:nvGraphicFramePr>
        <p:xfrm>
          <a:off x="4408488" y="3303588"/>
          <a:ext cx="292100" cy="393700"/>
        </p:xfrm>
        <a:graphic>
          <a:graphicData uri="http://schemas.openxmlformats.org/presentationml/2006/ole">
            <p:oleObj spid="_x0000_s635906" name="Equation" r:id="rId4" imgW="291960" imgH="393480" progId="">
              <p:embed/>
            </p:oleObj>
          </a:graphicData>
        </a:graphic>
      </p:graphicFrame>
      <p:sp>
        <p:nvSpPr>
          <p:cNvPr id="107008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068388"/>
            <a:ext cx="8150225" cy="4646612"/>
          </a:xfrm>
        </p:spPr>
        <p:txBody>
          <a:bodyPr/>
          <a:lstStyle/>
          <a:p>
            <a:r>
              <a:rPr lang="en-US"/>
              <a:t>Interconnect Delay</a:t>
            </a:r>
            <a:br>
              <a:rPr lang="en-US"/>
            </a:br>
            <a:endParaRPr lang="en-US"/>
          </a:p>
          <a:p>
            <a:pPr>
              <a:buFontTx/>
              <a:buNone/>
            </a:pPr>
            <a:r>
              <a:rPr lang="en-US" sz="500"/>
              <a:t/>
            </a:r>
            <a:br>
              <a:rPr lang="en-US" sz="500"/>
            </a:br>
            <a:r>
              <a:rPr lang="en-US" sz="1400" b="0"/>
              <a:t>- DSM Interconnect doesn’t full scale due to resistance:</a:t>
            </a:r>
          </a:p>
          <a:p>
            <a:pPr>
              <a:buFontTx/>
              <a:buNone/>
            </a:pP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>- Interconnect structures are becoming “tall”</a:t>
            </a:r>
          </a:p>
          <a:p>
            <a:pPr>
              <a:buFontTx/>
              <a:buNone/>
            </a:pPr>
            <a:endParaRPr lang="en-US" sz="1400" b="0"/>
          </a:p>
          <a:p>
            <a:pPr>
              <a:buFontTx/>
              <a:buNone/>
            </a:pPr>
            <a:r>
              <a:rPr lang="en-US" sz="1400" b="0"/>
              <a:t>	- Moving up the Z-axis decreases density</a:t>
            </a:r>
            <a:endParaRPr lang="el-GR" sz="1400" b="0" i="1">
              <a:cs typeface="Arial" charset="0"/>
            </a:endParaRPr>
          </a:p>
        </p:txBody>
      </p:sp>
      <p:graphicFrame>
        <p:nvGraphicFramePr>
          <p:cNvPr id="1070085" name="Object 5"/>
          <p:cNvGraphicFramePr>
            <a:graphicFrameLocks noChangeAspect="1"/>
          </p:cNvGraphicFramePr>
          <p:nvPr/>
        </p:nvGraphicFramePr>
        <p:xfrm>
          <a:off x="2457450" y="4022725"/>
          <a:ext cx="244475" cy="265113"/>
        </p:xfrm>
        <a:graphic>
          <a:graphicData uri="http://schemas.openxmlformats.org/presentationml/2006/ole">
            <p:oleObj spid="_x0000_s635907" name="Equation" r:id="rId5" imgW="152280" imgH="164880" progId="">
              <p:embed/>
            </p:oleObj>
          </a:graphicData>
        </a:graphic>
      </p:graphicFrame>
      <p:graphicFrame>
        <p:nvGraphicFramePr>
          <p:cNvPr id="1070086" name="Object 6"/>
          <p:cNvGraphicFramePr>
            <a:graphicFrameLocks noChangeAspect="1"/>
          </p:cNvGraphicFramePr>
          <p:nvPr/>
        </p:nvGraphicFramePr>
        <p:xfrm>
          <a:off x="2820988" y="4070350"/>
          <a:ext cx="246062" cy="204788"/>
        </p:xfrm>
        <a:graphic>
          <a:graphicData uri="http://schemas.openxmlformats.org/presentationml/2006/ole">
            <p:oleObj spid="_x0000_s635908" name="Equation" r:id="rId6" imgW="152280" imgH="126720" progId="">
              <p:embed/>
            </p:oleObj>
          </a:graphicData>
        </a:graphic>
      </p:graphicFrame>
      <p:pic>
        <p:nvPicPr>
          <p:cNvPr id="1070087" name="Picture 7" descr="figure_interconnect_xsection"/>
          <p:cNvPicPr>
            <a:picLocks noChangeAspect="1" noChangeArrowheads="1"/>
          </p:cNvPicPr>
          <p:nvPr/>
        </p:nvPicPr>
        <p:blipFill>
          <a:blip r:embed="rId7" cstate="print"/>
          <a:srcRect t="2704"/>
          <a:stretch>
            <a:fillRect/>
          </a:stretch>
        </p:blipFill>
        <p:spPr bwMode="auto">
          <a:xfrm>
            <a:off x="5795963" y="1916113"/>
            <a:ext cx="2540000" cy="34845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2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/>
              <a:t>Small Geometry : Interconnect</a:t>
            </a:r>
          </a:p>
        </p:txBody>
      </p:sp>
      <p:sp>
        <p:nvSpPr>
          <p:cNvPr id="10721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Interconnect Delay</a:t>
            </a:r>
            <a:br>
              <a:rPr lang="en-US"/>
            </a:br>
            <a:endParaRPr lang="en-US"/>
          </a:p>
          <a:p>
            <a:pPr>
              <a:buFontTx/>
              <a:buNone/>
            </a:pPr>
            <a:r>
              <a:rPr lang="en-US" sz="500"/>
              <a:t/>
            </a:r>
            <a:br>
              <a:rPr lang="en-US" sz="500"/>
            </a:br>
            <a:r>
              <a:rPr lang="en-US" sz="1400" b="0"/>
              <a:t>- Repeaters are used to make the “delay vs. length” linear</a:t>
            </a:r>
          </a:p>
          <a:p>
            <a:pPr>
              <a:buFontTx/>
              <a:buNone/>
            </a:pP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>- Repeaters take power</a:t>
            </a:r>
          </a:p>
          <a:p>
            <a:pPr>
              <a:buFontTx/>
              <a:buNone/>
            </a:pPr>
            <a:endParaRPr lang="en-US" sz="1400" b="0"/>
          </a:p>
          <a:p>
            <a:pPr>
              <a:buFontTx/>
              <a:buNone/>
            </a:pPr>
            <a:r>
              <a:rPr lang="en-US" sz="1400" b="0"/>
              <a:t>	- Repeaters require diffusion layer access</a:t>
            </a:r>
            <a:endParaRPr lang="el-GR" sz="1400" b="0" i="1">
              <a:cs typeface="Arial" charset="0"/>
            </a:endParaRPr>
          </a:p>
        </p:txBody>
      </p:sp>
      <p:pic>
        <p:nvPicPr>
          <p:cNvPr id="1072132" name="Picture 4" descr="Fig1_repea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62138" y="3970338"/>
            <a:ext cx="5529262" cy="682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6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/>
              <a:t>Small Geometry : Interconnect</a:t>
            </a:r>
          </a:p>
        </p:txBody>
      </p:sp>
      <p:sp>
        <p:nvSpPr>
          <p:cNvPr id="10762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On-Chip vs. Off-Chip Performance Mismatch</a:t>
            </a:r>
            <a:br>
              <a:rPr lang="en-US"/>
            </a:br>
            <a:r>
              <a:rPr lang="en-US"/>
              <a:t> </a:t>
            </a:r>
            <a:br>
              <a:rPr lang="en-US"/>
            </a:br>
            <a:r>
              <a:rPr lang="en-US" sz="1400" b="0"/>
              <a:t>- On-Chip and Off-Chip Features are not scaling at the same rate</a:t>
            </a:r>
          </a:p>
        </p:txBody>
      </p:sp>
      <p:pic>
        <p:nvPicPr>
          <p:cNvPr id="1076228" name="Picture 4" descr="fig_leadframe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32125" y="2368550"/>
            <a:ext cx="2457450" cy="2463800"/>
          </a:xfrm>
          <a:prstGeom prst="rect">
            <a:avLst/>
          </a:prstGeom>
          <a:noFill/>
        </p:spPr>
      </p:pic>
      <p:sp>
        <p:nvSpPr>
          <p:cNvPr id="1076229" name="Rectangle 5"/>
          <p:cNvSpPr>
            <a:spLocks noChangeArrowheads="1"/>
          </p:cNvSpPr>
          <p:nvPr/>
        </p:nvSpPr>
        <p:spPr bwMode="auto">
          <a:xfrm>
            <a:off x="617538" y="4800600"/>
            <a:ext cx="3371850" cy="98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r>
              <a:rPr lang="en-US" sz="1400" u="sng">
                <a:solidFill>
                  <a:srgbClr val="FF0000"/>
                </a:solidFill>
                <a:cs typeface="Times New Roman" pitchFamily="18" charset="0"/>
              </a:rPr>
              <a:t>On-Chip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sz="1400">
                <a:solidFill>
                  <a:srgbClr val="FF0000"/>
                </a:solidFill>
                <a:cs typeface="Times New Roman" pitchFamily="18" charset="0"/>
              </a:rPr>
              <a:t> - f &gt; 4GHz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sz="1400">
                <a:solidFill>
                  <a:srgbClr val="FF0000"/>
                </a:solidFill>
                <a:cs typeface="Times New Roman" pitchFamily="18" charset="0"/>
              </a:rPr>
              <a:t> - signal count scales exponentially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sz="1400">
                <a:solidFill>
                  <a:srgbClr val="FF0000"/>
                </a:solidFill>
                <a:cs typeface="Times New Roman" pitchFamily="18" charset="0"/>
              </a:rPr>
              <a:t> - Cheap</a:t>
            </a:r>
            <a:br>
              <a:rPr lang="en-US" sz="1400">
                <a:solidFill>
                  <a:srgbClr val="FF0000"/>
                </a:solidFill>
                <a:cs typeface="Times New Roman" pitchFamily="18" charset="0"/>
              </a:rPr>
            </a:br>
            <a:endParaRPr lang="en-US" sz="140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1076230" name="Line 6"/>
          <p:cNvSpPr>
            <a:spLocks noChangeShapeType="1"/>
          </p:cNvSpPr>
          <p:nvPr/>
        </p:nvSpPr>
        <p:spPr bwMode="auto">
          <a:xfrm flipH="1">
            <a:off x="1655763" y="3551238"/>
            <a:ext cx="2133600" cy="12954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76231" name="Oval 7"/>
          <p:cNvSpPr>
            <a:spLocks noChangeArrowheads="1"/>
          </p:cNvSpPr>
          <p:nvPr/>
        </p:nvSpPr>
        <p:spPr bwMode="auto">
          <a:xfrm>
            <a:off x="3794125" y="3206750"/>
            <a:ext cx="814388" cy="744538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76232" name="Oval 8"/>
          <p:cNvSpPr>
            <a:spLocks noChangeArrowheads="1"/>
          </p:cNvSpPr>
          <p:nvPr/>
        </p:nvSpPr>
        <p:spPr bwMode="auto">
          <a:xfrm>
            <a:off x="4784725" y="2597150"/>
            <a:ext cx="814388" cy="1981200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76233" name="Line 9"/>
          <p:cNvSpPr>
            <a:spLocks noChangeShapeType="1"/>
          </p:cNvSpPr>
          <p:nvPr/>
        </p:nvSpPr>
        <p:spPr bwMode="auto">
          <a:xfrm>
            <a:off x="5549900" y="3971925"/>
            <a:ext cx="990600" cy="6096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76234" name="Rectangle 10"/>
          <p:cNvSpPr>
            <a:spLocks noChangeArrowheads="1"/>
          </p:cNvSpPr>
          <p:nvPr/>
        </p:nvSpPr>
        <p:spPr bwMode="auto">
          <a:xfrm>
            <a:off x="5472113" y="4783138"/>
            <a:ext cx="3365500" cy="98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r>
              <a:rPr lang="en-US" sz="1400" u="sng">
                <a:solidFill>
                  <a:srgbClr val="0000CC"/>
                </a:solidFill>
                <a:cs typeface="Times New Roman" pitchFamily="18" charset="0"/>
              </a:rPr>
              <a:t>Off-Chip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sz="1400">
                <a:solidFill>
                  <a:srgbClr val="0000CC"/>
                </a:solidFill>
                <a:cs typeface="Times New Roman" pitchFamily="18" charset="0"/>
              </a:rPr>
              <a:t> - f &lt; 2GHz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sz="1400">
                <a:solidFill>
                  <a:srgbClr val="0000CC"/>
                </a:solidFill>
                <a:cs typeface="Times New Roman" pitchFamily="18" charset="0"/>
              </a:rPr>
              <a:t> - signal count scales linearly (if that!)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sz="1400">
                <a:solidFill>
                  <a:srgbClr val="0000CC"/>
                </a:solidFill>
                <a:cs typeface="Times New Roman" pitchFamily="18" charset="0"/>
              </a:rPr>
              <a:t> - Expensive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/>
              <a:t>Small Geometry : Interconnect</a:t>
            </a:r>
          </a:p>
        </p:txBody>
      </p:sp>
      <p:sp>
        <p:nvSpPr>
          <p:cNvPr id="10741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On-Chip vs. Off-Chip Performance Mismatch</a:t>
            </a:r>
            <a:br>
              <a:rPr lang="en-US"/>
            </a:br>
            <a:r>
              <a:rPr lang="en-US"/>
              <a:t> </a:t>
            </a:r>
            <a:br>
              <a:rPr lang="en-US"/>
            </a:br>
            <a:r>
              <a:rPr lang="en-US" sz="1400" b="0"/>
              <a:t>	- Getting data off-chip is the system bottleneck</a:t>
            </a:r>
          </a:p>
          <a:p>
            <a:pPr>
              <a:buFontTx/>
              <a:buNone/>
            </a:pPr>
            <a:endParaRPr lang="en-US" sz="1400" b="0"/>
          </a:p>
        </p:txBody>
      </p:sp>
      <p:pic>
        <p:nvPicPr>
          <p:cNvPr id="1074180" name="Picture 4" descr="figure_core_v_bus_frequenc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8538" y="2133600"/>
            <a:ext cx="4468812" cy="3562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1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/>
              <a:t>Small Geometry : Power</a:t>
            </a:r>
          </a:p>
        </p:txBody>
      </p:sp>
      <p:sp>
        <p:nvSpPr>
          <p:cNvPr id="10618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Power Consumption</a:t>
            </a:r>
            <a:br>
              <a:rPr lang="en-US"/>
            </a:br>
            <a:r>
              <a:rPr lang="en-US"/>
              <a:t> </a:t>
            </a:r>
            <a:br>
              <a:rPr lang="en-US"/>
            </a:br>
            <a:r>
              <a:rPr lang="en-US" sz="1400" b="0"/>
              <a:t>- Dynamic Power scales at </a:t>
            </a:r>
            <a:r>
              <a:rPr lang="en-US" sz="1400" b="0">
                <a:solidFill>
                  <a:srgbClr val="FF0000"/>
                </a:solidFill>
              </a:rPr>
              <a:t>1/S</a:t>
            </a:r>
            <a:r>
              <a:rPr lang="en-US" sz="1400" b="0" baseline="30000">
                <a:solidFill>
                  <a:srgbClr val="FF0000"/>
                </a:solidFill>
              </a:rPr>
              <a:t>2</a:t>
            </a:r>
            <a:r>
              <a:rPr lang="en-US" sz="1400" b="0" baseline="30000"/>
              <a:t> </a:t>
            </a:r>
            <a:r>
              <a:rPr lang="en-US" sz="1400" b="0"/>
              <a:t> under “Full Scaling”</a:t>
            </a:r>
          </a:p>
          <a:p>
            <a:pPr>
              <a:buFontTx/>
              <a:buNone/>
            </a:pPr>
            <a:r>
              <a:rPr lang="en-US" sz="1400" b="0"/>
              <a:t>				</a:t>
            </a:r>
            <a:r>
              <a:rPr lang="en-US" sz="1400" b="0">
                <a:solidFill>
                  <a:srgbClr val="0000CC"/>
                </a:solidFill>
              </a:rPr>
              <a:t>but…</a:t>
            </a:r>
          </a:p>
          <a:p>
            <a:pPr>
              <a:buFontTx/>
              <a:buNone/>
            </a:pPr>
            <a:r>
              <a:rPr lang="en-US" sz="1400" b="0"/>
              <a:t>	- Full Scaling is impractical so we don’t get full </a:t>
            </a:r>
            <a:r>
              <a:rPr lang="en-US" sz="1400" b="0">
                <a:solidFill>
                  <a:srgbClr val="FF0000"/>
                </a:solidFill>
              </a:rPr>
              <a:t>1/S</a:t>
            </a:r>
            <a:r>
              <a:rPr lang="en-US" sz="1400" b="0" baseline="30000">
                <a:solidFill>
                  <a:srgbClr val="FF0000"/>
                </a:solidFill>
              </a:rPr>
              <a:t>2</a:t>
            </a:r>
            <a:r>
              <a:rPr lang="en-US" sz="1400" b="0">
                <a:solidFill>
                  <a:srgbClr val="FF0000"/>
                </a:solidFill>
              </a:rPr>
              <a:t> </a:t>
            </a:r>
            <a:r>
              <a:rPr lang="en-US" sz="1400" b="0"/>
              <a:t>scaling</a:t>
            </a:r>
            <a:br>
              <a:rPr lang="en-US" sz="1400" b="0"/>
            </a:br>
            <a:r>
              <a:rPr lang="en-US" sz="1400" b="0"/>
              <a:t>- Die sizes are increasing </a:t>
            </a:r>
            <a:r>
              <a:rPr lang="en-US" sz="1400" b="0">
                <a:solidFill>
                  <a:srgbClr val="FF0000"/>
                </a:solidFill>
              </a:rPr>
              <a:t>~25%</a:t>
            </a:r>
            <a:r>
              <a:rPr lang="en-US" sz="1400" b="0"/>
              <a:t> per generation</a:t>
            </a:r>
          </a:p>
        </p:txBody>
      </p:sp>
      <p:pic>
        <p:nvPicPr>
          <p:cNvPr id="1061892" name="Picture 4" descr="figure_power_predict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4675" y="3152775"/>
            <a:ext cx="4073525" cy="26463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61893" name="Picture 5" descr="figure_power_plot_real"/>
          <p:cNvPicPr>
            <a:picLocks noChangeAspect="1" noChangeArrowheads="1"/>
          </p:cNvPicPr>
          <p:nvPr/>
        </p:nvPicPr>
        <p:blipFill>
          <a:blip r:embed="rId4" cstate="print"/>
          <a:srcRect t="12057"/>
          <a:stretch>
            <a:fillRect/>
          </a:stretch>
        </p:blipFill>
        <p:spPr bwMode="auto">
          <a:xfrm>
            <a:off x="4951413" y="3130550"/>
            <a:ext cx="3729037" cy="2720975"/>
          </a:xfrm>
          <a:prstGeom prst="rect">
            <a:avLst/>
          </a:prstGeom>
          <a:noFill/>
        </p:spPr>
      </p:pic>
      <p:sp>
        <p:nvSpPr>
          <p:cNvPr id="1061894" name="Text Box 6"/>
          <p:cNvSpPr txBox="1">
            <a:spLocks noChangeArrowheads="1"/>
          </p:cNvSpPr>
          <p:nvPr/>
        </p:nvSpPr>
        <p:spPr bwMode="auto">
          <a:xfrm>
            <a:off x="1730375" y="5762625"/>
            <a:ext cx="1716088" cy="36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l">
              <a:spcBef>
                <a:spcPct val="50000"/>
              </a:spcBef>
            </a:pPr>
            <a:r>
              <a:rPr lang="en-US" sz="1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2000 Prediction</a:t>
            </a:r>
            <a:endParaRPr lang="en-US" sz="16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61895" name="Text Box 7"/>
          <p:cNvSpPr txBox="1">
            <a:spLocks noChangeArrowheads="1"/>
          </p:cNvSpPr>
          <p:nvPr/>
        </p:nvSpPr>
        <p:spPr bwMode="auto">
          <a:xfrm>
            <a:off x="5903913" y="5799138"/>
            <a:ext cx="1716087" cy="3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Actual</a:t>
            </a:r>
            <a:endParaRPr lang="en-US" sz="16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3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/>
              <a:t>Small Geometry : Power</a:t>
            </a:r>
          </a:p>
        </p:txBody>
      </p:sp>
      <p:sp>
        <p:nvSpPr>
          <p:cNvPr id="10639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Power Consumption</a:t>
            </a:r>
            <a:br>
              <a:rPr lang="en-US"/>
            </a:br>
            <a:r>
              <a:rPr lang="en-US"/>
              <a:t> </a:t>
            </a:r>
          </a:p>
          <a:p>
            <a:pPr>
              <a:buFontTx/>
              <a:buNone/>
            </a:pPr>
            <a:r>
              <a:rPr lang="en-US" sz="1400" b="0"/>
              <a:t>	- Lowering V</a:t>
            </a:r>
            <a:r>
              <a:rPr lang="en-US" sz="1400" b="0" baseline="-25000"/>
              <a:t>T0</a:t>
            </a:r>
            <a:r>
              <a:rPr lang="en-US" sz="1400" b="0"/>
              <a:t> and V</a:t>
            </a:r>
            <a:r>
              <a:rPr lang="en-US" sz="1400" b="0" baseline="-25000"/>
              <a:t>DD</a:t>
            </a:r>
            <a:r>
              <a:rPr lang="en-US" sz="1400" b="0"/>
              <a:t> reduces dynamic power</a:t>
            </a:r>
          </a:p>
          <a:p>
            <a:pPr>
              <a:buFontTx/>
              <a:buNone/>
            </a:pPr>
            <a:r>
              <a:rPr lang="en-US" sz="1400" b="0"/>
              <a:t>				</a:t>
            </a:r>
            <a:r>
              <a:rPr lang="en-US" sz="1400" b="0">
                <a:solidFill>
                  <a:srgbClr val="0000CC"/>
                </a:solidFill>
              </a:rPr>
              <a:t>but…</a:t>
            </a:r>
          </a:p>
          <a:p>
            <a:pPr>
              <a:buFontTx/>
              <a:buNone/>
            </a:pPr>
            <a:r>
              <a:rPr lang="en-US" sz="1400" b="0"/>
              <a:t>	- Leakage current increases exponentially</a:t>
            </a:r>
          </a:p>
        </p:txBody>
      </p:sp>
      <p:pic>
        <p:nvPicPr>
          <p:cNvPr id="1063940" name="Picture 4" descr="figure_power_densit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19300" y="2997200"/>
            <a:ext cx="4152900" cy="3079750"/>
          </a:xfrm>
          <a:prstGeom prst="rect">
            <a:avLst/>
          </a:prstGeom>
          <a:noFill/>
        </p:spPr>
      </p:pic>
      <p:sp>
        <p:nvSpPr>
          <p:cNvPr id="1063941" name="Text Box 5"/>
          <p:cNvSpPr txBox="1">
            <a:spLocks noChangeArrowheads="1"/>
          </p:cNvSpPr>
          <p:nvPr/>
        </p:nvSpPr>
        <p:spPr bwMode="auto">
          <a:xfrm>
            <a:off x="6216650" y="4103688"/>
            <a:ext cx="2682875" cy="3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l">
              <a:spcBef>
                <a:spcPct val="50000"/>
              </a:spcBef>
            </a:pPr>
            <a:r>
              <a:rPr lang="en-US" sz="1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Approaching 50% in DSM</a:t>
            </a:r>
            <a:endParaRPr lang="en-US" sz="16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/>
              <a:t>Small Geometry : Power</a:t>
            </a:r>
          </a:p>
        </p:txBody>
      </p:sp>
      <p:sp>
        <p:nvSpPr>
          <p:cNvPr id="10659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Power Consumption</a:t>
            </a:r>
            <a:br>
              <a:rPr lang="en-US"/>
            </a:br>
            <a:r>
              <a:rPr lang="en-US"/>
              <a:t> </a:t>
            </a:r>
          </a:p>
          <a:p>
            <a:pPr>
              <a:buFontTx/>
              <a:buNone/>
            </a:pPr>
            <a:r>
              <a:rPr lang="en-US" sz="1400" b="0"/>
              <a:t>	- We’re now breaking the 100W mark @ 40W/cm</a:t>
            </a:r>
            <a:r>
              <a:rPr lang="en-US" sz="1400" b="0" baseline="30000"/>
              <a:t>2</a:t>
            </a:r>
          </a:p>
          <a:p>
            <a:pPr>
              <a:buFontTx/>
              <a:buNone/>
            </a:pPr>
            <a:r>
              <a:rPr lang="en-US" sz="1400" b="0"/>
              <a:t>	- Distribution and Cooling become very difficult (if not impractical)</a:t>
            </a:r>
          </a:p>
        </p:txBody>
      </p:sp>
      <p:pic>
        <p:nvPicPr>
          <p:cNvPr id="1065988" name="Picture 4" descr="figure_heatsin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35263" y="2384425"/>
            <a:ext cx="4035425" cy="3027363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8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/>
              <a:t>MOSFET Capacitance</a:t>
            </a:r>
          </a:p>
        </p:txBody>
      </p:sp>
      <p:sp>
        <p:nvSpPr>
          <p:cNvPr id="1018883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066800"/>
            <a:ext cx="8547100" cy="4648200"/>
          </a:xfrm>
        </p:spPr>
        <p:txBody>
          <a:bodyPr/>
          <a:lstStyle/>
          <a:p>
            <a:r>
              <a:rPr lang="en-US"/>
              <a:t>MOSFET Capacitance</a:t>
            </a:r>
            <a:br>
              <a:rPr lang="en-US"/>
            </a:br>
            <a:r>
              <a:rPr lang="en-US" b="0"/>
              <a:t/>
            </a:r>
            <a:br>
              <a:rPr lang="en-US" b="0"/>
            </a:br>
            <a:r>
              <a:rPr lang="en-US" sz="1400" b="0"/>
              <a:t>- We have looked at device physics of the MOS structure</a:t>
            </a:r>
            <a:br>
              <a:rPr lang="en-US" sz="1400" b="0"/>
            </a:b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>- We have also looked at the DC I-V characteristics of the MOS Transistors</a:t>
            </a:r>
            <a:br>
              <a:rPr lang="en-US" sz="1400" b="0"/>
            </a:b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>- We have not looked at AC performance</a:t>
            </a:r>
            <a:br>
              <a:rPr lang="en-US" sz="1400" b="0"/>
            </a:b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>- Capacitance is the dominating imaginary component on-chip </a:t>
            </a:r>
            <a:br>
              <a:rPr lang="en-US" sz="1400" b="0"/>
            </a:br>
            <a:r>
              <a:rPr lang="en-US" sz="1400" b="0"/>
              <a:t>  (i.e., we don't really have inductance)</a:t>
            </a:r>
            <a:br>
              <a:rPr lang="en-US" sz="1400" b="0"/>
            </a:b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>- the Capacitances of a MOSFET are considered </a:t>
            </a:r>
            <a:r>
              <a:rPr lang="en-US" sz="1400" b="0" i="1"/>
              <a:t>parasitic</a:t>
            </a:r>
            <a:r>
              <a:rPr lang="en-US" sz="1400" b="0"/>
              <a:t/>
            </a:r>
            <a:br>
              <a:rPr lang="en-US" sz="1400" b="0"/>
            </a:br>
            <a:r>
              <a:rPr lang="en-US"/>
              <a:t> </a:t>
            </a:r>
            <a:br>
              <a:rPr lang="en-US"/>
            </a:br>
            <a:r>
              <a:rPr lang="en-US" sz="1400" b="0"/>
              <a:t>- "parasitic" means </a:t>
            </a:r>
            <a:r>
              <a:rPr lang="en-US" sz="1400" b="0" i="1"/>
              <a:t>unwanted</a:t>
            </a:r>
            <a:r>
              <a:rPr lang="en-US" sz="1400" b="0"/>
              <a:t> or </a:t>
            </a:r>
            <a:r>
              <a:rPr lang="en-US" sz="1400" b="0" i="1"/>
              <a:t>unintentional</a:t>
            </a:r>
            <a:r>
              <a:rPr lang="en-US" sz="1400" b="0"/>
              <a:t>.  They are unavoidable and a result of fabricating</a:t>
            </a:r>
            <a:br>
              <a:rPr lang="en-US" sz="1400" b="0"/>
            </a:br>
            <a:r>
              <a:rPr lang="en-US" sz="1400" b="0"/>
              <a:t>  the devices using physical materials.</a:t>
            </a:r>
            <a:br>
              <a:rPr lang="en-US" sz="1400" b="0"/>
            </a:b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>- we can use the capacitances of the MOSFET to estimate factors such as rise time, delay, </a:t>
            </a:r>
            <a:br>
              <a:rPr lang="en-US" sz="1400" b="0"/>
            </a:br>
            <a:r>
              <a:rPr lang="en-US" sz="1400" b="0"/>
              <a:t>  fan-out, and propagation delay </a:t>
            </a:r>
            <a:r>
              <a:rPr lang="en-US"/>
              <a:t/>
            </a:r>
            <a:br>
              <a:rPr lang="en-US"/>
            </a:b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0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/>
              <a:t>MOSFET Capacitance</a:t>
            </a:r>
          </a:p>
        </p:txBody>
      </p:sp>
      <p:sp>
        <p:nvSpPr>
          <p:cNvPr id="1180675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066800"/>
            <a:ext cx="8547100" cy="4648200"/>
          </a:xfrm>
        </p:spPr>
        <p:txBody>
          <a:bodyPr/>
          <a:lstStyle/>
          <a:p>
            <a:r>
              <a:rPr lang="en-US"/>
              <a:t>MOSFET Capacitance</a:t>
            </a:r>
            <a:br>
              <a:rPr lang="en-US"/>
            </a:br>
            <a:r>
              <a:rPr lang="en-US" b="0"/>
              <a:t/>
            </a:r>
            <a:br>
              <a:rPr lang="en-US" b="0"/>
            </a:br>
            <a:r>
              <a:rPr lang="en-US" sz="1400" b="0"/>
              <a:t>- Capacitance = Charge / Volt = (C/V)</a:t>
            </a:r>
            <a:br>
              <a:rPr lang="en-US" sz="1400" b="0"/>
            </a:b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>- as we've seen, the charge in a semiconductor is a complex, 3-dimensional, distribution due to the </a:t>
            </a:r>
            <a:br>
              <a:rPr lang="en-US" sz="1400" b="0"/>
            </a:br>
            <a:r>
              <a:rPr lang="en-US" sz="1400" b="0"/>
              <a:t>  materials, doping, and applied E-field</a:t>
            </a:r>
            <a:br>
              <a:rPr lang="en-US" sz="1400" b="0"/>
            </a:b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>- we develop simple approximations for the MOSFET capacitances for use in hand calculations</a:t>
            </a:r>
            <a:br>
              <a:rPr lang="en-US" sz="1400" b="0"/>
            </a:b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>- we define each of the following lumped capacitance </a:t>
            </a:r>
            <a:br>
              <a:rPr lang="en-US" sz="1400" b="0"/>
            </a:br>
            <a:r>
              <a:rPr lang="en-US" sz="1400" b="0"/>
              <a:t>   for an AC model of the transistors</a:t>
            </a:r>
            <a:br>
              <a:rPr lang="en-US" sz="1400" b="0"/>
            </a:b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>- each capacitance will have multiple contributions and </a:t>
            </a:r>
            <a:br>
              <a:rPr lang="en-US" sz="1400" b="0"/>
            </a:br>
            <a:r>
              <a:rPr lang="en-US" sz="1400" b="0"/>
              <a:t>  different values depending on the state of</a:t>
            </a:r>
            <a:br>
              <a:rPr lang="en-US" sz="1400" b="0"/>
            </a:br>
            <a:r>
              <a:rPr lang="en-US" sz="1400" b="0"/>
              <a:t>  the transistor (i.e., cutoff, linear, saturation) </a:t>
            </a:r>
            <a:r>
              <a:rPr lang="en-US"/>
              <a:t/>
            </a:r>
            <a:br>
              <a:rPr lang="en-US"/>
            </a:br>
            <a:endParaRPr lang="en-US"/>
          </a:p>
        </p:txBody>
      </p:sp>
      <p:pic>
        <p:nvPicPr>
          <p:cNvPr id="1180676" name="Picture 4" descr="kan60539_0330"/>
          <p:cNvPicPr>
            <a:picLocks noChangeAspect="1" noChangeArrowheads="1"/>
          </p:cNvPicPr>
          <p:nvPr/>
        </p:nvPicPr>
        <p:blipFill>
          <a:blip r:embed="rId3" cstate="print"/>
          <a:srcRect t="2339"/>
          <a:stretch>
            <a:fillRect/>
          </a:stretch>
        </p:blipFill>
        <p:spPr bwMode="auto">
          <a:xfrm>
            <a:off x="5435600" y="3105150"/>
            <a:ext cx="3257550" cy="29829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27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/>
              <a:t>MOSFET Capacitance</a:t>
            </a:r>
          </a:p>
        </p:txBody>
      </p:sp>
      <p:sp>
        <p:nvSpPr>
          <p:cNvPr id="1182724" name="Rectangle 4"/>
          <p:cNvSpPr>
            <a:spLocks noGrp="1" noChangeArrowheads="1"/>
          </p:cNvSpPr>
          <p:nvPr>
            <p:ph idx="1"/>
          </p:nvPr>
        </p:nvSpPr>
        <p:spPr>
          <a:xfrm>
            <a:off x="381000" y="1066800"/>
            <a:ext cx="8547100" cy="4648200"/>
          </a:xfrm>
        </p:spPr>
        <p:txBody>
          <a:bodyPr/>
          <a:lstStyle/>
          <a:p>
            <a:r>
              <a:rPr lang="en-US"/>
              <a:t>MOSFET Dimensions</a:t>
            </a:r>
            <a:br>
              <a:rPr lang="en-US"/>
            </a:br>
            <a:r>
              <a:rPr lang="en-US" b="0"/>
              <a:t/>
            </a:r>
            <a:br>
              <a:rPr lang="en-US" b="0"/>
            </a:br>
            <a:r>
              <a:rPr lang="en-US" sz="1400" b="0"/>
              <a:t>- We need to define the geometric parameters present in the MOSFET structure</a:t>
            </a:r>
            <a:br>
              <a:rPr lang="en-US" sz="1400" b="0"/>
            </a:b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/>
            </a:r>
            <a:br>
              <a:rPr lang="en-US" sz="1400" b="0"/>
            </a:br>
            <a:r>
              <a:rPr lang="en-US" sz="1400" b="0" u="sng"/>
              <a:t>Mask Length</a:t>
            </a: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>   - we draw a gate length during </a:t>
            </a:r>
            <a:br>
              <a:rPr lang="en-US" sz="1400" b="0"/>
            </a:br>
            <a:r>
              <a:rPr lang="en-US" sz="1400" b="0"/>
              <a:t>     fabrication</a:t>
            </a:r>
            <a:br>
              <a:rPr lang="en-US" sz="1400" b="0"/>
            </a:b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>   - we call this the </a:t>
            </a:r>
            <a:r>
              <a:rPr lang="en-US" sz="1400" b="0" i="1"/>
              <a:t>Drawn Length</a:t>
            </a:r>
            <a:r>
              <a:rPr lang="en-US" sz="1400" b="0"/>
              <a:t>, L</a:t>
            </a:r>
            <a:r>
              <a:rPr lang="en-US" sz="1400" b="0" baseline="-25000"/>
              <a:t>M</a:t>
            </a:r>
            <a:br>
              <a:rPr lang="en-US" sz="1400" b="0" baseline="-25000"/>
            </a:br>
            <a:r>
              <a:rPr lang="en-US" sz="1400" b="0" baseline="-25000"/>
              <a:t/>
            </a:r>
            <a:br>
              <a:rPr lang="en-US" sz="1400" b="0" baseline="-25000"/>
            </a:br>
            <a:r>
              <a:rPr lang="en-US" sz="1400" b="0"/>
              <a:t>   - in reality, the diffusion regions extend</a:t>
            </a:r>
            <a:br>
              <a:rPr lang="en-US" sz="1400" b="0"/>
            </a:br>
            <a:r>
              <a:rPr lang="en-US" sz="1400" b="0"/>
              <a:t>     slightly under the gate by a distance, L</a:t>
            </a:r>
            <a:r>
              <a:rPr lang="en-US" sz="1400" b="0" baseline="-25000"/>
              <a:t>D</a:t>
            </a: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>   - this is called </a:t>
            </a:r>
            <a:r>
              <a:rPr lang="en-US" sz="1400" b="0" i="1"/>
              <a:t>overlap </a:t>
            </a: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>   - the actual gate length (L) is given by:</a:t>
            </a:r>
            <a:br>
              <a:rPr lang="en-US" sz="1400" b="0"/>
            </a:b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/>
            </a:r>
            <a:br>
              <a:rPr lang="en-US" sz="1400" b="0"/>
            </a:br>
            <a:endParaRPr lang="en-US" sz="1400" b="0"/>
          </a:p>
        </p:txBody>
      </p:sp>
      <p:pic>
        <p:nvPicPr>
          <p:cNvPr id="1182730" name="Picture 10" descr="kan60539_0329"/>
          <p:cNvPicPr>
            <a:picLocks noChangeAspect="1" noChangeArrowheads="1"/>
          </p:cNvPicPr>
          <p:nvPr/>
        </p:nvPicPr>
        <p:blipFill>
          <a:blip r:embed="rId4" cstate="print"/>
          <a:srcRect t="1921"/>
          <a:stretch>
            <a:fillRect/>
          </a:stretch>
        </p:blipFill>
        <p:spPr bwMode="auto">
          <a:xfrm>
            <a:off x="4751388" y="2312988"/>
            <a:ext cx="4048125" cy="3646487"/>
          </a:xfrm>
          <a:prstGeom prst="rect">
            <a:avLst/>
          </a:prstGeom>
          <a:noFill/>
        </p:spPr>
      </p:pic>
      <p:graphicFrame>
        <p:nvGraphicFramePr>
          <p:cNvPr id="1182731" name="Object 11"/>
          <p:cNvGraphicFramePr>
            <a:graphicFrameLocks noChangeAspect="1"/>
          </p:cNvGraphicFramePr>
          <p:nvPr/>
        </p:nvGraphicFramePr>
        <p:xfrm>
          <a:off x="1727200" y="5624513"/>
          <a:ext cx="1338263" cy="312737"/>
        </p:xfrm>
        <a:graphic>
          <a:graphicData uri="http://schemas.openxmlformats.org/presentationml/2006/ole">
            <p:oleObj spid="_x0000_s636930" name="Equation" r:id="rId5" imgW="927000" imgH="215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Energy Bands</a:t>
            </a:r>
          </a:p>
        </p:txBody>
      </p:sp>
      <p:sp>
        <p:nvSpPr>
          <p:cNvPr id="523267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 wrap="none"/>
          <a:lstStyle/>
          <a:p>
            <a:pPr>
              <a:spcBef>
                <a:spcPct val="0"/>
              </a:spcBef>
            </a:pPr>
            <a:r>
              <a:rPr lang="en-US" sz="1600"/>
              <a:t>Band Gap Comparisons</a:t>
            </a:r>
            <a:br>
              <a:rPr lang="en-US" sz="160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>- the following shows the relationship of Band Gap energies between insulators, semiconductors, </a:t>
            </a:r>
            <a:br>
              <a:rPr lang="en-US" b="0"/>
            </a:br>
            <a:r>
              <a:rPr lang="en-US" b="0"/>
              <a:t>  and metals </a:t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>- notice that the only difference between an insulator and a semiconductor is that the band gap</a:t>
            </a:r>
            <a:br>
              <a:rPr lang="en-US" b="0"/>
            </a:br>
            <a:r>
              <a:rPr lang="en-US" b="0"/>
              <a:t>  is smaller in a semiconductor. </a:t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>- notice that there is an overlap between the conduction and valence bands in metals.  This means</a:t>
            </a:r>
            <a:br>
              <a:rPr lang="en-US" b="0"/>
            </a:br>
            <a:r>
              <a:rPr lang="en-US" b="0"/>
              <a:t>  that metals are always capable of conducting current.</a:t>
            </a:r>
          </a:p>
        </p:txBody>
      </p:sp>
      <p:pic>
        <p:nvPicPr>
          <p:cNvPr id="523271" name="Picture 7" descr="Eband_gap_comparis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1475" y="2003425"/>
            <a:ext cx="5861050" cy="28495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4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/>
              <a:t>MOSFET Capacitance</a:t>
            </a:r>
          </a:p>
        </p:txBody>
      </p:sp>
      <p:sp>
        <p:nvSpPr>
          <p:cNvPr id="118477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066800"/>
            <a:ext cx="8547100" cy="4648200"/>
          </a:xfrm>
        </p:spPr>
        <p:txBody>
          <a:bodyPr/>
          <a:lstStyle/>
          <a:p>
            <a:r>
              <a:rPr lang="en-US"/>
              <a:t>MOSFET Dimensions</a:t>
            </a:r>
            <a:br>
              <a:rPr lang="en-US"/>
            </a:br>
            <a:r>
              <a:rPr lang="en-US" b="0"/>
              <a:t/>
            </a:r>
            <a:br>
              <a:rPr lang="en-US" b="0"/>
            </a:br>
            <a:r>
              <a:rPr lang="en-US" sz="1400" b="0"/>
              <a:t>W	= Channel Width</a:t>
            </a:r>
            <a:br>
              <a:rPr lang="en-US" sz="1400" b="0"/>
            </a:br>
            <a:r>
              <a:rPr lang="en-US" sz="1400" b="0"/>
              <a:t>t</a:t>
            </a:r>
            <a:r>
              <a:rPr lang="en-US" sz="1400" b="0" baseline="-25000"/>
              <a:t>ox</a:t>
            </a:r>
            <a:r>
              <a:rPr lang="en-US" sz="1400" b="0"/>
              <a:t>	= Oxide thickness</a:t>
            </a:r>
            <a:br>
              <a:rPr lang="en-US" sz="1400" b="0"/>
            </a:br>
            <a:r>
              <a:rPr lang="en-US" sz="1400" b="0"/>
              <a:t>x</a:t>
            </a:r>
            <a:r>
              <a:rPr lang="en-US" sz="1400" b="0" baseline="-25000"/>
              <a:t>j</a:t>
            </a:r>
            <a:r>
              <a:rPr lang="en-US" sz="1400" b="0"/>
              <a:t>	= diffusion region depth</a:t>
            </a:r>
            <a:br>
              <a:rPr lang="en-US" sz="1400" b="0"/>
            </a:br>
            <a:r>
              <a:rPr lang="en-US" sz="1400" b="0"/>
              <a:t>Y 	= diffusion region length</a:t>
            </a:r>
            <a:br>
              <a:rPr lang="en-US" sz="1400" b="0"/>
            </a:b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/>
            </a:r>
            <a:br>
              <a:rPr lang="en-US" sz="1400" b="0"/>
            </a:br>
            <a:endParaRPr lang="en-US" sz="1400" b="0"/>
          </a:p>
          <a:p>
            <a:r>
              <a:rPr lang="en-US"/>
              <a:t>Channel-Stop Implants</a:t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r>
              <a:rPr lang="en-US" sz="1400" b="0"/>
              <a:t>- in order to prevent the n+ diffusion regions</a:t>
            </a:r>
            <a:br>
              <a:rPr lang="en-US" sz="1400" b="0"/>
            </a:br>
            <a:r>
              <a:rPr lang="en-US" sz="1400" b="0"/>
              <a:t>  from adjacent MOSFETS from influencing</a:t>
            </a:r>
            <a:br>
              <a:rPr lang="en-US" sz="1400" b="0"/>
            </a:br>
            <a:r>
              <a:rPr lang="en-US" sz="1400" b="0"/>
              <a:t>  each other, we use "channel-stop implants"</a:t>
            </a:r>
            <a:br>
              <a:rPr lang="en-US" sz="1400" b="0"/>
            </a:b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>- this is a heavily doped region of opposite</a:t>
            </a:r>
            <a:br>
              <a:rPr lang="en-US" sz="1400" b="0"/>
            </a:br>
            <a:r>
              <a:rPr lang="en-US" sz="1400" b="0"/>
              <a:t>  typed material (i.e., p+ for an n-type)</a:t>
            </a:r>
            <a:br>
              <a:rPr lang="en-US" sz="1400" b="0"/>
            </a:b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>- these electrically isolate each transistor</a:t>
            </a:r>
            <a:br>
              <a:rPr lang="en-US" sz="1400" b="0"/>
            </a:br>
            <a:r>
              <a:rPr lang="en-US" sz="1400" b="0"/>
              <a:t>  from each other</a:t>
            </a:r>
            <a:endParaRPr lang="en-US"/>
          </a:p>
        </p:txBody>
      </p:sp>
      <p:pic>
        <p:nvPicPr>
          <p:cNvPr id="1184772" name="Picture 4" descr="kan60539_0329"/>
          <p:cNvPicPr>
            <a:picLocks noChangeAspect="1" noChangeArrowheads="1"/>
          </p:cNvPicPr>
          <p:nvPr/>
        </p:nvPicPr>
        <p:blipFill>
          <a:blip r:embed="rId3" cstate="print"/>
          <a:srcRect t="2644"/>
          <a:stretch>
            <a:fillRect/>
          </a:stretch>
        </p:blipFill>
        <p:spPr bwMode="auto">
          <a:xfrm>
            <a:off x="4787900" y="2033588"/>
            <a:ext cx="4192588" cy="3749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8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/>
              <a:t>MOSFET Capacitance</a:t>
            </a:r>
          </a:p>
        </p:txBody>
      </p:sp>
      <p:sp>
        <p:nvSpPr>
          <p:cNvPr id="117862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066800"/>
            <a:ext cx="8547100" cy="4648200"/>
          </a:xfrm>
        </p:spPr>
        <p:txBody>
          <a:bodyPr/>
          <a:lstStyle/>
          <a:p>
            <a:r>
              <a:rPr lang="en-US"/>
              <a:t>MOSFET Capacitance</a:t>
            </a:r>
            <a:br>
              <a:rPr lang="en-US"/>
            </a:br>
            <a:r>
              <a:rPr lang="en-US" b="0"/>
              <a:t/>
            </a:r>
            <a:br>
              <a:rPr lang="en-US" b="0"/>
            </a:br>
            <a:r>
              <a:rPr lang="en-US" sz="1400" b="0"/>
              <a:t>- We group the various capacitances into two groups</a:t>
            </a:r>
            <a:br>
              <a:rPr lang="en-US" sz="1400" b="0"/>
            </a:b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> 	1) Oxide Capacitances		- capacitance due to the Gate oxide</a:t>
            </a:r>
            <a:br>
              <a:rPr lang="en-US" sz="1400" b="0"/>
            </a:b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> 	2) Junction Capacitances 	- capacitance due to the Source/Drain diffusion regions</a:t>
            </a:r>
            <a:endParaRPr lang="en-US"/>
          </a:p>
        </p:txBody>
      </p:sp>
      <p:pic>
        <p:nvPicPr>
          <p:cNvPr id="1178628" name="Picture 4" descr="MOSFET_structure_w_term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9363" y="2997200"/>
            <a:ext cx="3846512" cy="2990850"/>
          </a:xfrm>
          <a:prstGeom prst="rect">
            <a:avLst/>
          </a:prstGeom>
          <a:noFill/>
        </p:spPr>
      </p:pic>
      <p:sp>
        <p:nvSpPr>
          <p:cNvPr id="1178629" name="Line 5"/>
          <p:cNvSpPr>
            <a:spLocks noChangeShapeType="1"/>
          </p:cNvSpPr>
          <p:nvPr/>
        </p:nvSpPr>
        <p:spPr bwMode="auto">
          <a:xfrm flipH="1">
            <a:off x="4932363" y="3141663"/>
            <a:ext cx="973137" cy="468312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178630" name="Text Box 6"/>
          <p:cNvSpPr txBox="1">
            <a:spLocks noChangeArrowheads="1"/>
          </p:cNvSpPr>
          <p:nvPr/>
        </p:nvSpPr>
        <p:spPr bwMode="auto">
          <a:xfrm>
            <a:off x="5976938" y="2997200"/>
            <a:ext cx="20161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 b="1">
                <a:solidFill>
                  <a:srgbClr val="0033CC"/>
                </a:solidFill>
              </a:rPr>
              <a:t>Oxide Capacitances</a:t>
            </a:r>
          </a:p>
        </p:txBody>
      </p:sp>
      <p:sp>
        <p:nvSpPr>
          <p:cNvPr id="1178631" name="Text Box 7"/>
          <p:cNvSpPr txBox="1">
            <a:spLocks noChangeArrowheads="1"/>
          </p:cNvSpPr>
          <p:nvPr/>
        </p:nvSpPr>
        <p:spPr bwMode="auto">
          <a:xfrm>
            <a:off x="5795963" y="5661025"/>
            <a:ext cx="23764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 b="1">
                <a:solidFill>
                  <a:srgbClr val="0033CC"/>
                </a:solidFill>
              </a:rPr>
              <a:t>Junctions Capacitances</a:t>
            </a:r>
          </a:p>
        </p:txBody>
      </p:sp>
      <p:sp>
        <p:nvSpPr>
          <p:cNvPr id="1178632" name="Line 8"/>
          <p:cNvSpPr>
            <a:spLocks noChangeShapeType="1"/>
          </p:cNvSpPr>
          <p:nvPr/>
        </p:nvSpPr>
        <p:spPr bwMode="auto">
          <a:xfrm flipH="1" flipV="1">
            <a:off x="5184775" y="4976813"/>
            <a:ext cx="792163" cy="6477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178633" name="Line 9"/>
          <p:cNvSpPr>
            <a:spLocks noChangeShapeType="1"/>
          </p:cNvSpPr>
          <p:nvPr/>
        </p:nvSpPr>
        <p:spPr bwMode="auto">
          <a:xfrm flipH="1" flipV="1">
            <a:off x="3635375" y="5013325"/>
            <a:ext cx="2268538" cy="6477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681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/>
              <a:t>Oxide-Related Capacitance</a:t>
            </a:r>
          </a:p>
        </p:txBody>
      </p:sp>
      <p:sp>
        <p:nvSpPr>
          <p:cNvPr id="1186820" name="Rectangle 4"/>
          <p:cNvSpPr>
            <a:spLocks noGrp="1" noChangeArrowheads="1"/>
          </p:cNvSpPr>
          <p:nvPr>
            <p:ph idx="1"/>
          </p:nvPr>
        </p:nvSpPr>
        <p:spPr>
          <a:xfrm>
            <a:off x="381000" y="1066800"/>
            <a:ext cx="8547100" cy="4648200"/>
          </a:xfrm>
        </p:spPr>
        <p:txBody>
          <a:bodyPr/>
          <a:lstStyle/>
          <a:p>
            <a:r>
              <a:rPr lang="en-US"/>
              <a:t>Oxide-Capacitance</a:t>
            </a:r>
            <a:br>
              <a:rPr lang="en-US"/>
            </a:br>
            <a:r>
              <a:rPr lang="en-US" b="0"/>
              <a:t/>
            </a:r>
            <a:br>
              <a:rPr lang="en-US" b="0"/>
            </a:br>
            <a:r>
              <a:rPr lang="en-US" sz="1400" b="0"/>
              <a:t>- Oxide Capacitance refers to capacitance which uses the gate oxide as the insulator between </a:t>
            </a:r>
            <a:br>
              <a:rPr lang="en-US" sz="1400" b="0"/>
            </a:br>
            <a:r>
              <a:rPr lang="en-US" sz="1400" b="0"/>
              <a:t>  the parallel plates of the capacitor</a:t>
            </a:r>
            <a:br>
              <a:rPr lang="en-US" sz="1400" b="0"/>
            </a:b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>- as a result, these capacitances always use the Gate as one of the terminals of the capacitor</a:t>
            </a:r>
            <a:br>
              <a:rPr lang="en-US" sz="1400" b="0"/>
            </a:b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>- we are concerned with the following capacitances:</a:t>
            </a:r>
            <a:br>
              <a:rPr lang="en-US" sz="1400" b="0"/>
            </a:b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> 	C</a:t>
            </a:r>
            <a:r>
              <a:rPr lang="en-US" sz="1400" b="0" baseline="-25000"/>
              <a:t>gb</a:t>
            </a:r>
            <a:r>
              <a:rPr lang="en-US" sz="1400" b="0"/>
              <a:t> 	= Gate to Body capacitance</a:t>
            </a:r>
            <a:br>
              <a:rPr lang="en-US" sz="1400" b="0"/>
            </a:br>
            <a:r>
              <a:rPr lang="en-US" sz="1400" b="0"/>
              <a:t> 	C</a:t>
            </a:r>
            <a:r>
              <a:rPr lang="en-US" sz="1400" b="0" baseline="-25000"/>
              <a:t>gd</a:t>
            </a:r>
            <a:r>
              <a:rPr lang="en-US" sz="1400" b="0"/>
              <a:t> 	= Gate to Drain capacitance</a:t>
            </a:r>
            <a:br>
              <a:rPr lang="en-US" sz="1400" b="0"/>
            </a:br>
            <a:r>
              <a:rPr lang="en-US" sz="1400" b="0"/>
              <a:t> 	C</a:t>
            </a:r>
            <a:r>
              <a:rPr lang="en-US" sz="1400" b="0" baseline="-25000"/>
              <a:t>gs</a:t>
            </a:r>
            <a:r>
              <a:rPr lang="en-US" sz="1400" b="0"/>
              <a:t> 	= Gate to Source capacitance</a:t>
            </a:r>
            <a:br>
              <a:rPr lang="en-US" sz="1400" b="0"/>
            </a:b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>- again, each of these values will differ depending on the mode of operation of the MOSFET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8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/>
              <a:t>Oxide-Related Capacitance</a:t>
            </a:r>
          </a:p>
        </p:txBody>
      </p:sp>
      <p:sp>
        <p:nvSpPr>
          <p:cNvPr id="118886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066800"/>
            <a:ext cx="8547100" cy="4648200"/>
          </a:xfrm>
        </p:spPr>
        <p:txBody>
          <a:bodyPr/>
          <a:lstStyle/>
          <a:p>
            <a:r>
              <a:rPr lang="en-US"/>
              <a:t>Overlap Capacitance</a:t>
            </a:r>
            <a:br>
              <a:rPr lang="en-US"/>
            </a:br>
            <a:r>
              <a:rPr lang="en-US" b="0"/>
              <a:t/>
            </a:r>
            <a:br>
              <a:rPr lang="en-US" b="0"/>
            </a:br>
            <a:r>
              <a:rPr lang="en-US" sz="1400" b="0"/>
              <a:t>- capacitance from the Gate to the Source/Drain due to the overlap region (L</a:t>
            </a:r>
            <a:r>
              <a:rPr lang="en-US" sz="1400" b="0" baseline="-25000"/>
              <a:t>D</a:t>
            </a:r>
            <a:r>
              <a:rPr lang="en-US" sz="1400" b="0"/>
              <a:t>)</a:t>
            </a:r>
            <a:br>
              <a:rPr lang="en-US" sz="1400" b="0"/>
            </a:b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>- this creates:	</a:t>
            </a:r>
            <a:br>
              <a:rPr lang="en-US" sz="1400" b="0"/>
            </a:b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>- where C</a:t>
            </a:r>
            <a:r>
              <a:rPr lang="en-US" sz="1400" b="0" baseline="-25000"/>
              <a:t>ox</a:t>
            </a:r>
            <a:r>
              <a:rPr lang="en-US" sz="1400" b="0"/>
              <a:t> is the unit-area capacitance (i.e., multiply by area to find total capacitance, F/m</a:t>
            </a:r>
            <a:r>
              <a:rPr lang="en-US" sz="1400" b="0" baseline="30000"/>
              <a:t>2</a:t>
            </a:r>
            <a:r>
              <a:rPr lang="en-US" sz="1400" b="0"/>
              <a:t> or F/um</a:t>
            </a:r>
            <a:r>
              <a:rPr lang="en-US" sz="1400" b="0" baseline="30000"/>
              <a:t>2</a:t>
            </a:r>
            <a:r>
              <a:rPr lang="en-US" sz="1400" b="0"/>
              <a:t>)</a:t>
            </a:r>
            <a:br>
              <a:rPr lang="en-US" sz="1400" b="0"/>
            </a:b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>- NOTE : this capacitance does NOT depend on the external bias of the MOSFET since the Gate 	</a:t>
            </a:r>
            <a:br>
              <a:rPr lang="en-US" sz="1400" b="0"/>
            </a:br>
            <a:r>
              <a:rPr lang="en-US" sz="1400" b="0"/>
              <a:t> 	    and the Source/Drain do not have their carrier density altered during bias. </a:t>
            </a:r>
            <a:br>
              <a:rPr lang="en-US" sz="1400" b="0"/>
            </a:br>
            <a:endParaRPr lang="en-US" sz="1400" b="0" baseline="-25000"/>
          </a:p>
        </p:txBody>
      </p:sp>
      <p:graphicFrame>
        <p:nvGraphicFramePr>
          <p:cNvPr id="1188868" name="Object 4"/>
          <p:cNvGraphicFramePr>
            <a:graphicFrameLocks noChangeAspect="1"/>
          </p:cNvGraphicFramePr>
          <p:nvPr/>
        </p:nvGraphicFramePr>
        <p:xfrm>
          <a:off x="2644775" y="2116138"/>
          <a:ext cx="2365375" cy="698500"/>
        </p:xfrm>
        <a:graphic>
          <a:graphicData uri="http://schemas.openxmlformats.org/presentationml/2006/ole">
            <p:oleObj spid="_x0000_s637954" name="Equation" r:id="rId4" imgW="1638000" imgH="482400" progId="Equation.3">
              <p:embed/>
            </p:oleObj>
          </a:graphicData>
        </a:graphic>
      </p:graphicFrame>
      <p:graphicFrame>
        <p:nvGraphicFramePr>
          <p:cNvPr id="1188869" name="Object 5"/>
          <p:cNvGraphicFramePr>
            <a:graphicFrameLocks noChangeAspect="1"/>
          </p:cNvGraphicFramePr>
          <p:nvPr/>
        </p:nvGraphicFramePr>
        <p:xfrm>
          <a:off x="2592388" y="3429000"/>
          <a:ext cx="881062" cy="625475"/>
        </p:xfrm>
        <a:graphic>
          <a:graphicData uri="http://schemas.openxmlformats.org/presentationml/2006/ole">
            <p:oleObj spid="_x0000_s637955" name="Equation" r:id="rId5" imgW="609480" imgH="431640" progId="Equation.3">
              <p:embed/>
            </p:oleObj>
          </a:graphicData>
        </a:graphic>
      </p:graphicFrame>
      <p:pic>
        <p:nvPicPr>
          <p:cNvPr id="1188870" name="Picture 6" descr="kan60539_0329"/>
          <p:cNvPicPr>
            <a:picLocks noChangeAspect="1" noChangeArrowheads="1"/>
          </p:cNvPicPr>
          <p:nvPr/>
        </p:nvPicPr>
        <p:blipFill>
          <a:blip r:embed="rId6" cstate="print"/>
          <a:srcRect t="64346"/>
          <a:stretch>
            <a:fillRect/>
          </a:stretch>
        </p:blipFill>
        <p:spPr bwMode="auto">
          <a:xfrm>
            <a:off x="2303463" y="4689475"/>
            <a:ext cx="4445000" cy="1455738"/>
          </a:xfrm>
          <a:prstGeom prst="rect">
            <a:avLst/>
          </a:prstGeom>
          <a:noFill/>
        </p:spPr>
      </p:pic>
      <p:sp>
        <p:nvSpPr>
          <p:cNvPr id="1188871" name="Oval 7"/>
          <p:cNvSpPr>
            <a:spLocks noChangeArrowheads="1"/>
          </p:cNvSpPr>
          <p:nvPr/>
        </p:nvSpPr>
        <p:spPr bwMode="auto">
          <a:xfrm>
            <a:off x="3203575" y="4868863"/>
            <a:ext cx="431800" cy="503237"/>
          </a:xfrm>
          <a:prstGeom prst="ellips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88872" name="Oval 8"/>
          <p:cNvSpPr>
            <a:spLocks noChangeArrowheads="1"/>
          </p:cNvSpPr>
          <p:nvPr/>
        </p:nvSpPr>
        <p:spPr bwMode="auto">
          <a:xfrm>
            <a:off x="4895850" y="4868863"/>
            <a:ext cx="431800" cy="503237"/>
          </a:xfrm>
          <a:prstGeom prst="ellips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0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/>
              <a:t>Oxide-Related Capacitance</a:t>
            </a:r>
          </a:p>
        </p:txBody>
      </p:sp>
      <p:sp>
        <p:nvSpPr>
          <p:cNvPr id="1190915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066800"/>
            <a:ext cx="8547100" cy="4648200"/>
          </a:xfrm>
        </p:spPr>
        <p:txBody>
          <a:bodyPr/>
          <a:lstStyle/>
          <a:p>
            <a:r>
              <a:rPr lang="en-US"/>
              <a:t>Gate-to-Channel Capacitance</a:t>
            </a:r>
            <a:br>
              <a:rPr lang="en-US"/>
            </a:br>
            <a:r>
              <a:rPr lang="en-US" b="0"/>
              <a:t/>
            </a:r>
            <a:br>
              <a:rPr lang="en-US" b="0"/>
            </a:br>
            <a:r>
              <a:rPr lang="en-US" sz="1400" b="0"/>
              <a:t>- the gate-to-channel configuration results in 3 capacitances (C</a:t>
            </a:r>
            <a:r>
              <a:rPr lang="en-US" sz="1400" b="0" baseline="-25000"/>
              <a:t>gb</a:t>
            </a:r>
            <a:r>
              <a:rPr lang="en-US" sz="1400" b="0"/>
              <a:t>, C</a:t>
            </a:r>
            <a:r>
              <a:rPr lang="en-US" sz="1400" b="0" baseline="-25000"/>
              <a:t>gs</a:t>
            </a:r>
            <a:r>
              <a:rPr lang="en-US" sz="1400" b="0"/>
              <a:t>, C</a:t>
            </a:r>
            <a:r>
              <a:rPr lang="en-US" sz="1400" b="0" baseline="-25000"/>
              <a:t>gb</a:t>
            </a:r>
            <a:r>
              <a:rPr lang="en-US" sz="1400" b="0"/>
              <a:t>)</a:t>
            </a:r>
            <a:br>
              <a:rPr lang="en-US" sz="1400" b="0"/>
            </a:b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>- these capacitances change as a result of external bias since in effect, the "bottom plate" of the</a:t>
            </a:r>
            <a:br>
              <a:rPr lang="en-US" sz="1400" b="0"/>
            </a:br>
            <a:r>
              <a:rPr lang="en-US" sz="1400" b="0"/>
              <a:t>  capacitor is being </a:t>
            </a:r>
            <a:r>
              <a:rPr lang="en-US" sz="1400" b="0" i="1"/>
              <a:t>moved</a:t>
            </a:r>
            <a:r>
              <a:rPr lang="en-US" sz="1400" b="0"/>
              <a:t> around during depletion/inversion</a:t>
            </a:r>
            <a:br>
              <a:rPr lang="en-US" sz="1400" b="0"/>
            </a:b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/>
            </a:r>
            <a:br>
              <a:rPr lang="en-US" sz="1400" b="0"/>
            </a:br>
            <a:endParaRPr lang="en-US" sz="1400" b="0" baseline="-25000"/>
          </a:p>
        </p:txBody>
      </p:sp>
      <p:pic>
        <p:nvPicPr>
          <p:cNvPr id="1190918" name="Picture 6" descr="kan60539_0329"/>
          <p:cNvPicPr>
            <a:picLocks noChangeAspect="1" noChangeArrowheads="1"/>
          </p:cNvPicPr>
          <p:nvPr/>
        </p:nvPicPr>
        <p:blipFill>
          <a:blip r:embed="rId3" cstate="print"/>
          <a:srcRect t="64346"/>
          <a:stretch>
            <a:fillRect/>
          </a:stretch>
        </p:blipFill>
        <p:spPr bwMode="auto">
          <a:xfrm>
            <a:off x="2376488" y="2997200"/>
            <a:ext cx="4445000" cy="1455738"/>
          </a:xfrm>
          <a:prstGeom prst="rect">
            <a:avLst/>
          </a:prstGeom>
          <a:noFill/>
        </p:spPr>
      </p:pic>
      <p:sp>
        <p:nvSpPr>
          <p:cNvPr id="1190919" name="Oval 7"/>
          <p:cNvSpPr>
            <a:spLocks noChangeArrowheads="1"/>
          </p:cNvSpPr>
          <p:nvPr/>
        </p:nvSpPr>
        <p:spPr bwMode="auto">
          <a:xfrm>
            <a:off x="3276600" y="3176588"/>
            <a:ext cx="2376488" cy="503237"/>
          </a:xfrm>
          <a:prstGeom prst="ellips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2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/>
              <a:t>Oxide-Related Capacitance (Cut-Off)</a:t>
            </a:r>
          </a:p>
        </p:txBody>
      </p:sp>
      <p:sp>
        <p:nvSpPr>
          <p:cNvPr id="1192963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066800"/>
            <a:ext cx="8547100" cy="4648200"/>
          </a:xfrm>
        </p:spPr>
        <p:txBody>
          <a:bodyPr/>
          <a:lstStyle/>
          <a:p>
            <a:r>
              <a:rPr lang="en-US"/>
              <a:t>Gate to Source Capacitance (C</a:t>
            </a:r>
            <a:r>
              <a:rPr lang="en-US" baseline="-25000"/>
              <a:t>gs</a:t>
            </a:r>
            <a:r>
              <a:rPr lang="en-US"/>
              <a:t>) : Cut-Off</a:t>
            </a:r>
            <a:br>
              <a:rPr lang="en-US"/>
            </a:br>
            <a:r>
              <a:rPr lang="en-US" b="0"/>
              <a:t/>
            </a:r>
            <a:br>
              <a:rPr lang="en-US" b="0"/>
            </a:br>
            <a:r>
              <a:rPr lang="en-US" sz="1400" b="0"/>
              <a:t>- During Cut-off, there is no channel beneath the Gate.  </a:t>
            </a:r>
            <a:br>
              <a:rPr lang="en-US" sz="1400" b="0"/>
            </a:b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>- since there is no channel that links the Gate to the Source (i.e., no </a:t>
            </a:r>
            <a:r>
              <a:rPr lang="el-GR" sz="1400" b="0">
                <a:cs typeface="Arial" charset="0"/>
              </a:rPr>
              <a:t>Δ</a:t>
            </a:r>
            <a:r>
              <a:rPr lang="en-US" sz="1400" b="0">
                <a:cs typeface="Arial" charset="0"/>
              </a:rPr>
              <a:t>Q),</a:t>
            </a:r>
            <a:br>
              <a:rPr lang="en-US" sz="1400" b="0">
                <a:cs typeface="Arial" charset="0"/>
              </a:rPr>
            </a:br>
            <a:r>
              <a:rPr lang="en-US" sz="1400" b="0">
                <a:cs typeface="Arial" charset="0"/>
              </a:rPr>
              <a:t>  there is no Gate-to-Channel capacitance. </a:t>
            </a:r>
            <a:br>
              <a:rPr lang="en-US" sz="1400" b="0">
                <a:cs typeface="Arial" charset="0"/>
              </a:rPr>
            </a:br>
            <a:r>
              <a:rPr lang="en-US" sz="1400" b="0">
                <a:cs typeface="Arial" charset="0"/>
              </a:rPr>
              <a:t/>
            </a:r>
            <a:br>
              <a:rPr lang="en-US" sz="1400" b="0">
                <a:cs typeface="Arial" charset="0"/>
              </a:rPr>
            </a:br>
            <a:endParaRPr lang="en-US" sz="1400" b="0">
              <a:cs typeface="Arial" charset="0"/>
            </a:endParaRPr>
          </a:p>
          <a:p>
            <a:endParaRPr lang="en-US" sz="1400" b="0">
              <a:cs typeface="Arial" charset="0"/>
            </a:endParaRPr>
          </a:p>
          <a:p>
            <a:endParaRPr lang="en-US" sz="1400" b="0">
              <a:cs typeface="Arial" charset="0"/>
            </a:endParaRPr>
          </a:p>
          <a:p>
            <a:endParaRPr lang="en-US" sz="1400" b="0">
              <a:cs typeface="Arial" charset="0"/>
            </a:endParaRPr>
          </a:p>
          <a:p>
            <a:endParaRPr lang="en-US" sz="1400" b="0">
              <a:cs typeface="Arial" charset="0"/>
            </a:endParaRPr>
          </a:p>
          <a:p>
            <a:endParaRPr lang="en-US" sz="1400" b="0">
              <a:cs typeface="Arial" charset="0"/>
            </a:endParaRPr>
          </a:p>
          <a:p>
            <a:endParaRPr lang="en-US" sz="1400" b="0">
              <a:cs typeface="Arial" charset="0"/>
            </a:endParaRPr>
          </a:p>
          <a:p>
            <a:pPr>
              <a:buFontTx/>
              <a:buNone/>
            </a:pPr>
            <a:r>
              <a:rPr lang="en-US" sz="1400" b="0">
                <a:cs typeface="Arial" charset="0"/>
              </a:rPr>
              <a:t>	</a:t>
            </a:r>
          </a:p>
          <a:p>
            <a:pPr>
              <a:buFontTx/>
              <a:buNone/>
            </a:pPr>
            <a:r>
              <a:rPr lang="en-US" sz="1400" b="0">
                <a:cs typeface="Arial" charset="0"/>
              </a:rPr>
              <a:t> 	- this leaves the overlap capacitance as the only component to C</a:t>
            </a:r>
            <a:r>
              <a:rPr lang="en-US" sz="1400" b="0" baseline="-25000">
                <a:cs typeface="Arial" charset="0"/>
              </a:rPr>
              <a:t>gs</a:t>
            </a:r>
            <a:r>
              <a:rPr lang="en-US" sz="1400" b="0">
                <a:cs typeface="Arial" charset="0"/>
              </a:rPr>
              <a:t> in cut-off:</a:t>
            </a:r>
          </a:p>
          <a:p>
            <a:pPr>
              <a:buFontTx/>
              <a:buNone/>
            </a:pPr>
            <a:r>
              <a:rPr lang="en-US" sz="1400" b="0">
                <a:cs typeface="Arial" charset="0"/>
              </a:rPr>
              <a:t/>
            </a:r>
            <a:br>
              <a:rPr lang="en-US" sz="1400" b="0">
                <a:cs typeface="Arial" charset="0"/>
              </a:rPr>
            </a:br>
            <a:r>
              <a:rPr lang="en-US" sz="1400" b="0">
                <a:cs typeface="Arial" charset="0"/>
              </a:rPr>
              <a:t/>
            </a:r>
            <a:br>
              <a:rPr lang="en-US" sz="1400" b="0">
                <a:cs typeface="Arial" charset="0"/>
              </a:rPr>
            </a:br>
            <a:r>
              <a:rPr lang="en-US" sz="1400" b="0">
                <a:cs typeface="Arial" charset="0"/>
              </a:rPr>
              <a:t/>
            </a:r>
            <a:br>
              <a:rPr lang="en-US" sz="1400" b="0">
                <a:cs typeface="Arial" charset="0"/>
              </a:rPr>
            </a:br>
            <a:r>
              <a:rPr lang="en-US" sz="1400" b="0">
                <a:cs typeface="Arial" charset="0"/>
              </a:rPr>
              <a:t/>
            </a:r>
            <a:br>
              <a:rPr lang="en-US" sz="1400" b="0">
                <a:cs typeface="Arial" charset="0"/>
              </a:rPr>
            </a:br>
            <a:endParaRPr lang="en-US" sz="1400" b="0"/>
          </a:p>
        </p:txBody>
      </p:sp>
      <p:graphicFrame>
        <p:nvGraphicFramePr>
          <p:cNvPr id="1192964" name="Object 4"/>
          <p:cNvGraphicFramePr>
            <a:graphicFrameLocks noChangeAspect="1"/>
          </p:cNvGraphicFramePr>
          <p:nvPr/>
        </p:nvGraphicFramePr>
        <p:xfrm>
          <a:off x="2916238" y="5192713"/>
          <a:ext cx="2224087" cy="433387"/>
        </p:xfrm>
        <a:graphic>
          <a:graphicData uri="http://schemas.openxmlformats.org/presentationml/2006/ole">
            <p:oleObj spid="_x0000_s638978" name="Equation" r:id="rId4" imgW="1307880" imgH="253800" progId="Equation.3">
              <p:embed/>
            </p:oleObj>
          </a:graphicData>
        </a:graphic>
      </p:graphicFrame>
      <p:pic>
        <p:nvPicPr>
          <p:cNvPr id="1192968" name="Picture 8" descr="kan60539_0329"/>
          <p:cNvPicPr>
            <a:picLocks noChangeAspect="1" noChangeArrowheads="1"/>
          </p:cNvPicPr>
          <p:nvPr/>
        </p:nvPicPr>
        <p:blipFill>
          <a:blip r:embed="rId5" cstate="print"/>
          <a:srcRect l="4857" t="64346" r="15750"/>
          <a:stretch>
            <a:fillRect/>
          </a:stretch>
        </p:blipFill>
        <p:spPr bwMode="auto">
          <a:xfrm>
            <a:off x="2987675" y="2852738"/>
            <a:ext cx="3529013" cy="1455737"/>
          </a:xfrm>
          <a:prstGeom prst="rect">
            <a:avLst/>
          </a:prstGeom>
          <a:noFill/>
        </p:spPr>
      </p:pic>
      <p:sp>
        <p:nvSpPr>
          <p:cNvPr id="1192970" name="Line 10"/>
          <p:cNvSpPr>
            <a:spLocks noChangeShapeType="1"/>
          </p:cNvSpPr>
          <p:nvPr/>
        </p:nvSpPr>
        <p:spPr bwMode="auto">
          <a:xfrm flipH="1">
            <a:off x="4427538" y="2781300"/>
            <a:ext cx="757237" cy="53975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192971" name="Text Box 11"/>
          <p:cNvSpPr txBox="1">
            <a:spLocks noChangeArrowheads="1"/>
          </p:cNvSpPr>
          <p:nvPr/>
        </p:nvSpPr>
        <p:spPr bwMode="auto">
          <a:xfrm>
            <a:off x="5184775" y="2384425"/>
            <a:ext cx="38163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 b="1">
                <a:solidFill>
                  <a:srgbClr val="0033CC"/>
                </a:solidFill>
              </a:rPr>
              <a:t>No "bottom plate" in the channel region to connect to the Source n+ conductor</a:t>
            </a:r>
          </a:p>
        </p:txBody>
      </p:sp>
      <p:sp>
        <p:nvSpPr>
          <p:cNvPr id="1192972" name="Oval 12"/>
          <p:cNvSpPr>
            <a:spLocks noChangeArrowheads="1"/>
          </p:cNvSpPr>
          <p:nvPr/>
        </p:nvSpPr>
        <p:spPr bwMode="auto">
          <a:xfrm>
            <a:off x="3959225" y="3357563"/>
            <a:ext cx="828675" cy="215900"/>
          </a:xfrm>
          <a:prstGeom prst="ellips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5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/>
              <a:t>Oxide-Related Capacitance (Cut-Off)</a:t>
            </a:r>
          </a:p>
        </p:txBody>
      </p:sp>
      <p:sp>
        <p:nvSpPr>
          <p:cNvPr id="119501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066800"/>
            <a:ext cx="8547100" cy="4648200"/>
          </a:xfrm>
        </p:spPr>
        <p:txBody>
          <a:bodyPr/>
          <a:lstStyle/>
          <a:p>
            <a:r>
              <a:rPr lang="en-US"/>
              <a:t>Gate to Drain Capacitance (C</a:t>
            </a:r>
            <a:r>
              <a:rPr lang="en-US" baseline="-25000"/>
              <a:t>gd</a:t>
            </a:r>
            <a:r>
              <a:rPr lang="en-US"/>
              <a:t>) : Cut-Off</a:t>
            </a:r>
            <a:br>
              <a:rPr lang="en-US"/>
            </a:br>
            <a:r>
              <a:rPr lang="en-US" b="0"/>
              <a:t/>
            </a:r>
            <a:br>
              <a:rPr lang="en-US" b="0"/>
            </a:br>
            <a:r>
              <a:rPr lang="en-US" sz="1400" b="0"/>
              <a:t>- Just as C</a:t>
            </a:r>
            <a:r>
              <a:rPr lang="en-US" sz="1400" b="0" baseline="-25000"/>
              <a:t>gs</a:t>
            </a:r>
            <a:r>
              <a:rPr lang="en-US" sz="1400" b="0"/>
              <a:t>, during Cut-off, there is no channel beneath the Gate.  </a:t>
            </a:r>
            <a:br>
              <a:rPr lang="en-US" sz="1400" b="0"/>
            </a:b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>- since there is no channel that links the Gate to the Drain (i.e., no </a:t>
            </a:r>
            <a:r>
              <a:rPr lang="el-GR" sz="1400" b="0">
                <a:cs typeface="Arial" charset="0"/>
              </a:rPr>
              <a:t>Δ</a:t>
            </a:r>
            <a:r>
              <a:rPr lang="en-US" sz="1400" b="0">
                <a:cs typeface="Arial" charset="0"/>
              </a:rPr>
              <a:t>Q),</a:t>
            </a:r>
            <a:br>
              <a:rPr lang="en-US" sz="1400" b="0">
                <a:cs typeface="Arial" charset="0"/>
              </a:rPr>
            </a:br>
            <a:r>
              <a:rPr lang="en-US" sz="1400" b="0">
                <a:cs typeface="Arial" charset="0"/>
              </a:rPr>
              <a:t>  there is no Gate-to-Channel capacitance. </a:t>
            </a:r>
            <a:br>
              <a:rPr lang="en-US" sz="1400" b="0">
                <a:cs typeface="Arial" charset="0"/>
              </a:rPr>
            </a:br>
            <a:r>
              <a:rPr lang="en-US" sz="1400" b="0">
                <a:cs typeface="Arial" charset="0"/>
              </a:rPr>
              <a:t/>
            </a:r>
            <a:br>
              <a:rPr lang="en-US" sz="1400" b="0">
                <a:cs typeface="Arial" charset="0"/>
              </a:rPr>
            </a:br>
            <a:endParaRPr lang="en-US" sz="1400" b="0">
              <a:cs typeface="Arial" charset="0"/>
            </a:endParaRPr>
          </a:p>
          <a:p>
            <a:endParaRPr lang="en-US" sz="1400" b="0">
              <a:cs typeface="Arial" charset="0"/>
            </a:endParaRPr>
          </a:p>
          <a:p>
            <a:endParaRPr lang="en-US" sz="1400" b="0">
              <a:cs typeface="Arial" charset="0"/>
            </a:endParaRPr>
          </a:p>
          <a:p>
            <a:endParaRPr lang="en-US" sz="1400" b="0">
              <a:cs typeface="Arial" charset="0"/>
            </a:endParaRPr>
          </a:p>
          <a:p>
            <a:endParaRPr lang="en-US" sz="1400" b="0">
              <a:cs typeface="Arial" charset="0"/>
            </a:endParaRPr>
          </a:p>
          <a:p>
            <a:endParaRPr lang="en-US" sz="1400" b="0">
              <a:cs typeface="Arial" charset="0"/>
            </a:endParaRPr>
          </a:p>
          <a:p>
            <a:endParaRPr lang="en-US" sz="1400" b="0">
              <a:cs typeface="Arial" charset="0"/>
            </a:endParaRPr>
          </a:p>
          <a:p>
            <a:pPr>
              <a:buFontTx/>
              <a:buNone/>
            </a:pPr>
            <a:r>
              <a:rPr lang="en-US" sz="1400" b="0">
                <a:cs typeface="Arial" charset="0"/>
              </a:rPr>
              <a:t>	</a:t>
            </a:r>
          </a:p>
          <a:p>
            <a:pPr>
              <a:buFontTx/>
              <a:buNone/>
            </a:pPr>
            <a:r>
              <a:rPr lang="en-US" sz="1400" b="0">
                <a:cs typeface="Arial" charset="0"/>
              </a:rPr>
              <a:t> 	- this leaves the overlap capacitance as the only component to C</a:t>
            </a:r>
            <a:r>
              <a:rPr lang="en-US" sz="1400" b="0" baseline="-25000">
                <a:cs typeface="Arial" charset="0"/>
              </a:rPr>
              <a:t>gd</a:t>
            </a:r>
            <a:r>
              <a:rPr lang="en-US" sz="1400" b="0">
                <a:cs typeface="Arial" charset="0"/>
              </a:rPr>
              <a:t> in cut-off:</a:t>
            </a:r>
          </a:p>
          <a:p>
            <a:pPr>
              <a:buFontTx/>
              <a:buNone/>
            </a:pPr>
            <a:r>
              <a:rPr lang="en-US" sz="1400" b="0">
                <a:cs typeface="Arial" charset="0"/>
              </a:rPr>
              <a:t/>
            </a:r>
            <a:br>
              <a:rPr lang="en-US" sz="1400" b="0">
                <a:cs typeface="Arial" charset="0"/>
              </a:rPr>
            </a:br>
            <a:r>
              <a:rPr lang="en-US" sz="1400" b="0">
                <a:cs typeface="Arial" charset="0"/>
              </a:rPr>
              <a:t/>
            </a:r>
            <a:br>
              <a:rPr lang="en-US" sz="1400" b="0">
                <a:cs typeface="Arial" charset="0"/>
              </a:rPr>
            </a:br>
            <a:r>
              <a:rPr lang="en-US" sz="1400" b="0">
                <a:cs typeface="Arial" charset="0"/>
              </a:rPr>
              <a:t/>
            </a:r>
            <a:br>
              <a:rPr lang="en-US" sz="1400" b="0">
                <a:cs typeface="Arial" charset="0"/>
              </a:rPr>
            </a:br>
            <a:r>
              <a:rPr lang="en-US" sz="1400" b="0">
                <a:cs typeface="Arial" charset="0"/>
              </a:rPr>
              <a:t/>
            </a:r>
            <a:br>
              <a:rPr lang="en-US" sz="1400" b="0">
                <a:cs typeface="Arial" charset="0"/>
              </a:rPr>
            </a:br>
            <a:endParaRPr lang="en-US" sz="1400" b="0"/>
          </a:p>
        </p:txBody>
      </p:sp>
      <p:graphicFrame>
        <p:nvGraphicFramePr>
          <p:cNvPr id="1195012" name="Object 4"/>
          <p:cNvGraphicFramePr>
            <a:graphicFrameLocks noChangeAspect="1"/>
          </p:cNvGraphicFramePr>
          <p:nvPr/>
        </p:nvGraphicFramePr>
        <p:xfrm>
          <a:off x="2906713" y="5192713"/>
          <a:ext cx="2244725" cy="433387"/>
        </p:xfrm>
        <a:graphic>
          <a:graphicData uri="http://schemas.openxmlformats.org/presentationml/2006/ole">
            <p:oleObj spid="_x0000_s640002" name="Equation" r:id="rId4" imgW="1320480" imgH="253800" progId="Equation.3">
              <p:embed/>
            </p:oleObj>
          </a:graphicData>
        </a:graphic>
      </p:graphicFrame>
      <p:pic>
        <p:nvPicPr>
          <p:cNvPr id="1195013" name="Picture 5" descr="kan60539_0329"/>
          <p:cNvPicPr>
            <a:picLocks noChangeAspect="1" noChangeArrowheads="1"/>
          </p:cNvPicPr>
          <p:nvPr/>
        </p:nvPicPr>
        <p:blipFill>
          <a:blip r:embed="rId5" cstate="print"/>
          <a:srcRect l="4857" t="64346" r="15750"/>
          <a:stretch>
            <a:fillRect/>
          </a:stretch>
        </p:blipFill>
        <p:spPr bwMode="auto">
          <a:xfrm>
            <a:off x="2987675" y="2852738"/>
            <a:ext cx="3529013" cy="1455737"/>
          </a:xfrm>
          <a:prstGeom prst="rect">
            <a:avLst/>
          </a:prstGeom>
          <a:noFill/>
        </p:spPr>
      </p:pic>
      <p:sp>
        <p:nvSpPr>
          <p:cNvPr id="1195014" name="Line 6"/>
          <p:cNvSpPr>
            <a:spLocks noChangeShapeType="1"/>
          </p:cNvSpPr>
          <p:nvPr/>
        </p:nvSpPr>
        <p:spPr bwMode="auto">
          <a:xfrm flipH="1">
            <a:off x="5076825" y="2781300"/>
            <a:ext cx="107950" cy="53975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195015" name="Text Box 7"/>
          <p:cNvSpPr txBox="1">
            <a:spLocks noChangeArrowheads="1"/>
          </p:cNvSpPr>
          <p:nvPr/>
        </p:nvSpPr>
        <p:spPr bwMode="auto">
          <a:xfrm>
            <a:off x="5184775" y="2384425"/>
            <a:ext cx="38163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 b="1">
                <a:solidFill>
                  <a:srgbClr val="0033CC"/>
                </a:solidFill>
              </a:rPr>
              <a:t>No "bottom plate" in the channel region to connect to the Drain n+ conductor</a:t>
            </a:r>
          </a:p>
        </p:txBody>
      </p:sp>
      <p:sp>
        <p:nvSpPr>
          <p:cNvPr id="1195016" name="Oval 8"/>
          <p:cNvSpPr>
            <a:spLocks noChangeArrowheads="1"/>
          </p:cNvSpPr>
          <p:nvPr/>
        </p:nvSpPr>
        <p:spPr bwMode="auto">
          <a:xfrm>
            <a:off x="4751388" y="3392488"/>
            <a:ext cx="828675" cy="215900"/>
          </a:xfrm>
          <a:prstGeom prst="ellips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7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/>
              <a:t>Oxide-Related Capacitance (Cut-Off)</a:t>
            </a:r>
          </a:p>
        </p:txBody>
      </p:sp>
      <p:sp>
        <p:nvSpPr>
          <p:cNvPr id="119705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066800"/>
            <a:ext cx="8547100" cy="4648200"/>
          </a:xfrm>
        </p:spPr>
        <p:txBody>
          <a:bodyPr/>
          <a:lstStyle/>
          <a:p>
            <a:r>
              <a:rPr lang="en-US"/>
              <a:t>Gate to Body Capacitance (C</a:t>
            </a:r>
            <a:r>
              <a:rPr lang="en-US" baseline="-25000"/>
              <a:t>gb</a:t>
            </a:r>
            <a:r>
              <a:rPr lang="en-US"/>
              <a:t>) : Cut-Off</a:t>
            </a:r>
            <a:br>
              <a:rPr lang="en-US"/>
            </a:br>
            <a:r>
              <a:rPr lang="en-US" b="0"/>
              <a:t/>
            </a:r>
            <a:br>
              <a:rPr lang="en-US" b="0"/>
            </a:br>
            <a:r>
              <a:rPr lang="en-US" sz="1400" b="0"/>
              <a:t>- There is a capacitor between the Gate and Body</a:t>
            </a:r>
            <a:br>
              <a:rPr lang="en-US" sz="1400" b="0"/>
            </a:b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>- The bottom plate is the conductor formed by the p-type silicon since it has majority </a:t>
            </a:r>
            <a:br>
              <a:rPr lang="en-US" sz="1400" b="0"/>
            </a:br>
            <a:r>
              <a:rPr lang="en-US" sz="1400" b="0"/>
              <a:t>   charge carriers and acts as a conductor</a:t>
            </a:r>
            <a:br>
              <a:rPr lang="en-US" sz="1400" b="0"/>
            </a:br>
            <a:r>
              <a:rPr lang="en-US" sz="1400" b="0"/>
              <a:t/>
            </a:r>
            <a:br>
              <a:rPr lang="en-US" sz="1400" b="0"/>
            </a:br>
            <a:endParaRPr lang="en-US" sz="1400" b="0"/>
          </a:p>
          <a:p>
            <a:endParaRPr lang="en-US" sz="1400" b="0"/>
          </a:p>
          <a:p>
            <a:endParaRPr lang="en-US" sz="1400" b="0"/>
          </a:p>
          <a:p>
            <a:endParaRPr lang="en-US" sz="1400" b="0"/>
          </a:p>
          <a:p>
            <a:endParaRPr lang="en-US" sz="1400" b="0"/>
          </a:p>
          <a:p>
            <a:pPr>
              <a:buFontTx/>
              <a:buNone/>
            </a:pPr>
            <a:r>
              <a:rPr lang="en-US" sz="1400" b="0">
                <a:cs typeface="Arial" charset="0"/>
              </a:rPr>
              <a:t>	- we can describe the Gate-to-Body Capacitance as: </a:t>
            </a:r>
          </a:p>
          <a:p>
            <a:pPr>
              <a:buFontTx/>
              <a:buNone/>
            </a:pPr>
            <a:r>
              <a:rPr lang="en-US" sz="1400" b="0">
                <a:cs typeface="Arial" charset="0"/>
              </a:rPr>
              <a:t/>
            </a:r>
            <a:br>
              <a:rPr lang="en-US" sz="1400" b="0">
                <a:cs typeface="Arial" charset="0"/>
              </a:rPr>
            </a:br>
            <a:r>
              <a:rPr lang="en-US" sz="1400" b="0">
                <a:cs typeface="Arial" charset="0"/>
              </a:rPr>
              <a:t/>
            </a:r>
            <a:br>
              <a:rPr lang="en-US" sz="1400" b="0">
                <a:cs typeface="Arial" charset="0"/>
              </a:rPr>
            </a:br>
            <a:r>
              <a:rPr lang="en-US" sz="1400" b="0">
                <a:cs typeface="Arial" charset="0"/>
              </a:rPr>
              <a:t/>
            </a:r>
            <a:br>
              <a:rPr lang="en-US" sz="1400" b="0">
                <a:cs typeface="Arial" charset="0"/>
              </a:rPr>
            </a:br>
            <a:r>
              <a:rPr lang="en-US" sz="1400" b="0">
                <a:cs typeface="Arial" charset="0"/>
              </a:rPr>
              <a:t/>
            </a:r>
            <a:br>
              <a:rPr lang="en-US" sz="1400" b="0">
                <a:cs typeface="Arial" charset="0"/>
              </a:rPr>
            </a:br>
            <a:r>
              <a:rPr lang="en-US" sz="1400" b="0">
                <a:cs typeface="Arial" charset="0"/>
              </a:rPr>
              <a:t/>
            </a:r>
            <a:br>
              <a:rPr lang="en-US" sz="1400" b="0">
                <a:cs typeface="Arial" charset="0"/>
              </a:rPr>
            </a:br>
            <a:r>
              <a:rPr lang="en-US" sz="1400" b="0">
                <a:cs typeface="Arial" charset="0"/>
              </a:rPr>
              <a:t>- remember that L = (L</a:t>
            </a:r>
            <a:r>
              <a:rPr lang="en-US" sz="1400" b="0" baseline="-25000">
                <a:cs typeface="Arial" charset="0"/>
              </a:rPr>
              <a:t>M</a:t>
            </a:r>
            <a:r>
              <a:rPr lang="en-US" sz="1400" b="0">
                <a:cs typeface="Arial" charset="0"/>
              </a:rPr>
              <a:t>-2·L</a:t>
            </a:r>
            <a:r>
              <a:rPr lang="en-US" sz="1400" b="0" baseline="-25000">
                <a:cs typeface="Arial" charset="0"/>
              </a:rPr>
              <a:t>D</a:t>
            </a:r>
            <a:r>
              <a:rPr lang="en-US" sz="1400" b="0">
                <a:cs typeface="Arial" charset="0"/>
              </a:rPr>
              <a:t>)</a:t>
            </a:r>
          </a:p>
        </p:txBody>
      </p:sp>
      <p:graphicFrame>
        <p:nvGraphicFramePr>
          <p:cNvPr id="1197060" name="Object 4"/>
          <p:cNvGraphicFramePr>
            <a:graphicFrameLocks noChangeAspect="1"/>
          </p:cNvGraphicFramePr>
          <p:nvPr/>
        </p:nvGraphicFramePr>
        <p:xfrm>
          <a:off x="2916238" y="4508500"/>
          <a:ext cx="2136775" cy="433388"/>
        </p:xfrm>
        <a:graphic>
          <a:graphicData uri="http://schemas.openxmlformats.org/presentationml/2006/ole">
            <p:oleObj spid="_x0000_s641026" name="Equation" r:id="rId4" imgW="1257120" imgH="253800" progId="Equation.3">
              <p:embed/>
            </p:oleObj>
          </a:graphicData>
        </a:graphic>
      </p:graphicFrame>
      <p:pic>
        <p:nvPicPr>
          <p:cNvPr id="1197065" name="Picture 9" descr="kan60539_0331"/>
          <p:cNvPicPr>
            <a:picLocks noChangeAspect="1" noChangeArrowheads="1"/>
          </p:cNvPicPr>
          <p:nvPr/>
        </p:nvPicPr>
        <p:blipFill>
          <a:blip r:embed="rId5" cstate="print"/>
          <a:srcRect l="7785" t="1950" b="68279"/>
          <a:stretch>
            <a:fillRect/>
          </a:stretch>
        </p:blipFill>
        <p:spPr bwMode="auto">
          <a:xfrm>
            <a:off x="2843213" y="2673350"/>
            <a:ext cx="2557462" cy="1114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9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/>
              <a:t>Oxide-Related Capacitance (Linear)</a:t>
            </a:r>
          </a:p>
        </p:txBody>
      </p:sp>
      <p:sp>
        <p:nvSpPr>
          <p:cNvPr id="119910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066800"/>
            <a:ext cx="8547100" cy="4648200"/>
          </a:xfrm>
        </p:spPr>
        <p:txBody>
          <a:bodyPr/>
          <a:lstStyle/>
          <a:p>
            <a:r>
              <a:rPr lang="en-US"/>
              <a:t>Gate to Source Capacitance (C</a:t>
            </a:r>
            <a:r>
              <a:rPr lang="en-US" baseline="-25000"/>
              <a:t>gs</a:t>
            </a:r>
            <a:r>
              <a:rPr lang="en-US"/>
              <a:t>) : Linear Region</a:t>
            </a:r>
            <a:br>
              <a:rPr lang="en-US"/>
            </a:br>
            <a:r>
              <a:rPr lang="en-US" b="0"/>
              <a:t/>
            </a:r>
            <a:br>
              <a:rPr lang="en-US" b="0"/>
            </a:br>
            <a:r>
              <a:rPr lang="en-US" sz="1400" b="0"/>
              <a:t>- When operating in the linear region, a channel is present in the substrate.</a:t>
            </a:r>
            <a:br>
              <a:rPr lang="en-US" sz="1400" b="0"/>
            </a:b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>- this can be thought of as a conductor (or metal plate) that contacts the Source and Drain</a:t>
            </a:r>
            <a:br>
              <a:rPr lang="en-US" sz="1400" b="0"/>
            </a:b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>- this results in a capacitance between the Gate and the Source/Drain</a:t>
            </a:r>
            <a:br>
              <a:rPr lang="en-US" sz="1400" b="0"/>
            </a:b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>- we split this capacitance between the Source and Drain for simplicity</a:t>
            </a:r>
            <a:br>
              <a:rPr lang="en-US" sz="1400" b="0"/>
            </a:br>
            <a:r>
              <a:rPr lang="en-US" sz="1400" b="0"/>
              <a:t/>
            </a:r>
            <a:br>
              <a:rPr lang="en-US" sz="1400" b="0"/>
            </a:br>
            <a:r>
              <a:rPr lang="en-US" sz="1400" b="0">
                <a:cs typeface="Arial" charset="0"/>
              </a:rPr>
              <a:t/>
            </a:r>
            <a:br>
              <a:rPr lang="en-US" sz="1400" b="0">
                <a:cs typeface="Arial" charset="0"/>
              </a:rPr>
            </a:br>
            <a:endParaRPr lang="en-US" sz="1400" b="0">
              <a:cs typeface="Arial" charset="0"/>
            </a:endParaRPr>
          </a:p>
          <a:p>
            <a:endParaRPr lang="en-US" sz="1400" b="0">
              <a:cs typeface="Arial" charset="0"/>
            </a:endParaRPr>
          </a:p>
          <a:p>
            <a:endParaRPr lang="en-US" sz="1400" b="0">
              <a:cs typeface="Arial" charset="0"/>
            </a:endParaRPr>
          </a:p>
          <a:p>
            <a:endParaRPr lang="en-US" sz="1400" b="0">
              <a:cs typeface="Arial" charset="0"/>
            </a:endParaRPr>
          </a:p>
          <a:p>
            <a:pPr>
              <a:buFontTx/>
              <a:buNone/>
            </a:pPr>
            <a:r>
              <a:rPr lang="en-US" sz="1400" b="0">
                <a:cs typeface="Arial" charset="0"/>
              </a:rPr>
              <a:t> 	- the Gate-to-Channel contribution to C</a:t>
            </a:r>
            <a:r>
              <a:rPr lang="en-US" sz="1400" b="0" baseline="-25000">
                <a:cs typeface="Arial" charset="0"/>
              </a:rPr>
              <a:t>GS</a:t>
            </a:r>
            <a:r>
              <a:rPr lang="en-US" sz="1400" b="0">
                <a:cs typeface="Arial" charset="0"/>
              </a:rPr>
              <a:t> is (1/2)C</a:t>
            </a:r>
            <a:r>
              <a:rPr lang="en-US" sz="1400" b="0" baseline="-25000">
                <a:cs typeface="Arial" charset="0"/>
              </a:rPr>
              <a:t>ox</a:t>
            </a:r>
            <a:r>
              <a:rPr lang="en-US" sz="1400" b="0">
                <a:cs typeface="Arial" charset="0"/>
              </a:rPr>
              <a:t>WL</a:t>
            </a:r>
            <a:br>
              <a:rPr lang="en-US" sz="1400" b="0">
                <a:cs typeface="Arial" charset="0"/>
              </a:rPr>
            </a:br>
            <a:r>
              <a:rPr lang="en-US" sz="1400" b="0">
                <a:cs typeface="Arial" charset="0"/>
              </a:rPr>
              <a:t/>
            </a:r>
            <a:br>
              <a:rPr lang="en-US" sz="1400" b="0">
                <a:cs typeface="Arial" charset="0"/>
              </a:rPr>
            </a:br>
            <a:r>
              <a:rPr lang="en-US" sz="1400" b="0">
                <a:cs typeface="Arial" charset="0"/>
              </a:rPr>
              <a:t>- the total C</a:t>
            </a:r>
            <a:r>
              <a:rPr lang="en-US" sz="1400" b="0" baseline="-25000">
                <a:cs typeface="Arial" charset="0"/>
              </a:rPr>
              <a:t>GS </a:t>
            </a:r>
            <a:r>
              <a:rPr lang="en-US" sz="1400" b="0">
                <a:cs typeface="Arial" charset="0"/>
              </a:rPr>
              <a:t>capacitance in the linear region includes the overlap capacitance:</a:t>
            </a:r>
            <a:br>
              <a:rPr lang="en-US" sz="1400" b="0">
                <a:cs typeface="Arial" charset="0"/>
              </a:rPr>
            </a:br>
            <a:r>
              <a:rPr lang="en-US" sz="1400" b="0">
                <a:cs typeface="Arial" charset="0"/>
              </a:rPr>
              <a:t/>
            </a:r>
            <a:br>
              <a:rPr lang="en-US" sz="1400" b="0">
                <a:cs typeface="Arial" charset="0"/>
              </a:rPr>
            </a:br>
            <a:r>
              <a:rPr lang="en-US" sz="1400" b="0">
                <a:cs typeface="Arial" charset="0"/>
              </a:rPr>
              <a:t> 	</a:t>
            </a:r>
            <a:br>
              <a:rPr lang="en-US" sz="1400" b="0">
                <a:cs typeface="Arial" charset="0"/>
              </a:rPr>
            </a:br>
            <a:r>
              <a:rPr lang="en-US" sz="1400" b="0">
                <a:cs typeface="Arial" charset="0"/>
              </a:rPr>
              <a:t/>
            </a:r>
            <a:br>
              <a:rPr lang="en-US" sz="1400" b="0">
                <a:cs typeface="Arial" charset="0"/>
              </a:rPr>
            </a:br>
            <a:r>
              <a:rPr lang="en-US" sz="1400" b="0">
                <a:cs typeface="Arial" charset="0"/>
              </a:rPr>
              <a:t/>
            </a:r>
            <a:br>
              <a:rPr lang="en-US" sz="1400" b="0">
                <a:cs typeface="Arial" charset="0"/>
              </a:rPr>
            </a:br>
            <a:endParaRPr lang="en-US" sz="1400" b="0"/>
          </a:p>
        </p:txBody>
      </p:sp>
      <p:graphicFrame>
        <p:nvGraphicFramePr>
          <p:cNvPr id="1199108" name="Object 4"/>
          <p:cNvGraphicFramePr>
            <a:graphicFrameLocks noChangeAspect="1"/>
          </p:cNvGraphicFramePr>
          <p:nvPr/>
        </p:nvGraphicFramePr>
        <p:xfrm>
          <a:off x="2157413" y="5362575"/>
          <a:ext cx="3670300" cy="671513"/>
        </p:xfrm>
        <a:graphic>
          <a:graphicData uri="http://schemas.openxmlformats.org/presentationml/2006/ole">
            <p:oleObj spid="_x0000_s642050" name="Equation" r:id="rId4" imgW="2158920" imgH="393480" progId="Equation.3">
              <p:embed/>
            </p:oleObj>
          </a:graphicData>
        </a:graphic>
      </p:graphicFrame>
      <p:pic>
        <p:nvPicPr>
          <p:cNvPr id="1199113" name="Picture 9" descr="kan60539_0331"/>
          <p:cNvPicPr>
            <a:picLocks noChangeAspect="1" noChangeArrowheads="1"/>
          </p:cNvPicPr>
          <p:nvPr/>
        </p:nvPicPr>
        <p:blipFill>
          <a:blip r:embed="rId5" cstate="print"/>
          <a:srcRect l="13681" t="32697" b="33630"/>
          <a:stretch>
            <a:fillRect/>
          </a:stretch>
        </p:blipFill>
        <p:spPr bwMode="auto">
          <a:xfrm>
            <a:off x="2916238" y="3249613"/>
            <a:ext cx="2393950" cy="1260475"/>
          </a:xfrm>
          <a:prstGeom prst="rect">
            <a:avLst/>
          </a:prstGeom>
          <a:noFill/>
        </p:spPr>
      </p:pic>
      <p:sp>
        <p:nvSpPr>
          <p:cNvPr id="1199115" name="Rectangle 11"/>
          <p:cNvSpPr>
            <a:spLocks noChangeArrowheads="1"/>
          </p:cNvSpPr>
          <p:nvPr/>
        </p:nvSpPr>
        <p:spPr bwMode="auto">
          <a:xfrm>
            <a:off x="3563938" y="3824288"/>
            <a:ext cx="539750" cy="73025"/>
          </a:xfrm>
          <a:prstGeom prst="rect">
            <a:avLst/>
          </a:prstGeom>
          <a:solidFill>
            <a:srgbClr val="0033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1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/>
              <a:t>Oxide-Related Capacitance (Linear)</a:t>
            </a:r>
          </a:p>
        </p:txBody>
      </p:sp>
      <p:sp>
        <p:nvSpPr>
          <p:cNvPr id="1201155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066800"/>
            <a:ext cx="8547100" cy="4648200"/>
          </a:xfrm>
        </p:spPr>
        <p:txBody>
          <a:bodyPr/>
          <a:lstStyle/>
          <a:p>
            <a:r>
              <a:rPr lang="en-US"/>
              <a:t>Gate to Drain Capacitance (C</a:t>
            </a:r>
            <a:r>
              <a:rPr lang="en-US" baseline="-25000"/>
              <a:t>gd</a:t>
            </a:r>
            <a:r>
              <a:rPr lang="en-US"/>
              <a:t>) : Linear Region</a:t>
            </a:r>
            <a:br>
              <a:rPr lang="en-US"/>
            </a:br>
            <a:r>
              <a:rPr lang="en-US" b="0"/>
              <a:t/>
            </a:r>
            <a:br>
              <a:rPr lang="en-US" b="0"/>
            </a:br>
            <a:r>
              <a:rPr lang="en-US" sz="1400" b="0"/>
              <a:t>- The Gate-to-Drain Capacitance is identical to the Gate-to-Source Capacitance in the Linear region:</a:t>
            </a:r>
            <a:br>
              <a:rPr lang="en-US" sz="1400" b="0"/>
            </a:br>
            <a:r>
              <a:rPr lang="en-US" sz="1400" b="0">
                <a:cs typeface="Arial" charset="0"/>
              </a:rPr>
              <a:t/>
            </a:r>
            <a:br>
              <a:rPr lang="en-US" sz="1400" b="0">
                <a:cs typeface="Arial" charset="0"/>
              </a:rPr>
            </a:br>
            <a:endParaRPr lang="en-US" sz="1400" b="0">
              <a:cs typeface="Arial" charset="0"/>
            </a:endParaRPr>
          </a:p>
          <a:p>
            <a:endParaRPr lang="en-US" sz="1400" b="0">
              <a:cs typeface="Arial" charset="0"/>
            </a:endParaRPr>
          </a:p>
          <a:p>
            <a:endParaRPr lang="en-US" sz="1400" b="0">
              <a:cs typeface="Arial" charset="0"/>
            </a:endParaRPr>
          </a:p>
          <a:p>
            <a:endParaRPr lang="en-US" sz="1400" b="0">
              <a:cs typeface="Arial" charset="0"/>
            </a:endParaRPr>
          </a:p>
          <a:p>
            <a:pPr>
              <a:buFontTx/>
              <a:buNone/>
            </a:pPr>
            <a:r>
              <a:rPr lang="en-US" sz="1400" b="0">
                <a:cs typeface="Arial" charset="0"/>
              </a:rPr>
              <a:t/>
            </a:r>
            <a:br>
              <a:rPr lang="en-US" sz="1400" b="0">
                <a:cs typeface="Arial" charset="0"/>
              </a:rPr>
            </a:br>
            <a:r>
              <a:rPr lang="en-US" sz="1400" b="0">
                <a:cs typeface="Arial" charset="0"/>
              </a:rPr>
              <a:t/>
            </a:r>
            <a:br>
              <a:rPr lang="en-US" sz="1400" b="0">
                <a:cs typeface="Arial" charset="0"/>
              </a:rPr>
            </a:br>
            <a:endParaRPr lang="en-US" sz="1400" b="0"/>
          </a:p>
        </p:txBody>
      </p:sp>
      <p:graphicFrame>
        <p:nvGraphicFramePr>
          <p:cNvPr id="1201156" name="Object 4"/>
          <p:cNvGraphicFramePr>
            <a:graphicFrameLocks noChangeAspect="1"/>
          </p:cNvGraphicFramePr>
          <p:nvPr/>
        </p:nvGraphicFramePr>
        <p:xfrm>
          <a:off x="2114550" y="2312988"/>
          <a:ext cx="3690938" cy="671512"/>
        </p:xfrm>
        <a:graphic>
          <a:graphicData uri="http://schemas.openxmlformats.org/presentationml/2006/ole">
            <p:oleObj spid="_x0000_s643074" name="Equation" r:id="rId4" imgW="2171520" imgH="393480" progId="Equation.3">
              <p:embed/>
            </p:oleObj>
          </a:graphicData>
        </a:graphic>
      </p:graphicFrame>
      <p:pic>
        <p:nvPicPr>
          <p:cNvPr id="1201157" name="Picture 5" descr="kan60539_0331"/>
          <p:cNvPicPr>
            <a:picLocks noChangeAspect="1" noChangeArrowheads="1"/>
          </p:cNvPicPr>
          <p:nvPr/>
        </p:nvPicPr>
        <p:blipFill>
          <a:blip r:embed="rId5" cstate="print"/>
          <a:srcRect l="13681" t="32697" b="33630"/>
          <a:stretch>
            <a:fillRect/>
          </a:stretch>
        </p:blipFill>
        <p:spPr bwMode="auto">
          <a:xfrm>
            <a:off x="2916238" y="3752850"/>
            <a:ext cx="2393950" cy="1260475"/>
          </a:xfrm>
          <a:prstGeom prst="rect">
            <a:avLst/>
          </a:prstGeom>
          <a:noFill/>
        </p:spPr>
      </p:pic>
      <p:sp>
        <p:nvSpPr>
          <p:cNvPr id="1201159" name="Rectangle 7"/>
          <p:cNvSpPr>
            <a:spLocks noChangeArrowheads="1"/>
          </p:cNvSpPr>
          <p:nvPr/>
        </p:nvSpPr>
        <p:spPr bwMode="auto">
          <a:xfrm>
            <a:off x="4140200" y="4327525"/>
            <a:ext cx="539750" cy="73025"/>
          </a:xfrm>
          <a:prstGeom prst="rect">
            <a:avLst/>
          </a:prstGeom>
          <a:solidFill>
            <a:srgbClr val="0033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36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Energy Bands</a:t>
            </a:r>
          </a:p>
        </p:txBody>
      </p:sp>
      <p:sp>
        <p:nvSpPr>
          <p:cNvPr id="527364" name="Rectangle 4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 wrap="none"/>
          <a:lstStyle/>
          <a:p>
            <a:pPr>
              <a:spcBef>
                <a:spcPct val="0"/>
              </a:spcBef>
            </a:pPr>
            <a:r>
              <a:rPr lang="en-US" sz="1600"/>
              <a:t>Band Gap Comparisons</a:t>
            </a:r>
            <a:br>
              <a:rPr lang="en-US" sz="1600"/>
            </a:br>
            <a:r>
              <a:rPr lang="en-US" b="0"/>
              <a:t/>
            </a:r>
            <a:br>
              <a:rPr lang="en-US" b="0"/>
            </a:br>
            <a:r>
              <a:rPr lang="en-US" b="0" u="sng"/>
              <a:t>Insulator Band Gap</a:t>
            </a:r>
            <a:r>
              <a:rPr lang="en-US" b="0"/>
              <a:t>	: it is large enough so that at ordinary temperatures, no electrons reach</a:t>
            </a:r>
            <a:br>
              <a:rPr lang="en-US" b="0"/>
            </a:br>
            <a:r>
              <a:rPr lang="en-US" b="0"/>
              <a:t> 			  the conduction band</a:t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r>
              <a:rPr lang="en-US" b="0" u="sng"/>
              <a:t>Semiconductor Band Gap</a:t>
            </a:r>
            <a:r>
              <a:rPr lang="en-US" b="0"/>
              <a:t>	: it is small enough so that at ordinary temperatures, thermal energy</a:t>
            </a:r>
            <a:br>
              <a:rPr lang="en-US" b="0"/>
            </a:br>
            <a:r>
              <a:rPr lang="en-US" b="0"/>
              <a:t> 			  can give an electron enough energy to jump to the conduction band</a:t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> 			: we can also change the semiconductor into a conductor by introducing</a:t>
            </a:r>
            <a:br>
              <a:rPr lang="en-US" b="0"/>
            </a:br>
            <a:r>
              <a:rPr lang="en-US" b="0"/>
              <a:t> 			  impurities</a:t>
            </a:r>
            <a:br>
              <a:rPr lang="en-US" b="0"/>
            </a:br>
            <a:endParaRPr lang="en-US" b="0"/>
          </a:p>
        </p:txBody>
      </p:sp>
      <p:pic>
        <p:nvPicPr>
          <p:cNvPr id="527362" name="Picture 2" descr="Eband_gap_comparis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4325" y="3284538"/>
            <a:ext cx="5861050" cy="28495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3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/>
              <a:t>Oxide-Related Capacitance (Linear)</a:t>
            </a:r>
          </a:p>
        </p:txBody>
      </p:sp>
      <p:sp>
        <p:nvSpPr>
          <p:cNvPr id="1203203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066800"/>
            <a:ext cx="8547100" cy="4648200"/>
          </a:xfrm>
        </p:spPr>
        <p:txBody>
          <a:bodyPr/>
          <a:lstStyle/>
          <a:p>
            <a:r>
              <a:rPr lang="en-US"/>
              <a:t>Gate to Body Capacitance (C</a:t>
            </a:r>
            <a:r>
              <a:rPr lang="en-US" baseline="-25000"/>
              <a:t>gb</a:t>
            </a:r>
            <a:r>
              <a:rPr lang="en-US"/>
              <a:t>) : Linear Region</a:t>
            </a:r>
            <a:br>
              <a:rPr lang="en-US"/>
            </a:br>
            <a:r>
              <a:rPr lang="en-US" b="0"/>
              <a:t/>
            </a:r>
            <a:br>
              <a:rPr lang="en-US" b="0"/>
            </a:br>
            <a:r>
              <a:rPr lang="en-US" sz="1400" b="0"/>
              <a:t>- Since the channel (inversion layer) looks like a metal plate to the gate, the Gate can't actually </a:t>
            </a:r>
            <a:br>
              <a:rPr lang="en-US" sz="1400" b="0"/>
            </a:br>
            <a:r>
              <a:rPr lang="en-US" sz="1400" b="0"/>
              <a:t>  </a:t>
            </a:r>
            <a:r>
              <a:rPr lang="en-US" sz="1400" b="0" i="1"/>
              <a:t>see</a:t>
            </a:r>
            <a:r>
              <a:rPr lang="en-US" sz="1400" b="0"/>
              <a:t> the substrate anymore</a:t>
            </a:r>
            <a:br>
              <a:rPr lang="en-US" sz="1400" b="0"/>
            </a:b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>- this means that the capacitance between the Gate and Body is zero when a channel is present</a:t>
            </a:r>
            <a:r>
              <a:rPr lang="en-US" sz="1400" b="0">
                <a:cs typeface="Arial" charset="0"/>
              </a:rPr>
              <a:t/>
            </a:r>
            <a:br>
              <a:rPr lang="en-US" sz="1400" b="0">
                <a:cs typeface="Arial" charset="0"/>
              </a:rPr>
            </a:br>
            <a:endParaRPr lang="en-US" sz="1400" b="0">
              <a:cs typeface="Arial" charset="0"/>
            </a:endParaRPr>
          </a:p>
          <a:p>
            <a:endParaRPr lang="en-US" sz="1400" b="0">
              <a:cs typeface="Arial" charset="0"/>
            </a:endParaRPr>
          </a:p>
          <a:p>
            <a:endParaRPr lang="en-US" sz="1400" b="0">
              <a:cs typeface="Arial" charset="0"/>
            </a:endParaRPr>
          </a:p>
          <a:p>
            <a:endParaRPr lang="en-US" sz="1400" b="0">
              <a:cs typeface="Arial" charset="0"/>
            </a:endParaRPr>
          </a:p>
          <a:p>
            <a:pPr>
              <a:buFontTx/>
              <a:buNone/>
            </a:pPr>
            <a:r>
              <a:rPr lang="en-US" sz="1400" b="0">
                <a:cs typeface="Arial" charset="0"/>
              </a:rPr>
              <a:t/>
            </a:r>
            <a:br>
              <a:rPr lang="en-US" sz="1400" b="0">
                <a:cs typeface="Arial" charset="0"/>
              </a:rPr>
            </a:br>
            <a:r>
              <a:rPr lang="en-US" sz="1400" b="0">
                <a:cs typeface="Arial" charset="0"/>
              </a:rPr>
              <a:t/>
            </a:r>
            <a:br>
              <a:rPr lang="en-US" sz="1400" b="0">
                <a:cs typeface="Arial" charset="0"/>
              </a:rPr>
            </a:br>
            <a:endParaRPr lang="en-US" sz="1400" b="0"/>
          </a:p>
        </p:txBody>
      </p:sp>
      <p:graphicFrame>
        <p:nvGraphicFramePr>
          <p:cNvPr id="1203204" name="Object 4"/>
          <p:cNvGraphicFramePr>
            <a:graphicFrameLocks noChangeAspect="1"/>
          </p:cNvGraphicFramePr>
          <p:nvPr/>
        </p:nvGraphicFramePr>
        <p:xfrm>
          <a:off x="3521075" y="2935288"/>
          <a:ext cx="1185863" cy="431800"/>
        </p:xfrm>
        <a:graphic>
          <a:graphicData uri="http://schemas.openxmlformats.org/presentationml/2006/ole">
            <p:oleObj spid="_x0000_s644098" name="Equation" r:id="rId4" imgW="698400" imgH="253800" progId="Equation.3">
              <p:embed/>
            </p:oleObj>
          </a:graphicData>
        </a:graphic>
      </p:graphicFrame>
      <p:pic>
        <p:nvPicPr>
          <p:cNvPr id="1203205" name="Picture 5" descr="kan60539_0331"/>
          <p:cNvPicPr>
            <a:picLocks noChangeAspect="1" noChangeArrowheads="1"/>
          </p:cNvPicPr>
          <p:nvPr/>
        </p:nvPicPr>
        <p:blipFill>
          <a:blip r:embed="rId5" cstate="print"/>
          <a:srcRect l="13681" t="32697" b="33630"/>
          <a:stretch>
            <a:fillRect/>
          </a:stretch>
        </p:blipFill>
        <p:spPr bwMode="auto">
          <a:xfrm>
            <a:off x="2916238" y="3752850"/>
            <a:ext cx="2393950" cy="1260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5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/>
              <a:t>Oxide-Related Capacitance (Saturation)</a:t>
            </a:r>
          </a:p>
        </p:txBody>
      </p:sp>
      <p:sp>
        <p:nvSpPr>
          <p:cNvPr id="120525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066800"/>
            <a:ext cx="8547100" cy="4648200"/>
          </a:xfrm>
        </p:spPr>
        <p:txBody>
          <a:bodyPr/>
          <a:lstStyle/>
          <a:p>
            <a:r>
              <a:rPr lang="en-US"/>
              <a:t>Gate to Source Capacitance (C</a:t>
            </a:r>
            <a:r>
              <a:rPr lang="en-US" baseline="-25000"/>
              <a:t>gs</a:t>
            </a:r>
            <a:r>
              <a:rPr lang="en-US"/>
              <a:t>, C</a:t>
            </a:r>
            <a:r>
              <a:rPr lang="en-US" baseline="-25000"/>
              <a:t>gd</a:t>
            </a:r>
            <a:r>
              <a:rPr lang="en-US"/>
              <a:t>, C</a:t>
            </a:r>
            <a:r>
              <a:rPr lang="en-US" baseline="-25000"/>
              <a:t>gb</a:t>
            </a:r>
            <a:r>
              <a:rPr lang="en-US"/>
              <a:t>) : Saturation Region</a:t>
            </a:r>
            <a:br>
              <a:rPr lang="en-US"/>
            </a:br>
            <a:r>
              <a:rPr lang="en-US" b="0"/>
              <a:t/>
            </a:r>
            <a:br>
              <a:rPr lang="en-US" b="0"/>
            </a:br>
            <a:r>
              <a:rPr lang="en-US" sz="1400" b="0"/>
              <a:t>- When operating in the saturation region, the channel is pinched off</a:t>
            </a:r>
            <a:br>
              <a:rPr lang="en-US" sz="1400" b="0"/>
            </a:b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>- We can make the assumptions that:</a:t>
            </a:r>
            <a:r>
              <a:rPr lang="en-US" sz="400" b="0"/>
              <a:t/>
            </a:r>
            <a:br>
              <a:rPr lang="en-US" sz="400" b="0"/>
            </a:br>
            <a:r>
              <a:rPr lang="en-US" sz="400" b="0"/>
              <a:t/>
            </a:r>
            <a:br>
              <a:rPr lang="en-US" sz="400" b="0"/>
            </a:br>
            <a:r>
              <a:rPr lang="en-US" sz="200" b="0"/>
              <a:t> </a:t>
            </a:r>
            <a:r>
              <a:rPr lang="en-US" sz="400" b="0"/>
              <a:t>	</a:t>
            </a:r>
            <a:r>
              <a:rPr lang="en-US" sz="1400" b="0"/>
              <a:t>1)  There is no longer a link between the Gate and Drain</a:t>
            </a:r>
            <a:br>
              <a:rPr lang="en-US" sz="1400" b="0"/>
            </a:br>
            <a:r>
              <a:rPr lang="en-US" sz="1400" b="0"/>
              <a:t> 	2)  Roughly 2/3 of the channel is still present linking the Gate to the Source (2L/3)</a:t>
            </a:r>
            <a:br>
              <a:rPr lang="en-US" sz="1400" b="0"/>
            </a:br>
            <a:r>
              <a:rPr lang="en-US" sz="1400" b="0"/>
              <a:t> 	3)  The pinched off channel still effectively shields the gate from the body</a:t>
            </a:r>
            <a:br>
              <a:rPr lang="en-US" sz="1400" b="0"/>
            </a:b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/>
            </a:r>
            <a:br>
              <a:rPr lang="en-US" sz="1400" b="0"/>
            </a:br>
            <a:r>
              <a:rPr lang="en-US" sz="1400" b="0">
                <a:cs typeface="Arial" charset="0"/>
              </a:rPr>
              <a:t>- from these approximations, we can describe the capacitances in the saturation region 	</a:t>
            </a:r>
            <a:br>
              <a:rPr lang="en-US" sz="1400" b="0">
                <a:cs typeface="Arial" charset="0"/>
              </a:rPr>
            </a:br>
            <a:endParaRPr lang="en-US" sz="1400" b="0">
              <a:cs typeface="Arial" charset="0"/>
            </a:endParaRPr>
          </a:p>
        </p:txBody>
      </p:sp>
      <p:pic>
        <p:nvPicPr>
          <p:cNvPr id="1205255" name="Picture 7" descr="kan60539_0331"/>
          <p:cNvPicPr>
            <a:picLocks noChangeAspect="1" noChangeArrowheads="1"/>
          </p:cNvPicPr>
          <p:nvPr/>
        </p:nvPicPr>
        <p:blipFill>
          <a:blip r:embed="rId4" cstate="print"/>
          <a:srcRect l="13681" t="69254"/>
          <a:stretch>
            <a:fillRect/>
          </a:stretch>
        </p:blipFill>
        <p:spPr bwMode="auto">
          <a:xfrm>
            <a:off x="2808288" y="2924175"/>
            <a:ext cx="2393950" cy="1150938"/>
          </a:xfrm>
          <a:prstGeom prst="rect">
            <a:avLst/>
          </a:prstGeom>
          <a:noFill/>
        </p:spPr>
      </p:pic>
      <p:graphicFrame>
        <p:nvGraphicFramePr>
          <p:cNvPr id="1205252" name="Object 4"/>
          <p:cNvGraphicFramePr>
            <a:graphicFrameLocks noChangeAspect="1"/>
          </p:cNvGraphicFramePr>
          <p:nvPr/>
        </p:nvGraphicFramePr>
        <p:xfrm>
          <a:off x="2447925" y="4545013"/>
          <a:ext cx="3541713" cy="671512"/>
        </p:xfrm>
        <a:graphic>
          <a:graphicData uri="http://schemas.openxmlformats.org/presentationml/2006/ole">
            <p:oleObj spid="_x0000_s645122" name="Equation" r:id="rId5" imgW="2082600" imgH="393480" progId="Equation.3">
              <p:embed/>
            </p:oleObj>
          </a:graphicData>
        </a:graphic>
      </p:graphicFrame>
      <p:graphicFrame>
        <p:nvGraphicFramePr>
          <p:cNvPr id="1205256" name="Object 8"/>
          <p:cNvGraphicFramePr>
            <a:graphicFrameLocks noChangeAspect="1"/>
          </p:cNvGraphicFramePr>
          <p:nvPr/>
        </p:nvGraphicFramePr>
        <p:xfrm>
          <a:off x="2447925" y="5229225"/>
          <a:ext cx="2051050" cy="433388"/>
        </p:xfrm>
        <a:graphic>
          <a:graphicData uri="http://schemas.openxmlformats.org/presentationml/2006/ole">
            <p:oleObj spid="_x0000_s645123" name="Equation" r:id="rId6" imgW="1206360" imgH="253800" progId="Equation.3">
              <p:embed/>
            </p:oleObj>
          </a:graphicData>
        </a:graphic>
      </p:graphicFrame>
      <p:graphicFrame>
        <p:nvGraphicFramePr>
          <p:cNvPr id="1205257" name="Object 9"/>
          <p:cNvGraphicFramePr>
            <a:graphicFrameLocks noChangeAspect="1"/>
          </p:cNvGraphicFramePr>
          <p:nvPr/>
        </p:nvGraphicFramePr>
        <p:xfrm>
          <a:off x="2484438" y="5734050"/>
          <a:ext cx="1079500" cy="433388"/>
        </p:xfrm>
        <a:graphic>
          <a:graphicData uri="http://schemas.openxmlformats.org/presentationml/2006/ole">
            <p:oleObj spid="_x0000_s645124" name="Equation" r:id="rId7" imgW="634680" imgH="2538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729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/>
              <a:t>Oxide-Related Capacitance (Summary)</a:t>
            </a:r>
          </a:p>
        </p:txBody>
      </p:sp>
      <p:sp>
        <p:nvSpPr>
          <p:cNvPr id="1207300" name="Rectangle 4"/>
          <p:cNvSpPr>
            <a:spLocks noGrp="1" noChangeArrowheads="1"/>
          </p:cNvSpPr>
          <p:nvPr>
            <p:ph idx="1"/>
          </p:nvPr>
        </p:nvSpPr>
        <p:spPr>
          <a:xfrm>
            <a:off x="381000" y="1066800"/>
            <a:ext cx="8547100" cy="4648200"/>
          </a:xfrm>
        </p:spPr>
        <p:txBody>
          <a:bodyPr/>
          <a:lstStyle/>
          <a:p>
            <a:r>
              <a:rPr lang="en-US"/>
              <a:t>Summary of Oxide-Related Capacitance</a:t>
            </a:r>
            <a:br>
              <a:rPr lang="en-US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r>
              <a:rPr lang="en-US" sz="1400" b="0"/>
              <a:t>Cut-off			         Linear			Saturation</a:t>
            </a:r>
            <a:r>
              <a:rPr lang="en-US" sz="1400" b="0">
                <a:cs typeface="Arial" charset="0"/>
              </a:rPr>
              <a:t>	</a:t>
            </a:r>
            <a:br>
              <a:rPr lang="en-US" sz="1400" b="0">
                <a:cs typeface="Arial" charset="0"/>
              </a:rPr>
            </a:br>
            <a:endParaRPr lang="en-US" sz="1400" b="0"/>
          </a:p>
        </p:txBody>
      </p:sp>
      <p:graphicFrame>
        <p:nvGraphicFramePr>
          <p:cNvPr id="1207302" name="Object 6"/>
          <p:cNvGraphicFramePr>
            <a:graphicFrameLocks noChangeAspect="1"/>
          </p:cNvGraphicFramePr>
          <p:nvPr/>
        </p:nvGraphicFramePr>
        <p:xfrm>
          <a:off x="5867400" y="3429000"/>
          <a:ext cx="1728788" cy="365125"/>
        </p:xfrm>
        <a:graphic>
          <a:graphicData uri="http://schemas.openxmlformats.org/presentationml/2006/ole">
            <p:oleObj spid="_x0000_s646146" name="Equation" r:id="rId4" imgW="1206360" imgH="253800" progId="Equation.3">
              <p:embed/>
            </p:oleObj>
          </a:graphicData>
        </a:graphic>
      </p:graphicFrame>
      <p:graphicFrame>
        <p:nvGraphicFramePr>
          <p:cNvPr id="1207303" name="Object 7"/>
          <p:cNvGraphicFramePr>
            <a:graphicFrameLocks noChangeAspect="1"/>
          </p:cNvGraphicFramePr>
          <p:nvPr/>
        </p:nvGraphicFramePr>
        <p:xfrm>
          <a:off x="5940425" y="4113213"/>
          <a:ext cx="936625" cy="376237"/>
        </p:xfrm>
        <a:graphic>
          <a:graphicData uri="http://schemas.openxmlformats.org/presentationml/2006/ole">
            <p:oleObj spid="_x0000_s646147" name="Equation" r:id="rId5" imgW="634680" imgH="253800" progId="Equation.3">
              <p:embed/>
            </p:oleObj>
          </a:graphicData>
        </a:graphic>
      </p:graphicFrame>
      <p:graphicFrame>
        <p:nvGraphicFramePr>
          <p:cNvPr id="1207304" name="Object 8"/>
          <p:cNvGraphicFramePr>
            <a:graphicFrameLocks noChangeAspect="1"/>
          </p:cNvGraphicFramePr>
          <p:nvPr/>
        </p:nvGraphicFramePr>
        <p:xfrm>
          <a:off x="358775" y="2673350"/>
          <a:ext cx="1979613" cy="385763"/>
        </p:xfrm>
        <a:graphic>
          <a:graphicData uri="http://schemas.openxmlformats.org/presentationml/2006/ole">
            <p:oleObj spid="_x0000_s646148" name="Equation" r:id="rId6" imgW="1307880" imgH="253800" progId="Equation.3">
              <p:embed/>
            </p:oleObj>
          </a:graphicData>
        </a:graphic>
      </p:graphicFrame>
      <p:graphicFrame>
        <p:nvGraphicFramePr>
          <p:cNvPr id="1207305" name="Object 9"/>
          <p:cNvGraphicFramePr>
            <a:graphicFrameLocks noChangeAspect="1"/>
          </p:cNvGraphicFramePr>
          <p:nvPr/>
        </p:nvGraphicFramePr>
        <p:xfrm>
          <a:off x="322263" y="3430588"/>
          <a:ext cx="1979612" cy="382587"/>
        </p:xfrm>
        <a:graphic>
          <a:graphicData uri="http://schemas.openxmlformats.org/presentationml/2006/ole">
            <p:oleObj spid="_x0000_s646149" name="Equation" r:id="rId7" imgW="1320480" imgH="253800" progId="Equation.3">
              <p:embed/>
            </p:oleObj>
          </a:graphicData>
        </a:graphic>
      </p:graphicFrame>
      <p:graphicFrame>
        <p:nvGraphicFramePr>
          <p:cNvPr id="1207306" name="Object 10"/>
          <p:cNvGraphicFramePr>
            <a:graphicFrameLocks noChangeAspect="1"/>
          </p:cNvGraphicFramePr>
          <p:nvPr/>
        </p:nvGraphicFramePr>
        <p:xfrm>
          <a:off x="346075" y="4186238"/>
          <a:ext cx="1847850" cy="374650"/>
        </p:xfrm>
        <a:graphic>
          <a:graphicData uri="http://schemas.openxmlformats.org/presentationml/2006/ole">
            <p:oleObj spid="_x0000_s646150" name="Equation" r:id="rId8" imgW="1257120" imgH="253800" progId="Equation.3">
              <p:embed/>
            </p:oleObj>
          </a:graphicData>
        </a:graphic>
      </p:graphicFrame>
      <p:graphicFrame>
        <p:nvGraphicFramePr>
          <p:cNvPr id="1207307" name="Object 11"/>
          <p:cNvGraphicFramePr>
            <a:graphicFrameLocks noChangeAspect="1"/>
          </p:cNvGraphicFramePr>
          <p:nvPr/>
        </p:nvGraphicFramePr>
        <p:xfrm>
          <a:off x="5832475" y="2528888"/>
          <a:ext cx="3073400" cy="582612"/>
        </p:xfrm>
        <a:graphic>
          <a:graphicData uri="http://schemas.openxmlformats.org/presentationml/2006/ole">
            <p:oleObj spid="_x0000_s646151" name="Equation" r:id="rId9" imgW="2082600" imgH="393480" progId="Equation.3">
              <p:embed/>
            </p:oleObj>
          </a:graphicData>
        </a:graphic>
      </p:graphicFrame>
      <p:sp>
        <p:nvSpPr>
          <p:cNvPr id="1207308" name="Line 12"/>
          <p:cNvSpPr>
            <a:spLocks noChangeShapeType="1"/>
          </p:cNvSpPr>
          <p:nvPr/>
        </p:nvSpPr>
        <p:spPr bwMode="auto">
          <a:xfrm>
            <a:off x="323850" y="4041775"/>
            <a:ext cx="8604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207310" name="Line 14"/>
          <p:cNvSpPr>
            <a:spLocks noChangeShapeType="1"/>
          </p:cNvSpPr>
          <p:nvPr/>
        </p:nvSpPr>
        <p:spPr bwMode="auto">
          <a:xfrm>
            <a:off x="323850" y="3249613"/>
            <a:ext cx="8604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graphicFrame>
        <p:nvGraphicFramePr>
          <p:cNvPr id="1207311" name="Object 15"/>
          <p:cNvGraphicFramePr>
            <a:graphicFrameLocks noChangeAspect="1"/>
          </p:cNvGraphicFramePr>
          <p:nvPr/>
        </p:nvGraphicFramePr>
        <p:xfrm>
          <a:off x="2592388" y="2565400"/>
          <a:ext cx="2951162" cy="539750"/>
        </p:xfrm>
        <a:graphic>
          <a:graphicData uri="http://schemas.openxmlformats.org/presentationml/2006/ole">
            <p:oleObj spid="_x0000_s646152" name="Equation" r:id="rId10" imgW="2158920" imgH="393480" progId="Equation.3">
              <p:embed/>
            </p:oleObj>
          </a:graphicData>
        </a:graphic>
      </p:graphicFrame>
      <p:graphicFrame>
        <p:nvGraphicFramePr>
          <p:cNvPr id="1207312" name="Object 16"/>
          <p:cNvGraphicFramePr>
            <a:graphicFrameLocks noChangeAspect="1"/>
          </p:cNvGraphicFramePr>
          <p:nvPr/>
        </p:nvGraphicFramePr>
        <p:xfrm>
          <a:off x="2592388" y="3357563"/>
          <a:ext cx="3060700" cy="557212"/>
        </p:xfrm>
        <a:graphic>
          <a:graphicData uri="http://schemas.openxmlformats.org/presentationml/2006/ole">
            <p:oleObj spid="_x0000_s646153" name="Equation" r:id="rId11" imgW="2171520" imgH="393480" progId="Equation.3">
              <p:embed/>
            </p:oleObj>
          </a:graphicData>
        </a:graphic>
      </p:graphicFrame>
      <p:graphicFrame>
        <p:nvGraphicFramePr>
          <p:cNvPr id="1207313" name="Object 17"/>
          <p:cNvGraphicFramePr>
            <a:graphicFrameLocks noChangeAspect="1"/>
          </p:cNvGraphicFramePr>
          <p:nvPr/>
        </p:nvGraphicFramePr>
        <p:xfrm>
          <a:off x="2592388" y="4186238"/>
          <a:ext cx="1079500" cy="393700"/>
        </p:xfrm>
        <a:graphic>
          <a:graphicData uri="http://schemas.openxmlformats.org/presentationml/2006/ole">
            <p:oleObj spid="_x0000_s646154" name="Equation" r:id="rId12" imgW="698400" imgH="253800" progId="Equation.3">
              <p:embed/>
            </p:oleObj>
          </a:graphicData>
        </a:graphic>
      </p:graphicFrame>
      <p:sp>
        <p:nvSpPr>
          <p:cNvPr id="1207314" name="Line 18"/>
          <p:cNvSpPr>
            <a:spLocks noChangeShapeType="1"/>
          </p:cNvSpPr>
          <p:nvPr/>
        </p:nvSpPr>
        <p:spPr bwMode="auto">
          <a:xfrm>
            <a:off x="358775" y="2528888"/>
            <a:ext cx="8604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207315" name="Line 19"/>
          <p:cNvSpPr>
            <a:spLocks noChangeShapeType="1"/>
          </p:cNvSpPr>
          <p:nvPr/>
        </p:nvSpPr>
        <p:spPr bwMode="auto">
          <a:xfrm>
            <a:off x="2411413" y="2205038"/>
            <a:ext cx="0" cy="2520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207316" name="Line 20"/>
          <p:cNvSpPr>
            <a:spLocks noChangeShapeType="1"/>
          </p:cNvSpPr>
          <p:nvPr/>
        </p:nvSpPr>
        <p:spPr bwMode="auto">
          <a:xfrm>
            <a:off x="5688013" y="2205038"/>
            <a:ext cx="0" cy="2520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9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/>
              <a:t>Oxide-Related Capacitance (Total)</a:t>
            </a:r>
          </a:p>
        </p:txBody>
      </p:sp>
      <p:sp>
        <p:nvSpPr>
          <p:cNvPr id="120934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066800"/>
            <a:ext cx="8547100" cy="4648200"/>
          </a:xfrm>
        </p:spPr>
        <p:txBody>
          <a:bodyPr/>
          <a:lstStyle/>
          <a:p>
            <a:r>
              <a:rPr lang="en-US"/>
              <a:t>Total of Oxide-Related Capacitance</a:t>
            </a:r>
            <a:br>
              <a:rPr lang="en-US"/>
            </a:br>
            <a:r>
              <a:rPr lang="en-US" b="0"/>
              <a:t/>
            </a:r>
            <a:br>
              <a:rPr lang="en-US" b="0"/>
            </a:br>
            <a:r>
              <a:rPr lang="en-US" sz="1400" b="0"/>
              <a:t>- if we assume that these three capacitances are in parallel, then their total values add:</a:t>
            </a:r>
            <a:br>
              <a:rPr lang="en-US" sz="1400" b="0"/>
            </a:b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>- the </a:t>
            </a:r>
            <a:r>
              <a:rPr lang="en-US" sz="1400" u="sng"/>
              <a:t>lowest</a:t>
            </a:r>
            <a:r>
              <a:rPr lang="en-US" sz="1400" b="0"/>
              <a:t> oxide-related capacitance that is present is in the </a:t>
            </a:r>
            <a:r>
              <a:rPr lang="en-US" sz="1400" b="0" i="1"/>
              <a:t>saturation</a:t>
            </a:r>
            <a:r>
              <a:rPr lang="en-US" sz="1400" b="0"/>
              <a:t> region:</a:t>
            </a:r>
            <a:br>
              <a:rPr lang="en-US" sz="1400" b="0"/>
            </a:b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>- the </a:t>
            </a:r>
            <a:r>
              <a:rPr lang="en-US" sz="1400" u="sng"/>
              <a:t>largest</a:t>
            </a:r>
            <a:r>
              <a:rPr lang="en-US" sz="1400" b="0"/>
              <a:t> oxide-related capacitance that is present is in the </a:t>
            </a:r>
            <a:r>
              <a:rPr lang="en-US" sz="1400" b="0" i="1"/>
              <a:t>cut-off</a:t>
            </a:r>
            <a:r>
              <a:rPr lang="en-US" sz="1400" b="0"/>
              <a:t> &amp; the </a:t>
            </a:r>
            <a:r>
              <a:rPr lang="en-US" sz="1400" b="0" i="1"/>
              <a:t>linear</a:t>
            </a:r>
            <a:r>
              <a:rPr lang="en-US" sz="1400" b="0"/>
              <a:t> regions:</a:t>
            </a:r>
            <a:br>
              <a:rPr lang="en-US" sz="1400" b="0"/>
            </a:b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>- for quick hand-calculations, we can use the largest oxide capacitance to find a worst-case value</a:t>
            </a:r>
          </a:p>
        </p:txBody>
      </p:sp>
      <p:graphicFrame>
        <p:nvGraphicFramePr>
          <p:cNvPr id="1209362" name="Object 18"/>
          <p:cNvGraphicFramePr>
            <a:graphicFrameLocks noChangeAspect="1"/>
          </p:cNvGraphicFramePr>
          <p:nvPr/>
        </p:nvGraphicFramePr>
        <p:xfrm>
          <a:off x="3024188" y="2097088"/>
          <a:ext cx="2114550" cy="366712"/>
        </p:xfrm>
        <a:graphic>
          <a:graphicData uri="http://schemas.openxmlformats.org/presentationml/2006/ole">
            <p:oleObj spid="_x0000_s647170" name="Equation" r:id="rId4" imgW="1396800" imgH="241200" progId="Equation.3">
              <p:embed/>
            </p:oleObj>
          </a:graphicData>
        </a:graphic>
      </p:graphicFrame>
      <p:graphicFrame>
        <p:nvGraphicFramePr>
          <p:cNvPr id="1209363" name="Object 19"/>
          <p:cNvGraphicFramePr>
            <a:graphicFrameLocks noChangeAspect="1"/>
          </p:cNvGraphicFramePr>
          <p:nvPr/>
        </p:nvGraphicFramePr>
        <p:xfrm>
          <a:off x="1303338" y="3249613"/>
          <a:ext cx="5846762" cy="582612"/>
        </p:xfrm>
        <a:graphic>
          <a:graphicData uri="http://schemas.openxmlformats.org/presentationml/2006/ole">
            <p:oleObj spid="_x0000_s647171" name="Equation" r:id="rId5" imgW="3962160" imgH="393480" progId="Equation.3">
              <p:embed/>
            </p:oleObj>
          </a:graphicData>
        </a:graphic>
      </p:graphicFrame>
      <p:graphicFrame>
        <p:nvGraphicFramePr>
          <p:cNvPr id="1209364" name="Object 20"/>
          <p:cNvGraphicFramePr>
            <a:graphicFrameLocks noChangeAspect="1"/>
          </p:cNvGraphicFramePr>
          <p:nvPr/>
        </p:nvGraphicFramePr>
        <p:xfrm>
          <a:off x="2916238" y="4724400"/>
          <a:ext cx="2641600" cy="374650"/>
        </p:xfrm>
        <a:graphic>
          <a:graphicData uri="http://schemas.openxmlformats.org/presentationml/2006/ole">
            <p:oleObj spid="_x0000_s647172" name="Equation" r:id="rId6" imgW="1790640" imgH="2538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1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/>
              <a:t>Junction Capacitance</a:t>
            </a:r>
          </a:p>
        </p:txBody>
      </p:sp>
      <p:sp>
        <p:nvSpPr>
          <p:cNvPr id="1211395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066800"/>
            <a:ext cx="8547100" cy="4648200"/>
          </a:xfrm>
        </p:spPr>
        <p:txBody>
          <a:bodyPr/>
          <a:lstStyle/>
          <a:p>
            <a:r>
              <a:rPr lang="en-US"/>
              <a:t>Junction Capacitance</a:t>
            </a:r>
            <a:br>
              <a:rPr lang="en-US"/>
            </a:br>
            <a:r>
              <a:rPr lang="en-US" b="0"/>
              <a:t/>
            </a:r>
            <a:br>
              <a:rPr lang="en-US" b="0"/>
            </a:br>
            <a:r>
              <a:rPr lang="en-US" sz="1400" b="0"/>
              <a:t>- Junction Capacitance refers to capacitance between the diffusion regions of the Source &amp; Drain</a:t>
            </a:r>
            <a:br>
              <a:rPr lang="en-US" sz="1400" b="0"/>
            </a:br>
            <a:r>
              <a:rPr lang="en-US" sz="1400" b="0"/>
              <a:t>  to the doped substrate surrounding them.</a:t>
            </a:r>
            <a:br>
              <a:rPr lang="en-US" sz="1400" b="0"/>
            </a:b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>- they are called "junction" because these capacitances are due to the PN junctions that are formed</a:t>
            </a:r>
            <a:br>
              <a:rPr lang="en-US" sz="1400" b="0"/>
            </a:br>
            <a:r>
              <a:rPr lang="en-US" sz="1400" b="0"/>
              <a:t>  between the two materials</a:t>
            </a:r>
            <a:br>
              <a:rPr lang="en-US" sz="1400" b="0"/>
            </a:b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>- we are concerned with the following junction capacitances:</a:t>
            </a:r>
            <a:br>
              <a:rPr lang="en-US" sz="1400" b="0"/>
            </a:b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> 	C</a:t>
            </a:r>
            <a:r>
              <a:rPr lang="en-US" sz="1400" b="0" baseline="-25000"/>
              <a:t>sb</a:t>
            </a:r>
            <a:r>
              <a:rPr lang="en-US" sz="1400" b="0"/>
              <a:t> 	= Source to Body capacitance</a:t>
            </a:r>
            <a:br>
              <a:rPr lang="en-US" sz="1400" b="0"/>
            </a:br>
            <a:r>
              <a:rPr lang="en-US" sz="1400" b="0"/>
              <a:t> 	C</a:t>
            </a:r>
            <a:r>
              <a:rPr lang="en-US" sz="1400" b="0" baseline="-25000"/>
              <a:t>db</a:t>
            </a:r>
            <a:r>
              <a:rPr lang="en-US" sz="1400" b="0"/>
              <a:t> 	= Drain to Body capacitance </a:t>
            </a:r>
            <a:br>
              <a:rPr lang="en-US" sz="1400" b="0"/>
            </a:b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>- these capacitances are highly dependant on the bias voltages since the effective distance between</a:t>
            </a:r>
            <a:br>
              <a:rPr lang="en-US" sz="1400" b="0"/>
            </a:br>
            <a:r>
              <a:rPr lang="en-US" sz="1400" b="0"/>
              <a:t>  </a:t>
            </a:r>
            <a:r>
              <a:rPr lang="en-US" sz="1400" b="0" i="1"/>
              <a:t>plates</a:t>
            </a:r>
            <a:r>
              <a:rPr lang="en-US" sz="1400" b="0"/>
              <a:t> is the depth of the built in depletion region that forms at the PN junction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3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/>
              <a:t>Junction Capacitance</a:t>
            </a:r>
          </a:p>
        </p:txBody>
      </p:sp>
      <p:sp>
        <p:nvSpPr>
          <p:cNvPr id="1213443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066800"/>
            <a:ext cx="8547100" cy="4648200"/>
          </a:xfrm>
        </p:spPr>
        <p:txBody>
          <a:bodyPr/>
          <a:lstStyle/>
          <a:p>
            <a:r>
              <a:rPr lang="en-US"/>
              <a:t>Junction Capacitance</a:t>
            </a:r>
            <a:br>
              <a:rPr lang="en-US"/>
            </a:br>
            <a:r>
              <a:rPr lang="en-US" sz="1800" b="0"/>
              <a:t/>
            </a:r>
            <a:br>
              <a:rPr lang="en-US" sz="1800" b="0"/>
            </a:br>
            <a:r>
              <a:rPr lang="en-US" sz="1400" b="0"/>
              <a:t>- the Source and Drain regions will have similar geometries so we will start by describing</a:t>
            </a:r>
            <a:br>
              <a:rPr lang="en-US" sz="1400" b="0"/>
            </a:br>
            <a:r>
              <a:rPr lang="en-US" sz="1400" b="0"/>
              <a:t>  the PN junctions for only one region</a:t>
            </a:r>
            <a:br>
              <a:rPr lang="en-US" sz="1400" b="0"/>
            </a:b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>- Consider the numbers in the following figures illustrating the PN junctions that exist</a:t>
            </a:r>
            <a:br>
              <a:rPr lang="en-US" sz="1400" b="0"/>
            </a:b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>- Let's start with an N-type MOSFET and identify all of PN junctions</a:t>
            </a:r>
            <a:endParaRPr lang="en-US" b="0"/>
          </a:p>
        </p:txBody>
      </p:sp>
      <p:pic>
        <p:nvPicPr>
          <p:cNvPr id="1213444" name="Picture 4" descr="kan60539_0333"/>
          <p:cNvPicPr>
            <a:picLocks noChangeAspect="1" noChangeArrowheads="1"/>
          </p:cNvPicPr>
          <p:nvPr/>
        </p:nvPicPr>
        <p:blipFill>
          <a:blip r:embed="rId3" cstate="print"/>
          <a:srcRect t="4938"/>
          <a:stretch>
            <a:fillRect/>
          </a:stretch>
        </p:blipFill>
        <p:spPr bwMode="auto">
          <a:xfrm>
            <a:off x="2195513" y="3321050"/>
            <a:ext cx="4876800" cy="2781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5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/>
              <a:t>Junction Capacitance</a:t>
            </a:r>
          </a:p>
        </p:txBody>
      </p:sp>
      <p:sp>
        <p:nvSpPr>
          <p:cNvPr id="121549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066800"/>
            <a:ext cx="8547100" cy="4648200"/>
          </a:xfrm>
        </p:spPr>
        <p:txBody>
          <a:bodyPr/>
          <a:lstStyle/>
          <a:p>
            <a:r>
              <a:rPr lang="en-US"/>
              <a:t>Junction Capacitance</a:t>
            </a:r>
            <a:r>
              <a:rPr lang="en-US" sz="1800"/>
              <a:t/>
            </a:r>
            <a:br>
              <a:rPr lang="en-US" sz="1800"/>
            </a:br>
            <a:r>
              <a:rPr lang="en-US" sz="1800" b="0"/>
              <a:t/>
            </a:r>
            <a:br>
              <a:rPr lang="en-US" sz="1800" b="0"/>
            </a:br>
            <a:r>
              <a:rPr lang="en-US" sz="1400" b="0"/>
              <a:t>- remember that the MOSFET is surrounded by a channel-stop implant to prevent the diffusion</a:t>
            </a:r>
            <a:br>
              <a:rPr lang="en-US" sz="1400" b="0"/>
            </a:br>
            <a:r>
              <a:rPr lang="en-US" sz="1400" b="0"/>
              <a:t>  regions from coupling to other MOSFETs.  </a:t>
            </a:r>
            <a:br>
              <a:rPr lang="en-US" sz="1400" b="0"/>
            </a:b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>- This implant is heavily doped (p+), usually 10</a:t>
            </a:r>
            <a:r>
              <a:rPr lang="en-US" sz="1400" b="0">
                <a:cs typeface="Arial" charset="0"/>
              </a:rPr>
              <a:t>·N</a:t>
            </a:r>
            <a:r>
              <a:rPr lang="en-US" sz="1400" b="0" baseline="-25000">
                <a:cs typeface="Arial" charset="0"/>
              </a:rPr>
              <a:t>A.</a:t>
            </a:r>
            <a:r>
              <a:rPr lang="en-US" sz="1400" b="0">
                <a:cs typeface="Arial" charset="0"/>
              </a:rPr>
              <a:t/>
            </a:r>
            <a:br>
              <a:rPr lang="en-US" sz="1400" b="0">
                <a:cs typeface="Arial" charset="0"/>
              </a:rPr>
            </a:br>
            <a:r>
              <a:rPr lang="en-US" sz="1400" b="0">
                <a:cs typeface="Arial" charset="0"/>
              </a:rPr>
              <a:t/>
            </a:r>
            <a:br>
              <a:rPr lang="en-US" sz="1400" b="0">
                <a:cs typeface="Arial" charset="0"/>
              </a:rPr>
            </a:br>
            <a:r>
              <a:rPr lang="en-US" sz="1400" b="0">
                <a:cs typeface="Arial" charset="0"/>
              </a:rPr>
              <a:t>- These areas are also called </a:t>
            </a:r>
            <a:r>
              <a:rPr lang="en-US" sz="1400" b="0" i="1">
                <a:cs typeface="Arial" charset="0"/>
              </a:rPr>
              <a:t>sidewalls</a:t>
            </a: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>- remember that the diffusion regions are heavily doped (n+) </a:t>
            </a:r>
            <a:r>
              <a:rPr lang="en-US" b="0"/>
              <a:t> </a:t>
            </a:r>
            <a:r>
              <a:rPr lang="en-US" sz="1800" b="0"/>
              <a:t/>
            </a:r>
            <a:br>
              <a:rPr lang="en-US" sz="1800" b="0"/>
            </a:br>
            <a:endParaRPr lang="en-US" sz="1400" b="0"/>
          </a:p>
        </p:txBody>
      </p:sp>
      <p:pic>
        <p:nvPicPr>
          <p:cNvPr id="1215492" name="Picture 4" descr="kan60539_0333"/>
          <p:cNvPicPr>
            <a:picLocks noChangeAspect="1" noChangeArrowheads="1"/>
          </p:cNvPicPr>
          <p:nvPr/>
        </p:nvPicPr>
        <p:blipFill>
          <a:blip r:embed="rId3" cstate="print"/>
          <a:srcRect t="4938"/>
          <a:stretch>
            <a:fillRect/>
          </a:stretch>
        </p:blipFill>
        <p:spPr bwMode="auto">
          <a:xfrm>
            <a:off x="2303463" y="3756025"/>
            <a:ext cx="4176712" cy="23828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061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/>
              <a:t>Junction Capacitance</a:t>
            </a:r>
          </a:p>
        </p:txBody>
      </p:sp>
      <p:sp>
        <p:nvSpPr>
          <p:cNvPr id="1220612" name="Rectangle 4"/>
          <p:cNvSpPr>
            <a:spLocks noGrp="1" noChangeArrowheads="1"/>
          </p:cNvSpPr>
          <p:nvPr>
            <p:ph idx="1"/>
          </p:nvPr>
        </p:nvSpPr>
        <p:spPr>
          <a:xfrm>
            <a:off x="381000" y="1066800"/>
            <a:ext cx="8547100" cy="4648200"/>
          </a:xfrm>
        </p:spPr>
        <p:txBody>
          <a:bodyPr/>
          <a:lstStyle/>
          <a:p>
            <a:r>
              <a:rPr lang="en-US"/>
              <a:t>Junction Capacitance</a:t>
            </a:r>
            <a:r>
              <a:rPr lang="en-US" sz="2000"/>
              <a:t/>
            </a:r>
            <a:br>
              <a:rPr lang="en-US" sz="2000"/>
            </a:br>
            <a:r>
              <a:rPr lang="en-US" sz="2000" b="0"/>
              <a:t/>
            </a:r>
            <a:br>
              <a:rPr lang="en-US" sz="2000" b="0"/>
            </a:br>
            <a:r>
              <a:rPr lang="en-US" sz="1400" b="0"/>
              <a:t>1) n+ / p junction 	= diffusion region to substrate beneath gate</a:t>
            </a:r>
            <a:br>
              <a:rPr lang="en-US" sz="1400" b="0"/>
            </a:br>
            <a:r>
              <a:rPr lang="en-US" sz="1400" b="0"/>
              <a:t>	</a:t>
            </a:r>
            <a:br>
              <a:rPr lang="en-US" sz="1400" b="0"/>
            </a:br>
            <a:r>
              <a:rPr lang="en-US" sz="1400" b="0"/>
              <a:t>2) n+ / p+ junction 	= diffusion region to channel-stop implant in back (sidewall)</a:t>
            </a:r>
            <a:br>
              <a:rPr lang="en-US" sz="1400" b="0"/>
            </a:b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>3) n+ / p+ junction 	= diffusion region to channel-stop implant on side (sidewall) </a:t>
            </a:r>
            <a:br>
              <a:rPr lang="en-US" sz="1400" b="0"/>
            </a:b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>4) n+ / p+ junction 	= diffusion region to channel-stop implant in front (sidewall) </a:t>
            </a:r>
            <a:br>
              <a:rPr lang="en-US" sz="1400" b="0"/>
            </a:b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>5) n+ / p junction 	= diffusion region to substrate underneath</a:t>
            </a:r>
          </a:p>
        </p:txBody>
      </p:sp>
      <p:pic>
        <p:nvPicPr>
          <p:cNvPr id="1220610" name="Picture 2" descr="kan60539_0333"/>
          <p:cNvPicPr>
            <a:picLocks noChangeAspect="1" noChangeArrowheads="1"/>
          </p:cNvPicPr>
          <p:nvPr/>
        </p:nvPicPr>
        <p:blipFill>
          <a:blip r:embed="rId3" cstate="print"/>
          <a:srcRect t="4938"/>
          <a:stretch>
            <a:fillRect/>
          </a:stretch>
        </p:blipFill>
        <p:spPr bwMode="auto">
          <a:xfrm>
            <a:off x="2555875" y="4113213"/>
            <a:ext cx="3544888" cy="2022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265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/>
              <a:t>Junction Capacitance</a:t>
            </a:r>
          </a:p>
        </p:txBody>
      </p:sp>
      <p:sp>
        <p:nvSpPr>
          <p:cNvPr id="1222660" name="Rectangle 4"/>
          <p:cNvSpPr>
            <a:spLocks noGrp="1" noChangeArrowheads="1"/>
          </p:cNvSpPr>
          <p:nvPr>
            <p:ph idx="1"/>
          </p:nvPr>
        </p:nvSpPr>
        <p:spPr>
          <a:xfrm>
            <a:off x="381000" y="1066800"/>
            <a:ext cx="8547100" cy="4648200"/>
          </a:xfrm>
        </p:spPr>
        <p:txBody>
          <a:bodyPr/>
          <a:lstStyle/>
          <a:p>
            <a:r>
              <a:rPr lang="en-US"/>
              <a:t>Junction Capacitance</a:t>
            </a:r>
            <a:r>
              <a:rPr lang="en-US" sz="2000"/>
              <a:t/>
            </a:r>
            <a:br>
              <a:rPr lang="en-US" sz="2000"/>
            </a:br>
            <a:r>
              <a:rPr lang="en-US" sz="2000" b="0"/>
              <a:t/>
            </a:r>
            <a:br>
              <a:rPr lang="en-US" sz="2000" b="0"/>
            </a:br>
            <a:r>
              <a:rPr lang="en-US" sz="1400" b="0"/>
              <a:t>- the capacitance will be proportional to the area of the junction  </a:t>
            </a:r>
            <a:r>
              <a:rPr lang="en-US" sz="2000" b="0"/>
              <a:t/>
            </a:r>
            <a:br>
              <a:rPr lang="en-US" sz="2000" b="0"/>
            </a:br>
            <a:r>
              <a:rPr lang="en-US" sz="2000" b="0"/>
              <a:t/>
            </a:r>
            <a:br>
              <a:rPr lang="en-US" sz="2000" b="0"/>
            </a:br>
            <a:r>
              <a:rPr lang="en-US" sz="1400" b="0"/>
              <a:t>1)  Area = W</a:t>
            </a:r>
            <a:r>
              <a:rPr lang="en-US" sz="1400" b="0">
                <a:cs typeface="Arial" charset="0"/>
              </a:rPr>
              <a:t>·x</a:t>
            </a:r>
            <a:r>
              <a:rPr lang="en-US" sz="1400" b="0" baseline="-25000">
                <a:cs typeface="Arial" charset="0"/>
              </a:rPr>
              <a:t>j</a:t>
            </a: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>	</a:t>
            </a:r>
            <a:br>
              <a:rPr lang="en-US" sz="1400" b="0"/>
            </a:br>
            <a:r>
              <a:rPr lang="en-US" sz="1400" b="0"/>
              <a:t>2)  Area = </a:t>
            </a:r>
            <a:r>
              <a:rPr lang="en-US" sz="1400" b="0">
                <a:cs typeface="Arial" charset="0"/>
              </a:rPr>
              <a:t>Y·x</a:t>
            </a:r>
            <a:r>
              <a:rPr lang="en-US" sz="1400" b="0" baseline="-25000">
                <a:cs typeface="Arial" charset="0"/>
              </a:rPr>
              <a:t>j</a:t>
            </a:r>
            <a:r>
              <a:rPr lang="en-US" sz="1400" b="0"/>
              <a:t> </a:t>
            </a:r>
            <a:br>
              <a:rPr lang="en-US" sz="1400" b="0"/>
            </a:b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>3)  Area = W</a:t>
            </a:r>
            <a:r>
              <a:rPr lang="en-US" sz="1400" b="0">
                <a:cs typeface="Arial" charset="0"/>
              </a:rPr>
              <a:t>·x</a:t>
            </a:r>
            <a:r>
              <a:rPr lang="en-US" sz="1400" b="0" baseline="-25000">
                <a:cs typeface="Arial" charset="0"/>
              </a:rPr>
              <a:t>j</a:t>
            </a:r>
            <a:r>
              <a:rPr lang="en-US" sz="1400" b="0"/>
              <a:t> </a:t>
            </a:r>
            <a:br>
              <a:rPr lang="en-US" sz="1400" b="0"/>
            </a:b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>4)  Area = </a:t>
            </a:r>
            <a:r>
              <a:rPr lang="en-US" sz="1400" b="0">
                <a:cs typeface="Arial" charset="0"/>
              </a:rPr>
              <a:t>Y·x</a:t>
            </a:r>
            <a:r>
              <a:rPr lang="en-US" sz="1400" b="0" baseline="-25000">
                <a:cs typeface="Arial" charset="0"/>
              </a:rPr>
              <a:t>j</a:t>
            </a:r>
            <a:r>
              <a:rPr lang="en-US" sz="1400" b="0"/>
              <a:t> </a:t>
            </a:r>
            <a:br>
              <a:rPr lang="en-US" sz="1400" b="0"/>
            </a:b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>5)  Area = W</a:t>
            </a:r>
            <a:r>
              <a:rPr lang="en-US" sz="1400" b="0">
                <a:cs typeface="Arial" charset="0"/>
              </a:rPr>
              <a:t>·Y</a:t>
            </a:r>
            <a:endParaRPr lang="en-US" sz="1400" b="0" baseline="-25000">
              <a:cs typeface="Arial" charset="0"/>
            </a:endParaRPr>
          </a:p>
        </p:txBody>
      </p:sp>
      <p:pic>
        <p:nvPicPr>
          <p:cNvPr id="1222658" name="Picture 2" descr="kan60539_0333"/>
          <p:cNvPicPr>
            <a:picLocks noChangeAspect="1" noChangeArrowheads="1"/>
          </p:cNvPicPr>
          <p:nvPr/>
        </p:nvPicPr>
        <p:blipFill>
          <a:blip r:embed="rId3" cstate="print"/>
          <a:srcRect t="4938"/>
          <a:stretch>
            <a:fillRect/>
          </a:stretch>
        </p:blipFill>
        <p:spPr bwMode="auto">
          <a:xfrm>
            <a:off x="4032250" y="2781300"/>
            <a:ext cx="4192588" cy="2390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82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 dirty="0"/>
              <a:t>Junction Capacitance</a:t>
            </a:r>
          </a:p>
        </p:txBody>
      </p:sp>
      <p:sp>
        <p:nvSpPr>
          <p:cNvPr id="1229828" name="Rectangle 4"/>
          <p:cNvSpPr>
            <a:spLocks noGrp="1" noChangeArrowheads="1"/>
          </p:cNvSpPr>
          <p:nvPr>
            <p:ph idx="1"/>
          </p:nvPr>
        </p:nvSpPr>
        <p:spPr>
          <a:xfrm>
            <a:off x="381000" y="1066800"/>
            <a:ext cx="8547100" cy="4648200"/>
          </a:xfrm>
        </p:spPr>
        <p:txBody>
          <a:bodyPr/>
          <a:lstStyle/>
          <a:p>
            <a:r>
              <a:rPr lang="en-US" dirty="0"/>
              <a:t>Junction Capacitance</a:t>
            </a:r>
            <a:br>
              <a:rPr lang="en-US" dirty="0"/>
            </a:br>
            <a:r>
              <a:rPr lang="en-US" sz="2400" b="0" dirty="0"/>
              <a:t/>
            </a:r>
            <a:br>
              <a:rPr lang="en-US" sz="2400" b="0" dirty="0"/>
            </a:br>
            <a:r>
              <a:rPr lang="en-US" sz="1400" b="0" dirty="0"/>
              <a:t>- first we need </a:t>
            </a:r>
            <a:r>
              <a:rPr lang="en-US" sz="1400" b="0" dirty="0" smtClean="0"/>
              <a:t>to express </a:t>
            </a:r>
            <a:r>
              <a:rPr lang="en-US" sz="1400" b="0" dirty="0"/>
              <a:t>the capacitance for an abrupt, PN junction under reverse-bias</a:t>
            </a:r>
            <a:br>
              <a:rPr lang="en-US" sz="1400" b="0" dirty="0"/>
            </a:br>
            <a:r>
              <a:rPr lang="en-US" sz="1400" b="0" dirty="0"/>
              <a:t/>
            </a:r>
            <a:br>
              <a:rPr lang="en-US" sz="1400" b="0" dirty="0"/>
            </a:br>
            <a:r>
              <a:rPr lang="en-US" sz="1400" b="0" dirty="0"/>
              <a:t>- we begin with finding the depletion region thickness</a:t>
            </a:r>
            <a:br>
              <a:rPr lang="en-US" sz="1400" b="0" dirty="0"/>
            </a:br>
            <a:r>
              <a:rPr lang="en-US" sz="1400" b="0" dirty="0"/>
              <a:t/>
            </a:r>
            <a:br>
              <a:rPr lang="en-US" sz="1400" b="0" dirty="0"/>
            </a:br>
            <a:r>
              <a:rPr lang="en-US" sz="1400" b="0" dirty="0"/>
              <a:t>- this is similar to the expression for depletion thickness of a MOS structure, except that the</a:t>
            </a:r>
            <a:br>
              <a:rPr lang="en-US" sz="1400" b="0" dirty="0"/>
            </a:br>
            <a:r>
              <a:rPr lang="en-US" sz="1400" b="0" dirty="0"/>
              <a:t>  region will protrude into both materials instead of just the semiconductor as before.</a:t>
            </a:r>
            <a:br>
              <a:rPr lang="en-US" sz="1400" b="0" dirty="0"/>
            </a:br>
            <a:r>
              <a:rPr lang="en-US" sz="1400" b="0" dirty="0"/>
              <a:t/>
            </a:r>
            <a:br>
              <a:rPr lang="en-US" sz="1400" b="0" dirty="0"/>
            </a:br>
            <a:r>
              <a:rPr lang="en-US" sz="1400" b="0" dirty="0"/>
              <a:t>- as a result, the carrier concentration of both materials is now described:</a:t>
            </a:r>
            <a:br>
              <a:rPr lang="en-US" sz="1400" b="0" dirty="0"/>
            </a:br>
            <a:r>
              <a:rPr lang="en-US" sz="1400" b="0" dirty="0"/>
              <a:t/>
            </a:r>
            <a:br>
              <a:rPr lang="en-US" sz="1400" b="0" dirty="0"/>
            </a:br>
            <a:r>
              <a:rPr lang="en-US" sz="1400" b="0" dirty="0"/>
              <a:t>- the depletion thickness is given by:</a:t>
            </a:r>
            <a:br>
              <a:rPr lang="en-US" sz="1400" b="0" dirty="0"/>
            </a:br>
            <a:r>
              <a:rPr lang="en-US" sz="1400" b="0" dirty="0"/>
              <a:t/>
            </a:r>
            <a:br>
              <a:rPr lang="en-US" sz="1400" b="0" dirty="0"/>
            </a:br>
            <a:r>
              <a:rPr lang="en-US" sz="1400" b="0" dirty="0"/>
              <a:t/>
            </a:r>
            <a:br>
              <a:rPr lang="en-US" sz="1400" b="0" dirty="0"/>
            </a:br>
            <a:r>
              <a:rPr lang="en-US" sz="1400" b="0" dirty="0"/>
              <a:t/>
            </a:r>
            <a:br>
              <a:rPr lang="en-US" sz="1400" b="0" dirty="0"/>
            </a:br>
            <a:r>
              <a:rPr lang="en-US" sz="1400" b="0" dirty="0"/>
              <a:t/>
            </a:r>
            <a:br>
              <a:rPr lang="en-US" sz="1400" b="0" dirty="0"/>
            </a:br>
            <a:r>
              <a:rPr lang="en-US" sz="1400" b="0" dirty="0"/>
              <a:t/>
            </a:r>
            <a:br>
              <a:rPr lang="en-US" sz="1400" b="0" dirty="0"/>
            </a:br>
            <a:r>
              <a:rPr lang="en-US" sz="1400" b="0" dirty="0"/>
              <a:t>- where the built in junction potential is given by:</a:t>
            </a:r>
            <a:endParaRPr lang="en-US" sz="1400" b="0" baseline="-25000" dirty="0">
              <a:cs typeface="Arial" charset="0"/>
            </a:endParaRPr>
          </a:p>
        </p:txBody>
      </p:sp>
      <p:pic>
        <p:nvPicPr>
          <p:cNvPr id="1229829" name="Picture 5" descr="kan60539_ex0307"/>
          <p:cNvPicPr>
            <a:picLocks noChangeAspect="1" noChangeArrowheads="1"/>
          </p:cNvPicPr>
          <p:nvPr/>
        </p:nvPicPr>
        <p:blipFill>
          <a:blip r:embed="rId4" cstate="print"/>
          <a:srcRect t="3281"/>
          <a:stretch>
            <a:fillRect/>
          </a:stretch>
        </p:blipFill>
        <p:spPr bwMode="auto">
          <a:xfrm>
            <a:off x="5616575" y="4005263"/>
            <a:ext cx="3005138" cy="2106612"/>
          </a:xfrm>
          <a:prstGeom prst="rect">
            <a:avLst/>
          </a:prstGeom>
          <a:noFill/>
        </p:spPr>
      </p:pic>
      <p:graphicFrame>
        <p:nvGraphicFramePr>
          <p:cNvPr id="1229830" name="Object 6"/>
          <p:cNvGraphicFramePr>
            <a:graphicFrameLocks noChangeAspect="1"/>
          </p:cNvGraphicFramePr>
          <p:nvPr/>
        </p:nvGraphicFramePr>
        <p:xfrm>
          <a:off x="2447925" y="5300663"/>
          <a:ext cx="2176463" cy="731837"/>
        </p:xfrm>
        <a:graphic>
          <a:graphicData uri="http://schemas.openxmlformats.org/presentationml/2006/ole">
            <p:oleObj spid="_x0000_s648194" name="Equation" r:id="rId5" imgW="1511280" imgH="507960" progId="Equation.3">
              <p:embed/>
            </p:oleObj>
          </a:graphicData>
        </a:graphic>
      </p:graphicFrame>
      <p:graphicFrame>
        <p:nvGraphicFramePr>
          <p:cNvPr id="1229831" name="Object 7"/>
          <p:cNvGraphicFramePr>
            <a:graphicFrameLocks noChangeAspect="1"/>
          </p:cNvGraphicFramePr>
          <p:nvPr/>
        </p:nvGraphicFramePr>
        <p:xfrm>
          <a:off x="2168525" y="4005263"/>
          <a:ext cx="2957513" cy="696912"/>
        </p:xfrm>
        <a:graphic>
          <a:graphicData uri="http://schemas.openxmlformats.org/presentationml/2006/ole">
            <p:oleObj spid="_x0000_s648195" name="Equation" r:id="rId6" imgW="2044440" imgH="482400" progId="Equation.3">
              <p:embed/>
            </p:oleObj>
          </a:graphicData>
        </a:graphic>
      </p:graphicFrame>
      <p:graphicFrame>
        <p:nvGraphicFramePr>
          <p:cNvPr id="1229832" name="Object 8"/>
          <p:cNvGraphicFramePr>
            <a:graphicFrameLocks noChangeAspect="1"/>
          </p:cNvGraphicFramePr>
          <p:nvPr/>
        </p:nvGraphicFramePr>
        <p:xfrm>
          <a:off x="6732588" y="3068638"/>
          <a:ext cx="882650" cy="623887"/>
        </p:xfrm>
        <a:graphic>
          <a:graphicData uri="http://schemas.openxmlformats.org/presentationml/2006/ole">
            <p:oleObj spid="_x0000_s648196" name="Equation" r:id="rId7" imgW="609480" imgH="431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Energy Bands</a:t>
            </a:r>
          </a:p>
        </p:txBody>
      </p:sp>
      <p:sp>
        <p:nvSpPr>
          <p:cNvPr id="535556" name="Rectangle 4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 wrap="none"/>
          <a:lstStyle/>
          <a:p>
            <a:pPr>
              <a:spcBef>
                <a:spcPct val="0"/>
              </a:spcBef>
            </a:pPr>
            <a:r>
              <a:rPr lang="en-US" sz="1600"/>
              <a:t>Band Gap Comparisons</a:t>
            </a:r>
            <a:br>
              <a:rPr lang="en-US" sz="160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>- we typically describe the amount of energy to jump a band in terms of “Electron Volts” (eV)</a:t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>- 1 eV is the amount of energy gained by an unbound electron when passed through an electrostatic</a:t>
            </a:r>
            <a:br>
              <a:rPr lang="en-US" b="0"/>
            </a:br>
            <a:r>
              <a:rPr lang="en-US" b="0"/>
              <a:t>   potential of 1 volt</a:t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>- it is equal to (1 volt) x (unsigned charge of single electron)</a:t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>- 1 Volt = (Joule / Coulomb)</a:t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>- (V x C) = (J/C) x (C) = units of Joules</a:t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>- 1eV = 1.6x10</a:t>
            </a:r>
            <a:r>
              <a:rPr lang="en-US" b="0" baseline="30000"/>
              <a:t>-19</a:t>
            </a:r>
            <a:r>
              <a:rPr lang="en-US" b="0"/>
              <a:t> Joules</a:t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>- we call materials with a band gap of</a:t>
            </a:r>
            <a:br>
              <a:rPr lang="en-US" b="0"/>
            </a:br>
            <a:r>
              <a:rPr lang="en-US" b="0"/>
              <a:t>  ~ 1eV a “semiconductor”</a:t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>- we call materials with a band gap of</a:t>
            </a:r>
            <a:br>
              <a:rPr lang="en-US" b="0"/>
            </a:br>
            <a:r>
              <a:rPr lang="en-US" b="0"/>
              <a:t>  much greater than 1eV an “insulator”</a:t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>- and if there isn’t a band gap, it is a “metal”</a:t>
            </a:r>
          </a:p>
        </p:txBody>
      </p:sp>
      <p:pic>
        <p:nvPicPr>
          <p:cNvPr id="535554" name="Picture 2" descr="Eband_gap_comparis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9950" y="4159250"/>
            <a:ext cx="3989388" cy="1939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1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/>
              <a:t>Junction Capacitance</a:t>
            </a:r>
          </a:p>
        </p:txBody>
      </p:sp>
      <p:sp>
        <p:nvSpPr>
          <p:cNvPr id="1231875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066800"/>
            <a:ext cx="8547100" cy="4648200"/>
          </a:xfrm>
        </p:spPr>
        <p:txBody>
          <a:bodyPr/>
          <a:lstStyle/>
          <a:p>
            <a:r>
              <a:rPr lang="en-US"/>
              <a:t>Junction Capacitance</a:t>
            </a:r>
            <a:br>
              <a:rPr lang="en-US"/>
            </a:br>
            <a:r>
              <a:rPr lang="en-US" sz="2400" b="0"/>
              <a:t/>
            </a:r>
            <a:br>
              <a:rPr lang="en-US" sz="2400" b="0"/>
            </a:br>
            <a:r>
              <a:rPr lang="en-US" sz="1400" b="0"/>
              <a:t>- the depletion-region charge (Q</a:t>
            </a:r>
            <a:r>
              <a:rPr lang="en-US" sz="1400" b="0" baseline="-25000"/>
              <a:t>j</a:t>
            </a:r>
            <a:r>
              <a:rPr lang="en-US" sz="1400" b="0"/>
              <a:t>) can be written as:</a:t>
            </a:r>
            <a:br>
              <a:rPr lang="en-US" sz="1400" b="0"/>
            </a:br>
            <a:r>
              <a:rPr lang="en-US" sz="1400" b="0"/>
              <a:t/>
            </a:r>
            <a:br>
              <a:rPr lang="en-US" sz="1400" b="0"/>
            </a:br>
            <a:endParaRPr lang="en-US" sz="1400" b="0"/>
          </a:p>
          <a:p>
            <a:endParaRPr lang="en-US" sz="1400" b="0"/>
          </a:p>
          <a:p>
            <a:endParaRPr lang="en-US" sz="1400" b="0"/>
          </a:p>
          <a:p>
            <a:endParaRPr lang="en-US" sz="1400" b="0"/>
          </a:p>
          <a:p>
            <a:endParaRPr lang="en-US" sz="1400" b="0"/>
          </a:p>
          <a:p>
            <a:pPr>
              <a:buFontTx/>
              <a:buNone/>
            </a:pPr>
            <a:r>
              <a:rPr lang="en-US" sz="1400" b="0" baseline="-25000">
                <a:cs typeface="Arial" charset="0"/>
              </a:rPr>
              <a:t> 	</a:t>
            </a:r>
            <a:r>
              <a:rPr lang="en-US" sz="1400" b="0">
                <a:cs typeface="Arial" charset="0"/>
              </a:rPr>
              <a:t>- substituting </a:t>
            </a:r>
            <a:r>
              <a:rPr lang="en-US" sz="1400" b="0" i="1">
                <a:cs typeface="Arial" charset="0"/>
              </a:rPr>
              <a:t>x</a:t>
            </a:r>
            <a:r>
              <a:rPr lang="en-US" sz="1400" b="0" i="1" baseline="-25000">
                <a:cs typeface="Arial" charset="0"/>
              </a:rPr>
              <a:t>d</a:t>
            </a:r>
            <a:r>
              <a:rPr lang="en-US" sz="1200" b="0" i="1" baseline="-25000">
                <a:cs typeface="Arial" charset="0"/>
              </a:rPr>
              <a:t>pn</a:t>
            </a:r>
            <a:r>
              <a:rPr lang="en-US" sz="1400" b="0">
                <a:cs typeface="Arial" charset="0"/>
              </a:rPr>
              <a:t> and rearranging terms, we get:</a:t>
            </a:r>
            <a:endParaRPr lang="en-US" sz="1400" b="0" baseline="-25000">
              <a:cs typeface="Arial" charset="0"/>
            </a:endParaRPr>
          </a:p>
        </p:txBody>
      </p:sp>
      <p:pic>
        <p:nvPicPr>
          <p:cNvPr id="1231876" name="Picture 4" descr="kan60539_ex0307"/>
          <p:cNvPicPr>
            <a:picLocks noChangeAspect="1" noChangeArrowheads="1"/>
          </p:cNvPicPr>
          <p:nvPr/>
        </p:nvPicPr>
        <p:blipFill>
          <a:blip r:embed="rId4" cstate="print"/>
          <a:srcRect t="3281"/>
          <a:stretch>
            <a:fillRect/>
          </a:stretch>
        </p:blipFill>
        <p:spPr bwMode="auto">
          <a:xfrm>
            <a:off x="6119813" y="2565400"/>
            <a:ext cx="2247900" cy="1576388"/>
          </a:xfrm>
          <a:prstGeom prst="rect">
            <a:avLst/>
          </a:prstGeom>
          <a:noFill/>
        </p:spPr>
      </p:pic>
      <p:graphicFrame>
        <p:nvGraphicFramePr>
          <p:cNvPr id="1231878" name="Object 6"/>
          <p:cNvGraphicFramePr>
            <a:graphicFrameLocks noChangeAspect="1"/>
          </p:cNvGraphicFramePr>
          <p:nvPr/>
        </p:nvGraphicFramePr>
        <p:xfrm>
          <a:off x="2135188" y="4157663"/>
          <a:ext cx="3529012" cy="752475"/>
        </p:xfrm>
        <a:graphic>
          <a:graphicData uri="http://schemas.openxmlformats.org/presentationml/2006/ole">
            <p:oleObj spid="_x0000_s649218" name="Equation" r:id="rId5" imgW="2438280" imgH="520560" progId="Equation.3">
              <p:embed/>
            </p:oleObj>
          </a:graphicData>
        </a:graphic>
      </p:graphicFrame>
      <p:graphicFrame>
        <p:nvGraphicFramePr>
          <p:cNvPr id="1231879" name="Object 7"/>
          <p:cNvGraphicFramePr>
            <a:graphicFrameLocks noChangeAspect="1"/>
          </p:cNvGraphicFramePr>
          <p:nvPr/>
        </p:nvGraphicFramePr>
        <p:xfrm>
          <a:off x="2843213" y="2168525"/>
          <a:ext cx="2444750" cy="698500"/>
        </p:xfrm>
        <a:graphic>
          <a:graphicData uri="http://schemas.openxmlformats.org/presentationml/2006/ole">
            <p:oleObj spid="_x0000_s649219" name="Equation" r:id="rId6" imgW="1688760" imgH="4824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3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/>
              <a:t>Junction Capacitance</a:t>
            </a:r>
          </a:p>
        </p:txBody>
      </p:sp>
      <p:sp>
        <p:nvSpPr>
          <p:cNvPr id="1233923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066800"/>
            <a:ext cx="8547100" cy="4648200"/>
          </a:xfrm>
        </p:spPr>
        <p:txBody>
          <a:bodyPr/>
          <a:lstStyle/>
          <a:p>
            <a:r>
              <a:rPr lang="en-US"/>
              <a:t>Junction Capacitance</a:t>
            </a:r>
            <a:br>
              <a:rPr lang="en-US"/>
            </a:br>
            <a:r>
              <a:rPr lang="en-US" sz="2400" b="0"/>
              <a:t/>
            </a:r>
            <a:br>
              <a:rPr lang="en-US" sz="2400" b="0"/>
            </a:br>
            <a:r>
              <a:rPr lang="en-US" sz="1400" b="0"/>
              <a:t>- the capacitance of the junction is defined as:</a:t>
            </a:r>
            <a:br>
              <a:rPr lang="en-US" sz="1400" b="0"/>
            </a:br>
            <a:r>
              <a:rPr lang="en-US" sz="1400" b="0"/>
              <a:t/>
            </a:r>
            <a:br>
              <a:rPr lang="en-US" sz="1400" b="0"/>
            </a:br>
            <a:endParaRPr lang="en-US" sz="1400" b="0"/>
          </a:p>
          <a:p>
            <a:endParaRPr lang="en-US" sz="1400" b="0"/>
          </a:p>
          <a:p>
            <a:endParaRPr lang="en-US" sz="1400" b="0"/>
          </a:p>
          <a:p>
            <a:endParaRPr lang="en-US" sz="1400" b="0"/>
          </a:p>
          <a:p>
            <a:pPr>
              <a:buFontTx/>
              <a:buNone/>
            </a:pPr>
            <a:r>
              <a:rPr lang="en-US" sz="1400" b="0" baseline="-25000">
                <a:cs typeface="Arial" charset="0"/>
              </a:rPr>
              <a:t> 	</a:t>
            </a:r>
            <a:r>
              <a:rPr lang="en-US" sz="1400" b="0">
                <a:cs typeface="Arial" charset="0"/>
              </a:rPr>
              <a:t>- we can differentiate our expression for junction charge with respect to voltage to get</a:t>
            </a:r>
            <a:br>
              <a:rPr lang="en-US" sz="1400" b="0">
                <a:cs typeface="Arial" charset="0"/>
              </a:rPr>
            </a:br>
            <a:r>
              <a:rPr lang="en-US" sz="1400" b="0">
                <a:cs typeface="Arial" charset="0"/>
              </a:rPr>
              <a:t>  the capacitance as a function of junction voltage:</a:t>
            </a:r>
            <a:endParaRPr lang="en-US" sz="1400" b="0" baseline="-25000">
              <a:cs typeface="Arial" charset="0"/>
            </a:endParaRPr>
          </a:p>
        </p:txBody>
      </p:sp>
      <p:pic>
        <p:nvPicPr>
          <p:cNvPr id="1233924" name="Picture 4" descr="kan60539_ex0307"/>
          <p:cNvPicPr>
            <a:picLocks noChangeAspect="1" noChangeArrowheads="1"/>
          </p:cNvPicPr>
          <p:nvPr/>
        </p:nvPicPr>
        <p:blipFill>
          <a:blip r:embed="rId4" cstate="print"/>
          <a:srcRect t="3281"/>
          <a:stretch>
            <a:fillRect/>
          </a:stretch>
        </p:blipFill>
        <p:spPr bwMode="auto">
          <a:xfrm>
            <a:off x="6372225" y="1052513"/>
            <a:ext cx="2247900" cy="1576387"/>
          </a:xfrm>
          <a:prstGeom prst="rect">
            <a:avLst/>
          </a:prstGeom>
          <a:noFill/>
        </p:spPr>
      </p:pic>
      <p:graphicFrame>
        <p:nvGraphicFramePr>
          <p:cNvPr id="1233926" name="Object 6"/>
          <p:cNvGraphicFramePr>
            <a:graphicFrameLocks noChangeAspect="1"/>
          </p:cNvGraphicFramePr>
          <p:nvPr/>
        </p:nvGraphicFramePr>
        <p:xfrm>
          <a:off x="3578225" y="2168525"/>
          <a:ext cx="973138" cy="698500"/>
        </p:xfrm>
        <a:graphic>
          <a:graphicData uri="http://schemas.openxmlformats.org/presentationml/2006/ole">
            <p:oleObj spid="_x0000_s650242" name="Equation" r:id="rId5" imgW="672840" imgH="482400" progId="Equation.3">
              <p:embed/>
            </p:oleObj>
          </a:graphicData>
        </a:graphic>
      </p:graphicFrame>
      <p:graphicFrame>
        <p:nvGraphicFramePr>
          <p:cNvPr id="1233927" name="Object 7"/>
          <p:cNvGraphicFramePr>
            <a:graphicFrameLocks noChangeAspect="1"/>
          </p:cNvGraphicFramePr>
          <p:nvPr/>
        </p:nvGraphicFramePr>
        <p:xfrm>
          <a:off x="2124075" y="3897313"/>
          <a:ext cx="4743450" cy="806450"/>
        </p:xfrm>
        <a:graphic>
          <a:graphicData uri="http://schemas.openxmlformats.org/presentationml/2006/ole">
            <p:oleObj spid="_x0000_s650243" name="Equation" r:id="rId6" imgW="3276360" imgH="558720" progId="Equation.3">
              <p:embed/>
            </p:oleObj>
          </a:graphicData>
        </a:graphic>
      </p:graphicFrame>
      <p:graphicFrame>
        <p:nvGraphicFramePr>
          <p:cNvPr id="1233928" name="Object 8"/>
          <p:cNvGraphicFramePr>
            <a:graphicFrameLocks noChangeAspect="1"/>
          </p:cNvGraphicFramePr>
          <p:nvPr/>
        </p:nvGraphicFramePr>
        <p:xfrm>
          <a:off x="2627313" y="5192713"/>
          <a:ext cx="3622675" cy="750887"/>
        </p:xfrm>
        <a:graphic>
          <a:graphicData uri="http://schemas.openxmlformats.org/presentationml/2006/ole">
            <p:oleObj spid="_x0000_s650244" name="Equation" r:id="rId7" imgW="2501640" imgH="52056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5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/>
              <a:t>Junction Capacitance</a:t>
            </a:r>
          </a:p>
        </p:txBody>
      </p:sp>
      <p:sp>
        <p:nvSpPr>
          <p:cNvPr id="123597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066800"/>
            <a:ext cx="8547100" cy="4648200"/>
          </a:xfrm>
        </p:spPr>
        <p:txBody>
          <a:bodyPr/>
          <a:lstStyle/>
          <a:p>
            <a:r>
              <a:rPr lang="en-US"/>
              <a:t>Junction Capacitance</a:t>
            </a:r>
            <a:br>
              <a:rPr lang="en-US"/>
            </a:br>
            <a:r>
              <a:rPr lang="en-US" sz="2400" b="0"/>
              <a:t/>
            </a:r>
            <a:br>
              <a:rPr lang="en-US" sz="2400" b="0"/>
            </a:br>
            <a:r>
              <a:rPr lang="en-US" sz="1400" b="0"/>
              <a:t>- from this expression, we can define the </a:t>
            </a:r>
            <a:r>
              <a:rPr lang="en-US" sz="1400" b="0" i="1"/>
              <a:t>zero-bias junction capacitance</a:t>
            </a:r>
            <a:r>
              <a:rPr lang="en-US" sz="1400" b="0"/>
              <a:t> per unit area:</a:t>
            </a:r>
            <a:br>
              <a:rPr lang="en-US" sz="1400" b="0"/>
            </a:br>
            <a:endParaRPr lang="en-US" sz="1400" b="0"/>
          </a:p>
          <a:p>
            <a:endParaRPr lang="en-US" sz="1400" b="0"/>
          </a:p>
          <a:p>
            <a:endParaRPr lang="en-US" sz="1400" b="0"/>
          </a:p>
          <a:p>
            <a:endParaRPr lang="en-US" sz="1400" b="0"/>
          </a:p>
          <a:p>
            <a:pPr>
              <a:buFontTx/>
              <a:buNone/>
            </a:pPr>
            <a:r>
              <a:rPr lang="en-US" sz="1400" b="0" baseline="-25000">
                <a:cs typeface="Arial" charset="0"/>
              </a:rPr>
              <a:t/>
            </a:r>
            <a:br>
              <a:rPr lang="en-US" sz="1400" b="0" baseline="-25000">
                <a:cs typeface="Arial" charset="0"/>
              </a:rPr>
            </a:br>
            <a:r>
              <a:rPr lang="en-US" sz="1400" b="0" baseline="-25000">
                <a:cs typeface="Arial" charset="0"/>
              </a:rPr>
              <a:t/>
            </a:r>
            <a:br>
              <a:rPr lang="en-US" sz="1400" b="0" baseline="-25000">
                <a:cs typeface="Arial" charset="0"/>
              </a:rPr>
            </a:br>
            <a:r>
              <a:rPr lang="en-US" sz="1400" b="0">
                <a:cs typeface="Arial" charset="0"/>
              </a:rPr>
              <a:t>- putting this back into a more generic expression for C</a:t>
            </a:r>
            <a:r>
              <a:rPr lang="en-US" sz="1400" b="0" baseline="-25000">
                <a:cs typeface="Arial" charset="0"/>
              </a:rPr>
              <a:t>j</a:t>
            </a:r>
            <a:r>
              <a:rPr lang="en-US" sz="1400" b="0">
                <a:cs typeface="Arial" charset="0"/>
              </a:rPr>
              <a:t>(V), we get:</a:t>
            </a:r>
            <a:br>
              <a:rPr lang="en-US" sz="1400" b="0">
                <a:cs typeface="Arial" charset="0"/>
              </a:rPr>
            </a:br>
            <a:r>
              <a:rPr lang="en-US" sz="1400" b="0">
                <a:cs typeface="Arial" charset="0"/>
              </a:rPr>
              <a:t/>
            </a:r>
            <a:br>
              <a:rPr lang="en-US" sz="1400" b="0">
                <a:cs typeface="Arial" charset="0"/>
              </a:rPr>
            </a:br>
            <a:r>
              <a:rPr lang="en-US" sz="1400" b="0">
                <a:cs typeface="Arial" charset="0"/>
              </a:rPr>
              <a:t/>
            </a:r>
            <a:br>
              <a:rPr lang="en-US" sz="1400" b="0">
                <a:cs typeface="Arial" charset="0"/>
              </a:rPr>
            </a:br>
            <a:r>
              <a:rPr lang="en-US" sz="1400" b="0">
                <a:cs typeface="Arial" charset="0"/>
              </a:rPr>
              <a:t/>
            </a:r>
            <a:br>
              <a:rPr lang="en-US" sz="1400" b="0">
                <a:cs typeface="Arial" charset="0"/>
              </a:rPr>
            </a:br>
            <a:r>
              <a:rPr lang="en-US" sz="1400" b="0">
                <a:cs typeface="Arial" charset="0"/>
              </a:rPr>
              <a:t/>
            </a:r>
            <a:br>
              <a:rPr lang="en-US" sz="1400" b="0">
                <a:cs typeface="Arial" charset="0"/>
              </a:rPr>
            </a:br>
            <a:r>
              <a:rPr lang="en-US" sz="1400" b="0">
                <a:cs typeface="Arial" charset="0"/>
              </a:rPr>
              <a:t/>
            </a:r>
            <a:br>
              <a:rPr lang="en-US" sz="1400" b="0">
                <a:cs typeface="Arial" charset="0"/>
              </a:rPr>
            </a:br>
            <a:r>
              <a:rPr lang="en-US" sz="1400" b="0">
                <a:cs typeface="Arial" charset="0"/>
              </a:rPr>
              <a:t/>
            </a:r>
            <a:br>
              <a:rPr lang="en-US" sz="1400" b="0">
                <a:cs typeface="Arial" charset="0"/>
              </a:rPr>
            </a:br>
            <a:r>
              <a:rPr lang="en-US" sz="1400" b="0">
                <a:cs typeface="Arial" charset="0"/>
              </a:rPr>
              <a:t/>
            </a:r>
            <a:br>
              <a:rPr lang="en-US" sz="1400" b="0">
                <a:cs typeface="Arial" charset="0"/>
              </a:rPr>
            </a:br>
            <a:r>
              <a:rPr lang="en-US" sz="1400" b="0">
                <a:cs typeface="Arial" charset="0"/>
              </a:rPr>
              <a:t/>
            </a:r>
            <a:br>
              <a:rPr lang="en-US" sz="1400" b="0">
                <a:cs typeface="Arial" charset="0"/>
              </a:rPr>
            </a:br>
            <a:r>
              <a:rPr lang="en-US" sz="1400" b="0">
                <a:cs typeface="Arial" charset="0"/>
              </a:rPr>
              <a:t/>
            </a:r>
            <a:br>
              <a:rPr lang="en-US" sz="1400" b="0">
                <a:cs typeface="Arial" charset="0"/>
              </a:rPr>
            </a:br>
            <a:r>
              <a:rPr lang="en-US" sz="1400" b="0">
                <a:cs typeface="Arial" charset="0"/>
              </a:rPr>
              <a:t>- remember that we are assuming an "abrupt" PN junction</a:t>
            </a:r>
            <a:endParaRPr lang="en-US" sz="1400" b="0" baseline="-25000">
              <a:cs typeface="Arial" charset="0"/>
            </a:endParaRPr>
          </a:p>
        </p:txBody>
      </p:sp>
      <p:pic>
        <p:nvPicPr>
          <p:cNvPr id="1235972" name="Picture 4" descr="kan60539_ex0307"/>
          <p:cNvPicPr>
            <a:picLocks noChangeAspect="1" noChangeArrowheads="1"/>
          </p:cNvPicPr>
          <p:nvPr/>
        </p:nvPicPr>
        <p:blipFill>
          <a:blip r:embed="rId4" cstate="print"/>
          <a:srcRect t="3281"/>
          <a:stretch>
            <a:fillRect/>
          </a:stretch>
        </p:blipFill>
        <p:spPr bwMode="auto">
          <a:xfrm>
            <a:off x="6408738" y="4113213"/>
            <a:ext cx="2247900" cy="1576387"/>
          </a:xfrm>
          <a:prstGeom prst="rect">
            <a:avLst/>
          </a:prstGeom>
          <a:noFill/>
        </p:spPr>
      </p:pic>
      <p:graphicFrame>
        <p:nvGraphicFramePr>
          <p:cNvPr id="1235975" name="Object 7"/>
          <p:cNvGraphicFramePr>
            <a:graphicFrameLocks noChangeAspect="1"/>
          </p:cNvGraphicFramePr>
          <p:nvPr/>
        </p:nvGraphicFramePr>
        <p:xfrm>
          <a:off x="2897188" y="2241550"/>
          <a:ext cx="2722562" cy="750888"/>
        </p:xfrm>
        <a:graphic>
          <a:graphicData uri="http://schemas.openxmlformats.org/presentationml/2006/ole">
            <p:oleObj spid="_x0000_s651266" name="Equation" r:id="rId5" imgW="1879560" imgH="520560" progId="Equation.3">
              <p:embed/>
            </p:oleObj>
          </a:graphicData>
        </a:graphic>
      </p:graphicFrame>
      <p:graphicFrame>
        <p:nvGraphicFramePr>
          <p:cNvPr id="1235976" name="Object 8"/>
          <p:cNvGraphicFramePr>
            <a:graphicFrameLocks noChangeAspect="1"/>
          </p:cNvGraphicFramePr>
          <p:nvPr/>
        </p:nvGraphicFramePr>
        <p:xfrm>
          <a:off x="3276600" y="3752850"/>
          <a:ext cx="1489075" cy="989013"/>
        </p:xfrm>
        <a:graphic>
          <a:graphicData uri="http://schemas.openxmlformats.org/presentationml/2006/ole">
            <p:oleObj spid="_x0000_s651267" name="Equation" r:id="rId6" imgW="1028520" imgH="6858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8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/>
              <a:t>Junction Capacitance</a:t>
            </a:r>
          </a:p>
        </p:txBody>
      </p:sp>
      <p:sp>
        <p:nvSpPr>
          <p:cNvPr id="123801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066800"/>
            <a:ext cx="8547100" cy="4648200"/>
          </a:xfrm>
        </p:spPr>
        <p:txBody>
          <a:bodyPr/>
          <a:lstStyle/>
          <a:p>
            <a:r>
              <a:rPr lang="en-US"/>
              <a:t>Junction Capacitance</a:t>
            </a:r>
            <a:br>
              <a:rPr lang="en-US"/>
            </a:br>
            <a:r>
              <a:rPr lang="en-US" sz="2400" b="0"/>
              <a:t/>
            </a:r>
            <a:br>
              <a:rPr lang="en-US" sz="2400" b="0"/>
            </a:br>
            <a:r>
              <a:rPr lang="en-US" sz="1400" b="0"/>
              <a:t>- since the total capacitance depends on the external bias voltage, it can be a complicated</a:t>
            </a:r>
            <a:br>
              <a:rPr lang="en-US" sz="1400" b="0"/>
            </a:br>
            <a:r>
              <a:rPr lang="en-US" sz="1400" b="0"/>
              <a:t>  to find the equivalent capacitance when the bias voltage is a transient.</a:t>
            </a:r>
            <a:br>
              <a:rPr lang="en-US" sz="1400" b="0"/>
            </a:b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>- we need to make an assumption to simplify the expression.</a:t>
            </a:r>
            <a:br>
              <a:rPr lang="en-US" sz="1400" b="0"/>
            </a:b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>- let's assume that the voltage change across the junction is linear.  Then we can find the equivalent   </a:t>
            </a:r>
            <a:br>
              <a:rPr lang="en-US" sz="1400" b="0"/>
            </a:br>
            <a:r>
              <a:rPr lang="en-US" sz="1400" b="0"/>
              <a:t>  or average capacitance using:</a:t>
            </a:r>
          </a:p>
          <a:p>
            <a:endParaRPr lang="en-US" sz="1400" b="0"/>
          </a:p>
          <a:p>
            <a:endParaRPr lang="en-US" sz="1400" b="0"/>
          </a:p>
          <a:p>
            <a:endParaRPr lang="en-US" sz="1400" b="0"/>
          </a:p>
          <a:p>
            <a:pPr>
              <a:buFontTx/>
              <a:buNone/>
            </a:pPr>
            <a:r>
              <a:rPr lang="en-US" sz="1400" b="0" baseline="-25000">
                <a:cs typeface="Arial" charset="0"/>
              </a:rPr>
              <a:t/>
            </a:r>
            <a:br>
              <a:rPr lang="en-US" sz="1400" b="0" baseline="-25000">
                <a:cs typeface="Arial" charset="0"/>
              </a:rPr>
            </a:br>
            <a:r>
              <a:rPr lang="en-US" sz="1400" b="0" baseline="-25000">
                <a:cs typeface="Arial" charset="0"/>
              </a:rPr>
              <a:t/>
            </a:r>
            <a:br>
              <a:rPr lang="en-US" sz="1400" b="0" baseline="-25000">
                <a:cs typeface="Arial" charset="0"/>
              </a:rPr>
            </a:br>
            <a:endParaRPr lang="en-US" sz="1400" b="0" baseline="-25000">
              <a:cs typeface="Arial" charset="0"/>
            </a:endParaRPr>
          </a:p>
        </p:txBody>
      </p:sp>
      <p:pic>
        <p:nvPicPr>
          <p:cNvPr id="1238020" name="Picture 4" descr="kan60539_ex0307"/>
          <p:cNvPicPr>
            <a:picLocks noChangeAspect="1" noChangeArrowheads="1"/>
          </p:cNvPicPr>
          <p:nvPr/>
        </p:nvPicPr>
        <p:blipFill>
          <a:blip r:embed="rId4" cstate="print"/>
          <a:srcRect t="3281"/>
          <a:stretch>
            <a:fillRect/>
          </a:stretch>
        </p:blipFill>
        <p:spPr bwMode="auto">
          <a:xfrm>
            <a:off x="6659563" y="4076700"/>
            <a:ext cx="2247900" cy="1576388"/>
          </a:xfrm>
          <a:prstGeom prst="rect">
            <a:avLst/>
          </a:prstGeom>
          <a:noFill/>
        </p:spPr>
      </p:pic>
      <p:graphicFrame>
        <p:nvGraphicFramePr>
          <p:cNvPr id="1238021" name="Object 5"/>
          <p:cNvGraphicFramePr>
            <a:graphicFrameLocks noChangeAspect="1"/>
          </p:cNvGraphicFramePr>
          <p:nvPr/>
        </p:nvGraphicFramePr>
        <p:xfrm>
          <a:off x="2879725" y="3465513"/>
          <a:ext cx="2482850" cy="658812"/>
        </p:xfrm>
        <a:graphic>
          <a:graphicData uri="http://schemas.openxmlformats.org/presentationml/2006/ole">
            <p:oleObj spid="_x0000_s652290" name="Equation" r:id="rId5" imgW="1714320" imgH="457200" progId="Equation.3">
              <p:embed/>
            </p:oleObj>
          </a:graphicData>
        </a:graphic>
      </p:graphicFrame>
      <p:graphicFrame>
        <p:nvGraphicFramePr>
          <p:cNvPr id="1238024" name="Object 8"/>
          <p:cNvGraphicFramePr>
            <a:graphicFrameLocks noChangeAspect="1"/>
          </p:cNvGraphicFramePr>
          <p:nvPr/>
        </p:nvGraphicFramePr>
        <p:xfrm>
          <a:off x="3062288" y="4662488"/>
          <a:ext cx="2335212" cy="714375"/>
        </p:xfrm>
        <a:graphic>
          <a:graphicData uri="http://schemas.openxmlformats.org/presentationml/2006/ole">
            <p:oleObj spid="_x0000_s652291" name="Equation" r:id="rId6" imgW="1612800" imgH="4950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0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/>
              <a:t>Junction Capacitance</a:t>
            </a:r>
          </a:p>
        </p:txBody>
      </p:sp>
      <p:sp>
        <p:nvSpPr>
          <p:cNvPr id="124006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066800"/>
            <a:ext cx="8547100" cy="4648200"/>
          </a:xfrm>
        </p:spPr>
        <p:txBody>
          <a:bodyPr/>
          <a:lstStyle/>
          <a:p>
            <a:r>
              <a:rPr lang="en-US"/>
              <a:t>Junction Capacitance</a:t>
            </a:r>
            <a:br>
              <a:rPr lang="en-US"/>
            </a:br>
            <a:r>
              <a:rPr lang="en-US" sz="2400" b="0"/>
              <a:t/>
            </a:r>
            <a:br>
              <a:rPr lang="en-US" sz="2400" b="0"/>
            </a:br>
            <a:r>
              <a:rPr lang="en-US" sz="1400" b="0"/>
              <a:t>- substituting in our expression for C</a:t>
            </a:r>
            <a:r>
              <a:rPr lang="en-US" sz="1400" b="0" baseline="-25000"/>
              <a:t>j</a:t>
            </a:r>
            <a:r>
              <a:rPr lang="en-US" sz="1400" b="0"/>
              <a:t>(V), we get:</a:t>
            </a:r>
          </a:p>
          <a:p>
            <a:endParaRPr lang="en-US" sz="1400" b="0"/>
          </a:p>
          <a:p>
            <a:endParaRPr lang="en-US" sz="1400" b="0"/>
          </a:p>
          <a:p>
            <a:endParaRPr lang="en-US" sz="1400" b="0"/>
          </a:p>
          <a:p>
            <a:pPr>
              <a:buFontTx/>
              <a:buNone/>
            </a:pPr>
            <a:r>
              <a:rPr lang="en-US" sz="1400" b="0" baseline="-25000">
                <a:cs typeface="Arial" charset="0"/>
              </a:rPr>
              <a:t/>
            </a:r>
            <a:br>
              <a:rPr lang="en-US" sz="1400" b="0" baseline="-25000">
                <a:cs typeface="Arial" charset="0"/>
              </a:rPr>
            </a:br>
            <a:r>
              <a:rPr lang="en-US" sz="1400" b="0" baseline="-25000">
                <a:cs typeface="Arial" charset="0"/>
              </a:rPr>
              <a:t/>
            </a:r>
            <a:br>
              <a:rPr lang="en-US" sz="1400" b="0" baseline="-25000">
                <a:cs typeface="Arial" charset="0"/>
              </a:rPr>
            </a:br>
            <a:r>
              <a:rPr lang="en-US" sz="1400" b="0" baseline="-25000">
                <a:cs typeface="Arial" charset="0"/>
              </a:rPr>
              <a:t/>
            </a:r>
            <a:br>
              <a:rPr lang="en-US" sz="1400" b="0" baseline="-25000">
                <a:cs typeface="Arial" charset="0"/>
              </a:rPr>
            </a:br>
            <a:r>
              <a:rPr lang="en-US" sz="1400" b="0" baseline="-25000">
                <a:cs typeface="Arial" charset="0"/>
              </a:rPr>
              <a:t/>
            </a:r>
            <a:br>
              <a:rPr lang="en-US" sz="1400" b="0" baseline="-25000">
                <a:cs typeface="Arial" charset="0"/>
              </a:rPr>
            </a:br>
            <a:r>
              <a:rPr lang="en-US" sz="1400" b="0">
                <a:cs typeface="Arial" charset="0"/>
              </a:rPr>
              <a:t>- which we can simplify even further by defining a dimensionless coefficient </a:t>
            </a:r>
            <a:r>
              <a:rPr lang="en-US" sz="1400" b="0" i="1">
                <a:cs typeface="Arial" charset="0"/>
              </a:rPr>
              <a:t>K</a:t>
            </a:r>
            <a:r>
              <a:rPr lang="en-US" sz="1400" b="0" i="1" baseline="-25000">
                <a:cs typeface="Arial" charset="0"/>
              </a:rPr>
              <a:t>eq</a:t>
            </a:r>
            <a:r>
              <a:rPr lang="en-US" sz="1400" b="0" baseline="-25000">
                <a:cs typeface="Arial" charset="0"/>
              </a:rPr>
              <a:t/>
            </a:r>
            <a:br>
              <a:rPr lang="en-US" sz="1400" b="0" baseline="-25000">
                <a:cs typeface="Arial" charset="0"/>
              </a:rPr>
            </a:br>
            <a:r>
              <a:rPr lang="en-US" sz="1400" b="0" baseline="-25000">
                <a:cs typeface="Arial" charset="0"/>
              </a:rPr>
              <a:t/>
            </a:r>
            <a:br>
              <a:rPr lang="en-US" sz="1400" b="0" baseline="-25000">
                <a:cs typeface="Arial" charset="0"/>
              </a:rPr>
            </a:br>
            <a:r>
              <a:rPr lang="en-US" sz="1400" b="0" baseline="-25000">
                <a:cs typeface="Arial" charset="0"/>
              </a:rPr>
              <a:t/>
            </a:r>
            <a:br>
              <a:rPr lang="en-US" sz="1400" b="0" baseline="-25000">
                <a:cs typeface="Arial" charset="0"/>
              </a:rPr>
            </a:br>
            <a:r>
              <a:rPr lang="en-US" sz="1400" b="0" baseline="-25000">
                <a:cs typeface="Arial" charset="0"/>
              </a:rPr>
              <a:t/>
            </a:r>
            <a:br>
              <a:rPr lang="en-US" sz="1400" b="0" baseline="-25000">
                <a:cs typeface="Arial" charset="0"/>
              </a:rPr>
            </a:br>
            <a:r>
              <a:rPr lang="en-US" sz="1400" b="0" baseline="-25000">
                <a:cs typeface="Arial" charset="0"/>
              </a:rPr>
              <a:t/>
            </a:r>
            <a:br>
              <a:rPr lang="en-US" sz="1400" b="0" baseline="-25000">
                <a:cs typeface="Arial" charset="0"/>
              </a:rPr>
            </a:br>
            <a:r>
              <a:rPr lang="en-US" sz="1400" b="0" baseline="-25000">
                <a:cs typeface="Arial" charset="0"/>
              </a:rPr>
              <a:t/>
            </a:r>
            <a:br>
              <a:rPr lang="en-US" sz="1400" b="0" baseline="-25000">
                <a:cs typeface="Arial" charset="0"/>
              </a:rPr>
            </a:br>
            <a:r>
              <a:rPr lang="en-US" sz="1400" b="0" baseline="-25000">
                <a:cs typeface="Arial" charset="0"/>
              </a:rPr>
              <a:t/>
            </a:r>
            <a:br>
              <a:rPr lang="en-US" sz="1400" b="0" baseline="-25000">
                <a:cs typeface="Arial" charset="0"/>
              </a:rPr>
            </a:br>
            <a:r>
              <a:rPr lang="en-US" sz="1400" b="0" baseline="-25000">
                <a:cs typeface="Arial" charset="0"/>
              </a:rPr>
              <a:t/>
            </a:r>
            <a:br>
              <a:rPr lang="en-US" sz="1400" b="0" baseline="-25000">
                <a:cs typeface="Arial" charset="0"/>
              </a:rPr>
            </a:br>
            <a:r>
              <a:rPr lang="en-US" sz="1400" b="0">
                <a:cs typeface="Arial" charset="0"/>
              </a:rPr>
              <a:t>- where K</a:t>
            </a:r>
            <a:r>
              <a:rPr lang="en-US" sz="1400" b="0" baseline="-25000">
                <a:cs typeface="Arial" charset="0"/>
              </a:rPr>
              <a:t>eq</a:t>
            </a:r>
            <a:r>
              <a:rPr lang="en-US" sz="1400" b="0">
                <a:cs typeface="Arial" charset="0"/>
              </a:rPr>
              <a:t> is the </a:t>
            </a:r>
            <a:r>
              <a:rPr lang="en-US" sz="1400" b="0" i="1">
                <a:cs typeface="Arial" charset="0"/>
              </a:rPr>
              <a:t>voltage equivalence factor </a:t>
            </a:r>
            <a:r>
              <a:rPr lang="en-US" sz="1400" b="0">
                <a:cs typeface="Arial" charset="0"/>
              </a:rPr>
              <a:t>(0&lt;</a:t>
            </a:r>
            <a:r>
              <a:rPr lang="en-US" sz="1400" b="0" i="1">
                <a:cs typeface="Arial" charset="0"/>
              </a:rPr>
              <a:t>K</a:t>
            </a:r>
            <a:r>
              <a:rPr lang="en-US" sz="1400" b="0" i="1" baseline="-25000">
                <a:cs typeface="Arial" charset="0"/>
              </a:rPr>
              <a:t>eq</a:t>
            </a:r>
            <a:r>
              <a:rPr lang="en-US" sz="1400" b="0">
                <a:cs typeface="Arial" charset="0"/>
              </a:rPr>
              <a:t>&lt;1):</a:t>
            </a:r>
          </a:p>
        </p:txBody>
      </p:sp>
      <p:pic>
        <p:nvPicPr>
          <p:cNvPr id="1240068" name="Picture 4" descr="kan60539_ex0307"/>
          <p:cNvPicPr>
            <a:picLocks noChangeAspect="1" noChangeArrowheads="1"/>
          </p:cNvPicPr>
          <p:nvPr/>
        </p:nvPicPr>
        <p:blipFill>
          <a:blip r:embed="rId4" cstate="print"/>
          <a:srcRect t="3281"/>
          <a:stretch>
            <a:fillRect/>
          </a:stretch>
        </p:blipFill>
        <p:spPr bwMode="auto">
          <a:xfrm>
            <a:off x="6659563" y="4076700"/>
            <a:ext cx="2247900" cy="1576388"/>
          </a:xfrm>
          <a:prstGeom prst="rect">
            <a:avLst/>
          </a:prstGeom>
          <a:noFill/>
        </p:spPr>
      </p:pic>
      <p:graphicFrame>
        <p:nvGraphicFramePr>
          <p:cNvPr id="1240069" name="Object 5"/>
          <p:cNvGraphicFramePr>
            <a:graphicFrameLocks noChangeAspect="1"/>
          </p:cNvGraphicFramePr>
          <p:nvPr/>
        </p:nvGraphicFramePr>
        <p:xfrm>
          <a:off x="2303463" y="2276475"/>
          <a:ext cx="3659187" cy="731838"/>
        </p:xfrm>
        <a:graphic>
          <a:graphicData uri="http://schemas.openxmlformats.org/presentationml/2006/ole">
            <p:oleObj spid="_x0000_s653314" name="Equation" r:id="rId5" imgW="2527200" imgH="507960" progId="Equation.3">
              <p:embed/>
            </p:oleObj>
          </a:graphicData>
        </a:graphic>
      </p:graphicFrame>
      <p:graphicFrame>
        <p:nvGraphicFramePr>
          <p:cNvPr id="1240071" name="Object 7"/>
          <p:cNvGraphicFramePr>
            <a:graphicFrameLocks noChangeAspect="1"/>
          </p:cNvGraphicFramePr>
          <p:nvPr/>
        </p:nvGraphicFramePr>
        <p:xfrm>
          <a:off x="3348038" y="3789363"/>
          <a:ext cx="1544637" cy="347662"/>
        </p:xfrm>
        <a:graphic>
          <a:graphicData uri="http://schemas.openxmlformats.org/presentationml/2006/ole">
            <p:oleObj spid="_x0000_s653315" name="Equation" r:id="rId6" imgW="1066680" imgH="241200" progId="Equation.3">
              <p:embed/>
            </p:oleObj>
          </a:graphicData>
        </a:graphic>
      </p:graphicFrame>
      <p:graphicFrame>
        <p:nvGraphicFramePr>
          <p:cNvPr id="1240072" name="Object 8"/>
          <p:cNvGraphicFramePr>
            <a:graphicFrameLocks noChangeAspect="1"/>
          </p:cNvGraphicFramePr>
          <p:nvPr/>
        </p:nvGraphicFramePr>
        <p:xfrm>
          <a:off x="2595563" y="5102225"/>
          <a:ext cx="3363912" cy="695325"/>
        </p:xfrm>
        <a:graphic>
          <a:graphicData uri="http://schemas.openxmlformats.org/presentationml/2006/ole">
            <p:oleObj spid="_x0000_s653316" name="Equation" r:id="rId7" imgW="2323800" imgH="4824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2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/>
              <a:t>Junction Capacitance</a:t>
            </a:r>
          </a:p>
        </p:txBody>
      </p:sp>
      <p:sp>
        <p:nvSpPr>
          <p:cNvPr id="1242115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066800"/>
            <a:ext cx="8547100" cy="4648200"/>
          </a:xfrm>
        </p:spPr>
        <p:txBody>
          <a:bodyPr/>
          <a:lstStyle/>
          <a:p>
            <a:r>
              <a:rPr lang="en-US"/>
              <a:t>Junction Capacitance</a:t>
            </a:r>
            <a:br>
              <a:rPr lang="en-US"/>
            </a:br>
            <a:r>
              <a:rPr lang="en-US" sz="2400" b="0"/>
              <a:t/>
            </a:r>
            <a:br>
              <a:rPr lang="en-US" sz="2400" b="0"/>
            </a:br>
            <a:r>
              <a:rPr lang="en-US" sz="1400" b="0"/>
              <a:t>- How do we use this?</a:t>
            </a:r>
            <a:br>
              <a:rPr lang="en-US" sz="1400" b="0"/>
            </a:b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> 	- for a given diffusion region, we calculate C</a:t>
            </a:r>
            <a:r>
              <a:rPr lang="en-US" sz="1400" b="0" baseline="-25000"/>
              <a:t>eq </a:t>
            </a:r>
            <a:r>
              <a:rPr lang="en-US" sz="1400" b="0"/>
              <a:t>for each of the 5 PN junctions</a:t>
            </a:r>
            <a:br>
              <a:rPr lang="en-US" sz="1400" b="0"/>
            </a:b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> 	- note that there really are only two different regions (n+ / p  and n+ / p+)</a:t>
            </a:r>
            <a:br>
              <a:rPr lang="en-US" sz="1400" b="0"/>
            </a:b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> 	- the sidewalls (2,3,4) will have their own zero-bias  junction capacitance since </a:t>
            </a:r>
            <a:br>
              <a:rPr lang="en-US" sz="1400" b="0"/>
            </a:br>
            <a:r>
              <a:rPr lang="en-US" sz="1400" b="0"/>
              <a:t>   	  they have a unique carrier concentration (i.e., n+ / p+).</a:t>
            </a:r>
            <a:br>
              <a:rPr lang="en-US" sz="1400" b="0"/>
            </a:b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> 	- the inner and bottom junctions (1,5) will have their own zero-bias  junction  			  capacitance since they have a unique carrier concentration (i.e., n+ / p).</a:t>
            </a:r>
            <a:br>
              <a:rPr lang="en-US" sz="1400" b="0"/>
            </a:b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> 	- when solving for the sidewall contribution, you can add the areas for 2,3,4 and </a:t>
            </a:r>
            <a:br>
              <a:rPr lang="en-US" sz="1400" b="0"/>
            </a:br>
            <a:r>
              <a:rPr lang="en-US" sz="1400" b="0"/>
              <a:t> 	  solve once</a:t>
            </a:r>
            <a:br>
              <a:rPr lang="en-US" sz="1400" b="0"/>
            </a:b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> 	- when solving for the inner and bottom junction contributions, you can add the </a:t>
            </a:r>
            <a:br>
              <a:rPr lang="en-US" sz="1400" b="0"/>
            </a:br>
            <a:r>
              <a:rPr lang="en-US" sz="1400" b="0"/>
              <a:t> 	  areas for 1 and 5 and solve once</a:t>
            </a:r>
            <a:br>
              <a:rPr lang="en-US" sz="1400" b="0"/>
            </a:br>
            <a:r>
              <a:rPr lang="en-US" sz="1400" b="0"/>
              <a:t/>
            </a:r>
            <a:br>
              <a:rPr lang="en-US" sz="1400" b="0"/>
            </a:br>
            <a:r>
              <a:rPr lang="en-US" sz="1400" b="0" baseline="-25000"/>
              <a:t> 	</a:t>
            </a:r>
            <a:r>
              <a:rPr lang="en-US" sz="1400" b="0"/>
              <a:t>- since this is a reverse biased PN junction the voltages for V1 and V2 are actually</a:t>
            </a:r>
            <a:br>
              <a:rPr lang="en-US" sz="1400" b="0"/>
            </a:br>
            <a:r>
              <a:rPr lang="en-US" sz="1400" b="0"/>
              <a:t> 	  negative when plugged into the K</a:t>
            </a:r>
            <a:r>
              <a:rPr lang="en-US" sz="1400" b="0" baseline="-25000"/>
              <a:t>eq</a:t>
            </a:r>
            <a:r>
              <a:rPr lang="en-US" sz="1400" b="0"/>
              <a:t> expression </a:t>
            </a:r>
            <a:r>
              <a:rPr lang="en-US" sz="1400" b="0" baseline="-25000"/>
              <a:t> 		  </a:t>
            </a: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> 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7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/>
              <a:t>Junction Capacitance</a:t>
            </a:r>
          </a:p>
        </p:txBody>
      </p:sp>
      <p:sp>
        <p:nvSpPr>
          <p:cNvPr id="1247235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066800"/>
            <a:ext cx="8547100" cy="4648200"/>
          </a:xfrm>
        </p:spPr>
        <p:txBody>
          <a:bodyPr/>
          <a:lstStyle/>
          <a:p>
            <a:r>
              <a:rPr lang="en-US"/>
              <a:t>Junction Capacitance</a:t>
            </a:r>
            <a:br>
              <a:rPr lang="en-US"/>
            </a:br>
            <a:r>
              <a:rPr lang="en-US" sz="2800" b="0"/>
              <a:t/>
            </a:r>
            <a:br>
              <a:rPr lang="en-US" sz="2800" b="0"/>
            </a:br>
            <a:r>
              <a:rPr lang="en-US" sz="1400" b="0"/>
              <a:t>- What's the difference between the Source and Drain?</a:t>
            </a:r>
            <a:br>
              <a:rPr lang="en-US" sz="1400" b="0"/>
            </a:b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>	- If the Source is grounded, then there is no voltage change across it.  This means</a:t>
            </a:r>
            <a:br>
              <a:rPr lang="en-US" sz="1400" b="0"/>
            </a:br>
            <a:r>
              <a:rPr lang="en-US" sz="1400" b="0"/>
              <a:t>  	  its capacitance is simply the </a:t>
            </a:r>
            <a:r>
              <a:rPr lang="en-US" sz="1400" b="0" i="1"/>
              <a:t>zero-bias capacitance</a:t>
            </a: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> 	- you will still need to calculate the sidewall and inner/bottom C</a:t>
            </a:r>
            <a:r>
              <a:rPr lang="en-US" sz="1400" b="0" baseline="-25000"/>
              <a:t>j0 </a:t>
            </a:r>
            <a:r>
              <a:rPr lang="en-US" sz="1400" b="0"/>
              <a:t>capacitances separately</a:t>
            </a:r>
            <a:br>
              <a:rPr lang="en-US" sz="1400" b="0"/>
            </a:b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> 	- the drain typically sees a voltage change (V</a:t>
            </a:r>
            <a:r>
              <a:rPr lang="en-US" sz="1400" b="0" baseline="-25000"/>
              <a:t>DS</a:t>
            </a:r>
            <a:r>
              <a:rPr lang="en-US" sz="1400" b="0"/>
              <a:t>).  However, one good thing is that </a:t>
            </a:r>
            <a:br>
              <a:rPr lang="en-US" sz="1400" b="0"/>
            </a:br>
            <a:r>
              <a:rPr lang="en-US" sz="1400" b="0"/>
              <a:t>  	  typically the source voltage is 0v, so the expression simplifies somewhat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/>
              <a:t>Junction Capacitance</a:t>
            </a:r>
          </a:p>
        </p:txBody>
      </p:sp>
      <p:sp>
        <p:nvSpPr>
          <p:cNvPr id="1249283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066800"/>
            <a:ext cx="8547100" cy="4648200"/>
          </a:xfrm>
        </p:spPr>
        <p:txBody>
          <a:bodyPr/>
          <a:lstStyle/>
          <a:p>
            <a:r>
              <a:rPr lang="en-US" dirty="0"/>
              <a:t>Junction Capacitance</a:t>
            </a:r>
            <a:br>
              <a:rPr lang="en-US" dirty="0"/>
            </a:br>
            <a:r>
              <a:rPr lang="en-US" sz="2800" b="0" dirty="0"/>
              <a:t/>
            </a:r>
            <a:br>
              <a:rPr lang="en-US" sz="2800" b="0" dirty="0"/>
            </a:br>
            <a:r>
              <a:rPr lang="en-US" sz="1400" b="0" dirty="0"/>
              <a:t>- Doesn't this take a lot of time?</a:t>
            </a:r>
            <a:br>
              <a:rPr lang="en-US" sz="1400" b="0" dirty="0"/>
            </a:br>
            <a:r>
              <a:rPr lang="en-US" sz="1400" b="0" dirty="0"/>
              <a:t/>
            </a:r>
            <a:br>
              <a:rPr lang="en-US" sz="1400" b="0" dirty="0"/>
            </a:br>
            <a:r>
              <a:rPr lang="en-US" sz="1400" b="0" dirty="0"/>
              <a:t> 	- Yes!  And remember that we have made a lot of assumptions along the way</a:t>
            </a:r>
            <a:br>
              <a:rPr lang="en-US" sz="1400" b="0" dirty="0"/>
            </a:br>
            <a:r>
              <a:rPr lang="en-US" sz="1400" b="0" dirty="0"/>
              <a:t/>
            </a:r>
            <a:br>
              <a:rPr lang="en-US" sz="1400" b="0" dirty="0"/>
            </a:br>
            <a:r>
              <a:rPr lang="en-US" sz="1400" b="0" dirty="0"/>
              <a:t> 	- For this reason, we typically rely on computer models of the capacitance</a:t>
            </a:r>
            <a:br>
              <a:rPr lang="en-US" sz="1400" b="0" dirty="0"/>
            </a:br>
            <a:r>
              <a:rPr lang="en-US" sz="1400" b="0" dirty="0"/>
              <a:t/>
            </a:r>
            <a:br>
              <a:rPr lang="en-US" sz="1400" b="0" dirty="0"/>
            </a:br>
            <a:r>
              <a:rPr lang="en-US" sz="1400" b="0" dirty="0"/>
              <a:t> 	- We do the hand calculations to get a </a:t>
            </a:r>
            <a:r>
              <a:rPr lang="en-US" sz="1400" b="0" i="1" dirty="0"/>
              <a:t>gut feel </a:t>
            </a:r>
            <a:r>
              <a:rPr lang="en-US" sz="1400" b="0" dirty="0"/>
              <a:t>for what factors </a:t>
            </a:r>
            <a:r>
              <a:rPr lang="en-US" sz="1400" b="0" dirty="0" smtClean="0"/>
              <a:t>affect </a:t>
            </a:r>
            <a:r>
              <a:rPr lang="en-US" sz="1400" b="0" dirty="0"/>
              <a:t>capacitance</a:t>
            </a:r>
            <a:br>
              <a:rPr lang="en-US" sz="1400" b="0" dirty="0"/>
            </a:br>
            <a:r>
              <a:rPr lang="en-US" sz="1400" b="0" dirty="0"/>
              <a:t/>
            </a:r>
            <a:br>
              <a:rPr lang="en-US" sz="1400" b="0" dirty="0"/>
            </a:br>
            <a:r>
              <a:rPr lang="en-US" sz="1400" b="0" dirty="0"/>
              <a:t> 	- </a:t>
            </a:r>
            <a:r>
              <a:rPr lang="en-US" sz="1400" b="0" i="1" dirty="0"/>
              <a:t>Gut Feel </a:t>
            </a:r>
            <a:r>
              <a:rPr lang="en-US" sz="1400" b="0" dirty="0"/>
              <a:t>makes for good designers because design is about balancing trade-offs</a:t>
            </a:r>
            <a:br>
              <a:rPr lang="en-US" sz="1400" b="0" dirty="0"/>
            </a:br>
            <a:r>
              <a:rPr lang="en-US" sz="1400" b="0" dirty="0"/>
              <a:t/>
            </a:r>
            <a:br>
              <a:rPr lang="en-US" sz="1400" b="0" dirty="0"/>
            </a:br>
            <a:r>
              <a:rPr lang="en-US" sz="1400" b="0" dirty="0"/>
              <a:t> 	- If you don’t have </a:t>
            </a:r>
            <a:r>
              <a:rPr lang="en-US" sz="1400" b="0" i="1" dirty="0"/>
              <a:t>Gut Feel</a:t>
            </a:r>
            <a:r>
              <a:rPr lang="en-US" sz="1400" b="0" dirty="0"/>
              <a:t> and rely totally on simulators, you will struggle when asked to</a:t>
            </a:r>
            <a:br>
              <a:rPr lang="en-US" sz="1400" b="0" dirty="0"/>
            </a:br>
            <a:r>
              <a:rPr lang="en-US" sz="1400" b="0" dirty="0"/>
              <a:t> 	  innovate and trouble-shoot.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60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Energy Bands</a:t>
            </a:r>
          </a:p>
        </p:txBody>
      </p:sp>
      <p:sp>
        <p:nvSpPr>
          <p:cNvPr id="537604" name="Rectangle 4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 wrap="none"/>
          <a:lstStyle/>
          <a:p>
            <a:pPr>
              <a:spcBef>
                <a:spcPct val="0"/>
              </a:spcBef>
            </a:pPr>
            <a:r>
              <a:rPr lang="en-US" sz="1600"/>
              <a:t>Band Diagram</a:t>
            </a:r>
            <a:br>
              <a:rPr lang="en-US" sz="160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>- in a band diagram, we tabulate the relative locations of important energy levels</a:t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>- Note that E</a:t>
            </a:r>
            <a:r>
              <a:rPr lang="en-US" b="0" baseline="-25000"/>
              <a:t>O</a:t>
            </a:r>
            <a:r>
              <a:rPr lang="en-US" b="0"/>
              <a:t> is where the electron has enough energy to leave the material all together</a:t>
            </a:r>
            <a:br>
              <a:rPr lang="en-US" b="0"/>
            </a:br>
            <a:r>
              <a:rPr lang="en-US" b="0"/>
              <a:t>  (an example would be a CRT monitor)</a:t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>- as electrons get enough energy to reach near the Fermi level, conduction begins to occur</a:t>
            </a:r>
          </a:p>
        </p:txBody>
      </p:sp>
      <p:pic>
        <p:nvPicPr>
          <p:cNvPr id="537605" name="Picture 5" descr="BandDiag_gener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313" y="1952625"/>
            <a:ext cx="3913187" cy="259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Energy Bands</a:t>
            </a:r>
          </a:p>
        </p:txBody>
      </p:sp>
      <p:sp>
        <p:nvSpPr>
          <p:cNvPr id="539651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 wrap="none"/>
          <a:lstStyle/>
          <a:p>
            <a:pPr>
              <a:spcBef>
                <a:spcPct val="0"/>
              </a:spcBef>
            </a:pPr>
            <a:r>
              <a:rPr lang="en-US" sz="1600"/>
              <a:t>Band Diagram of Intrinsic Silicon</a:t>
            </a:r>
            <a:br>
              <a:rPr lang="en-US" sz="160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>- Intrinsic Silicon has a band gap energy of 1.1 eV</a:t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> 	- @ 0 K,	Eg=1.17 eV</a:t>
            </a:r>
            <a:br>
              <a:rPr lang="en-US" b="0"/>
            </a:br>
            <a:r>
              <a:rPr lang="en-US" b="0"/>
              <a:t>  	- @ 300 K,	Eg=1.14 eV</a:t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endParaRPr lang="en-US" b="0"/>
          </a:p>
        </p:txBody>
      </p:sp>
      <p:pic>
        <p:nvPicPr>
          <p:cNvPr id="539653" name="Picture 5" descr="BandDiag_Si_ba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00338" y="2852738"/>
            <a:ext cx="3913187" cy="259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Doping</a:t>
            </a:r>
          </a:p>
        </p:txBody>
      </p:sp>
      <p:sp>
        <p:nvSpPr>
          <p:cNvPr id="481283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 wrap="none"/>
          <a:lstStyle/>
          <a:p>
            <a:pPr>
              <a:spcBef>
                <a:spcPct val="0"/>
              </a:spcBef>
            </a:pPr>
            <a:r>
              <a:rPr lang="en-US" sz="1600"/>
              <a:t>Doping</a:t>
            </a:r>
            <a:br>
              <a:rPr lang="en-US" sz="160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> - the most exploitable characteristic of a semiconductor is that</a:t>
            </a:r>
            <a:br>
              <a:rPr lang="en-US" b="0"/>
            </a:br>
            <a:r>
              <a:rPr lang="en-US" b="0"/>
              <a:t>   impurities can be introduced to alter its conduction ability </a:t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>- Silicon has a valence of 4 which allows it to form a perfect </a:t>
            </a:r>
            <a:br>
              <a:rPr lang="en-US" b="0"/>
            </a:br>
            <a:r>
              <a:rPr lang="en-US" b="0"/>
              <a:t>  lattice structure.  This lattice can be broken in order to </a:t>
            </a:r>
            <a:br>
              <a:rPr lang="en-US" b="0"/>
            </a:br>
            <a:r>
              <a:rPr lang="en-US" b="0"/>
              <a:t>  accommodate impurities</a:t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>- VLSI electronics use Silicon as the base material and then alter its properties to form:</a:t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> 	1) n-type Silicon	: material whose majority carriers are electrons</a:t>
            </a:r>
            <a:br>
              <a:rPr lang="en-US" b="0"/>
            </a:br>
            <a:r>
              <a:rPr lang="en-US" b="0"/>
              <a:t> 			: introducing a valence-of-5 material increases the # of free </a:t>
            </a:r>
            <a:br>
              <a:rPr lang="en-US" b="0"/>
            </a:br>
            <a:r>
              <a:rPr lang="en-US" b="0"/>
              <a:t>              		  negative charge carriers</a:t>
            </a:r>
            <a:br>
              <a:rPr lang="en-US" b="0"/>
            </a:br>
            <a:r>
              <a:rPr lang="en-US" b="0"/>
              <a:t> 			: Phosphorus (P) or Arsenic (As) are typically used (group V elements) </a:t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> 	2) p-type Silicon	: material whose majority carriers are holes</a:t>
            </a:r>
            <a:br>
              <a:rPr lang="en-US" b="0"/>
            </a:br>
            <a:r>
              <a:rPr lang="en-US" b="0"/>
              <a:t> 			: introducing a valence-of-3 material increases the # of free </a:t>
            </a:r>
            <a:br>
              <a:rPr lang="en-US" b="0"/>
            </a:br>
            <a:r>
              <a:rPr lang="en-US" b="0"/>
              <a:t>              		  positive charge carriers</a:t>
            </a:r>
            <a:br>
              <a:rPr lang="en-US" b="0"/>
            </a:br>
            <a:r>
              <a:rPr lang="en-US" b="0"/>
              <a:t> 			: Boron (B) is typically used (a group III element)  </a:t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>- when Silicon is doped, it is called </a:t>
            </a:r>
            <a:r>
              <a:rPr lang="en-US"/>
              <a:t>“Extrinsic Silicon”</a:t>
            </a:r>
            <a:r>
              <a:rPr lang="en-US" b="0"/>
              <a:t> due to the presence of impurities </a:t>
            </a:r>
          </a:p>
        </p:txBody>
      </p:sp>
      <p:pic>
        <p:nvPicPr>
          <p:cNvPr id="481284" name="Picture 4" descr="Si_lattice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3663" y="981075"/>
            <a:ext cx="2036762" cy="20526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N-type Doping</a:t>
            </a:r>
          </a:p>
        </p:txBody>
      </p:sp>
      <p:sp>
        <p:nvSpPr>
          <p:cNvPr id="549891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 wrap="none"/>
          <a:lstStyle/>
          <a:p>
            <a:pPr>
              <a:spcBef>
                <a:spcPct val="0"/>
              </a:spcBef>
            </a:pPr>
            <a:r>
              <a:rPr lang="en-US" sz="1600" dirty="0"/>
              <a:t>N-type Doping</a:t>
            </a:r>
            <a:br>
              <a:rPr lang="en-US" sz="1600" dirty="0"/>
            </a:br>
            <a:r>
              <a:rPr lang="en-US" b="0" dirty="0"/>
              <a:t/>
            </a:r>
            <a:br>
              <a:rPr lang="en-US" b="0" dirty="0"/>
            </a:br>
            <a:r>
              <a:rPr lang="en-US" b="0" dirty="0"/>
              <a:t>- a perfect Silicon lattice forms </a:t>
            </a:r>
            <a:r>
              <a:rPr lang="en-US" b="0" dirty="0" smtClean="0"/>
              <a:t>covalent </a:t>
            </a:r>
            <a:r>
              <a:rPr lang="en-US" b="0" dirty="0"/>
              <a:t>bonds with neighbors on each side</a:t>
            </a:r>
            <a:br>
              <a:rPr lang="en-US" b="0" dirty="0"/>
            </a:br>
            <a:r>
              <a:rPr lang="en-US" b="0" dirty="0"/>
              <a:t/>
            </a:r>
            <a:br>
              <a:rPr lang="en-US" b="0" dirty="0"/>
            </a:br>
            <a:r>
              <a:rPr lang="en-US" b="0" dirty="0"/>
              <a:t>- there is an equal number of p and n charge carriers (</a:t>
            </a:r>
            <a:r>
              <a:rPr lang="en-US" b="0" dirty="0" err="1"/>
              <a:t>n</a:t>
            </a:r>
            <a:r>
              <a:rPr lang="en-US" b="0" dirty="0" err="1">
                <a:cs typeface="Arial" charset="0"/>
              </a:rPr>
              <a:t>∙p</a:t>
            </a:r>
            <a:r>
              <a:rPr lang="en-US" b="0" dirty="0">
                <a:cs typeface="Arial" charset="0"/>
              </a:rPr>
              <a:t>=n</a:t>
            </a:r>
            <a:r>
              <a:rPr lang="en-US" b="0" baseline="-25000" dirty="0">
                <a:cs typeface="Arial" charset="0"/>
              </a:rPr>
              <a:t>i</a:t>
            </a:r>
            <a:r>
              <a:rPr lang="en-US" b="0" baseline="30000" dirty="0">
                <a:cs typeface="Arial" charset="0"/>
              </a:rPr>
              <a:t>2</a:t>
            </a:r>
            <a:r>
              <a:rPr lang="en-US" b="0" dirty="0">
                <a:cs typeface="Arial" charset="0"/>
              </a:rPr>
              <a:t>)</a:t>
            </a:r>
            <a:br>
              <a:rPr lang="en-US" b="0" dirty="0">
                <a:cs typeface="Arial" charset="0"/>
              </a:rPr>
            </a:br>
            <a:r>
              <a:rPr lang="en-US" b="0" dirty="0">
                <a:cs typeface="Arial" charset="0"/>
              </a:rPr>
              <a:t/>
            </a:r>
            <a:br>
              <a:rPr lang="en-US" b="0" dirty="0">
                <a:cs typeface="Arial" charset="0"/>
              </a:rPr>
            </a:br>
            <a:r>
              <a:rPr lang="en-US" b="0" dirty="0">
                <a:cs typeface="Arial" charset="0"/>
              </a:rPr>
              <a:t>- inserting an element into the lattice with a valence of 5 will form 4 </a:t>
            </a:r>
            <a:r>
              <a:rPr lang="en-US" b="0" dirty="0" smtClean="0">
                <a:cs typeface="Arial" charset="0"/>
              </a:rPr>
              <a:t>covalent </a:t>
            </a:r>
            <a:r>
              <a:rPr lang="en-US" b="0" dirty="0">
                <a:cs typeface="Arial" charset="0"/>
              </a:rPr>
              <a:t>bonds PLUS</a:t>
            </a:r>
            <a:br>
              <a:rPr lang="en-US" b="0" dirty="0">
                <a:cs typeface="Arial" charset="0"/>
              </a:rPr>
            </a:br>
            <a:r>
              <a:rPr lang="en-US" b="0" dirty="0">
                <a:cs typeface="Arial" charset="0"/>
              </a:rPr>
              <a:t>  have an extra electron</a:t>
            </a:r>
            <a:br>
              <a:rPr lang="en-US" b="0" dirty="0">
                <a:cs typeface="Arial" charset="0"/>
              </a:rPr>
            </a:br>
            <a:r>
              <a:rPr lang="en-US" b="0" dirty="0">
                <a:cs typeface="Arial" charset="0"/>
              </a:rPr>
              <a:t/>
            </a:r>
            <a:br>
              <a:rPr lang="en-US" b="0" dirty="0">
                <a:cs typeface="Arial" charset="0"/>
              </a:rPr>
            </a:br>
            <a:endParaRPr lang="en-US" b="0" dirty="0">
              <a:cs typeface="Arial" charset="0"/>
            </a:endParaRPr>
          </a:p>
        </p:txBody>
      </p:sp>
      <p:pic>
        <p:nvPicPr>
          <p:cNvPr id="549893" name="Picture 5" descr="Si_lattice_no_dop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2988" y="3249613"/>
            <a:ext cx="2817812" cy="2817812"/>
          </a:xfrm>
          <a:prstGeom prst="rect">
            <a:avLst/>
          </a:prstGeom>
          <a:noFill/>
        </p:spPr>
      </p:pic>
      <p:pic>
        <p:nvPicPr>
          <p:cNvPr id="549895" name="Picture 7" descr="Si_lattice_n_dopi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4775" y="3214688"/>
            <a:ext cx="2847975" cy="2847975"/>
          </a:xfrm>
          <a:prstGeom prst="rect">
            <a:avLst/>
          </a:prstGeom>
          <a:noFill/>
        </p:spPr>
      </p:pic>
      <p:sp>
        <p:nvSpPr>
          <p:cNvPr id="549896" name="Line 8"/>
          <p:cNvSpPr>
            <a:spLocks noChangeShapeType="1"/>
          </p:cNvSpPr>
          <p:nvPr/>
        </p:nvSpPr>
        <p:spPr bwMode="auto">
          <a:xfrm>
            <a:off x="4103688" y="4616450"/>
            <a:ext cx="720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N-type Doping</a:t>
            </a:r>
          </a:p>
        </p:txBody>
      </p:sp>
      <p:sp>
        <p:nvSpPr>
          <p:cNvPr id="551939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 wrap="none"/>
          <a:lstStyle/>
          <a:p>
            <a:pPr>
              <a:spcBef>
                <a:spcPct val="0"/>
              </a:spcBef>
            </a:pPr>
            <a:r>
              <a:rPr lang="en-US" sz="1600"/>
              <a:t>N-type Doping</a:t>
            </a:r>
            <a:br>
              <a:rPr lang="en-US" sz="160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>- this extra electron increases the n-type charge carriers</a:t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>- we call the additional element that provides the extra electron a </a:t>
            </a:r>
            <a:r>
              <a:rPr lang="en-US"/>
              <a:t>Donor</a:t>
            </a:r>
            <a:r>
              <a:rPr lang="en-US" b="0"/>
              <a:t/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>- the concentration of donor charge carriers is now denoted as </a:t>
            </a:r>
            <a:r>
              <a:rPr lang="en-US" i="1"/>
              <a:t>N</a:t>
            </a:r>
            <a:r>
              <a:rPr lang="en-US" i="1" baseline="-25000"/>
              <a:t>D</a:t>
            </a:r>
          </a:p>
          <a:p>
            <a:pPr>
              <a:spcBef>
                <a:spcPct val="0"/>
              </a:spcBef>
            </a:pPr>
            <a:endParaRPr lang="en-US" i="1" baseline="-25000"/>
          </a:p>
          <a:p>
            <a:pPr>
              <a:spcBef>
                <a:spcPct val="0"/>
              </a:spcBef>
              <a:buFontTx/>
              <a:buNone/>
            </a:pPr>
            <a:r>
              <a:rPr lang="en-US" b="0" i="1"/>
              <a:t> 	- </a:t>
            </a:r>
            <a:r>
              <a:rPr lang="en-US" b="0"/>
              <a:t>we call </a:t>
            </a:r>
            <a:r>
              <a:rPr lang="en-US" i="1"/>
              <a:t>N</a:t>
            </a:r>
            <a:r>
              <a:rPr lang="en-US" i="1" baseline="-25000"/>
              <a:t>D</a:t>
            </a:r>
            <a:r>
              <a:rPr lang="en-US" b="0"/>
              <a:t> the doping concentration of an n-type material   </a:t>
            </a:r>
            <a:r>
              <a:rPr lang="en-US" b="0">
                <a:cs typeface="Arial" charset="0"/>
              </a:rPr>
              <a:t/>
            </a:r>
            <a:br>
              <a:rPr lang="en-US" b="0">
                <a:cs typeface="Arial" charset="0"/>
              </a:rPr>
            </a:br>
            <a:r>
              <a:rPr lang="en-US" b="0">
                <a:cs typeface="Arial" charset="0"/>
              </a:rPr>
              <a:t/>
            </a:r>
            <a:br>
              <a:rPr lang="en-US" b="0">
                <a:cs typeface="Arial" charset="0"/>
              </a:rPr>
            </a:br>
            <a:r>
              <a:rPr lang="en-US" b="0">
                <a:cs typeface="Arial" charset="0"/>
              </a:rPr>
              <a:t>- we can use the Mass Action Law to say: </a:t>
            </a:r>
          </a:p>
          <a:p>
            <a:pPr>
              <a:spcBef>
                <a:spcPct val="0"/>
              </a:spcBef>
            </a:pPr>
            <a:endParaRPr lang="en-US" b="0">
              <a:cs typeface="Arial" charset="0"/>
            </a:endParaRPr>
          </a:p>
          <a:p>
            <a:pPr>
              <a:spcBef>
                <a:spcPct val="0"/>
              </a:spcBef>
            </a:pPr>
            <a:endParaRPr lang="en-US" b="0">
              <a:cs typeface="Arial" charset="0"/>
            </a:endParaRPr>
          </a:p>
        </p:txBody>
      </p:sp>
      <p:pic>
        <p:nvPicPr>
          <p:cNvPr id="551941" name="Picture 5" descr="Si_lattice_n_dopi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6213" y="3141663"/>
            <a:ext cx="2847975" cy="2847975"/>
          </a:xfrm>
          <a:prstGeom prst="rect">
            <a:avLst/>
          </a:prstGeom>
          <a:noFill/>
        </p:spPr>
      </p:pic>
      <p:graphicFrame>
        <p:nvGraphicFramePr>
          <p:cNvPr id="551947" name="Object 11"/>
          <p:cNvGraphicFramePr>
            <a:graphicFrameLocks noChangeAspect="1"/>
          </p:cNvGraphicFramePr>
          <p:nvPr/>
        </p:nvGraphicFramePr>
        <p:xfrm>
          <a:off x="1654175" y="3843338"/>
          <a:ext cx="1444625" cy="1100137"/>
        </p:xfrm>
        <a:graphic>
          <a:graphicData uri="http://schemas.openxmlformats.org/presentationml/2006/ole">
            <p:oleObj spid="_x0000_s551947" name="Equation" r:id="rId5" imgW="1002960" imgH="76176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MOSFET Operation</a:t>
            </a:r>
          </a:p>
        </p:txBody>
      </p:sp>
      <p:sp>
        <p:nvSpPr>
          <p:cNvPr id="379907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 wrap="none"/>
          <a:lstStyle/>
          <a:p>
            <a:pPr>
              <a:spcBef>
                <a:spcPct val="0"/>
              </a:spcBef>
            </a:pPr>
            <a:r>
              <a:rPr lang="en-US" sz="1600"/>
              <a:t>MOSFET</a:t>
            </a:r>
            <a:br>
              <a:rPr lang="en-US" sz="1600"/>
            </a:br>
            <a:r>
              <a:rPr lang="en-US" sz="1600"/>
              <a:t/>
            </a:r>
            <a:br>
              <a:rPr lang="en-US" sz="1600"/>
            </a:br>
            <a:r>
              <a:rPr lang="en-US" b="0"/>
              <a:t>- Metal Oxide Semiconductor Field Effect Transistor</a:t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>- we need to understand the detailed operation of the MOSFET in order to use it to build</a:t>
            </a:r>
            <a:br>
              <a:rPr lang="en-US" b="0"/>
            </a:br>
            <a:r>
              <a:rPr lang="en-US" b="0"/>
              <a:t>  larger blocks such as Inverters, NAND gates, adders, etc…</a:t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>- we will cover the theory of the device physics, energy bands, and circuit operation</a:t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>- we will do homework to analyze the behavior by hand</a:t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>- in the real world, we typically use SPICE simulations to quickly analyze the MOSFET behavior</a:t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>- but we need to understand what SPICE is calculating or: </a:t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> 	1) we won’t be able to understand performance problems</a:t>
            </a:r>
            <a:br>
              <a:rPr lang="en-US" b="0"/>
            </a:br>
            <a:r>
              <a:rPr lang="en-US" b="0"/>
              <a:t> 	2) we won’t be able to troubleshoot  (is it the tool, is it the circuit, is it the process?)</a:t>
            </a:r>
            <a:br>
              <a:rPr lang="en-US" b="0"/>
            </a:br>
            <a:endParaRPr lang="en-US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N-type Doping</a:t>
            </a:r>
          </a:p>
        </p:txBody>
      </p:sp>
      <p:sp>
        <p:nvSpPr>
          <p:cNvPr id="556035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 wrap="none"/>
          <a:lstStyle/>
          <a:p>
            <a:pPr>
              <a:spcBef>
                <a:spcPct val="0"/>
              </a:spcBef>
            </a:pPr>
            <a:r>
              <a:rPr lang="en-US" sz="1600"/>
              <a:t>N-type Doping</a:t>
            </a:r>
            <a:br>
              <a:rPr lang="en-US" sz="160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>- Doping Silicon can achieve a Donor Carrier Concentration between 10</a:t>
            </a:r>
            <a:r>
              <a:rPr lang="en-US" b="0" baseline="30000"/>
              <a:t>13 </a:t>
            </a:r>
            <a:r>
              <a:rPr lang="en-US" b="0"/>
              <a:t>cm</a:t>
            </a:r>
            <a:r>
              <a:rPr lang="en-US" b="0" baseline="30000"/>
              <a:t>-3</a:t>
            </a:r>
            <a:r>
              <a:rPr lang="en-US" b="0"/>
              <a:t> to 10</a:t>
            </a:r>
            <a:r>
              <a:rPr lang="en-US" b="0" baseline="30000"/>
              <a:t>18 </a:t>
            </a:r>
            <a:r>
              <a:rPr lang="en-US" b="0"/>
              <a:t>cm</a:t>
            </a:r>
            <a:r>
              <a:rPr lang="en-US" b="0" baseline="30000"/>
              <a:t>-3</a:t>
            </a:r>
            <a:r>
              <a:rPr lang="en-US" b="0"/>
              <a:t/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>- Doping above 10</a:t>
            </a:r>
            <a:r>
              <a:rPr lang="en-US" b="0" baseline="30000"/>
              <a:t>18 </a:t>
            </a:r>
            <a:r>
              <a:rPr lang="en-US" b="0"/>
              <a:t>cm</a:t>
            </a:r>
            <a:r>
              <a:rPr lang="en-US" b="0" baseline="30000"/>
              <a:t>-3</a:t>
            </a:r>
            <a:r>
              <a:rPr lang="en-US" b="0"/>
              <a:t> is considered degenerate (i.e., it starts to reduce the desired effect)</a:t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>- We give postscripts to denote the levels of doping (normal, light, or heavy)</a:t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>- Remember that Silicon has a density of ~10</a:t>
            </a:r>
            <a:r>
              <a:rPr lang="en-US" b="0" baseline="30000"/>
              <a:t>21</a:t>
            </a:r>
            <a:r>
              <a:rPr lang="en-US" b="0"/>
              <a:t> atoms per cm</a:t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>	Example:	</a:t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>	n-	: light doping 	: N</a:t>
            </a:r>
            <a:r>
              <a:rPr lang="en-US" b="0" baseline="-25000"/>
              <a:t>D </a:t>
            </a:r>
            <a:r>
              <a:rPr lang="en-US" b="0"/>
              <a:t>= 10</a:t>
            </a:r>
            <a:r>
              <a:rPr lang="en-US" b="0" baseline="30000"/>
              <a:t>13</a:t>
            </a:r>
            <a:r>
              <a:rPr lang="en-US" b="0"/>
              <a:t> cm</a:t>
            </a:r>
            <a:r>
              <a:rPr lang="en-US" b="0" baseline="30000"/>
              <a:t>-3</a:t>
            </a:r>
            <a:r>
              <a:rPr lang="en-US" b="0"/>
              <a:t> 	: 1 in 100,000,000 atoms 	</a:t>
            </a:r>
            <a:br>
              <a:rPr lang="en-US" b="0"/>
            </a:br>
            <a:r>
              <a:rPr lang="en-US" b="0"/>
              <a:t>	n	: normal doping 	: N</a:t>
            </a:r>
            <a:r>
              <a:rPr lang="en-US" b="0" baseline="-25000"/>
              <a:t>D </a:t>
            </a:r>
            <a:r>
              <a:rPr lang="en-US" b="0"/>
              <a:t>= 10</a:t>
            </a:r>
            <a:r>
              <a:rPr lang="en-US" b="0" baseline="30000"/>
              <a:t>15</a:t>
            </a:r>
            <a:r>
              <a:rPr lang="en-US" b="0"/>
              <a:t> cm</a:t>
            </a:r>
            <a:r>
              <a:rPr lang="en-US" b="0" baseline="30000"/>
              <a:t>-3</a:t>
            </a:r>
            <a:r>
              <a:rPr lang="en-US" b="0"/>
              <a:t> 	: 1 in 1,000,000 atoms  </a:t>
            </a:r>
            <a:br>
              <a:rPr lang="en-US" b="0"/>
            </a:br>
            <a:r>
              <a:rPr lang="en-US" b="0"/>
              <a:t>	n+	: heavy doping 	: N</a:t>
            </a:r>
            <a:r>
              <a:rPr lang="en-US" b="0" baseline="-25000"/>
              <a:t>D </a:t>
            </a:r>
            <a:r>
              <a:rPr lang="en-US" b="0" u="sng"/>
              <a:t>&gt;</a:t>
            </a:r>
            <a:r>
              <a:rPr lang="en-US" b="0"/>
              <a:t> 10</a:t>
            </a:r>
            <a:r>
              <a:rPr lang="en-US" b="0" baseline="30000"/>
              <a:t>17</a:t>
            </a:r>
            <a:r>
              <a:rPr lang="en-US" b="0"/>
              <a:t> cm</a:t>
            </a:r>
            <a:r>
              <a:rPr lang="en-US" b="0" baseline="30000"/>
              <a:t>-3</a:t>
            </a:r>
            <a:r>
              <a:rPr lang="en-US" b="0"/>
              <a:t> 	: 1 in 10,000 atoms</a:t>
            </a:r>
            <a:br>
              <a:rPr lang="en-US" b="0"/>
            </a:br>
            <a:r>
              <a:rPr lang="en-US" b="0"/>
              <a:t> </a:t>
            </a:r>
          </a:p>
        </p:txBody>
      </p:sp>
      <p:pic>
        <p:nvPicPr>
          <p:cNvPr id="556036" name="Picture 4" descr="Si_lattice_n_dop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938" y="4545013"/>
            <a:ext cx="1371600" cy="137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N-type Doping</a:t>
            </a:r>
          </a:p>
        </p:txBody>
      </p:sp>
      <p:sp>
        <p:nvSpPr>
          <p:cNvPr id="558083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 wrap="none"/>
          <a:lstStyle/>
          <a:p>
            <a:pPr>
              <a:spcBef>
                <a:spcPct val="0"/>
              </a:spcBef>
            </a:pPr>
            <a:r>
              <a:rPr lang="en-US" sz="1600"/>
              <a:t>Effect on the Band Structure</a:t>
            </a:r>
            <a:br>
              <a:rPr lang="en-US" sz="160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>- by adding more electron charge carriers to a material, we create new energy states</a:t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>- by adding more electrons to Silicon, we decrease the energy that it takes for an electron to reach</a:t>
            </a:r>
            <a:br>
              <a:rPr lang="en-US" b="0"/>
            </a:br>
            <a:r>
              <a:rPr lang="en-US" b="0"/>
              <a:t>  the conduction band</a:t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>- this moves the Fermi Level (the highest filled energy state at equilibrium) closer </a:t>
            </a:r>
            <a:br>
              <a:rPr lang="en-US" b="0"/>
            </a:br>
            <a:r>
              <a:rPr lang="en-US" b="0"/>
              <a:t>  to the conduction band</a:t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endParaRPr lang="en-US" b="0"/>
          </a:p>
        </p:txBody>
      </p:sp>
      <p:pic>
        <p:nvPicPr>
          <p:cNvPr id="558089" name="Picture 9" descr="BandDiag_Si_ndoped_graphic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113" y="3068638"/>
            <a:ext cx="7299325" cy="3041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N-type Doping</a:t>
            </a:r>
          </a:p>
        </p:txBody>
      </p:sp>
      <p:sp>
        <p:nvSpPr>
          <p:cNvPr id="569347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 wrap="none"/>
          <a:lstStyle/>
          <a:p>
            <a:pPr>
              <a:spcBef>
                <a:spcPct val="0"/>
              </a:spcBef>
            </a:pPr>
            <a:r>
              <a:rPr lang="en-US" sz="1600"/>
              <a:t>Effect on the Band Structure</a:t>
            </a:r>
            <a:br>
              <a:rPr lang="en-US" sz="160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>- We can define the </a:t>
            </a:r>
            <a:r>
              <a:rPr lang="en-US"/>
              <a:t>Fermi Potential</a:t>
            </a:r>
            <a:r>
              <a:rPr lang="en-US" b="0"/>
              <a:t> (</a:t>
            </a:r>
            <a:r>
              <a:rPr lang="en-US" b="0" i="1">
                <a:sym typeface="Symbol" pitchFamily="18" charset="2"/>
              </a:rPr>
              <a:t></a:t>
            </a:r>
            <a:r>
              <a:rPr lang="en-US" b="0" baseline="-25000">
                <a:sym typeface="Symbol" pitchFamily="18" charset="2"/>
              </a:rPr>
              <a:t>F</a:t>
            </a:r>
            <a:r>
              <a:rPr lang="en-US" b="0">
                <a:sym typeface="Symbol" pitchFamily="18" charset="2"/>
              </a:rPr>
              <a:t>) </a:t>
            </a:r>
            <a:r>
              <a:rPr lang="en-US" b="0"/>
              <a:t>as the difference between the intrinsic Fermi Level (</a:t>
            </a:r>
            <a:r>
              <a:rPr lang="en-US" b="0" i="1"/>
              <a:t>E</a:t>
            </a:r>
            <a:r>
              <a:rPr lang="en-US" b="0" i="1" baseline="-25000"/>
              <a:t>i</a:t>
            </a:r>
            <a:r>
              <a:rPr lang="en-US" b="0"/>
              <a:t>)</a:t>
            </a:r>
            <a:br>
              <a:rPr lang="en-US" b="0"/>
            </a:br>
            <a:r>
              <a:rPr lang="en-US" b="0"/>
              <a:t>  and the new doped Fermi Level (</a:t>
            </a:r>
            <a:r>
              <a:rPr lang="en-US" b="0" i="1"/>
              <a:t>E</a:t>
            </a:r>
            <a:r>
              <a:rPr lang="en-US" b="0" i="1" baseline="-25000"/>
              <a:t>Fn</a:t>
            </a:r>
            <a:r>
              <a:rPr lang="en-US" b="0"/>
              <a:t>)</a:t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>  </a:t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> </a:t>
            </a:r>
            <a:r>
              <a:rPr lang="en-US" b="0" baseline="30000"/>
              <a:t/>
            </a:r>
            <a:br>
              <a:rPr lang="en-US" b="0" baseline="30000"/>
            </a:br>
            <a:r>
              <a:rPr lang="en-US" b="0"/>
              <a:t>- note: that </a:t>
            </a:r>
            <a:r>
              <a:rPr lang="en-US" b="0" i="1">
                <a:sym typeface="Symbol" pitchFamily="18" charset="2"/>
              </a:rPr>
              <a:t></a:t>
            </a:r>
            <a:r>
              <a:rPr lang="en-US" b="0" baseline="-25000">
                <a:sym typeface="Symbol" pitchFamily="18" charset="2"/>
              </a:rPr>
              <a:t>Fn </a:t>
            </a:r>
            <a:r>
              <a:rPr lang="en-US" b="0">
                <a:sym typeface="Symbol" pitchFamily="18" charset="2"/>
              </a:rPr>
              <a:t>has units of volts and is positive since </a:t>
            </a:r>
            <a:r>
              <a:rPr lang="en-US" b="0" i="1">
                <a:sym typeface="Symbol" pitchFamily="18" charset="2"/>
              </a:rPr>
              <a:t>E</a:t>
            </a:r>
            <a:r>
              <a:rPr lang="en-US" b="0" i="1" baseline="-25000">
                <a:sym typeface="Symbol" pitchFamily="18" charset="2"/>
              </a:rPr>
              <a:t>Fn</a:t>
            </a:r>
            <a:r>
              <a:rPr lang="en-US" b="0" i="1">
                <a:sym typeface="Symbol" pitchFamily="18" charset="2"/>
              </a:rPr>
              <a:t>&gt;E</a:t>
            </a:r>
            <a:r>
              <a:rPr lang="en-US" b="0" i="1" baseline="-25000">
                <a:sym typeface="Symbol" pitchFamily="18" charset="2"/>
              </a:rPr>
              <a:t>i</a:t>
            </a:r>
            <a:r>
              <a:rPr lang="en-US" b="0">
                <a:sym typeface="Symbol" pitchFamily="18" charset="2"/>
              </a:rPr>
              <a:t>, </a:t>
            </a:r>
            <a:br>
              <a:rPr lang="en-US" b="0">
                <a:sym typeface="Symbol" pitchFamily="18" charset="2"/>
              </a:rPr>
            </a:br>
            <a:r>
              <a:rPr lang="en-US" b="0">
                <a:sym typeface="Symbol" pitchFamily="18" charset="2"/>
              </a:rPr>
              <a:t>- note: that E</a:t>
            </a:r>
            <a:r>
              <a:rPr lang="en-US" b="0" baseline="-25000">
                <a:sym typeface="Symbol" pitchFamily="18" charset="2"/>
              </a:rPr>
              <a:t>i</a:t>
            </a:r>
            <a:r>
              <a:rPr lang="en-US" b="0">
                <a:sym typeface="Symbol" pitchFamily="18" charset="2"/>
              </a:rPr>
              <a:t> and E</a:t>
            </a:r>
            <a:r>
              <a:rPr lang="en-US" b="0" baseline="-25000">
                <a:sym typeface="Symbol" pitchFamily="18" charset="2"/>
              </a:rPr>
              <a:t>Fn</a:t>
            </a:r>
            <a:r>
              <a:rPr lang="en-US" b="0">
                <a:sym typeface="Symbol" pitchFamily="18" charset="2"/>
              </a:rPr>
              <a:t> have units of eV, which we convert to volts by dividing by q</a:t>
            </a:r>
            <a:br>
              <a:rPr lang="en-US" b="0">
                <a:sym typeface="Symbol" pitchFamily="18" charset="2"/>
              </a:rPr>
            </a:br>
            <a:r>
              <a:rPr lang="en-US" b="0">
                <a:sym typeface="Symbol" pitchFamily="18" charset="2"/>
              </a:rPr>
              <a:t>- note: we use q=1.6x10</a:t>
            </a:r>
            <a:r>
              <a:rPr lang="en-US" b="0" baseline="30000">
                <a:sym typeface="Symbol" pitchFamily="18" charset="2"/>
              </a:rPr>
              <a:t>-19</a:t>
            </a:r>
            <a:r>
              <a:rPr lang="en-US" b="0">
                <a:sym typeface="Symbol" pitchFamily="18" charset="2"/>
              </a:rPr>
              <a:t>C, which is a positive quantity</a:t>
            </a:r>
            <a:br>
              <a:rPr lang="en-US" b="0">
                <a:sym typeface="Symbol" pitchFamily="18" charset="2"/>
              </a:rPr>
            </a:br>
            <a:r>
              <a:rPr lang="en-US" b="0">
                <a:sym typeface="Symbol" pitchFamily="18" charset="2"/>
              </a:rPr>
              <a:t/>
            </a:r>
            <a:br>
              <a:rPr lang="en-US" b="0">
                <a:sym typeface="Symbol" pitchFamily="18" charset="2"/>
              </a:rPr>
            </a:br>
            <a:r>
              <a:rPr lang="en-US" b="0">
                <a:sym typeface="Symbol" pitchFamily="18" charset="2"/>
              </a:rPr>
              <a:t>- the </a:t>
            </a:r>
            <a:r>
              <a:rPr lang="en-US">
                <a:sym typeface="Symbol" pitchFamily="18" charset="2"/>
              </a:rPr>
              <a:t>Boltzmann approximation</a:t>
            </a:r>
            <a:r>
              <a:rPr lang="en-US" b="0">
                <a:sym typeface="Symbol" pitchFamily="18" charset="2"/>
              </a:rPr>
              <a:t> gives a relationship between the Fermi Level and the charge</a:t>
            </a:r>
            <a:br>
              <a:rPr lang="en-US" b="0">
                <a:sym typeface="Symbol" pitchFamily="18" charset="2"/>
              </a:rPr>
            </a:br>
            <a:r>
              <a:rPr lang="en-US" b="0">
                <a:sym typeface="Symbol" pitchFamily="18" charset="2"/>
              </a:rPr>
              <a:t>  carrier concentration of a material (a.k.a, the Quasi Fermi Energy).  </a:t>
            </a:r>
            <a:br>
              <a:rPr lang="en-US" b="0">
                <a:sym typeface="Symbol" pitchFamily="18" charset="2"/>
              </a:rPr>
            </a:br>
            <a:r>
              <a:rPr lang="en-US" b="0">
                <a:sym typeface="Symbol" pitchFamily="18" charset="2"/>
              </a:rPr>
              <a:t/>
            </a:r>
            <a:br>
              <a:rPr lang="en-US" b="0">
                <a:sym typeface="Symbol" pitchFamily="18" charset="2"/>
              </a:rPr>
            </a:br>
            <a:r>
              <a:rPr lang="en-US" b="0">
                <a:sym typeface="Symbol" pitchFamily="18" charset="2"/>
              </a:rPr>
              <a:t>- This expression relates the change in the Fermi Level (from intrinsic) to the additional charge </a:t>
            </a:r>
            <a:br>
              <a:rPr lang="en-US" b="0">
                <a:sym typeface="Symbol" pitchFamily="18" charset="2"/>
              </a:rPr>
            </a:br>
            <a:r>
              <a:rPr lang="en-US" b="0">
                <a:sym typeface="Symbol" pitchFamily="18" charset="2"/>
              </a:rPr>
              <a:t>  carriers due to n-type doping. </a:t>
            </a:r>
            <a:br>
              <a:rPr lang="en-US" b="0">
                <a:sym typeface="Symbol" pitchFamily="18" charset="2"/>
              </a:rPr>
            </a:br>
            <a:r>
              <a:rPr lang="en-US" b="0">
                <a:sym typeface="Symbol" pitchFamily="18" charset="2"/>
              </a:rPr>
              <a:t/>
            </a:r>
            <a:br>
              <a:rPr lang="en-US" b="0">
                <a:sym typeface="Symbol" pitchFamily="18" charset="2"/>
              </a:rPr>
            </a:br>
            <a:r>
              <a:rPr lang="en-US" b="0">
                <a:sym typeface="Symbol" pitchFamily="18" charset="2"/>
              </a:rPr>
              <a:t>		</a:t>
            </a:r>
            <a:br>
              <a:rPr lang="en-US" b="0">
                <a:sym typeface="Symbol" pitchFamily="18" charset="2"/>
              </a:rPr>
            </a:br>
            <a:r>
              <a:rPr lang="en-US" b="0">
                <a:sym typeface="Symbol" pitchFamily="18" charset="2"/>
              </a:rPr>
              <a:t>            where,	k</a:t>
            </a:r>
            <a:r>
              <a:rPr lang="en-US" b="0" baseline="-25000">
                <a:sym typeface="Symbol" pitchFamily="18" charset="2"/>
              </a:rPr>
              <a:t>B </a:t>
            </a:r>
            <a:r>
              <a:rPr lang="en-US" b="0">
                <a:sym typeface="Symbol" pitchFamily="18" charset="2"/>
              </a:rPr>
              <a:t>=</a:t>
            </a:r>
            <a:r>
              <a:rPr lang="en-US" b="0" baseline="-25000">
                <a:sym typeface="Symbol" pitchFamily="18" charset="2"/>
              </a:rPr>
              <a:t> </a:t>
            </a:r>
            <a:r>
              <a:rPr lang="en-US" b="0">
                <a:sym typeface="Symbol" pitchFamily="18" charset="2"/>
              </a:rPr>
              <a:t>the Boltzmann Constant	= 8.62x10</a:t>
            </a:r>
            <a:r>
              <a:rPr lang="en-US" b="0" baseline="30000">
                <a:sym typeface="Symbol" pitchFamily="18" charset="2"/>
              </a:rPr>
              <a:t>-5</a:t>
            </a:r>
            <a:r>
              <a:rPr lang="en-US" b="0">
                <a:sym typeface="Symbol" pitchFamily="18" charset="2"/>
              </a:rPr>
              <a:t>    (eV/K)</a:t>
            </a:r>
            <a:br>
              <a:rPr lang="en-US" b="0">
                <a:sym typeface="Symbol" pitchFamily="18" charset="2"/>
              </a:rPr>
            </a:br>
            <a:r>
              <a:rPr lang="en-US" b="0">
                <a:sym typeface="Symbol" pitchFamily="18" charset="2"/>
              </a:rPr>
              <a:t> 					       or</a:t>
            </a:r>
            <a:br>
              <a:rPr lang="en-US" b="0">
                <a:sym typeface="Symbol" pitchFamily="18" charset="2"/>
              </a:rPr>
            </a:br>
            <a:r>
              <a:rPr lang="en-US" b="0">
                <a:sym typeface="Symbol" pitchFamily="18" charset="2"/>
              </a:rPr>
              <a:t> 					= 1.38x10</a:t>
            </a:r>
            <a:r>
              <a:rPr lang="en-US" b="0" baseline="30000">
                <a:sym typeface="Symbol" pitchFamily="18" charset="2"/>
              </a:rPr>
              <a:t>-23</a:t>
            </a:r>
            <a:r>
              <a:rPr lang="en-US" b="0">
                <a:sym typeface="Symbol" pitchFamily="18" charset="2"/>
              </a:rPr>
              <a:t>   (J/K)</a:t>
            </a:r>
            <a:br>
              <a:rPr lang="en-US" b="0">
                <a:sym typeface="Symbol" pitchFamily="18" charset="2"/>
              </a:rPr>
            </a:br>
            <a:r>
              <a:rPr lang="en-US" sz="900" b="0">
                <a:sym typeface="Symbol" pitchFamily="18" charset="2"/>
              </a:rPr>
              <a:t/>
            </a:r>
            <a:br>
              <a:rPr lang="en-US" sz="900" b="0">
                <a:sym typeface="Symbol" pitchFamily="18" charset="2"/>
              </a:rPr>
            </a:br>
            <a:r>
              <a:rPr lang="en-US" b="0">
                <a:sym typeface="Symbol" pitchFamily="18" charset="2"/>
              </a:rPr>
              <a:t> 	notice that the </a:t>
            </a:r>
            <a:r>
              <a:rPr lang="en-US" b="0" i="1">
                <a:sym typeface="Symbol" pitchFamily="18" charset="2"/>
              </a:rPr>
              <a:t>(</a:t>
            </a:r>
            <a:r>
              <a:rPr lang="en-US" b="0" i="1"/>
              <a:t>E</a:t>
            </a:r>
            <a:r>
              <a:rPr lang="en-US" b="0" i="1" baseline="-25000"/>
              <a:t>Fn</a:t>
            </a:r>
            <a:r>
              <a:rPr lang="en-US" b="0">
                <a:sym typeface="Symbol" pitchFamily="18" charset="2"/>
              </a:rPr>
              <a:t> - </a:t>
            </a:r>
            <a:r>
              <a:rPr lang="en-US" b="0" i="1">
                <a:sym typeface="Symbol" pitchFamily="18" charset="2"/>
              </a:rPr>
              <a:t>E</a:t>
            </a:r>
            <a:r>
              <a:rPr lang="en-US" b="0" i="1" baseline="-25000">
                <a:sym typeface="Symbol" pitchFamily="18" charset="2"/>
              </a:rPr>
              <a:t>i</a:t>
            </a:r>
            <a:r>
              <a:rPr lang="en-US" b="0" i="1">
                <a:sym typeface="Symbol" pitchFamily="18" charset="2"/>
              </a:rPr>
              <a:t>)</a:t>
            </a:r>
            <a:r>
              <a:rPr lang="en-US" b="0">
                <a:sym typeface="Symbol" pitchFamily="18" charset="2"/>
              </a:rPr>
              <a:t> term in the exponent represents a positive voltage since </a:t>
            </a:r>
            <a:r>
              <a:rPr lang="en-US" b="0" i="1"/>
              <a:t>E</a:t>
            </a:r>
            <a:r>
              <a:rPr lang="en-US" b="0" i="1" baseline="-25000"/>
              <a:t>Fn</a:t>
            </a:r>
            <a:r>
              <a:rPr lang="en-US" b="0">
                <a:sym typeface="Symbol" pitchFamily="18" charset="2"/>
              </a:rPr>
              <a:t> &gt; </a:t>
            </a:r>
            <a:r>
              <a:rPr lang="en-US" b="0" i="1">
                <a:sym typeface="Symbol" pitchFamily="18" charset="2"/>
              </a:rPr>
              <a:t>E</a:t>
            </a:r>
            <a:r>
              <a:rPr lang="en-US" b="0" i="1" baseline="-25000">
                <a:sym typeface="Symbol" pitchFamily="18" charset="2"/>
              </a:rPr>
              <a:t>i</a:t>
            </a:r>
            <a:endParaRPr lang="en-US" b="0" i="1">
              <a:sym typeface="Symbol" pitchFamily="18" charset="2"/>
            </a:endParaRPr>
          </a:p>
        </p:txBody>
      </p:sp>
      <p:graphicFrame>
        <p:nvGraphicFramePr>
          <p:cNvPr id="569351" name="Object 7"/>
          <p:cNvGraphicFramePr>
            <a:graphicFrameLocks noChangeAspect="1"/>
          </p:cNvGraphicFramePr>
          <p:nvPr/>
        </p:nvGraphicFramePr>
        <p:xfrm>
          <a:off x="3500438" y="2060575"/>
          <a:ext cx="1300162" cy="644525"/>
        </p:xfrm>
        <a:graphic>
          <a:graphicData uri="http://schemas.openxmlformats.org/presentationml/2006/ole">
            <p:oleObj spid="_x0000_s569351" name="Equation" r:id="rId4" imgW="901440" imgH="444240" progId="Equation.3">
              <p:embed/>
            </p:oleObj>
          </a:graphicData>
        </a:graphic>
      </p:graphicFrame>
      <p:graphicFrame>
        <p:nvGraphicFramePr>
          <p:cNvPr id="569354" name="Object 10"/>
          <p:cNvGraphicFramePr>
            <a:graphicFrameLocks noChangeAspect="1"/>
          </p:cNvGraphicFramePr>
          <p:nvPr/>
        </p:nvGraphicFramePr>
        <p:xfrm>
          <a:off x="3600450" y="4508500"/>
          <a:ext cx="1296988" cy="569913"/>
        </p:xfrm>
        <a:graphic>
          <a:graphicData uri="http://schemas.openxmlformats.org/presentationml/2006/ole">
            <p:oleObj spid="_x0000_s569354" name="Equation" r:id="rId5" imgW="901440" imgH="393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N-type Doping</a:t>
            </a:r>
          </a:p>
        </p:txBody>
      </p:sp>
      <p:sp>
        <p:nvSpPr>
          <p:cNvPr id="579587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 wrap="none"/>
          <a:lstStyle/>
          <a:p>
            <a:pPr>
              <a:spcBef>
                <a:spcPct val="0"/>
              </a:spcBef>
            </a:pPr>
            <a:r>
              <a:rPr lang="en-US" sz="1600" dirty="0"/>
              <a:t>Effect on the Band Structure</a:t>
            </a:r>
            <a:br>
              <a:rPr lang="en-US" sz="1600" dirty="0"/>
            </a:br>
            <a:r>
              <a:rPr lang="en-US" b="0" dirty="0"/>
              <a:t/>
            </a:r>
            <a:br>
              <a:rPr lang="en-US" b="0" dirty="0"/>
            </a:br>
            <a:r>
              <a:rPr lang="en-US" b="0" dirty="0"/>
              <a:t>- if we rearrange terms and substitute n=N</a:t>
            </a:r>
            <a:r>
              <a:rPr lang="en-US" b="0" baseline="-25000" dirty="0"/>
              <a:t>D</a:t>
            </a:r>
            <a:r>
              <a:rPr lang="en-US" b="0" dirty="0"/>
              <a:t>…</a:t>
            </a:r>
            <a:br>
              <a:rPr lang="en-US" b="0" dirty="0"/>
            </a:br>
            <a:r>
              <a:rPr lang="en-US" b="0" dirty="0"/>
              <a:t/>
            </a:r>
            <a:br>
              <a:rPr lang="en-US" b="0" dirty="0"/>
            </a:br>
            <a:r>
              <a:rPr lang="en-US" b="0" dirty="0"/>
              <a:t/>
            </a:r>
            <a:br>
              <a:rPr lang="en-US" b="0" dirty="0"/>
            </a:br>
            <a:r>
              <a:rPr lang="en-US" b="0" dirty="0"/>
              <a:t/>
            </a:r>
            <a:br>
              <a:rPr lang="en-US" b="0" dirty="0"/>
            </a:br>
            <a:r>
              <a:rPr lang="en-US" b="0" dirty="0"/>
              <a:t/>
            </a:r>
            <a:br>
              <a:rPr lang="en-US" b="0" dirty="0"/>
            </a:br>
            <a:r>
              <a:rPr lang="en-US" b="0" dirty="0"/>
              <a:t/>
            </a:r>
            <a:br>
              <a:rPr lang="en-US" b="0" dirty="0"/>
            </a:br>
            <a:r>
              <a:rPr lang="en-US" b="0" dirty="0"/>
              <a:t/>
            </a:r>
            <a:br>
              <a:rPr lang="en-US" b="0" dirty="0"/>
            </a:br>
            <a:r>
              <a:rPr lang="en-US" b="0" dirty="0"/>
              <a:t/>
            </a:r>
            <a:br>
              <a:rPr lang="en-US" b="0" dirty="0"/>
            </a:br>
            <a:r>
              <a:rPr lang="en-US" b="0" dirty="0"/>
              <a:t/>
            </a:r>
            <a:br>
              <a:rPr lang="en-US" b="0" dirty="0"/>
            </a:br>
            <a:r>
              <a:rPr lang="en-US" b="0" dirty="0"/>
              <a:t/>
            </a:r>
            <a:br>
              <a:rPr lang="en-US" b="0" dirty="0"/>
            </a:br>
            <a:r>
              <a:rPr lang="en-US" b="0" dirty="0"/>
              <a:t/>
            </a:r>
            <a:br>
              <a:rPr lang="en-US" b="0" dirty="0"/>
            </a:br>
            <a:r>
              <a:rPr lang="en-US" b="0" dirty="0"/>
              <a:t/>
            </a:r>
            <a:br>
              <a:rPr lang="en-US" b="0" dirty="0"/>
            </a:br>
            <a:r>
              <a:rPr lang="en-US" b="0" dirty="0"/>
              <a:t/>
            </a:r>
            <a:br>
              <a:rPr lang="en-US" b="0" dirty="0"/>
            </a:br>
            <a:r>
              <a:rPr lang="en-US" b="0" dirty="0"/>
              <a:t> 						- since N</a:t>
            </a:r>
            <a:r>
              <a:rPr lang="en-US" b="0" baseline="-25000" dirty="0"/>
              <a:t>D</a:t>
            </a:r>
            <a:r>
              <a:rPr lang="en-US" b="0" dirty="0"/>
              <a:t>&gt;</a:t>
            </a:r>
            <a:r>
              <a:rPr lang="en-US" b="0" i="1" dirty="0" err="1"/>
              <a:t>n</a:t>
            </a:r>
            <a:r>
              <a:rPr lang="en-US" b="0" i="1" baseline="-25000" dirty="0" err="1"/>
              <a:t>i</a:t>
            </a:r>
            <a:r>
              <a:rPr lang="en-US" b="0" dirty="0"/>
              <a:t>, the natural log is </a:t>
            </a:r>
            <a:br>
              <a:rPr lang="en-US" b="0" dirty="0"/>
            </a:br>
            <a:r>
              <a:rPr lang="en-US" b="0" dirty="0"/>
              <a:t> 						  taken on a quantity that is </a:t>
            </a:r>
            <a:br>
              <a:rPr lang="en-US" b="0" dirty="0"/>
            </a:br>
            <a:r>
              <a:rPr lang="en-US" b="0" dirty="0"/>
              <a:t> 						  greater than one</a:t>
            </a:r>
            <a:br>
              <a:rPr lang="en-US" b="0" dirty="0"/>
            </a:br>
            <a:r>
              <a:rPr lang="en-US" b="0" dirty="0"/>
              <a:t/>
            </a:r>
            <a:br>
              <a:rPr lang="en-US" b="0" dirty="0"/>
            </a:br>
            <a:r>
              <a:rPr lang="en-US" b="0" dirty="0"/>
              <a:t> 						- this makes </a:t>
            </a:r>
            <a:r>
              <a:rPr lang="en-US" b="0" i="1" dirty="0">
                <a:sym typeface="Symbol" pitchFamily="18" charset="2"/>
              </a:rPr>
              <a:t></a:t>
            </a:r>
            <a:r>
              <a:rPr lang="en-US" b="0" baseline="-25000" dirty="0">
                <a:sym typeface="Symbol" pitchFamily="18" charset="2"/>
              </a:rPr>
              <a:t>Fn</a:t>
            </a:r>
            <a:r>
              <a:rPr lang="en-US" b="0" dirty="0"/>
              <a:t> </a:t>
            </a:r>
            <a:r>
              <a:rPr lang="en-US" b="0" dirty="0">
                <a:solidFill>
                  <a:srgbClr val="0033CC"/>
                </a:solidFill>
              </a:rPr>
              <a:t>POSITIVE</a:t>
            </a:r>
          </a:p>
        </p:txBody>
      </p:sp>
      <p:graphicFrame>
        <p:nvGraphicFramePr>
          <p:cNvPr id="579589" name="Object 5"/>
          <p:cNvGraphicFramePr>
            <a:graphicFrameLocks noChangeAspect="1"/>
          </p:cNvGraphicFramePr>
          <p:nvPr/>
        </p:nvGraphicFramePr>
        <p:xfrm>
          <a:off x="1214438" y="2355850"/>
          <a:ext cx="2373312" cy="2720975"/>
        </p:xfrm>
        <a:graphic>
          <a:graphicData uri="http://schemas.openxmlformats.org/presentationml/2006/ole">
            <p:oleObj spid="_x0000_s579589" name="Equation" r:id="rId4" imgW="1650960" imgH="1879560" progId="Equation.3">
              <p:embed/>
            </p:oleObj>
          </a:graphicData>
        </a:graphic>
      </p:graphicFrame>
      <p:graphicFrame>
        <p:nvGraphicFramePr>
          <p:cNvPr id="579592" name="Object 8"/>
          <p:cNvGraphicFramePr>
            <a:graphicFrameLocks noChangeAspect="1"/>
          </p:cNvGraphicFramePr>
          <p:nvPr/>
        </p:nvGraphicFramePr>
        <p:xfrm>
          <a:off x="6048375" y="2151063"/>
          <a:ext cx="1865313" cy="1355725"/>
        </p:xfrm>
        <a:graphic>
          <a:graphicData uri="http://schemas.openxmlformats.org/presentationml/2006/ole">
            <p:oleObj spid="_x0000_s579592" name="Equation" r:id="rId5" imgW="1295280" imgH="939600" progId="Equation.3">
              <p:embed/>
            </p:oleObj>
          </a:graphicData>
        </a:graphic>
      </p:graphicFrame>
      <p:sp>
        <p:nvSpPr>
          <p:cNvPr id="579593" name="Line 9"/>
          <p:cNvSpPr>
            <a:spLocks noChangeShapeType="1"/>
          </p:cNvSpPr>
          <p:nvPr/>
        </p:nvSpPr>
        <p:spPr bwMode="auto">
          <a:xfrm flipV="1">
            <a:off x="3841740" y="2492374"/>
            <a:ext cx="1954223" cy="232411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579594" name="Text Box 10"/>
          <p:cNvSpPr txBox="1">
            <a:spLocks noChangeArrowheads="1"/>
          </p:cNvSpPr>
          <p:nvPr/>
        </p:nvSpPr>
        <p:spPr bwMode="auto">
          <a:xfrm>
            <a:off x="4140200" y="3465513"/>
            <a:ext cx="1317625" cy="63976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/>
              <a:t>Then plug into the Fermi potential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P-type Doping</a:t>
            </a:r>
          </a:p>
        </p:txBody>
      </p:sp>
      <p:sp>
        <p:nvSpPr>
          <p:cNvPr id="566275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 wrap="none"/>
          <a:lstStyle/>
          <a:p>
            <a:pPr>
              <a:spcBef>
                <a:spcPct val="0"/>
              </a:spcBef>
            </a:pPr>
            <a:r>
              <a:rPr lang="en-US" sz="1600" dirty="0"/>
              <a:t>P-type Doping</a:t>
            </a:r>
            <a:br>
              <a:rPr lang="en-US" sz="1600" dirty="0"/>
            </a:br>
            <a:r>
              <a:rPr lang="en-US" b="0" dirty="0"/>
              <a:t/>
            </a:r>
            <a:br>
              <a:rPr lang="en-US" b="0" dirty="0"/>
            </a:br>
            <a:r>
              <a:rPr lang="en-US" b="0" dirty="0">
                <a:cs typeface="Arial" charset="0"/>
              </a:rPr>
              <a:t>- inserting an element into the silicon lattice with a valence of 3 will form </a:t>
            </a:r>
            <a:r>
              <a:rPr lang="en-US" b="0">
                <a:cs typeface="Arial" charset="0"/>
              </a:rPr>
              <a:t>3 </a:t>
            </a:r>
            <a:r>
              <a:rPr lang="en-US" b="0" smtClean="0">
                <a:cs typeface="Arial" charset="0"/>
              </a:rPr>
              <a:t>covalent </a:t>
            </a:r>
            <a:r>
              <a:rPr lang="en-US" b="0" dirty="0">
                <a:cs typeface="Arial" charset="0"/>
              </a:rPr>
              <a:t>bonds but leave</a:t>
            </a:r>
            <a:br>
              <a:rPr lang="en-US" b="0" dirty="0">
                <a:cs typeface="Arial" charset="0"/>
              </a:rPr>
            </a:br>
            <a:r>
              <a:rPr lang="en-US" b="0" dirty="0">
                <a:cs typeface="Arial" charset="0"/>
              </a:rPr>
              <a:t>  one orbital empty</a:t>
            </a:r>
            <a:br>
              <a:rPr lang="en-US" b="0" dirty="0">
                <a:cs typeface="Arial" charset="0"/>
              </a:rPr>
            </a:br>
            <a:r>
              <a:rPr lang="en-US" b="0" dirty="0">
                <a:cs typeface="Arial" charset="0"/>
              </a:rPr>
              <a:t/>
            </a:r>
            <a:br>
              <a:rPr lang="en-US" b="0" dirty="0">
                <a:cs typeface="Arial" charset="0"/>
              </a:rPr>
            </a:br>
            <a:r>
              <a:rPr lang="en-US" b="0" dirty="0">
                <a:cs typeface="Arial" charset="0"/>
              </a:rPr>
              <a:t>- this is called a </a:t>
            </a:r>
            <a:r>
              <a:rPr lang="en-US" dirty="0">
                <a:cs typeface="Arial" charset="0"/>
              </a:rPr>
              <a:t>hole</a:t>
            </a:r>
            <a:r>
              <a:rPr lang="en-US" b="0" dirty="0">
                <a:cs typeface="Arial" charset="0"/>
              </a:rPr>
              <a:t> and since it “attracts an electron”, it can be considered a positive charge with</a:t>
            </a:r>
            <a:br>
              <a:rPr lang="en-US" b="0" dirty="0">
                <a:cs typeface="Arial" charset="0"/>
              </a:rPr>
            </a:br>
            <a:r>
              <a:rPr lang="en-US" b="0" dirty="0">
                <a:cs typeface="Arial" charset="0"/>
              </a:rPr>
              <a:t>  a value of +1.6e</a:t>
            </a:r>
            <a:r>
              <a:rPr lang="en-US" b="0" baseline="30000" dirty="0">
                <a:cs typeface="Arial" charset="0"/>
              </a:rPr>
              <a:t>-19</a:t>
            </a:r>
            <a:r>
              <a:rPr lang="en-US" b="0" dirty="0">
                <a:cs typeface="Arial" charset="0"/>
              </a:rPr>
              <a:t> C</a:t>
            </a:r>
            <a:br>
              <a:rPr lang="en-US" b="0" dirty="0">
                <a:cs typeface="Arial" charset="0"/>
              </a:rPr>
            </a:br>
            <a:r>
              <a:rPr lang="en-US" b="0" dirty="0">
                <a:cs typeface="Arial" charset="0"/>
              </a:rPr>
              <a:t/>
            </a:r>
            <a:br>
              <a:rPr lang="en-US" b="0" dirty="0">
                <a:cs typeface="Arial" charset="0"/>
              </a:rPr>
            </a:br>
            <a:endParaRPr lang="en-US" b="0" dirty="0">
              <a:cs typeface="Arial" charset="0"/>
            </a:endParaRPr>
          </a:p>
        </p:txBody>
      </p:sp>
      <p:pic>
        <p:nvPicPr>
          <p:cNvPr id="566276" name="Picture 4" descr="Si_lattice_no_dop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2988" y="3249613"/>
            <a:ext cx="2817812" cy="2817812"/>
          </a:xfrm>
          <a:prstGeom prst="rect">
            <a:avLst/>
          </a:prstGeom>
          <a:noFill/>
        </p:spPr>
      </p:pic>
      <p:sp>
        <p:nvSpPr>
          <p:cNvPr id="566278" name="Line 6"/>
          <p:cNvSpPr>
            <a:spLocks noChangeShapeType="1"/>
          </p:cNvSpPr>
          <p:nvPr/>
        </p:nvSpPr>
        <p:spPr bwMode="auto">
          <a:xfrm>
            <a:off x="4103688" y="4616450"/>
            <a:ext cx="720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endParaRPr lang="en-US"/>
          </a:p>
        </p:txBody>
      </p:sp>
      <p:pic>
        <p:nvPicPr>
          <p:cNvPr id="566280" name="Picture 8" descr="Si_lattice_p_dopi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725" y="3249613"/>
            <a:ext cx="2879725" cy="2879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P-type Doping</a:t>
            </a:r>
          </a:p>
        </p:txBody>
      </p:sp>
      <p:sp>
        <p:nvSpPr>
          <p:cNvPr id="562179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 wrap="none"/>
          <a:lstStyle/>
          <a:p>
            <a:pPr>
              <a:spcBef>
                <a:spcPct val="0"/>
              </a:spcBef>
            </a:pPr>
            <a:r>
              <a:rPr lang="en-US" sz="1600"/>
              <a:t>P-type Doping</a:t>
            </a:r>
            <a:br>
              <a:rPr lang="en-US" sz="160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>- this extra electron increases the p-type charge carriers</a:t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>- we call this type of charge carrier an </a:t>
            </a:r>
            <a:r>
              <a:rPr lang="en-US"/>
              <a:t>Acceptor</a:t>
            </a:r>
            <a:r>
              <a:rPr lang="en-US" b="0"/>
              <a:t> since it provides a location for an electron to go</a:t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>- the concentration of acceptor charge carriers is now denoted as </a:t>
            </a:r>
            <a:r>
              <a:rPr lang="en-US" i="1"/>
              <a:t>N</a:t>
            </a:r>
            <a:r>
              <a:rPr lang="en-US" i="1" baseline="-25000"/>
              <a:t>A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b="0" i="1"/>
          </a:p>
          <a:p>
            <a:pPr>
              <a:spcBef>
                <a:spcPct val="0"/>
              </a:spcBef>
              <a:buFontTx/>
              <a:buNone/>
            </a:pPr>
            <a:r>
              <a:rPr lang="en-US" b="0" i="1"/>
              <a:t> 	- </a:t>
            </a:r>
            <a:r>
              <a:rPr lang="en-US" b="0"/>
              <a:t>we call </a:t>
            </a:r>
            <a:r>
              <a:rPr lang="en-US" i="1"/>
              <a:t>N</a:t>
            </a:r>
            <a:r>
              <a:rPr lang="en-US" i="1" baseline="-25000"/>
              <a:t>A</a:t>
            </a:r>
            <a:r>
              <a:rPr lang="en-US" b="0"/>
              <a:t> the doping concentration of a p-type material </a:t>
            </a:r>
            <a:r>
              <a:rPr lang="en-US" b="0">
                <a:cs typeface="Arial" charset="0"/>
              </a:rPr>
              <a:t/>
            </a:r>
            <a:br>
              <a:rPr lang="en-US" b="0">
                <a:cs typeface="Arial" charset="0"/>
              </a:rPr>
            </a:br>
            <a:r>
              <a:rPr lang="en-US" b="0">
                <a:cs typeface="Arial" charset="0"/>
              </a:rPr>
              <a:t/>
            </a:r>
            <a:br>
              <a:rPr lang="en-US" b="0">
                <a:cs typeface="Arial" charset="0"/>
              </a:rPr>
            </a:br>
            <a:r>
              <a:rPr lang="en-US" b="0">
                <a:cs typeface="Arial" charset="0"/>
              </a:rPr>
              <a:t>- we can use the Mass Action Law to say:</a:t>
            </a:r>
          </a:p>
          <a:p>
            <a:pPr>
              <a:spcBef>
                <a:spcPct val="0"/>
              </a:spcBef>
            </a:pPr>
            <a:endParaRPr lang="en-US" b="0">
              <a:cs typeface="Arial" charset="0"/>
            </a:endParaRPr>
          </a:p>
          <a:p>
            <a:pPr>
              <a:spcBef>
                <a:spcPct val="0"/>
              </a:spcBef>
            </a:pPr>
            <a:endParaRPr lang="en-US" b="0">
              <a:cs typeface="Arial" charset="0"/>
            </a:endParaRPr>
          </a:p>
        </p:txBody>
      </p:sp>
      <p:graphicFrame>
        <p:nvGraphicFramePr>
          <p:cNvPr id="562181" name="Object 5"/>
          <p:cNvGraphicFramePr>
            <a:graphicFrameLocks noChangeAspect="1"/>
          </p:cNvGraphicFramePr>
          <p:nvPr/>
        </p:nvGraphicFramePr>
        <p:xfrm>
          <a:off x="1797050" y="4132263"/>
          <a:ext cx="1408113" cy="1100137"/>
        </p:xfrm>
        <a:graphic>
          <a:graphicData uri="http://schemas.openxmlformats.org/presentationml/2006/ole">
            <p:oleObj spid="_x0000_s562181" name="Equation" r:id="rId4" imgW="977760" imgH="761760" progId="Equation.3">
              <p:embed/>
            </p:oleObj>
          </a:graphicData>
        </a:graphic>
      </p:graphicFrame>
      <p:pic>
        <p:nvPicPr>
          <p:cNvPr id="562182" name="Picture 6" descr="Si_lattice_p_dopi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72113" y="3284538"/>
            <a:ext cx="2747962" cy="2747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53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P-type Doping</a:t>
            </a:r>
          </a:p>
        </p:txBody>
      </p:sp>
      <p:sp>
        <p:nvSpPr>
          <p:cNvPr id="577540" name="Rectangle 4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 wrap="none"/>
          <a:lstStyle/>
          <a:p>
            <a:pPr>
              <a:spcBef>
                <a:spcPct val="0"/>
              </a:spcBef>
            </a:pPr>
            <a:r>
              <a:rPr lang="en-US" sz="1600"/>
              <a:t>Effect on the Band Structure</a:t>
            </a:r>
            <a:br>
              <a:rPr lang="en-US" sz="160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>- by adding more hole charge carriers to a material,  we also create new energy states</a:t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>- holes create new “unfilled” energy states</a:t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>- this moves the Fermi level down closer to the Valence band</a:t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endParaRPr lang="en-US" b="0"/>
          </a:p>
        </p:txBody>
      </p:sp>
      <p:pic>
        <p:nvPicPr>
          <p:cNvPr id="577541" name="Picture 5" descr="BandDiag_Si_pdoped_graphic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3600" y="2960688"/>
            <a:ext cx="7324725" cy="3057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P-type Doping</a:t>
            </a:r>
          </a:p>
        </p:txBody>
      </p:sp>
      <p:sp>
        <p:nvSpPr>
          <p:cNvPr id="582659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 wrap="none"/>
          <a:lstStyle/>
          <a:p>
            <a:pPr>
              <a:spcBef>
                <a:spcPct val="0"/>
              </a:spcBef>
            </a:pPr>
            <a:r>
              <a:rPr lang="en-US" sz="1600" dirty="0"/>
              <a:t>Effect on the Band Structure</a:t>
            </a:r>
            <a:br>
              <a:rPr lang="en-US" sz="1600" dirty="0"/>
            </a:br>
            <a:r>
              <a:rPr lang="en-US" b="0" dirty="0"/>
              <a:t/>
            </a:r>
            <a:br>
              <a:rPr lang="en-US" b="0" dirty="0"/>
            </a:br>
            <a:r>
              <a:rPr lang="en-US" b="0" dirty="0"/>
              <a:t>- We again define the </a:t>
            </a:r>
            <a:r>
              <a:rPr lang="en-US" dirty="0"/>
              <a:t>Fermi Potential</a:t>
            </a:r>
            <a:r>
              <a:rPr lang="en-US" b="0" dirty="0"/>
              <a:t> (</a:t>
            </a:r>
            <a:r>
              <a:rPr lang="en-US" b="0" i="1" dirty="0">
                <a:sym typeface="Symbol" pitchFamily="18" charset="2"/>
              </a:rPr>
              <a:t></a:t>
            </a:r>
            <a:r>
              <a:rPr lang="en-US" b="0" baseline="-25000" dirty="0">
                <a:sym typeface="Symbol" pitchFamily="18" charset="2"/>
              </a:rPr>
              <a:t>F</a:t>
            </a:r>
            <a:r>
              <a:rPr lang="en-US" b="0" dirty="0">
                <a:sym typeface="Symbol" pitchFamily="18" charset="2"/>
              </a:rPr>
              <a:t>) </a:t>
            </a:r>
            <a:r>
              <a:rPr lang="en-US" b="0" dirty="0"/>
              <a:t>as the difference between the intrinsic Fermi Level (</a:t>
            </a:r>
            <a:r>
              <a:rPr lang="en-US" b="0" dirty="0" err="1"/>
              <a:t>E</a:t>
            </a:r>
            <a:r>
              <a:rPr lang="en-US" b="0" baseline="-25000" dirty="0" err="1"/>
              <a:t>i</a:t>
            </a:r>
            <a:r>
              <a:rPr lang="en-US" b="0" dirty="0"/>
              <a:t>)</a:t>
            </a:r>
            <a:br>
              <a:rPr lang="en-US" b="0" dirty="0"/>
            </a:br>
            <a:r>
              <a:rPr lang="en-US" b="0" dirty="0"/>
              <a:t>  and the new doped Fermi Level (</a:t>
            </a:r>
            <a:r>
              <a:rPr lang="en-US" b="0" dirty="0" err="1"/>
              <a:t>E</a:t>
            </a:r>
            <a:r>
              <a:rPr lang="en-US" b="0" baseline="-25000" dirty="0" err="1"/>
              <a:t>Fp</a:t>
            </a:r>
            <a:r>
              <a:rPr lang="en-US" b="0" dirty="0"/>
              <a:t>)</a:t>
            </a:r>
            <a:br>
              <a:rPr lang="en-US" b="0" dirty="0"/>
            </a:br>
            <a:r>
              <a:rPr lang="en-US" b="0" dirty="0"/>
              <a:t/>
            </a:r>
            <a:br>
              <a:rPr lang="en-US" b="0" dirty="0"/>
            </a:br>
            <a:r>
              <a:rPr lang="en-US" b="0" dirty="0"/>
              <a:t>  </a:t>
            </a:r>
            <a:br>
              <a:rPr lang="en-US" b="0" dirty="0"/>
            </a:br>
            <a:r>
              <a:rPr lang="en-US" b="0" dirty="0"/>
              <a:t/>
            </a:r>
            <a:br>
              <a:rPr lang="en-US" b="0" dirty="0"/>
            </a:br>
            <a:r>
              <a:rPr lang="en-US" b="0" dirty="0"/>
              <a:t> </a:t>
            </a:r>
            <a:r>
              <a:rPr lang="en-US" b="0" baseline="30000" dirty="0"/>
              <a:t/>
            </a:r>
            <a:br>
              <a:rPr lang="en-US" b="0" baseline="30000" dirty="0"/>
            </a:br>
            <a:r>
              <a:rPr lang="en-US" b="0" baseline="30000" dirty="0"/>
              <a:t/>
            </a:r>
            <a:br>
              <a:rPr lang="en-US" b="0" baseline="30000" dirty="0"/>
            </a:br>
            <a:r>
              <a:rPr lang="en-US" b="0" dirty="0">
                <a:sym typeface="Symbol" pitchFamily="18" charset="2"/>
              </a:rPr>
              <a:t>- we again use the </a:t>
            </a:r>
            <a:r>
              <a:rPr lang="en-US" dirty="0">
                <a:sym typeface="Symbol" pitchFamily="18" charset="2"/>
              </a:rPr>
              <a:t>Boltzmann </a:t>
            </a:r>
            <a:r>
              <a:rPr lang="en-US" dirty="0" smtClean="0">
                <a:sym typeface="Symbol" pitchFamily="18" charset="2"/>
              </a:rPr>
              <a:t>approximation</a:t>
            </a:r>
            <a:r>
              <a:rPr lang="en-US" b="0" smtClean="0">
                <a:sym typeface="Symbol" pitchFamily="18" charset="2"/>
              </a:rPr>
              <a:t>, which gives </a:t>
            </a:r>
            <a:r>
              <a:rPr lang="en-US" b="0" dirty="0">
                <a:sym typeface="Symbol" pitchFamily="18" charset="2"/>
              </a:rPr>
              <a:t>a relationship between the </a:t>
            </a:r>
            <a:br>
              <a:rPr lang="en-US" b="0" dirty="0">
                <a:sym typeface="Symbol" pitchFamily="18" charset="2"/>
              </a:rPr>
            </a:br>
            <a:r>
              <a:rPr lang="en-US" b="0" dirty="0">
                <a:sym typeface="Symbol" pitchFamily="18" charset="2"/>
              </a:rPr>
              <a:t>  Fermi Level and the electron concentration of a material.  </a:t>
            </a:r>
            <a:br>
              <a:rPr lang="en-US" b="0" dirty="0">
                <a:sym typeface="Symbol" pitchFamily="18" charset="2"/>
              </a:rPr>
            </a:br>
            <a:r>
              <a:rPr lang="en-US" b="0" dirty="0">
                <a:sym typeface="Symbol" pitchFamily="18" charset="2"/>
              </a:rPr>
              <a:t/>
            </a:r>
            <a:br>
              <a:rPr lang="en-US" b="0" dirty="0">
                <a:sym typeface="Symbol" pitchFamily="18" charset="2"/>
              </a:rPr>
            </a:br>
            <a:r>
              <a:rPr lang="en-US" b="0" dirty="0">
                <a:sym typeface="Symbol" pitchFamily="18" charset="2"/>
              </a:rPr>
              <a:t>- notice that the </a:t>
            </a:r>
            <a:r>
              <a:rPr lang="en-US" b="0" i="1" dirty="0">
                <a:sym typeface="Symbol" pitchFamily="18" charset="2"/>
              </a:rPr>
              <a:t>(</a:t>
            </a:r>
            <a:r>
              <a:rPr lang="en-US" b="0" i="1" dirty="0" err="1"/>
              <a:t>E</a:t>
            </a:r>
            <a:r>
              <a:rPr lang="en-US" b="0" i="1" baseline="-25000" dirty="0" err="1"/>
              <a:t>Fp</a:t>
            </a:r>
            <a:r>
              <a:rPr lang="en-US" b="0" dirty="0">
                <a:sym typeface="Symbol" pitchFamily="18" charset="2"/>
              </a:rPr>
              <a:t> - </a:t>
            </a:r>
            <a:r>
              <a:rPr lang="en-US" b="0" i="1" dirty="0" err="1">
                <a:sym typeface="Symbol" pitchFamily="18" charset="2"/>
              </a:rPr>
              <a:t>E</a:t>
            </a:r>
            <a:r>
              <a:rPr lang="en-US" b="0" i="1" baseline="-25000" dirty="0" err="1">
                <a:sym typeface="Symbol" pitchFamily="18" charset="2"/>
              </a:rPr>
              <a:t>i</a:t>
            </a:r>
            <a:r>
              <a:rPr lang="en-US" b="0" i="1" dirty="0">
                <a:sym typeface="Symbol" pitchFamily="18" charset="2"/>
              </a:rPr>
              <a:t>)</a:t>
            </a:r>
            <a:r>
              <a:rPr lang="en-US" b="0" dirty="0">
                <a:sym typeface="Symbol" pitchFamily="18" charset="2"/>
              </a:rPr>
              <a:t> term yields a negative potential since </a:t>
            </a:r>
            <a:r>
              <a:rPr lang="en-US" b="0" i="1" dirty="0" err="1"/>
              <a:t>E</a:t>
            </a:r>
            <a:r>
              <a:rPr lang="en-US" b="0" i="1" baseline="-25000" dirty="0" err="1"/>
              <a:t>Fp</a:t>
            </a:r>
            <a:r>
              <a:rPr lang="en-US" b="0" dirty="0">
                <a:sym typeface="Symbol" pitchFamily="18" charset="2"/>
              </a:rPr>
              <a:t> &lt; </a:t>
            </a:r>
            <a:r>
              <a:rPr lang="en-US" b="0" i="1" dirty="0" err="1">
                <a:sym typeface="Symbol" pitchFamily="18" charset="2"/>
              </a:rPr>
              <a:t>E</a:t>
            </a:r>
            <a:r>
              <a:rPr lang="en-US" b="0" i="1" baseline="-25000" dirty="0" err="1">
                <a:sym typeface="Symbol" pitchFamily="18" charset="2"/>
              </a:rPr>
              <a:t>i</a:t>
            </a:r>
            <a:r>
              <a:rPr lang="en-US" b="0" dirty="0">
                <a:sym typeface="Symbol" pitchFamily="18" charset="2"/>
              </a:rPr>
              <a:t/>
            </a:r>
            <a:br>
              <a:rPr lang="en-US" b="0" dirty="0">
                <a:sym typeface="Symbol" pitchFamily="18" charset="2"/>
              </a:rPr>
            </a:br>
            <a:r>
              <a:rPr lang="en-US" b="0" dirty="0">
                <a:sym typeface="Symbol" pitchFamily="18" charset="2"/>
              </a:rPr>
              <a:t/>
            </a:r>
            <a:br>
              <a:rPr lang="en-US" b="0" dirty="0">
                <a:sym typeface="Symbol" pitchFamily="18" charset="2"/>
              </a:rPr>
            </a:br>
            <a:r>
              <a:rPr lang="en-US" b="0" dirty="0">
                <a:sym typeface="Symbol" pitchFamily="18" charset="2"/>
              </a:rPr>
              <a:t>- note that for the P-type doping the Fermi level moves down below the original Intrinsic level.</a:t>
            </a:r>
            <a:br>
              <a:rPr lang="en-US" b="0" dirty="0">
                <a:sym typeface="Symbol" pitchFamily="18" charset="2"/>
              </a:rPr>
            </a:br>
            <a:r>
              <a:rPr lang="en-US" b="0" dirty="0">
                <a:sym typeface="Symbol" pitchFamily="18" charset="2"/>
              </a:rPr>
              <a:t>  This original expression stated the </a:t>
            </a:r>
            <a:r>
              <a:rPr lang="en-US" i="1" dirty="0">
                <a:sym typeface="Symbol" pitchFamily="18" charset="2"/>
              </a:rPr>
              <a:t>increase</a:t>
            </a:r>
            <a:r>
              <a:rPr lang="en-US" b="0" dirty="0">
                <a:sym typeface="Symbol" pitchFamily="18" charset="2"/>
              </a:rPr>
              <a:t> in electron energy achieved by the doping.</a:t>
            </a:r>
            <a:br>
              <a:rPr lang="en-US" b="0" dirty="0">
                <a:sym typeface="Symbol" pitchFamily="18" charset="2"/>
              </a:rPr>
            </a:br>
            <a:r>
              <a:rPr lang="en-US" b="0" dirty="0">
                <a:sym typeface="Symbol" pitchFamily="18" charset="2"/>
              </a:rPr>
              <a:t> </a:t>
            </a:r>
            <a:br>
              <a:rPr lang="en-US" b="0" dirty="0">
                <a:sym typeface="Symbol" pitchFamily="18" charset="2"/>
              </a:rPr>
            </a:br>
            <a:r>
              <a:rPr lang="en-US" b="0" dirty="0">
                <a:sym typeface="Symbol" pitchFamily="18" charset="2"/>
              </a:rPr>
              <a:t>  So we need to swap the </a:t>
            </a:r>
            <a:r>
              <a:rPr lang="en-US" b="0" i="1" dirty="0">
                <a:sym typeface="Symbol" pitchFamily="18" charset="2"/>
              </a:rPr>
              <a:t>p</a:t>
            </a:r>
            <a:r>
              <a:rPr lang="en-US" b="0" dirty="0">
                <a:sym typeface="Symbol" pitchFamily="18" charset="2"/>
              </a:rPr>
              <a:t> and </a:t>
            </a:r>
            <a:r>
              <a:rPr lang="en-US" b="0" i="1" dirty="0" err="1">
                <a:sym typeface="Symbol" pitchFamily="18" charset="2"/>
              </a:rPr>
              <a:t>n</a:t>
            </a:r>
            <a:r>
              <a:rPr lang="en-US" b="0" i="1" baseline="-25000" dirty="0" err="1">
                <a:sym typeface="Symbol" pitchFamily="18" charset="2"/>
              </a:rPr>
              <a:t>i</a:t>
            </a:r>
            <a:r>
              <a:rPr lang="en-US" b="0" dirty="0">
                <a:sym typeface="Symbol" pitchFamily="18" charset="2"/>
              </a:rPr>
              <a:t> terms to use this equation.</a:t>
            </a:r>
            <a:br>
              <a:rPr lang="en-US" b="0" dirty="0">
                <a:sym typeface="Symbol" pitchFamily="18" charset="2"/>
              </a:rPr>
            </a:br>
            <a:r>
              <a:rPr lang="en-US" b="0" dirty="0">
                <a:sym typeface="Symbol" pitchFamily="18" charset="2"/>
              </a:rPr>
              <a:t/>
            </a:r>
            <a:br>
              <a:rPr lang="en-US" b="0" dirty="0">
                <a:sym typeface="Symbol" pitchFamily="18" charset="2"/>
              </a:rPr>
            </a:br>
            <a:r>
              <a:rPr lang="en-US" b="0" dirty="0">
                <a:sym typeface="Symbol" pitchFamily="18" charset="2"/>
              </a:rPr>
              <a:t/>
            </a:r>
            <a:br>
              <a:rPr lang="en-US" b="0" dirty="0">
                <a:sym typeface="Symbol" pitchFamily="18" charset="2"/>
              </a:rPr>
            </a:br>
            <a:r>
              <a:rPr lang="en-US" b="0" dirty="0">
                <a:sym typeface="Symbol" pitchFamily="18" charset="2"/>
              </a:rPr>
              <a:t/>
            </a:r>
            <a:br>
              <a:rPr lang="en-US" b="0" dirty="0">
                <a:sym typeface="Symbol" pitchFamily="18" charset="2"/>
              </a:rPr>
            </a:br>
            <a:r>
              <a:rPr lang="en-US" b="0" dirty="0">
                <a:sym typeface="Symbol" pitchFamily="18" charset="2"/>
              </a:rPr>
              <a:t/>
            </a:r>
            <a:br>
              <a:rPr lang="en-US" b="0" dirty="0">
                <a:sym typeface="Symbol" pitchFamily="18" charset="2"/>
              </a:rPr>
            </a:br>
            <a:r>
              <a:rPr lang="en-US" b="0" dirty="0">
                <a:sym typeface="Symbol" pitchFamily="18" charset="2"/>
              </a:rPr>
              <a:t> 	notice that the </a:t>
            </a:r>
            <a:r>
              <a:rPr lang="en-US" b="0" i="1" dirty="0">
                <a:sym typeface="Symbol" pitchFamily="18" charset="2"/>
              </a:rPr>
              <a:t>(</a:t>
            </a:r>
            <a:r>
              <a:rPr lang="en-US" b="0" i="1" dirty="0" err="1"/>
              <a:t>E</a:t>
            </a:r>
            <a:r>
              <a:rPr lang="en-US" b="0" i="1" baseline="-25000" dirty="0" err="1"/>
              <a:t>i</a:t>
            </a:r>
            <a:r>
              <a:rPr lang="en-US" b="0" dirty="0">
                <a:sym typeface="Symbol" pitchFamily="18" charset="2"/>
              </a:rPr>
              <a:t> - </a:t>
            </a:r>
            <a:r>
              <a:rPr lang="en-US" b="0" i="1" dirty="0" err="1">
                <a:sym typeface="Symbol" pitchFamily="18" charset="2"/>
              </a:rPr>
              <a:t>E</a:t>
            </a:r>
            <a:r>
              <a:rPr lang="en-US" b="0" i="1" baseline="-25000" dirty="0" err="1">
                <a:sym typeface="Symbol" pitchFamily="18" charset="2"/>
              </a:rPr>
              <a:t>Fp</a:t>
            </a:r>
            <a:r>
              <a:rPr lang="en-US" b="0" i="1" dirty="0">
                <a:sym typeface="Symbol" pitchFamily="18" charset="2"/>
              </a:rPr>
              <a:t>)</a:t>
            </a:r>
            <a:r>
              <a:rPr lang="en-US" b="0" dirty="0">
                <a:sym typeface="Symbol" pitchFamily="18" charset="2"/>
              </a:rPr>
              <a:t> term in the exponent represents a positive voltage since </a:t>
            </a:r>
            <a:r>
              <a:rPr lang="en-US" b="0" i="1" dirty="0" err="1"/>
              <a:t>E</a:t>
            </a:r>
            <a:r>
              <a:rPr lang="en-US" b="0" i="1" baseline="-25000" dirty="0" err="1"/>
              <a:t>i</a:t>
            </a:r>
            <a:r>
              <a:rPr lang="en-US" b="0" dirty="0">
                <a:sym typeface="Symbol" pitchFamily="18" charset="2"/>
              </a:rPr>
              <a:t> &gt; </a:t>
            </a:r>
            <a:r>
              <a:rPr lang="en-US" b="0" i="1" dirty="0" err="1">
                <a:sym typeface="Symbol" pitchFamily="18" charset="2"/>
              </a:rPr>
              <a:t>E</a:t>
            </a:r>
            <a:r>
              <a:rPr lang="en-US" b="0" i="1" baseline="-25000" dirty="0" err="1">
                <a:sym typeface="Symbol" pitchFamily="18" charset="2"/>
              </a:rPr>
              <a:t>Fp</a:t>
            </a:r>
            <a:endParaRPr lang="en-US" b="0" i="1" baseline="-25000" dirty="0">
              <a:sym typeface="Symbol" pitchFamily="18" charset="2"/>
            </a:endParaRPr>
          </a:p>
        </p:txBody>
      </p:sp>
      <p:graphicFrame>
        <p:nvGraphicFramePr>
          <p:cNvPr id="582660" name="Object 4"/>
          <p:cNvGraphicFramePr>
            <a:graphicFrameLocks noChangeAspect="1"/>
          </p:cNvGraphicFramePr>
          <p:nvPr/>
        </p:nvGraphicFramePr>
        <p:xfrm>
          <a:off x="3500438" y="2159000"/>
          <a:ext cx="1316037" cy="661988"/>
        </p:xfrm>
        <a:graphic>
          <a:graphicData uri="http://schemas.openxmlformats.org/presentationml/2006/ole">
            <p:oleObj spid="_x0000_s582660" name="Equation" r:id="rId4" imgW="914400" imgH="457200" progId="Equation.3">
              <p:embed/>
            </p:oleObj>
          </a:graphicData>
        </a:graphic>
      </p:graphicFrame>
      <p:graphicFrame>
        <p:nvGraphicFramePr>
          <p:cNvPr id="582661" name="Object 5"/>
          <p:cNvGraphicFramePr>
            <a:graphicFrameLocks noChangeAspect="1"/>
          </p:cNvGraphicFramePr>
          <p:nvPr/>
        </p:nvGraphicFramePr>
        <p:xfrm>
          <a:off x="2890854" y="4962546"/>
          <a:ext cx="2886075" cy="588963"/>
        </p:xfrm>
        <a:graphic>
          <a:graphicData uri="http://schemas.openxmlformats.org/presentationml/2006/ole">
            <p:oleObj spid="_x0000_s582661" name="Equation" r:id="rId5" imgW="2006280" imgH="4060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P-type Doping</a:t>
            </a:r>
          </a:p>
        </p:txBody>
      </p:sp>
      <p:sp>
        <p:nvSpPr>
          <p:cNvPr id="584707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 wrap="none"/>
          <a:lstStyle/>
          <a:p>
            <a:pPr>
              <a:spcBef>
                <a:spcPct val="0"/>
              </a:spcBef>
            </a:pPr>
            <a:r>
              <a:rPr lang="en-US" sz="1600"/>
              <a:t>Effect on the Band Structure</a:t>
            </a:r>
            <a:br>
              <a:rPr lang="en-US" sz="160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>- if we rearrange terms and substitute p=N</a:t>
            </a:r>
            <a:r>
              <a:rPr lang="en-US" b="0" baseline="-25000"/>
              <a:t>A</a:t>
            </a:r>
            <a:r>
              <a:rPr lang="en-US" b="0"/>
              <a:t>…</a:t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> </a:t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> 						- since N</a:t>
            </a:r>
            <a:r>
              <a:rPr lang="en-US" b="0" baseline="-25000"/>
              <a:t>A</a:t>
            </a:r>
            <a:r>
              <a:rPr lang="en-US" b="0"/>
              <a:t>&gt;</a:t>
            </a:r>
            <a:r>
              <a:rPr lang="en-US" b="0" i="1"/>
              <a:t>n</a:t>
            </a:r>
            <a:r>
              <a:rPr lang="en-US" b="0" i="1" baseline="-25000"/>
              <a:t>i</a:t>
            </a:r>
            <a:r>
              <a:rPr lang="en-US" b="0"/>
              <a:t>, the natural log is </a:t>
            </a:r>
            <a:br>
              <a:rPr lang="en-US" b="0"/>
            </a:br>
            <a:r>
              <a:rPr lang="en-US" b="0"/>
              <a:t> 						  taken on a quantity that is </a:t>
            </a:r>
            <a:br>
              <a:rPr lang="en-US" b="0"/>
            </a:br>
            <a:r>
              <a:rPr lang="en-US" b="0"/>
              <a:t> 						  between 0 and 1</a:t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> 						- this makes </a:t>
            </a:r>
            <a:r>
              <a:rPr lang="en-US" b="0" i="1">
                <a:sym typeface="Symbol" pitchFamily="18" charset="2"/>
              </a:rPr>
              <a:t></a:t>
            </a:r>
            <a:r>
              <a:rPr lang="en-US" b="0" baseline="-25000">
                <a:sym typeface="Symbol" pitchFamily="18" charset="2"/>
              </a:rPr>
              <a:t>Fp</a:t>
            </a:r>
            <a:r>
              <a:rPr lang="en-US" b="0"/>
              <a:t> </a:t>
            </a:r>
            <a:r>
              <a:rPr lang="en-US" b="0">
                <a:solidFill>
                  <a:srgbClr val="FF0000"/>
                </a:solidFill>
              </a:rPr>
              <a:t>NEGATIVE</a:t>
            </a:r>
          </a:p>
        </p:txBody>
      </p:sp>
      <p:graphicFrame>
        <p:nvGraphicFramePr>
          <p:cNvPr id="584708" name="Object 4"/>
          <p:cNvGraphicFramePr>
            <a:graphicFrameLocks noChangeAspect="1"/>
          </p:cNvGraphicFramePr>
          <p:nvPr/>
        </p:nvGraphicFramePr>
        <p:xfrm>
          <a:off x="1150938" y="1952625"/>
          <a:ext cx="2501900" cy="3529013"/>
        </p:xfrm>
        <a:graphic>
          <a:graphicData uri="http://schemas.openxmlformats.org/presentationml/2006/ole">
            <p:oleObj spid="_x0000_s584708" name="Equation" r:id="rId4" imgW="1739880" imgH="2438280" progId="Equation.3">
              <p:embed/>
            </p:oleObj>
          </a:graphicData>
        </a:graphic>
      </p:graphicFrame>
      <p:graphicFrame>
        <p:nvGraphicFramePr>
          <p:cNvPr id="584709" name="Object 5"/>
          <p:cNvGraphicFramePr>
            <a:graphicFrameLocks noChangeAspect="1"/>
          </p:cNvGraphicFramePr>
          <p:nvPr/>
        </p:nvGraphicFramePr>
        <p:xfrm>
          <a:off x="6048375" y="2132013"/>
          <a:ext cx="1865313" cy="1392237"/>
        </p:xfrm>
        <a:graphic>
          <a:graphicData uri="http://schemas.openxmlformats.org/presentationml/2006/ole">
            <p:oleObj spid="_x0000_s584709" name="Equation" r:id="rId5" imgW="1295280" imgH="965160" progId="Equation.3">
              <p:embed/>
            </p:oleObj>
          </a:graphicData>
        </a:graphic>
      </p:graphicFrame>
      <p:sp>
        <p:nvSpPr>
          <p:cNvPr id="584710" name="Line 6"/>
          <p:cNvSpPr>
            <a:spLocks noChangeShapeType="1"/>
          </p:cNvSpPr>
          <p:nvPr/>
        </p:nvSpPr>
        <p:spPr bwMode="auto">
          <a:xfrm flipV="1">
            <a:off x="3924300" y="2492375"/>
            <a:ext cx="1871663" cy="2557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584711" name="Text Box 7"/>
          <p:cNvSpPr txBox="1">
            <a:spLocks noChangeArrowheads="1"/>
          </p:cNvSpPr>
          <p:nvPr/>
        </p:nvSpPr>
        <p:spPr bwMode="auto">
          <a:xfrm>
            <a:off x="4140200" y="3465513"/>
            <a:ext cx="1317625" cy="63976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/>
              <a:t>Then plug into the Fermi potential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Work Function</a:t>
            </a:r>
          </a:p>
        </p:txBody>
      </p:sp>
      <p:sp>
        <p:nvSpPr>
          <p:cNvPr id="723971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 wrap="none"/>
          <a:lstStyle/>
          <a:p>
            <a:pPr>
              <a:spcBef>
                <a:spcPct val="0"/>
              </a:spcBef>
            </a:pPr>
            <a:r>
              <a:rPr lang="en-US" sz="1600"/>
              <a:t>Electron Affinity &amp; Work Function</a:t>
            </a:r>
            <a:br>
              <a:rPr lang="en-US" sz="160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>- another metric of a material is the amount of energy it takes to move an electron into </a:t>
            </a:r>
            <a:br>
              <a:rPr lang="en-US" b="0"/>
            </a:br>
            <a:r>
              <a:rPr lang="en-US" b="0"/>
              <a:t>  Free Space (E</a:t>
            </a:r>
            <a:r>
              <a:rPr lang="en-US" b="0" baseline="-25000"/>
              <a:t>0</a:t>
            </a:r>
            <a:r>
              <a:rPr lang="en-US" b="0"/>
              <a:t>)</a:t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> 	</a:t>
            </a:r>
            <a:r>
              <a:rPr lang="en-US" b="0" u="sng"/>
              <a:t>Electron Affinity</a:t>
            </a:r>
            <a:r>
              <a:rPr lang="en-US" b="0"/>
              <a:t>	: the amount of energy to move an electron from the conduction band</a:t>
            </a:r>
            <a:br>
              <a:rPr lang="en-US" b="0"/>
            </a:br>
            <a:r>
              <a:rPr lang="en-US" b="0"/>
              <a:t> 			  into Free Space.</a:t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>	</a:t>
            </a:r>
            <a:br>
              <a:rPr lang="en-US" b="0"/>
            </a:br>
            <a:r>
              <a:rPr lang="en-US" b="0"/>
              <a:t> 	</a:t>
            </a:r>
            <a:r>
              <a:rPr lang="en-US" b="0" u="sng"/>
              <a:t>Work Function</a:t>
            </a:r>
            <a:r>
              <a:rPr lang="en-US" b="0"/>
              <a:t> 	: the amount of energy to move an electron from the Fermi Level</a:t>
            </a:r>
            <a:br>
              <a:rPr lang="en-US" b="0"/>
            </a:br>
            <a:r>
              <a:rPr lang="en-US" b="0"/>
              <a:t> 			  into Free Space.</a:t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endParaRPr lang="en-US" b="0">
              <a:solidFill>
                <a:srgbClr val="0033CC"/>
              </a:solidFill>
            </a:endParaRPr>
          </a:p>
        </p:txBody>
      </p:sp>
      <p:graphicFrame>
        <p:nvGraphicFramePr>
          <p:cNvPr id="723972" name="Object 4"/>
          <p:cNvGraphicFramePr>
            <a:graphicFrameLocks noChangeAspect="1"/>
          </p:cNvGraphicFramePr>
          <p:nvPr/>
        </p:nvGraphicFramePr>
        <p:xfrm>
          <a:off x="5580063" y="2565400"/>
          <a:ext cx="1228725" cy="330200"/>
        </p:xfrm>
        <a:graphic>
          <a:graphicData uri="http://schemas.openxmlformats.org/presentationml/2006/ole">
            <p:oleObj spid="_x0000_s596994" name="Equation" r:id="rId4" imgW="850680" imgH="228600" progId="Equation.3">
              <p:embed/>
            </p:oleObj>
          </a:graphicData>
        </a:graphic>
      </p:graphicFrame>
      <p:graphicFrame>
        <p:nvGraphicFramePr>
          <p:cNvPr id="723973" name="Object 5"/>
          <p:cNvGraphicFramePr>
            <a:graphicFrameLocks noChangeAspect="1"/>
          </p:cNvGraphicFramePr>
          <p:nvPr/>
        </p:nvGraphicFramePr>
        <p:xfrm>
          <a:off x="5626100" y="3536950"/>
          <a:ext cx="1981200" cy="330200"/>
        </p:xfrm>
        <a:graphic>
          <a:graphicData uri="http://schemas.openxmlformats.org/presentationml/2006/ole">
            <p:oleObj spid="_x0000_s596995" name="Equation" r:id="rId5" imgW="137160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Semiconductors</a:t>
            </a:r>
          </a:p>
        </p:txBody>
      </p:sp>
      <p:sp>
        <p:nvSpPr>
          <p:cNvPr id="477187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 wrap="none"/>
          <a:lstStyle/>
          <a:p>
            <a:pPr>
              <a:spcBef>
                <a:spcPct val="0"/>
              </a:spcBef>
            </a:pPr>
            <a:r>
              <a:rPr lang="en-US" sz="1600"/>
              <a:t>Semiconductors</a:t>
            </a:r>
            <a:br>
              <a:rPr lang="en-US" sz="1600"/>
            </a:br>
            <a:r>
              <a:rPr lang="en-US" sz="1600"/>
              <a:t/>
            </a:r>
            <a:br>
              <a:rPr lang="en-US" sz="1600"/>
            </a:br>
            <a:r>
              <a:rPr lang="en-US" b="0"/>
              <a:t>- a semiconductor is a solid material which acts as an insulator at absolute zero.  As the temperature </a:t>
            </a:r>
            <a:br>
              <a:rPr lang="en-US" b="0"/>
            </a:br>
            <a:r>
              <a:rPr lang="en-US" b="0"/>
              <a:t>   increases, a semiconductor begins to conduct</a:t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>- a single element can be a semiconductor: 	</a:t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> 		Carbon (C), Silicon (Si) </a:t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>- a compound material can also form a semiconductors </a:t>
            </a:r>
            <a:br>
              <a:rPr lang="en-US" b="0"/>
            </a:br>
            <a:r>
              <a:rPr lang="en-US" b="0"/>
              <a:t>  (i.e., two or more materials chemically bonded)	</a:t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> 		 Gallium Arsenide (GaAs), Indium Phosphide (InP) 	</a:t>
            </a:r>
            <a:br>
              <a:rPr lang="en-US" b="0"/>
            </a:br>
            <a:r>
              <a:rPr lang="en-US" b="0"/>
              <a:t> 	</a:t>
            </a:r>
            <a:br>
              <a:rPr lang="en-US" b="0"/>
            </a:br>
            <a:r>
              <a:rPr lang="en-US" b="0"/>
              <a:t>- an alloy material can also form semiconductors </a:t>
            </a:r>
            <a:br>
              <a:rPr lang="en-US" b="0"/>
            </a:br>
            <a:r>
              <a:rPr lang="en-US" b="0"/>
              <a:t>  (i.e., a mixture of elements of which one is a metal):</a:t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> 		 Silicon Germanium (SiGe), Aluminum Gallium Arsenide (AlGaAs)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b="0"/>
              <a:t/>
            </a:r>
            <a:br>
              <a:rPr lang="en-US" b="0"/>
            </a:br>
            <a:r>
              <a:rPr lang="en-US" b="0"/>
              <a:t>- Silicon is the most widely used semiconductors for VLSI circuits due to:</a:t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> 		- it is the 2</a:t>
            </a:r>
            <a:r>
              <a:rPr lang="en-US" b="0" baseline="30000"/>
              <a:t>nd</a:t>
            </a:r>
            <a:r>
              <a:rPr lang="en-US" b="0"/>
              <a:t> most abundant element (25.7%) of the earth’s crust (after oxygen)</a:t>
            </a:r>
            <a:br>
              <a:rPr lang="en-US" b="0"/>
            </a:br>
            <a:r>
              <a:rPr lang="en-US" b="0"/>
              <a:t> 		- it remains a semiconductor at a higher temperature</a:t>
            </a:r>
            <a:br>
              <a:rPr lang="en-US" b="0"/>
            </a:br>
            <a:r>
              <a:rPr lang="en-US" b="0"/>
              <a:t> 		- it can be oxidized very easily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Work Function</a:t>
            </a:r>
          </a:p>
        </p:txBody>
      </p:sp>
      <p:sp>
        <p:nvSpPr>
          <p:cNvPr id="726019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 wrap="none"/>
          <a:lstStyle/>
          <a:p>
            <a:pPr>
              <a:spcBef>
                <a:spcPct val="0"/>
              </a:spcBef>
            </a:pPr>
            <a:r>
              <a:rPr lang="en-US" sz="1600"/>
              <a:t>Work Function of Different Materials</a:t>
            </a:r>
            <a:br>
              <a:rPr lang="en-US" sz="160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>- When materials are separate, we can compare their band energies by lining up their </a:t>
            </a:r>
            <a:br>
              <a:rPr lang="en-US" b="0"/>
            </a:br>
            <a:r>
              <a:rPr lang="en-US" b="0"/>
              <a:t>  Free Space energies</a:t>
            </a:r>
            <a:br>
              <a:rPr lang="en-US" b="0"/>
            </a:br>
            <a:r>
              <a:rPr lang="en-US" b="0"/>
              <a:t>  </a:t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endParaRPr lang="en-US" b="0">
              <a:solidFill>
                <a:srgbClr val="0033CC"/>
              </a:solidFill>
            </a:endParaRPr>
          </a:p>
        </p:txBody>
      </p:sp>
      <p:pic>
        <p:nvPicPr>
          <p:cNvPr id="726020" name="Picture 4" descr="kang_fig3_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71663" y="2457450"/>
            <a:ext cx="4876800" cy="3108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06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MOS Structure</a:t>
            </a:r>
          </a:p>
        </p:txBody>
      </p:sp>
      <p:sp>
        <p:nvSpPr>
          <p:cNvPr id="728068" name="Rectangle 4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 wrap="none"/>
          <a:lstStyle/>
          <a:p>
            <a:pPr>
              <a:spcBef>
                <a:spcPct val="0"/>
              </a:spcBef>
            </a:pPr>
            <a:r>
              <a:rPr lang="en-US" sz="1600"/>
              <a:t>MOS Structure</a:t>
            </a:r>
            <a:br>
              <a:rPr lang="en-US" sz="160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>- When materials are bonded together, their Fermi Levels </a:t>
            </a:r>
            <a:br>
              <a:rPr lang="en-US" b="0"/>
            </a:br>
            <a:r>
              <a:rPr lang="en-US" b="0"/>
              <a:t>  in the band diagrams line up to reflect the </a:t>
            </a:r>
            <a:br>
              <a:rPr lang="en-US" b="0"/>
            </a:br>
            <a:r>
              <a:rPr lang="en-US" b="0"/>
              <a:t>  thermodynamic equilibrium.</a:t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>- of special interest to VLSI is the combination of a </a:t>
            </a:r>
            <a:br>
              <a:rPr lang="en-US" b="0"/>
            </a:br>
            <a:r>
              <a:rPr lang="en-US" b="0"/>
              <a:t>  Metal Oxide Semiconductor (p-type) structure</a:t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>  </a:t>
            </a:r>
            <a:br>
              <a:rPr lang="en-US" b="0"/>
            </a:br>
            <a:r>
              <a:rPr lang="en-US" b="0"/>
              <a:t>  </a:t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endParaRPr lang="en-US" b="0">
              <a:solidFill>
                <a:srgbClr val="0033CC"/>
              </a:solidFill>
            </a:endParaRPr>
          </a:p>
        </p:txBody>
      </p:sp>
      <p:pic>
        <p:nvPicPr>
          <p:cNvPr id="728066" name="Picture 2" descr="MOS_eband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450" y="3429000"/>
            <a:ext cx="6372225" cy="2584450"/>
          </a:xfrm>
          <a:prstGeom prst="rect">
            <a:avLst/>
          </a:prstGeom>
          <a:noFill/>
        </p:spPr>
      </p:pic>
      <p:pic>
        <p:nvPicPr>
          <p:cNvPr id="728069" name="Picture 5" descr="MOS_structure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1863" y="981075"/>
            <a:ext cx="2627312" cy="16208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MOS Structure</a:t>
            </a:r>
          </a:p>
        </p:txBody>
      </p:sp>
      <p:sp>
        <p:nvSpPr>
          <p:cNvPr id="730115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 wrap="none"/>
          <a:lstStyle/>
          <a:p>
            <a:pPr>
              <a:spcBef>
                <a:spcPct val="0"/>
              </a:spcBef>
            </a:pPr>
            <a:r>
              <a:rPr lang="en-US" sz="1600"/>
              <a:t>Built-In Potential</a:t>
            </a:r>
            <a:br>
              <a:rPr lang="en-US" sz="160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>- there is a built in potential due to the mismatches in work functions </a:t>
            </a:r>
            <a:br>
              <a:rPr lang="en-US" b="0"/>
            </a:br>
            <a:r>
              <a:rPr lang="en-US" b="0"/>
              <a:t>  that causes the bands to bend down at the oxide-semiconductor </a:t>
            </a:r>
            <a:br>
              <a:rPr lang="en-US" b="0"/>
            </a:br>
            <a:r>
              <a:rPr lang="en-US" b="0"/>
              <a:t>  junction</a:t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>- this is due to the PN junction that forms due to the p-type Si and</a:t>
            </a:r>
            <a:br>
              <a:rPr lang="en-US" b="0"/>
            </a:br>
            <a:r>
              <a:rPr lang="en-US" b="0"/>
              <a:t>  the oxide.  The oxide polarizes slightly at the surface</a:t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>  </a:t>
            </a:r>
            <a:br>
              <a:rPr lang="en-US" b="0"/>
            </a:br>
            <a:r>
              <a:rPr lang="en-US" b="0"/>
              <a:t>  </a:t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endParaRPr lang="en-US" b="0">
              <a:solidFill>
                <a:srgbClr val="0033CC"/>
              </a:solidFill>
            </a:endParaRPr>
          </a:p>
        </p:txBody>
      </p:sp>
      <p:pic>
        <p:nvPicPr>
          <p:cNvPr id="730116" name="Picture 4" descr="MOS_surface_potenti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35713" y="1196975"/>
            <a:ext cx="2270125" cy="2660650"/>
          </a:xfrm>
          <a:prstGeom prst="rect">
            <a:avLst/>
          </a:prstGeom>
          <a:noFill/>
        </p:spPr>
      </p:pic>
      <p:pic>
        <p:nvPicPr>
          <p:cNvPr id="730117" name="Picture 5" descr="kan60539_030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35038" y="3968750"/>
            <a:ext cx="3024187" cy="1927225"/>
          </a:xfrm>
          <a:prstGeom prst="rect">
            <a:avLst/>
          </a:prstGeom>
          <a:noFill/>
        </p:spPr>
      </p:pic>
      <p:pic>
        <p:nvPicPr>
          <p:cNvPr id="730118" name="Picture 6" descr="kan60539_030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463" y="3968750"/>
            <a:ext cx="2932112" cy="1562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MOS Structure</a:t>
            </a:r>
          </a:p>
        </p:txBody>
      </p:sp>
      <p:sp>
        <p:nvSpPr>
          <p:cNvPr id="732163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 wrap="none"/>
          <a:lstStyle/>
          <a:p>
            <a:pPr>
              <a:spcBef>
                <a:spcPct val="0"/>
              </a:spcBef>
            </a:pPr>
            <a:r>
              <a:rPr lang="en-US" sz="1600" dirty="0"/>
              <a:t>Built-In Potential Example</a:t>
            </a:r>
            <a:br>
              <a:rPr lang="en-US" sz="1600" dirty="0"/>
            </a:br>
            <a:r>
              <a:rPr lang="en-US" b="0" dirty="0"/>
              <a:t/>
            </a:r>
            <a:br>
              <a:rPr lang="en-US" b="0" dirty="0"/>
            </a:br>
            <a:r>
              <a:rPr lang="en-US" b="0" dirty="0"/>
              <a:t>- Example 3.1 in text.  Given </a:t>
            </a:r>
            <a:r>
              <a:rPr lang="en-US" b="0" dirty="0" err="1"/>
              <a:t>q</a:t>
            </a:r>
            <a:r>
              <a:rPr lang="en-US" b="0" dirty="0" err="1" smtClean="0">
                <a:latin typeface="GreekC" pitchFamily="2" charset="0"/>
              </a:rPr>
              <a:t>∅</a:t>
            </a:r>
            <a:r>
              <a:rPr lang="en-US" b="0" baseline="-25000" dirty="0" err="1" smtClean="0"/>
              <a:t>Fp</a:t>
            </a:r>
            <a:r>
              <a:rPr lang="en-US" b="0" dirty="0" smtClean="0"/>
              <a:t>=0.2eV</a:t>
            </a:r>
            <a:r>
              <a:rPr lang="en-US" b="0" dirty="0"/>
              <a:t>, what is the built in potential in the following MOS structure?</a:t>
            </a:r>
            <a:br>
              <a:rPr lang="en-US" b="0" dirty="0"/>
            </a:br>
            <a:r>
              <a:rPr lang="en-US" b="0" dirty="0"/>
              <a:t/>
            </a:r>
            <a:br>
              <a:rPr lang="en-US" b="0" dirty="0"/>
            </a:br>
            <a:r>
              <a:rPr lang="en-US" b="0" dirty="0"/>
              <a:t/>
            </a:r>
            <a:br>
              <a:rPr lang="en-US" b="0" dirty="0"/>
            </a:br>
            <a:r>
              <a:rPr lang="en-US" b="0" dirty="0"/>
              <a:t/>
            </a:r>
            <a:br>
              <a:rPr lang="en-US" b="0" dirty="0"/>
            </a:br>
            <a:r>
              <a:rPr lang="en-US" b="0" dirty="0"/>
              <a:t/>
            </a:r>
            <a:br>
              <a:rPr lang="en-US" b="0" dirty="0"/>
            </a:br>
            <a:r>
              <a:rPr lang="en-US" b="0" dirty="0"/>
              <a:t/>
            </a:r>
            <a:br>
              <a:rPr lang="en-US" b="0" dirty="0"/>
            </a:br>
            <a:r>
              <a:rPr lang="en-US" b="0" dirty="0"/>
              <a:t/>
            </a:r>
            <a:br>
              <a:rPr lang="en-US" b="0" dirty="0"/>
            </a:br>
            <a:r>
              <a:rPr lang="en-US" b="0" dirty="0"/>
              <a:t/>
            </a:r>
            <a:br>
              <a:rPr lang="en-US" b="0" dirty="0"/>
            </a:br>
            <a:r>
              <a:rPr lang="en-US" b="0" dirty="0"/>
              <a:t/>
            </a:r>
            <a:br>
              <a:rPr lang="en-US" b="0" dirty="0"/>
            </a:br>
            <a:r>
              <a:rPr lang="en-US" b="0" dirty="0"/>
              <a:t/>
            </a:r>
            <a:br>
              <a:rPr lang="en-US" b="0" dirty="0"/>
            </a:br>
            <a:r>
              <a:rPr lang="en-US" b="0" dirty="0"/>
              <a:t/>
            </a:r>
            <a:br>
              <a:rPr lang="en-US" b="0" dirty="0"/>
            </a:br>
            <a:r>
              <a:rPr lang="en-US" b="0" dirty="0"/>
              <a:t> 	Solution: 	We need to find the difference in work functions between the Silicon substrate and</a:t>
            </a:r>
            <a:br>
              <a:rPr lang="en-US" b="0" dirty="0"/>
            </a:br>
            <a:r>
              <a:rPr lang="en-US" b="0" dirty="0"/>
              <a:t> 		the metal gate.  We are given the metal gate work function (4.1eV) so we need to</a:t>
            </a:r>
            <a:br>
              <a:rPr lang="en-US" b="0" dirty="0"/>
            </a:br>
            <a:r>
              <a:rPr lang="en-US" b="0" dirty="0"/>
              <a:t> 		find the Silicon work function:</a:t>
            </a:r>
            <a:br>
              <a:rPr lang="en-US" b="0" dirty="0"/>
            </a:br>
            <a:r>
              <a:rPr lang="en-US" b="0" dirty="0"/>
              <a:t/>
            </a:r>
            <a:br>
              <a:rPr lang="en-US" b="0" dirty="0"/>
            </a:br>
            <a:r>
              <a:rPr lang="en-US" b="0" dirty="0"/>
              <a:t/>
            </a:r>
            <a:br>
              <a:rPr lang="en-US" b="0" dirty="0"/>
            </a:br>
            <a:r>
              <a:rPr lang="en-US" b="0" dirty="0"/>
              <a:t/>
            </a:r>
            <a:br>
              <a:rPr lang="en-US" b="0" dirty="0"/>
            </a:br>
            <a:r>
              <a:rPr lang="en-US" b="0" dirty="0"/>
              <a:t/>
            </a:r>
            <a:br>
              <a:rPr lang="en-US" b="0" dirty="0"/>
            </a:br>
            <a:r>
              <a:rPr lang="en-US" b="0" dirty="0"/>
              <a:t> 		Now we just subtract the Silicon work function from the Metal Gate work function:</a:t>
            </a:r>
            <a:br>
              <a:rPr lang="en-US" b="0" dirty="0"/>
            </a:br>
            <a:r>
              <a:rPr lang="en-US" b="0" dirty="0"/>
              <a:t> 	</a:t>
            </a:r>
            <a:br>
              <a:rPr lang="en-US" b="0" dirty="0"/>
            </a:br>
            <a:r>
              <a:rPr lang="en-US" b="0" dirty="0"/>
              <a:t> 		</a:t>
            </a:r>
            <a:endParaRPr lang="en-US" b="0" dirty="0">
              <a:solidFill>
                <a:srgbClr val="0033CC"/>
              </a:solidFill>
            </a:endParaRPr>
          </a:p>
        </p:txBody>
      </p:sp>
      <p:pic>
        <p:nvPicPr>
          <p:cNvPr id="732164" name="Picture 4" descr="kan60539_030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913" y="1808163"/>
            <a:ext cx="3024187" cy="1927225"/>
          </a:xfrm>
          <a:prstGeom prst="rect">
            <a:avLst/>
          </a:prstGeom>
          <a:noFill/>
        </p:spPr>
      </p:pic>
      <p:pic>
        <p:nvPicPr>
          <p:cNvPr id="732165" name="Picture 5" descr="kan60539_030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725" y="1916113"/>
            <a:ext cx="2932113" cy="1562100"/>
          </a:xfrm>
          <a:prstGeom prst="rect">
            <a:avLst/>
          </a:prstGeom>
          <a:noFill/>
        </p:spPr>
      </p:pic>
      <p:graphicFrame>
        <p:nvGraphicFramePr>
          <p:cNvPr id="732166" name="Object 6"/>
          <p:cNvGraphicFramePr>
            <a:graphicFrameLocks noChangeAspect="1"/>
          </p:cNvGraphicFramePr>
          <p:nvPr/>
        </p:nvGraphicFramePr>
        <p:xfrm>
          <a:off x="3095625" y="4581525"/>
          <a:ext cx="3760788" cy="623888"/>
        </p:xfrm>
        <a:graphic>
          <a:graphicData uri="http://schemas.openxmlformats.org/presentationml/2006/ole">
            <p:oleObj spid="_x0000_s598018" name="Equation" r:id="rId6" imgW="2603160" imgH="431640" progId="Equation.3">
              <p:embed/>
            </p:oleObj>
          </a:graphicData>
        </a:graphic>
      </p:graphicFrame>
      <p:graphicFrame>
        <p:nvGraphicFramePr>
          <p:cNvPr id="732167" name="Object 7"/>
          <p:cNvGraphicFramePr>
            <a:graphicFrameLocks noChangeAspect="1"/>
          </p:cNvGraphicFramePr>
          <p:nvPr/>
        </p:nvGraphicFramePr>
        <p:xfrm>
          <a:off x="3351213" y="5699125"/>
          <a:ext cx="3467100" cy="330200"/>
        </p:xfrm>
        <a:graphic>
          <a:graphicData uri="http://schemas.openxmlformats.org/presentationml/2006/ole">
            <p:oleObj spid="_x0000_s598019" name="Equation" r:id="rId7" imgW="240012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MOS Under Bias</a:t>
            </a:r>
          </a:p>
        </p:txBody>
      </p:sp>
      <p:sp>
        <p:nvSpPr>
          <p:cNvPr id="734211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 wrap="none"/>
          <a:lstStyle/>
          <a:p>
            <a:pPr>
              <a:spcBef>
                <a:spcPct val="0"/>
              </a:spcBef>
            </a:pPr>
            <a:r>
              <a:rPr lang="en-US" sz="1600"/>
              <a:t>MOS Accumulation</a:t>
            </a:r>
            <a:br>
              <a:rPr lang="en-US" sz="160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>- If we apply an external bias voltage to the MOS, we can monitor how the charge carriers are affected</a:t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>- assume a "body" voltage of 0v (V</a:t>
            </a:r>
            <a:r>
              <a:rPr lang="en-US" b="0" baseline="-25000"/>
              <a:t>B</a:t>
            </a:r>
            <a:r>
              <a:rPr lang="en-US" b="0"/>
              <a:t>=0)</a:t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>1) let's first apply a negative voltage to the "gate" (V</a:t>
            </a:r>
            <a:r>
              <a:rPr lang="en-US" b="0" baseline="-25000"/>
              <a:t>G</a:t>
            </a:r>
            <a:r>
              <a:rPr lang="en-US" b="0"/>
              <a:t>=negative)</a:t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> 	- the holes of the p-type semiconductor are</a:t>
            </a:r>
            <a:br>
              <a:rPr lang="en-US" b="0"/>
            </a:br>
            <a:r>
              <a:rPr lang="en-US" b="0"/>
              <a:t> 	  attracted to the Oxide surface</a:t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> 	- this causes the concentration of charge</a:t>
            </a:r>
            <a:br>
              <a:rPr lang="en-US" b="0"/>
            </a:br>
            <a:r>
              <a:rPr lang="en-US" b="0"/>
              <a:t> 	  carriers at the surface to be greater</a:t>
            </a:r>
            <a:br>
              <a:rPr lang="en-US" b="0"/>
            </a:br>
            <a:r>
              <a:rPr lang="en-US" b="0"/>
              <a:t> 	  than that of the normal concentration (N</a:t>
            </a:r>
            <a:r>
              <a:rPr lang="en-US" b="0" baseline="-25000"/>
              <a:t>A</a:t>
            </a:r>
            <a:r>
              <a:rPr lang="en-US" b="0"/>
              <a:t>)</a:t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> 	- this is called the </a:t>
            </a:r>
            <a:r>
              <a:rPr lang="en-US"/>
              <a:t>Accumulation</a:t>
            </a:r>
            <a:r>
              <a:rPr lang="en-US" b="0"/>
              <a:t> of </a:t>
            </a:r>
            <a:br>
              <a:rPr lang="en-US" b="0"/>
            </a:br>
            <a:r>
              <a:rPr lang="en-US" b="0"/>
              <a:t>             charge carriers in the semiconductor</a:t>
            </a:r>
            <a:endParaRPr lang="en-US" b="0">
              <a:solidFill>
                <a:srgbClr val="0033CC"/>
              </a:solidFill>
            </a:endParaRPr>
          </a:p>
        </p:txBody>
      </p:sp>
      <p:pic>
        <p:nvPicPr>
          <p:cNvPr id="734212" name="Picture 4" descr="MOS_accumulat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11750" y="2889250"/>
            <a:ext cx="3194050" cy="31448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MOS Under Bias</a:t>
            </a:r>
          </a:p>
        </p:txBody>
      </p:sp>
      <p:sp>
        <p:nvSpPr>
          <p:cNvPr id="736259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 wrap="none"/>
          <a:lstStyle/>
          <a:p>
            <a:pPr>
              <a:spcBef>
                <a:spcPct val="0"/>
              </a:spcBef>
            </a:pPr>
            <a:r>
              <a:rPr lang="en-US" sz="1600"/>
              <a:t>MOS Accumulation</a:t>
            </a:r>
            <a:br>
              <a:rPr lang="en-US" sz="160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>- applying a negative voltage to the metal raises its highest electron energy state by q</a:t>
            </a:r>
            <a:r>
              <a:rPr lang="en-US" b="0">
                <a:cs typeface="Arial" charset="0"/>
              </a:rPr>
              <a:t>·</a:t>
            </a:r>
            <a:r>
              <a:rPr lang="en-US" b="0"/>
              <a:t>V</a:t>
            </a:r>
            <a:r>
              <a:rPr lang="en-US" b="0" baseline="-25000"/>
              <a:t>G</a:t>
            </a:r>
            <a:br>
              <a:rPr lang="en-US" b="0" baseline="-25000"/>
            </a:br>
            <a:r>
              <a:rPr lang="en-US" b="0" baseline="-25000"/>
              <a:t/>
            </a:r>
            <a:br>
              <a:rPr lang="en-US" b="0" baseline="-25000"/>
            </a:br>
            <a:r>
              <a:rPr lang="en-US" b="0"/>
              <a:t>- the surface accumulation of energy can be reflected in the energy bands "bending up" near</a:t>
            </a:r>
            <a:br>
              <a:rPr lang="en-US" b="0"/>
            </a:br>
            <a:r>
              <a:rPr lang="en-US" b="0"/>
              <a:t>  the Oxide-Semiconductor surface</a:t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>- note also that the minority carriers (electrons) in the p-type semiconductor are pushed away from</a:t>
            </a:r>
            <a:br>
              <a:rPr lang="en-US" b="0"/>
            </a:br>
            <a:r>
              <a:rPr lang="en-US" b="0"/>
              <a:t>  the oxide surface (not shown)</a:t>
            </a:r>
            <a:endParaRPr lang="en-US" b="0">
              <a:solidFill>
                <a:srgbClr val="0033CC"/>
              </a:solidFill>
            </a:endParaRPr>
          </a:p>
        </p:txBody>
      </p:sp>
      <p:pic>
        <p:nvPicPr>
          <p:cNvPr id="736260" name="Picture 4" descr="MOS_accumulat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825" y="2960688"/>
            <a:ext cx="3194050" cy="3144837"/>
          </a:xfrm>
          <a:prstGeom prst="rect">
            <a:avLst/>
          </a:prstGeom>
          <a:noFill/>
        </p:spPr>
      </p:pic>
      <p:pic>
        <p:nvPicPr>
          <p:cNvPr id="736261" name="Picture 5" descr="kan60539_0305"/>
          <p:cNvPicPr>
            <a:picLocks noChangeAspect="1" noChangeArrowheads="1"/>
          </p:cNvPicPr>
          <p:nvPr/>
        </p:nvPicPr>
        <p:blipFill>
          <a:blip r:embed="rId4" cstate="print"/>
          <a:srcRect l="45769" t="6868"/>
          <a:stretch>
            <a:fillRect/>
          </a:stretch>
        </p:blipFill>
        <p:spPr bwMode="auto">
          <a:xfrm>
            <a:off x="1079500" y="3284538"/>
            <a:ext cx="3671888" cy="27193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MOS Under Bias</a:t>
            </a:r>
          </a:p>
        </p:txBody>
      </p:sp>
      <p:sp>
        <p:nvSpPr>
          <p:cNvPr id="738307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 wrap="none"/>
          <a:lstStyle/>
          <a:p>
            <a:pPr>
              <a:spcBef>
                <a:spcPct val="0"/>
              </a:spcBef>
            </a:pPr>
            <a:r>
              <a:rPr lang="en-US" sz="1600"/>
              <a:t>MOS Depletion</a:t>
            </a:r>
            <a:br>
              <a:rPr lang="en-US" sz="160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>2) now let's apply a </a:t>
            </a:r>
            <a:r>
              <a:rPr lang="en-US" b="0" i="1"/>
              <a:t>small </a:t>
            </a:r>
            <a:r>
              <a:rPr lang="en-US" b="0"/>
              <a:t>positive voltage to the gate</a:t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> 	- the holes of the p-type semiconductor are repelled back away from the oxide surface</a:t>
            </a:r>
            <a:r>
              <a:rPr lang="en-US" sz="800" b="0"/>
              <a:t/>
            </a:r>
            <a:br>
              <a:rPr lang="en-US" sz="800" b="0"/>
            </a:br>
            <a:r>
              <a:rPr lang="en-US" sz="800" b="0"/>
              <a:t/>
            </a:r>
            <a:br>
              <a:rPr lang="en-US" sz="800" b="0"/>
            </a:br>
            <a:r>
              <a:rPr lang="en-US" sz="800" b="0"/>
              <a:t> 	</a:t>
            </a:r>
            <a:r>
              <a:rPr lang="en-US" b="0"/>
              <a:t>- as V</a:t>
            </a:r>
            <a:r>
              <a:rPr lang="en-US" b="0" baseline="-25000"/>
              <a:t>G</a:t>
            </a:r>
            <a:r>
              <a:rPr lang="en-US" b="0"/>
              <a:t> increases, it will approach a level where there are no mobile carriers near the </a:t>
            </a:r>
            <a:br>
              <a:rPr lang="en-US" b="0"/>
            </a:br>
            <a:r>
              <a:rPr lang="en-US" b="0"/>
              <a:t> 	  Oxide-Semiconductor junction</a:t>
            </a:r>
            <a:r>
              <a:rPr lang="en-US" sz="400" b="0"/>
              <a:t/>
            </a:r>
            <a:br>
              <a:rPr lang="en-US" sz="400" b="0"/>
            </a:br>
            <a:r>
              <a:rPr lang="en-US" sz="700" b="0"/>
              <a:t/>
            </a:r>
            <a:br>
              <a:rPr lang="en-US" sz="700" b="0"/>
            </a:br>
            <a:r>
              <a:rPr lang="en-US" sz="700" b="0"/>
              <a:t> 	</a:t>
            </a:r>
            <a:r>
              <a:rPr lang="en-US" b="0"/>
              <a:t>- the region without mobile carriers is </a:t>
            </a:r>
            <a:br>
              <a:rPr lang="en-US" b="0"/>
            </a:br>
            <a:r>
              <a:rPr lang="en-US" b="0"/>
              <a:t> 	  called the </a:t>
            </a:r>
            <a:r>
              <a:rPr lang="en-US"/>
              <a:t>Depletion</a:t>
            </a:r>
            <a:r>
              <a:rPr lang="en-US" b="0"/>
              <a:t> Region</a:t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> </a:t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endParaRPr lang="en-US" b="0">
              <a:solidFill>
                <a:srgbClr val="0033CC"/>
              </a:solidFill>
            </a:endParaRPr>
          </a:p>
        </p:txBody>
      </p:sp>
      <p:pic>
        <p:nvPicPr>
          <p:cNvPr id="738308" name="Picture 4" descr="MOS_deplet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063" y="2889250"/>
            <a:ext cx="2286000" cy="3133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MOS Under Bias</a:t>
            </a:r>
          </a:p>
        </p:txBody>
      </p:sp>
      <p:sp>
        <p:nvSpPr>
          <p:cNvPr id="740355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 wrap="none"/>
          <a:lstStyle/>
          <a:p>
            <a:pPr>
              <a:spcBef>
                <a:spcPct val="0"/>
              </a:spcBef>
            </a:pPr>
            <a:r>
              <a:rPr lang="en-US" sz="1600"/>
              <a:t>MOS Depletion</a:t>
            </a:r>
            <a:br>
              <a:rPr lang="en-US" sz="160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>- the positive voltage that develops at the Oxide-Semiconductor surface bends the energy bands</a:t>
            </a:r>
            <a:br>
              <a:rPr lang="en-US" b="0"/>
            </a:br>
            <a:r>
              <a:rPr lang="en-US" b="0"/>
              <a:t>  downward to reflect the decrease in electron energy in this region.</a:t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>- the thickness of the depletion region is denoted as </a:t>
            </a:r>
            <a:r>
              <a:rPr lang="en-US" i="1"/>
              <a:t>x</a:t>
            </a:r>
            <a:r>
              <a:rPr lang="en-US" i="1" baseline="-25000"/>
              <a:t>d</a:t>
            </a:r>
            <a:r>
              <a:rPr lang="en-US" b="0"/>
              <a:t/>
            </a:r>
            <a:br>
              <a:rPr lang="en-US" b="0"/>
            </a:br>
            <a:endParaRPr lang="en-US" b="0"/>
          </a:p>
        </p:txBody>
      </p:sp>
      <p:pic>
        <p:nvPicPr>
          <p:cNvPr id="740356" name="Picture 4" descr="kan60539_0311"/>
          <p:cNvPicPr>
            <a:picLocks noChangeAspect="1" noChangeArrowheads="1"/>
          </p:cNvPicPr>
          <p:nvPr/>
        </p:nvPicPr>
        <p:blipFill>
          <a:blip r:embed="rId3" cstate="print"/>
          <a:srcRect t="3784"/>
          <a:stretch>
            <a:fillRect/>
          </a:stretch>
        </p:blipFill>
        <p:spPr bwMode="auto">
          <a:xfrm>
            <a:off x="1547813" y="3465513"/>
            <a:ext cx="3941762" cy="2217737"/>
          </a:xfrm>
          <a:prstGeom prst="rect">
            <a:avLst/>
          </a:prstGeom>
          <a:noFill/>
        </p:spPr>
      </p:pic>
      <p:pic>
        <p:nvPicPr>
          <p:cNvPr id="740357" name="Picture 5" descr="MOS_depleti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788" y="2924175"/>
            <a:ext cx="2286000" cy="3133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MOS Under Bias</a:t>
            </a:r>
          </a:p>
        </p:txBody>
      </p:sp>
      <p:sp>
        <p:nvSpPr>
          <p:cNvPr id="742403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 wrap="none"/>
          <a:lstStyle/>
          <a:p>
            <a:pPr>
              <a:spcBef>
                <a:spcPct val="0"/>
              </a:spcBef>
            </a:pPr>
            <a:r>
              <a:rPr lang="en-US" sz="1600"/>
              <a:t>MOS Depletion</a:t>
            </a:r>
            <a:br>
              <a:rPr lang="en-US" sz="160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>- the depletion depth </a:t>
            </a:r>
            <a:r>
              <a:rPr lang="en-US" i="1"/>
              <a:t>x</a:t>
            </a:r>
            <a:r>
              <a:rPr lang="en-US" i="1" baseline="-25000"/>
              <a:t>d </a:t>
            </a:r>
            <a:r>
              <a:rPr lang="en-US" b="0"/>
              <a:t>is a function of the surface potential </a:t>
            </a:r>
            <a:r>
              <a:rPr lang="en-US">
                <a:latin typeface="GreekC" pitchFamily="2" charset="0"/>
              </a:rPr>
              <a:t>∅</a:t>
            </a:r>
            <a:r>
              <a:rPr lang="en-US" baseline="-25000"/>
              <a:t>S</a:t>
            </a:r>
            <a:br>
              <a:rPr lang="en-US" baseline="-2500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>- if we model the holes as a sheet of charge parallel to the oxide surface, then the surface </a:t>
            </a:r>
            <a:br>
              <a:rPr lang="en-US" b="0"/>
            </a:br>
            <a:r>
              <a:rPr lang="en-US" b="0"/>
              <a:t>  potential (</a:t>
            </a:r>
            <a:r>
              <a:rPr lang="en-US">
                <a:latin typeface="GreekC" pitchFamily="2" charset="0"/>
              </a:rPr>
              <a:t>∅</a:t>
            </a:r>
            <a:r>
              <a:rPr lang="en-US" baseline="-25000"/>
              <a:t>S</a:t>
            </a:r>
            <a:r>
              <a:rPr lang="en-US" b="0"/>
              <a:t>) to move the charge sheet a distance </a:t>
            </a:r>
            <a:r>
              <a:rPr lang="en-US" i="1"/>
              <a:t>x</a:t>
            </a:r>
            <a:r>
              <a:rPr lang="en-US" i="1" baseline="-25000"/>
              <a:t>d </a:t>
            </a:r>
            <a:r>
              <a:rPr lang="en-US" b="0"/>
              <a:t> away can be solved using </a:t>
            </a:r>
            <a:br>
              <a:rPr lang="en-US" b="0"/>
            </a:br>
            <a:r>
              <a:rPr lang="en-US" b="0"/>
              <a:t>  the Poisson equation.</a:t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>- the solutions of interest are:</a:t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> 	1) the depth of the depletion region: 	</a:t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> 	2) the depletion region charge density:</a:t>
            </a:r>
          </a:p>
        </p:txBody>
      </p:sp>
      <p:graphicFrame>
        <p:nvGraphicFramePr>
          <p:cNvPr id="742404" name="Object 4"/>
          <p:cNvGraphicFramePr>
            <a:graphicFrameLocks noChangeAspect="1"/>
          </p:cNvGraphicFramePr>
          <p:nvPr/>
        </p:nvGraphicFramePr>
        <p:xfrm>
          <a:off x="3924300" y="3608388"/>
          <a:ext cx="1946275" cy="733425"/>
        </p:xfrm>
        <a:graphic>
          <a:graphicData uri="http://schemas.openxmlformats.org/presentationml/2006/ole">
            <p:oleObj spid="_x0000_s599042" name="Equation" r:id="rId4" imgW="1346040" imgH="507960" progId="Equation.3">
              <p:embed/>
            </p:oleObj>
          </a:graphicData>
        </a:graphic>
      </p:graphicFrame>
      <p:graphicFrame>
        <p:nvGraphicFramePr>
          <p:cNvPr id="742405" name="Object 5"/>
          <p:cNvGraphicFramePr>
            <a:graphicFrameLocks noChangeAspect="1"/>
          </p:cNvGraphicFramePr>
          <p:nvPr/>
        </p:nvGraphicFramePr>
        <p:xfrm>
          <a:off x="3132138" y="5192713"/>
          <a:ext cx="3763962" cy="422275"/>
        </p:xfrm>
        <a:graphic>
          <a:graphicData uri="http://schemas.openxmlformats.org/presentationml/2006/ole">
            <p:oleObj spid="_x0000_s599043" name="Equation" r:id="rId5" imgW="2603160" imgH="29196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4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MOS Under Bias</a:t>
            </a:r>
          </a:p>
        </p:txBody>
      </p:sp>
      <p:sp>
        <p:nvSpPr>
          <p:cNvPr id="744453" name="Rectangle 5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 wrap="none"/>
          <a:lstStyle/>
          <a:p>
            <a:pPr>
              <a:spcBef>
                <a:spcPct val="0"/>
              </a:spcBef>
            </a:pPr>
            <a:r>
              <a:rPr lang="en-US" sz="1600"/>
              <a:t>MOS Inversion</a:t>
            </a:r>
            <a:br>
              <a:rPr lang="en-US" sz="160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>3) now let's apply a </a:t>
            </a:r>
            <a:r>
              <a:rPr lang="en-US" b="0" i="1"/>
              <a:t>larger </a:t>
            </a:r>
            <a:r>
              <a:rPr lang="en-US" b="0"/>
              <a:t>positive voltage to the gate</a:t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> 	- the positive surface charge in the Oxide is strong enough to pull the minority carrier</a:t>
            </a:r>
            <a:br>
              <a:rPr lang="en-US" b="0"/>
            </a:br>
            <a:r>
              <a:rPr lang="en-US" b="0"/>
              <a:t>          	  electrons to the surface. </a:t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r>
              <a:rPr lang="en-US" sz="800" b="0"/>
              <a:t> 	</a:t>
            </a:r>
            <a:r>
              <a:rPr lang="en-US" b="0"/>
              <a:t>- this can be seen in the band diagrams by “bending” the mid-gap (or E</a:t>
            </a:r>
            <a:r>
              <a:rPr lang="en-US" b="0" baseline="-25000"/>
              <a:t>i</a:t>
            </a:r>
            <a:r>
              <a:rPr lang="en-US" b="0"/>
              <a:t>) energy at the surface</a:t>
            </a:r>
            <a:br>
              <a:rPr lang="en-US" b="0"/>
            </a:br>
            <a:r>
              <a:rPr lang="en-US" b="0"/>
              <a:t>   	  of the Oxide and semiconductor until it falls below the Fermi Level (E</a:t>
            </a:r>
            <a:r>
              <a:rPr lang="en-US" b="0" baseline="-25000"/>
              <a:t>Fp</a:t>
            </a:r>
            <a:r>
              <a:rPr lang="en-US" b="0"/>
              <a:t>)</a:t>
            </a:r>
            <a:r>
              <a:rPr lang="en-US" sz="700" b="0"/>
              <a:t/>
            </a:r>
            <a:br>
              <a:rPr lang="en-US" sz="700" b="0"/>
            </a:br>
            <a:r>
              <a:rPr lang="en-US" sz="700" b="0"/>
              <a:t/>
            </a:r>
            <a:br>
              <a:rPr lang="en-US" sz="700" b="0"/>
            </a:br>
            <a:r>
              <a:rPr lang="en-US" sz="700" b="0"/>
              <a:t> 	</a:t>
            </a:r>
            <a:r>
              <a:rPr lang="en-US" b="0"/>
              <a:t>- the n-type region created near the Oxide-Semiconductor </a:t>
            </a:r>
            <a:br>
              <a:rPr lang="en-US" b="0"/>
            </a:br>
            <a:r>
              <a:rPr lang="en-US" b="0"/>
              <a:t> 	  barrier is called the </a:t>
            </a:r>
            <a:r>
              <a:rPr lang="en-US"/>
              <a:t>Inversion </a:t>
            </a:r>
            <a:r>
              <a:rPr lang="en-US" b="0"/>
              <a:t>layer</a:t>
            </a:r>
            <a:br>
              <a:rPr lang="en-US" b="0"/>
            </a:br>
            <a:r>
              <a:rPr lang="en-US" b="0"/>
              <a:t> </a:t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endParaRPr lang="en-US" b="0">
              <a:solidFill>
                <a:srgbClr val="0033CC"/>
              </a:solidFill>
            </a:endParaRPr>
          </a:p>
        </p:txBody>
      </p:sp>
      <p:pic>
        <p:nvPicPr>
          <p:cNvPr id="744450" name="Picture 2" descr="MOS_invers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8738" y="3105150"/>
            <a:ext cx="2335212" cy="3133725"/>
          </a:xfrm>
          <a:prstGeom prst="rect">
            <a:avLst/>
          </a:prstGeom>
          <a:noFill/>
        </p:spPr>
      </p:pic>
      <p:pic>
        <p:nvPicPr>
          <p:cNvPr id="744451" name="Picture 3" descr="kan60539_0307"/>
          <p:cNvPicPr>
            <a:picLocks noChangeAspect="1" noChangeArrowheads="1"/>
          </p:cNvPicPr>
          <p:nvPr/>
        </p:nvPicPr>
        <p:blipFill>
          <a:blip r:embed="rId4" cstate="print"/>
          <a:srcRect l="46187" t="5132" b="12582"/>
          <a:stretch>
            <a:fillRect/>
          </a:stretch>
        </p:blipFill>
        <p:spPr bwMode="auto">
          <a:xfrm>
            <a:off x="1835150" y="3608388"/>
            <a:ext cx="3384550" cy="2232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Semiconductors</a:t>
            </a:r>
          </a:p>
        </p:txBody>
      </p:sp>
      <p:sp>
        <p:nvSpPr>
          <p:cNvPr id="501763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 wrap="none"/>
          <a:lstStyle/>
          <a:p>
            <a:pPr>
              <a:spcBef>
                <a:spcPct val="0"/>
              </a:spcBef>
            </a:pPr>
            <a:r>
              <a:rPr lang="en-US" sz="1600"/>
              <a:t>Charge Carriers</a:t>
            </a:r>
            <a:br>
              <a:rPr lang="en-US" sz="160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>- since we want to use Si to form electronics, we are interested in its ability to conduct current. </a:t>
            </a:r>
            <a:br>
              <a:rPr lang="en-US" b="0"/>
            </a:br>
            <a:r>
              <a:rPr lang="en-US" b="0"/>
              <a:t>  A good conductor has a high concentration of charge carriers.</a:t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>- an electron can be a charge carrier.  </a:t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>- a hole (the absence of an electron) can be a charge carrier. </a:t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>- “Intrinsic” Silicon means silicon that is pure or it has no impurities.  We sometimes called this</a:t>
            </a:r>
            <a:br>
              <a:rPr lang="en-US" b="0"/>
            </a:br>
            <a:r>
              <a:rPr lang="en-US" b="0"/>
              <a:t>   i-typed Silicon</a:t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>- Since there are no impurities, the number of charge carriers is determined by the properties</a:t>
            </a:r>
            <a:br>
              <a:rPr lang="en-US" b="0"/>
            </a:br>
            <a:r>
              <a:rPr lang="en-US" b="0"/>
              <a:t>  of the Silicon itself.</a:t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>- We can define the </a:t>
            </a:r>
            <a:r>
              <a:rPr lang="en-US"/>
              <a:t>Mobile Carrier Concentrations </a:t>
            </a:r>
            <a:r>
              <a:rPr lang="en-US" b="0"/>
              <a:t>as:</a:t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> 	n = the concentration of conducting electrons</a:t>
            </a:r>
            <a:br>
              <a:rPr lang="en-US" b="0"/>
            </a:br>
            <a:r>
              <a:rPr lang="en-US" b="0"/>
              <a:t> 	p = the concentration of conducting holes</a:t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>- these are defined per unit volume (1/cm</a:t>
            </a:r>
            <a:r>
              <a:rPr lang="en-US" b="0" baseline="30000"/>
              <a:t>3</a:t>
            </a:r>
            <a:r>
              <a:rPr lang="en-US" b="0"/>
              <a:t>)</a:t>
            </a:r>
          </a:p>
        </p:txBody>
      </p:sp>
      <p:pic>
        <p:nvPicPr>
          <p:cNvPr id="501770" name="Picture 10" descr="Si_structure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263" y="4400550"/>
            <a:ext cx="3709987" cy="16525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MOS Under Bias</a:t>
            </a:r>
          </a:p>
        </p:txBody>
      </p:sp>
      <p:sp>
        <p:nvSpPr>
          <p:cNvPr id="746499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 wrap="none"/>
          <a:lstStyle/>
          <a:p>
            <a:pPr>
              <a:spcBef>
                <a:spcPct val="0"/>
              </a:spcBef>
            </a:pPr>
            <a:r>
              <a:rPr lang="en-US" sz="1600"/>
              <a:t>MOS Inversion</a:t>
            </a:r>
            <a:br>
              <a:rPr lang="en-US" sz="160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>- this region has a higher density of minority carriers than majority carriers during inversion</a:t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>- by definition, the region is said to be “inverted” when the density of mobile electrons</a:t>
            </a:r>
            <a:br>
              <a:rPr lang="en-US" b="0"/>
            </a:br>
            <a:r>
              <a:rPr lang="en-US" b="0"/>
              <a:t>  is equal to the density of mobile holes</a:t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>- this requires that the surface potential has the same magnitude as the bulk Fermi potential,</a:t>
            </a:r>
            <a:br>
              <a:rPr lang="en-US" b="0"/>
            </a:br>
            <a:r>
              <a:rPr lang="en-US"/>
              <a:t/>
            </a:r>
            <a:br>
              <a:rPr lang="en-US"/>
            </a:br>
            <a:r>
              <a:rPr lang="en-US" b="0"/>
              <a:t>- as we increase the Gate voltage beyond inversion, more minority carriers (electrons) will be pulled</a:t>
            </a:r>
            <a:br>
              <a:rPr lang="en-US" b="0"/>
            </a:br>
            <a:r>
              <a:rPr lang="en-US" b="0"/>
              <a:t>  to the surface and increase the carrier concentration </a:t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>- however, the inversion depth does not increase past its depth at the onset of inversion:</a:t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>- this means that the </a:t>
            </a:r>
            <a:r>
              <a:rPr lang="en-US" i="1"/>
              <a:t>maximum depletion depth</a:t>
            </a:r>
            <a:r>
              <a:rPr lang="en-US"/>
              <a:t> </a:t>
            </a:r>
            <a:r>
              <a:rPr lang="en-US" b="0"/>
              <a:t>(</a:t>
            </a:r>
            <a:r>
              <a:rPr lang="en-US" b="0" i="1"/>
              <a:t>x</a:t>
            </a:r>
            <a:r>
              <a:rPr lang="en-US" b="0" i="1" baseline="-25000"/>
              <a:t>d</a:t>
            </a:r>
            <a:r>
              <a:rPr lang="en-US" sz="1200" b="0" i="1" baseline="-25000"/>
              <a:t>m</a:t>
            </a:r>
            <a:r>
              <a:rPr lang="en-US" sz="1200" b="0" i="1"/>
              <a:t>) </a:t>
            </a:r>
            <a:r>
              <a:rPr lang="en-US" b="0"/>
              <a:t>that can be achieved is given by:</a:t>
            </a:r>
            <a:r>
              <a:rPr lang="en-US" baseline="-25000"/>
              <a:t/>
            </a:r>
            <a:br>
              <a:rPr lang="en-US" baseline="-25000"/>
            </a:br>
            <a:r>
              <a:rPr lang="en-US" baseline="-25000"/>
              <a:t/>
            </a:r>
            <a:br>
              <a:rPr lang="en-US" baseline="-25000"/>
            </a:br>
            <a:r>
              <a:rPr lang="en-US" baseline="-25000"/>
              <a:t/>
            </a:r>
            <a:br>
              <a:rPr lang="en-US" baseline="-25000"/>
            </a:br>
            <a:r>
              <a:rPr lang="en-US" baseline="-25000"/>
              <a:t/>
            </a:r>
            <a:br>
              <a:rPr lang="en-US" baseline="-25000"/>
            </a:br>
            <a:r>
              <a:rPr lang="en-US" baseline="-25000"/>
              <a:t/>
            </a:r>
            <a:br>
              <a:rPr lang="en-US" baseline="-25000"/>
            </a:br>
            <a:r>
              <a:rPr lang="en-US" baseline="-25000"/>
              <a:t/>
            </a:r>
            <a:br>
              <a:rPr lang="en-US" baseline="-25000"/>
            </a:br>
            <a:r>
              <a:rPr lang="en-US" baseline="-25000"/>
              <a:t/>
            </a:r>
            <a:br>
              <a:rPr lang="en-US" baseline="-25000"/>
            </a:br>
            <a:r>
              <a:rPr lang="en-US" baseline="-25000"/>
              <a:t/>
            </a:r>
            <a:br>
              <a:rPr lang="en-US" baseline="-25000"/>
            </a:br>
            <a:r>
              <a:rPr lang="en-US" baseline="-25000"/>
              <a:t/>
            </a:r>
            <a:br>
              <a:rPr lang="en-US" baseline="-25000"/>
            </a:br>
            <a:r>
              <a:rPr lang="en-US" baseline="-25000"/>
              <a:t/>
            </a:r>
            <a:br>
              <a:rPr lang="en-US" baseline="-25000"/>
            </a:br>
            <a:r>
              <a:rPr lang="en-US" baseline="-25000"/>
              <a:t/>
            </a:r>
            <a:br>
              <a:rPr lang="en-US" baseline="-25000"/>
            </a:br>
            <a:r>
              <a:rPr lang="en-US" b="0"/>
              <a:t>- once an inversion layer is created, the electrons in the layer can be moved using an external E-field</a:t>
            </a:r>
            <a:endParaRPr lang="en-US" baseline="-25000"/>
          </a:p>
        </p:txBody>
      </p:sp>
      <p:graphicFrame>
        <p:nvGraphicFramePr>
          <p:cNvPr id="746500" name="Object 4"/>
          <p:cNvGraphicFramePr>
            <a:graphicFrameLocks noChangeAspect="1"/>
          </p:cNvGraphicFramePr>
          <p:nvPr/>
        </p:nvGraphicFramePr>
        <p:xfrm>
          <a:off x="7885113" y="3573463"/>
          <a:ext cx="788987" cy="328612"/>
        </p:xfrm>
        <a:graphic>
          <a:graphicData uri="http://schemas.openxmlformats.org/presentationml/2006/ole">
            <p:oleObj spid="_x0000_s600066" name="Equation" r:id="rId4" imgW="545760" imgH="228600" progId="Equation.3">
              <p:embed/>
            </p:oleObj>
          </a:graphicData>
        </a:graphic>
      </p:graphicFrame>
      <p:graphicFrame>
        <p:nvGraphicFramePr>
          <p:cNvPr id="746501" name="Object 5"/>
          <p:cNvGraphicFramePr>
            <a:graphicFrameLocks noChangeAspect="1"/>
          </p:cNvGraphicFramePr>
          <p:nvPr/>
        </p:nvGraphicFramePr>
        <p:xfrm>
          <a:off x="3635375" y="4545013"/>
          <a:ext cx="1743075" cy="733425"/>
        </p:xfrm>
        <a:graphic>
          <a:graphicData uri="http://schemas.openxmlformats.org/presentationml/2006/ole">
            <p:oleObj spid="_x0000_s600067" name="Equation" r:id="rId5" imgW="1206360" imgH="507960" progId="Equation.3">
              <p:embed/>
            </p:oleObj>
          </a:graphicData>
        </a:graphic>
      </p:graphicFrame>
      <p:graphicFrame>
        <p:nvGraphicFramePr>
          <p:cNvPr id="746502" name="Object 6"/>
          <p:cNvGraphicFramePr>
            <a:graphicFrameLocks noChangeAspect="1"/>
          </p:cNvGraphicFramePr>
          <p:nvPr/>
        </p:nvGraphicFramePr>
        <p:xfrm>
          <a:off x="8064500" y="2528888"/>
          <a:ext cx="276225" cy="311150"/>
        </p:xfrm>
        <a:graphic>
          <a:graphicData uri="http://schemas.openxmlformats.org/presentationml/2006/ole">
            <p:oleObj spid="_x0000_s600068" name="Equation" r:id="rId6" imgW="190440" imgH="215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MOSFET Operation</a:t>
            </a:r>
          </a:p>
        </p:txBody>
      </p:sp>
      <p:sp>
        <p:nvSpPr>
          <p:cNvPr id="379907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 wrap="none"/>
          <a:lstStyle/>
          <a:p>
            <a:pPr>
              <a:spcBef>
                <a:spcPct val="0"/>
              </a:spcBef>
            </a:pPr>
            <a:r>
              <a:rPr lang="en-US" sz="1600"/>
              <a:t>MOSFET Operation</a:t>
            </a:r>
            <a:br>
              <a:rPr lang="en-US" sz="1600"/>
            </a:br>
            <a:r>
              <a:rPr lang="en-US" sz="1600"/>
              <a:t/>
            </a:r>
            <a:br>
              <a:rPr lang="en-US" sz="1600"/>
            </a:br>
            <a:r>
              <a:rPr lang="en-US" b="0"/>
              <a:t>- we saw last time that if we have a MOS structure, we can use V</a:t>
            </a:r>
            <a:r>
              <a:rPr lang="en-US" b="0" baseline="-25000"/>
              <a:t>G </a:t>
            </a:r>
            <a:r>
              <a:rPr lang="en-US" b="0"/>
              <a:t>to alter the charge concentration</a:t>
            </a:r>
            <a:br>
              <a:rPr lang="en-US" b="0"/>
            </a:br>
            <a:r>
              <a:rPr lang="en-US" b="0"/>
              <a:t>  at the oxide-semiconductor surface:</a:t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> 	1)  Accumulation	: V</a:t>
            </a:r>
            <a:r>
              <a:rPr lang="en-US" b="0" baseline="-25000"/>
              <a:t>G</a:t>
            </a:r>
            <a:r>
              <a:rPr lang="en-US" b="0"/>
              <a:t> &lt; 0</a:t>
            </a:r>
            <a:br>
              <a:rPr lang="en-US" b="0"/>
            </a:br>
            <a:r>
              <a:rPr lang="en-US" b="0"/>
              <a:t> 			: when the majority carriers of the semiconductor</a:t>
            </a:r>
            <a:br>
              <a:rPr lang="en-US" b="0"/>
            </a:br>
            <a:r>
              <a:rPr lang="en-US" b="0"/>
              <a:t> 			  are pulled toward the oxide-Si junction</a:t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> 	2)  Depletion	: V</a:t>
            </a:r>
            <a:r>
              <a:rPr lang="en-US" b="0" baseline="-25000"/>
              <a:t>G</a:t>
            </a:r>
            <a:r>
              <a:rPr lang="en-US" b="0"/>
              <a:t> &gt; 0 (small) </a:t>
            </a:r>
            <a:br>
              <a:rPr lang="en-US" b="0"/>
            </a:br>
            <a:r>
              <a:rPr lang="en-US" b="0"/>
              <a:t> 			  when the majority carriers of the Si</a:t>
            </a:r>
            <a:br>
              <a:rPr lang="en-US" b="0"/>
            </a:br>
            <a:r>
              <a:rPr lang="en-US" b="0"/>
              <a:t> 			  are pushed away from the oxide-Si</a:t>
            </a:r>
            <a:br>
              <a:rPr lang="en-US" b="0"/>
            </a:br>
            <a:r>
              <a:rPr lang="en-US" b="0"/>
              <a:t> 			  junction until there is a region with</a:t>
            </a:r>
            <a:br>
              <a:rPr lang="en-US" b="0"/>
            </a:br>
            <a:r>
              <a:rPr lang="en-US" b="0"/>
              <a:t> 			  no mobile charge carriers</a:t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> 	3)  Inversion 	: V</a:t>
            </a:r>
            <a:r>
              <a:rPr lang="en-US" b="0" baseline="-25000"/>
              <a:t>G</a:t>
            </a:r>
            <a:r>
              <a:rPr lang="en-US" b="0"/>
              <a:t> &gt; 0 (large)</a:t>
            </a:r>
            <a:br>
              <a:rPr lang="en-US" b="0"/>
            </a:br>
            <a:r>
              <a:rPr lang="en-US" b="0"/>
              <a:t> 			: when V</a:t>
            </a:r>
            <a:r>
              <a:rPr lang="en-US" b="0" baseline="-25000"/>
              <a:t>G</a:t>
            </a:r>
            <a:r>
              <a:rPr lang="en-US" b="0"/>
              <a:t> is large enough to attract the</a:t>
            </a:r>
            <a:br>
              <a:rPr lang="en-US" b="0"/>
            </a:br>
            <a:r>
              <a:rPr lang="en-US" b="0"/>
              <a:t> 			  minority carriers to the oxide-Si junction</a:t>
            </a:r>
            <a:br>
              <a:rPr lang="en-US" b="0"/>
            </a:br>
            <a:r>
              <a:rPr lang="en-US" b="0"/>
              <a:t> 			  forming an </a:t>
            </a:r>
            <a:r>
              <a:rPr lang="en-US" b="0" i="1"/>
              <a:t>inversion layer</a:t>
            </a:r>
            <a:r>
              <a:rPr lang="en-US" b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MOSFET Operation</a:t>
            </a:r>
          </a:p>
        </p:txBody>
      </p:sp>
      <p:sp>
        <p:nvSpPr>
          <p:cNvPr id="650243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 wrap="none"/>
          <a:lstStyle/>
          <a:p>
            <a:pPr>
              <a:spcBef>
                <a:spcPct val="0"/>
              </a:spcBef>
            </a:pPr>
            <a:r>
              <a:rPr lang="en-US" sz="1600"/>
              <a:t>MOSFET Operation (p-type substrate)</a:t>
            </a:r>
            <a:br>
              <a:rPr lang="en-US" sz="1600"/>
            </a:br>
            <a:r>
              <a:rPr lang="en-US" sz="1600"/>
              <a:t/>
            </a:r>
            <a:br>
              <a:rPr lang="en-US" sz="1600"/>
            </a:br>
            <a:r>
              <a:rPr lang="en-US" b="0"/>
              <a:t>- Inversion is of special interest because we have </a:t>
            </a:r>
            <a:br>
              <a:rPr lang="en-US" b="0"/>
            </a:br>
            <a:r>
              <a:rPr lang="en-US" b="0"/>
              <a:t>  created a </a:t>
            </a:r>
            <a:r>
              <a:rPr lang="en-US" b="0" i="1"/>
              <a:t>controllable </a:t>
            </a:r>
            <a:r>
              <a:rPr lang="en-US" b="0"/>
              <a:t>n-type channel that can be</a:t>
            </a:r>
            <a:br>
              <a:rPr lang="en-US" b="0"/>
            </a:br>
            <a:r>
              <a:rPr lang="en-US" b="0"/>
              <a:t>  used to conduct current.</a:t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>- these electrons have enough energy that they can </a:t>
            </a:r>
            <a:br>
              <a:rPr lang="en-US" b="0"/>
            </a:br>
            <a:r>
              <a:rPr lang="en-US" b="0"/>
              <a:t>  be moved by an electric field </a:t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>- if we applied an E-field at both ends of this channel, </a:t>
            </a:r>
            <a:br>
              <a:rPr lang="en-US" b="0"/>
            </a:br>
            <a:r>
              <a:rPr lang="en-US" b="0"/>
              <a:t>  the electrons would move</a:t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> 	NOTE:  	In a p-type material, the holes are also charge </a:t>
            </a:r>
            <a:br>
              <a:rPr lang="en-US" b="0"/>
            </a:br>
            <a:r>
              <a:rPr lang="en-US" b="0"/>
              <a:t> 	 	carriers.  But since they exist in all parts of the</a:t>
            </a:r>
            <a:br>
              <a:rPr lang="en-US" b="0"/>
            </a:br>
            <a:r>
              <a:rPr lang="en-US" b="0"/>
              <a:t> 		Si, we can’t control where the current goes.</a:t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> 		We use the minority charge carriers in </a:t>
            </a:r>
            <a:r>
              <a:rPr lang="en-US" b="0" i="1"/>
              <a:t>inversion</a:t>
            </a:r>
            <a:r>
              <a:rPr lang="en-US" b="0"/>
              <a:t/>
            </a:r>
            <a:br>
              <a:rPr lang="en-US" b="0"/>
            </a:br>
            <a:r>
              <a:rPr lang="en-US" b="0"/>
              <a:t> 		because we can induce a channel using the</a:t>
            </a:r>
            <a:br>
              <a:rPr lang="en-US" b="0"/>
            </a:br>
            <a:r>
              <a:rPr lang="en-US" b="0"/>
              <a:t> 		MOS structure.</a:t>
            </a:r>
          </a:p>
        </p:txBody>
      </p:sp>
      <p:pic>
        <p:nvPicPr>
          <p:cNvPr id="650244" name="Picture 4" descr="MOSFET_efiel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8738" y="1160463"/>
            <a:ext cx="2203450" cy="40052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MOSFET Operation</a:t>
            </a:r>
          </a:p>
        </p:txBody>
      </p:sp>
      <p:sp>
        <p:nvSpPr>
          <p:cNvPr id="652291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 wrap="none"/>
          <a:lstStyle/>
          <a:p>
            <a:pPr>
              <a:spcBef>
                <a:spcPct val="0"/>
              </a:spcBef>
            </a:pPr>
            <a:r>
              <a:rPr lang="en-US" sz="1600" dirty="0"/>
              <a:t>MOSFET Operation (p-type substrate)</a:t>
            </a:r>
            <a:br>
              <a:rPr lang="en-US" sz="1600" dirty="0"/>
            </a:br>
            <a:r>
              <a:rPr lang="en-US" sz="1600" dirty="0"/>
              <a:t/>
            </a:r>
            <a:br>
              <a:rPr lang="en-US" sz="1600" dirty="0"/>
            </a:br>
            <a:r>
              <a:rPr lang="en-US" b="0" dirty="0"/>
              <a:t>- in order to access the channel created by inversion, we add two</a:t>
            </a:r>
            <a:br>
              <a:rPr lang="en-US" b="0" dirty="0"/>
            </a:br>
            <a:r>
              <a:rPr lang="en-US" b="0" dirty="0"/>
              <a:t>  doped regions at either end of the MOS structure</a:t>
            </a:r>
            <a:br>
              <a:rPr lang="en-US" b="0" dirty="0"/>
            </a:br>
            <a:r>
              <a:rPr lang="en-US" b="0" dirty="0"/>
              <a:t/>
            </a:r>
            <a:br>
              <a:rPr lang="en-US" b="0" dirty="0"/>
            </a:br>
            <a:r>
              <a:rPr lang="en-US" b="0" dirty="0"/>
              <a:t>- these doped regions are of the minority carrier type (i.e., n-type)</a:t>
            </a:r>
            <a:br>
              <a:rPr lang="en-US" b="0" dirty="0"/>
            </a:br>
            <a:r>
              <a:rPr lang="en-US" b="0" dirty="0"/>
              <a:t/>
            </a:r>
            <a:br>
              <a:rPr lang="en-US" b="0" dirty="0"/>
            </a:br>
            <a:r>
              <a:rPr lang="en-US" b="0" dirty="0"/>
              <a:t>- current </a:t>
            </a:r>
            <a:r>
              <a:rPr lang="en-US" b="0" i="1" dirty="0"/>
              <a:t>can </a:t>
            </a:r>
            <a:r>
              <a:rPr lang="en-US" b="0" dirty="0"/>
              <a:t>flow between these terminals if an inversion is created in the </a:t>
            </a:r>
            <a:r>
              <a:rPr lang="en-US" b="0" dirty="0" smtClean="0"/>
              <a:t>p-type </a:t>
            </a:r>
            <a:r>
              <a:rPr lang="en-US" b="0" dirty="0"/>
              <a:t>silicon by V</a:t>
            </a:r>
            <a:r>
              <a:rPr lang="en-US" b="0" baseline="-25000" dirty="0"/>
              <a:t>G</a:t>
            </a:r>
            <a:br>
              <a:rPr lang="en-US" b="0" baseline="-25000" dirty="0"/>
            </a:br>
            <a:r>
              <a:rPr lang="en-US" b="0" baseline="-25000" dirty="0"/>
              <a:t/>
            </a:r>
            <a:br>
              <a:rPr lang="en-US" b="0" baseline="-25000" dirty="0"/>
            </a:br>
            <a:r>
              <a:rPr lang="en-US" b="0" dirty="0"/>
              <a:t>- since we are controlling the flow of current with a 3</a:t>
            </a:r>
            <a:r>
              <a:rPr lang="en-US" b="0" baseline="30000" dirty="0"/>
              <a:t>rd</a:t>
            </a:r>
            <a:r>
              <a:rPr lang="en-US" b="0" dirty="0"/>
              <a:t> terminal, this becomes a “transistor”</a:t>
            </a:r>
            <a:br>
              <a:rPr lang="en-US" b="0" dirty="0"/>
            </a:br>
            <a:r>
              <a:rPr lang="en-US" b="0" dirty="0"/>
              <a:t/>
            </a:r>
            <a:br>
              <a:rPr lang="en-US" b="0" dirty="0"/>
            </a:br>
            <a:r>
              <a:rPr lang="en-US" b="0" dirty="0"/>
              <a:t>- since we use an </a:t>
            </a:r>
            <a:r>
              <a:rPr lang="en-US" b="0" i="1" dirty="0"/>
              <a:t>E-field</a:t>
            </a:r>
            <a:r>
              <a:rPr lang="en-US" b="0" dirty="0"/>
              <a:t> to control the flow, this becomes the </a:t>
            </a:r>
            <a:r>
              <a:rPr lang="en-US" dirty="0"/>
              <a:t>MOS Field Effect Transistor</a:t>
            </a:r>
          </a:p>
        </p:txBody>
      </p:sp>
      <p:pic>
        <p:nvPicPr>
          <p:cNvPr id="652293" name="Picture 5" descr="MOSFET_structure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3825" y="4076700"/>
            <a:ext cx="3849688" cy="1858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MOSFET Operation</a:t>
            </a:r>
          </a:p>
        </p:txBody>
      </p:sp>
      <p:sp>
        <p:nvSpPr>
          <p:cNvPr id="654339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 wrap="none"/>
          <a:lstStyle/>
          <a:p>
            <a:pPr>
              <a:spcBef>
                <a:spcPct val="0"/>
              </a:spcBef>
            </a:pPr>
            <a:r>
              <a:rPr lang="en-US" sz="1600"/>
              <a:t>Terminal Definition</a:t>
            </a:r>
            <a:br>
              <a:rPr lang="en-US" sz="1600"/>
            </a:br>
            <a:r>
              <a:rPr lang="en-US" b="0"/>
              <a:t/>
            </a:r>
            <a:br>
              <a:rPr lang="en-US" b="0"/>
            </a:br>
            <a:r>
              <a:rPr lang="en-US" b="0" u="sng"/>
              <a:t>Gate</a:t>
            </a:r>
            <a:r>
              <a:rPr lang="en-US" b="0"/>
              <a:t>	 	: The terminal attached to the metal of the MOS structure.</a:t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r>
              <a:rPr lang="en-US" b="0" u="sng"/>
              <a:t>Source</a:t>
            </a:r>
            <a:r>
              <a:rPr lang="en-US" b="0"/>
              <a:t>		: One of the doped regions on either side of the MOS structure.  </a:t>
            </a:r>
            <a:br>
              <a:rPr lang="en-US" b="0"/>
            </a:br>
            <a:r>
              <a:rPr lang="en-US" b="0"/>
              <a:t> 	   	  Defined as the terminal at the lower potential (vs. the Drain)</a:t>
            </a:r>
            <a:br>
              <a:rPr lang="en-US" b="0"/>
            </a:br>
            <a:r>
              <a:rPr lang="en-US" b="0"/>
              <a:t> </a:t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r>
              <a:rPr lang="en-US" b="0" u="sng"/>
              <a:t>Drain</a:t>
            </a:r>
            <a:r>
              <a:rPr lang="en-US" b="0"/>
              <a:t>		: One of the doped regions on either side of the MOS structure. </a:t>
            </a:r>
            <a:br>
              <a:rPr lang="en-US" b="0"/>
            </a:br>
            <a:r>
              <a:rPr lang="en-US" b="0"/>
              <a:t> 	  	  Defined as the terminal at the higher potential (vs. the Source) </a:t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r>
              <a:rPr lang="en-US" b="0" u="sng"/>
              <a:t>Body</a:t>
            </a:r>
            <a:r>
              <a:rPr lang="en-US" b="0"/>
              <a:t>		: The substrate</a:t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>NOTE:	we often don’t show the Body</a:t>
            </a:r>
            <a:br>
              <a:rPr lang="en-US" b="0"/>
            </a:br>
            <a:r>
              <a:rPr lang="en-US" b="0"/>
              <a:t>   	connection </a:t>
            </a:r>
          </a:p>
        </p:txBody>
      </p:sp>
      <p:pic>
        <p:nvPicPr>
          <p:cNvPr id="654341" name="Picture 5" descr="MOSFET_structure_w_term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40313" y="3176588"/>
            <a:ext cx="3846512" cy="2990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65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MOSFET Operation</a:t>
            </a:r>
          </a:p>
        </p:txBody>
      </p:sp>
      <p:sp>
        <p:nvSpPr>
          <p:cNvPr id="667652" name="Rectangle 4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 wrap="none"/>
          <a:lstStyle/>
          <a:p>
            <a:pPr>
              <a:spcBef>
                <a:spcPct val="0"/>
              </a:spcBef>
            </a:pPr>
            <a:r>
              <a:rPr lang="en-US" sz="1600"/>
              <a:t>MOSFET Dimensions</a:t>
            </a:r>
            <a:br>
              <a:rPr lang="en-US" sz="1600"/>
            </a:br>
            <a:r>
              <a:rPr lang="en-US" b="0"/>
              <a:t/>
            </a:r>
            <a:br>
              <a:rPr lang="en-US" b="0"/>
            </a:br>
            <a:r>
              <a:rPr lang="en-US" b="0" u="sng"/>
              <a:t>Length</a:t>
            </a:r>
            <a:r>
              <a:rPr lang="en-US" b="0"/>
              <a:t> 	: the length of the channel.  This is defined as the distance between the Source</a:t>
            </a:r>
            <a:br>
              <a:rPr lang="en-US" b="0"/>
            </a:br>
            <a:r>
              <a:rPr lang="en-US" b="0"/>
              <a:t> 		  and Drain diffusion regions</a:t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r>
              <a:rPr lang="en-US" b="0" u="sng"/>
              <a:t>Width</a:t>
            </a:r>
            <a:r>
              <a:rPr lang="en-US" b="0"/>
              <a:t> 		: the width of the channel.  Notice that the metal, oxide, source, and drain</a:t>
            </a:r>
            <a:br>
              <a:rPr lang="en-US" b="0"/>
            </a:br>
            <a:r>
              <a:rPr lang="en-US" b="0"/>
              <a:t> 		  each run this distance</a:t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r>
              <a:rPr lang="en-US" b="0" i="1" u="sng"/>
              <a:t>t</a:t>
            </a:r>
            <a:r>
              <a:rPr lang="en-US" b="0" i="1" u="sng" baseline="-25000"/>
              <a:t>ox</a:t>
            </a:r>
            <a:r>
              <a:rPr lang="en-US" b="0" i="1" baseline="-25000"/>
              <a:t> 		</a:t>
            </a:r>
            <a:r>
              <a:rPr lang="en-US" b="0"/>
              <a:t>: the thickness of the oxide between the metal and semiconductor</a:t>
            </a:r>
          </a:p>
        </p:txBody>
      </p:sp>
      <p:pic>
        <p:nvPicPr>
          <p:cNvPr id="667653" name="Picture 5" descr="MOSFET_structure_dimensions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35263" y="3824288"/>
            <a:ext cx="3849687" cy="1858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MOSFET Operation</a:t>
            </a:r>
          </a:p>
        </p:txBody>
      </p:sp>
      <p:sp>
        <p:nvSpPr>
          <p:cNvPr id="669699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 wrap="none"/>
          <a:lstStyle/>
          <a:p>
            <a:pPr>
              <a:spcBef>
                <a:spcPct val="0"/>
              </a:spcBef>
            </a:pPr>
            <a:r>
              <a:rPr lang="en-US" sz="1600"/>
              <a:t>MOSFET Materials</a:t>
            </a:r>
            <a:br>
              <a:rPr lang="en-US" sz="1600"/>
            </a:br>
            <a:r>
              <a:rPr lang="en-US" b="0"/>
              <a:t/>
            </a:r>
            <a:br>
              <a:rPr lang="en-US" b="0"/>
            </a:br>
            <a:r>
              <a:rPr lang="en-US" b="0" u="sng"/>
              <a:t>Metal</a:t>
            </a:r>
            <a:r>
              <a:rPr lang="en-US" b="0"/>
              <a:t> 	 	: Polysilicon.  This is a silicon that has a heavy concentration of charge</a:t>
            </a:r>
            <a:br>
              <a:rPr lang="en-US" b="0"/>
            </a:br>
            <a:r>
              <a:rPr lang="en-US" b="0"/>
              <a:t> 		  carriers.  This is put on using Chemical Vapor Deposition (CVD).  It is </a:t>
            </a:r>
            <a:br>
              <a:rPr lang="en-US" b="0"/>
            </a:br>
            <a:r>
              <a:rPr lang="en-US" b="0"/>
              <a:t>		  naturally conductive so it acts like a metal.</a:t>
            </a:r>
            <a:br>
              <a:rPr lang="en-US" b="0"/>
            </a:br>
            <a:r>
              <a:rPr lang="en-US" b="0"/>
              <a:t> </a:t>
            </a:r>
            <a:br>
              <a:rPr lang="en-US" b="0"/>
            </a:br>
            <a:r>
              <a:rPr lang="en-US" b="0" u="sng"/>
              <a:t>Oxide</a:t>
            </a:r>
            <a:r>
              <a:rPr lang="en-US" b="0"/>
              <a:t>		: Silicon-Oxide (SiO</a:t>
            </a:r>
            <a:r>
              <a:rPr lang="en-US" b="0" baseline="-25000"/>
              <a:t>2</a:t>
            </a:r>
            <a:r>
              <a:rPr lang="en-US" b="0"/>
              <a:t>).  This is an oxide that is grown by exposing the Silicon to</a:t>
            </a:r>
            <a:br>
              <a:rPr lang="en-US" b="0"/>
            </a:br>
            <a:r>
              <a:rPr lang="en-US" b="0"/>
              <a:t> 		  oxygen and then adding heat.  The oxide will grow upwards on the Silicon </a:t>
            </a:r>
            <a:br>
              <a:rPr lang="en-US" b="0"/>
            </a:br>
            <a:r>
              <a:rPr lang="en-US" b="0"/>
              <a:t> 		  surface</a:t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r>
              <a:rPr lang="en-US" b="0" u="sng"/>
              <a:t>Semiconductor</a:t>
            </a:r>
            <a:r>
              <a:rPr lang="en-US" b="0"/>
              <a:t> 	: Silicon is the most widely used semiconductor.</a:t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r>
              <a:rPr lang="en-US" b="0" u="sng"/>
              <a:t>P-type Silicon</a:t>
            </a:r>
            <a:r>
              <a:rPr lang="en-US" b="0"/>
              <a:t> 	: Silicon doped with Boron</a:t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r>
              <a:rPr lang="en-US" b="0" u="sng"/>
              <a:t>N-type Silicon</a:t>
            </a:r>
            <a:r>
              <a:rPr lang="en-US" b="0"/>
              <a:t> 	: Silicon doped with either Phosphorus or Arsenic </a:t>
            </a:r>
            <a:br>
              <a:rPr lang="en-US" b="0"/>
            </a:br>
            <a:endParaRPr lang="en-US" b="0"/>
          </a:p>
        </p:txBody>
      </p:sp>
      <p:pic>
        <p:nvPicPr>
          <p:cNvPr id="669700" name="Picture 4" descr="MOSFET_structure_dimensions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79725" y="4400550"/>
            <a:ext cx="3454400" cy="16684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38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MOSFET Operation</a:t>
            </a:r>
          </a:p>
        </p:txBody>
      </p:sp>
      <p:sp>
        <p:nvSpPr>
          <p:cNvPr id="656388" name="Rectangle 4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 wrap="none"/>
          <a:lstStyle/>
          <a:p>
            <a:pPr>
              <a:spcBef>
                <a:spcPct val="0"/>
              </a:spcBef>
            </a:pPr>
            <a:r>
              <a:rPr lang="en-US" sz="1600"/>
              <a:t>MOSFET Type</a:t>
            </a:r>
            <a:br>
              <a:rPr lang="en-US" sz="160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>- we can create a MOSFET using either a p-type or n-type substrate.  We then can move current</a:t>
            </a:r>
            <a:br>
              <a:rPr lang="en-US" b="0"/>
            </a:br>
            <a:r>
              <a:rPr lang="en-US" b="0"/>
              <a:t>  between the source and drain using the minority carriers in inversion to form the conduction channel</a:t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>- we describe the type of MOSFET by describing what material is used to form the channel</a:t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r>
              <a:rPr lang="en-US" b="0" u="sng"/>
              <a:t>N-Channel MOSFET</a:t>
            </a:r>
            <a:r>
              <a:rPr lang="en-US" b="0"/>
              <a:t>  			 	</a:t>
            </a:r>
            <a:r>
              <a:rPr lang="en-US" b="0" u="sng"/>
              <a:t>P-Channel MOSFET</a:t>
            </a:r>
            <a:br>
              <a:rPr lang="en-US" b="0" u="sng"/>
            </a:br>
            <a:r>
              <a:rPr lang="en-US" b="0"/>
              <a:t> </a:t>
            </a:r>
            <a:br>
              <a:rPr lang="en-US" b="0"/>
            </a:br>
            <a:r>
              <a:rPr lang="en-US" b="0"/>
              <a:t>- p-type Substrate 					- n-type Substrate </a:t>
            </a:r>
            <a:br>
              <a:rPr lang="en-US" b="0"/>
            </a:br>
            <a:r>
              <a:rPr lang="en-US" b="0"/>
              <a:t>- n-type Source/Drain 				- p-type Source/Drain </a:t>
            </a:r>
            <a:br>
              <a:rPr lang="en-US" b="0"/>
            </a:br>
            <a:r>
              <a:rPr lang="en-US" b="0"/>
              <a:t>- current carried in n-type channel 			- current carried in p-type channel</a:t>
            </a:r>
          </a:p>
          <a:p>
            <a:pPr>
              <a:spcBef>
                <a:spcPct val="0"/>
              </a:spcBef>
            </a:pPr>
            <a:endParaRPr lang="en-US" b="0"/>
          </a:p>
        </p:txBody>
      </p:sp>
      <p:pic>
        <p:nvPicPr>
          <p:cNvPr id="656389" name="Picture 5" descr="MOSFET_structure_ptyp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163" y="3736975"/>
            <a:ext cx="3198812" cy="2487613"/>
          </a:xfrm>
          <a:prstGeom prst="rect">
            <a:avLst/>
          </a:prstGeom>
          <a:noFill/>
        </p:spPr>
      </p:pic>
      <p:pic>
        <p:nvPicPr>
          <p:cNvPr id="656386" name="Picture 2" descr="MOSFET_structure_w_term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2163" y="3860800"/>
            <a:ext cx="2946400" cy="22907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4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MOSFET Operation</a:t>
            </a:r>
          </a:p>
        </p:txBody>
      </p:sp>
      <p:sp>
        <p:nvSpPr>
          <p:cNvPr id="658437" name="Rectangle 5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 wrap="none"/>
          <a:lstStyle/>
          <a:p>
            <a:pPr>
              <a:spcBef>
                <a:spcPct val="0"/>
              </a:spcBef>
            </a:pPr>
            <a:r>
              <a:rPr lang="en-US" sz="1600"/>
              <a:t>Enhancement vs. Depletion MOSFETS</a:t>
            </a:r>
            <a:br>
              <a:rPr lang="en-US" sz="160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r>
              <a:rPr lang="en-US" b="0" u="sng"/>
              <a:t>Enhancement Type</a:t>
            </a:r>
            <a:r>
              <a:rPr lang="en-US" b="0"/>
              <a:t>	: when a MOSFET has no conduction channel at V</a:t>
            </a:r>
            <a:r>
              <a:rPr lang="en-US" b="0" baseline="-25000"/>
              <a:t>G</a:t>
            </a:r>
            <a:r>
              <a:rPr lang="en-US" b="0"/>
              <a:t>=0v</a:t>
            </a:r>
            <a:br>
              <a:rPr lang="en-US" b="0"/>
            </a:br>
            <a:r>
              <a:rPr lang="en-US" b="0"/>
              <a:t> 			: also called </a:t>
            </a:r>
            <a:r>
              <a:rPr lang="en-US" b="0" i="1"/>
              <a:t>enhancement-mode</a:t>
            </a:r>
            <a:br>
              <a:rPr lang="en-US" b="0" i="1"/>
            </a:br>
            <a:r>
              <a:rPr lang="en-US" b="0" i="1"/>
              <a:t> 			</a:t>
            </a:r>
            <a:r>
              <a:rPr lang="en-US" b="0"/>
              <a:t>: we apply a voltage at the gate to turn </a:t>
            </a:r>
            <a:r>
              <a:rPr lang="en-US"/>
              <a:t>ON</a:t>
            </a:r>
            <a:r>
              <a:rPr lang="en-US" b="0"/>
              <a:t> the channel</a:t>
            </a:r>
            <a:r>
              <a:rPr lang="en-US" b="0" i="1"/>
              <a:t/>
            </a:r>
            <a:br>
              <a:rPr lang="en-US" b="0" i="1"/>
            </a:br>
            <a:r>
              <a:rPr lang="en-US" b="0" i="1"/>
              <a:t> 			</a:t>
            </a:r>
            <a:r>
              <a:rPr lang="en-US" b="0"/>
              <a:t>: this is used most frequently and what we will use to learn VLSI</a:t>
            </a:r>
          </a:p>
          <a:p>
            <a:pPr>
              <a:spcBef>
                <a:spcPct val="0"/>
              </a:spcBef>
            </a:pPr>
            <a:endParaRPr lang="en-US" b="0"/>
          </a:p>
          <a:p>
            <a:pPr>
              <a:spcBef>
                <a:spcPct val="0"/>
              </a:spcBef>
              <a:buFontTx/>
              <a:buNone/>
            </a:pPr>
            <a:r>
              <a:rPr lang="en-US" b="0"/>
              <a:t> 	</a:t>
            </a:r>
            <a:r>
              <a:rPr lang="en-US" b="0" u="sng"/>
              <a:t>Depletion Type</a:t>
            </a:r>
            <a:r>
              <a:rPr lang="en-US" b="0"/>
              <a:t>		: when a MOSFET </a:t>
            </a:r>
            <a:r>
              <a:rPr lang="en-US"/>
              <a:t>does have</a:t>
            </a:r>
            <a:r>
              <a:rPr lang="en-US" b="0"/>
              <a:t> a conducting channel at V</a:t>
            </a:r>
            <a:r>
              <a:rPr lang="en-US" b="0" baseline="-25000"/>
              <a:t>G</a:t>
            </a:r>
            <a:r>
              <a:rPr lang="en-US" b="0"/>
              <a:t>=0v</a:t>
            </a:r>
            <a:br>
              <a:rPr lang="en-US" b="0"/>
            </a:br>
            <a:r>
              <a:rPr lang="en-US" b="0"/>
              <a:t> 			: also called </a:t>
            </a:r>
            <a:r>
              <a:rPr lang="en-US" b="0" i="1"/>
              <a:t>depletion-mode</a:t>
            </a:r>
            <a:br>
              <a:rPr lang="en-US" b="0" i="1"/>
            </a:br>
            <a:r>
              <a:rPr lang="en-US" b="0" i="1"/>
              <a:t> 			</a:t>
            </a:r>
            <a:r>
              <a:rPr lang="en-US" b="0"/>
              <a:t>: we apply a voltage at the gate to turn </a:t>
            </a:r>
            <a:r>
              <a:rPr lang="en-US"/>
              <a:t>OFF </a:t>
            </a:r>
            <a:r>
              <a:rPr lang="en-US" b="0"/>
              <a:t>the channel</a:t>
            </a:r>
            <a:r>
              <a:rPr lang="en-US" b="0" i="1"/>
              <a:t/>
            </a:r>
            <a:br>
              <a:rPr lang="en-US" b="0" i="1"/>
            </a:br>
            <a:r>
              <a:rPr lang="en-US" b="0" i="1"/>
              <a:t> 			</a:t>
            </a:r>
            <a:r>
              <a:rPr lang="en-US" b="0"/>
              <a:t>: we won’t use this type of transistor for now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b="0"/>
              <a:t/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> 	Note:  We will learn VLSI circuits using enhancement-type, n-channel MOSFETS.  </a:t>
            </a:r>
            <a:br>
              <a:rPr lang="en-US" b="0"/>
            </a:br>
            <a:r>
              <a:rPr lang="en-US" b="0"/>
              <a:t>  	           All of the principles apply directly to Depletion-type MOSFETs as well as</a:t>
            </a:r>
            <a:br>
              <a:rPr lang="en-US" b="0"/>
            </a:br>
            <a:r>
              <a:rPr lang="en-US" b="0"/>
              <a:t> 	           p-channel MOSFETs.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MOSFET Operation</a:t>
            </a:r>
          </a:p>
        </p:txBody>
      </p:sp>
      <p:sp>
        <p:nvSpPr>
          <p:cNvPr id="660483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 wrap="none"/>
          <a:lstStyle/>
          <a:p>
            <a:pPr>
              <a:spcBef>
                <a:spcPct val="0"/>
              </a:spcBef>
            </a:pPr>
            <a:r>
              <a:rPr lang="en-US" sz="1600"/>
              <a:t>MOSFET Symbols</a:t>
            </a:r>
            <a:br>
              <a:rPr lang="en-US" sz="160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>- there are multiple symbols for enhancement-type MOSFETs that can be used </a:t>
            </a:r>
          </a:p>
        </p:txBody>
      </p:sp>
      <p:pic>
        <p:nvPicPr>
          <p:cNvPr id="660484" name="Picture 4" descr="kan60539_0309"/>
          <p:cNvPicPr>
            <a:picLocks noChangeAspect="1" noChangeArrowheads="1"/>
          </p:cNvPicPr>
          <p:nvPr/>
        </p:nvPicPr>
        <p:blipFill>
          <a:blip r:embed="rId3" cstate="print"/>
          <a:srcRect t="9296" r="54231"/>
          <a:stretch>
            <a:fillRect/>
          </a:stretch>
        </p:blipFill>
        <p:spPr bwMode="auto">
          <a:xfrm>
            <a:off x="1117600" y="4668838"/>
            <a:ext cx="2232025" cy="1409700"/>
          </a:xfrm>
          <a:prstGeom prst="rect">
            <a:avLst/>
          </a:prstGeom>
          <a:noFill/>
        </p:spPr>
      </p:pic>
      <p:pic>
        <p:nvPicPr>
          <p:cNvPr id="660485" name="Picture 5" descr="kan60539_0309"/>
          <p:cNvPicPr>
            <a:picLocks noChangeAspect="1" noChangeArrowheads="1"/>
          </p:cNvPicPr>
          <p:nvPr/>
        </p:nvPicPr>
        <p:blipFill>
          <a:blip r:embed="rId3" cstate="print"/>
          <a:srcRect l="50195" t="9296"/>
          <a:stretch>
            <a:fillRect/>
          </a:stretch>
        </p:blipFill>
        <p:spPr bwMode="auto">
          <a:xfrm>
            <a:off x="5618163" y="4668838"/>
            <a:ext cx="2428875" cy="1409700"/>
          </a:xfrm>
          <a:prstGeom prst="rect">
            <a:avLst/>
          </a:prstGeom>
          <a:noFill/>
        </p:spPr>
      </p:pic>
      <p:pic>
        <p:nvPicPr>
          <p:cNvPr id="660486" name="Picture 6" descr="MOSFET_structure_ptyp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00675" y="1989138"/>
            <a:ext cx="3198813" cy="2487612"/>
          </a:xfrm>
          <a:prstGeom prst="rect">
            <a:avLst/>
          </a:prstGeom>
          <a:noFill/>
        </p:spPr>
      </p:pic>
      <p:pic>
        <p:nvPicPr>
          <p:cNvPr id="660487" name="Picture 7" descr="MOSFET_structure_w_term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8675" y="2112963"/>
            <a:ext cx="2946400" cy="22907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Semiconductors</a:t>
            </a:r>
          </a:p>
        </p:txBody>
      </p:sp>
      <p:sp>
        <p:nvSpPr>
          <p:cNvPr id="508931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 wrap="none"/>
          <a:lstStyle/>
          <a:p>
            <a:pPr>
              <a:spcBef>
                <a:spcPct val="0"/>
              </a:spcBef>
            </a:pPr>
            <a:r>
              <a:rPr lang="en-US" sz="1600"/>
              <a:t>Charge Carriers</a:t>
            </a:r>
            <a:br>
              <a:rPr lang="en-US" sz="160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> - Intrinsic Silicon has a carrier concentration of : </a:t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> 	</a:t>
            </a:r>
            <a:r>
              <a:rPr lang="en-US" b="0" i="1"/>
              <a:t>n</a:t>
            </a:r>
            <a:r>
              <a:rPr lang="en-US" b="0" i="1" baseline="-25000"/>
              <a:t>i</a:t>
            </a:r>
            <a:r>
              <a:rPr lang="en-US" b="0"/>
              <a:t> = 1.45 x 10</a:t>
            </a:r>
            <a:r>
              <a:rPr lang="en-US" b="0" baseline="30000"/>
              <a:t>10</a:t>
            </a:r>
            <a:r>
              <a:rPr lang="en-US" b="0"/>
              <a:t> cm-3</a:t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>- notice the units are “carriers per cubic centimeter”</a:t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>- notice that we give the subscript “i” to indicate “intrinsic”</a:t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>- this value is dependant on temperature and is defined above at T=300 K (i.e., room temperature)</a:t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>- there are about 5x10</a:t>
            </a:r>
            <a:r>
              <a:rPr lang="en-US" b="0" baseline="30000"/>
              <a:t>22</a:t>
            </a:r>
            <a:r>
              <a:rPr lang="en-US" b="0"/>
              <a:t> Atoms of Silicon per cubic centimeter in a perfect intrinsic lattice</a:t>
            </a:r>
          </a:p>
        </p:txBody>
      </p:sp>
      <p:pic>
        <p:nvPicPr>
          <p:cNvPr id="508935" name="Picture 7" descr="Si_ni_cub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8538" y="3752850"/>
            <a:ext cx="3709987" cy="16525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57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MOSFET Operation</a:t>
            </a:r>
          </a:p>
        </p:txBody>
      </p:sp>
      <p:sp>
        <p:nvSpPr>
          <p:cNvPr id="664580" name="Rectangle 4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 wrap="none"/>
          <a:lstStyle/>
          <a:p>
            <a:pPr>
              <a:spcBef>
                <a:spcPct val="0"/>
              </a:spcBef>
            </a:pPr>
            <a:r>
              <a:rPr lang="en-US" sz="1600"/>
              <a:t>Terminal Voltages</a:t>
            </a:r>
            <a:br>
              <a:rPr lang="en-US" sz="160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>- all voltages in a MOSFET are defined relative to the Source terminal</a:t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> 	V</a:t>
            </a:r>
            <a:r>
              <a:rPr lang="en-US" b="0" baseline="-25000"/>
              <a:t>GS</a:t>
            </a:r>
            <a:r>
              <a:rPr lang="en-US" b="0"/>
              <a:t>	 	: Gate to Source Voltage</a:t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> 	V</a:t>
            </a:r>
            <a:r>
              <a:rPr lang="en-US" b="0" baseline="-25000"/>
              <a:t>DS</a:t>
            </a:r>
            <a:r>
              <a:rPr lang="en-US" b="0"/>
              <a:t>	 	: Drain to Source Voltage</a:t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> 	V</a:t>
            </a:r>
            <a:r>
              <a:rPr lang="en-US" b="0" baseline="-25000"/>
              <a:t>BS</a:t>
            </a:r>
            <a:r>
              <a:rPr lang="en-US" b="0"/>
              <a:t>	 	: Body to Source Voltage</a:t>
            </a:r>
            <a:br>
              <a:rPr lang="en-US" b="0"/>
            </a:br>
            <a:endParaRPr lang="en-US" b="0"/>
          </a:p>
        </p:txBody>
      </p:sp>
      <p:pic>
        <p:nvPicPr>
          <p:cNvPr id="664578" name="Picture 2" descr="MOSFET_structure_w_term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92613" y="3573463"/>
            <a:ext cx="3132137" cy="2435225"/>
          </a:xfrm>
          <a:prstGeom prst="rect">
            <a:avLst/>
          </a:prstGeom>
          <a:noFill/>
        </p:spPr>
      </p:pic>
      <p:pic>
        <p:nvPicPr>
          <p:cNvPr id="664581" name="Picture 5" descr="kan60539_0309"/>
          <p:cNvPicPr>
            <a:picLocks noChangeAspect="1" noChangeArrowheads="1"/>
          </p:cNvPicPr>
          <p:nvPr/>
        </p:nvPicPr>
        <p:blipFill>
          <a:blip r:embed="rId4" cstate="print"/>
          <a:srcRect t="9296" r="84505" b="32788"/>
          <a:stretch>
            <a:fillRect/>
          </a:stretch>
        </p:blipFill>
        <p:spPr bwMode="auto">
          <a:xfrm>
            <a:off x="2592388" y="4473575"/>
            <a:ext cx="755650" cy="9001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77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MOSFET Operation Under Bias</a:t>
            </a:r>
          </a:p>
        </p:txBody>
      </p:sp>
      <p:sp>
        <p:nvSpPr>
          <p:cNvPr id="672772" name="Rectangle 4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 wrap="none"/>
          <a:lstStyle/>
          <a:p>
            <a:pPr>
              <a:spcBef>
                <a:spcPct val="0"/>
              </a:spcBef>
            </a:pPr>
            <a:r>
              <a:rPr lang="en-US" sz="1600"/>
              <a:t>MOSFET under Bias (Depletion) </a:t>
            </a:r>
            <a:br>
              <a:rPr lang="en-US" sz="160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>- let’s begin with an n-channel, enhancement-type MOSFET</a:t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>- we bias the Source, Drain, and Body to 0v</a:t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>- we apply a </a:t>
            </a:r>
            <a:r>
              <a:rPr lang="en-US" b="0" i="1"/>
              <a:t>small </a:t>
            </a:r>
            <a:r>
              <a:rPr lang="en-US" b="0"/>
              <a:t>positive voltage to the gate, V</a:t>
            </a:r>
            <a:r>
              <a:rPr lang="en-US" b="0" baseline="-25000"/>
              <a:t>GS</a:t>
            </a:r>
            <a:r>
              <a:rPr lang="en-US" b="0"/>
              <a:t> &gt; 0 (small) </a:t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>- this creates a </a:t>
            </a:r>
            <a:r>
              <a:rPr lang="en-US" b="0" i="1"/>
              <a:t>depletion region</a:t>
            </a:r>
            <a:r>
              <a:rPr lang="en-US" b="0"/>
              <a:t> beneath the Gate, Source, and Drain that is void of all charge carriers</a:t>
            </a:r>
            <a:br>
              <a:rPr lang="en-US" b="0"/>
            </a:br>
            <a:endParaRPr lang="en-US" b="0"/>
          </a:p>
        </p:txBody>
      </p:sp>
      <p:pic>
        <p:nvPicPr>
          <p:cNvPr id="672774" name="Picture 6" descr="MOSFET_oper_depletion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2988" y="3176588"/>
            <a:ext cx="6943725" cy="2905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MOSFET Operation Under Bias</a:t>
            </a:r>
          </a:p>
        </p:txBody>
      </p:sp>
      <p:sp>
        <p:nvSpPr>
          <p:cNvPr id="674819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 wrap="none"/>
          <a:lstStyle/>
          <a:p>
            <a:pPr>
              <a:spcBef>
                <a:spcPct val="0"/>
              </a:spcBef>
            </a:pPr>
            <a:r>
              <a:rPr lang="en-US" sz="1600"/>
              <a:t>MOSFET under Bias (Inversion)</a:t>
            </a:r>
            <a:br>
              <a:rPr lang="en-US" sz="160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>- as V</a:t>
            </a:r>
            <a:r>
              <a:rPr lang="en-US" b="0" baseline="-25000"/>
              <a:t>GS</a:t>
            </a:r>
            <a:r>
              <a:rPr lang="en-US" b="0"/>
              <a:t> gets larger, it will form an </a:t>
            </a:r>
            <a:r>
              <a:rPr lang="en-US" b="0" i="1"/>
              <a:t>inversion layer </a:t>
            </a:r>
            <a:r>
              <a:rPr lang="en-US" b="0"/>
              <a:t>beneath the Gate oxide by attracting the minority</a:t>
            </a:r>
            <a:br>
              <a:rPr lang="en-US" b="0"/>
            </a:br>
            <a:r>
              <a:rPr lang="en-US" b="0"/>
              <a:t>  carriers in the substrate to the oxide-Si surface.</a:t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>- when the surface potential of the gate reaches the bulk Fermi potential, </a:t>
            </a:r>
            <a:br>
              <a:rPr lang="en-US" b="0"/>
            </a:br>
            <a:r>
              <a:rPr lang="en-US" b="0"/>
              <a:t>  the surface inversion will be established and an n-channel will form</a:t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>- this channel forms a path between the Source and Drain</a:t>
            </a:r>
          </a:p>
        </p:txBody>
      </p:sp>
      <p:pic>
        <p:nvPicPr>
          <p:cNvPr id="674821" name="Picture 5" descr="MOSFET_oper_inversion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550" y="3213100"/>
            <a:ext cx="6934200" cy="2922588"/>
          </a:xfrm>
          <a:prstGeom prst="rect">
            <a:avLst/>
          </a:prstGeom>
          <a:noFill/>
        </p:spPr>
      </p:pic>
      <p:graphicFrame>
        <p:nvGraphicFramePr>
          <p:cNvPr id="674824" name="Object 8"/>
          <p:cNvGraphicFramePr>
            <a:graphicFrameLocks noChangeAspect="1"/>
          </p:cNvGraphicFramePr>
          <p:nvPr/>
        </p:nvGraphicFramePr>
        <p:xfrm>
          <a:off x="6551613" y="2097088"/>
          <a:ext cx="788987" cy="328612"/>
        </p:xfrm>
        <a:graphic>
          <a:graphicData uri="http://schemas.openxmlformats.org/presentationml/2006/ole">
            <p:oleObj spid="_x0000_s601090" name="Equation" r:id="rId5" imgW="54576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Threshold Voltage</a:t>
            </a:r>
          </a:p>
        </p:txBody>
      </p:sp>
      <p:sp>
        <p:nvSpPr>
          <p:cNvPr id="723971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 wrap="none"/>
          <a:lstStyle/>
          <a:p>
            <a:pPr>
              <a:spcBef>
                <a:spcPct val="0"/>
              </a:spcBef>
            </a:pPr>
            <a:r>
              <a:rPr lang="en-US" sz="1600"/>
              <a:t>MOSFET under Bias (Inversion)</a:t>
            </a:r>
            <a:br>
              <a:rPr lang="en-US" sz="160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>- as V</a:t>
            </a:r>
            <a:r>
              <a:rPr lang="en-US" b="0" baseline="-25000"/>
              <a:t>GS</a:t>
            </a:r>
            <a:r>
              <a:rPr lang="en-US" b="0"/>
              <a:t> gets larger, it will form an </a:t>
            </a:r>
            <a:r>
              <a:rPr lang="en-US" b="0" i="1"/>
              <a:t>inversion layer </a:t>
            </a:r>
            <a:r>
              <a:rPr lang="en-US" b="0"/>
              <a:t>beneath the Gate oxide by attracting the minority</a:t>
            </a:r>
            <a:br>
              <a:rPr lang="en-US" b="0"/>
            </a:br>
            <a:r>
              <a:rPr lang="en-US" b="0"/>
              <a:t>  carriers in the substrate to the oxide-Si surface.</a:t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>- when the surface potential of the gate reaches the bulk Fermi potential, </a:t>
            </a:r>
            <a:br>
              <a:rPr lang="en-US" b="0"/>
            </a:br>
            <a:r>
              <a:rPr lang="en-US" b="0"/>
              <a:t>  the surface inversion will be established and an n-channel will form</a:t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>- this channel forms a path between the Source and Drain</a:t>
            </a:r>
          </a:p>
        </p:txBody>
      </p:sp>
      <p:pic>
        <p:nvPicPr>
          <p:cNvPr id="723972" name="Picture 4" descr="MOSFET_oper_inversion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550" y="3213100"/>
            <a:ext cx="6934200" cy="2922588"/>
          </a:xfrm>
          <a:prstGeom prst="rect">
            <a:avLst/>
          </a:prstGeom>
          <a:noFill/>
        </p:spPr>
      </p:pic>
      <p:graphicFrame>
        <p:nvGraphicFramePr>
          <p:cNvPr id="723973" name="Object 5"/>
          <p:cNvGraphicFramePr>
            <a:graphicFrameLocks noChangeAspect="1"/>
          </p:cNvGraphicFramePr>
          <p:nvPr/>
        </p:nvGraphicFramePr>
        <p:xfrm>
          <a:off x="6551613" y="2097088"/>
          <a:ext cx="788987" cy="328612"/>
        </p:xfrm>
        <a:graphic>
          <a:graphicData uri="http://schemas.openxmlformats.org/presentationml/2006/ole">
            <p:oleObj spid="_x0000_s602114" name="Equation" r:id="rId5" imgW="54576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Threshold Voltage</a:t>
            </a:r>
          </a:p>
        </p:txBody>
      </p:sp>
      <p:sp>
        <p:nvSpPr>
          <p:cNvPr id="677891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 wrap="none"/>
          <a:lstStyle/>
          <a:p>
            <a:pPr>
              <a:spcBef>
                <a:spcPct val="0"/>
              </a:spcBef>
            </a:pPr>
            <a:r>
              <a:rPr lang="en-US" sz="1600"/>
              <a:t>MOSFET under Bias (Inversion)</a:t>
            </a:r>
            <a:br>
              <a:rPr lang="en-US" sz="160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>- we are very interested when an inversion channel forms because it represents when the </a:t>
            </a:r>
            <a:br>
              <a:rPr lang="en-US" b="0"/>
            </a:br>
            <a:r>
              <a:rPr lang="en-US" b="0"/>
              <a:t>  transistor is ON</a:t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>- we define the Gate-Source voltage (V</a:t>
            </a:r>
            <a:r>
              <a:rPr lang="en-US" b="0" baseline="-25000"/>
              <a:t>GS</a:t>
            </a:r>
            <a:r>
              <a:rPr lang="en-US" b="0"/>
              <a:t>) necessary to cause inversion the </a:t>
            </a:r>
            <a:r>
              <a:rPr lang="en-US" i="1"/>
              <a:t>Threshold Voltage </a:t>
            </a:r>
            <a:r>
              <a:rPr lang="en-US" b="0"/>
              <a:t>(V</a:t>
            </a:r>
            <a:r>
              <a:rPr lang="en-US" b="0" baseline="-25000"/>
              <a:t>T0</a:t>
            </a:r>
            <a:r>
              <a:rPr lang="en-US" b="0"/>
              <a:t>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b="0"/>
              <a:t/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> 	when 	V</a:t>
            </a:r>
            <a:r>
              <a:rPr lang="en-US" b="0" baseline="-25000"/>
              <a:t>GS</a:t>
            </a:r>
            <a:r>
              <a:rPr lang="en-US" b="0"/>
              <a:t> &lt; V</a:t>
            </a:r>
            <a:r>
              <a:rPr lang="en-US" b="0" baseline="-25000"/>
              <a:t>T0</a:t>
            </a:r>
            <a:r>
              <a:rPr lang="en-US" b="0"/>
              <a:t>		there is no channel so no current can flow between</a:t>
            </a:r>
            <a:br>
              <a:rPr lang="en-US" b="0"/>
            </a:br>
            <a:r>
              <a:rPr lang="en-US" b="0"/>
              <a:t> 				the Source and Drain terminals</a:t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> 	when 	V</a:t>
            </a:r>
            <a:r>
              <a:rPr lang="en-US" b="0" baseline="-25000"/>
              <a:t>GS</a:t>
            </a:r>
            <a:r>
              <a:rPr lang="en-US" b="0"/>
              <a:t> </a:t>
            </a:r>
            <a:r>
              <a:rPr lang="en-US" b="0" u="sng"/>
              <a:t>&gt;</a:t>
            </a:r>
            <a:r>
              <a:rPr lang="en-US" b="0"/>
              <a:t> V</a:t>
            </a:r>
            <a:r>
              <a:rPr lang="en-US" b="0" baseline="-25000"/>
              <a:t>T0</a:t>
            </a:r>
            <a:r>
              <a:rPr lang="en-US" b="0"/>
              <a:t>		an inversion channel is formed so current can flow between</a:t>
            </a:r>
            <a:br>
              <a:rPr lang="en-US" b="0"/>
            </a:br>
            <a:r>
              <a:rPr lang="en-US" b="0"/>
              <a:t> 				the Source and Drain terminals</a:t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> NOTE:  We are only establishing the </a:t>
            </a:r>
            <a:r>
              <a:rPr lang="en-US" b="0" i="1"/>
              <a:t>channel </a:t>
            </a:r>
            <a:r>
              <a:rPr lang="en-US" b="0"/>
              <a:t>for current to flow between the Drain and Source.</a:t>
            </a:r>
            <a:br>
              <a:rPr lang="en-US" b="0"/>
            </a:br>
            <a:r>
              <a:rPr lang="en-US" b="0"/>
              <a:t> 	  We still have not provided the necessary V</a:t>
            </a:r>
            <a:r>
              <a:rPr lang="en-US" b="0" baseline="-25000"/>
              <a:t>DS</a:t>
            </a:r>
            <a:r>
              <a:rPr lang="en-US" b="0"/>
              <a:t> voltage in order to induce the current.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b="0"/>
              <a:t/>
            </a:r>
            <a:br>
              <a:rPr lang="en-US" b="0"/>
            </a:br>
            <a:r>
              <a:rPr lang="en-US" b="0"/>
              <a:t>- just as in the MOS inversion, increasing V</a:t>
            </a:r>
            <a:r>
              <a:rPr lang="en-US" b="0" baseline="-25000"/>
              <a:t>GS</a:t>
            </a:r>
            <a:r>
              <a:rPr lang="en-US" b="0"/>
              <a:t> beyond V</a:t>
            </a:r>
            <a:r>
              <a:rPr lang="en-US" b="0" baseline="-25000"/>
              <a:t>TO</a:t>
            </a:r>
            <a:r>
              <a:rPr lang="en-US" b="0"/>
              <a:t> does not increase the surface potential</a:t>
            </a:r>
            <a:br>
              <a:rPr lang="en-US" b="0"/>
            </a:br>
            <a:r>
              <a:rPr lang="en-US" b="0"/>
              <a:t>  or depletion region depth beyond their values at the onset of inversion.</a:t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>  It does however increase the concentration of charge carriers in the inversion channel.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Threshold Voltage</a:t>
            </a:r>
          </a:p>
        </p:txBody>
      </p:sp>
      <p:sp>
        <p:nvSpPr>
          <p:cNvPr id="679939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 wrap="none"/>
          <a:lstStyle/>
          <a:p>
            <a:pPr>
              <a:spcBef>
                <a:spcPct val="0"/>
              </a:spcBef>
            </a:pPr>
            <a:r>
              <a:rPr lang="en-US" sz="1600"/>
              <a:t>Threshold Voltage</a:t>
            </a:r>
            <a:br>
              <a:rPr lang="en-US" sz="160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>- the threshold voltage depends on the following:</a:t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> 	1)  the work function difference between the Gate and the Channel</a:t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> 	2)  the gate voltage necessary to change the surface potential</a:t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> 	3)  the gate voltage component to offset the depletion region charge  </a:t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> 	4)  the gate voltage necessary to offset the fixed charges in the </a:t>
            </a:r>
            <a:br>
              <a:rPr lang="en-US" b="0"/>
            </a:br>
            <a:r>
              <a:rPr lang="en-US" b="0"/>
              <a:t> 	     Gate-Oxide and Si-Oxide junction</a:t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>- putting this all together gives us the expression for the threshold voltage at </a:t>
            </a:r>
            <a:r>
              <a:rPr lang="en-US" i="1"/>
              <a:t>Zero Substrate Voltage</a:t>
            </a:r>
          </a:p>
        </p:txBody>
      </p:sp>
      <p:graphicFrame>
        <p:nvGraphicFramePr>
          <p:cNvPr id="679940" name="Object 4"/>
          <p:cNvGraphicFramePr>
            <a:graphicFrameLocks noChangeAspect="1"/>
          </p:cNvGraphicFramePr>
          <p:nvPr/>
        </p:nvGraphicFramePr>
        <p:xfrm>
          <a:off x="2987675" y="5084763"/>
          <a:ext cx="2679700" cy="620712"/>
        </p:xfrm>
        <a:graphic>
          <a:graphicData uri="http://schemas.openxmlformats.org/presentationml/2006/ole">
            <p:oleObj spid="_x0000_s603138" name="Equation" r:id="rId4" imgW="1854000" imgH="431640" progId="Equation.3">
              <p:embed/>
            </p:oleObj>
          </a:graphicData>
        </a:graphic>
      </p:graphicFrame>
      <p:graphicFrame>
        <p:nvGraphicFramePr>
          <p:cNvPr id="679941" name="Object 5"/>
          <p:cNvGraphicFramePr>
            <a:graphicFrameLocks noChangeAspect="1"/>
          </p:cNvGraphicFramePr>
          <p:nvPr/>
        </p:nvGraphicFramePr>
        <p:xfrm>
          <a:off x="7272338" y="1881188"/>
          <a:ext cx="439737" cy="328612"/>
        </p:xfrm>
        <a:graphic>
          <a:graphicData uri="http://schemas.openxmlformats.org/presentationml/2006/ole">
            <p:oleObj spid="_x0000_s603139" name="Equation" r:id="rId5" imgW="304560" imgH="228600" progId="Equation.3">
              <p:embed/>
            </p:oleObj>
          </a:graphicData>
        </a:graphic>
      </p:graphicFrame>
      <p:graphicFrame>
        <p:nvGraphicFramePr>
          <p:cNvPr id="679942" name="Object 6"/>
          <p:cNvGraphicFramePr>
            <a:graphicFrameLocks noChangeAspect="1"/>
          </p:cNvGraphicFramePr>
          <p:nvPr/>
        </p:nvGraphicFramePr>
        <p:xfrm>
          <a:off x="7272338" y="2528888"/>
          <a:ext cx="477837" cy="309562"/>
        </p:xfrm>
        <a:graphic>
          <a:graphicData uri="http://schemas.openxmlformats.org/presentationml/2006/ole">
            <p:oleObj spid="_x0000_s603140" name="Equation" r:id="rId6" imgW="330120" imgH="215640" progId="Equation.3">
              <p:embed/>
            </p:oleObj>
          </a:graphicData>
        </a:graphic>
      </p:graphicFrame>
      <p:graphicFrame>
        <p:nvGraphicFramePr>
          <p:cNvPr id="679943" name="Object 7"/>
          <p:cNvGraphicFramePr>
            <a:graphicFrameLocks noChangeAspect="1"/>
          </p:cNvGraphicFramePr>
          <p:nvPr/>
        </p:nvGraphicFramePr>
        <p:xfrm>
          <a:off x="7308850" y="3033713"/>
          <a:ext cx="439738" cy="620712"/>
        </p:xfrm>
        <a:graphic>
          <a:graphicData uri="http://schemas.openxmlformats.org/presentationml/2006/ole">
            <p:oleObj spid="_x0000_s603141" name="Equation" r:id="rId7" imgW="304560" imgH="431640" progId="Equation.3">
              <p:embed/>
            </p:oleObj>
          </a:graphicData>
        </a:graphic>
      </p:graphicFrame>
      <p:graphicFrame>
        <p:nvGraphicFramePr>
          <p:cNvPr id="679944" name="Object 8"/>
          <p:cNvGraphicFramePr>
            <a:graphicFrameLocks noChangeAspect="1"/>
          </p:cNvGraphicFramePr>
          <p:nvPr/>
        </p:nvGraphicFramePr>
        <p:xfrm>
          <a:off x="7343775" y="3716338"/>
          <a:ext cx="403225" cy="620712"/>
        </p:xfrm>
        <a:graphic>
          <a:graphicData uri="http://schemas.openxmlformats.org/presentationml/2006/ole">
            <p:oleObj spid="_x0000_s603142" name="Equation" r:id="rId8" imgW="279360" imgH="431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Threshold Voltage</a:t>
            </a:r>
          </a:p>
        </p:txBody>
      </p:sp>
      <p:sp>
        <p:nvSpPr>
          <p:cNvPr id="681987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 wrap="none"/>
          <a:lstStyle/>
          <a:p>
            <a:pPr>
              <a:spcBef>
                <a:spcPct val="0"/>
              </a:spcBef>
            </a:pPr>
            <a:r>
              <a:rPr lang="en-US" sz="1600"/>
              <a:t>Threshold Voltage with Non-Zero Substrate Bias</a:t>
            </a:r>
            <a:br>
              <a:rPr lang="en-US" sz="160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>- sometimes we can't guarantee that the substrate will be zero at all points of the IC:</a:t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>- when a potential develops in the substrate, it pushes the Source terminal of the MOSFET to a</a:t>
            </a:r>
            <a:br>
              <a:rPr lang="en-US" b="0"/>
            </a:br>
            <a:r>
              <a:rPr lang="en-US" b="0"/>
              <a:t>  higher potential.  We typically describe this as V</a:t>
            </a:r>
            <a:r>
              <a:rPr lang="en-US" b="0" baseline="-25000"/>
              <a:t>SB </a:t>
            </a:r>
            <a:r>
              <a:rPr lang="en-US" b="0"/>
              <a:t>(instead of V</a:t>
            </a:r>
            <a:r>
              <a:rPr lang="en-US" b="0" baseline="-25000"/>
              <a:t>BS</a:t>
            </a:r>
            <a:r>
              <a:rPr lang="en-US" b="0"/>
              <a:t>)</a:t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>- to predict the effect of a substrate bias voltage (V</a:t>
            </a:r>
            <a:r>
              <a:rPr lang="en-US" b="0" baseline="-25000"/>
              <a:t>SB</a:t>
            </a:r>
            <a:r>
              <a:rPr lang="en-US" b="0"/>
              <a:t>), we must alter the expression</a:t>
            </a:r>
            <a:br>
              <a:rPr lang="en-US" b="0"/>
            </a:br>
            <a:r>
              <a:rPr lang="en-US" b="0"/>
              <a:t>  for the depletion charge density term:</a:t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>- this changes the expression for the Threshold Voltage to:</a:t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endParaRPr lang="en-US" i="1" baseline="-25000"/>
          </a:p>
        </p:txBody>
      </p:sp>
      <p:graphicFrame>
        <p:nvGraphicFramePr>
          <p:cNvPr id="681988" name="Object 4"/>
          <p:cNvGraphicFramePr>
            <a:graphicFrameLocks noChangeAspect="1"/>
          </p:cNvGraphicFramePr>
          <p:nvPr/>
        </p:nvGraphicFramePr>
        <p:xfrm>
          <a:off x="2843213" y="4400550"/>
          <a:ext cx="2570162" cy="620713"/>
        </p:xfrm>
        <a:graphic>
          <a:graphicData uri="http://schemas.openxmlformats.org/presentationml/2006/ole">
            <p:oleObj spid="_x0000_s604162" name="Equation" r:id="rId4" imgW="1777680" imgH="431640" progId="Equation.3">
              <p:embed/>
            </p:oleObj>
          </a:graphicData>
        </a:graphic>
      </p:graphicFrame>
      <p:graphicFrame>
        <p:nvGraphicFramePr>
          <p:cNvPr id="681993" name="Object 9"/>
          <p:cNvGraphicFramePr>
            <a:graphicFrameLocks noChangeAspect="1"/>
          </p:cNvGraphicFramePr>
          <p:nvPr/>
        </p:nvGraphicFramePr>
        <p:xfrm>
          <a:off x="3562350" y="3284538"/>
          <a:ext cx="1062038" cy="620712"/>
        </p:xfrm>
        <a:graphic>
          <a:graphicData uri="http://schemas.openxmlformats.org/presentationml/2006/ole">
            <p:oleObj spid="_x0000_s604163" name="Equation" r:id="rId5" imgW="736560" imgH="431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Threshold Voltage</a:t>
            </a:r>
          </a:p>
        </p:txBody>
      </p:sp>
      <p:sp>
        <p:nvSpPr>
          <p:cNvPr id="684035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 wrap="none"/>
          <a:lstStyle/>
          <a:p>
            <a:pPr>
              <a:spcBef>
                <a:spcPct val="0"/>
              </a:spcBef>
            </a:pPr>
            <a:r>
              <a:rPr lang="en-US" sz="1600"/>
              <a:t>Threshold Voltage with Non-Zero Substrate Bias cont…</a:t>
            </a:r>
            <a:br>
              <a:rPr lang="en-US" sz="160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>- </a:t>
            </a:r>
            <a:r>
              <a:rPr lang="en-US"/>
              <a:t>V</a:t>
            </a:r>
            <a:r>
              <a:rPr lang="en-US" baseline="-25000"/>
              <a:t>T0</a:t>
            </a:r>
            <a:r>
              <a:rPr lang="en-US" b="0" baseline="-25000"/>
              <a:t> </a:t>
            </a:r>
            <a:r>
              <a:rPr lang="en-US" b="0"/>
              <a:t>is hard to predict due to uncertainties in the doping concentrations during fabrication.  </a:t>
            </a:r>
            <a:br>
              <a:rPr lang="en-US" b="0"/>
            </a:br>
            <a:r>
              <a:rPr lang="en-US" b="0"/>
              <a:t>  As a result, V</a:t>
            </a:r>
            <a:r>
              <a:rPr lang="en-US" b="0" baseline="-25000"/>
              <a:t>T0</a:t>
            </a:r>
            <a:r>
              <a:rPr lang="en-US" b="0"/>
              <a:t> is measured instead of calculated. </a:t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>- this means for a typical transistor, it is a given quantity</a:t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>- however, the non-zero Substrate Bias is a quantity that still must be considered.</a:t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>- we want to get an expression for V</a:t>
            </a:r>
            <a:r>
              <a:rPr lang="en-US" b="0" baseline="-25000"/>
              <a:t>T</a:t>
            </a:r>
            <a:r>
              <a:rPr lang="en-US" b="0"/>
              <a:t> that includes V</a:t>
            </a:r>
            <a:r>
              <a:rPr lang="en-US" b="0" baseline="-25000"/>
              <a:t>T0</a:t>
            </a:r>
            <a:r>
              <a:rPr lang="en-US" b="0"/>
              <a:t> (a given) </a:t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> 			</a:t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>- the depletion charge density is a function of the material and the substrate bias: </a:t>
            </a:r>
            <a:endParaRPr lang="en-US" i="1" baseline="-25000"/>
          </a:p>
        </p:txBody>
      </p:sp>
      <p:graphicFrame>
        <p:nvGraphicFramePr>
          <p:cNvPr id="684039" name="Object 7"/>
          <p:cNvGraphicFramePr>
            <a:graphicFrameLocks noChangeAspect="1"/>
          </p:cNvGraphicFramePr>
          <p:nvPr/>
        </p:nvGraphicFramePr>
        <p:xfrm>
          <a:off x="1565275" y="3500438"/>
          <a:ext cx="5140325" cy="620712"/>
        </p:xfrm>
        <a:graphic>
          <a:graphicData uri="http://schemas.openxmlformats.org/presentationml/2006/ole">
            <p:oleObj spid="_x0000_s605186" name="Equation" r:id="rId4" imgW="3555720" imgH="431640" progId="Equation.3">
              <p:embed/>
            </p:oleObj>
          </a:graphicData>
        </a:graphic>
      </p:graphicFrame>
      <p:graphicFrame>
        <p:nvGraphicFramePr>
          <p:cNvPr id="684040" name="Object 8"/>
          <p:cNvGraphicFramePr>
            <a:graphicFrameLocks noChangeAspect="1"/>
          </p:cNvGraphicFramePr>
          <p:nvPr/>
        </p:nvGraphicFramePr>
        <p:xfrm>
          <a:off x="1644650" y="4905375"/>
          <a:ext cx="4752975" cy="693738"/>
        </p:xfrm>
        <a:graphic>
          <a:graphicData uri="http://schemas.openxmlformats.org/presentationml/2006/ole">
            <p:oleObj spid="_x0000_s605187" name="Equation" r:id="rId5" imgW="3288960" imgH="4824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Threshold Voltage</a:t>
            </a:r>
          </a:p>
        </p:txBody>
      </p:sp>
      <p:sp>
        <p:nvSpPr>
          <p:cNvPr id="686083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 wrap="none"/>
          <a:lstStyle/>
          <a:p>
            <a:pPr>
              <a:spcBef>
                <a:spcPct val="0"/>
              </a:spcBef>
            </a:pPr>
            <a:r>
              <a:rPr lang="en-US" sz="1600"/>
              <a:t>Threshold Voltage with Non-Zero Substrate Bias cont…</a:t>
            </a:r>
            <a:br>
              <a:rPr lang="en-US" sz="160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>- we can separate the material dependant term into its own parameter separate from V</a:t>
            </a:r>
            <a:r>
              <a:rPr lang="en-US" b="0" baseline="-25000"/>
              <a:t>SB</a:t>
            </a:r>
            <a:r>
              <a:rPr lang="en-US" b="0"/>
              <a:t/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>  where      is called the </a:t>
            </a:r>
            <a:r>
              <a:rPr lang="en-US" i="1"/>
              <a:t>substrate-bias </a:t>
            </a:r>
            <a:r>
              <a:rPr lang="en-US" b="0"/>
              <a:t>or </a:t>
            </a:r>
            <a:r>
              <a:rPr lang="en-US" i="1"/>
              <a:t>body-effect </a:t>
            </a:r>
            <a:r>
              <a:rPr lang="en-US" b="0"/>
              <a:t>coefficient</a:t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>- this leaves our complete expression for threshold voltage as:</a:t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> 			</a:t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>- a few notes on this expression:</a:t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> 						</a:t>
            </a:r>
            <a:br>
              <a:rPr lang="en-US" b="0"/>
            </a:br>
            <a:r>
              <a:rPr lang="en-US" b="0"/>
              <a:t> 	1) in an n-channel, the following signs apply:</a:t>
            </a:r>
            <a:br>
              <a:rPr lang="en-US" b="0"/>
            </a:br>
            <a:r>
              <a:rPr lang="en-US" b="0"/>
              <a:t> 	2) in a p-channel, the following signs apply</a:t>
            </a:r>
          </a:p>
        </p:txBody>
      </p:sp>
      <p:graphicFrame>
        <p:nvGraphicFramePr>
          <p:cNvPr id="686085" name="Object 5"/>
          <p:cNvGraphicFramePr>
            <a:graphicFrameLocks noChangeAspect="1"/>
          </p:cNvGraphicFramePr>
          <p:nvPr/>
        </p:nvGraphicFramePr>
        <p:xfrm>
          <a:off x="2484438" y="3681413"/>
          <a:ext cx="3430587" cy="420687"/>
        </p:xfrm>
        <a:graphic>
          <a:graphicData uri="http://schemas.openxmlformats.org/presentationml/2006/ole">
            <p:oleObj spid="_x0000_s606210" name="Equation" r:id="rId4" imgW="2374560" imgH="291960" progId="Equation.3">
              <p:embed/>
            </p:oleObj>
          </a:graphicData>
        </a:graphic>
      </p:graphicFrame>
      <p:graphicFrame>
        <p:nvGraphicFramePr>
          <p:cNvPr id="686086" name="Object 6"/>
          <p:cNvGraphicFramePr>
            <a:graphicFrameLocks noChangeAspect="1"/>
          </p:cNvGraphicFramePr>
          <p:nvPr/>
        </p:nvGraphicFramePr>
        <p:xfrm>
          <a:off x="3232150" y="1916113"/>
          <a:ext cx="1577975" cy="693737"/>
        </p:xfrm>
        <a:graphic>
          <a:graphicData uri="http://schemas.openxmlformats.org/presentationml/2006/ole">
            <p:oleObj spid="_x0000_s606211" name="Equation" r:id="rId5" imgW="1091880" imgH="482400" progId="Equation.3">
              <p:embed/>
            </p:oleObj>
          </a:graphicData>
        </a:graphic>
      </p:graphicFrame>
      <p:graphicFrame>
        <p:nvGraphicFramePr>
          <p:cNvPr id="686087" name="Object 7"/>
          <p:cNvGraphicFramePr>
            <a:graphicFrameLocks noChangeAspect="1"/>
          </p:cNvGraphicFramePr>
          <p:nvPr/>
        </p:nvGraphicFramePr>
        <p:xfrm>
          <a:off x="6011863" y="4760913"/>
          <a:ext cx="1100137" cy="973137"/>
        </p:xfrm>
        <a:graphic>
          <a:graphicData uri="http://schemas.openxmlformats.org/presentationml/2006/ole">
            <p:oleObj spid="_x0000_s606212" name="Equation" r:id="rId6" imgW="761760" imgH="672840" progId="Equation.3">
              <p:embed/>
            </p:oleObj>
          </a:graphicData>
        </a:graphic>
      </p:graphicFrame>
      <p:graphicFrame>
        <p:nvGraphicFramePr>
          <p:cNvPr id="686088" name="Object 8"/>
          <p:cNvGraphicFramePr>
            <a:graphicFrameLocks noChangeAspect="1"/>
          </p:cNvGraphicFramePr>
          <p:nvPr/>
        </p:nvGraphicFramePr>
        <p:xfrm>
          <a:off x="1476375" y="2781300"/>
          <a:ext cx="184150" cy="236538"/>
        </p:xfrm>
        <a:graphic>
          <a:graphicData uri="http://schemas.openxmlformats.org/presentationml/2006/ole">
            <p:oleObj spid="_x0000_s606213" name="Equation" r:id="rId7" imgW="126720" imgH="1648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Threshold Voltage</a:t>
            </a:r>
          </a:p>
        </p:txBody>
      </p:sp>
      <p:sp>
        <p:nvSpPr>
          <p:cNvPr id="688131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 wrap="none"/>
          <a:lstStyle/>
          <a:p>
            <a:pPr>
              <a:spcBef>
                <a:spcPct val="0"/>
              </a:spcBef>
            </a:pPr>
            <a:r>
              <a:rPr lang="en-US" sz="1600"/>
              <a:t>Threshold Voltage with Non-Zero Substrate Bias cont…</a:t>
            </a:r>
            <a:br>
              <a:rPr lang="en-US" sz="160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>- the following plot shows an example of threshold dependence on substrate bias for an</a:t>
            </a:r>
            <a:br>
              <a:rPr lang="en-US" b="0"/>
            </a:br>
            <a:r>
              <a:rPr lang="en-US" b="0"/>
              <a:t>  enhancement-type, n-channel MOSFET</a:t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>- the threshold voltage increases with Substrate bias.  This means as noise gets on the substrate, it</a:t>
            </a:r>
            <a:br>
              <a:rPr lang="en-US" b="0"/>
            </a:br>
            <a:r>
              <a:rPr lang="en-US" b="0"/>
              <a:t>  takes more energy to create the channel in the MOSFET.  This is a BAD thing…</a:t>
            </a:r>
            <a:endParaRPr lang="en-US" i="1" baseline="-25000"/>
          </a:p>
        </p:txBody>
      </p:sp>
      <p:graphicFrame>
        <p:nvGraphicFramePr>
          <p:cNvPr id="688132" name="Object 4"/>
          <p:cNvGraphicFramePr>
            <a:graphicFrameLocks noChangeAspect="1"/>
          </p:cNvGraphicFramePr>
          <p:nvPr/>
        </p:nvGraphicFramePr>
        <p:xfrm>
          <a:off x="2555875" y="2205038"/>
          <a:ext cx="3430588" cy="420687"/>
        </p:xfrm>
        <a:graphic>
          <a:graphicData uri="http://schemas.openxmlformats.org/presentationml/2006/ole">
            <p:oleObj spid="_x0000_s607234" name="Equation" r:id="rId4" imgW="2374560" imgH="291960" progId="Equation.3">
              <p:embed/>
            </p:oleObj>
          </a:graphicData>
        </a:graphic>
      </p:graphicFrame>
      <p:pic>
        <p:nvPicPr>
          <p:cNvPr id="688135" name="Picture 7" descr="kan60539_ex030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79725" y="2960688"/>
            <a:ext cx="3184525" cy="2149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Semiconductors</a:t>
            </a:r>
          </a:p>
        </p:txBody>
      </p:sp>
      <p:sp>
        <p:nvSpPr>
          <p:cNvPr id="510979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 wrap="none"/>
          <a:lstStyle/>
          <a:p>
            <a:pPr>
              <a:spcBef>
                <a:spcPct val="0"/>
              </a:spcBef>
            </a:pPr>
            <a:r>
              <a:rPr lang="en-US" sz="1600"/>
              <a:t>Charge Carriers</a:t>
            </a:r>
            <a:br>
              <a:rPr lang="en-US" sz="160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> - The equilibrium of the carriers in a semiconductor always follows the </a:t>
            </a:r>
            <a:r>
              <a:rPr lang="en-US"/>
              <a:t>Mass Action Law</a:t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r>
              <a:rPr lang="en-US" b="0"/>
              <a:t>- this means there is an equal number of p and n charge carriers in intrinsic Silicon</a:t>
            </a:r>
            <a:r>
              <a:rPr lang="en-US"/>
              <a:t/>
            </a:r>
            <a:br>
              <a:rPr lang="en-US"/>
            </a:br>
            <a:endParaRPr lang="en-US"/>
          </a:p>
          <a:p>
            <a:pPr>
              <a:spcBef>
                <a:spcPct val="0"/>
              </a:spcBef>
            </a:pPr>
            <a:r>
              <a:rPr lang="en-US" sz="1600"/>
              <a:t>Electrons vs. Holes</a:t>
            </a:r>
            <a:r>
              <a:rPr lang="en-US" b="0"/>
              <a:t> </a:t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>- electrons have a charge of </a:t>
            </a:r>
            <a:r>
              <a:rPr lang="en-US" b="0" i="1"/>
              <a:t>q</a:t>
            </a:r>
            <a:r>
              <a:rPr lang="en-US" b="0"/>
              <a:t>=-1.6x10</a:t>
            </a:r>
            <a:r>
              <a:rPr lang="en-US" b="0" baseline="30000"/>
              <a:t>-19</a:t>
            </a:r>
            <a:r>
              <a:rPr lang="en-US" b="0"/>
              <a:t> Coulomb (C)</a:t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>- holes are the “absence” of electrons in an orbital </a:t>
            </a:r>
            <a:br>
              <a:rPr lang="en-US" b="0"/>
            </a:br>
            <a:r>
              <a:rPr lang="en-US" b="0"/>
              <a:t>  of an atom.  When an electron moves out of an </a:t>
            </a:r>
            <a:br>
              <a:rPr lang="en-US" b="0"/>
            </a:br>
            <a:r>
              <a:rPr lang="en-US" b="0"/>
              <a:t>  orbital, it leaves a void (or hole).  This hole </a:t>
            </a:r>
            <a:br>
              <a:rPr lang="en-US" b="0"/>
            </a:br>
            <a:r>
              <a:rPr lang="en-US" b="0"/>
              <a:t>  can “accept” another electron</a:t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>- as electrons move from atom to atom, the holes </a:t>
            </a:r>
            <a:br>
              <a:rPr lang="en-US" b="0"/>
            </a:br>
            <a:r>
              <a:rPr lang="en-US" b="0"/>
              <a:t>  effectively move in the opposite direction and give </a:t>
            </a:r>
            <a:br>
              <a:rPr lang="en-US" b="0"/>
            </a:br>
            <a:r>
              <a:rPr lang="en-US" b="0"/>
              <a:t>  the impression of a positive charge moving</a:t>
            </a:r>
          </a:p>
        </p:txBody>
      </p:sp>
      <p:pic>
        <p:nvPicPr>
          <p:cNvPr id="510985" name="Picture 9" descr="elec_hole_movemen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9700" y="3116263"/>
            <a:ext cx="3587750" cy="2779712"/>
          </a:xfrm>
          <a:prstGeom prst="rect">
            <a:avLst/>
          </a:prstGeom>
          <a:noFill/>
        </p:spPr>
      </p:pic>
      <p:graphicFrame>
        <p:nvGraphicFramePr>
          <p:cNvPr id="510980" name="Object 4"/>
          <p:cNvGraphicFramePr>
            <a:graphicFrameLocks noChangeAspect="1"/>
          </p:cNvGraphicFramePr>
          <p:nvPr/>
        </p:nvGraphicFramePr>
        <p:xfrm>
          <a:off x="3816350" y="1808163"/>
          <a:ext cx="877888" cy="366712"/>
        </p:xfrm>
        <a:graphic>
          <a:graphicData uri="http://schemas.openxmlformats.org/presentationml/2006/ole">
            <p:oleObj spid="_x0000_s510980" name="Equation" r:id="rId5" imgW="609480" imgH="2538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MOSFET I-V Characteristics </a:t>
            </a:r>
          </a:p>
        </p:txBody>
      </p:sp>
      <p:sp>
        <p:nvSpPr>
          <p:cNvPr id="690179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 wrap="none"/>
          <a:lstStyle/>
          <a:p>
            <a:pPr>
              <a:spcBef>
                <a:spcPct val="0"/>
              </a:spcBef>
            </a:pPr>
            <a:r>
              <a:rPr lang="en-US" sz="1600"/>
              <a:t>MOSFET I-V Characteristics</a:t>
            </a:r>
            <a:br>
              <a:rPr lang="en-US" sz="160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>- we have seen how the Gate-to-Source voltage (V</a:t>
            </a:r>
            <a:r>
              <a:rPr lang="en-US" b="0" baseline="-25000"/>
              <a:t>GS</a:t>
            </a:r>
            <a:r>
              <a:rPr lang="en-US" b="0"/>
              <a:t>) induces a channel between the Source and </a:t>
            </a:r>
            <a:br>
              <a:rPr lang="en-US" b="0"/>
            </a:br>
            <a:r>
              <a:rPr lang="en-US" b="0"/>
              <a:t>  Drain for current to flow through</a:t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>- this current is denoted </a:t>
            </a:r>
            <a:r>
              <a:rPr lang="en-US"/>
              <a:t>I</a:t>
            </a:r>
            <a:r>
              <a:rPr lang="en-US" baseline="-25000"/>
              <a:t>DS</a:t>
            </a:r>
            <a:br>
              <a:rPr lang="en-US" baseline="-25000"/>
            </a:br>
            <a:r>
              <a:rPr lang="en-US" baseline="-25000"/>
              <a:t/>
            </a:r>
            <a:br>
              <a:rPr lang="en-US" baseline="-25000"/>
            </a:br>
            <a:r>
              <a:rPr lang="en-US" b="0"/>
              <a:t>- remember that this current doesn't flow unless a potential exists between V</a:t>
            </a:r>
            <a:r>
              <a:rPr lang="en-US" b="0" baseline="-25000"/>
              <a:t>D</a:t>
            </a:r>
            <a:r>
              <a:rPr lang="en-US" b="0"/>
              <a:t> and V</a:t>
            </a:r>
            <a:r>
              <a:rPr lang="en-US" b="0" baseline="-25000"/>
              <a:t>S</a:t>
            </a:r>
            <a:r>
              <a:rPr lang="en-US" b="0"/>
              <a:t/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>- the voltage that controls the current flow is denoted as </a:t>
            </a:r>
            <a:r>
              <a:rPr lang="en-US"/>
              <a:t>V</a:t>
            </a:r>
            <a:r>
              <a:rPr lang="en-US" baseline="-25000"/>
              <a:t>DS</a:t>
            </a:r>
            <a:r>
              <a:rPr lang="en-US"/>
              <a:t/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r>
              <a:rPr lang="en-US" b="0"/>
              <a:t>- once again, we start by applying a small voltage and watching how I</a:t>
            </a:r>
            <a:r>
              <a:rPr lang="en-US" b="0" baseline="-25000"/>
              <a:t>DS</a:t>
            </a:r>
            <a:r>
              <a:rPr lang="en-US" b="0"/>
              <a:t> responds</a:t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>- notice that now we actually have two control variables that effect the current flow, </a:t>
            </a:r>
            <a:r>
              <a:rPr lang="en-US"/>
              <a:t>V</a:t>
            </a:r>
            <a:r>
              <a:rPr lang="en-US" baseline="-25000"/>
              <a:t>GS</a:t>
            </a:r>
            <a:r>
              <a:rPr lang="en-US"/>
              <a:t> </a:t>
            </a:r>
            <a:r>
              <a:rPr lang="en-US" b="0"/>
              <a:t>and </a:t>
            </a:r>
            <a:r>
              <a:rPr lang="en-US"/>
              <a:t>V</a:t>
            </a:r>
            <a:r>
              <a:rPr lang="en-US" baseline="-25000"/>
              <a:t>DS</a:t>
            </a:r>
            <a:br>
              <a:rPr lang="en-US" baseline="-25000"/>
            </a:br>
            <a:r>
              <a:rPr lang="en-US" b="0" baseline="-25000"/>
              <a:t> </a:t>
            </a:r>
            <a:r>
              <a:rPr lang="en-US" b="0"/>
              <a:t/>
            </a:r>
            <a:br>
              <a:rPr lang="en-US" b="0"/>
            </a:br>
            <a:r>
              <a:rPr lang="en-US" b="0"/>
              <a:t>- this is typical operating behavior for a 3-terminal device or </a:t>
            </a:r>
            <a:r>
              <a:rPr lang="en-US" b="0" i="1"/>
              <a:t>transistor</a:t>
            </a:r>
            <a:br>
              <a:rPr lang="en-US" b="0" i="1"/>
            </a:br>
            <a:r>
              <a:rPr lang="en-US" b="0" i="1"/>
              <a:t/>
            </a:r>
            <a:br>
              <a:rPr lang="en-US" b="0" i="1"/>
            </a:br>
            <a:r>
              <a:rPr lang="en-US" b="0"/>
              <a:t>- we can use an enhancement n-channel MOSFET to understand the IV characteristics and then</a:t>
            </a:r>
            <a:br>
              <a:rPr lang="en-US" b="0"/>
            </a:br>
            <a:r>
              <a:rPr lang="en-US" b="0"/>
              <a:t>  directly apply them to p-channel and depletion-type devices</a:t>
            </a:r>
            <a:endParaRPr lang="en-US" b="0" baseline="-25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MOSFET I-V Characteristics </a:t>
            </a:r>
          </a:p>
        </p:txBody>
      </p:sp>
      <p:sp>
        <p:nvSpPr>
          <p:cNvPr id="695299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 wrap="none"/>
          <a:lstStyle/>
          <a:p>
            <a:pPr>
              <a:spcBef>
                <a:spcPct val="0"/>
              </a:spcBef>
            </a:pPr>
            <a:r>
              <a:rPr lang="en-US" sz="1600"/>
              <a:t>MOSFET I-V Characteristics : Cutoff Region</a:t>
            </a:r>
            <a:br>
              <a:rPr lang="en-US" sz="160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>- when V</a:t>
            </a:r>
            <a:r>
              <a:rPr lang="en-US" b="0" baseline="-25000"/>
              <a:t>GS</a:t>
            </a:r>
            <a:r>
              <a:rPr lang="en-US" b="0"/>
              <a:t> &lt; V</a:t>
            </a:r>
            <a:r>
              <a:rPr lang="en-US" b="0" baseline="-25000"/>
              <a:t>T</a:t>
            </a:r>
            <a:r>
              <a:rPr lang="en-US" b="0"/>
              <a:t>, there is no channel formed between the Drain and Source and hence I</a:t>
            </a:r>
            <a:r>
              <a:rPr lang="en-US" b="0" baseline="-25000"/>
              <a:t>DS</a:t>
            </a:r>
            <a:r>
              <a:rPr lang="en-US" b="0"/>
              <a:t>=0 A</a:t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>- this region is called the </a:t>
            </a:r>
            <a:r>
              <a:rPr lang="en-US" b="0" i="1"/>
              <a:t>Cutoff Region</a:t>
            </a:r>
            <a:br>
              <a:rPr lang="en-US" b="0" i="1"/>
            </a:br>
            <a:r>
              <a:rPr lang="en-US" b="0" i="1"/>
              <a:t/>
            </a:r>
            <a:br>
              <a:rPr lang="en-US" b="0" i="1"/>
            </a:br>
            <a:r>
              <a:rPr lang="en-US" b="0"/>
              <a:t>- this region of operation is when the Transistor is OFF </a:t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endParaRPr lang="en-US" b="0" baseline="-25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MOSFET I-V Characteristics </a:t>
            </a:r>
          </a:p>
        </p:txBody>
      </p:sp>
      <p:sp>
        <p:nvSpPr>
          <p:cNvPr id="693251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 wrap="none"/>
          <a:lstStyle/>
          <a:p>
            <a:pPr>
              <a:spcBef>
                <a:spcPct val="0"/>
              </a:spcBef>
            </a:pPr>
            <a:r>
              <a:rPr lang="en-US" sz="1600"/>
              <a:t>MOSFET I-V Characteristics : Linear Region</a:t>
            </a:r>
            <a:br>
              <a:rPr lang="en-US" sz="160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>- When V</a:t>
            </a:r>
            <a:r>
              <a:rPr lang="en-US" b="0" baseline="-25000"/>
              <a:t>GS </a:t>
            </a:r>
            <a:r>
              <a:rPr lang="en-US" b="0"/>
              <a:t>&gt; V</a:t>
            </a:r>
            <a:r>
              <a:rPr lang="en-US" b="0" baseline="-25000"/>
              <a:t>T</a:t>
            </a:r>
            <a:r>
              <a:rPr lang="en-US" b="0"/>
              <a:t>, a channel is formed.  I</a:t>
            </a:r>
            <a:r>
              <a:rPr lang="en-US" b="0" baseline="-25000"/>
              <a:t>DS</a:t>
            </a:r>
            <a:r>
              <a:rPr lang="en-US" b="0"/>
              <a:t> is dependant on the V</a:t>
            </a:r>
            <a:r>
              <a:rPr lang="en-US" b="0" baseline="-25000"/>
              <a:t>DS</a:t>
            </a:r>
            <a:r>
              <a:rPr lang="en-US" b="0"/>
              <a:t> voltage</a:t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>- When V</a:t>
            </a:r>
            <a:r>
              <a:rPr lang="en-US" b="0" baseline="-25000"/>
              <a:t>DS </a:t>
            </a:r>
            <a:r>
              <a:rPr lang="en-US" b="0"/>
              <a:t>= 0v, no current flows</a:t>
            </a:r>
            <a:endParaRPr lang="en-US" b="0" baseline="-25000"/>
          </a:p>
        </p:txBody>
      </p:sp>
      <p:pic>
        <p:nvPicPr>
          <p:cNvPr id="693253" name="Picture 5" descr="MOS_IV_IDS_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50938" y="2744788"/>
            <a:ext cx="6427787" cy="29225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MOSFET I-V Characteristics </a:t>
            </a:r>
          </a:p>
        </p:txBody>
      </p:sp>
      <p:sp>
        <p:nvSpPr>
          <p:cNvPr id="697347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 wrap="none"/>
          <a:lstStyle/>
          <a:p>
            <a:pPr>
              <a:spcBef>
                <a:spcPct val="0"/>
              </a:spcBef>
            </a:pPr>
            <a:r>
              <a:rPr lang="en-US" sz="1600"/>
              <a:t>MOSFET I-V Characteristics : Linear Region</a:t>
            </a:r>
            <a:br>
              <a:rPr lang="en-US" sz="160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>- If V</a:t>
            </a:r>
            <a:r>
              <a:rPr lang="en-US" b="0" baseline="-25000"/>
              <a:t>GS </a:t>
            </a:r>
            <a:r>
              <a:rPr lang="en-US" b="0"/>
              <a:t>&gt; V</a:t>
            </a:r>
            <a:r>
              <a:rPr lang="en-US" b="0" baseline="-25000"/>
              <a:t>T</a:t>
            </a:r>
            <a:r>
              <a:rPr lang="en-US" b="0"/>
              <a:t> and V</a:t>
            </a:r>
            <a:r>
              <a:rPr lang="en-US" b="0" baseline="-25000"/>
              <a:t>DS </a:t>
            </a:r>
            <a:r>
              <a:rPr lang="en-US" b="0"/>
              <a:t>&gt; 0, then a current will flow from the Drain to Source (I</a:t>
            </a:r>
            <a:r>
              <a:rPr lang="en-US" b="0" baseline="-25000"/>
              <a:t>DS</a:t>
            </a:r>
            <a:r>
              <a:rPr lang="en-US" b="0"/>
              <a:t>)</a:t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>- the MOSFET operates like a voltage controlled resistor which yields a </a:t>
            </a:r>
            <a:r>
              <a:rPr lang="en-US" b="0" i="1"/>
              <a:t>linear</a:t>
            </a:r>
            <a:r>
              <a:rPr lang="en-US" b="0"/>
              <a:t> relationship</a:t>
            </a:r>
            <a:br>
              <a:rPr lang="en-US" b="0"/>
            </a:br>
            <a:r>
              <a:rPr lang="en-US" b="0"/>
              <a:t>  between the applied voltage (V</a:t>
            </a:r>
            <a:r>
              <a:rPr lang="en-US" b="0" baseline="-25000"/>
              <a:t>DS</a:t>
            </a:r>
            <a:r>
              <a:rPr lang="en-US" b="0"/>
              <a:t>) and the resulting current (I</a:t>
            </a:r>
            <a:r>
              <a:rPr lang="en-US" b="0" baseline="-25000"/>
              <a:t>DS</a:t>
            </a:r>
            <a:r>
              <a:rPr lang="en-US" b="0"/>
              <a:t>)</a:t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>- for this reason, this mode of operation is called the </a:t>
            </a:r>
            <a:r>
              <a:rPr lang="en-US" i="1"/>
              <a:t>Linear Region</a:t>
            </a:r>
            <a:br>
              <a:rPr lang="en-US" i="1"/>
            </a:br>
            <a:r>
              <a:rPr lang="en-US" i="1"/>
              <a:t/>
            </a:r>
            <a:br>
              <a:rPr lang="en-US" i="1"/>
            </a:br>
            <a:r>
              <a:rPr lang="en-US" b="0"/>
              <a:t>- this region is also sometimes called the </a:t>
            </a:r>
            <a:r>
              <a:rPr lang="en-US" b="0" i="1"/>
              <a:t>triode region </a:t>
            </a:r>
            <a:r>
              <a:rPr lang="en-US" b="0"/>
              <a:t>(we'll use the term "linear")</a:t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>- V</a:t>
            </a:r>
            <a:r>
              <a:rPr lang="en-US" b="0" baseline="-25000"/>
              <a:t>DS</a:t>
            </a:r>
            <a:r>
              <a:rPr lang="en-US" b="0"/>
              <a:t> can increase up to a point where the current ceases to increase linearly (saturation)</a:t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>- we denote the highest voltage that V</a:t>
            </a:r>
            <a:r>
              <a:rPr lang="en-US" b="0" baseline="-25000"/>
              <a:t>DS</a:t>
            </a:r>
            <a:r>
              <a:rPr lang="en-US" b="0"/>
              <a:t> can reach and still yield a linear increase in current</a:t>
            </a:r>
            <a:br>
              <a:rPr lang="en-US" b="0"/>
            </a:br>
            <a:r>
              <a:rPr lang="en-US" b="0"/>
              <a:t>  as the </a:t>
            </a:r>
            <a:r>
              <a:rPr lang="en-US" b="0" i="1"/>
              <a:t>saturation voltage</a:t>
            </a:r>
            <a:r>
              <a:rPr lang="en-US" b="0"/>
              <a:t> or V</a:t>
            </a:r>
            <a:r>
              <a:rPr lang="en-US" b="0" baseline="-25000"/>
              <a:t>DSAT</a:t>
            </a:r>
            <a:r>
              <a:rPr lang="en-US" b="0"/>
              <a:t/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endParaRPr lang="en-US" b="0" baseline="-25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MOSFET I-V Characteristics </a:t>
            </a:r>
          </a:p>
        </p:txBody>
      </p:sp>
      <p:sp>
        <p:nvSpPr>
          <p:cNvPr id="700419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 wrap="none"/>
          <a:lstStyle/>
          <a:p>
            <a:pPr>
              <a:spcBef>
                <a:spcPct val="0"/>
              </a:spcBef>
            </a:pPr>
            <a:r>
              <a:rPr lang="en-US" sz="1600"/>
              <a:t>MOSFET I-V Characteristics : Linear Region</a:t>
            </a:r>
            <a:br>
              <a:rPr lang="en-US" sz="160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>- when a voltage is applied at V</a:t>
            </a:r>
            <a:r>
              <a:rPr lang="en-US" b="0" baseline="-25000"/>
              <a:t>D</a:t>
            </a:r>
            <a:r>
              <a:rPr lang="en-US" b="0"/>
              <a:t>,</a:t>
            </a:r>
            <a:r>
              <a:rPr lang="en-US" b="0" baseline="-25000"/>
              <a:t> </a:t>
            </a:r>
            <a:r>
              <a:rPr lang="en-US" b="0"/>
              <a:t>its positive charge </a:t>
            </a:r>
            <a:br>
              <a:rPr lang="en-US" b="0"/>
            </a:br>
            <a:r>
              <a:rPr lang="en-US" b="0"/>
              <a:t>  pushes the majority charge carriers (holes) that </a:t>
            </a:r>
            <a:br>
              <a:rPr lang="en-US" b="0"/>
            </a:br>
            <a:r>
              <a:rPr lang="en-US" b="0"/>
              <a:t>  exist at the edge of the depletion region further </a:t>
            </a:r>
            <a:br>
              <a:rPr lang="en-US" b="0"/>
            </a:br>
            <a:r>
              <a:rPr lang="en-US" b="0"/>
              <a:t>  from the Drain.</a:t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>- as the depletion region increases, it becomes more </a:t>
            </a:r>
            <a:br>
              <a:rPr lang="en-US" b="0"/>
            </a:br>
            <a:r>
              <a:rPr lang="en-US" b="0"/>
              <a:t>  difficult for the Gate voltage to induce an inversion layer.  </a:t>
            </a:r>
            <a:br>
              <a:rPr lang="en-US" b="0"/>
            </a:br>
            <a:r>
              <a:rPr lang="en-US" b="0"/>
              <a:t>  This results in the inversion layer depth decreasing </a:t>
            </a:r>
            <a:br>
              <a:rPr lang="en-US" b="0"/>
            </a:br>
            <a:r>
              <a:rPr lang="en-US" b="0"/>
              <a:t>  near the drain.</a:t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>- as V</a:t>
            </a:r>
            <a:r>
              <a:rPr lang="en-US" b="0" baseline="-25000"/>
              <a:t>D</a:t>
            </a:r>
            <a:r>
              <a:rPr lang="en-US" b="0"/>
              <a:t> increases further, it eventually causes the </a:t>
            </a:r>
            <a:br>
              <a:rPr lang="en-US" b="0"/>
            </a:br>
            <a:r>
              <a:rPr lang="en-US" b="0"/>
              <a:t>  inversion layer to be</a:t>
            </a:r>
            <a:r>
              <a:rPr lang="en-US" b="0" i="1"/>
              <a:t> pinched-off</a:t>
            </a:r>
            <a:r>
              <a:rPr lang="en-US" b="0"/>
              <a:t> and prevents the</a:t>
            </a:r>
            <a:br>
              <a:rPr lang="en-US" b="0"/>
            </a:br>
            <a:r>
              <a:rPr lang="en-US" b="0"/>
              <a:t>  current flow to increase any further.</a:t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>- this point is defined as the </a:t>
            </a:r>
            <a:r>
              <a:rPr lang="en-US" b="0" i="1"/>
              <a:t>saturation voltage </a:t>
            </a:r>
            <a:r>
              <a:rPr lang="en-US" b="0"/>
              <a:t>(V</a:t>
            </a:r>
            <a:r>
              <a:rPr lang="en-US" b="0" baseline="-25000"/>
              <a:t>DSAT</a:t>
            </a:r>
            <a:r>
              <a:rPr lang="en-US" b="0"/>
              <a:t>)</a:t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>- from this, we can define the </a:t>
            </a:r>
            <a:r>
              <a:rPr lang="en-US" b="0" i="1"/>
              <a:t>linear region </a:t>
            </a:r>
            <a:r>
              <a:rPr lang="en-US" b="0"/>
              <a:t>as:</a:t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> 	V</a:t>
            </a:r>
            <a:r>
              <a:rPr lang="en-US" b="0" baseline="-25000"/>
              <a:t>GS</a:t>
            </a:r>
            <a:r>
              <a:rPr lang="en-US" b="0"/>
              <a:t>&gt;V</a:t>
            </a:r>
            <a:r>
              <a:rPr lang="en-US" b="0" baseline="-25000"/>
              <a:t>T</a:t>
            </a:r>
            <a:br>
              <a:rPr lang="en-US" b="0" baseline="-2500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> 	0 &lt; V</a:t>
            </a:r>
            <a:r>
              <a:rPr lang="en-US" b="0" baseline="-25000"/>
              <a:t>DS</a:t>
            </a:r>
            <a:r>
              <a:rPr lang="en-US" b="0"/>
              <a:t> &lt; V</a:t>
            </a:r>
            <a:r>
              <a:rPr lang="en-US" b="0" baseline="-25000"/>
              <a:t>DSAT</a:t>
            </a:r>
            <a:br>
              <a:rPr lang="en-US" b="0" baseline="-25000"/>
            </a:br>
            <a:endParaRPr lang="en-US" b="0" baseline="-25000"/>
          </a:p>
        </p:txBody>
      </p:sp>
      <p:pic>
        <p:nvPicPr>
          <p:cNvPr id="700422" name="Picture 6" descr="MOS_IV_Pinchof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4775" y="908050"/>
            <a:ext cx="3732213" cy="5221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46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MOSFET I-V Characteristics </a:t>
            </a:r>
          </a:p>
        </p:txBody>
      </p:sp>
      <p:sp>
        <p:nvSpPr>
          <p:cNvPr id="702468" name="Rectangle 4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 wrap="none"/>
          <a:lstStyle/>
          <a:p>
            <a:pPr>
              <a:spcBef>
                <a:spcPct val="0"/>
              </a:spcBef>
            </a:pPr>
            <a:r>
              <a:rPr lang="en-US" sz="1600"/>
              <a:t>MOSFET I-V Characteristics : Linear Region</a:t>
            </a:r>
            <a:br>
              <a:rPr lang="en-US" sz="160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>- the Drain to Source current (I</a:t>
            </a:r>
            <a:r>
              <a:rPr lang="en-US" b="0" baseline="-25000"/>
              <a:t>DS</a:t>
            </a:r>
            <a:r>
              <a:rPr lang="en-US" b="0"/>
              <a:t>) is given by the expression:</a:t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>- where:</a:t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> 	</a:t>
            </a:r>
            <a:r>
              <a:rPr lang="en-US" b="0" i="1"/>
              <a:t>u</a:t>
            </a:r>
            <a:r>
              <a:rPr lang="en-US" b="0" i="1" baseline="-25000"/>
              <a:t>n</a:t>
            </a:r>
            <a:r>
              <a:rPr lang="en-US" b="0"/>
              <a:t> 	= electron surface mobility (units in cm</a:t>
            </a:r>
            <a:r>
              <a:rPr lang="en-US" b="0" baseline="30000"/>
              <a:t>2</a:t>
            </a:r>
            <a:r>
              <a:rPr lang="en-US" b="0"/>
              <a:t>/V</a:t>
            </a:r>
            <a:r>
              <a:rPr lang="en-US" b="0">
                <a:cs typeface="Arial" charset="0"/>
              </a:rPr>
              <a:t>·</a:t>
            </a:r>
            <a:r>
              <a:rPr lang="en-US" b="0"/>
              <a:t>s)</a:t>
            </a:r>
            <a:br>
              <a:rPr lang="en-US" b="0"/>
            </a:br>
            <a:r>
              <a:rPr lang="en-US" b="0"/>
              <a:t> 	C</a:t>
            </a:r>
            <a:r>
              <a:rPr lang="en-US" b="0" baseline="-25000"/>
              <a:t>ox</a:t>
            </a:r>
            <a:r>
              <a:rPr lang="en-US" b="0"/>
              <a:t> 	= Unit Oxide Capacitance (units in F/cm</a:t>
            </a:r>
            <a:r>
              <a:rPr lang="en-US" b="0" baseline="30000"/>
              <a:t>2</a:t>
            </a:r>
            <a:r>
              <a:rPr lang="en-US" b="0"/>
              <a:t>)</a:t>
            </a:r>
            <a:br>
              <a:rPr lang="en-US" b="0"/>
            </a:br>
            <a:r>
              <a:rPr lang="en-US" b="0"/>
              <a:t> 	W	= width of the gate</a:t>
            </a:r>
            <a:br>
              <a:rPr lang="en-US" b="0"/>
            </a:br>
            <a:r>
              <a:rPr lang="en-US" b="0"/>
              <a:t> 	L	= length of the gate</a:t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>- remember this expression is only valid when :</a:t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> 	 V</a:t>
            </a:r>
            <a:r>
              <a:rPr lang="en-US" b="0" baseline="-25000"/>
              <a:t>GS</a:t>
            </a:r>
            <a:r>
              <a:rPr lang="en-US" b="0"/>
              <a:t>&gt;V</a:t>
            </a:r>
            <a:r>
              <a:rPr lang="en-US" b="0" baseline="-25000"/>
              <a:t>T</a:t>
            </a:r>
            <a:br>
              <a:rPr lang="en-US" b="0" baseline="-2500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> 	0 &lt; V</a:t>
            </a:r>
            <a:r>
              <a:rPr lang="en-US" b="0" baseline="-25000"/>
              <a:t>DS</a:t>
            </a:r>
            <a:r>
              <a:rPr lang="en-US" b="0"/>
              <a:t> &lt; V</a:t>
            </a:r>
            <a:r>
              <a:rPr lang="en-US" b="0" baseline="-25000"/>
              <a:t>DSAT</a:t>
            </a:r>
            <a:br>
              <a:rPr lang="en-US" b="0" baseline="-25000"/>
            </a:br>
            <a:endParaRPr lang="en-US" b="0" baseline="-25000"/>
          </a:p>
        </p:txBody>
      </p:sp>
      <p:graphicFrame>
        <p:nvGraphicFramePr>
          <p:cNvPr id="702469" name="Object 5"/>
          <p:cNvGraphicFramePr>
            <a:graphicFrameLocks noChangeAspect="1"/>
          </p:cNvGraphicFramePr>
          <p:nvPr/>
        </p:nvGraphicFramePr>
        <p:xfrm>
          <a:off x="2195513" y="2024063"/>
          <a:ext cx="4017962" cy="568325"/>
        </p:xfrm>
        <a:graphic>
          <a:graphicData uri="http://schemas.openxmlformats.org/presentationml/2006/ole">
            <p:oleObj spid="_x0000_s608258" name="Equation" r:id="rId4" imgW="2781000" imgH="393480" progId="Equation.3">
              <p:embed/>
            </p:oleObj>
          </a:graphicData>
        </a:graphic>
      </p:graphicFrame>
      <p:sp>
        <p:nvSpPr>
          <p:cNvPr id="702470" name="Text Box 6"/>
          <p:cNvSpPr txBox="1">
            <a:spLocks noChangeArrowheads="1"/>
          </p:cNvSpPr>
          <p:nvPr/>
        </p:nvSpPr>
        <p:spPr bwMode="auto">
          <a:xfrm>
            <a:off x="5976938" y="3033713"/>
            <a:ext cx="2879725" cy="3060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l"/>
            <a:r>
              <a:rPr lang="en-US" sz="1200" b="1"/>
              <a:t>A note on electron mobility (</a:t>
            </a:r>
            <a:r>
              <a:rPr lang="en-US" sz="1200" b="1" i="1"/>
              <a:t>u</a:t>
            </a:r>
            <a:r>
              <a:rPr lang="en-US" sz="1200" b="1" i="1" baseline="-25000"/>
              <a:t>n</a:t>
            </a:r>
            <a:r>
              <a:rPr lang="en-US" sz="1200" b="1"/>
              <a:t>):</a:t>
            </a:r>
          </a:p>
          <a:p>
            <a:pPr algn="l"/>
            <a:endParaRPr lang="en-US" sz="1200" b="1"/>
          </a:p>
          <a:p>
            <a:pPr algn="l"/>
            <a:r>
              <a:rPr lang="en-US" sz="1200" i="1"/>
              <a:t>u</a:t>
            </a:r>
            <a:r>
              <a:rPr lang="en-US" sz="1200" i="1" baseline="-25000"/>
              <a:t>n</a:t>
            </a:r>
            <a:r>
              <a:rPr lang="en-US" sz="1200" i="1"/>
              <a:t> relates the drift velocity to the </a:t>
            </a:r>
            <a:br>
              <a:rPr lang="en-US" sz="1200" i="1"/>
            </a:br>
            <a:r>
              <a:rPr lang="en-US" sz="1200" i="1"/>
              <a:t>applied E-field</a:t>
            </a:r>
            <a:br>
              <a:rPr lang="en-US" sz="1200" i="1"/>
            </a:br>
            <a:r>
              <a:rPr lang="en-US" sz="1200" i="1"/>
              <a:t/>
            </a:r>
            <a:br>
              <a:rPr lang="en-US" sz="1200" i="1"/>
            </a:br>
            <a:r>
              <a:rPr lang="en-US" sz="1200" i="1"/>
              <a:t>Drift velocity is the average velocity</a:t>
            </a:r>
          </a:p>
          <a:p>
            <a:pPr algn="l"/>
            <a:r>
              <a:rPr lang="en-US" sz="1200" i="1"/>
              <a:t>that an electron can attain due to an</a:t>
            </a:r>
            <a:br>
              <a:rPr lang="en-US" sz="1200" i="1"/>
            </a:br>
            <a:r>
              <a:rPr lang="en-US" sz="1200" i="1"/>
              <a:t>E-field.</a:t>
            </a:r>
            <a:br>
              <a:rPr lang="en-US" sz="1200" i="1"/>
            </a:br>
            <a:r>
              <a:rPr lang="en-US" sz="1200" i="1"/>
              <a:t/>
            </a:r>
            <a:br>
              <a:rPr lang="en-US" sz="1200" i="1"/>
            </a:br>
            <a:r>
              <a:rPr lang="en-US" sz="1200" i="1"/>
              <a:t>We are interested in Drift Velocity </a:t>
            </a:r>
            <a:br>
              <a:rPr lang="en-US" sz="1200" i="1"/>
            </a:br>
            <a:r>
              <a:rPr lang="en-US" sz="1200" i="1"/>
              <a:t>because it tells us how fast the electron</a:t>
            </a:r>
            <a:br>
              <a:rPr lang="en-US" sz="1200" i="1"/>
            </a:br>
            <a:r>
              <a:rPr lang="en-US" sz="1200" i="1"/>
              <a:t>can get from the Source to the Drain.</a:t>
            </a:r>
            <a:br>
              <a:rPr lang="en-US" sz="1200" i="1"/>
            </a:br>
            <a:r>
              <a:rPr lang="en-US" sz="1200" i="1"/>
              <a:t/>
            </a:r>
            <a:br>
              <a:rPr lang="en-US" sz="1200" i="1"/>
            </a:br>
            <a:r>
              <a:rPr lang="en-US" sz="1200" i="1"/>
              <a:t>Since current is defined as I=</a:t>
            </a:r>
            <a:r>
              <a:rPr lang="en-US" sz="1200" i="1">
                <a:cs typeface="Arial" charset="0"/>
              </a:rPr>
              <a:t>∆Q/ </a:t>
            </a:r>
            <a:r>
              <a:rPr lang="en-US" sz="1200" i="1"/>
              <a:t>∆t, u</a:t>
            </a:r>
            <a:r>
              <a:rPr lang="en-US" sz="1200" i="1" baseline="-25000"/>
              <a:t>n</a:t>
            </a:r>
            <a:r>
              <a:rPr lang="en-US" sz="1200" i="1"/>
              <a:t/>
            </a:r>
            <a:br>
              <a:rPr lang="en-US" sz="1200" i="1"/>
            </a:br>
            <a:r>
              <a:rPr lang="en-US" sz="1200" i="1"/>
              <a:t>relates how much charge can move</a:t>
            </a:r>
            <a:br>
              <a:rPr lang="en-US" sz="1200" i="1"/>
            </a:br>
            <a:r>
              <a:rPr lang="en-US" sz="1200" i="1"/>
              <a:t>in a given area per-time and per E-field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MOSFET I-V Characteristics </a:t>
            </a:r>
          </a:p>
        </p:txBody>
      </p:sp>
      <p:sp>
        <p:nvSpPr>
          <p:cNvPr id="704515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 wrap="none"/>
          <a:lstStyle/>
          <a:p>
            <a:pPr>
              <a:spcBef>
                <a:spcPct val="0"/>
              </a:spcBef>
            </a:pPr>
            <a:r>
              <a:rPr lang="en-US" sz="1600"/>
              <a:t>MOSFET I-V Characteristics : Linear Region</a:t>
            </a:r>
            <a:br>
              <a:rPr lang="en-US" sz="160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>- what is linear about this equation? </a:t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>- most of the parameters are constants during evaluation.  They are sometimes lumped into single</a:t>
            </a:r>
            <a:br>
              <a:rPr lang="en-US" b="0"/>
            </a:br>
            <a:r>
              <a:rPr lang="en-US" b="0"/>
              <a:t>  parameters</a:t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>or </a:t>
            </a:r>
            <a:br>
              <a:rPr lang="en-US" b="0"/>
            </a:br>
            <a:r>
              <a:rPr lang="en-US" b="0"/>
              <a:t>  </a:t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>- Notice that W and L are parameters that the designers have control over.  Most of the other </a:t>
            </a:r>
            <a:br>
              <a:rPr lang="en-US" b="0"/>
            </a:br>
            <a:r>
              <a:rPr lang="en-US" b="0"/>
              <a:t>  parameters are defined by the fabrication process and are out of the control of the IC designer. </a:t>
            </a:r>
            <a:endParaRPr lang="en-US" b="0" baseline="-25000"/>
          </a:p>
        </p:txBody>
      </p:sp>
      <p:graphicFrame>
        <p:nvGraphicFramePr>
          <p:cNvPr id="704516" name="Object 4"/>
          <p:cNvGraphicFramePr>
            <a:graphicFrameLocks noChangeAspect="1"/>
          </p:cNvGraphicFramePr>
          <p:nvPr/>
        </p:nvGraphicFramePr>
        <p:xfrm>
          <a:off x="2195513" y="2024063"/>
          <a:ext cx="4017962" cy="568325"/>
        </p:xfrm>
        <a:graphic>
          <a:graphicData uri="http://schemas.openxmlformats.org/presentationml/2006/ole">
            <p:oleObj spid="_x0000_s609282" name="Equation" r:id="rId4" imgW="2781000" imgH="393480" progId="Equation.3">
              <p:embed/>
            </p:oleObj>
          </a:graphicData>
        </a:graphic>
      </p:graphicFrame>
      <p:graphicFrame>
        <p:nvGraphicFramePr>
          <p:cNvPr id="704517" name="Object 5"/>
          <p:cNvGraphicFramePr>
            <a:graphicFrameLocks noChangeAspect="1"/>
          </p:cNvGraphicFramePr>
          <p:nvPr/>
        </p:nvGraphicFramePr>
        <p:xfrm>
          <a:off x="1831975" y="3536950"/>
          <a:ext cx="990600" cy="330200"/>
        </p:xfrm>
        <a:graphic>
          <a:graphicData uri="http://schemas.openxmlformats.org/presentationml/2006/ole">
            <p:oleObj spid="_x0000_s609283" name="Equation" r:id="rId5" imgW="685800" imgH="228600" progId="Equation.3">
              <p:embed/>
            </p:oleObj>
          </a:graphicData>
        </a:graphic>
      </p:graphicFrame>
      <p:graphicFrame>
        <p:nvGraphicFramePr>
          <p:cNvPr id="704518" name="Object 6"/>
          <p:cNvGraphicFramePr>
            <a:graphicFrameLocks noChangeAspect="1"/>
          </p:cNvGraphicFramePr>
          <p:nvPr/>
        </p:nvGraphicFramePr>
        <p:xfrm>
          <a:off x="3924300" y="3392488"/>
          <a:ext cx="3576638" cy="568325"/>
        </p:xfrm>
        <a:graphic>
          <a:graphicData uri="http://schemas.openxmlformats.org/presentationml/2006/ole">
            <p:oleObj spid="_x0000_s609284" name="Equation" r:id="rId6" imgW="2476440" imgH="393480" progId="Equation.3">
              <p:embed/>
            </p:oleObj>
          </a:graphicData>
        </a:graphic>
      </p:graphicFrame>
      <p:graphicFrame>
        <p:nvGraphicFramePr>
          <p:cNvPr id="704519" name="Object 7"/>
          <p:cNvGraphicFramePr>
            <a:graphicFrameLocks noChangeAspect="1"/>
          </p:cNvGraphicFramePr>
          <p:nvPr/>
        </p:nvGraphicFramePr>
        <p:xfrm>
          <a:off x="1652588" y="4294188"/>
          <a:ext cx="1338262" cy="569912"/>
        </p:xfrm>
        <a:graphic>
          <a:graphicData uri="http://schemas.openxmlformats.org/presentationml/2006/ole">
            <p:oleObj spid="_x0000_s609285" name="Equation" r:id="rId7" imgW="927000" imgH="393480" progId="Equation.3">
              <p:embed/>
            </p:oleObj>
          </a:graphicData>
        </a:graphic>
      </p:graphicFrame>
      <p:graphicFrame>
        <p:nvGraphicFramePr>
          <p:cNvPr id="704520" name="Object 8"/>
          <p:cNvGraphicFramePr>
            <a:graphicFrameLocks noChangeAspect="1"/>
          </p:cNvGraphicFramePr>
          <p:nvPr/>
        </p:nvGraphicFramePr>
        <p:xfrm>
          <a:off x="4032250" y="4365625"/>
          <a:ext cx="3209925" cy="568325"/>
        </p:xfrm>
        <a:graphic>
          <a:graphicData uri="http://schemas.openxmlformats.org/presentationml/2006/ole">
            <p:oleObj spid="_x0000_s609286" name="Equation" r:id="rId8" imgW="2222280" imgH="393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MOSFET I-V Characteristics </a:t>
            </a:r>
          </a:p>
        </p:txBody>
      </p:sp>
      <p:sp>
        <p:nvSpPr>
          <p:cNvPr id="706563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 wrap="none"/>
          <a:lstStyle/>
          <a:p>
            <a:pPr>
              <a:spcBef>
                <a:spcPct val="0"/>
              </a:spcBef>
            </a:pPr>
            <a:r>
              <a:rPr lang="en-US" sz="1600"/>
              <a:t>MOSFET I-V Characteristics : Linear Region</a:t>
            </a:r>
            <a:br>
              <a:rPr lang="en-US" sz="160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>- what is linear about this equation? </a:t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>- the -V</a:t>
            </a:r>
            <a:r>
              <a:rPr lang="en-US" b="0" baseline="-25000"/>
              <a:t>DS</a:t>
            </a:r>
            <a:r>
              <a:rPr lang="en-US" b="0" baseline="30000"/>
              <a:t>2</a:t>
            </a:r>
            <a:r>
              <a:rPr lang="en-US" b="0"/>
              <a:t> term alters the function shape in the </a:t>
            </a:r>
            <a:br>
              <a:rPr lang="en-US" b="0"/>
            </a:br>
            <a:r>
              <a:rPr lang="en-US" b="0"/>
              <a:t>  linear region.  As it becomes large enough </a:t>
            </a:r>
            <a:br>
              <a:rPr lang="en-US" b="0"/>
            </a:br>
            <a:r>
              <a:rPr lang="en-US" b="0"/>
              <a:t>  to significantly </a:t>
            </a:r>
            <a:r>
              <a:rPr lang="en-US" b="0" i="1"/>
              <a:t>decrease</a:t>
            </a:r>
            <a:r>
              <a:rPr lang="en-US" b="0"/>
              <a:t> I</a:t>
            </a:r>
            <a:r>
              <a:rPr lang="en-US" b="0" baseline="-25000"/>
              <a:t>DS </a:t>
            </a:r>
            <a:r>
              <a:rPr lang="en-US" b="0"/>
              <a:t>in this function, </a:t>
            </a:r>
            <a:br>
              <a:rPr lang="en-US" b="0"/>
            </a:br>
            <a:r>
              <a:rPr lang="en-US" b="0"/>
              <a:t>  the transistor enters </a:t>
            </a:r>
            <a:r>
              <a:rPr lang="en-US" b="0" i="1"/>
              <a:t>saturation</a:t>
            </a:r>
            <a:r>
              <a:rPr lang="en-US" b="0"/>
              <a:t> and this </a:t>
            </a:r>
            <a:br>
              <a:rPr lang="en-US" b="0"/>
            </a:br>
            <a:r>
              <a:rPr lang="en-US" b="0"/>
              <a:t>  expression is no longer valid.</a:t>
            </a:r>
            <a:endParaRPr lang="en-US" b="0" baseline="-25000"/>
          </a:p>
        </p:txBody>
      </p:sp>
      <p:graphicFrame>
        <p:nvGraphicFramePr>
          <p:cNvPr id="706568" name="Object 8"/>
          <p:cNvGraphicFramePr>
            <a:graphicFrameLocks noChangeAspect="1"/>
          </p:cNvGraphicFramePr>
          <p:nvPr/>
        </p:nvGraphicFramePr>
        <p:xfrm>
          <a:off x="4464050" y="1484313"/>
          <a:ext cx="3209925" cy="568325"/>
        </p:xfrm>
        <a:graphic>
          <a:graphicData uri="http://schemas.openxmlformats.org/presentationml/2006/ole">
            <p:oleObj spid="_x0000_s610306" name="Equation" r:id="rId4" imgW="2222280" imgH="393480" progId="Equation.3">
              <p:embed/>
            </p:oleObj>
          </a:graphicData>
        </a:graphic>
      </p:graphicFrame>
      <p:sp>
        <p:nvSpPr>
          <p:cNvPr id="706569" name="Line 9"/>
          <p:cNvSpPr>
            <a:spLocks noChangeShapeType="1"/>
          </p:cNvSpPr>
          <p:nvPr/>
        </p:nvSpPr>
        <p:spPr bwMode="auto">
          <a:xfrm flipV="1">
            <a:off x="6985000" y="1989138"/>
            <a:ext cx="431800" cy="32385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706570" name="Line 10"/>
          <p:cNvSpPr>
            <a:spLocks noChangeShapeType="1"/>
          </p:cNvSpPr>
          <p:nvPr/>
        </p:nvSpPr>
        <p:spPr bwMode="auto">
          <a:xfrm flipV="1">
            <a:off x="5327650" y="1952625"/>
            <a:ext cx="685800" cy="504825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706571" name="Text Box 11"/>
          <p:cNvSpPr txBox="1">
            <a:spLocks noChangeArrowheads="1"/>
          </p:cNvSpPr>
          <p:nvPr/>
        </p:nvSpPr>
        <p:spPr bwMode="auto">
          <a:xfrm>
            <a:off x="3527425" y="2384425"/>
            <a:ext cx="17970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/>
              <a:t>For a fixed V</a:t>
            </a:r>
            <a:r>
              <a:rPr lang="en-US" sz="1400" baseline="-25000"/>
              <a:t>GS</a:t>
            </a:r>
            <a:r>
              <a:rPr lang="en-US" sz="1400"/>
              <a:t>, then</a:t>
            </a:r>
            <a:br>
              <a:rPr lang="en-US" sz="1400"/>
            </a:br>
            <a:r>
              <a:rPr lang="en-US" sz="1400"/>
              <a:t> I</a:t>
            </a:r>
            <a:r>
              <a:rPr lang="en-US" sz="1400" baseline="-25000"/>
              <a:t>DS</a:t>
            </a:r>
            <a:r>
              <a:rPr lang="en-US" sz="1400"/>
              <a:t> depends on V</a:t>
            </a:r>
            <a:r>
              <a:rPr lang="en-US" sz="1400" baseline="-25000"/>
              <a:t>DS</a:t>
            </a:r>
          </a:p>
        </p:txBody>
      </p:sp>
      <p:sp>
        <p:nvSpPr>
          <p:cNvPr id="706572" name="Text Box 12"/>
          <p:cNvSpPr txBox="1">
            <a:spLocks noChangeArrowheads="1"/>
          </p:cNvSpPr>
          <p:nvPr/>
        </p:nvSpPr>
        <p:spPr bwMode="auto">
          <a:xfrm>
            <a:off x="5976938" y="2420938"/>
            <a:ext cx="2732087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/>
              <a:t>V</a:t>
            </a:r>
            <a:r>
              <a:rPr lang="en-US" sz="1400" baseline="-25000"/>
              <a:t>DS</a:t>
            </a:r>
            <a:r>
              <a:rPr lang="en-US" sz="1400" baseline="30000"/>
              <a:t>2</a:t>
            </a:r>
            <a:r>
              <a:rPr lang="en-US" sz="1400"/>
              <a:t> has a smaller effect on I</a:t>
            </a:r>
            <a:r>
              <a:rPr lang="en-US" sz="1400" baseline="-25000"/>
              <a:t>DS</a:t>
            </a:r>
            <a:r>
              <a:rPr lang="en-US" sz="1400"/>
              <a:t> at low values of V</a:t>
            </a:r>
            <a:r>
              <a:rPr lang="en-US" sz="1400" baseline="-25000"/>
              <a:t>DS</a:t>
            </a:r>
            <a:r>
              <a:rPr lang="en-US" sz="1400"/>
              <a:t> since it is not multiplied by anything</a:t>
            </a:r>
            <a:endParaRPr lang="en-US" sz="1400" baseline="-25000"/>
          </a:p>
        </p:txBody>
      </p:sp>
      <p:pic>
        <p:nvPicPr>
          <p:cNvPr id="706573" name="Picture 13" descr="kan60539_ex030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56213" y="3681413"/>
            <a:ext cx="3255962" cy="2441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MOSFET I-V Characteristics </a:t>
            </a:r>
          </a:p>
        </p:txBody>
      </p:sp>
      <p:sp>
        <p:nvSpPr>
          <p:cNvPr id="708611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 wrap="none"/>
          <a:lstStyle/>
          <a:p>
            <a:pPr>
              <a:spcBef>
                <a:spcPct val="0"/>
              </a:spcBef>
            </a:pPr>
            <a:r>
              <a:rPr lang="en-US" sz="1600"/>
              <a:t>MOSFET I-V Characteristics : Linear Region</a:t>
            </a:r>
            <a:br>
              <a:rPr lang="en-US" sz="160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>- since we know what the current will not decrease as V</a:t>
            </a:r>
            <a:r>
              <a:rPr lang="en-US" b="0" baseline="-25000"/>
              <a:t>DS</a:t>
            </a:r>
            <a:r>
              <a:rPr lang="en-US" b="0"/>
              <a:t> increases past V</a:t>
            </a:r>
            <a:r>
              <a:rPr lang="en-US" b="0" baseline="-25000"/>
              <a:t>DSAT</a:t>
            </a:r>
            <a:r>
              <a:rPr lang="en-US" b="0"/>
              <a:t>, we can use</a:t>
            </a:r>
            <a:br>
              <a:rPr lang="en-US" b="0"/>
            </a:br>
            <a:r>
              <a:rPr lang="en-US" b="0"/>
              <a:t>  this expression to define V</a:t>
            </a:r>
            <a:r>
              <a:rPr lang="en-US" b="0" baseline="-25000"/>
              <a:t>DSAT</a:t>
            </a:r>
            <a:r>
              <a:rPr lang="en-US" b="0"/>
              <a:t>: </a:t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>- when V</a:t>
            </a:r>
            <a:r>
              <a:rPr lang="en-US" b="0" baseline="-25000"/>
              <a:t>DS</a:t>
            </a:r>
            <a:r>
              <a:rPr lang="en-US" b="0"/>
              <a:t>&gt;(V</a:t>
            </a:r>
            <a:r>
              <a:rPr lang="en-US" b="0" baseline="-25000"/>
              <a:t>GS</a:t>
            </a:r>
            <a:r>
              <a:rPr lang="en-US" b="0"/>
              <a:t>-V</a:t>
            </a:r>
            <a:r>
              <a:rPr lang="en-US" b="0" baseline="-25000"/>
              <a:t>T</a:t>
            </a:r>
            <a:r>
              <a:rPr lang="en-US" b="0"/>
              <a:t>), then I</a:t>
            </a:r>
            <a:r>
              <a:rPr lang="en-US" b="0" baseline="-25000"/>
              <a:t>DS</a:t>
            </a:r>
            <a:r>
              <a:rPr lang="en-US" b="0"/>
              <a:t> in this expression</a:t>
            </a:r>
            <a:br>
              <a:rPr lang="en-US" b="0"/>
            </a:br>
            <a:r>
              <a:rPr lang="en-US" b="0"/>
              <a:t>  begins to decrease</a:t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>- we can then define V</a:t>
            </a:r>
            <a:r>
              <a:rPr lang="en-US" b="0" baseline="-25000"/>
              <a:t>DSAT</a:t>
            </a:r>
            <a:r>
              <a:rPr lang="en-US" b="0"/>
              <a:t> = (V</a:t>
            </a:r>
            <a:r>
              <a:rPr lang="en-US" b="0" baseline="-25000"/>
              <a:t>GS</a:t>
            </a:r>
            <a:r>
              <a:rPr lang="en-US" b="0"/>
              <a:t>-V</a:t>
            </a:r>
            <a:r>
              <a:rPr lang="en-US" b="0" baseline="-25000"/>
              <a:t>T</a:t>
            </a:r>
            <a:r>
              <a:rPr lang="en-US" b="0"/>
              <a:t>)</a:t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>- so now we have the formal limits on the linear </a:t>
            </a:r>
            <a:br>
              <a:rPr lang="en-US" b="0"/>
            </a:br>
            <a:r>
              <a:rPr lang="en-US" b="0"/>
              <a:t>  region and the validity of this expression:</a:t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> 	 </a:t>
            </a:r>
            <a:r>
              <a:rPr lang="en-US"/>
              <a:t>Linear Region : 	V</a:t>
            </a:r>
            <a:r>
              <a:rPr lang="en-US" baseline="-25000"/>
              <a:t>GS</a:t>
            </a:r>
            <a:r>
              <a:rPr lang="en-US"/>
              <a:t>&gt;V</a:t>
            </a:r>
            <a:r>
              <a:rPr lang="en-US" baseline="-25000"/>
              <a:t>T</a:t>
            </a:r>
            <a:br>
              <a:rPr lang="en-US" baseline="-25000"/>
            </a:br>
            <a:r>
              <a:rPr lang="en-US"/>
              <a:t/>
            </a:r>
            <a:br>
              <a:rPr lang="en-US"/>
            </a:br>
            <a:r>
              <a:rPr lang="en-US"/>
              <a:t>  			0 &lt; V</a:t>
            </a:r>
            <a:r>
              <a:rPr lang="en-US" baseline="-25000"/>
              <a:t>DS</a:t>
            </a:r>
            <a:r>
              <a:rPr lang="en-US"/>
              <a:t> &lt; (V</a:t>
            </a:r>
            <a:r>
              <a:rPr lang="en-US" baseline="-25000"/>
              <a:t>GS</a:t>
            </a:r>
            <a:r>
              <a:rPr lang="en-US"/>
              <a:t>-V</a:t>
            </a:r>
            <a:r>
              <a:rPr lang="en-US" baseline="-25000"/>
              <a:t>T</a:t>
            </a:r>
            <a:r>
              <a:rPr lang="en-US"/>
              <a:t>)</a:t>
            </a:r>
          </a:p>
        </p:txBody>
      </p:sp>
      <p:graphicFrame>
        <p:nvGraphicFramePr>
          <p:cNvPr id="708612" name="Object 4"/>
          <p:cNvGraphicFramePr>
            <a:graphicFrameLocks noChangeAspect="1"/>
          </p:cNvGraphicFramePr>
          <p:nvPr/>
        </p:nvGraphicFramePr>
        <p:xfrm>
          <a:off x="1150938" y="2241550"/>
          <a:ext cx="3209925" cy="568325"/>
        </p:xfrm>
        <a:graphic>
          <a:graphicData uri="http://schemas.openxmlformats.org/presentationml/2006/ole">
            <p:oleObj spid="_x0000_s611330" name="Equation" r:id="rId4" imgW="2222280" imgH="393480" progId="Equation.3">
              <p:embed/>
            </p:oleObj>
          </a:graphicData>
        </a:graphic>
      </p:graphicFrame>
      <p:sp>
        <p:nvSpPr>
          <p:cNvPr id="708614" name="Line 6"/>
          <p:cNvSpPr>
            <a:spLocks noChangeShapeType="1"/>
          </p:cNvSpPr>
          <p:nvPr/>
        </p:nvSpPr>
        <p:spPr bwMode="auto">
          <a:xfrm flipV="1">
            <a:off x="2159000" y="2744788"/>
            <a:ext cx="685800" cy="504825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endParaRPr lang="en-US"/>
          </a:p>
        </p:txBody>
      </p:sp>
      <p:pic>
        <p:nvPicPr>
          <p:cNvPr id="708617" name="Picture 9" descr="kan60539_ex030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263" y="2060575"/>
            <a:ext cx="3255962" cy="2441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MOSFET I-V Characteristics </a:t>
            </a:r>
          </a:p>
        </p:txBody>
      </p:sp>
      <p:sp>
        <p:nvSpPr>
          <p:cNvPr id="710659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 wrap="none"/>
          <a:lstStyle/>
          <a:p>
            <a:pPr>
              <a:spcBef>
                <a:spcPct val="0"/>
              </a:spcBef>
            </a:pPr>
            <a:r>
              <a:rPr lang="en-US" sz="1600"/>
              <a:t>MOSFET I-V Characteristics : Saturation Region</a:t>
            </a:r>
            <a:br>
              <a:rPr lang="en-US" sz="160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>- a MOSFET is defined as being in saturation when:</a:t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> 	 </a:t>
            </a:r>
            <a:r>
              <a:rPr lang="en-US"/>
              <a:t>Saturation Region : 	V</a:t>
            </a:r>
            <a:r>
              <a:rPr lang="en-US" baseline="-25000"/>
              <a:t>GS </a:t>
            </a:r>
            <a:r>
              <a:rPr lang="en-US" u="sng"/>
              <a:t>&gt; </a:t>
            </a:r>
            <a:r>
              <a:rPr lang="en-US"/>
              <a:t>V</a:t>
            </a:r>
            <a:r>
              <a:rPr lang="en-US" baseline="-25000"/>
              <a:t>T</a:t>
            </a:r>
            <a:br>
              <a:rPr lang="en-US" baseline="-25000"/>
            </a:br>
            <a:r>
              <a:rPr lang="en-US"/>
              <a:t/>
            </a:r>
            <a:br>
              <a:rPr lang="en-US"/>
            </a:br>
            <a:r>
              <a:rPr lang="en-US"/>
              <a:t>  			V</a:t>
            </a:r>
            <a:r>
              <a:rPr lang="en-US" baseline="-25000"/>
              <a:t>DS</a:t>
            </a:r>
            <a:r>
              <a:rPr lang="en-US"/>
              <a:t> </a:t>
            </a:r>
            <a:r>
              <a:rPr lang="en-US" u="sng"/>
              <a:t>&gt;</a:t>
            </a:r>
            <a:r>
              <a:rPr lang="en-US"/>
              <a:t> (V</a:t>
            </a:r>
            <a:r>
              <a:rPr lang="en-US" baseline="-25000"/>
              <a:t>GS</a:t>
            </a:r>
            <a:r>
              <a:rPr lang="en-US"/>
              <a:t>-V</a:t>
            </a:r>
            <a:r>
              <a:rPr lang="en-US" baseline="-25000"/>
              <a:t>T</a:t>
            </a:r>
            <a:r>
              <a:rPr lang="en-US"/>
              <a:t>)</a:t>
            </a:r>
            <a:r>
              <a:rPr lang="en-US" b="0"/>
              <a:t/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>- an increase in V</a:t>
            </a:r>
            <a:r>
              <a:rPr lang="en-US" b="0" baseline="-25000"/>
              <a:t>DS</a:t>
            </a:r>
            <a:r>
              <a:rPr lang="en-US" b="0"/>
              <a:t> does not increase I</a:t>
            </a:r>
            <a:r>
              <a:rPr lang="en-US" b="0" baseline="-25000"/>
              <a:t>DS</a:t>
            </a:r>
            <a:r>
              <a:rPr lang="en-US" b="0"/>
              <a:t> because the channel is </a:t>
            </a:r>
            <a:r>
              <a:rPr lang="en-US" b="0" i="1"/>
              <a:t>pinched-off</a:t>
            </a:r>
            <a:r>
              <a:rPr lang="en-US" b="0"/>
              <a:t/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>- However, an increase in V</a:t>
            </a:r>
            <a:r>
              <a:rPr lang="en-US" b="0" baseline="-25000"/>
              <a:t>GS</a:t>
            </a:r>
            <a:r>
              <a:rPr lang="en-US" b="0"/>
              <a:t> </a:t>
            </a:r>
            <a:r>
              <a:rPr lang="en-US"/>
              <a:t>DOES </a:t>
            </a:r>
            <a:r>
              <a:rPr lang="en-US" b="0"/>
              <a:t>increase I</a:t>
            </a:r>
            <a:r>
              <a:rPr lang="en-US" b="0" baseline="-25000"/>
              <a:t>DS </a:t>
            </a:r>
            <a:r>
              <a:rPr lang="en-US" b="0"/>
              <a:t>by increasing the channel depth and hence</a:t>
            </a:r>
            <a:br>
              <a:rPr lang="en-US" b="0"/>
            </a:br>
            <a:r>
              <a:rPr lang="en-US" b="0"/>
              <a:t>  the amount of current that can be conducted. </a:t>
            </a:r>
            <a:r>
              <a:rPr lang="en-US" b="0" baseline="-25000"/>
              <a:t/>
            </a:r>
            <a:br>
              <a:rPr lang="en-US" b="0" baseline="-25000"/>
            </a:br>
            <a:r>
              <a:rPr lang="en-US" b="0" baseline="-25000"/>
              <a:t/>
            </a:r>
            <a:br>
              <a:rPr lang="en-US" b="0" baseline="-25000"/>
            </a:br>
            <a:r>
              <a:rPr lang="en-US" b="0" baseline="-25000"/>
              <a:t/>
            </a:r>
            <a:br>
              <a:rPr lang="en-US" b="0" baseline="-25000"/>
            </a:br>
            <a:r>
              <a:rPr lang="en-US" b="0"/>
              <a:t>- measurements on MOSFETS have shown that the dependence of I</a:t>
            </a:r>
            <a:r>
              <a:rPr lang="en-US" b="0" baseline="-25000"/>
              <a:t>DS</a:t>
            </a:r>
            <a:r>
              <a:rPr lang="en-US" b="0"/>
              <a:t> on V</a:t>
            </a:r>
            <a:r>
              <a:rPr lang="en-US" b="0" baseline="-25000"/>
              <a:t>GS</a:t>
            </a:r>
            <a:r>
              <a:rPr lang="en-US" b="0"/>
              <a:t> tends to </a:t>
            </a:r>
            <a:br>
              <a:rPr lang="en-US" b="0"/>
            </a:br>
            <a:r>
              <a:rPr lang="en-US" b="0"/>
              <a:t>  remain approximately constant around the peak value reached for V</a:t>
            </a:r>
            <a:r>
              <a:rPr lang="en-US" b="0" baseline="-25000"/>
              <a:t>DS</a:t>
            </a:r>
            <a:r>
              <a:rPr lang="en-US" b="0"/>
              <a:t>=V</a:t>
            </a:r>
            <a:r>
              <a:rPr lang="en-US" b="0" baseline="-25000"/>
              <a:t>DSAT</a:t>
            </a:r>
            <a:r>
              <a:rPr lang="en-US" b="0"/>
              <a:t/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>- a substitution of V</a:t>
            </a:r>
            <a:r>
              <a:rPr lang="en-US" b="0" baseline="-25000"/>
              <a:t>DS</a:t>
            </a:r>
            <a:r>
              <a:rPr lang="en-US" b="0"/>
              <a:t>=(V</a:t>
            </a:r>
            <a:r>
              <a:rPr lang="en-US" b="0" baseline="-25000"/>
              <a:t>GS</a:t>
            </a:r>
            <a:r>
              <a:rPr lang="en-US" b="0"/>
              <a:t>-V</a:t>
            </a:r>
            <a:r>
              <a:rPr lang="en-US" b="0" baseline="-25000"/>
              <a:t>T0</a:t>
            </a:r>
            <a:r>
              <a:rPr lang="en-US" b="0"/>
              <a:t>) yields:  </a:t>
            </a:r>
            <a:br>
              <a:rPr lang="en-US" b="0"/>
            </a:br>
            <a:endParaRPr lang="en-US"/>
          </a:p>
        </p:txBody>
      </p:sp>
      <p:graphicFrame>
        <p:nvGraphicFramePr>
          <p:cNvPr id="710663" name="Object 7"/>
          <p:cNvGraphicFramePr>
            <a:graphicFrameLocks noChangeAspect="1"/>
          </p:cNvGraphicFramePr>
          <p:nvPr/>
        </p:nvGraphicFramePr>
        <p:xfrm>
          <a:off x="2447925" y="4905375"/>
          <a:ext cx="4383088" cy="1173163"/>
        </p:xfrm>
        <a:graphic>
          <a:graphicData uri="http://schemas.openxmlformats.org/presentationml/2006/ole">
            <p:oleObj spid="_x0000_s612354" name="Equation" r:id="rId4" imgW="3035160" imgH="81252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Energy Bands</a:t>
            </a:r>
          </a:p>
        </p:txBody>
      </p:sp>
      <p:sp>
        <p:nvSpPr>
          <p:cNvPr id="513027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 wrap="none"/>
          <a:lstStyle/>
          <a:p>
            <a:pPr>
              <a:spcBef>
                <a:spcPct val="0"/>
              </a:spcBef>
            </a:pPr>
            <a:r>
              <a:rPr lang="en-US" sz="1600"/>
              <a:t>Energy Bands</a:t>
            </a:r>
            <a:br>
              <a:rPr lang="en-US" sz="160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>- the mobility of a semiconductor increases as its temperature increase. </a:t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>- Increasing the mobility of a semiconductor eventually turns the material into a conductor.</a:t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>- this is of interest to electronics because we can control the flow of current</a:t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>- we can also cause conduction using an applied voltage to provide the energy</a:t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>- we are interested in how much energy it takes to alter the behavior of the material</a:t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>- Energy Band Diagrams are a graphical way to describe the energy needed to change the</a:t>
            </a:r>
            <a:br>
              <a:rPr lang="en-US" b="0"/>
            </a:br>
            <a:r>
              <a:rPr lang="en-US" b="0"/>
              <a:t>  behavior of a material.</a:t>
            </a:r>
            <a:br>
              <a:rPr lang="en-US" b="0"/>
            </a:br>
            <a:r>
              <a:rPr lang="en-US" b="0"/>
              <a:t>  </a:t>
            </a:r>
            <a:r>
              <a:rPr lang="en-US"/>
              <a:t/>
            </a:r>
            <a:br>
              <a:rPr lang="en-US"/>
            </a:br>
            <a:endParaRPr lang="en-US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MOSFET I-V Characteristics </a:t>
            </a:r>
          </a:p>
        </p:txBody>
      </p:sp>
      <p:sp>
        <p:nvSpPr>
          <p:cNvPr id="712707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 wrap="none"/>
          <a:lstStyle/>
          <a:p>
            <a:pPr>
              <a:spcBef>
                <a:spcPct val="0"/>
              </a:spcBef>
            </a:pPr>
            <a:r>
              <a:rPr lang="en-US" sz="1600"/>
              <a:t>MOSFET I-V Characteristics : IV Curves</a:t>
            </a:r>
            <a:br>
              <a:rPr lang="en-US" sz="160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>- now we have 1st order expressions for all three regions of operation for the MOSFET</a:t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r>
              <a:rPr lang="en-US"/>
              <a:t> 	</a:t>
            </a:r>
            <a:r>
              <a:rPr lang="en-US" u="sng"/>
              <a:t>Region </a:t>
            </a:r>
            <a:r>
              <a:rPr lang="en-US"/>
              <a:t>		</a:t>
            </a:r>
            <a:r>
              <a:rPr lang="en-US" u="sng"/>
              <a:t>Conditions</a:t>
            </a:r>
            <a:r>
              <a:rPr lang="en-US"/>
              <a:t>	</a:t>
            </a:r>
            <a:r>
              <a:rPr lang="en-US" u="sng"/>
              <a:t>I</a:t>
            </a:r>
            <a:r>
              <a:rPr lang="en-US" sz="700" u="sng"/>
              <a:t>DS</a:t>
            </a:r>
            <a:r>
              <a:rPr lang="en-US" b="0"/>
              <a:t> </a:t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r>
              <a:rPr lang="en-US"/>
              <a:t>	Cutoff 		</a:t>
            </a:r>
            <a:r>
              <a:rPr lang="en-US" b="0"/>
              <a:t>V</a:t>
            </a:r>
            <a:r>
              <a:rPr lang="en-US" b="0" baseline="-25000"/>
              <a:t>GS </a:t>
            </a:r>
            <a:r>
              <a:rPr lang="en-US" b="0"/>
              <a:t>&lt; V</a:t>
            </a:r>
            <a:r>
              <a:rPr lang="en-US" b="0" baseline="-25000"/>
              <a:t>T</a:t>
            </a:r>
            <a:br>
              <a:rPr lang="en-US" b="0" baseline="-25000"/>
            </a:br>
            <a:r>
              <a:rPr lang="en-US" b="0" baseline="-25000"/>
              <a:t> 		</a:t>
            </a:r>
            <a:br>
              <a:rPr lang="en-US" b="0" baseline="-25000"/>
            </a:br>
            <a:r>
              <a:rPr lang="en-US" b="0" baseline="-25000"/>
              <a:t/>
            </a:r>
            <a:br>
              <a:rPr lang="en-US" b="0" baseline="-25000"/>
            </a:br>
            <a:r>
              <a:rPr lang="en-US" b="0" baseline="-25000"/>
              <a:t> 	 </a:t>
            </a:r>
            <a:r>
              <a:rPr lang="en-US"/>
              <a:t>Linear</a:t>
            </a:r>
            <a:r>
              <a:rPr lang="en-US" b="0" baseline="-25000"/>
              <a:t> 		</a:t>
            </a:r>
            <a:r>
              <a:rPr lang="en-US" b="0"/>
              <a:t>V</a:t>
            </a:r>
            <a:r>
              <a:rPr lang="en-US" b="0" baseline="-25000"/>
              <a:t>GS </a:t>
            </a:r>
            <a:r>
              <a:rPr lang="en-US" b="0" u="sng"/>
              <a:t>&gt;</a:t>
            </a:r>
            <a:r>
              <a:rPr lang="en-US" b="0"/>
              <a:t> V</a:t>
            </a:r>
            <a:r>
              <a:rPr lang="en-US" b="0" baseline="-25000"/>
              <a:t>T</a:t>
            </a:r>
            <a:br>
              <a:rPr lang="en-US" b="0" baseline="-25000"/>
            </a:br>
            <a:r>
              <a:rPr lang="en-US" b="0" baseline="-25000"/>
              <a:t> 		 	</a:t>
            </a:r>
            <a:r>
              <a:rPr lang="en-US" b="0"/>
              <a:t>V</a:t>
            </a:r>
            <a:r>
              <a:rPr lang="en-US" b="0" baseline="-25000"/>
              <a:t>DS</a:t>
            </a:r>
            <a:r>
              <a:rPr lang="en-US" b="0"/>
              <a:t> &lt; (V</a:t>
            </a:r>
            <a:r>
              <a:rPr lang="en-US" b="0" baseline="-25000"/>
              <a:t>GS</a:t>
            </a:r>
            <a:r>
              <a:rPr lang="en-US" b="0"/>
              <a:t>-V</a:t>
            </a:r>
            <a:r>
              <a:rPr lang="en-US" b="0" baseline="-25000"/>
              <a:t>T</a:t>
            </a:r>
            <a:r>
              <a:rPr lang="en-US" b="0"/>
              <a:t>)</a:t>
            </a:r>
            <a:br>
              <a:rPr lang="en-US" b="0"/>
            </a:br>
            <a:r>
              <a:rPr lang="en-US" b="0" baseline="-25000"/>
              <a:t> 		 </a:t>
            </a:r>
            <a:br>
              <a:rPr lang="en-US" b="0" baseline="-25000"/>
            </a:br>
            <a:r>
              <a:rPr lang="en-US" b="0" baseline="-25000"/>
              <a:t> 		</a:t>
            </a:r>
            <a:br>
              <a:rPr lang="en-US" b="0" baseline="-25000"/>
            </a:br>
            <a:r>
              <a:rPr lang="en-US" b="0" baseline="-25000"/>
              <a:t>  	 </a:t>
            </a:r>
            <a:r>
              <a:rPr lang="en-US"/>
              <a:t>Saturation</a:t>
            </a:r>
            <a:r>
              <a:rPr lang="en-US" b="0" baseline="-25000"/>
              <a:t> 	</a:t>
            </a:r>
            <a:r>
              <a:rPr lang="en-US" b="0"/>
              <a:t>V</a:t>
            </a:r>
            <a:r>
              <a:rPr lang="en-US" b="0" baseline="-25000"/>
              <a:t>GS </a:t>
            </a:r>
            <a:r>
              <a:rPr lang="en-US" b="0" u="sng"/>
              <a:t>&gt;</a:t>
            </a:r>
            <a:r>
              <a:rPr lang="en-US" b="0"/>
              <a:t> V</a:t>
            </a:r>
            <a:r>
              <a:rPr lang="en-US" b="0" baseline="-25000"/>
              <a:t>T</a:t>
            </a:r>
            <a:br>
              <a:rPr lang="en-US" b="0" baseline="-25000"/>
            </a:br>
            <a:r>
              <a:rPr lang="en-US" b="0" baseline="-25000"/>
              <a:t> 		 	</a:t>
            </a:r>
            <a:r>
              <a:rPr lang="en-US" b="0"/>
              <a:t>V</a:t>
            </a:r>
            <a:r>
              <a:rPr lang="en-US" b="0" baseline="-25000"/>
              <a:t>DS</a:t>
            </a:r>
            <a:r>
              <a:rPr lang="en-US" b="0"/>
              <a:t> </a:t>
            </a:r>
            <a:r>
              <a:rPr lang="en-US" b="0" u="sng"/>
              <a:t>&gt;</a:t>
            </a:r>
            <a:r>
              <a:rPr lang="en-US" b="0"/>
              <a:t> (V</a:t>
            </a:r>
            <a:r>
              <a:rPr lang="en-US" b="0" baseline="-25000"/>
              <a:t>GS</a:t>
            </a:r>
            <a:r>
              <a:rPr lang="en-US" b="0"/>
              <a:t>-V</a:t>
            </a:r>
            <a:r>
              <a:rPr lang="en-US" b="0" baseline="-25000"/>
              <a:t>T</a:t>
            </a:r>
            <a:r>
              <a:rPr lang="en-US" b="0"/>
              <a:t>)</a:t>
            </a:r>
            <a:br>
              <a:rPr lang="en-US" b="0"/>
            </a:br>
            <a:r>
              <a:rPr lang="en-US" b="0"/>
              <a:t> </a:t>
            </a:r>
            <a:r>
              <a:rPr lang="en-US" b="0" baseline="-25000"/>
              <a:t/>
            </a:r>
            <a:br>
              <a:rPr lang="en-US" b="0" baseline="-25000"/>
            </a:br>
            <a:endParaRPr lang="en-US" b="0" baseline="-25000"/>
          </a:p>
        </p:txBody>
      </p:sp>
      <p:pic>
        <p:nvPicPr>
          <p:cNvPr id="712709" name="Picture 5" descr="kan60539_031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4775" y="4230688"/>
            <a:ext cx="2571750" cy="1976437"/>
          </a:xfrm>
          <a:prstGeom prst="rect">
            <a:avLst/>
          </a:prstGeom>
          <a:noFill/>
        </p:spPr>
      </p:pic>
      <p:pic>
        <p:nvPicPr>
          <p:cNvPr id="712710" name="Picture 6" descr="kan60539_031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76375" y="4221163"/>
            <a:ext cx="2484438" cy="1957387"/>
          </a:xfrm>
          <a:prstGeom prst="rect">
            <a:avLst/>
          </a:prstGeom>
          <a:noFill/>
        </p:spPr>
      </p:pic>
      <p:graphicFrame>
        <p:nvGraphicFramePr>
          <p:cNvPr id="712711" name="Object 7"/>
          <p:cNvGraphicFramePr>
            <a:graphicFrameLocks noChangeAspect="1"/>
          </p:cNvGraphicFramePr>
          <p:nvPr/>
        </p:nvGraphicFramePr>
        <p:xfrm>
          <a:off x="4859338" y="3500438"/>
          <a:ext cx="1944687" cy="566737"/>
        </p:xfrm>
        <a:graphic>
          <a:graphicData uri="http://schemas.openxmlformats.org/presentationml/2006/ole">
            <p:oleObj spid="_x0000_s613378" name="Equation" r:id="rId6" imgW="1346040" imgH="393480" progId="Equation.3">
              <p:embed/>
            </p:oleObj>
          </a:graphicData>
        </a:graphic>
      </p:graphicFrame>
      <p:graphicFrame>
        <p:nvGraphicFramePr>
          <p:cNvPr id="712712" name="Object 8"/>
          <p:cNvGraphicFramePr>
            <a:graphicFrameLocks noChangeAspect="1"/>
          </p:cNvGraphicFramePr>
          <p:nvPr/>
        </p:nvGraphicFramePr>
        <p:xfrm>
          <a:off x="4895850" y="2744788"/>
          <a:ext cx="3209925" cy="568325"/>
        </p:xfrm>
        <a:graphic>
          <a:graphicData uri="http://schemas.openxmlformats.org/presentationml/2006/ole">
            <p:oleObj spid="_x0000_s613379" name="Equation" r:id="rId7" imgW="2222280" imgH="393480" progId="Equation.3">
              <p:embed/>
            </p:oleObj>
          </a:graphicData>
        </a:graphic>
      </p:graphicFrame>
      <p:graphicFrame>
        <p:nvGraphicFramePr>
          <p:cNvPr id="712713" name="Object 9"/>
          <p:cNvGraphicFramePr>
            <a:graphicFrameLocks noChangeAspect="1"/>
          </p:cNvGraphicFramePr>
          <p:nvPr/>
        </p:nvGraphicFramePr>
        <p:xfrm>
          <a:off x="4932363" y="2241550"/>
          <a:ext cx="935037" cy="365125"/>
        </p:xfrm>
        <a:graphic>
          <a:graphicData uri="http://schemas.openxmlformats.org/presentationml/2006/ole">
            <p:oleObj spid="_x0000_s613380" name="Equation" r:id="rId8" imgW="647640" imgH="2538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MOSFET I-V 2nd Order Effects</a:t>
            </a:r>
          </a:p>
        </p:txBody>
      </p:sp>
      <p:sp>
        <p:nvSpPr>
          <p:cNvPr id="714755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 wrap="none"/>
          <a:lstStyle/>
          <a:p>
            <a:pPr>
              <a:spcBef>
                <a:spcPct val="0"/>
              </a:spcBef>
            </a:pPr>
            <a:r>
              <a:rPr lang="en-US" sz="1600"/>
              <a:t>Channel Length Modulation</a:t>
            </a:r>
            <a:br>
              <a:rPr lang="en-US" sz="160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>- the 1st order IV equations derived earlier are not 100% accurate.  They are sufficient for 1st </a:t>
            </a:r>
            <a:br>
              <a:rPr lang="en-US" b="0"/>
            </a:br>
            <a:r>
              <a:rPr lang="en-US" b="0"/>
              <a:t>  order (gut-feel) hand calculations</a:t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>- we can modify these IV equations to include other effects that alter the IV characteristics of a</a:t>
            </a:r>
            <a:br>
              <a:rPr lang="en-US" b="0"/>
            </a:br>
            <a:r>
              <a:rPr lang="en-US" b="0"/>
              <a:t>  MOSFET</a:t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>- Channel Length Modulation refers to additional I</a:t>
            </a:r>
            <a:r>
              <a:rPr lang="en-US" b="0" baseline="-25000"/>
              <a:t>DS</a:t>
            </a:r>
            <a:r>
              <a:rPr lang="en-US" b="0"/>
              <a:t> current that exists in the </a:t>
            </a:r>
            <a:r>
              <a:rPr lang="en-US" b="0" i="1"/>
              <a:t>saturation </a:t>
            </a:r>
            <a:r>
              <a:rPr lang="en-US" b="0"/>
              <a:t>mode</a:t>
            </a:r>
            <a:r>
              <a:rPr lang="en-US" b="0" baseline="-25000"/>
              <a:t/>
            </a:r>
            <a:br>
              <a:rPr lang="en-US" b="0" baseline="-25000"/>
            </a:br>
            <a:r>
              <a:rPr lang="en-US" b="0" baseline="-25000"/>
              <a:t>  </a:t>
            </a:r>
            <a:r>
              <a:rPr lang="en-US" b="0"/>
              <a:t> that is not modeled by the 1st order IV equations</a:t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>- when the channel is pinched off in saturation </a:t>
            </a:r>
            <a:br>
              <a:rPr lang="en-US" b="0"/>
            </a:br>
            <a:r>
              <a:rPr lang="en-US" b="0"/>
              <a:t>   by a distance </a:t>
            </a:r>
            <a:r>
              <a:rPr lang="el-GR" b="0">
                <a:cs typeface="Arial" charset="0"/>
              </a:rPr>
              <a:t>Δ</a:t>
            </a:r>
            <a:r>
              <a:rPr lang="en-US" b="0">
                <a:cs typeface="Arial" charset="0"/>
              </a:rPr>
              <a:t>L, a depletion region is created</a:t>
            </a:r>
            <a:br>
              <a:rPr lang="en-US" b="0">
                <a:cs typeface="Arial" charset="0"/>
              </a:rPr>
            </a:br>
            <a:r>
              <a:rPr lang="en-US" b="0">
                <a:cs typeface="Arial" charset="0"/>
              </a:rPr>
              <a:t>   next to the Drain that is </a:t>
            </a:r>
            <a:r>
              <a:rPr lang="el-GR" b="0">
                <a:cs typeface="Arial" charset="0"/>
              </a:rPr>
              <a:t>Δ</a:t>
            </a:r>
            <a:r>
              <a:rPr lang="en-US" b="0">
                <a:cs typeface="Arial" charset="0"/>
              </a:rPr>
              <a:t>L wide</a:t>
            </a:r>
            <a:br>
              <a:rPr lang="en-US" b="0">
                <a:cs typeface="Arial" charset="0"/>
              </a:rPr>
            </a:br>
            <a:r>
              <a:rPr lang="en-US" b="0">
                <a:cs typeface="Arial" charset="0"/>
              </a:rPr>
              <a:t/>
            </a:r>
            <a:br>
              <a:rPr lang="en-US" b="0">
                <a:cs typeface="Arial" charset="0"/>
              </a:rPr>
            </a:br>
            <a:r>
              <a:rPr lang="en-US" b="0">
                <a:cs typeface="Arial" charset="0"/>
              </a:rPr>
              <a:t>- given enough energy, electrons in the inversion </a:t>
            </a:r>
            <a:br>
              <a:rPr lang="en-US" b="0">
                <a:cs typeface="Arial" charset="0"/>
              </a:rPr>
            </a:br>
            <a:r>
              <a:rPr lang="en-US" b="0">
                <a:cs typeface="Arial" charset="0"/>
              </a:rPr>
              <a:t>  layer can move through this depletion region</a:t>
            </a:r>
            <a:br>
              <a:rPr lang="en-US" b="0">
                <a:cs typeface="Arial" charset="0"/>
              </a:rPr>
            </a:br>
            <a:r>
              <a:rPr lang="en-US" b="0">
                <a:cs typeface="Arial" charset="0"/>
              </a:rPr>
              <a:t>  and into the Drain thus adding additional </a:t>
            </a:r>
            <a:br>
              <a:rPr lang="en-US" b="0">
                <a:cs typeface="Arial" charset="0"/>
              </a:rPr>
            </a:br>
            <a:r>
              <a:rPr lang="en-US" b="0">
                <a:cs typeface="Arial" charset="0"/>
              </a:rPr>
              <a:t>  current to I</a:t>
            </a:r>
            <a:r>
              <a:rPr lang="en-US" b="0" baseline="-25000">
                <a:cs typeface="Arial" charset="0"/>
              </a:rPr>
              <a:t>DS</a:t>
            </a:r>
            <a:endParaRPr lang="el-GR" b="0" baseline="-25000">
              <a:cs typeface="Arial" charset="0"/>
            </a:endParaRPr>
          </a:p>
        </p:txBody>
      </p:sp>
      <p:pic>
        <p:nvPicPr>
          <p:cNvPr id="714761" name="Picture 9" descr="MOS_IV_ChanLengthMo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7900" y="3644900"/>
            <a:ext cx="3849688" cy="19478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0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MOSFET I-V 2nd Order Effects</a:t>
            </a:r>
          </a:p>
        </p:txBody>
      </p:sp>
      <p:sp>
        <p:nvSpPr>
          <p:cNvPr id="716804" name="Rectangle 4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 wrap="none"/>
          <a:lstStyle/>
          <a:p>
            <a:pPr>
              <a:spcBef>
                <a:spcPct val="0"/>
              </a:spcBef>
            </a:pPr>
            <a:r>
              <a:rPr lang="en-US" sz="1600"/>
              <a:t>Channel Length Modulation</a:t>
            </a:r>
            <a:br>
              <a:rPr lang="en-US" sz="160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>- we can model this additional saturation current by multiplying the I</a:t>
            </a:r>
            <a:r>
              <a:rPr lang="en-US" b="0" baseline="-25000"/>
              <a:t>DS</a:t>
            </a:r>
            <a:r>
              <a:rPr lang="en-US" b="0"/>
              <a:t> expression by:</a:t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>- </a:t>
            </a:r>
            <a:r>
              <a:rPr lang="el-GR" b="0">
                <a:cs typeface="Arial" charset="0"/>
              </a:rPr>
              <a:t>λ</a:t>
            </a:r>
            <a:r>
              <a:rPr lang="en-US" b="0">
                <a:cs typeface="Arial" charset="0"/>
              </a:rPr>
              <a:t> is called the </a:t>
            </a:r>
            <a:r>
              <a:rPr lang="en-US" i="1">
                <a:cs typeface="Arial" charset="0"/>
              </a:rPr>
              <a:t>channel length modulation coefficient</a:t>
            </a:r>
            <a:r>
              <a:rPr lang="en-US" b="0">
                <a:cs typeface="Arial" charset="0"/>
              </a:rPr>
              <a:t> and is determined via empirical methods</a:t>
            </a:r>
            <a:br>
              <a:rPr lang="en-US" b="0">
                <a:cs typeface="Arial" charset="0"/>
              </a:rPr>
            </a:br>
            <a:r>
              <a:rPr lang="en-US" b="0">
                <a:cs typeface="Arial" charset="0"/>
              </a:rPr>
              <a:t/>
            </a:r>
            <a:br>
              <a:rPr lang="en-US" b="0">
                <a:cs typeface="Arial" charset="0"/>
              </a:rPr>
            </a:br>
            <a:r>
              <a:rPr lang="en-US" b="0">
                <a:cs typeface="Arial" charset="0"/>
              </a:rPr>
              <a:t>- this term alters the I</a:t>
            </a:r>
            <a:r>
              <a:rPr lang="en-US" b="0" baseline="-25000">
                <a:cs typeface="Arial" charset="0"/>
              </a:rPr>
              <a:t>DS</a:t>
            </a:r>
            <a:r>
              <a:rPr lang="en-US" sz="900" b="0" baseline="-25000">
                <a:cs typeface="Arial" charset="0"/>
              </a:rPr>
              <a:t>SAT</a:t>
            </a:r>
            <a:r>
              <a:rPr lang="en-US" b="0">
                <a:cs typeface="Arial" charset="0"/>
              </a:rPr>
              <a:t> expression to be:</a:t>
            </a:r>
            <a:endParaRPr lang="el-GR" b="0" baseline="-25000">
              <a:cs typeface="Arial" charset="0"/>
            </a:endParaRPr>
          </a:p>
        </p:txBody>
      </p:sp>
      <p:graphicFrame>
        <p:nvGraphicFramePr>
          <p:cNvPr id="716805" name="Object 5"/>
          <p:cNvGraphicFramePr>
            <a:graphicFrameLocks noChangeAspect="1"/>
          </p:cNvGraphicFramePr>
          <p:nvPr/>
        </p:nvGraphicFramePr>
        <p:xfrm>
          <a:off x="3563938" y="1916113"/>
          <a:ext cx="1009650" cy="328612"/>
        </p:xfrm>
        <a:graphic>
          <a:graphicData uri="http://schemas.openxmlformats.org/presentationml/2006/ole">
            <p:oleObj spid="_x0000_s614402" name="Equation" r:id="rId4" imgW="698400" imgH="228600" progId="Equation.3">
              <p:embed/>
            </p:oleObj>
          </a:graphicData>
        </a:graphic>
      </p:graphicFrame>
      <p:graphicFrame>
        <p:nvGraphicFramePr>
          <p:cNvPr id="716806" name="Object 6"/>
          <p:cNvGraphicFramePr>
            <a:graphicFrameLocks noChangeAspect="1"/>
          </p:cNvGraphicFramePr>
          <p:nvPr/>
        </p:nvGraphicFramePr>
        <p:xfrm>
          <a:off x="1223963" y="4041775"/>
          <a:ext cx="3027362" cy="566738"/>
        </p:xfrm>
        <a:graphic>
          <a:graphicData uri="http://schemas.openxmlformats.org/presentationml/2006/ole">
            <p:oleObj spid="_x0000_s614403" name="Equation" r:id="rId5" imgW="2095200" imgH="393480" progId="Equation.3">
              <p:embed/>
            </p:oleObj>
          </a:graphicData>
        </a:graphic>
      </p:graphicFrame>
      <p:pic>
        <p:nvPicPr>
          <p:cNvPr id="716807" name="Picture 7" descr="kan60539_032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08513" y="3284538"/>
            <a:ext cx="3579812" cy="27701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MOSFET I-V 2nd Order Effects</a:t>
            </a:r>
          </a:p>
        </p:txBody>
      </p:sp>
      <p:sp>
        <p:nvSpPr>
          <p:cNvPr id="718851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 wrap="none"/>
          <a:lstStyle/>
          <a:p>
            <a:pPr>
              <a:spcBef>
                <a:spcPct val="0"/>
              </a:spcBef>
            </a:pPr>
            <a:r>
              <a:rPr lang="en-US" sz="1600" dirty="0"/>
              <a:t>Substrate Bias Effect</a:t>
            </a:r>
            <a:br>
              <a:rPr lang="en-US" sz="1600" dirty="0"/>
            </a:br>
            <a:r>
              <a:rPr lang="en-US" b="0" dirty="0"/>
              <a:t/>
            </a:r>
            <a:br>
              <a:rPr lang="en-US" b="0" dirty="0"/>
            </a:br>
            <a:r>
              <a:rPr lang="en-US" b="0" dirty="0"/>
              <a:t>- another effect that the 1st order IV equations don't model is substrate bias</a:t>
            </a:r>
            <a:br>
              <a:rPr lang="en-US" b="0" dirty="0"/>
            </a:br>
            <a:r>
              <a:rPr lang="en-US" b="0" dirty="0"/>
              <a:t/>
            </a:r>
            <a:br>
              <a:rPr lang="en-US" b="0" dirty="0"/>
            </a:br>
            <a:r>
              <a:rPr lang="en-US" b="0" dirty="0"/>
              <a:t>- we have assumed that the Silicon substrate is at the same potential as the Source of the MOSFET</a:t>
            </a:r>
            <a:br>
              <a:rPr lang="en-US" b="0" dirty="0"/>
            </a:br>
            <a:r>
              <a:rPr lang="en-US" b="0" dirty="0"/>
              <a:t/>
            </a:r>
            <a:br>
              <a:rPr lang="en-US" b="0" dirty="0"/>
            </a:br>
            <a:r>
              <a:rPr lang="en-US" b="0" dirty="0"/>
              <a:t>- if this is not the case, then the Threshold Voltage may increase and take more energy to induce</a:t>
            </a:r>
            <a:br>
              <a:rPr lang="en-US" b="0" dirty="0"/>
            </a:br>
            <a:r>
              <a:rPr lang="en-US" b="0" dirty="0"/>
              <a:t>  a channel</a:t>
            </a:r>
            <a:br>
              <a:rPr lang="en-US" b="0" dirty="0"/>
            </a:br>
            <a:r>
              <a:rPr lang="en-US" b="0" dirty="0"/>
              <a:t/>
            </a:r>
            <a:br>
              <a:rPr lang="en-US" b="0" dirty="0"/>
            </a:br>
            <a:r>
              <a:rPr lang="en-US" b="0" dirty="0"/>
              <a:t>- we've already seen how we can model the change in threshold voltage due to substrate bias:</a:t>
            </a:r>
            <a:br>
              <a:rPr lang="en-US" b="0" dirty="0"/>
            </a:br>
            <a:r>
              <a:rPr lang="en-US" b="0" dirty="0"/>
              <a:t/>
            </a:r>
            <a:br>
              <a:rPr lang="en-US" b="0" dirty="0"/>
            </a:br>
            <a:r>
              <a:rPr lang="en-US" b="0" dirty="0"/>
              <a:t> 	 </a:t>
            </a:r>
            <a:br>
              <a:rPr lang="en-US" b="0" dirty="0"/>
            </a:br>
            <a:r>
              <a:rPr lang="en-US" b="0" dirty="0"/>
              <a:t/>
            </a:r>
            <a:br>
              <a:rPr lang="en-US" b="0" dirty="0"/>
            </a:br>
            <a:r>
              <a:rPr lang="en-US" b="0" dirty="0"/>
              <a:t/>
            </a:r>
            <a:br>
              <a:rPr lang="en-US" b="0" dirty="0"/>
            </a:br>
            <a:r>
              <a:rPr lang="en-US" b="0" dirty="0"/>
              <a:t>- </a:t>
            </a:r>
            <a:r>
              <a:rPr lang="en-US" b="0" dirty="0">
                <a:cs typeface="Arial" charset="0"/>
              </a:rPr>
              <a:t>for the IV equations to accurately model the substrate bias effect, we must use V</a:t>
            </a:r>
            <a:r>
              <a:rPr lang="en-US" b="0" baseline="-25000" dirty="0">
                <a:cs typeface="Arial" charset="0"/>
              </a:rPr>
              <a:t>T</a:t>
            </a:r>
            <a:r>
              <a:rPr lang="en-US" b="0" dirty="0">
                <a:cs typeface="Arial" charset="0"/>
              </a:rPr>
              <a:t> instead of V</a:t>
            </a:r>
            <a:r>
              <a:rPr lang="en-US" b="0" baseline="-25000" dirty="0">
                <a:cs typeface="Arial" charset="0"/>
              </a:rPr>
              <a:t>T0</a:t>
            </a:r>
            <a:endParaRPr lang="el-GR" b="0" baseline="-25000" dirty="0">
              <a:cs typeface="Arial" charset="0"/>
            </a:endParaRPr>
          </a:p>
        </p:txBody>
      </p:sp>
      <p:graphicFrame>
        <p:nvGraphicFramePr>
          <p:cNvPr id="718855" name="Object 7"/>
          <p:cNvGraphicFramePr>
            <a:graphicFrameLocks noChangeAspect="1"/>
          </p:cNvGraphicFramePr>
          <p:nvPr/>
        </p:nvGraphicFramePr>
        <p:xfrm>
          <a:off x="2592388" y="3465513"/>
          <a:ext cx="3430587" cy="420687"/>
        </p:xfrm>
        <a:graphic>
          <a:graphicData uri="http://schemas.openxmlformats.org/presentationml/2006/ole">
            <p:oleObj spid="_x0000_s615426" name="Equation" r:id="rId4" imgW="2374560" imgH="291960" progId="Equation.3">
              <p:embed/>
            </p:oleObj>
          </a:graphicData>
        </a:graphic>
      </p:graphicFrame>
      <p:graphicFrame>
        <p:nvGraphicFramePr>
          <p:cNvPr id="718856" name="Object 8"/>
          <p:cNvGraphicFramePr>
            <a:graphicFrameLocks noChangeAspect="1"/>
          </p:cNvGraphicFramePr>
          <p:nvPr/>
        </p:nvGraphicFramePr>
        <p:xfrm>
          <a:off x="2879725" y="4365625"/>
          <a:ext cx="3136900" cy="568325"/>
        </p:xfrm>
        <a:graphic>
          <a:graphicData uri="http://schemas.openxmlformats.org/presentationml/2006/ole">
            <p:oleObj spid="_x0000_s615427" name="Equation" r:id="rId5" imgW="2171520" imgH="393480" progId="Equation.3">
              <p:embed/>
            </p:oleObj>
          </a:graphicData>
        </a:graphic>
      </p:graphicFrame>
      <p:graphicFrame>
        <p:nvGraphicFramePr>
          <p:cNvPr id="718857" name="Object 9"/>
          <p:cNvGraphicFramePr>
            <a:graphicFrameLocks noChangeAspect="1"/>
          </p:cNvGraphicFramePr>
          <p:nvPr/>
        </p:nvGraphicFramePr>
        <p:xfrm>
          <a:off x="2951163" y="5049838"/>
          <a:ext cx="2952750" cy="566737"/>
        </p:xfrm>
        <a:graphic>
          <a:graphicData uri="http://schemas.openxmlformats.org/presentationml/2006/ole">
            <p:oleObj spid="_x0000_s615428" name="Equation" r:id="rId6" imgW="2044440" imgH="393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8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/>
              <a:t>Scaling Theory</a:t>
            </a:r>
          </a:p>
        </p:txBody>
      </p:sp>
      <p:sp>
        <p:nvSpPr>
          <p:cNvPr id="10188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What is Scaling?</a:t>
            </a:r>
            <a:br>
              <a:rPr lang="en-US"/>
            </a:br>
            <a:r>
              <a:rPr lang="en-US" b="0"/>
              <a:t/>
            </a:r>
            <a:br>
              <a:rPr lang="en-US" b="0"/>
            </a:br>
            <a:r>
              <a:rPr lang="en-US" sz="1400" b="0"/>
              <a:t>- Moving VLSI designs to new fabrication processes</a:t>
            </a:r>
            <a:br>
              <a:rPr lang="en-US" sz="1400" b="0"/>
            </a:br>
            <a:r>
              <a:rPr lang="en-US" sz="1400" b="0"/>
              <a:t>- Shrinking the size of the circuitry</a:t>
            </a:r>
            <a:br>
              <a:rPr lang="en-US" sz="1400" b="0"/>
            </a:br>
            <a:r>
              <a:rPr lang="en-US"/>
              <a:t> </a:t>
            </a:r>
          </a:p>
        </p:txBody>
      </p:sp>
      <p:pic>
        <p:nvPicPr>
          <p:cNvPr id="1018884" name="Picture 4" descr="figure_first_I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3238" y="2492375"/>
            <a:ext cx="2576512" cy="2522538"/>
          </a:xfrm>
          <a:prstGeom prst="rect">
            <a:avLst/>
          </a:prstGeom>
          <a:noFill/>
        </p:spPr>
      </p:pic>
      <p:pic>
        <p:nvPicPr>
          <p:cNvPr id="1018885" name="Picture 5" descr="figure_Pentium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55988" y="2492375"/>
            <a:ext cx="2252662" cy="2590800"/>
          </a:xfrm>
          <a:prstGeom prst="rect">
            <a:avLst/>
          </a:prstGeom>
          <a:noFill/>
        </p:spPr>
      </p:pic>
      <p:sp>
        <p:nvSpPr>
          <p:cNvPr id="1018886" name="Text Box 6"/>
          <p:cNvSpPr txBox="1">
            <a:spLocks noChangeArrowheads="1"/>
          </p:cNvSpPr>
          <p:nvPr/>
        </p:nvSpPr>
        <p:spPr bwMode="auto">
          <a:xfrm>
            <a:off x="250825" y="5192713"/>
            <a:ext cx="30607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0000CC"/>
                </a:solidFill>
              </a:rPr>
              <a:t>1961</a:t>
            </a:r>
            <a:br>
              <a:rPr lang="en-US" sz="1400" b="1">
                <a:solidFill>
                  <a:srgbClr val="0000CC"/>
                </a:solidFill>
              </a:rPr>
            </a:br>
            <a:r>
              <a:rPr lang="en-US" sz="1400" b="1">
                <a:solidFill>
                  <a:srgbClr val="0000CC"/>
                </a:solidFill>
              </a:rPr>
              <a:t>First Planar Integrated Circuit</a:t>
            </a:r>
            <a:br>
              <a:rPr lang="en-US" sz="1400" b="1">
                <a:solidFill>
                  <a:srgbClr val="0000CC"/>
                </a:solidFill>
              </a:rPr>
            </a:br>
            <a:r>
              <a:rPr lang="en-US" sz="1400" b="1">
                <a:solidFill>
                  <a:srgbClr val="0000CC"/>
                </a:solidFill>
              </a:rPr>
              <a:t>Two Transistors</a:t>
            </a:r>
          </a:p>
        </p:txBody>
      </p:sp>
      <p:sp>
        <p:nvSpPr>
          <p:cNvPr id="1018887" name="Text Box 7"/>
          <p:cNvSpPr txBox="1">
            <a:spLocks noChangeArrowheads="1"/>
          </p:cNvSpPr>
          <p:nvPr/>
        </p:nvSpPr>
        <p:spPr bwMode="auto">
          <a:xfrm>
            <a:off x="2916238" y="5157788"/>
            <a:ext cx="35814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0000CC"/>
                </a:solidFill>
              </a:rPr>
              <a:t>2001</a:t>
            </a:r>
            <a:br>
              <a:rPr lang="en-US" sz="1400" b="1">
                <a:solidFill>
                  <a:srgbClr val="0000CC"/>
                </a:solidFill>
              </a:rPr>
            </a:br>
            <a:r>
              <a:rPr lang="en-US" sz="1400" b="1">
                <a:solidFill>
                  <a:srgbClr val="0000CC"/>
                </a:solidFill>
              </a:rPr>
              <a:t>Pentium 4 Processor</a:t>
            </a:r>
            <a:br>
              <a:rPr lang="en-US" sz="1400" b="1">
                <a:solidFill>
                  <a:srgbClr val="0000CC"/>
                </a:solidFill>
              </a:rPr>
            </a:br>
            <a:r>
              <a:rPr lang="en-US" sz="1400" b="1">
                <a:solidFill>
                  <a:srgbClr val="0000CC"/>
                </a:solidFill>
              </a:rPr>
              <a:t>42 Million Transistors</a:t>
            </a:r>
          </a:p>
        </p:txBody>
      </p:sp>
      <p:sp>
        <p:nvSpPr>
          <p:cNvPr id="1018888" name="Text Box 8"/>
          <p:cNvSpPr txBox="1">
            <a:spLocks noChangeArrowheads="1"/>
          </p:cNvSpPr>
          <p:nvPr/>
        </p:nvSpPr>
        <p:spPr bwMode="auto">
          <a:xfrm>
            <a:off x="5651500" y="5192713"/>
            <a:ext cx="3294063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0000CC"/>
                </a:solidFill>
              </a:rPr>
              <a:t>2006</a:t>
            </a:r>
            <a:br>
              <a:rPr lang="en-US" sz="1400" b="1">
                <a:solidFill>
                  <a:srgbClr val="0000CC"/>
                </a:solidFill>
              </a:rPr>
            </a:br>
            <a:r>
              <a:rPr lang="en-US" sz="1400" b="1">
                <a:solidFill>
                  <a:srgbClr val="0000CC"/>
                </a:solidFill>
              </a:rPr>
              <a:t>Itanium 2 Dual Processor</a:t>
            </a:r>
            <a:br>
              <a:rPr lang="en-US" sz="1400" b="1">
                <a:solidFill>
                  <a:srgbClr val="0000CC"/>
                </a:solidFill>
              </a:rPr>
            </a:br>
            <a:r>
              <a:rPr lang="en-US" sz="1400" b="1">
                <a:solidFill>
                  <a:srgbClr val="0000CC"/>
                </a:solidFill>
              </a:rPr>
              <a:t>1.7 Billion Transistors</a:t>
            </a:r>
          </a:p>
        </p:txBody>
      </p:sp>
      <p:pic>
        <p:nvPicPr>
          <p:cNvPr id="1018893" name="Picture 13" descr="wfrxeon_4c_max_RGB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76938" y="2492375"/>
            <a:ext cx="2590800" cy="2584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0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/>
              <a:t>Scaling Theory</a:t>
            </a:r>
          </a:p>
        </p:txBody>
      </p:sp>
      <p:sp>
        <p:nvSpPr>
          <p:cNvPr id="10209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Why do we Scale?</a:t>
            </a:r>
            <a:br>
              <a:rPr lang="en-US"/>
            </a:br>
            <a:endParaRPr lang="en-US"/>
          </a:p>
          <a:p>
            <a:pPr>
              <a:buFontTx/>
              <a:buNone/>
            </a:pPr>
            <a:r>
              <a:rPr lang="en-US"/>
              <a:t>		</a:t>
            </a:r>
            <a:r>
              <a:rPr lang="en-US" sz="1400" b="0"/>
              <a:t>1) Improve Performance</a:t>
            </a:r>
          </a:p>
          <a:p>
            <a:pPr>
              <a:buFontTx/>
              <a:buNone/>
            </a:pPr>
            <a:r>
              <a:rPr lang="en-US" sz="1400" b="0">
                <a:solidFill>
                  <a:srgbClr val="0000CC"/>
                </a:solidFill>
              </a:rPr>
              <a:t> 			</a:t>
            </a:r>
            <a:r>
              <a:rPr lang="en-US" sz="1400" b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sz="1400" b="0">
                <a:solidFill>
                  <a:srgbClr val="0000CC"/>
                </a:solidFill>
              </a:rPr>
              <a:t> More complex systems</a:t>
            </a:r>
          </a:p>
          <a:p>
            <a:pPr>
              <a:buFontTx/>
              <a:buNone/>
            </a:pPr>
            <a:endParaRPr lang="en-US" sz="1400" b="0">
              <a:solidFill>
                <a:srgbClr val="0000CC"/>
              </a:solidFill>
            </a:endParaRPr>
          </a:p>
          <a:p>
            <a:pPr>
              <a:buFontTx/>
              <a:buNone/>
            </a:pPr>
            <a:endParaRPr lang="en-US" sz="1400" b="0"/>
          </a:p>
          <a:p>
            <a:pPr>
              <a:buFontTx/>
              <a:buNone/>
            </a:pPr>
            <a:r>
              <a:rPr lang="en-US" sz="1400" b="0"/>
              <a:t>		2) Increase Transistor Density</a:t>
            </a:r>
          </a:p>
          <a:p>
            <a:pPr>
              <a:buFontTx/>
              <a:buNone/>
            </a:pPr>
            <a:r>
              <a:rPr lang="en-US" sz="1400" b="0">
                <a:solidFill>
                  <a:srgbClr val="0000CC"/>
                </a:solidFill>
              </a:rPr>
              <a:t> 			</a:t>
            </a:r>
            <a:r>
              <a:rPr lang="en-US" sz="1400" b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sz="1400" b="0">
                <a:solidFill>
                  <a:srgbClr val="0000CC"/>
                </a:solidFill>
              </a:rPr>
              <a:t> Reduce cost per transistor &amp; size of system</a:t>
            </a:r>
          </a:p>
          <a:p>
            <a:pPr>
              <a:buFontTx/>
              <a:buNone/>
            </a:pPr>
            <a:endParaRPr lang="en-US" sz="1400" b="0">
              <a:solidFill>
                <a:srgbClr val="0000CC"/>
              </a:solidFill>
            </a:endParaRPr>
          </a:p>
          <a:p>
            <a:pPr>
              <a:buFontTx/>
              <a:buNone/>
            </a:pPr>
            <a:endParaRPr lang="en-US" sz="1400" b="0"/>
          </a:p>
          <a:p>
            <a:pPr>
              <a:buFontTx/>
              <a:buNone/>
            </a:pPr>
            <a:r>
              <a:rPr lang="en-US" sz="1400" b="0"/>
              <a:t>		3) Reduce Power</a:t>
            </a:r>
            <a:br>
              <a:rPr lang="en-US" sz="1400" b="0"/>
            </a:br>
            <a:r>
              <a:rPr lang="en-US" sz="1400" b="0">
                <a:solidFill>
                  <a:srgbClr val="0000CC"/>
                </a:solidFill>
              </a:rPr>
              <a:t> 		</a:t>
            </a:r>
            <a:r>
              <a:rPr lang="en-US" sz="1400" b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sz="1400" b="0">
                <a:solidFill>
                  <a:srgbClr val="0000CC"/>
                </a:solidFill>
              </a:rPr>
              <a:t> Smaller transistors require less supply voltage</a:t>
            </a:r>
          </a:p>
        </p:txBody>
      </p:sp>
      <p:pic>
        <p:nvPicPr>
          <p:cNvPr id="1020932" name="Picture 4" descr="Silicon_waf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62775" y="1066800"/>
            <a:ext cx="1533525" cy="1600200"/>
          </a:xfrm>
          <a:prstGeom prst="rect">
            <a:avLst/>
          </a:prstGeom>
          <a:noFill/>
        </p:spPr>
      </p:pic>
      <p:sp>
        <p:nvSpPr>
          <p:cNvPr id="1020933" name="Text Box 5"/>
          <p:cNvSpPr txBox="1">
            <a:spLocks noChangeArrowheads="1"/>
          </p:cNvSpPr>
          <p:nvPr/>
        </p:nvSpPr>
        <p:spPr bwMode="auto">
          <a:xfrm>
            <a:off x="7162800" y="2667000"/>
            <a:ext cx="1219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rgbClr val="0000CC"/>
                </a:solidFill>
              </a:rPr>
              <a:t>300mm wafer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2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/>
              <a:t>Scaling Theory</a:t>
            </a:r>
          </a:p>
        </p:txBody>
      </p:sp>
      <p:sp>
        <p:nvSpPr>
          <p:cNvPr id="10229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Scaling Predictions</a:t>
            </a:r>
          </a:p>
          <a:p>
            <a:pPr>
              <a:buFontTx/>
              <a:buNone/>
            </a:pPr>
            <a:r>
              <a:rPr lang="en-US" sz="600"/>
              <a:t/>
            </a:r>
            <a:br>
              <a:rPr lang="en-US" sz="600"/>
            </a:br>
            <a:r>
              <a:rPr lang="en-US" sz="1400" b="0"/>
              <a:t>	- In 1965, Gordon Moore of Intel predicted the exponential growth of </a:t>
            </a:r>
            <a:br>
              <a:rPr lang="en-US" sz="1400" b="0"/>
            </a:br>
            <a:r>
              <a:rPr lang="en-US" sz="1400" b="0"/>
              <a:t>	  the number of transistors on an IC.</a:t>
            </a:r>
            <a:br>
              <a:rPr lang="en-US" sz="1400" b="0"/>
            </a:b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>	- Transistor count will doubled every 2-3 years</a:t>
            </a:r>
            <a:br>
              <a:rPr lang="en-US" sz="1400" b="0"/>
            </a:b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>	- Predicting &gt;65,000 transistors in 1975</a:t>
            </a:r>
            <a:endParaRPr lang="en-US" sz="1400" b="0">
              <a:solidFill>
                <a:srgbClr val="0000CC"/>
              </a:solidFill>
            </a:endParaRPr>
          </a:p>
        </p:txBody>
      </p:sp>
      <p:pic>
        <p:nvPicPr>
          <p:cNvPr id="102298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3276600"/>
            <a:ext cx="3048000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2981" name="Text Box 5"/>
          <p:cNvSpPr txBox="1">
            <a:spLocks noChangeArrowheads="1"/>
          </p:cNvSpPr>
          <p:nvPr/>
        </p:nvSpPr>
        <p:spPr bwMode="auto">
          <a:xfrm>
            <a:off x="3429000" y="3429000"/>
            <a:ext cx="220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rgbClr val="0000CC"/>
                </a:solidFill>
              </a:rPr>
              <a:t>Moore’s Prediction </a:t>
            </a:r>
            <a:br>
              <a:rPr lang="en-US" sz="1200" b="1">
                <a:solidFill>
                  <a:srgbClr val="0000CC"/>
                </a:solidFill>
              </a:rPr>
            </a:br>
            <a:r>
              <a:rPr lang="en-US" sz="1200" b="1">
                <a:solidFill>
                  <a:srgbClr val="0000CC"/>
                </a:solidFill>
              </a:rPr>
              <a:t>(1965)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/>
              <a:t>Scaling Theory</a:t>
            </a:r>
          </a:p>
        </p:txBody>
      </p:sp>
      <p:sp>
        <p:nvSpPr>
          <p:cNvPr id="10250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More than just a prediction</a:t>
            </a:r>
          </a:p>
          <a:p>
            <a:pPr>
              <a:buFontTx/>
              <a:buNone/>
            </a:pP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>- Transistor count has doubled every 26 months for the past 30 years</a:t>
            </a:r>
            <a:br>
              <a:rPr lang="en-US" sz="1400" b="0"/>
            </a:br>
            <a:endParaRPr lang="en-US" sz="1400" b="0"/>
          </a:p>
          <a:p>
            <a:pPr>
              <a:buFontTx/>
              <a:buNone/>
            </a:pPr>
            <a:endParaRPr lang="en-US" sz="1400" b="0"/>
          </a:p>
          <a:p>
            <a:pPr>
              <a:buFontTx/>
              <a:buNone/>
            </a:pPr>
            <a:endParaRPr lang="en-US" sz="1400" b="0"/>
          </a:p>
          <a:p>
            <a:pPr>
              <a:buFontTx/>
              <a:buNone/>
            </a:pPr>
            <a:endParaRPr lang="en-US" sz="1400" b="0"/>
          </a:p>
          <a:p>
            <a:pPr>
              <a:buFontTx/>
              <a:buNone/>
            </a:pPr>
            <a:endParaRPr lang="en-US" sz="1400" b="0"/>
          </a:p>
          <a:p>
            <a:pPr>
              <a:buFontTx/>
              <a:buNone/>
            </a:pPr>
            <a:endParaRPr lang="en-US" sz="1400" b="0"/>
          </a:p>
          <a:p>
            <a:pPr>
              <a:buFontTx/>
              <a:buNone/>
            </a:pPr>
            <a:endParaRPr lang="en-US" sz="1400" b="0"/>
          </a:p>
          <a:p>
            <a:pPr>
              <a:buFontTx/>
              <a:buNone/>
            </a:pPr>
            <a:endParaRPr lang="en-US" sz="1400" b="0"/>
          </a:p>
          <a:p>
            <a:pPr>
              <a:buFontTx/>
              <a:buNone/>
            </a:pPr>
            <a:endParaRPr lang="en-US" sz="1400" b="0"/>
          </a:p>
          <a:p>
            <a:pPr>
              <a:buFontTx/>
              <a:buNone/>
            </a:pPr>
            <a:endParaRPr lang="en-US" sz="1400" b="0"/>
          </a:p>
          <a:p>
            <a:pPr>
              <a:buFontTx/>
              <a:buNone/>
            </a:pP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/>
            </a:r>
            <a:br>
              <a:rPr lang="en-US" sz="1400" b="0"/>
            </a:br>
            <a:endParaRPr lang="en-US" sz="1400" b="0"/>
          </a:p>
          <a:p>
            <a:pPr>
              <a:buFontTx/>
              <a:buNone/>
            </a:pPr>
            <a:r>
              <a:rPr lang="en-US" sz="1400" b="0"/>
              <a:t>	- Today this trend is used to target future process performance and prepare necessary infrastructure </a:t>
            </a:r>
            <a:br>
              <a:rPr lang="en-US" sz="1400" b="0"/>
            </a:br>
            <a:r>
              <a:rPr lang="en-US" sz="1400" b="0"/>
              <a:t>   (Design Tools, Test, Manufacturing, Engineering Skills, etc…)</a:t>
            </a:r>
          </a:p>
        </p:txBody>
      </p:sp>
      <p:pic>
        <p:nvPicPr>
          <p:cNvPr id="1025028" name="Picture 4" descr="mooreslaw_chart_20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513" y="1952625"/>
            <a:ext cx="5334000" cy="3000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4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/>
              <a:t>Scaling Theory</a:t>
            </a:r>
          </a:p>
        </p:txBody>
      </p:sp>
      <p:sp>
        <p:nvSpPr>
          <p:cNvPr id="1084419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 wrap="none"/>
          <a:lstStyle/>
          <a:p>
            <a:pPr>
              <a:spcBef>
                <a:spcPct val="0"/>
              </a:spcBef>
              <a:buFontTx/>
              <a:buNone/>
            </a:pPr>
            <a:r>
              <a:rPr lang="en-US">
                <a:cs typeface="Times New Roman" pitchFamily="18" charset="0"/>
              </a:rPr>
              <a:t>•</a:t>
            </a:r>
            <a:r>
              <a:rPr lang="en-US"/>
              <a:t> Timeline of Major Events</a:t>
            </a:r>
            <a:r>
              <a:rPr lang="en-US" b="0"/>
              <a:t/>
            </a:r>
            <a:br>
              <a:rPr lang="en-US" b="0"/>
            </a:br>
            <a:r>
              <a:rPr lang="en-US" sz="1000">
                <a:solidFill>
                  <a:srgbClr val="000000"/>
                </a:solidFill>
                <a:cs typeface="Times New Roman" pitchFamily="18" charset="0"/>
              </a:rPr>
              <a:t> 					</a:t>
            </a:r>
          </a:p>
        </p:txBody>
      </p:sp>
      <p:sp>
        <p:nvSpPr>
          <p:cNvPr id="1084420" name="Line 4"/>
          <p:cNvSpPr>
            <a:spLocks noChangeShapeType="1"/>
          </p:cNvSpPr>
          <p:nvPr/>
        </p:nvSpPr>
        <p:spPr bwMode="auto">
          <a:xfrm flipV="1">
            <a:off x="381000" y="1371600"/>
            <a:ext cx="8305800" cy="449580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84421" name="Text Box 5"/>
          <p:cNvSpPr txBox="1">
            <a:spLocks noChangeArrowheads="1"/>
          </p:cNvSpPr>
          <p:nvPr/>
        </p:nvSpPr>
        <p:spPr bwMode="auto">
          <a:xfrm>
            <a:off x="2362200" y="4800600"/>
            <a:ext cx="5867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1400" b="1"/>
              <a:t>First Integrated Circuit (Noyce/</a:t>
            </a:r>
            <a:r>
              <a:rPr lang="en-US" sz="1400" b="1">
                <a:solidFill>
                  <a:srgbClr val="0000CC"/>
                </a:solidFill>
              </a:rPr>
              <a:t>Fairchild</a:t>
            </a:r>
            <a:r>
              <a:rPr lang="en-US" sz="1400" b="1"/>
              <a:t> &amp; Kilby/</a:t>
            </a:r>
            <a:r>
              <a:rPr lang="en-US" sz="1400" b="1">
                <a:solidFill>
                  <a:srgbClr val="0000CC"/>
                </a:solidFill>
              </a:rPr>
              <a:t>Texas Instruments</a:t>
            </a:r>
            <a:r>
              <a:rPr lang="en-US" sz="1400" b="1"/>
              <a:t>)</a:t>
            </a:r>
          </a:p>
        </p:txBody>
      </p:sp>
      <p:sp>
        <p:nvSpPr>
          <p:cNvPr id="1084422" name="Text Box 6"/>
          <p:cNvSpPr txBox="1">
            <a:spLocks noChangeArrowheads="1"/>
          </p:cNvSpPr>
          <p:nvPr/>
        </p:nvSpPr>
        <p:spPr bwMode="auto">
          <a:xfrm>
            <a:off x="990600" y="5562600"/>
            <a:ext cx="2590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1400" b="1"/>
              <a:t>First Transistor (</a:t>
            </a:r>
            <a:r>
              <a:rPr lang="en-US" sz="1400" b="1">
                <a:solidFill>
                  <a:srgbClr val="0000CC"/>
                </a:solidFill>
              </a:rPr>
              <a:t>Bell Labs</a:t>
            </a:r>
            <a:r>
              <a:rPr lang="en-US" sz="1400" b="1"/>
              <a:t>) 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457200" y="5181600"/>
            <a:ext cx="533400" cy="533400"/>
            <a:chOff x="1056" y="2832"/>
            <a:chExt cx="336" cy="336"/>
          </a:xfrm>
        </p:grpSpPr>
        <p:sp>
          <p:nvSpPr>
            <p:cNvPr id="1084424" name="Line 8"/>
            <p:cNvSpPr>
              <a:spLocks noChangeShapeType="1"/>
            </p:cNvSpPr>
            <p:nvPr/>
          </p:nvSpPr>
          <p:spPr bwMode="auto">
            <a:xfrm flipV="1">
              <a:off x="1200" y="3168"/>
              <a:ext cx="192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84425" name="Line 9"/>
            <p:cNvSpPr>
              <a:spLocks noChangeShapeType="1"/>
            </p:cNvSpPr>
            <p:nvPr/>
          </p:nvSpPr>
          <p:spPr bwMode="auto">
            <a:xfrm flipV="1">
              <a:off x="1200" y="2976"/>
              <a:ext cx="0" cy="19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84426" name="Text Box 10"/>
            <p:cNvSpPr txBox="1">
              <a:spLocks noChangeArrowheads="1"/>
            </p:cNvSpPr>
            <p:nvPr/>
          </p:nvSpPr>
          <p:spPr bwMode="auto">
            <a:xfrm>
              <a:off x="1056" y="2832"/>
              <a:ext cx="336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ctr" anchorCtr="1"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1400" b="1">
                  <a:solidFill>
                    <a:srgbClr val="0000CC"/>
                  </a:solidFill>
                </a:rPr>
                <a:t>1947</a:t>
              </a:r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1828800" y="4419600"/>
            <a:ext cx="533400" cy="533400"/>
            <a:chOff x="1056" y="2832"/>
            <a:chExt cx="336" cy="336"/>
          </a:xfrm>
        </p:grpSpPr>
        <p:sp>
          <p:nvSpPr>
            <p:cNvPr id="1084428" name="Line 12"/>
            <p:cNvSpPr>
              <a:spLocks noChangeShapeType="1"/>
            </p:cNvSpPr>
            <p:nvPr/>
          </p:nvSpPr>
          <p:spPr bwMode="auto">
            <a:xfrm flipV="1">
              <a:off x="1200" y="3168"/>
              <a:ext cx="192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84429" name="Line 13"/>
            <p:cNvSpPr>
              <a:spLocks noChangeShapeType="1"/>
            </p:cNvSpPr>
            <p:nvPr/>
          </p:nvSpPr>
          <p:spPr bwMode="auto">
            <a:xfrm flipV="1">
              <a:off x="1200" y="2976"/>
              <a:ext cx="0" cy="19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84430" name="Text Box 14"/>
            <p:cNvSpPr txBox="1">
              <a:spLocks noChangeArrowheads="1"/>
            </p:cNvSpPr>
            <p:nvPr/>
          </p:nvSpPr>
          <p:spPr bwMode="auto">
            <a:xfrm>
              <a:off x="1056" y="2832"/>
              <a:ext cx="336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ctr" anchorCtr="1"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1400" b="1">
                  <a:solidFill>
                    <a:srgbClr val="0000CC"/>
                  </a:solidFill>
                </a:rPr>
                <a:t>1958</a:t>
              </a:r>
            </a:p>
          </p:txBody>
        </p:sp>
      </p:grpSp>
      <p:sp>
        <p:nvSpPr>
          <p:cNvPr id="1084431" name="Text Box 15"/>
          <p:cNvSpPr txBox="1">
            <a:spLocks noChangeArrowheads="1"/>
          </p:cNvSpPr>
          <p:nvPr/>
        </p:nvSpPr>
        <p:spPr bwMode="auto">
          <a:xfrm>
            <a:off x="3548063" y="4154488"/>
            <a:ext cx="3505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1400" b="1"/>
              <a:t>Noyce and Moore Form </a:t>
            </a:r>
            <a:r>
              <a:rPr lang="en-US" sz="1400" b="1">
                <a:solidFill>
                  <a:srgbClr val="0000CC"/>
                </a:solidFill>
              </a:rPr>
              <a:t>Intel</a:t>
            </a:r>
          </a:p>
        </p:txBody>
      </p: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3014663" y="3773488"/>
            <a:ext cx="533400" cy="533400"/>
            <a:chOff x="1056" y="2832"/>
            <a:chExt cx="336" cy="336"/>
          </a:xfrm>
        </p:grpSpPr>
        <p:sp>
          <p:nvSpPr>
            <p:cNvPr id="1084433" name="Line 17"/>
            <p:cNvSpPr>
              <a:spLocks noChangeShapeType="1"/>
            </p:cNvSpPr>
            <p:nvPr/>
          </p:nvSpPr>
          <p:spPr bwMode="auto">
            <a:xfrm flipV="1">
              <a:off x="1200" y="3168"/>
              <a:ext cx="192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84434" name="Line 18"/>
            <p:cNvSpPr>
              <a:spLocks noChangeShapeType="1"/>
            </p:cNvSpPr>
            <p:nvPr/>
          </p:nvSpPr>
          <p:spPr bwMode="auto">
            <a:xfrm flipV="1">
              <a:off x="1200" y="2976"/>
              <a:ext cx="0" cy="19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84435" name="Text Box 19"/>
            <p:cNvSpPr txBox="1">
              <a:spLocks noChangeArrowheads="1"/>
            </p:cNvSpPr>
            <p:nvPr/>
          </p:nvSpPr>
          <p:spPr bwMode="auto">
            <a:xfrm>
              <a:off x="1056" y="2832"/>
              <a:ext cx="336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ctr" anchorCtr="1"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1400" b="1">
                  <a:solidFill>
                    <a:srgbClr val="0000CC"/>
                  </a:solidFill>
                </a:rPr>
                <a:t>1968</a:t>
              </a:r>
            </a:p>
          </p:txBody>
        </p:sp>
      </p:grpSp>
      <p:grpSp>
        <p:nvGrpSpPr>
          <p:cNvPr id="5" name="Group 20"/>
          <p:cNvGrpSpPr>
            <a:grpSpLocks/>
          </p:cNvGrpSpPr>
          <p:nvPr/>
        </p:nvGrpSpPr>
        <p:grpSpPr bwMode="auto">
          <a:xfrm>
            <a:off x="3962400" y="3276600"/>
            <a:ext cx="533400" cy="533400"/>
            <a:chOff x="1056" y="2832"/>
            <a:chExt cx="336" cy="336"/>
          </a:xfrm>
        </p:grpSpPr>
        <p:sp>
          <p:nvSpPr>
            <p:cNvPr id="1084437" name="Line 21"/>
            <p:cNvSpPr>
              <a:spLocks noChangeShapeType="1"/>
            </p:cNvSpPr>
            <p:nvPr/>
          </p:nvSpPr>
          <p:spPr bwMode="auto">
            <a:xfrm flipV="1">
              <a:off x="1200" y="3168"/>
              <a:ext cx="192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84438" name="Line 22"/>
            <p:cNvSpPr>
              <a:spLocks noChangeShapeType="1"/>
            </p:cNvSpPr>
            <p:nvPr/>
          </p:nvSpPr>
          <p:spPr bwMode="auto">
            <a:xfrm flipV="1">
              <a:off x="1200" y="2976"/>
              <a:ext cx="0" cy="19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84439" name="Text Box 23"/>
            <p:cNvSpPr txBox="1">
              <a:spLocks noChangeArrowheads="1"/>
            </p:cNvSpPr>
            <p:nvPr/>
          </p:nvSpPr>
          <p:spPr bwMode="auto">
            <a:xfrm>
              <a:off x="1056" y="2832"/>
              <a:ext cx="336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ctr" anchorCtr="1"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1400" b="1">
                  <a:solidFill>
                    <a:srgbClr val="0000CC"/>
                  </a:solidFill>
                </a:rPr>
                <a:t>1971</a:t>
              </a:r>
            </a:p>
          </p:txBody>
        </p:sp>
      </p:grpSp>
      <p:sp>
        <p:nvSpPr>
          <p:cNvPr id="1084440" name="Text Box 24"/>
          <p:cNvSpPr txBox="1">
            <a:spLocks noChangeArrowheads="1"/>
          </p:cNvSpPr>
          <p:nvPr/>
        </p:nvSpPr>
        <p:spPr bwMode="auto">
          <a:xfrm>
            <a:off x="4495800" y="3657600"/>
            <a:ext cx="388620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1400" b="1">
                <a:solidFill>
                  <a:srgbClr val="0000CC"/>
                </a:solidFill>
              </a:rPr>
              <a:t>Intel</a:t>
            </a:r>
            <a:r>
              <a:rPr lang="en-US" sz="1400" b="1"/>
              <a:t> Introduces the 4004, 1st single chip </a:t>
            </a:r>
            <a:r>
              <a:rPr lang="en-US" sz="1400" b="1" i="1"/>
              <a:t>u</a:t>
            </a:r>
            <a:r>
              <a:rPr lang="en-US" sz="1400" b="1"/>
              <a:t>P</a:t>
            </a:r>
            <a:br>
              <a:rPr lang="en-US" sz="1400" b="1"/>
            </a:br>
            <a:r>
              <a:rPr lang="en-US" sz="900" b="1"/>
              <a:t>(2300 transistors)</a:t>
            </a:r>
          </a:p>
        </p:txBody>
      </p:sp>
      <p:grpSp>
        <p:nvGrpSpPr>
          <p:cNvPr id="6" name="Group 25"/>
          <p:cNvGrpSpPr>
            <a:grpSpLocks/>
          </p:cNvGrpSpPr>
          <p:nvPr/>
        </p:nvGrpSpPr>
        <p:grpSpPr bwMode="auto">
          <a:xfrm>
            <a:off x="5334000" y="2514600"/>
            <a:ext cx="533400" cy="533400"/>
            <a:chOff x="1056" y="2832"/>
            <a:chExt cx="336" cy="336"/>
          </a:xfrm>
        </p:grpSpPr>
        <p:sp>
          <p:nvSpPr>
            <p:cNvPr id="1084442" name="Line 26"/>
            <p:cNvSpPr>
              <a:spLocks noChangeShapeType="1"/>
            </p:cNvSpPr>
            <p:nvPr/>
          </p:nvSpPr>
          <p:spPr bwMode="auto">
            <a:xfrm flipV="1">
              <a:off x="1200" y="3168"/>
              <a:ext cx="192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84443" name="Line 27"/>
            <p:cNvSpPr>
              <a:spLocks noChangeShapeType="1"/>
            </p:cNvSpPr>
            <p:nvPr/>
          </p:nvSpPr>
          <p:spPr bwMode="auto">
            <a:xfrm flipV="1">
              <a:off x="1200" y="2976"/>
              <a:ext cx="0" cy="19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84444" name="Text Box 28"/>
            <p:cNvSpPr txBox="1">
              <a:spLocks noChangeArrowheads="1"/>
            </p:cNvSpPr>
            <p:nvPr/>
          </p:nvSpPr>
          <p:spPr bwMode="auto">
            <a:xfrm>
              <a:off x="1056" y="2832"/>
              <a:ext cx="336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ctr" anchorCtr="1"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1400" b="1">
                  <a:solidFill>
                    <a:srgbClr val="0000CC"/>
                  </a:solidFill>
                </a:rPr>
                <a:t>2006</a:t>
              </a:r>
            </a:p>
          </p:txBody>
        </p:sp>
      </p:grpSp>
      <p:sp>
        <p:nvSpPr>
          <p:cNvPr id="1084445" name="Text Box 29"/>
          <p:cNvSpPr txBox="1">
            <a:spLocks noChangeArrowheads="1"/>
          </p:cNvSpPr>
          <p:nvPr/>
        </p:nvSpPr>
        <p:spPr bwMode="auto">
          <a:xfrm>
            <a:off x="5791200" y="2895600"/>
            <a:ext cx="3200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1400" b="1">
                <a:solidFill>
                  <a:srgbClr val="0000CC"/>
                </a:solidFill>
              </a:rPr>
              <a:t>Intel</a:t>
            </a:r>
            <a:r>
              <a:rPr lang="en-US" sz="1400" b="1"/>
              <a:t> Ships 1</a:t>
            </a:r>
            <a:r>
              <a:rPr lang="en-US" sz="1400" b="1" baseline="30000"/>
              <a:t>st</a:t>
            </a:r>
            <a:r>
              <a:rPr lang="en-US" sz="1400" b="1"/>
              <a:t> Billion Transistor </a:t>
            </a:r>
            <a:r>
              <a:rPr lang="en-US" sz="1400" b="1" i="1"/>
              <a:t>u</a:t>
            </a:r>
            <a:r>
              <a:rPr lang="en-US" sz="1400" b="1"/>
              <a:t>P</a:t>
            </a:r>
          </a:p>
        </p:txBody>
      </p:sp>
      <p:pic>
        <p:nvPicPr>
          <p:cNvPr id="1084446" name="Picture 30" descr="Silicon_waf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1219200"/>
            <a:ext cx="1104900" cy="1152525"/>
          </a:xfrm>
          <a:prstGeom prst="rect">
            <a:avLst/>
          </a:prstGeom>
          <a:noFill/>
        </p:spPr>
      </p:pic>
      <p:pic>
        <p:nvPicPr>
          <p:cNvPr id="1084447" name="Picture 31" descr="Bell_Labs_first_transisto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3352800"/>
            <a:ext cx="1081088" cy="1409700"/>
          </a:xfrm>
          <a:prstGeom prst="rect">
            <a:avLst/>
          </a:prstGeom>
          <a:noFill/>
        </p:spPr>
      </p:pic>
      <p:pic>
        <p:nvPicPr>
          <p:cNvPr id="1084448" name="Picture 32" descr="Intel_first_u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0400" y="2133600"/>
            <a:ext cx="1447800" cy="1085850"/>
          </a:xfrm>
          <a:prstGeom prst="rect">
            <a:avLst/>
          </a:prstGeom>
          <a:noFill/>
        </p:spPr>
      </p:pic>
      <p:pic>
        <p:nvPicPr>
          <p:cNvPr id="1084449" name="Picture 33" descr="TI_first_IC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00200" y="3048000"/>
            <a:ext cx="1200150" cy="984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/>
              <a:t>Scaling Theory</a:t>
            </a:r>
          </a:p>
        </p:txBody>
      </p:sp>
      <p:graphicFrame>
        <p:nvGraphicFramePr>
          <p:cNvPr id="1045508" name="Object 4"/>
          <p:cNvGraphicFramePr>
            <a:graphicFrameLocks noChangeAspect="1"/>
          </p:cNvGraphicFramePr>
          <p:nvPr>
            <p:ph idx="1"/>
          </p:nvPr>
        </p:nvGraphicFramePr>
        <p:xfrm>
          <a:off x="4383088" y="3417888"/>
          <a:ext cx="342900" cy="165100"/>
        </p:xfrm>
        <a:graphic>
          <a:graphicData uri="http://schemas.openxmlformats.org/presentationml/2006/ole">
            <p:oleObj spid="_x0000_s616450" name="Equation" r:id="rId4" imgW="342720" imgH="164880" progId="">
              <p:embed/>
            </p:oleObj>
          </a:graphicData>
        </a:graphic>
      </p:graphicFrame>
      <p:sp>
        <p:nvSpPr>
          <p:cNvPr id="104550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068388"/>
            <a:ext cx="8150225" cy="4646612"/>
          </a:xfrm>
        </p:spPr>
        <p:txBody>
          <a:bodyPr/>
          <a:lstStyle/>
          <a:p>
            <a:r>
              <a:rPr lang="en-US"/>
              <a:t>How much can we shrink?</a:t>
            </a:r>
            <a:br>
              <a:rPr lang="en-US"/>
            </a:br>
            <a:endParaRPr lang="en-US"/>
          </a:p>
          <a:p>
            <a:pPr>
              <a:buFontTx/>
              <a:buNone/>
            </a:pPr>
            <a:r>
              <a:rPr lang="en-US" sz="500"/>
              <a:t/>
            </a:r>
            <a:br>
              <a:rPr lang="en-US" sz="500"/>
            </a:br>
            <a:r>
              <a:rPr lang="en-US" sz="1400" b="0"/>
              <a:t>- Chip Area  (</a:t>
            </a:r>
            <a:r>
              <a:rPr lang="en-US" sz="1400" b="0">
                <a:sym typeface="Symbol" pitchFamily="18" charset="2"/>
              </a:rPr>
              <a:t>A</a:t>
            </a:r>
            <a:r>
              <a:rPr lang="en-US" sz="1400" b="0"/>
              <a:t>)</a:t>
            </a:r>
            <a:endParaRPr lang="el-GR" sz="1400" b="0" i="1">
              <a:cs typeface="Arial" charset="0"/>
            </a:endParaRPr>
          </a:p>
        </p:txBody>
      </p:sp>
      <p:sp>
        <p:nvSpPr>
          <p:cNvPr id="1045509" name="Text Box 5"/>
          <p:cNvSpPr txBox="1">
            <a:spLocks noChangeArrowheads="1"/>
          </p:cNvSpPr>
          <p:nvPr/>
        </p:nvSpPr>
        <p:spPr bwMode="auto">
          <a:xfrm>
            <a:off x="1231900" y="4918075"/>
            <a:ext cx="7751763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l">
              <a:spcBef>
                <a:spcPct val="50000"/>
              </a:spcBef>
            </a:pPr>
            <a:r>
              <a:rPr lang="en-US" sz="1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	Chip Area for a Circuit</a:t>
            </a:r>
            <a:r>
              <a:rPr lang="en-US" sz="1800" b="1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1800" b="1" i="1">
                <a:solidFill>
                  <a:srgbClr val="FF0000"/>
                </a:solidFill>
                <a:cs typeface="Times New Roman" pitchFamily="18" charset="0"/>
              </a:rPr>
              <a:t>(</a:t>
            </a:r>
            <a:r>
              <a:rPr lang="en-US" sz="1800" b="1" i="1">
                <a:solidFill>
                  <a:srgbClr val="FF0000"/>
                </a:solidFill>
                <a:cs typeface="Times New Roman" pitchFamily="18" charset="0"/>
                <a:sym typeface="Symbol" pitchFamily="18" charset="2"/>
              </a:rPr>
              <a:t>A</a:t>
            </a:r>
            <a:r>
              <a:rPr lang="en-US" sz="1800" b="1" i="1">
                <a:solidFill>
                  <a:srgbClr val="FF0000"/>
                </a:solidFill>
                <a:cs typeface="Times New Roman" pitchFamily="18" charset="0"/>
              </a:rPr>
              <a:t>)</a:t>
            </a:r>
            <a:r>
              <a:rPr lang="en-US" sz="1800" b="1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1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scales following : 	</a:t>
            </a:r>
            <a:r>
              <a:rPr lang="en-US" sz="18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						S</a:t>
            </a:r>
            <a:r>
              <a:rPr lang="en-US" sz="1800" b="1" baseline="30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 algn="l">
              <a:spcBef>
                <a:spcPct val="50000"/>
              </a:spcBef>
            </a:pPr>
            <a:r>
              <a:rPr lang="en-US" sz="1600" b="1">
                <a:latin typeface="Times New Roman" pitchFamily="18" charset="0"/>
                <a:cs typeface="Times New Roman" pitchFamily="18" charset="0"/>
              </a:rPr>
              <a:t>		Note: In addition, the die sizes have increased steadily, allowing </a:t>
            </a:r>
            <a:br>
              <a:rPr lang="en-US" sz="1600" b="1">
                <a:latin typeface="Times New Roman" pitchFamily="18" charset="0"/>
                <a:cs typeface="Times New Roman" pitchFamily="18" charset="0"/>
              </a:rPr>
            </a:br>
            <a:r>
              <a:rPr lang="en-US" sz="1600" b="1">
                <a:latin typeface="Times New Roman" pitchFamily="18" charset="0"/>
                <a:cs typeface="Times New Roman" pitchFamily="18" charset="0"/>
              </a:rPr>
              <a:t>		           more transistors per die</a:t>
            </a:r>
          </a:p>
        </p:txBody>
      </p:sp>
      <p:graphicFrame>
        <p:nvGraphicFramePr>
          <p:cNvPr id="1045510" name="Object 6"/>
          <p:cNvGraphicFramePr>
            <a:graphicFrameLocks noChangeAspect="1"/>
          </p:cNvGraphicFramePr>
          <p:nvPr/>
        </p:nvGraphicFramePr>
        <p:xfrm>
          <a:off x="5881688" y="2090738"/>
          <a:ext cx="244475" cy="265112"/>
        </p:xfrm>
        <a:graphic>
          <a:graphicData uri="http://schemas.openxmlformats.org/presentationml/2006/ole">
            <p:oleObj spid="_x0000_s616451" name="Equation" r:id="rId5" imgW="152280" imgH="164880" progId="">
              <p:embed/>
            </p:oleObj>
          </a:graphicData>
        </a:graphic>
      </p:graphicFrame>
      <p:graphicFrame>
        <p:nvGraphicFramePr>
          <p:cNvPr id="1045511" name="Object 7"/>
          <p:cNvGraphicFramePr>
            <a:graphicFrameLocks noChangeAspect="1"/>
          </p:cNvGraphicFramePr>
          <p:nvPr/>
        </p:nvGraphicFramePr>
        <p:xfrm>
          <a:off x="6307138" y="2130425"/>
          <a:ext cx="246062" cy="204788"/>
        </p:xfrm>
        <a:graphic>
          <a:graphicData uri="http://schemas.openxmlformats.org/presentationml/2006/ole">
            <p:oleObj spid="_x0000_s616452" name="Equation" r:id="rId6" imgW="152280" imgH="126720" progId="">
              <p:embed/>
            </p:oleObj>
          </a:graphicData>
        </a:graphic>
      </p:graphicFrame>
      <p:sp>
        <p:nvSpPr>
          <p:cNvPr id="1045512" name="Line 8"/>
          <p:cNvSpPr>
            <a:spLocks noChangeShapeType="1"/>
          </p:cNvSpPr>
          <p:nvPr/>
        </p:nvSpPr>
        <p:spPr bwMode="auto">
          <a:xfrm>
            <a:off x="6516688" y="4168775"/>
            <a:ext cx="0" cy="457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endParaRPr lang="en-US"/>
          </a:p>
        </p:txBody>
      </p:sp>
      <p:graphicFrame>
        <p:nvGraphicFramePr>
          <p:cNvPr id="1045513" name="Object 9"/>
          <p:cNvGraphicFramePr>
            <a:graphicFrameLocks noChangeAspect="1"/>
          </p:cNvGraphicFramePr>
          <p:nvPr/>
        </p:nvGraphicFramePr>
        <p:xfrm>
          <a:off x="6673850" y="3476625"/>
          <a:ext cx="1157288" cy="508000"/>
        </p:xfrm>
        <a:graphic>
          <a:graphicData uri="http://schemas.openxmlformats.org/presentationml/2006/ole">
            <p:oleObj spid="_x0000_s616453" name="Equation" r:id="rId7" imgW="749160" imgH="330120" progId="">
              <p:embed/>
            </p:oleObj>
          </a:graphicData>
        </a:graphic>
      </p:graphicFrame>
      <p:sp>
        <p:nvSpPr>
          <p:cNvPr id="1045514" name="Line 10"/>
          <p:cNvSpPr>
            <a:spLocks noChangeShapeType="1"/>
          </p:cNvSpPr>
          <p:nvPr/>
        </p:nvSpPr>
        <p:spPr bwMode="auto">
          <a:xfrm>
            <a:off x="6526213" y="2722563"/>
            <a:ext cx="0" cy="457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045515" name="Rectangle 11"/>
          <p:cNvSpPr>
            <a:spLocks noChangeArrowheads="1"/>
          </p:cNvSpPr>
          <p:nvPr/>
        </p:nvSpPr>
        <p:spPr bwMode="auto">
          <a:xfrm>
            <a:off x="752475" y="2914650"/>
            <a:ext cx="1571625" cy="1524000"/>
          </a:xfrm>
          <a:prstGeom prst="rect">
            <a:avLst/>
          </a:prstGeom>
          <a:solidFill>
            <a:srgbClr val="33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045516" name="Text Box 12"/>
          <p:cNvSpPr txBox="1">
            <a:spLocks noChangeArrowheads="1"/>
          </p:cNvSpPr>
          <p:nvPr/>
        </p:nvSpPr>
        <p:spPr bwMode="auto">
          <a:xfrm>
            <a:off x="1223963" y="2501900"/>
            <a:ext cx="5334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/>
              <a:t>1</a:t>
            </a:r>
          </a:p>
        </p:txBody>
      </p:sp>
      <p:sp>
        <p:nvSpPr>
          <p:cNvPr id="1045517" name="Line 13"/>
          <p:cNvSpPr>
            <a:spLocks noChangeShapeType="1"/>
          </p:cNvSpPr>
          <p:nvPr/>
        </p:nvSpPr>
        <p:spPr bwMode="auto">
          <a:xfrm>
            <a:off x="762000" y="2774950"/>
            <a:ext cx="15906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lg" len="med"/>
            <a:tailEnd type="triangle" w="lg" len="med"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045518" name="Line 14"/>
          <p:cNvSpPr>
            <a:spLocks noChangeShapeType="1"/>
          </p:cNvSpPr>
          <p:nvPr/>
        </p:nvSpPr>
        <p:spPr bwMode="auto">
          <a:xfrm flipH="1">
            <a:off x="581025" y="2936875"/>
            <a:ext cx="9525" cy="14906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lg" len="med"/>
            <a:tailEnd type="triangle" w="lg" len="med"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045519" name="Text Box 15"/>
          <p:cNvSpPr txBox="1">
            <a:spLocks noChangeArrowheads="1"/>
          </p:cNvSpPr>
          <p:nvPr/>
        </p:nvSpPr>
        <p:spPr bwMode="auto">
          <a:xfrm>
            <a:off x="168275" y="3500438"/>
            <a:ext cx="407988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/>
              <a:t>1</a:t>
            </a:r>
          </a:p>
        </p:txBody>
      </p:sp>
      <p:sp>
        <p:nvSpPr>
          <p:cNvPr id="1045520" name="Rectangle 16"/>
          <p:cNvSpPr>
            <a:spLocks noChangeArrowheads="1"/>
          </p:cNvSpPr>
          <p:nvPr/>
        </p:nvSpPr>
        <p:spPr bwMode="auto">
          <a:xfrm>
            <a:off x="3051175" y="3360738"/>
            <a:ext cx="1208088" cy="1062037"/>
          </a:xfrm>
          <a:prstGeom prst="rect">
            <a:avLst/>
          </a:prstGeom>
          <a:solidFill>
            <a:srgbClr val="33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045521" name="Line 17"/>
          <p:cNvSpPr>
            <a:spLocks noChangeShapeType="1"/>
          </p:cNvSpPr>
          <p:nvPr/>
        </p:nvSpPr>
        <p:spPr bwMode="auto">
          <a:xfrm>
            <a:off x="3043238" y="3175000"/>
            <a:ext cx="11906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lg" len="med"/>
            <a:tailEnd type="triangle" w="lg" len="med"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045522" name="Line 18"/>
          <p:cNvSpPr>
            <a:spLocks noChangeShapeType="1"/>
          </p:cNvSpPr>
          <p:nvPr/>
        </p:nvSpPr>
        <p:spPr bwMode="auto">
          <a:xfrm flipH="1">
            <a:off x="2844800" y="3371850"/>
            <a:ext cx="0" cy="1092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lg" len="med"/>
            <a:tailEnd type="triangle" w="lg" len="med"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045523" name="Text Box 19"/>
          <p:cNvSpPr txBox="1">
            <a:spLocks noChangeArrowheads="1"/>
          </p:cNvSpPr>
          <p:nvPr/>
        </p:nvSpPr>
        <p:spPr bwMode="auto">
          <a:xfrm>
            <a:off x="2449513" y="3633788"/>
            <a:ext cx="40798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u="sng"/>
              <a:t>1</a:t>
            </a:r>
            <a:br>
              <a:rPr lang="en-US" sz="1200" b="1" u="sng"/>
            </a:br>
            <a:r>
              <a:rPr lang="en-US" sz="1200" b="1"/>
              <a:t>S</a:t>
            </a:r>
          </a:p>
        </p:txBody>
      </p:sp>
      <p:sp>
        <p:nvSpPr>
          <p:cNvPr id="1045524" name="Text Box 20"/>
          <p:cNvSpPr txBox="1">
            <a:spLocks noChangeArrowheads="1"/>
          </p:cNvSpPr>
          <p:nvPr/>
        </p:nvSpPr>
        <p:spPr bwMode="auto">
          <a:xfrm>
            <a:off x="3446463" y="2790825"/>
            <a:ext cx="40798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u="sng"/>
              <a:t>1</a:t>
            </a:r>
            <a:br>
              <a:rPr lang="en-US" sz="1200" b="1" u="sng"/>
            </a:br>
            <a:r>
              <a:rPr lang="en-US" sz="1200" b="1"/>
              <a:t>S</a:t>
            </a:r>
          </a:p>
        </p:txBody>
      </p:sp>
      <p:graphicFrame>
        <p:nvGraphicFramePr>
          <p:cNvPr id="1045525" name="Object 21"/>
          <p:cNvGraphicFramePr>
            <a:graphicFrameLocks noChangeAspect="1"/>
          </p:cNvGraphicFramePr>
          <p:nvPr/>
        </p:nvGraphicFramePr>
        <p:xfrm>
          <a:off x="5865813" y="3592513"/>
          <a:ext cx="244475" cy="265112"/>
        </p:xfrm>
        <a:graphic>
          <a:graphicData uri="http://schemas.openxmlformats.org/presentationml/2006/ole">
            <p:oleObj spid="_x0000_s616454" name="Equation" r:id="rId8" imgW="152280" imgH="164880" progId="">
              <p:embed/>
            </p:oleObj>
          </a:graphicData>
        </a:graphic>
      </p:graphicFrame>
      <p:graphicFrame>
        <p:nvGraphicFramePr>
          <p:cNvPr id="1045526" name="Object 22"/>
          <p:cNvGraphicFramePr>
            <a:graphicFrameLocks noChangeAspect="1"/>
          </p:cNvGraphicFramePr>
          <p:nvPr/>
        </p:nvGraphicFramePr>
        <p:xfrm>
          <a:off x="6291263" y="3632200"/>
          <a:ext cx="246062" cy="204788"/>
        </p:xfrm>
        <a:graphic>
          <a:graphicData uri="http://schemas.openxmlformats.org/presentationml/2006/ole">
            <p:oleObj spid="_x0000_s616455" name="Equation" r:id="rId9" imgW="152280" imgH="12672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Energy Bands</a:t>
            </a:r>
          </a:p>
        </p:txBody>
      </p:sp>
      <p:sp>
        <p:nvSpPr>
          <p:cNvPr id="515075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 wrap="none"/>
          <a:lstStyle/>
          <a:p>
            <a:pPr>
              <a:spcBef>
                <a:spcPct val="0"/>
              </a:spcBef>
            </a:pPr>
            <a:r>
              <a:rPr lang="en-US" sz="1600"/>
              <a:t>Energy Bands</a:t>
            </a:r>
            <a:br>
              <a:rPr lang="en-US" sz="160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>- Quantum Mechanics created the concept of bands to represent the levels of energy that are</a:t>
            </a:r>
            <a:br>
              <a:rPr lang="en-US" b="0"/>
            </a:br>
            <a:r>
              <a:rPr lang="en-US" b="0"/>
              <a:t>  present at each “state” of an atom.</a:t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>- the electrons on an atom occupy these energy states</a:t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>- For a given number of electrons in an atom, we begin filling in the energy bands from </a:t>
            </a:r>
            <a:br>
              <a:rPr lang="en-US" b="0"/>
            </a:br>
            <a:r>
              <a:rPr lang="en-US" b="0"/>
              <a:t>  lowest to highest energy until all of the electrons have been used.</a:t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>- electrons only exist in the bands.  By convention, electrons are forbidden from existing in</a:t>
            </a:r>
            <a:br>
              <a:rPr lang="en-US" b="0"/>
            </a:br>
            <a:r>
              <a:rPr lang="en-US" b="0"/>
              <a:t>  between bands</a:t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>- there is a finite amount of energy that exists to move an electron from one band to another</a:t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>- if given enough energy (via heat or E-fields), electrons can receive enough energy to jump to </a:t>
            </a:r>
            <a:br>
              <a:rPr lang="en-US" b="0"/>
            </a:br>
            <a:r>
              <a:rPr lang="en-US" b="0"/>
              <a:t>  a higher energy band.</a:t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endParaRPr lang="en-US" b="0"/>
          </a:p>
          <a:p>
            <a:pPr>
              <a:spcBef>
                <a:spcPct val="0"/>
              </a:spcBef>
              <a:buFontTx/>
              <a:buNone/>
            </a:pPr>
            <a:endParaRPr lang="en-US" b="0"/>
          </a:p>
          <a:p>
            <a:pPr>
              <a:spcBef>
                <a:spcPct val="0"/>
              </a:spcBef>
              <a:buFontTx/>
              <a:buNone/>
            </a:pPr>
            <a:r>
              <a:rPr lang="en-US" b="0"/>
              <a:t/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endParaRPr lang="en-US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/>
              <a:t>Full Scaling</a:t>
            </a:r>
          </a:p>
        </p:txBody>
      </p:sp>
      <p:sp>
        <p:nvSpPr>
          <p:cNvPr id="1027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Full Scaling (Constant-Field)</a:t>
            </a:r>
          </a:p>
          <a:p>
            <a:pPr>
              <a:buFontTx/>
              <a:buNone/>
            </a:pPr>
            <a:r>
              <a:rPr lang="en-US" sz="600"/>
              <a:t/>
            </a:r>
            <a:br>
              <a:rPr lang="en-US" sz="600"/>
            </a:br>
            <a:r>
              <a:rPr lang="en-US" sz="1400" b="0"/>
              <a:t>- Reduce physical size of structures by 30% in the subsequent  process</a:t>
            </a:r>
            <a:br>
              <a:rPr lang="en-US" sz="1400" b="0"/>
            </a:b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> 	W	= Width of Gate</a:t>
            </a:r>
            <a:br>
              <a:rPr lang="en-US" sz="1400" b="0"/>
            </a:br>
            <a:r>
              <a:rPr lang="en-US" sz="1400" b="0"/>
              <a:t> 	L	= Length of Gate</a:t>
            </a:r>
            <a:br>
              <a:rPr lang="en-US" sz="1400" b="0"/>
            </a:br>
            <a:r>
              <a:rPr lang="en-US" sz="1400" b="0"/>
              <a:t> 	t</a:t>
            </a:r>
            <a:r>
              <a:rPr lang="en-US" sz="1400" b="0" baseline="-25000"/>
              <a:t>ox</a:t>
            </a:r>
            <a:r>
              <a:rPr lang="en-US" sz="1400" b="0"/>
              <a:t>	= thickness of Oxide</a:t>
            </a:r>
            <a:br>
              <a:rPr lang="en-US" sz="1400" b="0"/>
            </a:br>
            <a:r>
              <a:rPr lang="en-US" sz="1400" b="0"/>
              <a:t> 	x</a:t>
            </a:r>
            <a:r>
              <a:rPr lang="en-US" sz="1400" b="0" baseline="-25000"/>
              <a:t>j</a:t>
            </a:r>
            <a:r>
              <a:rPr lang="en-US" sz="1400" b="0"/>
              <a:t> 	= depth of doping</a:t>
            </a:r>
            <a:br>
              <a:rPr lang="en-US" sz="1400" b="0"/>
            </a:b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>- Reduce power supplies and thresholds by 30%</a:t>
            </a:r>
            <a:br>
              <a:rPr lang="en-US" sz="1400" b="0"/>
            </a:b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>- we define: S ≡ </a:t>
            </a:r>
            <a:r>
              <a:rPr lang="en-US" sz="1400" b="0" i="1"/>
              <a:t>Scaling Factor </a:t>
            </a:r>
            <a:r>
              <a:rPr lang="en-US" sz="1400" b="0"/>
              <a:t> &gt; 1</a:t>
            </a:r>
          </a:p>
          <a:p>
            <a:pPr>
              <a:buFontTx/>
              <a:buNone/>
            </a:pP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>- Historically, S has come in between 1.2 and 1.5</a:t>
            </a:r>
            <a:br>
              <a:rPr lang="en-US" sz="1400" b="0"/>
            </a:br>
            <a:r>
              <a:rPr lang="en-US" sz="1400" b="0"/>
              <a:t>  for the past 30 years</a:t>
            </a:r>
            <a:br>
              <a:rPr lang="en-US" sz="1400" b="0"/>
            </a:b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>- sometimes we use √2 = 1.4 for easy math </a:t>
            </a:r>
            <a:br>
              <a:rPr lang="en-US" sz="1400" b="0"/>
            </a:br>
            <a:r>
              <a:rPr lang="en-US" sz="1400" b="0"/>
              <a:t/>
            </a:r>
            <a:br>
              <a:rPr lang="en-US" sz="1400" b="0"/>
            </a:br>
            <a:endParaRPr lang="en-US" sz="1400" b="0"/>
          </a:p>
        </p:txBody>
      </p:sp>
      <p:pic>
        <p:nvPicPr>
          <p:cNvPr id="1027097" name="Picture 25" descr="MOSFET_scaling_dimension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9950" y="1989138"/>
            <a:ext cx="4175125" cy="1858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/>
              <a:t>Full Scaling</a:t>
            </a:r>
          </a:p>
        </p:txBody>
      </p:sp>
      <p:sp>
        <p:nvSpPr>
          <p:cNvPr id="1029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Full Scaling (Constant Field)</a:t>
            </a:r>
          </a:p>
          <a:p>
            <a:pPr>
              <a:buFontTx/>
              <a:buNone/>
            </a:pP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>- The following quantities are altered during fabrication</a:t>
            </a:r>
            <a:br>
              <a:rPr lang="en-US" sz="1400" b="0"/>
            </a:b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>- we use a prime (‘) to denote the new scaled quantity </a:t>
            </a:r>
            <a:br>
              <a:rPr lang="en-US" sz="1400" b="0"/>
            </a:b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>- Note that the doping concentration has to be increased to keep achieve the desired Fermi level </a:t>
            </a:r>
            <a:br>
              <a:rPr lang="en-US" sz="1400" b="0"/>
            </a:br>
            <a:r>
              <a:rPr lang="en-US" sz="1400" b="0"/>
              <a:t>  movement due to doping since the overall size of the junction is reduced </a:t>
            </a:r>
          </a:p>
        </p:txBody>
      </p:sp>
      <p:sp>
        <p:nvSpPr>
          <p:cNvPr id="1029124" name="Text Box 4"/>
          <p:cNvSpPr txBox="1">
            <a:spLocks noChangeArrowheads="1"/>
          </p:cNvSpPr>
          <p:nvPr/>
        </p:nvSpPr>
        <p:spPr bwMode="auto">
          <a:xfrm>
            <a:off x="2159000" y="2492375"/>
            <a:ext cx="4960938" cy="342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l">
              <a:spcBef>
                <a:spcPct val="50000"/>
              </a:spcBef>
            </a:pPr>
            <a:r>
              <a:rPr lang="en-US" sz="1400" b="1">
                <a:solidFill>
                  <a:srgbClr val="0000CC"/>
                </a:solidFill>
                <a:cs typeface="Times New Roman" pitchFamily="18" charset="0"/>
              </a:rPr>
              <a:t>			Before	After</a:t>
            </a:r>
            <a:br>
              <a:rPr lang="en-US" sz="1400" b="1">
                <a:solidFill>
                  <a:srgbClr val="0000CC"/>
                </a:solidFill>
                <a:cs typeface="Times New Roman" pitchFamily="18" charset="0"/>
              </a:rPr>
            </a:br>
            <a:r>
              <a:rPr lang="en-US" sz="1400" b="1" u="sng">
                <a:solidFill>
                  <a:srgbClr val="0000CC"/>
                </a:solidFill>
                <a:cs typeface="Times New Roman" pitchFamily="18" charset="0"/>
              </a:rPr>
              <a:t>Quantity</a:t>
            </a:r>
            <a:r>
              <a:rPr lang="en-US" sz="1400" b="1">
                <a:solidFill>
                  <a:srgbClr val="0000CC"/>
                </a:solidFill>
                <a:cs typeface="Times New Roman" pitchFamily="18" charset="0"/>
              </a:rPr>
              <a:t>			</a:t>
            </a:r>
            <a:r>
              <a:rPr lang="en-US" sz="1400" b="1" u="sng">
                <a:solidFill>
                  <a:srgbClr val="0000CC"/>
                </a:solidFill>
                <a:cs typeface="Times New Roman" pitchFamily="18" charset="0"/>
              </a:rPr>
              <a:t>Scaling</a:t>
            </a:r>
            <a:r>
              <a:rPr lang="en-US" sz="1400" b="1">
                <a:solidFill>
                  <a:srgbClr val="0000CC"/>
                </a:solidFill>
                <a:cs typeface="Times New Roman" pitchFamily="18" charset="0"/>
              </a:rPr>
              <a:t>	</a:t>
            </a:r>
            <a:r>
              <a:rPr lang="en-US" sz="1400" b="1" u="sng">
                <a:solidFill>
                  <a:srgbClr val="0000CC"/>
                </a:solidFill>
                <a:cs typeface="Times New Roman" pitchFamily="18" charset="0"/>
              </a:rPr>
              <a:t>Scaling</a:t>
            </a:r>
            <a:endParaRPr lang="en-US" sz="1400" b="1" u="sng">
              <a:solidFill>
                <a:srgbClr val="FF0000"/>
              </a:solidFill>
            </a:endParaRPr>
          </a:p>
          <a:p>
            <a:pPr algn="l">
              <a:spcBef>
                <a:spcPct val="50000"/>
              </a:spcBef>
            </a:pPr>
            <a:r>
              <a:rPr lang="en-US" sz="1400" b="1" i="1"/>
              <a:t>Channel Length		L	L’    = L/S</a:t>
            </a:r>
          </a:p>
          <a:p>
            <a:pPr algn="l">
              <a:spcBef>
                <a:spcPct val="50000"/>
              </a:spcBef>
            </a:pPr>
            <a:r>
              <a:rPr lang="en-US" sz="1400" b="1" i="1"/>
              <a:t>Channel Width		W	W’   = W/S</a:t>
            </a:r>
          </a:p>
          <a:p>
            <a:pPr algn="l">
              <a:spcBef>
                <a:spcPct val="50000"/>
              </a:spcBef>
            </a:pPr>
            <a:r>
              <a:rPr lang="en-US" sz="1400" b="1" i="1"/>
              <a:t>Gate Oxide Thickness	t</a:t>
            </a:r>
            <a:r>
              <a:rPr lang="en-US" sz="1400" b="1" i="1" baseline="-25000"/>
              <a:t>ox</a:t>
            </a:r>
            <a:r>
              <a:rPr lang="en-US" sz="1400" b="1" i="1"/>
              <a:t>	t</a:t>
            </a:r>
            <a:r>
              <a:rPr lang="en-US" sz="1400" b="1" i="1" baseline="-25000"/>
              <a:t>ox</a:t>
            </a:r>
            <a:r>
              <a:rPr lang="en-US" sz="1400" b="1" i="1"/>
              <a:t>’   = t</a:t>
            </a:r>
            <a:r>
              <a:rPr lang="en-US" sz="1400" b="1" i="1" baseline="-25000"/>
              <a:t>ox</a:t>
            </a:r>
            <a:r>
              <a:rPr lang="en-US" sz="1400" b="1" i="1"/>
              <a:t>/S</a:t>
            </a:r>
          </a:p>
          <a:p>
            <a:pPr algn="l">
              <a:spcBef>
                <a:spcPct val="50000"/>
              </a:spcBef>
            </a:pPr>
            <a:r>
              <a:rPr lang="en-US" sz="1400" b="1" i="1"/>
              <a:t>Junction depth		x</a:t>
            </a:r>
            <a:r>
              <a:rPr lang="en-US" sz="1400" b="1" i="1" baseline="-25000"/>
              <a:t>j</a:t>
            </a:r>
            <a:r>
              <a:rPr lang="en-US" sz="1400" b="1" i="1"/>
              <a:t>	x</a:t>
            </a:r>
            <a:r>
              <a:rPr lang="en-US" sz="1400" b="1" i="1" baseline="-25000"/>
              <a:t>j</a:t>
            </a:r>
            <a:r>
              <a:rPr lang="en-US" sz="1400" b="1" i="1"/>
              <a:t>’    = x</a:t>
            </a:r>
            <a:r>
              <a:rPr lang="en-US" sz="1400" b="1" i="1" baseline="-25000"/>
              <a:t>j</a:t>
            </a:r>
            <a:r>
              <a:rPr lang="en-US" sz="1400" b="1" i="1"/>
              <a:t>/S</a:t>
            </a:r>
          </a:p>
          <a:p>
            <a:pPr algn="l">
              <a:spcBef>
                <a:spcPct val="50000"/>
              </a:spcBef>
            </a:pPr>
            <a:r>
              <a:rPr lang="en-US" sz="1400" b="1" i="1">
                <a:solidFill>
                  <a:srgbClr val="0000CC"/>
                </a:solidFill>
              </a:rPr>
              <a:t>Power Supply Voltage	V</a:t>
            </a:r>
            <a:r>
              <a:rPr lang="en-US" sz="1400" b="1" i="1" baseline="-25000">
                <a:solidFill>
                  <a:srgbClr val="0000CC"/>
                </a:solidFill>
              </a:rPr>
              <a:t>DD</a:t>
            </a:r>
            <a:r>
              <a:rPr lang="en-US" sz="1400" b="1" i="1">
                <a:solidFill>
                  <a:srgbClr val="0000CC"/>
                </a:solidFill>
              </a:rPr>
              <a:t>	V</a:t>
            </a:r>
            <a:r>
              <a:rPr lang="en-US" sz="1400" b="1" i="1" baseline="-25000">
                <a:solidFill>
                  <a:srgbClr val="0000CC"/>
                </a:solidFill>
              </a:rPr>
              <a:t>DD</a:t>
            </a:r>
            <a:r>
              <a:rPr lang="en-US" sz="1400" b="1" i="1">
                <a:solidFill>
                  <a:srgbClr val="0000CC"/>
                </a:solidFill>
              </a:rPr>
              <a:t>’ = V</a:t>
            </a:r>
            <a:r>
              <a:rPr lang="en-US" sz="1400" b="1" i="1" baseline="-25000">
                <a:solidFill>
                  <a:srgbClr val="0000CC"/>
                </a:solidFill>
              </a:rPr>
              <a:t>DD</a:t>
            </a:r>
            <a:r>
              <a:rPr lang="en-US" sz="1400" b="1" i="1">
                <a:solidFill>
                  <a:srgbClr val="0000CC"/>
                </a:solidFill>
              </a:rPr>
              <a:t>/S</a:t>
            </a:r>
          </a:p>
          <a:p>
            <a:pPr algn="l">
              <a:spcBef>
                <a:spcPct val="50000"/>
              </a:spcBef>
            </a:pPr>
            <a:r>
              <a:rPr lang="en-US" sz="1400" b="1" i="1">
                <a:solidFill>
                  <a:srgbClr val="0000CC"/>
                </a:solidFill>
              </a:rPr>
              <a:t>Threshold Voltage		V</a:t>
            </a:r>
            <a:r>
              <a:rPr lang="en-US" sz="1400" b="1" i="1" baseline="-25000">
                <a:solidFill>
                  <a:srgbClr val="0000CC"/>
                </a:solidFill>
              </a:rPr>
              <a:t>T0</a:t>
            </a:r>
            <a:r>
              <a:rPr lang="en-US" sz="1400" b="1" i="1">
                <a:solidFill>
                  <a:srgbClr val="0000CC"/>
                </a:solidFill>
              </a:rPr>
              <a:t>	V</a:t>
            </a:r>
            <a:r>
              <a:rPr lang="en-US" sz="1400" b="1" i="1" baseline="-25000">
                <a:solidFill>
                  <a:srgbClr val="0000CC"/>
                </a:solidFill>
              </a:rPr>
              <a:t>T0</a:t>
            </a:r>
            <a:r>
              <a:rPr lang="en-US" sz="1400" b="1" i="1">
                <a:solidFill>
                  <a:srgbClr val="0000CC"/>
                </a:solidFill>
              </a:rPr>
              <a:t>’  = V</a:t>
            </a:r>
            <a:r>
              <a:rPr lang="en-US" sz="1400" b="1" i="1" baseline="-25000">
                <a:solidFill>
                  <a:srgbClr val="0000CC"/>
                </a:solidFill>
              </a:rPr>
              <a:t>T0</a:t>
            </a:r>
            <a:r>
              <a:rPr lang="en-US" sz="1400" b="1" i="1">
                <a:solidFill>
                  <a:srgbClr val="0000CC"/>
                </a:solidFill>
              </a:rPr>
              <a:t>/S</a:t>
            </a:r>
          </a:p>
          <a:p>
            <a:pPr algn="l">
              <a:spcBef>
                <a:spcPct val="50000"/>
              </a:spcBef>
            </a:pPr>
            <a:r>
              <a:rPr lang="en-US" sz="1400" b="1" i="1">
                <a:solidFill>
                  <a:srgbClr val="0000CC"/>
                </a:solidFill>
              </a:rPr>
              <a:t>Doping Densities		N</a:t>
            </a:r>
            <a:r>
              <a:rPr lang="en-US" sz="1400" b="1" i="1" baseline="-25000">
                <a:solidFill>
                  <a:srgbClr val="0000CC"/>
                </a:solidFill>
              </a:rPr>
              <a:t>A</a:t>
            </a:r>
            <a:r>
              <a:rPr lang="en-US" sz="1400" b="1" i="1">
                <a:solidFill>
                  <a:srgbClr val="0000CC"/>
                </a:solidFill>
              </a:rPr>
              <a:t>	N</a:t>
            </a:r>
            <a:r>
              <a:rPr lang="en-US" sz="1400" b="1" i="1" baseline="-25000">
                <a:solidFill>
                  <a:srgbClr val="0000CC"/>
                </a:solidFill>
              </a:rPr>
              <a:t>A</a:t>
            </a:r>
            <a:r>
              <a:rPr lang="en-US" sz="1400" b="1" i="1">
                <a:solidFill>
                  <a:srgbClr val="0000CC"/>
                </a:solidFill>
              </a:rPr>
              <a:t>’   = </a:t>
            </a:r>
            <a:r>
              <a:rPr lang="en-US" sz="1400" b="1" i="1">
                <a:solidFill>
                  <a:srgbClr val="0000CC"/>
                </a:solidFill>
                <a:cs typeface="Times New Roman" pitchFamily="18" charset="0"/>
              </a:rPr>
              <a:t>N</a:t>
            </a:r>
            <a:r>
              <a:rPr lang="en-US" sz="1400" b="1" i="1" baseline="-25000">
                <a:solidFill>
                  <a:srgbClr val="0000CC"/>
                </a:solidFill>
                <a:cs typeface="Times New Roman" pitchFamily="18" charset="0"/>
              </a:rPr>
              <a:t>A</a:t>
            </a:r>
            <a:r>
              <a:rPr lang="en-US" sz="1400" b="1" i="1">
                <a:solidFill>
                  <a:srgbClr val="0000CC"/>
                </a:solidFill>
              </a:rPr>
              <a:t>•S</a:t>
            </a:r>
            <a:endParaRPr lang="en-US" sz="1400" b="1" i="1">
              <a:solidFill>
                <a:srgbClr val="0000CC"/>
              </a:solidFill>
              <a:cs typeface="Times New Roman" pitchFamily="18" charset="0"/>
            </a:endParaRPr>
          </a:p>
          <a:p>
            <a:pPr algn="l">
              <a:spcBef>
                <a:spcPct val="50000"/>
              </a:spcBef>
            </a:pPr>
            <a:endParaRPr lang="en-US" sz="1400" b="1" i="1"/>
          </a:p>
        </p:txBody>
      </p:sp>
      <p:sp>
        <p:nvSpPr>
          <p:cNvPr id="1029144" name="Line 24"/>
          <p:cNvSpPr>
            <a:spLocks noChangeShapeType="1"/>
          </p:cNvSpPr>
          <p:nvPr/>
        </p:nvSpPr>
        <p:spPr bwMode="auto">
          <a:xfrm>
            <a:off x="2268538" y="4329113"/>
            <a:ext cx="4611687" cy="0"/>
          </a:xfrm>
          <a:prstGeom prst="line">
            <a:avLst/>
          </a:prstGeom>
          <a:noFill/>
          <a:ln w="9525">
            <a:solidFill>
              <a:srgbClr val="0000CC"/>
            </a:solidFill>
            <a:prstDash val="dash"/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pic>
        <p:nvPicPr>
          <p:cNvPr id="1029148" name="Picture 28" descr="MOSFET_scaling_dimension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43550" y="981075"/>
            <a:ext cx="3275013" cy="14589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/>
              <a:t>Full Scaling</a:t>
            </a:r>
          </a:p>
        </p:txBody>
      </p:sp>
      <p:sp>
        <p:nvSpPr>
          <p:cNvPr id="1031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Scaling Effect on Device Characteristics : Linear Region</a:t>
            </a:r>
            <a:r>
              <a:rPr lang="en-US" b="0"/>
              <a:t/>
            </a:r>
            <a:br>
              <a:rPr lang="en-US" b="0"/>
            </a:br>
            <a:endParaRPr lang="en-US" b="0"/>
          </a:p>
          <a:p>
            <a:pPr>
              <a:buFontTx/>
              <a:buNone/>
            </a:pPr>
            <a:r>
              <a:rPr lang="en-US" sz="500"/>
              <a:t/>
            </a:r>
            <a:br>
              <a:rPr lang="en-US" sz="500"/>
            </a:br>
            <a:r>
              <a:rPr lang="en-US" sz="1400" b="0"/>
              <a:t>- by scaling </a:t>
            </a:r>
            <a:r>
              <a:rPr lang="en-US" sz="1400" b="0" i="1"/>
              <a:t>t</a:t>
            </a:r>
            <a:r>
              <a:rPr lang="en-US" sz="1400" b="0" i="1" baseline="-25000"/>
              <a:t>ox</a:t>
            </a:r>
            <a:r>
              <a:rPr lang="en-US" sz="1400" b="0"/>
              <a:t>, we effect </a:t>
            </a:r>
            <a:r>
              <a:rPr lang="en-US" sz="1400" b="0" i="1"/>
              <a:t>C</a:t>
            </a:r>
            <a:r>
              <a:rPr lang="en-US" sz="1400" b="0" i="1" baseline="-25000"/>
              <a:t>ox </a:t>
            </a:r>
            <a:r>
              <a:rPr lang="en-US" sz="1400" b="0"/>
              <a:t>:</a:t>
            </a:r>
            <a:br>
              <a:rPr lang="en-US" sz="1400" b="0"/>
            </a:b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>- since 		then</a:t>
            </a:r>
            <a:br>
              <a:rPr lang="en-US" sz="1400" b="0"/>
            </a:b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> - The voltages V</a:t>
            </a:r>
            <a:r>
              <a:rPr lang="en-US" sz="1400" b="0" baseline="-25000"/>
              <a:t>GS</a:t>
            </a:r>
            <a:r>
              <a:rPr lang="en-US" sz="1400" b="0"/>
              <a:t>, V</a:t>
            </a:r>
            <a:r>
              <a:rPr lang="en-US" sz="1400" b="0" baseline="-25000"/>
              <a:t>TO</a:t>
            </a:r>
            <a:r>
              <a:rPr lang="en-US" sz="1400" b="0"/>
              <a:t>, and V</a:t>
            </a:r>
            <a:r>
              <a:rPr lang="en-US" sz="1400" b="0" baseline="-25000"/>
              <a:t>DS</a:t>
            </a:r>
            <a:r>
              <a:rPr lang="en-US" sz="1400" b="0"/>
              <a:t> also scale down by S, which creates a1/S</a:t>
            </a:r>
            <a:r>
              <a:rPr lang="en-US" sz="1400" b="0" baseline="30000"/>
              <a:t>2 </a:t>
            </a:r>
            <a:r>
              <a:rPr lang="en-US" sz="1400" b="0"/>
              <a:t>in this expression:</a:t>
            </a:r>
            <a:br>
              <a:rPr lang="en-US" sz="1400" b="0"/>
            </a:b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>  </a:t>
            </a:r>
          </a:p>
          <a:p>
            <a:pPr>
              <a:buFontTx/>
              <a:buNone/>
            </a:pPr>
            <a:r>
              <a:rPr lang="en-US" sz="1400" b="0"/>
              <a:t>  </a:t>
            </a:r>
            <a:br>
              <a:rPr lang="en-US" sz="1400" b="0"/>
            </a:b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>- which results in:</a:t>
            </a:r>
            <a:br>
              <a:rPr lang="en-US" sz="1400" b="0"/>
            </a:b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> 		</a:t>
            </a:r>
            <a:r>
              <a:rPr lang="en-US" sz="1400" b="0">
                <a:solidFill>
                  <a:srgbClr val="FF0000"/>
                </a:solidFill>
              </a:rPr>
              <a:t>	</a:t>
            </a:r>
            <a:r>
              <a:rPr lang="en-US">
                <a:solidFill>
                  <a:srgbClr val="FF0000"/>
                </a:solidFill>
              </a:rPr>
              <a:t>I</a:t>
            </a:r>
            <a:r>
              <a:rPr lang="en-US" baseline="-25000">
                <a:solidFill>
                  <a:srgbClr val="FF0000"/>
                </a:solidFill>
              </a:rPr>
              <a:t>DS</a:t>
            </a:r>
            <a:r>
              <a:rPr lang="en-US" sz="1000" baseline="-25000">
                <a:solidFill>
                  <a:srgbClr val="FF0000"/>
                </a:solidFill>
              </a:rPr>
              <a:t>lin </a:t>
            </a:r>
            <a:r>
              <a:rPr lang="en-US">
                <a:solidFill>
                  <a:srgbClr val="FF0000"/>
                </a:solidFill>
              </a:rPr>
              <a:t>scales down by S, this is what we wanted!!!</a:t>
            </a:r>
            <a:r>
              <a:rPr lang="en-US"/>
              <a:t> </a:t>
            </a:r>
            <a:endParaRPr lang="el-GR">
              <a:cs typeface="Arial" charset="0"/>
            </a:endParaRP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6804025" y="1484313"/>
            <a:ext cx="503238" cy="1250950"/>
            <a:chOff x="1334" y="1394"/>
            <a:chExt cx="675" cy="1515"/>
          </a:xfrm>
        </p:grpSpPr>
        <p:sp>
          <p:nvSpPr>
            <p:cNvPr id="1031178" name="Line 10"/>
            <p:cNvSpPr>
              <a:spLocks noChangeShapeType="1"/>
            </p:cNvSpPr>
            <p:nvPr/>
          </p:nvSpPr>
          <p:spPr bwMode="auto">
            <a:xfrm>
              <a:off x="1627" y="1896"/>
              <a:ext cx="0" cy="50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031179" name="Line 11"/>
            <p:cNvSpPr>
              <a:spLocks noChangeShapeType="1"/>
            </p:cNvSpPr>
            <p:nvPr/>
          </p:nvSpPr>
          <p:spPr bwMode="auto">
            <a:xfrm>
              <a:off x="1717" y="1896"/>
              <a:ext cx="0" cy="50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031180" name="Line 12"/>
            <p:cNvSpPr>
              <a:spLocks noChangeShapeType="1"/>
            </p:cNvSpPr>
            <p:nvPr/>
          </p:nvSpPr>
          <p:spPr bwMode="auto">
            <a:xfrm>
              <a:off x="1334" y="2149"/>
              <a:ext cx="29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031181" name="Line 13"/>
            <p:cNvSpPr>
              <a:spLocks noChangeShapeType="1"/>
            </p:cNvSpPr>
            <p:nvPr/>
          </p:nvSpPr>
          <p:spPr bwMode="auto">
            <a:xfrm>
              <a:off x="1716" y="1899"/>
              <a:ext cx="29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031182" name="Line 14"/>
            <p:cNvSpPr>
              <a:spLocks noChangeShapeType="1"/>
            </p:cNvSpPr>
            <p:nvPr/>
          </p:nvSpPr>
          <p:spPr bwMode="auto">
            <a:xfrm>
              <a:off x="1719" y="2403"/>
              <a:ext cx="29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031183" name="Line 15"/>
            <p:cNvSpPr>
              <a:spLocks noChangeShapeType="1"/>
            </p:cNvSpPr>
            <p:nvPr/>
          </p:nvSpPr>
          <p:spPr bwMode="auto">
            <a:xfrm>
              <a:off x="2008" y="2400"/>
              <a:ext cx="0" cy="50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031184" name="Line 16"/>
            <p:cNvSpPr>
              <a:spLocks noChangeShapeType="1"/>
            </p:cNvSpPr>
            <p:nvPr/>
          </p:nvSpPr>
          <p:spPr bwMode="auto">
            <a:xfrm>
              <a:off x="2004" y="1394"/>
              <a:ext cx="0" cy="50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1031185" name="Line 17"/>
          <p:cNvSpPr>
            <a:spLocks noChangeShapeType="1"/>
          </p:cNvSpPr>
          <p:nvPr/>
        </p:nvSpPr>
        <p:spPr bwMode="auto">
          <a:xfrm>
            <a:off x="7485063" y="1889125"/>
            <a:ext cx="0" cy="457200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031186" name="Text Box 18"/>
          <p:cNvSpPr txBox="1">
            <a:spLocks noChangeArrowheads="1"/>
          </p:cNvSpPr>
          <p:nvPr/>
        </p:nvSpPr>
        <p:spPr bwMode="auto">
          <a:xfrm>
            <a:off x="7196138" y="1919288"/>
            <a:ext cx="301625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1031187" name="Text Box 19"/>
          <p:cNvSpPr txBox="1">
            <a:spLocks noChangeArrowheads="1"/>
          </p:cNvSpPr>
          <p:nvPr/>
        </p:nvSpPr>
        <p:spPr bwMode="auto">
          <a:xfrm>
            <a:off x="7759700" y="1530350"/>
            <a:ext cx="301625" cy="113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</a:t>
            </a:r>
          </a:p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1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DS</a:t>
            </a:r>
            <a:endParaRPr lang="en-US" sz="18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endParaRPr lang="en-US" sz="12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31195" name="Object 27"/>
          <p:cNvGraphicFramePr>
            <a:graphicFrameLocks noChangeAspect="1"/>
          </p:cNvGraphicFramePr>
          <p:nvPr/>
        </p:nvGraphicFramePr>
        <p:xfrm>
          <a:off x="3455988" y="1557338"/>
          <a:ext cx="3017837" cy="787400"/>
        </p:xfrm>
        <a:graphic>
          <a:graphicData uri="http://schemas.openxmlformats.org/presentationml/2006/ole">
            <p:oleObj spid="_x0000_s617474" name="Equation" r:id="rId4" imgW="2095200" imgH="545760" progId="Equation.3">
              <p:embed/>
            </p:oleObj>
          </a:graphicData>
        </a:graphic>
      </p:graphicFrame>
      <p:graphicFrame>
        <p:nvGraphicFramePr>
          <p:cNvPr id="1031197" name="Object 29"/>
          <p:cNvGraphicFramePr>
            <a:graphicFrameLocks noChangeAspect="1"/>
          </p:cNvGraphicFramePr>
          <p:nvPr/>
        </p:nvGraphicFramePr>
        <p:xfrm>
          <a:off x="1511300" y="2816225"/>
          <a:ext cx="1338263" cy="569913"/>
        </p:xfrm>
        <a:graphic>
          <a:graphicData uri="http://schemas.openxmlformats.org/presentationml/2006/ole">
            <p:oleObj spid="_x0000_s617475" name="Equation" r:id="rId5" imgW="927000" imgH="393480" progId="Equation.3">
              <p:embed/>
            </p:oleObj>
          </a:graphicData>
        </a:graphic>
      </p:graphicFrame>
      <p:graphicFrame>
        <p:nvGraphicFramePr>
          <p:cNvPr id="1031198" name="Object 30"/>
          <p:cNvGraphicFramePr>
            <a:graphicFrameLocks noChangeAspect="1"/>
          </p:cNvGraphicFramePr>
          <p:nvPr/>
        </p:nvGraphicFramePr>
        <p:xfrm>
          <a:off x="979488" y="4257675"/>
          <a:ext cx="7189787" cy="568325"/>
        </p:xfrm>
        <a:graphic>
          <a:graphicData uri="http://schemas.openxmlformats.org/presentationml/2006/ole">
            <p:oleObj spid="_x0000_s617476" name="Equation" r:id="rId6" imgW="4978080" imgH="393480" progId="Equation.3">
              <p:embed/>
            </p:oleObj>
          </a:graphicData>
        </a:graphic>
      </p:graphicFrame>
      <p:graphicFrame>
        <p:nvGraphicFramePr>
          <p:cNvPr id="1031201" name="Object 33"/>
          <p:cNvGraphicFramePr>
            <a:graphicFrameLocks noChangeAspect="1"/>
          </p:cNvGraphicFramePr>
          <p:nvPr/>
        </p:nvGraphicFramePr>
        <p:xfrm>
          <a:off x="3851275" y="2816225"/>
          <a:ext cx="1925638" cy="569913"/>
        </p:xfrm>
        <a:graphic>
          <a:graphicData uri="http://schemas.openxmlformats.org/presentationml/2006/ole">
            <p:oleObj spid="_x0000_s617477" name="Equation" r:id="rId7" imgW="1333440" imgH="393480" progId="Equation.3">
              <p:embed/>
            </p:oleObj>
          </a:graphicData>
        </a:graphic>
      </p:graphicFrame>
      <p:graphicFrame>
        <p:nvGraphicFramePr>
          <p:cNvPr id="1031204" name="Object 36"/>
          <p:cNvGraphicFramePr>
            <a:graphicFrameLocks noChangeAspect="1"/>
          </p:cNvGraphicFramePr>
          <p:nvPr/>
        </p:nvGraphicFramePr>
        <p:xfrm>
          <a:off x="1079500" y="5445125"/>
          <a:ext cx="1374775" cy="641350"/>
        </p:xfrm>
        <a:graphic>
          <a:graphicData uri="http://schemas.openxmlformats.org/presentationml/2006/ole">
            <p:oleObj spid="_x0000_s617478" name="Equation" r:id="rId8" imgW="952200" imgH="4442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3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/>
              <a:t>Full Scaling</a:t>
            </a:r>
          </a:p>
        </p:txBody>
      </p:sp>
      <p:sp>
        <p:nvSpPr>
          <p:cNvPr id="10936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Scaling Effect on Device Characteristics : Saturation Region</a:t>
            </a:r>
            <a:r>
              <a:rPr lang="en-US" b="0"/>
              <a:t/>
            </a:r>
            <a:br>
              <a:rPr lang="en-US" b="0"/>
            </a:br>
            <a:endParaRPr lang="en-US" b="0"/>
          </a:p>
          <a:p>
            <a:pPr>
              <a:buFontTx/>
              <a:buNone/>
            </a:pPr>
            <a:r>
              <a:rPr lang="en-US" sz="500"/>
              <a:t/>
            </a:r>
            <a:br>
              <a:rPr lang="en-US" sz="500"/>
            </a:br>
            <a:r>
              <a:rPr lang="en-US" sz="1400" b="0"/>
              <a:t>- again, k effects I</a:t>
            </a:r>
            <a:r>
              <a:rPr lang="en-US" sz="1400" b="0" baseline="-25000"/>
              <a:t>DS</a:t>
            </a: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>- which gives</a:t>
            </a:r>
            <a:br>
              <a:rPr lang="en-US" sz="1400" b="0"/>
            </a:b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>		</a:t>
            </a:r>
            <a:r>
              <a:rPr lang="en-US" sz="1400" b="0">
                <a:solidFill>
                  <a:srgbClr val="FF0000"/>
                </a:solidFill>
              </a:rPr>
              <a:t>	</a:t>
            </a:r>
            <a:r>
              <a:rPr lang="en-US">
                <a:solidFill>
                  <a:srgbClr val="FF0000"/>
                </a:solidFill>
              </a:rPr>
              <a:t>I</a:t>
            </a:r>
            <a:r>
              <a:rPr lang="en-US" baseline="-25000">
                <a:solidFill>
                  <a:srgbClr val="FF0000"/>
                </a:solidFill>
              </a:rPr>
              <a:t>DS</a:t>
            </a:r>
            <a:r>
              <a:rPr lang="en-US" sz="1000" baseline="-25000">
                <a:solidFill>
                  <a:srgbClr val="FF0000"/>
                </a:solidFill>
              </a:rPr>
              <a:t>sat </a:t>
            </a:r>
            <a:r>
              <a:rPr lang="en-US">
                <a:solidFill>
                  <a:srgbClr val="FF0000"/>
                </a:solidFill>
              </a:rPr>
              <a:t>scales down by S, this is what we wanted!!!</a:t>
            </a:r>
            <a:r>
              <a:rPr lang="en-US"/>
              <a:t> </a:t>
            </a:r>
            <a:endParaRPr lang="el-GR">
              <a:cs typeface="Arial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804025" y="1484313"/>
            <a:ext cx="503238" cy="1250950"/>
            <a:chOff x="1334" y="1394"/>
            <a:chExt cx="675" cy="1515"/>
          </a:xfrm>
        </p:grpSpPr>
        <p:sp>
          <p:nvSpPr>
            <p:cNvPr id="1093637" name="Line 5"/>
            <p:cNvSpPr>
              <a:spLocks noChangeShapeType="1"/>
            </p:cNvSpPr>
            <p:nvPr/>
          </p:nvSpPr>
          <p:spPr bwMode="auto">
            <a:xfrm>
              <a:off x="1627" y="1896"/>
              <a:ext cx="0" cy="50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093638" name="Line 6"/>
            <p:cNvSpPr>
              <a:spLocks noChangeShapeType="1"/>
            </p:cNvSpPr>
            <p:nvPr/>
          </p:nvSpPr>
          <p:spPr bwMode="auto">
            <a:xfrm>
              <a:off x="1717" y="1896"/>
              <a:ext cx="0" cy="50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093639" name="Line 7"/>
            <p:cNvSpPr>
              <a:spLocks noChangeShapeType="1"/>
            </p:cNvSpPr>
            <p:nvPr/>
          </p:nvSpPr>
          <p:spPr bwMode="auto">
            <a:xfrm>
              <a:off x="1334" y="2149"/>
              <a:ext cx="29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093640" name="Line 8"/>
            <p:cNvSpPr>
              <a:spLocks noChangeShapeType="1"/>
            </p:cNvSpPr>
            <p:nvPr/>
          </p:nvSpPr>
          <p:spPr bwMode="auto">
            <a:xfrm>
              <a:off x="1716" y="1899"/>
              <a:ext cx="29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093641" name="Line 9"/>
            <p:cNvSpPr>
              <a:spLocks noChangeShapeType="1"/>
            </p:cNvSpPr>
            <p:nvPr/>
          </p:nvSpPr>
          <p:spPr bwMode="auto">
            <a:xfrm>
              <a:off x="1719" y="2403"/>
              <a:ext cx="29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093642" name="Line 10"/>
            <p:cNvSpPr>
              <a:spLocks noChangeShapeType="1"/>
            </p:cNvSpPr>
            <p:nvPr/>
          </p:nvSpPr>
          <p:spPr bwMode="auto">
            <a:xfrm>
              <a:off x="2008" y="2400"/>
              <a:ext cx="0" cy="50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093643" name="Line 11"/>
            <p:cNvSpPr>
              <a:spLocks noChangeShapeType="1"/>
            </p:cNvSpPr>
            <p:nvPr/>
          </p:nvSpPr>
          <p:spPr bwMode="auto">
            <a:xfrm>
              <a:off x="2004" y="1394"/>
              <a:ext cx="0" cy="50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1093644" name="Line 12"/>
          <p:cNvSpPr>
            <a:spLocks noChangeShapeType="1"/>
          </p:cNvSpPr>
          <p:nvPr/>
        </p:nvSpPr>
        <p:spPr bwMode="auto">
          <a:xfrm>
            <a:off x="7485063" y="1889125"/>
            <a:ext cx="0" cy="457200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093645" name="Text Box 13"/>
          <p:cNvSpPr txBox="1">
            <a:spLocks noChangeArrowheads="1"/>
          </p:cNvSpPr>
          <p:nvPr/>
        </p:nvSpPr>
        <p:spPr bwMode="auto">
          <a:xfrm>
            <a:off x="7196138" y="1919288"/>
            <a:ext cx="301625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1093646" name="Text Box 14"/>
          <p:cNvSpPr txBox="1">
            <a:spLocks noChangeArrowheads="1"/>
          </p:cNvSpPr>
          <p:nvPr/>
        </p:nvSpPr>
        <p:spPr bwMode="auto">
          <a:xfrm>
            <a:off x="7759700" y="1530350"/>
            <a:ext cx="301625" cy="113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</a:t>
            </a:r>
          </a:p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1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DS</a:t>
            </a:r>
            <a:endParaRPr lang="en-US" sz="18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endParaRPr lang="en-US" sz="12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93649" name="Object 17"/>
          <p:cNvGraphicFramePr>
            <a:graphicFrameLocks noChangeAspect="1"/>
          </p:cNvGraphicFramePr>
          <p:nvPr/>
        </p:nvGraphicFramePr>
        <p:xfrm>
          <a:off x="1347788" y="2097088"/>
          <a:ext cx="4879975" cy="568325"/>
        </p:xfrm>
        <a:graphic>
          <a:graphicData uri="http://schemas.openxmlformats.org/presentationml/2006/ole">
            <p:oleObj spid="_x0000_s618498" name="Equation" r:id="rId4" imgW="3377880" imgH="393480" progId="Equation.3">
              <p:embed/>
            </p:oleObj>
          </a:graphicData>
        </a:graphic>
      </p:graphicFrame>
      <p:graphicFrame>
        <p:nvGraphicFramePr>
          <p:cNvPr id="1093651" name="Object 19"/>
          <p:cNvGraphicFramePr>
            <a:graphicFrameLocks noChangeAspect="1"/>
          </p:cNvGraphicFramePr>
          <p:nvPr/>
        </p:nvGraphicFramePr>
        <p:xfrm>
          <a:off x="1331913" y="3321050"/>
          <a:ext cx="1265237" cy="641350"/>
        </p:xfrm>
        <a:graphic>
          <a:graphicData uri="http://schemas.openxmlformats.org/presentationml/2006/ole">
            <p:oleObj spid="_x0000_s618499" name="Equation" r:id="rId5" imgW="876240" imgH="4442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/>
              <a:t>Full Scaling</a:t>
            </a:r>
          </a:p>
        </p:txBody>
      </p:sp>
      <p:sp>
        <p:nvSpPr>
          <p:cNvPr id="10956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Scaling Effect on Device Characteristics : Power</a:t>
            </a:r>
            <a:r>
              <a:rPr lang="en-US" b="0"/>
              <a:t/>
            </a:r>
            <a:br>
              <a:rPr lang="en-US" b="0"/>
            </a:br>
            <a:endParaRPr lang="en-US" b="0"/>
          </a:p>
          <a:p>
            <a:pPr>
              <a:buFontTx/>
              <a:buNone/>
            </a:pPr>
            <a:r>
              <a:rPr lang="en-US" sz="500"/>
              <a:t/>
            </a:r>
            <a:br>
              <a:rPr lang="en-US" sz="500"/>
            </a:br>
            <a:r>
              <a:rPr lang="en-US" sz="1400" b="0"/>
              <a:t>- Static Power in the MOSFET can be described as:</a:t>
            </a:r>
            <a:br>
              <a:rPr lang="en-US" sz="1400" b="0"/>
            </a:b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>- both quantities scale by 1/S</a:t>
            </a:r>
            <a:br>
              <a:rPr lang="en-US" sz="1400" b="0"/>
            </a:b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>	 	</a:t>
            </a:r>
            <a:r>
              <a:rPr lang="en-US">
                <a:solidFill>
                  <a:srgbClr val="FF0000"/>
                </a:solidFill>
              </a:rPr>
              <a:t>Power scales down by S</a:t>
            </a:r>
            <a:r>
              <a:rPr lang="en-US" baseline="30000">
                <a:solidFill>
                  <a:srgbClr val="FF0000"/>
                </a:solidFill>
              </a:rPr>
              <a:t>2</a:t>
            </a:r>
            <a:r>
              <a:rPr lang="en-US">
                <a:solidFill>
                  <a:srgbClr val="FF0000"/>
                </a:solidFill>
              </a:rPr>
              <a:t>, this is great!!!</a:t>
            </a:r>
            <a:endParaRPr lang="el-GR">
              <a:cs typeface="Arial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804025" y="1484313"/>
            <a:ext cx="503238" cy="1250950"/>
            <a:chOff x="1334" y="1394"/>
            <a:chExt cx="675" cy="1515"/>
          </a:xfrm>
        </p:grpSpPr>
        <p:sp>
          <p:nvSpPr>
            <p:cNvPr id="1095685" name="Line 5"/>
            <p:cNvSpPr>
              <a:spLocks noChangeShapeType="1"/>
            </p:cNvSpPr>
            <p:nvPr/>
          </p:nvSpPr>
          <p:spPr bwMode="auto">
            <a:xfrm>
              <a:off x="1627" y="1896"/>
              <a:ext cx="0" cy="50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095686" name="Line 6"/>
            <p:cNvSpPr>
              <a:spLocks noChangeShapeType="1"/>
            </p:cNvSpPr>
            <p:nvPr/>
          </p:nvSpPr>
          <p:spPr bwMode="auto">
            <a:xfrm>
              <a:off x="1717" y="1896"/>
              <a:ext cx="0" cy="50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095687" name="Line 7"/>
            <p:cNvSpPr>
              <a:spLocks noChangeShapeType="1"/>
            </p:cNvSpPr>
            <p:nvPr/>
          </p:nvSpPr>
          <p:spPr bwMode="auto">
            <a:xfrm>
              <a:off x="1334" y="2149"/>
              <a:ext cx="29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095688" name="Line 8"/>
            <p:cNvSpPr>
              <a:spLocks noChangeShapeType="1"/>
            </p:cNvSpPr>
            <p:nvPr/>
          </p:nvSpPr>
          <p:spPr bwMode="auto">
            <a:xfrm>
              <a:off x="1716" y="1899"/>
              <a:ext cx="29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095689" name="Line 9"/>
            <p:cNvSpPr>
              <a:spLocks noChangeShapeType="1"/>
            </p:cNvSpPr>
            <p:nvPr/>
          </p:nvSpPr>
          <p:spPr bwMode="auto">
            <a:xfrm>
              <a:off x="1719" y="2403"/>
              <a:ext cx="29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095690" name="Line 10"/>
            <p:cNvSpPr>
              <a:spLocks noChangeShapeType="1"/>
            </p:cNvSpPr>
            <p:nvPr/>
          </p:nvSpPr>
          <p:spPr bwMode="auto">
            <a:xfrm>
              <a:off x="2008" y="2400"/>
              <a:ext cx="0" cy="50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095691" name="Line 11"/>
            <p:cNvSpPr>
              <a:spLocks noChangeShapeType="1"/>
            </p:cNvSpPr>
            <p:nvPr/>
          </p:nvSpPr>
          <p:spPr bwMode="auto">
            <a:xfrm>
              <a:off x="2004" y="1394"/>
              <a:ext cx="0" cy="50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1095692" name="Line 12"/>
          <p:cNvSpPr>
            <a:spLocks noChangeShapeType="1"/>
          </p:cNvSpPr>
          <p:nvPr/>
        </p:nvSpPr>
        <p:spPr bwMode="auto">
          <a:xfrm>
            <a:off x="7485063" y="1889125"/>
            <a:ext cx="0" cy="457200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095693" name="Text Box 13"/>
          <p:cNvSpPr txBox="1">
            <a:spLocks noChangeArrowheads="1"/>
          </p:cNvSpPr>
          <p:nvPr/>
        </p:nvSpPr>
        <p:spPr bwMode="auto">
          <a:xfrm>
            <a:off x="7196138" y="1919288"/>
            <a:ext cx="301625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1095694" name="Text Box 14"/>
          <p:cNvSpPr txBox="1">
            <a:spLocks noChangeArrowheads="1"/>
          </p:cNvSpPr>
          <p:nvPr/>
        </p:nvSpPr>
        <p:spPr bwMode="auto">
          <a:xfrm>
            <a:off x="7759700" y="1530350"/>
            <a:ext cx="301625" cy="113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</a:t>
            </a:r>
          </a:p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1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DS</a:t>
            </a:r>
            <a:endParaRPr lang="en-US" sz="18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endParaRPr lang="en-US" sz="12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95696" name="Object 16"/>
          <p:cNvGraphicFramePr>
            <a:graphicFrameLocks noChangeAspect="1"/>
          </p:cNvGraphicFramePr>
          <p:nvPr/>
        </p:nvGraphicFramePr>
        <p:xfrm>
          <a:off x="1944688" y="2252663"/>
          <a:ext cx="1119187" cy="330200"/>
        </p:xfrm>
        <a:graphic>
          <a:graphicData uri="http://schemas.openxmlformats.org/presentationml/2006/ole">
            <p:oleObj spid="_x0000_s619522" name="Equation" r:id="rId4" imgW="774360" imgH="228600" progId="Equation.3">
              <p:embed/>
            </p:oleObj>
          </a:graphicData>
        </a:graphic>
      </p:graphicFrame>
      <p:graphicFrame>
        <p:nvGraphicFramePr>
          <p:cNvPr id="1095699" name="Object 19"/>
          <p:cNvGraphicFramePr>
            <a:graphicFrameLocks noChangeAspect="1"/>
          </p:cNvGraphicFramePr>
          <p:nvPr/>
        </p:nvGraphicFramePr>
        <p:xfrm>
          <a:off x="1943100" y="3429000"/>
          <a:ext cx="1725613" cy="568325"/>
        </p:xfrm>
        <a:graphic>
          <a:graphicData uri="http://schemas.openxmlformats.org/presentationml/2006/ole">
            <p:oleObj spid="_x0000_s619523" name="Equation" r:id="rId5" imgW="1193760" imgH="393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0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/>
              <a:t>Full Scaling</a:t>
            </a:r>
          </a:p>
        </p:txBody>
      </p:sp>
      <p:sp>
        <p:nvSpPr>
          <p:cNvPr id="11008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Scaling Effect on Device Characteristics : Power Density</a:t>
            </a:r>
            <a:r>
              <a:rPr lang="en-US" b="0"/>
              <a:t/>
            </a:r>
            <a:br>
              <a:rPr lang="en-US" b="0"/>
            </a:br>
            <a:endParaRPr lang="en-US" b="0"/>
          </a:p>
          <a:p>
            <a:pPr>
              <a:buFontTx/>
              <a:buNone/>
            </a:pPr>
            <a:r>
              <a:rPr lang="en-US" sz="500"/>
              <a:t/>
            </a:r>
            <a:br>
              <a:rPr lang="en-US" sz="500"/>
            </a:br>
            <a:r>
              <a:rPr lang="en-US" sz="1400" b="0"/>
              <a:t>- Power Density is defined as the power consumed per area</a:t>
            </a:r>
            <a:br>
              <a:rPr lang="en-US" sz="1400" b="0"/>
            </a:b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>- this is an important quantity because it shows how much heat</a:t>
            </a:r>
            <a:br>
              <a:rPr lang="en-US" sz="1400" b="0"/>
            </a:br>
            <a:r>
              <a:rPr lang="en-US" sz="1400" b="0"/>
              <a:t>  is generated in a small area, which can cause reliability problems  </a:t>
            </a:r>
            <a:br>
              <a:rPr lang="en-US" sz="1400" b="0"/>
            </a:b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>- Power scales by 1/S</a:t>
            </a:r>
            <a:r>
              <a:rPr lang="en-US" sz="1400" b="0" baseline="30000"/>
              <a:t>2</a:t>
            </a: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>- Area scales by 1/S</a:t>
            </a:r>
            <a:r>
              <a:rPr lang="en-US" sz="1400" b="0" baseline="30000"/>
              <a:t>2 </a:t>
            </a:r>
            <a:r>
              <a:rPr lang="en-US" sz="1400" b="0"/>
              <a:t>(because W and L both scale by S and Area=W</a:t>
            </a:r>
            <a:r>
              <a:rPr lang="en-US" sz="1400" b="0">
                <a:cs typeface="Arial" charset="0"/>
              </a:rPr>
              <a:t>∙L</a:t>
            </a:r>
            <a:r>
              <a:rPr lang="en-US" sz="1400" b="0"/>
              <a:t>)</a:t>
            </a:r>
            <a:br>
              <a:rPr lang="en-US" sz="1400" b="0"/>
            </a:b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>- this means that the scaling cancels out and the Power Density remains constant</a:t>
            </a:r>
            <a:br>
              <a:rPr lang="en-US" sz="1400" b="0"/>
            </a:b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>	 </a:t>
            </a:r>
            <a:r>
              <a:rPr lang="en-US">
                <a:solidFill>
                  <a:srgbClr val="FF0000"/>
                </a:solidFill>
              </a:rPr>
              <a:t>This is OK, but can lead to problems when IC’s get larger in size</a:t>
            </a:r>
            <a:br>
              <a:rPr lang="en-US">
                <a:solidFill>
                  <a:srgbClr val="FF0000"/>
                </a:solidFill>
              </a:rPr>
            </a:br>
            <a:r>
              <a:rPr lang="en-US">
                <a:solidFill>
                  <a:srgbClr val="FF0000"/>
                </a:solidFill>
              </a:rPr>
              <a:t> 	and the net power consumption increase</a:t>
            </a:r>
            <a:endParaRPr lang="el-GR">
              <a:cs typeface="Arial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804025" y="1484313"/>
            <a:ext cx="503238" cy="1250950"/>
            <a:chOff x="1334" y="1394"/>
            <a:chExt cx="675" cy="1515"/>
          </a:xfrm>
        </p:grpSpPr>
        <p:sp>
          <p:nvSpPr>
            <p:cNvPr id="1100805" name="Line 5"/>
            <p:cNvSpPr>
              <a:spLocks noChangeShapeType="1"/>
            </p:cNvSpPr>
            <p:nvPr/>
          </p:nvSpPr>
          <p:spPr bwMode="auto">
            <a:xfrm>
              <a:off x="1627" y="1896"/>
              <a:ext cx="0" cy="50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100806" name="Line 6"/>
            <p:cNvSpPr>
              <a:spLocks noChangeShapeType="1"/>
            </p:cNvSpPr>
            <p:nvPr/>
          </p:nvSpPr>
          <p:spPr bwMode="auto">
            <a:xfrm>
              <a:off x="1717" y="1896"/>
              <a:ext cx="0" cy="50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100807" name="Line 7"/>
            <p:cNvSpPr>
              <a:spLocks noChangeShapeType="1"/>
            </p:cNvSpPr>
            <p:nvPr/>
          </p:nvSpPr>
          <p:spPr bwMode="auto">
            <a:xfrm>
              <a:off x="1334" y="2149"/>
              <a:ext cx="29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100808" name="Line 8"/>
            <p:cNvSpPr>
              <a:spLocks noChangeShapeType="1"/>
            </p:cNvSpPr>
            <p:nvPr/>
          </p:nvSpPr>
          <p:spPr bwMode="auto">
            <a:xfrm>
              <a:off x="1716" y="1899"/>
              <a:ext cx="29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100809" name="Line 9"/>
            <p:cNvSpPr>
              <a:spLocks noChangeShapeType="1"/>
            </p:cNvSpPr>
            <p:nvPr/>
          </p:nvSpPr>
          <p:spPr bwMode="auto">
            <a:xfrm>
              <a:off x="1719" y="2403"/>
              <a:ext cx="29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100810" name="Line 10"/>
            <p:cNvSpPr>
              <a:spLocks noChangeShapeType="1"/>
            </p:cNvSpPr>
            <p:nvPr/>
          </p:nvSpPr>
          <p:spPr bwMode="auto">
            <a:xfrm>
              <a:off x="2008" y="2400"/>
              <a:ext cx="0" cy="50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100811" name="Line 11"/>
            <p:cNvSpPr>
              <a:spLocks noChangeShapeType="1"/>
            </p:cNvSpPr>
            <p:nvPr/>
          </p:nvSpPr>
          <p:spPr bwMode="auto">
            <a:xfrm>
              <a:off x="2004" y="1394"/>
              <a:ext cx="0" cy="50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1100812" name="Line 12"/>
          <p:cNvSpPr>
            <a:spLocks noChangeShapeType="1"/>
          </p:cNvSpPr>
          <p:nvPr/>
        </p:nvSpPr>
        <p:spPr bwMode="auto">
          <a:xfrm>
            <a:off x="7485063" y="1889125"/>
            <a:ext cx="0" cy="457200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100813" name="Text Box 13"/>
          <p:cNvSpPr txBox="1">
            <a:spLocks noChangeArrowheads="1"/>
          </p:cNvSpPr>
          <p:nvPr/>
        </p:nvSpPr>
        <p:spPr bwMode="auto">
          <a:xfrm>
            <a:off x="7196138" y="1919288"/>
            <a:ext cx="301625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1100814" name="Text Box 14"/>
          <p:cNvSpPr txBox="1">
            <a:spLocks noChangeArrowheads="1"/>
          </p:cNvSpPr>
          <p:nvPr/>
        </p:nvSpPr>
        <p:spPr bwMode="auto">
          <a:xfrm>
            <a:off x="7759700" y="1530350"/>
            <a:ext cx="301625" cy="113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</a:t>
            </a:r>
          </a:p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1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DS</a:t>
            </a:r>
            <a:endParaRPr lang="en-US" sz="18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endParaRPr lang="en-US" sz="12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00815" name="Object 15"/>
          <p:cNvGraphicFramePr>
            <a:graphicFrameLocks noChangeAspect="1"/>
          </p:cNvGraphicFramePr>
          <p:nvPr/>
        </p:nvGraphicFramePr>
        <p:xfrm>
          <a:off x="2176463" y="2697163"/>
          <a:ext cx="1303337" cy="568325"/>
        </p:xfrm>
        <a:graphic>
          <a:graphicData uri="http://schemas.openxmlformats.org/presentationml/2006/ole">
            <p:oleObj spid="_x0000_s620546" name="Equation" r:id="rId4" imgW="901440" imgH="393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7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/>
              <a:t>Constant-Voltage Scaling</a:t>
            </a:r>
          </a:p>
        </p:txBody>
      </p:sp>
      <p:sp>
        <p:nvSpPr>
          <p:cNvPr id="11079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Constant-Voltage Scaling</a:t>
            </a:r>
          </a:p>
          <a:p>
            <a:pPr>
              <a:buFontTx/>
              <a:buNone/>
            </a:pPr>
            <a:r>
              <a:rPr lang="en-US" sz="600"/>
              <a:t/>
            </a:r>
            <a:br>
              <a:rPr lang="en-US" sz="600"/>
            </a:br>
            <a:r>
              <a:rPr lang="en-US" sz="1400" b="0"/>
              <a:t>- sometimes it is impractical to scale the voltages</a:t>
            </a:r>
            <a:br>
              <a:rPr lang="en-US" sz="1400" b="0"/>
            </a:b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>- this can be due to:</a:t>
            </a:r>
            <a:br>
              <a:rPr lang="en-US" sz="1400" b="0"/>
            </a:b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> 	1) existing I/O interface levels</a:t>
            </a:r>
            <a:br>
              <a:rPr lang="en-US" sz="1400" b="0"/>
            </a:br>
            <a:r>
              <a:rPr lang="en-US" sz="1400" b="0"/>
              <a:t> 	2) existing platform power supplies</a:t>
            </a:r>
            <a:br>
              <a:rPr lang="en-US" sz="1400" b="0"/>
            </a:br>
            <a:r>
              <a:rPr lang="en-US" sz="1400" b="0"/>
              <a:t> 	3) complexity of integrating multiple </a:t>
            </a:r>
            <a:br>
              <a:rPr lang="en-US" sz="1400" b="0"/>
            </a:br>
            <a:r>
              <a:rPr lang="en-US" sz="1400" b="0"/>
              <a:t> 	    power supplies on chip</a:t>
            </a:r>
            <a:br>
              <a:rPr lang="en-US" sz="1400" b="0"/>
            </a:b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>- Constant-Voltage Scaling refers to scaling the physical quantities (W,L,t</a:t>
            </a:r>
            <a:r>
              <a:rPr lang="en-US" sz="1400" b="0" baseline="-25000"/>
              <a:t>ox</a:t>
            </a:r>
            <a:r>
              <a:rPr lang="en-US" sz="1400" b="0"/>
              <a:t>,x</a:t>
            </a:r>
            <a:r>
              <a:rPr lang="en-US" sz="1400" b="0" baseline="-25000"/>
              <a:t>j</a:t>
            </a:r>
            <a:r>
              <a:rPr lang="en-US" sz="1400" b="0"/>
              <a:t>,N</a:t>
            </a:r>
            <a:r>
              <a:rPr lang="en-US" sz="1400" b="0" baseline="-25000"/>
              <a:t>A</a:t>
            </a:r>
            <a:r>
              <a:rPr lang="en-US" sz="1400" b="0"/>
              <a:t>) but</a:t>
            </a:r>
            <a:br>
              <a:rPr lang="en-US" sz="1400" b="0"/>
            </a:br>
            <a:r>
              <a:rPr lang="en-US" sz="1400" b="0"/>
              <a:t>  leaving the voltages un-scaled (V</a:t>
            </a:r>
            <a:r>
              <a:rPr lang="en-US" sz="1400" b="0" baseline="-25000"/>
              <a:t>T0</a:t>
            </a:r>
            <a:r>
              <a:rPr lang="en-US" sz="1400" b="0"/>
              <a:t>, V</a:t>
            </a:r>
            <a:r>
              <a:rPr lang="en-US" sz="1400" b="0" baseline="-25000"/>
              <a:t>GS</a:t>
            </a:r>
            <a:r>
              <a:rPr lang="en-US" sz="1400" b="0"/>
              <a:t>, V</a:t>
            </a:r>
            <a:r>
              <a:rPr lang="en-US" sz="1400" b="0" baseline="-25000"/>
              <a:t>DS</a:t>
            </a:r>
            <a:r>
              <a:rPr lang="en-US" sz="1400" b="0"/>
              <a:t>)</a:t>
            </a:r>
            <a:br>
              <a:rPr lang="en-US" sz="1400" b="0"/>
            </a:b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>- while this has some system advantages, it can lead to some unwanted increases in </a:t>
            </a:r>
            <a:br>
              <a:rPr lang="en-US" sz="1400" b="0"/>
            </a:br>
            <a:r>
              <a:rPr lang="en-US" sz="1400" b="0"/>
              <a:t>  MOSFET characteristics</a:t>
            </a:r>
            <a:br>
              <a:rPr lang="en-US" sz="1400" b="0"/>
            </a:br>
            <a:endParaRPr lang="en-US" sz="1400" b="0"/>
          </a:p>
        </p:txBody>
      </p:sp>
      <p:pic>
        <p:nvPicPr>
          <p:cNvPr id="1107972" name="Picture 4" descr="MOSFET_scaling_dimension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9950" y="1520825"/>
            <a:ext cx="4175125" cy="1858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4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/>
              <a:t>Constant-Voltage Scaling</a:t>
            </a:r>
          </a:p>
        </p:txBody>
      </p:sp>
      <p:sp>
        <p:nvSpPr>
          <p:cNvPr id="11141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Scaling Effect on Device Characteristics : Linear Region</a:t>
            </a:r>
            <a:r>
              <a:rPr lang="en-US" b="0"/>
              <a:t/>
            </a:r>
            <a:br>
              <a:rPr lang="en-US" b="0"/>
            </a:br>
            <a:endParaRPr lang="en-US" b="0"/>
          </a:p>
          <a:p>
            <a:pPr>
              <a:buFontTx/>
              <a:buNone/>
            </a:pPr>
            <a:r>
              <a:rPr lang="en-US" sz="500"/>
              <a:t/>
            </a:r>
            <a:br>
              <a:rPr lang="en-US" sz="500"/>
            </a:br>
            <a:r>
              <a:rPr lang="en-US" sz="1400" b="0"/>
              <a:t>- we’ve seen that scaling </a:t>
            </a:r>
            <a:r>
              <a:rPr lang="en-US" sz="1400" b="0" i="1"/>
              <a:t>t</a:t>
            </a:r>
            <a:r>
              <a:rPr lang="en-US" sz="1400" b="0" i="1" baseline="-25000"/>
              <a:t>ox</a:t>
            </a:r>
            <a:r>
              <a:rPr lang="en-US" sz="1400" b="0"/>
              <a:t>, W, and L causes:</a:t>
            </a:r>
            <a:br>
              <a:rPr lang="en-US" sz="1400" b="0"/>
            </a:b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>- if the voltages (V</a:t>
            </a:r>
            <a:r>
              <a:rPr lang="en-US" sz="1400" b="0" baseline="-25000"/>
              <a:t>GS</a:t>
            </a:r>
            <a:r>
              <a:rPr lang="en-US" sz="1400" b="0"/>
              <a:t>, V</a:t>
            </a:r>
            <a:r>
              <a:rPr lang="en-US" sz="1400" b="0" baseline="-25000"/>
              <a:t>T0</a:t>
            </a:r>
            <a:r>
              <a:rPr lang="en-US" sz="1400" b="0"/>
              <a:t>, and V</a:t>
            </a:r>
            <a:r>
              <a:rPr lang="en-US" sz="1400" b="0" baseline="-25000"/>
              <a:t>DS</a:t>
            </a:r>
            <a:r>
              <a:rPr lang="en-US" sz="1400" b="0"/>
              <a:t>) aren’t scaled, then the I</a:t>
            </a:r>
            <a:r>
              <a:rPr lang="en-US" sz="1400" b="0" baseline="-25000"/>
              <a:t>DS</a:t>
            </a:r>
            <a:r>
              <a:rPr lang="en-US" sz="1400" b="0"/>
              <a:t> expression </a:t>
            </a:r>
            <a:br>
              <a:rPr lang="en-US" sz="1400" b="0"/>
            </a:br>
            <a:r>
              <a:rPr lang="en-US" sz="1400" b="0"/>
              <a:t>  in the linear region becomes:</a:t>
            </a:r>
            <a:br>
              <a:rPr lang="en-US" sz="1400" b="0"/>
            </a:b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>- which results in:</a:t>
            </a:r>
            <a:br>
              <a:rPr lang="en-US" sz="1400" b="0"/>
            </a:b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> 		</a:t>
            </a:r>
            <a:r>
              <a:rPr lang="en-US" sz="1400" b="0">
                <a:solidFill>
                  <a:srgbClr val="FF0000"/>
                </a:solidFill>
              </a:rPr>
              <a:t>	</a:t>
            </a:r>
            <a:r>
              <a:rPr lang="en-US">
                <a:solidFill>
                  <a:srgbClr val="FF0000"/>
                </a:solidFill>
              </a:rPr>
              <a:t>I</a:t>
            </a:r>
            <a:r>
              <a:rPr lang="en-US" baseline="-25000">
                <a:solidFill>
                  <a:srgbClr val="FF0000"/>
                </a:solidFill>
              </a:rPr>
              <a:t>DS</a:t>
            </a:r>
            <a:r>
              <a:rPr lang="en-US" sz="1000" baseline="-25000">
                <a:solidFill>
                  <a:srgbClr val="FF0000"/>
                </a:solidFill>
              </a:rPr>
              <a:t>lin </a:t>
            </a:r>
            <a:r>
              <a:rPr lang="en-US">
                <a:solidFill>
                  <a:srgbClr val="FF0000"/>
                </a:solidFill>
              </a:rPr>
              <a:t>actually increases by S when we get smaller,</a:t>
            </a:r>
            <a:br>
              <a:rPr lang="en-US">
                <a:solidFill>
                  <a:srgbClr val="FF0000"/>
                </a:solidFill>
              </a:rPr>
            </a:br>
            <a:r>
              <a:rPr lang="en-US">
                <a:solidFill>
                  <a:srgbClr val="FF0000"/>
                </a:solidFill>
              </a:rPr>
              <a:t> 			this is NOT what we wanted!!!</a:t>
            </a:r>
            <a:r>
              <a:rPr lang="en-US"/>
              <a:t> </a:t>
            </a:r>
            <a:endParaRPr lang="el-GR">
              <a:cs typeface="Arial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804025" y="1484313"/>
            <a:ext cx="503238" cy="1250950"/>
            <a:chOff x="1334" y="1394"/>
            <a:chExt cx="675" cy="1515"/>
          </a:xfrm>
        </p:grpSpPr>
        <p:sp>
          <p:nvSpPr>
            <p:cNvPr id="1114117" name="Line 5"/>
            <p:cNvSpPr>
              <a:spLocks noChangeShapeType="1"/>
            </p:cNvSpPr>
            <p:nvPr/>
          </p:nvSpPr>
          <p:spPr bwMode="auto">
            <a:xfrm>
              <a:off x="1627" y="1896"/>
              <a:ext cx="0" cy="50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114118" name="Line 6"/>
            <p:cNvSpPr>
              <a:spLocks noChangeShapeType="1"/>
            </p:cNvSpPr>
            <p:nvPr/>
          </p:nvSpPr>
          <p:spPr bwMode="auto">
            <a:xfrm>
              <a:off x="1717" y="1896"/>
              <a:ext cx="0" cy="50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114119" name="Line 7"/>
            <p:cNvSpPr>
              <a:spLocks noChangeShapeType="1"/>
            </p:cNvSpPr>
            <p:nvPr/>
          </p:nvSpPr>
          <p:spPr bwMode="auto">
            <a:xfrm>
              <a:off x="1334" y="2149"/>
              <a:ext cx="29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114120" name="Line 8"/>
            <p:cNvSpPr>
              <a:spLocks noChangeShapeType="1"/>
            </p:cNvSpPr>
            <p:nvPr/>
          </p:nvSpPr>
          <p:spPr bwMode="auto">
            <a:xfrm>
              <a:off x="1716" y="1899"/>
              <a:ext cx="29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114121" name="Line 9"/>
            <p:cNvSpPr>
              <a:spLocks noChangeShapeType="1"/>
            </p:cNvSpPr>
            <p:nvPr/>
          </p:nvSpPr>
          <p:spPr bwMode="auto">
            <a:xfrm>
              <a:off x="1719" y="2403"/>
              <a:ext cx="29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114122" name="Line 10"/>
            <p:cNvSpPr>
              <a:spLocks noChangeShapeType="1"/>
            </p:cNvSpPr>
            <p:nvPr/>
          </p:nvSpPr>
          <p:spPr bwMode="auto">
            <a:xfrm>
              <a:off x="2008" y="2400"/>
              <a:ext cx="0" cy="50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114123" name="Line 11"/>
            <p:cNvSpPr>
              <a:spLocks noChangeShapeType="1"/>
            </p:cNvSpPr>
            <p:nvPr/>
          </p:nvSpPr>
          <p:spPr bwMode="auto">
            <a:xfrm>
              <a:off x="2004" y="1394"/>
              <a:ext cx="0" cy="50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1114124" name="Line 12"/>
          <p:cNvSpPr>
            <a:spLocks noChangeShapeType="1"/>
          </p:cNvSpPr>
          <p:nvPr/>
        </p:nvSpPr>
        <p:spPr bwMode="auto">
          <a:xfrm>
            <a:off x="7485063" y="1889125"/>
            <a:ext cx="0" cy="457200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114125" name="Text Box 13"/>
          <p:cNvSpPr txBox="1">
            <a:spLocks noChangeArrowheads="1"/>
          </p:cNvSpPr>
          <p:nvPr/>
        </p:nvSpPr>
        <p:spPr bwMode="auto">
          <a:xfrm>
            <a:off x="7196138" y="1919288"/>
            <a:ext cx="301625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1114126" name="Text Box 14"/>
          <p:cNvSpPr txBox="1">
            <a:spLocks noChangeArrowheads="1"/>
          </p:cNvSpPr>
          <p:nvPr/>
        </p:nvSpPr>
        <p:spPr bwMode="auto">
          <a:xfrm>
            <a:off x="7759700" y="1530350"/>
            <a:ext cx="301625" cy="113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</a:t>
            </a:r>
          </a:p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1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DS</a:t>
            </a:r>
            <a:endParaRPr lang="en-US" sz="18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endParaRPr lang="en-US" sz="12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14129" name="Object 17"/>
          <p:cNvGraphicFramePr>
            <a:graphicFrameLocks noChangeAspect="1"/>
          </p:cNvGraphicFramePr>
          <p:nvPr/>
        </p:nvGraphicFramePr>
        <p:xfrm>
          <a:off x="2808288" y="2924175"/>
          <a:ext cx="3246437" cy="568325"/>
        </p:xfrm>
        <a:graphic>
          <a:graphicData uri="http://schemas.openxmlformats.org/presentationml/2006/ole">
            <p:oleObj spid="_x0000_s621570" name="Equation" r:id="rId4" imgW="2247840" imgH="393480" progId="Equation.3">
              <p:embed/>
            </p:oleObj>
          </a:graphicData>
        </a:graphic>
      </p:graphicFrame>
      <p:graphicFrame>
        <p:nvGraphicFramePr>
          <p:cNvPr id="1114130" name="Object 18"/>
          <p:cNvGraphicFramePr>
            <a:graphicFrameLocks noChangeAspect="1"/>
          </p:cNvGraphicFramePr>
          <p:nvPr/>
        </p:nvGraphicFramePr>
        <p:xfrm>
          <a:off x="4824413" y="1773238"/>
          <a:ext cx="771525" cy="257175"/>
        </p:xfrm>
        <a:graphic>
          <a:graphicData uri="http://schemas.openxmlformats.org/presentationml/2006/ole">
            <p:oleObj spid="_x0000_s621571" name="Equation" r:id="rId5" imgW="533160" imgH="177480" progId="Equation.3">
              <p:embed/>
            </p:oleObj>
          </a:graphicData>
        </a:graphic>
      </p:graphicFrame>
      <p:graphicFrame>
        <p:nvGraphicFramePr>
          <p:cNvPr id="1114131" name="Object 19"/>
          <p:cNvGraphicFramePr>
            <a:graphicFrameLocks noChangeAspect="1"/>
          </p:cNvGraphicFramePr>
          <p:nvPr/>
        </p:nvGraphicFramePr>
        <p:xfrm>
          <a:off x="2808288" y="3968750"/>
          <a:ext cx="1557337" cy="366713"/>
        </p:xfrm>
        <a:graphic>
          <a:graphicData uri="http://schemas.openxmlformats.org/presentationml/2006/ole">
            <p:oleObj spid="_x0000_s621572" name="Equation" r:id="rId6" imgW="1079280" imgH="2538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7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/>
              <a:t>Constant-Voltage Scaling</a:t>
            </a:r>
          </a:p>
        </p:txBody>
      </p:sp>
      <p:sp>
        <p:nvSpPr>
          <p:cNvPr id="11171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Scaling Effect on Device Characteristics : Saturation Region</a:t>
            </a:r>
            <a:r>
              <a:rPr lang="en-US" b="0"/>
              <a:t/>
            </a:r>
            <a:br>
              <a:rPr lang="en-US" b="0"/>
            </a:br>
            <a:endParaRPr lang="en-US" b="0"/>
          </a:p>
          <a:p>
            <a:pPr>
              <a:buFontTx/>
              <a:buNone/>
            </a:pPr>
            <a:r>
              <a:rPr lang="en-US" sz="500"/>
              <a:t/>
            </a:r>
            <a:br>
              <a:rPr lang="en-US" sz="500"/>
            </a:br>
            <a:r>
              <a:rPr lang="en-US" sz="1400" b="0"/>
              <a:t>- this is also true in the saturation region:</a:t>
            </a:r>
            <a:br>
              <a:rPr lang="en-US" sz="1400" b="0"/>
            </a:b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>- which results in:</a:t>
            </a:r>
            <a:br>
              <a:rPr lang="en-US" sz="1400" b="0"/>
            </a:b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> 		</a:t>
            </a:r>
            <a:r>
              <a:rPr lang="en-US" sz="1400" b="0">
                <a:solidFill>
                  <a:srgbClr val="FF0000"/>
                </a:solidFill>
              </a:rPr>
              <a:t>	</a:t>
            </a:r>
            <a:r>
              <a:rPr lang="en-US">
                <a:solidFill>
                  <a:srgbClr val="FF0000"/>
                </a:solidFill>
              </a:rPr>
              <a:t>I</a:t>
            </a:r>
            <a:r>
              <a:rPr lang="en-US" baseline="-25000">
                <a:solidFill>
                  <a:srgbClr val="FF0000"/>
                </a:solidFill>
              </a:rPr>
              <a:t>DS</a:t>
            </a:r>
            <a:r>
              <a:rPr lang="en-US" sz="1000" baseline="-25000">
                <a:solidFill>
                  <a:srgbClr val="FF0000"/>
                </a:solidFill>
              </a:rPr>
              <a:t>SAT </a:t>
            </a:r>
            <a:r>
              <a:rPr lang="en-US">
                <a:solidFill>
                  <a:srgbClr val="FF0000"/>
                </a:solidFill>
              </a:rPr>
              <a:t>also increases by S when we get smaller,</a:t>
            </a:r>
            <a:br>
              <a:rPr lang="en-US">
                <a:solidFill>
                  <a:srgbClr val="FF0000"/>
                </a:solidFill>
              </a:rPr>
            </a:br>
            <a:r>
              <a:rPr lang="en-US">
                <a:solidFill>
                  <a:srgbClr val="FF0000"/>
                </a:solidFill>
              </a:rPr>
              <a:t> 			this is NOT what we wanted!!!</a:t>
            </a:r>
            <a:r>
              <a:rPr lang="en-US"/>
              <a:t> </a:t>
            </a:r>
            <a:endParaRPr lang="el-GR">
              <a:cs typeface="Arial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804025" y="1484313"/>
            <a:ext cx="503238" cy="1250950"/>
            <a:chOff x="1334" y="1394"/>
            <a:chExt cx="675" cy="1515"/>
          </a:xfrm>
        </p:grpSpPr>
        <p:sp>
          <p:nvSpPr>
            <p:cNvPr id="1117189" name="Line 5"/>
            <p:cNvSpPr>
              <a:spLocks noChangeShapeType="1"/>
            </p:cNvSpPr>
            <p:nvPr/>
          </p:nvSpPr>
          <p:spPr bwMode="auto">
            <a:xfrm>
              <a:off x="1627" y="1896"/>
              <a:ext cx="0" cy="50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117190" name="Line 6"/>
            <p:cNvSpPr>
              <a:spLocks noChangeShapeType="1"/>
            </p:cNvSpPr>
            <p:nvPr/>
          </p:nvSpPr>
          <p:spPr bwMode="auto">
            <a:xfrm>
              <a:off x="1717" y="1896"/>
              <a:ext cx="0" cy="50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117191" name="Line 7"/>
            <p:cNvSpPr>
              <a:spLocks noChangeShapeType="1"/>
            </p:cNvSpPr>
            <p:nvPr/>
          </p:nvSpPr>
          <p:spPr bwMode="auto">
            <a:xfrm>
              <a:off x="1334" y="2149"/>
              <a:ext cx="29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117192" name="Line 8"/>
            <p:cNvSpPr>
              <a:spLocks noChangeShapeType="1"/>
            </p:cNvSpPr>
            <p:nvPr/>
          </p:nvSpPr>
          <p:spPr bwMode="auto">
            <a:xfrm>
              <a:off x="1716" y="1899"/>
              <a:ext cx="29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117193" name="Line 9"/>
            <p:cNvSpPr>
              <a:spLocks noChangeShapeType="1"/>
            </p:cNvSpPr>
            <p:nvPr/>
          </p:nvSpPr>
          <p:spPr bwMode="auto">
            <a:xfrm>
              <a:off x="1719" y="2403"/>
              <a:ext cx="29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117194" name="Line 10"/>
            <p:cNvSpPr>
              <a:spLocks noChangeShapeType="1"/>
            </p:cNvSpPr>
            <p:nvPr/>
          </p:nvSpPr>
          <p:spPr bwMode="auto">
            <a:xfrm>
              <a:off x="2008" y="2400"/>
              <a:ext cx="0" cy="50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117195" name="Line 11"/>
            <p:cNvSpPr>
              <a:spLocks noChangeShapeType="1"/>
            </p:cNvSpPr>
            <p:nvPr/>
          </p:nvSpPr>
          <p:spPr bwMode="auto">
            <a:xfrm>
              <a:off x="2004" y="1394"/>
              <a:ext cx="0" cy="50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1117196" name="Line 12"/>
          <p:cNvSpPr>
            <a:spLocks noChangeShapeType="1"/>
          </p:cNvSpPr>
          <p:nvPr/>
        </p:nvSpPr>
        <p:spPr bwMode="auto">
          <a:xfrm>
            <a:off x="7485063" y="1889125"/>
            <a:ext cx="0" cy="457200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117197" name="Text Box 13"/>
          <p:cNvSpPr txBox="1">
            <a:spLocks noChangeArrowheads="1"/>
          </p:cNvSpPr>
          <p:nvPr/>
        </p:nvSpPr>
        <p:spPr bwMode="auto">
          <a:xfrm>
            <a:off x="7196138" y="1919288"/>
            <a:ext cx="301625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1117198" name="Text Box 14"/>
          <p:cNvSpPr txBox="1">
            <a:spLocks noChangeArrowheads="1"/>
          </p:cNvSpPr>
          <p:nvPr/>
        </p:nvSpPr>
        <p:spPr bwMode="auto">
          <a:xfrm>
            <a:off x="7759700" y="1530350"/>
            <a:ext cx="301625" cy="113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</a:t>
            </a:r>
          </a:p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1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DS</a:t>
            </a:r>
            <a:endParaRPr lang="en-US" sz="18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endParaRPr lang="en-US" sz="12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17201" name="Object 17"/>
          <p:cNvGraphicFramePr>
            <a:graphicFrameLocks noChangeAspect="1"/>
          </p:cNvGraphicFramePr>
          <p:nvPr/>
        </p:nvGraphicFramePr>
        <p:xfrm>
          <a:off x="2627313" y="3429000"/>
          <a:ext cx="1446212" cy="366713"/>
        </p:xfrm>
        <a:graphic>
          <a:graphicData uri="http://schemas.openxmlformats.org/presentationml/2006/ole">
            <p:oleObj spid="_x0000_s622594" name="Equation" r:id="rId4" imgW="1002960" imgH="253800" progId="Equation.3">
              <p:embed/>
            </p:oleObj>
          </a:graphicData>
        </a:graphic>
      </p:graphicFrame>
      <p:graphicFrame>
        <p:nvGraphicFramePr>
          <p:cNvPr id="1117207" name="Object 23"/>
          <p:cNvGraphicFramePr>
            <a:graphicFrameLocks noChangeAspect="1"/>
          </p:cNvGraphicFramePr>
          <p:nvPr/>
        </p:nvGraphicFramePr>
        <p:xfrm>
          <a:off x="2627313" y="2168525"/>
          <a:ext cx="2238375" cy="568325"/>
        </p:xfrm>
        <a:graphic>
          <a:graphicData uri="http://schemas.openxmlformats.org/presentationml/2006/ole">
            <p:oleObj spid="_x0000_s622595" name="Equation" r:id="rId5" imgW="1549080" imgH="393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9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/>
              <a:t>Constant-Voltage Scaling</a:t>
            </a:r>
          </a:p>
        </p:txBody>
      </p:sp>
      <p:sp>
        <p:nvSpPr>
          <p:cNvPr id="11192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Scaling Effect on Device Characteristics : Power</a:t>
            </a:r>
            <a:r>
              <a:rPr lang="en-US" b="0"/>
              <a:t/>
            </a:r>
            <a:br>
              <a:rPr lang="en-US" b="0"/>
            </a:br>
            <a:endParaRPr lang="en-US" b="0"/>
          </a:p>
          <a:p>
            <a:pPr>
              <a:buFontTx/>
              <a:buNone/>
            </a:pPr>
            <a:r>
              <a:rPr lang="en-US" sz="500"/>
              <a:t/>
            </a:r>
            <a:br>
              <a:rPr lang="en-US" sz="500"/>
            </a:br>
            <a:r>
              <a:rPr lang="en-US" sz="1400" b="0"/>
              <a:t>- Instantaneous Power in the MOSFET can be described as:</a:t>
            </a:r>
            <a:br>
              <a:rPr lang="en-US" sz="1400" b="0"/>
            </a:b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>- but in Constant-Voltage Scaling, I</a:t>
            </a:r>
            <a:r>
              <a:rPr lang="en-US" sz="1400" b="0" baseline="-25000"/>
              <a:t>DS</a:t>
            </a:r>
            <a:r>
              <a:rPr lang="en-US" sz="1400" b="0"/>
              <a:t> increases by S and V</a:t>
            </a:r>
            <a:r>
              <a:rPr lang="en-US" sz="1400" b="0" baseline="-25000"/>
              <a:t>DS</a:t>
            </a:r>
            <a:r>
              <a:rPr lang="en-US" sz="1400" b="0"/>
              <a:t> remains constant</a:t>
            </a:r>
            <a:br>
              <a:rPr lang="en-US" sz="1400" b="0"/>
            </a:b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>	 	</a:t>
            </a:r>
            <a:r>
              <a:rPr lang="en-US">
                <a:solidFill>
                  <a:srgbClr val="FF0000"/>
                </a:solidFill>
              </a:rPr>
              <a:t>Power increases by S as we get smaller,</a:t>
            </a:r>
            <a:br>
              <a:rPr lang="en-US">
                <a:solidFill>
                  <a:srgbClr val="FF0000"/>
                </a:solidFill>
              </a:rPr>
            </a:br>
            <a:r>
              <a:rPr lang="en-US">
                <a:solidFill>
                  <a:srgbClr val="FF0000"/>
                </a:solidFill>
              </a:rPr>
              <a:t> 	                this is not what we wanted!!!</a:t>
            </a:r>
            <a:endParaRPr lang="el-GR">
              <a:cs typeface="Arial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804025" y="1484313"/>
            <a:ext cx="503238" cy="1250950"/>
            <a:chOff x="1334" y="1394"/>
            <a:chExt cx="675" cy="1515"/>
          </a:xfrm>
        </p:grpSpPr>
        <p:sp>
          <p:nvSpPr>
            <p:cNvPr id="1119237" name="Line 5"/>
            <p:cNvSpPr>
              <a:spLocks noChangeShapeType="1"/>
            </p:cNvSpPr>
            <p:nvPr/>
          </p:nvSpPr>
          <p:spPr bwMode="auto">
            <a:xfrm>
              <a:off x="1627" y="1896"/>
              <a:ext cx="0" cy="50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119238" name="Line 6"/>
            <p:cNvSpPr>
              <a:spLocks noChangeShapeType="1"/>
            </p:cNvSpPr>
            <p:nvPr/>
          </p:nvSpPr>
          <p:spPr bwMode="auto">
            <a:xfrm>
              <a:off x="1717" y="1896"/>
              <a:ext cx="0" cy="50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119239" name="Line 7"/>
            <p:cNvSpPr>
              <a:spLocks noChangeShapeType="1"/>
            </p:cNvSpPr>
            <p:nvPr/>
          </p:nvSpPr>
          <p:spPr bwMode="auto">
            <a:xfrm>
              <a:off x="1334" y="2149"/>
              <a:ext cx="29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119240" name="Line 8"/>
            <p:cNvSpPr>
              <a:spLocks noChangeShapeType="1"/>
            </p:cNvSpPr>
            <p:nvPr/>
          </p:nvSpPr>
          <p:spPr bwMode="auto">
            <a:xfrm>
              <a:off x="1716" y="1899"/>
              <a:ext cx="29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119241" name="Line 9"/>
            <p:cNvSpPr>
              <a:spLocks noChangeShapeType="1"/>
            </p:cNvSpPr>
            <p:nvPr/>
          </p:nvSpPr>
          <p:spPr bwMode="auto">
            <a:xfrm>
              <a:off x="1719" y="2403"/>
              <a:ext cx="29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119242" name="Line 10"/>
            <p:cNvSpPr>
              <a:spLocks noChangeShapeType="1"/>
            </p:cNvSpPr>
            <p:nvPr/>
          </p:nvSpPr>
          <p:spPr bwMode="auto">
            <a:xfrm>
              <a:off x="2008" y="2400"/>
              <a:ext cx="0" cy="50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119243" name="Line 11"/>
            <p:cNvSpPr>
              <a:spLocks noChangeShapeType="1"/>
            </p:cNvSpPr>
            <p:nvPr/>
          </p:nvSpPr>
          <p:spPr bwMode="auto">
            <a:xfrm>
              <a:off x="2004" y="1394"/>
              <a:ext cx="0" cy="50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1119244" name="Line 12"/>
          <p:cNvSpPr>
            <a:spLocks noChangeShapeType="1"/>
          </p:cNvSpPr>
          <p:nvPr/>
        </p:nvSpPr>
        <p:spPr bwMode="auto">
          <a:xfrm>
            <a:off x="7485063" y="1889125"/>
            <a:ext cx="0" cy="457200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119245" name="Text Box 13"/>
          <p:cNvSpPr txBox="1">
            <a:spLocks noChangeArrowheads="1"/>
          </p:cNvSpPr>
          <p:nvPr/>
        </p:nvSpPr>
        <p:spPr bwMode="auto">
          <a:xfrm>
            <a:off x="7196138" y="1919288"/>
            <a:ext cx="301625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1119246" name="Text Box 14"/>
          <p:cNvSpPr txBox="1">
            <a:spLocks noChangeArrowheads="1"/>
          </p:cNvSpPr>
          <p:nvPr/>
        </p:nvSpPr>
        <p:spPr bwMode="auto">
          <a:xfrm>
            <a:off x="7759700" y="1530350"/>
            <a:ext cx="301625" cy="113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</a:t>
            </a:r>
          </a:p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1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DS</a:t>
            </a:r>
            <a:endParaRPr lang="en-US" sz="18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endParaRPr lang="en-US" sz="12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19247" name="Object 15"/>
          <p:cNvGraphicFramePr>
            <a:graphicFrameLocks noChangeAspect="1"/>
          </p:cNvGraphicFramePr>
          <p:nvPr/>
        </p:nvGraphicFramePr>
        <p:xfrm>
          <a:off x="1944688" y="2252663"/>
          <a:ext cx="1119187" cy="330200"/>
        </p:xfrm>
        <a:graphic>
          <a:graphicData uri="http://schemas.openxmlformats.org/presentationml/2006/ole">
            <p:oleObj spid="_x0000_s623618" name="Equation" r:id="rId4" imgW="774360" imgH="228600" progId="Equation.3">
              <p:embed/>
            </p:oleObj>
          </a:graphicData>
        </a:graphic>
      </p:graphicFrame>
      <p:graphicFrame>
        <p:nvGraphicFramePr>
          <p:cNvPr id="1119248" name="Object 16"/>
          <p:cNvGraphicFramePr>
            <a:graphicFrameLocks noChangeAspect="1"/>
          </p:cNvGraphicFramePr>
          <p:nvPr/>
        </p:nvGraphicFramePr>
        <p:xfrm>
          <a:off x="1800225" y="3500438"/>
          <a:ext cx="2001838" cy="347662"/>
        </p:xfrm>
        <a:graphic>
          <a:graphicData uri="http://schemas.openxmlformats.org/presentationml/2006/ole">
            <p:oleObj spid="_x0000_s623619" name="Equation" r:id="rId5" imgW="1384200" imgH="241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Energy Bands</a:t>
            </a:r>
          </a:p>
        </p:txBody>
      </p:sp>
      <p:sp>
        <p:nvSpPr>
          <p:cNvPr id="517123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 wrap="none"/>
          <a:lstStyle/>
          <a:p>
            <a:pPr>
              <a:spcBef>
                <a:spcPct val="0"/>
              </a:spcBef>
            </a:pPr>
            <a:r>
              <a:rPr lang="en-US" sz="1600"/>
              <a:t>Energy Bands</a:t>
            </a:r>
            <a:br>
              <a:rPr lang="en-US" sz="1600"/>
            </a:br>
            <a:r>
              <a:rPr lang="en-US" b="0"/>
              <a:t/>
            </a:r>
            <a:br>
              <a:rPr lang="en-US" b="0"/>
            </a:br>
            <a:r>
              <a:rPr lang="en-US" b="0" u="sng"/>
              <a:t>Valence Band</a:t>
            </a:r>
            <a:r>
              <a:rPr lang="en-US" b="0"/>
              <a:t>	: the highest range of electron energies where electrons are </a:t>
            </a:r>
            <a:r>
              <a:rPr lang="en-US"/>
              <a:t>normally</a:t>
            </a:r>
            <a:r>
              <a:rPr lang="en-US" b="0"/>
              <a:t> present</a:t>
            </a:r>
            <a:br>
              <a:rPr lang="en-US" b="0"/>
            </a:br>
            <a:r>
              <a:rPr lang="en-US" b="0"/>
              <a:t> 		  at absolute zero.  </a:t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> 		: this is the highest “filled” band</a:t>
            </a:r>
            <a:br>
              <a:rPr lang="en-US" b="0"/>
            </a:br>
            <a:r>
              <a:rPr lang="en-US" b="0"/>
              <a:t> </a:t>
            </a:r>
            <a:br>
              <a:rPr lang="en-US" b="0"/>
            </a:br>
            <a:r>
              <a:rPr lang="en-US" b="0" u="sng"/>
              <a:t>Conduction Band</a:t>
            </a:r>
            <a:r>
              <a:rPr lang="en-US" b="0"/>
              <a:t>	: the range of electron energy sufficient to make the electrons free to accelerate</a:t>
            </a:r>
            <a:br>
              <a:rPr lang="en-US" b="0"/>
            </a:br>
            <a:r>
              <a:rPr lang="en-US" b="0"/>
              <a:t> 		  under the influence of an applied electric field (i.e., current).</a:t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> 		: this is the lowest “unfilled” band</a:t>
            </a:r>
          </a:p>
        </p:txBody>
      </p:sp>
      <p:pic>
        <p:nvPicPr>
          <p:cNvPr id="517125" name="Picture 5" descr="Eband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575" y="3500438"/>
            <a:ext cx="3506788" cy="2587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1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/>
              <a:t>Constant-Voltage Scaling</a:t>
            </a:r>
          </a:p>
        </p:txBody>
      </p:sp>
      <p:sp>
        <p:nvSpPr>
          <p:cNvPr id="11212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Scaling Effect on Device Characteristics : Power Density</a:t>
            </a:r>
            <a:r>
              <a:rPr lang="en-US" b="0"/>
              <a:t/>
            </a:r>
            <a:br>
              <a:rPr lang="en-US" b="0"/>
            </a:br>
            <a:endParaRPr lang="en-US" b="0"/>
          </a:p>
          <a:p>
            <a:pPr>
              <a:buFontTx/>
              <a:buNone/>
            </a:pPr>
            <a:r>
              <a:rPr lang="en-US" sz="500"/>
              <a:t/>
            </a:r>
            <a:br>
              <a:rPr lang="en-US" sz="500"/>
            </a:br>
            <a:r>
              <a:rPr lang="en-US" sz="1400" b="0"/>
              <a:t>- Power Density is defined as the power consumed per area</a:t>
            </a:r>
            <a:br>
              <a:rPr lang="en-US" sz="1400" b="0"/>
            </a:b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>- we’ve seen that Power increases by S in Constant-Voltage Scaling</a:t>
            </a:r>
            <a:br>
              <a:rPr lang="en-US" sz="1400" b="0"/>
            </a:b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>- but area is still scaling by 1/S</a:t>
            </a:r>
            <a:r>
              <a:rPr lang="en-US" sz="1400" b="0" baseline="30000"/>
              <a:t>2</a:t>
            </a:r>
            <a:br>
              <a:rPr lang="en-US" sz="1400" b="0" baseline="30000"/>
            </a:b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>- This is a very bad thing because a lot of heat is being generated in a small area </a:t>
            </a:r>
            <a:br>
              <a:rPr lang="en-US" sz="1400" b="0"/>
            </a:br>
            <a:r>
              <a:rPr lang="en-US" sz="1400" b="0"/>
              <a:t/>
            </a:r>
            <a:br>
              <a:rPr lang="en-US" sz="1400" b="0"/>
            </a:br>
            <a:endParaRPr lang="el-GR">
              <a:cs typeface="Arial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804025" y="1484313"/>
            <a:ext cx="503238" cy="1250950"/>
            <a:chOff x="1334" y="1394"/>
            <a:chExt cx="675" cy="1515"/>
          </a:xfrm>
        </p:grpSpPr>
        <p:sp>
          <p:nvSpPr>
            <p:cNvPr id="1121285" name="Line 5"/>
            <p:cNvSpPr>
              <a:spLocks noChangeShapeType="1"/>
            </p:cNvSpPr>
            <p:nvPr/>
          </p:nvSpPr>
          <p:spPr bwMode="auto">
            <a:xfrm>
              <a:off x="1627" y="1896"/>
              <a:ext cx="0" cy="50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121286" name="Line 6"/>
            <p:cNvSpPr>
              <a:spLocks noChangeShapeType="1"/>
            </p:cNvSpPr>
            <p:nvPr/>
          </p:nvSpPr>
          <p:spPr bwMode="auto">
            <a:xfrm>
              <a:off x="1717" y="1896"/>
              <a:ext cx="0" cy="50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121287" name="Line 7"/>
            <p:cNvSpPr>
              <a:spLocks noChangeShapeType="1"/>
            </p:cNvSpPr>
            <p:nvPr/>
          </p:nvSpPr>
          <p:spPr bwMode="auto">
            <a:xfrm>
              <a:off x="1334" y="2149"/>
              <a:ext cx="29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121288" name="Line 8"/>
            <p:cNvSpPr>
              <a:spLocks noChangeShapeType="1"/>
            </p:cNvSpPr>
            <p:nvPr/>
          </p:nvSpPr>
          <p:spPr bwMode="auto">
            <a:xfrm>
              <a:off x="1716" y="1899"/>
              <a:ext cx="29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121289" name="Line 9"/>
            <p:cNvSpPr>
              <a:spLocks noChangeShapeType="1"/>
            </p:cNvSpPr>
            <p:nvPr/>
          </p:nvSpPr>
          <p:spPr bwMode="auto">
            <a:xfrm>
              <a:off x="1719" y="2403"/>
              <a:ext cx="29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121290" name="Line 10"/>
            <p:cNvSpPr>
              <a:spLocks noChangeShapeType="1"/>
            </p:cNvSpPr>
            <p:nvPr/>
          </p:nvSpPr>
          <p:spPr bwMode="auto">
            <a:xfrm>
              <a:off x="2008" y="2400"/>
              <a:ext cx="0" cy="50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121291" name="Line 11"/>
            <p:cNvSpPr>
              <a:spLocks noChangeShapeType="1"/>
            </p:cNvSpPr>
            <p:nvPr/>
          </p:nvSpPr>
          <p:spPr bwMode="auto">
            <a:xfrm>
              <a:off x="2004" y="1394"/>
              <a:ext cx="0" cy="50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1121292" name="Line 12"/>
          <p:cNvSpPr>
            <a:spLocks noChangeShapeType="1"/>
          </p:cNvSpPr>
          <p:nvPr/>
        </p:nvSpPr>
        <p:spPr bwMode="auto">
          <a:xfrm>
            <a:off x="7485063" y="1889125"/>
            <a:ext cx="0" cy="457200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121293" name="Text Box 13"/>
          <p:cNvSpPr txBox="1">
            <a:spLocks noChangeArrowheads="1"/>
          </p:cNvSpPr>
          <p:nvPr/>
        </p:nvSpPr>
        <p:spPr bwMode="auto">
          <a:xfrm>
            <a:off x="7196138" y="1919288"/>
            <a:ext cx="301625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1121294" name="Text Box 14"/>
          <p:cNvSpPr txBox="1">
            <a:spLocks noChangeArrowheads="1"/>
          </p:cNvSpPr>
          <p:nvPr/>
        </p:nvSpPr>
        <p:spPr bwMode="auto">
          <a:xfrm>
            <a:off x="7759700" y="1530350"/>
            <a:ext cx="301625" cy="113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</a:t>
            </a:r>
          </a:p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1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DS</a:t>
            </a:r>
            <a:endParaRPr lang="en-US" sz="18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endParaRPr lang="en-US" sz="12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21295" name="Object 15"/>
          <p:cNvGraphicFramePr>
            <a:graphicFrameLocks noChangeAspect="1"/>
          </p:cNvGraphicFramePr>
          <p:nvPr/>
        </p:nvGraphicFramePr>
        <p:xfrm>
          <a:off x="1878013" y="3114675"/>
          <a:ext cx="2259012" cy="954088"/>
        </p:xfrm>
        <a:graphic>
          <a:graphicData uri="http://schemas.openxmlformats.org/presentationml/2006/ole">
            <p:oleObj spid="_x0000_s624642" name="Equation" r:id="rId4" imgW="1562040" imgH="6602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/>
              <a:t>Scaling Choices</a:t>
            </a:r>
          </a:p>
        </p:txBody>
      </p:sp>
      <p:sp>
        <p:nvSpPr>
          <p:cNvPr id="11264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 Which One Do We Choose?</a:t>
            </a:r>
            <a:r>
              <a:rPr lang="en-US" b="0" dirty="0"/>
              <a:t/>
            </a:r>
            <a:br>
              <a:rPr lang="en-US" b="0" dirty="0"/>
            </a:br>
            <a:r>
              <a:rPr lang="en-US" sz="500" dirty="0"/>
              <a:t/>
            </a:r>
            <a:br>
              <a:rPr lang="en-US" sz="500" dirty="0"/>
            </a:br>
            <a:r>
              <a:rPr lang="en-US" sz="1400" b="0" dirty="0"/>
              <a:t>- Full Scaling is great, but sometimes impractical. </a:t>
            </a:r>
            <a:br>
              <a:rPr lang="en-US" sz="1400" b="0" dirty="0"/>
            </a:br>
            <a:r>
              <a:rPr lang="en-US" sz="1400" b="0" dirty="0"/>
              <a:t/>
            </a:r>
            <a:br>
              <a:rPr lang="en-US" sz="1400" b="0" dirty="0"/>
            </a:br>
            <a:r>
              <a:rPr lang="en-US" sz="1400" b="0" dirty="0"/>
              <a:t>- Constant Voltage can actually be worse from a performance standpoint</a:t>
            </a:r>
            <a:br>
              <a:rPr lang="en-US" sz="1400" b="0" dirty="0"/>
            </a:br>
            <a:r>
              <a:rPr lang="en-US" sz="1400" b="0" dirty="0"/>
              <a:t/>
            </a:r>
            <a:br>
              <a:rPr lang="en-US" sz="1400" b="0" dirty="0"/>
            </a:br>
            <a:r>
              <a:rPr lang="en-US" sz="1400" b="0" dirty="0"/>
              <a:t/>
            </a:r>
            <a:br>
              <a:rPr lang="en-US" sz="1400" b="0" dirty="0"/>
            </a:br>
            <a:r>
              <a:rPr lang="en-US" sz="1400" b="0" dirty="0"/>
              <a:t/>
            </a:r>
            <a:br>
              <a:rPr lang="en-US" sz="1400" b="0" dirty="0"/>
            </a:br>
            <a:r>
              <a:rPr lang="en-US" sz="1400" b="0" dirty="0"/>
              <a:t/>
            </a:r>
            <a:br>
              <a:rPr lang="en-US" sz="1400" b="0" dirty="0"/>
            </a:br>
            <a:r>
              <a:rPr lang="en-US" sz="1400" b="0" dirty="0"/>
              <a:t/>
            </a:r>
            <a:br>
              <a:rPr lang="en-US" sz="1400" b="0" dirty="0"/>
            </a:br>
            <a:r>
              <a:rPr lang="en-US" sz="1400" b="0" dirty="0"/>
              <a:t/>
            </a:r>
            <a:br>
              <a:rPr lang="en-US" sz="1400" b="0" dirty="0"/>
            </a:br>
            <a:r>
              <a:rPr lang="en-US" sz="1400" b="0" dirty="0"/>
              <a:t/>
            </a:r>
            <a:br>
              <a:rPr lang="en-US" sz="1400" b="0" dirty="0"/>
            </a:br>
            <a:r>
              <a:rPr lang="en-US" sz="1400" b="0" dirty="0"/>
              <a:t/>
            </a:r>
            <a:br>
              <a:rPr lang="en-US" sz="1400" b="0" dirty="0"/>
            </a:br>
            <a:r>
              <a:rPr lang="en-US" sz="1400" b="0" dirty="0"/>
              <a:t/>
            </a:r>
            <a:br>
              <a:rPr lang="en-US" sz="1400" b="0" dirty="0"/>
            </a:br>
            <a:r>
              <a:rPr lang="en-US" sz="1400" b="0" dirty="0"/>
              <a:t/>
            </a:r>
            <a:br>
              <a:rPr lang="en-US" sz="1400" b="0" dirty="0"/>
            </a:br>
            <a:r>
              <a:rPr lang="en-US" sz="1400" b="0" dirty="0"/>
              <a:t>- We actually see a hybrid approach.  Dimensions tend to shrink each new generation.  Then the</a:t>
            </a:r>
            <a:br>
              <a:rPr lang="en-US" sz="1400" b="0" dirty="0"/>
            </a:br>
            <a:r>
              <a:rPr lang="en-US" sz="1400" b="0" dirty="0"/>
              <a:t>  voltages steadily creep in subsequent designs until they are in balance.  Then the dimensions</a:t>
            </a:r>
            <a:br>
              <a:rPr lang="en-US" sz="1400" b="0" dirty="0"/>
            </a:br>
            <a:r>
              <a:rPr lang="en-US" sz="1400" b="0" dirty="0"/>
              <a:t>  will shrink again.</a:t>
            </a:r>
            <a:br>
              <a:rPr lang="en-US" sz="1400" b="0" dirty="0"/>
            </a:br>
            <a:r>
              <a:rPr lang="en-US" sz="1400" b="0" dirty="0"/>
              <a:t/>
            </a:r>
            <a:br>
              <a:rPr lang="en-US" sz="1400" b="0" dirty="0"/>
            </a:br>
            <a:r>
              <a:rPr lang="en-US" sz="1400" b="0" dirty="0"/>
              <a:t>- Why scale if it is such a pain?  </a:t>
            </a:r>
            <a:br>
              <a:rPr lang="en-US" sz="1400" b="0" dirty="0"/>
            </a:br>
            <a:r>
              <a:rPr lang="en-US" sz="1400" b="0" dirty="0"/>
              <a:t/>
            </a:r>
            <a:br>
              <a:rPr lang="en-US" sz="1400" b="0" dirty="0"/>
            </a:br>
            <a:r>
              <a:rPr lang="en-US" sz="1400" b="0" dirty="0"/>
              <a:t> 	- the increase in complexity per area is too irresistible.  </a:t>
            </a:r>
            <a:br>
              <a:rPr lang="en-US" sz="1400" b="0" dirty="0"/>
            </a:br>
            <a:r>
              <a:rPr lang="en-US" sz="1400" b="0" dirty="0"/>
              <a:t> 	- it </a:t>
            </a:r>
            <a:r>
              <a:rPr lang="en-US" sz="1400" b="0" dirty="0" smtClean="0"/>
              <a:t>also creates </a:t>
            </a:r>
            <a:r>
              <a:rPr lang="en-US" sz="1400" b="0" dirty="0"/>
              <a:t>a lot of fun and high paying jobs.</a:t>
            </a:r>
            <a:endParaRPr lang="el-GR" dirty="0">
              <a:cs typeface="Arial" charset="0"/>
            </a:endParaRPr>
          </a:p>
        </p:txBody>
      </p:sp>
      <p:sp>
        <p:nvSpPr>
          <p:cNvPr id="1126416" name="Text Box 16"/>
          <p:cNvSpPr txBox="1">
            <a:spLocks noChangeArrowheads="1"/>
          </p:cNvSpPr>
          <p:nvPr/>
        </p:nvSpPr>
        <p:spPr bwMode="auto">
          <a:xfrm>
            <a:off x="1943100" y="2168525"/>
            <a:ext cx="4960938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l">
              <a:spcBef>
                <a:spcPct val="50000"/>
              </a:spcBef>
            </a:pPr>
            <a:r>
              <a:rPr lang="en-US" sz="1400" b="1">
                <a:solidFill>
                  <a:srgbClr val="0000CC"/>
                </a:solidFill>
                <a:cs typeface="Times New Roman" pitchFamily="18" charset="0"/>
              </a:rPr>
              <a:t>			Full	Constant-V</a:t>
            </a:r>
            <a:br>
              <a:rPr lang="en-US" sz="1400" b="1">
                <a:solidFill>
                  <a:srgbClr val="0000CC"/>
                </a:solidFill>
                <a:cs typeface="Times New Roman" pitchFamily="18" charset="0"/>
              </a:rPr>
            </a:br>
            <a:r>
              <a:rPr lang="en-US" sz="1400" b="1" u="sng">
                <a:solidFill>
                  <a:srgbClr val="0000CC"/>
                </a:solidFill>
                <a:cs typeface="Times New Roman" pitchFamily="18" charset="0"/>
              </a:rPr>
              <a:t>Quantity</a:t>
            </a:r>
            <a:r>
              <a:rPr lang="en-US" sz="1400" b="1">
                <a:solidFill>
                  <a:srgbClr val="0000CC"/>
                </a:solidFill>
                <a:cs typeface="Times New Roman" pitchFamily="18" charset="0"/>
              </a:rPr>
              <a:t>			</a:t>
            </a:r>
            <a:r>
              <a:rPr lang="en-US" sz="1400" b="1" u="sng">
                <a:solidFill>
                  <a:srgbClr val="0000CC"/>
                </a:solidFill>
                <a:cs typeface="Times New Roman" pitchFamily="18" charset="0"/>
              </a:rPr>
              <a:t>Scaling</a:t>
            </a:r>
            <a:r>
              <a:rPr lang="en-US" sz="1400" b="1">
                <a:solidFill>
                  <a:srgbClr val="0000CC"/>
                </a:solidFill>
                <a:cs typeface="Times New Roman" pitchFamily="18" charset="0"/>
              </a:rPr>
              <a:t>	   </a:t>
            </a:r>
            <a:r>
              <a:rPr lang="en-US" sz="1400" b="1" u="sng">
                <a:solidFill>
                  <a:srgbClr val="0000CC"/>
                </a:solidFill>
                <a:cs typeface="Times New Roman" pitchFamily="18" charset="0"/>
              </a:rPr>
              <a:t>Scaling </a:t>
            </a:r>
            <a:endParaRPr lang="en-US" sz="1400" b="1" u="sng">
              <a:solidFill>
                <a:srgbClr val="FF0000"/>
              </a:solidFill>
            </a:endParaRPr>
          </a:p>
          <a:p>
            <a:pPr algn="l">
              <a:spcBef>
                <a:spcPct val="50000"/>
              </a:spcBef>
            </a:pPr>
            <a:r>
              <a:rPr lang="en-US" sz="1400" b="1" i="1"/>
              <a:t>C</a:t>
            </a:r>
            <a:r>
              <a:rPr lang="en-US" sz="1400" b="1" i="1" baseline="-25000"/>
              <a:t>ox</a:t>
            </a:r>
            <a:r>
              <a:rPr lang="en-US" sz="1400" b="1" i="1" baseline="30000"/>
              <a:t>'</a:t>
            </a:r>
            <a:r>
              <a:rPr lang="en-US" sz="1400" b="1" i="1"/>
              <a:t>			S	       S</a:t>
            </a:r>
          </a:p>
          <a:p>
            <a:pPr algn="l">
              <a:spcBef>
                <a:spcPct val="50000"/>
              </a:spcBef>
            </a:pPr>
            <a:r>
              <a:rPr lang="en-US" sz="1400" b="1" i="1"/>
              <a:t>I</a:t>
            </a:r>
            <a:r>
              <a:rPr lang="en-US" sz="1400" b="1" i="1" baseline="-25000"/>
              <a:t>DS</a:t>
            </a:r>
            <a:r>
              <a:rPr lang="en-US" sz="1400" b="1" i="1" baseline="30000"/>
              <a:t>'</a:t>
            </a:r>
            <a:r>
              <a:rPr lang="en-US" sz="1400" b="1" i="1"/>
              <a:t>		 	1/S	       S</a:t>
            </a:r>
          </a:p>
          <a:p>
            <a:pPr algn="l">
              <a:spcBef>
                <a:spcPct val="50000"/>
              </a:spcBef>
            </a:pPr>
            <a:r>
              <a:rPr lang="en-US" sz="1400" b="1" i="1"/>
              <a:t>Power'		 	1/S</a:t>
            </a:r>
            <a:r>
              <a:rPr lang="en-US" sz="1400" b="1" i="1" baseline="30000"/>
              <a:t>2</a:t>
            </a:r>
            <a:r>
              <a:rPr lang="en-US" sz="1400" b="1" i="1"/>
              <a:t>	       S</a:t>
            </a:r>
          </a:p>
          <a:p>
            <a:pPr algn="l">
              <a:spcBef>
                <a:spcPct val="50000"/>
              </a:spcBef>
            </a:pPr>
            <a:r>
              <a:rPr lang="en-US" sz="1400" b="1" i="1"/>
              <a:t>Power Density'		1	       S</a:t>
            </a:r>
            <a:r>
              <a:rPr lang="en-US" sz="1400" b="1" i="1" baseline="30000"/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3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/>
              <a:t>Scaling Trends</a:t>
            </a:r>
          </a:p>
        </p:txBody>
      </p:sp>
      <p:graphicFrame>
        <p:nvGraphicFramePr>
          <p:cNvPr id="1123332" name="Object 4"/>
          <p:cNvGraphicFramePr>
            <a:graphicFrameLocks noChangeAspect="1"/>
          </p:cNvGraphicFramePr>
          <p:nvPr>
            <p:ph idx="1"/>
          </p:nvPr>
        </p:nvGraphicFramePr>
        <p:xfrm>
          <a:off x="4408488" y="3284538"/>
          <a:ext cx="292100" cy="431800"/>
        </p:xfrm>
        <a:graphic>
          <a:graphicData uri="http://schemas.openxmlformats.org/presentationml/2006/ole">
            <p:oleObj spid="_x0000_s625666" name="Equation" r:id="rId4" imgW="291960" imgH="431640" progId="">
              <p:embed/>
            </p:oleObj>
          </a:graphicData>
        </a:graphic>
      </p:graphicFrame>
      <p:sp>
        <p:nvSpPr>
          <p:cNvPr id="112333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068388"/>
            <a:ext cx="8150225" cy="4646612"/>
          </a:xfrm>
        </p:spPr>
        <p:txBody>
          <a:bodyPr/>
          <a:lstStyle/>
          <a:p>
            <a:r>
              <a:rPr lang="en-US"/>
              <a:t>How Does Scaling Effect AC Performance?</a:t>
            </a:r>
            <a:br>
              <a:rPr lang="en-US"/>
            </a:br>
            <a:endParaRPr lang="en-US"/>
          </a:p>
          <a:p>
            <a:pPr>
              <a:buFontTx/>
              <a:buNone/>
            </a:pPr>
            <a:r>
              <a:rPr lang="en-US" sz="500"/>
              <a:t/>
            </a:r>
            <a:br>
              <a:rPr lang="en-US" sz="500"/>
            </a:br>
            <a:r>
              <a:rPr lang="en-US" sz="1400" b="0"/>
              <a:t>- Assume Full Scaling</a:t>
            </a:r>
            <a:r>
              <a:rPr lang="en-US" sz="500" b="0"/>
              <a:t/>
            </a:r>
            <a:br>
              <a:rPr lang="en-US" sz="500" b="0"/>
            </a:br>
            <a:r>
              <a:rPr lang="en-US" sz="500" b="0"/>
              <a:t/>
            </a:r>
            <a:br>
              <a:rPr lang="en-US" sz="500" b="0"/>
            </a:br>
            <a:r>
              <a:rPr lang="en-US" sz="1400" b="0"/>
              <a:t>- Resistance  (R)</a:t>
            </a:r>
            <a:endParaRPr lang="el-GR" sz="1400" b="0" i="1">
              <a:cs typeface="Arial" charset="0"/>
            </a:endParaRPr>
          </a:p>
        </p:txBody>
      </p:sp>
      <p:sp>
        <p:nvSpPr>
          <p:cNvPr id="1123333" name="Text Box 5"/>
          <p:cNvSpPr txBox="1">
            <a:spLocks noChangeArrowheads="1"/>
          </p:cNvSpPr>
          <p:nvPr/>
        </p:nvSpPr>
        <p:spPr bwMode="auto">
          <a:xfrm>
            <a:off x="3594100" y="4883150"/>
            <a:ext cx="461645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l">
              <a:spcBef>
                <a:spcPct val="50000"/>
              </a:spcBef>
            </a:pPr>
            <a:r>
              <a:rPr lang="en-US" sz="1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Device Resistance</a:t>
            </a:r>
            <a:r>
              <a:rPr lang="en-US" sz="1800" b="1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1800" b="1" i="1">
                <a:solidFill>
                  <a:srgbClr val="FF0000"/>
                </a:solidFill>
                <a:cs typeface="Times New Roman" pitchFamily="18" charset="0"/>
              </a:rPr>
              <a:t>(</a:t>
            </a:r>
            <a:r>
              <a:rPr lang="en-US" sz="1800" i="1">
                <a:solidFill>
                  <a:srgbClr val="FF0000"/>
                </a:solidFill>
              </a:rPr>
              <a:t>R</a:t>
            </a:r>
            <a:r>
              <a:rPr lang="en-US" sz="1800" b="1" i="1">
                <a:solidFill>
                  <a:srgbClr val="FF0000"/>
                </a:solidFill>
                <a:cs typeface="Times New Roman" pitchFamily="18" charset="0"/>
              </a:rPr>
              <a:t>)</a:t>
            </a:r>
            <a:r>
              <a:rPr lang="en-US" sz="1800" b="1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1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remains constant : 1</a:t>
            </a:r>
            <a:r>
              <a:rPr lang="en-US" sz="18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8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1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23334" name="Object 6"/>
          <p:cNvGraphicFramePr>
            <a:graphicFrameLocks noChangeAspect="1"/>
          </p:cNvGraphicFramePr>
          <p:nvPr/>
        </p:nvGraphicFramePr>
        <p:xfrm>
          <a:off x="4841875" y="2212975"/>
          <a:ext cx="246063" cy="265113"/>
        </p:xfrm>
        <a:graphic>
          <a:graphicData uri="http://schemas.openxmlformats.org/presentationml/2006/ole">
            <p:oleObj spid="_x0000_s625667" name="Equation" r:id="rId5" imgW="152280" imgH="164880" progId="">
              <p:embed/>
            </p:oleObj>
          </a:graphicData>
        </a:graphic>
      </p:graphicFrame>
      <p:graphicFrame>
        <p:nvGraphicFramePr>
          <p:cNvPr id="1123335" name="Object 7"/>
          <p:cNvGraphicFramePr>
            <a:graphicFrameLocks noChangeAspect="1"/>
          </p:cNvGraphicFramePr>
          <p:nvPr/>
        </p:nvGraphicFramePr>
        <p:xfrm>
          <a:off x="5268913" y="2252663"/>
          <a:ext cx="246062" cy="204787"/>
        </p:xfrm>
        <a:graphic>
          <a:graphicData uri="http://schemas.openxmlformats.org/presentationml/2006/ole">
            <p:oleObj spid="_x0000_s625668" name="Equation" r:id="rId6" imgW="152280" imgH="126720" progId="">
              <p:embed/>
            </p:oleObj>
          </a:graphicData>
        </a:graphic>
      </p:graphicFrame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2463800" y="2576513"/>
            <a:ext cx="503238" cy="1250950"/>
            <a:chOff x="1334" y="1394"/>
            <a:chExt cx="675" cy="1515"/>
          </a:xfrm>
        </p:grpSpPr>
        <p:sp>
          <p:nvSpPr>
            <p:cNvPr id="1123337" name="Line 9"/>
            <p:cNvSpPr>
              <a:spLocks noChangeShapeType="1"/>
            </p:cNvSpPr>
            <p:nvPr/>
          </p:nvSpPr>
          <p:spPr bwMode="auto">
            <a:xfrm>
              <a:off x="1627" y="1896"/>
              <a:ext cx="0" cy="50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123338" name="Line 10"/>
            <p:cNvSpPr>
              <a:spLocks noChangeShapeType="1"/>
            </p:cNvSpPr>
            <p:nvPr/>
          </p:nvSpPr>
          <p:spPr bwMode="auto">
            <a:xfrm>
              <a:off x="1717" y="1896"/>
              <a:ext cx="0" cy="50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123339" name="Line 11"/>
            <p:cNvSpPr>
              <a:spLocks noChangeShapeType="1"/>
            </p:cNvSpPr>
            <p:nvPr/>
          </p:nvSpPr>
          <p:spPr bwMode="auto">
            <a:xfrm>
              <a:off x="1334" y="2149"/>
              <a:ext cx="29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123340" name="Line 12"/>
            <p:cNvSpPr>
              <a:spLocks noChangeShapeType="1"/>
            </p:cNvSpPr>
            <p:nvPr/>
          </p:nvSpPr>
          <p:spPr bwMode="auto">
            <a:xfrm>
              <a:off x="1716" y="1899"/>
              <a:ext cx="29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123341" name="Line 13"/>
            <p:cNvSpPr>
              <a:spLocks noChangeShapeType="1"/>
            </p:cNvSpPr>
            <p:nvPr/>
          </p:nvSpPr>
          <p:spPr bwMode="auto">
            <a:xfrm>
              <a:off x="1719" y="2403"/>
              <a:ext cx="29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123342" name="Line 14"/>
            <p:cNvSpPr>
              <a:spLocks noChangeShapeType="1"/>
            </p:cNvSpPr>
            <p:nvPr/>
          </p:nvSpPr>
          <p:spPr bwMode="auto">
            <a:xfrm>
              <a:off x="2008" y="2400"/>
              <a:ext cx="0" cy="50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123343" name="Line 15"/>
            <p:cNvSpPr>
              <a:spLocks noChangeShapeType="1"/>
            </p:cNvSpPr>
            <p:nvPr/>
          </p:nvSpPr>
          <p:spPr bwMode="auto">
            <a:xfrm>
              <a:off x="2004" y="1394"/>
              <a:ext cx="0" cy="50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1123344" name="Line 16"/>
          <p:cNvSpPr>
            <a:spLocks noChangeShapeType="1"/>
          </p:cNvSpPr>
          <p:nvPr/>
        </p:nvSpPr>
        <p:spPr bwMode="auto">
          <a:xfrm>
            <a:off x="5699125" y="4238625"/>
            <a:ext cx="0" cy="457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123345" name="Line 17"/>
          <p:cNvSpPr>
            <a:spLocks noChangeShapeType="1"/>
          </p:cNvSpPr>
          <p:nvPr/>
        </p:nvSpPr>
        <p:spPr bwMode="auto">
          <a:xfrm>
            <a:off x="3144838" y="2981325"/>
            <a:ext cx="0" cy="457200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123346" name="Text Box 18"/>
          <p:cNvSpPr txBox="1">
            <a:spLocks noChangeArrowheads="1"/>
          </p:cNvSpPr>
          <p:nvPr/>
        </p:nvSpPr>
        <p:spPr bwMode="auto">
          <a:xfrm>
            <a:off x="2857500" y="3011488"/>
            <a:ext cx="301625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ds</a:t>
            </a:r>
          </a:p>
        </p:txBody>
      </p:sp>
      <p:sp>
        <p:nvSpPr>
          <p:cNvPr id="1123347" name="Text Box 19"/>
          <p:cNvSpPr txBox="1">
            <a:spLocks noChangeArrowheads="1"/>
          </p:cNvSpPr>
          <p:nvPr/>
        </p:nvSpPr>
        <p:spPr bwMode="auto">
          <a:xfrm>
            <a:off x="3419475" y="2622550"/>
            <a:ext cx="301625" cy="113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</a:t>
            </a:r>
          </a:p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1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DD</a:t>
            </a:r>
            <a:endParaRPr lang="en-US" sz="18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endParaRPr lang="en-US" sz="12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23348" name="Object 20"/>
          <p:cNvGraphicFramePr>
            <a:graphicFrameLocks noChangeAspect="1"/>
          </p:cNvGraphicFramePr>
          <p:nvPr/>
        </p:nvGraphicFramePr>
        <p:xfrm>
          <a:off x="5716588" y="3203575"/>
          <a:ext cx="558800" cy="928688"/>
        </p:xfrm>
        <a:graphic>
          <a:graphicData uri="http://schemas.openxmlformats.org/presentationml/2006/ole">
            <p:oleObj spid="_x0000_s625669" name="Equation" r:id="rId7" imgW="380880" imgH="634680" progId="">
              <p:embed/>
            </p:oleObj>
          </a:graphicData>
        </a:graphic>
      </p:graphicFrame>
      <p:graphicFrame>
        <p:nvGraphicFramePr>
          <p:cNvPr id="1123349" name="Object 21"/>
          <p:cNvGraphicFramePr>
            <a:graphicFrameLocks noChangeAspect="1"/>
          </p:cNvGraphicFramePr>
          <p:nvPr/>
        </p:nvGraphicFramePr>
        <p:xfrm>
          <a:off x="4897438" y="3482975"/>
          <a:ext cx="246062" cy="265113"/>
        </p:xfrm>
        <a:graphic>
          <a:graphicData uri="http://schemas.openxmlformats.org/presentationml/2006/ole">
            <p:oleObj spid="_x0000_s625670" name="Equation" r:id="rId8" imgW="152280" imgH="164880" progId="">
              <p:embed/>
            </p:oleObj>
          </a:graphicData>
        </a:graphic>
      </p:graphicFrame>
      <p:graphicFrame>
        <p:nvGraphicFramePr>
          <p:cNvPr id="1123350" name="Object 22"/>
          <p:cNvGraphicFramePr>
            <a:graphicFrameLocks noChangeAspect="1"/>
          </p:cNvGraphicFramePr>
          <p:nvPr/>
        </p:nvGraphicFramePr>
        <p:xfrm>
          <a:off x="5324475" y="3522663"/>
          <a:ext cx="246063" cy="204787"/>
        </p:xfrm>
        <a:graphic>
          <a:graphicData uri="http://schemas.openxmlformats.org/presentationml/2006/ole">
            <p:oleObj spid="_x0000_s625671" name="Equation" r:id="rId9" imgW="152280" imgH="126720" progId="">
              <p:embed/>
            </p:oleObj>
          </a:graphicData>
        </a:graphic>
      </p:graphicFrame>
      <p:sp>
        <p:nvSpPr>
          <p:cNvPr id="1123351" name="Line 23"/>
          <p:cNvSpPr>
            <a:spLocks noChangeShapeType="1"/>
          </p:cNvSpPr>
          <p:nvPr/>
        </p:nvSpPr>
        <p:spPr bwMode="auto">
          <a:xfrm>
            <a:off x="5665788" y="2767013"/>
            <a:ext cx="0" cy="457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123352" name="Text Box 24"/>
          <p:cNvSpPr txBox="1">
            <a:spLocks noChangeArrowheads="1"/>
          </p:cNvSpPr>
          <p:nvPr/>
        </p:nvSpPr>
        <p:spPr bwMode="auto">
          <a:xfrm>
            <a:off x="7829550" y="5853113"/>
            <a:ext cx="869950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OK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/>
              <a:t>Scaling Trends</a:t>
            </a:r>
          </a:p>
        </p:txBody>
      </p:sp>
      <p:graphicFrame>
        <p:nvGraphicFramePr>
          <p:cNvPr id="1037316" name="Object 4"/>
          <p:cNvGraphicFramePr>
            <a:graphicFrameLocks noChangeAspect="1"/>
          </p:cNvGraphicFramePr>
          <p:nvPr>
            <p:ph idx="1"/>
          </p:nvPr>
        </p:nvGraphicFramePr>
        <p:xfrm>
          <a:off x="4370388" y="3284538"/>
          <a:ext cx="368300" cy="431800"/>
        </p:xfrm>
        <a:graphic>
          <a:graphicData uri="http://schemas.openxmlformats.org/presentationml/2006/ole">
            <p:oleObj spid="_x0000_s626690" name="Equation" r:id="rId4" imgW="368280" imgH="431640" progId="">
              <p:embed/>
            </p:oleObj>
          </a:graphicData>
        </a:graphic>
      </p:graphicFrame>
      <p:sp>
        <p:nvSpPr>
          <p:cNvPr id="103731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068388"/>
            <a:ext cx="8150225" cy="4646612"/>
          </a:xfrm>
        </p:spPr>
        <p:txBody>
          <a:bodyPr/>
          <a:lstStyle/>
          <a:p>
            <a:r>
              <a:rPr lang="en-US"/>
              <a:t>How Does Scaling Effect AC Performance?</a:t>
            </a:r>
            <a:br>
              <a:rPr lang="en-US"/>
            </a:br>
            <a:endParaRPr lang="en-US" b="0"/>
          </a:p>
          <a:p>
            <a:pPr>
              <a:buFontTx/>
              <a:buNone/>
            </a:pPr>
            <a:r>
              <a:rPr lang="en-US" sz="500"/>
              <a:t/>
            </a:r>
            <a:br>
              <a:rPr lang="en-US" sz="500"/>
            </a:br>
            <a:r>
              <a:rPr lang="en-US" sz="1400" b="0"/>
              <a:t>- Total Gate Capacitance  (C)</a:t>
            </a:r>
            <a:endParaRPr lang="el-GR" sz="1400" b="0"/>
          </a:p>
        </p:txBody>
      </p:sp>
      <p:sp>
        <p:nvSpPr>
          <p:cNvPr id="1037317" name="Text Box 5"/>
          <p:cNvSpPr txBox="1">
            <a:spLocks noChangeArrowheads="1"/>
          </p:cNvSpPr>
          <p:nvPr/>
        </p:nvSpPr>
        <p:spPr bwMode="auto">
          <a:xfrm>
            <a:off x="3594100" y="4883150"/>
            <a:ext cx="461645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l">
              <a:spcBef>
                <a:spcPct val="50000"/>
              </a:spcBef>
            </a:pPr>
            <a:r>
              <a:rPr lang="en-US" sz="1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Gate Capacitance</a:t>
            </a:r>
            <a:r>
              <a:rPr lang="en-US" sz="1800" b="1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1800" b="1" i="1">
                <a:solidFill>
                  <a:srgbClr val="FF0000"/>
                </a:solidFill>
                <a:cs typeface="Times New Roman" pitchFamily="18" charset="0"/>
              </a:rPr>
              <a:t>(</a:t>
            </a:r>
            <a:r>
              <a:rPr lang="en-US" sz="1800" i="1">
                <a:solidFill>
                  <a:srgbClr val="FF0000"/>
                </a:solidFill>
              </a:rPr>
              <a:t>C</a:t>
            </a:r>
            <a:r>
              <a:rPr lang="en-US" sz="1800" b="1" i="1">
                <a:solidFill>
                  <a:srgbClr val="FF0000"/>
                </a:solidFill>
                <a:cs typeface="Times New Roman" pitchFamily="18" charset="0"/>
              </a:rPr>
              <a:t>)</a:t>
            </a:r>
            <a:r>
              <a:rPr lang="en-US" sz="1800" b="1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1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scales following : </a:t>
            </a:r>
            <a:r>
              <a:rPr lang="en-US" sz="18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				    S</a:t>
            </a:r>
            <a:r>
              <a:rPr lang="en-US" sz="18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8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1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37318" name="Object 6"/>
          <p:cNvGraphicFramePr>
            <a:graphicFrameLocks noChangeAspect="1"/>
          </p:cNvGraphicFramePr>
          <p:nvPr/>
        </p:nvGraphicFramePr>
        <p:xfrm>
          <a:off x="4849813" y="2151063"/>
          <a:ext cx="246062" cy="285750"/>
        </p:xfrm>
        <a:graphic>
          <a:graphicData uri="http://schemas.openxmlformats.org/presentationml/2006/ole">
            <p:oleObj spid="_x0000_s626691" name="Equation" r:id="rId5" imgW="152280" imgH="177480" progId="">
              <p:embed/>
            </p:oleObj>
          </a:graphicData>
        </a:graphic>
      </p:graphicFrame>
      <p:graphicFrame>
        <p:nvGraphicFramePr>
          <p:cNvPr id="1037319" name="Object 7"/>
          <p:cNvGraphicFramePr>
            <a:graphicFrameLocks noChangeAspect="1"/>
          </p:cNvGraphicFramePr>
          <p:nvPr/>
        </p:nvGraphicFramePr>
        <p:xfrm>
          <a:off x="5276850" y="2200275"/>
          <a:ext cx="246063" cy="204788"/>
        </p:xfrm>
        <a:graphic>
          <a:graphicData uri="http://schemas.openxmlformats.org/presentationml/2006/ole">
            <p:oleObj spid="_x0000_s626692" name="Equation" r:id="rId6" imgW="152280" imgH="126720" progId="">
              <p:embed/>
            </p:oleObj>
          </a:graphicData>
        </a:graphic>
      </p:graphicFrame>
      <p:sp>
        <p:nvSpPr>
          <p:cNvPr id="1037320" name="Line 8"/>
          <p:cNvSpPr>
            <a:spLocks noChangeShapeType="1"/>
          </p:cNvSpPr>
          <p:nvPr/>
        </p:nvSpPr>
        <p:spPr bwMode="auto">
          <a:xfrm>
            <a:off x="5753100" y="4178300"/>
            <a:ext cx="0" cy="457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endParaRPr lang="en-US"/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1039813" y="2259013"/>
            <a:ext cx="2709862" cy="1801812"/>
            <a:chOff x="655" y="1423"/>
            <a:chExt cx="1707" cy="1135"/>
          </a:xfrm>
        </p:grpSpPr>
        <p:grpSp>
          <p:nvGrpSpPr>
            <p:cNvPr id="3" name="Group 10"/>
            <p:cNvGrpSpPr>
              <a:grpSpLocks/>
            </p:cNvGrpSpPr>
            <p:nvPr/>
          </p:nvGrpSpPr>
          <p:grpSpPr bwMode="auto">
            <a:xfrm>
              <a:off x="1075" y="2068"/>
              <a:ext cx="1287" cy="490"/>
              <a:chOff x="1728" y="2006"/>
              <a:chExt cx="1287" cy="490"/>
            </a:xfrm>
          </p:grpSpPr>
          <p:sp>
            <p:nvSpPr>
              <p:cNvPr id="1037323" name="Rectangle 11"/>
              <p:cNvSpPr>
                <a:spLocks noChangeArrowheads="1"/>
              </p:cNvSpPr>
              <p:nvPr/>
            </p:nvSpPr>
            <p:spPr bwMode="auto">
              <a:xfrm>
                <a:off x="1728" y="2304"/>
                <a:ext cx="720" cy="192"/>
              </a:xfrm>
              <a:prstGeom prst="rect">
                <a:avLst/>
              </a:prstGeom>
              <a:solidFill>
                <a:srgbClr val="33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7324" name="AutoShape 12"/>
              <p:cNvSpPr>
                <a:spLocks noChangeArrowheads="1"/>
              </p:cNvSpPr>
              <p:nvPr/>
            </p:nvSpPr>
            <p:spPr bwMode="auto">
              <a:xfrm rot="8902762">
                <a:off x="2351" y="2170"/>
                <a:ext cx="664" cy="162"/>
              </a:xfrm>
              <a:prstGeom prst="parallelogram">
                <a:avLst>
                  <a:gd name="adj" fmla="val 61140"/>
                </a:avLst>
              </a:prstGeom>
              <a:solidFill>
                <a:srgbClr val="33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7325" name="AutoShape 13"/>
              <p:cNvSpPr>
                <a:spLocks noChangeArrowheads="1"/>
              </p:cNvSpPr>
              <p:nvPr/>
            </p:nvSpPr>
            <p:spPr bwMode="auto">
              <a:xfrm>
                <a:off x="1728" y="2006"/>
                <a:ext cx="1200" cy="298"/>
              </a:xfrm>
              <a:prstGeom prst="parallelogram">
                <a:avLst>
                  <a:gd name="adj" fmla="val 164019"/>
                </a:avLst>
              </a:prstGeom>
              <a:solidFill>
                <a:srgbClr val="33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" name="Group 14"/>
            <p:cNvGrpSpPr>
              <a:grpSpLocks/>
            </p:cNvGrpSpPr>
            <p:nvPr/>
          </p:nvGrpSpPr>
          <p:grpSpPr bwMode="auto">
            <a:xfrm>
              <a:off x="1075" y="1876"/>
              <a:ext cx="1287" cy="490"/>
              <a:chOff x="1728" y="2006"/>
              <a:chExt cx="1287" cy="490"/>
            </a:xfrm>
          </p:grpSpPr>
          <p:sp>
            <p:nvSpPr>
              <p:cNvPr id="1037327" name="Rectangle 15"/>
              <p:cNvSpPr>
                <a:spLocks noChangeArrowheads="1"/>
              </p:cNvSpPr>
              <p:nvPr/>
            </p:nvSpPr>
            <p:spPr bwMode="auto">
              <a:xfrm>
                <a:off x="1728" y="2304"/>
                <a:ext cx="720" cy="192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7328" name="AutoShape 16"/>
              <p:cNvSpPr>
                <a:spLocks noChangeArrowheads="1"/>
              </p:cNvSpPr>
              <p:nvPr/>
            </p:nvSpPr>
            <p:spPr bwMode="auto">
              <a:xfrm rot="8902762">
                <a:off x="2351" y="2170"/>
                <a:ext cx="664" cy="162"/>
              </a:xfrm>
              <a:prstGeom prst="parallelogram">
                <a:avLst>
                  <a:gd name="adj" fmla="val 61140"/>
                </a:avLst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7329" name="AutoShape 17"/>
              <p:cNvSpPr>
                <a:spLocks noChangeArrowheads="1"/>
              </p:cNvSpPr>
              <p:nvPr/>
            </p:nvSpPr>
            <p:spPr bwMode="auto">
              <a:xfrm>
                <a:off x="1728" y="2006"/>
                <a:ext cx="1200" cy="298"/>
              </a:xfrm>
              <a:prstGeom prst="parallelogram">
                <a:avLst>
                  <a:gd name="adj" fmla="val 164019"/>
                </a:avLst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37330" name="Text Box 18"/>
            <p:cNvSpPr txBox="1">
              <a:spLocks noChangeArrowheads="1"/>
            </p:cNvSpPr>
            <p:nvPr/>
          </p:nvSpPr>
          <p:spPr bwMode="auto">
            <a:xfrm>
              <a:off x="1598" y="1423"/>
              <a:ext cx="720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/>
                <a:t>Length</a:t>
              </a:r>
            </a:p>
          </p:txBody>
        </p:sp>
        <p:sp>
          <p:nvSpPr>
            <p:cNvPr id="1037331" name="Text Box 19"/>
            <p:cNvSpPr txBox="1">
              <a:spLocks noChangeArrowheads="1"/>
            </p:cNvSpPr>
            <p:nvPr/>
          </p:nvSpPr>
          <p:spPr bwMode="auto">
            <a:xfrm>
              <a:off x="710" y="1700"/>
              <a:ext cx="480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/>
                <a:t>Width</a:t>
              </a:r>
            </a:p>
          </p:txBody>
        </p:sp>
        <p:sp>
          <p:nvSpPr>
            <p:cNvPr id="1037332" name="Line 20"/>
            <p:cNvSpPr>
              <a:spLocks noChangeShapeType="1"/>
            </p:cNvSpPr>
            <p:nvPr/>
          </p:nvSpPr>
          <p:spPr bwMode="auto">
            <a:xfrm flipH="1">
              <a:off x="961" y="1654"/>
              <a:ext cx="550" cy="3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lg" len="med"/>
              <a:tailEnd type="triangle" w="lg" len="med"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037333" name="Line 21"/>
            <p:cNvSpPr>
              <a:spLocks noChangeShapeType="1"/>
            </p:cNvSpPr>
            <p:nvPr/>
          </p:nvSpPr>
          <p:spPr bwMode="auto">
            <a:xfrm>
              <a:off x="995" y="2204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lg" len="med"/>
              <a:tailEnd type="triangle" w="lg" len="med"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037334" name="Text Box 22"/>
            <p:cNvSpPr txBox="1">
              <a:spLocks noChangeArrowheads="1"/>
            </p:cNvSpPr>
            <p:nvPr/>
          </p:nvSpPr>
          <p:spPr bwMode="auto">
            <a:xfrm>
              <a:off x="655" y="2211"/>
              <a:ext cx="30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/>
                <a:t>t</a:t>
              </a:r>
              <a:r>
                <a:rPr lang="en-US" sz="800" b="1"/>
                <a:t>ox</a:t>
              </a:r>
            </a:p>
          </p:txBody>
        </p:sp>
        <p:grpSp>
          <p:nvGrpSpPr>
            <p:cNvPr id="5" name="Group 23"/>
            <p:cNvGrpSpPr>
              <a:grpSpLocks/>
            </p:cNvGrpSpPr>
            <p:nvPr/>
          </p:nvGrpSpPr>
          <p:grpSpPr bwMode="auto">
            <a:xfrm>
              <a:off x="1074" y="1688"/>
              <a:ext cx="1287" cy="490"/>
              <a:chOff x="1728" y="2006"/>
              <a:chExt cx="1287" cy="490"/>
            </a:xfrm>
          </p:grpSpPr>
          <p:sp>
            <p:nvSpPr>
              <p:cNvPr id="1037336" name="Rectangle 24"/>
              <p:cNvSpPr>
                <a:spLocks noChangeArrowheads="1"/>
              </p:cNvSpPr>
              <p:nvPr/>
            </p:nvSpPr>
            <p:spPr bwMode="auto">
              <a:xfrm>
                <a:off x="1728" y="2304"/>
                <a:ext cx="720" cy="192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7337" name="AutoShape 25"/>
              <p:cNvSpPr>
                <a:spLocks noChangeArrowheads="1"/>
              </p:cNvSpPr>
              <p:nvPr/>
            </p:nvSpPr>
            <p:spPr bwMode="auto">
              <a:xfrm rot="8902762">
                <a:off x="2351" y="2170"/>
                <a:ext cx="664" cy="162"/>
              </a:xfrm>
              <a:prstGeom prst="parallelogram">
                <a:avLst>
                  <a:gd name="adj" fmla="val 6114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7338" name="AutoShape 26"/>
              <p:cNvSpPr>
                <a:spLocks noChangeArrowheads="1"/>
              </p:cNvSpPr>
              <p:nvPr/>
            </p:nvSpPr>
            <p:spPr bwMode="auto">
              <a:xfrm>
                <a:off x="1728" y="2006"/>
                <a:ext cx="1200" cy="298"/>
              </a:xfrm>
              <a:prstGeom prst="parallelogram">
                <a:avLst>
                  <a:gd name="adj" fmla="val 164019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37339" name="Line 27"/>
            <p:cNvSpPr>
              <a:spLocks noChangeShapeType="1"/>
            </p:cNvSpPr>
            <p:nvPr/>
          </p:nvSpPr>
          <p:spPr bwMode="auto">
            <a:xfrm>
              <a:off x="1584" y="1610"/>
              <a:ext cx="72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lg" len="med"/>
              <a:tailEnd type="triangle" w="lg" len="med"/>
            </a:ln>
            <a:effectLst/>
          </p:spPr>
          <p:txBody>
            <a:bodyPr anchor="ctr"/>
            <a:lstStyle/>
            <a:p>
              <a:endParaRPr lang="en-US"/>
            </a:p>
          </p:txBody>
        </p:sp>
      </p:grpSp>
      <p:graphicFrame>
        <p:nvGraphicFramePr>
          <p:cNvPr id="1037340" name="Object 28"/>
          <p:cNvGraphicFramePr>
            <a:graphicFrameLocks noChangeAspect="1"/>
          </p:cNvGraphicFramePr>
          <p:nvPr/>
        </p:nvGraphicFramePr>
        <p:xfrm>
          <a:off x="5657850" y="3394075"/>
          <a:ext cx="950913" cy="793750"/>
        </p:xfrm>
        <a:graphic>
          <a:graphicData uri="http://schemas.openxmlformats.org/presentationml/2006/ole">
            <p:oleObj spid="_x0000_s626693" name="Equation" r:id="rId7" imgW="761760" imgH="634680" progId="">
              <p:embed/>
            </p:oleObj>
          </a:graphicData>
        </a:graphic>
      </p:graphicFrame>
      <p:graphicFrame>
        <p:nvGraphicFramePr>
          <p:cNvPr id="1037341" name="Object 29"/>
          <p:cNvGraphicFramePr>
            <a:graphicFrameLocks noChangeAspect="1"/>
          </p:cNvGraphicFramePr>
          <p:nvPr/>
        </p:nvGraphicFramePr>
        <p:xfrm>
          <a:off x="4895850" y="3573463"/>
          <a:ext cx="246063" cy="285750"/>
        </p:xfrm>
        <a:graphic>
          <a:graphicData uri="http://schemas.openxmlformats.org/presentationml/2006/ole">
            <p:oleObj spid="_x0000_s626694" name="Equation" r:id="rId8" imgW="152280" imgH="177480" progId="">
              <p:embed/>
            </p:oleObj>
          </a:graphicData>
        </a:graphic>
      </p:graphicFrame>
      <p:graphicFrame>
        <p:nvGraphicFramePr>
          <p:cNvPr id="1037342" name="Object 30"/>
          <p:cNvGraphicFramePr>
            <a:graphicFrameLocks noChangeAspect="1"/>
          </p:cNvGraphicFramePr>
          <p:nvPr/>
        </p:nvGraphicFramePr>
        <p:xfrm>
          <a:off x="5322888" y="3622675"/>
          <a:ext cx="246062" cy="204788"/>
        </p:xfrm>
        <a:graphic>
          <a:graphicData uri="http://schemas.openxmlformats.org/presentationml/2006/ole">
            <p:oleObj spid="_x0000_s626695" name="Equation" r:id="rId9" imgW="152280" imgH="126720" progId="">
              <p:embed/>
            </p:oleObj>
          </a:graphicData>
        </a:graphic>
      </p:graphicFrame>
      <p:sp>
        <p:nvSpPr>
          <p:cNvPr id="1037343" name="Line 31"/>
          <p:cNvSpPr>
            <a:spLocks noChangeShapeType="1"/>
          </p:cNvSpPr>
          <p:nvPr/>
        </p:nvSpPr>
        <p:spPr bwMode="auto">
          <a:xfrm>
            <a:off x="5700713" y="2741613"/>
            <a:ext cx="0" cy="457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037344" name="Text Box 32"/>
          <p:cNvSpPr txBox="1">
            <a:spLocks noChangeArrowheads="1"/>
          </p:cNvSpPr>
          <p:nvPr/>
        </p:nvSpPr>
        <p:spPr bwMode="auto">
          <a:xfrm>
            <a:off x="7831138" y="5835650"/>
            <a:ext cx="869950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l">
              <a:spcBef>
                <a:spcPct val="50000"/>
              </a:spcBef>
            </a:pPr>
            <a:r>
              <a:rPr lang="en-US" sz="1800" b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Good!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/>
              <a:t>Scaling Trends</a:t>
            </a:r>
          </a:p>
        </p:txBody>
      </p:sp>
      <p:graphicFrame>
        <p:nvGraphicFramePr>
          <p:cNvPr id="1039364" name="Object 4"/>
          <p:cNvGraphicFramePr>
            <a:graphicFrameLocks noChangeAspect="1"/>
          </p:cNvGraphicFramePr>
          <p:nvPr>
            <p:ph idx="1"/>
          </p:nvPr>
        </p:nvGraphicFramePr>
        <p:xfrm>
          <a:off x="4389438" y="3411538"/>
          <a:ext cx="330200" cy="177800"/>
        </p:xfrm>
        <a:graphic>
          <a:graphicData uri="http://schemas.openxmlformats.org/presentationml/2006/ole">
            <p:oleObj spid="_x0000_s627714" name="Equation" r:id="rId4" imgW="330120" imgH="177480" progId="">
              <p:embed/>
            </p:oleObj>
          </a:graphicData>
        </a:graphic>
      </p:graphicFrame>
      <p:sp>
        <p:nvSpPr>
          <p:cNvPr id="103936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068388"/>
            <a:ext cx="8150225" cy="4646612"/>
          </a:xfrm>
        </p:spPr>
        <p:txBody>
          <a:bodyPr/>
          <a:lstStyle/>
          <a:p>
            <a:r>
              <a:rPr lang="en-US"/>
              <a:t>How Does Scaling Effect AC Performance?</a:t>
            </a:r>
            <a:br>
              <a:rPr lang="en-US"/>
            </a:br>
            <a:r>
              <a:rPr lang="en-US" b="0"/>
              <a:t/>
            </a:r>
            <a:br>
              <a:rPr lang="en-US" b="0"/>
            </a:br>
            <a:r>
              <a:rPr lang="en-US" sz="500"/>
              <a:t/>
            </a:r>
            <a:br>
              <a:rPr lang="en-US" sz="500"/>
            </a:br>
            <a:r>
              <a:rPr lang="en-US" sz="1400" b="0"/>
              <a:t>- Gate Delay  (</a:t>
            </a:r>
            <a:r>
              <a:rPr lang="en-US" sz="1400" b="0">
                <a:sym typeface="Symbol" pitchFamily="18" charset="2"/>
              </a:rPr>
              <a:t></a:t>
            </a:r>
            <a:r>
              <a:rPr lang="en-US" sz="1400" b="0"/>
              <a:t>)</a:t>
            </a:r>
            <a:endParaRPr lang="el-GR" sz="1400" b="0"/>
          </a:p>
        </p:txBody>
      </p:sp>
      <p:sp>
        <p:nvSpPr>
          <p:cNvPr id="1039365" name="Text Box 5"/>
          <p:cNvSpPr txBox="1">
            <a:spLocks noChangeArrowheads="1"/>
          </p:cNvSpPr>
          <p:nvPr/>
        </p:nvSpPr>
        <p:spPr bwMode="auto">
          <a:xfrm>
            <a:off x="3594100" y="4883150"/>
            <a:ext cx="461645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l">
              <a:spcBef>
                <a:spcPct val="50000"/>
              </a:spcBef>
            </a:pPr>
            <a:r>
              <a:rPr lang="en-US" sz="1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Gate Delay</a:t>
            </a:r>
            <a:r>
              <a:rPr lang="en-US" sz="1800" b="1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1800" b="1" i="1">
                <a:solidFill>
                  <a:srgbClr val="FF0000"/>
                </a:solidFill>
                <a:cs typeface="Times New Roman" pitchFamily="18" charset="0"/>
              </a:rPr>
              <a:t>(</a:t>
            </a:r>
            <a:r>
              <a:rPr lang="en-US" sz="1800" b="1" i="1">
                <a:solidFill>
                  <a:srgbClr val="FF0000"/>
                </a:solidFill>
                <a:cs typeface="Times New Roman" pitchFamily="18" charset="0"/>
                <a:sym typeface="Symbol" pitchFamily="18" charset="2"/>
              </a:rPr>
              <a:t></a:t>
            </a:r>
            <a:r>
              <a:rPr lang="en-US" sz="1800" b="1" i="1">
                <a:solidFill>
                  <a:srgbClr val="FF0000"/>
                </a:solidFill>
                <a:cs typeface="Times New Roman" pitchFamily="18" charset="0"/>
              </a:rPr>
              <a:t>)</a:t>
            </a:r>
            <a:r>
              <a:rPr lang="en-US" sz="1800" b="1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1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scales following : </a:t>
            </a:r>
            <a:r>
              <a:rPr lang="en-US" sz="18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			       S</a:t>
            </a:r>
            <a:r>
              <a:rPr lang="en-US" sz="18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8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1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39366" name="Object 6"/>
          <p:cNvGraphicFramePr>
            <a:graphicFrameLocks noChangeAspect="1"/>
          </p:cNvGraphicFramePr>
          <p:nvPr/>
        </p:nvGraphicFramePr>
        <p:xfrm>
          <a:off x="4870450" y="2181225"/>
          <a:ext cx="204788" cy="223838"/>
        </p:xfrm>
        <a:graphic>
          <a:graphicData uri="http://schemas.openxmlformats.org/presentationml/2006/ole">
            <p:oleObj spid="_x0000_s627715" name="Equation" r:id="rId5" imgW="126720" imgH="139680" progId="">
              <p:embed/>
            </p:oleObj>
          </a:graphicData>
        </a:graphic>
      </p:graphicFrame>
      <p:graphicFrame>
        <p:nvGraphicFramePr>
          <p:cNvPr id="1039367" name="Object 7"/>
          <p:cNvGraphicFramePr>
            <a:graphicFrameLocks noChangeAspect="1"/>
          </p:cNvGraphicFramePr>
          <p:nvPr/>
        </p:nvGraphicFramePr>
        <p:xfrm>
          <a:off x="5276850" y="2200275"/>
          <a:ext cx="246063" cy="204788"/>
        </p:xfrm>
        <a:graphic>
          <a:graphicData uri="http://schemas.openxmlformats.org/presentationml/2006/ole">
            <p:oleObj spid="_x0000_s627716" name="Equation" r:id="rId6" imgW="152280" imgH="126720" progId="">
              <p:embed/>
            </p:oleObj>
          </a:graphicData>
        </a:graphic>
      </p:graphicFrame>
      <p:sp>
        <p:nvSpPr>
          <p:cNvPr id="1039368" name="Line 8"/>
          <p:cNvSpPr>
            <a:spLocks noChangeShapeType="1"/>
          </p:cNvSpPr>
          <p:nvPr/>
        </p:nvSpPr>
        <p:spPr bwMode="auto">
          <a:xfrm>
            <a:off x="5753100" y="4178300"/>
            <a:ext cx="0" cy="457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endParaRPr lang="en-US"/>
          </a:p>
        </p:txBody>
      </p:sp>
      <p:graphicFrame>
        <p:nvGraphicFramePr>
          <p:cNvPr id="1039369" name="Object 9"/>
          <p:cNvGraphicFramePr>
            <a:graphicFrameLocks noChangeAspect="1"/>
          </p:cNvGraphicFramePr>
          <p:nvPr/>
        </p:nvGraphicFramePr>
        <p:xfrm>
          <a:off x="5689600" y="3487738"/>
          <a:ext cx="744538" cy="509587"/>
        </p:xfrm>
        <a:graphic>
          <a:graphicData uri="http://schemas.openxmlformats.org/presentationml/2006/ole">
            <p:oleObj spid="_x0000_s627717" name="Equation" r:id="rId7" imgW="482400" imgH="330120" progId="">
              <p:embed/>
            </p:oleObj>
          </a:graphicData>
        </a:graphic>
      </p:graphicFrame>
      <p:graphicFrame>
        <p:nvGraphicFramePr>
          <p:cNvPr id="1039370" name="Object 10"/>
          <p:cNvGraphicFramePr>
            <a:graphicFrameLocks noChangeAspect="1"/>
          </p:cNvGraphicFramePr>
          <p:nvPr/>
        </p:nvGraphicFramePr>
        <p:xfrm>
          <a:off x="4916488" y="3603625"/>
          <a:ext cx="204787" cy="223838"/>
        </p:xfrm>
        <a:graphic>
          <a:graphicData uri="http://schemas.openxmlformats.org/presentationml/2006/ole">
            <p:oleObj spid="_x0000_s627718" name="Equation" r:id="rId8" imgW="126720" imgH="139680" progId="">
              <p:embed/>
            </p:oleObj>
          </a:graphicData>
        </a:graphic>
      </p:graphicFrame>
      <p:graphicFrame>
        <p:nvGraphicFramePr>
          <p:cNvPr id="1039371" name="Object 11"/>
          <p:cNvGraphicFramePr>
            <a:graphicFrameLocks noChangeAspect="1"/>
          </p:cNvGraphicFramePr>
          <p:nvPr/>
        </p:nvGraphicFramePr>
        <p:xfrm>
          <a:off x="5322888" y="3622675"/>
          <a:ext cx="246062" cy="204788"/>
        </p:xfrm>
        <a:graphic>
          <a:graphicData uri="http://schemas.openxmlformats.org/presentationml/2006/ole">
            <p:oleObj spid="_x0000_s627719" name="Equation" r:id="rId9" imgW="152280" imgH="126720" progId="">
              <p:embed/>
            </p:oleObj>
          </a:graphicData>
        </a:graphic>
      </p:graphicFrame>
      <p:sp>
        <p:nvSpPr>
          <p:cNvPr id="1039372" name="Line 12"/>
          <p:cNvSpPr>
            <a:spLocks noChangeShapeType="1"/>
          </p:cNvSpPr>
          <p:nvPr/>
        </p:nvSpPr>
        <p:spPr bwMode="auto">
          <a:xfrm>
            <a:off x="5700713" y="2741613"/>
            <a:ext cx="0" cy="457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endParaRPr lang="en-US"/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1084263" y="2465388"/>
            <a:ext cx="1835150" cy="936625"/>
            <a:chOff x="509" y="1313"/>
            <a:chExt cx="1576" cy="902"/>
          </a:xfrm>
        </p:grpSpPr>
        <p:grpSp>
          <p:nvGrpSpPr>
            <p:cNvPr id="3" name="Group 14"/>
            <p:cNvGrpSpPr>
              <a:grpSpLocks/>
            </p:cNvGrpSpPr>
            <p:nvPr/>
          </p:nvGrpSpPr>
          <p:grpSpPr bwMode="auto">
            <a:xfrm>
              <a:off x="509" y="1688"/>
              <a:ext cx="1576" cy="527"/>
              <a:chOff x="191" y="1470"/>
              <a:chExt cx="2448" cy="1008"/>
            </a:xfrm>
          </p:grpSpPr>
          <p:sp>
            <p:nvSpPr>
              <p:cNvPr id="1039375" name="Rectangle 15"/>
              <p:cNvSpPr>
                <a:spLocks noChangeArrowheads="1"/>
              </p:cNvSpPr>
              <p:nvPr/>
            </p:nvSpPr>
            <p:spPr bwMode="auto">
              <a:xfrm>
                <a:off x="191" y="1806"/>
                <a:ext cx="2448" cy="672"/>
              </a:xfrm>
              <a:prstGeom prst="rect">
                <a:avLst/>
              </a:prstGeom>
              <a:solidFill>
                <a:srgbClr val="00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9376" name="Rectangle 16"/>
              <p:cNvSpPr>
                <a:spLocks noChangeArrowheads="1"/>
              </p:cNvSpPr>
              <p:nvPr/>
            </p:nvSpPr>
            <p:spPr bwMode="auto">
              <a:xfrm>
                <a:off x="335" y="1806"/>
                <a:ext cx="720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9377" name="Rectangle 17"/>
              <p:cNvSpPr>
                <a:spLocks noChangeArrowheads="1"/>
              </p:cNvSpPr>
              <p:nvPr/>
            </p:nvSpPr>
            <p:spPr bwMode="auto">
              <a:xfrm>
                <a:off x="1775" y="1806"/>
                <a:ext cx="720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9378" name="Rectangle 18"/>
              <p:cNvSpPr>
                <a:spLocks noChangeArrowheads="1"/>
              </p:cNvSpPr>
              <p:nvPr/>
            </p:nvSpPr>
            <p:spPr bwMode="auto">
              <a:xfrm>
                <a:off x="1055" y="1662"/>
                <a:ext cx="720" cy="144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9379" name="Rectangle 19"/>
              <p:cNvSpPr>
                <a:spLocks noChangeArrowheads="1"/>
              </p:cNvSpPr>
              <p:nvPr/>
            </p:nvSpPr>
            <p:spPr bwMode="auto">
              <a:xfrm>
                <a:off x="1055" y="1470"/>
                <a:ext cx="720" cy="192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" name="Group 20"/>
            <p:cNvGrpSpPr>
              <a:grpSpLocks/>
            </p:cNvGrpSpPr>
            <p:nvPr/>
          </p:nvGrpSpPr>
          <p:grpSpPr bwMode="auto">
            <a:xfrm>
              <a:off x="775" y="1649"/>
              <a:ext cx="77" cy="211"/>
              <a:chOff x="518" y="2664"/>
              <a:chExt cx="77" cy="211"/>
            </a:xfrm>
          </p:grpSpPr>
          <p:sp>
            <p:nvSpPr>
              <p:cNvPr id="1039381" name="Line 21"/>
              <p:cNvSpPr>
                <a:spLocks noChangeShapeType="1"/>
              </p:cNvSpPr>
              <p:nvPr/>
            </p:nvSpPr>
            <p:spPr bwMode="auto">
              <a:xfrm flipV="1">
                <a:off x="559" y="2743"/>
                <a:ext cx="0" cy="1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1039382" name="Oval 22"/>
              <p:cNvSpPr>
                <a:spLocks noChangeArrowheads="1"/>
              </p:cNvSpPr>
              <p:nvPr/>
            </p:nvSpPr>
            <p:spPr bwMode="auto">
              <a:xfrm>
                <a:off x="518" y="2664"/>
                <a:ext cx="77" cy="8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" name="Group 23"/>
            <p:cNvGrpSpPr>
              <a:grpSpLocks/>
            </p:cNvGrpSpPr>
            <p:nvPr/>
          </p:nvGrpSpPr>
          <p:grpSpPr bwMode="auto">
            <a:xfrm>
              <a:off x="1723" y="1653"/>
              <a:ext cx="77" cy="211"/>
              <a:chOff x="518" y="2664"/>
              <a:chExt cx="77" cy="211"/>
            </a:xfrm>
          </p:grpSpPr>
          <p:sp>
            <p:nvSpPr>
              <p:cNvPr id="1039384" name="Line 24"/>
              <p:cNvSpPr>
                <a:spLocks noChangeShapeType="1"/>
              </p:cNvSpPr>
              <p:nvPr/>
            </p:nvSpPr>
            <p:spPr bwMode="auto">
              <a:xfrm flipV="1">
                <a:off x="559" y="2743"/>
                <a:ext cx="0" cy="1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1039385" name="Oval 25"/>
              <p:cNvSpPr>
                <a:spLocks noChangeArrowheads="1"/>
              </p:cNvSpPr>
              <p:nvPr/>
            </p:nvSpPr>
            <p:spPr bwMode="auto">
              <a:xfrm>
                <a:off x="518" y="2664"/>
                <a:ext cx="77" cy="8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" name="Group 26"/>
            <p:cNvGrpSpPr>
              <a:grpSpLocks/>
            </p:cNvGrpSpPr>
            <p:nvPr/>
          </p:nvGrpSpPr>
          <p:grpSpPr bwMode="auto">
            <a:xfrm>
              <a:off x="1248" y="1474"/>
              <a:ext cx="77" cy="211"/>
              <a:chOff x="518" y="2664"/>
              <a:chExt cx="77" cy="211"/>
            </a:xfrm>
          </p:grpSpPr>
          <p:sp>
            <p:nvSpPr>
              <p:cNvPr id="1039387" name="Line 27"/>
              <p:cNvSpPr>
                <a:spLocks noChangeShapeType="1"/>
              </p:cNvSpPr>
              <p:nvPr/>
            </p:nvSpPr>
            <p:spPr bwMode="auto">
              <a:xfrm flipV="1">
                <a:off x="559" y="2743"/>
                <a:ext cx="0" cy="1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1039388" name="Oval 28"/>
              <p:cNvSpPr>
                <a:spLocks noChangeArrowheads="1"/>
              </p:cNvSpPr>
              <p:nvPr/>
            </p:nvSpPr>
            <p:spPr bwMode="auto">
              <a:xfrm>
                <a:off x="518" y="2664"/>
                <a:ext cx="77" cy="8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39389" name="Text Box 29"/>
            <p:cNvSpPr txBox="1">
              <a:spLocks noChangeArrowheads="1"/>
            </p:cNvSpPr>
            <p:nvPr/>
          </p:nvSpPr>
          <p:spPr bwMode="auto">
            <a:xfrm>
              <a:off x="555" y="1486"/>
              <a:ext cx="518" cy="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800"/>
                <a:t>Source</a:t>
              </a:r>
            </a:p>
          </p:txBody>
        </p:sp>
        <p:sp>
          <p:nvSpPr>
            <p:cNvPr id="1039390" name="Text Box 30"/>
            <p:cNvSpPr txBox="1">
              <a:spLocks noChangeArrowheads="1"/>
            </p:cNvSpPr>
            <p:nvPr/>
          </p:nvSpPr>
          <p:spPr bwMode="auto">
            <a:xfrm>
              <a:off x="1033" y="1313"/>
              <a:ext cx="518" cy="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800"/>
                <a:t>Gate</a:t>
              </a:r>
            </a:p>
          </p:txBody>
        </p:sp>
        <p:sp>
          <p:nvSpPr>
            <p:cNvPr id="1039391" name="Text Box 31"/>
            <p:cNvSpPr txBox="1">
              <a:spLocks noChangeArrowheads="1"/>
            </p:cNvSpPr>
            <p:nvPr/>
          </p:nvSpPr>
          <p:spPr bwMode="auto">
            <a:xfrm>
              <a:off x="1504" y="1493"/>
              <a:ext cx="520" cy="2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800"/>
                <a:t>Drain</a:t>
              </a:r>
            </a:p>
          </p:txBody>
        </p:sp>
      </p:grpSp>
      <p:grpSp>
        <p:nvGrpSpPr>
          <p:cNvPr id="7" name="Group 32"/>
          <p:cNvGrpSpPr>
            <a:grpSpLocks/>
          </p:cNvGrpSpPr>
          <p:nvPr/>
        </p:nvGrpSpPr>
        <p:grpSpPr bwMode="auto">
          <a:xfrm>
            <a:off x="1458913" y="3779838"/>
            <a:ext cx="982662" cy="388937"/>
            <a:chOff x="784" y="2427"/>
            <a:chExt cx="876" cy="402"/>
          </a:xfrm>
        </p:grpSpPr>
        <p:sp>
          <p:nvSpPr>
            <p:cNvPr id="1039393" name="AutoShape 33"/>
            <p:cNvSpPr>
              <a:spLocks noChangeArrowheads="1"/>
            </p:cNvSpPr>
            <p:nvPr/>
          </p:nvSpPr>
          <p:spPr bwMode="auto">
            <a:xfrm rot="5400000">
              <a:off x="966" y="2478"/>
              <a:ext cx="402" cy="300"/>
            </a:xfrm>
            <a:prstGeom prst="triangle">
              <a:avLst>
                <a:gd name="adj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9394" name="Oval 34"/>
            <p:cNvSpPr>
              <a:spLocks noChangeArrowheads="1"/>
            </p:cNvSpPr>
            <p:nvPr/>
          </p:nvSpPr>
          <p:spPr bwMode="auto">
            <a:xfrm>
              <a:off x="1318" y="2574"/>
              <a:ext cx="108" cy="10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9395" name="Line 35"/>
            <p:cNvSpPr>
              <a:spLocks noChangeShapeType="1"/>
            </p:cNvSpPr>
            <p:nvPr/>
          </p:nvSpPr>
          <p:spPr bwMode="auto">
            <a:xfrm flipH="1">
              <a:off x="784" y="2628"/>
              <a:ext cx="2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039396" name="Line 36"/>
            <p:cNvSpPr>
              <a:spLocks noChangeShapeType="1"/>
            </p:cNvSpPr>
            <p:nvPr/>
          </p:nvSpPr>
          <p:spPr bwMode="auto">
            <a:xfrm flipH="1">
              <a:off x="1428" y="2624"/>
              <a:ext cx="2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</p:grpSp>
      <p:grpSp>
        <p:nvGrpSpPr>
          <p:cNvPr id="8" name="Group 37"/>
          <p:cNvGrpSpPr>
            <a:grpSpLocks/>
          </p:cNvGrpSpPr>
          <p:nvPr/>
        </p:nvGrpSpPr>
        <p:grpSpPr bwMode="auto">
          <a:xfrm>
            <a:off x="1060450" y="4513263"/>
            <a:ext cx="2043113" cy="782637"/>
            <a:chOff x="400" y="2932"/>
            <a:chExt cx="1648" cy="480"/>
          </a:xfrm>
        </p:grpSpPr>
        <p:sp>
          <p:nvSpPr>
            <p:cNvPr id="1039398" name="Line 38"/>
            <p:cNvSpPr>
              <a:spLocks noChangeShapeType="1"/>
            </p:cNvSpPr>
            <p:nvPr/>
          </p:nvSpPr>
          <p:spPr bwMode="auto">
            <a:xfrm>
              <a:off x="1184" y="3124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039399" name="Line 39"/>
            <p:cNvSpPr>
              <a:spLocks noChangeShapeType="1"/>
            </p:cNvSpPr>
            <p:nvPr/>
          </p:nvSpPr>
          <p:spPr bwMode="auto">
            <a:xfrm>
              <a:off x="1568" y="312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039400" name="Line 40"/>
            <p:cNvSpPr>
              <a:spLocks noChangeShapeType="1"/>
            </p:cNvSpPr>
            <p:nvPr/>
          </p:nvSpPr>
          <p:spPr bwMode="auto">
            <a:xfrm flipH="1">
              <a:off x="1520" y="322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039401" name="Line 41"/>
            <p:cNvSpPr>
              <a:spLocks noChangeShapeType="1"/>
            </p:cNvSpPr>
            <p:nvPr/>
          </p:nvSpPr>
          <p:spPr bwMode="auto">
            <a:xfrm flipH="1">
              <a:off x="1520" y="326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039402" name="Line 42"/>
            <p:cNvSpPr>
              <a:spLocks noChangeShapeType="1"/>
            </p:cNvSpPr>
            <p:nvPr/>
          </p:nvSpPr>
          <p:spPr bwMode="auto">
            <a:xfrm>
              <a:off x="1568" y="3268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039403" name="AutoShape 43"/>
            <p:cNvSpPr>
              <a:spLocks noChangeArrowheads="1"/>
            </p:cNvSpPr>
            <p:nvPr/>
          </p:nvSpPr>
          <p:spPr bwMode="auto">
            <a:xfrm rot="10800000">
              <a:off x="1520" y="3364"/>
              <a:ext cx="96" cy="48"/>
            </a:xfrm>
            <a:prstGeom prst="triangle">
              <a:avLst>
                <a:gd name="adj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9404" name="Line 44"/>
            <p:cNvSpPr>
              <a:spLocks noChangeShapeType="1"/>
            </p:cNvSpPr>
            <p:nvPr/>
          </p:nvSpPr>
          <p:spPr bwMode="auto">
            <a:xfrm flipH="1" flipV="1">
              <a:off x="1136" y="3076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039405" name="Line 45"/>
            <p:cNvSpPr>
              <a:spLocks noChangeShapeType="1"/>
            </p:cNvSpPr>
            <p:nvPr/>
          </p:nvSpPr>
          <p:spPr bwMode="auto">
            <a:xfrm flipH="1">
              <a:off x="1088" y="3076"/>
              <a:ext cx="48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039406" name="Line 46"/>
            <p:cNvSpPr>
              <a:spLocks noChangeShapeType="1"/>
            </p:cNvSpPr>
            <p:nvPr/>
          </p:nvSpPr>
          <p:spPr bwMode="auto">
            <a:xfrm>
              <a:off x="1040" y="3076"/>
              <a:ext cx="48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039407" name="Line 47"/>
            <p:cNvSpPr>
              <a:spLocks noChangeShapeType="1"/>
            </p:cNvSpPr>
            <p:nvPr/>
          </p:nvSpPr>
          <p:spPr bwMode="auto">
            <a:xfrm flipH="1">
              <a:off x="992" y="3076"/>
              <a:ext cx="48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039408" name="Line 48"/>
            <p:cNvSpPr>
              <a:spLocks noChangeShapeType="1"/>
            </p:cNvSpPr>
            <p:nvPr/>
          </p:nvSpPr>
          <p:spPr bwMode="auto">
            <a:xfrm>
              <a:off x="944" y="3076"/>
              <a:ext cx="48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039409" name="Line 49"/>
            <p:cNvSpPr>
              <a:spLocks noChangeShapeType="1"/>
            </p:cNvSpPr>
            <p:nvPr/>
          </p:nvSpPr>
          <p:spPr bwMode="auto">
            <a:xfrm flipH="1">
              <a:off x="896" y="3076"/>
              <a:ext cx="48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039410" name="Line 50"/>
            <p:cNvSpPr>
              <a:spLocks noChangeShapeType="1"/>
            </p:cNvSpPr>
            <p:nvPr/>
          </p:nvSpPr>
          <p:spPr bwMode="auto">
            <a:xfrm>
              <a:off x="848" y="3076"/>
              <a:ext cx="48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039411" name="Line 51"/>
            <p:cNvSpPr>
              <a:spLocks noChangeShapeType="1"/>
            </p:cNvSpPr>
            <p:nvPr/>
          </p:nvSpPr>
          <p:spPr bwMode="auto">
            <a:xfrm>
              <a:off x="704" y="3124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039412" name="Line 52"/>
            <p:cNvSpPr>
              <a:spLocks noChangeShapeType="1"/>
            </p:cNvSpPr>
            <p:nvPr/>
          </p:nvSpPr>
          <p:spPr bwMode="auto">
            <a:xfrm flipH="1">
              <a:off x="800" y="3076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039413" name="Text Box 53"/>
            <p:cNvSpPr txBox="1">
              <a:spLocks noChangeArrowheads="1"/>
            </p:cNvSpPr>
            <p:nvPr/>
          </p:nvSpPr>
          <p:spPr bwMode="auto">
            <a:xfrm>
              <a:off x="1761" y="3028"/>
              <a:ext cx="287" cy="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/>
                <a:t>V</a:t>
              </a:r>
              <a:r>
                <a:rPr lang="en-US" sz="1000"/>
                <a:t>o</a:t>
              </a:r>
            </a:p>
          </p:txBody>
        </p:sp>
        <p:sp>
          <p:nvSpPr>
            <p:cNvPr id="1039414" name="Text Box 54"/>
            <p:cNvSpPr txBox="1">
              <a:spLocks noChangeArrowheads="1"/>
            </p:cNvSpPr>
            <p:nvPr/>
          </p:nvSpPr>
          <p:spPr bwMode="auto">
            <a:xfrm>
              <a:off x="848" y="2932"/>
              <a:ext cx="288" cy="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/>
                <a:t>R</a:t>
              </a:r>
            </a:p>
          </p:txBody>
        </p:sp>
        <p:sp>
          <p:nvSpPr>
            <p:cNvPr id="1039415" name="Text Box 55"/>
            <p:cNvSpPr txBox="1">
              <a:spLocks noChangeArrowheads="1"/>
            </p:cNvSpPr>
            <p:nvPr/>
          </p:nvSpPr>
          <p:spPr bwMode="auto">
            <a:xfrm>
              <a:off x="1328" y="3172"/>
              <a:ext cx="192" cy="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/>
                <a:t>C</a:t>
              </a:r>
            </a:p>
          </p:txBody>
        </p:sp>
        <p:sp>
          <p:nvSpPr>
            <p:cNvPr id="1039416" name="Text Box 56"/>
            <p:cNvSpPr txBox="1">
              <a:spLocks noChangeArrowheads="1"/>
            </p:cNvSpPr>
            <p:nvPr/>
          </p:nvSpPr>
          <p:spPr bwMode="auto">
            <a:xfrm>
              <a:off x="400" y="3028"/>
              <a:ext cx="287" cy="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/>
                <a:t>V</a:t>
              </a:r>
              <a:r>
                <a:rPr lang="en-US" sz="1000"/>
                <a:t>i</a:t>
              </a:r>
            </a:p>
          </p:txBody>
        </p:sp>
      </p:grpSp>
      <p:sp>
        <p:nvSpPr>
          <p:cNvPr id="1039417" name="Line 57"/>
          <p:cNvSpPr>
            <a:spLocks noChangeShapeType="1"/>
          </p:cNvSpPr>
          <p:nvPr/>
        </p:nvSpPr>
        <p:spPr bwMode="auto">
          <a:xfrm>
            <a:off x="1973263" y="3505200"/>
            <a:ext cx="0" cy="23495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039418" name="Line 58"/>
          <p:cNvSpPr>
            <a:spLocks noChangeShapeType="1"/>
          </p:cNvSpPr>
          <p:nvPr/>
        </p:nvSpPr>
        <p:spPr bwMode="auto">
          <a:xfrm>
            <a:off x="1974850" y="4270375"/>
            <a:ext cx="0" cy="23495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039419" name="Text Box 59"/>
          <p:cNvSpPr txBox="1">
            <a:spLocks noChangeArrowheads="1"/>
          </p:cNvSpPr>
          <p:nvPr/>
        </p:nvSpPr>
        <p:spPr bwMode="auto">
          <a:xfrm>
            <a:off x="7804150" y="5870575"/>
            <a:ext cx="869950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l">
              <a:spcBef>
                <a:spcPct val="50000"/>
              </a:spcBef>
            </a:pPr>
            <a:r>
              <a:rPr lang="en-US" sz="1800" b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Good!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/>
              <a:t>Scaling Trends</a:t>
            </a:r>
          </a:p>
        </p:txBody>
      </p:sp>
      <p:graphicFrame>
        <p:nvGraphicFramePr>
          <p:cNvPr id="1041412" name="Object 4"/>
          <p:cNvGraphicFramePr>
            <a:graphicFrameLocks noChangeAspect="1"/>
          </p:cNvGraphicFramePr>
          <p:nvPr>
            <p:ph idx="1"/>
          </p:nvPr>
        </p:nvGraphicFramePr>
        <p:xfrm>
          <a:off x="4484688" y="3303588"/>
          <a:ext cx="139700" cy="393700"/>
        </p:xfrm>
        <a:graphic>
          <a:graphicData uri="http://schemas.openxmlformats.org/presentationml/2006/ole">
            <p:oleObj spid="_x0000_s628738" name="Equation" r:id="rId4" imgW="139680" imgH="393480" progId="">
              <p:embed/>
            </p:oleObj>
          </a:graphicData>
        </a:graphic>
      </p:graphicFrame>
      <p:sp>
        <p:nvSpPr>
          <p:cNvPr id="104141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068388"/>
            <a:ext cx="8150225" cy="4646612"/>
          </a:xfrm>
        </p:spPr>
        <p:txBody>
          <a:bodyPr/>
          <a:lstStyle/>
          <a:p>
            <a:r>
              <a:rPr lang="en-US"/>
              <a:t>How Does Scaling Effect AC Performance?</a:t>
            </a:r>
            <a:br>
              <a:rPr lang="en-US"/>
            </a:br>
            <a:endParaRPr lang="en-US" b="0"/>
          </a:p>
          <a:p>
            <a:pPr>
              <a:buFontTx/>
              <a:buNone/>
            </a:pPr>
            <a:r>
              <a:rPr lang="en-US" sz="500"/>
              <a:t/>
            </a:r>
            <a:br>
              <a:rPr lang="en-US" sz="500"/>
            </a:br>
            <a:r>
              <a:rPr lang="en-US" sz="1400" b="0"/>
              <a:t>- Clock Frequency  (</a:t>
            </a:r>
            <a:r>
              <a:rPr lang="en-US" sz="1400" b="0">
                <a:sym typeface="Symbol" pitchFamily="18" charset="2"/>
              </a:rPr>
              <a:t></a:t>
            </a:r>
            <a:r>
              <a:rPr lang="en-US" sz="1400" b="0"/>
              <a:t>)</a:t>
            </a:r>
            <a:endParaRPr lang="el-GR" sz="1400" b="0"/>
          </a:p>
        </p:txBody>
      </p:sp>
      <p:sp>
        <p:nvSpPr>
          <p:cNvPr id="1041413" name="Text Box 5"/>
          <p:cNvSpPr txBox="1">
            <a:spLocks noChangeArrowheads="1"/>
          </p:cNvSpPr>
          <p:nvPr/>
        </p:nvSpPr>
        <p:spPr bwMode="auto">
          <a:xfrm>
            <a:off x="3594100" y="4883150"/>
            <a:ext cx="461645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l">
              <a:spcBef>
                <a:spcPct val="50000"/>
              </a:spcBef>
            </a:pPr>
            <a:r>
              <a:rPr lang="en-US" sz="1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Clock Frequency</a:t>
            </a:r>
            <a:r>
              <a:rPr lang="en-US" sz="1800" b="1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1800" b="1" i="1">
                <a:solidFill>
                  <a:srgbClr val="FF0000"/>
                </a:solidFill>
                <a:cs typeface="Times New Roman" pitchFamily="18" charset="0"/>
              </a:rPr>
              <a:t>(</a:t>
            </a:r>
            <a:r>
              <a:rPr lang="en-US" sz="1800" b="1" i="1">
                <a:solidFill>
                  <a:srgbClr val="FF0000"/>
                </a:solidFill>
                <a:cs typeface="Times New Roman" pitchFamily="18" charset="0"/>
                <a:sym typeface="Symbol" pitchFamily="18" charset="2"/>
              </a:rPr>
              <a:t>f</a:t>
            </a:r>
            <a:r>
              <a:rPr lang="en-US" sz="1800" b="1" i="1">
                <a:solidFill>
                  <a:srgbClr val="FF0000"/>
                </a:solidFill>
                <a:cs typeface="Times New Roman" pitchFamily="18" charset="0"/>
              </a:rPr>
              <a:t>)</a:t>
            </a:r>
            <a:r>
              <a:rPr lang="en-US" sz="1800" b="1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1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scales following : S</a:t>
            </a:r>
            <a:br>
              <a:rPr lang="en-US" sz="1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1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41414" name="Object 6"/>
          <p:cNvGraphicFramePr>
            <a:graphicFrameLocks noChangeAspect="1"/>
          </p:cNvGraphicFramePr>
          <p:nvPr/>
        </p:nvGraphicFramePr>
        <p:xfrm>
          <a:off x="4851400" y="2130425"/>
          <a:ext cx="244475" cy="325438"/>
        </p:xfrm>
        <a:graphic>
          <a:graphicData uri="http://schemas.openxmlformats.org/presentationml/2006/ole">
            <p:oleObj spid="_x0000_s628739" name="Equation" r:id="rId5" imgW="152280" imgH="203040" progId="">
              <p:embed/>
            </p:oleObj>
          </a:graphicData>
        </a:graphic>
      </p:graphicFrame>
      <p:graphicFrame>
        <p:nvGraphicFramePr>
          <p:cNvPr id="1041415" name="Object 7"/>
          <p:cNvGraphicFramePr>
            <a:graphicFrameLocks noChangeAspect="1"/>
          </p:cNvGraphicFramePr>
          <p:nvPr/>
        </p:nvGraphicFramePr>
        <p:xfrm>
          <a:off x="5276850" y="2200275"/>
          <a:ext cx="246063" cy="204788"/>
        </p:xfrm>
        <a:graphic>
          <a:graphicData uri="http://schemas.openxmlformats.org/presentationml/2006/ole">
            <p:oleObj spid="_x0000_s628740" name="Equation" r:id="rId6" imgW="152280" imgH="126720" progId="">
              <p:embed/>
            </p:oleObj>
          </a:graphicData>
        </a:graphic>
      </p:graphicFrame>
      <p:sp>
        <p:nvSpPr>
          <p:cNvPr id="1041416" name="Line 8"/>
          <p:cNvSpPr>
            <a:spLocks noChangeShapeType="1"/>
          </p:cNvSpPr>
          <p:nvPr/>
        </p:nvSpPr>
        <p:spPr bwMode="auto">
          <a:xfrm>
            <a:off x="5753100" y="4178300"/>
            <a:ext cx="0" cy="457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endParaRPr lang="en-US"/>
          </a:p>
        </p:txBody>
      </p:sp>
      <p:graphicFrame>
        <p:nvGraphicFramePr>
          <p:cNvPr id="1041417" name="Object 9"/>
          <p:cNvGraphicFramePr>
            <a:graphicFrameLocks noChangeAspect="1"/>
          </p:cNvGraphicFramePr>
          <p:nvPr/>
        </p:nvGraphicFramePr>
        <p:xfrm>
          <a:off x="5767388" y="3341688"/>
          <a:ext cx="588962" cy="803275"/>
        </p:xfrm>
        <a:graphic>
          <a:graphicData uri="http://schemas.openxmlformats.org/presentationml/2006/ole">
            <p:oleObj spid="_x0000_s628741" name="Equation" r:id="rId7" imgW="380880" imgH="520560" progId="">
              <p:embed/>
            </p:oleObj>
          </a:graphicData>
        </a:graphic>
      </p:graphicFrame>
      <p:graphicFrame>
        <p:nvGraphicFramePr>
          <p:cNvPr id="1041418" name="Object 10"/>
          <p:cNvGraphicFramePr>
            <a:graphicFrameLocks noChangeAspect="1"/>
          </p:cNvGraphicFramePr>
          <p:nvPr/>
        </p:nvGraphicFramePr>
        <p:xfrm>
          <a:off x="4895850" y="3552825"/>
          <a:ext cx="246063" cy="325438"/>
        </p:xfrm>
        <a:graphic>
          <a:graphicData uri="http://schemas.openxmlformats.org/presentationml/2006/ole">
            <p:oleObj spid="_x0000_s628742" name="Equation" r:id="rId8" imgW="152280" imgH="203040" progId="">
              <p:embed/>
            </p:oleObj>
          </a:graphicData>
        </a:graphic>
      </p:graphicFrame>
      <p:graphicFrame>
        <p:nvGraphicFramePr>
          <p:cNvPr id="1041419" name="Object 11"/>
          <p:cNvGraphicFramePr>
            <a:graphicFrameLocks noChangeAspect="1"/>
          </p:cNvGraphicFramePr>
          <p:nvPr/>
        </p:nvGraphicFramePr>
        <p:xfrm>
          <a:off x="5322888" y="3622675"/>
          <a:ext cx="246062" cy="204788"/>
        </p:xfrm>
        <a:graphic>
          <a:graphicData uri="http://schemas.openxmlformats.org/presentationml/2006/ole">
            <p:oleObj spid="_x0000_s628743" name="Equation" r:id="rId9" imgW="152280" imgH="126720" progId="">
              <p:embed/>
            </p:oleObj>
          </a:graphicData>
        </a:graphic>
      </p:graphicFrame>
      <p:sp>
        <p:nvSpPr>
          <p:cNvPr id="1041420" name="Line 12"/>
          <p:cNvSpPr>
            <a:spLocks noChangeShapeType="1"/>
          </p:cNvSpPr>
          <p:nvPr/>
        </p:nvSpPr>
        <p:spPr bwMode="auto">
          <a:xfrm>
            <a:off x="5700713" y="2741613"/>
            <a:ext cx="0" cy="457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endParaRPr lang="en-US"/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1084263" y="2465388"/>
            <a:ext cx="1835150" cy="936625"/>
            <a:chOff x="509" y="1313"/>
            <a:chExt cx="1576" cy="902"/>
          </a:xfrm>
        </p:grpSpPr>
        <p:grpSp>
          <p:nvGrpSpPr>
            <p:cNvPr id="3" name="Group 14"/>
            <p:cNvGrpSpPr>
              <a:grpSpLocks/>
            </p:cNvGrpSpPr>
            <p:nvPr/>
          </p:nvGrpSpPr>
          <p:grpSpPr bwMode="auto">
            <a:xfrm>
              <a:off x="509" y="1688"/>
              <a:ext cx="1576" cy="527"/>
              <a:chOff x="191" y="1470"/>
              <a:chExt cx="2448" cy="1008"/>
            </a:xfrm>
          </p:grpSpPr>
          <p:sp>
            <p:nvSpPr>
              <p:cNvPr id="1041423" name="Rectangle 15"/>
              <p:cNvSpPr>
                <a:spLocks noChangeArrowheads="1"/>
              </p:cNvSpPr>
              <p:nvPr/>
            </p:nvSpPr>
            <p:spPr bwMode="auto">
              <a:xfrm>
                <a:off x="191" y="1806"/>
                <a:ext cx="2448" cy="672"/>
              </a:xfrm>
              <a:prstGeom prst="rect">
                <a:avLst/>
              </a:prstGeom>
              <a:solidFill>
                <a:srgbClr val="00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1424" name="Rectangle 16"/>
              <p:cNvSpPr>
                <a:spLocks noChangeArrowheads="1"/>
              </p:cNvSpPr>
              <p:nvPr/>
            </p:nvSpPr>
            <p:spPr bwMode="auto">
              <a:xfrm>
                <a:off x="335" y="1806"/>
                <a:ext cx="720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1425" name="Rectangle 17"/>
              <p:cNvSpPr>
                <a:spLocks noChangeArrowheads="1"/>
              </p:cNvSpPr>
              <p:nvPr/>
            </p:nvSpPr>
            <p:spPr bwMode="auto">
              <a:xfrm>
                <a:off x="1775" y="1806"/>
                <a:ext cx="720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1426" name="Rectangle 18"/>
              <p:cNvSpPr>
                <a:spLocks noChangeArrowheads="1"/>
              </p:cNvSpPr>
              <p:nvPr/>
            </p:nvSpPr>
            <p:spPr bwMode="auto">
              <a:xfrm>
                <a:off x="1055" y="1662"/>
                <a:ext cx="720" cy="144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1427" name="Rectangle 19"/>
              <p:cNvSpPr>
                <a:spLocks noChangeArrowheads="1"/>
              </p:cNvSpPr>
              <p:nvPr/>
            </p:nvSpPr>
            <p:spPr bwMode="auto">
              <a:xfrm>
                <a:off x="1055" y="1470"/>
                <a:ext cx="720" cy="192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" name="Group 20"/>
            <p:cNvGrpSpPr>
              <a:grpSpLocks/>
            </p:cNvGrpSpPr>
            <p:nvPr/>
          </p:nvGrpSpPr>
          <p:grpSpPr bwMode="auto">
            <a:xfrm>
              <a:off x="775" y="1649"/>
              <a:ext cx="77" cy="211"/>
              <a:chOff x="518" y="2664"/>
              <a:chExt cx="77" cy="211"/>
            </a:xfrm>
          </p:grpSpPr>
          <p:sp>
            <p:nvSpPr>
              <p:cNvPr id="1041429" name="Line 21"/>
              <p:cNvSpPr>
                <a:spLocks noChangeShapeType="1"/>
              </p:cNvSpPr>
              <p:nvPr/>
            </p:nvSpPr>
            <p:spPr bwMode="auto">
              <a:xfrm flipV="1">
                <a:off x="559" y="2743"/>
                <a:ext cx="0" cy="1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1041430" name="Oval 22"/>
              <p:cNvSpPr>
                <a:spLocks noChangeArrowheads="1"/>
              </p:cNvSpPr>
              <p:nvPr/>
            </p:nvSpPr>
            <p:spPr bwMode="auto">
              <a:xfrm>
                <a:off x="518" y="2664"/>
                <a:ext cx="77" cy="8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" name="Group 23"/>
            <p:cNvGrpSpPr>
              <a:grpSpLocks/>
            </p:cNvGrpSpPr>
            <p:nvPr/>
          </p:nvGrpSpPr>
          <p:grpSpPr bwMode="auto">
            <a:xfrm>
              <a:off x="1723" y="1653"/>
              <a:ext cx="77" cy="211"/>
              <a:chOff x="518" y="2664"/>
              <a:chExt cx="77" cy="211"/>
            </a:xfrm>
          </p:grpSpPr>
          <p:sp>
            <p:nvSpPr>
              <p:cNvPr id="1041432" name="Line 24"/>
              <p:cNvSpPr>
                <a:spLocks noChangeShapeType="1"/>
              </p:cNvSpPr>
              <p:nvPr/>
            </p:nvSpPr>
            <p:spPr bwMode="auto">
              <a:xfrm flipV="1">
                <a:off x="559" y="2743"/>
                <a:ext cx="0" cy="1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1041433" name="Oval 25"/>
              <p:cNvSpPr>
                <a:spLocks noChangeArrowheads="1"/>
              </p:cNvSpPr>
              <p:nvPr/>
            </p:nvSpPr>
            <p:spPr bwMode="auto">
              <a:xfrm>
                <a:off x="518" y="2664"/>
                <a:ext cx="77" cy="8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" name="Group 26"/>
            <p:cNvGrpSpPr>
              <a:grpSpLocks/>
            </p:cNvGrpSpPr>
            <p:nvPr/>
          </p:nvGrpSpPr>
          <p:grpSpPr bwMode="auto">
            <a:xfrm>
              <a:off x="1248" y="1474"/>
              <a:ext cx="77" cy="211"/>
              <a:chOff x="518" y="2664"/>
              <a:chExt cx="77" cy="211"/>
            </a:xfrm>
          </p:grpSpPr>
          <p:sp>
            <p:nvSpPr>
              <p:cNvPr id="1041435" name="Line 27"/>
              <p:cNvSpPr>
                <a:spLocks noChangeShapeType="1"/>
              </p:cNvSpPr>
              <p:nvPr/>
            </p:nvSpPr>
            <p:spPr bwMode="auto">
              <a:xfrm flipV="1">
                <a:off x="559" y="2743"/>
                <a:ext cx="0" cy="1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1041436" name="Oval 28"/>
              <p:cNvSpPr>
                <a:spLocks noChangeArrowheads="1"/>
              </p:cNvSpPr>
              <p:nvPr/>
            </p:nvSpPr>
            <p:spPr bwMode="auto">
              <a:xfrm>
                <a:off x="518" y="2664"/>
                <a:ext cx="77" cy="8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41437" name="Text Box 29"/>
            <p:cNvSpPr txBox="1">
              <a:spLocks noChangeArrowheads="1"/>
            </p:cNvSpPr>
            <p:nvPr/>
          </p:nvSpPr>
          <p:spPr bwMode="auto">
            <a:xfrm>
              <a:off x="555" y="1486"/>
              <a:ext cx="518" cy="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800"/>
                <a:t>Source</a:t>
              </a:r>
            </a:p>
          </p:txBody>
        </p:sp>
        <p:sp>
          <p:nvSpPr>
            <p:cNvPr id="1041438" name="Text Box 30"/>
            <p:cNvSpPr txBox="1">
              <a:spLocks noChangeArrowheads="1"/>
            </p:cNvSpPr>
            <p:nvPr/>
          </p:nvSpPr>
          <p:spPr bwMode="auto">
            <a:xfrm>
              <a:off x="1033" y="1313"/>
              <a:ext cx="518" cy="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800"/>
                <a:t>Gate</a:t>
              </a:r>
            </a:p>
          </p:txBody>
        </p:sp>
        <p:sp>
          <p:nvSpPr>
            <p:cNvPr id="1041439" name="Text Box 31"/>
            <p:cNvSpPr txBox="1">
              <a:spLocks noChangeArrowheads="1"/>
            </p:cNvSpPr>
            <p:nvPr/>
          </p:nvSpPr>
          <p:spPr bwMode="auto">
            <a:xfrm>
              <a:off x="1504" y="1493"/>
              <a:ext cx="520" cy="2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800"/>
                <a:t>Drain</a:t>
              </a:r>
            </a:p>
          </p:txBody>
        </p:sp>
      </p:grpSp>
      <p:sp>
        <p:nvSpPr>
          <p:cNvPr id="1041440" name="Line 32"/>
          <p:cNvSpPr>
            <a:spLocks noChangeShapeType="1"/>
          </p:cNvSpPr>
          <p:nvPr/>
        </p:nvSpPr>
        <p:spPr bwMode="auto">
          <a:xfrm>
            <a:off x="1973263" y="3505200"/>
            <a:ext cx="0" cy="23495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endParaRPr lang="en-US"/>
          </a:p>
        </p:txBody>
      </p:sp>
      <p:grpSp>
        <p:nvGrpSpPr>
          <p:cNvPr id="7" name="Group 33"/>
          <p:cNvGrpSpPr>
            <a:grpSpLocks/>
          </p:cNvGrpSpPr>
          <p:nvPr/>
        </p:nvGrpSpPr>
        <p:grpSpPr bwMode="auto">
          <a:xfrm>
            <a:off x="723900" y="3908425"/>
            <a:ext cx="2466975" cy="533400"/>
            <a:chOff x="473" y="3497"/>
            <a:chExt cx="1554" cy="336"/>
          </a:xfrm>
        </p:grpSpPr>
        <p:sp>
          <p:nvSpPr>
            <p:cNvPr id="1041442" name="Line 34"/>
            <p:cNvSpPr>
              <a:spLocks noChangeShapeType="1"/>
            </p:cNvSpPr>
            <p:nvPr/>
          </p:nvSpPr>
          <p:spPr bwMode="auto">
            <a:xfrm flipH="1">
              <a:off x="617" y="3497"/>
              <a:ext cx="96" cy="33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041443" name="Line 35"/>
            <p:cNvSpPr>
              <a:spLocks noChangeShapeType="1"/>
            </p:cNvSpPr>
            <p:nvPr/>
          </p:nvSpPr>
          <p:spPr bwMode="auto">
            <a:xfrm flipH="1">
              <a:off x="713" y="3497"/>
              <a:ext cx="336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041444" name="Line 36"/>
            <p:cNvSpPr>
              <a:spLocks noChangeShapeType="1"/>
            </p:cNvSpPr>
            <p:nvPr/>
          </p:nvSpPr>
          <p:spPr bwMode="auto">
            <a:xfrm flipH="1" flipV="1">
              <a:off x="1049" y="3497"/>
              <a:ext cx="112" cy="33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041445" name="Line 37"/>
            <p:cNvSpPr>
              <a:spLocks noChangeShapeType="1"/>
            </p:cNvSpPr>
            <p:nvPr/>
          </p:nvSpPr>
          <p:spPr bwMode="auto">
            <a:xfrm flipH="1">
              <a:off x="1385" y="3497"/>
              <a:ext cx="96" cy="33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041446" name="Line 38"/>
            <p:cNvSpPr>
              <a:spLocks noChangeShapeType="1"/>
            </p:cNvSpPr>
            <p:nvPr/>
          </p:nvSpPr>
          <p:spPr bwMode="auto">
            <a:xfrm flipH="1">
              <a:off x="1481" y="3497"/>
              <a:ext cx="336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041447" name="Line 39"/>
            <p:cNvSpPr>
              <a:spLocks noChangeShapeType="1"/>
            </p:cNvSpPr>
            <p:nvPr/>
          </p:nvSpPr>
          <p:spPr bwMode="auto">
            <a:xfrm flipH="1" flipV="1">
              <a:off x="1817" y="3497"/>
              <a:ext cx="112" cy="33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041448" name="Line 40"/>
            <p:cNvSpPr>
              <a:spLocks noChangeShapeType="1"/>
            </p:cNvSpPr>
            <p:nvPr/>
          </p:nvSpPr>
          <p:spPr bwMode="auto">
            <a:xfrm flipH="1">
              <a:off x="1162" y="3833"/>
              <a:ext cx="223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041449" name="Line 41"/>
            <p:cNvSpPr>
              <a:spLocks noChangeShapeType="1"/>
            </p:cNvSpPr>
            <p:nvPr/>
          </p:nvSpPr>
          <p:spPr bwMode="auto">
            <a:xfrm flipH="1">
              <a:off x="473" y="3833"/>
              <a:ext cx="144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041450" name="Line 42"/>
            <p:cNvSpPr>
              <a:spLocks noChangeShapeType="1"/>
            </p:cNvSpPr>
            <p:nvPr/>
          </p:nvSpPr>
          <p:spPr bwMode="auto">
            <a:xfrm flipH="1">
              <a:off x="1931" y="3833"/>
              <a:ext cx="96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1041451" name="Text Box 43"/>
          <p:cNvSpPr txBox="1">
            <a:spLocks noChangeArrowheads="1"/>
          </p:cNvSpPr>
          <p:nvPr/>
        </p:nvSpPr>
        <p:spPr bwMode="auto">
          <a:xfrm>
            <a:off x="7813675" y="5834063"/>
            <a:ext cx="869950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l">
              <a:spcBef>
                <a:spcPct val="50000"/>
              </a:spcBef>
            </a:pPr>
            <a:r>
              <a:rPr lang="en-US" sz="1800" b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Good!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/>
              <a:t>Scaling Trends</a:t>
            </a:r>
          </a:p>
        </p:txBody>
      </p:sp>
      <p:graphicFrame>
        <p:nvGraphicFramePr>
          <p:cNvPr id="1043460" name="Object 4"/>
          <p:cNvGraphicFramePr>
            <a:graphicFrameLocks noChangeAspect="1"/>
          </p:cNvGraphicFramePr>
          <p:nvPr>
            <p:ph idx="1"/>
          </p:nvPr>
        </p:nvGraphicFramePr>
        <p:xfrm>
          <a:off x="4268788" y="3386138"/>
          <a:ext cx="571500" cy="228600"/>
        </p:xfrm>
        <a:graphic>
          <a:graphicData uri="http://schemas.openxmlformats.org/presentationml/2006/ole">
            <p:oleObj spid="_x0000_s629762" name="Equation" r:id="rId4" imgW="571320" imgH="228600" progId="">
              <p:embed/>
            </p:oleObj>
          </a:graphicData>
        </a:graphic>
      </p:graphicFrame>
      <p:sp>
        <p:nvSpPr>
          <p:cNvPr id="104345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068388"/>
            <a:ext cx="8150225" cy="4646612"/>
          </a:xfrm>
        </p:spPr>
        <p:txBody>
          <a:bodyPr/>
          <a:lstStyle/>
          <a:p>
            <a:r>
              <a:rPr lang="en-US"/>
              <a:t>How Does Scaling Effect AC Performance?</a:t>
            </a:r>
            <a:br>
              <a:rPr lang="en-US"/>
            </a:br>
            <a:endParaRPr lang="en-US" b="0"/>
          </a:p>
          <a:p>
            <a:pPr>
              <a:buFontTx/>
              <a:buNone/>
            </a:pPr>
            <a:r>
              <a:rPr lang="en-US" sz="500"/>
              <a:t/>
            </a:r>
            <a:br>
              <a:rPr lang="en-US" sz="500"/>
            </a:br>
            <a:r>
              <a:rPr lang="en-US" sz="1400" b="0"/>
              <a:t>- Dynamic Power Consumption  (</a:t>
            </a:r>
            <a:r>
              <a:rPr lang="en-US" sz="1400" b="0">
                <a:sym typeface="Symbol" pitchFamily="18" charset="2"/>
              </a:rPr>
              <a:t>P</a:t>
            </a:r>
            <a:r>
              <a:rPr lang="en-US" sz="1400" b="0"/>
              <a:t>)</a:t>
            </a:r>
            <a:endParaRPr lang="el-GR" sz="1400" b="0"/>
          </a:p>
        </p:txBody>
      </p:sp>
      <p:sp>
        <p:nvSpPr>
          <p:cNvPr id="1043461" name="Text Box 5"/>
          <p:cNvSpPr txBox="1">
            <a:spLocks noChangeArrowheads="1"/>
          </p:cNvSpPr>
          <p:nvPr/>
        </p:nvSpPr>
        <p:spPr bwMode="auto">
          <a:xfrm>
            <a:off x="3594100" y="4883150"/>
            <a:ext cx="461645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l">
              <a:spcBef>
                <a:spcPct val="50000"/>
              </a:spcBef>
            </a:pPr>
            <a:r>
              <a:rPr lang="en-US" sz="1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Dynamic Power</a:t>
            </a:r>
            <a:r>
              <a:rPr lang="en-US" sz="1800" b="1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1800" b="1" i="1">
                <a:solidFill>
                  <a:srgbClr val="FF0000"/>
                </a:solidFill>
                <a:cs typeface="Times New Roman" pitchFamily="18" charset="0"/>
              </a:rPr>
              <a:t>(</a:t>
            </a:r>
            <a:r>
              <a:rPr lang="en-US" sz="1800" b="1" i="1">
                <a:solidFill>
                  <a:srgbClr val="FF0000"/>
                </a:solidFill>
                <a:cs typeface="Times New Roman" pitchFamily="18" charset="0"/>
                <a:sym typeface="Symbol" pitchFamily="18" charset="2"/>
              </a:rPr>
              <a:t>P</a:t>
            </a:r>
            <a:r>
              <a:rPr lang="en-US" sz="1800" b="1" i="1">
                <a:solidFill>
                  <a:srgbClr val="FF0000"/>
                </a:solidFill>
                <a:cs typeface="Times New Roman" pitchFamily="18" charset="0"/>
              </a:rPr>
              <a:t>)</a:t>
            </a:r>
            <a:r>
              <a:rPr lang="en-US" sz="1800" b="1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1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scales following : </a:t>
            </a:r>
            <a:r>
              <a:rPr lang="en-US" sz="18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			 S</a:t>
            </a:r>
            <a:r>
              <a:rPr lang="en-US" sz="1800" b="1" baseline="30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graphicFrame>
        <p:nvGraphicFramePr>
          <p:cNvPr id="1043462" name="Object 6"/>
          <p:cNvGraphicFramePr>
            <a:graphicFrameLocks noChangeAspect="1"/>
          </p:cNvGraphicFramePr>
          <p:nvPr/>
        </p:nvGraphicFramePr>
        <p:xfrm>
          <a:off x="4851400" y="2160588"/>
          <a:ext cx="244475" cy="265112"/>
        </p:xfrm>
        <a:graphic>
          <a:graphicData uri="http://schemas.openxmlformats.org/presentationml/2006/ole">
            <p:oleObj spid="_x0000_s629763" name="Equation" r:id="rId5" imgW="152280" imgH="164880" progId="">
              <p:embed/>
            </p:oleObj>
          </a:graphicData>
        </a:graphic>
      </p:graphicFrame>
      <p:graphicFrame>
        <p:nvGraphicFramePr>
          <p:cNvPr id="1043463" name="Object 7"/>
          <p:cNvGraphicFramePr>
            <a:graphicFrameLocks noChangeAspect="1"/>
          </p:cNvGraphicFramePr>
          <p:nvPr/>
        </p:nvGraphicFramePr>
        <p:xfrm>
          <a:off x="5276850" y="2200275"/>
          <a:ext cx="246063" cy="204788"/>
        </p:xfrm>
        <a:graphic>
          <a:graphicData uri="http://schemas.openxmlformats.org/presentationml/2006/ole">
            <p:oleObj spid="_x0000_s629764" name="Equation" r:id="rId6" imgW="152280" imgH="126720" progId="">
              <p:embed/>
            </p:oleObj>
          </a:graphicData>
        </a:graphic>
      </p:graphicFrame>
      <p:sp>
        <p:nvSpPr>
          <p:cNvPr id="1043464" name="Line 8"/>
          <p:cNvSpPr>
            <a:spLocks noChangeShapeType="1"/>
          </p:cNvSpPr>
          <p:nvPr/>
        </p:nvSpPr>
        <p:spPr bwMode="auto">
          <a:xfrm>
            <a:off x="5753100" y="4178300"/>
            <a:ext cx="0" cy="457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endParaRPr lang="en-US"/>
          </a:p>
        </p:txBody>
      </p:sp>
      <p:graphicFrame>
        <p:nvGraphicFramePr>
          <p:cNvPr id="1043465" name="Object 9"/>
          <p:cNvGraphicFramePr>
            <a:graphicFrameLocks noChangeAspect="1"/>
          </p:cNvGraphicFramePr>
          <p:nvPr/>
        </p:nvGraphicFramePr>
        <p:xfrm>
          <a:off x="5680075" y="3449638"/>
          <a:ext cx="1687513" cy="547687"/>
        </p:xfrm>
        <a:graphic>
          <a:graphicData uri="http://schemas.openxmlformats.org/presentationml/2006/ole">
            <p:oleObj spid="_x0000_s629765" name="Equation" r:id="rId7" imgW="1091880" imgH="355320" progId="">
              <p:embed/>
            </p:oleObj>
          </a:graphicData>
        </a:graphic>
      </p:graphicFrame>
      <p:graphicFrame>
        <p:nvGraphicFramePr>
          <p:cNvPr id="1043466" name="Object 10"/>
          <p:cNvGraphicFramePr>
            <a:graphicFrameLocks noChangeAspect="1"/>
          </p:cNvGraphicFramePr>
          <p:nvPr/>
        </p:nvGraphicFramePr>
        <p:xfrm>
          <a:off x="4895850" y="3582988"/>
          <a:ext cx="246063" cy="265112"/>
        </p:xfrm>
        <a:graphic>
          <a:graphicData uri="http://schemas.openxmlformats.org/presentationml/2006/ole">
            <p:oleObj spid="_x0000_s629766" name="Equation" r:id="rId8" imgW="152280" imgH="164880" progId="">
              <p:embed/>
            </p:oleObj>
          </a:graphicData>
        </a:graphic>
      </p:graphicFrame>
      <p:graphicFrame>
        <p:nvGraphicFramePr>
          <p:cNvPr id="1043467" name="Object 11"/>
          <p:cNvGraphicFramePr>
            <a:graphicFrameLocks noChangeAspect="1"/>
          </p:cNvGraphicFramePr>
          <p:nvPr/>
        </p:nvGraphicFramePr>
        <p:xfrm>
          <a:off x="5322888" y="3622675"/>
          <a:ext cx="246062" cy="204788"/>
        </p:xfrm>
        <a:graphic>
          <a:graphicData uri="http://schemas.openxmlformats.org/presentationml/2006/ole">
            <p:oleObj spid="_x0000_s629767" name="Equation" r:id="rId9" imgW="152280" imgH="126720" progId="">
              <p:embed/>
            </p:oleObj>
          </a:graphicData>
        </a:graphic>
      </p:graphicFrame>
      <p:sp>
        <p:nvSpPr>
          <p:cNvPr id="1043468" name="Line 12"/>
          <p:cNvSpPr>
            <a:spLocks noChangeShapeType="1"/>
          </p:cNvSpPr>
          <p:nvPr/>
        </p:nvSpPr>
        <p:spPr bwMode="auto">
          <a:xfrm>
            <a:off x="5700713" y="2741613"/>
            <a:ext cx="0" cy="457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endParaRPr lang="en-US"/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771525" y="2238375"/>
            <a:ext cx="1927225" cy="3127375"/>
            <a:chOff x="486" y="1410"/>
            <a:chExt cx="1214" cy="1970"/>
          </a:xfrm>
        </p:grpSpPr>
        <p:grpSp>
          <p:nvGrpSpPr>
            <p:cNvPr id="3" name="Group 14"/>
            <p:cNvGrpSpPr>
              <a:grpSpLocks/>
            </p:cNvGrpSpPr>
            <p:nvPr/>
          </p:nvGrpSpPr>
          <p:grpSpPr bwMode="auto">
            <a:xfrm>
              <a:off x="486" y="1410"/>
              <a:ext cx="1214" cy="1970"/>
              <a:chOff x="486" y="1410"/>
              <a:chExt cx="1214" cy="1970"/>
            </a:xfrm>
          </p:grpSpPr>
          <p:sp>
            <p:nvSpPr>
              <p:cNvPr id="1043471" name="Line 15"/>
              <p:cNvSpPr>
                <a:spLocks noChangeShapeType="1"/>
              </p:cNvSpPr>
              <p:nvPr/>
            </p:nvSpPr>
            <p:spPr bwMode="auto">
              <a:xfrm>
                <a:off x="912" y="2756"/>
                <a:ext cx="0" cy="26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1043472" name="Line 16"/>
              <p:cNvSpPr>
                <a:spLocks noChangeShapeType="1"/>
              </p:cNvSpPr>
              <p:nvPr/>
            </p:nvSpPr>
            <p:spPr bwMode="auto">
              <a:xfrm>
                <a:off x="954" y="2756"/>
                <a:ext cx="0" cy="26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1043473" name="Line 17"/>
              <p:cNvSpPr>
                <a:spLocks noChangeShapeType="1"/>
              </p:cNvSpPr>
              <p:nvPr/>
            </p:nvSpPr>
            <p:spPr bwMode="auto">
              <a:xfrm>
                <a:off x="666" y="2888"/>
                <a:ext cx="24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1043474" name="Line 18"/>
              <p:cNvSpPr>
                <a:spLocks noChangeShapeType="1"/>
              </p:cNvSpPr>
              <p:nvPr/>
            </p:nvSpPr>
            <p:spPr bwMode="auto">
              <a:xfrm>
                <a:off x="953" y="2758"/>
                <a:ext cx="13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1043475" name="Line 19"/>
              <p:cNvSpPr>
                <a:spLocks noChangeShapeType="1"/>
              </p:cNvSpPr>
              <p:nvPr/>
            </p:nvSpPr>
            <p:spPr bwMode="auto">
              <a:xfrm>
                <a:off x="955" y="3020"/>
                <a:ext cx="13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1043476" name="Line 20"/>
              <p:cNvSpPr>
                <a:spLocks noChangeShapeType="1"/>
              </p:cNvSpPr>
              <p:nvPr/>
            </p:nvSpPr>
            <p:spPr bwMode="auto">
              <a:xfrm>
                <a:off x="1091" y="3018"/>
                <a:ext cx="0" cy="26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1043477" name="Line 21"/>
              <p:cNvSpPr>
                <a:spLocks noChangeShapeType="1"/>
              </p:cNvSpPr>
              <p:nvPr/>
            </p:nvSpPr>
            <p:spPr bwMode="auto">
              <a:xfrm>
                <a:off x="1089" y="2495"/>
                <a:ext cx="0" cy="26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1043478" name="Line 22"/>
              <p:cNvSpPr>
                <a:spLocks noChangeShapeType="1"/>
              </p:cNvSpPr>
              <p:nvPr/>
            </p:nvSpPr>
            <p:spPr bwMode="auto">
              <a:xfrm>
                <a:off x="909" y="1986"/>
                <a:ext cx="0" cy="26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1043479" name="Line 23"/>
              <p:cNvSpPr>
                <a:spLocks noChangeShapeType="1"/>
              </p:cNvSpPr>
              <p:nvPr/>
            </p:nvSpPr>
            <p:spPr bwMode="auto">
              <a:xfrm>
                <a:off x="951" y="1986"/>
                <a:ext cx="0" cy="26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1043480" name="Line 24"/>
              <p:cNvSpPr>
                <a:spLocks noChangeShapeType="1"/>
              </p:cNvSpPr>
              <p:nvPr/>
            </p:nvSpPr>
            <p:spPr bwMode="auto">
              <a:xfrm>
                <a:off x="663" y="2114"/>
                <a:ext cx="13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1043481" name="Line 25"/>
              <p:cNvSpPr>
                <a:spLocks noChangeShapeType="1"/>
              </p:cNvSpPr>
              <p:nvPr/>
            </p:nvSpPr>
            <p:spPr bwMode="auto">
              <a:xfrm>
                <a:off x="950" y="1988"/>
                <a:ext cx="13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1043482" name="Line 26"/>
              <p:cNvSpPr>
                <a:spLocks noChangeShapeType="1"/>
              </p:cNvSpPr>
              <p:nvPr/>
            </p:nvSpPr>
            <p:spPr bwMode="auto">
              <a:xfrm>
                <a:off x="952" y="2250"/>
                <a:ext cx="13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1043483" name="Line 27"/>
              <p:cNvSpPr>
                <a:spLocks noChangeShapeType="1"/>
              </p:cNvSpPr>
              <p:nvPr/>
            </p:nvSpPr>
            <p:spPr bwMode="auto">
              <a:xfrm>
                <a:off x="1090" y="2246"/>
                <a:ext cx="0" cy="26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1043484" name="Line 28"/>
              <p:cNvSpPr>
                <a:spLocks noChangeShapeType="1"/>
              </p:cNvSpPr>
              <p:nvPr/>
            </p:nvSpPr>
            <p:spPr bwMode="auto">
              <a:xfrm>
                <a:off x="1086" y="1725"/>
                <a:ext cx="0" cy="26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1043485" name="Oval 29"/>
              <p:cNvSpPr>
                <a:spLocks noChangeArrowheads="1"/>
              </p:cNvSpPr>
              <p:nvPr/>
            </p:nvSpPr>
            <p:spPr bwMode="auto">
              <a:xfrm>
                <a:off x="798" y="2064"/>
                <a:ext cx="104" cy="96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3486" name="Line 30"/>
              <p:cNvSpPr>
                <a:spLocks noChangeShapeType="1"/>
              </p:cNvSpPr>
              <p:nvPr/>
            </p:nvSpPr>
            <p:spPr bwMode="auto">
              <a:xfrm>
                <a:off x="663" y="2111"/>
                <a:ext cx="0" cy="77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1043487" name="Line 31"/>
              <p:cNvSpPr>
                <a:spLocks noChangeShapeType="1"/>
              </p:cNvSpPr>
              <p:nvPr/>
            </p:nvSpPr>
            <p:spPr bwMode="auto">
              <a:xfrm>
                <a:off x="1094" y="2494"/>
                <a:ext cx="53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1043488" name="Line 32"/>
              <p:cNvSpPr>
                <a:spLocks noChangeShapeType="1"/>
              </p:cNvSpPr>
              <p:nvPr/>
            </p:nvSpPr>
            <p:spPr bwMode="auto">
              <a:xfrm>
                <a:off x="1563" y="2705"/>
                <a:ext cx="13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1043489" name="Line 33"/>
              <p:cNvSpPr>
                <a:spLocks noChangeShapeType="1"/>
              </p:cNvSpPr>
              <p:nvPr/>
            </p:nvSpPr>
            <p:spPr bwMode="auto">
              <a:xfrm>
                <a:off x="1562" y="2753"/>
                <a:ext cx="13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1043490" name="Line 34"/>
              <p:cNvSpPr>
                <a:spLocks noChangeShapeType="1"/>
              </p:cNvSpPr>
              <p:nvPr/>
            </p:nvSpPr>
            <p:spPr bwMode="auto">
              <a:xfrm>
                <a:off x="1627" y="2497"/>
                <a:ext cx="0" cy="20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1043491" name="Line 35"/>
              <p:cNvSpPr>
                <a:spLocks noChangeShapeType="1"/>
              </p:cNvSpPr>
              <p:nvPr/>
            </p:nvSpPr>
            <p:spPr bwMode="auto">
              <a:xfrm>
                <a:off x="1627" y="2756"/>
                <a:ext cx="0" cy="20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1043492" name="AutoShape 36"/>
              <p:cNvSpPr>
                <a:spLocks noChangeArrowheads="1"/>
              </p:cNvSpPr>
              <p:nvPr/>
            </p:nvSpPr>
            <p:spPr bwMode="auto">
              <a:xfrm rot="10800000">
                <a:off x="1039" y="3282"/>
                <a:ext cx="101" cy="98"/>
              </a:xfrm>
              <a:prstGeom prst="triangle">
                <a:avLst>
                  <a:gd name="adj" fmla="val 5000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rot="10800000" wrap="none" anchor="ctr"/>
              <a:lstStyle/>
              <a:p>
                <a:pPr algn="r"/>
                <a:endParaRPr lang="en-US" sz="2400"/>
              </a:p>
            </p:txBody>
          </p:sp>
          <p:sp>
            <p:nvSpPr>
              <p:cNvPr id="1043493" name="AutoShape 37"/>
              <p:cNvSpPr>
                <a:spLocks noChangeArrowheads="1"/>
              </p:cNvSpPr>
              <p:nvPr/>
            </p:nvSpPr>
            <p:spPr bwMode="auto">
              <a:xfrm rot="10800000">
                <a:off x="1576" y="2963"/>
                <a:ext cx="101" cy="98"/>
              </a:xfrm>
              <a:prstGeom prst="triangle">
                <a:avLst>
                  <a:gd name="adj" fmla="val 5000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rot="10800000" wrap="none" anchor="ctr"/>
              <a:lstStyle/>
              <a:p>
                <a:pPr algn="r"/>
                <a:endParaRPr lang="en-US" sz="2400"/>
              </a:p>
            </p:txBody>
          </p:sp>
          <p:sp>
            <p:nvSpPr>
              <p:cNvPr id="1043494" name="AutoShape 38"/>
              <p:cNvSpPr>
                <a:spLocks noChangeArrowheads="1"/>
              </p:cNvSpPr>
              <p:nvPr/>
            </p:nvSpPr>
            <p:spPr bwMode="auto">
              <a:xfrm>
                <a:off x="1032" y="1628"/>
                <a:ext cx="101" cy="98"/>
              </a:xfrm>
              <a:prstGeom prst="triangle">
                <a:avLst>
                  <a:gd name="adj" fmla="val 5000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/>
                <a:endParaRPr lang="en-US" sz="2400"/>
              </a:p>
            </p:txBody>
          </p:sp>
          <p:sp>
            <p:nvSpPr>
              <p:cNvPr id="1043495" name="Text Box 39"/>
              <p:cNvSpPr txBox="1">
                <a:spLocks noChangeArrowheads="1"/>
              </p:cNvSpPr>
              <p:nvPr/>
            </p:nvSpPr>
            <p:spPr bwMode="auto">
              <a:xfrm>
                <a:off x="888" y="1410"/>
                <a:ext cx="456" cy="2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pPr algn="l">
                  <a:spcBef>
                    <a:spcPct val="50000"/>
                  </a:spcBef>
                </a:pPr>
                <a:r>
                  <a:rPr lang="en-US" sz="1800" b="1"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lang="en-US" sz="1200" b="1">
                    <a:latin typeface="Times New Roman" pitchFamily="18" charset="0"/>
                    <a:cs typeface="Times New Roman" pitchFamily="18" charset="0"/>
                  </a:rPr>
                  <a:t>DD</a:t>
                </a:r>
              </a:p>
            </p:txBody>
          </p:sp>
          <p:sp>
            <p:nvSpPr>
              <p:cNvPr id="1043496" name="Line 40"/>
              <p:cNvSpPr>
                <a:spLocks noChangeShapeType="1"/>
              </p:cNvSpPr>
              <p:nvPr/>
            </p:nvSpPr>
            <p:spPr bwMode="auto">
              <a:xfrm>
                <a:off x="486" y="2494"/>
                <a:ext cx="173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en-US"/>
              </a:p>
            </p:txBody>
          </p:sp>
        </p:grpSp>
        <p:sp>
          <p:nvSpPr>
            <p:cNvPr id="1043497" name="Line 41"/>
            <p:cNvSpPr>
              <a:spLocks noChangeShapeType="1"/>
            </p:cNvSpPr>
            <p:nvPr/>
          </p:nvSpPr>
          <p:spPr bwMode="auto">
            <a:xfrm flipV="1">
              <a:off x="1207" y="2388"/>
              <a:ext cx="336" cy="6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 type="triangle" w="med" len="med"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043498" name="Text Box 42"/>
            <p:cNvSpPr txBox="1">
              <a:spLocks noChangeArrowheads="1"/>
            </p:cNvSpPr>
            <p:nvPr/>
          </p:nvSpPr>
          <p:spPr bwMode="auto">
            <a:xfrm>
              <a:off x="1284" y="1993"/>
              <a:ext cx="190" cy="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pPr>
                <a:spcBef>
                  <a:spcPct val="50000"/>
                </a:spcBef>
              </a:pPr>
              <a:r>
                <a:rPr lang="en-US" sz="1800" b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1200" b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p</a:t>
              </a:r>
            </a:p>
          </p:txBody>
        </p:sp>
        <p:sp>
          <p:nvSpPr>
            <p:cNvPr id="1043499" name="Line 43"/>
            <p:cNvSpPr>
              <a:spLocks noChangeShapeType="1"/>
            </p:cNvSpPr>
            <p:nvPr/>
          </p:nvSpPr>
          <p:spPr bwMode="auto">
            <a:xfrm flipV="1">
              <a:off x="1213" y="1938"/>
              <a:ext cx="0" cy="450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043500" name="Line 44"/>
            <p:cNvSpPr>
              <a:spLocks noChangeShapeType="1"/>
            </p:cNvSpPr>
            <p:nvPr/>
          </p:nvSpPr>
          <p:spPr bwMode="auto">
            <a:xfrm flipV="1">
              <a:off x="1219" y="2586"/>
              <a:ext cx="336" cy="6"/>
            </a:xfrm>
            <a:prstGeom prst="line">
              <a:avLst/>
            </a:prstGeom>
            <a:noFill/>
            <a:ln w="3175">
              <a:solidFill>
                <a:srgbClr val="0000CC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043501" name="Text Box 45"/>
            <p:cNvSpPr txBox="1">
              <a:spLocks noChangeArrowheads="1"/>
            </p:cNvSpPr>
            <p:nvPr/>
          </p:nvSpPr>
          <p:spPr bwMode="auto">
            <a:xfrm>
              <a:off x="1290" y="2695"/>
              <a:ext cx="190" cy="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pPr>
                <a:spcBef>
                  <a:spcPct val="50000"/>
                </a:spcBef>
              </a:pPr>
              <a:r>
                <a:rPr lang="en-US" sz="1800" b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1200" b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</a:p>
          </p:txBody>
        </p:sp>
        <p:sp>
          <p:nvSpPr>
            <p:cNvPr id="1043502" name="Line 46"/>
            <p:cNvSpPr>
              <a:spLocks noChangeShapeType="1"/>
            </p:cNvSpPr>
            <p:nvPr/>
          </p:nvSpPr>
          <p:spPr bwMode="auto">
            <a:xfrm>
              <a:off x="1219" y="2586"/>
              <a:ext cx="0" cy="528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 type="triangle" w="med" len="med"/>
            </a:ln>
            <a:effectLst/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1043503" name="Text Box 47"/>
          <p:cNvSpPr txBox="1">
            <a:spLocks noChangeArrowheads="1"/>
          </p:cNvSpPr>
          <p:nvPr/>
        </p:nvSpPr>
        <p:spPr bwMode="auto">
          <a:xfrm>
            <a:off x="7786688" y="5843588"/>
            <a:ext cx="869950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l">
              <a:spcBef>
                <a:spcPct val="50000"/>
              </a:spcBef>
            </a:pPr>
            <a:r>
              <a:rPr lang="en-US" sz="1800" b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Great!!!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/>
              <a:t>Does Scaling Work?</a:t>
            </a:r>
          </a:p>
        </p:txBody>
      </p:sp>
      <p:sp>
        <p:nvSpPr>
          <p:cNvPr id="1051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How accurate are the predictions?</a:t>
            </a:r>
            <a:br>
              <a:rPr lang="en-US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>	- For three decades, the scaling predictions have tracked well</a:t>
            </a:r>
            <a:br>
              <a:rPr lang="en-US" b="0"/>
            </a:br>
            <a:endParaRPr lang="en-US" b="0"/>
          </a:p>
        </p:txBody>
      </p:sp>
      <p:graphicFrame>
        <p:nvGraphicFramePr>
          <p:cNvPr id="1051652" name="Object 4"/>
          <p:cNvGraphicFramePr>
            <a:graphicFrameLocks noChangeAspect="1"/>
          </p:cNvGraphicFramePr>
          <p:nvPr/>
        </p:nvGraphicFramePr>
        <p:xfrm>
          <a:off x="2305050" y="2205038"/>
          <a:ext cx="4179888" cy="2973387"/>
        </p:xfrm>
        <a:graphic>
          <a:graphicData uri="http://schemas.openxmlformats.org/presentationml/2006/ole">
            <p:oleObj spid="_x0000_s630786" name="VISIO" r:id="rId4" imgW="4063680" imgH="2890080" progId="Visio.Drawing.11">
              <p:embed/>
            </p:oleObj>
          </a:graphicData>
        </a:graphic>
      </p:graphicFrame>
      <p:sp>
        <p:nvSpPr>
          <p:cNvPr id="1051653" name="Text Box 5"/>
          <p:cNvSpPr txBox="1">
            <a:spLocks noChangeArrowheads="1"/>
          </p:cNvSpPr>
          <p:nvPr/>
        </p:nvSpPr>
        <p:spPr bwMode="auto">
          <a:xfrm>
            <a:off x="2289175" y="5475288"/>
            <a:ext cx="4246563" cy="3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l">
              <a:spcBef>
                <a:spcPct val="50000"/>
              </a:spcBef>
            </a:pPr>
            <a:r>
              <a:rPr lang="en-US" sz="1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Feature Sizes have been reduced by &gt;30%</a:t>
            </a:r>
            <a:endParaRPr lang="en-US" sz="1600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/>
              <a:t>Does Scaling Work?</a:t>
            </a:r>
          </a:p>
        </p:txBody>
      </p:sp>
      <p:sp>
        <p:nvSpPr>
          <p:cNvPr id="10536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How accurate are the predictions? </a:t>
            </a:r>
            <a:br>
              <a:rPr lang="en-US"/>
            </a:br>
            <a:endParaRPr lang="en-US" sz="1000"/>
          </a:p>
        </p:txBody>
      </p:sp>
      <p:graphicFrame>
        <p:nvGraphicFramePr>
          <p:cNvPr id="1053700" name="Object 4"/>
          <p:cNvGraphicFramePr>
            <a:graphicFrameLocks noChangeAspect="1"/>
          </p:cNvGraphicFramePr>
          <p:nvPr/>
        </p:nvGraphicFramePr>
        <p:xfrm>
          <a:off x="195263" y="2295525"/>
          <a:ext cx="4324350" cy="2754313"/>
        </p:xfrm>
        <a:graphic>
          <a:graphicData uri="http://schemas.openxmlformats.org/presentationml/2006/ole">
            <p:oleObj spid="_x0000_s631810" name="VISIO" r:id="rId4" imgW="4311360" imgH="2310120" progId="Visio.Drawing.11">
              <p:embed/>
            </p:oleObj>
          </a:graphicData>
        </a:graphic>
      </p:graphicFrame>
      <p:graphicFrame>
        <p:nvGraphicFramePr>
          <p:cNvPr id="1053701" name="Object 5"/>
          <p:cNvGraphicFramePr>
            <a:graphicFrameLocks noChangeAspect="1"/>
          </p:cNvGraphicFramePr>
          <p:nvPr/>
        </p:nvGraphicFramePr>
        <p:xfrm>
          <a:off x="4618038" y="2820988"/>
          <a:ext cx="4325937" cy="2763837"/>
        </p:xfrm>
        <a:graphic>
          <a:graphicData uri="http://schemas.openxmlformats.org/presentationml/2006/ole">
            <p:oleObj spid="_x0000_s631811" name="VISIO" r:id="rId5" imgW="5045040" imgH="3420720" progId="Visio.Drawing.11">
              <p:embed/>
            </p:oleObj>
          </a:graphicData>
        </a:graphic>
      </p:graphicFrame>
      <p:sp>
        <p:nvSpPr>
          <p:cNvPr id="1053702" name="Text Box 6"/>
          <p:cNvSpPr txBox="1">
            <a:spLocks noChangeArrowheads="1"/>
          </p:cNvSpPr>
          <p:nvPr/>
        </p:nvSpPr>
        <p:spPr bwMode="auto">
          <a:xfrm>
            <a:off x="255588" y="1800225"/>
            <a:ext cx="4246562" cy="36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l">
              <a:spcBef>
                <a:spcPct val="50000"/>
              </a:spcBef>
            </a:pPr>
            <a:r>
              <a:rPr lang="en-US" sz="1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Transistor Count has increased exponentially</a:t>
            </a:r>
            <a:endParaRPr lang="en-US" sz="1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53703" name="Text Box 7"/>
          <p:cNvSpPr txBox="1">
            <a:spLocks noChangeArrowheads="1"/>
          </p:cNvSpPr>
          <p:nvPr/>
        </p:nvSpPr>
        <p:spPr bwMode="auto">
          <a:xfrm>
            <a:off x="4713288" y="5689600"/>
            <a:ext cx="4246562" cy="36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l">
              <a:spcBef>
                <a:spcPct val="50000"/>
              </a:spcBef>
            </a:pPr>
            <a:r>
              <a:rPr lang="en-US" sz="1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Clock Rates have improved &gt;43%</a:t>
            </a:r>
            <a:endParaRPr lang="en-US" sz="1600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/>
              <a:t>Can We Keep Scaling?</a:t>
            </a:r>
          </a:p>
        </p:txBody>
      </p:sp>
      <p:sp>
        <p:nvSpPr>
          <p:cNvPr id="10557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Why not just keep scaling?</a:t>
            </a:r>
            <a:br>
              <a:rPr lang="en-US"/>
            </a:br>
            <a:r>
              <a:rPr lang="en-US"/>
              <a:t> </a:t>
            </a:r>
            <a:br>
              <a:rPr lang="en-US"/>
            </a:br>
            <a:r>
              <a:rPr lang="en-US" sz="1400" b="0"/>
              <a:t>- If it was easy, we wouldn’t have jobs!</a:t>
            </a:r>
            <a:br>
              <a:rPr lang="en-US" sz="1400" b="0"/>
            </a:b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>- each time we get smaller, a couple new major problems arise.  </a:t>
            </a:r>
            <a:br>
              <a:rPr lang="en-US" sz="1400" b="0"/>
            </a:b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>- Over the years, we have a list of issues </a:t>
            </a:r>
            <a:br>
              <a:rPr lang="en-US" sz="1400" b="0"/>
            </a:br>
            <a:r>
              <a:rPr lang="en-US" sz="1400" b="0"/>
              <a:t>   that we call “Small Geometry Effects” that </a:t>
            </a:r>
            <a:br>
              <a:rPr lang="en-US" sz="1400" b="0"/>
            </a:br>
            <a:r>
              <a:rPr lang="en-US" sz="1400" b="0"/>
              <a:t>   have posed a barrier to future scaling.</a:t>
            </a:r>
            <a:br>
              <a:rPr lang="en-US" sz="1400" b="0"/>
            </a:b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>- But until now, all of the problems have been </a:t>
            </a:r>
            <a:br>
              <a:rPr lang="en-US" sz="1400" b="0"/>
            </a:br>
            <a:r>
              <a:rPr lang="en-US" sz="1400" b="0"/>
              <a:t>   solved with creative engineering and we </a:t>
            </a:r>
            <a:br>
              <a:rPr lang="en-US" sz="1400" b="0"/>
            </a:br>
            <a:r>
              <a:rPr lang="en-US" sz="1400" b="0"/>
              <a:t>   continue on to the next process.</a:t>
            </a:r>
            <a:br>
              <a:rPr lang="en-US" sz="1400" b="0"/>
            </a:br>
            <a:r>
              <a:rPr lang="en-US" sz="1400" b="0"/>
              <a:t/>
            </a:r>
            <a:br>
              <a:rPr lang="en-US" sz="1400" b="0"/>
            </a:br>
            <a:r>
              <a:rPr lang="en-US" sz="1400" b="0"/>
              <a:t>- You will need to solve the problems </a:t>
            </a:r>
            <a:br>
              <a:rPr lang="en-US" sz="1400" b="0"/>
            </a:br>
            <a:r>
              <a:rPr lang="en-US" sz="1400" b="0"/>
              <a:t>  in the next generation of process</a:t>
            </a:r>
            <a:br>
              <a:rPr lang="en-US" sz="1400" b="0"/>
            </a:br>
            <a:r>
              <a:rPr lang="en-US" sz="1400" b="0"/>
              <a:t>  sizes.  Good luck!</a:t>
            </a:r>
          </a:p>
          <a:p>
            <a:pPr>
              <a:buFontTx/>
              <a:buNone/>
            </a:pPr>
            <a:r>
              <a:rPr lang="en-US" sz="1400"/>
              <a:t/>
            </a:r>
            <a:br>
              <a:rPr lang="en-US" sz="1400"/>
            </a:br>
            <a:r>
              <a:rPr lang="en-US">
                <a:solidFill>
                  <a:srgbClr val="0000CC"/>
                </a:solidFill>
              </a:rPr>
              <a:t>	</a:t>
            </a:r>
          </a:p>
        </p:txBody>
      </p:sp>
      <p:pic>
        <p:nvPicPr>
          <p:cNvPr id="1055748" name="Picture 4" descr="figure_feature_siz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463" y="2636838"/>
            <a:ext cx="4183062" cy="3060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E414_Theme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MSU_Lecture_EE414</Template>
  <TotalTime>18250</TotalTime>
  <Words>1476</Words>
  <Application>Microsoft Office PowerPoint</Application>
  <PresentationFormat>On-screen Show (4:3)</PresentationFormat>
  <Paragraphs>730</Paragraphs>
  <Slides>147</Slides>
  <Notes>147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147</vt:i4>
      </vt:variant>
    </vt:vector>
  </HeadingPairs>
  <TitlesOfParts>
    <vt:vector size="150" baseType="lpstr">
      <vt:lpstr>EE414_Theme</vt:lpstr>
      <vt:lpstr>Equation</vt:lpstr>
      <vt:lpstr>VISIO</vt:lpstr>
      <vt:lpstr>EELE 414 – Introduction to VLSI Design</vt:lpstr>
      <vt:lpstr>MOSFET Operation</vt:lpstr>
      <vt:lpstr>Semiconductors</vt:lpstr>
      <vt:lpstr>Semiconductors</vt:lpstr>
      <vt:lpstr>Semiconductors</vt:lpstr>
      <vt:lpstr>Semiconductors</vt:lpstr>
      <vt:lpstr>Energy Bands</vt:lpstr>
      <vt:lpstr>Energy Bands</vt:lpstr>
      <vt:lpstr>Energy Bands</vt:lpstr>
      <vt:lpstr>Energy Bands</vt:lpstr>
      <vt:lpstr>Energy Bands</vt:lpstr>
      <vt:lpstr>Energy Bands</vt:lpstr>
      <vt:lpstr>Energy Bands</vt:lpstr>
      <vt:lpstr>Energy Bands</vt:lpstr>
      <vt:lpstr>Energy Bands</vt:lpstr>
      <vt:lpstr>Energy Bands</vt:lpstr>
      <vt:lpstr>Doping</vt:lpstr>
      <vt:lpstr>N-type Doping</vt:lpstr>
      <vt:lpstr>N-type Doping</vt:lpstr>
      <vt:lpstr>N-type Doping</vt:lpstr>
      <vt:lpstr>N-type Doping</vt:lpstr>
      <vt:lpstr>N-type Doping</vt:lpstr>
      <vt:lpstr>N-type Doping</vt:lpstr>
      <vt:lpstr>P-type Doping</vt:lpstr>
      <vt:lpstr>P-type Doping</vt:lpstr>
      <vt:lpstr>P-type Doping</vt:lpstr>
      <vt:lpstr>P-type Doping</vt:lpstr>
      <vt:lpstr>P-type Doping</vt:lpstr>
      <vt:lpstr>Work Function</vt:lpstr>
      <vt:lpstr>Work Function</vt:lpstr>
      <vt:lpstr>MOS Structure</vt:lpstr>
      <vt:lpstr>MOS Structure</vt:lpstr>
      <vt:lpstr>MOS Structure</vt:lpstr>
      <vt:lpstr>MOS Under Bias</vt:lpstr>
      <vt:lpstr>MOS Under Bias</vt:lpstr>
      <vt:lpstr>MOS Under Bias</vt:lpstr>
      <vt:lpstr>MOS Under Bias</vt:lpstr>
      <vt:lpstr>MOS Under Bias</vt:lpstr>
      <vt:lpstr>MOS Under Bias</vt:lpstr>
      <vt:lpstr>MOS Under Bias</vt:lpstr>
      <vt:lpstr>MOSFET Operation</vt:lpstr>
      <vt:lpstr>MOSFET Operation</vt:lpstr>
      <vt:lpstr>MOSFET Operation</vt:lpstr>
      <vt:lpstr>MOSFET Operation</vt:lpstr>
      <vt:lpstr>MOSFET Operation</vt:lpstr>
      <vt:lpstr>MOSFET Operation</vt:lpstr>
      <vt:lpstr>MOSFET Operation</vt:lpstr>
      <vt:lpstr>MOSFET Operation</vt:lpstr>
      <vt:lpstr>MOSFET Operation</vt:lpstr>
      <vt:lpstr>MOSFET Operation</vt:lpstr>
      <vt:lpstr>MOSFET Operation Under Bias</vt:lpstr>
      <vt:lpstr>MOSFET Operation Under Bias</vt:lpstr>
      <vt:lpstr>Threshold Voltage</vt:lpstr>
      <vt:lpstr>Threshold Voltage</vt:lpstr>
      <vt:lpstr>Threshold Voltage</vt:lpstr>
      <vt:lpstr>Threshold Voltage</vt:lpstr>
      <vt:lpstr>Threshold Voltage</vt:lpstr>
      <vt:lpstr>Threshold Voltage</vt:lpstr>
      <vt:lpstr>Threshold Voltage</vt:lpstr>
      <vt:lpstr>MOSFET I-V Characteristics </vt:lpstr>
      <vt:lpstr>MOSFET I-V Characteristics </vt:lpstr>
      <vt:lpstr>MOSFET I-V Characteristics </vt:lpstr>
      <vt:lpstr>MOSFET I-V Characteristics </vt:lpstr>
      <vt:lpstr>MOSFET I-V Characteristics </vt:lpstr>
      <vt:lpstr>MOSFET I-V Characteristics </vt:lpstr>
      <vt:lpstr>MOSFET I-V Characteristics </vt:lpstr>
      <vt:lpstr>MOSFET I-V Characteristics </vt:lpstr>
      <vt:lpstr>MOSFET I-V Characteristics </vt:lpstr>
      <vt:lpstr>MOSFET I-V Characteristics </vt:lpstr>
      <vt:lpstr>MOSFET I-V Characteristics </vt:lpstr>
      <vt:lpstr>MOSFET I-V 2nd Order Effects</vt:lpstr>
      <vt:lpstr>MOSFET I-V 2nd Order Effects</vt:lpstr>
      <vt:lpstr>MOSFET I-V 2nd Order Effects</vt:lpstr>
      <vt:lpstr>Scaling Theory</vt:lpstr>
      <vt:lpstr>Scaling Theory</vt:lpstr>
      <vt:lpstr>Scaling Theory</vt:lpstr>
      <vt:lpstr>Scaling Theory</vt:lpstr>
      <vt:lpstr>Scaling Theory</vt:lpstr>
      <vt:lpstr>Scaling Theory</vt:lpstr>
      <vt:lpstr>Full Scaling</vt:lpstr>
      <vt:lpstr>Full Scaling</vt:lpstr>
      <vt:lpstr>Full Scaling</vt:lpstr>
      <vt:lpstr>Full Scaling</vt:lpstr>
      <vt:lpstr>Full Scaling</vt:lpstr>
      <vt:lpstr>Full Scaling</vt:lpstr>
      <vt:lpstr>Constant-Voltage Scaling</vt:lpstr>
      <vt:lpstr>Constant-Voltage Scaling</vt:lpstr>
      <vt:lpstr>Constant-Voltage Scaling</vt:lpstr>
      <vt:lpstr>Constant-Voltage Scaling</vt:lpstr>
      <vt:lpstr>Constant-Voltage Scaling</vt:lpstr>
      <vt:lpstr>Scaling Choices</vt:lpstr>
      <vt:lpstr>Scaling Trends</vt:lpstr>
      <vt:lpstr>Scaling Trends</vt:lpstr>
      <vt:lpstr>Scaling Trends</vt:lpstr>
      <vt:lpstr>Scaling Trends</vt:lpstr>
      <vt:lpstr>Scaling Trends</vt:lpstr>
      <vt:lpstr>Does Scaling Work?</vt:lpstr>
      <vt:lpstr>Does Scaling Work?</vt:lpstr>
      <vt:lpstr>Can We Keep Scaling?</vt:lpstr>
      <vt:lpstr>Small Geometry Challenges</vt:lpstr>
      <vt:lpstr>Small Geometry Challenges</vt:lpstr>
      <vt:lpstr>Small Geometry Challenges</vt:lpstr>
      <vt:lpstr>Small Geometry Challenges</vt:lpstr>
      <vt:lpstr>Small Geometry Challenges</vt:lpstr>
      <vt:lpstr>Small Geometry Challenges</vt:lpstr>
      <vt:lpstr>Small Geometry Challenges</vt:lpstr>
      <vt:lpstr>Small Geometry : Interconnect</vt:lpstr>
      <vt:lpstr>Small Geometry : Interconnect</vt:lpstr>
      <vt:lpstr>Small Geometry : Interconnect</vt:lpstr>
      <vt:lpstr>Small Geometry : Interconnect</vt:lpstr>
      <vt:lpstr>Small Geometry : Interconnect</vt:lpstr>
      <vt:lpstr>Small Geometry : Interconnect</vt:lpstr>
      <vt:lpstr>Small Geometry : Interconnect</vt:lpstr>
      <vt:lpstr>Small Geometry : Power</vt:lpstr>
      <vt:lpstr>Small Geometry : Power</vt:lpstr>
      <vt:lpstr>Small Geometry : Power</vt:lpstr>
      <vt:lpstr>MOSFET Capacitance</vt:lpstr>
      <vt:lpstr>MOSFET Capacitance</vt:lpstr>
      <vt:lpstr>MOSFET Capacitance</vt:lpstr>
      <vt:lpstr>MOSFET Capacitance</vt:lpstr>
      <vt:lpstr>MOSFET Capacitance</vt:lpstr>
      <vt:lpstr>Oxide-Related Capacitance</vt:lpstr>
      <vt:lpstr>Oxide-Related Capacitance</vt:lpstr>
      <vt:lpstr>Oxide-Related Capacitance</vt:lpstr>
      <vt:lpstr>Oxide-Related Capacitance (Cut-Off)</vt:lpstr>
      <vt:lpstr>Oxide-Related Capacitance (Cut-Off)</vt:lpstr>
      <vt:lpstr>Oxide-Related Capacitance (Cut-Off)</vt:lpstr>
      <vt:lpstr>Oxide-Related Capacitance (Linear)</vt:lpstr>
      <vt:lpstr>Oxide-Related Capacitance (Linear)</vt:lpstr>
      <vt:lpstr>Oxide-Related Capacitance (Linear)</vt:lpstr>
      <vt:lpstr>Oxide-Related Capacitance (Saturation)</vt:lpstr>
      <vt:lpstr>Oxide-Related Capacitance (Summary)</vt:lpstr>
      <vt:lpstr>Oxide-Related Capacitance (Total)</vt:lpstr>
      <vt:lpstr>Junction Capacitance</vt:lpstr>
      <vt:lpstr>Junction Capacitance</vt:lpstr>
      <vt:lpstr>Junction Capacitance</vt:lpstr>
      <vt:lpstr>Junction Capacitance</vt:lpstr>
      <vt:lpstr>Junction Capacitance</vt:lpstr>
      <vt:lpstr>Junction Capacitance</vt:lpstr>
      <vt:lpstr>Junction Capacitance</vt:lpstr>
      <vt:lpstr>Junction Capacitance</vt:lpstr>
      <vt:lpstr>Junction Capacitance</vt:lpstr>
      <vt:lpstr>Junction Capacitance</vt:lpstr>
      <vt:lpstr>Junction Capacitance</vt:lpstr>
      <vt:lpstr>Junction Capacitance</vt:lpstr>
      <vt:lpstr>Junction Capacitance</vt:lpstr>
      <vt:lpstr>Junction Capacitance</vt:lpstr>
    </vt:vector>
  </TitlesOfParts>
  <Company>Montana State University - ECE Dept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EE414 Lecture Notes (electronic)</dc:title>
  <dc:creator>Prof. Brock J. LaMeres</dc:creator>
  <cp:lastModifiedBy>Brock J. LaMeres</cp:lastModifiedBy>
  <cp:revision>683</cp:revision>
  <dcterms:created xsi:type="dcterms:W3CDTF">2003-07-30T21:17:08Z</dcterms:created>
  <dcterms:modified xsi:type="dcterms:W3CDTF">2011-08-29T18:12:34Z</dcterms:modified>
</cp:coreProperties>
</file>