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8" r:id="rId2"/>
    <p:sldId id="439" r:id="rId3"/>
    <p:sldId id="440" r:id="rId4"/>
    <p:sldId id="441" r:id="rId5"/>
    <p:sldId id="442" r:id="rId6"/>
    <p:sldId id="443" r:id="rId7"/>
    <p:sldId id="444" r:id="rId8"/>
    <p:sldId id="445" r:id="rId9"/>
    <p:sldId id="446" r:id="rId10"/>
    <p:sldId id="447" r:id="rId11"/>
    <p:sldId id="448" r:id="rId12"/>
    <p:sldId id="449" r:id="rId13"/>
    <p:sldId id="450" r:id="rId14"/>
    <p:sldId id="451" r:id="rId15"/>
    <p:sldId id="452" r:id="rId16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FFCC"/>
    <a:srgbClr val="0066FF"/>
    <a:srgbClr val="3366FF"/>
    <a:srgbClr val="FFCC66"/>
    <a:srgbClr val="FF9900"/>
    <a:srgbClr val="FFCC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66" autoAdjust="0"/>
    <p:restoredTop sz="86435" autoAdjust="0"/>
  </p:normalViewPr>
  <p:slideViewPr>
    <p:cSldViewPr>
      <p:cViewPr varScale="1">
        <p:scale>
          <a:sx n="129" d="100"/>
          <a:sy n="129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068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Times New Roman" pitchFamily="18" charset="0"/>
              </a:defRPr>
            </a:lvl1pPr>
          </a:lstStyle>
          <a:p>
            <a:fld id="{0CA60A31-3AB5-40A8-AF22-748C152FDED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999D9730-3BC4-4C07-BCF2-0F8F7E2C045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2D6D98-ED86-457C-A274-E790B8E11646}" type="slidenum">
              <a:rPr lang="en-US"/>
              <a:pPr/>
              <a:t>1</a:t>
            </a:fld>
            <a:endParaRPr lang="en-US"/>
          </a:p>
        </p:txBody>
      </p:sp>
      <p:sp>
        <p:nvSpPr>
          <p:cNvPr id="43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D6B79C-B92A-470E-89B0-F00660D4F3DB}" type="slidenum">
              <a:rPr lang="en-US"/>
              <a:pPr/>
              <a:t>10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DF1BBC-0A2B-4958-BC3E-48802D3A15A6}" type="slidenum">
              <a:rPr lang="en-US"/>
              <a:pPr/>
              <a:t>11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1B66E5-746B-492F-9B73-0152D83138EA}" type="slidenum">
              <a:rPr lang="en-US"/>
              <a:pPr/>
              <a:t>12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25441B-B037-4C22-B26E-D114FB449328}" type="slidenum">
              <a:rPr lang="en-US"/>
              <a:pPr/>
              <a:t>13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A632A3-415C-43E7-A283-4BE7A80D1A49}" type="slidenum">
              <a:rPr lang="en-US"/>
              <a:pPr/>
              <a:t>14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B47DDF-249F-4281-A270-34FE50B72B05}" type="slidenum">
              <a:rPr lang="en-US"/>
              <a:pPr/>
              <a:t>15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F058EA-0A50-41B7-8B11-FAF6A051CE1F}" type="slidenum">
              <a:rPr lang="en-US"/>
              <a:pPr/>
              <a:t>2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0DCA25-EC95-4E5A-9278-BB127A9F92B9}" type="slidenum">
              <a:rPr lang="en-US"/>
              <a:pPr/>
              <a:t>3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22B596-2D6A-47EE-91C6-4D3968CC630A}" type="slidenum">
              <a:rPr lang="en-US"/>
              <a:pPr/>
              <a:t>4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290097-064D-441E-B529-891607670F2D}" type="slidenum">
              <a:rPr lang="en-US"/>
              <a:pPr/>
              <a:t>5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BD1142-550E-4260-9564-0047680F7452}" type="slidenum">
              <a:rPr lang="en-US"/>
              <a:pPr/>
              <a:t>6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348505-43A7-4F68-AD84-1701411B52B1}" type="slidenum">
              <a:rPr lang="en-US"/>
              <a:pPr/>
              <a:t>7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742BB-8BB1-44CC-9EBD-46920DDBC171}" type="slidenum">
              <a:rPr lang="en-US"/>
              <a:pPr/>
              <a:t>8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E9F4FF-B035-4B41-9D05-2698FE9DA142}" type="slidenum">
              <a:rPr lang="en-US"/>
              <a:pPr/>
              <a:t>9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 bwMode="auto">
          <a:xfrm>
            <a:off x="2454246" y="6386553"/>
            <a:ext cx="4221165" cy="29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EELE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414 – Introduction to VLSI Design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944563"/>
            <a:ext cx="8677275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33" name="Picture 9" descr="MSU_cathe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7346988" y="6277014"/>
            <a:ext cx="1424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 smtClean="0"/>
              <a:t>Module #3</a:t>
            </a:r>
            <a:br>
              <a:rPr lang="en-US" sz="1200" b="1" dirty="0" smtClean="0"/>
            </a:br>
            <a:r>
              <a:rPr lang="en-US" sz="1200" b="1" dirty="0" smtClean="0"/>
              <a:t>Page </a:t>
            </a:r>
            <a:fld id="{2AD30855-172B-4C1E-BE95-43C6AEC3B09C}" type="slidenum">
              <a:rPr lang="en-US" sz="1200" b="1" smtClean="0"/>
              <a:pPr algn="r"/>
              <a:t>‹#›</a:t>
            </a:fld>
            <a:endParaRPr lang="en-US" sz="1200" b="1" dirty="0"/>
          </a:p>
        </p:txBody>
      </p:sp>
      <p:sp>
        <p:nvSpPr>
          <p:cNvPr id="10" name="Line 7"/>
          <p:cNvSpPr>
            <a:spLocks noChangeShapeType="1"/>
          </p:cNvSpPr>
          <p:nvPr userDrawn="1"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" name="Picture 9" descr="MSU_cathead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1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8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34338" cy="500063"/>
          </a:xfrm>
        </p:spPr>
        <p:txBody>
          <a:bodyPr/>
          <a:lstStyle/>
          <a:p>
            <a:r>
              <a:rPr lang="en-US" b="1" dirty="0" smtClean="0"/>
              <a:t>EELE </a:t>
            </a:r>
            <a:r>
              <a:rPr lang="en-US" b="1" dirty="0"/>
              <a:t>414 – Introduction to VLSI Design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16000"/>
            <a:ext cx="7772400" cy="4699000"/>
          </a:xfrm>
        </p:spPr>
        <p:txBody>
          <a:bodyPr/>
          <a:lstStyle/>
          <a:p>
            <a:pPr marL="381000" indent="-381000" algn="ctr">
              <a:buFontTx/>
              <a:buNone/>
            </a:pPr>
            <a:r>
              <a:rPr lang="en-US" sz="2200" dirty="0" smtClean="0"/>
              <a:t>Module #3 – SPICE Modeling</a:t>
            </a:r>
            <a:endParaRPr lang="en-US" sz="2200" dirty="0"/>
          </a:p>
          <a:p>
            <a:pPr marL="381000" indent="-381000">
              <a:buFontTx/>
              <a:buNone/>
            </a:pPr>
            <a:endParaRPr lang="en-US" sz="2200" dirty="0"/>
          </a:p>
          <a:p>
            <a:pPr marL="381000" indent="-381000"/>
            <a:r>
              <a:rPr lang="en-US" sz="1600" dirty="0"/>
              <a:t>Agenda</a:t>
            </a:r>
            <a:br>
              <a:rPr lang="en-US" sz="1600" dirty="0"/>
            </a:br>
            <a:endParaRPr lang="en-US" sz="1600" dirty="0"/>
          </a:p>
          <a:p>
            <a:pPr marL="1219200" lvl="2" indent="-304800">
              <a:buFontTx/>
              <a:buAutoNum type="arabicPeriod"/>
            </a:pPr>
            <a:r>
              <a:rPr lang="en-US" sz="1400" dirty="0" smtClean="0"/>
              <a:t>SPICE Modeling</a:t>
            </a:r>
            <a:br>
              <a:rPr lang="en-US" sz="1400" dirty="0" smtClean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200" dirty="0"/>
          </a:p>
          <a:p>
            <a:pPr marL="1219200" lvl="2" indent="-304800">
              <a:buFontTx/>
              <a:buAutoNum type="arabicPeriod"/>
            </a:pPr>
            <a:endParaRPr lang="en-US" sz="1200" dirty="0"/>
          </a:p>
          <a:p>
            <a:pPr marL="381000" indent="-381000"/>
            <a:r>
              <a:rPr lang="en-US" sz="1600" dirty="0" smtClean="0"/>
              <a:t>Announcements</a:t>
            </a:r>
            <a:endParaRPr lang="en-US" sz="1600" dirty="0"/>
          </a:p>
          <a:p>
            <a:pPr marL="381000" indent="-381000"/>
            <a:endParaRPr lang="en-US" sz="1600" dirty="0"/>
          </a:p>
          <a:p>
            <a:pPr marL="1219200" lvl="2" indent="-304800">
              <a:buFontTx/>
              <a:buAutoNum type="arabicPeriod"/>
            </a:pPr>
            <a:r>
              <a:rPr lang="en-US" sz="1400" dirty="0" smtClean="0"/>
              <a:t>Read Chapter 4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smtClean="0"/>
              <a:t>SPICE Modeling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85850"/>
            <a:ext cx="8763000" cy="4648200"/>
          </a:xfrm>
        </p:spPr>
        <p:txBody>
          <a:bodyPr/>
          <a:lstStyle/>
          <a:p>
            <a:r>
              <a:rPr lang="en-US" smtClean="0"/>
              <a:t>SPICE Modeling (Level 1)</a:t>
            </a:r>
            <a:br>
              <a:rPr lang="en-US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“Physical Parameters”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- there are parameters that describe the shape and material properties of the device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</a:t>
            </a:r>
            <a:r>
              <a:rPr lang="en-US" b="0" u="sng" smtClean="0"/>
              <a:t>Parameter</a:t>
            </a:r>
            <a:r>
              <a:rPr lang="en-US" b="0" smtClean="0"/>
              <a:t>		</a:t>
            </a:r>
            <a:r>
              <a:rPr lang="en-US" b="0" u="sng" smtClean="0"/>
              <a:t>Description</a:t>
            </a:r>
            <a:r>
              <a:rPr lang="en-US" b="0" smtClean="0"/>
              <a:t> 	</a:t>
            </a:r>
            <a:br>
              <a:rPr lang="en-US" b="0" smtClean="0"/>
            </a:br>
            <a:r>
              <a:rPr lang="en-US" b="0" smtClean="0"/>
              <a:t> 	U0		</a:t>
            </a:r>
            <a:r>
              <a:rPr lang="en-US" b="0" i="1" smtClean="0"/>
              <a:t>u</a:t>
            </a:r>
            <a:r>
              <a:rPr lang="en-US" b="0" i="1" baseline="-25000" smtClean="0"/>
              <a:t>n</a:t>
            </a:r>
            <a:r>
              <a:rPr lang="en-US" b="0" smtClean="0"/>
              <a:t>, electron mobility</a:t>
            </a:r>
            <a:br>
              <a:rPr lang="en-US" b="0" smtClean="0"/>
            </a:br>
            <a:r>
              <a:rPr lang="en-US" b="0" smtClean="0"/>
              <a:t> 	TOX		t</a:t>
            </a:r>
            <a:r>
              <a:rPr lang="en-US" b="0" baseline="-25000" smtClean="0"/>
              <a:t>ox</a:t>
            </a:r>
            <a:r>
              <a:rPr lang="en-US" b="0" smtClean="0"/>
              <a:t>, oxide thickness</a:t>
            </a:r>
            <a:br>
              <a:rPr lang="en-US" b="0" smtClean="0"/>
            </a:br>
            <a:r>
              <a:rPr lang="en-US" b="0" smtClean="0"/>
              <a:t> 	NSUB		</a:t>
            </a:r>
            <a:r>
              <a:rPr lang="en-US" b="0" i="1" smtClean="0">
                <a:cs typeface="Arial" charset="0"/>
              </a:rPr>
              <a:t>N</a:t>
            </a:r>
            <a:r>
              <a:rPr lang="en-US" b="0" i="1" baseline="-25000" smtClean="0">
                <a:cs typeface="Arial" charset="0"/>
              </a:rPr>
              <a:t>A</a:t>
            </a:r>
            <a:r>
              <a:rPr lang="en-US" b="0" smtClean="0">
                <a:cs typeface="Arial" charset="0"/>
              </a:rPr>
              <a:t>, doping concentration</a:t>
            </a: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LD		</a:t>
            </a:r>
            <a:r>
              <a:rPr lang="en-US" b="0" i="1" smtClean="0"/>
              <a:t>L</a:t>
            </a:r>
            <a:r>
              <a:rPr lang="en-US" b="0" i="1" baseline="-25000" smtClean="0"/>
              <a:t>D</a:t>
            </a:r>
            <a:r>
              <a:rPr lang="en-US" b="0" smtClean="0">
                <a:sym typeface="Symbol" pitchFamily="18" charset="2"/>
              </a:rPr>
              <a:t>, </a:t>
            </a:r>
            <a:r>
              <a:rPr lang="en-US" b="0" smtClean="0"/>
              <a:t>lateral diffusion</a:t>
            </a:r>
            <a:br>
              <a:rPr lang="en-US" b="0" smtClean="0"/>
            </a:br>
            <a:r>
              <a:rPr lang="en-US" b="0" smtClean="0"/>
              <a:t>			</a:t>
            </a:r>
            <a:br>
              <a:rPr lang="en-US" b="0" smtClean="0"/>
            </a:br>
            <a:r>
              <a:rPr lang="en-US" b="0" smtClean="0"/>
              <a:t> 							</a:t>
            </a:r>
            <a:br>
              <a:rPr lang="en-US" b="0" smtClean="0"/>
            </a:br>
            <a:r>
              <a:rPr lang="en-US" b="0" smtClean="0"/>
              <a:t> 	- notice that these parameters are redundant with the Electrical parameters since these </a:t>
            </a:r>
            <a:br>
              <a:rPr lang="en-US" b="0" smtClean="0"/>
            </a:br>
            <a:r>
              <a:rPr lang="en-US" b="0" smtClean="0"/>
              <a:t> 	  quantities are used to calculate </a:t>
            </a:r>
            <a:r>
              <a:rPr lang="en-US" b="0" i="1" smtClean="0"/>
              <a:t>k’,</a:t>
            </a:r>
            <a:r>
              <a:rPr lang="en-US" b="0" smtClean="0"/>
              <a:t> </a:t>
            </a:r>
            <a:r>
              <a:rPr lang="en-US" b="0" i="1" smtClean="0"/>
              <a:t>V</a:t>
            </a:r>
            <a:r>
              <a:rPr lang="en-US" b="0" i="1" baseline="-25000" smtClean="0"/>
              <a:t>T0</a:t>
            </a:r>
            <a:r>
              <a:rPr lang="en-US" b="0" i="1" smtClean="0"/>
              <a:t>, </a:t>
            </a:r>
            <a:r>
              <a:rPr lang="en-US" b="0" i="1" baseline="-25000" smtClean="0"/>
              <a:t> </a:t>
            </a:r>
            <a:r>
              <a:rPr lang="el-GR" b="0" i="1" smtClean="0">
                <a:cs typeface="Arial" charset="0"/>
              </a:rPr>
              <a:t>γ</a:t>
            </a:r>
            <a:r>
              <a:rPr lang="en-US" b="0" smtClean="0">
                <a:cs typeface="Arial" charset="0"/>
              </a:rPr>
              <a:t>, </a:t>
            </a:r>
            <a:r>
              <a:rPr lang="en-US" b="0" smtClean="0"/>
              <a:t>|</a:t>
            </a:r>
            <a:r>
              <a:rPr lang="en-US" b="0" i="1" smtClean="0"/>
              <a:t>2</a:t>
            </a:r>
            <a:r>
              <a:rPr lang="en-US" b="0" i="1" smtClean="0">
                <a:sym typeface="Symbol" pitchFamily="18" charset="2"/>
              </a:rPr>
              <a:t></a:t>
            </a:r>
            <a:r>
              <a:rPr lang="en-US" b="0" i="1" baseline="-25000" smtClean="0">
                <a:sym typeface="Symbol" pitchFamily="18" charset="2"/>
              </a:rPr>
              <a:t>F</a:t>
            </a:r>
            <a:r>
              <a:rPr lang="en-US" b="0" smtClean="0">
                <a:sym typeface="Symbol" pitchFamily="18" charset="2"/>
              </a:rPr>
              <a:t>|, and </a:t>
            </a:r>
            <a:r>
              <a:rPr lang="el-GR" b="0" i="1" smtClean="0">
                <a:cs typeface="Arial" charset="0"/>
              </a:rPr>
              <a:t>λ</a:t>
            </a:r>
            <a:r>
              <a:rPr lang="en-US" b="0" i="1" smtClean="0">
                <a:cs typeface="Arial" charset="0"/>
              </a:rPr>
              <a:t/>
            </a:r>
            <a:br>
              <a:rPr lang="en-US" b="0" i="1" smtClean="0">
                <a:cs typeface="Arial" charset="0"/>
              </a:rPr>
            </a:br>
            <a:r>
              <a:rPr lang="en-US" b="0" i="1" smtClean="0">
                <a:cs typeface="Arial" charset="0"/>
              </a:rPr>
              <a:t/>
            </a:r>
            <a:br>
              <a:rPr lang="en-US" b="0" i="1" smtClean="0">
                <a:cs typeface="Arial" charset="0"/>
              </a:rPr>
            </a:br>
            <a:r>
              <a:rPr lang="en-US" b="0" i="1" smtClean="0">
                <a:cs typeface="Arial" charset="0"/>
              </a:rPr>
              <a:t> 	</a:t>
            </a:r>
            <a:r>
              <a:rPr lang="en-US" b="0" smtClean="0">
                <a:cs typeface="Arial" charset="0"/>
              </a:rPr>
              <a:t>- these allow you to get further into the details of the fabrication to see its effect on performance</a:t>
            </a:r>
            <a:br>
              <a:rPr lang="en-US" b="0" smtClean="0">
                <a:cs typeface="Arial" charset="0"/>
              </a:rPr>
            </a:br>
            <a:r>
              <a:rPr lang="en-US" b="0" smtClean="0">
                <a:cs typeface="Arial" charset="0"/>
              </a:rPr>
              <a:t/>
            </a:r>
            <a:br>
              <a:rPr lang="en-US" b="0" smtClean="0">
                <a:cs typeface="Arial" charset="0"/>
              </a:rPr>
            </a:br>
            <a:r>
              <a:rPr lang="en-US" b="0" smtClean="0">
                <a:cs typeface="Arial" charset="0"/>
              </a:rPr>
              <a:t> 	- however, the “Electrical Parameters” </a:t>
            </a:r>
            <a:r>
              <a:rPr lang="en-US" smtClean="0">
                <a:cs typeface="Arial" charset="0"/>
              </a:rPr>
              <a:t>OVERRIDE</a:t>
            </a:r>
            <a:r>
              <a:rPr lang="en-US" b="0" smtClean="0">
                <a:cs typeface="Arial" charset="0"/>
              </a:rPr>
              <a:t> the “Physical Parameters”</a:t>
            </a:r>
            <a:br>
              <a:rPr lang="en-US" b="0" smtClean="0">
                <a:cs typeface="Arial" charset="0"/>
              </a:rPr>
            </a:br>
            <a:r>
              <a:rPr lang="en-US" b="0" smtClean="0">
                <a:cs typeface="Arial" charset="0"/>
              </a:rPr>
              <a:t/>
            </a:r>
            <a:br>
              <a:rPr lang="en-US" b="0" smtClean="0">
                <a:cs typeface="Arial" charset="0"/>
              </a:rPr>
            </a:br>
            <a:r>
              <a:rPr lang="en-US" b="0" smtClean="0">
                <a:cs typeface="Arial" charset="0"/>
              </a:rPr>
              <a:t> 	- this means you wouldn’t supply both if you really want to see the effect of a physical parameters</a:t>
            </a:r>
            <a:br>
              <a:rPr lang="en-US" b="0" smtClean="0">
                <a:cs typeface="Arial" charset="0"/>
              </a:rPr>
            </a:br>
            <a:r>
              <a:rPr lang="en-US" b="0" smtClean="0">
                <a:cs typeface="Arial" charset="0"/>
              </a:rPr>
              <a:t> 	  on the performance of the device.  You would need to remove the electrical parameter.</a:t>
            </a:r>
            <a:br>
              <a:rPr lang="en-US" b="0" smtClean="0">
                <a:cs typeface="Arial" charset="0"/>
              </a:rPr>
            </a:br>
            <a:r>
              <a:rPr lang="en-US" b="0" smtClean="0"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smtClean="0"/>
              <a:t>SPICE Modeling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85850"/>
            <a:ext cx="8512175" cy="4648200"/>
          </a:xfrm>
        </p:spPr>
        <p:txBody>
          <a:bodyPr/>
          <a:lstStyle/>
          <a:p>
            <a:r>
              <a:rPr lang="en-US" smtClean="0"/>
              <a:t>SPICE Modeling (Level 1)</a:t>
            </a:r>
            <a:br>
              <a:rPr lang="en-US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“Parasitic Parameters”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- these are the capacitances and resistances of the material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</a:t>
            </a:r>
            <a:r>
              <a:rPr lang="en-US" b="0" u="sng" smtClean="0"/>
              <a:t>Parameter</a:t>
            </a:r>
            <a:r>
              <a:rPr lang="en-US" b="0" smtClean="0"/>
              <a:t>		</a:t>
            </a:r>
            <a:r>
              <a:rPr lang="en-US" b="0" u="sng" smtClean="0"/>
              <a:t>Description</a:t>
            </a:r>
            <a:r>
              <a:rPr lang="en-US" b="0" smtClean="0"/>
              <a:t> 	</a:t>
            </a:r>
            <a:br>
              <a:rPr lang="en-US" b="0" smtClean="0"/>
            </a:br>
            <a:r>
              <a:rPr lang="en-US" b="0" smtClean="0"/>
              <a:t> 	CJ		</a:t>
            </a:r>
            <a:r>
              <a:rPr lang="en-US" b="0" i="1" smtClean="0"/>
              <a:t>C</a:t>
            </a:r>
            <a:r>
              <a:rPr lang="en-US" b="0" i="1" baseline="-25000" smtClean="0"/>
              <a:t>J0</a:t>
            </a:r>
            <a:r>
              <a:rPr lang="en-US" b="0" smtClean="0"/>
              <a:t>, zero-bias bulk capacitance per area</a:t>
            </a:r>
            <a:br>
              <a:rPr lang="en-US" b="0" smtClean="0"/>
            </a:br>
            <a:r>
              <a:rPr lang="en-US" b="0" smtClean="0"/>
              <a:t> 	CJSW		</a:t>
            </a:r>
            <a:r>
              <a:rPr lang="en-US" b="0" i="1" smtClean="0"/>
              <a:t>C</a:t>
            </a:r>
            <a:r>
              <a:rPr lang="en-US" b="0" i="1" baseline="-25000" smtClean="0"/>
              <a:t>J0sw</a:t>
            </a:r>
            <a:r>
              <a:rPr lang="en-US" b="0" smtClean="0"/>
              <a:t>, zero-bias sidewall capacitance per area </a:t>
            </a:r>
            <a:br>
              <a:rPr lang="en-US" b="0" smtClean="0"/>
            </a:br>
            <a:r>
              <a:rPr lang="en-US" b="0" smtClean="0"/>
              <a:t>			</a:t>
            </a:r>
            <a:br>
              <a:rPr lang="en-US" b="0" smtClean="0"/>
            </a:br>
            <a:r>
              <a:rPr lang="en-US" b="0" smtClean="0"/>
              <a:t> 							</a:t>
            </a:r>
            <a:br>
              <a:rPr lang="en-US" b="0" smtClean="0"/>
            </a:br>
            <a:r>
              <a:rPr lang="en-US" b="0" smtClean="0"/>
              <a:t> 	- there parameters scale with the size of the device provided by W,L,AS,AD,PS, and PD.</a:t>
            </a:r>
            <a:br>
              <a:rPr lang="en-US" b="0" smtClean="0"/>
            </a:br>
            <a:r>
              <a:rPr lang="en-US" b="0" i="1" smtClean="0">
                <a:cs typeface="Arial" charset="0"/>
              </a:rPr>
              <a:t/>
            </a:r>
            <a:br>
              <a:rPr lang="en-US" b="0" i="1" smtClean="0">
                <a:cs typeface="Arial" charset="0"/>
              </a:rPr>
            </a:br>
            <a:r>
              <a:rPr lang="en-US" b="0" smtClean="0">
                <a:cs typeface="Arial" charset="0"/>
              </a:rPr>
              <a:t> 	- there are many more parameters in table 4.1 in the textbook, take a look and you’ll see why</a:t>
            </a:r>
            <a:br>
              <a:rPr lang="en-US" b="0" smtClean="0">
                <a:cs typeface="Arial" charset="0"/>
              </a:rPr>
            </a:br>
            <a:r>
              <a:rPr lang="en-US" b="0" smtClean="0">
                <a:cs typeface="Arial" charset="0"/>
              </a:rPr>
              <a:t> 	  we need SPICE to properly predict the behavior of a transistor.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smtClean="0"/>
              <a:t>SPICE Modeling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85850"/>
            <a:ext cx="8512175" cy="4648200"/>
          </a:xfrm>
        </p:spPr>
        <p:txBody>
          <a:bodyPr/>
          <a:lstStyle/>
          <a:p>
            <a:r>
              <a:rPr lang="en-US" smtClean="0"/>
              <a:t>SPICE Modeling (Level 2)</a:t>
            </a:r>
            <a:br>
              <a:rPr lang="en-US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Level 2 adds the following behavior to the Level 1 model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1)  Variation of the bulk depletion charge dependence on the channel voltage (we assumed it </a:t>
            </a:r>
            <a:br>
              <a:rPr lang="en-US" b="0" smtClean="0"/>
            </a:br>
            <a:r>
              <a:rPr lang="en-US" b="0" smtClean="0"/>
              <a:t> 	     was constant in Level 1).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2)  Variation of electron mobility (</a:t>
            </a:r>
            <a:r>
              <a:rPr lang="en-US" b="0" i="1" smtClean="0"/>
              <a:t>u</a:t>
            </a:r>
            <a:r>
              <a:rPr lang="en-US" b="0" i="1" baseline="-25000" smtClean="0"/>
              <a:t>n</a:t>
            </a:r>
            <a:r>
              <a:rPr lang="en-US" b="0" smtClean="0"/>
              <a:t>) with the applied E-field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3)  Variation of effective Channel Length in Saturation model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4)  Carrier Velocity Saturation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5)  Subthreshold Conduction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we also have the ability to indicate which level we want to use.  For example, you can have a</a:t>
            </a:r>
            <a:br>
              <a:rPr lang="en-US" b="0" smtClean="0"/>
            </a:br>
            <a:r>
              <a:rPr lang="en-US" b="0" smtClean="0"/>
              <a:t>  Level 2 model, but in the instantiation you say: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 </a:t>
            </a:r>
            <a:r>
              <a:rPr lang="en-US" sz="1200" b="0" smtClean="0"/>
              <a:t>M1   D   G   S   B    NMOD	   (Level=1 L=1U  W=10U)</a:t>
            </a:r>
            <a:r>
              <a:rPr lang="en-US" b="0" smtClean="0"/>
              <a:t> 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 this will tell the simulator to ignore all the parameters associated with Level 2 or higher accuracy.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we can also put the “Level=1” as the first parameters in the model</a:t>
            </a:r>
          </a:p>
        </p:txBody>
      </p:sp>
      <p:sp>
        <p:nvSpPr>
          <p:cNvPr id="14341" name="Line 4"/>
          <p:cNvSpPr>
            <a:spLocks noChangeShapeType="1"/>
          </p:cNvSpPr>
          <p:nvPr/>
        </p:nvSpPr>
        <p:spPr bwMode="auto">
          <a:xfrm>
            <a:off x="1295400" y="4941888"/>
            <a:ext cx="0" cy="395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smtClean="0"/>
              <a:t>SPICE Modeling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85850"/>
            <a:ext cx="8512175" cy="4648200"/>
          </a:xfrm>
        </p:spPr>
        <p:txBody>
          <a:bodyPr/>
          <a:lstStyle/>
          <a:p>
            <a:r>
              <a:rPr lang="en-US" smtClean="0"/>
              <a:t>SPICE Modeling (Level 3)</a:t>
            </a:r>
            <a:br>
              <a:rPr lang="en-US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Level 3 was developed to specifically address small geometry effects.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instead of trying to come up with an expression for each and every </a:t>
            </a:r>
            <a:r>
              <a:rPr lang="en-US" b="0" i="1" smtClean="0"/>
              <a:t>bump and wiggle</a:t>
            </a:r>
            <a:r>
              <a:rPr lang="en-US" b="0" smtClean="0"/>
              <a:t> on the IV </a:t>
            </a:r>
            <a:br>
              <a:rPr lang="en-US" b="0" smtClean="0"/>
            </a:br>
            <a:r>
              <a:rPr lang="en-US" b="0" smtClean="0"/>
              <a:t>  curve, Level 3 instead moves toward a more empirical approach.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curve-fitting parameters are added to the IV equations from Level 1 and Level 2. 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these parameters are dialed-in based on measurement data from a test run of transistors.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smtClean="0"/>
              <a:t>SPICE Modeling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85850"/>
            <a:ext cx="8512175" cy="4648200"/>
          </a:xfrm>
        </p:spPr>
        <p:txBody>
          <a:bodyPr/>
          <a:lstStyle/>
          <a:p>
            <a:r>
              <a:rPr lang="en-US" smtClean="0"/>
              <a:t>SPICE Modeling (BSIM)</a:t>
            </a:r>
            <a:br>
              <a:rPr lang="en-US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</a:t>
            </a:r>
            <a:r>
              <a:rPr lang="en-US" b="0" u="sng" smtClean="0"/>
              <a:t>B</a:t>
            </a:r>
            <a:r>
              <a:rPr lang="en-US" b="0" smtClean="0"/>
              <a:t>erkeley </a:t>
            </a:r>
            <a:r>
              <a:rPr lang="en-US" b="0" u="sng" smtClean="0"/>
              <a:t>S</a:t>
            </a:r>
            <a:r>
              <a:rPr lang="en-US" b="0" smtClean="0"/>
              <a:t>hort-Channel </a:t>
            </a:r>
            <a:r>
              <a:rPr lang="en-US" b="0" u="sng" smtClean="0"/>
              <a:t>I</a:t>
            </a:r>
            <a:r>
              <a:rPr lang="en-US" b="0" smtClean="0"/>
              <a:t>GFET </a:t>
            </a:r>
            <a:r>
              <a:rPr lang="en-US" b="0" u="sng" smtClean="0"/>
              <a:t>M</a:t>
            </a:r>
            <a:r>
              <a:rPr lang="en-US" b="0" smtClean="0"/>
              <a:t>odel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what is an IGFET? 	</a:t>
            </a:r>
            <a:br>
              <a:rPr lang="en-US" b="0" smtClean="0"/>
            </a:br>
            <a:r>
              <a:rPr lang="en-US" b="0" smtClean="0"/>
              <a:t> 			- the term MOSFET implies a “metal” contact for the gate.  Some say</a:t>
            </a:r>
            <a:br>
              <a:rPr lang="en-US" b="0" smtClean="0"/>
            </a:br>
            <a:r>
              <a:rPr lang="en-US" b="0" smtClean="0"/>
              <a:t> 			  that is in not accurate for transistors that use </a:t>
            </a:r>
            <a:r>
              <a:rPr lang="en-US" b="0" i="1" smtClean="0"/>
              <a:t>polysilicon</a:t>
            </a:r>
            <a:r>
              <a:rPr lang="en-US" b="0" smtClean="0"/>
              <a:t> for the gate</a:t>
            </a:r>
            <a:br>
              <a:rPr lang="en-US" b="0" smtClean="0"/>
            </a:br>
            <a:r>
              <a:rPr lang="en-US" b="0" smtClean="0"/>
              <a:t>	 		  contact since polysilicon is not considered a true metal.  Of course</a:t>
            </a:r>
            <a:br>
              <a:rPr lang="en-US" b="0" smtClean="0"/>
            </a:br>
            <a:r>
              <a:rPr lang="en-US" b="0" smtClean="0"/>
              <a:t> 			  polysilicon is a conductor, just not a pure metal.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		- so the term “</a:t>
            </a:r>
            <a:r>
              <a:rPr lang="en-US" b="0" u="sng" smtClean="0"/>
              <a:t>I</a:t>
            </a:r>
            <a:r>
              <a:rPr lang="en-US" b="0" smtClean="0"/>
              <a:t>nsulated </a:t>
            </a:r>
            <a:r>
              <a:rPr lang="en-US" b="0" u="sng" smtClean="0"/>
              <a:t>G</a:t>
            </a:r>
            <a:r>
              <a:rPr lang="en-US" b="0" smtClean="0"/>
              <a:t>ate </a:t>
            </a:r>
            <a:r>
              <a:rPr lang="en-US" b="0" u="sng" smtClean="0"/>
              <a:t>FET</a:t>
            </a:r>
            <a:r>
              <a:rPr lang="en-US" b="0" smtClean="0"/>
              <a:t>” is used which describes any type</a:t>
            </a:r>
            <a:br>
              <a:rPr lang="en-US" b="0" smtClean="0"/>
            </a:br>
            <a:r>
              <a:rPr lang="en-US" b="0" smtClean="0"/>
              <a:t> 			  of conducting gate used.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this is a totally empirical model which reduces the # of curve fitting parameters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this actually reduces simulation time over the Level 3 models, and sometimes over Level 2 due to</a:t>
            </a:r>
            <a:br>
              <a:rPr lang="en-US" b="0" smtClean="0"/>
            </a:br>
            <a:r>
              <a:rPr lang="en-US" b="0" smtClean="0"/>
              <a:t>  moving away from IV equations with many coefficients. 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there have been many versions of the BSIM models, but the most current is </a:t>
            </a:r>
            <a:r>
              <a:rPr lang="en-US" smtClean="0"/>
              <a:t>BSIM3</a:t>
            </a: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  </a:t>
            </a:r>
            <a:br>
              <a:rPr lang="en-US" b="0" smtClean="0"/>
            </a:br>
            <a:r>
              <a:rPr lang="en-US" b="0" smtClean="0"/>
              <a:t>- this is the most commonly used model for accurate simulations. 	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smtClean="0"/>
              <a:t>SPICE Modeling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85850"/>
            <a:ext cx="8512175" cy="4648200"/>
          </a:xfrm>
        </p:spPr>
        <p:txBody>
          <a:bodyPr/>
          <a:lstStyle/>
          <a:p>
            <a:r>
              <a:rPr lang="en-US" smtClean="0"/>
              <a:t>SPICE Modeling</a:t>
            </a:r>
            <a:br>
              <a:rPr lang="en-US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Which Model should I use?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- simulation is always a tradeoff of accuracy vs. simulation time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- simulation time is a big problem.  You’ll never ship if each simulation takes a month, </a:t>
            </a:r>
            <a:br>
              <a:rPr lang="en-US" b="0" smtClean="0"/>
            </a:br>
            <a:r>
              <a:rPr lang="en-US" b="0" smtClean="0"/>
              <a:t> 	  </a:t>
            </a:r>
            <a:r>
              <a:rPr lang="en-US" sz="1000" b="0" smtClean="0"/>
              <a:t> (and they easily can!!!)</a:t>
            </a:r>
            <a:br>
              <a:rPr lang="en-US" sz="1000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- typically, we can use Level 1 models for quick, functional simulations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	ex) if I hook it up like this, does it do what I think it is supposed to?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- then we move to BSIM3 models for accurate simulations which tell us speed, power, etc…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smtClean="0"/>
              <a:t>SPICE Modeling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85850"/>
            <a:ext cx="8583613" cy="5043488"/>
          </a:xfrm>
        </p:spPr>
        <p:txBody>
          <a:bodyPr/>
          <a:lstStyle/>
          <a:p>
            <a:r>
              <a:rPr lang="en-US" smtClean="0"/>
              <a:t>SPICE Modeling</a:t>
            </a:r>
            <a:br>
              <a:rPr lang="en-US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</a:t>
            </a:r>
            <a:r>
              <a:rPr lang="en-US" b="0" u="sng" smtClean="0"/>
              <a:t>S</a:t>
            </a:r>
            <a:r>
              <a:rPr lang="en-US" b="0" smtClean="0"/>
              <a:t>imulation </a:t>
            </a:r>
            <a:r>
              <a:rPr lang="en-US" b="0" u="sng" smtClean="0"/>
              <a:t>P</a:t>
            </a:r>
            <a:r>
              <a:rPr lang="en-US" b="0" smtClean="0"/>
              <a:t>rogram with </a:t>
            </a:r>
            <a:r>
              <a:rPr lang="en-US" b="0" u="sng" smtClean="0"/>
              <a:t>I</a:t>
            </a:r>
            <a:r>
              <a:rPr lang="en-US" b="0" smtClean="0"/>
              <a:t>ntegrated </a:t>
            </a:r>
            <a:r>
              <a:rPr lang="en-US" b="0" u="sng" smtClean="0"/>
              <a:t>C</a:t>
            </a:r>
            <a:r>
              <a:rPr lang="en-US" b="0" smtClean="0"/>
              <a:t>ircuit </a:t>
            </a:r>
            <a:r>
              <a:rPr lang="en-US" b="0" u="sng" smtClean="0"/>
              <a:t>E</a:t>
            </a:r>
            <a:r>
              <a:rPr lang="en-US" b="0" smtClean="0"/>
              <a:t>mphasis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	or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 </a:t>
            </a:r>
            <a:r>
              <a:rPr lang="en-US" b="0" u="sng" smtClean="0"/>
              <a:t>S</a:t>
            </a:r>
            <a:r>
              <a:rPr lang="en-US" b="0" smtClean="0"/>
              <a:t>imulation </a:t>
            </a:r>
            <a:r>
              <a:rPr lang="en-US" b="0" u="sng" smtClean="0"/>
              <a:t>P</a:t>
            </a:r>
            <a:r>
              <a:rPr lang="en-US" b="0" smtClean="0"/>
              <a:t>rogram for the </a:t>
            </a:r>
            <a:r>
              <a:rPr lang="en-US" b="0" u="sng" smtClean="0"/>
              <a:t>I</a:t>
            </a:r>
            <a:r>
              <a:rPr lang="en-US" b="0" smtClean="0"/>
              <a:t>ntegrated </a:t>
            </a:r>
            <a:r>
              <a:rPr lang="en-US" b="0" u="sng" smtClean="0"/>
              <a:t>C</a:t>
            </a:r>
            <a:r>
              <a:rPr lang="en-US" b="0" smtClean="0"/>
              <a:t>ircuit </a:t>
            </a:r>
            <a:r>
              <a:rPr lang="en-US" b="0" u="sng" smtClean="0"/>
              <a:t>E</a:t>
            </a:r>
            <a:r>
              <a:rPr lang="en-US" b="0" smtClean="0"/>
              <a:t>nvironment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Developed by UC Berkeley in the late 1970’s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SPICE is an electric circuit simulator (R,L,C,V,I,…)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Its main contribution at the time was the ability to support transistor </a:t>
            </a:r>
            <a:r>
              <a:rPr lang="en-US" smtClean="0"/>
              <a:t>Models</a:t>
            </a: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Today…</a:t>
            </a:r>
            <a:br>
              <a:rPr lang="en-US" b="0" smtClean="0"/>
            </a:br>
            <a:r>
              <a:rPr lang="en-US" b="0" smtClean="0"/>
              <a:t> 	</a:t>
            </a:r>
            <a:br>
              <a:rPr lang="en-US" b="0" smtClean="0"/>
            </a:br>
            <a:r>
              <a:rPr lang="en-US" b="0" smtClean="0"/>
              <a:t> 	- Berkeley SPICE is </a:t>
            </a:r>
            <a:r>
              <a:rPr lang="en-US" b="0" u="sng" smtClean="0"/>
              <a:t>free</a:t>
            </a:r>
            <a:r>
              <a:rPr lang="en-US" b="0" smtClean="0"/>
              <a:t> for Unix/Linux.  It is a text based program. 	</a:t>
            </a:r>
            <a:br>
              <a:rPr lang="en-US" b="0" smtClean="0"/>
            </a:br>
            <a:r>
              <a:rPr lang="en-US" b="0" smtClean="0"/>
              <a:t> </a:t>
            </a:r>
            <a:br>
              <a:rPr lang="en-US" b="0" smtClean="0"/>
            </a:br>
            <a:r>
              <a:rPr lang="en-US" b="0" smtClean="0"/>
              <a:t> 	- CAD vendors take the free SPICE engine and add features like graphical entry and</a:t>
            </a:r>
            <a:br>
              <a:rPr lang="en-US" b="0" smtClean="0"/>
            </a:br>
            <a:r>
              <a:rPr lang="en-US" b="0" smtClean="0"/>
              <a:t> 	   additional components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- The CAD vendors then sell it for big money (Mentor, Synopsis, Cadence,…)</a:t>
            </a:r>
            <a:br>
              <a:rPr lang="en-US" b="0" smtClean="0"/>
            </a:br>
            <a:r>
              <a:rPr lang="en-US" b="0" smtClean="0"/>
              <a:t> </a:t>
            </a:r>
            <a:br>
              <a:rPr lang="en-US" b="0" smtClean="0"/>
            </a:br>
            <a:r>
              <a:rPr lang="en-US" b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smtClean="0"/>
              <a:t>SPICE Modeling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85850"/>
            <a:ext cx="8547100" cy="4648200"/>
          </a:xfrm>
        </p:spPr>
        <p:txBody>
          <a:bodyPr/>
          <a:lstStyle/>
          <a:p>
            <a:r>
              <a:rPr lang="en-US" smtClean="0"/>
              <a:t>SPICE Modeling</a:t>
            </a:r>
            <a:br>
              <a:rPr lang="en-US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How does SPICE work?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- for a given circuit, KCL and KVL equations can be written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- Just like in EE206, these equations can be solved using Matrix math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- SPICE does the same thing, except on the front-end it is able to take the entered circuit </a:t>
            </a:r>
            <a:br>
              <a:rPr lang="en-US" b="0" smtClean="0"/>
            </a:br>
            <a:r>
              <a:rPr lang="en-US" b="0" smtClean="0"/>
              <a:t> 	  and create the KCL/KVL equations for us</a:t>
            </a:r>
            <a:br>
              <a:rPr lang="en-US" b="0" smtClean="0"/>
            </a:br>
            <a:endParaRPr lang="en-US" b="0" smtClean="0"/>
          </a:p>
          <a:p>
            <a:pPr>
              <a:buFontTx/>
              <a:buNone/>
            </a:pPr>
            <a:r>
              <a:rPr lang="en-US" b="0" smtClean="0"/>
              <a:t> 	</a:t>
            </a:r>
            <a:br>
              <a:rPr lang="en-US" b="0" smtClean="0"/>
            </a:br>
            <a:r>
              <a:rPr lang="en-US" b="0" smtClean="0"/>
              <a:t> 							</a:t>
            </a:r>
            <a:br>
              <a:rPr lang="en-US" b="0" smtClean="0"/>
            </a:br>
            <a:r>
              <a:rPr lang="en-US" b="0" smtClean="0"/>
              <a:t> </a:t>
            </a:r>
            <a:br>
              <a:rPr lang="en-US" b="0" smtClean="0"/>
            </a:br>
            <a:r>
              <a:rPr lang="en-US" b="0" smtClean="0"/>
              <a:t>  </a:t>
            </a:r>
          </a:p>
        </p:txBody>
      </p:sp>
      <p:pic>
        <p:nvPicPr>
          <p:cNvPr id="5125" name="Picture 4" descr="spice_fl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3949700"/>
            <a:ext cx="80645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smtClean="0"/>
              <a:t>SPICE Modeling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85850"/>
            <a:ext cx="8547100" cy="4648200"/>
          </a:xfrm>
        </p:spPr>
        <p:txBody>
          <a:bodyPr/>
          <a:lstStyle/>
          <a:p>
            <a:r>
              <a:rPr lang="en-US" smtClean="0"/>
              <a:t>SPICE Modeling</a:t>
            </a:r>
            <a:br>
              <a:rPr lang="en-US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This can also be extended to AC analysis since the matrix math can handle Complex numbers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We can create Bode Plots by sweeping the frequency (i.e., running a simulation at each frequency)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endParaRPr lang="en-US" b="0" smtClean="0"/>
          </a:p>
          <a:p>
            <a:pPr>
              <a:buFontTx/>
              <a:buNone/>
            </a:pPr>
            <a:r>
              <a:rPr lang="en-US" b="0" smtClean="0"/>
              <a:t> 	</a:t>
            </a:r>
            <a:br>
              <a:rPr lang="en-US" b="0" smtClean="0"/>
            </a:br>
            <a:r>
              <a:rPr lang="en-US" b="0" smtClean="0"/>
              <a:t> 							</a:t>
            </a:r>
            <a:br>
              <a:rPr lang="en-US" b="0" smtClean="0"/>
            </a:br>
            <a:r>
              <a:rPr lang="en-US" b="0" smtClean="0"/>
              <a:t> </a:t>
            </a:r>
            <a:br>
              <a:rPr lang="en-US" b="0" smtClean="0"/>
            </a:br>
            <a:r>
              <a:rPr lang="en-US" b="0" smtClean="0"/>
              <a:t>  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SPICE can also perform transient simulations by performing numerical integration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endParaRPr lang="en-US" b="0" smtClean="0"/>
          </a:p>
        </p:txBody>
      </p:sp>
      <p:pic>
        <p:nvPicPr>
          <p:cNvPr id="6149" name="Picture 6" descr="spice_numerical_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2138" y="4508500"/>
            <a:ext cx="2987675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5" descr="spice_flow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2988" y="2600325"/>
            <a:ext cx="709612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smtClean="0"/>
              <a:t>SPICE Modeling</a:t>
            </a:r>
          </a:p>
        </p:txBody>
      </p:sp>
      <p:sp>
        <p:nvSpPr>
          <p:cNvPr id="7171" name="Rectangle 4"/>
          <p:cNvSpPr>
            <a:spLocks noGrp="1" noChangeArrowheads="1"/>
          </p:cNvSpPr>
          <p:nvPr>
            <p:ph idx="1"/>
          </p:nvPr>
        </p:nvSpPr>
        <p:spPr>
          <a:xfrm>
            <a:off x="381000" y="1085850"/>
            <a:ext cx="8547100" cy="4648200"/>
          </a:xfrm>
        </p:spPr>
        <p:txBody>
          <a:bodyPr/>
          <a:lstStyle/>
          <a:p>
            <a:r>
              <a:rPr lang="en-US" smtClean="0"/>
              <a:t>SPICE Modeling</a:t>
            </a:r>
            <a:br>
              <a:rPr lang="en-US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The source file for a SPICE simulation is called a </a:t>
            </a:r>
            <a:r>
              <a:rPr lang="en-US" smtClean="0"/>
              <a:t>DECK</a:t>
            </a:r>
            <a:br>
              <a:rPr lang="en-US" smtClean="0"/>
            </a:br>
            <a:r>
              <a:rPr lang="en-US" smtClean="0"/>
              <a:t>   </a:t>
            </a:r>
            <a:r>
              <a:rPr lang="en-US" sz="1200" b="0" smtClean="0"/>
              <a:t>(from the days of punch cards… what is a punch card?... I’m not that old…)</a:t>
            </a:r>
            <a:r>
              <a:rPr lang="en-US" sz="1200" smtClean="0"/>
              <a:t/>
            </a:r>
            <a:br>
              <a:rPr lang="en-US" sz="120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The DECK can be thought of as a text netlist of the circuit.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Even when using a graphical entry tool for the schematic, the first thing the tool does when you click</a:t>
            </a:r>
            <a:br>
              <a:rPr lang="en-US" b="0" smtClean="0"/>
            </a:br>
            <a:r>
              <a:rPr lang="en-US" b="0" smtClean="0"/>
              <a:t>  “simulate”, is create a text-based DECK that is plugged into the SPICE engine.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the first letter of a component instantiation in the DECK tells SPICE what the component is.  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devices are then followed by the net names they connect to followed by their parameters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endParaRPr lang="en-US" b="0" smtClean="0"/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971550" y="4365625"/>
            <a:ext cx="4932363" cy="1692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l">
              <a:spcBef>
                <a:spcPct val="50000"/>
              </a:spcBef>
            </a:pPr>
            <a:r>
              <a:rPr lang="en-US" sz="1200"/>
              <a:t>R1    n1   n2     VALUE=75 	* resistor</a:t>
            </a:r>
            <a:br>
              <a:rPr lang="en-US" sz="1200"/>
            </a:br>
            <a:r>
              <a:rPr lang="en-US" sz="1200"/>
              <a:t>L1     n2   n3     VALUE=1n 	* inductor </a:t>
            </a:r>
            <a:br>
              <a:rPr lang="en-US" sz="1200"/>
            </a:br>
            <a:r>
              <a:rPr lang="en-US" sz="1200"/>
              <a:t>C1    n3   n4     VALUE=1p 	* capacitor </a:t>
            </a:r>
            <a:br>
              <a:rPr lang="en-US" sz="1200"/>
            </a:br>
            <a:r>
              <a:rPr lang="en-US" sz="1200"/>
              <a:t/>
            </a:r>
            <a:br>
              <a:rPr lang="en-US" sz="1200"/>
            </a:br>
            <a:r>
              <a:rPr lang="en-US" sz="1200"/>
              <a:t>V1    n4   n5     DC=1v 		* DC voltage source </a:t>
            </a:r>
            <a:br>
              <a:rPr lang="en-US" sz="1200"/>
            </a:br>
            <a:r>
              <a:rPr lang="en-US" sz="1200"/>
              <a:t>I1     n5   n6     ACmag=1 		* AC current source</a:t>
            </a:r>
            <a:br>
              <a:rPr lang="en-US" sz="1200"/>
            </a:br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smtClean="0"/>
              <a:t>SPICE Modeling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85850"/>
            <a:ext cx="8547100" cy="4648200"/>
          </a:xfrm>
        </p:spPr>
        <p:txBody>
          <a:bodyPr/>
          <a:lstStyle/>
          <a:p>
            <a:r>
              <a:rPr lang="en-US" smtClean="0"/>
              <a:t>SPICE Modeling</a:t>
            </a:r>
            <a:br>
              <a:rPr lang="en-US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SPICE allows the use of </a:t>
            </a:r>
            <a:r>
              <a:rPr lang="en-US" smtClean="0"/>
              <a:t>MODELS</a:t>
            </a:r>
            <a:r>
              <a:rPr lang="en-US" b="0" smtClean="0"/>
              <a:t> to represent components with complex, non-linear responses </a:t>
            </a:r>
            <a:br>
              <a:rPr lang="en-US" b="0" smtClean="0"/>
            </a:br>
            <a:r>
              <a:rPr lang="en-US" b="0" smtClean="0"/>
              <a:t>  such as Diodes and Transistors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Models are present in their own file (starting with the .MODEL keyword)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A component is instantiated in the DECK, but then references the MODEL to describe its behavior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MOSFETS are denoted with an “M” as their first letter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endParaRPr lang="en-US" b="0" smtClean="0"/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719138" y="3752850"/>
            <a:ext cx="3313112" cy="1692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l">
              <a:spcBef>
                <a:spcPct val="50000"/>
              </a:spcBef>
            </a:pPr>
            <a:r>
              <a:rPr lang="en-US" sz="1200"/>
              <a:t>M1   D   G   S   B    </a:t>
            </a:r>
            <a:r>
              <a:rPr lang="en-US" sz="1200">
                <a:solidFill>
                  <a:srgbClr val="FF0000"/>
                </a:solidFill>
              </a:rPr>
              <a:t>NMOD</a:t>
            </a:r>
            <a:r>
              <a:rPr lang="en-US" sz="1200"/>
              <a:t>	   (L=1U  W=10U)</a:t>
            </a:r>
            <a:br>
              <a:rPr lang="en-US" sz="1200"/>
            </a:br>
            <a:endParaRPr lang="en-US" sz="1200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4572000" y="3752850"/>
            <a:ext cx="3313113" cy="1692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l">
              <a:spcBef>
                <a:spcPct val="50000"/>
              </a:spcBef>
            </a:pPr>
            <a:r>
              <a:rPr lang="en-US" sz="1200"/>
              <a:t>.MODEL    </a:t>
            </a:r>
            <a:r>
              <a:rPr lang="en-US" sz="1200">
                <a:solidFill>
                  <a:srgbClr val="FF0000"/>
                </a:solidFill>
              </a:rPr>
              <a:t>NMOD</a:t>
            </a:r>
            <a:r>
              <a:rPr lang="en-US" sz="1200"/>
              <a:t>    NMOS</a:t>
            </a:r>
            <a:br>
              <a:rPr lang="en-US" sz="1200"/>
            </a:br>
            <a:r>
              <a:rPr lang="en-US" sz="1200"/>
              <a:t>+ KP=40</a:t>
            </a:r>
            <a:br>
              <a:rPr lang="en-US" sz="1200"/>
            </a:br>
            <a:r>
              <a:rPr lang="en-US" sz="1200"/>
              <a:t>+ VT0=0.55</a:t>
            </a:r>
            <a:br>
              <a:rPr lang="en-US" sz="1200"/>
            </a:br>
            <a:r>
              <a:rPr lang="en-US" sz="1200"/>
              <a:t>+ GAMMA=0.34</a:t>
            </a:r>
            <a:br>
              <a:rPr lang="en-US" sz="1200"/>
            </a:br>
            <a:r>
              <a:rPr lang="en-US" sz="1200"/>
              <a:t>+ PHI=0.3</a:t>
            </a:r>
            <a:br>
              <a:rPr lang="en-US" sz="1200"/>
            </a:br>
            <a:r>
              <a:rPr lang="en-US" sz="1200"/>
              <a:t>+ LAMBDA=0.2</a:t>
            </a:r>
            <a:br>
              <a:rPr lang="en-US" sz="1200"/>
            </a:br>
            <a:r>
              <a:rPr lang="en-US" sz="1200"/>
              <a:t>      :</a:t>
            </a:r>
            <a:br>
              <a:rPr lang="en-US" sz="1200"/>
            </a:br>
            <a:r>
              <a:rPr lang="en-US" sz="1200"/>
              <a:t>      :</a:t>
            </a:r>
          </a:p>
        </p:txBody>
      </p:sp>
      <p:sp>
        <p:nvSpPr>
          <p:cNvPr id="8199" name="Line 6"/>
          <p:cNvSpPr>
            <a:spLocks noChangeShapeType="1"/>
          </p:cNvSpPr>
          <p:nvPr/>
        </p:nvSpPr>
        <p:spPr bwMode="auto">
          <a:xfrm flipV="1">
            <a:off x="900113" y="4113213"/>
            <a:ext cx="0" cy="1547812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287338" y="5661025"/>
            <a:ext cx="7207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>
              <a:spcBef>
                <a:spcPct val="50000"/>
              </a:spcBef>
            </a:pPr>
            <a:r>
              <a:rPr lang="en-US" sz="1200">
                <a:solidFill>
                  <a:srgbClr val="0033CC"/>
                </a:solidFill>
              </a:rPr>
              <a:t>MOSFET</a:t>
            </a:r>
          </a:p>
        </p:txBody>
      </p:sp>
      <p:sp>
        <p:nvSpPr>
          <p:cNvPr id="8201" name="Line 8"/>
          <p:cNvSpPr>
            <a:spLocks noChangeShapeType="1"/>
          </p:cNvSpPr>
          <p:nvPr/>
        </p:nvSpPr>
        <p:spPr bwMode="auto">
          <a:xfrm flipV="1">
            <a:off x="1547813" y="4113213"/>
            <a:ext cx="0" cy="1547812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202" name="Text Box 9"/>
          <p:cNvSpPr txBox="1">
            <a:spLocks noChangeArrowheads="1"/>
          </p:cNvSpPr>
          <p:nvPr/>
        </p:nvSpPr>
        <p:spPr bwMode="auto">
          <a:xfrm>
            <a:off x="1042988" y="5661025"/>
            <a:ext cx="9350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33CC"/>
                </a:solidFill>
              </a:rPr>
              <a:t>Terminal</a:t>
            </a:r>
            <a:br>
              <a:rPr lang="en-US" sz="1200">
                <a:solidFill>
                  <a:srgbClr val="0033CC"/>
                </a:solidFill>
              </a:rPr>
            </a:br>
            <a:r>
              <a:rPr lang="en-US" sz="1200">
                <a:solidFill>
                  <a:srgbClr val="0033CC"/>
                </a:solidFill>
              </a:rPr>
              <a:t>Connections</a:t>
            </a:r>
          </a:p>
        </p:txBody>
      </p:sp>
      <p:sp>
        <p:nvSpPr>
          <p:cNvPr id="8203" name="Line 10"/>
          <p:cNvSpPr>
            <a:spLocks noChangeShapeType="1"/>
          </p:cNvSpPr>
          <p:nvPr/>
        </p:nvSpPr>
        <p:spPr bwMode="auto">
          <a:xfrm flipV="1">
            <a:off x="1150938" y="4113213"/>
            <a:ext cx="828675" cy="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204" name="Line 11"/>
          <p:cNvSpPr>
            <a:spLocks noChangeShapeType="1"/>
          </p:cNvSpPr>
          <p:nvPr/>
        </p:nvSpPr>
        <p:spPr bwMode="auto">
          <a:xfrm flipV="1">
            <a:off x="2376488" y="4113213"/>
            <a:ext cx="0" cy="1547812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205" name="Text Box 12"/>
          <p:cNvSpPr txBox="1">
            <a:spLocks noChangeArrowheads="1"/>
          </p:cNvSpPr>
          <p:nvPr/>
        </p:nvSpPr>
        <p:spPr bwMode="auto">
          <a:xfrm>
            <a:off x="1979613" y="5661025"/>
            <a:ext cx="9350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33CC"/>
                </a:solidFill>
              </a:rPr>
              <a:t>Model</a:t>
            </a:r>
            <a:br>
              <a:rPr lang="en-US" sz="1200">
                <a:solidFill>
                  <a:srgbClr val="0033CC"/>
                </a:solidFill>
              </a:rPr>
            </a:br>
            <a:r>
              <a:rPr lang="en-US" sz="1200">
                <a:solidFill>
                  <a:srgbClr val="0033CC"/>
                </a:solidFill>
              </a:rPr>
              <a:t>Name</a:t>
            </a:r>
          </a:p>
        </p:txBody>
      </p:sp>
      <p:sp>
        <p:nvSpPr>
          <p:cNvPr id="8206" name="Line 13"/>
          <p:cNvSpPr>
            <a:spLocks noChangeShapeType="1"/>
          </p:cNvSpPr>
          <p:nvPr/>
        </p:nvSpPr>
        <p:spPr bwMode="auto">
          <a:xfrm flipV="1">
            <a:off x="3240088" y="4113213"/>
            <a:ext cx="0" cy="1547812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207" name="Text Box 14"/>
          <p:cNvSpPr txBox="1">
            <a:spLocks noChangeArrowheads="1"/>
          </p:cNvSpPr>
          <p:nvPr/>
        </p:nvSpPr>
        <p:spPr bwMode="auto">
          <a:xfrm>
            <a:off x="2843213" y="5661025"/>
            <a:ext cx="9350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33CC"/>
                </a:solidFill>
              </a:rPr>
              <a:t>Parameters</a:t>
            </a:r>
          </a:p>
        </p:txBody>
      </p:sp>
      <p:sp>
        <p:nvSpPr>
          <p:cNvPr id="8208" name="Text Box 15"/>
          <p:cNvSpPr txBox="1">
            <a:spLocks noChangeArrowheads="1"/>
          </p:cNvSpPr>
          <p:nvPr/>
        </p:nvSpPr>
        <p:spPr bwMode="auto">
          <a:xfrm>
            <a:off x="1763713" y="3500438"/>
            <a:ext cx="935037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ct val="50000"/>
              </a:spcBef>
            </a:pPr>
            <a:r>
              <a:rPr lang="en-US" sz="1200"/>
              <a:t>DECK</a:t>
            </a:r>
          </a:p>
        </p:txBody>
      </p:sp>
      <p:sp>
        <p:nvSpPr>
          <p:cNvPr id="8209" name="Text Box 16"/>
          <p:cNvSpPr txBox="1">
            <a:spLocks noChangeArrowheads="1"/>
          </p:cNvSpPr>
          <p:nvPr/>
        </p:nvSpPr>
        <p:spPr bwMode="auto">
          <a:xfrm>
            <a:off x="5759450" y="3500438"/>
            <a:ext cx="935038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ct val="50000"/>
              </a:spcBef>
            </a:pPr>
            <a:r>
              <a:rPr lang="en-US" sz="1200"/>
              <a:t>MODEL</a:t>
            </a:r>
          </a:p>
        </p:txBody>
      </p:sp>
      <p:sp>
        <p:nvSpPr>
          <p:cNvPr id="8210" name="Line 17"/>
          <p:cNvSpPr>
            <a:spLocks noChangeShapeType="1"/>
          </p:cNvSpPr>
          <p:nvPr/>
        </p:nvSpPr>
        <p:spPr bwMode="auto">
          <a:xfrm flipH="1" flipV="1">
            <a:off x="5832475" y="4113213"/>
            <a:ext cx="1116013" cy="1476375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211" name="Text Box 18"/>
          <p:cNvSpPr txBox="1">
            <a:spLocks noChangeArrowheads="1"/>
          </p:cNvSpPr>
          <p:nvPr/>
        </p:nvSpPr>
        <p:spPr bwMode="auto">
          <a:xfrm>
            <a:off x="6551613" y="5589588"/>
            <a:ext cx="935037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33CC"/>
                </a:solidFill>
              </a:rPr>
              <a:t>Model</a:t>
            </a:r>
            <a:br>
              <a:rPr lang="en-US" sz="1200">
                <a:solidFill>
                  <a:srgbClr val="0033CC"/>
                </a:solidFill>
              </a:rPr>
            </a:br>
            <a:r>
              <a:rPr lang="en-US" sz="1200">
                <a:solidFill>
                  <a:srgbClr val="0033CC"/>
                </a:solidFill>
              </a:rPr>
              <a:t>Name</a:t>
            </a:r>
          </a:p>
        </p:txBody>
      </p:sp>
      <p:sp>
        <p:nvSpPr>
          <p:cNvPr id="8212" name="Line 19"/>
          <p:cNvSpPr>
            <a:spLocks noChangeShapeType="1"/>
          </p:cNvSpPr>
          <p:nvPr/>
        </p:nvSpPr>
        <p:spPr bwMode="auto">
          <a:xfrm flipH="1" flipV="1">
            <a:off x="5364163" y="4941888"/>
            <a:ext cx="539750" cy="611187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213" name="Text Box 20"/>
          <p:cNvSpPr txBox="1">
            <a:spLocks noChangeArrowheads="1"/>
          </p:cNvSpPr>
          <p:nvPr/>
        </p:nvSpPr>
        <p:spPr bwMode="auto">
          <a:xfrm>
            <a:off x="5543550" y="5589588"/>
            <a:ext cx="93503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33CC"/>
                </a:solidFill>
              </a:rPr>
              <a:t>Device </a:t>
            </a:r>
            <a:br>
              <a:rPr lang="en-US" sz="1200">
                <a:solidFill>
                  <a:srgbClr val="0033CC"/>
                </a:solidFill>
              </a:rPr>
            </a:br>
            <a:r>
              <a:rPr lang="en-US" sz="1200">
                <a:solidFill>
                  <a:srgbClr val="0033CC"/>
                </a:solidFill>
              </a:rPr>
              <a:t>Parameters</a:t>
            </a:r>
          </a:p>
        </p:txBody>
      </p:sp>
      <p:sp>
        <p:nvSpPr>
          <p:cNvPr id="8214" name="Line 21"/>
          <p:cNvSpPr>
            <a:spLocks noChangeShapeType="1"/>
          </p:cNvSpPr>
          <p:nvPr/>
        </p:nvSpPr>
        <p:spPr bwMode="auto">
          <a:xfrm flipH="1" flipV="1">
            <a:off x="6335713" y="4076700"/>
            <a:ext cx="1476375" cy="1476375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215" name="Text Box 22"/>
          <p:cNvSpPr txBox="1">
            <a:spLocks noChangeArrowheads="1"/>
          </p:cNvSpPr>
          <p:nvPr/>
        </p:nvSpPr>
        <p:spPr bwMode="auto">
          <a:xfrm>
            <a:off x="7632700" y="5589588"/>
            <a:ext cx="93503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33CC"/>
                </a:solidFill>
              </a:rPr>
              <a:t>Model Type</a:t>
            </a:r>
            <a:br>
              <a:rPr lang="en-US" sz="1200">
                <a:solidFill>
                  <a:srgbClr val="0033CC"/>
                </a:solidFill>
              </a:rPr>
            </a:br>
            <a:r>
              <a:rPr lang="en-US" sz="1200">
                <a:solidFill>
                  <a:srgbClr val="0033CC"/>
                </a:solidFill>
              </a:rPr>
              <a:t>(NMOS or PMOS)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smtClean="0"/>
              <a:t>SPICE Modeling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85850"/>
            <a:ext cx="8547100" cy="4648200"/>
          </a:xfrm>
        </p:spPr>
        <p:txBody>
          <a:bodyPr/>
          <a:lstStyle/>
          <a:p>
            <a:r>
              <a:rPr lang="en-US" dirty="0" smtClean="0"/>
              <a:t>SPICE Modeling (Level 1)</a:t>
            </a:r>
            <a:br>
              <a:rPr lang="en-US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- There are different </a:t>
            </a:r>
            <a:r>
              <a:rPr lang="en-US" b="0" i="1" dirty="0" smtClean="0"/>
              <a:t>levels</a:t>
            </a:r>
            <a:r>
              <a:rPr lang="en-US" b="0" dirty="0" smtClean="0"/>
              <a:t> of accuracy and complexity that a model can have.  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- We give these different types of models the description of </a:t>
            </a:r>
            <a:r>
              <a:rPr lang="en-US" b="0" i="1" dirty="0" smtClean="0"/>
              <a:t>Level</a:t>
            </a:r>
            <a:r>
              <a:rPr lang="en-US" b="0" dirty="0" smtClean="0"/>
              <a:t> (i.e., Level 1 model, Level 2 model..)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- Increasing model accuracy increases simulation time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- Let’s start by looking at the simplest model for a MOSFET, </a:t>
            </a:r>
            <a:r>
              <a:rPr lang="en-US" dirty="0" smtClean="0"/>
              <a:t>Level 1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 					- Level 1 uses the basic IV equations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 					- it also includes:	</a:t>
            </a:r>
            <a:br>
              <a:rPr lang="en-US" b="0" dirty="0" smtClean="0"/>
            </a:br>
            <a:r>
              <a:rPr lang="en-US" b="0" dirty="0" smtClean="0"/>
              <a:t> 						</a:t>
            </a:r>
            <a:br>
              <a:rPr lang="en-US" b="0" dirty="0" smtClean="0"/>
            </a:br>
            <a:r>
              <a:rPr lang="en-US" b="0" dirty="0" smtClean="0"/>
              <a:t> 						1) Resistance of Source &amp; Drain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 						2) Capacitance (bias dependant)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 						3) Reverse-Bias behavior of  							    Junction Diodes 				</a:t>
            </a:r>
            <a:br>
              <a:rPr lang="en-US" b="0" dirty="0" smtClean="0"/>
            </a:br>
            <a:r>
              <a:rPr lang="en-US" b="0" dirty="0" smtClean="0"/>
              <a:t> 							</a:t>
            </a:r>
            <a:br>
              <a:rPr lang="en-US" b="0" dirty="0" smtClean="0"/>
            </a:br>
            <a:endParaRPr lang="en-US" b="0" dirty="0" smtClean="0"/>
          </a:p>
        </p:txBody>
      </p:sp>
      <p:pic>
        <p:nvPicPr>
          <p:cNvPr id="9221" name="Picture 23" descr="kan60539_0401"/>
          <p:cNvPicPr>
            <a:picLocks noChangeAspect="1" noChangeArrowheads="1"/>
          </p:cNvPicPr>
          <p:nvPr/>
        </p:nvPicPr>
        <p:blipFill>
          <a:blip r:embed="rId3" cstate="print"/>
          <a:srcRect t="2986"/>
          <a:stretch>
            <a:fillRect/>
          </a:stretch>
        </p:blipFill>
        <p:spPr bwMode="auto">
          <a:xfrm>
            <a:off x="1150938" y="3284538"/>
            <a:ext cx="3689350" cy="265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smtClean="0"/>
              <a:t>SPICE Modeling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85850"/>
            <a:ext cx="8547100" cy="4648200"/>
          </a:xfrm>
        </p:spPr>
        <p:txBody>
          <a:bodyPr/>
          <a:lstStyle/>
          <a:p>
            <a:r>
              <a:rPr lang="en-US" smtClean="0"/>
              <a:t>SPICE Modeling (Level 1)</a:t>
            </a:r>
            <a:br>
              <a:rPr lang="en-US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parameters can exist in the Model file.  However, we can pass in parameters (i.e., override) the</a:t>
            </a:r>
            <a:br>
              <a:rPr lang="en-US" b="0" smtClean="0"/>
            </a:br>
            <a:r>
              <a:rPr lang="en-US" b="0" smtClean="0"/>
              <a:t>  parameters by putting them in the Deck instantiation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- there are different types of parameters for the model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“Design Parameters”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- these parameters are under the designer’s control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- these </a:t>
            </a:r>
            <a:r>
              <a:rPr lang="en-US" b="0" i="1" smtClean="0"/>
              <a:t>sometimes</a:t>
            </a:r>
            <a:r>
              <a:rPr lang="en-US" b="0" smtClean="0"/>
              <a:t> have default values, but if we are doing design, this is what we change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</a:t>
            </a:r>
            <a:r>
              <a:rPr lang="en-US" b="0" u="sng" smtClean="0"/>
              <a:t>Parameter</a:t>
            </a:r>
            <a:r>
              <a:rPr lang="en-US" b="0" smtClean="0"/>
              <a:t>		</a:t>
            </a:r>
            <a:r>
              <a:rPr lang="en-US" b="0" u="sng" smtClean="0"/>
              <a:t>Description</a:t>
            </a:r>
            <a:r>
              <a:rPr lang="en-US" b="0" smtClean="0"/>
              <a:t> 	</a:t>
            </a:r>
            <a:br>
              <a:rPr lang="en-US" b="0" smtClean="0"/>
            </a:br>
            <a:r>
              <a:rPr lang="en-US" b="0" smtClean="0"/>
              <a:t> 	      L		length of channel (drawn)</a:t>
            </a:r>
            <a:br>
              <a:rPr lang="en-US" b="0" smtClean="0"/>
            </a:br>
            <a:r>
              <a:rPr lang="en-US" b="0" smtClean="0"/>
              <a:t> 	     W		width of channel</a:t>
            </a:r>
            <a:br>
              <a:rPr lang="en-US" b="0" smtClean="0"/>
            </a:br>
            <a:r>
              <a:rPr lang="en-US" b="0" smtClean="0"/>
              <a:t> 	     AS / AD		area of Source/Drain</a:t>
            </a:r>
            <a:br>
              <a:rPr lang="en-US" b="0" smtClean="0"/>
            </a:br>
            <a:r>
              <a:rPr lang="en-US" b="0" smtClean="0"/>
              <a:t> 	     PS / PD		perimeter of Source/Drain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							</a:t>
            </a:r>
            <a:br>
              <a:rPr lang="en-US" b="0" smtClean="0"/>
            </a:br>
            <a:r>
              <a:rPr lang="en-US" b="0" smtClean="0"/>
              <a:t> 							</a:t>
            </a:r>
            <a:br>
              <a:rPr lang="en-US" b="0" smtClean="0"/>
            </a:br>
            <a:endParaRPr lang="en-US" b="0" smtClean="0"/>
          </a:p>
        </p:txBody>
      </p:sp>
      <p:pic>
        <p:nvPicPr>
          <p:cNvPr id="10245" name="Picture 5" descr="kan60539_ex0401"/>
          <p:cNvPicPr>
            <a:picLocks noChangeAspect="1" noChangeArrowheads="1"/>
          </p:cNvPicPr>
          <p:nvPr/>
        </p:nvPicPr>
        <p:blipFill>
          <a:blip r:embed="rId3" cstate="print"/>
          <a:srcRect t="4636"/>
          <a:stretch>
            <a:fillRect/>
          </a:stretch>
        </p:blipFill>
        <p:spPr bwMode="auto">
          <a:xfrm>
            <a:off x="5670550" y="4113213"/>
            <a:ext cx="3294063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smtClean="0"/>
              <a:t>SPICE Modeling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idx="1"/>
          </p:nvPr>
        </p:nvSpPr>
        <p:spPr>
          <a:xfrm>
            <a:off x="381000" y="1085850"/>
            <a:ext cx="8547100" cy="4648200"/>
          </a:xfrm>
        </p:spPr>
        <p:txBody>
          <a:bodyPr/>
          <a:lstStyle/>
          <a:p>
            <a:r>
              <a:rPr lang="en-US" smtClean="0"/>
              <a:t>SPICE Modeling (Level 1)</a:t>
            </a:r>
            <a:br>
              <a:rPr lang="en-US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“Electrical Parameters”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- there are 5 parameters that fully characterize the base model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- these will have default values in the model based on the fab process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- we can overwrite these from the DECK if we want to perform sensitivity analysis</a:t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</a:t>
            </a:r>
            <a:r>
              <a:rPr lang="en-US" b="0" u="sng" smtClean="0"/>
              <a:t>Parameter</a:t>
            </a:r>
            <a:r>
              <a:rPr lang="en-US" b="0" smtClean="0"/>
              <a:t>		</a:t>
            </a:r>
            <a:r>
              <a:rPr lang="en-US" b="0" u="sng" smtClean="0"/>
              <a:t>Description</a:t>
            </a:r>
            <a:r>
              <a:rPr lang="en-US" b="0" smtClean="0"/>
              <a:t> 	</a:t>
            </a:r>
            <a:br>
              <a:rPr lang="en-US" b="0" smtClean="0"/>
            </a:br>
            <a:r>
              <a:rPr lang="en-US" b="0" smtClean="0"/>
              <a:t> 	KP		</a:t>
            </a:r>
            <a:r>
              <a:rPr lang="en-US" b="0" i="1" smtClean="0"/>
              <a:t>k’</a:t>
            </a:r>
            <a:r>
              <a:rPr lang="en-US" b="0" smtClean="0"/>
              <a:t>, transconductance</a:t>
            </a:r>
            <a:br>
              <a:rPr lang="en-US" b="0" smtClean="0"/>
            </a:br>
            <a:r>
              <a:rPr lang="en-US" b="0" smtClean="0"/>
              <a:t> 	VTO		</a:t>
            </a:r>
            <a:r>
              <a:rPr lang="en-US" b="0" i="1" smtClean="0"/>
              <a:t>V</a:t>
            </a:r>
            <a:r>
              <a:rPr lang="en-US" b="0" i="1" baseline="-25000" smtClean="0"/>
              <a:t>T0</a:t>
            </a:r>
            <a:r>
              <a:rPr lang="en-US" b="0" smtClean="0"/>
              <a:t>, zero substrate bias threshold</a:t>
            </a:r>
            <a:br>
              <a:rPr lang="en-US" b="0" smtClean="0"/>
            </a:br>
            <a:r>
              <a:rPr lang="en-US" b="0" smtClean="0"/>
              <a:t> 	GAMMA		</a:t>
            </a:r>
            <a:r>
              <a:rPr lang="el-GR" b="0" i="1" smtClean="0">
                <a:cs typeface="Arial" charset="0"/>
              </a:rPr>
              <a:t>γ</a:t>
            </a:r>
            <a:r>
              <a:rPr lang="en-US" b="0" smtClean="0">
                <a:cs typeface="Arial" charset="0"/>
              </a:rPr>
              <a:t>, substrate-bias coefficient </a:t>
            </a:r>
            <a:r>
              <a:rPr lang="en-US" b="0" smtClean="0"/>
              <a:t/>
            </a:r>
            <a:br>
              <a:rPr lang="en-US" b="0" smtClean="0"/>
            </a:br>
            <a:r>
              <a:rPr lang="en-US" b="0" smtClean="0"/>
              <a:t> 	PHI		|</a:t>
            </a:r>
            <a:r>
              <a:rPr lang="en-US" b="0" i="1" smtClean="0"/>
              <a:t>2</a:t>
            </a:r>
            <a:r>
              <a:rPr lang="en-US" b="0" i="1" smtClean="0">
                <a:sym typeface="Symbol" pitchFamily="18" charset="2"/>
              </a:rPr>
              <a:t></a:t>
            </a:r>
            <a:r>
              <a:rPr lang="en-US" b="0" i="1" baseline="-25000" smtClean="0">
                <a:sym typeface="Symbol" pitchFamily="18" charset="2"/>
              </a:rPr>
              <a:t>F</a:t>
            </a:r>
            <a:r>
              <a:rPr lang="en-US" b="0" smtClean="0">
                <a:sym typeface="Symbol" pitchFamily="18" charset="2"/>
              </a:rPr>
              <a:t>|, </a:t>
            </a:r>
            <a:r>
              <a:rPr lang="en-US" b="0" smtClean="0"/>
              <a:t>surface potential</a:t>
            </a:r>
            <a:br>
              <a:rPr lang="en-US" b="0" smtClean="0"/>
            </a:br>
            <a:r>
              <a:rPr lang="en-US" b="0" smtClean="0"/>
              <a:t> 	LAMBDA 		</a:t>
            </a:r>
            <a:r>
              <a:rPr lang="el-GR" b="0" i="1" smtClean="0">
                <a:cs typeface="Arial" charset="0"/>
              </a:rPr>
              <a:t>λ</a:t>
            </a:r>
            <a:r>
              <a:rPr lang="en-US" b="0" smtClean="0">
                <a:cs typeface="Arial" charset="0"/>
              </a:rPr>
              <a:t>, channel length modulation coefficient </a:t>
            </a:r>
            <a:r>
              <a:rPr lang="en-US" b="0" smtClean="0"/>
              <a:t>						</a:t>
            </a:r>
            <a:br>
              <a:rPr lang="en-US" b="0" smtClean="0"/>
            </a:br>
            <a:r>
              <a:rPr lang="en-US" b="0" smtClean="0"/>
              <a:t> 							</a:t>
            </a:r>
            <a:br>
              <a:rPr lang="en-US" b="0" smtClean="0"/>
            </a:br>
            <a:endParaRPr lang="en-US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E414_Theme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MSU_Lecture_EE414</Template>
  <TotalTime>18247</TotalTime>
  <Words>140</Words>
  <Application>Microsoft Office PowerPoint</Application>
  <PresentationFormat>On-screen Show (4:3)</PresentationFormat>
  <Paragraphs>66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EE414_Theme</vt:lpstr>
      <vt:lpstr>EELE 414 – Introduction to VLSI Design</vt:lpstr>
      <vt:lpstr>SPICE Modeling</vt:lpstr>
      <vt:lpstr>SPICE Modeling</vt:lpstr>
      <vt:lpstr>SPICE Modeling</vt:lpstr>
      <vt:lpstr>SPICE Modeling</vt:lpstr>
      <vt:lpstr>SPICE Modeling</vt:lpstr>
      <vt:lpstr>SPICE Modeling</vt:lpstr>
      <vt:lpstr>SPICE Modeling</vt:lpstr>
      <vt:lpstr>SPICE Modeling</vt:lpstr>
      <vt:lpstr>SPICE Modeling</vt:lpstr>
      <vt:lpstr>SPICE Modeling</vt:lpstr>
      <vt:lpstr>SPICE Modeling</vt:lpstr>
      <vt:lpstr>SPICE Modeling</vt:lpstr>
      <vt:lpstr>SPICE Modeling</vt:lpstr>
      <vt:lpstr>SPICE Modeling</vt:lpstr>
    </vt:vector>
  </TitlesOfParts>
  <Company>Montana State University - ECE Dept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EE414 Lecture Notes (electronic)</dc:title>
  <dc:creator>Prof. Brock J. LaMeres</dc:creator>
  <cp:lastModifiedBy>Brock J. LaMeres</cp:lastModifiedBy>
  <cp:revision>686</cp:revision>
  <dcterms:created xsi:type="dcterms:W3CDTF">2003-07-30T21:17:08Z</dcterms:created>
  <dcterms:modified xsi:type="dcterms:W3CDTF">2011-08-30T15:24:58Z</dcterms:modified>
</cp:coreProperties>
</file>