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8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CC"/>
    <a:srgbClr val="0066FF"/>
    <a:srgbClr val="3366FF"/>
    <a:srgbClr val="FFCC66"/>
    <a:srgbClr val="FF9900"/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 autoAdjust="0"/>
    <p:restoredTop sz="86435" autoAdjust="0"/>
  </p:normalViewPr>
  <p:slideViewPr>
    <p:cSldViewPr>
      <p:cViewPr varScale="1">
        <p:scale>
          <a:sx n="129" d="100"/>
          <a:sy n="129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68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fld id="{0CA60A31-3AB5-40A8-AF22-748C152FDE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999D9730-3BC4-4C07-BCF2-0F8F7E2C04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D6D98-ED86-457C-A274-E790B8E11646}" type="slidenum">
              <a:rPr lang="en-US"/>
              <a:pPr/>
              <a:t>1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D6B79C-B92A-470E-89B0-F00660D4F3DB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F1BBC-0A2B-4958-BC3E-48802D3A15A6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B66E5-746B-492F-9B73-0152D83138EA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5441B-B037-4C22-B26E-D114FB449328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632A3-415C-43E7-A283-4BE7A80D1A49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47DDF-249F-4281-A270-34FE50B72B05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058EA-0A50-41B7-8B11-FAF6A051CE1F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DCA25-EC95-4E5A-9278-BB127A9F92B9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2B596-2D6A-47EE-91C6-4D3968CC630A}" type="slidenum">
              <a:rPr lang="en-US"/>
              <a:pPr/>
              <a:t>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90097-064D-441E-B529-891607670F2D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D1142-550E-4260-9564-0047680F7452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48505-43A7-4F68-AD84-1701411B52B1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742BB-8BB1-44CC-9EBD-46920DDBC171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9F4FF-B035-4B41-9D05-2698FE9DA142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2454246" y="6386553"/>
            <a:ext cx="4221165" cy="29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EELE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414 – Introduction to VLSI Design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46988" y="6277014"/>
            <a:ext cx="1424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Module #3</a:t>
            </a:r>
            <a:br>
              <a:rPr lang="en-US" sz="1200" b="1" dirty="0" smtClean="0"/>
            </a:br>
            <a:r>
              <a:rPr lang="en-US" sz="1200" b="1" dirty="0" smtClean="0"/>
              <a:t>Page </a:t>
            </a:r>
            <a:fld id="{2AD30855-172B-4C1E-BE95-43C6AEC3B09C}" type="slidenum">
              <a:rPr lang="en-US" sz="1200" b="1" smtClean="0"/>
              <a:pPr algn="r"/>
              <a:t>‹#›</a:t>
            </a:fld>
            <a:endParaRPr lang="en-US" sz="1200" b="1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r>
              <a:rPr lang="en-US" b="1" dirty="0" smtClean="0"/>
              <a:t>EELE </a:t>
            </a:r>
            <a:r>
              <a:rPr lang="en-US" b="1" dirty="0"/>
              <a:t>414 – Introduction to VLSI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4699000"/>
          </a:xfrm>
        </p:spPr>
        <p:txBody>
          <a:bodyPr/>
          <a:lstStyle/>
          <a:p>
            <a:pPr marL="381000" indent="-381000" algn="ctr">
              <a:buFontTx/>
              <a:buNone/>
            </a:pPr>
            <a:r>
              <a:rPr lang="en-US" sz="2200" dirty="0" smtClean="0"/>
              <a:t>Module #3 – SPICE Modeling</a:t>
            </a:r>
            <a:endParaRPr lang="en-US" sz="2200" dirty="0"/>
          </a:p>
          <a:p>
            <a:pPr marL="381000" indent="-381000">
              <a:buFontTx/>
              <a:buNone/>
            </a:pPr>
            <a:endParaRPr lang="en-US" sz="2200" dirty="0"/>
          </a:p>
          <a:p>
            <a:pPr marL="381000" indent="-381000"/>
            <a:r>
              <a:rPr lang="en-US" sz="1600" dirty="0"/>
              <a:t>Agenda</a:t>
            </a:r>
            <a:br>
              <a:rPr lang="en-US" sz="1600" dirty="0"/>
            </a:br>
            <a:endParaRPr lang="en-US" sz="1600" dirty="0"/>
          </a:p>
          <a:p>
            <a:pPr marL="1219200" lvl="2" indent="-304800">
              <a:buFontTx/>
              <a:buAutoNum type="arabicPeriod"/>
            </a:pPr>
            <a:r>
              <a:rPr lang="en-US" sz="1400" dirty="0" smtClean="0"/>
              <a:t>SPICE Modeling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200" dirty="0"/>
          </a:p>
          <a:p>
            <a:pPr marL="1219200" lvl="2" indent="-304800">
              <a:buFontTx/>
              <a:buAutoNum type="arabicPeriod"/>
            </a:pPr>
            <a:endParaRPr lang="en-US" sz="1200" dirty="0"/>
          </a:p>
          <a:p>
            <a:pPr marL="381000" indent="-381000"/>
            <a:r>
              <a:rPr lang="en-US" sz="1600" dirty="0" smtClean="0"/>
              <a:t>Announcements</a:t>
            </a:r>
            <a:endParaRPr lang="en-US" sz="1600" dirty="0"/>
          </a:p>
          <a:p>
            <a:pPr marL="381000" indent="-381000"/>
            <a:endParaRPr lang="en-US" sz="1600" dirty="0"/>
          </a:p>
          <a:p>
            <a:pPr marL="1219200" lvl="2" indent="-304800">
              <a:buFontTx/>
              <a:buAutoNum type="arabicPeriod"/>
            </a:pPr>
            <a:r>
              <a:rPr lang="en-US" sz="1400" dirty="0" smtClean="0"/>
              <a:t>Read Chapter 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763000" cy="4648200"/>
          </a:xfrm>
        </p:spPr>
        <p:txBody>
          <a:bodyPr/>
          <a:lstStyle/>
          <a:p>
            <a:r>
              <a:rPr lang="en-US" smtClean="0"/>
              <a:t>SPICE Modeling (Level 1)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“Physical Parameters”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there are parameters that describe the shape and material properties of the device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</a:t>
            </a:r>
            <a:r>
              <a:rPr lang="en-US" b="0" u="sng" smtClean="0"/>
              <a:t>Parameter</a:t>
            </a:r>
            <a:r>
              <a:rPr lang="en-US" b="0" smtClean="0"/>
              <a:t>		</a:t>
            </a:r>
            <a:r>
              <a:rPr lang="en-US" b="0" u="sng" smtClean="0"/>
              <a:t>Description</a:t>
            </a: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U0		</a:t>
            </a:r>
            <a:r>
              <a:rPr lang="en-US" b="0" i="1" smtClean="0"/>
              <a:t>u</a:t>
            </a:r>
            <a:r>
              <a:rPr lang="en-US" b="0" i="1" baseline="-25000" smtClean="0"/>
              <a:t>n</a:t>
            </a:r>
            <a:r>
              <a:rPr lang="en-US" b="0" smtClean="0"/>
              <a:t>, electron mobility</a:t>
            </a:r>
            <a:br>
              <a:rPr lang="en-US" b="0" smtClean="0"/>
            </a:br>
            <a:r>
              <a:rPr lang="en-US" b="0" smtClean="0"/>
              <a:t> 	TOX		t</a:t>
            </a:r>
            <a:r>
              <a:rPr lang="en-US" b="0" baseline="-25000" smtClean="0"/>
              <a:t>ox</a:t>
            </a:r>
            <a:r>
              <a:rPr lang="en-US" b="0" smtClean="0"/>
              <a:t>, oxide thickness</a:t>
            </a:r>
            <a:br>
              <a:rPr lang="en-US" b="0" smtClean="0"/>
            </a:br>
            <a:r>
              <a:rPr lang="en-US" b="0" smtClean="0"/>
              <a:t> 	NSUB		</a:t>
            </a:r>
            <a:r>
              <a:rPr lang="en-US" b="0" i="1" smtClean="0">
                <a:cs typeface="Arial" charset="0"/>
              </a:rPr>
              <a:t>N</a:t>
            </a:r>
            <a:r>
              <a:rPr lang="en-US" b="0" i="1" baseline="-25000" smtClean="0">
                <a:cs typeface="Arial" charset="0"/>
              </a:rPr>
              <a:t>A</a:t>
            </a:r>
            <a:r>
              <a:rPr lang="en-US" b="0" smtClean="0">
                <a:cs typeface="Arial" charset="0"/>
              </a:rPr>
              <a:t>, doping concentration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LD		</a:t>
            </a:r>
            <a:r>
              <a:rPr lang="en-US" b="0" i="1" smtClean="0"/>
              <a:t>L</a:t>
            </a:r>
            <a:r>
              <a:rPr lang="en-US" b="0" i="1" baseline="-25000" smtClean="0"/>
              <a:t>D</a:t>
            </a:r>
            <a:r>
              <a:rPr lang="en-US" b="0" smtClean="0">
                <a:sym typeface="Symbol" pitchFamily="18" charset="2"/>
              </a:rPr>
              <a:t>, </a:t>
            </a:r>
            <a:r>
              <a:rPr lang="en-US" b="0" smtClean="0"/>
              <a:t>lateral diffusion</a:t>
            </a:r>
            <a:br>
              <a:rPr lang="en-US" b="0" smtClean="0"/>
            </a:br>
            <a:r>
              <a:rPr lang="en-US" b="0" smtClean="0"/>
              <a:t>		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r>
              <a:rPr lang="en-US" b="0" smtClean="0"/>
              <a:t> 	- notice that these parameters are redundant with the Electrical parameters since these </a:t>
            </a:r>
            <a:br>
              <a:rPr lang="en-US" b="0" smtClean="0"/>
            </a:br>
            <a:r>
              <a:rPr lang="en-US" b="0" smtClean="0"/>
              <a:t> 	  quantities are used to calculate </a:t>
            </a:r>
            <a:r>
              <a:rPr lang="en-US" b="0" i="1" smtClean="0"/>
              <a:t>k’,</a:t>
            </a:r>
            <a:r>
              <a:rPr lang="en-US" b="0" smtClean="0"/>
              <a:t> </a:t>
            </a:r>
            <a:r>
              <a:rPr lang="en-US" b="0" i="1" smtClean="0"/>
              <a:t>V</a:t>
            </a:r>
            <a:r>
              <a:rPr lang="en-US" b="0" i="1" baseline="-25000" smtClean="0"/>
              <a:t>T0</a:t>
            </a:r>
            <a:r>
              <a:rPr lang="en-US" b="0" i="1" smtClean="0"/>
              <a:t>, </a:t>
            </a:r>
            <a:r>
              <a:rPr lang="en-US" b="0" i="1" baseline="-25000" smtClean="0"/>
              <a:t> </a:t>
            </a:r>
            <a:r>
              <a:rPr lang="el-GR" b="0" i="1" smtClean="0">
                <a:cs typeface="Arial" charset="0"/>
              </a:rPr>
              <a:t>γ</a:t>
            </a:r>
            <a:r>
              <a:rPr lang="en-US" b="0" smtClean="0">
                <a:cs typeface="Arial" charset="0"/>
              </a:rPr>
              <a:t>, </a:t>
            </a:r>
            <a:r>
              <a:rPr lang="en-US" b="0" smtClean="0"/>
              <a:t>|</a:t>
            </a:r>
            <a:r>
              <a:rPr lang="en-US" b="0" i="1" smtClean="0"/>
              <a:t>2</a:t>
            </a:r>
            <a:r>
              <a:rPr lang="en-US" b="0" i="1" smtClean="0">
                <a:sym typeface="Symbol" pitchFamily="18" charset="2"/>
              </a:rPr>
              <a:t></a:t>
            </a:r>
            <a:r>
              <a:rPr lang="en-US" b="0" i="1" baseline="-25000" smtClean="0">
                <a:sym typeface="Symbol" pitchFamily="18" charset="2"/>
              </a:rPr>
              <a:t>F</a:t>
            </a:r>
            <a:r>
              <a:rPr lang="en-US" b="0" smtClean="0">
                <a:sym typeface="Symbol" pitchFamily="18" charset="2"/>
              </a:rPr>
              <a:t>|, and </a:t>
            </a:r>
            <a:r>
              <a:rPr lang="el-GR" b="0" i="1" smtClean="0">
                <a:cs typeface="Arial" charset="0"/>
              </a:rPr>
              <a:t>λ</a:t>
            </a:r>
            <a:r>
              <a:rPr lang="en-US" b="0" i="1" smtClean="0">
                <a:cs typeface="Arial" charset="0"/>
              </a:rPr>
              <a:t/>
            </a:r>
            <a:br>
              <a:rPr lang="en-US" b="0" i="1" smtClean="0">
                <a:cs typeface="Arial" charset="0"/>
              </a:rPr>
            </a:br>
            <a:r>
              <a:rPr lang="en-US" b="0" i="1" smtClean="0">
                <a:cs typeface="Arial" charset="0"/>
              </a:rPr>
              <a:t/>
            </a:r>
            <a:br>
              <a:rPr lang="en-US" b="0" i="1" smtClean="0">
                <a:cs typeface="Arial" charset="0"/>
              </a:rPr>
            </a:br>
            <a:r>
              <a:rPr lang="en-US" b="0" i="1" smtClean="0">
                <a:cs typeface="Arial" charset="0"/>
              </a:rPr>
              <a:t> 	</a:t>
            </a:r>
            <a:r>
              <a:rPr lang="en-US" b="0" smtClean="0">
                <a:cs typeface="Arial" charset="0"/>
              </a:rPr>
              <a:t>- these allow you to get further into the details of the fabrication to see its effect on performance</a:t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/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	- however, the “Electrical Parameters” </a:t>
            </a:r>
            <a:r>
              <a:rPr lang="en-US" smtClean="0">
                <a:cs typeface="Arial" charset="0"/>
              </a:rPr>
              <a:t>OVERRIDE</a:t>
            </a:r>
            <a:r>
              <a:rPr lang="en-US" b="0" smtClean="0">
                <a:cs typeface="Arial" charset="0"/>
              </a:rPr>
              <a:t> the “Physical Parameters”</a:t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/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	- this means you wouldn’t supply both if you really want to see the effect of a physical parameters</a:t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	  on the performance of the device.  You would need to remove the electrical parameter.</a:t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12175" cy="4648200"/>
          </a:xfrm>
        </p:spPr>
        <p:txBody>
          <a:bodyPr/>
          <a:lstStyle/>
          <a:p>
            <a:r>
              <a:rPr lang="en-US" smtClean="0"/>
              <a:t>SPICE Modeling (Level 1)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“Parasitic Parameters”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these are the capacitances and resistances of the material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</a:t>
            </a:r>
            <a:r>
              <a:rPr lang="en-US" b="0" u="sng" smtClean="0"/>
              <a:t>Parameter</a:t>
            </a:r>
            <a:r>
              <a:rPr lang="en-US" b="0" smtClean="0"/>
              <a:t>		</a:t>
            </a:r>
            <a:r>
              <a:rPr lang="en-US" b="0" u="sng" smtClean="0"/>
              <a:t>Description</a:t>
            </a: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CJ		</a:t>
            </a:r>
            <a:r>
              <a:rPr lang="en-US" b="0" i="1" smtClean="0"/>
              <a:t>C</a:t>
            </a:r>
            <a:r>
              <a:rPr lang="en-US" b="0" i="1" baseline="-25000" smtClean="0"/>
              <a:t>J0</a:t>
            </a:r>
            <a:r>
              <a:rPr lang="en-US" b="0" smtClean="0"/>
              <a:t>, zero-bias bulk capacitance per area</a:t>
            </a:r>
            <a:br>
              <a:rPr lang="en-US" b="0" smtClean="0"/>
            </a:br>
            <a:r>
              <a:rPr lang="en-US" b="0" smtClean="0"/>
              <a:t> 	CJSW		</a:t>
            </a:r>
            <a:r>
              <a:rPr lang="en-US" b="0" i="1" smtClean="0"/>
              <a:t>C</a:t>
            </a:r>
            <a:r>
              <a:rPr lang="en-US" b="0" i="1" baseline="-25000" smtClean="0"/>
              <a:t>J0sw</a:t>
            </a:r>
            <a:r>
              <a:rPr lang="en-US" b="0" smtClean="0"/>
              <a:t>, zero-bias sidewall capacitance per area </a:t>
            </a:r>
            <a:br>
              <a:rPr lang="en-US" b="0" smtClean="0"/>
            </a:br>
            <a:r>
              <a:rPr lang="en-US" b="0" smtClean="0"/>
              <a:t>		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r>
              <a:rPr lang="en-US" b="0" smtClean="0"/>
              <a:t> 	- there parameters scale with the size of the device provided by W,L,AS,AD,PS, and PD.</a:t>
            </a:r>
            <a:br>
              <a:rPr lang="en-US" b="0" smtClean="0"/>
            </a:br>
            <a:r>
              <a:rPr lang="en-US" b="0" i="1" smtClean="0">
                <a:cs typeface="Arial" charset="0"/>
              </a:rPr>
              <a:t/>
            </a:r>
            <a:br>
              <a:rPr lang="en-US" b="0" i="1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	- there are many more parameters in table 4.1 in the textbook, take a look and you’ll see why</a:t>
            </a:r>
            <a:br>
              <a:rPr lang="en-US" b="0" smtClean="0">
                <a:cs typeface="Arial" charset="0"/>
              </a:rPr>
            </a:br>
            <a:r>
              <a:rPr lang="en-US" b="0" smtClean="0">
                <a:cs typeface="Arial" charset="0"/>
              </a:rPr>
              <a:t> 	  we need SPICE to properly predict the behavior of a transistor.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12175" cy="4648200"/>
          </a:xfrm>
        </p:spPr>
        <p:txBody>
          <a:bodyPr/>
          <a:lstStyle/>
          <a:p>
            <a:r>
              <a:rPr lang="en-US" smtClean="0"/>
              <a:t>SPICE Modeling (Level 2)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Level 2 adds the following behavior to the Level 1 model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1)  Variation of the bulk depletion charge dependence on the channel voltage (we assumed it </a:t>
            </a:r>
            <a:br>
              <a:rPr lang="en-US" b="0" smtClean="0"/>
            </a:br>
            <a:r>
              <a:rPr lang="en-US" b="0" smtClean="0"/>
              <a:t> 	     was constant in Level 1).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2)  Variation of electron mobility (</a:t>
            </a:r>
            <a:r>
              <a:rPr lang="en-US" b="0" i="1" smtClean="0"/>
              <a:t>u</a:t>
            </a:r>
            <a:r>
              <a:rPr lang="en-US" b="0" i="1" baseline="-25000" smtClean="0"/>
              <a:t>n</a:t>
            </a:r>
            <a:r>
              <a:rPr lang="en-US" b="0" smtClean="0"/>
              <a:t>) with the applied E-field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3)  Variation of effective Channel Length in Saturation model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4)  Carrier Velocity Saturation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5)  Subthreshold Conduction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we also have the ability to indicate which level we want to use.  For example, you can have a</a:t>
            </a:r>
            <a:br>
              <a:rPr lang="en-US" b="0" smtClean="0"/>
            </a:br>
            <a:r>
              <a:rPr lang="en-US" b="0" smtClean="0"/>
              <a:t>  Level 2 model, but in the instantiation you say: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 </a:t>
            </a:r>
            <a:r>
              <a:rPr lang="en-US" sz="1200" b="0" smtClean="0"/>
              <a:t>M1   D   G   S   B    NMOD	   (Level=1 L=1U  W=10U)</a:t>
            </a:r>
            <a:r>
              <a:rPr lang="en-US" b="0" smtClean="0"/>
              <a:t> 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 this will tell the simulator to ignore all the parameters associated with Level 2 or higher accuracy.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we can also put the “Level=1” as the first parameters in the model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295400" y="4941888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12175" cy="4648200"/>
          </a:xfrm>
        </p:spPr>
        <p:txBody>
          <a:bodyPr/>
          <a:lstStyle/>
          <a:p>
            <a:r>
              <a:rPr lang="en-US" smtClean="0"/>
              <a:t>SPICE Modeling (Level 3)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Level 3 was developed to specifically address small geometry effects.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instead of trying to come up with an expression for each and every </a:t>
            </a:r>
            <a:r>
              <a:rPr lang="en-US" b="0" i="1" smtClean="0"/>
              <a:t>bump and wiggle</a:t>
            </a:r>
            <a:r>
              <a:rPr lang="en-US" b="0" smtClean="0"/>
              <a:t> on the IV </a:t>
            </a:r>
            <a:br>
              <a:rPr lang="en-US" b="0" smtClean="0"/>
            </a:br>
            <a:r>
              <a:rPr lang="en-US" b="0" smtClean="0"/>
              <a:t>  curve, Level 3 instead moves toward a more empirical approach.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curve-fitting parameters are added to the IV equations from Level 1 and Level 2. 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these parameters are dialed-in based on measurement data from a test run of transistors.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12175" cy="4648200"/>
          </a:xfrm>
        </p:spPr>
        <p:txBody>
          <a:bodyPr/>
          <a:lstStyle/>
          <a:p>
            <a:r>
              <a:rPr lang="en-US" smtClean="0"/>
              <a:t>SPICE Modeling (BSIM)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</a:t>
            </a:r>
            <a:r>
              <a:rPr lang="en-US" b="0" u="sng" smtClean="0"/>
              <a:t>B</a:t>
            </a:r>
            <a:r>
              <a:rPr lang="en-US" b="0" smtClean="0"/>
              <a:t>erkeley </a:t>
            </a:r>
            <a:r>
              <a:rPr lang="en-US" b="0" u="sng" smtClean="0"/>
              <a:t>S</a:t>
            </a:r>
            <a:r>
              <a:rPr lang="en-US" b="0" smtClean="0"/>
              <a:t>hort-Channel </a:t>
            </a:r>
            <a:r>
              <a:rPr lang="en-US" b="0" u="sng" smtClean="0"/>
              <a:t>I</a:t>
            </a:r>
            <a:r>
              <a:rPr lang="en-US" b="0" smtClean="0"/>
              <a:t>GFET </a:t>
            </a:r>
            <a:r>
              <a:rPr lang="en-US" b="0" u="sng" smtClean="0"/>
              <a:t>M</a:t>
            </a:r>
            <a:r>
              <a:rPr lang="en-US" b="0" smtClean="0"/>
              <a:t>odel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what is an IGFET? 	</a:t>
            </a:r>
            <a:br>
              <a:rPr lang="en-US" b="0" smtClean="0"/>
            </a:br>
            <a:r>
              <a:rPr lang="en-US" b="0" smtClean="0"/>
              <a:t> 			- the term MOSFET implies a “metal” contact for the gate.  Some say</a:t>
            </a:r>
            <a:br>
              <a:rPr lang="en-US" b="0" smtClean="0"/>
            </a:br>
            <a:r>
              <a:rPr lang="en-US" b="0" smtClean="0"/>
              <a:t> 			  that is in not accurate for transistors that use </a:t>
            </a:r>
            <a:r>
              <a:rPr lang="en-US" b="0" i="1" smtClean="0"/>
              <a:t>polysilicon</a:t>
            </a:r>
            <a:r>
              <a:rPr lang="en-US" b="0" smtClean="0"/>
              <a:t> for the gate</a:t>
            </a:r>
            <a:br>
              <a:rPr lang="en-US" b="0" smtClean="0"/>
            </a:br>
            <a:r>
              <a:rPr lang="en-US" b="0" smtClean="0"/>
              <a:t>	 		  contact since polysilicon is not considered a true metal.  Of course</a:t>
            </a:r>
            <a:br>
              <a:rPr lang="en-US" b="0" smtClean="0"/>
            </a:br>
            <a:r>
              <a:rPr lang="en-US" b="0" smtClean="0"/>
              <a:t> 			  polysilicon is a conductor, just not a pure metal.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		- so the term “</a:t>
            </a:r>
            <a:r>
              <a:rPr lang="en-US" b="0" u="sng" smtClean="0"/>
              <a:t>I</a:t>
            </a:r>
            <a:r>
              <a:rPr lang="en-US" b="0" smtClean="0"/>
              <a:t>nsulated </a:t>
            </a:r>
            <a:r>
              <a:rPr lang="en-US" b="0" u="sng" smtClean="0"/>
              <a:t>G</a:t>
            </a:r>
            <a:r>
              <a:rPr lang="en-US" b="0" smtClean="0"/>
              <a:t>ate </a:t>
            </a:r>
            <a:r>
              <a:rPr lang="en-US" b="0" u="sng" smtClean="0"/>
              <a:t>FET</a:t>
            </a:r>
            <a:r>
              <a:rPr lang="en-US" b="0" smtClean="0"/>
              <a:t>” is used which describes any type</a:t>
            </a:r>
            <a:br>
              <a:rPr lang="en-US" b="0" smtClean="0"/>
            </a:br>
            <a:r>
              <a:rPr lang="en-US" b="0" smtClean="0"/>
              <a:t> 			  of conducting gate used.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this is a totally empirical model which reduces the # of curve fitting parameters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this actually reduces simulation time over the Level 3 models, and sometimes over Level 2 due to</a:t>
            </a:r>
            <a:br>
              <a:rPr lang="en-US" b="0" smtClean="0"/>
            </a:br>
            <a:r>
              <a:rPr lang="en-US" b="0" smtClean="0"/>
              <a:t>  moving away from IV equations with many coefficients. 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there have been many versions of the BSIM models, but the most current is </a:t>
            </a:r>
            <a:r>
              <a:rPr lang="en-US" smtClean="0"/>
              <a:t>BSIM3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  </a:t>
            </a:r>
            <a:br>
              <a:rPr lang="en-US" b="0" smtClean="0"/>
            </a:br>
            <a:r>
              <a:rPr lang="en-US" b="0" smtClean="0"/>
              <a:t>- this is the most commonly used model for accurate simulations. 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12175" cy="4648200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Which Model should I use?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simulation is always a tradeoff of accuracy vs. simulation time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simulation time is a big problem.  You’ll never ship if each simulation takes a month, </a:t>
            </a:r>
            <a:br>
              <a:rPr lang="en-US" b="0" smtClean="0"/>
            </a:br>
            <a:r>
              <a:rPr lang="en-US" b="0" smtClean="0"/>
              <a:t> 	  </a:t>
            </a:r>
            <a:r>
              <a:rPr lang="en-US" sz="1000" b="0" smtClean="0"/>
              <a:t> (and they easily can!!!)</a:t>
            </a:r>
            <a:br>
              <a:rPr lang="en-US" sz="1000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typically, we can use Level 1 models for quick, functional simulations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	ex) if I hook it up like this, does it do what I think it is supposed to?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then we move to BSIM3 models for accurate simulations which tell us speed, power, etc…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83613" cy="5043488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</a:t>
            </a:r>
            <a:r>
              <a:rPr lang="en-US" b="0" u="sng" smtClean="0"/>
              <a:t>S</a:t>
            </a:r>
            <a:r>
              <a:rPr lang="en-US" b="0" smtClean="0"/>
              <a:t>imulation </a:t>
            </a:r>
            <a:r>
              <a:rPr lang="en-US" b="0" u="sng" smtClean="0"/>
              <a:t>P</a:t>
            </a:r>
            <a:r>
              <a:rPr lang="en-US" b="0" smtClean="0"/>
              <a:t>rogram with </a:t>
            </a:r>
            <a:r>
              <a:rPr lang="en-US" b="0" u="sng" smtClean="0"/>
              <a:t>I</a:t>
            </a:r>
            <a:r>
              <a:rPr lang="en-US" b="0" smtClean="0"/>
              <a:t>ntegrated </a:t>
            </a:r>
            <a:r>
              <a:rPr lang="en-US" b="0" u="sng" smtClean="0"/>
              <a:t>C</a:t>
            </a:r>
            <a:r>
              <a:rPr lang="en-US" b="0" smtClean="0"/>
              <a:t>ircuit </a:t>
            </a:r>
            <a:r>
              <a:rPr lang="en-US" b="0" u="sng" smtClean="0"/>
              <a:t>E</a:t>
            </a:r>
            <a:r>
              <a:rPr lang="en-US" b="0" smtClean="0"/>
              <a:t>mphasis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	or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 </a:t>
            </a:r>
            <a:r>
              <a:rPr lang="en-US" b="0" u="sng" smtClean="0"/>
              <a:t>S</a:t>
            </a:r>
            <a:r>
              <a:rPr lang="en-US" b="0" smtClean="0"/>
              <a:t>imulation </a:t>
            </a:r>
            <a:r>
              <a:rPr lang="en-US" b="0" u="sng" smtClean="0"/>
              <a:t>P</a:t>
            </a:r>
            <a:r>
              <a:rPr lang="en-US" b="0" smtClean="0"/>
              <a:t>rogram for the </a:t>
            </a:r>
            <a:r>
              <a:rPr lang="en-US" b="0" u="sng" smtClean="0"/>
              <a:t>I</a:t>
            </a:r>
            <a:r>
              <a:rPr lang="en-US" b="0" smtClean="0"/>
              <a:t>ntegrated </a:t>
            </a:r>
            <a:r>
              <a:rPr lang="en-US" b="0" u="sng" smtClean="0"/>
              <a:t>C</a:t>
            </a:r>
            <a:r>
              <a:rPr lang="en-US" b="0" smtClean="0"/>
              <a:t>ircuit </a:t>
            </a:r>
            <a:r>
              <a:rPr lang="en-US" b="0" u="sng" smtClean="0"/>
              <a:t>E</a:t>
            </a:r>
            <a:r>
              <a:rPr lang="en-US" b="0" smtClean="0"/>
              <a:t>nvironment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Developed by UC Berkeley in the late 1970’s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SPICE is an electric circuit simulator (R,L,C,V,I,…)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Its main contribution at the time was the ability to support transistor </a:t>
            </a:r>
            <a:r>
              <a:rPr lang="en-US" smtClean="0"/>
              <a:t>Models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Today…</a:t>
            </a:r>
            <a:br>
              <a:rPr lang="en-US" b="0" smtClean="0"/>
            </a:b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- Berkeley SPICE is </a:t>
            </a:r>
            <a:r>
              <a:rPr lang="en-US" b="0" u="sng" smtClean="0"/>
              <a:t>free</a:t>
            </a:r>
            <a:r>
              <a:rPr lang="en-US" b="0" smtClean="0"/>
              <a:t> for Unix/Linux.  It is a text based program. 	</a:t>
            </a:r>
            <a:br>
              <a:rPr lang="en-US" b="0" smtClean="0"/>
            </a:br>
            <a:r>
              <a:rPr lang="en-US" b="0" smtClean="0"/>
              <a:t> </a:t>
            </a:r>
            <a:br>
              <a:rPr lang="en-US" b="0" smtClean="0"/>
            </a:br>
            <a:r>
              <a:rPr lang="en-US" b="0" smtClean="0"/>
              <a:t> 	- CAD vendors take the free SPICE engine and add features like graphical entry and</a:t>
            </a:r>
            <a:br>
              <a:rPr lang="en-US" b="0" smtClean="0"/>
            </a:br>
            <a:r>
              <a:rPr lang="en-US" b="0" smtClean="0"/>
              <a:t> 	   additional components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 CAD vendors then sell it for big money (Mentor, Synopsis, Cadence,…)</a:t>
            </a:r>
            <a:br>
              <a:rPr lang="en-US" b="0" smtClean="0"/>
            </a:br>
            <a:r>
              <a:rPr lang="en-US" b="0" smtClean="0"/>
              <a:t> </a:t>
            </a:r>
            <a:br>
              <a:rPr lang="en-US" b="0" smtClean="0"/>
            </a:br>
            <a:r>
              <a:rPr lang="en-US" b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How does SPICE work?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for a given circuit, KCL and KVL equations can be written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Just like in EE206, these equations can be solved using Matrix math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SPICE does the same thing, except on the front-end it is able to take the entered circuit </a:t>
            </a:r>
            <a:br>
              <a:rPr lang="en-US" b="0" smtClean="0"/>
            </a:br>
            <a:r>
              <a:rPr lang="en-US" b="0" smtClean="0"/>
              <a:t> 	  and create the KCL/KVL equations for us</a:t>
            </a:r>
            <a:br>
              <a:rPr lang="en-US" b="0" smtClean="0"/>
            </a:br>
            <a:endParaRPr lang="en-US" b="0" smtClean="0"/>
          </a:p>
          <a:p>
            <a:pPr>
              <a:buFontTx/>
              <a:buNone/>
            </a:pP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r>
              <a:rPr lang="en-US" b="0" smtClean="0"/>
              <a:t> </a:t>
            </a:r>
            <a:br>
              <a:rPr lang="en-US" b="0" smtClean="0"/>
            </a:br>
            <a:r>
              <a:rPr lang="en-US" b="0" smtClean="0"/>
              <a:t>  </a:t>
            </a:r>
          </a:p>
        </p:txBody>
      </p:sp>
      <p:pic>
        <p:nvPicPr>
          <p:cNvPr id="5125" name="Picture 4" descr="spice_f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949700"/>
            <a:ext cx="80645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This can also be extended to AC analysis since the matrix math can handle Complex numbers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We can create Bode Plots by sweeping the frequency (i.e., running a simulation at each frequency)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  <a:p>
            <a:pPr>
              <a:buFontTx/>
              <a:buNone/>
            </a:pP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r>
              <a:rPr lang="en-US" b="0" smtClean="0"/>
              <a:t> </a:t>
            </a:r>
            <a:br>
              <a:rPr lang="en-US" b="0" smtClean="0"/>
            </a:br>
            <a:r>
              <a:rPr lang="en-US" b="0" smtClean="0"/>
              <a:t>  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SPICE can also perform transient simulations by performing numerical integration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</p:txBody>
      </p:sp>
      <p:pic>
        <p:nvPicPr>
          <p:cNvPr id="6149" name="Picture 6" descr="spice_numerical_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4508500"/>
            <a:ext cx="29876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spice_flow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600325"/>
            <a:ext cx="7096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 source file for a SPICE simulation is called a </a:t>
            </a:r>
            <a:r>
              <a:rPr lang="en-US" smtClean="0"/>
              <a:t>DECK</a:t>
            </a:r>
            <a:br>
              <a:rPr lang="en-US" smtClean="0"/>
            </a:br>
            <a:r>
              <a:rPr lang="en-US" smtClean="0"/>
              <a:t>   </a:t>
            </a:r>
            <a:r>
              <a:rPr lang="en-US" sz="1200" b="0" smtClean="0"/>
              <a:t>(from the days of punch cards… what is a punch card?... I’m not that old…)</a:t>
            </a:r>
            <a:r>
              <a:rPr lang="en-US" sz="1200" smtClean="0"/>
              <a:t/>
            </a:r>
            <a:br>
              <a:rPr lang="en-US" sz="120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 DECK can be thought of as a text netlist of the circuit.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Even when using a graphical entry tool for the schematic, the first thing the tool does when you click</a:t>
            </a:r>
            <a:br>
              <a:rPr lang="en-US" b="0" smtClean="0"/>
            </a:br>
            <a:r>
              <a:rPr lang="en-US" b="0" smtClean="0"/>
              <a:t>  “simulate”, is create a text-based DECK that is plugged into the SPICE engine.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 first letter of a component instantiation in the DECK tells SPICE what the component is.  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devices are then followed by the net names they connect to followed by their parameters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71550" y="4365625"/>
            <a:ext cx="4932363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>
              <a:spcBef>
                <a:spcPct val="50000"/>
              </a:spcBef>
            </a:pPr>
            <a:r>
              <a:rPr lang="en-US" sz="1200"/>
              <a:t>R1    n1   n2     VALUE=75 	* resistor</a:t>
            </a:r>
            <a:br>
              <a:rPr lang="en-US" sz="1200"/>
            </a:br>
            <a:r>
              <a:rPr lang="en-US" sz="1200"/>
              <a:t>L1     n2   n3     VALUE=1n 	* inductor </a:t>
            </a:r>
            <a:br>
              <a:rPr lang="en-US" sz="1200"/>
            </a:br>
            <a:r>
              <a:rPr lang="en-US" sz="1200"/>
              <a:t>C1    n3   n4     VALUE=1p 	* capacitor </a:t>
            </a:r>
            <a:br>
              <a:rPr lang="en-US" sz="1200"/>
            </a:br>
            <a:r>
              <a:rPr lang="en-US" sz="1200"/>
              <a:t/>
            </a:r>
            <a:br>
              <a:rPr lang="en-US" sz="1200"/>
            </a:br>
            <a:r>
              <a:rPr lang="en-US" sz="1200"/>
              <a:t>V1    n4   n5     DC=1v 		* DC voltage source </a:t>
            </a:r>
            <a:br>
              <a:rPr lang="en-US" sz="1200"/>
            </a:br>
            <a:r>
              <a:rPr lang="en-US" sz="1200"/>
              <a:t>I1     n5   n6     ACmag=1 		* AC current source</a:t>
            </a:r>
            <a:br>
              <a:rPr lang="en-US" sz="1200"/>
            </a:b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SPICE allows the use of </a:t>
            </a:r>
            <a:r>
              <a:rPr lang="en-US" smtClean="0"/>
              <a:t>MODELS</a:t>
            </a:r>
            <a:r>
              <a:rPr lang="en-US" b="0" smtClean="0"/>
              <a:t> to represent components with complex, non-linear responses </a:t>
            </a:r>
            <a:br>
              <a:rPr lang="en-US" b="0" smtClean="0"/>
            </a:br>
            <a:r>
              <a:rPr lang="en-US" b="0" smtClean="0"/>
              <a:t>  such as Diodes and Transistors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Models are present in their own file (starting with the .MODEL keyword)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A component is instantiated in the DECK, but then references the MODEL to describe its behavior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MOSFETS are denoted with an “M” as their first letter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19138" y="3752850"/>
            <a:ext cx="3313112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>
              <a:spcBef>
                <a:spcPct val="50000"/>
              </a:spcBef>
            </a:pPr>
            <a:r>
              <a:rPr lang="en-US" sz="1200"/>
              <a:t>M1   D   G   S   B    </a:t>
            </a:r>
            <a:r>
              <a:rPr lang="en-US" sz="1200">
                <a:solidFill>
                  <a:srgbClr val="FF0000"/>
                </a:solidFill>
              </a:rPr>
              <a:t>NMOD</a:t>
            </a:r>
            <a:r>
              <a:rPr lang="en-US" sz="1200"/>
              <a:t>	   (L=1U  W=10U)</a:t>
            </a:r>
            <a:br>
              <a:rPr lang="en-US" sz="1200"/>
            </a:br>
            <a:endParaRPr lang="en-US" sz="120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4572000" y="3752850"/>
            <a:ext cx="3313113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>
              <a:spcBef>
                <a:spcPct val="50000"/>
              </a:spcBef>
            </a:pPr>
            <a:r>
              <a:rPr lang="en-US" sz="1200"/>
              <a:t>.MODEL    </a:t>
            </a:r>
            <a:r>
              <a:rPr lang="en-US" sz="1200">
                <a:solidFill>
                  <a:srgbClr val="FF0000"/>
                </a:solidFill>
              </a:rPr>
              <a:t>NMOD</a:t>
            </a:r>
            <a:r>
              <a:rPr lang="en-US" sz="1200"/>
              <a:t>    NMOS</a:t>
            </a:r>
            <a:br>
              <a:rPr lang="en-US" sz="1200"/>
            </a:br>
            <a:r>
              <a:rPr lang="en-US" sz="1200"/>
              <a:t>+ KP=40</a:t>
            </a:r>
            <a:br>
              <a:rPr lang="en-US" sz="1200"/>
            </a:br>
            <a:r>
              <a:rPr lang="en-US" sz="1200"/>
              <a:t>+ VT0=0.55</a:t>
            </a:r>
            <a:br>
              <a:rPr lang="en-US" sz="1200"/>
            </a:br>
            <a:r>
              <a:rPr lang="en-US" sz="1200"/>
              <a:t>+ GAMMA=0.34</a:t>
            </a:r>
            <a:br>
              <a:rPr lang="en-US" sz="1200"/>
            </a:br>
            <a:r>
              <a:rPr lang="en-US" sz="1200"/>
              <a:t>+ PHI=0.3</a:t>
            </a:r>
            <a:br>
              <a:rPr lang="en-US" sz="1200"/>
            </a:br>
            <a:r>
              <a:rPr lang="en-US" sz="1200"/>
              <a:t>+ LAMBDA=0.2</a:t>
            </a:r>
            <a:br>
              <a:rPr lang="en-US" sz="1200"/>
            </a:br>
            <a:r>
              <a:rPr lang="en-US" sz="1200"/>
              <a:t>      :</a:t>
            </a:r>
            <a:br>
              <a:rPr lang="en-US" sz="1200"/>
            </a:br>
            <a:r>
              <a:rPr lang="en-US" sz="1200"/>
              <a:t>      :</a:t>
            </a:r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flipV="1">
            <a:off x="900113" y="4113213"/>
            <a:ext cx="0" cy="154781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287338" y="5661025"/>
            <a:ext cx="7207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MOSFET</a:t>
            </a:r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1547813" y="4113213"/>
            <a:ext cx="0" cy="154781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1042988" y="5661025"/>
            <a:ext cx="935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Terminal</a:t>
            </a:r>
            <a:br>
              <a:rPr lang="en-US" sz="1200">
                <a:solidFill>
                  <a:srgbClr val="0033CC"/>
                </a:solidFill>
              </a:rPr>
            </a:br>
            <a:r>
              <a:rPr lang="en-US" sz="1200">
                <a:solidFill>
                  <a:srgbClr val="0033CC"/>
                </a:solidFill>
              </a:rPr>
              <a:t>Connections</a:t>
            </a:r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 flipV="1">
            <a:off x="1150938" y="4113213"/>
            <a:ext cx="828675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V="1">
            <a:off x="2376488" y="4113213"/>
            <a:ext cx="0" cy="154781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1979613" y="5661025"/>
            <a:ext cx="935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Model</a:t>
            </a:r>
            <a:br>
              <a:rPr lang="en-US" sz="1200">
                <a:solidFill>
                  <a:srgbClr val="0033CC"/>
                </a:solidFill>
              </a:rPr>
            </a:br>
            <a:r>
              <a:rPr lang="en-US" sz="1200">
                <a:solidFill>
                  <a:srgbClr val="0033CC"/>
                </a:solidFill>
              </a:rPr>
              <a:t>Name</a:t>
            </a:r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V="1">
            <a:off x="3240088" y="4113213"/>
            <a:ext cx="0" cy="154781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843213" y="5661025"/>
            <a:ext cx="935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Parameters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1763713" y="3500438"/>
            <a:ext cx="9350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/>
              <a:t>DECK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5759450" y="3500438"/>
            <a:ext cx="935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/>
              <a:t>MODEL</a:t>
            </a:r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 flipV="1">
            <a:off x="5832475" y="4113213"/>
            <a:ext cx="1116013" cy="147637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6551613" y="5589588"/>
            <a:ext cx="9350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Model</a:t>
            </a:r>
            <a:br>
              <a:rPr lang="en-US" sz="1200">
                <a:solidFill>
                  <a:srgbClr val="0033CC"/>
                </a:solidFill>
              </a:rPr>
            </a:br>
            <a:r>
              <a:rPr lang="en-US" sz="1200">
                <a:solidFill>
                  <a:srgbClr val="0033CC"/>
                </a:solidFill>
              </a:rPr>
              <a:t>Name</a:t>
            </a:r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flipH="1" flipV="1">
            <a:off x="5364163" y="4941888"/>
            <a:ext cx="539750" cy="6111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auto">
          <a:xfrm>
            <a:off x="5543550" y="5589588"/>
            <a:ext cx="9350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Device </a:t>
            </a:r>
            <a:br>
              <a:rPr lang="en-US" sz="1200">
                <a:solidFill>
                  <a:srgbClr val="0033CC"/>
                </a:solidFill>
              </a:rPr>
            </a:br>
            <a:r>
              <a:rPr lang="en-US" sz="1200">
                <a:solidFill>
                  <a:srgbClr val="0033CC"/>
                </a:solidFill>
              </a:rPr>
              <a:t>Parameters</a:t>
            </a:r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flipH="1" flipV="1">
            <a:off x="6335713" y="4076700"/>
            <a:ext cx="1476375" cy="147637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7632700" y="5589588"/>
            <a:ext cx="9350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</a:rPr>
              <a:t>Model Type</a:t>
            </a:r>
            <a:br>
              <a:rPr lang="en-US" sz="1200">
                <a:solidFill>
                  <a:srgbClr val="0033CC"/>
                </a:solidFill>
              </a:rPr>
            </a:br>
            <a:r>
              <a:rPr lang="en-US" sz="1200">
                <a:solidFill>
                  <a:srgbClr val="0033CC"/>
                </a:solidFill>
              </a:rPr>
              <a:t>(NMOS or PMOS)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dirty="0" smtClean="0"/>
              <a:t>SPICE Modeling (Level 1)</a:t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There are different </a:t>
            </a:r>
            <a:r>
              <a:rPr lang="en-US" b="0" i="1" dirty="0" smtClean="0"/>
              <a:t>levels</a:t>
            </a:r>
            <a:r>
              <a:rPr lang="en-US" b="0" dirty="0" smtClean="0"/>
              <a:t> of accuracy and complexity that a model can have.  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We give these different types of models the description of </a:t>
            </a:r>
            <a:r>
              <a:rPr lang="en-US" b="0" i="1" dirty="0" smtClean="0"/>
              <a:t>Level</a:t>
            </a:r>
            <a:r>
              <a:rPr lang="en-US" b="0" dirty="0" smtClean="0"/>
              <a:t> (i.e., Level 1 model, Level 2 model..)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Increasing model accuracy increases simulation time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- Let’s start by looking at the simplest model for a MOSFET, </a:t>
            </a:r>
            <a:r>
              <a:rPr lang="en-US" dirty="0" smtClean="0"/>
              <a:t>Level 1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		- Level 1 uses the basic IV equations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		- it also includes:	</a:t>
            </a:r>
            <a:br>
              <a:rPr lang="en-US" b="0" dirty="0" smtClean="0"/>
            </a:br>
            <a:r>
              <a:rPr lang="en-US" b="0" dirty="0" smtClean="0"/>
              <a:t> 						</a:t>
            </a:r>
            <a:br>
              <a:rPr lang="en-US" b="0" dirty="0" smtClean="0"/>
            </a:br>
            <a:r>
              <a:rPr lang="en-US" b="0" dirty="0" smtClean="0"/>
              <a:t> 						1) Resistance of Source &amp; Drain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			2) Capacitance (bias dependant)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						3) Reverse-Bias behavior of  							    Junction Diodes 				</a:t>
            </a:r>
            <a:br>
              <a:rPr lang="en-US" b="0" dirty="0" smtClean="0"/>
            </a:br>
            <a:r>
              <a:rPr lang="en-US" b="0" dirty="0" smtClean="0"/>
              <a:t> 							</a:t>
            </a:r>
            <a:br>
              <a:rPr lang="en-US" b="0" dirty="0" smtClean="0"/>
            </a:br>
            <a:endParaRPr lang="en-US" b="0" dirty="0" smtClean="0"/>
          </a:p>
        </p:txBody>
      </p:sp>
      <p:pic>
        <p:nvPicPr>
          <p:cNvPr id="9221" name="Picture 23" descr="kan60539_0401"/>
          <p:cNvPicPr>
            <a:picLocks noChangeAspect="1" noChangeArrowheads="1"/>
          </p:cNvPicPr>
          <p:nvPr/>
        </p:nvPicPr>
        <p:blipFill>
          <a:blip r:embed="rId3" cstate="print"/>
          <a:srcRect t="2986"/>
          <a:stretch>
            <a:fillRect/>
          </a:stretch>
        </p:blipFill>
        <p:spPr bwMode="auto">
          <a:xfrm>
            <a:off x="1150938" y="3284538"/>
            <a:ext cx="368935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 (Level 1)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parameters can exist in the Model file.  However, we can pass in parameters (i.e., override) the</a:t>
            </a:r>
            <a:br>
              <a:rPr lang="en-US" b="0" smtClean="0"/>
            </a:br>
            <a:r>
              <a:rPr lang="en-US" b="0" smtClean="0"/>
              <a:t>  parameters by putting them in the Deck instantiation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- there are different types of parameters for the model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“Design Parameters”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these parameters are under the designer’s control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these </a:t>
            </a:r>
            <a:r>
              <a:rPr lang="en-US" b="0" i="1" smtClean="0"/>
              <a:t>sometimes</a:t>
            </a:r>
            <a:r>
              <a:rPr lang="en-US" b="0" smtClean="0"/>
              <a:t> have default values, but if we are doing design, this is what we change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</a:t>
            </a:r>
            <a:r>
              <a:rPr lang="en-US" b="0" u="sng" smtClean="0"/>
              <a:t>Parameter</a:t>
            </a:r>
            <a:r>
              <a:rPr lang="en-US" b="0" smtClean="0"/>
              <a:t>		</a:t>
            </a:r>
            <a:r>
              <a:rPr lang="en-US" b="0" u="sng" smtClean="0"/>
              <a:t>Description</a:t>
            </a: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      L		length of channel (drawn)</a:t>
            </a:r>
            <a:br>
              <a:rPr lang="en-US" b="0" smtClean="0"/>
            </a:br>
            <a:r>
              <a:rPr lang="en-US" b="0" smtClean="0"/>
              <a:t> 	     W		width of channel</a:t>
            </a:r>
            <a:br>
              <a:rPr lang="en-US" b="0" smtClean="0"/>
            </a:br>
            <a:r>
              <a:rPr lang="en-US" b="0" smtClean="0"/>
              <a:t> 	     AS / AD		area of Source/Drain</a:t>
            </a:r>
            <a:br>
              <a:rPr lang="en-US" b="0" smtClean="0"/>
            </a:br>
            <a:r>
              <a:rPr lang="en-US" b="0" smtClean="0"/>
              <a:t> 	     PS / PD		perimeter of Source/Drain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						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endParaRPr lang="en-US" b="0" smtClean="0"/>
          </a:p>
        </p:txBody>
      </p:sp>
      <p:pic>
        <p:nvPicPr>
          <p:cNvPr id="10245" name="Picture 5" descr="kan60539_ex0401"/>
          <p:cNvPicPr>
            <a:picLocks noChangeAspect="1" noChangeArrowheads="1"/>
          </p:cNvPicPr>
          <p:nvPr/>
        </p:nvPicPr>
        <p:blipFill>
          <a:blip r:embed="rId3" cstate="print"/>
          <a:srcRect t="4636"/>
          <a:stretch>
            <a:fillRect/>
          </a:stretch>
        </p:blipFill>
        <p:spPr bwMode="auto">
          <a:xfrm>
            <a:off x="5670550" y="4113213"/>
            <a:ext cx="32940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smtClean="0"/>
              <a:t>SPICE Modeling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085850"/>
            <a:ext cx="8547100" cy="4648200"/>
          </a:xfrm>
        </p:spPr>
        <p:txBody>
          <a:bodyPr/>
          <a:lstStyle/>
          <a:p>
            <a:r>
              <a:rPr lang="en-US" smtClean="0"/>
              <a:t>SPICE Modeling (Level 1)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“Electrical Parameters”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there are 5 parameters that fully characterize the base model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these will have default values in the model based on the fab process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- we can overwrite these from the DECK if we want to perform sensitivity analysis</a:t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</a:t>
            </a:r>
            <a:r>
              <a:rPr lang="en-US" b="0" u="sng" smtClean="0"/>
              <a:t>Parameter</a:t>
            </a:r>
            <a:r>
              <a:rPr lang="en-US" b="0" smtClean="0"/>
              <a:t>		</a:t>
            </a:r>
            <a:r>
              <a:rPr lang="en-US" b="0" u="sng" smtClean="0"/>
              <a:t>Description</a:t>
            </a:r>
            <a:r>
              <a:rPr lang="en-US" b="0" smtClean="0"/>
              <a:t> 	</a:t>
            </a:r>
            <a:br>
              <a:rPr lang="en-US" b="0" smtClean="0"/>
            </a:br>
            <a:r>
              <a:rPr lang="en-US" b="0" smtClean="0"/>
              <a:t> 	KP		</a:t>
            </a:r>
            <a:r>
              <a:rPr lang="en-US" b="0" i="1" smtClean="0"/>
              <a:t>k’</a:t>
            </a:r>
            <a:r>
              <a:rPr lang="en-US" b="0" smtClean="0"/>
              <a:t>, transconductance</a:t>
            </a:r>
            <a:br>
              <a:rPr lang="en-US" b="0" smtClean="0"/>
            </a:br>
            <a:r>
              <a:rPr lang="en-US" b="0" smtClean="0"/>
              <a:t> 	VTO		</a:t>
            </a:r>
            <a:r>
              <a:rPr lang="en-US" b="0" i="1" smtClean="0"/>
              <a:t>V</a:t>
            </a:r>
            <a:r>
              <a:rPr lang="en-US" b="0" i="1" baseline="-25000" smtClean="0"/>
              <a:t>T0</a:t>
            </a:r>
            <a:r>
              <a:rPr lang="en-US" b="0" smtClean="0"/>
              <a:t>, zero substrate bias threshold</a:t>
            </a:r>
            <a:br>
              <a:rPr lang="en-US" b="0" smtClean="0"/>
            </a:br>
            <a:r>
              <a:rPr lang="en-US" b="0" smtClean="0"/>
              <a:t> 	GAMMA		</a:t>
            </a:r>
            <a:r>
              <a:rPr lang="el-GR" b="0" i="1" smtClean="0">
                <a:cs typeface="Arial" charset="0"/>
              </a:rPr>
              <a:t>γ</a:t>
            </a:r>
            <a:r>
              <a:rPr lang="en-US" b="0" smtClean="0">
                <a:cs typeface="Arial" charset="0"/>
              </a:rPr>
              <a:t>, substrate-bias coefficient 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 	PHI		|</a:t>
            </a:r>
            <a:r>
              <a:rPr lang="en-US" b="0" i="1" smtClean="0"/>
              <a:t>2</a:t>
            </a:r>
            <a:r>
              <a:rPr lang="en-US" b="0" i="1" smtClean="0">
                <a:sym typeface="Symbol" pitchFamily="18" charset="2"/>
              </a:rPr>
              <a:t></a:t>
            </a:r>
            <a:r>
              <a:rPr lang="en-US" b="0" i="1" baseline="-25000" smtClean="0">
                <a:sym typeface="Symbol" pitchFamily="18" charset="2"/>
              </a:rPr>
              <a:t>F</a:t>
            </a:r>
            <a:r>
              <a:rPr lang="en-US" b="0" smtClean="0">
                <a:sym typeface="Symbol" pitchFamily="18" charset="2"/>
              </a:rPr>
              <a:t>|, </a:t>
            </a:r>
            <a:r>
              <a:rPr lang="en-US" b="0" smtClean="0"/>
              <a:t>surface potential</a:t>
            </a:r>
            <a:br>
              <a:rPr lang="en-US" b="0" smtClean="0"/>
            </a:br>
            <a:r>
              <a:rPr lang="en-US" b="0" smtClean="0"/>
              <a:t> 	LAMBDA 		</a:t>
            </a:r>
            <a:r>
              <a:rPr lang="el-GR" b="0" i="1" smtClean="0">
                <a:cs typeface="Arial" charset="0"/>
              </a:rPr>
              <a:t>λ</a:t>
            </a:r>
            <a:r>
              <a:rPr lang="en-US" b="0" smtClean="0">
                <a:cs typeface="Arial" charset="0"/>
              </a:rPr>
              <a:t>, channel length modulation coefficient </a:t>
            </a:r>
            <a:r>
              <a:rPr lang="en-US" b="0" smtClean="0"/>
              <a:t>						</a:t>
            </a:r>
            <a:br>
              <a:rPr lang="en-US" b="0" smtClean="0"/>
            </a:br>
            <a:r>
              <a:rPr lang="en-US" b="0" smtClean="0"/>
              <a:t> 							</a:t>
            </a:r>
            <a:br>
              <a:rPr lang="en-US" b="0" smtClean="0"/>
            </a:br>
            <a:endParaRPr lang="en-US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414_Them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MSU_Lecture_EE414</Template>
  <TotalTime>18247</TotalTime>
  <Words>140</Words>
  <Application>Microsoft Office PowerPoint</Application>
  <PresentationFormat>On-screen Show (4:3)</PresentationFormat>
  <Paragraphs>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EE414_Theme</vt:lpstr>
      <vt:lpstr>EELE 414 – Introduction to VLSI Design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  <vt:lpstr>SPICE Modeling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EE414 Lecture Notes (electronic)</dc:title>
  <dc:creator>Prof. Brock J. LaMeres</dc:creator>
  <cp:lastModifiedBy>Brock J. LaMeres</cp:lastModifiedBy>
  <cp:revision>686</cp:revision>
  <dcterms:created xsi:type="dcterms:W3CDTF">2003-07-30T21:17:08Z</dcterms:created>
  <dcterms:modified xsi:type="dcterms:W3CDTF">2011-08-30T15:24:58Z</dcterms:modified>
</cp:coreProperties>
</file>