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Default Extension="bin" ContentType="application/vnd.openxmlformats-officedocument.oleObject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wmf" ContentType="image/x-wmf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7"/>
  </p:notesMasterIdLst>
  <p:handoutMasterIdLst>
    <p:handoutMasterId r:id="rId88"/>
  </p:handoutMasterIdLst>
  <p:sldIdLst>
    <p:sldId id="258" r:id="rId2"/>
    <p:sldId id="440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69" r:id="rId32"/>
    <p:sldId id="470" r:id="rId33"/>
    <p:sldId id="471" r:id="rId34"/>
    <p:sldId id="472" r:id="rId35"/>
    <p:sldId id="473" r:id="rId36"/>
    <p:sldId id="474" r:id="rId37"/>
    <p:sldId id="475" r:id="rId38"/>
    <p:sldId id="476" r:id="rId39"/>
    <p:sldId id="477" r:id="rId40"/>
    <p:sldId id="478" r:id="rId41"/>
    <p:sldId id="479" r:id="rId42"/>
    <p:sldId id="480" r:id="rId43"/>
    <p:sldId id="481" r:id="rId44"/>
    <p:sldId id="482" r:id="rId45"/>
    <p:sldId id="483" r:id="rId46"/>
    <p:sldId id="484" r:id="rId47"/>
    <p:sldId id="485" r:id="rId48"/>
    <p:sldId id="48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4" r:id="rId57"/>
    <p:sldId id="495" r:id="rId58"/>
    <p:sldId id="496" r:id="rId59"/>
    <p:sldId id="497" r:id="rId60"/>
    <p:sldId id="498" r:id="rId61"/>
    <p:sldId id="499" r:id="rId62"/>
    <p:sldId id="500" r:id="rId63"/>
    <p:sldId id="501" r:id="rId64"/>
    <p:sldId id="502" r:id="rId65"/>
    <p:sldId id="503" r:id="rId66"/>
    <p:sldId id="504" r:id="rId67"/>
    <p:sldId id="505" r:id="rId68"/>
    <p:sldId id="506" r:id="rId69"/>
    <p:sldId id="507" r:id="rId70"/>
    <p:sldId id="508" r:id="rId71"/>
    <p:sldId id="509" r:id="rId72"/>
    <p:sldId id="510" r:id="rId73"/>
    <p:sldId id="511" r:id="rId74"/>
    <p:sldId id="512" r:id="rId75"/>
    <p:sldId id="513" r:id="rId76"/>
    <p:sldId id="514" r:id="rId77"/>
    <p:sldId id="515" r:id="rId78"/>
    <p:sldId id="516" r:id="rId79"/>
    <p:sldId id="517" r:id="rId80"/>
    <p:sldId id="518" r:id="rId81"/>
    <p:sldId id="519" r:id="rId82"/>
    <p:sldId id="520" r:id="rId83"/>
    <p:sldId id="521" r:id="rId84"/>
    <p:sldId id="522" r:id="rId85"/>
    <p:sldId id="523" r:id="rId86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FFCC"/>
    <a:srgbClr val="0066FF"/>
    <a:srgbClr val="3366FF"/>
    <a:srgbClr val="FFCC66"/>
    <a:srgbClr val="FF9900"/>
    <a:srgbClr val="FF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6" autoAdjust="0"/>
    <p:restoredTop sz="86435" autoAdjust="0"/>
  </p:normalViewPr>
  <p:slideViewPr>
    <p:cSldViewPr>
      <p:cViewPr>
        <p:scale>
          <a:sx n="90" d="100"/>
          <a:sy n="90" d="100"/>
        </p:scale>
        <p:origin x="-2202" y="-954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  <p:sld r:id="rId84" collapse="1"/>
      <p:sld r:id="rId8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50" Type="http://schemas.openxmlformats.org/officeDocument/2006/relationships/slide" Target="slides/slide50.xml"/><Relationship Id="rId55" Type="http://schemas.openxmlformats.org/officeDocument/2006/relationships/slide" Target="slides/slide55.xml"/><Relationship Id="rId63" Type="http://schemas.openxmlformats.org/officeDocument/2006/relationships/slide" Target="slides/slide63.xml"/><Relationship Id="rId68" Type="http://schemas.openxmlformats.org/officeDocument/2006/relationships/slide" Target="slides/slide68.xml"/><Relationship Id="rId76" Type="http://schemas.openxmlformats.org/officeDocument/2006/relationships/slide" Target="slides/slide76.xml"/><Relationship Id="rId84" Type="http://schemas.openxmlformats.org/officeDocument/2006/relationships/slide" Target="slides/slide84.xml"/><Relationship Id="rId7" Type="http://schemas.openxmlformats.org/officeDocument/2006/relationships/slide" Target="slides/slide7.xml"/><Relationship Id="rId71" Type="http://schemas.openxmlformats.org/officeDocument/2006/relationships/slide" Target="slides/slide71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9" Type="http://schemas.openxmlformats.org/officeDocument/2006/relationships/slide" Target="slides/slide29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3" Type="http://schemas.openxmlformats.org/officeDocument/2006/relationships/slide" Target="slides/slide53.xml"/><Relationship Id="rId58" Type="http://schemas.openxmlformats.org/officeDocument/2006/relationships/slide" Target="slides/slide58.xml"/><Relationship Id="rId66" Type="http://schemas.openxmlformats.org/officeDocument/2006/relationships/slide" Target="slides/slide66.xml"/><Relationship Id="rId74" Type="http://schemas.openxmlformats.org/officeDocument/2006/relationships/slide" Target="slides/slide74.xml"/><Relationship Id="rId79" Type="http://schemas.openxmlformats.org/officeDocument/2006/relationships/slide" Target="slides/slide79.xml"/><Relationship Id="rId5" Type="http://schemas.openxmlformats.org/officeDocument/2006/relationships/slide" Target="slides/slide5.xml"/><Relationship Id="rId61" Type="http://schemas.openxmlformats.org/officeDocument/2006/relationships/slide" Target="slides/slide61.xml"/><Relationship Id="rId82" Type="http://schemas.openxmlformats.org/officeDocument/2006/relationships/slide" Target="slides/slide82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56" Type="http://schemas.openxmlformats.org/officeDocument/2006/relationships/slide" Target="slides/slide56.xml"/><Relationship Id="rId64" Type="http://schemas.openxmlformats.org/officeDocument/2006/relationships/slide" Target="slides/slide64.xml"/><Relationship Id="rId69" Type="http://schemas.openxmlformats.org/officeDocument/2006/relationships/slide" Target="slides/slide69.xml"/><Relationship Id="rId77" Type="http://schemas.openxmlformats.org/officeDocument/2006/relationships/slide" Target="slides/slide77.xml"/><Relationship Id="rId8" Type="http://schemas.openxmlformats.org/officeDocument/2006/relationships/slide" Target="slides/slide8.xml"/><Relationship Id="rId51" Type="http://schemas.openxmlformats.org/officeDocument/2006/relationships/slide" Target="slides/slide51.xml"/><Relationship Id="rId72" Type="http://schemas.openxmlformats.org/officeDocument/2006/relationships/slide" Target="slides/slide72.xml"/><Relationship Id="rId80" Type="http://schemas.openxmlformats.org/officeDocument/2006/relationships/slide" Target="slides/slide80.xml"/><Relationship Id="rId85" Type="http://schemas.openxmlformats.org/officeDocument/2006/relationships/slide" Target="slides/slide85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59" Type="http://schemas.openxmlformats.org/officeDocument/2006/relationships/slide" Target="slides/slide59.xml"/><Relationship Id="rId67" Type="http://schemas.openxmlformats.org/officeDocument/2006/relationships/slide" Target="slides/slide67.xml"/><Relationship Id="rId20" Type="http://schemas.openxmlformats.org/officeDocument/2006/relationships/slide" Target="slides/slide20.xml"/><Relationship Id="rId41" Type="http://schemas.openxmlformats.org/officeDocument/2006/relationships/slide" Target="slides/slide41.xml"/><Relationship Id="rId54" Type="http://schemas.openxmlformats.org/officeDocument/2006/relationships/slide" Target="slides/slide54.xml"/><Relationship Id="rId62" Type="http://schemas.openxmlformats.org/officeDocument/2006/relationships/slide" Target="slides/slide62.xml"/><Relationship Id="rId70" Type="http://schemas.openxmlformats.org/officeDocument/2006/relationships/slide" Target="slides/slide70.xml"/><Relationship Id="rId75" Type="http://schemas.openxmlformats.org/officeDocument/2006/relationships/slide" Target="slides/slide75.xml"/><Relationship Id="rId83" Type="http://schemas.openxmlformats.org/officeDocument/2006/relationships/slide" Target="slides/slide83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49.xml"/><Relationship Id="rId57" Type="http://schemas.openxmlformats.org/officeDocument/2006/relationships/slide" Target="slides/slide57.xml"/><Relationship Id="rId10" Type="http://schemas.openxmlformats.org/officeDocument/2006/relationships/slide" Target="slides/slide10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2.xml"/><Relationship Id="rId60" Type="http://schemas.openxmlformats.org/officeDocument/2006/relationships/slide" Target="slides/slide60.xml"/><Relationship Id="rId65" Type="http://schemas.openxmlformats.org/officeDocument/2006/relationships/slide" Target="slides/slide65.xml"/><Relationship Id="rId73" Type="http://schemas.openxmlformats.org/officeDocument/2006/relationships/slide" Target="slides/slide73.xml"/><Relationship Id="rId78" Type="http://schemas.openxmlformats.org/officeDocument/2006/relationships/slide" Target="slides/slide78.xml"/><Relationship Id="rId81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fld id="{0CA60A31-3AB5-40A8-AF22-748C152FDE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999D9730-3BC4-4C07-BCF2-0F8F7E2C04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D6D98-ED86-457C-A274-E790B8E11646}" type="slidenum">
              <a:rPr lang="en-US"/>
              <a:pPr/>
              <a:t>1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D7CD9-BBCC-48ED-AF85-CD072BEBEBC7}" type="slidenum">
              <a:rPr lang="en-US"/>
              <a:pPr/>
              <a:t>10</a:t>
            </a:fld>
            <a:endParaRPr lang="en-US"/>
          </a:p>
        </p:txBody>
      </p:sp>
      <p:sp>
        <p:nvSpPr>
          <p:cNvPr id="129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A5276-E128-453C-9A40-0DD3196036C1}" type="slidenum">
              <a:rPr lang="en-US"/>
              <a:pPr/>
              <a:t>11</a:t>
            </a:fld>
            <a:endParaRPr lang="en-US"/>
          </a:p>
        </p:txBody>
      </p:sp>
      <p:sp>
        <p:nvSpPr>
          <p:cNvPr id="130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AD1EB-53B5-4E72-AF03-2C94063DFA2A}" type="slidenum">
              <a:rPr lang="en-US"/>
              <a:pPr/>
              <a:t>12</a:t>
            </a:fld>
            <a:endParaRPr lang="en-US"/>
          </a:p>
        </p:txBody>
      </p:sp>
      <p:sp>
        <p:nvSpPr>
          <p:cNvPr id="130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5FC7B-B50D-4759-9D5C-C4C955EF6995}" type="slidenum">
              <a:rPr lang="en-US"/>
              <a:pPr/>
              <a:t>13</a:t>
            </a:fld>
            <a:endParaRPr lang="en-US"/>
          </a:p>
        </p:txBody>
      </p:sp>
      <p:sp>
        <p:nvSpPr>
          <p:cNvPr id="130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BD543-B2B7-4556-959E-BB57FCC6530D}" type="slidenum">
              <a:rPr lang="en-US"/>
              <a:pPr/>
              <a:t>14</a:t>
            </a:fld>
            <a:endParaRPr lang="en-US"/>
          </a:p>
        </p:txBody>
      </p:sp>
      <p:sp>
        <p:nvSpPr>
          <p:cNvPr id="130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59F2A-6FDE-4679-B127-122336CFF03D}" type="slidenum">
              <a:rPr lang="en-US"/>
              <a:pPr/>
              <a:t>15</a:t>
            </a:fld>
            <a:endParaRPr lang="en-US"/>
          </a:p>
        </p:txBody>
      </p:sp>
      <p:sp>
        <p:nvSpPr>
          <p:cNvPr id="130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50536-5D28-4F27-9FFD-5FC48F52B49F}" type="slidenum">
              <a:rPr lang="en-US"/>
              <a:pPr/>
              <a:t>16</a:t>
            </a:fld>
            <a:endParaRPr lang="en-US"/>
          </a:p>
        </p:txBody>
      </p:sp>
      <p:sp>
        <p:nvSpPr>
          <p:cNvPr id="131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3016F-2FB7-4526-986A-0AEBE2D7385F}" type="slidenum">
              <a:rPr lang="en-US"/>
              <a:pPr/>
              <a:t>17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55DB7-2F9A-4669-8C63-8B3F004A4016}" type="slidenum">
              <a:rPr lang="en-US"/>
              <a:pPr/>
              <a:t>18</a:t>
            </a:fld>
            <a:endParaRPr lang="en-US"/>
          </a:p>
        </p:txBody>
      </p:sp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13959-2889-49A9-9D90-8C016BA888B7}" type="slidenum">
              <a:rPr lang="en-US"/>
              <a:pPr/>
              <a:t>19</a:t>
            </a:fld>
            <a:endParaRPr lang="en-US"/>
          </a:p>
        </p:txBody>
      </p:sp>
      <p:sp>
        <p:nvSpPr>
          <p:cNvPr id="131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5175A-2E03-4F31-BC85-73E100374B06}" type="slidenum">
              <a:rPr lang="en-US"/>
              <a:pPr/>
              <a:t>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22606E-738E-4C51-A307-E7A1ABAE1B2D}" type="slidenum">
              <a:rPr lang="en-US"/>
              <a:pPr/>
              <a:t>20</a:t>
            </a:fld>
            <a:endParaRPr lang="en-US"/>
          </a:p>
        </p:txBody>
      </p:sp>
      <p:sp>
        <p:nvSpPr>
          <p:cNvPr id="132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7A1CB-8101-4FDE-A117-2BBBA818468B}" type="slidenum">
              <a:rPr lang="en-US"/>
              <a:pPr/>
              <a:t>21</a:t>
            </a:fld>
            <a:endParaRPr 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67F0C-DF56-4E9F-B01D-EA24A8B111E8}" type="slidenum">
              <a:rPr lang="en-US"/>
              <a:pPr/>
              <a:t>22</a:t>
            </a:fld>
            <a:endParaRPr lang="en-US"/>
          </a:p>
        </p:txBody>
      </p:sp>
      <p:sp>
        <p:nvSpPr>
          <p:cNvPr id="132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C0FFB-9DE2-47B2-A01F-60BE4D67D3BA}" type="slidenum">
              <a:rPr lang="en-US"/>
              <a:pPr/>
              <a:t>23</a:t>
            </a:fld>
            <a:endParaRPr lang="en-US"/>
          </a:p>
        </p:txBody>
      </p:sp>
      <p:sp>
        <p:nvSpPr>
          <p:cNvPr id="132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6A3DE-CC44-4BC7-8524-2C5274FB7811}" type="slidenum">
              <a:rPr lang="en-US"/>
              <a:pPr/>
              <a:t>24</a:t>
            </a:fld>
            <a:endParaRPr lang="en-US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7E95C-D017-44B4-B464-D1A6BEB1F50F}" type="slidenum">
              <a:rPr lang="en-US"/>
              <a:pPr/>
              <a:t>25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4C0C6-7B2E-4E20-9AAC-8688462ABB67}" type="slidenum">
              <a:rPr lang="en-US"/>
              <a:pPr/>
              <a:t>26</a:t>
            </a:fld>
            <a:endParaRPr lang="en-US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5D441-9A00-459B-B8BB-2B35E8842C4A}" type="slidenum">
              <a:rPr lang="en-US"/>
              <a:pPr/>
              <a:t>27</a:t>
            </a:fld>
            <a:endParaRPr lang="en-US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B8EB5-15D7-4B21-BA7D-A54D60888916}" type="slidenum">
              <a:rPr lang="en-US"/>
              <a:pPr/>
              <a:t>28</a:t>
            </a:fld>
            <a:endParaRPr lang="en-US"/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346DE-1578-4038-A6EE-D94C28EDEEFA}" type="slidenum">
              <a:rPr lang="en-US"/>
              <a:pPr/>
              <a:t>29</a:t>
            </a:fld>
            <a:endParaRPr lang="en-US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D05F5-DF68-442C-9DCD-91AAAC59CDA8}" type="slidenum">
              <a:rPr lang="en-US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1339C-AED1-45B6-B9BC-08849B2DCB24}" type="slidenum">
              <a:rPr lang="en-US"/>
              <a:pPr/>
              <a:t>30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B589F-381D-41A1-8A58-97906DB87720}" type="slidenum">
              <a:rPr lang="en-US"/>
              <a:pPr/>
              <a:t>31</a:t>
            </a:fld>
            <a:endParaRPr lang="en-US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04DE0-1986-4A1F-938C-5435C9B3CF9F}" type="slidenum">
              <a:rPr lang="en-US"/>
              <a:pPr/>
              <a:t>32</a:t>
            </a:fld>
            <a:endParaRPr lang="en-US"/>
          </a:p>
        </p:txBody>
      </p:sp>
      <p:sp>
        <p:nvSpPr>
          <p:cNvPr id="128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309F1-11E0-4B91-A59B-B1E200A44CAD}" type="slidenum">
              <a:rPr lang="en-US"/>
              <a:pPr/>
              <a:t>33</a:t>
            </a:fld>
            <a:endParaRPr lang="en-US"/>
          </a:p>
        </p:txBody>
      </p:sp>
      <p:sp>
        <p:nvSpPr>
          <p:cNvPr id="139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4C0D6-C7B9-49B8-BE52-A1E6D067B7DE}" type="slidenum">
              <a:rPr lang="en-US"/>
              <a:pPr/>
              <a:t>34</a:t>
            </a:fld>
            <a:endParaRPr lang="en-US"/>
          </a:p>
        </p:txBody>
      </p:sp>
      <p:sp>
        <p:nvSpPr>
          <p:cNvPr id="139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67A25-CEBA-4489-8346-26FF25A98E9D}" type="slidenum">
              <a:rPr lang="en-US"/>
              <a:pPr/>
              <a:t>35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B0B79-0608-47B1-8F04-FBD0350AD048}" type="slidenum">
              <a:rPr lang="en-US"/>
              <a:pPr/>
              <a:t>36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989E3-1641-4347-9DC2-7907E64F2563}" type="slidenum">
              <a:rPr lang="en-US"/>
              <a:pPr/>
              <a:t>37</a:t>
            </a:fld>
            <a:endParaRPr lang="en-US"/>
          </a:p>
        </p:txBody>
      </p:sp>
      <p:sp>
        <p:nvSpPr>
          <p:cNvPr id="140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22359-E190-4C11-A99E-835CB96011EC}" type="slidenum">
              <a:rPr lang="en-US"/>
              <a:pPr/>
              <a:t>38</a:t>
            </a:fld>
            <a:endParaRPr lang="en-US"/>
          </a:p>
        </p:txBody>
      </p:sp>
      <p:sp>
        <p:nvSpPr>
          <p:cNvPr id="140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5F90E-0DE4-450C-97A2-D12DA0DBB7DF}" type="slidenum">
              <a:rPr lang="en-US"/>
              <a:pPr/>
              <a:t>39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9F0E6-EBAD-448D-89C8-697D7BD280FA}" type="slidenum">
              <a:rPr lang="en-US"/>
              <a:pPr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14D1F-BD9E-49F5-AB8D-EB91F6C3196B}" type="slidenum">
              <a:rPr lang="en-US"/>
              <a:pPr/>
              <a:t>40</a:t>
            </a:fld>
            <a:endParaRPr lang="en-US"/>
          </a:p>
        </p:txBody>
      </p:sp>
      <p:sp>
        <p:nvSpPr>
          <p:cNvPr id="141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15932-B0AA-4DD2-836B-FD45613B4D2E}" type="slidenum">
              <a:rPr lang="en-US"/>
              <a:pPr/>
              <a:t>41</a:t>
            </a:fld>
            <a:endParaRPr lang="en-US"/>
          </a:p>
        </p:txBody>
      </p:sp>
      <p:sp>
        <p:nvSpPr>
          <p:cNvPr id="141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0EABF-9127-4695-A6C8-E61836EA40B8}" type="slidenum">
              <a:rPr lang="en-US"/>
              <a:pPr/>
              <a:t>42</a:t>
            </a:fld>
            <a:endParaRPr lang="en-US"/>
          </a:p>
        </p:txBody>
      </p:sp>
      <p:sp>
        <p:nvSpPr>
          <p:cNvPr id="141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BFDBE-CE5F-4A15-8850-71B73ACB15AE}" type="slidenum">
              <a:rPr lang="en-US"/>
              <a:pPr/>
              <a:t>43</a:t>
            </a:fld>
            <a:endParaRPr lang="en-US"/>
          </a:p>
        </p:txBody>
      </p:sp>
      <p:sp>
        <p:nvSpPr>
          <p:cNvPr id="142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9AD43-5829-4799-A2EA-937C925BA850}" type="slidenum">
              <a:rPr lang="en-US"/>
              <a:pPr/>
              <a:t>44</a:t>
            </a:fld>
            <a:endParaRPr lang="en-US"/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0BB37-89D5-4024-9B07-B386D966CF9E}" type="slidenum">
              <a:rPr lang="en-US"/>
              <a:pPr/>
              <a:t>45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7B042-92DE-433D-AC81-AAB49DC1A20F}" type="slidenum">
              <a:rPr lang="en-US"/>
              <a:pPr/>
              <a:t>46</a:t>
            </a:fld>
            <a:endParaRPr lang="en-US"/>
          </a:p>
        </p:txBody>
      </p:sp>
      <p:sp>
        <p:nvSpPr>
          <p:cNvPr id="142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3FC4F-51E9-4B3E-AB97-A328D64BEAA2}" type="slidenum">
              <a:rPr lang="en-US"/>
              <a:pPr/>
              <a:t>47</a:t>
            </a:fld>
            <a:endParaRPr lang="en-US"/>
          </a:p>
        </p:txBody>
      </p:sp>
      <p:sp>
        <p:nvSpPr>
          <p:cNvPr id="142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517AB-C22D-43DB-9B5C-0E9FFAED74F5}" type="slidenum">
              <a:rPr lang="en-US"/>
              <a:pPr/>
              <a:t>48</a:t>
            </a:fld>
            <a:endParaRPr lang="en-US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C287F-3F08-49E9-810A-4C08FA48B4DC}" type="slidenum">
              <a:rPr lang="en-US"/>
              <a:pPr/>
              <a:t>49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C3871-8F08-49E5-9219-38E5B4DCB1F5}" type="slidenum">
              <a:rPr lang="en-US"/>
              <a:pPr/>
              <a:t>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7CF74-B66D-4BB9-B182-B2AE35CD47DB}" type="slidenum">
              <a:rPr lang="en-US"/>
              <a:pPr/>
              <a:t>50</a:t>
            </a:fld>
            <a:endParaRPr lang="en-US"/>
          </a:p>
        </p:txBody>
      </p:sp>
      <p:sp>
        <p:nvSpPr>
          <p:cNvPr id="143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9A67F-C693-4EF9-9AF1-15670DC0C56B}" type="slidenum">
              <a:rPr lang="en-US"/>
              <a:pPr/>
              <a:t>51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4FF8F-39B7-4822-B701-04961EC760DE}" type="slidenum">
              <a:rPr lang="en-US"/>
              <a:pPr/>
              <a:t>52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FC881-3986-4557-9738-FCE280A3769E}" type="slidenum">
              <a:rPr lang="en-US"/>
              <a:pPr/>
              <a:t>53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F14AC-DDEB-426E-929A-61EAB5FCD23F}" type="slidenum">
              <a:rPr lang="en-US"/>
              <a:pPr/>
              <a:t>54</a:t>
            </a:fld>
            <a:endParaRPr lang="en-US"/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BEE3B-F571-492D-A04A-6545D037940A}" type="slidenum">
              <a:rPr lang="en-US"/>
              <a:pPr/>
              <a:t>55</a:t>
            </a:fld>
            <a:endParaRPr lang="en-US"/>
          </a:p>
        </p:txBody>
      </p:sp>
      <p:sp>
        <p:nvSpPr>
          <p:cNvPr id="145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960F1-AA65-4074-9255-EA508F0F1E95}" type="slidenum">
              <a:rPr lang="en-US"/>
              <a:pPr/>
              <a:t>56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5254F-373D-499E-8D37-5A2E07AADB96}" type="slidenum">
              <a:rPr lang="en-US"/>
              <a:pPr/>
              <a:t>57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DBDFA6-5CC8-47D8-8E3B-C32E971245DF}" type="slidenum">
              <a:rPr lang="en-US"/>
              <a:pPr/>
              <a:t>58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19191-9D70-405F-B5ED-D3E7DFD9E115}" type="slidenum">
              <a:rPr lang="en-US"/>
              <a:pPr/>
              <a:t>59</a:t>
            </a:fld>
            <a:endParaRPr lang="en-US"/>
          </a:p>
        </p:txBody>
      </p:sp>
      <p:sp>
        <p:nvSpPr>
          <p:cNvPr id="146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6DD07-20D1-46CB-BEB1-C391C022930E}" type="slidenum">
              <a:rPr lang="en-US"/>
              <a:pPr/>
              <a:t>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C8072-462A-4FB0-8B30-2EC482EB1A29}" type="slidenum">
              <a:rPr lang="en-US"/>
              <a:pPr/>
              <a:t>60</a:t>
            </a:fld>
            <a:endParaRPr lang="en-US"/>
          </a:p>
        </p:txBody>
      </p:sp>
      <p:sp>
        <p:nvSpPr>
          <p:cNvPr id="146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25073-9581-4952-A32B-0CCE832A41FA}" type="slidenum">
              <a:rPr lang="en-US"/>
              <a:pPr/>
              <a:t>61</a:t>
            </a:fld>
            <a:endParaRPr lang="en-US"/>
          </a:p>
        </p:txBody>
      </p:sp>
      <p:sp>
        <p:nvSpPr>
          <p:cNvPr id="146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0CE96-31C5-42EC-9605-4FECE70293CB}" type="slidenum">
              <a:rPr lang="en-US"/>
              <a:pPr/>
              <a:t>62</a:t>
            </a:fld>
            <a:endParaRPr lang="en-US"/>
          </a:p>
        </p:txBody>
      </p:sp>
      <p:sp>
        <p:nvSpPr>
          <p:cNvPr id="146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891CE-ECBF-4849-87EC-3BC64B9CBB32}" type="slidenum">
              <a:rPr lang="en-US"/>
              <a:pPr/>
              <a:t>63</a:t>
            </a:fld>
            <a:endParaRPr lang="en-US"/>
          </a:p>
        </p:txBody>
      </p:sp>
      <p:sp>
        <p:nvSpPr>
          <p:cNvPr id="146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D23D5-8C51-4E0A-8623-AE445CA46965}" type="slidenum">
              <a:rPr lang="en-US"/>
              <a:pPr/>
              <a:t>64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AC70E-759B-4C5C-80A6-2280D7559A30}" type="slidenum">
              <a:rPr lang="en-US"/>
              <a:pPr/>
              <a:t>65</a:t>
            </a:fld>
            <a:endParaRPr lang="en-US"/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A8D7D-1FC6-4C64-B0EC-93444B216925}" type="slidenum">
              <a:rPr lang="en-US"/>
              <a:pPr/>
              <a:t>66</a:t>
            </a:fld>
            <a:endParaRPr lang="en-US"/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EC256-3717-48B7-9B56-8854C9CD1EE9}" type="slidenum">
              <a:rPr lang="en-US"/>
              <a:pPr/>
              <a:t>67</a:t>
            </a:fld>
            <a:endParaRPr lang="en-US"/>
          </a:p>
        </p:txBody>
      </p:sp>
      <p:sp>
        <p:nvSpPr>
          <p:cNvPr id="147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60705-4038-4E42-96AA-EB0FC5D02945}" type="slidenum">
              <a:rPr lang="en-US"/>
              <a:pPr/>
              <a:t>68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A2521-6DF1-4616-8C57-E570FB8913D6}" type="slidenum">
              <a:rPr lang="en-US"/>
              <a:pPr/>
              <a:t>69</a:t>
            </a:fld>
            <a:endParaRPr lang="en-US"/>
          </a:p>
        </p:txBody>
      </p:sp>
      <p:sp>
        <p:nvSpPr>
          <p:cNvPr id="147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90752-5911-4F94-8948-7D8E9E2E106B}" type="slidenum">
              <a:rPr lang="en-US"/>
              <a:pPr/>
              <a:t>7</a:t>
            </a:fld>
            <a:endParaRPr lang="en-US"/>
          </a:p>
        </p:txBody>
      </p:sp>
      <p:sp>
        <p:nvSpPr>
          <p:cNvPr id="128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75731-0F10-4942-A47D-F5B8F467B8F3}" type="slidenum">
              <a:rPr lang="en-US"/>
              <a:pPr/>
              <a:t>70</a:t>
            </a:fld>
            <a:endParaRPr lang="en-US"/>
          </a:p>
        </p:txBody>
      </p:sp>
      <p:sp>
        <p:nvSpPr>
          <p:cNvPr id="148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72C75-E424-4588-8836-9E6FCC09D20A}" type="slidenum">
              <a:rPr lang="en-US"/>
              <a:pPr/>
              <a:t>71</a:t>
            </a:fld>
            <a:endParaRPr lang="en-US"/>
          </a:p>
        </p:txBody>
      </p:sp>
      <p:sp>
        <p:nvSpPr>
          <p:cNvPr id="149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90109-FEFB-46DD-B179-E42F7D2F48F9}" type="slidenum">
              <a:rPr lang="en-US"/>
              <a:pPr/>
              <a:t>72</a:t>
            </a:fld>
            <a:endParaRPr lang="en-US"/>
          </a:p>
        </p:txBody>
      </p:sp>
      <p:sp>
        <p:nvSpPr>
          <p:cNvPr id="152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1DBCE-E7F7-4944-A788-555DDF20BF3C}" type="slidenum">
              <a:rPr lang="en-US"/>
              <a:pPr/>
              <a:t>73</a:t>
            </a:fld>
            <a:endParaRPr lang="en-US"/>
          </a:p>
        </p:txBody>
      </p:sp>
      <p:sp>
        <p:nvSpPr>
          <p:cNvPr id="149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94462-4047-4107-B354-342CFDBF9179}" type="slidenum">
              <a:rPr lang="en-US"/>
              <a:pPr/>
              <a:t>74</a:t>
            </a:fld>
            <a:endParaRPr lang="en-US"/>
          </a:p>
        </p:txBody>
      </p:sp>
      <p:sp>
        <p:nvSpPr>
          <p:cNvPr id="151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7B1C7-8694-412A-9929-B35AA8711FF7}" type="slidenum">
              <a:rPr lang="en-US"/>
              <a:pPr/>
              <a:t>75</a:t>
            </a:fld>
            <a:endParaRPr lang="en-US"/>
          </a:p>
        </p:txBody>
      </p:sp>
      <p:sp>
        <p:nvSpPr>
          <p:cNvPr id="151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B876D-6C67-48E1-BEF7-01409D8886F8}" type="slidenum">
              <a:rPr lang="en-US"/>
              <a:pPr/>
              <a:t>76</a:t>
            </a:fld>
            <a:endParaRPr lang="en-US"/>
          </a:p>
        </p:txBody>
      </p:sp>
      <p:sp>
        <p:nvSpPr>
          <p:cNvPr id="150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4D0F6-5BF9-48DF-B28A-EAB0F1512313}" type="slidenum">
              <a:rPr lang="en-US"/>
              <a:pPr/>
              <a:t>77</a:t>
            </a:fld>
            <a:endParaRPr lang="en-US"/>
          </a:p>
        </p:txBody>
      </p:sp>
      <p:sp>
        <p:nvSpPr>
          <p:cNvPr id="152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3FEB5-DA59-424A-8F56-38BC7BE39B6C}" type="slidenum">
              <a:rPr lang="en-US"/>
              <a:pPr/>
              <a:t>78</a:t>
            </a:fld>
            <a:endParaRPr lang="en-US"/>
          </a:p>
        </p:txBody>
      </p:sp>
      <p:sp>
        <p:nvSpPr>
          <p:cNvPr id="14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10E-4F00-4162-9EE0-162AC9F6C5B9}" type="slidenum">
              <a:rPr lang="en-US"/>
              <a:pPr/>
              <a:t>79</a:t>
            </a:fld>
            <a:endParaRPr lang="en-US"/>
          </a:p>
        </p:txBody>
      </p:sp>
      <p:sp>
        <p:nvSpPr>
          <p:cNvPr id="152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FA2A2-5C97-4741-B2D1-2741FE100B3E}" type="slidenum">
              <a:rPr lang="en-US"/>
              <a:pPr/>
              <a:t>8</a:t>
            </a:fld>
            <a:endParaRPr lang="en-US"/>
          </a:p>
        </p:txBody>
      </p:sp>
      <p:sp>
        <p:nvSpPr>
          <p:cNvPr id="129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E8A73-213A-4C7F-9EBB-A60F832CB716}" type="slidenum">
              <a:rPr lang="en-US"/>
              <a:pPr/>
              <a:t>80</a:t>
            </a:fld>
            <a:endParaRPr lang="en-US"/>
          </a:p>
        </p:txBody>
      </p:sp>
      <p:sp>
        <p:nvSpPr>
          <p:cNvPr id="152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162CC-A1F3-4AA1-83D3-C0C263C8D24D}" type="slidenum">
              <a:rPr lang="en-US"/>
              <a:pPr/>
              <a:t>81</a:t>
            </a:fld>
            <a:endParaRPr lang="en-US"/>
          </a:p>
        </p:txBody>
      </p:sp>
      <p:sp>
        <p:nvSpPr>
          <p:cNvPr id="149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59822-9DB0-4B54-89A9-68F631B778F6}" type="slidenum">
              <a:rPr lang="en-US"/>
              <a:pPr/>
              <a:t>82</a:t>
            </a:fld>
            <a:endParaRPr lang="en-US"/>
          </a:p>
        </p:txBody>
      </p:sp>
      <p:sp>
        <p:nvSpPr>
          <p:cNvPr id="153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B9B8F-EDA1-4B43-9ECA-C99E877A9CD3}" type="slidenum">
              <a:rPr lang="en-US"/>
              <a:pPr/>
              <a:t>83</a:t>
            </a:fld>
            <a:endParaRPr lang="en-US"/>
          </a:p>
        </p:txBody>
      </p:sp>
      <p:sp>
        <p:nvSpPr>
          <p:cNvPr id="153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B3C4E-4C20-4E74-8E9A-2AA434644FC0}" type="slidenum">
              <a:rPr lang="en-US"/>
              <a:pPr/>
              <a:t>84</a:t>
            </a:fld>
            <a:endParaRPr lang="en-US"/>
          </a:p>
        </p:txBody>
      </p:sp>
      <p:sp>
        <p:nvSpPr>
          <p:cNvPr id="153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550A9-0BE1-4E48-AEFD-CA2260C03096}" type="slidenum">
              <a:rPr lang="en-US"/>
              <a:pPr/>
              <a:t>85</a:t>
            </a:fld>
            <a:endParaRPr lang="en-US"/>
          </a:p>
        </p:txBody>
      </p:sp>
      <p:sp>
        <p:nvSpPr>
          <p:cNvPr id="153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B5D00-AE78-4263-903F-61A11BA99EE4}" type="slidenum">
              <a:rPr lang="en-US"/>
              <a:pPr/>
              <a:t>9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2454246" y="6386553"/>
            <a:ext cx="4221165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EELE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414 – Introduction to VLSI Design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944563"/>
            <a:ext cx="86772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33" name="Picture 9" descr="MSU_cat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46988" y="6277014"/>
            <a:ext cx="1424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Module #4</a:t>
            </a:r>
            <a:br>
              <a:rPr lang="en-US" sz="1200" b="1" dirty="0" smtClean="0"/>
            </a:br>
            <a:r>
              <a:rPr lang="en-US" sz="1200" b="1" dirty="0" smtClean="0"/>
              <a:t>Page </a:t>
            </a:r>
            <a:fld id="{2AD30855-172B-4C1E-BE95-43C6AEC3B09C}" type="slidenum">
              <a:rPr lang="en-US" sz="1200" b="1" smtClean="0"/>
              <a:pPr algn="r"/>
              <a:t>‹#›</a:t>
            </a:fld>
            <a:endParaRPr lang="en-US" sz="1200" b="1" dirty="0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" name="Picture 9" descr="MSU_cathea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3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500063"/>
          </a:xfrm>
        </p:spPr>
        <p:txBody>
          <a:bodyPr/>
          <a:lstStyle/>
          <a:p>
            <a:r>
              <a:rPr lang="en-US" b="1" dirty="0" smtClean="0"/>
              <a:t>EELE </a:t>
            </a:r>
            <a:r>
              <a:rPr lang="en-US" b="1" dirty="0"/>
              <a:t>414 – Introduction to VLSI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16000"/>
            <a:ext cx="7772400" cy="4699000"/>
          </a:xfrm>
        </p:spPr>
        <p:txBody>
          <a:bodyPr/>
          <a:lstStyle/>
          <a:p>
            <a:pPr marL="381000" indent="-381000" algn="ctr">
              <a:buFontTx/>
              <a:buNone/>
            </a:pPr>
            <a:r>
              <a:rPr lang="en-US" sz="2200" dirty="0" smtClean="0"/>
              <a:t>Module #4 – CMOS Fabrication</a:t>
            </a:r>
            <a:endParaRPr lang="en-US" sz="2200" dirty="0"/>
          </a:p>
          <a:p>
            <a:pPr marL="381000" indent="-381000">
              <a:buFontTx/>
              <a:buNone/>
            </a:pPr>
            <a:endParaRPr lang="en-US" sz="2200" dirty="0"/>
          </a:p>
          <a:p>
            <a:pPr marL="381000" indent="-381000"/>
            <a:r>
              <a:rPr lang="en-US" sz="1600" dirty="0"/>
              <a:t>Agenda</a:t>
            </a:r>
            <a:br>
              <a:rPr lang="en-US" sz="1600" dirty="0"/>
            </a:br>
            <a:endParaRPr lang="en-US" sz="1600" dirty="0"/>
          </a:p>
          <a:p>
            <a:pPr marL="1219200" lvl="2" indent="-304800">
              <a:buFontTx/>
              <a:buAutoNum type="arabicPeriod"/>
            </a:pPr>
            <a:r>
              <a:rPr lang="en-US" sz="1400" dirty="0" smtClean="0"/>
              <a:t>CMOS Fabrication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	- Yield</a:t>
            </a:r>
            <a:br>
              <a:rPr lang="en-US" sz="1400" dirty="0" smtClean="0"/>
            </a:br>
            <a:r>
              <a:rPr lang="en-US" sz="1400" dirty="0" smtClean="0"/>
              <a:t> 	- Process Steps for MOS transistors</a:t>
            </a:r>
            <a:br>
              <a:rPr lang="en-US" sz="1400" dirty="0" smtClean="0"/>
            </a:br>
            <a:r>
              <a:rPr lang="en-US" sz="1400" dirty="0" smtClean="0"/>
              <a:t> 	- Inverter Example</a:t>
            </a:r>
            <a:br>
              <a:rPr lang="en-US" sz="1400" dirty="0" smtClean="0"/>
            </a:br>
            <a:r>
              <a:rPr lang="en-US" sz="1400" dirty="0" smtClean="0"/>
              <a:t> 	- Design Rules</a:t>
            </a:r>
            <a:br>
              <a:rPr lang="en-US" sz="1400" dirty="0" smtClean="0"/>
            </a:br>
            <a:r>
              <a:rPr lang="en-US" sz="1400" dirty="0" smtClean="0"/>
              <a:t> 	- Passive Components</a:t>
            </a:r>
            <a:br>
              <a:rPr lang="en-US" sz="1400" dirty="0" smtClean="0"/>
            </a:br>
            <a:r>
              <a:rPr lang="en-US" sz="1400" dirty="0" smtClean="0"/>
              <a:t> 	- Packaging</a:t>
            </a:r>
            <a:br>
              <a:rPr lang="en-US" sz="1400" dirty="0" smtClean="0"/>
            </a:br>
            <a:endParaRPr lang="en-US" sz="1200" dirty="0"/>
          </a:p>
          <a:p>
            <a:pPr marL="381000" indent="-381000"/>
            <a:r>
              <a:rPr lang="en-US" sz="1600" dirty="0" smtClean="0"/>
              <a:t>Announcements</a:t>
            </a:r>
            <a:endParaRPr lang="en-US" sz="1600" dirty="0"/>
          </a:p>
          <a:p>
            <a:pPr marL="381000" indent="-381000"/>
            <a:endParaRPr lang="en-US" sz="1600" dirty="0"/>
          </a:p>
          <a:p>
            <a:pPr marL="1219200" lvl="2" indent="-304800">
              <a:buFontTx/>
              <a:buAutoNum type="arabicPeriod"/>
            </a:pPr>
            <a:r>
              <a:rPr lang="en-US" sz="1400" dirty="0" smtClean="0"/>
              <a:t>Read Chapter 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29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Photolithography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this is the process of creating patterns on a smooth surface, in our case a Silicon wafer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 b="0"/>
              <a:t>- this is accomplished by selectively exposing parts of the wafer while other parts are protected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exposed sections are susceptible to doping, removal, or metallization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specific patterns can be created to form regions of conductors, insulators,  or doping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putting these patterns onto a wafer is called Photolithography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to understand this process, we must first learn about some basic components that are used in the </a:t>
            </a:r>
            <a:br>
              <a:rPr lang="en-US" sz="1400" b="0"/>
            </a:br>
            <a:r>
              <a:rPr lang="en-US" sz="1400" b="0"/>
              <a:t>  process.   We’ll learn these first and then put it all together to show how Photolithography is used to</a:t>
            </a:r>
            <a:br>
              <a:rPr lang="en-US" sz="1400" b="0"/>
            </a:br>
            <a:r>
              <a:rPr lang="en-US" sz="1400" b="0"/>
              <a:t>  create an IC.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b="0"/>
              <a:t>	</a:t>
            </a:r>
            <a:r>
              <a:rPr lang="en-US" b="0" u="sng"/>
              <a:t>Photoresist</a:t>
            </a:r>
            <a:r>
              <a:rPr lang="en-US" b="0"/>
              <a:t>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a material that is </a:t>
            </a:r>
            <a:r>
              <a:rPr lang="en-US" sz="1400" b="0" i="1"/>
              <a:t>acid-resistant</a:t>
            </a:r>
            <a:r>
              <a:rPr lang="en-US" sz="1400" b="0"/>
              <a:t> under normal conditions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to begin with, it is insoluble to acids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when exposed to UV light, the material becomes soluble to acids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can put photoresist on a wafer and then selectively expose regions to UV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then we can soak the entire thing in acid and only the parts of the photoresist that</a:t>
            </a:r>
            <a:br>
              <a:rPr lang="en-US" sz="1400" b="0"/>
            </a:br>
            <a:r>
              <a:rPr lang="en-US" sz="1400" b="0"/>
              <a:t>   were exposed to UV light will be removed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allows us to form a protective barrier on certain parts of the wafer while exposing others parts</a:t>
            </a:r>
          </a:p>
        </p:txBody>
      </p:sp>
      <p:pic>
        <p:nvPicPr>
          <p:cNvPr id="1299461" name="Picture 5" descr="photoresis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4365625"/>
            <a:ext cx="6724650" cy="166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03556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b="0"/>
              <a:t>	</a:t>
            </a:r>
            <a:r>
              <a:rPr lang="en-US" b="0" u="sng"/>
              <a:t>Photoresist</a:t>
            </a:r>
            <a:r>
              <a:rPr lang="en-US" b="0"/>
              <a:t>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there are two flavors of photoresist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				</a:t>
            </a:r>
            <a:r>
              <a:rPr lang="en-US" sz="1400" b="0" u="sng"/>
              <a:t>Original State</a:t>
            </a:r>
            <a:r>
              <a:rPr lang="en-US" sz="1400" b="0"/>
              <a:t>	</a:t>
            </a:r>
            <a:r>
              <a:rPr lang="en-US" sz="1400" b="0" u="sng"/>
              <a:t>After UV Exposure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	“Positive Photoresist”		Insoluble		Soluble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	“Negative Photoresist”		Soluble		Insoluble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- Positive Photoresist is the most popular due to its ability to achieve higher resolution features</a:t>
            </a:r>
          </a:p>
          <a:p>
            <a:pPr>
              <a:buFontTx/>
              <a:buNone/>
            </a:pPr>
            <a:endParaRPr 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01508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b="0"/>
              <a:t>	</a:t>
            </a:r>
            <a:r>
              <a:rPr lang="en-US" b="0" u="sng"/>
              <a:t>Masks</a:t>
            </a:r>
            <a:r>
              <a:rPr lang="en-US" b="0"/>
              <a:t>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a mask in an opaque plate (i.e., not transparent) </a:t>
            </a:r>
            <a:br>
              <a:rPr lang="en-US" sz="1400" b="0"/>
            </a:br>
            <a:r>
              <a:rPr lang="en-US" sz="1400" b="0"/>
              <a:t>  with holes/shapes that allow UV light to pass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is kind of like an overhead transparency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mask contains the pattern that we wish </a:t>
            </a:r>
            <a:br>
              <a:rPr lang="en-US" sz="1400" b="0"/>
            </a:br>
            <a:r>
              <a:rPr lang="en-US" sz="1400" b="0"/>
              <a:t>  to form on the target wafer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pass UV light through the Mask and </a:t>
            </a:r>
            <a:br>
              <a:rPr lang="en-US" sz="1400" b="0"/>
            </a:br>
            <a:r>
              <a:rPr lang="en-US" sz="1400" b="0"/>
              <a:t>  create soluble patterns in the photoresist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each pattern we wish to create requires</a:t>
            </a:r>
            <a:br>
              <a:rPr lang="en-US" sz="1400" b="0"/>
            </a:br>
            <a:r>
              <a:rPr lang="en-US" sz="1400" b="0"/>
              <a:t>  a unique mask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physical glass plate that is used</a:t>
            </a:r>
            <a:br>
              <a:rPr lang="en-US" sz="1400" b="0"/>
            </a:br>
            <a:r>
              <a:rPr lang="en-US" sz="1400" b="0"/>
              <a:t>  during fabrication is called a </a:t>
            </a:r>
            <a:r>
              <a:rPr lang="en-US" sz="1400" i="1"/>
              <a:t>Reticle  </a:t>
            </a:r>
          </a:p>
        </p:txBody>
      </p:sp>
      <p:pic>
        <p:nvPicPr>
          <p:cNvPr id="1301509" name="Picture 5" descr="mas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050" y="1665288"/>
            <a:ext cx="4379913" cy="3830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05604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b="0"/>
              <a:t>	</a:t>
            </a:r>
            <a:r>
              <a:rPr lang="en-US" b="0" u="sng"/>
              <a:t>Oxide Growth</a:t>
            </a:r>
            <a:r>
              <a:rPr lang="en-US" b="0"/>
              <a:t>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Silicon has an affinity to form an Oxide when exposed to Oxygen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forms Silicon Dioxide (SiO</a:t>
            </a:r>
            <a:r>
              <a:rPr lang="en-US" sz="1400" b="0" baseline="-25000"/>
              <a:t>2</a:t>
            </a:r>
            <a:r>
              <a:rPr lang="en-US" sz="1400" b="0"/>
              <a:t>), or </a:t>
            </a:r>
            <a:r>
              <a:rPr lang="en-US" sz="1400" b="0" i="1"/>
              <a:t>oxide</a:t>
            </a:r>
            <a:r>
              <a:rPr lang="en-US" sz="1400" b="0"/>
              <a:t> for short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SiO</a:t>
            </a:r>
            <a:r>
              <a:rPr lang="en-US" sz="1400" b="0" baseline="-25000"/>
              <a:t>2</a:t>
            </a:r>
            <a:r>
              <a:rPr lang="en-US" sz="1400" b="0"/>
              <a:t> is an insulator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so all we have to do in order to form an insulating layer on Silicon is expose it to Oxygen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Silicon is actually </a:t>
            </a:r>
            <a:r>
              <a:rPr lang="en-US" sz="1400" b="0" i="1"/>
              <a:t>consumed</a:t>
            </a:r>
            <a:r>
              <a:rPr lang="en-US" sz="1400" b="0"/>
              <a:t> during this process</a:t>
            </a:r>
            <a:endParaRPr lang="en-US" sz="1400" i="1"/>
          </a:p>
        </p:txBody>
      </p:sp>
      <p:pic>
        <p:nvPicPr>
          <p:cNvPr id="1305605" name="Picture 5" descr="ox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25" y="4329113"/>
            <a:ext cx="6613525" cy="101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0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b="0"/>
              <a:t>	</a:t>
            </a:r>
            <a:r>
              <a:rPr lang="en-US" b="0" u="sng"/>
              <a:t>Oxide Growth</a:t>
            </a:r>
            <a:r>
              <a:rPr lang="en-US" b="0"/>
              <a:t>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There are two ways to provide the Oxygen for SiO</a:t>
            </a:r>
            <a:r>
              <a:rPr lang="en-US" sz="1400" b="0" baseline="-25000"/>
              <a:t>2</a:t>
            </a:r>
            <a:r>
              <a:rPr lang="en-US" sz="1400" b="0"/>
              <a:t> growth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“Dry Oxidation” 	- we use O</a:t>
            </a:r>
            <a:r>
              <a:rPr lang="en-US" sz="1400" b="0" baseline="-25000"/>
              <a:t>2</a:t>
            </a:r>
            <a:r>
              <a:rPr lang="en-US" sz="1400" b="0"/>
              <a:t> gas in a chamber with the Silicon</a:t>
            </a:r>
            <a:br>
              <a:rPr lang="en-US" sz="1400" b="0"/>
            </a:br>
            <a:r>
              <a:rPr lang="en-US" sz="1400" b="0"/>
              <a:t> 			- this can achieve thin layers of SiO</a:t>
            </a:r>
            <a:r>
              <a:rPr lang="en-US" sz="1400" b="0" baseline="-25000"/>
              <a:t>2</a:t>
            </a:r>
            <a:r>
              <a:rPr lang="en-US" sz="1400" b="0"/>
              <a:t> for gates, &lt;100nm</a:t>
            </a:r>
            <a:br>
              <a:rPr lang="en-US" sz="1400" b="0"/>
            </a:br>
            <a:r>
              <a:rPr lang="en-US" sz="1400" b="0"/>
              <a:t> 			- No byproduct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“Wet Oxidation”	- we use water (H</a:t>
            </a:r>
            <a:r>
              <a:rPr lang="en-US" sz="1400" b="0" baseline="-25000"/>
              <a:t>2</a:t>
            </a:r>
            <a:r>
              <a:rPr lang="en-US" sz="1400" b="0"/>
              <a:t>0) liquid as the source</a:t>
            </a:r>
            <a:br>
              <a:rPr lang="en-US" sz="1400" b="0"/>
            </a:br>
            <a:r>
              <a:rPr lang="en-US" sz="1400" b="0"/>
              <a:t> 			- the Silicon is submerged in water</a:t>
            </a:r>
            <a:br>
              <a:rPr lang="en-US" sz="1400" b="0"/>
            </a:br>
            <a:r>
              <a:rPr lang="en-US" sz="1400" b="0"/>
              <a:t> 			- this process can achieve thick layers of SiO</a:t>
            </a:r>
            <a:r>
              <a:rPr lang="en-US" sz="1400" b="0" baseline="-25000"/>
              <a:t>2</a:t>
            </a:r>
            <a:r>
              <a:rPr lang="en-US" sz="1400" b="0"/>
              <a:t> for masking, 1-2um</a:t>
            </a:r>
            <a:br>
              <a:rPr lang="en-US" sz="1400" b="0"/>
            </a:br>
            <a:r>
              <a:rPr lang="en-US" sz="1400" b="0"/>
              <a:t> 			- the byproduct of this process is Hydrogen, which must be disposed of</a:t>
            </a:r>
            <a:endParaRPr lang="en-US" sz="1400" i="1" baseline="-25000"/>
          </a:p>
        </p:txBody>
      </p:sp>
      <p:pic>
        <p:nvPicPr>
          <p:cNvPr id="1307652" name="Picture 4" descr="ox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25" y="4329113"/>
            <a:ext cx="6613525" cy="101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0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b="0"/>
              <a:t>	</a:t>
            </a:r>
            <a:r>
              <a:rPr lang="en-US" b="0" u="sng"/>
              <a:t>Oxide Growth</a:t>
            </a:r>
            <a:r>
              <a:rPr lang="en-US" b="0"/>
              <a:t>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If heat is added to the process, the rate of SiO</a:t>
            </a:r>
            <a:r>
              <a:rPr lang="en-US" sz="1400" b="0" baseline="-25000"/>
              <a:t>2</a:t>
            </a:r>
            <a:r>
              <a:rPr lang="en-US" sz="1400" b="0"/>
              <a:t> growth is sped up considerably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is called “Thermal Oxidation”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applies to both Wet and Dry processes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temperatures usually are in the range of 700 – 1300 C</a:t>
            </a:r>
            <a:endParaRPr lang="en-US" sz="1400" i="1" baseline="-25000"/>
          </a:p>
        </p:txBody>
      </p:sp>
      <p:pic>
        <p:nvPicPr>
          <p:cNvPr id="1309700" name="Picture 4" descr="ox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25" y="4329113"/>
            <a:ext cx="6613525" cy="101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1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b="0"/>
              <a:t>	</a:t>
            </a:r>
            <a:r>
              <a:rPr lang="en-US" b="0" u="sng"/>
              <a:t>Etching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Etching is the process of removing material from the substrate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Etches can remove Si, SiO</a:t>
            </a:r>
            <a:r>
              <a:rPr lang="en-US" sz="1400" b="0" baseline="-25000"/>
              <a:t>2</a:t>
            </a:r>
            <a:r>
              <a:rPr lang="en-US" sz="1400" b="0"/>
              <a:t>, polysilicon, and metal depending on what we want to accomplish</a:t>
            </a:r>
          </a:p>
          <a:p>
            <a:pPr>
              <a:buFontTx/>
              <a:buNone/>
            </a:pPr>
            <a:endParaRPr lang="en-US" sz="1400" b="0" baseline="-25000"/>
          </a:p>
          <a:p>
            <a:pPr>
              <a:buFontTx/>
              <a:buNone/>
            </a:pPr>
            <a:endParaRPr lang="en-US" sz="1400" i="1" baseline="-25000"/>
          </a:p>
        </p:txBody>
      </p:sp>
      <p:pic>
        <p:nvPicPr>
          <p:cNvPr id="1311749" name="Picture 5" descr="etc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151188"/>
            <a:ext cx="8858250" cy="28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137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b="0"/>
              <a:t>	</a:t>
            </a:r>
            <a:r>
              <a:rPr lang="en-US" b="0" u="sng"/>
              <a:t>Etching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there are two common types of etch processes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“ Wet Etch”	- also called Chemical Etch</a:t>
            </a:r>
            <a:br>
              <a:rPr lang="en-US" sz="1400" b="0"/>
            </a:br>
            <a:r>
              <a:rPr lang="en-US" sz="1400" b="0"/>
              <a:t> 		- this uses Hydrofluoric Acid (HF acid)</a:t>
            </a:r>
            <a:br>
              <a:rPr lang="en-US" sz="1400" b="0"/>
            </a:br>
            <a:r>
              <a:rPr lang="en-US" sz="1400" b="0"/>
              <a:t> 		- the wafer is submerged in the acid</a:t>
            </a:r>
            <a:br>
              <a:rPr lang="en-US" sz="1400" b="0"/>
            </a:br>
            <a:r>
              <a:rPr lang="en-US" sz="1400" b="0"/>
              <a:t> 		- simple, but produces toxic waste</a:t>
            </a:r>
            <a:endParaRPr lang="en-US" sz="1400" b="0" baseline="-25000"/>
          </a:p>
          <a:p>
            <a:pPr>
              <a:buFontTx/>
              <a:buNone/>
            </a:pPr>
            <a:endParaRPr lang="en-US" sz="1400" b="0" baseline="-25000"/>
          </a:p>
          <a:p>
            <a:pPr>
              <a:buFontTx/>
              <a:buNone/>
            </a:pPr>
            <a:endParaRPr lang="en-US" sz="1400" i="1" baseline="-25000"/>
          </a:p>
        </p:txBody>
      </p:sp>
      <p:pic>
        <p:nvPicPr>
          <p:cNvPr id="1313796" name="Picture 4" descr="etc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151188"/>
            <a:ext cx="8858250" cy="28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158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0"/>
              <a:t>	 	“ Dry Etch”	- also called Plasma Etch</a:t>
            </a:r>
            <a:br>
              <a:rPr lang="en-US" sz="1400" b="0"/>
            </a:br>
            <a:r>
              <a:rPr lang="en-US" sz="1400" b="0"/>
              <a:t> 		- also called Reactive-Ion Etch (RIE)</a:t>
            </a:r>
            <a:br>
              <a:rPr lang="en-US" sz="1400" b="0"/>
            </a:br>
            <a:r>
              <a:rPr lang="en-US" sz="1400" b="0"/>
              <a:t> 		- plasma is a charged gas which has excited ions </a:t>
            </a:r>
            <a:r>
              <a:rPr lang="en-US" sz="1200" b="0"/>
              <a:t>(i.e., free electrons in the outer orbital)</a:t>
            </a:r>
            <a:br>
              <a:rPr lang="en-US" sz="1200" b="0"/>
            </a:br>
            <a:r>
              <a:rPr lang="en-US" sz="1200" b="0"/>
              <a:t> 		</a:t>
            </a:r>
            <a:r>
              <a:rPr lang="en-US" sz="1400" b="0"/>
              <a:t>- plasma can be </a:t>
            </a:r>
            <a:r>
              <a:rPr lang="en-US" sz="1400" b="0" i="1"/>
              <a:t>moved</a:t>
            </a:r>
            <a:r>
              <a:rPr lang="en-US" sz="1400" b="0"/>
              <a:t> by applying an E-field</a:t>
            </a:r>
            <a:r>
              <a:rPr lang="en-US" sz="1200" b="0"/>
              <a:t> 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the wafer is put in a chamber with an Anode and Cathode Disk on top and bottom</a:t>
            </a:r>
            <a:br>
              <a:rPr lang="en-US" sz="1400" b="0"/>
            </a:br>
            <a:r>
              <a:rPr lang="en-US" sz="1400" b="0"/>
              <a:t> 		- a gas is put in the chamber and charged to ionize it </a:t>
            </a:r>
            <a:br>
              <a:rPr lang="en-US" sz="1400" b="0"/>
            </a:br>
            <a:r>
              <a:rPr lang="en-US" sz="1400" b="0"/>
              <a:t> 		- the Anode is energized with an AC signal (13.56MHz)</a:t>
            </a:r>
            <a:br>
              <a:rPr lang="en-US" sz="1400" b="0"/>
            </a:br>
            <a:r>
              <a:rPr lang="en-US" sz="1400" b="0"/>
              <a:t> 		- this makes the plasma move back and forth between the Anode and Cathode</a:t>
            </a:r>
            <a:br>
              <a:rPr lang="en-US" sz="1400" b="0"/>
            </a:br>
            <a:r>
              <a:rPr lang="en-US" sz="1400" b="0"/>
              <a:t> 		- as the Plasma makes contact with the wafer, it will chemically react with the outer</a:t>
            </a:r>
            <a:br>
              <a:rPr lang="en-US" sz="1400" b="0"/>
            </a:br>
            <a:r>
              <a:rPr lang="en-US" sz="1400" b="0"/>
              <a:t> 		  layers of the wafer</a:t>
            </a:r>
            <a:br>
              <a:rPr lang="en-US" sz="1400" b="0"/>
            </a:br>
            <a:r>
              <a:rPr lang="en-US" sz="1400" b="0"/>
              <a:t> 		- the chemical reaction forms a new compound that is loose and may be removed</a:t>
            </a:r>
            <a:br>
              <a:rPr lang="en-US" sz="1400" b="0"/>
            </a:br>
            <a:r>
              <a:rPr lang="en-US" sz="1400" b="0"/>
              <a:t> 		- since the ions move up and down, we can make a very vertical etch pattern</a:t>
            </a:r>
            <a:endParaRPr lang="en-US" sz="1400" b="0" baseline="-25000"/>
          </a:p>
          <a:p>
            <a:pPr>
              <a:buFontTx/>
              <a:buNone/>
            </a:pPr>
            <a:endParaRPr lang="en-US" sz="1400" b="0" baseline="-25000"/>
          </a:p>
          <a:p>
            <a:pPr>
              <a:buFontTx/>
              <a:buNone/>
            </a:pPr>
            <a:endParaRPr lang="en-US" sz="1400" i="1" baseline="-25000"/>
          </a:p>
        </p:txBody>
      </p:sp>
      <p:pic>
        <p:nvPicPr>
          <p:cNvPr id="1315845" name="Picture 5" descr="dry_e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933825"/>
            <a:ext cx="2384425" cy="205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mtClean="0"/>
              <a:t>CMOS Fabrication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 smtClean="0"/>
              <a:t>CMOS Fabrication</a:t>
            </a:r>
            <a:br>
              <a:rPr lang="en-US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We have talked about 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1) Device Physics of how materials act in a MOS/MOSFET structure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2) IV characteristics of the MOSFET device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3) Small geometry effects on transistor performance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4) Capacitances present in the MOSFET device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5) How we can use SPICE to simulate the behavior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we have seen that the properties of the materials play a major role in how the MOSFET performs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the properties of the material (which material, doping, sizes,..) come from the </a:t>
            </a:r>
            <a:br>
              <a:rPr lang="en-US" b="0" smtClean="0"/>
            </a:br>
            <a:r>
              <a:rPr lang="en-US" b="0" smtClean="0"/>
              <a:t>   Fabrication of the MOSFET.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we want to understand how the devices are created so when we are designing, we can make </a:t>
            </a:r>
            <a:br>
              <a:rPr lang="en-US" b="0" smtClean="0"/>
            </a:br>
            <a:r>
              <a:rPr lang="en-US" b="0" smtClean="0"/>
              <a:t>  educated decisions on what </a:t>
            </a:r>
            <a:r>
              <a:rPr lang="en-US" b="0" i="1" smtClean="0"/>
              <a:t>can</a:t>
            </a:r>
            <a:r>
              <a:rPr lang="en-US" b="0" smtClean="0"/>
              <a:t> and </a:t>
            </a:r>
            <a:r>
              <a:rPr lang="en-US" b="0" i="1" smtClean="0"/>
              <a:t>can’t </a:t>
            </a:r>
            <a:r>
              <a:rPr lang="en-US" b="0" smtClean="0"/>
              <a:t>be done to alter performance.</a:t>
            </a:r>
            <a:br>
              <a:rPr lang="en-US" b="0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20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b="0"/>
              <a:t>	</a:t>
            </a:r>
            <a:r>
              <a:rPr lang="en-US" b="0" u="sng"/>
              <a:t>Etching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when talking about etching, we typically talk about the etch patterns that can be formed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	Isotropic	- etches equally in all direction</a:t>
            </a:r>
            <a:br>
              <a:rPr lang="en-US" sz="1400" b="0"/>
            </a:br>
            <a:r>
              <a:rPr lang="en-US" sz="1400" b="0"/>
              <a:t> 		- wet etch is isotropic</a:t>
            </a:r>
            <a:br>
              <a:rPr lang="en-US" sz="1400" b="0"/>
            </a:br>
            <a:r>
              <a:rPr lang="en-US" sz="1400" b="0"/>
              <a:t> 		- this etch leads to “undercutting”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Anisotropic	- the etch rate is dependant on the direction of the etch</a:t>
            </a:r>
            <a:br>
              <a:rPr lang="en-US" sz="1400" b="0"/>
            </a:br>
            <a:r>
              <a:rPr lang="en-US" sz="1400" b="0"/>
              <a:t> 		- dry etch is anisotropic</a:t>
            </a:r>
            <a:endParaRPr lang="en-US" sz="1400" b="0" baseline="-25000"/>
          </a:p>
          <a:p>
            <a:pPr>
              <a:buFontTx/>
              <a:buNone/>
            </a:pPr>
            <a:endParaRPr lang="en-US" sz="1400" b="0" baseline="-25000"/>
          </a:p>
          <a:p>
            <a:pPr>
              <a:buFontTx/>
              <a:buNone/>
            </a:pPr>
            <a:endParaRPr lang="en-US" sz="1400" i="1" baseline="-25000"/>
          </a:p>
        </p:txBody>
      </p:sp>
      <p:pic>
        <p:nvPicPr>
          <p:cNvPr id="1320965" name="Picture 5" descr="etch2"/>
          <p:cNvPicPr>
            <a:picLocks noChangeAspect="1" noChangeArrowheads="1"/>
          </p:cNvPicPr>
          <p:nvPr/>
        </p:nvPicPr>
        <p:blipFill>
          <a:blip r:embed="rId3" cstate="print"/>
          <a:srcRect t="47833"/>
          <a:stretch>
            <a:fillRect/>
          </a:stretch>
        </p:blipFill>
        <p:spPr bwMode="auto">
          <a:xfrm>
            <a:off x="1763713" y="4184650"/>
            <a:ext cx="3810000" cy="1490663"/>
          </a:xfrm>
          <a:prstGeom prst="rect">
            <a:avLst/>
          </a:prstGeom>
          <a:noFill/>
        </p:spPr>
      </p:pic>
      <p:sp>
        <p:nvSpPr>
          <p:cNvPr id="1320966" name="Line 6"/>
          <p:cNvSpPr>
            <a:spLocks noChangeShapeType="1"/>
          </p:cNvSpPr>
          <p:nvPr/>
        </p:nvSpPr>
        <p:spPr bwMode="auto">
          <a:xfrm flipH="1" flipV="1">
            <a:off x="5040313" y="4616450"/>
            <a:ext cx="1404937" cy="2159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20967" name="Text Box 7"/>
          <p:cNvSpPr txBox="1">
            <a:spLocks noChangeArrowheads="1"/>
          </p:cNvSpPr>
          <p:nvPr/>
        </p:nvSpPr>
        <p:spPr bwMode="auto">
          <a:xfrm>
            <a:off x="6443663" y="4689475"/>
            <a:ext cx="1331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33CC"/>
                </a:solidFill>
              </a:rPr>
              <a:t>undercutting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	</a:t>
            </a:r>
            <a:r>
              <a:rPr lang="en-US" b="0" u="sng" dirty="0"/>
              <a:t>Deposition</a:t>
            </a:r>
            <a:br>
              <a:rPr lang="en-US" b="0" u="sng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sz="1400" b="0" dirty="0"/>
              <a:t>- the process of “adding” material to the wafer (as opposed to growing, which consumes part </a:t>
            </a:r>
            <a:br>
              <a:rPr lang="en-US" sz="1400" b="0" dirty="0"/>
            </a:br>
            <a:r>
              <a:rPr lang="en-US" sz="1400" b="0" dirty="0"/>
              <a:t>   of the target)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this is how we put down the polysilicon layer for the gate contact (in addition to insulators and metal)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Polysilicon is a polycrystalline material (SiH4) which is a conductor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Polysilicon originally starts with a high </a:t>
            </a:r>
            <a:r>
              <a:rPr lang="en-US" sz="1400" b="0" dirty="0" smtClean="0"/>
              <a:t>resistivity, </a:t>
            </a:r>
            <a:r>
              <a:rPr lang="en-US" sz="1400" b="0" dirty="0"/>
              <a:t>but when doped its resistively comes down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the most common type of deposition is Chemical Vapor Deposition (CVD)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Chemical Vapor Deposition 	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- the wafer is put into a chamber with a gas (i.e., Si and H2)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- the gas then forms a chemical reaction with the Silicon dioxide (SiO2) and Silicon</a:t>
            </a:r>
            <a:br>
              <a:rPr lang="en-US" sz="1400" b="0" dirty="0"/>
            </a:br>
            <a:r>
              <a:rPr lang="en-US" sz="1400" b="0" dirty="0"/>
              <a:t> 		  to form a bond,  the polysilicon is then added via chemical reactions.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- somewhat similar to dry oxidation, but without the consumption of the wafer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- this process can be used for polysilicon, metals, SiO2 and Nitride (Si3N4)</a:t>
            </a:r>
          </a:p>
          <a:p>
            <a:pPr>
              <a:buFontTx/>
              <a:buNone/>
            </a:pPr>
            <a:endParaRPr lang="en-US" sz="1400" b="0" baseline="-25000" dirty="0"/>
          </a:p>
          <a:p>
            <a:pPr>
              <a:buFontTx/>
              <a:buNone/>
            </a:pPr>
            <a:endParaRPr lang="en-US" sz="1400" b="0" baseline="-25000" dirty="0"/>
          </a:p>
          <a:p>
            <a:pPr>
              <a:buFontTx/>
              <a:buNone/>
            </a:pPr>
            <a:endParaRPr lang="en-US" sz="1400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b="0"/>
              <a:t>	</a:t>
            </a:r>
            <a:r>
              <a:rPr lang="en-US" b="0" u="sng"/>
              <a:t>Ion Implantation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the process of adding impurities to a silicon wafer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wafer is put in a chamber with an Ion source (i.e., B, P, As)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Ions are accelerated toward the wafer </a:t>
            </a:r>
            <a:br>
              <a:rPr lang="en-US" sz="1400" b="0"/>
            </a:br>
            <a:r>
              <a:rPr lang="en-US" sz="1400" b="0"/>
              <a:t>  using an E-field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Ions collide with the wafer, tunneling into </a:t>
            </a:r>
            <a:br>
              <a:rPr lang="en-US" sz="1400" b="0"/>
            </a:br>
            <a:r>
              <a:rPr lang="en-US" sz="1400" b="0"/>
              <a:t>  the crystal structure</a:t>
            </a:r>
            <a:endParaRPr lang="en-US" sz="1400" i="1" baseline="-25000"/>
          </a:p>
        </p:txBody>
      </p:sp>
      <p:pic>
        <p:nvPicPr>
          <p:cNvPr id="1324037" name="Picture 5" descr="Ion_implanter_sche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650" y="2744788"/>
            <a:ext cx="3352800" cy="3259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260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b="0"/>
              <a:t>	</a:t>
            </a:r>
            <a:r>
              <a:rPr lang="en-US" b="0" u="sng"/>
              <a:t>Ion Implantation</a:t>
            </a:r>
            <a:r>
              <a:rPr lang="en-US" b="0"/>
              <a:t/>
            </a:r>
            <a:br>
              <a:rPr lang="en-US" b="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photolithography allows us to selectively implant the regions we want (i.e., N-wells, Sources, Drains)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as the impurities crash into the crystal, they damage or break the covalent bonds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can repair these bonds using a process called </a:t>
            </a:r>
            <a:r>
              <a:rPr lang="en-US" sz="1400" i="1"/>
              <a:t>annealing</a:t>
            </a:r>
            <a:r>
              <a:rPr lang="en-US" sz="1400" b="0"/>
              <a:t>, which heats the material up and</a:t>
            </a:r>
            <a:br>
              <a:rPr lang="en-US" sz="1400" b="0"/>
            </a:br>
            <a:r>
              <a:rPr lang="en-US" sz="1400" b="0"/>
              <a:t>  then slowly cools it down allowing the new bonds to form</a:t>
            </a:r>
            <a:endParaRPr lang="en-US" i="1" baseline="-25000"/>
          </a:p>
        </p:txBody>
      </p:sp>
      <p:pic>
        <p:nvPicPr>
          <p:cNvPr id="1326085" name="Picture 5" descr="annea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141663"/>
            <a:ext cx="7751763" cy="290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42468" name="Rectangle 4"/>
          <p:cNvSpPr>
            <a:spLocks noGrp="1" noChangeArrowheads="1"/>
          </p:cNvSpPr>
          <p:nvPr>
            <p:ph idx="1"/>
          </p:nvPr>
        </p:nvSpPr>
        <p:spPr>
          <a:xfrm>
            <a:off x="142875" y="873125"/>
            <a:ext cx="8872538" cy="5330825"/>
          </a:xfrm>
        </p:spPr>
        <p:txBody>
          <a:bodyPr/>
          <a:lstStyle/>
          <a:p>
            <a:r>
              <a:rPr lang="en-US">
                <a:sym typeface="Symbol" pitchFamily="18" charset="2"/>
              </a:rPr>
              <a:t>Fab Processes</a:t>
            </a:r>
            <a:r>
              <a:rPr lang="en-US" sz="1400" b="0">
                <a:sym typeface="Symbol" pitchFamily="18" charset="2"/>
              </a:rPr>
              <a:t> </a:t>
            </a:r>
            <a:br>
              <a:rPr lang="en-US" sz="1400" b="0">
                <a:sym typeface="Symbol" pitchFamily="18" charset="2"/>
              </a:rPr>
            </a:br>
            <a:r>
              <a:rPr lang="en-US" sz="900" b="0">
                <a:sym typeface="Symbol" pitchFamily="18" charset="2"/>
              </a:rPr>
              <a:t/>
            </a:r>
            <a:br>
              <a:rPr lang="en-US" sz="900" b="0">
                <a:sym typeface="Symbol" pitchFamily="18" charset="2"/>
              </a:rPr>
            </a:br>
            <a:r>
              <a:rPr lang="en-US" sz="1200" b="0">
                <a:sym typeface="Symbol" pitchFamily="18" charset="2"/>
              </a:rPr>
              <a:t>- Now we have all of the basic ingredient for an IC Fab:</a:t>
            </a:r>
            <a:r>
              <a:rPr lang="en-US" sz="1400" b="0">
                <a:sym typeface="Symbol" pitchFamily="18" charset="2"/>
              </a:rPr>
              <a:t/>
            </a:r>
            <a:br>
              <a:rPr lang="en-US" sz="1400" b="0">
                <a:sym typeface="Symbol" pitchFamily="18" charset="2"/>
              </a:rPr>
            </a:br>
            <a:r>
              <a:rPr lang="en-US" sz="1400" b="0">
                <a:sym typeface="Symbol" pitchFamily="18" charset="2"/>
              </a:rPr>
              <a:t/>
            </a:r>
            <a:br>
              <a:rPr lang="en-US" sz="1400" b="0">
                <a:sym typeface="Symbol" pitchFamily="18" charset="2"/>
              </a:rPr>
            </a:br>
            <a:r>
              <a:rPr lang="en-US" sz="1200" b="0" u="sng">
                <a:sym typeface="Symbol" pitchFamily="18" charset="2"/>
              </a:rPr>
              <a:t>Silicon Wafer Creation</a:t>
            </a:r>
            <a:r>
              <a:rPr lang="en-US" sz="1200" b="0">
                <a:sym typeface="Symbol" pitchFamily="18" charset="2"/>
              </a:rPr>
              <a:t>	- Ingots are grown in crucible starting with a Seed crystal.  The ingots</a:t>
            </a:r>
            <a:br>
              <a:rPr lang="en-US" sz="1200" b="0">
                <a:sym typeface="Symbol" pitchFamily="18" charset="2"/>
              </a:rPr>
            </a:br>
            <a:r>
              <a:rPr lang="en-US" sz="1200" b="0">
                <a:sym typeface="Symbol" pitchFamily="18" charset="2"/>
              </a:rPr>
              <a:t> 			  are cut into thin disks and polished to form the Si wafer.</a:t>
            </a:r>
            <a:br>
              <a:rPr lang="en-US" sz="1200" b="0">
                <a:sym typeface="Symbol" pitchFamily="18" charset="2"/>
              </a:rPr>
            </a:br>
            <a:r>
              <a:rPr lang="en-US" sz="1200" b="0">
                <a:sym typeface="Symbol" pitchFamily="18" charset="2"/>
              </a:rPr>
              <a:t/>
            </a:r>
            <a:br>
              <a:rPr lang="en-US" sz="1200" b="0">
                <a:sym typeface="Symbol" pitchFamily="18" charset="2"/>
              </a:rPr>
            </a:br>
            <a:r>
              <a:rPr lang="en-US" sz="1200" b="0" u="sng">
                <a:sym typeface="Symbol" pitchFamily="18" charset="2"/>
              </a:rPr>
              <a:t>Photolithography</a:t>
            </a:r>
            <a:r>
              <a:rPr lang="en-US" sz="1200" b="0">
                <a:sym typeface="Symbol" pitchFamily="18" charset="2"/>
              </a:rPr>
              <a:t> 		- Transferring a pattern to the wafer using masks to selectively expose</a:t>
            </a:r>
            <a:br>
              <a:rPr lang="en-US" sz="1200" b="0">
                <a:sym typeface="Symbol" pitchFamily="18" charset="2"/>
              </a:rPr>
            </a:br>
            <a:r>
              <a:rPr lang="en-US" sz="1200" b="0">
                <a:sym typeface="Symbol" pitchFamily="18" charset="2"/>
              </a:rPr>
              <a:t> 			  regions to UV light with either protect or expose areas on the wafer.</a:t>
            </a:r>
            <a:br>
              <a:rPr lang="en-US" sz="1200" b="0">
                <a:sym typeface="Symbol" pitchFamily="18" charset="2"/>
              </a:rPr>
            </a:br>
            <a:r>
              <a:rPr lang="en-US" sz="1200" b="0">
                <a:sym typeface="Symbol" pitchFamily="18" charset="2"/>
              </a:rPr>
              <a:t/>
            </a:r>
            <a:br>
              <a:rPr lang="en-US" sz="1200" b="0">
                <a:sym typeface="Symbol" pitchFamily="18" charset="2"/>
              </a:rPr>
            </a:br>
            <a:r>
              <a:rPr lang="en-US" sz="1200" b="0" u="sng">
                <a:sym typeface="Symbol" pitchFamily="18" charset="2"/>
              </a:rPr>
              <a:t>Photoresist</a:t>
            </a:r>
            <a:r>
              <a:rPr lang="en-US" sz="1200" b="0">
                <a:sym typeface="Symbol" pitchFamily="18" charset="2"/>
              </a:rPr>
              <a:t>		- Normally insoluble material which becomes soluble when exposed</a:t>
            </a:r>
            <a:br>
              <a:rPr lang="en-US" sz="1200" b="0">
                <a:sym typeface="Symbol" pitchFamily="18" charset="2"/>
              </a:rPr>
            </a:br>
            <a:r>
              <a:rPr lang="en-US" sz="1200" b="0">
                <a:sym typeface="Symbol" pitchFamily="18" charset="2"/>
              </a:rPr>
              <a:t> 			  to UV light.  The soluble regions can be removed by acid to expose</a:t>
            </a:r>
            <a:br>
              <a:rPr lang="en-US" sz="1200" b="0">
                <a:sym typeface="Symbol" pitchFamily="18" charset="2"/>
              </a:rPr>
            </a:br>
            <a:r>
              <a:rPr lang="en-US" sz="1200" b="0">
                <a:sym typeface="Symbol" pitchFamily="18" charset="2"/>
              </a:rPr>
              <a:t> 			  the regions beneath.  </a:t>
            </a:r>
            <a:br>
              <a:rPr lang="en-US" sz="1200" b="0">
                <a:sym typeface="Symbol" pitchFamily="18" charset="2"/>
              </a:rPr>
            </a:br>
            <a:r>
              <a:rPr lang="en-US" sz="1200" b="0">
                <a:sym typeface="Symbol" pitchFamily="18" charset="2"/>
              </a:rPr>
              <a:t/>
            </a:r>
            <a:br>
              <a:rPr lang="en-US" sz="1200" b="0">
                <a:sym typeface="Symbol" pitchFamily="18" charset="2"/>
              </a:rPr>
            </a:br>
            <a:r>
              <a:rPr lang="en-US" sz="1200" b="0" u="sng">
                <a:sym typeface="Symbol" pitchFamily="18" charset="2"/>
              </a:rPr>
              <a:t>Oxide Growth</a:t>
            </a:r>
            <a:r>
              <a:rPr lang="en-US" sz="1200" b="0">
                <a:sym typeface="Symbol" pitchFamily="18" charset="2"/>
              </a:rPr>
              <a:t> 		- Growing an SiO2 directly on the Silicon wafer using either a Wet or</a:t>
            </a:r>
            <a:br>
              <a:rPr lang="en-US" sz="1200" b="0">
                <a:sym typeface="Symbol" pitchFamily="18" charset="2"/>
              </a:rPr>
            </a:br>
            <a:r>
              <a:rPr lang="en-US" sz="1200" b="0">
                <a:sym typeface="Symbol" pitchFamily="18" charset="2"/>
              </a:rPr>
              <a:t> 			   Dry process.  The growth consumes part of the wafer.</a:t>
            </a:r>
            <a:br>
              <a:rPr lang="en-US" sz="1200" b="0">
                <a:sym typeface="Symbol" pitchFamily="18" charset="2"/>
              </a:rPr>
            </a:br>
            <a:r>
              <a:rPr lang="en-US" sz="1200" b="0">
                <a:sym typeface="Symbol" pitchFamily="18" charset="2"/>
              </a:rPr>
              <a:t/>
            </a:r>
            <a:br>
              <a:rPr lang="en-US" sz="1200" b="0">
                <a:sym typeface="Symbol" pitchFamily="18" charset="2"/>
              </a:rPr>
            </a:br>
            <a:r>
              <a:rPr lang="en-US" sz="1200" b="0" u="sng">
                <a:sym typeface="Symbol" pitchFamily="18" charset="2"/>
              </a:rPr>
              <a:t>Etching</a:t>
            </a:r>
            <a:r>
              <a:rPr lang="en-US" sz="1200" b="0">
                <a:sym typeface="Symbol" pitchFamily="18" charset="2"/>
              </a:rPr>
              <a:t>			- process of removing material (Si, SiO</a:t>
            </a:r>
            <a:r>
              <a:rPr lang="en-US" sz="1200" b="0" baseline="-25000">
                <a:sym typeface="Symbol" pitchFamily="18" charset="2"/>
              </a:rPr>
              <a:t>2</a:t>
            </a:r>
            <a:r>
              <a:rPr lang="en-US" sz="1200" b="0">
                <a:sym typeface="Symbol" pitchFamily="18" charset="2"/>
              </a:rPr>
              <a:t>, polysilicon, metal) using</a:t>
            </a:r>
            <a:br>
              <a:rPr lang="en-US" sz="1200" b="0">
                <a:sym typeface="Symbol" pitchFamily="18" charset="2"/>
              </a:rPr>
            </a:br>
            <a:r>
              <a:rPr lang="en-US" sz="1200" b="0">
                <a:sym typeface="Symbol" pitchFamily="18" charset="2"/>
              </a:rPr>
              <a:t> 			  either a wet (chemical) or dry (plasma) process.</a:t>
            </a:r>
            <a:br>
              <a:rPr lang="en-US" sz="1200" b="0">
                <a:sym typeface="Symbol" pitchFamily="18" charset="2"/>
              </a:rPr>
            </a:br>
            <a:r>
              <a:rPr lang="en-US" sz="1200" b="0">
                <a:sym typeface="Symbol" pitchFamily="18" charset="2"/>
              </a:rPr>
              <a:t/>
            </a:r>
            <a:br>
              <a:rPr lang="en-US" sz="1200" b="0">
                <a:sym typeface="Symbol" pitchFamily="18" charset="2"/>
              </a:rPr>
            </a:br>
            <a:r>
              <a:rPr lang="en-US" sz="1200" b="0" u="sng">
                <a:sym typeface="Symbol" pitchFamily="18" charset="2"/>
              </a:rPr>
              <a:t>Deposition</a:t>
            </a:r>
            <a:r>
              <a:rPr lang="en-US" sz="1200" b="0">
                <a:sym typeface="Symbol" pitchFamily="18" charset="2"/>
              </a:rPr>
              <a:t>		- Process of adding material (SiO</a:t>
            </a:r>
            <a:r>
              <a:rPr lang="en-US" sz="1200" b="0" baseline="-25000">
                <a:sym typeface="Symbol" pitchFamily="18" charset="2"/>
              </a:rPr>
              <a:t>2</a:t>
            </a:r>
            <a:r>
              <a:rPr lang="en-US" sz="1200" b="0">
                <a:sym typeface="Symbol" pitchFamily="18" charset="2"/>
              </a:rPr>
              <a:t>, nitride, poly, metal) using CVD/PVD</a:t>
            </a:r>
            <a:br>
              <a:rPr lang="en-US" sz="1200" b="0">
                <a:sym typeface="Symbol" pitchFamily="18" charset="2"/>
              </a:rPr>
            </a:br>
            <a:r>
              <a:rPr lang="en-US" sz="1200" b="0">
                <a:sym typeface="Symbol" pitchFamily="18" charset="2"/>
              </a:rPr>
              <a:t/>
            </a:r>
            <a:br>
              <a:rPr lang="en-US" sz="1200" b="0">
                <a:sym typeface="Symbol" pitchFamily="18" charset="2"/>
              </a:rPr>
            </a:br>
            <a:r>
              <a:rPr lang="en-US" sz="1200" b="0" u="sng">
                <a:sym typeface="Symbol" pitchFamily="18" charset="2"/>
              </a:rPr>
              <a:t>Ion Implantation</a:t>
            </a:r>
            <a:r>
              <a:rPr lang="en-US" sz="1200" b="0">
                <a:sym typeface="Symbol" pitchFamily="18" charset="2"/>
              </a:rPr>
              <a:t>		- Process of adding impurities or doping (ni  N</a:t>
            </a:r>
            <a:r>
              <a:rPr lang="en-US" sz="1200" b="0" baseline="-25000">
                <a:sym typeface="Symbol" pitchFamily="18" charset="2"/>
              </a:rPr>
              <a:t>A</a:t>
            </a:r>
            <a:r>
              <a:rPr lang="en-US" sz="1200" b="0">
                <a:sym typeface="Symbol" pitchFamily="18" charset="2"/>
              </a:rPr>
              <a:t>, N</a:t>
            </a:r>
            <a:r>
              <a:rPr lang="en-US" sz="1200" b="0" baseline="-25000">
                <a:sym typeface="Symbol" pitchFamily="18" charset="2"/>
              </a:rPr>
              <a:t>D</a:t>
            </a:r>
            <a:r>
              <a:rPr lang="en-US" sz="1200" b="0"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55780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Bulk Doping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200" b="0"/>
              <a:t>- The first step in creating an IC is to dope the entire Si wafer to p-type</a:t>
            </a:r>
            <a:br>
              <a:rPr lang="en-US" sz="1200" b="0"/>
            </a:br>
            <a:r>
              <a:rPr lang="en-US" sz="1200" b="0"/>
              <a:t/>
            </a:r>
            <a:br>
              <a:rPr lang="en-US" sz="1200" b="0"/>
            </a:br>
            <a:r>
              <a:rPr lang="en-US" sz="1200" b="0"/>
              <a:t>- For a CMOS process, both NMOS and PMOS transistors are present</a:t>
            </a:r>
            <a:br>
              <a:rPr lang="en-US" sz="1200" b="0"/>
            </a:br>
            <a:r>
              <a:rPr lang="en-US" sz="1200" b="0"/>
              <a:t/>
            </a:r>
            <a:br>
              <a:rPr lang="en-US" sz="1200" b="0"/>
            </a:br>
            <a:r>
              <a:rPr lang="en-US" sz="1200" b="0"/>
              <a:t>- Remember that:		N-Channel transistors require P-type substrates</a:t>
            </a:r>
            <a:br>
              <a:rPr lang="en-US" sz="1200" b="0"/>
            </a:br>
            <a:r>
              <a:rPr lang="en-US" sz="1200" b="0"/>
              <a:t> 			P-Channel transistors require N-type substrates </a:t>
            </a:r>
            <a:br>
              <a:rPr lang="en-US" sz="1200" b="0"/>
            </a:br>
            <a:r>
              <a:rPr lang="en-US" sz="1200" b="0"/>
              <a:t> </a:t>
            </a:r>
            <a:br>
              <a:rPr lang="en-US" sz="1200" b="0"/>
            </a:br>
            <a:r>
              <a:rPr lang="en-US" sz="1200" b="0"/>
              <a:t>- we can avoid the process of selectively doping each N-channel and P-channel’s substrate region</a:t>
            </a:r>
            <a:br>
              <a:rPr lang="en-US" sz="1200" b="0"/>
            </a:br>
            <a:r>
              <a:rPr lang="en-US" sz="1200" b="0"/>
              <a:t>  by doping the entire wafer first</a:t>
            </a:r>
            <a:br>
              <a:rPr lang="en-US" sz="1200" b="0"/>
            </a:br>
            <a:r>
              <a:rPr lang="en-US" sz="1200" b="0"/>
              <a:t/>
            </a:r>
            <a:br>
              <a:rPr lang="en-US" sz="1200" b="0"/>
            </a:br>
            <a:r>
              <a:rPr lang="en-US" sz="1200" b="0"/>
              <a:t>- So should we dope the whole thing N-type or P-type?</a:t>
            </a:r>
            <a:br>
              <a:rPr lang="en-US" sz="1200" b="0"/>
            </a:br>
            <a:r>
              <a:rPr lang="en-US" sz="1200" b="0"/>
              <a:t/>
            </a:r>
            <a:br>
              <a:rPr lang="en-US" sz="1200" b="0"/>
            </a:br>
            <a:r>
              <a:rPr lang="en-US" sz="1200" b="0"/>
              <a:t> 	- there are going to be many more N-Channel devices on the wafer</a:t>
            </a:r>
            <a:br>
              <a:rPr lang="en-US" sz="1200" b="0"/>
            </a:br>
            <a:r>
              <a:rPr lang="en-US" sz="1200" b="0"/>
              <a:t> 	</a:t>
            </a:r>
            <a:br>
              <a:rPr lang="en-US" sz="1200" b="0"/>
            </a:br>
            <a:r>
              <a:rPr lang="en-US" sz="1200" b="0"/>
              <a:t> 	- SRAM requires 6 transistors (4 NMOS, 2 PMOS)</a:t>
            </a:r>
            <a:br>
              <a:rPr lang="en-US" sz="1200" b="0"/>
            </a:br>
            <a:r>
              <a:rPr lang="en-US" sz="1200" b="0"/>
              <a:t/>
            </a:r>
            <a:br>
              <a:rPr lang="en-US" sz="1200" b="0"/>
            </a:br>
            <a:r>
              <a:rPr lang="en-US" sz="1200" b="0"/>
              <a:t> 	- DRAM requires 1 transistors (1 NMOS)</a:t>
            </a:r>
            <a:br>
              <a:rPr lang="en-US" sz="1200" b="0"/>
            </a:br>
            <a:r>
              <a:rPr lang="en-US" sz="1200" b="0"/>
              <a:t/>
            </a:r>
            <a:br>
              <a:rPr lang="en-US" sz="1200" b="0"/>
            </a:br>
            <a:r>
              <a:rPr lang="en-US" sz="1200" b="0"/>
              <a:t> 	- other circuit techniques exists in addition to CMOS that only use NMOS transistors for higher</a:t>
            </a:r>
            <a:br>
              <a:rPr lang="en-US" sz="1200" b="0"/>
            </a:br>
            <a:r>
              <a:rPr lang="en-US" sz="1200" b="0"/>
              <a:t>   	  performing logic circuitry.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Bulk Doping</a:t>
            </a:r>
            <a:br>
              <a:rPr lang="en-US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with the entire wafer being p-type, we can directly form N-channel devices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to make a p-channel device, we create a region of n-type material to act as the local substrate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is called an </a:t>
            </a:r>
            <a:r>
              <a:rPr lang="en-US" sz="1400" i="1"/>
              <a:t>N-well</a:t>
            </a:r>
            <a:r>
              <a:rPr lang="en-US" sz="1400" b="0"/>
              <a:t>. </a:t>
            </a:r>
          </a:p>
        </p:txBody>
      </p:sp>
      <p:pic>
        <p:nvPicPr>
          <p:cNvPr id="1357828" name="Picture 4" descr="nwel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716338"/>
            <a:ext cx="8235950" cy="2408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Bulk Doping</a:t>
            </a:r>
            <a:br>
              <a:rPr lang="en-US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sometimes we wish to dope the P-type substrate even further than what is provided by bulk doping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can create a P-well region to increase the substrate doping density (N</a:t>
            </a:r>
            <a:r>
              <a:rPr lang="en-US" sz="1400" b="0" baseline="-25000"/>
              <a:t>A</a:t>
            </a:r>
            <a:r>
              <a:rPr lang="en-US" sz="1400" b="0"/>
              <a:t>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configuration is called a </a:t>
            </a:r>
            <a:r>
              <a:rPr lang="en-US" sz="1400" i="1"/>
              <a:t>Twin Tub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won’t use this in EE414, but we want to know what people mean when they say </a:t>
            </a:r>
            <a:r>
              <a:rPr lang="en-US" sz="1400" i="1"/>
              <a:t>Twin Tub</a:t>
            </a:r>
          </a:p>
        </p:txBody>
      </p:sp>
      <p:pic>
        <p:nvPicPr>
          <p:cNvPr id="1359877" name="Picture 5" descr="twin_t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608388"/>
            <a:ext cx="8235950" cy="2408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619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Active Regions (Device isolation) </a:t>
            </a:r>
            <a:br>
              <a:rPr lang="en-US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when we create multiple transistors on the same substrate, the electrical operation of one transistor</a:t>
            </a:r>
            <a:br>
              <a:rPr lang="en-US" sz="1400" b="0"/>
            </a:br>
            <a:r>
              <a:rPr lang="en-US" sz="1400" b="0"/>
              <a:t>  can effect the operation of adjacent transistors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coupling</a:t>
            </a:r>
            <a:br>
              <a:rPr lang="en-US" sz="1400" b="0"/>
            </a:br>
            <a:r>
              <a:rPr lang="en-US" sz="1400" b="0"/>
              <a:t> 		- inadvertent inversion layers</a:t>
            </a:r>
            <a:br>
              <a:rPr lang="en-US" sz="1400" b="0"/>
            </a:br>
            <a:r>
              <a:rPr lang="en-US" sz="1400" b="0"/>
              <a:t> 		- parasitic conduction paths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first step in fabrication is to create an isolation layer on the wafer that defines where the </a:t>
            </a:r>
            <a:br>
              <a:rPr lang="en-US" sz="1400" b="0"/>
            </a:br>
            <a:r>
              <a:rPr lang="en-US" sz="1400" b="0"/>
              <a:t>  MOSFETs will be located.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isolation region is made up of SiO</a:t>
            </a:r>
            <a:r>
              <a:rPr lang="en-US" sz="1400" b="0" baseline="-25000"/>
              <a:t>2</a:t>
            </a:r>
            <a:br>
              <a:rPr lang="en-US" sz="1400" b="0" baseline="-25000"/>
            </a:br>
            <a:r>
              <a:rPr lang="en-US" sz="1400" b="0" baseline="-25000"/>
              <a:t>    </a:t>
            </a:r>
            <a:r>
              <a:rPr lang="en-US" sz="1400" b="0"/>
              <a:t>called </a:t>
            </a:r>
            <a:r>
              <a:rPr lang="en-US" sz="1400" i="1"/>
              <a:t>Field Oxide </a:t>
            </a:r>
            <a:r>
              <a:rPr lang="en-US" sz="1400" b="0"/>
              <a:t>and </a:t>
            </a:r>
            <a:r>
              <a:rPr lang="en-US" sz="1400" i="1"/>
              <a:t>Channel-Stop Implants (p+)</a:t>
            </a:r>
            <a:br>
              <a:rPr lang="en-US" sz="1400" i="1"/>
            </a:br>
            <a:r>
              <a:rPr lang="en-US" sz="1400" i="1"/>
              <a:t/>
            </a:r>
            <a:br>
              <a:rPr lang="en-US" sz="1400" i="1"/>
            </a:br>
            <a:r>
              <a:rPr lang="en-US" sz="1400" b="0"/>
              <a:t>- this Oxide region is relatively thick and sometimes </a:t>
            </a:r>
            <a:br>
              <a:rPr lang="en-US" sz="1400" b="0"/>
            </a:br>
            <a:r>
              <a:rPr lang="en-US" sz="1400" b="0"/>
              <a:t>  called </a:t>
            </a:r>
            <a:r>
              <a:rPr lang="en-US" sz="1400" i="1"/>
              <a:t>Thick Oxide</a:t>
            </a:r>
            <a:r>
              <a:rPr lang="en-US" sz="1400" b="0" i="1"/>
              <a:t> (thin oxide</a:t>
            </a:r>
            <a:r>
              <a:rPr lang="en-US" sz="1400" b="0"/>
              <a:t> is what we call the gate oxide)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regions of exposed Silicon where we will put our</a:t>
            </a:r>
            <a:br>
              <a:rPr lang="en-US" sz="1400" b="0"/>
            </a:br>
            <a:r>
              <a:rPr lang="en-US" sz="1400" b="0"/>
              <a:t>  MOSFETs are called </a:t>
            </a:r>
            <a:r>
              <a:rPr lang="en-US" sz="1400" i="1"/>
              <a:t>Active Regions</a:t>
            </a:r>
            <a:endParaRPr lang="en-US" sz="1400" b="0"/>
          </a:p>
        </p:txBody>
      </p:sp>
      <p:pic>
        <p:nvPicPr>
          <p:cNvPr id="1361925" name="Picture 5" descr="kan60539_0207"/>
          <p:cNvPicPr>
            <a:picLocks noChangeAspect="1" noChangeArrowheads="1"/>
          </p:cNvPicPr>
          <p:nvPr/>
        </p:nvPicPr>
        <p:blipFill>
          <a:blip r:embed="rId3" cstate="print"/>
          <a:srcRect t="59526"/>
          <a:stretch>
            <a:fillRect/>
          </a:stretch>
        </p:blipFill>
        <p:spPr bwMode="auto">
          <a:xfrm>
            <a:off x="5795963" y="4437063"/>
            <a:ext cx="2944812" cy="1517650"/>
          </a:xfrm>
          <a:prstGeom prst="rect">
            <a:avLst/>
          </a:prstGeom>
          <a:noFill/>
        </p:spPr>
      </p:pic>
      <p:sp>
        <p:nvSpPr>
          <p:cNvPr id="1361926" name="Line 6"/>
          <p:cNvSpPr>
            <a:spLocks noChangeShapeType="1"/>
          </p:cNvSpPr>
          <p:nvPr/>
        </p:nvSpPr>
        <p:spPr bwMode="auto">
          <a:xfrm flipH="1">
            <a:off x="6551613" y="4473575"/>
            <a:ext cx="0" cy="6477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27" name="Text Box 7"/>
          <p:cNvSpPr txBox="1">
            <a:spLocks noChangeArrowheads="1"/>
          </p:cNvSpPr>
          <p:nvPr/>
        </p:nvSpPr>
        <p:spPr bwMode="auto">
          <a:xfrm>
            <a:off x="5976938" y="3933825"/>
            <a:ext cx="13319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33CC"/>
                </a:solidFill>
              </a:rPr>
              <a:t>Active Regions</a:t>
            </a:r>
          </a:p>
        </p:txBody>
      </p:sp>
      <p:sp>
        <p:nvSpPr>
          <p:cNvPr id="1361928" name="Line 8"/>
          <p:cNvSpPr>
            <a:spLocks noChangeShapeType="1"/>
          </p:cNvSpPr>
          <p:nvPr/>
        </p:nvSpPr>
        <p:spPr bwMode="auto">
          <a:xfrm>
            <a:off x="6551613" y="4473575"/>
            <a:ext cx="1081087" cy="68262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29" name="Text Box 9"/>
          <p:cNvSpPr txBox="1">
            <a:spLocks noChangeArrowheads="1"/>
          </p:cNvSpPr>
          <p:nvPr/>
        </p:nvSpPr>
        <p:spPr bwMode="auto">
          <a:xfrm>
            <a:off x="7308850" y="3933825"/>
            <a:ext cx="13319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Device Isolation</a:t>
            </a:r>
          </a:p>
        </p:txBody>
      </p:sp>
      <p:sp>
        <p:nvSpPr>
          <p:cNvPr id="1361930" name="Line 10"/>
          <p:cNvSpPr>
            <a:spLocks noChangeShapeType="1"/>
          </p:cNvSpPr>
          <p:nvPr/>
        </p:nvSpPr>
        <p:spPr bwMode="auto">
          <a:xfrm flipH="1">
            <a:off x="7885113" y="4473575"/>
            <a:ext cx="0" cy="323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6397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Active Regions (Device isolation) </a:t>
            </a:r>
            <a:br>
              <a:rPr lang="en-US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One of the most popular techniques to create isolation between Active Regions is called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</a:t>
            </a:r>
            <a:r>
              <a:rPr lang="en-US" sz="1400" i="1"/>
              <a:t>Local Oxidation of Silicon (LOCOS)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In LOCOS, we selectively </a:t>
            </a:r>
            <a:r>
              <a:rPr lang="en-US" sz="1400" b="0" i="1"/>
              <a:t>grow</a:t>
            </a:r>
            <a:r>
              <a:rPr lang="en-US" sz="1400" b="0"/>
              <a:t> field oxide </a:t>
            </a:r>
            <a:br>
              <a:rPr lang="en-US" sz="1400" b="0"/>
            </a:br>
            <a:r>
              <a:rPr lang="en-US" sz="1400" b="0"/>
              <a:t>  (as opposed to growing it everywhere and then selectively etching)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has the advantage of actually recessing into the Silicon,</a:t>
            </a:r>
            <a:br>
              <a:rPr lang="en-US" sz="1400" b="0"/>
            </a:br>
            <a:r>
              <a:rPr lang="en-US" sz="1400" b="0"/>
              <a:t>  i.e., consuming some of the Silicon in order to form </a:t>
            </a:r>
            <a:br>
              <a:rPr lang="en-US" sz="1400" b="0"/>
            </a:br>
            <a:r>
              <a:rPr lang="en-US" sz="1400" b="0"/>
              <a:t>  a more planar surface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isolation regions are formed by two layers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1) p+ channel stop implants</a:t>
            </a:r>
            <a:br>
              <a:rPr lang="en-US" sz="1400" b="0"/>
            </a:br>
            <a:r>
              <a:rPr lang="en-US" sz="1400" b="0"/>
              <a:t> 	2) thick SiO</a:t>
            </a:r>
            <a:r>
              <a:rPr lang="en-US" sz="1400" b="0" baseline="-25000"/>
              <a:t>2</a:t>
            </a:r>
            <a:r>
              <a:rPr lang="en-US" sz="1400" b="0"/>
              <a:t> insulator (Thick Oxide or Field Oxide)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n-US" sz="1400" b="0"/>
          </a:p>
        </p:txBody>
      </p:sp>
      <p:pic>
        <p:nvPicPr>
          <p:cNvPr id="1363979" name="Picture 11" descr="kan60539_0205"/>
          <p:cNvPicPr>
            <a:picLocks noChangeAspect="1" noChangeArrowheads="1"/>
          </p:cNvPicPr>
          <p:nvPr/>
        </p:nvPicPr>
        <p:blipFill>
          <a:blip r:embed="rId3" cstate="print"/>
          <a:srcRect t="2866"/>
          <a:stretch>
            <a:fillRect/>
          </a:stretch>
        </p:blipFill>
        <p:spPr bwMode="auto">
          <a:xfrm>
            <a:off x="5616575" y="2349500"/>
            <a:ext cx="2951163" cy="365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mtClean="0"/>
              <a:t>CMOS Fabrication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 smtClean="0"/>
              <a:t>The Basics</a:t>
            </a:r>
            <a:br>
              <a:rPr lang="en-US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We create the majority of our IC’s on Silicon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we take a Silicon </a:t>
            </a:r>
            <a:r>
              <a:rPr lang="en-US" smtClean="0"/>
              <a:t>Wafer</a:t>
            </a:r>
            <a:r>
              <a:rPr lang="en-US" b="0" smtClean="0"/>
              <a:t>, which is a thin disk of intrinsic Silicon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on this disk, we create multiple IC’s, which are square or rectangular in shape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endParaRPr lang="en-US" smtClean="0"/>
          </a:p>
        </p:txBody>
      </p:sp>
      <p:pic>
        <p:nvPicPr>
          <p:cNvPr id="19461" name="Picture 4" descr="pentiumm_waf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3176588"/>
            <a:ext cx="2376488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ingotslic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3586163"/>
            <a:ext cx="15970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6024" name="Picture 8" descr="locus1"/>
          <p:cNvPicPr>
            <a:picLocks noChangeAspect="1" noChangeArrowheads="1"/>
          </p:cNvPicPr>
          <p:nvPr/>
        </p:nvPicPr>
        <p:blipFill>
          <a:blip r:embed="rId3" cstate="print"/>
          <a:srcRect b="11349"/>
          <a:stretch>
            <a:fillRect/>
          </a:stretch>
        </p:blipFill>
        <p:spPr bwMode="auto">
          <a:xfrm>
            <a:off x="142875" y="3454400"/>
            <a:ext cx="8893175" cy="2746375"/>
          </a:xfrm>
          <a:prstGeom prst="rect">
            <a:avLst/>
          </a:prstGeom>
          <a:noFill/>
        </p:spPr>
      </p:pic>
      <p:sp>
        <p:nvSpPr>
          <p:cNvPr id="136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66020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Active Regions (Device isolation) </a:t>
            </a:r>
            <a:br>
              <a:rPr lang="en-US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The first step is to cover the Active Regions so that when we dope the channel-stop implants, the</a:t>
            </a:r>
            <a:br>
              <a:rPr lang="en-US" sz="1400" b="0"/>
            </a:br>
            <a:r>
              <a:rPr lang="en-US" sz="1400" b="0"/>
              <a:t>  active regions are protected</a:t>
            </a:r>
            <a:br>
              <a:rPr lang="en-US" sz="1400" b="0"/>
            </a:br>
            <a:r>
              <a:rPr lang="en-US" sz="1000" b="0"/>
              <a:t/>
            </a:r>
            <a:br>
              <a:rPr lang="en-US" sz="1000" b="0"/>
            </a:br>
            <a:r>
              <a:rPr lang="en-US" sz="1400" b="0"/>
              <a:t>- We use Nitride (Si</a:t>
            </a:r>
            <a:r>
              <a:rPr lang="en-US" sz="1400" b="0" baseline="-25000"/>
              <a:t>3</a:t>
            </a:r>
            <a:r>
              <a:rPr lang="en-US" sz="1400" b="0"/>
              <a:t>N</a:t>
            </a:r>
            <a:r>
              <a:rPr lang="en-US" sz="1400" b="0" baseline="-25000"/>
              <a:t>4</a:t>
            </a:r>
            <a:r>
              <a:rPr lang="en-US" sz="1400" b="0"/>
              <a:t>) to protect these regions.  It inhibits SiO</a:t>
            </a:r>
            <a:r>
              <a:rPr lang="en-US" sz="1400" b="0" baseline="-25000"/>
              <a:t>2</a:t>
            </a:r>
            <a:r>
              <a:rPr lang="en-US" sz="1400" b="0"/>
              <a:t> growth</a:t>
            </a:r>
            <a:br>
              <a:rPr lang="en-US" sz="1400" b="0"/>
            </a:br>
            <a:r>
              <a:rPr lang="en-US" sz="1000" b="0"/>
              <a:t/>
            </a:r>
            <a:br>
              <a:rPr lang="en-US" sz="1000" b="0"/>
            </a:br>
            <a:r>
              <a:rPr lang="en-US" sz="1400" b="0"/>
              <a:t>- Nitride is a good material for shielding but has a very different coefficient of thermal expansion than</a:t>
            </a:r>
            <a:br>
              <a:rPr lang="en-US" sz="1400" b="0"/>
            </a:br>
            <a:r>
              <a:rPr lang="en-US" sz="1400" b="0"/>
              <a:t>  Silicon.  As such, it can put a lot of mechanical stress on the wafer when heated and lead to cracks.</a:t>
            </a:r>
            <a:br>
              <a:rPr lang="en-US" sz="1400" b="0"/>
            </a:br>
            <a:r>
              <a:rPr lang="en-US" sz="1000" b="0"/>
              <a:t/>
            </a:r>
            <a:br>
              <a:rPr lang="en-US" sz="1000" b="0"/>
            </a:br>
            <a:r>
              <a:rPr lang="en-US" sz="1400" b="0"/>
              <a:t>- To avoid this, we put a layer of thin oxide (SiO</a:t>
            </a:r>
            <a:r>
              <a:rPr lang="en-US" sz="1400" b="0" baseline="-25000"/>
              <a:t>2</a:t>
            </a:r>
            <a:r>
              <a:rPr lang="en-US" sz="1400" b="0"/>
              <a:t>) in between the Nitride and Silicon wafer which </a:t>
            </a:r>
            <a:br>
              <a:rPr lang="en-US" sz="1400" b="0"/>
            </a:br>
            <a:r>
              <a:rPr lang="en-US" sz="1400" b="0"/>
              <a:t>  absorbs the mechanical stress.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oxide is called </a:t>
            </a:r>
            <a:r>
              <a:rPr lang="en-US" sz="1400" b="0" i="1"/>
              <a:t>stress-relief oxide</a:t>
            </a:r>
            <a:endParaRPr 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68068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Active Regions (Device isolation) </a:t>
            </a:r>
            <a:br>
              <a:rPr lang="en-US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Next, we implant Boron into the exposed Silicon to form the </a:t>
            </a:r>
            <a:r>
              <a:rPr lang="en-US" sz="1400" b="0" i="1"/>
              <a:t>Channel-Stop Implants</a:t>
            </a:r>
            <a:br>
              <a:rPr lang="en-US" sz="1400" b="0" i="1"/>
            </a:br>
            <a:r>
              <a:rPr lang="en-US" sz="1400" b="0" i="1"/>
              <a:t/>
            </a:r>
            <a:br>
              <a:rPr lang="en-US" sz="1400" b="0" i="1"/>
            </a:br>
            <a:r>
              <a:rPr lang="en-US" sz="1400" b="0"/>
              <a:t>- Then we grow thick Oxide on the exposed regions, noting that Oxide will not grow on the Nitride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Oxide will consume part of the </a:t>
            </a:r>
            <a:r>
              <a:rPr lang="en-US" sz="1400" b="0" i="1"/>
              <a:t>Channel-Stop-Implants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000" b="0"/>
              <a:t/>
            </a:r>
            <a:br>
              <a:rPr lang="en-US" sz="1000" b="0"/>
            </a:br>
            <a:endParaRPr lang="en-US" sz="1400" b="0"/>
          </a:p>
        </p:txBody>
      </p:sp>
      <p:pic>
        <p:nvPicPr>
          <p:cNvPr id="1368071" name="Picture 7" descr="locu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679825"/>
            <a:ext cx="849630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28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 dirty="0"/>
              <a:t>Review</a:t>
            </a:r>
            <a:br>
              <a:rPr lang="en-US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sz="1400" b="0" dirty="0"/>
              <a:t>- We've talked about the basic process steps that are required for IC fabrication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Crystal growth</a:t>
            </a:r>
            <a:br>
              <a:rPr lang="en-US" sz="1400" b="0" dirty="0"/>
            </a:br>
            <a:r>
              <a:rPr lang="en-US" sz="1400" b="0" dirty="0"/>
              <a:t> 	- photolithography, photoresist, masks</a:t>
            </a:r>
            <a:br>
              <a:rPr lang="en-US" sz="1400" b="0" dirty="0"/>
            </a:br>
            <a:r>
              <a:rPr lang="en-US" sz="1400" b="0" dirty="0"/>
              <a:t> 	- oxide growth</a:t>
            </a:r>
            <a:br>
              <a:rPr lang="en-US" sz="1400" b="0" dirty="0"/>
            </a:br>
            <a:r>
              <a:rPr lang="en-US" sz="1400" b="0" dirty="0"/>
              <a:t> 	- etching </a:t>
            </a:r>
            <a:br>
              <a:rPr lang="en-US" sz="1400" b="0" dirty="0"/>
            </a:br>
            <a:r>
              <a:rPr lang="en-US" sz="1400" b="0" dirty="0"/>
              <a:t> 	- deposition</a:t>
            </a:r>
            <a:br>
              <a:rPr lang="en-US" sz="1400" b="0" dirty="0"/>
            </a:br>
            <a:r>
              <a:rPr lang="en-US" sz="1400" b="0" dirty="0"/>
              <a:t> 	- ion implantation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We've started talking about the major process stages: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Bulk Doping</a:t>
            </a:r>
            <a:br>
              <a:rPr lang="en-US" sz="1400" b="0" dirty="0"/>
            </a:br>
            <a:r>
              <a:rPr lang="en-US" sz="1400" b="0" dirty="0"/>
              <a:t> 	- Isolation (Active Region, LOCOS)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Now let's put everything together and walk through the creation of a full CMOS inverter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Major Process Steps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this flow chart shows the major process steps for a CMOS integrated circuit fabrication</a:t>
            </a:r>
            <a:br>
              <a:rPr lang="en-US" sz="1400" b="0"/>
            </a:br>
            <a:r>
              <a:rPr lang="en-US" sz="1400" b="0"/>
              <a:t>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n-US" sz="1400" b="0"/>
          </a:p>
        </p:txBody>
      </p:sp>
      <p:pic>
        <p:nvPicPr>
          <p:cNvPr id="1394692" name="Picture 4" descr="kan60539_0201"/>
          <p:cNvPicPr>
            <a:picLocks noChangeAspect="1" noChangeArrowheads="1"/>
          </p:cNvPicPr>
          <p:nvPr/>
        </p:nvPicPr>
        <p:blipFill>
          <a:blip r:embed="rId3" cstate="print"/>
          <a:srcRect t="3360"/>
          <a:stretch>
            <a:fillRect/>
          </a:stretch>
        </p:blipFill>
        <p:spPr bwMode="auto">
          <a:xfrm>
            <a:off x="3708400" y="2097088"/>
            <a:ext cx="1487488" cy="365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967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Major Process Steps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Let's look at the design of a CMOS inverter: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		- some things to note: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			- this takes both an NMOS and PMOS</a:t>
            </a:r>
            <a:br>
              <a:rPr lang="en-US" sz="1400" b="0"/>
            </a:br>
            <a:r>
              <a:rPr lang="en-US" sz="1400" b="0"/>
              <a:t> 					- we need body connections for each MOSFET</a:t>
            </a:r>
            <a:br>
              <a:rPr lang="en-US" sz="1400" b="0"/>
            </a:br>
            <a:r>
              <a:rPr lang="en-US" sz="1400" b="0"/>
              <a:t> 					- the Gates are connected together (poly)</a:t>
            </a:r>
            <a:br>
              <a:rPr lang="en-US" sz="1400" b="0"/>
            </a:br>
            <a:r>
              <a:rPr lang="en-US" sz="1400" b="0"/>
              <a:t> 					- the Drains are connected together (metal)</a:t>
            </a:r>
            <a:br>
              <a:rPr lang="en-US" sz="1400" b="0"/>
            </a:br>
            <a:r>
              <a:rPr lang="en-US" sz="1400" b="0"/>
              <a:t> 					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n-US" sz="1400" b="0"/>
          </a:p>
        </p:txBody>
      </p:sp>
      <p:pic>
        <p:nvPicPr>
          <p:cNvPr id="1396741" name="Picture 5" descr="in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62163"/>
            <a:ext cx="2135188" cy="367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3987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Inverter Fab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We start by creating the N-well (for the P-channel devices)</a:t>
            </a:r>
            <a:br>
              <a:rPr lang="en-US" sz="1400" b="0"/>
            </a:br>
            <a:r>
              <a:rPr lang="en-US" sz="1400" b="0"/>
              <a:t>  and the Channel-stop implants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takes two full process/photolithography steps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things to note: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the photoresist by itself will not shield the Silicon from</a:t>
            </a:r>
            <a:br>
              <a:rPr lang="en-US" sz="1400" b="0"/>
            </a:br>
            <a:r>
              <a:rPr lang="en-US" sz="1400" b="0"/>
              <a:t>   	  Ion Implantation.  As a result, we use Oxide or Nitride to </a:t>
            </a:r>
            <a:br>
              <a:rPr lang="en-US" sz="1400" b="0"/>
            </a:br>
            <a:r>
              <a:rPr lang="en-US" sz="1400" b="0"/>
              <a:t> 	  block the implants.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we remove the hardened (insoluble) photoresist using a </a:t>
            </a:r>
            <a:br>
              <a:rPr lang="en-US" sz="1400" b="0"/>
            </a:br>
            <a:r>
              <a:rPr lang="en-US" sz="1400" b="0"/>
              <a:t> 	  chemical such as Acetone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We can etch away Oxide or Nitride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We need the Oxide/Nitride to be thick enough to completely</a:t>
            </a:r>
            <a:br>
              <a:rPr lang="en-US" sz="1400" b="0"/>
            </a:br>
            <a:r>
              <a:rPr lang="en-US" sz="1400" b="0"/>
              <a:t> 	  block the implants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The Ion implants actually go through the photoresist and </a:t>
            </a:r>
            <a:br>
              <a:rPr lang="en-US" sz="1400" b="0"/>
            </a:br>
            <a:r>
              <a:rPr lang="en-US" sz="1400" b="0"/>
              <a:t> 	  hit the Oxide.</a:t>
            </a:r>
          </a:p>
        </p:txBody>
      </p:sp>
      <p:pic>
        <p:nvPicPr>
          <p:cNvPr id="1398789" name="Picture 5" descr="kan60539_0201"/>
          <p:cNvPicPr>
            <a:picLocks noChangeAspect="1" noChangeArrowheads="1"/>
          </p:cNvPicPr>
          <p:nvPr/>
        </p:nvPicPr>
        <p:blipFill>
          <a:blip r:embed="rId3" cstate="print"/>
          <a:srcRect t="3360"/>
          <a:stretch>
            <a:fillRect/>
          </a:stretch>
        </p:blipFill>
        <p:spPr bwMode="auto">
          <a:xfrm>
            <a:off x="6767513" y="1736725"/>
            <a:ext cx="1487487" cy="3652838"/>
          </a:xfrm>
          <a:prstGeom prst="rect">
            <a:avLst/>
          </a:prstGeom>
          <a:noFill/>
        </p:spPr>
      </p:pic>
      <p:sp>
        <p:nvSpPr>
          <p:cNvPr id="1398790" name="Rectangle 6"/>
          <p:cNvSpPr>
            <a:spLocks noChangeArrowheads="1"/>
          </p:cNvSpPr>
          <p:nvPr/>
        </p:nvSpPr>
        <p:spPr bwMode="auto">
          <a:xfrm>
            <a:off x="6767513" y="1773238"/>
            <a:ext cx="1439862" cy="4683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008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0"/>
              <a:t> </a:t>
            </a:r>
          </a:p>
        </p:txBody>
      </p:sp>
      <p:pic>
        <p:nvPicPr>
          <p:cNvPr id="1400840" name="Picture 8" descr="full_cmo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713" y="822325"/>
            <a:ext cx="7138987" cy="521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028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0"/>
              <a:t> </a:t>
            </a:r>
          </a:p>
        </p:txBody>
      </p:sp>
      <p:pic>
        <p:nvPicPr>
          <p:cNvPr id="1402888" name="Picture 8" descr="full_cmo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908050"/>
            <a:ext cx="7138987" cy="505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049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Inverter Fab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We now grow the Field Oxide on top of the Channel Stop</a:t>
            </a:r>
            <a:br>
              <a:rPr lang="en-US" sz="1400" b="0"/>
            </a:br>
            <a:r>
              <a:rPr lang="en-US" sz="1400" b="0"/>
              <a:t>  Implants to complete the Isolation Regions.  Note that: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the Nitride prevents Oxide growth over the</a:t>
            </a:r>
            <a:br>
              <a:rPr lang="en-US" sz="1400" b="0"/>
            </a:br>
            <a:r>
              <a:rPr lang="en-US" sz="1400" b="0"/>
              <a:t> 		  Active Regions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once the Oxide has grown, we need to remove</a:t>
            </a:r>
            <a:br>
              <a:rPr lang="en-US" sz="1400" b="0"/>
            </a:br>
            <a:r>
              <a:rPr lang="en-US" sz="1400" b="0"/>
              <a:t> 		  the Nitride/Oxide regions using another </a:t>
            </a:r>
            <a:br>
              <a:rPr lang="en-US" sz="1400" b="0"/>
            </a:br>
            <a:r>
              <a:rPr lang="en-US" sz="1400" b="0"/>
              <a:t> 		  photolithography step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notice these regions are the negative of Mask #2</a:t>
            </a:r>
            <a:br>
              <a:rPr lang="en-US" sz="1400" b="0"/>
            </a:br>
            <a:r>
              <a:rPr lang="en-US" sz="1400" b="0"/>
              <a:t> 		  so it is possible to use Negative photoresist and </a:t>
            </a:r>
            <a:br>
              <a:rPr lang="en-US" sz="1400" b="0"/>
            </a:br>
            <a:r>
              <a:rPr lang="en-US" sz="1400" b="0"/>
              <a:t> 		  Mask #2 to save a reticle.  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Once this is done, we have defined the Active Regions,</a:t>
            </a:r>
            <a:br>
              <a:rPr lang="en-US" sz="1400" b="0"/>
            </a:br>
            <a:r>
              <a:rPr lang="en-US" sz="1400" b="0"/>
              <a:t>  which are where the MOSFETs will be located.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begin creating the MOSFETs by growing the </a:t>
            </a:r>
            <a:br>
              <a:rPr lang="en-US" sz="1400" b="0"/>
            </a:br>
            <a:r>
              <a:rPr lang="en-US" sz="1400" b="0"/>
              <a:t>  Field Oxide (thick)</a:t>
            </a:r>
          </a:p>
        </p:txBody>
      </p:sp>
      <p:pic>
        <p:nvPicPr>
          <p:cNvPr id="1404932" name="Picture 4" descr="kan60539_0201"/>
          <p:cNvPicPr>
            <a:picLocks noChangeAspect="1" noChangeArrowheads="1"/>
          </p:cNvPicPr>
          <p:nvPr/>
        </p:nvPicPr>
        <p:blipFill>
          <a:blip r:embed="rId3" cstate="print"/>
          <a:srcRect t="3360"/>
          <a:stretch>
            <a:fillRect/>
          </a:stretch>
        </p:blipFill>
        <p:spPr bwMode="auto">
          <a:xfrm>
            <a:off x="6767513" y="1736725"/>
            <a:ext cx="1487487" cy="3652838"/>
          </a:xfrm>
          <a:prstGeom prst="rect">
            <a:avLst/>
          </a:prstGeom>
          <a:noFill/>
        </p:spPr>
      </p:pic>
      <p:sp>
        <p:nvSpPr>
          <p:cNvPr id="1404933" name="Rectangle 5"/>
          <p:cNvSpPr>
            <a:spLocks noChangeArrowheads="1"/>
          </p:cNvSpPr>
          <p:nvPr/>
        </p:nvSpPr>
        <p:spPr bwMode="auto">
          <a:xfrm>
            <a:off x="6767513" y="2565400"/>
            <a:ext cx="1439862" cy="4683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0"/>
              <a:t> </a:t>
            </a:r>
          </a:p>
        </p:txBody>
      </p:sp>
      <p:pic>
        <p:nvPicPr>
          <p:cNvPr id="1406982" name="Picture 6" descr="full_cmo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713" y="865188"/>
            <a:ext cx="7138987" cy="5126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mtClean="0"/>
              <a:t>CMOS Fabrication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 smtClean="0"/>
              <a:t>The Basics</a:t>
            </a:r>
            <a:br>
              <a:rPr lang="en-US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Once the wafer is processed, each individual IC is tested and marked whether it passed or failed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The individual IC’s are then cut out using a precision diamond saw.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the individual IC is called a “die”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the plural of this is “dies” or “dice”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endParaRPr lang="en-US" smtClean="0"/>
          </a:p>
        </p:txBody>
      </p:sp>
      <p:pic>
        <p:nvPicPr>
          <p:cNvPr id="20485" name="Picture 6" descr="wafer_sect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163" y="3141663"/>
            <a:ext cx="3687762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09028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0"/>
              <a:t> </a:t>
            </a:r>
          </a:p>
        </p:txBody>
      </p:sp>
      <p:pic>
        <p:nvPicPr>
          <p:cNvPr id="1409030" name="Picture 6" descr="kan60539_0207"/>
          <p:cNvPicPr>
            <a:picLocks noChangeAspect="1" noChangeArrowheads="1"/>
          </p:cNvPicPr>
          <p:nvPr/>
        </p:nvPicPr>
        <p:blipFill>
          <a:blip r:embed="rId3" cstate="print"/>
          <a:srcRect t="63379"/>
          <a:stretch>
            <a:fillRect/>
          </a:stretch>
        </p:blipFill>
        <p:spPr bwMode="auto">
          <a:xfrm>
            <a:off x="1871663" y="3860800"/>
            <a:ext cx="4716462" cy="2198688"/>
          </a:xfrm>
          <a:prstGeom prst="rect">
            <a:avLst/>
          </a:prstGeom>
          <a:noFill/>
        </p:spPr>
      </p:pic>
      <p:pic>
        <p:nvPicPr>
          <p:cNvPr id="1409031" name="Picture 7" descr="full_cmos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5263" y="1125538"/>
            <a:ext cx="35909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Inverter Fab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We now deposit the polysilicon layer using chemical vapor deposition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	- this will act as the Gate contact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sometimes metals are used such as Aluminum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we pattern the material using a Dry Etch to get an</a:t>
            </a:r>
            <a:br>
              <a:rPr lang="en-US" sz="1400" b="0"/>
            </a:br>
            <a:r>
              <a:rPr lang="en-US" sz="1400" b="0"/>
              <a:t> 	  anisotropic pattern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</a:t>
            </a:r>
            <a:br>
              <a:rPr lang="en-US" sz="1400" b="0"/>
            </a:br>
            <a:endParaRPr lang="en-US" sz="1400" b="0"/>
          </a:p>
        </p:txBody>
      </p:sp>
      <p:pic>
        <p:nvPicPr>
          <p:cNvPr id="1412100" name="Picture 4" descr="kan60539_0201"/>
          <p:cNvPicPr>
            <a:picLocks noChangeAspect="1" noChangeArrowheads="1"/>
          </p:cNvPicPr>
          <p:nvPr/>
        </p:nvPicPr>
        <p:blipFill>
          <a:blip r:embed="rId3" cstate="print"/>
          <a:srcRect t="3360"/>
          <a:stretch>
            <a:fillRect/>
          </a:stretch>
        </p:blipFill>
        <p:spPr bwMode="auto">
          <a:xfrm>
            <a:off x="6767513" y="1736725"/>
            <a:ext cx="1487487" cy="3652838"/>
          </a:xfrm>
          <a:prstGeom prst="rect">
            <a:avLst/>
          </a:prstGeom>
          <a:noFill/>
        </p:spPr>
      </p:pic>
      <p:sp>
        <p:nvSpPr>
          <p:cNvPr id="1412101" name="Rectangle 5"/>
          <p:cNvSpPr>
            <a:spLocks noChangeArrowheads="1"/>
          </p:cNvSpPr>
          <p:nvPr/>
        </p:nvSpPr>
        <p:spPr bwMode="auto">
          <a:xfrm>
            <a:off x="6767513" y="3355975"/>
            <a:ext cx="1439862" cy="4683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16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0"/>
              <a:t> </a:t>
            </a:r>
          </a:p>
        </p:txBody>
      </p:sp>
      <p:pic>
        <p:nvPicPr>
          <p:cNvPr id="1416201" name="Picture 9" descr="full_cmo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713" y="884238"/>
            <a:ext cx="7138987" cy="508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0"/>
              <a:t> </a:t>
            </a:r>
          </a:p>
        </p:txBody>
      </p:sp>
      <p:pic>
        <p:nvPicPr>
          <p:cNvPr id="1420293" name="Picture 5" descr="kan60539_0208"/>
          <p:cNvPicPr>
            <a:picLocks noChangeAspect="1" noChangeArrowheads="1"/>
          </p:cNvPicPr>
          <p:nvPr/>
        </p:nvPicPr>
        <p:blipFill>
          <a:blip r:embed="rId3" cstate="print"/>
          <a:srcRect t="61536"/>
          <a:stretch>
            <a:fillRect/>
          </a:stretch>
        </p:blipFill>
        <p:spPr bwMode="auto">
          <a:xfrm>
            <a:off x="1511300" y="1628775"/>
            <a:ext cx="5940425" cy="294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 dirty="0"/>
              <a:t>CMOS Inverter Fab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400" b="0" dirty="0"/>
              <a:t>- We now implant or </a:t>
            </a:r>
            <a:r>
              <a:rPr lang="en-US" sz="1400" b="0" i="1" dirty="0"/>
              <a:t>dope</a:t>
            </a:r>
            <a:r>
              <a:rPr lang="en-US" sz="1400" b="0" dirty="0"/>
              <a:t> the Source, Drain, and Body contacts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remember that Polysilicon has a high </a:t>
            </a:r>
            <a:r>
              <a:rPr lang="en-US" sz="1400" b="0" dirty="0" smtClean="0"/>
              <a:t>resistivity </a:t>
            </a:r>
            <a:r>
              <a:rPr lang="en-US" sz="1400" b="0" dirty="0"/>
              <a:t>at this point.</a:t>
            </a:r>
            <a:br>
              <a:rPr lang="en-US" sz="1400" b="0" dirty="0"/>
            </a:br>
            <a:r>
              <a:rPr lang="en-US" sz="1400" b="0" dirty="0"/>
              <a:t> 	  It will need to be doped for it to become a low-resistive</a:t>
            </a:r>
            <a:br>
              <a:rPr lang="en-US" sz="1400" b="0" dirty="0"/>
            </a:br>
            <a:r>
              <a:rPr lang="en-US" sz="1400" b="0" dirty="0"/>
              <a:t> 	  conductor.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</a:t>
            </a:r>
            <a:br>
              <a:rPr lang="en-US" sz="1400" b="0" dirty="0"/>
            </a:br>
            <a:endParaRPr lang="en-US" sz="1400" b="0" dirty="0"/>
          </a:p>
        </p:txBody>
      </p:sp>
      <p:pic>
        <p:nvPicPr>
          <p:cNvPr id="1418244" name="Picture 4" descr="kan60539_0201"/>
          <p:cNvPicPr>
            <a:picLocks noChangeAspect="1" noChangeArrowheads="1"/>
          </p:cNvPicPr>
          <p:nvPr/>
        </p:nvPicPr>
        <p:blipFill>
          <a:blip r:embed="rId3" cstate="print"/>
          <a:srcRect t="3360"/>
          <a:stretch>
            <a:fillRect/>
          </a:stretch>
        </p:blipFill>
        <p:spPr bwMode="auto">
          <a:xfrm>
            <a:off x="6767513" y="1736725"/>
            <a:ext cx="1487487" cy="3652838"/>
          </a:xfrm>
          <a:prstGeom prst="rect">
            <a:avLst/>
          </a:prstGeom>
          <a:noFill/>
        </p:spPr>
      </p:pic>
      <p:sp>
        <p:nvSpPr>
          <p:cNvPr id="1418245" name="Rectangle 5"/>
          <p:cNvSpPr>
            <a:spLocks noChangeArrowheads="1"/>
          </p:cNvSpPr>
          <p:nvPr/>
        </p:nvSpPr>
        <p:spPr bwMode="auto">
          <a:xfrm>
            <a:off x="6767513" y="4113213"/>
            <a:ext cx="1439862" cy="4683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22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 dirty="0"/>
              <a:t>CMOS Inverter Fab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400" b="0" dirty="0"/>
              <a:t>- A note on Substrate Connections: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the NMOS needs a Body contact the same as the Source (GND)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the PMOS needs a Body contact the same as the Drain (V</a:t>
            </a:r>
            <a:r>
              <a:rPr lang="en-US" sz="1400" b="0" baseline="-25000" dirty="0"/>
              <a:t>DD</a:t>
            </a:r>
            <a:r>
              <a:rPr lang="en-US" sz="1400" b="0" dirty="0"/>
              <a:t>)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a Metal to lightly doped semiconductor forms a poor</a:t>
            </a:r>
            <a:br>
              <a:rPr lang="en-US" sz="1400" b="0" dirty="0"/>
            </a:br>
            <a:r>
              <a:rPr lang="en-US" sz="1400" b="0" dirty="0"/>
              <a:t> 	  connection called a "Shottky Diode"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when making a metal connection to a semiconductor, we </a:t>
            </a:r>
            <a:br>
              <a:rPr lang="en-US" sz="1400" b="0" dirty="0"/>
            </a:br>
            <a:r>
              <a:rPr lang="en-US" sz="1400" b="0" dirty="0"/>
              <a:t> 	   need to form an "Ohmic contact", which has a linear IV curve </a:t>
            </a:r>
            <a:br>
              <a:rPr lang="en-US" sz="1400" b="0" dirty="0"/>
            </a:br>
            <a:r>
              <a:rPr lang="en-US" sz="1400" b="0" dirty="0"/>
              <a:t> 	  (i.e., a resistor).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The Ohmic contact is formed by heavily doping the </a:t>
            </a:r>
            <a:br>
              <a:rPr lang="en-US" sz="1400" b="0" dirty="0"/>
            </a:br>
            <a:r>
              <a:rPr lang="en-US" sz="1400" b="0" dirty="0"/>
              <a:t> 	  Semiconductor prior to attaching the metal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We use p+ doping for the NMOS Body contact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We use n+ doping in the N-well for the PMOS Body contact </a:t>
            </a:r>
            <a:br>
              <a:rPr lang="en-US" sz="1400" b="0" dirty="0"/>
            </a:br>
            <a:r>
              <a:rPr lang="en-US" sz="1400" b="0" dirty="0"/>
              <a:t> 	  </a:t>
            </a:r>
            <a:br>
              <a:rPr lang="en-US" sz="1400" b="0" dirty="0"/>
            </a:br>
            <a:r>
              <a:rPr lang="en-US" sz="1400" b="0" dirty="0"/>
              <a:t> 	</a:t>
            </a:r>
            <a:br>
              <a:rPr lang="en-US" sz="1400" b="0" dirty="0"/>
            </a:br>
            <a:endParaRPr lang="en-US" sz="1400" b="0" dirty="0"/>
          </a:p>
        </p:txBody>
      </p:sp>
      <p:pic>
        <p:nvPicPr>
          <p:cNvPr id="1422340" name="Picture 4" descr="kan60539_0201"/>
          <p:cNvPicPr>
            <a:picLocks noChangeAspect="1" noChangeArrowheads="1"/>
          </p:cNvPicPr>
          <p:nvPr/>
        </p:nvPicPr>
        <p:blipFill>
          <a:blip r:embed="rId3" cstate="print"/>
          <a:srcRect t="3360"/>
          <a:stretch>
            <a:fillRect/>
          </a:stretch>
        </p:blipFill>
        <p:spPr bwMode="auto">
          <a:xfrm>
            <a:off x="6767513" y="1736725"/>
            <a:ext cx="1487487" cy="3652838"/>
          </a:xfrm>
          <a:prstGeom prst="rect">
            <a:avLst/>
          </a:prstGeom>
          <a:noFill/>
        </p:spPr>
      </p:pic>
      <p:sp>
        <p:nvSpPr>
          <p:cNvPr id="1422341" name="Rectangle 5"/>
          <p:cNvSpPr>
            <a:spLocks noChangeArrowheads="1"/>
          </p:cNvSpPr>
          <p:nvPr/>
        </p:nvSpPr>
        <p:spPr bwMode="auto">
          <a:xfrm>
            <a:off x="6767513" y="4113213"/>
            <a:ext cx="1439862" cy="4683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24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0"/>
              <a:t> </a:t>
            </a:r>
          </a:p>
        </p:txBody>
      </p:sp>
      <p:pic>
        <p:nvPicPr>
          <p:cNvPr id="1424391" name="Picture 7" descr="full_cmos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" y="1020763"/>
            <a:ext cx="8966200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26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0"/>
              <a:t> </a:t>
            </a:r>
          </a:p>
        </p:txBody>
      </p:sp>
      <p:pic>
        <p:nvPicPr>
          <p:cNvPr id="1426438" name="Picture 6" descr="full_cmos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1023938"/>
            <a:ext cx="8929687" cy="4929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0"/>
              <a:t> </a:t>
            </a:r>
          </a:p>
        </p:txBody>
      </p:sp>
      <p:pic>
        <p:nvPicPr>
          <p:cNvPr id="1433605" name="Picture 5" descr="kan60539_0209"/>
          <p:cNvPicPr>
            <a:picLocks noChangeAspect="1" noChangeArrowheads="1"/>
          </p:cNvPicPr>
          <p:nvPr/>
        </p:nvPicPr>
        <p:blipFill>
          <a:blip r:embed="rId3" cstate="print"/>
          <a:srcRect t="61536"/>
          <a:stretch>
            <a:fillRect/>
          </a:stretch>
        </p:blipFill>
        <p:spPr bwMode="auto">
          <a:xfrm>
            <a:off x="1476375" y="1125538"/>
            <a:ext cx="5894388" cy="2894012"/>
          </a:xfrm>
          <a:prstGeom prst="rect">
            <a:avLst/>
          </a:prstGeom>
          <a:noFill/>
        </p:spPr>
      </p:pic>
      <p:sp>
        <p:nvSpPr>
          <p:cNvPr id="1433606" name="Text Box 6"/>
          <p:cNvSpPr txBox="1">
            <a:spLocks noChangeArrowheads="1"/>
          </p:cNvSpPr>
          <p:nvPr/>
        </p:nvSpPr>
        <p:spPr bwMode="auto">
          <a:xfrm>
            <a:off x="1570038" y="4787900"/>
            <a:ext cx="3595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- this picture doesn't show the NMOS body contact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Inverter Fab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Now we are ready to add the Metal contacts for the Source/Drain/Body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the first thing we do is put an insulating layer of SiO</a:t>
            </a:r>
            <a:r>
              <a:rPr lang="en-US" sz="1400" b="0" baseline="-25000"/>
              <a:t>2</a:t>
            </a:r>
            <a:r>
              <a:rPr lang="en-US" sz="1400" b="0"/>
              <a:t> over the</a:t>
            </a:r>
            <a:br>
              <a:rPr lang="en-US" sz="1400" b="0"/>
            </a:br>
            <a:r>
              <a:rPr lang="en-US" sz="1400" b="0"/>
              <a:t>  	  entire wafer using CVD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note that this is </a:t>
            </a:r>
            <a:r>
              <a:rPr lang="en-US" sz="1400" b="0" i="1"/>
              <a:t>deposition</a:t>
            </a:r>
            <a:r>
              <a:rPr lang="en-US" sz="1400" b="0"/>
              <a:t> instead of </a:t>
            </a:r>
            <a:r>
              <a:rPr lang="en-US" sz="1400" b="0" i="1"/>
              <a:t>growth</a:t>
            </a:r>
            <a:r>
              <a:rPr lang="en-US" sz="1400" b="0"/>
              <a:t> because we don't</a:t>
            </a:r>
            <a:br>
              <a:rPr lang="en-US" sz="1400" b="0"/>
            </a:br>
            <a:r>
              <a:rPr lang="en-US" sz="1400" b="0"/>
              <a:t> 	  have access to the Silicon wafer to start the SiO</a:t>
            </a:r>
            <a:r>
              <a:rPr lang="en-US" sz="1400" b="0" baseline="-25000"/>
              <a:t>2 </a:t>
            </a:r>
            <a:r>
              <a:rPr lang="en-US" sz="1400" b="0"/>
              <a:t>growth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we then use a photolithography step to expose the </a:t>
            </a:r>
            <a:br>
              <a:rPr lang="en-US" sz="1400" b="0"/>
            </a:br>
            <a:r>
              <a:rPr lang="en-US" sz="1400" b="0"/>
              <a:t> 	  contact windows, which is where the metal interconnects will go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the metal contacts are made to the deposition </a:t>
            </a:r>
            <a:br>
              <a:rPr lang="en-US" sz="1400" b="0"/>
            </a:br>
            <a:r>
              <a:rPr lang="en-US" sz="1400" b="0"/>
              <a:t> 	  regions (Source/Drain/Body) and to the Gate (Polysilicon)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Metal (aluminum) is then deposited over the entire wafer</a:t>
            </a:r>
            <a:br>
              <a:rPr lang="en-US" sz="1400" b="0"/>
            </a:br>
            <a:r>
              <a:rPr lang="en-US" sz="1400" b="0"/>
              <a:t> 	  using metal evaporation (similar to CVD)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the Metal lines are then patterned through another </a:t>
            </a:r>
            <a:br>
              <a:rPr lang="en-US" sz="1400" b="0"/>
            </a:br>
            <a:r>
              <a:rPr lang="en-US" sz="1400" b="0"/>
              <a:t> 	  photolithography step.   	  </a:t>
            </a:r>
            <a:br>
              <a:rPr lang="en-US" sz="1400" b="0"/>
            </a:br>
            <a:r>
              <a:rPr lang="en-US" sz="1400" b="0"/>
              <a:t> 	</a:t>
            </a:r>
            <a:br>
              <a:rPr lang="en-US" sz="1400" b="0"/>
            </a:br>
            <a:endParaRPr lang="en-US" sz="1400" b="0"/>
          </a:p>
        </p:txBody>
      </p:sp>
      <p:pic>
        <p:nvPicPr>
          <p:cNvPr id="1428484" name="Picture 4" descr="kan60539_0201"/>
          <p:cNvPicPr>
            <a:picLocks noChangeAspect="1" noChangeArrowheads="1"/>
          </p:cNvPicPr>
          <p:nvPr/>
        </p:nvPicPr>
        <p:blipFill>
          <a:blip r:embed="rId3" cstate="print"/>
          <a:srcRect t="3360"/>
          <a:stretch>
            <a:fillRect/>
          </a:stretch>
        </p:blipFill>
        <p:spPr bwMode="auto">
          <a:xfrm>
            <a:off x="6767513" y="1736725"/>
            <a:ext cx="1487487" cy="3652838"/>
          </a:xfrm>
          <a:prstGeom prst="rect">
            <a:avLst/>
          </a:prstGeom>
          <a:noFill/>
        </p:spPr>
      </p:pic>
      <p:sp>
        <p:nvSpPr>
          <p:cNvPr id="1428485" name="Rectangle 5"/>
          <p:cNvSpPr>
            <a:spLocks noChangeArrowheads="1"/>
          </p:cNvSpPr>
          <p:nvPr/>
        </p:nvSpPr>
        <p:spPr bwMode="auto">
          <a:xfrm>
            <a:off x="6767513" y="4868863"/>
            <a:ext cx="1439862" cy="4683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mtClean="0"/>
              <a:t>CMOS Fabrication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 smtClean="0"/>
              <a:t>The Basics</a:t>
            </a:r>
            <a:br>
              <a:rPr lang="en-US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we define the : 	Yield     = 	</a:t>
            </a:r>
            <a:r>
              <a:rPr lang="en-US" b="0" u="sng" smtClean="0"/>
              <a:t>      (# of Good die)	</a:t>
            </a: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	 	(# of die on the wafer)</a:t>
            </a:r>
            <a:br>
              <a:rPr lang="en-US" b="0" smtClean="0"/>
            </a:br>
            <a:r>
              <a:rPr lang="en-US" b="0" smtClean="0"/>
              <a:t> 		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Yield heavily drives the cost of the chip so we obviously want a high yield.  However, yields can be </a:t>
            </a:r>
            <a:br>
              <a:rPr lang="en-US" b="0" smtClean="0"/>
            </a:br>
            <a:r>
              <a:rPr lang="en-US" b="0" smtClean="0"/>
              <a:t>   very low initially (i.e., &lt;10%).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a mature process tries to hit ~90% yield</a:t>
            </a:r>
            <a:br>
              <a:rPr lang="en-US" b="0" smtClean="0"/>
            </a:br>
            <a:r>
              <a:rPr lang="en-US" b="0" smtClean="0"/>
              <a:t> 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endParaRPr lang="en-US" smtClean="0"/>
          </a:p>
        </p:txBody>
      </p:sp>
      <p:pic>
        <p:nvPicPr>
          <p:cNvPr id="21509" name="Picture 2" descr="wafer_sect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860800"/>
            <a:ext cx="22828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30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Inverter Fab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Things to note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This metal layer is called "Metal 1".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the metal layer goes on top of a very </a:t>
            </a:r>
            <a:r>
              <a:rPr lang="en-US" sz="1400" b="0" i="1"/>
              <a:t>non-planar</a:t>
            </a:r>
            <a:r>
              <a:rPr lang="en-US" sz="1400" b="0"/>
              <a:t> surface</a:t>
            </a:r>
            <a:br>
              <a:rPr lang="en-US" sz="1400" b="0"/>
            </a:br>
            <a:r>
              <a:rPr lang="en-US" sz="1400" b="0"/>
              <a:t>	  </a:t>
            </a:r>
            <a:br>
              <a:rPr lang="en-US" sz="1400" b="0"/>
            </a:br>
            <a:r>
              <a:rPr lang="en-US" sz="1400" b="0"/>
              <a:t> 	</a:t>
            </a:r>
            <a:br>
              <a:rPr lang="en-US" sz="1400" b="0"/>
            </a:br>
            <a:endParaRPr lang="en-US" sz="1400" b="0"/>
          </a:p>
        </p:txBody>
      </p:sp>
      <p:pic>
        <p:nvPicPr>
          <p:cNvPr id="1430532" name="Picture 4" descr="kan60539_0201"/>
          <p:cNvPicPr>
            <a:picLocks noChangeAspect="1" noChangeArrowheads="1"/>
          </p:cNvPicPr>
          <p:nvPr/>
        </p:nvPicPr>
        <p:blipFill>
          <a:blip r:embed="rId3" cstate="print"/>
          <a:srcRect t="3360"/>
          <a:stretch>
            <a:fillRect/>
          </a:stretch>
        </p:blipFill>
        <p:spPr bwMode="auto">
          <a:xfrm>
            <a:off x="6767513" y="1736725"/>
            <a:ext cx="1487487" cy="3652838"/>
          </a:xfrm>
          <a:prstGeom prst="rect">
            <a:avLst/>
          </a:prstGeom>
          <a:noFill/>
        </p:spPr>
      </p:pic>
      <p:sp>
        <p:nvSpPr>
          <p:cNvPr id="1430533" name="Rectangle 5"/>
          <p:cNvSpPr>
            <a:spLocks noChangeArrowheads="1"/>
          </p:cNvSpPr>
          <p:nvPr/>
        </p:nvSpPr>
        <p:spPr bwMode="auto">
          <a:xfrm>
            <a:off x="6767513" y="4868863"/>
            <a:ext cx="1439862" cy="4683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36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0"/>
              <a:t> </a:t>
            </a:r>
          </a:p>
        </p:txBody>
      </p:sp>
      <p:pic>
        <p:nvPicPr>
          <p:cNvPr id="1436677" name="Picture 5" descr="full_cmos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52513"/>
            <a:ext cx="8966200" cy="483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38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0"/>
              <a:t> </a:t>
            </a:r>
          </a:p>
        </p:txBody>
      </p:sp>
      <p:pic>
        <p:nvPicPr>
          <p:cNvPr id="1438725" name="Picture 5" descr="kan60539_0210"/>
          <p:cNvPicPr>
            <a:picLocks noChangeAspect="1" noChangeArrowheads="1"/>
          </p:cNvPicPr>
          <p:nvPr/>
        </p:nvPicPr>
        <p:blipFill>
          <a:blip r:embed="rId3" cstate="print"/>
          <a:srcRect t="57677"/>
          <a:stretch>
            <a:fillRect/>
          </a:stretch>
        </p:blipFill>
        <p:spPr bwMode="auto">
          <a:xfrm>
            <a:off x="1655763" y="1376363"/>
            <a:ext cx="5487987" cy="306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40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0"/>
              <a:t> </a:t>
            </a:r>
          </a:p>
        </p:txBody>
      </p:sp>
      <p:pic>
        <p:nvPicPr>
          <p:cNvPr id="1440774" name="Picture 6" descr="full_cmos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36650"/>
            <a:ext cx="8821737" cy="4760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428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0"/>
              <a:t> </a:t>
            </a:r>
          </a:p>
        </p:txBody>
      </p:sp>
      <p:pic>
        <p:nvPicPr>
          <p:cNvPr id="1442821" name="Picture 5" descr="kan60539_0212"/>
          <p:cNvPicPr>
            <a:picLocks noChangeAspect="1" noChangeArrowheads="1"/>
          </p:cNvPicPr>
          <p:nvPr/>
        </p:nvPicPr>
        <p:blipFill>
          <a:blip r:embed="rId3" cstate="print"/>
          <a:srcRect t="59627"/>
          <a:stretch>
            <a:fillRect/>
          </a:stretch>
        </p:blipFill>
        <p:spPr bwMode="auto">
          <a:xfrm>
            <a:off x="2124075" y="3651250"/>
            <a:ext cx="4140200" cy="2189163"/>
          </a:xfrm>
          <a:prstGeom prst="rect">
            <a:avLst/>
          </a:prstGeom>
          <a:noFill/>
        </p:spPr>
      </p:pic>
      <p:pic>
        <p:nvPicPr>
          <p:cNvPr id="1442822" name="Picture 6" descr="kan60539_0211"/>
          <p:cNvPicPr>
            <a:picLocks noChangeAspect="1" noChangeArrowheads="1"/>
          </p:cNvPicPr>
          <p:nvPr/>
        </p:nvPicPr>
        <p:blipFill>
          <a:blip r:embed="rId4" cstate="print"/>
          <a:srcRect t="60025"/>
          <a:stretch>
            <a:fillRect/>
          </a:stretch>
        </p:blipFill>
        <p:spPr bwMode="auto">
          <a:xfrm>
            <a:off x="2051050" y="1016000"/>
            <a:ext cx="4321175" cy="233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51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Inverter Fab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Let's review the 7 Mask steps we described in this process: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1)  N-well</a:t>
            </a:r>
            <a:br>
              <a:rPr lang="en-US" sz="1400" b="0"/>
            </a:br>
            <a:r>
              <a:rPr lang="en-US" sz="1400" b="0"/>
              <a:t> 	2)  Channel-Stop Implants</a:t>
            </a:r>
            <a:br>
              <a:rPr lang="en-US" sz="1400" b="0"/>
            </a:br>
            <a:r>
              <a:rPr lang="en-US" sz="1400" b="0"/>
              <a:t> 	3)  Polysilicon</a:t>
            </a:r>
            <a:br>
              <a:rPr lang="en-US" sz="1400" b="0"/>
            </a:br>
            <a:r>
              <a:rPr lang="en-US" sz="1400" b="0"/>
              <a:t> 	4)  n+ Diffusion</a:t>
            </a:r>
            <a:br>
              <a:rPr lang="en-US" sz="1400" b="0"/>
            </a:br>
            <a:r>
              <a:rPr lang="en-US" sz="1400" b="0"/>
              <a:t> 	5)  p+ Diffusion</a:t>
            </a:r>
            <a:br>
              <a:rPr lang="en-US" sz="1400" b="0"/>
            </a:br>
            <a:r>
              <a:rPr lang="en-US" sz="1400" b="0"/>
              <a:t> 	6)  Contact Windows</a:t>
            </a:r>
            <a:br>
              <a:rPr lang="en-US" sz="1400" b="0"/>
            </a:br>
            <a:r>
              <a:rPr lang="en-US" sz="1400" b="0"/>
              <a:t> 	7)  Metal</a:t>
            </a:r>
          </a:p>
          <a:p>
            <a:endParaRPr lang="en-US" sz="1400" b="0"/>
          </a:p>
          <a:p>
            <a:pPr>
              <a:buFontTx/>
              <a:buNone/>
            </a:pPr>
            <a:r>
              <a:rPr lang="en-US" sz="1400" b="0"/>
              <a:t> 	- these 7 mask steps allow us to: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create MOSFETs</a:t>
            </a:r>
            <a:br>
              <a:rPr lang="en-US" sz="1400" b="0"/>
            </a:br>
            <a:r>
              <a:rPr lang="en-US" sz="1400" b="0"/>
              <a:t> 	- connect them together to form basic gates	  </a:t>
            </a:r>
            <a:br>
              <a:rPr lang="en-US" sz="1400" b="0"/>
            </a:br>
            <a:r>
              <a:rPr lang="en-US" sz="1400" b="0"/>
              <a:t> 	</a:t>
            </a:r>
            <a:br>
              <a:rPr lang="en-US" sz="1400" b="0"/>
            </a:br>
            <a:endParaRPr 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551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 dirty="0"/>
              <a:t>CMOS Inverter Design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400" b="0" dirty="0"/>
              <a:t>- We design the shapes of the circuits in a CAD tool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the physical design of the shapes is called </a:t>
            </a:r>
            <a:r>
              <a:rPr lang="en-US" sz="1400" i="1" dirty="0"/>
              <a:t>Layout</a:t>
            </a:r>
            <a:r>
              <a:rPr lang="en-US" sz="1400" b="0" dirty="0"/>
              <a:t>  	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we'll use Cadence as our tool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we can enter schematics and simulate the circuits</a:t>
            </a:r>
            <a:br>
              <a:rPr lang="en-US" sz="1400" b="0" dirty="0"/>
            </a:br>
            <a:r>
              <a:rPr lang="en-US" sz="1400" b="0" dirty="0"/>
              <a:t> 	- we can then layout the circuits, perform DRC and LVS</a:t>
            </a:r>
            <a:br>
              <a:rPr lang="en-US" sz="1400" b="0" dirty="0"/>
            </a:br>
            <a:r>
              <a:rPr lang="en-US" sz="1400" b="0" dirty="0"/>
              <a:t> 	- the ultimate output of the tool will be the Mask artwork</a:t>
            </a:r>
            <a:br>
              <a:rPr lang="en-US" sz="1400" b="0" dirty="0"/>
            </a:br>
            <a:r>
              <a:rPr lang="en-US" sz="1400" b="0" dirty="0"/>
              <a:t> 	- we send the mask artwork to the fab, give them some $$$, then IC's show up</a:t>
            </a:r>
            <a:br>
              <a:rPr lang="en-US" sz="1400" b="0" dirty="0"/>
            </a:br>
            <a:r>
              <a:rPr lang="en-US" sz="1400" b="0" dirty="0"/>
              <a:t> 	  (this is a somewhat simplified description!) </a:t>
            </a:r>
            <a:br>
              <a:rPr lang="en-US" sz="1400" b="0" dirty="0"/>
            </a:br>
            <a:r>
              <a:rPr lang="en-US" sz="1400" b="0" dirty="0"/>
              <a:t> 	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When designing, we layout the shapes from the Top View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we looked at the design from the side view to see how the process steps create the geometries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next time we'll start looking at the top view.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551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Inverter Design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We design the shapes of the circuits in a CAD tool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physical design of the shapes is called </a:t>
            </a:r>
            <a:r>
              <a:rPr lang="en-US" sz="1400" i="1"/>
              <a:t>Layout</a:t>
            </a:r>
            <a:r>
              <a:rPr lang="en-US" sz="1400" b="0"/>
              <a:t>  	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When designing, we layout the shapes from the Top View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Let's see how we would design this inverter from the top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571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Inverter Design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Define the Active Regions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Define the N-well (and P-well if using)</a:t>
            </a:r>
            <a:br>
              <a:rPr lang="en-US" sz="1400" b="0"/>
            </a:br>
            <a:r>
              <a:rPr lang="en-US" sz="1400" b="0"/>
              <a:t>  (Mask #1)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   	   and</a:t>
            </a:r>
            <a:br>
              <a:rPr lang="en-US" sz="1400" b="0"/>
            </a:br>
            <a:r>
              <a:rPr lang="en-US" sz="1400" b="0"/>
              <a:t>  </a:t>
            </a:r>
            <a:br>
              <a:rPr lang="en-US" sz="1400" b="0"/>
            </a:br>
            <a:r>
              <a:rPr lang="en-US" sz="1400" b="0"/>
              <a:t>   the Channel Stop Implants </a:t>
            </a:r>
            <a:br>
              <a:rPr lang="en-US" sz="1400" b="0"/>
            </a:br>
            <a:r>
              <a:rPr lang="en-US" sz="1400" b="0"/>
              <a:t>   (Mask #2)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n-US" sz="1400" b="0"/>
          </a:p>
        </p:txBody>
      </p:sp>
      <p:pic>
        <p:nvPicPr>
          <p:cNvPr id="1457156" name="Picture 4" descr="kan60539_0207"/>
          <p:cNvPicPr>
            <a:picLocks noChangeAspect="1" noChangeArrowheads="1"/>
          </p:cNvPicPr>
          <p:nvPr/>
        </p:nvPicPr>
        <p:blipFill>
          <a:blip r:embed="rId3" cstate="print"/>
          <a:srcRect t="1947"/>
          <a:stretch>
            <a:fillRect/>
          </a:stretch>
        </p:blipFill>
        <p:spPr bwMode="auto">
          <a:xfrm>
            <a:off x="4867275" y="1773238"/>
            <a:ext cx="2944813" cy="367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60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Inverter Design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Deposit and Pattern the Polysilicon (Mask #3)</a:t>
            </a:r>
          </a:p>
        </p:txBody>
      </p:sp>
      <p:pic>
        <p:nvPicPr>
          <p:cNvPr id="1460229" name="Picture 5" descr="kan60539_0208"/>
          <p:cNvPicPr>
            <a:picLocks noChangeAspect="1" noChangeArrowheads="1"/>
          </p:cNvPicPr>
          <p:nvPr/>
        </p:nvPicPr>
        <p:blipFill>
          <a:blip r:embed="rId3" cstate="print"/>
          <a:srcRect t="1909"/>
          <a:stretch>
            <a:fillRect/>
          </a:stretch>
        </p:blipFill>
        <p:spPr bwMode="auto">
          <a:xfrm>
            <a:off x="4910138" y="1736725"/>
            <a:ext cx="2901950" cy="367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mtClean="0"/>
              <a:t>CMOS Fabrication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 smtClean="0"/>
              <a:t>The Basics</a:t>
            </a:r>
            <a:br>
              <a:rPr lang="en-US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since all of the IC’s on a wafer are processed together, the time it takes and the process steps </a:t>
            </a:r>
            <a:br>
              <a:rPr lang="en-US" b="0" smtClean="0"/>
            </a:br>
            <a:r>
              <a:rPr lang="en-US" b="0" smtClean="0"/>
              <a:t>  required for the wafer are the same regardless of the # of IC’s on it.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this means the cost to process a wafer is the same whether it has 1 IC, or 1000 IC’s on it.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we can drive the cost down by: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1) Increasing the number of die on a wafer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     - smaller features </a:t>
            </a:r>
            <a:r>
              <a:rPr lang="en-US" sz="1000" b="0" smtClean="0"/>
              <a:t>(i.e., new processes, 1um, 0.8um, 0.25um, 90nm, 45nm)</a:t>
            </a: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     - larger wafers </a:t>
            </a:r>
            <a:r>
              <a:rPr lang="en-US" sz="1000" b="0" smtClean="0"/>
              <a:t>(2”, 4”, 8”, 12”, 16”)</a:t>
            </a:r>
            <a:br>
              <a:rPr lang="en-US" sz="1000" b="0" smtClean="0"/>
            </a:br>
            <a:r>
              <a:rPr lang="en-US" sz="1000" b="0" smtClean="0"/>
              <a:t/>
            </a:r>
            <a:br>
              <a:rPr lang="en-US" sz="1000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2) Increasing yield 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     - design changes</a:t>
            </a:r>
            <a:br>
              <a:rPr lang="en-US" b="0" smtClean="0"/>
            </a:br>
            <a:r>
              <a:rPr lang="en-US" b="0" smtClean="0"/>
              <a:t> 	     - fab changes</a:t>
            </a:r>
            <a:br>
              <a:rPr lang="en-US" b="0" smtClean="0"/>
            </a:br>
            <a:endParaRPr lang="en-US" b="0" smtClean="0"/>
          </a:p>
        </p:txBody>
      </p:sp>
      <p:pic>
        <p:nvPicPr>
          <p:cNvPr id="22533" name="Picture 5" descr="wafer_secti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3873500"/>
            <a:ext cx="47529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622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Inverter Design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Implant the n+ diffusion regions (Mask #4)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and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 p+ diffusion regions (Mask #5)</a:t>
            </a:r>
          </a:p>
        </p:txBody>
      </p:sp>
      <p:pic>
        <p:nvPicPr>
          <p:cNvPr id="1462277" name="Picture 5" descr="kan60539_0209"/>
          <p:cNvPicPr>
            <a:picLocks noChangeAspect="1" noChangeArrowheads="1"/>
          </p:cNvPicPr>
          <p:nvPr/>
        </p:nvPicPr>
        <p:blipFill>
          <a:blip r:embed="rId3" cstate="print"/>
          <a:srcRect t="1909"/>
          <a:stretch>
            <a:fillRect/>
          </a:stretch>
        </p:blipFill>
        <p:spPr bwMode="auto">
          <a:xfrm>
            <a:off x="5003800" y="1701800"/>
            <a:ext cx="2932113" cy="367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643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Inverter Design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Open contact windows (Mask #6)</a:t>
            </a:r>
          </a:p>
        </p:txBody>
      </p:sp>
      <p:pic>
        <p:nvPicPr>
          <p:cNvPr id="1464325" name="Picture 5" descr="kan60539_0210"/>
          <p:cNvPicPr>
            <a:picLocks noChangeAspect="1" noChangeArrowheads="1"/>
          </p:cNvPicPr>
          <p:nvPr/>
        </p:nvPicPr>
        <p:blipFill>
          <a:blip r:embed="rId3" cstate="print"/>
          <a:srcRect t="1909"/>
          <a:stretch>
            <a:fillRect/>
          </a:stretch>
        </p:blipFill>
        <p:spPr bwMode="auto">
          <a:xfrm>
            <a:off x="5111750" y="1736725"/>
            <a:ext cx="2840038" cy="367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66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Inverter Design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Deposit and Pattern Metal 1 interconnect (Mask #7)</a:t>
            </a:r>
          </a:p>
        </p:txBody>
      </p:sp>
      <p:pic>
        <p:nvPicPr>
          <p:cNvPr id="1466373" name="Picture 5" descr="kan60539_0211"/>
          <p:cNvPicPr>
            <a:picLocks noChangeAspect="1" noChangeArrowheads="1"/>
          </p:cNvPicPr>
          <p:nvPr/>
        </p:nvPicPr>
        <p:blipFill>
          <a:blip r:embed="rId3" cstate="print"/>
          <a:srcRect t="3761"/>
          <a:stretch>
            <a:fillRect/>
          </a:stretch>
        </p:blipFill>
        <p:spPr bwMode="auto">
          <a:xfrm>
            <a:off x="5148263" y="1736725"/>
            <a:ext cx="2835275" cy="36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68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Inverter Design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We're able to draw basic shapes in the CAD tool which imply a sequence of process steps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Example) 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We draw a rectangle indicating the NMOS Active Region and the PMOS Active Regions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Two rectangles in the CAD tool = 2 Masks + dozens of process steps</a:t>
            </a:r>
            <a:br>
              <a:rPr lang="en-US" sz="1400" b="0"/>
            </a:br>
            <a:endParaRPr lang="en-US" sz="1400" b="0"/>
          </a:p>
          <a:p>
            <a:pPr>
              <a:buFontTx/>
              <a:buNone/>
            </a:pPr>
            <a:r>
              <a:rPr lang="en-US" sz="1400" b="0"/>
              <a:t> 	- As such, CAD tools are linked to a fabrication process.  This is called a "Design Kit"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A Design Kit is tied to a specific process (i.e., TSMC 0.18um, AMI 0.5um, MMF 5um)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53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Upper Metal Layers</a:t>
            </a:r>
            <a:br>
              <a:rPr lang="en-US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to connect Basic Gates together to form more advanced logic circuits, we need more Interconnect</a:t>
            </a:r>
            <a:br>
              <a:rPr lang="en-US" sz="1400" b="0"/>
            </a:br>
            <a:r>
              <a:rPr lang="en-US" sz="1400" b="0"/>
              <a:t>  layers.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number the metal layers sequentially going upward as they are added </a:t>
            </a:r>
            <a:br>
              <a:rPr lang="en-US" sz="1400" b="0"/>
            </a:br>
            <a:r>
              <a:rPr lang="en-US" sz="1400" b="0"/>
              <a:t>   (i.e., Metal 2, Metal 3, Metal 4)…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</a:t>
            </a:r>
          </a:p>
        </p:txBody>
      </p:sp>
      <p:pic>
        <p:nvPicPr>
          <p:cNvPr id="1453060" name="Picture 4" descr="kan60539_02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708275"/>
            <a:ext cx="4876800" cy="3475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704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Upper Metal Layers</a:t>
            </a:r>
            <a:br>
              <a:rPr lang="en-US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to connect Metal layers together, we use </a:t>
            </a:r>
            <a:r>
              <a:rPr lang="en-US" sz="1400" i="1"/>
              <a:t>vias</a:t>
            </a:r>
            <a:r>
              <a:rPr lang="en-US" sz="1400" b="0"/>
              <a:t>.  These are very similar to contacts, but typically</a:t>
            </a:r>
            <a:br>
              <a:rPr lang="en-US" sz="1400" b="0"/>
            </a:br>
            <a:r>
              <a:rPr lang="en-US" sz="1400" b="0"/>
              <a:t>  Tungsten is used as the material</a:t>
            </a:r>
            <a:br>
              <a:rPr lang="en-US" sz="1400" b="0"/>
            </a:br>
            <a:r>
              <a:rPr lang="en-US" sz="1400" b="0"/>
              <a:t> </a:t>
            </a:r>
          </a:p>
        </p:txBody>
      </p:sp>
      <p:pic>
        <p:nvPicPr>
          <p:cNvPr id="1470468" name="Picture 4" descr="kan60539_0206"/>
          <p:cNvPicPr>
            <a:picLocks noChangeAspect="1" noChangeArrowheads="1"/>
          </p:cNvPicPr>
          <p:nvPr/>
        </p:nvPicPr>
        <p:blipFill>
          <a:blip r:embed="rId3" cstate="print"/>
          <a:srcRect t="2055"/>
          <a:stretch>
            <a:fillRect/>
          </a:stretch>
        </p:blipFill>
        <p:spPr bwMode="auto">
          <a:xfrm>
            <a:off x="1943100" y="2492375"/>
            <a:ext cx="4876800" cy="340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72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 dirty="0"/>
              <a:t>Upper Metal Layers</a:t>
            </a:r>
            <a:br>
              <a:rPr lang="en-US" dirty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400" b="0" dirty="0"/>
              <a:t>- as we go up in metal layers, the </a:t>
            </a:r>
            <a:r>
              <a:rPr lang="en-US" sz="1400" b="0" dirty="0" smtClean="0"/>
              <a:t>uncertainty of </a:t>
            </a:r>
            <a:r>
              <a:rPr lang="en-US" sz="1400" b="0" dirty="0"/>
              <a:t>making contact on each subsequent process step </a:t>
            </a:r>
            <a:br>
              <a:rPr lang="en-US" sz="1400" b="0" dirty="0"/>
            </a:br>
            <a:r>
              <a:rPr lang="en-US" sz="1400" b="0" dirty="0"/>
              <a:t>  </a:t>
            </a:r>
            <a:r>
              <a:rPr lang="en-US" sz="1400" b="0" dirty="0" smtClean="0"/>
              <a:t>increases.  </a:t>
            </a:r>
            <a:r>
              <a:rPr lang="en-US" sz="1400" b="0" dirty="0"/>
              <a:t>So we need to use larger and larger features to overcome this error and </a:t>
            </a:r>
            <a:br>
              <a:rPr lang="en-US" sz="1400" b="0" dirty="0"/>
            </a:br>
            <a:r>
              <a:rPr lang="en-US" sz="1400" b="0" dirty="0"/>
              <a:t>  guarantee contact.</a:t>
            </a:r>
          </a:p>
        </p:txBody>
      </p:sp>
      <p:pic>
        <p:nvPicPr>
          <p:cNvPr id="1472517" name="Picture 5" descr="figure_interconnect_xsection"/>
          <p:cNvPicPr>
            <a:picLocks noChangeAspect="1" noChangeArrowheads="1"/>
          </p:cNvPicPr>
          <p:nvPr/>
        </p:nvPicPr>
        <p:blipFill>
          <a:blip r:embed="rId3" cstate="print"/>
          <a:srcRect t="2704"/>
          <a:stretch>
            <a:fillRect/>
          </a:stretch>
        </p:blipFill>
        <p:spPr bwMode="auto">
          <a:xfrm>
            <a:off x="3419475" y="2457450"/>
            <a:ext cx="2540000" cy="348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745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Layout Design Rules</a:t>
            </a:r>
            <a:br>
              <a:rPr lang="en-US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A given fabrication process defines the smallest feature that can be created in any given </a:t>
            </a:r>
            <a:br>
              <a:rPr lang="en-US" sz="1400" b="0"/>
            </a:br>
            <a:r>
              <a:rPr lang="en-US" sz="1400" b="0"/>
              <a:t>  process step.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It also defines how close things can be together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A set of </a:t>
            </a:r>
            <a:r>
              <a:rPr lang="en-US" sz="1400" i="1"/>
              <a:t>Design Rules</a:t>
            </a:r>
            <a:r>
              <a:rPr lang="en-US" sz="1400" b="0"/>
              <a:t> are defined for a process that the designers use.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Layout rules can be defined in two ways: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1)  Micron Rules:	feature sizes and separations are stated in terms of absolute sizes</a:t>
            </a:r>
            <a:br>
              <a:rPr lang="en-US" sz="1400" b="0"/>
            </a:br>
            <a:r>
              <a:rPr lang="en-US" sz="1400" b="0"/>
              <a:t> 			(i.e., 1um, 0.8um)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2)  Lambda Rules:	feature sizes and separations are stated in terms of a single parameter</a:t>
            </a:r>
            <a:br>
              <a:rPr lang="en-US" sz="1400" b="0"/>
            </a:br>
            <a:r>
              <a:rPr lang="en-US" sz="1400" b="0"/>
              <a:t> 			called Lambda (</a:t>
            </a:r>
            <a:r>
              <a:rPr lang="el-GR" sz="1400" b="0">
                <a:cs typeface="Arial" charset="0"/>
              </a:rPr>
              <a:t>λ</a:t>
            </a:r>
            <a:r>
              <a:rPr lang="en-US" sz="1400" b="0">
                <a:cs typeface="Arial" charset="0"/>
              </a:rPr>
              <a:t>).  The Lambda rules simplify scaling from process to</a:t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> 			process.</a:t>
            </a:r>
            <a:endParaRPr lang="el-GR" sz="1400" b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76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Layout Design Rules</a:t>
            </a:r>
            <a:br>
              <a:rPr lang="en-US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The </a:t>
            </a:r>
            <a:r>
              <a:rPr lang="en-US" sz="1400" b="0" i="1"/>
              <a:t>Design Kit</a:t>
            </a:r>
            <a:r>
              <a:rPr lang="en-US" sz="1400" b="0"/>
              <a:t> for a given process also defines the </a:t>
            </a:r>
            <a:r>
              <a:rPr lang="en-US" sz="1400" b="0" i="1"/>
              <a:t>Design Rules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As we layout the design, we periodically run a check to make sure we are not violating</a:t>
            </a:r>
            <a:br>
              <a:rPr lang="en-US" sz="1400" b="0"/>
            </a:br>
            <a:r>
              <a:rPr lang="en-US" sz="1400" b="0"/>
              <a:t>  the design rules of the process.  This is called a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</a:t>
            </a:r>
            <a:r>
              <a:rPr lang="en-US" sz="1400"/>
              <a:t>Design Rule Check (DRC)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 b="0"/>
              <a:t>- Since we enter our circuits in a schematic and then do the physical design in a separate layout tool, </a:t>
            </a:r>
            <a:br>
              <a:rPr lang="en-US" sz="1400" b="0"/>
            </a:br>
            <a:r>
              <a:rPr lang="en-US" sz="1400" b="0"/>
              <a:t>  we need a way to make sure that our Layout matches our Schematic.  Another check that is ran </a:t>
            </a:r>
            <a:br>
              <a:rPr lang="en-US" sz="1400" b="0"/>
            </a:br>
            <a:r>
              <a:rPr lang="en-US" sz="1400" b="0"/>
              <a:t>  periodically is called 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</a:t>
            </a:r>
            <a:r>
              <a:rPr lang="en-US" sz="1400"/>
              <a:t>Layout versus Schematic (LVS)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 b="0"/>
              <a:t>- We will learn how to run these checks once we get into Cadence.</a:t>
            </a:r>
            <a:endParaRPr lang="el-GR" sz="1400" b="0" i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786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Layout Design Rules</a:t>
            </a:r>
            <a:br>
              <a:rPr lang="en-US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here is an example of some Lambda Design Rules from MOSIS</a:t>
            </a:r>
            <a:endParaRPr lang="el-GR" sz="1400" b="0" i="1">
              <a:cs typeface="Arial" charset="0"/>
            </a:endParaRPr>
          </a:p>
        </p:txBody>
      </p:sp>
      <p:pic>
        <p:nvPicPr>
          <p:cNvPr id="1478660" name="Picture 4" descr="kan60539_0213a"/>
          <p:cNvPicPr>
            <a:picLocks noChangeAspect="1" noChangeArrowheads="1"/>
          </p:cNvPicPr>
          <p:nvPr/>
        </p:nvPicPr>
        <p:blipFill>
          <a:blip r:embed="rId3" cstate="print"/>
          <a:srcRect t="1956"/>
          <a:stretch>
            <a:fillRect/>
          </a:stretch>
        </p:blipFill>
        <p:spPr bwMode="auto">
          <a:xfrm>
            <a:off x="1241425" y="2205038"/>
            <a:ext cx="2359025" cy="3657600"/>
          </a:xfrm>
          <a:prstGeom prst="rect">
            <a:avLst/>
          </a:prstGeom>
          <a:noFill/>
        </p:spPr>
      </p:pic>
      <p:pic>
        <p:nvPicPr>
          <p:cNvPr id="1478661" name="Picture 5" descr="kan60539_0213b"/>
          <p:cNvPicPr>
            <a:picLocks noChangeAspect="1" noChangeArrowheads="1"/>
          </p:cNvPicPr>
          <p:nvPr/>
        </p:nvPicPr>
        <p:blipFill>
          <a:blip r:embed="rId4" cstate="print"/>
          <a:srcRect t="1918"/>
          <a:stretch>
            <a:fillRect/>
          </a:stretch>
        </p:blipFill>
        <p:spPr bwMode="auto">
          <a:xfrm>
            <a:off x="5219700" y="2205038"/>
            <a:ext cx="2597150" cy="365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28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 dirty="0"/>
              <a:t>Silicon Wafer Creation</a:t>
            </a:r>
            <a:br>
              <a:rPr lang="en-US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sz="1400" b="0" dirty="0"/>
              <a:t>- The Silicon valence of 4 means that it can form </a:t>
            </a:r>
            <a:br>
              <a:rPr lang="en-US" sz="1400" b="0" dirty="0"/>
            </a:br>
            <a:r>
              <a:rPr lang="en-US" sz="1400" b="0" dirty="0"/>
              <a:t>   a crystalline structure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This crystalline structure can be “grown”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we start with </a:t>
            </a:r>
            <a:r>
              <a:rPr lang="en-US" sz="1400" dirty="0"/>
              <a:t>a Seed</a:t>
            </a:r>
            <a:r>
              <a:rPr lang="en-US" sz="1400" b="0" dirty="0"/>
              <a:t>, which is a small piece of pure, </a:t>
            </a:r>
            <a:br>
              <a:rPr lang="en-US" sz="1400" b="0" dirty="0"/>
            </a:br>
            <a:r>
              <a:rPr lang="en-US" sz="1400" b="0" dirty="0"/>
              <a:t>  crystalline Silicon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we then melt </a:t>
            </a:r>
            <a:r>
              <a:rPr lang="en-US" sz="1400" b="0" dirty="0" smtClean="0"/>
              <a:t>raw, impure Silicon </a:t>
            </a:r>
            <a:r>
              <a:rPr lang="en-US" sz="1400" b="0" dirty="0"/>
              <a:t>into a </a:t>
            </a:r>
            <a:r>
              <a:rPr lang="en-US" sz="1400" b="0" dirty="0" smtClean="0"/>
              <a:t>crucible</a:t>
            </a:r>
            <a:br>
              <a:rPr lang="en-US" sz="1400" b="0" dirty="0" smtClean="0"/>
            </a:br>
            <a:r>
              <a:rPr lang="en-US" sz="1400" b="0" dirty="0" smtClean="0"/>
              <a:t>  (aka, Silica)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we dip the Seed into the molten Silicon and pull it </a:t>
            </a:r>
            <a:br>
              <a:rPr lang="en-US" sz="1400" b="0" dirty="0"/>
            </a:br>
            <a:r>
              <a:rPr lang="en-US" sz="1400" b="0" dirty="0"/>
              <a:t>  out slowly while turning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as the molten Silicon cools, it </a:t>
            </a:r>
            <a:r>
              <a:rPr lang="en-US" sz="1400" b="0"/>
              <a:t>forms </a:t>
            </a:r>
            <a:r>
              <a:rPr lang="en-US" sz="1400" b="0" smtClean="0"/>
              <a:t>covalent </a:t>
            </a:r>
            <a:r>
              <a:rPr lang="en-US" sz="1400" b="0" dirty="0"/>
              <a:t>bonds </a:t>
            </a:r>
            <a:br>
              <a:rPr lang="en-US" sz="1400" b="0" dirty="0"/>
            </a:br>
            <a:r>
              <a:rPr lang="en-US" sz="1400" b="0" dirty="0"/>
              <a:t>  with the Seed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these bonds track the crystal structure of the Seed, </a:t>
            </a:r>
            <a:br>
              <a:rPr lang="en-US" sz="1400" b="0" dirty="0"/>
            </a:br>
            <a:r>
              <a:rPr lang="en-US" sz="1400" b="0" dirty="0"/>
              <a:t>  forming more Silicon crystal 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endParaRPr lang="en-US" dirty="0"/>
          </a:p>
        </p:txBody>
      </p:sp>
      <p:pic>
        <p:nvPicPr>
          <p:cNvPr id="1284108" name="Picture 12" descr="ingot_pu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0" y="2024063"/>
            <a:ext cx="3648075" cy="351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888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Layout Design Rules</a:t>
            </a:r>
            <a:br>
              <a:rPr lang="en-US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here is how the design rules apply to a simple CMOS inverter layout</a:t>
            </a:r>
            <a:endParaRPr lang="el-GR" sz="1400" b="0" i="1">
              <a:cs typeface="Arial" charset="0"/>
            </a:endParaRPr>
          </a:p>
        </p:txBody>
      </p:sp>
      <p:pic>
        <p:nvPicPr>
          <p:cNvPr id="1488903" name="Picture 7" descr="kan60539_0215"/>
          <p:cNvPicPr>
            <a:picLocks noChangeAspect="1" noChangeArrowheads="1"/>
          </p:cNvPicPr>
          <p:nvPr/>
        </p:nvPicPr>
        <p:blipFill>
          <a:blip r:embed="rId3" cstate="print"/>
          <a:srcRect t="4073"/>
          <a:stretch>
            <a:fillRect/>
          </a:stretch>
        </p:blipFill>
        <p:spPr bwMode="auto">
          <a:xfrm>
            <a:off x="2087563" y="2457450"/>
            <a:ext cx="48768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909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Layout Design Rules</a:t>
            </a:r>
            <a:br>
              <a:rPr lang="en-US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here is how the design rules apply to a simple CMOS inverter layout</a:t>
            </a:r>
            <a:endParaRPr lang="el-GR" sz="1400" b="0" i="1">
              <a:cs typeface="Arial" charset="0"/>
            </a:endParaRPr>
          </a:p>
        </p:txBody>
      </p:sp>
      <p:pic>
        <p:nvPicPr>
          <p:cNvPr id="1490948" name="Picture 4" descr="kan60539_0217"/>
          <p:cNvPicPr>
            <a:picLocks noChangeAspect="1" noChangeArrowheads="1"/>
          </p:cNvPicPr>
          <p:nvPr/>
        </p:nvPicPr>
        <p:blipFill>
          <a:blip r:embed="rId3" cstate="print"/>
          <a:srcRect t="2449"/>
          <a:stretch>
            <a:fillRect/>
          </a:stretch>
        </p:blipFill>
        <p:spPr bwMode="auto">
          <a:xfrm>
            <a:off x="5148263" y="2205038"/>
            <a:ext cx="3170237" cy="3636962"/>
          </a:xfrm>
          <a:prstGeom prst="rect">
            <a:avLst/>
          </a:prstGeom>
          <a:noFill/>
        </p:spPr>
      </p:pic>
      <p:pic>
        <p:nvPicPr>
          <p:cNvPr id="1490950" name="Picture 6" descr="kan60539_0216"/>
          <p:cNvPicPr>
            <a:picLocks noChangeAspect="1" noChangeArrowheads="1"/>
          </p:cNvPicPr>
          <p:nvPr/>
        </p:nvPicPr>
        <p:blipFill>
          <a:blip r:embed="rId4" cstate="print"/>
          <a:srcRect t="3720"/>
          <a:stretch>
            <a:fillRect/>
          </a:stretch>
        </p:blipFill>
        <p:spPr bwMode="auto">
          <a:xfrm>
            <a:off x="468313" y="2205038"/>
            <a:ext cx="3243262" cy="3697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5278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Tool Kits</a:t>
            </a:r>
            <a:r>
              <a:rPr lang="en-US" sz="1800" b="0"/>
              <a:t/>
            </a:r>
            <a:br>
              <a:rPr lang="en-US" sz="1800" b="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the CAD tool loads a "Design Kit" which has all of the available layers and rules</a:t>
            </a:r>
            <a:endParaRPr lang="el-GR" sz="1400" b="0" i="1">
              <a:cs typeface="Arial" charset="0"/>
            </a:endParaRPr>
          </a:p>
        </p:txBody>
      </p:sp>
      <p:pic>
        <p:nvPicPr>
          <p:cNvPr id="1527814" name="Picture 6" descr="cadence_lay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63" y="2133600"/>
            <a:ext cx="5221287" cy="3976688"/>
          </a:xfrm>
          <a:prstGeom prst="rect">
            <a:avLst/>
          </a:prstGeom>
          <a:noFill/>
        </p:spPr>
      </p:pic>
      <p:sp>
        <p:nvSpPr>
          <p:cNvPr id="1527815" name="Line 7"/>
          <p:cNvSpPr>
            <a:spLocks noChangeShapeType="1"/>
          </p:cNvSpPr>
          <p:nvPr/>
        </p:nvSpPr>
        <p:spPr bwMode="auto">
          <a:xfrm>
            <a:off x="2411413" y="2565400"/>
            <a:ext cx="792162" cy="365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527816" name="Text Box 8"/>
          <p:cNvSpPr txBox="1">
            <a:spLocks noChangeArrowheads="1"/>
          </p:cNvSpPr>
          <p:nvPr/>
        </p:nvSpPr>
        <p:spPr bwMode="auto">
          <a:xfrm>
            <a:off x="1150938" y="2349500"/>
            <a:ext cx="1331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Tool Kit</a:t>
            </a:r>
          </a:p>
        </p:txBody>
      </p:sp>
      <p:sp>
        <p:nvSpPr>
          <p:cNvPr id="1527817" name="Line 9"/>
          <p:cNvSpPr>
            <a:spLocks noChangeShapeType="1"/>
          </p:cNvSpPr>
          <p:nvPr/>
        </p:nvSpPr>
        <p:spPr bwMode="auto">
          <a:xfrm>
            <a:off x="2411413" y="4076700"/>
            <a:ext cx="792162" cy="365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527818" name="Text Box 10"/>
          <p:cNvSpPr txBox="1">
            <a:spLocks noChangeArrowheads="1"/>
          </p:cNvSpPr>
          <p:nvPr/>
        </p:nvSpPr>
        <p:spPr bwMode="auto">
          <a:xfrm>
            <a:off x="215900" y="3860800"/>
            <a:ext cx="2266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Available Process Steps and Layers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92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 dirty="0"/>
              <a:t>CMOS Resistors</a:t>
            </a:r>
            <a:br>
              <a:rPr lang="en-US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sz="1400" b="0" dirty="0"/>
              <a:t>- there are 3 common ways to create a resistor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1) </a:t>
            </a:r>
            <a:r>
              <a:rPr lang="en-US" sz="1400" b="0" u="sng" dirty="0"/>
              <a:t>Diffused Resistor</a:t>
            </a:r>
            <a:r>
              <a:rPr lang="en-US" sz="1400" b="0" dirty="0"/>
              <a:t>	-  we dope a region of the silicon (n-type or p-type) to an acceptable</a:t>
            </a:r>
            <a:br>
              <a:rPr lang="en-US" sz="1400" b="0" dirty="0"/>
            </a:br>
            <a:r>
              <a:rPr lang="en-US" sz="1400" b="0" dirty="0"/>
              <a:t> 			   N</a:t>
            </a:r>
            <a:r>
              <a:rPr lang="en-US" sz="1400" b="0" baseline="-25000" dirty="0"/>
              <a:t>A</a:t>
            </a:r>
            <a:r>
              <a:rPr lang="en-US" sz="1400" b="0" dirty="0"/>
              <a:t> or N</a:t>
            </a:r>
            <a:r>
              <a:rPr lang="en-US" sz="1400" b="0" baseline="-25000" dirty="0"/>
              <a:t>D</a:t>
            </a:r>
            <a:r>
              <a:rPr lang="en-US" sz="1400" b="0" dirty="0"/>
              <a:t>.  We then place a contact at each end of the diffusion</a:t>
            </a:r>
            <a:br>
              <a:rPr lang="en-US" sz="1400" b="0" dirty="0"/>
            </a:br>
            <a:r>
              <a:rPr lang="en-US" sz="1400" b="0" dirty="0"/>
              <a:t> 			   region.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	- the diffusion region will have a given </a:t>
            </a:r>
            <a:r>
              <a:rPr lang="en-US" sz="1400" b="0" dirty="0" smtClean="0"/>
              <a:t>resistivity </a:t>
            </a:r>
            <a:r>
              <a:rPr lang="en-US" sz="1400" b="0" dirty="0" err="1"/>
              <a:t>spec'd</a:t>
            </a:r>
            <a:r>
              <a:rPr lang="en-US" sz="1400" b="0" dirty="0"/>
              <a:t> in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		"Ohms / Square"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	- we then alter the geometry (L/W ration) to get the desired resistance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	- typically these have a sheet resistance between 20 to 100 ohms/sq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	- to save space, these are laid out using a serpentine geometry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	</a:t>
            </a:r>
          </a:p>
        </p:txBody>
      </p:sp>
      <p:pic>
        <p:nvPicPr>
          <p:cNvPr id="1492996" name="Picture 4" descr="resistor_diffu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44788"/>
            <a:ext cx="2403475" cy="314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51757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 dirty="0"/>
              <a:t>CMOS Resistors</a:t>
            </a:r>
            <a:br>
              <a:rPr lang="en-US" dirty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1400" b="0" dirty="0"/>
              <a:t>- a note on </a:t>
            </a:r>
            <a:r>
              <a:rPr lang="en-US" sz="1400" b="0" dirty="0" smtClean="0"/>
              <a:t>resistivity </a:t>
            </a:r>
            <a:r>
              <a:rPr lang="en-US" sz="1400" b="0" dirty="0"/>
              <a:t>and Ohms/square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resistance is given by: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</a:t>
            </a:r>
            <a:br>
              <a:rPr lang="en-US" sz="1400" b="0" dirty="0"/>
            </a:br>
            <a:r>
              <a:rPr lang="en-US" sz="1400" b="0" dirty="0"/>
              <a:t> 		</a:t>
            </a:r>
            <a:br>
              <a:rPr lang="en-US" sz="1400" b="0" dirty="0"/>
            </a:br>
            <a:r>
              <a:rPr lang="en-US" sz="1400" b="0" dirty="0"/>
              <a:t> 	- in a CMOS process, the Height of the trace is fixed.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	- in addition, the </a:t>
            </a:r>
            <a:r>
              <a:rPr lang="en-US" sz="1400" b="0" i="1" dirty="0"/>
              <a:t>resistively (</a:t>
            </a:r>
            <a:r>
              <a:rPr lang="en-US" sz="1400" b="0" i="1" dirty="0">
                <a:sym typeface="Symbol" pitchFamily="18" charset="2"/>
              </a:rPr>
              <a:t>)</a:t>
            </a:r>
            <a:r>
              <a:rPr lang="en-US" sz="1400" b="0" dirty="0">
                <a:sym typeface="Symbol" pitchFamily="18" charset="2"/>
              </a:rPr>
              <a:t> is also fixed for the material.</a:t>
            </a:r>
            <a:r>
              <a:rPr lang="en-US" sz="1400" b="0" dirty="0"/>
              <a:t>	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this means that the (</a:t>
            </a:r>
            <a:r>
              <a:rPr lang="en-US" sz="1400" b="0" i="1" dirty="0">
                <a:sym typeface="Symbol" pitchFamily="18" charset="2"/>
              </a:rPr>
              <a:t>/H) </a:t>
            </a:r>
            <a:r>
              <a:rPr lang="en-US" sz="1400" b="0" dirty="0">
                <a:sym typeface="Symbol" pitchFamily="18" charset="2"/>
              </a:rPr>
              <a:t>is a constant with units of Ohms</a:t>
            </a:r>
            <a:br>
              <a:rPr lang="en-US" sz="1400" b="0" dirty="0">
                <a:sym typeface="Symbol" pitchFamily="18" charset="2"/>
              </a:rPr>
            </a:br>
            <a:r>
              <a:rPr lang="en-US" sz="1400" b="0" dirty="0">
                <a:sym typeface="Symbol" pitchFamily="18" charset="2"/>
              </a:rPr>
              <a:t/>
            </a:r>
            <a:br>
              <a:rPr lang="en-US" sz="1400" b="0" dirty="0">
                <a:sym typeface="Symbol" pitchFamily="18" charset="2"/>
              </a:rPr>
            </a:br>
            <a:r>
              <a:rPr lang="en-US" sz="1400" b="0" dirty="0">
                <a:sym typeface="Symbol" pitchFamily="18" charset="2"/>
              </a:rPr>
              <a:t> 	- we define this constant as the </a:t>
            </a:r>
            <a:r>
              <a:rPr lang="en-US" sz="1400" b="0" i="1" dirty="0">
                <a:sym typeface="Symbol" pitchFamily="18" charset="2"/>
              </a:rPr>
              <a:t>Sheet Resistance (R</a:t>
            </a:r>
            <a:r>
              <a:rPr lang="en-US" sz="1400" b="0" i="1" baseline="-25000" dirty="0">
                <a:sym typeface="Symbol" pitchFamily="18" charset="2"/>
              </a:rPr>
              <a:t>s</a:t>
            </a:r>
            <a:r>
              <a:rPr lang="en-US" sz="1400" b="0" i="1" dirty="0">
                <a:sym typeface="Symbol" pitchFamily="18" charset="2"/>
              </a:rPr>
              <a:t>)</a:t>
            </a:r>
            <a:r>
              <a:rPr lang="en-US" sz="1400" b="0" dirty="0">
                <a:sym typeface="Symbol" pitchFamily="18" charset="2"/>
              </a:rPr>
              <a:t/>
            </a:r>
            <a:br>
              <a:rPr lang="en-US" sz="1400" b="0" dirty="0">
                <a:sym typeface="Symbol" pitchFamily="18" charset="2"/>
              </a:rPr>
            </a:br>
            <a:r>
              <a:rPr lang="en-US" sz="1400" b="0" dirty="0">
                <a:sym typeface="Symbol" pitchFamily="18" charset="2"/>
              </a:rPr>
              <a:t/>
            </a:r>
            <a:br>
              <a:rPr lang="en-US" sz="1400" b="0" dirty="0">
                <a:sym typeface="Symbol" pitchFamily="18" charset="2"/>
              </a:rPr>
            </a:br>
            <a:r>
              <a:rPr lang="en-US" sz="1400" b="0" dirty="0">
                <a:sym typeface="Symbol" pitchFamily="18" charset="2"/>
              </a:rPr>
              <a:t> 	- we multiply this by </a:t>
            </a:r>
            <a:r>
              <a:rPr lang="en-US" sz="1400" b="0" i="1" dirty="0">
                <a:sym typeface="Symbol" pitchFamily="18" charset="2"/>
              </a:rPr>
              <a:t>l/W</a:t>
            </a:r>
            <a:r>
              <a:rPr lang="en-US" sz="1400" b="0" dirty="0">
                <a:sym typeface="Symbol" pitchFamily="18" charset="2"/>
              </a:rPr>
              <a:t> to find the total resistance</a:t>
            </a:r>
            <a:br>
              <a:rPr lang="en-US" sz="1400" b="0" dirty="0">
                <a:sym typeface="Symbol" pitchFamily="18" charset="2"/>
              </a:rPr>
            </a:br>
            <a:endParaRPr lang="en-US" sz="1400" b="0" baseline="-25000" dirty="0">
              <a:sym typeface="Symbol" pitchFamily="18" charset="2"/>
            </a:endParaRPr>
          </a:p>
        </p:txBody>
      </p:sp>
      <p:pic>
        <p:nvPicPr>
          <p:cNvPr id="1517570" name="Picture 2" descr="resistor_ohms_s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263" y="1520825"/>
            <a:ext cx="3130550" cy="1468438"/>
          </a:xfrm>
          <a:prstGeom prst="rect">
            <a:avLst/>
          </a:prstGeom>
          <a:noFill/>
        </p:spPr>
      </p:pic>
      <p:graphicFrame>
        <p:nvGraphicFramePr>
          <p:cNvPr id="1517573" name="Object 5"/>
          <p:cNvGraphicFramePr>
            <a:graphicFrameLocks noChangeAspect="1"/>
          </p:cNvGraphicFramePr>
          <p:nvPr/>
        </p:nvGraphicFramePr>
        <p:xfrm>
          <a:off x="3635375" y="1952625"/>
          <a:ext cx="1554163" cy="569913"/>
        </p:xfrm>
        <a:graphic>
          <a:graphicData uri="http://schemas.openxmlformats.org/presentationml/2006/ole">
            <p:oleObj spid="_x0000_s1026" name="Equation" r:id="rId5" imgW="1079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Resistors</a:t>
            </a:r>
            <a:br>
              <a:rPr lang="en-US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>
                <a:sym typeface="Symbol" pitchFamily="18" charset="2"/>
              </a:rPr>
              <a:t/>
            </a:r>
            <a:br>
              <a:rPr lang="en-US" sz="1400" b="0">
                <a:sym typeface="Symbol" pitchFamily="18" charset="2"/>
              </a:rPr>
            </a:br>
            <a:r>
              <a:rPr lang="en-US" sz="1400" b="0">
                <a:sym typeface="Symbol" pitchFamily="18" charset="2"/>
              </a:rPr>
              <a:t>- the interesting thing about the </a:t>
            </a:r>
            <a:r>
              <a:rPr lang="en-US" sz="1400" b="0" i="1">
                <a:sym typeface="Symbol" pitchFamily="18" charset="2"/>
              </a:rPr>
              <a:t>l/W</a:t>
            </a:r>
            <a:r>
              <a:rPr lang="en-US" sz="1400" b="0">
                <a:sym typeface="Symbol" pitchFamily="18" charset="2"/>
              </a:rPr>
              <a:t> ratio is that if l=W, </a:t>
            </a:r>
            <a:br>
              <a:rPr lang="en-US" sz="1400" b="0">
                <a:sym typeface="Symbol" pitchFamily="18" charset="2"/>
              </a:rPr>
            </a:br>
            <a:r>
              <a:rPr lang="en-US" sz="1400" b="0">
                <a:sym typeface="Symbol" pitchFamily="18" charset="2"/>
              </a:rPr>
              <a:t>  then the shape is a </a:t>
            </a:r>
            <a:r>
              <a:rPr lang="en-US" sz="1400" b="0" i="1">
                <a:sym typeface="Symbol" pitchFamily="18" charset="2"/>
              </a:rPr>
              <a:t>square</a:t>
            </a:r>
            <a:r>
              <a:rPr lang="en-US" sz="1400" b="0">
                <a:sym typeface="Symbol" pitchFamily="18" charset="2"/>
              </a:rPr>
              <a:t> and R=R</a:t>
            </a:r>
            <a:r>
              <a:rPr lang="en-US" sz="1400" b="0" baseline="-25000">
                <a:sym typeface="Symbol" pitchFamily="18" charset="2"/>
              </a:rPr>
              <a:t>s</a:t>
            </a:r>
            <a:br>
              <a:rPr lang="en-US" sz="1400" b="0" baseline="-25000">
                <a:sym typeface="Symbol" pitchFamily="18" charset="2"/>
              </a:rPr>
            </a:br>
            <a:r>
              <a:rPr lang="en-US" sz="1400" b="0" baseline="-25000">
                <a:sym typeface="Symbol" pitchFamily="18" charset="2"/>
              </a:rPr>
              <a:t/>
            </a:r>
            <a:br>
              <a:rPr lang="en-US" sz="1400" b="0" baseline="-25000">
                <a:sym typeface="Symbol" pitchFamily="18" charset="2"/>
              </a:rPr>
            </a:br>
            <a:r>
              <a:rPr lang="en-US" sz="1400" b="0">
                <a:sym typeface="Symbol" pitchFamily="18" charset="2"/>
              </a:rPr>
              <a:t>- this is true no matter how big the square is.  </a:t>
            </a:r>
            <a:br>
              <a:rPr lang="en-US" sz="1400" b="0">
                <a:sym typeface="Symbol" pitchFamily="18" charset="2"/>
              </a:rPr>
            </a:br>
            <a:r>
              <a:rPr lang="en-US" sz="1400" b="0">
                <a:sym typeface="Symbol" pitchFamily="18" charset="2"/>
              </a:rPr>
              <a:t/>
            </a:r>
            <a:br>
              <a:rPr lang="en-US" sz="1400" b="0">
                <a:sym typeface="Symbol" pitchFamily="18" charset="2"/>
              </a:rPr>
            </a:br>
            <a:r>
              <a:rPr lang="en-US" sz="1400" b="0">
                <a:sym typeface="Symbol" pitchFamily="18" charset="2"/>
              </a:rPr>
              <a:t>- In fact, the </a:t>
            </a:r>
            <a:r>
              <a:rPr lang="en-US" sz="1400" b="0" i="1">
                <a:sym typeface="Symbol" pitchFamily="18" charset="2"/>
              </a:rPr>
              <a:t>l/W </a:t>
            </a:r>
            <a:r>
              <a:rPr lang="en-US" sz="1400" b="0">
                <a:sym typeface="Symbol" pitchFamily="18" charset="2"/>
              </a:rPr>
              <a:t>ratio is actually the number </a:t>
            </a:r>
            <a:br>
              <a:rPr lang="en-US" sz="1400" b="0">
                <a:sym typeface="Symbol" pitchFamily="18" charset="2"/>
              </a:rPr>
            </a:br>
            <a:r>
              <a:rPr lang="en-US" sz="1400" b="0">
                <a:sym typeface="Symbol" pitchFamily="18" charset="2"/>
              </a:rPr>
              <a:t>  of squares in a given trace geometry </a:t>
            </a:r>
            <a:br>
              <a:rPr lang="en-US" sz="1400" b="0">
                <a:sym typeface="Symbol" pitchFamily="18" charset="2"/>
              </a:rPr>
            </a:br>
            <a:r>
              <a:rPr lang="en-US" sz="1400" b="0">
                <a:sym typeface="Symbol" pitchFamily="18" charset="2"/>
              </a:rPr>
              <a:t/>
            </a:r>
            <a:br>
              <a:rPr lang="en-US" sz="1400" b="0">
                <a:sym typeface="Symbol" pitchFamily="18" charset="2"/>
              </a:rPr>
            </a:br>
            <a:r>
              <a:rPr lang="en-US" sz="1400" b="0">
                <a:sym typeface="Symbol" pitchFamily="18" charset="2"/>
              </a:rPr>
              <a:t>- We typically just count the squares and use: </a:t>
            </a:r>
          </a:p>
        </p:txBody>
      </p:sp>
      <p:pic>
        <p:nvPicPr>
          <p:cNvPr id="1513479" name="Picture 7" descr="resistor_ohms_sq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875" y="1520825"/>
            <a:ext cx="3794125" cy="4221163"/>
          </a:xfrm>
          <a:prstGeom prst="rect">
            <a:avLst/>
          </a:prstGeom>
          <a:noFill/>
        </p:spPr>
      </p:pic>
      <p:graphicFrame>
        <p:nvGraphicFramePr>
          <p:cNvPr id="1513477" name="Object 5"/>
          <p:cNvGraphicFramePr>
            <a:graphicFrameLocks noChangeAspect="1"/>
          </p:cNvGraphicFramePr>
          <p:nvPr/>
        </p:nvGraphicFramePr>
        <p:xfrm>
          <a:off x="2016125" y="4437063"/>
          <a:ext cx="2195513" cy="331787"/>
        </p:xfrm>
        <a:graphic>
          <a:graphicData uri="http://schemas.openxmlformats.org/presentationml/2006/ole">
            <p:oleObj spid="_x0000_s2050" name="Equation" r:id="rId5" imgW="1523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5063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5043488"/>
          </a:xfrm>
        </p:spPr>
        <p:txBody>
          <a:bodyPr/>
          <a:lstStyle/>
          <a:p>
            <a:r>
              <a:rPr lang="en-US" dirty="0"/>
              <a:t>CMOS Resistors</a:t>
            </a:r>
            <a:br>
              <a:rPr lang="en-US" dirty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400" b="0" dirty="0"/>
              <a:t> 	2) </a:t>
            </a:r>
            <a:r>
              <a:rPr lang="en-US" sz="1400" b="0" u="sng" dirty="0"/>
              <a:t>Polysilicon Resistor</a:t>
            </a:r>
            <a:r>
              <a:rPr lang="en-US" sz="1400" b="0" dirty="0"/>
              <a:t>	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- anther way to fabricate a resistor is to use Polysilicon.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- remember that Polysilicon has a high </a:t>
            </a:r>
            <a:r>
              <a:rPr lang="en-US" sz="1400" b="0" dirty="0" smtClean="0"/>
              <a:t>resistivity </a:t>
            </a:r>
            <a:r>
              <a:rPr lang="en-US" sz="1400" b="0" dirty="0"/>
              <a:t>prior to Ion Implantation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- we can use undoped Polysilicon to create a high value resistor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	Before Ion Implantation :	R</a:t>
            </a:r>
            <a:r>
              <a:rPr lang="en-US" sz="1400" b="0" baseline="-25000" dirty="0"/>
              <a:t>s</a:t>
            </a:r>
            <a:r>
              <a:rPr lang="en-US" sz="1400" b="0" dirty="0"/>
              <a:t> = </a:t>
            </a:r>
            <a:r>
              <a:rPr lang="en-US" sz="1400" dirty="0"/>
              <a:t>10M</a:t>
            </a:r>
            <a:r>
              <a:rPr lang="en-US" sz="1400" b="0" dirty="0"/>
              <a:t> Ohms/Square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	After Ion Implantation :  	R</a:t>
            </a:r>
            <a:r>
              <a:rPr lang="en-US" sz="1400" b="0" baseline="-25000" dirty="0"/>
              <a:t>s</a:t>
            </a:r>
            <a:r>
              <a:rPr lang="en-US" sz="1400" b="0" dirty="0"/>
              <a:t> = 20 to 40 Ohms/Square 			</a:t>
            </a:r>
            <a:br>
              <a:rPr lang="en-US" sz="1400" b="0" dirty="0"/>
            </a:br>
            <a:r>
              <a:rPr lang="en-US" sz="1400" b="0" dirty="0"/>
              <a:t> 		- typically don't even need 1 square to get our resistively so we don't need to</a:t>
            </a:r>
            <a:br>
              <a:rPr lang="en-US" sz="1400" b="0" dirty="0"/>
            </a:br>
            <a:r>
              <a:rPr lang="en-US" sz="1400" b="0" dirty="0"/>
              <a:t> 		  do a serpentine layout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- one drawback is that the resistance can vary widely with process when </a:t>
            </a:r>
            <a:br>
              <a:rPr lang="en-US" sz="1400" b="0" dirty="0"/>
            </a:br>
            <a:r>
              <a:rPr lang="en-US" sz="1400" b="0" dirty="0"/>
              <a:t> 		   using less than 1 square to get a resistor in the k-Ohms range.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- these are typically used when we just want a BIG resistor and don't care </a:t>
            </a:r>
            <a:br>
              <a:rPr lang="en-US" sz="1400" b="0" dirty="0"/>
            </a:br>
            <a:r>
              <a:rPr lang="en-US" sz="1400" b="0" dirty="0"/>
              <a:t> 		  about the exact value  </a:t>
            </a:r>
          </a:p>
        </p:txBody>
      </p:sp>
      <p:pic>
        <p:nvPicPr>
          <p:cNvPr id="1506309" name="Picture 5" descr="resistor_po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2744788"/>
            <a:ext cx="1601787" cy="273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5196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Resistors</a:t>
            </a:r>
            <a:br>
              <a:rPr lang="en-US"/>
            </a:br>
            <a:r>
              <a:rPr lang="en-US" sz="2000" b="0"/>
              <a:t/>
            </a:r>
            <a:br>
              <a:rPr lang="en-US" sz="2000" b="0"/>
            </a:br>
            <a:r>
              <a:rPr lang="en-US" b="0"/>
              <a:t> </a:t>
            </a:r>
            <a:r>
              <a:rPr lang="en-US" sz="1400" b="0"/>
              <a:t>	3) </a:t>
            </a:r>
            <a:r>
              <a:rPr lang="en-US" sz="1400" b="0" u="sng"/>
              <a:t>Metal Resistor </a:t>
            </a:r>
            <a:r>
              <a:rPr lang="en-US" sz="1400" b="0"/>
              <a:t>	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Metal can also be used for very small resistors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the M1 layer typically has sheet resistance on the order of mOhms/sq.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We can use a serpentine layout to get a small resistor (1-10 ohms)</a:t>
            </a:r>
          </a:p>
        </p:txBody>
      </p:sp>
      <p:pic>
        <p:nvPicPr>
          <p:cNvPr id="1519621" name="Picture 5" descr="resistor_me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3608388"/>
            <a:ext cx="7421562" cy="24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950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Capacitors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there are 3 common ways to make a capacitor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1) </a:t>
            </a:r>
            <a:r>
              <a:rPr lang="en-US" sz="1400" b="0" u="sng"/>
              <a:t>MOS Capacitor</a:t>
            </a:r>
            <a:r>
              <a:rPr lang="en-US" sz="1400" b="0"/>
              <a:t>	- we simply create a MOS structure where the Gate (Metal) terminal </a:t>
            </a:r>
            <a:br>
              <a:rPr lang="en-US" sz="1400" b="0"/>
            </a:br>
            <a:r>
              <a:rPr lang="en-US" sz="1400" b="0"/>
              <a:t> 			  is one terminal and the Body (Semiconductor) terminal is Ground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	- while this is easy to implement, the capacitance changes with</a:t>
            </a:r>
            <a:br>
              <a:rPr lang="en-US" sz="1400" b="0"/>
            </a:br>
            <a:r>
              <a:rPr lang="en-US" sz="1400" b="0"/>
              <a:t> 			  the bias voltage (i.e., V</a:t>
            </a:r>
            <a:r>
              <a:rPr lang="en-US" sz="1400" b="0" baseline="-25000"/>
              <a:t>G</a:t>
            </a:r>
            <a:r>
              <a:rPr lang="en-US" sz="1400" b="0"/>
              <a:t>) due to the depletion and inversion</a:t>
            </a:r>
            <a:br>
              <a:rPr lang="en-US" sz="1400" b="0"/>
            </a:br>
            <a:r>
              <a:rPr lang="en-US" sz="1400" b="0"/>
              <a:t> 			  which occurs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</a:t>
            </a:r>
            <a:br>
              <a:rPr lang="en-US" sz="1400" b="0"/>
            </a:br>
            <a:endParaRPr lang="en-US" sz="1400" b="0"/>
          </a:p>
        </p:txBody>
      </p:sp>
      <p:pic>
        <p:nvPicPr>
          <p:cNvPr id="1495044" name="Picture 4" descr="capacitor_M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752850"/>
            <a:ext cx="3957637" cy="227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5216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Capacitors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 	2) </a:t>
            </a:r>
            <a:r>
              <a:rPr lang="en-US" sz="1400" b="0" u="sng"/>
              <a:t>MIM Capacitor</a:t>
            </a:r>
            <a:r>
              <a:rPr lang="en-US" sz="1400" b="0"/>
              <a:t>	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"</a:t>
            </a:r>
            <a:r>
              <a:rPr lang="en-US" sz="1400" b="0" u="sng"/>
              <a:t>M</a:t>
            </a:r>
            <a:r>
              <a:rPr lang="en-US" sz="1400" b="0"/>
              <a:t>etal </a:t>
            </a:r>
            <a:r>
              <a:rPr lang="en-US" sz="1400" b="0" u="sng"/>
              <a:t>I</a:t>
            </a:r>
            <a:r>
              <a:rPr lang="en-US" sz="1400" b="0"/>
              <a:t>nsulator </a:t>
            </a:r>
            <a:r>
              <a:rPr lang="en-US" sz="1400" b="0" u="sng"/>
              <a:t>M</a:t>
            </a:r>
            <a:r>
              <a:rPr lang="en-US" sz="1400" b="0"/>
              <a:t>etal"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this is simply a parallel plate capacitor using two metals and an </a:t>
            </a:r>
            <a:br>
              <a:rPr lang="en-US" sz="1400" b="0"/>
            </a:br>
            <a:r>
              <a:rPr lang="en-US" sz="1400" b="0"/>
              <a:t> 		  insulator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typically this type of capacitor is created using an extra process step</a:t>
            </a:r>
            <a:br>
              <a:rPr lang="en-US" sz="1400" b="0"/>
            </a:br>
            <a:r>
              <a:rPr lang="en-US" sz="1400" b="0"/>
              <a:t> 		  that puts in an additional metal layer that can be very close to one of</a:t>
            </a:r>
            <a:br>
              <a:rPr lang="en-US" sz="1400" b="0"/>
            </a:br>
            <a:r>
              <a:rPr lang="en-US" sz="1400" b="0"/>
              <a:t> 		  the other metal layers to get a smaller plate-to-plate separation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since the plates are made of metal, </a:t>
            </a:r>
            <a:br>
              <a:rPr lang="en-US" sz="1400" b="0"/>
            </a:br>
            <a:r>
              <a:rPr lang="en-US" sz="1400" b="0"/>
              <a:t> 		   the capacitance doesn't change</a:t>
            </a:r>
            <a:br>
              <a:rPr lang="en-US" sz="1400" b="0"/>
            </a:br>
            <a:r>
              <a:rPr lang="en-US" sz="1400" b="0"/>
              <a:t> 		  with bias voltage</a:t>
            </a:r>
            <a:br>
              <a:rPr lang="en-US" sz="1400" b="0"/>
            </a:br>
            <a:r>
              <a:rPr lang="en-US" sz="1400" b="0"/>
              <a:t> </a:t>
            </a:r>
            <a:br>
              <a:rPr lang="en-US" sz="1400" b="0"/>
            </a:br>
            <a:r>
              <a:rPr lang="en-US" sz="1400" b="0"/>
              <a:t> 		- these capacitors are not as large </a:t>
            </a:r>
            <a:br>
              <a:rPr lang="en-US" sz="1400" b="0"/>
            </a:br>
            <a:r>
              <a:rPr lang="en-US" sz="1400" b="0"/>
              <a:t> 		  as MOS capacitors </a:t>
            </a:r>
            <a:br>
              <a:rPr lang="en-US" sz="1400" b="0"/>
            </a:br>
            <a:endParaRPr lang="en-US" sz="1400" b="0"/>
          </a:p>
        </p:txBody>
      </p:sp>
      <p:pic>
        <p:nvPicPr>
          <p:cNvPr id="1521668" name="Picture 4" descr="capacitor_M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913" y="4329113"/>
            <a:ext cx="2916237" cy="1627187"/>
          </a:xfrm>
          <a:prstGeom prst="rect">
            <a:avLst/>
          </a:prstGeom>
          <a:noFill/>
        </p:spPr>
      </p:pic>
      <p:sp>
        <p:nvSpPr>
          <p:cNvPr id="1521669" name="Oval 5"/>
          <p:cNvSpPr>
            <a:spLocks noChangeArrowheads="1"/>
          </p:cNvSpPr>
          <p:nvPr/>
        </p:nvSpPr>
        <p:spPr bwMode="auto">
          <a:xfrm>
            <a:off x="5867400" y="4473575"/>
            <a:ext cx="1116013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Silicon Wafers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As the Silicon is pulled out, it forms </a:t>
            </a:r>
            <a:br>
              <a:rPr lang="en-US" sz="1400" b="0"/>
            </a:br>
            <a:r>
              <a:rPr lang="en-US" sz="1400" b="0"/>
              <a:t>  a long cylinder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cylinder is called an </a:t>
            </a:r>
            <a:r>
              <a:rPr lang="en-US" sz="1400" i="1"/>
              <a:t>Ingot</a:t>
            </a:r>
            <a:r>
              <a:rPr lang="en-US" sz="1400" b="0"/>
              <a:t>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ingot is a long cylinder of pure, </a:t>
            </a:r>
            <a:br>
              <a:rPr lang="en-US" sz="1400" b="0"/>
            </a:br>
            <a:r>
              <a:rPr lang="en-US" sz="1400" b="0"/>
              <a:t>  crystal, Silicon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n-US"/>
          </a:p>
        </p:txBody>
      </p:sp>
      <p:pic>
        <p:nvPicPr>
          <p:cNvPr id="1293316" name="Picture 4" descr="ingot_pul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0113" y="4257675"/>
            <a:ext cx="2428875" cy="1819275"/>
          </a:xfrm>
          <a:prstGeom prst="rect">
            <a:avLst/>
          </a:prstGeom>
          <a:noFill/>
        </p:spPr>
      </p:pic>
      <p:pic>
        <p:nvPicPr>
          <p:cNvPr id="1293317" name="Picture 5" descr="ingot_pul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425" y="4257675"/>
            <a:ext cx="2428875" cy="1819275"/>
          </a:xfrm>
          <a:prstGeom prst="rect">
            <a:avLst/>
          </a:prstGeom>
          <a:noFill/>
        </p:spPr>
      </p:pic>
      <p:pic>
        <p:nvPicPr>
          <p:cNvPr id="1293319" name="Picture 7" descr="ingot_pull1"/>
          <p:cNvPicPr>
            <a:picLocks noChangeAspect="1" noChangeArrowheads="1"/>
          </p:cNvPicPr>
          <p:nvPr/>
        </p:nvPicPr>
        <p:blipFill>
          <a:blip r:embed="rId5" cstate="print"/>
          <a:srcRect t="10397"/>
          <a:stretch>
            <a:fillRect/>
          </a:stretch>
        </p:blipFill>
        <p:spPr bwMode="auto">
          <a:xfrm>
            <a:off x="4643438" y="1125538"/>
            <a:ext cx="3810000" cy="2790825"/>
          </a:xfrm>
          <a:prstGeom prst="rect">
            <a:avLst/>
          </a:prstGeom>
          <a:noFill/>
        </p:spPr>
      </p:pic>
      <p:pic>
        <p:nvPicPr>
          <p:cNvPr id="1293321" name="Picture 9" descr="ingot_pull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213" y="4257675"/>
            <a:ext cx="2428875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5237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 dirty="0"/>
              <a:t>CMOS Capacitors</a:t>
            </a:r>
            <a:br>
              <a:rPr lang="en-US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sz="1400" b="0" dirty="0"/>
              <a:t> 	3) </a:t>
            </a:r>
            <a:r>
              <a:rPr lang="en-US" sz="1400" b="0" u="sng" dirty="0"/>
              <a:t>Fringe Capacitor</a:t>
            </a:r>
            <a:r>
              <a:rPr lang="en-US" sz="1400" b="0" dirty="0"/>
              <a:t>	- fringe capacitance refers to the capacitance that comes from the</a:t>
            </a:r>
            <a:br>
              <a:rPr lang="en-US" sz="1400" b="0" dirty="0"/>
            </a:br>
            <a:r>
              <a:rPr lang="en-US" sz="1400" b="0" dirty="0"/>
              <a:t> 			  area of the sides of the plate.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	- since the plates are thin, we typically ignore this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	- however, when we bring metals together on the same layer,</a:t>
            </a:r>
            <a:br>
              <a:rPr lang="en-US" sz="1400" b="0" dirty="0"/>
            </a:br>
            <a:r>
              <a:rPr lang="en-US" sz="1400" b="0" dirty="0"/>
              <a:t> 			  the fringe capacitance can become significant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	- if we interleave metal fingers, we can take advantage of the </a:t>
            </a:r>
            <a:r>
              <a:rPr lang="en-US" sz="1400" b="0" dirty="0" smtClean="0"/>
              <a:t>fringe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	  capacitance to create a capacitor </a:t>
            </a:r>
            <a:br>
              <a:rPr lang="en-US" sz="1400" b="0" dirty="0"/>
            </a:br>
            <a:r>
              <a:rPr lang="en-US" sz="1400" b="0" dirty="0"/>
              <a:t> </a:t>
            </a:r>
            <a:br>
              <a:rPr lang="en-US" sz="1400" b="0" dirty="0"/>
            </a:br>
            <a:endParaRPr lang="en-US" sz="1400" b="0" dirty="0"/>
          </a:p>
        </p:txBody>
      </p:sp>
      <p:pic>
        <p:nvPicPr>
          <p:cNvPr id="1523716" name="Picture 4" descr="capacitor_fri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2168525"/>
            <a:ext cx="1730375" cy="379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4970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CMOS Inductors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Inductors are difficult to fabricate in CMOS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they take a lot of area and have significant parasitic resistance and capacitance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they are typically only used in RF applications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</a:t>
            </a:r>
            <a:r>
              <a:rPr lang="en-US" sz="1400" b="0" u="sng"/>
              <a:t>Spiral Inductor</a:t>
            </a:r>
            <a:r>
              <a:rPr lang="en-US" sz="1400" b="0"/>
              <a:t>	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we use 1 metal layer to create a spiral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we use another metal layer to get contact</a:t>
            </a:r>
            <a:br>
              <a:rPr lang="en-US" sz="1400" b="0"/>
            </a:br>
            <a:r>
              <a:rPr lang="en-US" sz="1400" b="0"/>
              <a:t> 	  the inside of the spiral	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n-US" sz="1400" b="0"/>
          </a:p>
        </p:txBody>
      </p:sp>
      <p:pic>
        <p:nvPicPr>
          <p:cNvPr id="1497092" name="Picture 4" descr="inductor_spi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105150"/>
            <a:ext cx="2824163" cy="300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529860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IC Packaging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we continue connecting all of our MOSFETS, Resistors, and Capacitors together using Metal </a:t>
            </a:r>
            <a:br>
              <a:rPr lang="en-US" sz="1400" b="0"/>
            </a:br>
            <a:r>
              <a:rPr lang="en-US" sz="1400" b="0"/>
              <a:t>  layers and vias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once we're done, we need to connect our IC to the outside world.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need to put the silicon die into a </a:t>
            </a:r>
            <a:r>
              <a:rPr lang="en-US" sz="1400" i="1"/>
              <a:t>Package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 b="0"/>
              <a:t>- an IC package performs the following functions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1) protects the die from the outside world (contamination, etc…)</a:t>
            </a:r>
            <a:br>
              <a:rPr lang="en-US" sz="1400" b="0"/>
            </a:br>
            <a:r>
              <a:rPr lang="en-US" sz="1400" b="0"/>
              <a:t> 	2) translates the on-chip interconnect density (um) to the off-chip interconnect density (mm)</a:t>
            </a:r>
            <a:br>
              <a:rPr lang="en-US" sz="1400" b="0"/>
            </a:br>
            <a:r>
              <a:rPr lang="en-US" sz="1400" b="0"/>
              <a:t> 	3) moves the heat from the die to the outside world so it can be dissipated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need to put pads on the outermost metal layer for the package leads to connect to.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interconnect that goes from the IC to the package is called </a:t>
            </a:r>
            <a:r>
              <a:rPr lang="en-US" sz="1400" b="0" i="1"/>
              <a:t>Level 1 Interconnect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</a:t>
            </a:r>
            <a:br>
              <a:rPr lang="en-US" sz="1400" b="0"/>
            </a:br>
            <a:endParaRPr 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5319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IC Packaging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 u="sng"/>
              <a:t>Wire Bond</a:t>
            </a:r>
            <a:r>
              <a:rPr lang="en-US" sz="1400" b="0" i="1"/>
              <a:t> 	- </a:t>
            </a:r>
            <a:r>
              <a:rPr lang="en-US" sz="1400" b="0"/>
              <a:t>The most widely used package interconnect is a wire bond. 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This is a thin gold wire that connects the pads on the IC to the package </a:t>
            </a:r>
            <a:r>
              <a:rPr lang="en-US" sz="1400" b="0" i="1"/>
              <a:t>leads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To accommodate a wire bond, we put pads around the perimeter of the IC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the pads are relatively large (100um x 100um)</a:t>
            </a:r>
            <a:br>
              <a:rPr lang="en-US" sz="1400" b="0"/>
            </a:br>
            <a:r>
              <a:rPr lang="en-US" sz="1400" b="0"/>
              <a:t>  		 		</a:t>
            </a:r>
            <a:br>
              <a:rPr lang="en-US" sz="1400" b="0"/>
            </a:br>
            <a:r>
              <a:rPr lang="en-US" sz="1400" b="0"/>
              <a:t>  			</a:t>
            </a:r>
            <a:br>
              <a:rPr lang="en-US" sz="1400" b="0"/>
            </a:br>
            <a:endParaRPr lang="en-US" sz="1400" b="0"/>
          </a:p>
        </p:txBody>
      </p:sp>
      <p:pic>
        <p:nvPicPr>
          <p:cNvPr id="1531909" name="Picture 5" descr="fig_leadfram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536950"/>
            <a:ext cx="2457450" cy="2463800"/>
          </a:xfrm>
          <a:prstGeom prst="rect">
            <a:avLst/>
          </a:prstGeom>
          <a:noFill/>
        </p:spPr>
      </p:pic>
      <p:pic>
        <p:nvPicPr>
          <p:cNvPr id="1531911" name="Picture 7" descr="package_wire_bond_full_phot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3681413"/>
            <a:ext cx="2478088" cy="185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5339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763000" cy="4648200"/>
          </a:xfrm>
        </p:spPr>
        <p:txBody>
          <a:bodyPr/>
          <a:lstStyle/>
          <a:p>
            <a:r>
              <a:rPr lang="en-US"/>
              <a:t>IC Packaging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 u="sng"/>
              <a:t>Flip Chip</a:t>
            </a:r>
            <a:r>
              <a:rPr lang="en-US" sz="1400" b="0" i="1"/>
              <a:t> 	- </a:t>
            </a:r>
            <a:r>
              <a:rPr lang="en-US" sz="1400" b="0"/>
              <a:t>A higher performing and higher density interconnect is called a </a:t>
            </a:r>
            <a:r>
              <a:rPr lang="en-US" sz="1400" b="0" i="1"/>
              <a:t>flip-chip bump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A </a:t>
            </a:r>
            <a:r>
              <a:rPr lang="en-US" sz="1400" b="0" i="1"/>
              <a:t>bump</a:t>
            </a:r>
            <a:r>
              <a:rPr lang="en-US" sz="1400" b="0"/>
              <a:t> is a sphere of solder that is used to connect pads on the IC to the package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The main advantage is that we can put an array of pads, instead of just pads</a:t>
            </a:r>
            <a:br>
              <a:rPr lang="en-US" sz="1400" b="0"/>
            </a:br>
            <a:r>
              <a:rPr lang="en-US" sz="1400" b="0"/>
              <a:t> 		  around the perimeter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this allows many more pads to be placed on the same die area 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- the pads are still relatively large (100um x 100um)</a:t>
            </a:r>
            <a:br>
              <a:rPr lang="en-US" sz="1400" b="0"/>
            </a:br>
            <a:r>
              <a:rPr lang="en-US" sz="1400" b="0"/>
              <a:t>  		 		</a:t>
            </a:r>
            <a:br>
              <a:rPr lang="en-US" sz="1400" b="0"/>
            </a:br>
            <a:r>
              <a:rPr lang="en-US" sz="1400" b="0"/>
              <a:t>  			</a:t>
            </a:r>
            <a:br>
              <a:rPr lang="en-US" sz="1400" b="0"/>
            </a:br>
            <a:endParaRPr lang="en-US" sz="1400" b="0"/>
          </a:p>
        </p:txBody>
      </p:sp>
      <p:pic>
        <p:nvPicPr>
          <p:cNvPr id="1533957" name="Picture 5" descr="package_fig_bga_ph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221163"/>
            <a:ext cx="2273300" cy="142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5380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763000" cy="4648200"/>
          </a:xfrm>
        </p:spPr>
        <p:txBody>
          <a:bodyPr/>
          <a:lstStyle/>
          <a:p>
            <a:r>
              <a:rPr lang="en-US" dirty="0"/>
              <a:t>IC Packaging</a:t>
            </a:r>
            <a:br>
              <a:rPr lang="en-US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sz="1400" b="0" u="sng" dirty="0"/>
              <a:t>Package Interconnect</a:t>
            </a:r>
            <a:r>
              <a:rPr lang="en-US" sz="1400" b="0" i="1" dirty="0"/>
              <a:t> 	</a:t>
            </a:r>
            <a:br>
              <a:rPr lang="en-US" sz="1400" b="0" i="1" dirty="0"/>
            </a:br>
            <a:r>
              <a:rPr lang="en-US" sz="1400" b="0" i="1" dirty="0"/>
              <a:t/>
            </a:r>
            <a:br>
              <a:rPr lang="en-US" sz="1400" b="0" i="1" dirty="0"/>
            </a:br>
            <a:r>
              <a:rPr lang="en-US" sz="1400" b="0" i="1" dirty="0"/>
              <a:t> - </a:t>
            </a:r>
            <a:r>
              <a:rPr lang="en-US" sz="1400" b="0" dirty="0"/>
              <a:t>the package itself has an interconnect which </a:t>
            </a:r>
            <a:br>
              <a:rPr lang="en-US" sz="1400" b="0" dirty="0"/>
            </a:br>
            <a:r>
              <a:rPr lang="en-US" sz="1400" b="0" dirty="0"/>
              <a:t>   ultimately connects the packaged IC to the</a:t>
            </a:r>
            <a:br>
              <a:rPr lang="en-US" sz="1400" b="0" dirty="0"/>
            </a:br>
            <a:r>
              <a:rPr lang="en-US" sz="1400" b="0" dirty="0"/>
              <a:t>  system PCB (Level 2)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the two most common types of Level 2 interconnect are: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	1) Lead Frame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	2) Ball Grid Array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once the die has been connected to the package </a:t>
            </a:r>
            <a:br>
              <a:rPr lang="en-US" sz="1400" b="0" dirty="0"/>
            </a:br>
            <a:r>
              <a:rPr lang="en-US" sz="1400" b="0" dirty="0"/>
              <a:t>   interconnect, we put encapsulate it in a</a:t>
            </a:r>
            <a:br>
              <a:rPr lang="en-US" sz="1400" b="0" dirty="0"/>
            </a:br>
            <a:r>
              <a:rPr lang="en-US" sz="1400" b="0" dirty="0"/>
              <a:t>  protective material (plastic, epoxy, etc….)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this provides the protection for the die and is what </a:t>
            </a:r>
            <a:br>
              <a:rPr lang="en-US" sz="1400" b="0" dirty="0"/>
            </a:br>
            <a:r>
              <a:rPr lang="en-US" sz="1400" b="0" dirty="0"/>
              <a:t>  we typically see when we look at a </a:t>
            </a:r>
            <a:br>
              <a:rPr lang="en-US" sz="1400" b="0" dirty="0"/>
            </a:br>
            <a:r>
              <a:rPr lang="en-US" sz="1400" b="0" dirty="0"/>
              <a:t>  packaged part (i.e., the black plastic) </a:t>
            </a:r>
            <a:r>
              <a:rPr lang="en-US" sz="1400" b="0" i="1" dirty="0"/>
              <a:t> 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 		 		</a:t>
            </a:r>
            <a:br>
              <a:rPr lang="en-US" sz="1400" b="0" dirty="0"/>
            </a:br>
            <a:r>
              <a:rPr lang="en-US" sz="1400" b="0" dirty="0"/>
              <a:t>  			</a:t>
            </a:r>
            <a:br>
              <a:rPr lang="en-US" sz="1400" b="0" dirty="0"/>
            </a:br>
            <a:endParaRPr lang="en-US" sz="1400" b="0" dirty="0"/>
          </a:p>
        </p:txBody>
      </p:sp>
      <p:pic>
        <p:nvPicPr>
          <p:cNvPr id="1538053" name="Picture 5" descr="QFP_WireBond_CrossS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412875"/>
            <a:ext cx="3048000" cy="1466850"/>
          </a:xfrm>
          <a:prstGeom prst="rect">
            <a:avLst/>
          </a:prstGeom>
          <a:noFill/>
        </p:spPr>
      </p:pic>
      <p:pic>
        <p:nvPicPr>
          <p:cNvPr id="1538054" name="Picture 6" descr="BGA_WireBond_CrossS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429000"/>
            <a:ext cx="3235325" cy="811213"/>
          </a:xfrm>
          <a:prstGeom prst="rect">
            <a:avLst/>
          </a:prstGeom>
          <a:noFill/>
        </p:spPr>
      </p:pic>
      <p:pic>
        <p:nvPicPr>
          <p:cNvPr id="1538055" name="Picture 7" descr="BGA_FlipChip_CrossSe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4713" y="4984750"/>
            <a:ext cx="2362200" cy="895350"/>
          </a:xfrm>
          <a:prstGeom prst="rect">
            <a:avLst/>
          </a:prstGeom>
          <a:noFill/>
        </p:spPr>
      </p:pic>
      <p:sp>
        <p:nvSpPr>
          <p:cNvPr id="1538056" name="Text Box 8"/>
          <p:cNvSpPr txBox="1">
            <a:spLocks noChangeArrowheads="1"/>
          </p:cNvSpPr>
          <p:nvPr/>
        </p:nvSpPr>
        <p:spPr bwMode="auto">
          <a:xfrm>
            <a:off x="5903913" y="1304925"/>
            <a:ext cx="2484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Wire-bond on a Lead Frame</a:t>
            </a:r>
          </a:p>
        </p:txBody>
      </p:sp>
      <p:sp>
        <p:nvSpPr>
          <p:cNvPr id="1538057" name="Text Box 9"/>
          <p:cNvSpPr txBox="1">
            <a:spLocks noChangeArrowheads="1"/>
          </p:cNvSpPr>
          <p:nvPr/>
        </p:nvSpPr>
        <p:spPr bwMode="auto">
          <a:xfrm>
            <a:off x="6300788" y="3176588"/>
            <a:ext cx="1677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Wire-bond on a BGA</a:t>
            </a:r>
          </a:p>
        </p:txBody>
      </p:sp>
      <p:sp>
        <p:nvSpPr>
          <p:cNvPr id="1538058" name="Text Box 10"/>
          <p:cNvSpPr txBox="1">
            <a:spLocks noChangeArrowheads="1"/>
          </p:cNvSpPr>
          <p:nvPr/>
        </p:nvSpPr>
        <p:spPr bwMode="auto">
          <a:xfrm>
            <a:off x="6264275" y="4833938"/>
            <a:ext cx="1585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Flip-Chip on a BGA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CMOS Fabrication</a:t>
            </a:r>
          </a:p>
        </p:txBody>
      </p:sp>
      <p:sp>
        <p:nvSpPr>
          <p:cNvPr id="129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85850"/>
            <a:ext cx="8512175" cy="4648200"/>
          </a:xfrm>
        </p:spPr>
        <p:txBody>
          <a:bodyPr/>
          <a:lstStyle/>
          <a:p>
            <a:r>
              <a:rPr lang="en-US"/>
              <a:t>Silicon Wafers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The ingots are then cut into thin disks called </a:t>
            </a:r>
            <a:r>
              <a:rPr lang="en-US" sz="1400" i="1"/>
              <a:t>Wafers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 b="0"/>
              <a:t>- the wafers are polished and marked for crystal orientation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Companies specialize in the creation of ingots and typically sell the wafers to Fab shops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n-US"/>
          </a:p>
        </p:txBody>
      </p:sp>
      <p:pic>
        <p:nvPicPr>
          <p:cNvPr id="1295368" name="Picture 8" descr="ingo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413" y="3105150"/>
            <a:ext cx="3175000" cy="2501900"/>
          </a:xfrm>
          <a:prstGeom prst="rect">
            <a:avLst/>
          </a:prstGeom>
          <a:noFill/>
        </p:spPr>
      </p:pic>
      <p:pic>
        <p:nvPicPr>
          <p:cNvPr id="1295369" name="Picture 9" descr="ingotslic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357563"/>
            <a:ext cx="2003425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414_Them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MSU_Lecture_EE414</Template>
  <TotalTime>18257</TotalTime>
  <Words>471</Words>
  <Application>Microsoft Office PowerPoint</Application>
  <PresentationFormat>On-screen Show (4:3)</PresentationFormat>
  <Paragraphs>274</Paragraphs>
  <Slides>85</Slides>
  <Notes>85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7" baseType="lpstr">
      <vt:lpstr>EE414_Theme</vt:lpstr>
      <vt:lpstr>Equation</vt:lpstr>
      <vt:lpstr>EELE 414 – Introduction to VLSI Design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  <vt:lpstr>CMOS Fabrication</vt:lpstr>
    </vt:vector>
  </TitlesOfParts>
  <Company>Montana State University - ECE 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EE414 Lecture Notes (electronic)</dc:title>
  <dc:creator>Prof. Brock J. LaMeres</dc:creator>
  <cp:lastModifiedBy>Brock J. LaMeres</cp:lastModifiedBy>
  <cp:revision>696</cp:revision>
  <dcterms:created xsi:type="dcterms:W3CDTF">2003-07-30T21:17:08Z</dcterms:created>
  <dcterms:modified xsi:type="dcterms:W3CDTF">2011-08-30T15:26:17Z</dcterms:modified>
</cp:coreProperties>
</file>