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303" r:id="rId3"/>
    <p:sldId id="289" r:id="rId4"/>
    <p:sldId id="282" r:id="rId5"/>
    <p:sldId id="260" r:id="rId6"/>
    <p:sldId id="263" r:id="rId7"/>
    <p:sldId id="299" r:id="rId8"/>
    <p:sldId id="283" r:id="rId9"/>
    <p:sldId id="291" r:id="rId10"/>
    <p:sldId id="292" r:id="rId11"/>
    <p:sldId id="293" r:id="rId12"/>
    <p:sldId id="265" r:id="rId13"/>
    <p:sldId id="284" r:id="rId14"/>
    <p:sldId id="266" r:id="rId15"/>
    <p:sldId id="267" r:id="rId16"/>
    <p:sldId id="268" r:id="rId17"/>
    <p:sldId id="279" r:id="rId18"/>
    <p:sldId id="281" r:id="rId19"/>
    <p:sldId id="278" r:id="rId2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17" userDrawn="1">
          <p15:clr>
            <a:srgbClr val="A4A3A4"/>
          </p15:clr>
        </p15:guide>
        <p15:guide id="2" pos="2217" userDrawn="1">
          <p15:clr>
            <a:srgbClr val="A4A3A4"/>
          </p15:clr>
        </p15:guide>
        <p15:guide id="3" orient="horz" pos="2894" userDrawn="1">
          <p15:clr>
            <a:srgbClr val="A4A3A4"/>
          </p15:clr>
        </p15:guide>
        <p15:guide id="4" pos="2183" userDrawn="1">
          <p15:clr>
            <a:srgbClr val="A4A3A4"/>
          </p15:clr>
        </p15:guide>
        <p15:guide id="5" orient="horz" pos="2936" userDrawn="1">
          <p15:clr>
            <a:srgbClr val="A4A3A4"/>
          </p15:clr>
        </p15:guide>
        <p15:guide id="6" orient="horz" pos="2913" userDrawn="1">
          <p15:clr>
            <a:srgbClr val="A4A3A4"/>
          </p15:clr>
        </p15:guide>
        <p15:guide id="7" pos="2236" userDrawn="1">
          <p15:clr>
            <a:srgbClr val="A4A3A4"/>
          </p15:clr>
        </p15:guide>
        <p15:guide id="8" pos="2203" userDrawn="1">
          <p15:clr>
            <a:srgbClr val="A4A3A4"/>
          </p15:clr>
        </p15:guide>
        <p15:guide id="9" orient="horz" pos="2890" userDrawn="1">
          <p15:clr>
            <a:srgbClr val="A4A3A4"/>
          </p15:clr>
        </p15:guide>
        <p15:guide id="10" orient="horz" pos="2932" userDrawn="1">
          <p15:clr>
            <a:srgbClr val="A4A3A4"/>
          </p15:clr>
        </p15:guide>
        <p15:guide id="11" orient="horz" pos="2909" userDrawn="1">
          <p15:clr>
            <a:srgbClr val="A4A3A4"/>
          </p15:clr>
        </p15:guide>
        <p15:guide id="12" pos="2170" userDrawn="1">
          <p15:clr>
            <a:srgbClr val="A4A3A4"/>
          </p15:clr>
        </p15:guide>
        <p15:guide id="13" pos="2222" userDrawn="1">
          <p15:clr>
            <a:srgbClr val="A4A3A4"/>
          </p15:clr>
        </p15:guide>
        <p15:guide id="14"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ist, Terry" initials="LT"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487E"/>
    <a:srgbClr val="FEE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0" autoAdjust="0"/>
    <p:restoredTop sz="87314" autoAdjust="0"/>
  </p:normalViewPr>
  <p:slideViewPr>
    <p:cSldViewPr snapToGrid="0">
      <p:cViewPr varScale="1">
        <p:scale>
          <a:sx n="100" d="100"/>
          <a:sy n="100" d="100"/>
        </p:scale>
        <p:origin x="810"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34" y="-96"/>
      </p:cViewPr>
      <p:guideLst>
        <p:guide orient="horz" pos="2917"/>
        <p:guide pos="2217"/>
        <p:guide orient="horz" pos="2894"/>
        <p:guide pos="2183"/>
        <p:guide orient="horz" pos="2936"/>
        <p:guide orient="horz" pos="2913"/>
        <p:guide pos="2236"/>
        <p:guide pos="2203"/>
        <p:guide orient="horz" pos="2890"/>
        <p:guide orient="horz" pos="2932"/>
        <p:guide orient="horz" pos="2909"/>
        <p:guide pos="2170"/>
        <p:guide pos="2222"/>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34" tIns="45717" rIns="91434" bIns="45717" rtlCol="0"/>
          <a:lstStyle>
            <a:lvl1pPr algn="l">
              <a:defRPr sz="1200"/>
            </a:lvl1pPr>
          </a:lstStyle>
          <a:p>
            <a:endParaRPr lang="en-US"/>
          </a:p>
        </p:txBody>
      </p:sp>
      <p:sp>
        <p:nvSpPr>
          <p:cNvPr id="3" name="Date Placeholder 2"/>
          <p:cNvSpPr>
            <a:spLocks noGrp="1"/>
          </p:cNvSpPr>
          <p:nvPr>
            <p:ph type="dt" sz="quarter" idx="1"/>
          </p:nvPr>
        </p:nvSpPr>
        <p:spPr>
          <a:xfrm>
            <a:off x="3937001" y="1"/>
            <a:ext cx="3011488" cy="461963"/>
          </a:xfrm>
          <a:prstGeom prst="rect">
            <a:avLst/>
          </a:prstGeom>
        </p:spPr>
        <p:txBody>
          <a:bodyPr vert="horz" lIns="91434" tIns="45717" rIns="91434" bIns="45717" rtlCol="0"/>
          <a:lstStyle>
            <a:lvl1pPr algn="r">
              <a:defRPr sz="1200"/>
            </a:lvl1pPr>
          </a:lstStyle>
          <a:p>
            <a:fld id="{DE66B001-C70B-41F4-8874-87626AE468CB}" type="datetimeFigureOut">
              <a:rPr lang="en-US" smtClean="0"/>
              <a:t>6/28/2017</a:t>
            </a:fld>
            <a:endParaRPr lang="en-US"/>
          </a:p>
        </p:txBody>
      </p:sp>
      <p:sp>
        <p:nvSpPr>
          <p:cNvPr id="4" name="Footer Placeholder 3"/>
          <p:cNvSpPr>
            <a:spLocks noGrp="1"/>
          </p:cNvSpPr>
          <p:nvPr>
            <p:ph type="ftr" sz="quarter" idx="2"/>
          </p:nvPr>
        </p:nvSpPr>
        <p:spPr>
          <a:xfrm>
            <a:off x="0" y="8772527"/>
            <a:ext cx="3011488" cy="461963"/>
          </a:xfrm>
          <a:prstGeom prst="rect">
            <a:avLst/>
          </a:prstGeom>
        </p:spPr>
        <p:txBody>
          <a:bodyPr vert="horz" lIns="91434" tIns="45717" rIns="91434" bIns="45717" rtlCol="0" anchor="b"/>
          <a:lstStyle>
            <a:lvl1pPr algn="l">
              <a:defRPr sz="1200"/>
            </a:lvl1pPr>
          </a:lstStyle>
          <a:p>
            <a:endParaRPr lang="en-US"/>
          </a:p>
        </p:txBody>
      </p:sp>
      <p:sp>
        <p:nvSpPr>
          <p:cNvPr id="5" name="Slide Number Placeholder 4"/>
          <p:cNvSpPr>
            <a:spLocks noGrp="1"/>
          </p:cNvSpPr>
          <p:nvPr>
            <p:ph type="sldNum" sz="quarter" idx="3"/>
          </p:nvPr>
        </p:nvSpPr>
        <p:spPr>
          <a:xfrm>
            <a:off x="3937001" y="8772527"/>
            <a:ext cx="3011488" cy="461963"/>
          </a:xfrm>
          <a:prstGeom prst="rect">
            <a:avLst/>
          </a:prstGeom>
        </p:spPr>
        <p:txBody>
          <a:bodyPr vert="horz" lIns="91434" tIns="45717" rIns="91434" bIns="45717" rtlCol="0" anchor="b"/>
          <a:lstStyle>
            <a:lvl1pPr algn="r">
              <a:defRPr sz="1200"/>
            </a:lvl1pPr>
          </a:lstStyle>
          <a:p>
            <a:fld id="{3A8EDDEB-E1DD-463D-9597-281E151E1FE4}" type="slidenum">
              <a:rPr lang="en-US" smtClean="0"/>
              <a:t>‹#›</a:t>
            </a:fld>
            <a:endParaRPr lang="en-US"/>
          </a:p>
        </p:txBody>
      </p:sp>
    </p:spTree>
    <p:extLst>
      <p:ext uri="{BB962C8B-B14F-4D97-AF65-F5344CB8AC3E}">
        <p14:creationId xmlns:p14="http://schemas.microsoft.com/office/powerpoint/2010/main" val="3641613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3407"/>
          </a:xfrm>
          <a:prstGeom prst="rect">
            <a:avLst/>
          </a:prstGeom>
        </p:spPr>
        <p:txBody>
          <a:bodyPr vert="horz" lIns="92478" tIns="46238" rIns="92478" bIns="46238" rtlCol="0"/>
          <a:lstStyle>
            <a:lvl1pPr algn="l">
              <a:defRPr sz="1200"/>
            </a:lvl1pPr>
          </a:lstStyle>
          <a:p>
            <a:endParaRPr lang="en-US" dirty="0"/>
          </a:p>
        </p:txBody>
      </p:sp>
      <p:sp>
        <p:nvSpPr>
          <p:cNvPr id="3" name="Date Placeholder 2"/>
          <p:cNvSpPr>
            <a:spLocks noGrp="1"/>
          </p:cNvSpPr>
          <p:nvPr>
            <p:ph type="dt" idx="1"/>
          </p:nvPr>
        </p:nvSpPr>
        <p:spPr>
          <a:xfrm>
            <a:off x="3936769" y="1"/>
            <a:ext cx="3011699" cy="463407"/>
          </a:xfrm>
          <a:prstGeom prst="rect">
            <a:avLst/>
          </a:prstGeom>
        </p:spPr>
        <p:txBody>
          <a:bodyPr vert="horz" lIns="92478" tIns="46238" rIns="92478" bIns="46238" rtlCol="0"/>
          <a:lstStyle>
            <a:lvl1pPr algn="r">
              <a:defRPr sz="1200"/>
            </a:lvl1pPr>
          </a:lstStyle>
          <a:p>
            <a:fld id="{0803F1A0-034E-4D2A-9AD3-8988A205ECDC}" type="datetimeFigureOut">
              <a:rPr lang="en-US" smtClean="0"/>
              <a:t>6/28/2017</a:t>
            </a:fld>
            <a:endParaRPr lang="en-US" dirty="0"/>
          </a:p>
        </p:txBody>
      </p:sp>
      <p:sp>
        <p:nvSpPr>
          <p:cNvPr id="4" name="Slide Image Placeholder 3"/>
          <p:cNvSpPr>
            <a:spLocks noGrp="1" noRot="1" noChangeAspect="1"/>
          </p:cNvSpPr>
          <p:nvPr>
            <p:ph type="sldImg" idx="2"/>
          </p:nvPr>
        </p:nvSpPr>
        <p:spPr>
          <a:xfrm>
            <a:off x="704850" y="1154113"/>
            <a:ext cx="5540375" cy="3117850"/>
          </a:xfrm>
          <a:prstGeom prst="rect">
            <a:avLst/>
          </a:prstGeom>
          <a:noFill/>
          <a:ln w="12700">
            <a:solidFill>
              <a:prstClr val="black"/>
            </a:solidFill>
          </a:ln>
        </p:spPr>
        <p:txBody>
          <a:bodyPr vert="horz" lIns="92478" tIns="46238" rIns="92478" bIns="46238" rtlCol="0" anchor="ctr"/>
          <a:lstStyle/>
          <a:p>
            <a:endParaRPr lang="en-US" dirty="0"/>
          </a:p>
        </p:txBody>
      </p:sp>
      <p:sp>
        <p:nvSpPr>
          <p:cNvPr id="5" name="Notes Placeholder 4"/>
          <p:cNvSpPr>
            <a:spLocks noGrp="1"/>
          </p:cNvSpPr>
          <p:nvPr>
            <p:ph type="body" sz="quarter" idx="3"/>
          </p:nvPr>
        </p:nvSpPr>
        <p:spPr>
          <a:xfrm>
            <a:off x="695008" y="4444863"/>
            <a:ext cx="5560060" cy="3636705"/>
          </a:xfrm>
          <a:prstGeom prst="rect">
            <a:avLst/>
          </a:prstGeom>
        </p:spPr>
        <p:txBody>
          <a:bodyPr vert="horz" lIns="92478" tIns="46238" rIns="92478" bIns="462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6"/>
          </a:xfrm>
          <a:prstGeom prst="rect">
            <a:avLst/>
          </a:prstGeom>
        </p:spPr>
        <p:txBody>
          <a:bodyPr vert="horz" lIns="92478" tIns="46238" rIns="92478" bIns="4623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9"/>
            <a:ext cx="3011699" cy="463406"/>
          </a:xfrm>
          <a:prstGeom prst="rect">
            <a:avLst/>
          </a:prstGeom>
        </p:spPr>
        <p:txBody>
          <a:bodyPr vert="horz" lIns="92478" tIns="46238" rIns="92478" bIns="46238" rtlCol="0" anchor="b"/>
          <a:lstStyle>
            <a:lvl1pPr algn="r">
              <a:defRPr sz="1200"/>
            </a:lvl1pPr>
          </a:lstStyle>
          <a:p>
            <a:fld id="{8D2A5825-ADE0-48F4-9E54-20BB85F35011}" type="slidenum">
              <a:rPr lang="en-US" smtClean="0"/>
              <a:t>‹#›</a:t>
            </a:fld>
            <a:endParaRPr lang="en-US" dirty="0"/>
          </a:p>
        </p:txBody>
      </p:sp>
    </p:spTree>
    <p:extLst>
      <p:ext uri="{BB962C8B-B14F-4D97-AF65-F5344CB8AC3E}">
        <p14:creationId xmlns:p14="http://schemas.microsoft.com/office/powerpoint/2010/main" val="3665002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6905" indent="-226905">
              <a:buAutoNum type="arabicParenR"/>
            </a:pPr>
            <a:r>
              <a:rPr lang="en-US" dirty="0"/>
              <a:t>Welcome and thank you for joining us today.</a:t>
            </a:r>
          </a:p>
          <a:p>
            <a:pPr marL="226905" indent="-226905">
              <a:buAutoNum type="arabicParenR"/>
            </a:pPr>
            <a:endParaRPr lang="en-US" dirty="0"/>
          </a:p>
          <a:p>
            <a:pPr marL="226905" indent="-226905">
              <a:buAutoNum type="arabicParenR"/>
            </a:pPr>
            <a:r>
              <a:rPr lang="en-US" dirty="0"/>
              <a:t>Who here today can define our current budget model?</a:t>
            </a:r>
          </a:p>
          <a:p>
            <a:endParaRPr lang="en-US" dirty="0"/>
          </a:p>
          <a:p>
            <a:r>
              <a:rPr lang="en-US" dirty="0"/>
              <a:t>3) Define what we mean by “budget model”, versus MUS allocation model and general “budget process”</a:t>
            </a:r>
          </a:p>
        </p:txBody>
      </p:sp>
      <p:sp>
        <p:nvSpPr>
          <p:cNvPr id="4" name="Slide Number Placeholder 3"/>
          <p:cNvSpPr>
            <a:spLocks noGrp="1"/>
          </p:cNvSpPr>
          <p:nvPr>
            <p:ph type="sldNum" sz="quarter" idx="10"/>
          </p:nvPr>
        </p:nvSpPr>
        <p:spPr/>
        <p:txBody>
          <a:bodyPr/>
          <a:lstStyle/>
          <a:p>
            <a:fld id="{8D2A5825-ADE0-48F4-9E54-20BB85F35011}" type="slidenum">
              <a:rPr lang="en-US" smtClean="0"/>
              <a:t>1</a:t>
            </a:fld>
            <a:endParaRPr lang="en-US" dirty="0"/>
          </a:p>
        </p:txBody>
      </p:sp>
    </p:spTree>
    <p:extLst>
      <p:ext uri="{BB962C8B-B14F-4D97-AF65-F5344CB8AC3E}">
        <p14:creationId xmlns:p14="http://schemas.microsoft.com/office/powerpoint/2010/main" val="1580528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10</a:t>
            </a:fld>
            <a:endParaRPr lang="en-US" dirty="0"/>
          </a:p>
        </p:txBody>
      </p:sp>
    </p:spTree>
    <p:extLst>
      <p:ext uri="{BB962C8B-B14F-4D97-AF65-F5344CB8AC3E}">
        <p14:creationId xmlns:p14="http://schemas.microsoft.com/office/powerpoint/2010/main" val="3496280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11</a:t>
            </a:fld>
            <a:endParaRPr lang="en-US" dirty="0"/>
          </a:p>
        </p:txBody>
      </p:sp>
    </p:spTree>
    <p:extLst>
      <p:ext uri="{BB962C8B-B14F-4D97-AF65-F5344CB8AC3E}">
        <p14:creationId xmlns:p14="http://schemas.microsoft.com/office/powerpoint/2010/main" val="844504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2A5825-ADE0-48F4-9E54-20BB85F35011}" type="slidenum">
              <a:rPr lang="en-US" smtClean="0"/>
              <a:t>12</a:t>
            </a:fld>
            <a:endParaRPr lang="en-US" dirty="0"/>
          </a:p>
        </p:txBody>
      </p:sp>
    </p:spTree>
    <p:extLst>
      <p:ext uri="{BB962C8B-B14F-4D97-AF65-F5344CB8AC3E}">
        <p14:creationId xmlns:p14="http://schemas.microsoft.com/office/powerpoint/2010/main" val="926608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2A5825-ADE0-48F4-9E54-20BB85F35011}" type="slidenum">
              <a:rPr lang="en-US" smtClean="0"/>
              <a:t>13</a:t>
            </a:fld>
            <a:endParaRPr lang="en-US" dirty="0"/>
          </a:p>
        </p:txBody>
      </p:sp>
    </p:spTree>
    <p:extLst>
      <p:ext uri="{BB962C8B-B14F-4D97-AF65-F5344CB8AC3E}">
        <p14:creationId xmlns:p14="http://schemas.microsoft.com/office/powerpoint/2010/main" val="2641819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2A5825-ADE0-48F4-9E54-20BB85F35011}" type="slidenum">
              <a:rPr lang="en-US" smtClean="0"/>
              <a:t>14</a:t>
            </a:fld>
            <a:endParaRPr lang="en-US" dirty="0"/>
          </a:p>
        </p:txBody>
      </p:sp>
    </p:spTree>
    <p:extLst>
      <p:ext uri="{BB962C8B-B14F-4D97-AF65-F5344CB8AC3E}">
        <p14:creationId xmlns:p14="http://schemas.microsoft.com/office/powerpoint/2010/main" val="3880167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2A5825-ADE0-48F4-9E54-20BB85F35011}" type="slidenum">
              <a:rPr lang="en-US" smtClean="0"/>
              <a:t>15</a:t>
            </a:fld>
            <a:endParaRPr lang="en-US" dirty="0"/>
          </a:p>
        </p:txBody>
      </p:sp>
    </p:spTree>
    <p:extLst>
      <p:ext uri="{BB962C8B-B14F-4D97-AF65-F5344CB8AC3E}">
        <p14:creationId xmlns:p14="http://schemas.microsoft.com/office/powerpoint/2010/main" val="1015534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2A5825-ADE0-48F4-9E54-20BB85F35011}" type="slidenum">
              <a:rPr lang="en-US" smtClean="0"/>
              <a:t>16</a:t>
            </a:fld>
            <a:endParaRPr lang="en-US" dirty="0"/>
          </a:p>
        </p:txBody>
      </p:sp>
    </p:spTree>
    <p:extLst>
      <p:ext uri="{BB962C8B-B14F-4D97-AF65-F5344CB8AC3E}">
        <p14:creationId xmlns:p14="http://schemas.microsoft.com/office/powerpoint/2010/main" val="1984889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40375" cy="3117850"/>
          </a:xfrm>
        </p:spPr>
      </p:sp>
      <p:sp>
        <p:nvSpPr>
          <p:cNvPr id="3" name="Notes Placeholder 2"/>
          <p:cNvSpPr>
            <a:spLocks noGrp="1"/>
          </p:cNvSpPr>
          <p:nvPr>
            <p:ph type="body" idx="1"/>
          </p:nvPr>
        </p:nvSpPr>
        <p:spPr/>
        <p:txBody>
          <a:bodyPr/>
          <a:lstStyle/>
          <a:p>
            <a:r>
              <a:rPr lang="en-US" dirty="0"/>
              <a:t>Undergrad </a:t>
            </a:r>
            <a:r>
              <a:rPr lang="en-US" dirty="0" err="1"/>
              <a:t>vs</a:t>
            </a:r>
            <a:r>
              <a:rPr lang="en-US" dirty="0"/>
              <a:t> Graduate SCH’s also factored</a:t>
            </a:r>
            <a:r>
              <a:rPr lang="en-US" baseline="0" dirty="0"/>
              <a:t> into cost structure for budget allocation</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17</a:t>
            </a:fld>
            <a:endParaRPr lang="en-US" dirty="0"/>
          </a:p>
        </p:txBody>
      </p:sp>
    </p:spTree>
    <p:extLst>
      <p:ext uri="{BB962C8B-B14F-4D97-AF65-F5344CB8AC3E}">
        <p14:creationId xmlns:p14="http://schemas.microsoft.com/office/powerpoint/2010/main" val="29517360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not going to achieve this timeline this</a:t>
            </a:r>
            <a:r>
              <a:rPr lang="en-US" baseline="0" dirty="0"/>
              <a:t> year, but will begin next fall.  That being said, even this year will be far improved over previous years.</a:t>
            </a:r>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18</a:t>
            </a:fld>
            <a:endParaRPr lang="en-US" dirty="0"/>
          </a:p>
        </p:txBody>
      </p:sp>
    </p:spTree>
    <p:extLst>
      <p:ext uri="{BB962C8B-B14F-4D97-AF65-F5344CB8AC3E}">
        <p14:creationId xmlns:p14="http://schemas.microsoft.com/office/powerpoint/2010/main" val="252509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2A5825-ADE0-48F4-9E54-20BB85F35011}" type="slidenum">
              <a:rPr lang="en-US" smtClean="0"/>
              <a:t>19</a:t>
            </a:fld>
            <a:endParaRPr lang="en-US" dirty="0"/>
          </a:p>
        </p:txBody>
      </p:sp>
    </p:spTree>
    <p:extLst>
      <p:ext uri="{BB962C8B-B14F-4D97-AF65-F5344CB8AC3E}">
        <p14:creationId xmlns:p14="http://schemas.microsoft.com/office/powerpoint/2010/main" val="3176091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39">
              <a:defRPr/>
            </a:pPr>
            <a:r>
              <a:rPr lang="en-US" b="1" dirty="0">
                <a:solidFill>
                  <a:schemeClr val="bg1"/>
                </a:solidFill>
              </a:rPr>
              <a:t>Preface with:</a:t>
            </a:r>
          </a:p>
          <a:p>
            <a:pPr marL="0" lvl="1" defTabSz="914339">
              <a:defRPr/>
            </a:pPr>
            <a:r>
              <a:rPr lang="en-US" dirty="0">
                <a:solidFill>
                  <a:schemeClr val="bg1"/>
                </a:solidFill>
              </a:rPr>
              <a:t>What we have done</a:t>
            </a:r>
          </a:p>
          <a:p>
            <a:pPr marL="0" lvl="1" defTabSz="914339">
              <a:defRPr/>
            </a:pPr>
            <a:r>
              <a:rPr lang="en-US" dirty="0">
                <a:solidFill>
                  <a:schemeClr val="bg1"/>
                </a:solidFill>
              </a:rPr>
              <a:t>Why we are here</a:t>
            </a:r>
          </a:p>
          <a:p>
            <a:pPr marL="0" lvl="1" defTabSz="914339">
              <a:defRPr/>
            </a:pPr>
            <a:r>
              <a:rPr lang="en-US" dirty="0">
                <a:solidFill>
                  <a:schemeClr val="bg1"/>
                </a:solidFill>
              </a:rPr>
              <a:t>What we need from you</a:t>
            </a:r>
          </a:p>
          <a:p>
            <a:pPr marL="0" lvl="1" defTabSz="914339">
              <a:defRPr/>
            </a:pPr>
            <a:endParaRPr lang="en-US" dirty="0">
              <a:solidFill>
                <a:schemeClr val="bg1"/>
              </a:solidFill>
            </a:endParaRPr>
          </a:p>
          <a:p>
            <a:pPr marL="0" lvl="1" defTabSz="914339">
              <a:defRPr/>
            </a:pPr>
            <a:r>
              <a:rPr lang="en-US" b="1" dirty="0">
                <a:solidFill>
                  <a:schemeClr val="bg1"/>
                </a:solidFill>
              </a:rPr>
              <a:t>History &amp; Mystery: </a:t>
            </a:r>
            <a:r>
              <a:rPr lang="en-US" dirty="0">
                <a:solidFill>
                  <a:schemeClr val="bg1"/>
                </a:solidFill>
              </a:rPr>
              <a:t>Current budget model is </a:t>
            </a:r>
            <a:r>
              <a:rPr lang="en-US" b="1" dirty="0">
                <a:solidFill>
                  <a:schemeClr val="bg1"/>
                </a:solidFill>
              </a:rPr>
              <a:t>Base +</a:t>
            </a:r>
          </a:p>
          <a:p>
            <a:endParaRPr lang="en-US" dirty="0">
              <a:solidFill>
                <a:schemeClr val="bg1"/>
              </a:solidFill>
            </a:endParaRPr>
          </a:p>
          <a:p>
            <a:r>
              <a:rPr lang="en-US" b="1" i="1" dirty="0"/>
              <a:t>Disadvantages of Base + (Incremental Budgeting):</a:t>
            </a:r>
            <a:endParaRPr lang="en-US" dirty="0"/>
          </a:p>
          <a:p>
            <a:r>
              <a:rPr lang="en-US" dirty="0"/>
              <a:t>Based on existing patterns and activities</a:t>
            </a:r>
          </a:p>
          <a:p>
            <a:r>
              <a:rPr lang="en-US" dirty="0"/>
              <a:t>Can create disincentives to entrepreneurship</a:t>
            </a:r>
          </a:p>
          <a:p>
            <a:r>
              <a:rPr lang="en-US" dirty="0"/>
              <a:t>No incentive to reduce costs</a:t>
            </a:r>
          </a:p>
          <a:p>
            <a:r>
              <a:rPr lang="en-US" dirty="0"/>
              <a:t>Managers adopt a “use it or lose it” mentality</a:t>
            </a:r>
          </a:p>
          <a:p>
            <a:r>
              <a:rPr lang="en-US" dirty="0"/>
              <a:t>Assumes existing levels of funding are correct</a:t>
            </a:r>
          </a:p>
          <a:p>
            <a:endParaRPr lang="en-US" b="1" dirty="0">
              <a:solidFill>
                <a:schemeClr val="bg1"/>
              </a:solidFill>
            </a:endParaRPr>
          </a:p>
          <a:p>
            <a:r>
              <a:rPr lang="en-US" b="1" i="1" dirty="0"/>
              <a:t>Advantages of Base + (Incremental Budgeting)</a:t>
            </a:r>
            <a:endParaRPr lang="en-US" dirty="0"/>
          </a:p>
          <a:p>
            <a:r>
              <a:rPr lang="en-US" dirty="0"/>
              <a:t>Easy to understand</a:t>
            </a:r>
          </a:p>
          <a:p>
            <a:r>
              <a:rPr lang="en-US" dirty="0"/>
              <a:t>Calculations are relatively simple and straightforward</a:t>
            </a:r>
          </a:p>
          <a:p>
            <a:r>
              <a:rPr lang="en-US" dirty="0"/>
              <a:t>Gradual changes from year to year</a:t>
            </a:r>
          </a:p>
          <a:p>
            <a:r>
              <a:rPr lang="en-US" dirty="0"/>
              <a:t>Provides assurance that funds will be available</a:t>
            </a:r>
          </a:p>
          <a:p>
            <a:r>
              <a:rPr lang="en-US" dirty="0"/>
              <a:t>Reduces inter-departmental conflict</a:t>
            </a:r>
          </a:p>
          <a:p>
            <a:r>
              <a:rPr lang="en-US" dirty="0"/>
              <a:t> </a:t>
            </a:r>
          </a:p>
          <a:p>
            <a:r>
              <a:rPr lang="en-US" b="1" dirty="0">
                <a:solidFill>
                  <a:schemeClr val="bg1"/>
                </a:solidFill>
              </a:rPr>
              <a:t>Projected Tuition Revenues </a:t>
            </a:r>
            <a:r>
              <a:rPr lang="en-US" dirty="0">
                <a:solidFill>
                  <a:schemeClr val="bg1"/>
                </a:solidFill>
              </a:rPr>
              <a:t>based on student headcount &amp; FTE trends, plus tuition rates &amp; tuition yields by student type (Res/NR/WUE, UG/GR)</a:t>
            </a:r>
          </a:p>
          <a:p>
            <a:pPr marL="226999" lvl="1" indent="-226999"/>
            <a:r>
              <a:rPr lang="en-US" b="1" dirty="0">
                <a:solidFill>
                  <a:schemeClr val="bg1"/>
                </a:solidFill>
              </a:rPr>
              <a:t>Expenditure budgets </a:t>
            </a:r>
            <a:r>
              <a:rPr lang="en-US" dirty="0">
                <a:solidFill>
                  <a:schemeClr val="bg1"/>
                </a:solidFill>
              </a:rPr>
              <a:t>historically based on Incremental Budgeting (current base budget + pay plan increases + academic affairs increases for enrollment growth and faculty promotion/market/merit/equity/retention + inflationary/fixed cost increases) </a:t>
            </a:r>
          </a:p>
          <a:p>
            <a:pPr marL="226999" lvl="1" indent="-226999"/>
            <a:r>
              <a:rPr lang="en-US" dirty="0">
                <a:solidFill>
                  <a:schemeClr val="bg1"/>
                </a:solidFill>
              </a:rPr>
              <a:t>Projected Revenues less Expenditures = a balanced budget</a:t>
            </a:r>
          </a:p>
          <a:p>
            <a:pPr marL="573050" lvl="2" indent="-342877">
              <a:buFont typeface="Courier New" panose="02070309020205020404" pitchFamily="49" charset="0"/>
              <a:buChar char="o"/>
            </a:pPr>
            <a:r>
              <a:rPr lang="en-US" dirty="0">
                <a:solidFill>
                  <a:schemeClr val="bg1"/>
                </a:solidFill>
              </a:rPr>
              <a:t>Budget a contingency for enrollment shortfalls &amp; unanticipated expenditures</a:t>
            </a:r>
          </a:p>
          <a:p>
            <a:pPr marL="0" lvl="1" defTabSz="914339">
              <a:defRPr/>
            </a:pPr>
            <a:endParaRPr lang="en-US" b="1" dirty="0">
              <a:solidFill>
                <a:schemeClr val="bg1"/>
              </a:solidFill>
            </a:endParaRPr>
          </a:p>
          <a:p>
            <a:pPr marL="0" lvl="1" defTabSz="914339">
              <a:defRPr/>
            </a:pPr>
            <a:r>
              <a:rPr lang="en-US" b="1" dirty="0">
                <a:solidFill>
                  <a:schemeClr val="bg1"/>
                </a:solidFill>
              </a:rPr>
              <a:t>Enrollment</a:t>
            </a:r>
          </a:p>
          <a:p>
            <a:pPr marL="0" lvl="1" defTabSz="914339">
              <a:defRPr/>
            </a:pPr>
            <a:r>
              <a:rPr lang="en-US" dirty="0">
                <a:solidFill>
                  <a:schemeClr val="bg1"/>
                </a:solidFill>
              </a:rPr>
              <a:t>Discussed by Enrollment Management Committee which monitors applications, admits, orientation #’s, financial aid awards &amp; accepts, housing #’s, retention %’s, etc.</a:t>
            </a:r>
          </a:p>
          <a:p>
            <a:endParaRPr lang="en-US" b="1" dirty="0"/>
          </a:p>
          <a:p>
            <a:r>
              <a:rPr lang="en-US" b="1" dirty="0"/>
              <a:t>Inflationary/Fixed cost increases</a:t>
            </a:r>
          </a:p>
          <a:p>
            <a:r>
              <a:rPr lang="en-US" dirty="0"/>
              <a:t>   IT Hardware/Software Maintenance Contracts</a:t>
            </a:r>
          </a:p>
          <a:p>
            <a:r>
              <a:rPr lang="en-US" dirty="0"/>
              <a:t>   Library Acquisitions</a:t>
            </a:r>
          </a:p>
          <a:p>
            <a:r>
              <a:rPr lang="en-US" dirty="0"/>
              <a:t>   Utilities</a:t>
            </a:r>
          </a:p>
          <a:p>
            <a:r>
              <a:rPr lang="en-US" dirty="0"/>
              <a:t>   New Space</a:t>
            </a:r>
          </a:p>
          <a:p>
            <a:r>
              <a:rPr lang="en-US" dirty="0"/>
              <a:t>   Off Campus Rent (Tech Park, remote nursing sites)</a:t>
            </a:r>
          </a:p>
          <a:p>
            <a:r>
              <a:rPr lang="en-US" dirty="0"/>
              <a:t>   Property/Liability Insurance</a:t>
            </a:r>
          </a:p>
          <a:p>
            <a:r>
              <a:rPr lang="en-US" dirty="0"/>
              <a:t>   State Fixed Costs (Audit/SABHRS/Warrant Writing)</a:t>
            </a:r>
          </a:p>
          <a:p>
            <a:endParaRPr lang="en-US" b="1" dirty="0"/>
          </a:p>
          <a:p>
            <a:r>
              <a:rPr lang="en-US" b="1" dirty="0"/>
              <a:t>After months of behind the scenes effort, the Budget Model Working group has developed a straw-man model. </a:t>
            </a:r>
          </a:p>
          <a:p>
            <a:endParaRPr lang="en-US" b="1" dirty="0"/>
          </a:p>
          <a:p>
            <a:r>
              <a:rPr lang="en-US" b="1" dirty="0"/>
              <a:t>We seek your input and feedback today and over the next 4-6 weeks</a:t>
            </a:r>
          </a:p>
          <a:p>
            <a:endParaRPr lang="en-US" dirty="0"/>
          </a:p>
          <a:p>
            <a:r>
              <a:rPr lang="en-US" dirty="0"/>
              <a:t>Our goal is to have an improved model in place for the FY17 budgeting cycle</a:t>
            </a:r>
          </a:p>
          <a:p>
            <a:endParaRPr lang="en-US" b="1" i="1" dirty="0"/>
          </a:p>
        </p:txBody>
      </p:sp>
      <p:sp>
        <p:nvSpPr>
          <p:cNvPr id="4" name="Slide Number Placeholder 3"/>
          <p:cNvSpPr>
            <a:spLocks noGrp="1"/>
          </p:cNvSpPr>
          <p:nvPr>
            <p:ph type="sldNum" sz="quarter" idx="10"/>
          </p:nvPr>
        </p:nvSpPr>
        <p:spPr/>
        <p:txBody>
          <a:bodyPr/>
          <a:lstStyle/>
          <a:p>
            <a:fld id="{8D2A5825-ADE0-48F4-9E54-20BB85F35011}" type="slidenum">
              <a:rPr lang="en-US" smtClean="0"/>
              <a:t>2</a:t>
            </a:fld>
            <a:endParaRPr lang="en-US" dirty="0"/>
          </a:p>
        </p:txBody>
      </p:sp>
    </p:spTree>
    <p:extLst>
      <p:ext uri="{BB962C8B-B14F-4D97-AF65-F5344CB8AC3E}">
        <p14:creationId xmlns:p14="http://schemas.microsoft.com/office/powerpoint/2010/main" val="3638047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a:t>
            </a:r>
            <a:r>
              <a:rPr lang="en-US" b="1" baseline="0" dirty="0"/>
              <a:t> Have We Done (in three phases):</a:t>
            </a:r>
          </a:p>
          <a:p>
            <a:pPr marL="228585" indent="-228585">
              <a:buAutoNum type="arabicParenR"/>
            </a:pPr>
            <a:r>
              <a:rPr lang="en-US" baseline="0" dirty="0"/>
              <a:t>Gathered information</a:t>
            </a:r>
          </a:p>
          <a:p>
            <a:pPr marL="228585" indent="-228585">
              <a:buAutoNum type="arabicParenR"/>
            </a:pPr>
            <a:r>
              <a:rPr lang="en-US" baseline="0" dirty="0"/>
              <a:t>Looked at different budget models and discussed “Best Practices”</a:t>
            </a:r>
          </a:p>
          <a:p>
            <a:pPr marL="228585" indent="-228585">
              <a:buAutoNum type="arabicParenR"/>
            </a:pPr>
            <a:r>
              <a:rPr lang="en-US" baseline="0" dirty="0"/>
              <a:t>Modeled many iterations of data</a:t>
            </a:r>
          </a:p>
          <a:p>
            <a:endParaRPr lang="en-US" b="1" dirty="0"/>
          </a:p>
          <a:p>
            <a:r>
              <a:rPr lang="en-US" b="1" dirty="0"/>
              <a:t>Survey Results</a:t>
            </a:r>
          </a:p>
          <a:p>
            <a:r>
              <a:rPr lang="en-US" dirty="0"/>
              <a:t>Things</a:t>
            </a:r>
            <a:r>
              <a:rPr lang="en-US" baseline="0" dirty="0"/>
              <a:t> </a:t>
            </a:r>
            <a:r>
              <a:rPr lang="en-US" dirty="0"/>
              <a:t>that need to be considered in long-term model:</a:t>
            </a:r>
          </a:p>
          <a:p>
            <a:r>
              <a:rPr lang="en-US" dirty="0"/>
              <a:t>Incentives for Revenue Growth</a:t>
            </a:r>
          </a:p>
          <a:p>
            <a:r>
              <a:rPr lang="en-US" dirty="0"/>
              <a:t>Incentives for Cost</a:t>
            </a:r>
            <a:r>
              <a:rPr lang="en-US" baseline="0" dirty="0"/>
              <a:t> Control</a:t>
            </a:r>
          </a:p>
          <a:p>
            <a:r>
              <a:rPr lang="en-US" baseline="0" dirty="0"/>
              <a:t>Budget Transparency</a:t>
            </a:r>
          </a:p>
          <a:p>
            <a:r>
              <a:rPr lang="en-US" baseline="0" dirty="0"/>
              <a:t>Strategic Funding</a:t>
            </a:r>
          </a:p>
          <a:p>
            <a:endParaRPr lang="en-US" dirty="0"/>
          </a:p>
          <a:p>
            <a:endParaRPr lang="en-US" baseline="0" dirty="0"/>
          </a:p>
        </p:txBody>
      </p:sp>
      <p:sp>
        <p:nvSpPr>
          <p:cNvPr id="4" name="Slide Number Placeholder 3"/>
          <p:cNvSpPr>
            <a:spLocks noGrp="1"/>
          </p:cNvSpPr>
          <p:nvPr>
            <p:ph type="sldNum" sz="quarter" idx="10"/>
          </p:nvPr>
        </p:nvSpPr>
        <p:spPr/>
        <p:txBody>
          <a:bodyPr/>
          <a:lstStyle/>
          <a:p>
            <a:fld id="{8D2A5825-ADE0-48F4-9E54-20BB85F35011}" type="slidenum">
              <a:rPr lang="en-US" smtClean="0"/>
              <a:t>3</a:t>
            </a:fld>
            <a:endParaRPr lang="en-US" dirty="0"/>
          </a:p>
        </p:txBody>
      </p:sp>
    </p:spTree>
    <p:extLst>
      <p:ext uri="{BB962C8B-B14F-4D97-AF65-F5344CB8AC3E}">
        <p14:creationId xmlns:p14="http://schemas.microsoft.com/office/powerpoint/2010/main" val="3667021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7623">
              <a:defRPr/>
            </a:pPr>
            <a:r>
              <a:rPr lang="en-US" dirty="0">
                <a:solidFill>
                  <a:schemeClr val="bg1"/>
                </a:solidFill>
              </a:rPr>
              <a:t>Upcoming: Planning Council – Oct. 28</a:t>
            </a:r>
            <a:r>
              <a:rPr lang="en-US" baseline="30000" dirty="0">
                <a:solidFill>
                  <a:schemeClr val="bg1"/>
                </a:solidFill>
              </a:rPr>
              <a:t>th</a:t>
            </a:r>
            <a:r>
              <a:rPr lang="en-US" dirty="0">
                <a:solidFill>
                  <a:schemeClr val="bg1"/>
                </a:solidFill>
              </a:rPr>
              <a:t>; Faculty Senate – Nov. 4</a:t>
            </a:r>
            <a:r>
              <a:rPr lang="en-US" baseline="30000" dirty="0">
                <a:solidFill>
                  <a:schemeClr val="bg1"/>
                </a:solidFill>
              </a:rPr>
              <a:t>th</a:t>
            </a:r>
            <a:r>
              <a:rPr lang="en-US" dirty="0">
                <a:solidFill>
                  <a:schemeClr val="bg1"/>
                </a:solidFill>
              </a:rPr>
              <a:t> </a:t>
            </a:r>
          </a:p>
          <a:p>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4</a:t>
            </a:fld>
            <a:endParaRPr lang="en-US" dirty="0"/>
          </a:p>
        </p:txBody>
      </p:sp>
    </p:spTree>
    <p:extLst>
      <p:ext uri="{BB962C8B-B14F-4D97-AF65-F5344CB8AC3E}">
        <p14:creationId xmlns:p14="http://schemas.microsoft.com/office/powerpoint/2010/main" val="1903382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6905" indent="-226905">
              <a:buAutoNum type="arabicParenR"/>
            </a:pPr>
            <a:r>
              <a:rPr lang="en-US" dirty="0"/>
              <a:t>A budget model is not a replacement for good management.  The model should help guide decision-making, but should not over-rule what we feel is best for the university.</a:t>
            </a:r>
          </a:p>
          <a:p>
            <a:endParaRPr lang="en-US" dirty="0"/>
          </a:p>
          <a:p>
            <a:pPr marL="226905" indent="-226905">
              <a:buAutoNum type="arabicParenR"/>
            </a:pPr>
            <a:r>
              <a:rPr lang="en-US" dirty="0"/>
              <a:t>We recognize that we cannot build a sophisticated enough model to replicate reality at MSU.  A simple model is preferred for ease of understanding and transparency. </a:t>
            </a:r>
          </a:p>
          <a:p>
            <a:endParaRPr lang="en-US" dirty="0"/>
          </a:p>
          <a:p>
            <a:pPr marL="226905" indent="-226905">
              <a:buAutoNum type="arabicParenR"/>
            </a:pPr>
            <a:r>
              <a:rPr lang="en-US" dirty="0"/>
              <a:t>The draft model was designed to allocate funds at the division-level of the university, yet provide general guidance at the college and unit levels.</a:t>
            </a:r>
          </a:p>
          <a:p>
            <a:endParaRPr lang="en-US" dirty="0"/>
          </a:p>
          <a:p>
            <a:pPr marL="226905" indent="-226905">
              <a:buAutoNum type="arabicParenR"/>
            </a:pPr>
            <a:r>
              <a:rPr lang="en-US" dirty="0"/>
              <a:t>Budgeting is inherently a sensitive subject, especially (it seems) on university campuses.  There needs to be a level of trust that by working together we will ultimately do what is best for the university given the data and circumstances available at the time. </a:t>
            </a:r>
          </a:p>
          <a:p>
            <a:pPr marL="226905" indent="-226905">
              <a:buAutoNum type="arabicParenR"/>
            </a:pPr>
            <a:r>
              <a:rPr lang="en-US" dirty="0"/>
              <a:t>Not everyone is going to be happy with the model of the decisions we ultimately make regarding funding allocations. This is true for any budget model.  The objective is to strategically allocate our limited resources to support our current priorities and the success of our long term mission.  </a:t>
            </a:r>
          </a:p>
          <a:p>
            <a:pPr marL="342877" lvl="1" indent="-342877"/>
            <a:endParaRPr lang="en-US" sz="2800" dirty="0">
              <a:solidFill>
                <a:schemeClr val="bg1"/>
              </a:solidFill>
            </a:endParaRPr>
          </a:p>
          <a:p>
            <a:pPr marL="342877" lvl="1" indent="-342877"/>
            <a:endParaRPr lang="en-US" sz="2800" dirty="0">
              <a:solidFill>
                <a:schemeClr val="bg1"/>
              </a:solidFill>
            </a:endParaRPr>
          </a:p>
          <a:p>
            <a:pPr marL="342877" lvl="1" indent="-342877"/>
            <a:endParaRPr lang="en-US" dirty="0">
              <a:solidFill>
                <a:schemeClr val="bg1"/>
              </a:solidFill>
            </a:endParaRPr>
          </a:p>
          <a:p>
            <a:pPr marL="342877" lvl="1" indent="-342877"/>
            <a:r>
              <a:rPr lang="en-US" dirty="0">
                <a:solidFill>
                  <a:schemeClr val="bg1"/>
                </a:solidFill>
              </a:rPr>
              <a:t>From data gathered and discussions of different Budget Models &amp; Best Practices, developed “Desired Outcomes”</a:t>
            </a:r>
          </a:p>
          <a:p>
            <a:pPr marL="342877" lvl="1" indent="-342877"/>
            <a:endParaRPr lang="en-US" dirty="0">
              <a:solidFill>
                <a:schemeClr val="bg1"/>
              </a:solidFill>
            </a:endParaRPr>
          </a:p>
          <a:p>
            <a:pPr marL="342877" lvl="1" indent="-342877"/>
            <a:r>
              <a:rPr lang="en-US" dirty="0">
                <a:solidFill>
                  <a:schemeClr val="bg1"/>
                </a:solidFill>
              </a:rPr>
              <a:t>Goal is a model that responds to changes in student enrollment and strategic needs</a:t>
            </a:r>
          </a:p>
          <a:p>
            <a:endParaRPr lang="en-US" dirty="0"/>
          </a:p>
          <a:p>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5</a:t>
            </a:fld>
            <a:endParaRPr lang="en-US" dirty="0"/>
          </a:p>
        </p:txBody>
      </p:sp>
    </p:spTree>
    <p:extLst>
      <p:ext uri="{BB962C8B-B14F-4D97-AF65-F5344CB8AC3E}">
        <p14:creationId xmlns:p14="http://schemas.microsoft.com/office/powerpoint/2010/main" val="1178903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6</a:t>
            </a:fld>
            <a:endParaRPr lang="en-US" dirty="0"/>
          </a:p>
        </p:txBody>
      </p:sp>
    </p:spTree>
    <p:extLst>
      <p:ext uri="{BB962C8B-B14F-4D97-AF65-F5344CB8AC3E}">
        <p14:creationId xmlns:p14="http://schemas.microsoft.com/office/powerpoint/2010/main" val="1859930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4850" y="1154113"/>
            <a:ext cx="5540375" cy="3117850"/>
          </a:xfrm>
        </p:spPr>
      </p:sp>
      <p:sp>
        <p:nvSpPr>
          <p:cNvPr id="3" name="Notes Placeholder 2"/>
          <p:cNvSpPr>
            <a:spLocks noGrp="1"/>
          </p:cNvSpPr>
          <p:nvPr>
            <p:ph type="body" idx="1"/>
          </p:nvPr>
        </p:nvSpPr>
        <p:spPr/>
        <p:txBody>
          <a:bodyPr/>
          <a:lstStyle/>
          <a:p>
            <a:r>
              <a:rPr lang="en-US" dirty="0"/>
              <a:t>Gallatin College and Summer Session have separate funding model </a:t>
            </a:r>
          </a:p>
          <a:p>
            <a:r>
              <a:rPr lang="en-US" dirty="0"/>
              <a:t>Extended University will be included in a future version of this model</a:t>
            </a:r>
          </a:p>
          <a:p>
            <a:r>
              <a:rPr lang="en-US" dirty="0"/>
              <a:t>PBS, Vet Med, WWAMI have legislative appropriations and would not be subject</a:t>
            </a:r>
            <a:r>
              <a:rPr lang="en-US" baseline="0" dirty="0"/>
              <a:t> to budget reductions</a:t>
            </a:r>
            <a:endParaRPr lang="en-US" dirty="0"/>
          </a:p>
          <a:p>
            <a:pPr defTabSz="914339">
              <a:defRPr/>
            </a:pPr>
            <a:r>
              <a:rPr lang="en-US" dirty="0"/>
              <a:t>Benefit Pools are associated costs with all budgeted salaries and therefore cannot be minimized</a:t>
            </a:r>
          </a:p>
          <a:p>
            <a:pPr defTabSz="914339">
              <a:defRPr/>
            </a:pPr>
            <a:r>
              <a:rPr lang="en-US" dirty="0"/>
              <a:t>Tuition Waivers are foregone revenue;</a:t>
            </a:r>
            <a:r>
              <a:rPr lang="en-US" baseline="0" dirty="0"/>
              <a:t> do not generate cash.  </a:t>
            </a:r>
            <a:r>
              <a:rPr lang="en-US" dirty="0"/>
              <a:t>They are utilized as a strategic business investment, and are approved and monitored by the Tuition Waiver Committee.</a:t>
            </a:r>
          </a:p>
          <a:p>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7</a:t>
            </a:fld>
            <a:endParaRPr lang="en-US" dirty="0"/>
          </a:p>
        </p:txBody>
      </p:sp>
    </p:spTree>
    <p:extLst>
      <p:ext uri="{BB962C8B-B14F-4D97-AF65-F5344CB8AC3E}">
        <p14:creationId xmlns:p14="http://schemas.microsoft.com/office/powerpoint/2010/main" val="4174542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Four formulas currently</a:t>
            </a:r>
            <a:r>
              <a:rPr lang="en-US" baseline="0" dirty="0"/>
              <a:t> exist in the model:  </a:t>
            </a:r>
          </a:p>
          <a:p>
            <a:pPr marL="226905" indent="-226905">
              <a:buAutoNum type="arabicParenR"/>
            </a:pPr>
            <a:r>
              <a:rPr lang="en-US" baseline="0" dirty="0"/>
              <a:t>Identify the name of each formula and briefly explain what it represents.</a:t>
            </a:r>
          </a:p>
          <a:p>
            <a:pPr marL="226905" indent="-226905">
              <a:buAutoNum type="arabicParenR"/>
            </a:pPr>
            <a:r>
              <a:rPr lang="en-US" baseline="0" dirty="0"/>
              <a:t>Describe the formulas used to calculate budget allocations for the various divisions / units</a:t>
            </a:r>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8</a:t>
            </a:fld>
            <a:endParaRPr lang="en-US" dirty="0"/>
          </a:p>
        </p:txBody>
      </p:sp>
    </p:spTree>
    <p:extLst>
      <p:ext uri="{BB962C8B-B14F-4D97-AF65-F5344CB8AC3E}">
        <p14:creationId xmlns:p14="http://schemas.microsoft.com/office/powerpoint/2010/main" val="885320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Goals:</a:t>
            </a:r>
            <a:r>
              <a:rPr lang="en-US" baseline="0" dirty="0"/>
              <a:t> (1) respond to changes, both locally in SCH and national salary trends, (2) ensure adequate and growing instructional support, especially in time of growth, (3) ensure student support where it is need, (4) provide adequate operating budgets, and (5) maybe most important benchmark to reflect differences in pedagogical styles and research/graduate student emphasis.</a:t>
            </a:r>
          </a:p>
          <a:p>
            <a:endParaRPr lang="en-US" baseline="0" dirty="0"/>
          </a:p>
          <a:p>
            <a:r>
              <a:rPr lang="en-US" baseline="0" dirty="0"/>
              <a:t>Please remember, even though this formula could be applied at the department level, that is not the immediate intention.  This formula will be used to benchmark the total academic affairs budget.</a:t>
            </a:r>
            <a:endParaRPr lang="en-US" dirty="0"/>
          </a:p>
        </p:txBody>
      </p:sp>
      <p:sp>
        <p:nvSpPr>
          <p:cNvPr id="4" name="Slide Number Placeholder 3"/>
          <p:cNvSpPr>
            <a:spLocks noGrp="1"/>
          </p:cNvSpPr>
          <p:nvPr>
            <p:ph type="sldNum" sz="quarter" idx="10"/>
          </p:nvPr>
        </p:nvSpPr>
        <p:spPr/>
        <p:txBody>
          <a:bodyPr/>
          <a:lstStyle/>
          <a:p>
            <a:fld id="{8D2A5825-ADE0-48F4-9E54-20BB85F35011}" type="slidenum">
              <a:rPr lang="en-US" smtClean="0"/>
              <a:t>9</a:t>
            </a:fld>
            <a:endParaRPr lang="en-US" dirty="0"/>
          </a:p>
        </p:txBody>
      </p:sp>
    </p:spTree>
    <p:extLst>
      <p:ext uri="{BB962C8B-B14F-4D97-AF65-F5344CB8AC3E}">
        <p14:creationId xmlns:p14="http://schemas.microsoft.com/office/powerpoint/2010/main" val="397416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52294954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104628367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1"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1"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303371170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4870457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341180871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53085421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379357921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79702895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329416868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282430331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8DA80E-370C-4E53-9F91-38C478152BCC}" type="datetimeFigureOut">
              <a:rPr lang="en-US" smtClean="0"/>
              <a:t>6/28/2017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44A9B8-C11D-45A6-9813-22AEBC4609DB}" type="slidenum">
              <a:rPr lang="en-US" smtClean="0"/>
              <a:t>‹#›</a:t>
            </a:fld>
            <a:endParaRPr lang="en-US" dirty="0"/>
          </a:p>
        </p:txBody>
      </p:sp>
    </p:spTree>
    <p:extLst>
      <p:ext uri="{BB962C8B-B14F-4D97-AF65-F5344CB8AC3E}">
        <p14:creationId xmlns:p14="http://schemas.microsoft.com/office/powerpoint/2010/main" val="331406929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DA80E-370C-4E53-9F91-38C478152BCC}" type="datetimeFigureOut">
              <a:rPr lang="en-US" smtClean="0"/>
              <a:t>6/28/2017</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4A9B8-C11D-45A6-9813-22AEBC4609DB}" type="slidenum">
              <a:rPr lang="en-US" smtClean="0"/>
              <a:t>‹#›</a:t>
            </a:fld>
            <a:endParaRPr lang="en-US" dirty="0"/>
          </a:p>
        </p:txBody>
      </p:sp>
    </p:spTree>
    <p:extLst>
      <p:ext uri="{BB962C8B-B14F-4D97-AF65-F5344CB8AC3E}">
        <p14:creationId xmlns:p14="http://schemas.microsoft.com/office/powerpoint/2010/main" val="147137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2115930"/>
            <a:ext cx="9144000" cy="1327637"/>
          </a:xfrm>
        </p:spPr>
        <p:txBody>
          <a:bodyPr/>
          <a:lstStyle/>
          <a:p>
            <a:r>
              <a:rPr lang="en-US" b="1" dirty="0">
                <a:latin typeface="+mn-lt"/>
              </a:rPr>
              <a:t>Budget Model Discussion</a:t>
            </a:r>
          </a:p>
        </p:txBody>
      </p:sp>
      <p:sp>
        <p:nvSpPr>
          <p:cNvPr id="3" name="Subtitle 2"/>
          <p:cNvSpPr>
            <a:spLocks noGrp="1"/>
          </p:cNvSpPr>
          <p:nvPr>
            <p:ph type="subTitle" idx="1"/>
          </p:nvPr>
        </p:nvSpPr>
        <p:spPr>
          <a:xfrm>
            <a:off x="1523999" y="3943707"/>
            <a:ext cx="9144000" cy="615399"/>
          </a:xfrm>
        </p:spPr>
        <p:txBody>
          <a:bodyPr>
            <a:normAutofit/>
          </a:bodyPr>
          <a:lstStyle/>
          <a:p>
            <a:r>
              <a:rPr lang="en-US" sz="3200" dirty="0"/>
              <a:t>December 10</a:t>
            </a:r>
            <a:r>
              <a:rPr lang="en-US" sz="3200" baseline="30000" dirty="0"/>
              <a:t>th</a:t>
            </a:r>
            <a:r>
              <a:rPr lang="en-US" sz="3200" dirty="0"/>
              <a:t>, 2015</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1060" y="1122363"/>
            <a:ext cx="3949881" cy="993566"/>
          </a:xfrm>
          <a:prstGeom prst="rect">
            <a:avLst/>
          </a:prstGeom>
        </p:spPr>
      </p:pic>
      <p:pic>
        <p:nvPicPr>
          <p:cNvPr id="2050" name="Picture 2" descr="http://www.montana.edu/creativeservices/images/MSU-horiz-grey.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21060" y="1117442"/>
            <a:ext cx="3971451" cy="996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75402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Instructional/Instructional Support Formula</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457200" y="1825625"/>
                <a:ext cx="11534273" cy="4535846"/>
              </a:xfrm>
            </p:spPr>
            <p:txBody>
              <a:bodyPr>
                <a:normAutofit/>
              </a:bodyPr>
              <a:lstStyle/>
              <a:p>
                <a:pPr marL="0" indent="0" algn="ctr">
                  <a:buNone/>
                </a:pPr>
                <a:r>
                  <a:rPr lang="en-US" i="1" dirty="0">
                    <a:solidFill>
                      <a:schemeClr val="tx1"/>
                    </a:solidFill>
                    <a:latin typeface="Cambria Math" panose="02040503050406030204" pitchFamily="18" charset="0"/>
                    <a:ea typeface="Cambria Math" panose="02040503050406030204" pitchFamily="18" charset="0"/>
                  </a:rPr>
                  <a:t>TT Salaries + Other Instructional Salaries + </a:t>
                </a:r>
                <a:r>
                  <a:rPr lang="en-US" b="1" i="1" dirty="0">
                    <a:solidFill>
                      <a:schemeClr val="bg1">
                        <a:lumMod val="50000"/>
                      </a:schemeClr>
                    </a:solidFill>
                    <a:latin typeface="Cambria Math" panose="02040503050406030204" pitchFamily="18" charset="0"/>
                    <a:ea typeface="Cambria Math" panose="02040503050406030204" pitchFamily="18" charset="0"/>
                  </a:rPr>
                  <a:t>Student Support</a:t>
                </a:r>
                <a:r>
                  <a:rPr lang="en-US" b="1" i="1" dirty="0">
                    <a:solidFill>
                      <a:schemeClr val="tx1"/>
                    </a:solidFill>
                    <a:latin typeface="Cambria Math" panose="02040503050406030204" pitchFamily="18" charset="0"/>
                    <a:ea typeface="Cambria Math" panose="02040503050406030204" pitchFamily="18" charset="0"/>
                  </a:rPr>
                  <a:t> </a:t>
                </a:r>
                <a:r>
                  <a:rPr lang="en-US" i="1" dirty="0">
                    <a:solidFill>
                      <a:schemeClr val="tx1"/>
                    </a:solidFill>
                    <a:latin typeface="Cambria Math" panose="02040503050406030204" pitchFamily="18" charset="0"/>
                    <a:ea typeface="Cambria Math" panose="02040503050406030204" pitchFamily="18" charset="0"/>
                  </a:rPr>
                  <a:t>+ Operating</a:t>
                </a:r>
              </a:p>
              <a:p>
                <a:pPr marL="0" indent="0">
                  <a:buNone/>
                </a:pPr>
                <a:endParaRPr lang="en-US" dirty="0">
                  <a:solidFill>
                    <a:schemeClr val="tx1"/>
                  </a:solidFill>
                </a:endParaRPr>
              </a:p>
              <a:p>
                <a:pPr marL="0" indent="0">
                  <a:buNone/>
                </a:pPr>
                <a:endParaRPr lang="en-US" dirty="0">
                  <a:solidFill>
                    <a:schemeClr val="tx1"/>
                  </a:solidFill>
                </a:endParaRPr>
              </a:p>
              <a:p>
                <a:pPr marL="0" indent="0">
                  <a:buNone/>
                </a:pPr>
                <a14:m>
                  <m:oMathPara xmlns:m="http://schemas.openxmlformats.org/officeDocument/2006/math">
                    <m:oMathParaPr>
                      <m:jc m:val="center"/>
                    </m:oMathParaPr>
                    <m:oMath xmlns:m="http://schemas.openxmlformats.org/officeDocument/2006/math">
                      <m:r>
                        <a:rPr lang="en-US" sz="3200" i="1">
                          <a:solidFill>
                            <a:schemeClr val="tx1"/>
                          </a:solidFill>
                          <a:latin typeface="Cambria Math"/>
                        </a:rPr>
                        <m:t>𝑇𝑜𝑡𝑎𝑙</m:t>
                      </m:r>
                      <m:r>
                        <a:rPr lang="en-US" sz="3200" i="1">
                          <a:solidFill>
                            <a:schemeClr val="tx1"/>
                          </a:solidFill>
                          <a:latin typeface="Cambria Math"/>
                        </a:rPr>
                        <m:t> </m:t>
                      </m:r>
                      <m:r>
                        <a:rPr lang="en-US" sz="3200" i="1">
                          <a:solidFill>
                            <a:schemeClr val="tx1"/>
                          </a:solidFill>
                          <a:latin typeface="Cambria Math"/>
                        </a:rPr>
                        <m:t>𝑀𝑎𝑗𝑜𝑟𝑠</m:t>
                      </m:r>
                      <m:r>
                        <a:rPr lang="en-US" sz="3200" i="1">
                          <a:solidFill>
                            <a:schemeClr val="tx1"/>
                          </a:solidFill>
                          <a:latin typeface="Cambria Math"/>
                        </a:rPr>
                        <m:t> ×</m:t>
                      </m:r>
                      <m:r>
                        <a:rPr lang="en-US" sz="3200" i="1">
                          <a:solidFill>
                            <a:schemeClr val="tx1"/>
                          </a:solidFill>
                          <a:latin typeface="Cambria Math"/>
                          <a:ea typeface="Cambria Math"/>
                        </a:rPr>
                        <m:t>𝑆𝑢𝑝𝑝𝑜𝑟𝑡</m:t>
                      </m:r>
                      <m:r>
                        <a:rPr lang="en-US" sz="3200" i="1">
                          <a:solidFill>
                            <a:schemeClr val="tx1"/>
                          </a:solidFill>
                          <a:latin typeface="Cambria Math"/>
                          <a:ea typeface="Cambria Math"/>
                        </a:rPr>
                        <m:t> </m:t>
                      </m:r>
                      <m:r>
                        <a:rPr lang="en-US" sz="3200" i="1">
                          <a:solidFill>
                            <a:schemeClr val="tx1"/>
                          </a:solidFill>
                          <a:latin typeface="Cambria Math"/>
                          <a:ea typeface="Cambria Math"/>
                        </a:rPr>
                        <m:t>𝐶𝑜𝑠𝑡</m:t>
                      </m:r>
                      <m:r>
                        <a:rPr lang="en-US" sz="3200" i="1">
                          <a:solidFill>
                            <a:schemeClr val="tx1"/>
                          </a:solidFill>
                          <a:latin typeface="Cambria Math"/>
                          <a:ea typeface="Cambria Math"/>
                        </a:rPr>
                        <m:t> </m:t>
                      </m:r>
                      <m:r>
                        <a:rPr lang="en-US" sz="3200" i="1">
                          <a:solidFill>
                            <a:schemeClr val="tx1"/>
                          </a:solidFill>
                          <a:latin typeface="Cambria Math"/>
                          <a:ea typeface="Cambria Math"/>
                        </a:rPr>
                        <m:t>𝑝𝑒𝑟</m:t>
                      </m:r>
                      <m:r>
                        <a:rPr lang="en-US" sz="3200" i="1">
                          <a:solidFill>
                            <a:schemeClr val="tx1"/>
                          </a:solidFill>
                          <a:latin typeface="Cambria Math"/>
                          <a:ea typeface="Cambria Math"/>
                        </a:rPr>
                        <m:t> </m:t>
                      </m:r>
                      <m:r>
                        <a:rPr lang="en-US" sz="3200" i="1">
                          <a:solidFill>
                            <a:schemeClr val="tx1"/>
                          </a:solidFill>
                          <a:latin typeface="Cambria Math"/>
                          <a:ea typeface="Cambria Math"/>
                        </a:rPr>
                        <m:t>𝑀𝑎𝑗𝑜𝑟</m:t>
                      </m:r>
                    </m:oMath>
                  </m:oMathPara>
                </a14:m>
                <a:endParaRPr lang="en-US" sz="3200" dirty="0">
                  <a:solidFill>
                    <a:schemeClr val="tx1"/>
                  </a:solidFill>
                </a:endParaRPr>
              </a:p>
              <a:p>
                <a:pPr marL="0" indent="0">
                  <a:buNone/>
                </a:pPr>
                <a:endParaRPr lang="en-US" sz="3200" dirty="0">
                  <a:solidFill>
                    <a:schemeClr val="tx1"/>
                  </a:solidFill>
                </a:endParaRPr>
              </a:p>
              <a:p>
                <a:pPr marL="0" indent="0">
                  <a:buNone/>
                </a:pPr>
                <a:endParaRPr lang="en-US" sz="3200" dirty="0">
                  <a:solidFill>
                    <a:schemeClr val="tx1"/>
                  </a:solidFill>
                </a:endParaRPr>
              </a:p>
              <a:p>
                <a:pPr marL="0" indent="0">
                  <a:buNone/>
                </a:pPr>
                <a:r>
                  <a:rPr lang="en-US" sz="2400" dirty="0">
                    <a:solidFill>
                      <a:schemeClr val="tx1"/>
                    </a:solidFill>
                  </a:rPr>
                  <a:t>Note: Support cost per major could be based on the current MSU average, a national benchmarks if it can be found, or something brilliant suggested by the audience</a:t>
                </a:r>
                <a:r>
                  <a:rPr lang="en-US" dirty="0">
                    <a:solidFill>
                      <a:schemeClr val="tx1"/>
                    </a:solidFill>
                  </a:rPr>
                  <a:t>.</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457200" y="1825625"/>
                <a:ext cx="11534273" cy="4535846"/>
              </a:xfrm>
              <a:blipFill rotWithShape="0">
                <a:blip r:embed="rId3"/>
                <a:stretch>
                  <a:fillRect l="-793" t="-2282"/>
                </a:stretch>
              </a:blipFill>
            </p:spPr>
            <p:txBody>
              <a:bodyPr/>
              <a:lstStyle/>
              <a:p>
                <a:r>
                  <a:rPr lang="en-US">
                    <a:noFill/>
                  </a:rPr>
                  <a:t> </a:t>
                </a:r>
              </a:p>
            </p:txBody>
          </p:sp>
        </mc:Fallback>
      </mc:AlternateContent>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32932565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Instructional/Instructional Support Formula</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376989" y="1825625"/>
                <a:ext cx="11494169" cy="4351338"/>
              </a:xfrm>
            </p:spPr>
            <p:txBody>
              <a:bodyPr/>
              <a:lstStyle/>
              <a:p>
                <a:pPr marL="0" indent="0" algn="ctr">
                  <a:buNone/>
                </a:pPr>
                <a:r>
                  <a:rPr lang="en-US" i="1" dirty="0">
                    <a:solidFill>
                      <a:schemeClr val="tx1"/>
                    </a:solidFill>
                    <a:latin typeface="Cambria Math" panose="02040503050406030204" pitchFamily="18" charset="0"/>
                    <a:ea typeface="Cambria Math" panose="02040503050406030204" pitchFamily="18" charset="0"/>
                  </a:rPr>
                  <a:t>TT Salaries + Other Instructional Salaries + Student Support + </a:t>
                </a:r>
                <a:r>
                  <a:rPr lang="en-US" b="1" i="1" dirty="0">
                    <a:solidFill>
                      <a:schemeClr val="bg1">
                        <a:lumMod val="50000"/>
                      </a:schemeClr>
                    </a:solidFill>
                    <a:latin typeface="Cambria Math" panose="02040503050406030204" pitchFamily="18" charset="0"/>
                    <a:ea typeface="Cambria Math" panose="02040503050406030204" pitchFamily="18" charset="0"/>
                  </a:rPr>
                  <a:t>Operating</a:t>
                </a:r>
              </a:p>
              <a:p>
                <a:pPr marL="0" indent="0">
                  <a:buNone/>
                </a:pPr>
                <a:endParaRPr lang="en-US" dirty="0">
                  <a:solidFill>
                    <a:schemeClr val="tx1"/>
                  </a:solidFill>
                </a:endParaRPr>
              </a:p>
              <a:p>
                <a:pPr marL="0" indent="0">
                  <a:buNone/>
                </a:pPr>
                <a:endParaRPr lang="en-US" dirty="0">
                  <a:solidFill>
                    <a:schemeClr val="tx1"/>
                  </a:solidFill>
                </a:endParaRPr>
              </a:p>
              <a:p>
                <a:pPr marL="0" indent="0" algn="ctr">
                  <a:buNone/>
                </a:pPr>
                <a14:m>
                  <m:oMath xmlns:m="http://schemas.openxmlformats.org/officeDocument/2006/math">
                    <m:f>
                      <m:fPr>
                        <m:ctrlPr>
                          <a:rPr lang="en-US" i="1">
                            <a:solidFill>
                              <a:schemeClr val="tx1"/>
                            </a:solidFill>
                            <a:latin typeface="Cambria Math" panose="02040503050406030204" pitchFamily="18" charset="0"/>
                          </a:rPr>
                        </m:ctrlPr>
                      </m:fPr>
                      <m:num>
                        <m:r>
                          <a:rPr lang="en-US" i="1">
                            <a:solidFill>
                              <a:schemeClr val="tx1"/>
                            </a:solidFill>
                            <a:latin typeface="Cambria Math"/>
                          </a:rPr>
                          <m:t>𝑇𝑜𝑡𝑎𝑙</m:t>
                        </m:r>
                        <m:r>
                          <a:rPr lang="en-US" i="1">
                            <a:solidFill>
                              <a:schemeClr val="tx1"/>
                            </a:solidFill>
                            <a:latin typeface="Cambria Math"/>
                          </a:rPr>
                          <m:t> </m:t>
                        </m:r>
                        <m:r>
                          <a:rPr lang="en-US" i="1">
                            <a:solidFill>
                              <a:schemeClr val="tx1"/>
                            </a:solidFill>
                            <a:latin typeface="Cambria Math"/>
                          </a:rPr>
                          <m:t>𝐹𝑜𝑟𝑒𝑐𝑎𝑠𝑡𝑒𝑑</m:t>
                        </m:r>
                        <m:r>
                          <a:rPr lang="en-US" i="1">
                            <a:solidFill>
                              <a:schemeClr val="tx1"/>
                            </a:solidFill>
                            <a:latin typeface="Cambria Math"/>
                          </a:rPr>
                          <m:t> </m:t>
                        </m:r>
                        <m:r>
                          <a:rPr lang="en-US" i="1">
                            <a:solidFill>
                              <a:schemeClr val="tx1"/>
                            </a:solidFill>
                            <a:latin typeface="Cambria Math"/>
                          </a:rPr>
                          <m:t>𝑆𝐶𝐻</m:t>
                        </m:r>
                      </m:num>
                      <m:den>
                        <m:r>
                          <a:rPr lang="en-US" i="1">
                            <a:solidFill>
                              <a:schemeClr val="tx1"/>
                            </a:solidFill>
                            <a:latin typeface="Cambria Math"/>
                          </a:rPr>
                          <m:t>𝑇𝑜𝑡𝑎𝑙</m:t>
                        </m:r>
                        <m:r>
                          <a:rPr lang="en-US" i="1">
                            <a:solidFill>
                              <a:schemeClr val="tx1"/>
                            </a:solidFill>
                            <a:latin typeface="Cambria Math"/>
                          </a:rPr>
                          <m:t> </m:t>
                        </m:r>
                        <m:r>
                          <a:rPr lang="en-US" i="1">
                            <a:solidFill>
                              <a:schemeClr val="tx1"/>
                            </a:solidFill>
                            <a:latin typeface="Cambria Math"/>
                          </a:rPr>
                          <m:t>𝐵𝑒𝑛𝑐h𝑚𝑎𝑟𝑘</m:t>
                        </m:r>
                        <m:r>
                          <a:rPr lang="en-US" i="1">
                            <a:solidFill>
                              <a:schemeClr val="tx1"/>
                            </a:solidFill>
                            <a:latin typeface="Cambria Math"/>
                          </a:rPr>
                          <m:t> </m:t>
                        </m:r>
                        <m:r>
                          <a:rPr lang="en-US" i="1">
                            <a:solidFill>
                              <a:schemeClr val="tx1"/>
                            </a:solidFill>
                            <a:latin typeface="Cambria Math"/>
                          </a:rPr>
                          <m:t>𝑆𝐶𝐻</m:t>
                        </m:r>
                        <m:r>
                          <a:rPr lang="en-US" i="1">
                            <a:solidFill>
                              <a:schemeClr val="tx1"/>
                            </a:solidFill>
                            <a:latin typeface="Cambria Math"/>
                          </a:rPr>
                          <m:t> </m:t>
                        </m:r>
                      </m:den>
                    </m:f>
                    <m:r>
                      <a:rPr lang="en-US" i="1">
                        <a:solidFill>
                          <a:schemeClr val="tx1"/>
                        </a:solidFill>
                        <a:latin typeface="Cambria Math"/>
                      </a:rPr>
                      <m:t> </m:t>
                    </m:r>
                    <m:r>
                      <a:rPr lang="en-US" i="1">
                        <a:solidFill>
                          <a:schemeClr val="tx1"/>
                        </a:solidFill>
                        <a:latin typeface="Cambria Math"/>
                        <a:ea typeface="Cambria Math"/>
                      </a:rPr>
                      <m:t>×</m:t>
                    </m:r>
                    <m:r>
                      <a:rPr lang="en-US" i="1">
                        <a:solidFill>
                          <a:schemeClr val="tx1"/>
                        </a:solidFill>
                        <a:latin typeface="Cambria Math"/>
                        <a:ea typeface="Cambria Math"/>
                      </a:rPr>
                      <m:t>𝑂𝑝𝑒𝑟𝑎𝑡𝑖𝑛𝑔</m:t>
                    </m:r>
                    <m:r>
                      <a:rPr lang="en-US" i="1">
                        <a:solidFill>
                          <a:schemeClr val="tx1"/>
                        </a:solidFill>
                        <a:latin typeface="Cambria Math"/>
                        <a:ea typeface="Cambria Math"/>
                      </a:rPr>
                      <m:t> </m:t>
                    </m:r>
                    <m:r>
                      <a:rPr lang="en-US" i="1">
                        <a:solidFill>
                          <a:schemeClr val="tx1"/>
                        </a:solidFill>
                        <a:latin typeface="Cambria Math"/>
                        <a:ea typeface="Cambria Math"/>
                      </a:rPr>
                      <m:t>𝐶𝑜𝑠𝑡</m:t>
                    </m:r>
                    <m:r>
                      <a:rPr lang="en-US" i="1">
                        <a:solidFill>
                          <a:schemeClr val="tx1"/>
                        </a:solidFill>
                        <a:latin typeface="Cambria Math"/>
                        <a:ea typeface="Cambria Math"/>
                      </a:rPr>
                      <m:t> </m:t>
                    </m:r>
                    <m:r>
                      <a:rPr lang="en-US" i="1">
                        <a:solidFill>
                          <a:schemeClr val="tx1"/>
                        </a:solidFill>
                        <a:latin typeface="Cambria Math"/>
                        <a:ea typeface="Cambria Math"/>
                      </a:rPr>
                      <m:t>𝑝𝑒𝑟</m:t>
                    </m:r>
                    <m:r>
                      <a:rPr lang="en-US" i="1">
                        <a:solidFill>
                          <a:schemeClr val="tx1"/>
                        </a:solidFill>
                        <a:latin typeface="Cambria Math"/>
                        <a:ea typeface="Cambria Math"/>
                      </a:rPr>
                      <m:t> </m:t>
                    </m:r>
                    <m:r>
                      <a:rPr lang="en-US" i="1">
                        <a:solidFill>
                          <a:schemeClr val="tx1"/>
                        </a:solidFill>
                        <a:latin typeface="Cambria Math"/>
                        <a:ea typeface="Cambria Math"/>
                      </a:rPr>
                      <m:t>𝐹𝑇𝐸</m:t>
                    </m:r>
                  </m:oMath>
                </a14:m>
                <a:r>
                  <a:rPr lang="en-US" sz="3200" dirty="0">
                    <a:solidFill>
                      <a:schemeClr val="tx1"/>
                    </a:solidFill>
                  </a:rPr>
                  <a:t> </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376989" y="1825625"/>
                <a:ext cx="11494169" cy="4351338"/>
              </a:xfrm>
              <a:blipFill rotWithShape="0">
                <a:blip r:embed="rId3"/>
                <a:stretch>
                  <a:fillRect l="-318" t="-2381" r="-265"/>
                </a:stretch>
              </a:blipFill>
            </p:spPr>
            <p:txBody>
              <a:bodyPr/>
              <a:lstStyle/>
              <a:p>
                <a:r>
                  <a:rPr lang="en-US">
                    <a:noFill/>
                  </a:rPr>
                  <a:t> </a:t>
                </a:r>
              </a:p>
            </p:txBody>
          </p:sp>
        </mc:Fallback>
      </mc:AlternateContent>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378905505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46180" y="1799403"/>
                <a:ext cx="11014426" cy="4498107"/>
              </a:xfrm>
            </p:spPr>
            <p:txBody>
              <a:bodyPr>
                <a:normAutofit/>
              </a:bodyPr>
              <a:lstStyle/>
              <a:p>
                <a:pPr marL="285750" indent="-230188"/>
                <a:r>
                  <a:rPr lang="en-US" sz="3200" dirty="0">
                    <a:solidFill>
                      <a:schemeClr val="tx1"/>
                    </a:solidFill>
                  </a:rPr>
                  <a:t>National benchmarks will be utilized when possible</a:t>
                </a:r>
              </a:p>
              <a:p>
                <a:endParaRPr lang="en-US" sz="3200" dirty="0">
                  <a:solidFill>
                    <a:schemeClr val="tx1"/>
                  </a:solidFill>
                </a:endParaRPr>
              </a:p>
              <a:p>
                <a:pPr marL="457200" lvl="1" indent="0">
                  <a:lnSpc>
                    <a:spcPct val="150000"/>
                  </a:lnSpc>
                  <a:buNone/>
                </a:pPr>
                <a14:m>
                  <m:oMathPara xmlns:m="http://schemas.openxmlformats.org/officeDocument/2006/math">
                    <m:oMathParaPr>
                      <m:jc m:val="left"/>
                    </m:oMathParaPr>
                    <m:oMath xmlns:m="http://schemas.openxmlformats.org/officeDocument/2006/math">
                      <m:r>
                        <a:rPr lang="en-US" sz="2800" b="0" i="1" smtClean="0">
                          <a:solidFill>
                            <a:schemeClr val="tx1"/>
                          </a:solidFill>
                          <a:latin typeface="Cambria Math" panose="02040503050406030204" pitchFamily="18" charset="0"/>
                        </a:rPr>
                        <m:t>𝑇𝑜𝑡𝑎𝑙</m:t>
                      </m:r>
                      <m:r>
                        <a:rPr lang="en-US" sz="2800" b="0" i="1" smtClean="0">
                          <a:solidFill>
                            <a:schemeClr val="tx1"/>
                          </a:solidFill>
                          <a:latin typeface="Cambria Math" panose="02040503050406030204" pitchFamily="18" charset="0"/>
                        </a:rPr>
                        <m:t>=</m:t>
                      </m:r>
                      <m:r>
                        <a:rPr lang="en-US" sz="2800" b="0" i="1" smtClean="0">
                          <a:solidFill>
                            <a:schemeClr val="tx1"/>
                          </a:solidFill>
                          <a:latin typeface="Cambria Math"/>
                        </a:rPr>
                        <m:t>𝐶𝑢𝑟𝑟𝑒𝑛𝑡</m:t>
                      </m:r>
                      <m:r>
                        <a:rPr lang="en-US" sz="2800" b="0" i="1" smtClean="0">
                          <a:solidFill>
                            <a:schemeClr val="tx1"/>
                          </a:solidFill>
                          <a:latin typeface="Cambria Math"/>
                        </a:rPr>
                        <m:t> </m:t>
                      </m:r>
                      <m:r>
                        <a:rPr lang="en-US" sz="2800" b="0" i="1" smtClean="0">
                          <a:solidFill>
                            <a:schemeClr val="tx1"/>
                          </a:solidFill>
                          <a:latin typeface="Cambria Math"/>
                        </a:rPr>
                        <m:t>𝐵𝑢𝑑𝑔𝑒𝑡𝑒𝑑</m:t>
                      </m:r>
                      <m:r>
                        <a:rPr lang="en-US" sz="2800" b="0" i="1" smtClean="0">
                          <a:solidFill>
                            <a:schemeClr val="tx1"/>
                          </a:solidFill>
                          <a:latin typeface="Cambria Math"/>
                        </a:rPr>
                        <m:t> </m:t>
                      </m:r>
                      <m:r>
                        <a:rPr lang="en-US" sz="2800" i="1" smtClean="0">
                          <a:solidFill>
                            <a:schemeClr val="tx1"/>
                          </a:solidFill>
                          <a:latin typeface="Cambria Math" panose="02040503050406030204" pitchFamily="18" charset="0"/>
                        </a:rPr>
                        <m:t>𝑆𝑎𝑙𝑎𝑟𝑖𝑒𝑠</m:t>
                      </m:r>
                      <m:r>
                        <a:rPr lang="en-US" sz="2800" i="1" smtClean="0">
                          <a:solidFill>
                            <a:schemeClr val="tx1"/>
                          </a:solidFill>
                          <a:latin typeface="Cambria Math" panose="02040503050406030204" pitchFamily="18" charset="0"/>
                        </a:rPr>
                        <m:t>+</m:t>
                      </m:r>
                      <m:r>
                        <a:rPr lang="en-US" sz="2800" b="0" i="1" smtClean="0">
                          <a:solidFill>
                            <a:schemeClr val="tx1"/>
                          </a:solidFill>
                          <a:latin typeface="Cambria Math"/>
                        </a:rPr>
                        <m:t>𝑂</m:t>
                      </m:r>
                      <m:r>
                        <a:rPr lang="en-US" sz="2800" i="1" smtClean="0">
                          <a:solidFill>
                            <a:schemeClr val="tx1"/>
                          </a:solidFill>
                          <a:latin typeface="Cambria Math" panose="02040503050406030204" pitchFamily="18" charset="0"/>
                        </a:rPr>
                        <m:t>𝑝𝑒𝑟𝑎𝑡𝑖𝑛𝑔</m:t>
                      </m:r>
                    </m:oMath>
                  </m:oMathPara>
                </a14:m>
                <a:endParaRPr lang="en-US" sz="2800" dirty="0">
                  <a:solidFill>
                    <a:schemeClr val="tx1"/>
                  </a:solidFill>
                </a:endParaRPr>
              </a:p>
              <a:p>
                <a:pPr marL="457200" lvl="1" indent="0">
                  <a:lnSpc>
                    <a:spcPct val="150000"/>
                  </a:lnSpc>
                  <a:buNone/>
                </a:pPr>
                <a:endParaRPr lang="en-US" sz="2800" dirty="0">
                  <a:solidFill>
                    <a:schemeClr val="tx1"/>
                  </a:solidFill>
                </a:endParaRPr>
              </a:p>
              <a:p>
                <a:pPr marL="174625" lvl="3" indent="0">
                  <a:lnSpc>
                    <a:spcPct val="150000"/>
                  </a:lnSpc>
                  <a:buNone/>
                </a:pPr>
                <a14:m>
                  <m:oMathPara xmlns:m="http://schemas.openxmlformats.org/officeDocument/2006/math">
                    <m:oMathParaPr>
                      <m:jc m:val="left"/>
                    </m:oMathParaPr>
                    <m:oMath xmlns:m="http://schemas.openxmlformats.org/officeDocument/2006/math">
                      <m:r>
                        <a:rPr lang="en-US" sz="2600" i="1">
                          <a:solidFill>
                            <a:schemeClr val="tx1"/>
                          </a:solidFill>
                          <a:latin typeface="Cambria Math" panose="02040503050406030204" pitchFamily="18" charset="0"/>
                        </a:rPr>
                        <m:t>𝑂𝑝𝑒𝑟𝑎𝑡𝑖𝑛𝑔</m:t>
                      </m:r>
                      <m:r>
                        <a:rPr lang="en-US" sz="2600" i="1">
                          <a:solidFill>
                            <a:schemeClr val="tx1"/>
                          </a:solidFill>
                          <a:latin typeface="Cambria Math" panose="02040503050406030204" pitchFamily="18" charset="0"/>
                        </a:rPr>
                        <m:t>=</m:t>
                      </m:r>
                      <m:d>
                        <m:dPr>
                          <m:ctrlPr>
                            <a:rPr lang="en-US" sz="2600" i="1">
                              <a:solidFill>
                                <a:schemeClr val="tx1"/>
                              </a:solidFill>
                              <a:latin typeface="Cambria Math" panose="02040503050406030204" pitchFamily="18" charset="0"/>
                            </a:rPr>
                          </m:ctrlPr>
                        </m:dPr>
                        <m:e>
                          <m:f>
                            <m:fPr>
                              <m:ctrlPr>
                                <a:rPr lang="en-US" sz="2600" i="1">
                                  <a:solidFill>
                                    <a:schemeClr val="tx1"/>
                                  </a:solidFill>
                                  <a:latin typeface="Cambria Math" panose="02040503050406030204" pitchFamily="18" charset="0"/>
                                </a:rPr>
                              </m:ctrlPr>
                            </m:fPr>
                            <m:num>
                              <m:r>
                                <a:rPr lang="en-US" sz="2600" i="1">
                                  <a:solidFill>
                                    <a:schemeClr val="tx1"/>
                                  </a:solidFill>
                                  <a:latin typeface="Cambria Math" panose="02040503050406030204" pitchFamily="18" charset="0"/>
                                </a:rPr>
                                <m:t>𝐵𝑢𝑑𝑔𝑒𝑡𝑒𝑑</m:t>
                              </m:r>
                              <m:r>
                                <a:rPr lang="en-US" sz="2600" i="1">
                                  <a:solidFill>
                                    <a:schemeClr val="tx1"/>
                                  </a:solidFill>
                                  <a:latin typeface="Cambria Math" panose="02040503050406030204" pitchFamily="18" charset="0"/>
                                </a:rPr>
                                <m:t> </m:t>
                              </m:r>
                              <m:r>
                                <a:rPr lang="en-US" sz="2600" i="1">
                                  <a:solidFill>
                                    <a:schemeClr val="tx1"/>
                                  </a:solidFill>
                                  <a:latin typeface="Cambria Math" panose="02040503050406030204" pitchFamily="18" charset="0"/>
                                </a:rPr>
                                <m:t>𝑆𝑎𝑙𝑎𝑟𝑖𝑒𝑠</m:t>
                              </m:r>
                            </m:num>
                            <m:den>
                              <m:r>
                                <a:rPr lang="en-US" sz="2600" i="1">
                                  <a:solidFill>
                                    <a:schemeClr val="tx1"/>
                                  </a:solidFill>
                                  <a:latin typeface="Cambria Math" panose="02040503050406030204" pitchFamily="18" charset="0"/>
                                </a:rPr>
                                <m:t>𝐴𝑣𝑒𝑟𝑎𝑔𝑒</m:t>
                              </m:r>
                              <m:r>
                                <a:rPr lang="en-US" sz="2600" i="1">
                                  <a:solidFill>
                                    <a:schemeClr val="tx1"/>
                                  </a:solidFill>
                                  <a:latin typeface="Cambria Math" panose="02040503050406030204" pitchFamily="18" charset="0"/>
                                </a:rPr>
                                <m:t> </m:t>
                              </m:r>
                              <m:r>
                                <a:rPr lang="en-US" sz="2600" i="1">
                                  <a:solidFill>
                                    <a:schemeClr val="tx1"/>
                                  </a:solidFill>
                                  <a:latin typeface="Cambria Math" panose="02040503050406030204" pitchFamily="18" charset="0"/>
                                </a:rPr>
                                <m:t>𝑆𝑎𝑙𝑎𝑟𝑦</m:t>
                              </m:r>
                            </m:den>
                          </m:f>
                        </m:e>
                      </m:d>
                      <m:r>
                        <a:rPr lang="en-US" sz="2600" i="1">
                          <a:solidFill>
                            <a:schemeClr val="tx1"/>
                          </a:solidFill>
                          <a:latin typeface="Cambria Math" panose="02040503050406030204" pitchFamily="18" charset="0"/>
                        </a:rPr>
                        <m:t>×</m:t>
                      </m:r>
                      <m:r>
                        <a:rPr lang="en-US" sz="2600" b="0" i="1" smtClean="0">
                          <a:solidFill>
                            <a:schemeClr val="tx1"/>
                          </a:solidFill>
                          <a:latin typeface="Cambria Math"/>
                        </a:rPr>
                        <m:t>𝑊𝑒𝑖𝑔h𝑡𝑒𝑑</m:t>
                      </m:r>
                      <m:r>
                        <a:rPr lang="en-US" sz="2600" b="0" i="1" smtClean="0">
                          <a:solidFill>
                            <a:schemeClr val="tx1"/>
                          </a:solidFill>
                          <a:latin typeface="Cambria Math"/>
                        </a:rPr>
                        <m:t> </m:t>
                      </m:r>
                      <m:r>
                        <a:rPr lang="en-US" sz="2600" i="1">
                          <a:solidFill>
                            <a:schemeClr val="tx1"/>
                          </a:solidFill>
                          <a:latin typeface="Cambria Math" panose="02040503050406030204" pitchFamily="18" charset="0"/>
                        </a:rPr>
                        <m:t>𝑂𝑝𝑒𝑟𝑎𝑡𝑖𝑛𝑔</m:t>
                      </m:r>
                      <m:r>
                        <a:rPr lang="en-US" sz="2600" i="1">
                          <a:solidFill>
                            <a:schemeClr val="tx1"/>
                          </a:solidFill>
                          <a:latin typeface="Cambria Math" panose="02040503050406030204" pitchFamily="18" charset="0"/>
                        </a:rPr>
                        <m:t> </m:t>
                      </m:r>
                      <m:r>
                        <a:rPr lang="en-US" sz="2600" b="0" i="1" smtClean="0">
                          <a:solidFill>
                            <a:schemeClr val="tx1"/>
                          </a:solidFill>
                          <a:latin typeface="Cambria Math"/>
                        </a:rPr>
                        <m:t>𝐶𝑜𝑠𝑡</m:t>
                      </m:r>
                      <m:r>
                        <a:rPr lang="en-US" sz="2600" b="0" i="1" smtClean="0">
                          <a:solidFill>
                            <a:schemeClr val="tx1"/>
                          </a:solidFill>
                          <a:latin typeface="Cambria Math"/>
                        </a:rPr>
                        <m:t> </m:t>
                      </m:r>
                      <m:r>
                        <a:rPr lang="en-US" sz="2600" i="1">
                          <a:solidFill>
                            <a:schemeClr val="tx1"/>
                          </a:solidFill>
                          <a:latin typeface="Cambria Math" panose="02040503050406030204" pitchFamily="18" charset="0"/>
                        </a:rPr>
                        <m:t>𝑝𝑒𝑟</m:t>
                      </m:r>
                      <m:r>
                        <a:rPr lang="en-US" sz="2600" i="1">
                          <a:solidFill>
                            <a:schemeClr val="tx1"/>
                          </a:solidFill>
                          <a:latin typeface="Cambria Math" panose="02040503050406030204" pitchFamily="18" charset="0"/>
                        </a:rPr>
                        <m:t> </m:t>
                      </m:r>
                      <m:r>
                        <a:rPr lang="en-US" sz="2600" i="1">
                          <a:solidFill>
                            <a:schemeClr val="tx1"/>
                          </a:solidFill>
                          <a:latin typeface="Cambria Math" panose="02040503050406030204" pitchFamily="18" charset="0"/>
                        </a:rPr>
                        <m:t>𝐹𝑇𝐸</m:t>
                      </m:r>
                    </m:oMath>
                  </m:oMathPara>
                </a14:m>
                <a:endParaRPr lang="en-US" dirty="0">
                  <a:solidFill>
                    <a:schemeClr val="tx1"/>
                  </a:solidFill>
                </a:endParaRPr>
              </a:p>
              <a:p>
                <a:pPr marL="914400" lvl="2" indent="0">
                  <a:lnSpc>
                    <a:spcPct val="150000"/>
                  </a:lnSpc>
                  <a:buNone/>
                </a:pPr>
                <a:endParaRPr lang="en-US" i="1" dirty="0">
                  <a:solidFill>
                    <a:schemeClr val="tx1"/>
                  </a:solidFill>
                </a:endParaRPr>
              </a:p>
              <a:p>
                <a:pPr marL="1371600" lvl="3" indent="0">
                  <a:lnSpc>
                    <a:spcPct val="150000"/>
                  </a:lnSpc>
                  <a:buNone/>
                </a:pPr>
                <a:endParaRPr lang="en-US" sz="2000"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46180" y="1799403"/>
                <a:ext cx="11014426" cy="4498107"/>
              </a:xfrm>
              <a:blipFill rotWithShape="0">
                <a:blip r:embed="rId3"/>
                <a:stretch>
                  <a:fillRect l="-775" t="-2846"/>
                </a:stretch>
              </a:blipFill>
            </p:spPr>
            <p:txBody>
              <a:bodyPr/>
              <a:lstStyle/>
              <a:p>
                <a:r>
                  <a:rPr lang="en-US">
                    <a:noFill/>
                  </a:rPr>
                  <a:t> </a:t>
                </a:r>
              </a:p>
            </p:txBody>
          </p:sp>
        </mc:Fallback>
      </mc:AlternateContent>
      <p:sp>
        <p:nvSpPr>
          <p:cNvPr id="4" name="Title 3"/>
          <p:cNvSpPr>
            <a:spLocks noGrp="1"/>
          </p:cNvSpPr>
          <p:nvPr>
            <p:ph type="title"/>
          </p:nvPr>
        </p:nvSpPr>
        <p:spPr/>
        <p:txBody>
          <a:bodyPr/>
          <a:lstStyle/>
          <a:p>
            <a:r>
              <a:rPr lang="en-US" b="1" dirty="0">
                <a:latin typeface="+mn-lt"/>
              </a:rPr>
              <a:t>Administrative Formula</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410254645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Administrative Student Support Formula</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98511" y="2100767"/>
                <a:ext cx="10936265" cy="3336028"/>
              </a:xfrm>
            </p:spPr>
            <p:txBody>
              <a:bodyPr>
                <a:normAutofit/>
              </a:bodyPr>
              <a:lstStyle/>
              <a:p>
                <a:r>
                  <a:rPr lang="en-US" sz="3200" dirty="0">
                    <a:solidFill>
                      <a:schemeClr val="tx1"/>
                    </a:solidFill>
                  </a:rPr>
                  <a:t>National benchmarks will be utilized when possible</a:t>
                </a:r>
              </a:p>
              <a:p>
                <a:r>
                  <a:rPr lang="en-US" sz="3200" dirty="0">
                    <a:solidFill>
                      <a:schemeClr val="tx1"/>
                    </a:solidFill>
                  </a:rPr>
                  <a:t>Support for areas impacted by student growth</a:t>
                </a:r>
              </a:p>
              <a:p>
                <a:pPr marL="914400" lvl="2" indent="0">
                  <a:lnSpc>
                    <a:spcPct val="100000"/>
                  </a:lnSpc>
                  <a:spcBef>
                    <a:spcPts val="0"/>
                  </a:spcBef>
                  <a:buNone/>
                </a:pPr>
                <a:endParaRPr lang="en-US" sz="3200" i="1" dirty="0">
                  <a:solidFill>
                    <a:schemeClr val="tx1"/>
                  </a:solidFill>
                  <a:latin typeface="Cambria Math" panose="02040503050406030204" pitchFamily="18" charset="0"/>
                </a:endParaRPr>
              </a:p>
              <a:p>
                <a:pPr marL="287338" lvl="2" indent="-287338">
                  <a:lnSpc>
                    <a:spcPct val="100000"/>
                  </a:lnSpc>
                  <a:spcBef>
                    <a:spcPts val="0"/>
                  </a:spcBef>
                  <a:buNone/>
                </a:pPr>
                <a14:m>
                  <m:oMathPara xmlns:m="http://schemas.openxmlformats.org/officeDocument/2006/math">
                    <m:oMathParaPr>
                      <m:jc m:val="left"/>
                    </m:oMathParaPr>
                    <m:oMath xmlns:m="http://schemas.openxmlformats.org/officeDocument/2006/math">
                      <m:r>
                        <a:rPr lang="en-US" sz="2400" i="1" smtClean="0">
                          <a:solidFill>
                            <a:schemeClr val="tx1"/>
                          </a:solidFill>
                          <a:latin typeface="Cambria Math" panose="02040503050406030204" pitchFamily="18" charset="0"/>
                        </a:rPr>
                        <m:t>𝐴𝑑𝑚𝑖𝑛</m:t>
                      </m:r>
                      <m:r>
                        <a:rPr lang="en-US" sz="2400" i="1" smtClean="0">
                          <a:solidFill>
                            <a:schemeClr val="tx1"/>
                          </a:solidFill>
                          <a:latin typeface="Cambria Math" panose="02040503050406030204" pitchFamily="18" charset="0"/>
                        </a:rPr>
                        <m:t> </m:t>
                      </m:r>
                      <m:r>
                        <a:rPr lang="en-US" sz="2400" i="1" smtClean="0">
                          <a:solidFill>
                            <a:schemeClr val="tx1"/>
                          </a:solidFill>
                          <a:latin typeface="Cambria Math" panose="02040503050406030204" pitchFamily="18" charset="0"/>
                        </a:rPr>
                        <m:t>𝑆𝑡𝑢𝑑𝑒𝑛𝑡</m:t>
                      </m:r>
                      <m:r>
                        <a:rPr lang="en-US" sz="2400" i="1" smtClean="0">
                          <a:solidFill>
                            <a:schemeClr val="tx1"/>
                          </a:solidFill>
                          <a:latin typeface="Cambria Math" panose="02040503050406030204" pitchFamily="18" charset="0"/>
                        </a:rPr>
                        <m:t> </m:t>
                      </m:r>
                      <m:r>
                        <a:rPr lang="en-US" sz="2400" i="1" smtClean="0">
                          <a:solidFill>
                            <a:schemeClr val="tx1"/>
                          </a:solidFill>
                          <a:latin typeface="Cambria Math" panose="02040503050406030204" pitchFamily="18" charset="0"/>
                        </a:rPr>
                        <m:t>𝑆𝑢𝑝𝑝𝑜𝑟𝑡</m:t>
                      </m:r>
                    </m:oMath>
                  </m:oMathPara>
                </a14:m>
                <a:endParaRPr lang="en-US" sz="2400" i="1" dirty="0">
                  <a:solidFill>
                    <a:schemeClr val="tx1"/>
                  </a:solidFill>
                </a:endParaRPr>
              </a:p>
              <a:p>
                <a:pPr marL="688975" lvl="3" indent="-688975">
                  <a:lnSpc>
                    <a:spcPct val="150000"/>
                  </a:lnSpc>
                  <a:buNone/>
                </a:pPr>
                <a14:m>
                  <m:oMathPara xmlns:m="http://schemas.openxmlformats.org/officeDocument/2006/math">
                    <m:oMathParaPr>
                      <m:jc m:val="left"/>
                    </m:oMathParaPr>
                    <m:oMath xmlns:m="http://schemas.openxmlformats.org/officeDocument/2006/math">
                      <m:r>
                        <a:rPr lang="en-US" sz="2400" i="1">
                          <a:solidFill>
                            <a:schemeClr val="tx1"/>
                          </a:solidFill>
                          <a:latin typeface="Cambria Math" panose="02040503050406030204" pitchFamily="18" charset="0"/>
                        </a:rPr>
                        <m:t>=</m:t>
                      </m:r>
                      <m:d>
                        <m:dPr>
                          <m:ctrlPr>
                            <a:rPr lang="en-US" sz="2400" i="1">
                              <a:solidFill>
                                <a:schemeClr val="tx1"/>
                              </a:solidFill>
                              <a:latin typeface="Cambria Math" panose="02040503050406030204" pitchFamily="18" charset="0"/>
                            </a:rPr>
                          </m:ctrlPr>
                        </m:dPr>
                        <m:e>
                          <m:r>
                            <a:rPr lang="en-US" sz="2400" i="1">
                              <a:solidFill>
                                <a:schemeClr val="tx1"/>
                              </a:solidFill>
                              <a:latin typeface="Cambria Math" panose="02040503050406030204" pitchFamily="18" charset="0"/>
                            </a:rPr>
                            <m:t>𝐶𝑢𝑟𝑟𝑒𝑛𝑡</m:t>
                          </m:r>
                          <m:r>
                            <a:rPr lang="en-US" sz="2400" i="1">
                              <a:solidFill>
                                <a:schemeClr val="tx1"/>
                              </a:solidFill>
                              <a:latin typeface="Cambria Math" panose="02040503050406030204" pitchFamily="18" charset="0"/>
                            </a:rPr>
                            <m:t> </m:t>
                          </m:r>
                          <m:r>
                            <a:rPr lang="en-US" sz="2400" i="1">
                              <a:solidFill>
                                <a:schemeClr val="tx1"/>
                              </a:solidFill>
                              <a:latin typeface="Cambria Math" panose="02040503050406030204" pitchFamily="18" charset="0"/>
                            </a:rPr>
                            <m:t>𝐻𝑒𝑎𝑑𝑐𝑜𝑢𝑛𝑡</m:t>
                          </m:r>
                          <m:r>
                            <a:rPr lang="en-US" sz="2400" i="1">
                              <a:solidFill>
                                <a:schemeClr val="tx1"/>
                              </a:solidFill>
                              <a:latin typeface="Cambria Math" panose="02040503050406030204" pitchFamily="18" charset="0"/>
                            </a:rPr>
                            <m:t>−3</m:t>
                          </m:r>
                          <m:r>
                            <a:rPr lang="en-US" sz="2400" b="0" i="1" smtClean="0">
                              <a:solidFill>
                                <a:schemeClr val="tx1"/>
                              </a:solidFill>
                              <a:latin typeface="Cambria Math"/>
                            </a:rPr>
                            <m:t>𝑦𝑟</m:t>
                          </m:r>
                          <m:r>
                            <a:rPr lang="en-US" sz="2400" b="0" i="1" smtClean="0">
                              <a:solidFill>
                                <a:schemeClr val="tx1"/>
                              </a:solidFill>
                              <a:latin typeface="Cambria Math"/>
                            </a:rPr>
                            <m:t> </m:t>
                          </m:r>
                          <m:r>
                            <a:rPr lang="en-US" sz="2400" i="1">
                              <a:solidFill>
                                <a:schemeClr val="tx1"/>
                              </a:solidFill>
                              <a:latin typeface="Cambria Math" panose="02040503050406030204" pitchFamily="18" charset="0"/>
                            </a:rPr>
                            <m:t>𝐴</m:t>
                          </m:r>
                          <m:r>
                            <a:rPr lang="en-US" sz="2400" b="0" i="1" smtClean="0">
                              <a:solidFill>
                                <a:schemeClr val="tx1"/>
                              </a:solidFill>
                              <a:latin typeface="Cambria Math"/>
                            </a:rPr>
                            <m:t>𝑣𝑔</m:t>
                          </m:r>
                          <m:r>
                            <a:rPr lang="en-US" sz="2400" i="1">
                              <a:solidFill>
                                <a:schemeClr val="tx1"/>
                              </a:solidFill>
                              <a:latin typeface="Cambria Math" panose="02040503050406030204" pitchFamily="18" charset="0"/>
                            </a:rPr>
                            <m:t> </m:t>
                          </m:r>
                          <m:r>
                            <a:rPr lang="en-US" sz="2400" i="1">
                              <a:solidFill>
                                <a:schemeClr val="tx1"/>
                              </a:solidFill>
                              <a:latin typeface="Cambria Math" panose="02040503050406030204" pitchFamily="18" charset="0"/>
                            </a:rPr>
                            <m:t>𝐻𝑒𝑎𝑑𝑐𝑜𝑢𝑛𝑡</m:t>
                          </m:r>
                        </m:e>
                      </m:d>
                      <m:r>
                        <a:rPr lang="en-US" sz="2400" i="1">
                          <a:solidFill>
                            <a:schemeClr val="tx1"/>
                          </a:solidFill>
                          <a:latin typeface="Cambria Math" panose="02040503050406030204" pitchFamily="18" charset="0"/>
                        </a:rPr>
                        <m:t>×</m:t>
                      </m:r>
                      <m:r>
                        <a:rPr lang="en-US" sz="2400" i="1">
                          <a:solidFill>
                            <a:schemeClr val="tx1"/>
                          </a:solidFill>
                          <a:latin typeface="Cambria Math" panose="02040503050406030204" pitchFamily="18" charset="0"/>
                        </a:rPr>
                        <m:t>𝑆𝑢𝑝𝑝𝑜𝑟𝑡</m:t>
                      </m:r>
                      <m:r>
                        <a:rPr lang="en-US" sz="2400" i="1">
                          <a:solidFill>
                            <a:schemeClr val="tx1"/>
                          </a:solidFill>
                          <a:latin typeface="Cambria Math" panose="02040503050406030204" pitchFamily="18" charset="0"/>
                        </a:rPr>
                        <m:t> </m:t>
                      </m:r>
                      <m:r>
                        <a:rPr lang="en-US" sz="2400" i="1">
                          <a:solidFill>
                            <a:schemeClr val="tx1"/>
                          </a:solidFill>
                          <a:latin typeface="Cambria Math" panose="02040503050406030204" pitchFamily="18" charset="0"/>
                        </a:rPr>
                        <m:t>𝑝𝑒𝑟</m:t>
                      </m:r>
                      <m:r>
                        <a:rPr lang="en-US" sz="2400" i="1">
                          <a:solidFill>
                            <a:schemeClr val="tx1"/>
                          </a:solidFill>
                          <a:latin typeface="Cambria Math" panose="02040503050406030204" pitchFamily="18" charset="0"/>
                        </a:rPr>
                        <m:t> </m:t>
                      </m:r>
                      <m:r>
                        <a:rPr lang="en-US" sz="2400" i="1">
                          <a:solidFill>
                            <a:schemeClr val="tx1"/>
                          </a:solidFill>
                          <a:latin typeface="Cambria Math" panose="02040503050406030204" pitchFamily="18" charset="0"/>
                        </a:rPr>
                        <m:t>𝐻𝑒𝑎𝑑𝑐𝑜𝑢𝑛𝑡</m:t>
                      </m:r>
                    </m:oMath>
                  </m:oMathPara>
                </a14:m>
                <a:endParaRPr lang="en-US" sz="2400" dirty="0">
                  <a:solidFill>
                    <a:schemeClr val="tx1"/>
                  </a:solidFill>
                </a:endParaRPr>
              </a:p>
              <a:p>
                <a:endParaRPr lang="en-US" sz="3200"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98511" y="2100767"/>
                <a:ext cx="10936265" cy="3336028"/>
              </a:xfrm>
              <a:blipFill rotWithShape="0">
                <a:blip r:embed="rId3"/>
                <a:stretch>
                  <a:fillRect l="-1282" t="-3839"/>
                </a:stretch>
              </a:blipFill>
            </p:spPr>
            <p:txBody>
              <a:bodyPr/>
              <a:lstStyle/>
              <a:p>
                <a:r>
                  <a:rPr lang="en-US">
                    <a:noFill/>
                  </a:rPr>
                  <a:t> </a:t>
                </a:r>
              </a:p>
            </p:txBody>
          </p:sp>
        </mc:Fallback>
      </mc:AlternateContent>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372423223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Facilities Formula</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00454" y="1865310"/>
                <a:ext cx="10953244" cy="4011504"/>
              </a:xfrm>
            </p:spPr>
            <p:txBody>
              <a:bodyPr>
                <a:normAutofit/>
              </a:bodyPr>
              <a:lstStyle/>
              <a:p>
                <a:r>
                  <a:rPr lang="en-US" sz="3200" dirty="0">
                    <a:solidFill>
                      <a:schemeClr val="tx1"/>
                    </a:solidFill>
                  </a:rPr>
                  <a:t>Facilities Cost per Square Footage can be calculated using a percentage of national benchmarks</a:t>
                </a:r>
              </a:p>
              <a:p>
                <a:endParaRPr lang="en-US" sz="3200" dirty="0">
                  <a:solidFill>
                    <a:schemeClr val="tx1"/>
                  </a:solidFill>
                </a:endParaRPr>
              </a:p>
              <a:p>
                <a:pPr marL="457200" lvl="1" indent="0">
                  <a:buNone/>
                </a:pPr>
                <a14:m>
                  <m:oMathPara xmlns:m="http://schemas.openxmlformats.org/officeDocument/2006/math">
                    <m:oMathParaPr>
                      <m:jc m:val="left"/>
                    </m:oMathParaPr>
                    <m:oMath xmlns:m="http://schemas.openxmlformats.org/officeDocument/2006/math">
                      <m:r>
                        <a:rPr lang="en-US" b="0" i="1" smtClean="0">
                          <a:solidFill>
                            <a:schemeClr val="tx1"/>
                          </a:solidFill>
                          <a:latin typeface="Cambria Math" panose="02040503050406030204" pitchFamily="18" charset="0"/>
                        </a:rPr>
                        <m:t>𝐴𝑙𝑙𝑜𝑐𝑎𝑡𝑖𝑜𝑛</m:t>
                      </m:r>
                      <m:r>
                        <a:rPr lang="en-US" b="0" i="1" smtClean="0">
                          <a:solidFill>
                            <a:schemeClr val="tx1"/>
                          </a:solidFill>
                          <a:latin typeface="Cambria Math" panose="02040503050406030204" pitchFamily="18" charset="0"/>
                        </a:rPr>
                        <m:t>=</m:t>
                      </m:r>
                      <m:r>
                        <a:rPr lang="en-US" b="0" i="1" smtClean="0">
                          <a:solidFill>
                            <a:schemeClr val="tx1"/>
                          </a:solidFill>
                          <a:latin typeface="Cambria Math"/>
                        </a:rPr>
                        <m:t>𝐵𝑒𝑛𝑐h𝑚𝑎𝑟𝑘𝑒𝑑</m:t>
                      </m:r>
                      <m:r>
                        <a:rPr lang="en-US" b="0" i="1" smtClean="0">
                          <a:solidFill>
                            <a:schemeClr val="tx1"/>
                          </a:solidFill>
                          <a:latin typeface="Cambria Math" panose="02040503050406030204" pitchFamily="18" charset="0"/>
                        </a:rPr>
                        <m:t> </m:t>
                      </m:r>
                      <m:r>
                        <a:rPr lang="en-US" b="0" i="1" smtClean="0">
                          <a:solidFill>
                            <a:schemeClr val="tx1"/>
                          </a:solidFill>
                          <a:latin typeface="Cambria Math"/>
                        </a:rPr>
                        <m:t>𝐶𝑜𝑠𝑡</m:t>
                      </m:r>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𝑝𝑒𝑟</m:t>
                      </m:r>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𝑆𝑞</m:t>
                      </m:r>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𝐹𝑡</m:t>
                      </m:r>
                      <m:r>
                        <a:rPr lang="en-US" b="0" i="1" smtClean="0">
                          <a:solidFill>
                            <a:schemeClr val="tx1"/>
                          </a:solidFill>
                          <a:latin typeface="Cambria Math" panose="02040503050406030204" pitchFamily="18" charset="0"/>
                          <a:ea typeface="Cambria Math" panose="02040503050406030204" pitchFamily="18" charset="0"/>
                        </a:rPr>
                        <m:t>×</m:t>
                      </m:r>
                      <m:r>
                        <a:rPr lang="en-US" b="0" i="1" smtClean="0">
                          <a:solidFill>
                            <a:schemeClr val="tx1"/>
                          </a:solidFill>
                          <a:latin typeface="Cambria Math" panose="02040503050406030204" pitchFamily="18" charset="0"/>
                          <a:ea typeface="Cambria Math" panose="02040503050406030204" pitchFamily="18" charset="0"/>
                        </a:rPr>
                        <m:t>𝑇𝑜𝑡𝑎𝑙</m:t>
                      </m:r>
                      <m:r>
                        <a:rPr lang="en-US" b="0" i="1" smtClean="0">
                          <a:solidFill>
                            <a:schemeClr val="tx1"/>
                          </a:solidFill>
                          <a:latin typeface="Cambria Math" panose="02040503050406030204" pitchFamily="18" charset="0"/>
                          <a:ea typeface="Cambria Math" panose="02040503050406030204" pitchFamily="18" charset="0"/>
                        </a:rPr>
                        <m:t> </m:t>
                      </m:r>
                      <m:r>
                        <a:rPr lang="en-US" b="0" i="1" smtClean="0">
                          <a:solidFill>
                            <a:schemeClr val="tx1"/>
                          </a:solidFill>
                          <a:latin typeface="Cambria Math" panose="02040503050406030204" pitchFamily="18" charset="0"/>
                          <a:ea typeface="Cambria Math" panose="02040503050406030204" pitchFamily="18" charset="0"/>
                        </a:rPr>
                        <m:t>𝐵𝑢𝑖𝑙𝑑𝑖𝑛𝑔</m:t>
                      </m:r>
                      <m:r>
                        <a:rPr lang="en-US" b="0" i="1" smtClean="0">
                          <a:solidFill>
                            <a:schemeClr val="tx1"/>
                          </a:solidFill>
                          <a:latin typeface="Cambria Math" panose="02040503050406030204" pitchFamily="18" charset="0"/>
                          <a:ea typeface="Cambria Math" panose="02040503050406030204" pitchFamily="18" charset="0"/>
                        </a:rPr>
                        <m:t> </m:t>
                      </m:r>
                      <m:r>
                        <a:rPr lang="en-US" b="0" i="1" smtClean="0">
                          <a:solidFill>
                            <a:schemeClr val="tx1"/>
                          </a:solidFill>
                          <a:latin typeface="Cambria Math" panose="02040503050406030204" pitchFamily="18" charset="0"/>
                          <a:ea typeface="Cambria Math" panose="02040503050406030204" pitchFamily="18" charset="0"/>
                        </a:rPr>
                        <m:t>𝑆𝑞</m:t>
                      </m:r>
                      <m:r>
                        <a:rPr lang="en-US" b="0" i="1" smtClean="0">
                          <a:solidFill>
                            <a:schemeClr val="tx1"/>
                          </a:solidFill>
                          <a:latin typeface="Cambria Math" panose="02040503050406030204" pitchFamily="18" charset="0"/>
                          <a:ea typeface="Cambria Math" panose="02040503050406030204" pitchFamily="18" charset="0"/>
                        </a:rPr>
                        <m:t> </m:t>
                      </m:r>
                      <m:r>
                        <a:rPr lang="en-US" b="0" i="1" smtClean="0">
                          <a:solidFill>
                            <a:schemeClr val="tx1"/>
                          </a:solidFill>
                          <a:latin typeface="Cambria Math" panose="02040503050406030204" pitchFamily="18" charset="0"/>
                          <a:ea typeface="Cambria Math" panose="02040503050406030204" pitchFamily="18" charset="0"/>
                        </a:rPr>
                        <m:t>𝐹𝑡</m:t>
                      </m:r>
                    </m:oMath>
                  </m:oMathPara>
                </a14:m>
                <a:endParaRPr lang="en-US" b="0" i="1" dirty="0">
                  <a:solidFill>
                    <a:schemeClr val="tx1"/>
                  </a:solidFill>
                  <a:latin typeface="Cambria Math" panose="02040503050406030204" pitchFamily="18" charset="0"/>
                </a:endParaRPr>
              </a:p>
              <a:p>
                <a:pPr marL="457200" lvl="1" indent="0">
                  <a:buNone/>
                </a:pPr>
                <a:endParaRPr lang="en-US" i="1" dirty="0">
                  <a:solidFill>
                    <a:schemeClr val="tx1"/>
                  </a:solidFill>
                  <a:latin typeface="Cambria Math" panose="02040503050406030204" pitchFamily="18" charset="0"/>
                </a:endParaRPr>
              </a:p>
              <a:p>
                <a:pPr marL="457200" lvl="1" indent="0">
                  <a:buNone/>
                </a:pPr>
                <a:endParaRPr lang="en-US" b="0" i="1" dirty="0">
                  <a:solidFill>
                    <a:schemeClr val="tx1"/>
                  </a:solidFill>
                  <a:latin typeface="Cambria Math" panose="02040503050406030204" pitchFamily="18" charset="0"/>
                </a:endParaRPr>
              </a:p>
              <a:p>
                <a:pPr marL="457200" lvl="1" indent="0">
                  <a:buNone/>
                </a:pPr>
                <a:r>
                  <a:rPr lang="en-US" dirty="0">
                    <a:solidFill>
                      <a:schemeClr val="tx1"/>
                    </a:solidFill>
                  </a:rPr>
                  <a:t>NOTE: Total Building </a:t>
                </a:r>
                <a:r>
                  <a:rPr lang="en-US" dirty="0" err="1">
                    <a:solidFill>
                      <a:schemeClr val="tx1"/>
                    </a:solidFill>
                  </a:rPr>
                  <a:t>Sq</a:t>
                </a:r>
                <a:r>
                  <a:rPr lang="en-US" dirty="0">
                    <a:solidFill>
                      <a:schemeClr val="tx1"/>
                    </a:solidFill>
                  </a:rPr>
                  <a:t> Ft is limited to General Fund Buildings</a:t>
                </a:r>
                <a:endParaRPr lang="en-US" b="0"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00454" y="1865310"/>
                <a:ext cx="10953244" cy="4011504"/>
              </a:xfrm>
              <a:blipFill rotWithShape="0">
                <a:blip r:embed="rId3"/>
                <a:stretch>
                  <a:fillRect l="-1280" t="-3191"/>
                </a:stretch>
              </a:blipFill>
            </p:spPr>
            <p:txBody>
              <a:bodyPr/>
              <a:lstStyle/>
              <a:p>
                <a:r>
                  <a:rPr lang="en-US">
                    <a:noFill/>
                  </a:rPr>
                  <a:t> </a:t>
                </a:r>
              </a:p>
            </p:txBody>
          </p:sp>
        </mc:Fallback>
      </mc:AlternateContent>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210125077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Institutional Costs</a:t>
            </a:r>
          </a:p>
        </p:txBody>
      </p:sp>
      <p:sp>
        <p:nvSpPr>
          <p:cNvPr id="3" name="Content Placeholder 2"/>
          <p:cNvSpPr>
            <a:spLocks noGrp="1"/>
          </p:cNvSpPr>
          <p:nvPr>
            <p:ph sz="half" idx="1"/>
          </p:nvPr>
        </p:nvSpPr>
        <p:spPr>
          <a:xfrm>
            <a:off x="838199" y="1765963"/>
            <a:ext cx="11243553" cy="1631676"/>
          </a:xfrm>
        </p:spPr>
        <p:txBody>
          <a:bodyPr>
            <a:normAutofit fontScale="70000" lnSpcReduction="20000"/>
          </a:bodyPr>
          <a:lstStyle/>
          <a:p>
            <a:r>
              <a:rPr lang="en-US" sz="3700" dirty="0"/>
              <a:t>Costs the university must pay for but can strive to minimize (except salary items)</a:t>
            </a:r>
          </a:p>
          <a:p>
            <a:r>
              <a:rPr lang="en-US" sz="3700" dirty="0"/>
              <a:t>These costs will be reviewed on an annual basis</a:t>
            </a:r>
          </a:p>
          <a:p>
            <a:endParaRPr lang="en-US" sz="3700" dirty="0"/>
          </a:p>
          <a:p>
            <a:pPr marL="0" indent="0">
              <a:buNone/>
            </a:pPr>
            <a:r>
              <a:rPr lang="en-US" sz="3700" dirty="0"/>
              <a:t>Currently Includes:</a:t>
            </a:r>
          </a:p>
          <a:p>
            <a:pPr marL="0" indent="0">
              <a:buNone/>
            </a:pPr>
            <a:endParaRPr lang="en-US" dirty="0"/>
          </a:p>
        </p:txBody>
      </p:sp>
      <p:sp>
        <p:nvSpPr>
          <p:cNvPr id="5" name="Content Placeholder 4"/>
          <p:cNvSpPr>
            <a:spLocks noGrp="1"/>
          </p:cNvSpPr>
          <p:nvPr>
            <p:ph sz="half" idx="2"/>
          </p:nvPr>
        </p:nvSpPr>
        <p:spPr>
          <a:xfrm>
            <a:off x="1180167" y="3470730"/>
            <a:ext cx="10202817" cy="2637862"/>
          </a:xfrm>
        </p:spPr>
        <p:txBody>
          <a:bodyPr numCol="3">
            <a:normAutofit fontScale="70000" lnSpcReduction="20000"/>
          </a:bodyPr>
          <a:lstStyle/>
          <a:p>
            <a:r>
              <a:rPr lang="en-US" sz="2700" dirty="0"/>
              <a:t>Insurance</a:t>
            </a:r>
          </a:p>
          <a:p>
            <a:r>
              <a:rPr lang="en-US" sz="2700" dirty="0"/>
              <a:t>Utilities</a:t>
            </a:r>
          </a:p>
          <a:p>
            <a:r>
              <a:rPr lang="en-US" sz="2700" dirty="0"/>
              <a:t>IT Software &amp; Hardware</a:t>
            </a:r>
          </a:p>
          <a:p>
            <a:r>
              <a:rPr lang="en-US" sz="2700" dirty="0"/>
              <a:t>Credit Card Processing</a:t>
            </a:r>
          </a:p>
          <a:p>
            <a:r>
              <a:rPr lang="en-US" sz="2700" dirty="0"/>
              <a:t>Bad Debt Expense</a:t>
            </a:r>
          </a:p>
          <a:p>
            <a:r>
              <a:rPr lang="en-US" sz="2700" dirty="0"/>
              <a:t>Hazardous Waste Disposal</a:t>
            </a:r>
          </a:p>
          <a:p>
            <a:r>
              <a:rPr lang="en-US" sz="2700" dirty="0"/>
              <a:t>Commencement</a:t>
            </a:r>
          </a:p>
          <a:p>
            <a:r>
              <a:rPr lang="en-US" sz="2700" dirty="0"/>
              <a:t>Foundation MOU</a:t>
            </a:r>
          </a:p>
          <a:p>
            <a:r>
              <a:rPr lang="en-US" sz="2700" dirty="0"/>
              <a:t>Legislative Audit</a:t>
            </a:r>
          </a:p>
          <a:p>
            <a:r>
              <a:rPr lang="en-US" sz="2700" dirty="0"/>
              <a:t>Litigation</a:t>
            </a:r>
          </a:p>
          <a:p>
            <a:r>
              <a:rPr lang="en-US" sz="2700" dirty="0"/>
              <a:t>Convocation</a:t>
            </a:r>
          </a:p>
          <a:p>
            <a:r>
              <a:rPr lang="en-US" sz="2700" dirty="0"/>
              <a:t>Library Acquisitions</a:t>
            </a:r>
          </a:p>
          <a:p>
            <a:r>
              <a:rPr lang="en-US" sz="2700" dirty="0"/>
              <a:t>Off Campus Rent</a:t>
            </a:r>
          </a:p>
          <a:p>
            <a:r>
              <a:rPr lang="en-US" sz="2700" dirty="0"/>
              <a:t>Overhead</a:t>
            </a:r>
          </a:p>
          <a:p>
            <a:r>
              <a:rPr lang="en-US" sz="2700" dirty="0"/>
              <a:t>Service Bureau</a:t>
            </a:r>
          </a:p>
          <a:p>
            <a:r>
              <a:rPr lang="en-US" sz="2700" dirty="0"/>
              <a:t>Warrant Writing</a:t>
            </a:r>
          </a:p>
          <a:p>
            <a:r>
              <a:rPr lang="en-US" sz="2700" dirty="0"/>
              <a:t>Institutional Memberships</a:t>
            </a:r>
          </a:p>
          <a:p>
            <a:r>
              <a:rPr lang="en-US" sz="2700" dirty="0"/>
              <a:t>University Reserves</a:t>
            </a:r>
          </a:p>
          <a:p>
            <a:endParaRPr lang="en-US" sz="2700" dirty="0"/>
          </a:p>
          <a:p>
            <a:endParaRPr lang="en-US" sz="2700" dirty="0"/>
          </a:p>
          <a:p>
            <a:r>
              <a:rPr lang="en-US" sz="2700" dirty="0"/>
              <a:t>Pay Plan Pool</a:t>
            </a:r>
          </a:p>
          <a:p>
            <a:r>
              <a:rPr lang="en-US" sz="2700" dirty="0"/>
              <a:t>Promotion/Market/Merit Pool</a:t>
            </a:r>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428508730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Strategic Pools</a:t>
            </a:r>
          </a:p>
        </p:txBody>
      </p:sp>
      <p:sp>
        <p:nvSpPr>
          <p:cNvPr id="3" name="Content Placeholder 2"/>
          <p:cNvSpPr>
            <a:spLocks noGrp="1"/>
          </p:cNvSpPr>
          <p:nvPr>
            <p:ph idx="1"/>
          </p:nvPr>
        </p:nvSpPr>
        <p:spPr/>
        <p:txBody>
          <a:bodyPr>
            <a:normAutofit/>
          </a:bodyPr>
          <a:lstStyle/>
          <a:p>
            <a:r>
              <a:rPr lang="en-US" sz="3200" dirty="0"/>
              <a:t>Purpose is to provide funding for investments that align with the strategic plan. </a:t>
            </a:r>
            <a:endParaRPr lang="en-US" sz="2800" dirty="0"/>
          </a:p>
          <a:p>
            <a:pPr lvl="1"/>
            <a:r>
              <a:rPr lang="en-US" sz="2800" dirty="0"/>
              <a:t>Long term investments to the strategic plan</a:t>
            </a:r>
          </a:p>
          <a:p>
            <a:pPr lvl="1"/>
            <a:r>
              <a:rPr lang="en-US" sz="2800" dirty="0"/>
              <a:t>Priorities recommended by Planning Council</a:t>
            </a:r>
          </a:p>
          <a:p>
            <a:pPr lvl="1"/>
            <a:r>
              <a:rPr lang="en-US" sz="2800" dirty="0"/>
              <a:t>Performance funding, Incentive pools, etc.</a:t>
            </a:r>
          </a:p>
          <a:p>
            <a:pPr marL="457200" lvl="1" indent="0">
              <a:buNone/>
            </a:pPr>
            <a:endParaRPr lang="en-US" sz="2800" dirty="0"/>
          </a:p>
          <a:p>
            <a:r>
              <a:rPr lang="en-US" sz="3200" dirty="0"/>
              <a:t>Potential options to consider:</a:t>
            </a:r>
          </a:p>
          <a:p>
            <a:pPr lvl="1"/>
            <a:r>
              <a:rPr lang="en-US" sz="2800" dirty="0"/>
              <a:t>Allocate first as a percentage of the total budget</a:t>
            </a:r>
          </a:p>
          <a:p>
            <a:pPr lvl="1"/>
            <a:r>
              <a:rPr lang="en-US" sz="2800" dirty="0"/>
              <a:t>Allocate first as a flat dollar amount</a:t>
            </a:r>
          </a:p>
          <a:p>
            <a:endParaRPr lang="en-US" sz="32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308735735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Overall Model Recommendations</a:t>
            </a:r>
          </a:p>
        </p:txBody>
      </p:sp>
      <p:sp>
        <p:nvSpPr>
          <p:cNvPr id="3" name="Content Placeholder 2"/>
          <p:cNvSpPr>
            <a:spLocks noGrp="1"/>
          </p:cNvSpPr>
          <p:nvPr>
            <p:ph idx="1"/>
          </p:nvPr>
        </p:nvSpPr>
        <p:spPr>
          <a:xfrm>
            <a:off x="838200" y="1787547"/>
            <a:ext cx="10515600" cy="4442939"/>
          </a:xfrm>
        </p:spPr>
        <p:txBody>
          <a:bodyPr>
            <a:normAutofit/>
          </a:bodyPr>
          <a:lstStyle/>
          <a:p>
            <a:pPr>
              <a:spcAft>
                <a:spcPts val="1200"/>
              </a:spcAft>
            </a:pPr>
            <a:r>
              <a:rPr lang="en-US" sz="3200" dirty="0"/>
              <a:t>Allocate to the Division Level</a:t>
            </a:r>
          </a:p>
          <a:p>
            <a:pPr>
              <a:spcAft>
                <a:spcPts val="1200"/>
              </a:spcAft>
            </a:pPr>
            <a:r>
              <a:rPr lang="en-US" sz="3200" dirty="0"/>
              <a:t>Integration of both student credit hours and majors into Instructional/Instructional Support calculation</a:t>
            </a:r>
          </a:p>
          <a:p>
            <a:pPr>
              <a:spcAft>
                <a:spcPts val="1200"/>
              </a:spcAft>
            </a:pPr>
            <a:r>
              <a:rPr lang="en-US" sz="3200" dirty="0"/>
              <a:t>Institutional Costs will be allocated before any other calculation</a:t>
            </a:r>
          </a:p>
          <a:p>
            <a:pPr>
              <a:spcAft>
                <a:spcPts val="1200"/>
              </a:spcAft>
            </a:pPr>
            <a:r>
              <a:rPr lang="en-US" sz="3200" dirty="0"/>
              <a:t>Management of expenditures are still required as a budget model cannot replace human decision-making</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87934765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Budget Process</a:t>
            </a:r>
          </a:p>
        </p:txBody>
      </p:sp>
      <p:sp>
        <p:nvSpPr>
          <p:cNvPr id="3" name="Content Placeholder 2"/>
          <p:cNvSpPr>
            <a:spLocks noGrp="1"/>
          </p:cNvSpPr>
          <p:nvPr>
            <p:ph idx="1"/>
          </p:nvPr>
        </p:nvSpPr>
        <p:spPr/>
        <p:txBody>
          <a:bodyPr/>
          <a:lstStyle/>
          <a:p>
            <a:pPr marL="228600" lvl="1">
              <a:spcBef>
                <a:spcPts val="1000"/>
              </a:spcBef>
            </a:pPr>
            <a:r>
              <a:rPr lang="en-US" sz="2800" dirty="0"/>
              <a:t>Timeline aligned with Planning process and annual priority setting</a:t>
            </a:r>
          </a:p>
          <a:p>
            <a:pPr marL="228600" lvl="1">
              <a:spcBef>
                <a:spcPts val="1000"/>
              </a:spcBef>
            </a:pPr>
            <a:r>
              <a:rPr lang="en-US" sz="2800" dirty="0"/>
              <a:t>Ready for </a:t>
            </a:r>
            <a:r>
              <a:rPr lang="en-US" sz="2800" u="sng" dirty="0"/>
              <a:t>initial</a:t>
            </a:r>
            <a:r>
              <a:rPr lang="en-US" sz="2800" dirty="0"/>
              <a:t> review by Vice Presidents around December 1</a:t>
            </a:r>
            <a:r>
              <a:rPr lang="en-US" sz="2800" baseline="30000" dirty="0"/>
              <a:t>st</a:t>
            </a:r>
            <a:endParaRPr lang="en-US" sz="2800" dirty="0"/>
          </a:p>
          <a:p>
            <a:pPr marL="228600" lvl="1">
              <a:spcBef>
                <a:spcPts val="1000"/>
              </a:spcBef>
            </a:pPr>
            <a:r>
              <a:rPr lang="en-US" sz="2800" dirty="0"/>
              <a:t>The process for budget allocations to individual colleges, units and non-academic departments will be determined by Vice Presidents</a:t>
            </a:r>
          </a:p>
          <a:p>
            <a:pPr marL="800100" lvl="2" indent="-342900">
              <a:spcBef>
                <a:spcPts val="1000"/>
              </a:spcBef>
            </a:pPr>
            <a:r>
              <a:rPr lang="en-US" sz="2400" dirty="0"/>
              <a:t>Results of model are a “Benchmarked” budget and are intended to move the university in the right direction</a:t>
            </a:r>
          </a:p>
          <a:p>
            <a:pPr marL="800100" lvl="2" indent="-342900">
              <a:spcBef>
                <a:spcPts val="1000"/>
              </a:spcBef>
            </a:pPr>
            <a:r>
              <a:rPr lang="en-US" sz="2400" dirty="0"/>
              <a:t>Changes will require a phased-in approach </a:t>
            </a:r>
          </a:p>
          <a:p>
            <a:pPr marL="800100" lvl="2" indent="-342900">
              <a:spcBef>
                <a:spcPts val="1000"/>
              </a:spcBef>
            </a:pPr>
            <a:r>
              <a:rPr lang="en-US" sz="2400" dirty="0"/>
              <a:t>Accreditation requirements need to be considered</a:t>
            </a:r>
          </a:p>
          <a:p>
            <a:pPr marL="800100" lvl="2" indent="-342900">
              <a:spcBef>
                <a:spcPts val="1000"/>
              </a:spcBef>
              <a:buFont typeface="Courier New" panose="02070309020205020404" pitchFamily="49" charset="0"/>
              <a:buChar char="o"/>
            </a:pPr>
            <a:endParaRPr lang="en-US" sz="2400" dirty="0"/>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163942935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2628"/>
            <a:ext cx="10515600" cy="1325563"/>
          </a:xfrm>
        </p:spPr>
        <p:txBody>
          <a:bodyPr/>
          <a:lstStyle/>
          <a:p>
            <a:pPr algn="ctr"/>
            <a:r>
              <a:rPr lang="en-US" b="1" dirty="0">
                <a:latin typeface="+mn-lt"/>
              </a:rPr>
              <a:t>Questions?</a:t>
            </a:r>
          </a:p>
        </p:txBody>
      </p:sp>
      <p:sp>
        <p:nvSpPr>
          <p:cNvPr id="4" name="Content Placeholder 3"/>
          <p:cNvSpPr>
            <a:spLocks noGrp="1"/>
          </p:cNvSpPr>
          <p:nvPr>
            <p:ph idx="1"/>
          </p:nvPr>
        </p:nvSpPr>
        <p:spPr>
          <a:xfrm>
            <a:off x="897734" y="4545898"/>
            <a:ext cx="10515600" cy="1035796"/>
          </a:xfrm>
        </p:spPr>
        <p:txBody>
          <a:bodyPr>
            <a:noAutofit/>
          </a:bodyPr>
          <a:lstStyle/>
          <a:p>
            <a:pPr marL="0" indent="0" algn="ctr">
              <a:buNone/>
            </a:pPr>
            <a:r>
              <a:rPr lang="en-US" i="1" dirty="0"/>
              <a:t>If you have additional questions or suggestions after today’s meeting, please contact Kathy Attebury at attebury@montana.edu or ext. 4391.</a:t>
            </a:r>
          </a:p>
        </p:txBody>
      </p:sp>
    </p:spTree>
    <p:extLst>
      <p:ext uri="{BB962C8B-B14F-4D97-AF65-F5344CB8AC3E}">
        <p14:creationId xmlns:p14="http://schemas.microsoft.com/office/powerpoint/2010/main" val="26635459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Introduction &amp; Overview</a:t>
            </a:r>
          </a:p>
        </p:txBody>
      </p:sp>
      <p:sp>
        <p:nvSpPr>
          <p:cNvPr id="3" name="Content Placeholder 2"/>
          <p:cNvSpPr>
            <a:spLocks noGrp="1"/>
          </p:cNvSpPr>
          <p:nvPr>
            <p:ph idx="1"/>
          </p:nvPr>
        </p:nvSpPr>
        <p:spPr>
          <a:xfrm>
            <a:off x="796692" y="1551787"/>
            <a:ext cx="11002348" cy="4797753"/>
          </a:xfrm>
        </p:spPr>
        <p:txBody>
          <a:bodyPr>
            <a:noAutofit/>
          </a:bodyPr>
          <a:lstStyle/>
          <a:p>
            <a:r>
              <a:rPr lang="en-US" sz="3200" dirty="0"/>
              <a:t>Current Budget Model</a:t>
            </a:r>
          </a:p>
          <a:p>
            <a:pPr marL="684213" lvl="2" indent="-222250"/>
            <a:r>
              <a:rPr lang="en-US" sz="2800" dirty="0"/>
              <a:t>History and Mystery</a:t>
            </a:r>
          </a:p>
          <a:p>
            <a:pPr marL="684213" lvl="2" indent="-222250"/>
            <a:r>
              <a:rPr lang="en-US" sz="2800" dirty="0"/>
              <a:t>Total Revenues = State Appropriation + Tuition &amp; Fee Revenues</a:t>
            </a:r>
          </a:p>
          <a:p>
            <a:pPr marL="684213" lvl="2" indent="-222250"/>
            <a:r>
              <a:rPr lang="en-US" sz="2800" dirty="0"/>
              <a:t>Expenditure Budgets:  Base Plus (or minus) </a:t>
            </a:r>
          </a:p>
          <a:p>
            <a:pPr marL="1598613" lvl="4" indent="-222250"/>
            <a:r>
              <a:rPr lang="en-US" sz="2600" dirty="0"/>
              <a:t>Last year +/- change in revenues</a:t>
            </a:r>
            <a:endParaRPr lang="en-US" sz="3000" dirty="0"/>
          </a:p>
          <a:p>
            <a:endParaRPr lang="en-US" sz="400" dirty="0"/>
          </a:p>
          <a:p>
            <a:r>
              <a:rPr lang="en-US" sz="3000" dirty="0"/>
              <a:t>Update MSU Budget Process Working group has developed a proposed model </a:t>
            </a:r>
          </a:p>
          <a:p>
            <a:endParaRPr lang="en-US" sz="400" dirty="0"/>
          </a:p>
          <a:p>
            <a:r>
              <a:rPr lang="en-US" sz="3000" dirty="0"/>
              <a:t>Campus feedback is important in moving the process forward</a:t>
            </a:r>
          </a:p>
          <a:p>
            <a:endParaRPr lang="en-US" sz="400" dirty="0"/>
          </a:p>
          <a:p>
            <a:r>
              <a:rPr lang="en-US" sz="3000" dirty="0"/>
              <a:t>Goal is to implement new model for FY17</a:t>
            </a:r>
          </a:p>
          <a:p>
            <a:endParaRPr lang="en-US" sz="3200" dirty="0"/>
          </a:p>
          <a:p>
            <a:endParaRPr lang="en-US" sz="32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298415121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People Involved</a:t>
            </a:r>
          </a:p>
        </p:txBody>
      </p:sp>
      <p:sp>
        <p:nvSpPr>
          <p:cNvPr id="3" name="Content Placeholder 2"/>
          <p:cNvSpPr>
            <a:spLocks noGrp="1"/>
          </p:cNvSpPr>
          <p:nvPr>
            <p:ph idx="1"/>
          </p:nvPr>
        </p:nvSpPr>
        <p:spPr>
          <a:xfrm>
            <a:off x="734249" y="1825625"/>
            <a:ext cx="11106298" cy="4351338"/>
          </a:xfrm>
        </p:spPr>
        <p:txBody>
          <a:bodyPr>
            <a:normAutofit/>
          </a:bodyPr>
          <a:lstStyle/>
          <a:p>
            <a:r>
              <a:rPr lang="en-US" sz="3200" dirty="0"/>
              <a:t>Update MSU Budget Process Working Group</a:t>
            </a:r>
          </a:p>
          <a:p>
            <a:pPr lvl="1"/>
            <a:r>
              <a:rPr lang="en-US" sz="2800" dirty="0"/>
              <a:t>Nancy Cornwell</a:t>
            </a:r>
            <a:r>
              <a:rPr lang="en-US" dirty="0"/>
              <a:t>, Director of Special Projects in University Communications</a:t>
            </a:r>
          </a:p>
          <a:p>
            <a:pPr lvl="1"/>
            <a:r>
              <a:rPr lang="en-US" sz="2800" dirty="0"/>
              <a:t>Chris Fastnow</a:t>
            </a:r>
            <a:r>
              <a:rPr lang="en-US" dirty="0"/>
              <a:t>, Director of Planning &amp; Analysis</a:t>
            </a:r>
          </a:p>
          <a:p>
            <a:pPr lvl="1"/>
            <a:r>
              <a:rPr lang="en-US" sz="2800" dirty="0"/>
              <a:t>Jeff Heys</a:t>
            </a:r>
            <a:r>
              <a:rPr lang="en-US" dirty="0"/>
              <a:t>, Department Head in Chemical &amp; Biological Engineering</a:t>
            </a:r>
          </a:p>
          <a:p>
            <a:pPr lvl="1"/>
            <a:r>
              <a:rPr lang="en-US" sz="2800" dirty="0"/>
              <a:t>Terry Leist</a:t>
            </a:r>
            <a:r>
              <a:rPr lang="en-US" dirty="0"/>
              <a:t>, Vice President of Administration &amp; Finance</a:t>
            </a:r>
          </a:p>
          <a:p>
            <a:pPr lvl="1"/>
            <a:r>
              <a:rPr lang="en-US" sz="2800" dirty="0"/>
              <a:t>Doralyn Rossmann</a:t>
            </a:r>
            <a:r>
              <a:rPr lang="en-US" dirty="0"/>
              <a:t>, Assoc. Professor in Library &amp; Faculty Senate Representative</a:t>
            </a:r>
          </a:p>
          <a:p>
            <a:pPr lvl="1"/>
            <a:r>
              <a:rPr lang="en-US" sz="2800" dirty="0"/>
              <a:t>Leslie Schmidt</a:t>
            </a:r>
            <a:r>
              <a:rPr lang="en-US" dirty="0"/>
              <a:t>, Assistant Vice President for Research</a:t>
            </a:r>
          </a:p>
          <a:p>
            <a:pPr marL="457200" lvl="1" indent="0">
              <a:buNone/>
            </a:pPr>
            <a:endParaRPr lang="en-US" dirty="0"/>
          </a:p>
          <a:p>
            <a:r>
              <a:rPr lang="en-US" dirty="0"/>
              <a:t>Budget Office – Project support and research</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347955228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mn-lt"/>
              </a:rPr>
              <a:t>Review and Input Received From: </a:t>
            </a:r>
          </a:p>
        </p:txBody>
      </p:sp>
      <p:sp>
        <p:nvSpPr>
          <p:cNvPr id="3" name="Content Placeholder 2"/>
          <p:cNvSpPr>
            <a:spLocks noGrp="1"/>
          </p:cNvSpPr>
          <p:nvPr>
            <p:ph idx="1"/>
          </p:nvPr>
        </p:nvSpPr>
        <p:spPr>
          <a:xfrm>
            <a:off x="838199" y="1685680"/>
            <a:ext cx="11002348" cy="4167803"/>
          </a:xfrm>
        </p:spPr>
        <p:txBody>
          <a:bodyPr>
            <a:normAutofit/>
          </a:bodyPr>
          <a:lstStyle/>
          <a:p>
            <a:pPr>
              <a:spcAft>
                <a:spcPts val="1200"/>
              </a:spcAft>
            </a:pPr>
            <a:r>
              <a:rPr lang="en-US" sz="3200" dirty="0"/>
              <a:t>Budget Council – August 18</a:t>
            </a:r>
            <a:r>
              <a:rPr lang="en-US" sz="3200" baseline="30000" dirty="0"/>
              <a:t>th</a:t>
            </a:r>
            <a:r>
              <a:rPr lang="en-US" sz="3200" dirty="0"/>
              <a:t> and October 23</a:t>
            </a:r>
            <a:r>
              <a:rPr lang="en-US" sz="3200" baseline="30000" dirty="0"/>
              <a:t>rd</a:t>
            </a:r>
            <a:r>
              <a:rPr lang="en-US" sz="3200" dirty="0"/>
              <a:t> </a:t>
            </a:r>
          </a:p>
          <a:p>
            <a:pPr>
              <a:spcAft>
                <a:spcPts val="1200"/>
              </a:spcAft>
            </a:pPr>
            <a:r>
              <a:rPr lang="en-US" sz="3200" dirty="0"/>
              <a:t>Dean’s Council – September 8</a:t>
            </a:r>
            <a:r>
              <a:rPr lang="en-US" sz="3200" baseline="30000" dirty="0"/>
              <a:t>th</a:t>
            </a:r>
            <a:endParaRPr lang="en-US" sz="3200" dirty="0"/>
          </a:p>
          <a:p>
            <a:pPr>
              <a:spcAft>
                <a:spcPts val="1200"/>
              </a:spcAft>
            </a:pPr>
            <a:r>
              <a:rPr lang="en-US" sz="3200" dirty="0"/>
              <a:t>President’s Executive Council – September 29</a:t>
            </a:r>
            <a:r>
              <a:rPr lang="en-US" sz="3200" baseline="30000" dirty="0"/>
              <a:t>th</a:t>
            </a:r>
            <a:endParaRPr lang="en-US" sz="3200" dirty="0"/>
          </a:p>
          <a:p>
            <a:pPr>
              <a:spcAft>
                <a:spcPts val="1200"/>
              </a:spcAft>
            </a:pPr>
            <a:r>
              <a:rPr lang="en-US" sz="3200" dirty="0"/>
              <a:t>Faculty Leadership – October 14</a:t>
            </a:r>
            <a:r>
              <a:rPr lang="en-US" sz="3200" baseline="30000" dirty="0"/>
              <a:t>th</a:t>
            </a:r>
            <a:r>
              <a:rPr lang="en-US" sz="3200" dirty="0"/>
              <a:t> </a:t>
            </a:r>
          </a:p>
          <a:p>
            <a:endParaRPr lang="en-US" sz="1050" dirty="0"/>
          </a:p>
          <a:p>
            <a:pPr>
              <a:spcAft>
                <a:spcPts val="1200"/>
              </a:spcAft>
            </a:pPr>
            <a:r>
              <a:rPr lang="en-US" sz="3000" dirty="0"/>
              <a:t>Upcoming: Planning Council ; Faculty Senate</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136936765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Desired Outcomes</a:t>
            </a:r>
          </a:p>
        </p:txBody>
      </p:sp>
      <p:sp>
        <p:nvSpPr>
          <p:cNvPr id="3" name="Content Placeholder 2"/>
          <p:cNvSpPr>
            <a:spLocks noGrp="1"/>
          </p:cNvSpPr>
          <p:nvPr>
            <p:ph idx="1"/>
          </p:nvPr>
        </p:nvSpPr>
        <p:spPr>
          <a:xfrm>
            <a:off x="838200" y="1515648"/>
            <a:ext cx="10515600" cy="4944145"/>
          </a:xfrm>
        </p:spPr>
        <p:txBody>
          <a:bodyPr>
            <a:normAutofit/>
          </a:bodyPr>
          <a:lstStyle/>
          <a:p>
            <a:pPr lvl="0"/>
            <a:r>
              <a:rPr lang="en-US" sz="3200" dirty="0"/>
              <a:t>Provide resources for strategic priorities</a:t>
            </a:r>
          </a:p>
          <a:p>
            <a:pPr lvl="0"/>
            <a:r>
              <a:rPr lang="en-US" sz="3200" dirty="0"/>
              <a:t>Provide transparency</a:t>
            </a:r>
          </a:p>
          <a:p>
            <a:pPr lvl="0"/>
            <a:r>
              <a:rPr lang="en-US" sz="3200" dirty="0"/>
              <a:t>Provide incentives to reward progress toward MSU’s strategic priorities</a:t>
            </a:r>
          </a:p>
          <a:p>
            <a:pPr lvl="0"/>
            <a:r>
              <a:rPr lang="en-US" sz="3200" dirty="0"/>
              <a:t>Be dynamic, flexible and predictable</a:t>
            </a:r>
          </a:p>
          <a:p>
            <a:pPr lvl="0"/>
            <a:r>
              <a:rPr lang="en-US" sz="3200" dirty="0"/>
              <a:t>Provide adequate time for planning</a:t>
            </a:r>
          </a:p>
          <a:p>
            <a:pPr lvl="0"/>
            <a:r>
              <a:rPr lang="en-US" sz="3200" dirty="0"/>
              <a:t>Respond to change</a:t>
            </a:r>
          </a:p>
          <a:p>
            <a:pPr lvl="0"/>
            <a:r>
              <a:rPr lang="en-US" sz="3200" dirty="0"/>
              <a:t>Enable effective decision-making at the appropriate organizational levels</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97296237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Total Allocation – 6 Buckets</a:t>
            </a:r>
          </a:p>
        </p:txBody>
      </p:sp>
      <p:sp>
        <p:nvSpPr>
          <p:cNvPr id="3" name="Content Placeholder 2"/>
          <p:cNvSpPr>
            <a:spLocks noGrp="1"/>
          </p:cNvSpPr>
          <p:nvPr>
            <p:ph idx="1"/>
          </p:nvPr>
        </p:nvSpPr>
        <p:spPr>
          <a:xfrm>
            <a:off x="838201" y="2169657"/>
            <a:ext cx="10515600" cy="3008925"/>
          </a:xfrm>
        </p:spPr>
        <p:txBody>
          <a:bodyPr>
            <a:normAutofit/>
          </a:bodyPr>
          <a:lstStyle/>
          <a:p>
            <a:pPr marL="0" indent="0">
              <a:buNone/>
            </a:pPr>
            <a:endParaRPr lang="en-US" dirty="0"/>
          </a:p>
          <a:p>
            <a:endParaRPr lang="en-US" dirty="0"/>
          </a:p>
          <a:p>
            <a:endParaRPr lang="en-US" dirty="0"/>
          </a:p>
          <a:p>
            <a:endParaRPr lang="en-US" dirty="0"/>
          </a:p>
          <a:p>
            <a:endParaRPr lang="en-US" dirty="0"/>
          </a:p>
          <a:p>
            <a:pPr marL="0" indent="0">
              <a:buNone/>
            </a:pPr>
            <a:endParaRPr lang="en-US" sz="1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1" y="2186980"/>
            <a:ext cx="1569126" cy="210312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12848" y="2205871"/>
            <a:ext cx="1569126" cy="210312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84675" y="2186980"/>
            <a:ext cx="1569126" cy="210312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4113" y="2205871"/>
            <a:ext cx="1569126" cy="210312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8761" y="2205871"/>
            <a:ext cx="1569126" cy="2103120"/>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10027" y="2205871"/>
            <a:ext cx="1569126" cy="2103120"/>
          </a:xfrm>
          <a:prstGeom prst="rect">
            <a:avLst/>
          </a:prstGeom>
        </p:spPr>
      </p:pic>
      <p:sp>
        <p:nvSpPr>
          <p:cNvPr id="5" name="TextBox 4"/>
          <p:cNvSpPr txBox="1"/>
          <p:nvPr/>
        </p:nvSpPr>
        <p:spPr>
          <a:xfrm>
            <a:off x="1051264" y="3229259"/>
            <a:ext cx="1143000" cy="615553"/>
          </a:xfrm>
          <a:prstGeom prst="rect">
            <a:avLst/>
          </a:prstGeom>
          <a:noFill/>
        </p:spPr>
        <p:txBody>
          <a:bodyPr wrap="square" rtlCol="0">
            <a:spAutoFit/>
          </a:bodyPr>
          <a:lstStyle/>
          <a:p>
            <a:pPr algn="ctr"/>
            <a:r>
              <a:rPr lang="en-US" sz="1600" b="1" dirty="0"/>
              <a:t>Academic</a:t>
            </a:r>
            <a:r>
              <a:rPr lang="en-US" b="1" dirty="0"/>
              <a:t> </a:t>
            </a:r>
            <a:r>
              <a:rPr lang="en-US" sz="1600" b="1" dirty="0"/>
              <a:t>Affairs</a:t>
            </a:r>
            <a:endParaRPr lang="en-US" b="1" dirty="0"/>
          </a:p>
        </p:txBody>
      </p:sp>
      <p:sp>
        <p:nvSpPr>
          <p:cNvPr id="13" name="TextBox 12"/>
          <p:cNvSpPr txBox="1"/>
          <p:nvPr/>
        </p:nvSpPr>
        <p:spPr>
          <a:xfrm>
            <a:off x="2678025" y="3380022"/>
            <a:ext cx="1438772" cy="338554"/>
          </a:xfrm>
          <a:prstGeom prst="rect">
            <a:avLst/>
          </a:prstGeom>
          <a:noFill/>
        </p:spPr>
        <p:txBody>
          <a:bodyPr wrap="square" rtlCol="0">
            <a:spAutoFit/>
          </a:bodyPr>
          <a:lstStyle/>
          <a:p>
            <a:pPr algn="ctr"/>
            <a:r>
              <a:rPr lang="en-US" sz="1600" b="1" dirty="0"/>
              <a:t>Administrative</a:t>
            </a:r>
          </a:p>
        </p:txBody>
      </p:sp>
      <p:sp>
        <p:nvSpPr>
          <p:cNvPr id="14" name="TextBox 13"/>
          <p:cNvSpPr txBox="1"/>
          <p:nvPr/>
        </p:nvSpPr>
        <p:spPr>
          <a:xfrm>
            <a:off x="4637176" y="3386714"/>
            <a:ext cx="1143000" cy="338554"/>
          </a:xfrm>
          <a:prstGeom prst="rect">
            <a:avLst/>
          </a:prstGeom>
          <a:noFill/>
        </p:spPr>
        <p:txBody>
          <a:bodyPr wrap="square" rtlCol="0">
            <a:spAutoFit/>
          </a:bodyPr>
          <a:lstStyle/>
          <a:p>
            <a:pPr algn="ctr"/>
            <a:r>
              <a:rPr lang="en-US" sz="1600" b="1" dirty="0"/>
              <a:t>Facilities</a:t>
            </a:r>
            <a:endParaRPr lang="en-US" b="1" dirty="0"/>
          </a:p>
        </p:txBody>
      </p:sp>
      <p:sp>
        <p:nvSpPr>
          <p:cNvPr id="15" name="TextBox 14"/>
          <p:cNvSpPr txBox="1"/>
          <p:nvPr/>
        </p:nvSpPr>
        <p:spPr>
          <a:xfrm>
            <a:off x="6375988" y="3223056"/>
            <a:ext cx="1214669" cy="584775"/>
          </a:xfrm>
          <a:prstGeom prst="rect">
            <a:avLst/>
          </a:prstGeom>
          <a:noFill/>
        </p:spPr>
        <p:txBody>
          <a:bodyPr wrap="square" rtlCol="0">
            <a:spAutoFit/>
          </a:bodyPr>
          <a:lstStyle/>
          <a:p>
            <a:pPr algn="ctr"/>
            <a:r>
              <a:rPr lang="en-US" sz="1600" b="1" dirty="0"/>
              <a:t>Institutional Costs</a:t>
            </a:r>
          </a:p>
        </p:txBody>
      </p:sp>
      <p:sp>
        <p:nvSpPr>
          <p:cNvPr id="16" name="TextBox 15"/>
          <p:cNvSpPr txBox="1"/>
          <p:nvPr/>
        </p:nvSpPr>
        <p:spPr>
          <a:xfrm>
            <a:off x="8223090" y="3263603"/>
            <a:ext cx="1143000" cy="584775"/>
          </a:xfrm>
          <a:prstGeom prst="rect">
            <a:avLst/>
          </a:prstGeom>
          <a:noFill/>
        </p:spPr>
        <p:txBody>
          <a:bodyPr wrap="square" rtlCol="0">
            <a:spAutoFit/>
          </a:bodyPr>
          <a:lstStyle/>
          <a:p>
            <a:pPr algn="ctr"/>
            <a:r>
              <a:rPr lang="en-US" sz="1600" b="1" dirty="0"/>
              <a:t>Strategic Pools</a:t>
            </a:r>
          </a:p>
        </p:txBody>
      </p:sp>
      <p:sp>
        <p:nvSpPr>
          <p:cNvPr id="17" name="TextBox 16"/>
          <p:cNvSpPr txBox="1"/>
          <p:nvPr/>
        </p:nvSpPr>
        <p:spPr>
          <a:xfrm>
            <a:off x="9997738" y="3127597"/>
            <a:ext cx="1143000" cy="830997"/>
          </a:xfrm>
          <a:prstGeom prst="rect">
            <a:avLst/>
          </a:prstGeom>
          <a:noFill/>
        </p:spPr>
        <p:txBody>
          <a:bodyPr wrap="square" rtlCol="0">
            <a:spAutoFit/>
          </a:bodyPr>
          <a:lstStyle/>
          <a:p>
            <a:pPr algn="ctr"/>
            <a:r>
              <a:rPr lang="en-US" sz="1600" b="1" dirty="0"/>
              <a:t>Units Outside Model</a:t>
            </a:r>
          </a:p>
        </p:txBody>
      </p:sp>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350262335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Units Outside of the Model</a:t>
            </a:r>
          </a:p>
        </p:txBody>
      </p:sp>
      <p:sp>
        <p:nvSpPr>
          <p:cNvPr id="3" name="Content Placeholder 2"/>
          <p:cNvSpPr>
            <a:spLocks noGrp="1"/>
          </p:cNvSpPr>
          <p:nvPr>
            <p:ph idx="1"/>
          </p:nvPr>
        </p:nvSpPr>
        <p:spPr>
          <a:xfrm>
            <a:off x="758822" y="1587516"/>
            <a:ext cx="10515600" cy="4603285"/>
          </a:xfrm>
        </p:spPr>
        <p:txBody>
          <a:bodyPr>
            <a:noAutofit/>
          </a:bodyPr>
          <a:lstStyle/>
          <a:p>
            <a:r>
              <a:rPr lang="en-US" sz="3600" dirty="0"/>
              <a:t>Includes:</a:t>
            </a:r>
          </a:p>
          <a:p>
            <a:pPr lvl="1"/>
            <a:r>
              <a:rPr lang="en-US" sz="3200" dirty="0"/>
              <a:t>Gallatin College</a:t>
            </a:r>
          </a:p>
          <a:p>
            <a:pPr lvl="1"/>
            <a:r>
              <a:rPr lang="en-US" sz="3200" dirty="0"/>
              <a:t>Summer Session</a:t>
            </a:r>
          </a:p>
          <a:p>
            <a:pPr lvl="1"/>
            <a:r>
              <a:rPr lang="en-US" sz="3200" dirty="0"/>
              <a:t>Extended University-only in FY17</a:t>
            </a:r>
          </a:p>
          <a:p>
            <a:pPr lvl="1"/>
            <a:r>
              <a:rPr lang="en-US" sz="3200" dirty="0"/>
              <a:t>PBS Legislative Appropriation</a:t>
            </a:r>
          </a:p>
          <a:p>
            <a:pPr lvl="1"/>
            <a:r>
              <a:rPr lang="en-US" sz="3200" dirty="0"/>
              <a:t>Vet Med Legislative Appropriation</a:t>
            </a:r>
          </a:p>
          <a:p>
            <a:pPr lvl="1"/>
            <a:r>
              <a:rPr lang="en-US" sz="3200" dirty="0"/>
              <a:t>WWAMI Legislative Appropriation</a:t>
            </a:r>
          </a:p>
          <a:p>
            <a:pPr lvl="1"/>
            <a:r>
              <a:rPr lang="en-US" sz="3200" dirty="0"/>
              <a:t>Benefit Pools</a:t>
            </a:r>
          </a:p>
          <a:p>
            <a:pPr lvl="1"/>
            <a:r>
              <a:rPr lang="en-US" sz="3200" dirty="0"/>
              <a:t>Tuition Waivers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368095758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Formula Matrix</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8149918"/>
              </p:ext>
            </p:extLst>
          </p:nvPr>
        </p:nvGraphicFramePr>
        <p:xfrm>
          <a:off x="877891" y="1744143"/>
          <a:ext cx="10515600" cy="3977640"/>
        </p:xfrm>
        <a:graphic>
          <a:graphicData uri="http://schemas.openxmlformats.org/drawingml/2006/table">
            <a:tbl>
              <a:tblPr firstRow="1">
                <a:tableStyleId>{F5AB1C69-6EDB-4FF4-983F-18BD219EF322}</a:tableStyleId>
              </a:tblPr>
              <a:tblGrid>
                <a:gridCol w="2356774">
                  <a:extLst>
                    <a:ext uri="{9D8B030D-6E8A-4147-A177-3AD203B41FA5}">
                      <a16:colId xmlns:a16="http://schemas.microsoft.com/office/drawing/2014/main" val="20000"/>
                    </a:ext>
                  </a:extLst>
                </a:gridCol>
                <a:gridCol w="1981147">
                  <a:extLst>
                    <a:ext uri="{9D8B030D-6E8A-4147-A177-3AD203B41FA5}">
                      <a16:colId xmlns:a16="http://schemas.microsoft.com/office/drawing/2014/main" val="20001"/>
                    </a:ext>
                  </a:extLst>
                </a:gridCol>
                <a:gridCol w="1971439">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endParaRPr lang="en-US" dirty="0"/>
                    </a:p>
                  </a:txBody>
                  <a:tcPr>
                    <a:solidFill>
                      <a:schemeClr val="accent3">
                        <a:lumMod val="75000"/>
                      </a:schemeClr>
                    </a:solidFill>
                  </a:tcPr>
                </a:tc>
                <a:tc>
                  <a:txBody>
                    <a:bodyPr/>
                    <a:lstStyle/>
                    <a:p>
                      <a:pPr algn="ctr"/>
                      <a:r>
                        <a:rPr lang="en-US" dirty="0"/>
                        <a:t>Instructional/</a:t>
                      </a:r>
                      <a:r>
                        <a:rPr lang="en-US" dirty="0" err="1"/>
                        <a:t>Instr</a:t>
                      </a:r>
                      <a:r>
                        <a:rPr lang="en-US" baseline="0" dirty="0"/>
                        <a:t> Support Formula</a:t>
                      </a:r>
                      <a:endParaRPr lang="en-US" dirty="0"/>
                    </a:p>
                  </a:txBody>
                  <a:tcPr>
                    <a:solidFill>
                      <a:schemeClr val="accent3">
                        <a:lumMod val="75000"/>
                      </a:schemeClr>
                    </a:solidFill>
                  </a:tcPr>
                </a:tc>
                <a:tc>
                  <a:txBody>
                    <a:bodyPr/>
                    <a:lstStyle/>
                    <a:p>
                      <a:pPr algn="ctr"/>
                      <a:r>
                        <a:rPr lang="en-US" dirty="0"/>
                        <a:t>Administrative Formula</a:t>
                      </a:r>
                    </a:p>
                  </a:txBody>
                  <a:tcPr>
                    <a:solidFill>
                      <a:schemeClr val="accent3">
                        <a:lumMod val="75000"/>
                      </a:schemeClr>
                    </a:solidFill>
                  </a:tcPr>
                </a:tc>
                <a:tc>
                  <a:txBody>
                    <a:bodyPr/>
                    <a:lstStyle/>
                    <a:p>
                      <a:pPr algn="ctr"/>
                      <a:r>
                        <a:rPr lang="en-US" dirty="0"/>
                        <a:t>Admin Student Support Formula</a:t>
                      </a:r>
                    </a:p>
                  </a:txBody>
                  <a:tcPr>
                    <a:solidFill>
                      <a:schemeClr val="accent3">
                        <a:lumMod val="75000"/>
                      </a:schemeClr>
                    </a:solidFill>
                  </a:tcPr>
                </a:tc>
                <a:tc>
                  <a:txBody>
                    <a:bodyPr/>
                    <a:lstStyle/>
                    <a:p>
                      <a:pPr algn="ctr"/>
                      <a:r>
                        <a:rPr lang="en-US" dirty="0"/>
                        <a:t>Facilities Formula</a:t>
                      </a:r>
                    </a:p>
                  </a:txBody>
                  <a:tcPr>
                    <a:solidFill>
                      <a:schemeClr val="accent3">
                        <a:lumMod val="75000"/>
                      </a:schemeClr>
                    </a:solidFill>
                  </a:tcPr>
                </a:tc>
                <a:extLst>
                  <a:ext uri="{0D108BD9-81ED-4DB2-BD59-A6C34878D82A}">
                    <a16:rowId xmlns:a16="http://schemas.microsoft.com/office/drawing/2014/main" val="10000"/>
                  </a:ext>
                </a:extLst>
              </a:tr>
              <a:tr h="370840">
                <a:tc>
                  <a:txBody>
                    <a:bodyPr/>
                    <a:lstStyle/>
                    <a:p>
                      <a:r>
                        <a:rPr lang="en-US" b="1" dirty="0"/>
                        <a:t>Academic</a:t>
                      </a:r>
                      <a:r>
                        <a:rPr lang="en-US" b="1" baseline="0" dirty="0"/>
                        <a:t> Affairs (AA)</a:t>
                      </a:r>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endParaRPr lang="en-US"/>
                    </a:p>
                  </a:txBody>
                  <a:tcPr>
                    <a:solidFill>
                      <a:schemeClr val="bg1">
                        <a:lumMod val="85000"/>
                      </a:schemeClr>
                    </a:solidFill>
                  </a:tcPr>
                </a:tc>
                <a:tc>
                  <a:txBody>
                    <a:bodyPr/>
                    <a:lstStyle/>
                    <a:p>
                      <a:pPr algn="ctr"/>
                      <a:endParaRPr lang="en-US"/>
                    </a:p>
                  </a:txBody>
                  <a:tcPr>
                    <a:solidFill>
                      <a:schemeClr val="bg1">
                        <a:lumMod val="85000"/>
                      </a:schemeClr>
                    </a:solidFill>
                  </a:tcPr>
                </a:tc>
                <a:extLst>
                  <a:ext uri="{0D108BD9-81ED-4DB2-BD59-A6C34878D82A}">
                    <a16:rowId xmlns:a16="http://schemas.microsoft.com/office/drawing/2014/main" val="10001"/>
                  </a:ext>
                </a:extLst>
              </a:tr>
              <a:tr h="370840">
                <a:tc>
                  <a:txBody>
                    <a:bodyPr/>
                    <a:lstStyle/>
                    <a:p>
                      <a:r>
                        <a:rPr lang="en-US" dirty="0"/>
                        <a:t>     Colleges w/ Majors</a:t>
                      </a:r>
                    </a:p>
                  </a:txBody>
                  <a:tcPr>
                    <a:solidFill>
                      <a:schemeClr val="bg1">
                        <a:lumMod val="85000"/>
                      </a:schemeClr>
                    </a:solidFill>
                  </a:tcPr>
                </a:tc>
                <a:tc>
                  <a:txBody>
                    <a:bodyPr/>
                    <a:lstStyle/>
                    <a:p>
                      <a:pPr algn="ctr"/>
                      <a:r>
                        <a:rPr lang="en-US" dirty="0"/>
                        <a:t>X</a:t>
                      </a:r>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endParaRPr lang="en-US" dirty="0"/>
                    </a:p>
                  </a:txBody>
                  <a:tcPr>
                    <a:solidFill>
                      <a:schemeClr val="bg1">
                        <a:lumMod val="85000"/>
                      </a:schemeClr>
                    </a:solidFill>
                  </a:tcPr>
                </a:tc>
                <a:extLst>
                  <a:ext uri="{0D108BD9-81ED-4DB2-BD59-A6C34878D82A}">
                    <a16:rowId xmlns:a16="http://schemas.microsoft.com/office/drawing/2014/main" val="10002"/>
                  </a:ext>
                </a:extLst>
              </a:tr>
              <a:tr h="370840">
                <a:tc>
                  <a:txBody>
                    <a:bodyPr/>
                    <a:lstStyle/>
                    <a:p>
                      <a:r>
                        <a:rPr lang="en-US" dirty="0"/>
                        <a:t>     Other AA Units</a:t>
                      </a:r>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r>
                        <a:rPr lang="en-US" dirty="0"/>
                        <a:t>X</a:t>
                      </a:r>
                    </a:p>
                  </a:txBody>
                  <a:tcPr>
                    <a:solidFill>
                      <a:schemeClr val="bg1">
                        <a:lumMod val="85000"/>
                      </a:schemeClr>
                    </a:solidFill>
                  </a:tcPr>
                </a:tc>
                <a:tc>
                  <a:txBody>
                    <a:bodyPr/>
                    <a:lstStyle/>
                    <a:p>
                      <a:pPr algn="ctr"/>
                      <a:r>
                        <a:rPr lang="en-US" dirty="0"/>
                        <a:t>X</a:t>
                      </a:r>
                    </a:p>
                  </a:txBody>
                  <a:tcPr>
                    <a:solidFill>
                      <a:schemeClr val="bg1">
                        <a:lumMod val="85000"/>
                      </a:schemeClr>
                    </a:solidFill>
                  </a:tcPr>
                </a:tc>
                <a:tc>
                  <a:txBody>
                    <a:bodyPr/>
                    <a:lstStyle/>
                    <a:p>
                      <a:pPr algn="ctr"/>
                      <a:endParaRPr lang="en-US" dirty="0"/>
                    </a:p>
                  </a:txBody>
                  <a:tcPr>
                    <a:solidFill>
                      <a:schemeClr val="bg1">
                        <a:lumMod val="85000"/>
                      </a:schemeClr>
                    </a:solidFill>
                  </a:tcPr>
                </a:tc>
                <a:extLst>
                  <a:ext uri="{0D108BD9-81ED-4DB2-BD59-A6C34878D82A}">
                    <a16:rowId xmlns:a16="http://schemas.microsoft.com/office/drawing/2014/main" val="10003"/>
                  </a:ext>
                </a:extLst>
              </a:tr>
              <a:tr h="370840">
                <a:tc>
                  <a:txBody>
                    <a:bodyPr/>
                    <a:lstStyle/>
                    <a:p>
                      <a:r>
                        <a:rPr lang="en-US" b="1" dirty="0"/>
                        <a:t>Administrative</a:t>
                      </a:r>
                    </a:p>
                  </a:txBody>
                  <a:tcPr>
                    <a:solidFill>
                      <a:schemeClr val="bg1">
                        <a:lumMod val="75000"/>
                      </a:schemeClr>
                    </a:solidFill>
                  </a:tcPr>
                </a:tc>
                <a:tc>
                  <a:txBody>
                    <a:bodyPr/>
                    <a:lstStyle/>
                    <a:p>
                      <a:pPr algn="ctr"/>
                      <a:endParaRPr lang="en-US" dirty="0"/>
                    </a:p>
                  </a:txBody>
                  <a:tcPr>
                    <a:solidFill>
                      <a:schemeClr val="bg1">
                        <a:lumMod val="75000"/>
                      </a:schemeClr>
                    </a:solidFill>
                  </a:tcPr>
                </a:tc>
                <a:tc>
                  <a:txBody>
                    <a:bodyPr/>
                    <a:lstStyle/>
                    <a:p>
                      <a:pPr algn="ctr"/>
                      <a:endParaRPr lang="en-US" dirty="0"/>
                    </a:p>
                  </a:txBody>
                  <a:tcPr>
                    <a:solidFill>
                      <a:schemeClr val="bg1">
                        <a:lumMod val="75000"/>
                      </a:schemeClr>
                    </a:solidFill>
                  </a:tcPr>
                </a:tc>
                <a:tc>
                  <a:txBody>
                    <a:bodyPr/>
                    <a:lstStyle/>
                    <a:p>
                      <a:pPr algn="ctr"/>
                      <a:endParaRPr lang="en-US" dirty="0"/>
                    </a:p>
                  </a:txBody>
                  <a:tcPr>
                    <a:solidFill>
                      <a:schemeClr val="bg1">
                        <a:lumMod val="75000"/>
                      </a:schemeClr>
                    </a:solidFill>
                  </a:tcPr>
                </a:tc>
                <a:tc>
                  <a:txBody>
                    <a:bodyPr/>
                    <a:lstStyle/>
                    <a:p>
                      <a:pPr algn="ctr"/>
                      <a:endParaRPr lang="en-US"/>
                    </a:p>
                  </a:txBody>
                  <a:tcPr>
                    <a:solidFill>
                      <a:schemeClr val="bg1">
                        <a:lumMod val="75000"/>
                      </a:schemeClr>
                    </a:solidFill>
                  </a:tcPr>
                </a:tc>
                <a:extLst>
                  <a:ext uri="{0D108BD9-81ED-4DB2-BD59-A6C34878D82A}">
                    <a16:rowId xmlns:a16="http://schemas.microsoft.com/office/drawing/2014/main" val="10004"/>
                  </a:ext>
                </a:extLst>
              </a:tr>
              <a:tr h="370840">
                <a:tc>
                  <a:txBody>
                    <a:bodyPr/>
                    <a:lstStyle/>
                    <a:p>
                      <a:r>
                        <a:rPr lang="en-US" dirty="0"/>
                        <a:t>    Student Success</a:t>
                      </a:r>
                    </a:p>
                  </a:txBody>
                  <a:tcPr>
                    <a:solidFill>
                      <a:schemeClr val="bg1">
                        <a:lumMod val="75000"/>
                      </a:schemeClr>
                    </a:solidFill>
                  </a:tcPr>
                </a:tc>
                <a:tc>
                  <a:txBody>
                    <a:bodyPr/>
                    <a:lstStyle/>
                    <a:p>
                      <a:pPr algn="ctr"/>
                      <a:endParaRPr lang="en-US" dirty="0"/>
                    </a:p>
                  </a:txBody>
                  <a:tcPr>
                    <a:solidFill>
                      <a:schemeClr val="bg1">
                        <a:lumMod val="75000"/>
                      </a:schemeClr>
                    </a:solidFill>
                  </a:tcPr>
                </a:tc>
                <a:tc>
                  <a:txBody>
                    <a:bodyPr/>
                    <a:lstStyle/>
                    <a:p>
                      <a:pPr algn="ctr"/>
                      <a:r>
                        <a:rPr lang="en-US" dirty="0"/>
                        <a:t>X</a:t>
                      </a:r>
                    </a:p>
                  </a:txBody>
                  <a:tcPr>
                    <a:solidFill>
                      <a:schemeClr val="bg1">
                        <a:lumMod val="75000"/>
                      </a:schemeClr>
                    </a:solidFill>
                  </a:tcPr>
                </a:tc>
                <a:tc>
                  <a:txBody>
                    <a:bodyPr/>
                    <a:lstStyle/>
                    <a:p>
                      <a:pPr algn="ctr"/>
                      <a:r>
                        <a:rPr lang="en-US" dirty="0"/>
                        <a:t>X</a:t>
                      </a:r>
                    </a:p>
                  </a:txBody>
                  <a:tcPr>
                    <a:solidFill>
                      <a:schemeClr val="bg1">
                        <a:lumMod val="75000"/>
                      </a:schemeClr>
                    </a:solidFill>
                  </a:tcPr>
                </a:tc>
                <a:tc>
                  <a:txBody>
                    <a:bodyPr/>
                    <a:lstStyle/>
                    <a:p>
                      <a:pPr algn="ctr"/>
                      <a:endParaRPr lang="en-US" dirty="0"/>
                    </a:p>
                  </a:txBody>
                  <a:tcPr>
                    <a:solidFill>
                      <a:schemeClr val="bg1">
                        <a:lumMod val="75000"/>
                      </a:schemeClr>
                    </a:solidFill>
                  </a:tcPr>
                </a:tc>
                <a:extLst>
                  <a:ext uri="{0D108BD9-81ED-4DB2-BD59-A6C34878D82A}">
                    <a16:rowId xmlns:a16="http://schemas.microsoft.com/office/drawing/2014/main" val="10005"/>
                  </a:ext>
                </a:extLst>
              </a:tr>
              <a:tr h="370840">
                <a:tc>
                  <a:txBody>
                    <a:bodyPr/>
                    <a:lstStyle/>
                    <a:p>
                      <a:r>
                        <a:rPr lang="en-US" dirty="0"/>
                        <a:t>    All Other VPs</a:t>
                      </a:r>
                    </a:p>
                  </a:txBody>
                  <a:tcPr>
                    <a:solidFill>
                      <a:schemeClr val="bg1">
                        <a:lumMod val="75000"/>
                      </a:schemeClr>
                    </a:solidFill>
                  </a:tcPr>
                </a:tc>
                <a:tc>
                  <a:txBody>
                    <a:bodyPr/>
                    <a:lstStyle/>
                    <a:p>
                      <a:pPr algn="ctr"/>
                      <a:endParaRPr lang="en-US" dirty="0"/>
                    </a:p>
                  </a:txBody>
                  <a:tcPr>
                    <a:solidFill>
                      <a:schemeClr val="bg1">
                        <a:lumMod val="75000"/>
                      </a:schemeClr>
                    </a:solidFill>
                  </a:tcPr>
                </a:tc>
                <a:tc>
                  <a:txBody>
                    <a:bodyPr/>
                    <a:lstStyle/>
                    <a:p>
                      <a:pPr algn="ctr"/>
                      <a:r>
                        <a:rPr lang="en-US" dirty="0"/>
                        <a:t>X</a:t>
                      </a:r>
                    </a:p>
                  </a:txBody>
                  <a:tcPr>
                    <a:solidFill>
                      <a:schemeClr val="bg1">
                        <a:lumMod val="75000"/>
                      </a:schemeClr>
                    </a:solidFill>
                  </a:tcPr>
                </a:tc>
                <a:tc>
                  <a:txBody>
                    <a:bodyPr/>
                    <a:lstStyle/>
                    <a:p>
                      <a:pPr algn="ctr"/>
                      <a:endParaRPr lang="en-US" dirty="0"/>
                    </a:p>
                  </a:txBody>
                  <a:tcPr>
                    <a:solidFill>
                      <a:schemeClr val="bg1">
                        <a:lumMod val="75000"/>
                      </a:schemeClr>
                    </a:solidFill>
                  </a:tcPr>
                </a:tc>
                <a:tc>
                  <a:txBody>
                    <a:bodyPr/>
                    <a:lstStyle/>
                    <a:p>
                      <a:pPr algn="ctr"/>
                      <a:endParaRPr lang="en-US" dirty="0"/>
                    </a:p>
                  </a:txBody>
                  <a:tcPr>
                    <a:solidFill>
                      <a:schemeClr val="bg1">
                        <a:lumMod val="75000"/>
                      </a:schemeClr>
                    </a:solidFill>
                  </a:tcPr>
                </a:tc>
                <a:extLst>
                  <a:ext uri="{0D108BD9-81ED-4DB2-BD59-A6C34878D82A}">
                    <a16:rowId xmlns:a16="http://schemas.microsoft.com/office/drawing/2014/main" val="10006"/>
                  </a:ext>
                </a:extLst>
              </a:tr>
              <a:tr h="370840">
                <a:tc>
                  <a:txBody>
                    <a:bodyPr/>
                    <a:lstStyle/>
                    <a:p>
                      <a:r>
                        <a:rPr lang="en-US" b="1" dirty="0"/>
                        <a:t>Facilities</a:t>
                      </a:r>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endParaRPr lang="en-US" dirty="0"/>
                    </a:p>
                  </a:txBody>
                  <a:tcPr>
                    <a:solidFill>
                      <a:schemeClr val="bg1">
                        <a:lumMod val="85000"/>
                      </a:schemeClr>
                    </a:solidFill>
                  </a:tcPr>
                </a:tc>
                <a:tc>
                  <a:txBody>
                    <a:bodyPr/>
                    <a:lstStyle/>
                    <a:p>
                      <a:pPr algn="ctr"/>
                      <a:r>
                        <a:rPr lang="en-US" dirty="0"/>
                        <a:t>X</a:t>
                      </a:r>
                    </a:p>
                  </a:txBody>
                  <a:tcPr>
                    <a:solidFill>
                      <a:schemeClr val="bg1">
                        <a:lumMod val="85000"/>
                      </a:schemeClr>
                    </a:solidFill>
                  </a:tcPr>
                </a:tc>
                <a:extLst>
                  <a:ext uri="{0D108BD9-81ED-4DB2-BD59-A6C34878D82A}">
                    <a16:rowId xmlns:a16="http://schemas.microsoft.com/office/drawing/2014/main" val="10007"/>
                  </a:ext>
                </a:extLst>
              </a:tr>
              <a:tr h="370840">
                <a:tc>
                  <a:txBody>
                    <a:bodyPr/>
                    <a:lstStyle/>
                    <a:p>
                      <a:r>
                        <a:rPr lang="en-US" b="1" dirty="0"/>
                        <a:t>Institutional</a:t>
                      </a:r>
                      <a:r>
                        <a:rPr lang="en-US" b="1" baseline="0" dirty="0"/>
                        <a:t> Costs</a:t>
                      </a:r>
                      <a:endParaRPr lang="en-US" b="1" dirty="0"/>
                    </a:p>
                  </a:txBody>
                  <a:tcPr>
                    <a:solidFill>
                      <a:schemeClr val="bg1">
                        <a:lumMod val="75000"/>
                      </a:schemeClr>
                    </a:solidFill>
                  </a:tcPr>
                </a:tc>
                <a:tc>
                  <a:txBody>
                    <a:bodyPr/>
                    <a:lstStyle/>
                    <a:p>
                      <a:endParaRPr lang="en-US" dirty="0"/>
                    </a:p>
                  </a:txBody>
                  <a:tcPr>
                    <a:solidFill>
                      <a:schemeClr val="bg1">
                        <a:lumMod val="75000"/>
                      </a:schemeClr>
                    </a:solidFill>
                  </a:tcPr>
                </a:tc>
                <a:tc>
                  <a:txBody>
                    <a:bodyPr/>
                    <a:lstStyle/>
                    <a:p>
                      <a:endParaRPr lang="en-US" dirty="0"/>
                    </a:p>
                  </a:txBody>
                  <a:tcPr>
                    <a:solidFill>
                      <a:schemeClr val="bg1">
                        <a:lumMod val="75000"/>
                      </a:schemeClr>
                    </a:solidFill>
                  </a:tcPr>
                </a:tc>
                <a:tc>
                  <a:txBody>
                    <a:bodyPr/>
                    <a:lstStyle/>
                    <a:p>
                      <a:endParaRPr lang="en-US" dirty="0"/>
                    </a:p>
                  </a:txBody>
                  <a:tcPr>
                    <a:solidFill>
                      <a:schemeClr val="bg1">
                        <a:lumMod val="75000"/>
                      </a:schemeClr>
                    </a:solidFill>
                  </a:tcPr>
                </a:tc>
                <a:tc>
                  <a:txBody>
                    <a:bodyPr/>
                    <a:lstStyle/>
                    <a:p>
                      <a:endParaRPr lang="en-US" dirty="0"/>
                    </a:p>
                  </a:txBody>
                  <a:tcPr>
                    <a:solidFill>
                      <a:schemeClr val="bg1">
                        <a:lumMod val="75000"/>
                      </a:schemeClr>
                    </a:solidFill>
                  </a:tcPr>
                </a:tc>
                <a:extLst>
                  <a:ext uri="{0D108BD9-81ED-4DB2-BD59-A6C34878D82A}">
                    <a16:rowId xmlns:a16="http://schemas.microsoft.com/office/drawing/2014/main" val="10008"/>
                  </a:ext>
                </a:extLst>
              </a:tr>
              <a:tr h="370840">
                <a:tc>
                  <a:txBody>
                    <a:bodyPr/>
                    <a:lstStyle/>
                    <a:p>
                      <a:r>
                        <a:rPr lang="en-US" b="1" dirty="0"/>
                        <a:t>Strategic Pools</a:t>
                      </a:r>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10009"/>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109217620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Instructional/Instructional Support Formula</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237995" y="1785941"/>
                <a:ext cx="11694304" cy="4351338"/>
              </a:xfrm>
            </p:spPr>
            <p:txBody>
              <a:bodyPr/>
              <a:lstStyle/>
              <a:p>
                <a:pPr marL="0" indent="0" algn="ctr">
                  <a:buNone/>
                </a:pPr>
                <a:r>
                  <a:rPr lang="en-US" b="1" i="1" dirty="0">
                    <a:solidFill>
                      <a:schemeClr val="bg1">
                        <a:lumMod val="50000"/>
                      </a:schemeClr>
                    </a:solidFill>
                    <a:latin typeface="Cambria Math" panose="02040503050406030204" pitchFamily="18" charset="0"/>
                    <a:ea typeface="Cambria Math" panose="02040503050406030204" pitchFamily="18" charset="0"/>
                  </a:rPr>
                  <a:t>TT Salaries + Other Instructional Salaries </a:t>
                </a:r>
                <a:r>
                  <a:rPr lang="en-US" i="1" dirty="0">
                    <a:solidFill>
                      <a:schemeClr val="tx1"/>
                    </a:solidFill>
                    <a:latin typeface="Cambria Math" panose="02040503050406030204" pitchFamily="18" charset="0"/>
                    <a:ea typeface="Cambria Math" panose="02040503050406030204" pitchFamily="18" charset="0"/>
                  </a:rPr>
                  <a:t>+ Student Support + Operating</a:t>
                </a:r>
              </a:p>
              <a:p>
                <a:pPr marL="0" indent="0">
                  <a:buNone/>
                </a:pPr>
                <a:endParaRPr lang="en-US" dirty="0">
                  <a:solidFill>
                    <a:schemeClr val="tx1"/>
                  </a:solidFill>
                </a:endParaRPr>
              </a:p>
              <a:p>
                <a:pPr marL="0" indent="0">
                  <a:lnSpc>
                    <a:spcPct val="100000"/>
                  </a:lnSpc>
                  <a:spcAft>
                    <a:spcPts val="1200"/>
                  </a:spcAft>
                  <a:buNone/>
                </a:pPr>
                <a14:m>
                  <m:oMathPara xmlns:m="http://schemas.openxmlformats.org/officeDocument/2006/math">
                    <m:oMathParaPr>
                      <m:jc m:val="center"/>
                    </m:oMathParaPr>
                    <m:oMath xmlns:m="http://schemas.openxmlformats.org/officeDocument/2006/math">
                      <m:f>
                        <m:fPr>
                          <m:ctrlPr>
                            <a:rPr lang="en-US" i="1" smtClean="0">
                              <a:solidFill>
                                <a:schemeClr val="tx1"/>
                              </a:solidFill>
                              <a:latin typeface="Cambria Math" panose="02040503050406030204" pitchFamily="18" charset="0"/>
                            </a:rPr>
                          </m:ctrlPr>
                        </m:fPr>
                        <m:num>
                          <m:r>
                            <a:rPr lang="en-US" b="0" i="1" smtClean="0">
                              <a:solidFill>
                                <a:schemeClr val="tx1"/>
                              </a:solidFill>
                              <a:latin typeface="Cambria Math"/>
                            </a:rPr>
                            <m:t>𝐹𝑜𝑟𝑒𝑐𝑎𝑠𝑡𝑒𝑑</m:t>
                          </m:r>
                          <m:r>
                            <a:rPr lang="en-US" b="0" i="1" smtClean="0">
                              <a:solidFill>
                                <a:schemeClr val="tx1"/>
                              </a:solidFill>
                              <a:latin typeface="Cambria Math"/>
                            </a:rPr>
                            <m:t> </m:t>
                          </m:r>
                          <m:r>
                            <a:rPr lang="en-US" b="0" i="1" smtClean="0">
                              <a:solidFill>
                                <a:schemeClr val="tx1"/>
                              </a:solidFill>
                              <a:latin typeface="Cambria Math"/>
                            </a:rPr>
                            <m:t>𝑆𝐶𝐻</m:t>
                          </m:r>
                        </m:num>
                        <m:den>
                          <m:r>
                            <a:rPr lang="en-US" b="0" i="1" smtClean="0">
                              <a:solidFill>
                                <a:schemeClr val="tx1"/>
                              </a:solidFill>
                              <a:latin typeface="Cambria Math"/>
                            </a:rPr>
                            <m:t>𝐵𝑒𝑛𝑐h𝑚𝑎𝑟𝑘</m:t>
                          </m:r>
                          <m:r>
                            <a:rPr lang="en-US" b="0" i="1" smtClean="0">
                              <a:solidFill>
                                <a:schemeClr val="tx1"/>
                              </a:solidFill>
                              <a:latin typeface="Cambria Math"/>
                            </a:rPr>
                            <m:t> </m:t>
                          </m:r>
                          <m:r>
                            <a:rPr lang="en-US" b="0" i="1" smtClean="0">
                              <a:solidFill>
                                <a:schemeClr val="tx1"/>
                              </a:solidFill>
                              <a:latin typeface="Cambria Math"/>
                            </a:rPr>
                            <m:t>𝑆𝐶𝐻</m:t>
                          </m:r>
                          <m:r>
                            <a:rPr lang="en-US" b="0" i="1" smtClean="0">
                              <a:solidFill>
                                <a:schemeClr val="tx1"/>
                              </a:solidFill>
                              <a:latin typeface="Cambria Math"/>
                            </a:rPr>
                            <m:t> </m:t>
                          </m:r>
                          <m:r>
                            <a:rPr lang="en-US" b="0" i="1" smtClean="0">
                              <a:solidFill>
                                <a:schemeClr val="tx1"/>
                              </a:solidFill>
                              <a:latin typeface="Cambria Math"/>
                            </a:rPr>
                            <m:t>𝑝𝑒𝑟</m:t>
                          </m:r>
                          <m:r>
                            <a:rPr lang="en-US" b="0" i="1" smtClean="0">
                              <a:solidFill>
                                <a:schemeClr val="tx1"/>
                              </a:solidFill>
                              <a:latin typeface="Cambria Math"/>
                            </a:rPr>
                            <m:t> </m:t>
                          </m:r>
                          <m:r>
                            <a:rPr lang="en-US" b="0" i="1" smtClean="0">
                              <a:solidFill>
                                <a:schemeClr val="tx1"/>
                              </a:solidFill>
                              <a:latin typeface="Cambria Math" panose="02040503050406030204" pitchFamily="18" charset="0"/>
                            </a:rPr>
                            <m:t>𝑖𝑛𝑠𝑡𝑟𝑢𝑐𝑡𝑜𝑟</m:t>
                          </m:r>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𝑡𝑦𝑝𝑒</m:t>
                          </m:r>
                        </m:den>
                      </m:f>
                      <m:r>
                        <a:rPr lang="en-US" b="0" i="1" smtClean="0">
                          <a:solidFill>
                            <a:schemeClr val="tx1"/>
                          </a:solidFill>
                          <a:latin typeface="Cambria Math"/>
                        </a:rPr>
                        <m:t> </m:t>
                      </m:r>
                      <m:r>
                        <a:rPr lang="en-US" b="0" i="1" smtClean="0">
                          <a:solidFill>
                            <a:schemeClr val="tx1"/>
                          </a:solidFill>
                          <a:latin typeface="Cambria Math"/>
                          <a:ea typeface="Cambria Math"/>
                        </a:rPr>
                        <m:t>×</m:t>
                      </m:r>
                      <m:r>
                        <a:rPr lang="en-US" b="0" i="1" smtClean="0">
                          <a:solidFill>
                            <a:schemeClr val="tx1"/>
                          </a:solidFill>
                          <a:latin typeface="Cambria Math"/>
                          <a:ea typeface="Cambria Math"/>
                        </a:rPr>
                        <m:t>𝑂𝑆𝑈</m:t>
                      </m:r>
                      <m:r>
                        <a:rPr lang="en-US" b="0" i="1" smtClean="0">
                          <a:solidFill>
                            <a:schemeClr val="tx1"/>
                          </a:solidFill>
                          <a:latin typeface="Cambria Math"/>
                          <a:ea typeface="Cambria Math"/>
                        </a:rPr>
                        <m:t> </m:t>
                      </m:r>
                      <m:r>
                        <a:rPr lang="en-US" b="0" i="1" smtClean="0">
                          <a:solidFill>
                            <a:schemeClr val="tx1"/>
                          </a:solidFill>
                          <a:latin typeface="Cambria Math"/>
                          <a:ea typeface="Cambria Math"/>
                        </a:rPr>
                        <m:t>𝐵𝑒𝑛𝑐h𝑚𝑎𝑟𝑘</m:t>
                      </m:r>
                      <m:r>
                        <a:rPr lang="en-US" b="0" i="1" smtClean="0">
                          <a:solidFill>
                            <a:schemeClr val="tx1"/>
                          </a:solidFill>
                          <a:latin typeface="Cambria Math"/>
                          <a:ea typeface="Cambria Math"/>
                        </a:rPr>
                        <m:t> </m:t>
                      </m:r>
                      <m:r>
                        <a:rPr lang="en-US" b="0" i="1" smtClean="0">
                          <a:solidFill>
                            <a:schemeClr val="tx1"/>
                          </a:solidFill>
                          <a:latin typeface="Cambria Math"/>
                          <a:ea typeface="Cambria Math"/>
                        </a:rPr>
                        <m:t>𝑆𝑎𝑙𝑎𝑟𝑖𝑒𝑠</m:t>
                      </m:r>
                    </m:oMath>
                  </m:oMathPara>
                </a14:m>
                <a:endParaRPr lang="en-US" dirty="0">
                  <a:solidFill>
                    <a:schemeClr val="tx1"/>
                  </a:solidFill>
                </a:endParaRPr>
              </a:p>
              <a:p>
                <a:pPr marL="0" indent="0">
                  <a:lnSpc>
                    <a:spcPct val="100000"/>
                  </a:lnSpc>
                  <a:spcAft>
                    <a:spcPts val="1200"/>
                  </a:spcAft>
                  <a:buNone/>
                </a:pPr>
                <a:endParaRPr lang="en-US" sz="2400" dirty="0">
                  <a:solidFill>
                    <a:schemeClr val="tx1"/>
                  </a:solidFill>
                </a:endParaRPr>
              </a:p>
              <a:p>
                <a:pPr marL="0" indent="0">
                  <a:lnSpc>
                    <a:spcPct val="100000"/>
                  </a:lnSpc>
                  <a:spcAft>
                    <a:spcPts val="1200"/>
                  </a:spcAft>
                  <a:buNone/>
                </a:pPr>
                <a:r>
                  <a:rPr lang="en-US" sz="2400" dirty="0">
                    <a:solidFill>
                      <a:schemeClr val="tx1"/>
                    </a:solidFill>
                  </a:rPr>
                  <a:t>NOTE: Forecasted SCH is weighted for Undergrad and Grad differences</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237995" y="1785941"/>
                <a:ext cx="11694304" cy="4351338"/>
              </a:xfrm>
              <a:blipFill rotWithShape="0">
                <a:blip r:embed="rId3"/>
                <a:stretch>
                  <a:fillRect l="-782" t="-2521"/>
                </a:stretch>
              </a:blipFill>
            </p:spPr>
            <p:txBody>
              <a:bodyPr/>
              <a:lstStyle/>
              <a:p>
                <a:r>
                  <a:rPr lang="en-US">
                    <a:noFill/>
                  </a:rPr>
                  <a:t> </a:t>
                </a:r>
              </a:p>
            </p:txBody>
          </p:sp>
        </mc:Fallback>
      </mc:AlternateContent>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87687" y="5991860"/>
            <a:ext cx="2550473" cy="640080"/>
          </a:xfrm>
          <a:prstGeom prst="rect">
            <a:avLst/>
          </a:prstGeom>
        </p:spPr>
      </p:pic>
    </p:spTree>
    <p:extLst>
      <p:ext uri="{BB962C8B-B14F-4D97-AF65-F5344CB8AC3E}">
        <p14:creationId xmlns:p14="http://schemas.microsoft.com/office/powerpoint/2010/main" val="2526637840"/>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5969</TotalTime>
  <Words>1509</Words>
  <Application>Microsoft Office PowerPoint</Application>
  <PresentationFormat>Widescreen</PresentationFormat>
  <Paragraphs>275</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Courier New</vt:lpstr>
      <vt:lpstr>Office Theme</vt:lpstr>
      <vt:lpstr>Budget Model Discussion</vt:lpstr>
      <vt:lpstr>Introduction &amp; Overview</vt:lpstr>
      <vt:lpstr>People Involved</vt:lpstr>
      <vt:lpstr>Review and Input Received From: </vt:lpstr>
      <vt:lpstr>Desired Outcomes</vt:lpstr>
      <vt:lpstr>Total Allocation – 6 Buckets</vt:lpstr>
      <vt:lpstr>Units Outside of the Model</vt:lpstr>
      <vt:lpstr>Formula Matrix</vt:lpstr>
      <vt:lpstr>Instructional/Instructional Support Formula</vt:lpstr>
      <vt:lpstr>Instructional/Instructional Support Formula</vt:lpstr>
      <vt:lpstr>Instructional/Instructional Support Formula</vt:lpstr>
      <vt:lpstr>Administrative Formula</vt:lpstr>
      <vt:lpstr>Administrative Student Support Formula</vt:lpstr>
      <vt:lpstr>Facilities Formula</vt:lpstr>
      <vt:lpstr>Institutional Costs</vt:lpstr>
      <vt:lpstr>Strategic Pools</vt:lpstr>
      <vt:lpstr>Overall Model Recommendations</vt:lpstr>
      <vt:lpstr>Budget Process</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Model Open Forum</dc:title>
  <dc:creator>Sorenson, Mackenzie</dc:creator>
  <cp:lastModifiedBy>Attebury, Kathleen</cp:lastModifiedBy>
  <cp:revision>235</cp:revision>
  <cp:lastPrinted>2015-10-28T14:50:46Z</cp:lastPrinted>
  <dcterms:created xsi:type="dcterms:W3CDTF">2015-10-09T15:02:31Z</dcterms:created>
  <dcterms:modified xsi:type="dcterms:W3CDTF">2017-06-28T15:13:42Z</dcterms:modified>
</cp:coreProperties>
</file>