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96" r:id="rId4"/>
  </p:sldMasterIdLst>
  <p:notesMasterIdLst>
    <p:notesMasterId r:id="rId11"/>
  </p:notesMasterIdLst>
  <p:sldIdLst>
    <p:sldId id="257" r:id="rId5"/>
    <p:sldId id="256" r:id="rId6"/>
    <p:sldId id="258" r:id="rId7"/>
    <p:sldId id="259" r:id="rId8"/>
    <p:sldId id="260" r:id="rId9"/>
    <p:sldId id="261"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2127"/>
    <a:srgbClr val="1E43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54B6B0-9E42-4E13-ABAC-B5CA80FE67A4}" v="13" dt="2021-10-12T15:39:55.6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52638" autoAdjust="0"/>
  </p:normalViewPr>
  <p:slideViewPr>
    <p:cSldViewPr snapToGrid="0" snapToObjects="1">
      <p:cViewPr varScale="1">
        <p:scale>
          <a:sx n="59" d="100"/>
          <a:sy n="59" d="100"/>
        </p:scale>
        <p:origin x="197" y="58"/>
      </p:cViewPr>
      <p:guideLst/>
    </p:cSldViewPr>
  </p:slideViewPr>
  <p:notesTextViewPr>
    <p:cViewPr>
      <p:scale>
        <a:sx n="1" d="1"/>
        <a:sy n="1" d="1"/>
      </p:scale>
      <p:origin x="0" y="-811"/>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bonneau, Brooke" userId="f9f91031-e4cc-4eb9-a86a-e397edb61e82" providerId="ADAL" clId="{2454B6B0-9E42-4E13-ABAC-B5CA80FE67A4}"/>
    <pc:docChg chg="modSld">
      <pc:chgData name="Charbonneau, Brooke" userId="f9f91031-e4cc-4eb9-a86a-e397edb61e82" providerId="ADAL" clId="{2454B6B0-9E42-4E13-ABAC-B5CA80FE67A4}" dt="2021-10-12T15:39:55.628" v="12"/>
      <pc:docMkLst>
        <pc:docMk/>
      </pc:docMkLst>
      <pc:sldChg chg="addSp delSp modSp">
        <pc:chgData name="Charbonneau, Brooke" userId="f9f91031-e4cc-4eb9-a86a-e397edb61e82" providerId="ADAL" clId="{2454B6B0-9E42-4E13-ABAC-B5CA80FE67A4}" dt="2021-10-12T15:39:55.628" v="12"/>
        <pc:sldMkLst>
          <pc:docMk/>
          <pc:sldMk cId="360288707" sldId="261"/>
        </pc:sldMkLst>
        <pc:picChg chg="add del mod">
          <ac:chgData name="Charbonneau, Brooke" userId="f9f91031-e4cc-4eb9-a86a-e397edb61e82" providerId="ADAL" clId="{2454B6B0-9E42-4E13-ABAC-B5CA80FE67A4}" dt="2021-10-12T15:37:22.176" v="10"/>
          <ac:picMkLst>
            <pc:docMk/>
            <pc:sldMk cId="360288707" sldId="261"/>
            <ac:picMk id="2" creationId="{2639FF49-2AB6-4DC5-9D0C-8D4CF37ECE32}"/>
          </ac:picMkLst>
        </pc:picChg>
        <pc:picChg chg="add del mod">
          <ac:chgData name="Charbonneau, Brooke" userId="f9f91031-e4cc-4eb9-a86a-e397edb61e82" providerId="ADAL" clId="{2454B6B0-9E42-4E13-ABAC-B5CA80FE67A4}" dt="2021-10-12T15:07:54.623" v="1"/>
          <ac:picMkLst>
            <pc:docMk/>
            <pc:sldMk cId="360288707" sldId="261"/>
            <ac:picMk id="2" creationId="{4A98370D-D9EB-41EB-893D-A5F586EDF2A0}"/>
          </ac:picMkLst>
        </pc:picChg>
        <pc:picChg chg="add del mod">
          <ac:chgData name="Charbonneau, Brooke" userId="f9f91031-e4cc-4eb9-a86a-e397edb61e82" providerId="ADAL" clId="{2454B6B0-9E42-4E13-ABAC-B5CA80FE67A4}" dt="2021-10-12T15:08:31.960" v="2"/>
          <ac:picMkLst>
            <pc:docMk/>
            <pc:sldMk cId="360288707" sldId="261"/>
            <ac:picMk id="4" creationId="{360A84DB-1D46-46DF-BE30-52C1A7B48EE5}"/>
          </ac:picMkLst>
        </pc:picChg>
        <pc:picChg chg="add del mod">
          <ac:chgData name="Charbonneau, Brooke" userId="f9f91031-e4cc-4eb9-a86a-e397edb61e82" providerId="ADAL" clId="{2454B6B0-9E42-4E13-ABAC-B5CA80FE67A4}" dt="2021-10-12T15:38:02.704" v="11"/>
          <ac:picMkLst>
            <pc:docMk/>
            <pc:sldMk cId="360288707" sldId="261"/>
            <ac:picMk id="4" creationId="{76CC62F2-F0FD-46A8-8AEA-1002F8812696}"/>
          </ac:picMkLst>
        </pc:picChg>
        <pc:picChg chg="add del mod">
          <ac:chgData name="Charbonneau, Brooke" userId="f9f91031-e4cc-4eb9-a86a-e397edb61e82" providerId="ADAL" clId="{2454B6B0-9E42-4E13-ABAC-B5CA80FE67A4}" dt="2021-10-12T15:10:39.580" v="3"/>
          <ac:picMkLst>
            <pc:docMk/>
            <pc:sldMk cId="360288707" sldId="261"/>
            <ac:picMk id="7" creationId="{EC035F3E-5A1F-4903-B936-D7A7D0F8D84B}"/>
          </ac:picMkLst>
        </pc:picChg>
        <pc:picChg chg="add del mod">
          <ac:chgData name="Charbonneau, Brooke" userId="f9f91031-e4cc-4eb9-a86a-e397edb61e82" providerId="ADAL" clId="{2454B6B0-9E42-4E13-ABAC-B5CA80FE67A4}" dt="2021-10-12T15:39:55.628" v="12"/>
          <ac:picMkLst>
            <pc:docMk/>
            <pc:sldMk cId="360288707" sldId="261"/>
            <ac:picMk id="7" creationId="{FD8C3065-AC7F-42DB-9A7C-8D344DB8D000}"/>
          </ac:picMkLst>
        </pc:picChg>
        <pc:picChg chg="add mod">
          <ac:chgData name="Charbonneau, Brooke" userId="f9f91031-e4cc-4eb9-a86a-e397edb61e82" providerId="ADAL" clId="{2454B6B0-9E42-4E13-ABAC-B5CA80FE67A4}" dt="2021-10-12T15:39:55.628" v="12"/>
          <ac:picMkLst>
            <pc:docMk/>
            <pc:sldMk cId="360288707" sldId="261"/>
            <ac:picMk id="9" creationId="{1D9945C6-C9F2-49BA-A2C1-73AC151D1ADF}"/>
          </ac:picMkLst>
        </pc:picChg>
        <pc:picChg chg="add del mod">
          <ac:chgData name="Charbonneau, Brooke" userId="f9f91031-e4cc-4eb9-a86a-e397edb61e82" providerId="ADAL" clId="{2454B6B0-9E42-4E13-ABAC-B5CA80FE67A4}" dt="2021-10-12T15:11:47.900" v="4"/>
          <ac:picMkLst>
            <pc:docMk/>
            <pc:sldMk cId="360288707" sldId="261"/>
            <ac:picMk id="9" creationId="{406F16AA-559E-4C9C-B691-A5C297EFB55F}"/>
          </ac:picMkLst>
        </pc:picChg>
        <pc:picChg chg="add del mod">
          <ac:chgData name="Charbonneau, Brooke" userId="f9f91031-e4cc-4eb9-a86a-e397edb61e82" providerId="ADAL" clId="{2454B6B0-9E42-4E13-ABAC-B5CA80FE67A4}" dt="2021-10-12T15:14:04.977" v="5"/>
          <ac:picMkLst>
            <pc:docMk/>
            <pc:sldMk cId="360288707" sldId="261"/>
            <ac:picMk id="10" creationId="{61874918-A8FA-4185-A2F1-871380ECDCA2}"/>
          </ac:picMkLst>
        </pc:picChg>
        <pc:picChg chg="add del mod">
          <ac:chgData name="Charbonneau, Brooke" userId="f9f91031-e4cc-4eb9-a86a-e397edb61e82" providerId="ADAL" clId="{2454B6B0-9E42-4E13-ABAC-B5CA80FE67A4}" dt="2021-10-12T15:16:00.072" v="6"/>
          <ac:picMkLst>
            <pc:docMk/>
            <pc:sldMk cId="360288707" sldId="261"/>
            <ac:picMk id="11" creationId="{5BAA04E3-D6FE-4ACA-8904-1C5DB141403D}"/>
          </ac:picMkLst>
        </pc:picChg>
        <pc:picChg chg="add del mod">
          <ac:chgData name="Charbonneau, Brooke" userId="f9f91031-e4cc-4eb9-a86a-e397edb61e82" providerId="ADAL" clId="{2454B6B0-9E42-4E13-ABAC-B5CA80FE67A4}" dt="2021-10-12T15:16:46.858" v="7"/>
          <ac:picMkLst>
            <pc:docMk/>
            <pc:sldMk cId="360288707" sldId="261"/>
            <ac:picMk id="12" creationId="{6BD28604-332F-4163-9172-747E9E5DAD63}"/>
          </ac:picMkLst>
        </pc:picChg>
        <pc:picChg chg="add del mod">
          <ac:chgData name="Charbonneau, Brooke" userId="f9f91031-e4cc-4eb9-a86a-e397edb61e82" providerId="ADAL" clId="{2454B6B0-9E42-4E13-ABAC-B5CA80FE67A4}" dt="2021-10-12T15:18:58.960" v="8"/>
          <ac:picMkLst>
            <pc:docMk/>
            <pc:sldMk cId="360288707" sldId="261"/>
            <ac:picMk id="13" creationId="{DAAFC36B-785B-4906-B71B-B15CF0AFCA6D}"/>
          </ac:picMkLst>
        </pc:picChg>
        <pc:picChg chg="add del mod">
          <ac:chgData name="Charbonneau, Brooke" userId="f9f91031-e4cc-4eb9-a86a-e397edb61e82" providerId="ADAL" clId="{2454B6B0-9E42-4E13-ABAC-B5CA80FE67A4}" dt="2021-10-12T15:33:57.122" v="9"/>
          <ac:picMkLst>
            <pc:docMk/>
            <pc:sldMk cId="360288707" sldId="261"/>
            <ac:picMk id="14" creationId="{E832E55F-75A5-492B-8A9A-895ACDE6903A}"/>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montanaedu-my.sharepoint.com/personal/p67q281_msu_montana_edu/Documents/UCD%20and%20MSU/Nature%20MTurk/Replication%20with%20Resized%20Images/Reized%20Nature%20versus%20Urban%20Final%20Score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montanaedu-my.sharepoint.com/personal/p67q281_msu_montana_edu/Documents/UCD%20and%20MSU/Nature%20MTurk/Replication%20with%20Resized%20Images/Reized%20Nature%20versus%20Urban%20Final%20Scores.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montanaedu-my.sharepoint.com/personal/p67q281_msu_montana_edu/Documents/UCD%20and%20MSU/Nature%20MTurk/Replication%20with%20Resized%20Images/Reized%20Nature%20versus%20Urban%20Final%20Scores.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montanaedu-my.sharepoint.com/personal/p67q281_msu_montana_edu/Documents/UCD%20and%20MSU/Nature%20MTurk/Replication%20with%20Resized%20Images/Reized%20Nature%20versus%20Urban%20Final%20Scores.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Anxiety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BADF-4D54-9099-99D51740568D}"/>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BADF-4D54-9099-99D51740568D}"/>
              </c:ext>
            </c:extLst>
          </c:dPt>
          <c:errBars>
            <c:errBarType val="both"/>
            <c:errValType val="stdErr"/>
            <c:noEndCap val="0"/>
            <c:spPr>
              <a:noFill/>
              <a:ln w="9525" cap="flat" cmpd="sng" algn="ctr">
                <a:solidFill>
                  <a:schemeClr val="tx1">
                    <a:lumMod val="65000"/>
                    <a:lumOff val="35000"/>
                  </a:schemeClr>
                </a:solidFill>
                <a:round/>
              </a:ln>
              <a:effectLst/>
            </c:spPr>
          </c:errBars>
          <c:cat>
            <c:strRef>
              <c:f>Sheet1!$B$209:$C$209</c:f>
              <c:strCache>
                <c:ptCount val="2"/>
                <c:pt idx="0">
                  <c:v>Nature</c:v>
                </c:pt>
                <c:pt idx="1">
                  <c:v>Urban</c:v>
                </c:pt>
              </c:strCache>
            </c:strRef>
          </c:cat>
          <c:val>
            <c:numRef>
              <c:f>Sheet1!$B$210:$C$210</c:f>
              <c:numCache>
                <c:formatCode>General</c:formatCode>
                <c:ptCount val="2"/>
                <c:pt idx="0">
                  <c:v>9.088164251207731</c:v>
                </c:pt>
                <c:pt idx="1">
                  <c:v>7.8811594202898565</c:v>
                </c:pt>
              </c:numCache>
            </c:numRef>
          </c:val>
          <c:extLst>
            <c:ext xmlns:c16="http://schemas.microsoft.com/office/drawing/2014/chart" uri="{C3380CC4-5D6E-409C-BE32-E72D297353CC}">
              <c16:uniqueId val="{00000004-BADF-4D54-9099-99D51740568D}"/>
            </c:ext>
          </c:extLst>
        </c:ser>
        <c:dLbls>
          <c:showLegendKey val="0"/>
          <c:showVal val="0"/>
          <c:showCatName val="0"/>
          <c:showSerName val="0"/>
          <c:showPercent val="0"/>
          <c:showBubbleSize val="0"/>
        </c:dLbls>
        <c:gapWidth val="219"/>
        <c:overlap val="-27"/>
        <c:axId val="170044640"/>
        <c:axId val="170045056"/>
      </c:barChart>
      <c:catAx>
        <c:axId val="17004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045056"/>
        <c:crosses val="autoZero"/>
        <c:auto val="1"/>
        <c:lblAlgn val="ctr"/>
        <c:lblOffset val="100"/>
        <c:noMultiLvlLbl val="0"/>
      </c:catAx>
      <c:valAx>
        <c:axId val="170045056"/>
        <c:scaling>
          <c:orientation val="minMax"/>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044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Fascination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96AE-4864-8B57-6C476FBED745}"/>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96AE-4864-8B57-6C476FBED745}"/>
              </c:ext>
            </c:extLst>
          </c:dPt>
          <c:errBars>
            <c:errBarType val="both"/>
            <c:errValType val="stdErr"/>
            <c:noEndCap val="0"/>
            <c:spPr>
              <a:noFill/>
              <a:ln w="9525" cap="flat" cmpd="sng" algn="ctr">
                <a:solidFill>
                  <a:schemeClr val="tx1">
                    <a:lumMod val="65000"/>
                    <a:lumOff val="35000"/>
                  </a:schemeClr>
                </a:solidFill>
                <a:round/>
              </a:ln>
              <a:effectLst/>
            </c:spPr>
          </c:errBars>
          <c:cat>
            <c:strRef>
              <c:f>Sheet1!$D$209:$E$209</c:f>
              <c:strCache>
                <c:ptCount val="2"/>
                <c:pt idx="0">
                  <c:v>Nature</c:v>
                </c:pt>
                <c:pt idx="1">
                  <c:v>Urban</c:v>
                </c:pt>
              </c:strCache>
            </c:strRef>
          </c:cat>
          <c:val>
            <c:numRef>
              <c:f>Sheet1!$D$210:$E$210</c:f>
              <c:numCache>
                <c:formatCode>General</c:formatCode>
                <c:ptCount val="2"/>
                <c:pt idx="0">
                  <c:v>3.310547504025763</c:v>
                </c:pt>
                <c:pt idx="1">
                  <c:v>2.382447665056362</c:v>
                </c:pt>
              </c:numCache>
            </c:numRef>
          </c:val>
          <c:extLst>
            <c:ext xmlns:c16="http://schemas.microsoft.com/office/drawing/2014/chart" uri="{C3380CC4-5D6E-409C-BE32-E72D297353CC}">
              <c16:uniqueId val="{00000004-96AE-4864-8B57-6C476FBED745}"/>
            </c:ext>
          </c:extLst>
        </c:ser>
        <c:dLbls>
          <c:showLegendKey val="0"/>
          <c:showVal val="0"/>
          <c:showCatName val="0"/>
          <c:showSerName val="0"/>
          <c:showPercent val="0"/>
          <c:showBubbleSize val="0"/>
        </c:dLbls>
        <c:gapWidth val="219"/>
        <c:overlap val="-27"/>
        <c:axId val="170044640"/>
        <c:axId val="170045056"/>
      </c:barChart>
      <c:catAx>
        <c:axId val="17004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045056"/>
        <c:crosses val="autoZero"/>
        <c:auto val="1"/>
        <c:lblAlgn val="ctr"/>
        <c:lblOffset val="100"/>
        <c:noMultiLvlLbl val="0"/>
      </c:catAx>
      <c:valAx>
        <c:axId val="170045056"/>
        <c:scaling>
          <c:orientation val="minMax"/>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044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Likability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EC8E-402A-B7EF-54D43A854661}"/>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EC8E-402A-B7EF-54D43A854661}"/>
              </c:ext>
            </c:extLst>
          </c:dPt>
          <c:errBars>
            <c:errBarType val="both"/>
            <c:errValType val="stdErr"/>
            <c:noEndCap val="0"/>
            <c:spPr>
              <a:noFill/>
              <a:ln w="9525" cap="flat" cmpd="sng" algn="ctr">
                <a:solidFill>
                  <a:schemeClr val="tx1">
                    <a:lumMod val="65000"/>
                    <a:lumOff val="35000"/>
                  </a:schemeClr>
                </a:solidFill>
                <a:round/>
              </a:ln>
              <a:effectLst/>
            </c:spPr>
          </c:errBars>
          <c:cat>
            <c:strRef>
              <c:f>Sheet1!$F$209:$G$209</c:f>
              <c:strCache>
                <c:ptCount val="2"/>
                <c:pt idx="0">
                  <c:v>Nature</c:v>
                </c:pt>
                <c:pt idx="1">
                  <c:v>Urban</c:v>
                </c:pt>
              </c:strCache>
            </c:strRef>
          </c:cat>
          <c:val>
            <c:numRef>
              <c:f>Sheet1!$F$210:$G$210</c:f>
              <c:numCache>
                <c:formatCode>General</c:formatCode>
                <c:ptCount val="2"/>
                <c:pt idx="0">
                  <c:v>4.6364734299516925</c:v>
                </c:pt>
                <c:pt idx="1">
                  <c:v>3.8285024154589373</c:v>
                </c:pt>
              </c:numCache>
            </c:numRef>
          </c:val>
          <c:extLst>
            <c:ext xmlns:c16="http://schemas.microsoft.com/office/drawing/2014/chart" uri="{C3380CC4-5D6E-409C-BE32-E72D297353CC}">
              <c16:uniqueId val="{00000004-EC8E-402A-B7EF-54D43A854661}"/>
            </c:ext>
          </c:extLst>
        </c:ser>
        <c:dLbls>
          <c:showLegendKey val="0"/>
          <c:showVal val="0"/>
          <c:showCatName val="0"/>
          <c:showSerName val="0"/>
          <c:showPercent val="0"/>
          <c:showBubbleSize val="0"/>
        </c:dLbls>
        <c:gapWidth val="219"/>
        <c:overlap val="-27"/>
        <c:axId val="170044640"/>
        <c:axId val="170045056"/>
      </c:barChart>
      <c:catAx>
        <c:axId val="17004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045056"/>
        <c:crosses val="autoZero"/>
        <c:auto val="1"/>
        <c:lblAlgn val="ctr"/>
        <c:lblOffset val="100"/>
        <c:noMultiLvlLbl val="0"/>
      </c:catAx>
      <c:valAx>
        <c:axId val="170045056"/>
        <c:scaling>
          <c:orientation val="minMax"/>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044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Mindfulness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1DA6-42F3-A545-7B45AB235B42}"/>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1DA6-42F3-A545-7B45AB235B42}"/>
              </c:ext>
            </c:extLst>
          </c:dPt>
          <c:errBars>
            <c:errBarType val="both"/>
            <c:errValType val="stdErr"/>
            <c:noEndCap val="0"/>
            <c:spPr>
              <a:noFill/>
              <a:ln w="9525" cap="flat" cmpd="sng" algn="ctr">
                <a:solidFill>
                  <a:schemeClr val="tx1">
                    <a:lumMod val="65000"/>
                    <a:lumOff val="35000"/>
                  </a:schemeClr>
                </a:solidFill>
                <a:round/>
              </a:ln>
              <a:effectLst/>
            </c:spPr>
          </c:errBars>
          <c:cat>
            <c:strRef>
              <c:f>Sheet1!$H$209:$I$209</c:f>
              <c:strCache>
                <c:ptCount val="2"/>
                <c:pt idx="0">
                  <c:v>Nature</c:v>
                </c:pt>
                <c:pt idx="1">
                  <c:v>Urban</c:v>
                </c:pt>
              </c:strCache>
            </c:strRef>
          </c:cat>
          <c:val>
            <c:numRef>
              <c:f>Sheet1!$H$210:$I$210</c:f>
              <c:numCache>
                <c:formatCode>General</c:formatCode>
                <c:ptCount val="2"/>
                <c:pt idx="0">
                  <c:v>3.2208937198067611</c:v>
                </c:pt>
                <c:pt idx="1">
                  <c:v>2.927294685990339</c:v>
                </c:pt>
              </c:numCache>
            </c:numRef>
          </c:val>
          <c:extLst>
            <c:ext xmlns:c16="http://schemas.microsoft.com/office/drawing/2014/chart" uri="{C3380CC4-5D6E-409C-BE32-E72D297353CC}">
              <c16:uniqueId val="{00000004-1DA6-42F3-A545-7B45AB235B42}"/>
            </c:ext>
          </c:extLst>
        </c:ser>
        <c:dLbls>
          <c:showLegendKey val="0"/>
          <c:showVal val="0"/>
          <c:showCatName val="0"/>
          <c:showSerName val="0"/>
          <c:showPercent val="0"/>
          <c:showBubbleSize val="0"/>
        </c:dLbls>
        <c:gapWidth val="219"/>
        <c:overlap val="-27"/>
        <c:axId val="170044640"/>
        <c:axId val="170045056"/>
      </c:barChart>
      <c:catAx>
        <c:axId val="17004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045056"/>
        <c:crosses val="autoZero"/>
        <c:auto val="1"/>
        <c:lblAlgn val="ctr"/>
        <c:lblOffset val="100"/>
        <c:noMultiLvlLbl val="0"/>
      </c:catAx>
      <c:valAx>
        <c:axId val="170045056"/>
        <c:scaling>
          <c:orientation val="minMax"/>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044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solid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Mystery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975F-460B-AB26-68FDA4EADEA0}"/>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975F-460B-AB26-68FDA4EADEA0}"/>
              </c:ext>
            </c:extLst>
          </c:dPt>
          <c:errBars>
            <c:errBarType val="both"/>
            <c:errValType val="stdErr"/>
            <c:noEndCap val="0"/>
            <c:spPr>
              <a:noFill/>
              <a:ln w="9525" cap="flat" cmpd="sng" algn="ctr">
                <a:solidFill>
                  <a:schemeClr val="tx1">
                    <a:lumMod val="65000"/>
                    <a:lumOff val="35000"/>
                  </a:schemeClr>
                </a:solidFill>
                <a:round/>
              </a:ln>
              <a:effectLst/>
            </c:spPr>
          </c:errBars>
          <c:cat>
            <c:strRef>
              <c:f>Sheet1!$J$209:$K$209</c:f>
              <c:strCache>
                <c:ptCount val="2"/>
                <c:pt idx="0">
                  <c:v>Nature</c:v>
                </c:pt>
                <c:pt idx="1">
                  <c:v>Urban</c:v>
                </c:pt>
              </c:strCache>
            </c:strRef>
          </c:cat>
          <c:val>
            <c:numRef>
              <c:f>Sheet1!$J$210:$K$210</c:f>
              <c:numCache>
                <c:formatCode>General</c:formatCode>
                <c:ptCount val="2"/>
                <c:pt idx="0">
                  <c:v>3.5118357487922713</c:v>
                </c:pt>
                <c:pt idx="1">
                  <c:v>2.6983091787439615</c:v>
                </c:pt>
              </c:numCache>
            </c:numRef>
          </c:val>
          <c:extLst>
            <c:ext xmlns:c16="http://schemas.microsoft.com/office/drawing/2014/chart" uri="{C3380CC4-5D6E-409C-BE32-E72D297353CC}">
              <c16:uniqueId val="{00000004-975F-460B-AB26-68FDA4EADEA0}"/>
            </c:ext>
          </c:extLst>
        </c:ser>
        <c:dLbls>
          <c:showLegendKey val="0"/>
          <c:showVal val="0"/>
          <c:showCatName val="0"/>
          <c:showSerName val="0"/>
          <c:showPercent val="0"/>
          <c:showBubbleSize val="0"/>
        </c:dLbls>
        <c:gapWidth val="219"/>
        <c:overlap val="-27"/>
        <c:axId val="170044640"/>
        <c:axId val="170045056"/>
      </c:barChart>
      <c:catAx>
        <c:axId val="17004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045056"/>
        <c:crosses val="autoZero"/>
        <c:auto val="1"/>
        <c:lblAlgn val="ctr"/>
        <c:lblOffset val="100"/>
        <c:noMultiLvlLbl val="0"/>
      </c:catAx>
      <c:valAx>
        <c:axId val="170045056"/>
        <c:scaling>
          <c:orientation val="minMax"/>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044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solid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Resilience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07D6-4F8C-8F70-7D8B5BACA4D7}"/>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07D6-4F8C-8F70-7D8B5BACA4D7}"/>
              </c:ext>
            </c:extLst>
          </c:dPt>
          <c:errBars>
            <c:errBarType val="both"/>
            <c:errValType val="stdErr"/>
            <c:noEndCap val="0"/>
            <c:spPr>
              <a:noFill/>
              <a:ln w="9525" cap="flat" cmpd="sng" algn="ctr">
                <a:solidFill>
                  <a:schemeClr val="tx1">
                    <a:lumMod val="65000"/>
                    <a:lumOff val="35000"/>
                  </a:schemeClr>
                </a:solidFill>
                <a:round/>
              </a:ln>
              <a:effectLst/>
            </c:spPr>
          </c:errBars>
          <c:cat>
            <c:strRef>
              <c:f>Sheet1!$L$209:$M$209</c:f>
              <c:strCache>
                <c:ptCount val="2"/>
                <c:pt idx="0">
                  <c:v>Nature</c:v>
                </c:pt>
                <c:pt idx="1">
                  <c:v>Urban</c:v>
                </c:pt>
              </c:strCache>
            </c:strRef>
          </c:cat>
          <c:val>
            <c:numRef>
              <c:f>Sheet1!$L$210:$M$210</c:f>
              <c:numCache>
                <c:formatCode>General</c:formatCode>
                <c:ptCount val="2"/>
                <c:pt idx="0">
                  <c:v>3.1489130434782617</c:v>
                </c:pt>
                <c:pt idx="1">
                  <c:v>2.6933574879227042</c:v>
                </c:pt>
              </c:numCache>
            </c:numRef>
          </c:val>
          <c:extLst>
            <c:ext xmlns:c16="http://schemas.microsoft.com/office/drawing/2014/chart" uri="{C3380CC4-5D6E-409C-BE32-E72D297353CC}">
              <c16:uniqueId val="{00000004-07D6-4F8C-8F70-7D8B5BACA4D7}"/>
            </c:ext>
          </c:extLst>
        </c:ser>
        <c:dLbls>
          <c:showLegendKey val="0"/>
          <c:showVal val="0"/>
          <c:showCatName val="0"/>
          <c:showSerName val="0"/>
          <c:showPercent val="0"/>
          <c:showBubbleSize val="0"/>
        </c:dLbls>
        <c:gapWidth val="219"/>
        <c:overlap val="-27"/>
        <c:axId val="170044640"/>
        <c:axId val="170045056"/>
      </c:barChart>
      <c:catAx>
        <c:axId val="17004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045056"/>
        <c:crosses val="autoZero"/>
        <c:auto val="1"/>
        <c:lblAlgn val="ctr"/>
        <c:lblOffset val="100"/>
        <c:noMultiLvlLbl val="0"/>
      </c:catAx>
      <c:valAx>
        <c:axId val="170045056"/>
        <c:scaling>
          <c:orientation val="minMax"/>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044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solid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Mind</a:t>
            </a:r>
            <a:r>
              <a:rPr lang="en-US" baseline="0"/>
              <a:t> Wandering</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C4AD-4D07-A591-3DFDB1C799B0}"/>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C4AD-4D07-A591-3DFDB1C799B0}"/>
              </c:ext>
            </c:extLst>
          </c:dPt>
          <c:errBars>
            <c:errBarType val="both"/>
            <c:errValType val="stdErr"/>
            <c:noEndCap val="0"/>
            <c:spPr>
              <a:noFill/>
              <a:ln w="9525" cap="flat" cmpd="sng" algn="ctr">
                <a:solidFill>
                  <a:schemeClr val="tx1">
                    <a:lumMod val="65000"/>
                    <a:lumOff val="35000"/>
                  </a:schemeClr>
                </a:solidFill>
                <a:round/>
              </a:ln>
              <a:effectLst/>
            </c:spPr>
          </c:errBars>
          <c:cat>
            <c:strRef>
              <c:f>Sheet1!$N$209:$O$209</c:f>
              <c:strCache>
                <c:ptCount val="2"/>
                <c:pt idx="0">
                  <c:v>Nature</c:v>
                </c:pt>
                <c:pt idx="1">
                  <c:v>Urban</c:v>
                </c:pt>
              </c:strCache>
            </c:strRef>
          </c:cat>
          <c:val>
            <c:numRef>
              <c:f>Sheet1!$N$210:$O$210</c:f>
              <c:numCache>
                <c:formatCode>General</c:formatCode>
                <c:ptCount val="2"/>
                <c:pt idx="0">
                  <c:v>29.106280193236714</c:v>
                </c:pt>
                <c:pt idx="1">
                  <c:v>30.917874396135264</c:v>
                </c:pt>
              </c:numCache>
            </c:numRef>
          </c:val>
          <c:extLst>
            <c:ext xmlns:c16="http://schemas.microsoft.com/office/drawing/2014/chart" uri="{C3380CC4-5D6E-409C-BE32-E72D297353CC}">
              <c16:uniqueId val="{00000004-C4AD-4D07-A591-3DFDB1C799B0}"/>
            </c:ext>
          </c:extLst>
        </c:ser>
        <c:dLbls>
          <c:showLegendKey val="0"/>
          <c:showVal val="0"/>
          <c:showCatName val="0"/>
          <c:showSerName val="0"/>
          <c:showPercent val="0"/>
          <c:showBubbleSize val="0"/>
        </c:dLbls>
        <c:gapWidth val="219"/>
        <c:overlap val="-27"/>
        <c:axId val="170044640"/>
        <c:axId val="170045056"/>
      </c:barChart>
      <c:catAx>
        <c:axId val="17004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045056"/>
        <c:crosses val="autoZero"/>
        <c:auto val="1"/>
        <c:lblAlgn val="ctr"/>
        <c:lblOffset val="100"/>
        <c:noMultiLvlLbl val="0"/>
      </c:catAx>
      <c:valAx>
        <c:axId val="170045056"/>
        <c:scaling>
          <c:orientation val="minMax"/>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044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3D8F3-08F8-4FC2-B6FC-05C293CE4F43}" type="datetimeFigureOut">
              <a:rPr lang="en-US" smtClean="0"/>
              <a:t>10/12/2021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F906A8-FC41-4B50-A4A1-589B16EC96DD}" type="slidenum">
              <a:rPr lang="en-US" smtClean="0"/>
              <a:t>‹#›</a:t>
            </a:fld>
            <a:endParaRPr lang="en-US"/>
          </a:p>
        </p:txBody>
      </p:sp>
    </p:spTree>
    <p:extLst>
      <p:ext uri="{BB962C8B-B14F-4D97-AF65-F5344CB8AC3E}">
        <p14:creationId xmlns:p14="http://schemas.microsoft.com/office/powerpoint/2010/main" val="1508610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This year our labs conducted a replication of our normative study in which we studies psychological experiences and restorative characteristics of nature and urban virtual images.</a:t>
            </a:r>
          </a:p>
        </p:txBody>
      </p:sp>
      <p:sp>
        <p:nvSpPr>
          <p:cNvPr id="4" name="Slide Number Placeholder 3"/>
          <p:cNvSpPr>
            <a:spLocks noGrp="1"/>
          </p:cNvSpPr>
          <p:nvPr>
            <p:ph type="sldNum" sz="quarter" idx="5"/>
          </p:nvPr>
        </p:nvSpPr>
        <p:spPr/>
        <p:txBody>
          <a:bodyPr/>
          <a:lstStyle/>
          <a:p>
            <a:fld id="{71F906A8-FC41-4B50-A4A1-589B16EC96DD}" type="slidenum">
              <a:rPr lang="en-US" smtClean="0"/>
              <a:t>1</a:t>
            </a:fld>
            <a:endParaRPr lang="en-US"/>
          </a:p>
        </p:txBody>
      </p:sp>
    </p:spTree>
    <p:extLst>
      <p:ext uri="{BB962C8B-B14F-4D97-AF65-F5344CB8AC3E}">
        <p14:creationId xmlns:p14="http://schemas.microsoft.com/office/powerpoint/2010/main" val="3783811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Attention restoration theory states that attention is restored while in nature.</a:t>
            </a:r>
          </a:p>
          <a:p>
            <a:r>
              <a:rPr lang="en-US" dirty="0"/>
              <a:t>Previous literature as well as our findings from our first study found that nature is found to be more fascinating, mysterious, and liked compared to urban environments. Also, nature produces less mind wandering and anxiety and promotes more feelings of resilience. We decided to run a replication to determine if we can find the same effects when our urban images were resized to match the nature images.</a:t>
            </a:r>
          </a:p>
        </p:txBody>
      </p:sp>
      <p:sp>
        <p:nvSpPr>
          <p:cNvPr id="4" name="Slide Number Placeholder 3"/>
          <p:cNvSpPr>
            <a:spLocks noGrp="1"/>
          </p:cNvSpPr>
          <p:nvPr>
            <p:ph type="sldNum" sz="quarter" idx="5"/>
          </p:nvPr>
        </p:nvSpPr>
        <p:spPr/>
        <p:txBody>
          <a:bodyPr/>
          <a:lstStyle/>
          <a:p>
            <a:fld id="{71F906A8-FC41-4B50-A4A1-589B16EC96DD}" type="slidenum">
              <a:rPr lang="en-US" smtClean="0"/>
              <a:t>2</a:t>
            </a:fld>
            <a:endParaRPr lang="en-US"/>
          </a:p>
        </p:txBody>
      </p:sp>
    </p:spTree>
    <p:extLst>
      <p:ext uri="{BB962C8B-B14F-4D97-AF65-F5344CB8AC3E}">
        <p14:creationId xmlns:p14="http://schemas.microsoft.com/office/powerpoint/2010/main" val="531953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207 participants from Amazon Mechanical Turk rated 20 out of 40 nature images and 20 out of 40 urban images on the following scales. Each participant took about 40 minutes to complete the survey on Qualtrics and were compensated $1 for their time. Participants viewed each image for 5 seconds then rated each on image characteristics of fascination, mystery, and likability.</a:t>
            </a:r>
          </a:p>
        </p:txBody>
      </p:sp>
      <p:sp>
        <p:nvSpPr>
          <p:cNvPr id="4" name="Slide Number Placeholder 3"/>
          <p:cNvSpPr>
            <a:spLocks noGrp="1"/>
          </p:cNvSpPr>
          <p:nvPr>
            <p:ph type="sldNum" sz="quarter" idx="5"/>
          </p:nvPr>
        </p:nvSpPr>
        <p:spPr/>
        <p:txBody>
          <a:bodyPr/>
          <a:lstStyle/>
          <a:p>
            <a:fld id="{71F906A8-FC41-4B50-A4A1-589B16EC96DD}" type="slidenum">
              <a:rPr lang="en-US" smtClean="0"/>
              <a:t>3</a:t>
            </a:fld>
            <a:endParaRPr lang="en-US"/>
          </a:p>
        </p:txBody>
      </p:sp>
    </p:spTree>
    <p:extLst>
      <p:ext uri="{BB962C8B-B14F-4D97-AF65-F5344CB8AC3E}">
        <p14:creationId xmlns:p14="http://schemas.microsoft.com/office/powerpoint/2010/main" val="1046229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also reported how resilient, anxious, and mindful each image made them feel. Also, on 8 out of the 40 trials of image rating thought probes were presented right after the image to measure mind wandering. Four trials were for nature images and 4 trials were for urban images.</a:t>
            </a:r>
          </a:p>
        </p:txBody>
      </p:sp>
      <p:sp>
        <p:nvSpPr>
          <p:cNvPr id="4" name="Slide Number Placeholder 3"/>
          <p:cNvSpPr>
            <a:spLocks noGrp="1"/>
          </p:cNvSpPr>
          <p:nvPr>
            <p:ph type="sldNum" sz="quarter" idx="5"/>
          </p:nvPr>
        </p:nvSpPr>
        <p:spPr/>
        <p:txBody>
          <a:bodyPr/>
          <a:lstStyle/>
          <a:p>
            <a:fld id="{71F906A8-FC41-4B50-A4A1-589B16EC96DD}" type="slidenum">
              <a:rPr lang="en-US" smtClean="0"/>
              <a:t>4</a:t>
            </a:fld>
            <a:endParaRPr lang="en-US"/>
          </a:p>
        </p:txBody>
      </p:sp>
    </p:spTree>
    <p:extLst>
      <p:ext uri="{BB962C8B-B14F-4D97-AF65-F5344CB8AC3E}">
        <p14:creationId xmlns:p14="http://schemas.microsoft.com/office/powerpoint/2010/main" val="3685695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revealed that nature images were significantly more fascinating, mysterious, and liked compared to urban images. Nature images also left participants feeling more resilient and mindful. These findings are in line with pervious literature. However, participants reported feeling more anxious when viewing nature images compared to urban images contrary to our previous study and previous literature. Also, mind wandering did not significantly differ between nature and urban images. </a:t>
            </a:r>
          </a:p>
        </p:txBody>
      </p:sp>
      <p:sp>
        <p:nvSpPr>
          <p:cNvPr id="4" name="Slide Number Placeholder 3"/>
          <p:cNvSpPr>
            <a:spLocks noGrp="1"/>
          </p:cNvSpPr>
          <p:nvPr>
            <p:ph type="sldNum" sz="quarter" idx="5"/>
          </p:nvPr>
        </p:nvSpPr>
        <p:spPr/>
        <p:txBody>
          <a:bodyPr/>
          <a:lstStyle/>
          <a:p>
            <a:fld id="{71F906A8-FC41-4B50-A4A1-589B16EC96DD}" type="slidenum">
              <a:rPr lang="en-US" smtClean="0"/>
              <a:t>5</a:t>
            </a:fld>
            <a:endParaRPr lang="en-US"/>
          </a:p>
        </p:txBody>
      </p:sp>
    </p:spTree>
    <p:extLst>
      <p:ext uri="{BB962C8B-B14F-4D97-AF65-F5344CB8AC3E}">
        <p14:creationId xmlns:p14="http://schemas.microsoft.com/office/powerpoint/2010/main" val="1016967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The replicated effects of fascination, mystery, mindfulness, and resilience gives us confidence in our previous findings. However, the reversed effect of anxiety and null effect in mind wandering gives us pause. The only change from the pervious study to the replication was resizing the urban images therefore there is no theoretical reason why anxiety should reverse. </a:t>
            </a:r>
          </a:p>
          <a:p>
            <a:endParaRPr lang="en-US" sz="2000" dirty="0"/>
          </a:p>
          <a:p>
            <a:r>
              <a:rPr lang="en-US" sz="2000" dirty="0"/>
              <a:t>Two previous data sets from </a:t>
            </a:r>
            <a:r>
              <a:rPr lang="en-US" sz="2000" dirty="0" err="1"/>
              <a:t>Mturk</a:t>
            </a:r>
            <a:r>
              <a:rPr lang="en-US" sz="2000" dirty="0"/>
              <a:t> and Montana State University showed less anxiety when viewing nature images. Some explanations could be that outdoors may provoke more anxiety now that many are choosing to go back to socializing even though the pandemic is still ongoing. However, this anxiety would also be expected for the outdoors in urban areas as there are typically more people there.  Future research will monitor how the relationship between nature and anxiety changes during the course of the pandemic.</a:t>
            </a:r>
          </a:p>
          <a:p>
            <a:endParaRPr lang="en-US" sz="2000" dirty="0"/>
          </a:p>
          <a:p>
            <a:r>
              <a:rPr lang="en-US" sz="2000" dirty="0"/>
              <a:t>Additionally, the null effect of mind wandering may be due to lack of observations, however, other studies in our lab have shown this effect to be unreliable and may not have a significant difference between nature and urban environments or mind wandering may differ based on the population. Add pupil explanation (Alex’s data), talk about Nature and health conference.</a:t>
            </a:r>
          </a:p>
          <a:p>
            <a:endParaRPr lang="en-US" sz="2000" dirty="0"/>
          </a:p>
          <a:p>
            <a:r>
              <a:rPr lang="en-US" sz="2000" dirty="0"/>
              <a:t>However, given the replicated effects we can now produce normative numbers for fascination, mystery, mindfulness, and resilience for these 40 images of nature and 40 images of urban scenes. These images sets may be useful for researchers interested in investigating which image properties underlie attention restoration by permitting researchers to select images along specific dimensions.</a:t>
            </a:r>
          </a:p>
          <a:p>
            <a:endParaRPr lang="en-US" sz="2000" dirty="0"/>
          </a:p>
          <a:p>
            <a:r>
              <a:rPr lang="en-US" sz="2000" dirty="0"/>
              <a:t>(difficulty replicating the priming intervention approach)</a:t>
            </a:r>
          </a:p>
        </p:txBody>
      </p:sp>
      <p:sp>
        <p:nvSpPr>
          <p:cNvPr id="4" name="Slide Number Placeholder 3"/>
          <p:cNvSpPr>
            <a:spLocks noGrp="1"/>
          </p:cNvSpPr>
          <p:nvPr>
            <p:ph type="sldNum" sz="quarter" idx="5"/>
          </p:nvPr>
        </p:nvSpPr>
        <p:spPr/>
        <p:txBody>
          <a:bodyPr/>
          <a:lstStyle/>
          <a:p>
            <a:fld id="{71F906A8-FC41-4B50-A4A1-589B16EC96DD}" type="slidenum">
              <a:rPr lang="en-US" smtClean="0"/>
              <a:t>6</a:t>
            </a:fld>
            <a:endParaRPr lang="en-US"/>
          </a:p>
        </p:txBody>
      </p:sp>
    </p:spTree>
    <p:extLst>
      <p:ext uri="{BB962C8B-B14F-4D97-AF65-F5344CB8AC3E}">
        <p14:creationId xmlns:p14="http://schemas.microsoft.com/office/powerpoint/2010/main" val="1170554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60A78-1DEA-6B42-908A-1992369F0D12}"/>
              </a:ext>
            </a:extLst>
          </p:cNvPr>
          <p:cNvSpPr>
            <a:spLocks noGrp="1"/>
          </p:cNvSpPr>
          <p:nvPr>
            <p:ph type="ctrTitle"/>
          </p:nvPr>
        </p:nvSpPr>
        <p:spPr>
          <a:xfrm>
            <a:off x="1143000" y="1747028"/>
            <a:ext cx="6858000" cy="1790700"/>
          </a:xfrm>
        </p:spPr>
        <p:txBody>
          <a:bodyPr anchor="b">
            <a:normAutofit/>
          </a:bodyPr>
          <a:lstStyle>
            <a:lvl1pPr algn="ctr">
              <a:defRPr sz="4800" b="1">
                <a:solidFill>
                  <a:schemeClr val="bg1"/>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4982A4E2-0078-DF4C-8B01-CF1370D4C65C}"/>
              </a:ext>
            </a:extLst>
          </p:cNvPr>
          <p:cNvSpPr>
            <a:spLocks noGrp="1"/>
          </p:cNvSpPr>
          <p:nvPr>
            <p:ph type="subTitle" idx="1"/>
          </p:nvPr>
        </p:nvSpPr>
        <p:spPr>
          <a:xfrm>
            <a:off x="1143000" y="3606784"/>
            <a:ext cx="6858000" cy="785951"/>
          </a:xfrm>
        </p:spPr>
        <p:txBody>
          <a:bodyPr/>
          <a:lstStyle>
            <a:lvl1pPr marL="0" indent="0" algn="ctr">
              <a:buNone/>
              <a:defRPr sz="18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43122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B3C46-1B48-D94D-8FCD-9C27E1B862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593557-5951-5E45-A1B3-ECD437BD63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264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A3247-EE8F-B145-A91F-F54B259CCFD1}"/>
              </a:ext>
            </a:extLst>
          </p:cNvPr>
          <p:cNvSpPr>
            <a:spLocks noGrp="1"/>
          </p:cNvSpPr>
          <p:nvPr>
            <p:ph type="title"/>
          </p:nvPr>
        </p:nvSpPr>
        <p:spPr>
          <a:xfrm>
            <a:off x="687684" y="623085"/>
            <a:ext cx="7945954"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3A8AB21-0070-994A-9A7D-54BD58B1D054}"/>
              </a:ext>
            </a:extLst>
          </p:cNvPr>
          <p:cNvSpPr>
            <a:spLocks noGrp="1"/>
          </p:cNvSpPr>
          <p:nvPr>
            <p:ph type="body" idx="1"/>
          </p:nvPr>
        </p:nvSpPr>
        <p:spPr>
          <a:xfrm>
            <a:off x="687684" y="2782879"/>
            <a:ext cx="7945954"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9639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BDE82-E3FB-954D-A8A0-3218D346CB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9B4080-EC01-0843-9329-2F6080705273}"/>
              </a:ext>
            </a:extLst>
          </p:cNvPr>
          <p:cNvSpPr>
            <a:spLocks noGrp="1"/>
          </p:cNvSpPr>
          <p:nvPr>
            <p:ph sz="half" idx="1"/>
          </p:nvPr>
        </p:nvSpPr>
        <p:spPr>
          <a:xfrm>
            <a:off x="628650" y="1369219"/>
            <a:ext cx="3886200" cy="305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1E47CF-F4FC-F14B-BF36-EF8914B00593}"/>
              </a:ext>
            </a:extLst>
          </p:cNvPr>
          <p:cNvSpPr>
            <a:spLocks noGrp="1"/>
          </p:cNvSpPr>
          <p:nvPr>
            <p:ph sz="half" idx="2"/>
          </p:nvPr>
        </p:nvSpPr>
        <p:spPr>
          <a:xfrm>
            <a:off x="4629150" y="1369219"/>
            <a:ext cx="3886200" cy="305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6310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1057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D1280C-E3C4-B947-9F52-3FEE8D03B95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8586B94-70AE-A64D-81D4-D93A3A132BD4}"/>
              </a:ext>
            </a:extLst>
          </p:cNvPr>
          <p:cNvSpPr>
            <a:spLocks noGrp="1"/>
          </p:cNvSpPr>
          <p:nvPr>
            <p:ph type="body" idx="1"/>
          </p:nvPr>
        </p:nvSpPr>
        <p:spPr>
          <a:xfrm>
            <a:off x="628650" y="1369219"/>
            <a:ext cx="7886700" cy="30751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0313249"/>
      </p:ext>
    </p:extLst>
  </p:cSld>
  <p:clrMap bg1="lt1" tx1="dk1" bg2="lt2" tx2="dk2" accent1="accent1" accent2="accent2" accent3="accent3" accent4="accent4" accent5="accent5" accent6="accent6" hlink="hlink" folHlink="folHlink"/>
  <p:sldLayoutIdLst>
    <p:sldLayoutId id="2147493497" r:id="rId1"/>
    <p:sldLayoutId id="2147493498" r:id="rId2"/>
    <p:sldLayoutId id="2147493499" r:id="rId3"/>
    <p:sldLayoutId id="2147493500" r:id="rId4"/>
    <p:sldLayoutId id="2147493508" r:id="rId5"/>
  </p:sldLayoutIdLst>
  <p:txStyles>
    <p:titleStyle>
      <a:lvl1pPr algn="l" defTabSz="685800" rtl="0" eaLnBrk="1" latinLnBrk="0" hangingPunct="1">
        <a:lnSpc>
          <a:spcPct val="90000"/>
        </a:lnSpc>
        <a:spcBef>
          <a:spcPct val="0"/>
        </a:spcBef>
        <a:buNone/>
        <a:defRPr sz="3300" b="1" kern="1200">
          <a:solidFill>
            <a:srgbClr val="C62127"/>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slideLayout" Target="../slideLayouts/slideLayout2.xml"/><Relationship Id="rId7" Type="http://schemas.openxmlformats.org/officeDocument/2006/relationships/chart" Target="../charts/chart3.xml"/><Relationship Id="rId12" Type="http://schemas.openxmlformats.org/officeDocument/2006/relationships/image" Target="../media/image4.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chart" Target="../charts/chart2.xml"/><Relationship Id="rId11" Type="http://schemas.openxmlformats.org/officeDocument/2006/relationships/chart" Target="../charts/chart7.xml"/><Relationship Id="rId5" Type="http://schemas.openxmlformats.org/officeDocument/2006/relationships/chart" Target="../charts/chart1.xml"/><Relationship Id="rId10" Type="http://schemas.openxmlformats.org/officeDocument/2006/relationships/chart" Target="../charts/chart6.xml"/><Relationship Id="rId4" Type="http://schemas.openxmlformats.org/officeDocument/2006/relationships/notesSlide" Target="../notesSlides/notesSlide5.xml"/><Relationship Id="rId9"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7.jp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ADFC88B-1E92-4EB7-8F9C-F623D7C0D38A}"/>
              </a:ext>
            </a:extLst>
          </p:cNvPr>
          <p:cNvPicPr>
            <a:picLocks noChangeAspect="1"/>
          </p:cNvPicPr>
          <p:nvPr/>
        </p:nvPicPr>
        <p:blipFill>
          <a:blip r:embed="rId5"/>
          <a:stretch>
            <a:fillRect/>
          </a:stretch>
        </p:blipFill>
        <p:spPr>
          <a:xfrm>
            <a:off x="0" y="0"/>
            <a:ext cx="9144000" cy="3504971"/>
          </a:xfrm>
          <a:prstGeom prst="rect">
            <a:avLst/>
          </a:prstGeom>
        </p:spPr>
      </p:pic>
      <p:pic>
        <p:nvPicPr>
          <p:cNvPr id="23" name="Audio 22">
            <a:hlinkClick r:id="" action="ppaction://media"/>
            <a:extLst>
              <a:ext uri="{FF2B5EF4-FFF2-40B4-BE49-F238E27FC236}">
                <a16:creationId xmlns:a16="http://schemas.microsoft.com/office/drawing/2014/main" id="{A715EAB4-0445-4DF5-99A4-2CB9067BF0D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4503738"/>
            <a:ext cx="487362" cy="487362"/>
          </a:xfrm>
          <a:prstGeom prst="rect">
            <a:avLst/>
          </a:prstGeom>
        </p:spPr>
      </p:pic>
    </p:spTree>
    <p:extLst>
      <p:ext uri="{BB962C8B-B14F-4D97-AF65-F5344CB8AC3E}">
        <p14:creationId xmlns:p14="http://schemas.microsoft.com/office/powerpoint/2010/main" val="2133259570"/>
      </p:ext>
    </p:extLst>
  </p:cSld>
  <p:clrMapOvr>
    <a:masterClrMapping/>
  </p:clrMapOvr>
  <mc:AlternateContent xmlns:mc="http://schemas.openxmlformats.org/markup-compatibility/2006" xmlns:p14="http://schemas.microsoft.com/office/powerpoint/2010/main">
    <mc:Choice Requires="p14">
      <p:transition spd="slow" p14:dur="2000" advTm="10804"/>
    </mc:Choice>
    <mc:Fallback xmlns="">
      <p:transition spd="slow" advTm="108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80914B-34C0-4448-BA37-486062B5B1B7}"/>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0A7B5501-50B5-A44D-8494-E61C5F019586}"/>
              </a:ext>
            </a:extLst>
          </p:cNvPr>
          <p:cNvSpPr>
            <a:spLocks noGrp="1"/>
          </p:cNvSpPr>
          <p:nvPr>
            <p:ph idx="1"/>
          </p:nvPr>
        </p:nvSpPr>
        <p:spPr/>
        <p:txBody>
          <a:bodyPr>
            <a:normAutofit fontScale="92500" lnSpcReduction="20000"/>
          </a:bodyPr>
          <a:lstStyle/>
          <a:p>
            <a:r>
              <a:rPr lang="en-US" dirty="0"/>
              <a:t>According to Attention Restoration Theory (ART) attention is restored while in nature </a:t>
            </a:r>
            <a:r>
              <a:rPr lang="en-US" sz="1100" dirty="0"/>
              <a:t>(Kaplan,1995)</a:t>
            </a:r>
            <a:r>
              <a:rPr lang="en-US" dirty="0"/>
              <a:t>.</a:t>
            </a:r>
          </a:p>
          <a:p>
            <a:r>
              <a:rPr lang="en-US" dirty="0"/>
              <a:t>More restorative nature, as indicated by the mechanisms of ART, has many characteristics</a:t>
            </a:r>
          </a:p>
          <a:p>
            <a:pPr lvl="1"/>
            <a:r>
              <a:rPr lang="en-US" dirty="0"/>
              <a:t>More mysterious, fascinating </a:t>
            </a:r>
            <a:r>
              <a:rPr lang="en-US" sz="1100" dirty="0"/>
              <a:t>(</a:t>
            </a:r>
            <a:r>
              <a:rPr lang="en-US" sz="1100" dirty="0" err="1"/>
              <a:t>Szolosi</a:t>
            </a:r>
            <a:r>
              <a:rPr lang="en-US" sz="1100" dirty="0"/>
              <a:t>, Watson, &amp; Ruddell, 2014)</a:t>
            </a:r>
            <a:r>
              <a:rPr lang="en-US" dirty="0"/>
              <a:t>, liked and produces less mind wandering </a:t>
            </a:r>
            <a:r>
              <a:rPr lang="en-US" sz="1100" dirty="0"/>
              <a:t>(Charbonneau, et al., 2019)</a:t>
            </a:r>
          </a:p>
          <a:p>
            <a:pPr lvl="1"/>
            <a:r>
              <a:rPr lang="en-US" dirty="0"/>
              <a:t>Associated with less anxiety and more resilience and mindfulness </a:t>
            </a:r>
            <a:r>
              <a:rPr lang="en-US" sz="1100" dirty="0"/>
              <a:t>(</a:t>
            </a:r>
            <a:r>
              <a:rPr lang="en-US" sz="1100" dirty="0" err="1"/>
              <a:t>Dzhambov</a:t>
            </a:r>
            <a:r>
              <a:rPr lang="en-US" sz="1100" dirty="0"/>
              <a:t>, et al., 2019)</a:t>
            </a:r>
          </a:p>
          <a:p>
            <a:pPr lvl="1"/>
            <a:r>
              <a:rPr lang="en-US" dirty="0"/>
              <a:t>All predicted effects were found in our study from last year </a:t>
            </a:r>
            <a:r>
              <a:rPr lang="en-US" sz="1000" dirty="0"/>
              <a:t>(Charbonneau et al., 2020)</a:t>
            </a:r>
            <a:endParaRPr lang="en-US" dirty="0"/>
          </a:p>
          <a:p>
            <a:r>
              <a:rPr lang="en-US" dirty="0"/>
              <a:t>The purpose of the current study was to replicate the findings from Charbonneau et al. (2020) with resized urban images</a:t>
            </a:r>
          </a:p>
          <a:p>
            <a:endParaRPr lang="en-US" dirty="0"/>
          </a:p>
          <a:p>
            <a:pPr marL="0" indent="0">
              <a:buNone/>
            </a:pPr>
            <a:r>
              <a:rPr lang="en-US" dirty="0"/>
              <a:t> </a:t>
            </a:r>
          </a:p>
          <a:p>
            <a:endParaRPr lang="en-US" dirty="0"/>
          </a:p>
          <a:p>
            <a:endParaRPr lang="en-US" dirty="0"/>
          </a:p>
        </p:txBody>
      </p:sp>
      <p:sp>
        <p:nvSpPr>
          <p:cNvPr id="5" name="Footer Placeholder 3">
            <a:extLst>
              <a:ext uri="{FF2B5EF4-FFF2-40B4-BE49-F238E27FC236}">
                <a16:creationId xmlns:a16="http://schemas.microsoft.com/office/drawing/2014/main" id="{2D2186F0-E009-41B2-B5F9-86B0A4EBD2CD}"/>
              </a:ext>
            </a:extLst>
          </p:cNvPr>
          <p:cNvSpPr txBox="1">
            <a:spLocks/>
          </p:cNvSpPr>
          <p:nvPr/>
        </p:nvSpPr>
        <p:spPr>
          <a:xfrm>
            <a:off x="0" y="0"/>
            <a:ext cx="1727200" cy="17264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Charbonneau et al. 2170</a:t>
            </a:r>
          </a:p>
        </p:txBody>
      </p:sp>
      <p:pic>
        <p:nvPicPr>
          <p:cNvPr id="9" name="Audio 8">
            <a:hlinkClick r:id="" action="ppaction://media"/>
            <a:extLst>
              <a:ext uri="{FF2B5EF4-FFF2-40B4-BE49-F238E27FC236}">
                <a16:creationId xmlns:a16="http://schemas.microsoft.com/office/drawing/2014/main" id="{80611D19-06D3-4878-8CCE-C59E9D84E1E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4503738"/>
            <a:ext cx="487362" cy="487362"/>
          </a:xfrm>
          <a:prstGeom prst="rect">
            <a:avLst/>
          </a:prstGeom>
        </p:spPr>
      </p:pic>
    </p:spTree>
    <p:extLst>
      <p:ext uri="{BB962C8B-B14F-4D97-AF65-F5344CB8AC3E}">
        <p14:creationId xmlns:p14="http://schemas.microsoft.com/office/powerpoint/2010/main" val="3069644457"/>
      </p:ext>
    </p:extLst>
  </p:cSld>
  <p:clrMapOvr>
    <a:masterClrMapping/>
  </p:clrMapOvr>
  <mc:AlternateContent xmlns:mc="http://schemas.openxmlformats.org/markup-compatibility/2006" xmlns:p14="http://schemas.microsoft.com/office/powerpoint/2010/main">
    <mc:Choice Requires="p14">
      <p:transition spd="slow" p14:dur="2000" advTm="27196"/>
    </mc:Choice>
    <mc:Fallback xmlns="">
      <p:transition spd="slow" advTm="271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80914B-34C0-4448-BA37-486062B5B1B7}"/>
              </a:ext>
            </a:extLst>
          </p:cNvPr>
          <p:cNvSpPr>
            <a:spLocks noGrp="1"/>
          </p:cNvSpPr>
          <p:nvPr>
            <p:ph type="title"/>
          </p:nvPr>
        </p:nvSpPr>
        <p:spPr/>
        <p:txBody>
          <a:bodyPr/>
          <a:lstStyle/>
          <a:p>
            <a:r>
              <a:rPr lang="en-US" dirty="0"/>
              <a:t>Methods</a:t>
            </a:r>
          </a:p>
        </p:txBody>
      </p:sp>
      <p:sp>
        <p:nvSpPr>
          <p:cNvPr id="4" name="Content Placeholder 3">
            <a:extLst>
              <a:ext uri="{FF2B5EF4-FFF2-40B4-BE49-F238E27FC236}">
                <a16:creationId xmlns:a16="http://schemas.microsoft.com/office/drawing/2014/main" id="{0A7B5501-50B5-A44D-8494-E61C5F019586}"/>
              </a:ext>
            </a:extLst>
          </p:cNvPr>
          <p:cNvSpPr>
            <a:spLocks noGrp="1"/>
          </p:cNvSpPr>
          <p:nvPr>
            <p:ph idx="1"/>
          </p:nvPr>
        </p:nvSpPr>
        <p:spPr>
          <a:xfrm>
            <a:off x="628650" y="1369219"/>
            <a:ext cx="5924550" cy="3075190"/>
          </a:xfrm>
        </p:spPr>
        <p:txBody>
          <a:bodyPr>
            <a:normAutofit fontScale="85000" lnSpcReduction="20000"/>
          </a:bodyPr>
          <a:lstStyle/>
          <a:p>
            <a:pPr marL="0" indent="0">
              <a:buNone/>
            </a:pPr>
            <a:r>
              <a:rPr lang="en-US" dirty="0"/>
              <a:t>Participants (N=207) saw 20 urban </a:t>
            </a:r>
            <a:r>
              <a:rPr lang="en-US" sz="1300" dirty="0"/>
              <a:t>(Berman et al., 2008) </a:t>
            </a:r>
            <a:r>
              <a:rPr lang="en-US" dirty="0"/>
              <a:t>and 20 </a:t>
            </a:r>
            <a:r>
              <a:rPr lang="en-US" sz="1300" dirty="0"/>
              <a:t>(</a:t>
            </a:r>
            <a:r>
              <a:rPr lang="en-US" sz="1300" dirty="0" err="1"/>
              <a:t>Szolosi</a:t>
            </a:r>
            <a:r>
              <a:rPr lang="en-US" sz="1300" dirty="0"/>
              <a:t> et al., 2014)</a:t>
            </a:r>
            <a:r>
              <a:rPr lang="en-US" dirty="0"/>
              <a:t> nature images and rated them on the following scales:</a:t>
            </a:r>
          </a:p>
          <a:p>
            <a:r>
              <a:rPr lang="en-US" dirty="0"/>
              <a:t>Fascination (0 not at all-6 very much so)</a:t>
            </a:r>
          </a:p>
          <a:p>
            <a:pPr lvl="1"/>
            <a:r>
              <a:rPr lang="en-US" dirty="0"/>
              <a:t>This place has qualities that fascinate me.</a:t>
            </a:r>
          </a:p>
          <a:p>
            <a:pPr lvl="1"/>
            <a:r>
              <a:rPr lang="en-US" dirty="0"/>
              <a:t>I would like to spend more time looking at the surroundings here.</a:t>
            </a:r>
          </a:p>
          <a:p>
            <a:pPr lvl="1"/>
            <a:r>
              <a:rPr lang="en-US" dirty="0"/>
              <a:t>My attention is drawn to many interesting things here.</a:t>
            </a:r>
          </a:p>
          <a:p>
            <a:r>
              <a:rPr lang="en-US" dirty="0"/>
              <a:t>Mystery (0 not at all-6 very much so)</a:t>
            </a:r>
          </a:p>
          <a:p>
            <a:pPr lvl="1"/>
            <a:r>
              <a:rPr lang="en-US" dirty="0"/>
              <a:t>Please indicate the extent to which the setting promises more to be seen if you could have walked deeper into the scene.</a:t>
            </a:r>
          </a:p>
          <a:p>
            <a:r>
              <a:rPr lang="en-US" dirty="0"/>
              <a:t>Likability (1 a strong dislike-7 a strong preference)</a:t>
            </a:r>
          </a:p>
          <a:p>
            <a:pPr lvl="1"/>
            <a:r>
              <a:rPr lang="en-US" dirty="0"/>
              <a:t>To what extent do you like the image you have just seen?</a:t>
            </a:r>
          </a:p>
          <a:p>
            <a:pPr marL="342900" lvl="1" indent="0">
              <a:buNone/>
            </a:pPr>
            <a:endParaRPr lang="en-US" dirty="0"/>
          </a:p>
          <a:p>
            <a:pPr marL="342900" lvl="1" indent="0">
              <a:buNone/>
            </a:pPr>
            <a:r>
              <a:rPr lang="en-US" dirty="0"/>
              <a:t> </a:t>
            </a:r>
          </a:p>
          <a:p>
            <a:endParaRPr lang="en-US" dirty="0"/>
          </a:p>
        </p:txBody>
      </p:sp>
      <p:sp>
        <p:nvSpPr>
          <p:cNvPr id="5" name="Footer Placeholder 3">
            <a:extLst>
              <a:ext uri="{FF2B5EF4-FFF2-40B4-BE49-F238E27FC236}">
                <a16:creationId xmlns:a16="http://schemas.microsoft.com/office/drawing/2014/main" id="{B56DC5C1-17FB-4B73-9D80-4095537351C8}"/>
              </a:ext>
            </a:extLst>
          </p:cNvPr>
          <p:cNvSpPr txBox="1">
            <a:spLocks/>
          </p:cNvSpPr>
          <p:nvPr/>
        </p:nvSpPr>
        <p:spPr>
          <a:xfrm>
            <a:off x="0" y="0"/>
            <a:ext cx="1727200" cy="17264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Charbonneau et al. 2170</a:t>
            </a:r>
          </a:p>
        </p:txBody>
      </p:sp>
      <p:pic>
        <p:nvPicPr>
          <p:cNvPr id="6" name="Picture 5" descr="A tree in a forest&#10;&#10;Description automatically generated">
            <a:extLst>
              <a:ext uri="{FF2B5EF4-FFF2-40B4-BE49-F238E27FC236}">
                <a16:creationId xmlns:a16="http://schemas.microsoft.com/office/drawing/2014/main" id="{3D58AF83-CB62-46B9-9907-383866DF44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7560" y="1369219"/>
            <a:ext cx="1812928" cy="1359696"/>
          </a:xfrm>
          <a:prstGeom prst="rect">
            <a:avLst/>
          </a:prstGeom>
        </p:spPr>
      </p:pic>
      <p:pic>
        <p:nvPicPr>
          <p:cNvPr id="7" name="Picture 6" descr="A close up of a busy city street&#10;&#10;Description automatically generated">
            <a:extLst>
              <a:ext uri="{FF2B5EF4-FFF2-40B4-BE49-F238E27FC236}">
                <a16:creationId xmlns:a16="http://schemas.microsoft.com/office/drawing/2014/main" id="{31E93CBD-BBB2-46C3-997E-1870633953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5806" y="2571750"/>
            <a:ext cx="1810512" cy="1207008"/>
          </a:xfrm>
          <a:prstGeom prst="rect">
            <a:avLst/>
          </a:prstGeom>
        </p:spPr>
      </p:pic>
      <p:pic>
        <p:nvPicPr>
          <p:cNvPr id="9" name="Audio 8">
            <a:hlinkClick r:id="" action="ppaction://media"/>
            <a:extLst>
              <a:ext uri="{FF2B5EF4-FFF2-40B4-BE49-F238E27FC236}">
                <a16:creationId xmlns:a16="http://schemas.microsoft.com/office/drawing/2014/main" id="{DE9BFD54-5A66-474A-ABCC-35101234A86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04238" y="4503738"/>
            <a:ext cx="487362" cy="487362"/>
          </a:xfrm>
          <a:prstGeom prst="rect">
            <a:avLst/>
          </a:prstGeom>
        </p:spPr>
      </p:pic>
    </p:spTree>
    <p:extLst>
      <p:ext uri="{BB962C8B-B14F-4D97-AF65-F5344CB8AC3E}">
        <p14:creationId xmlns:p14="http://schemas.microsoft.com/office/powerpoint/2010/main" val="2223815255"/>
      </p:ext>
    </p:extLst>
  </p:cSld>
  <p:clrMapOvr>
    <a:masterClrMapping/>
  </p:clrMapOvr>
  <mc:AlternateContent xmlns:mc="http://schemas.openxmlformats.org/markup-compatibility/2006" xmlns:p14="http://schemas.microsoft.com/office/powerpoint/2010/main">
    <mc:Choice Requires="p14">
      <p:transition spd="slow" p14:dur="2000" advTm="22527"/>
    </mc:Choice>
    <mc:Fallback xmlns="">
      <p:transition spd="slow" advTm="225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80914B-34C0-4448-BA37-486062B5B1B7}"/>
              </a:ext>
            </a:extLst>
          </p:cNvPr>
          <p:cNvSpPr>
            <a:spLocks noGrp="1"/>
          </p:cNvSpPr>
          <p:nvPr>
            <p:ph type="title"/>
          </p:nvPr>
        </p:nvSpPr>
        <p:spPr/>
        <p:txBody>
          <a:bodyPr/>
          <a:lstStyle/>
          <a:p>
            <a:r>
              <a:rPr lang="en-US" dirty="0"/>
              <a:t>Methods</a:t>
            </a:r>
          </a:p>
        </p:txBody>
      </p:sp>
      <p:sp>
        <p:nvSpPr>
          <p:cNvPr id="4" name="Content Placeholder 3">
            <a:extLst>
              <a:ext uri="{FF2B5EF4-FFF2-40B4-BE49-F238E27FC236}">
                <a16:creationId xmlns:a16="http://schemas.microsoft.com/office/drawing/2014/main" id="{0A7B5501-50B5-A44D-8494-E61C5F019586}"/>
              </a:ext>
            </a:extLst>
          </p:cNvPr>
          <p:cNvSpPr>
            <a:spLocks noGrp="1"/>
          </p:cNvSpPr>
          <p:nvPr>
            <p:ph idx="1"/>
          </p:nvPr>
        </p:nvSpPr>
        <p:spPr/>
        <p:txBody>
          <a:bodyPr numCol="2">
            <a:normAutofit lnSpcReduction="10000"/>
          </a:bodyPr>
          <a:lstStyle/>
          <a:p>
            <a:r>
              <a:rPr lang="en-US" sz="1400" b="1" dirty="0"/>
              <a:t>Resilience</a:t>
            </a:r>
            <a:r>
              <a:rPr lang="en-US" sz="1200" dirty="0"/>
              <a:t> (1 strongly disagree-5 strongly agree)</a:t>
            </a:r>
          </a:p>
          <a:p>
            <a:pPr lvl="1"/>
            <a:r>
              <a:rPr lang="en-US" sz="1200" dirty="0"/>
              <a:t>After viewing the previous image, I feel as if I could make it through a stressful event.</a:t>
            </a:r>
          </a:p>
          <a:p>
            <a:pPr lvl="1"/>
            <a:r>
              <a:rPr lang="en-US" sz="1200" dirty="0"/>
              <a:t>After viewing the previous image, I feel as if I could complete a challenging task.</a:t>
            </a:r>
          </a:p>
          <a:p>
            <a:r>
              <a:rPr lang="en-US" sz="1400" b="1" dirty="0"/>
              <a:t>Mindfulness</a:t>
            </a:r>
            <a:r>
              <a:rPr lang="en-US" sz="1400" dirty="0"/>
              <a:t> </a:t>
            </a:r>
            <a:r>
              <a:rPr lang="en-US" sz="1200" dirty="0"/>
              <a:t>(1 strongly disagree-5 strongly agree)</a:t>
            </a:r>
          </a:p>
          <a:p>
            <a:pPr lvl="1"/>
            <a:r>
              <a:rPr lang="en-US" sz="1200" dirty="0"/>
              <a:t>While viewing the previous image I felt closely connected to the present moment.</a:t>
            </a:r>
          </a:p>
          <a:p>
            <a:pPr lvl="1"/>
            <a:r>
              <a:rPr lang="en-US" sz="1200" dirty="0"/>
              <a:t>While viewing the previous image I actively explored my experience in the moment.</a:t>
            </a:r>
          </a:p>
          <a:p>
            <a:pPr lvl="1"/>
            <a:r>
              <a:rPr lang="en-US" sz="1200" dirty="0"/>
              <a:t>While viewing the previous image I felt that I was experiencing the present moment fully.</a:t>
            </a:r>
          </a:p>
          <a:p>
            <a:pPr lvl="1"/>
            <a:r>
              <a:rPr lang="en-US" sz="1200" dirty="0"/>
              <a:t>While viewing the previous image I noticed thoughts come and go.</a:t>
            </a:r>
          </a:p>
          <a:p>
            <a:endParaRPr lang="en-US" sz="1400" b="1" dirty="0"/>
          </a:p>
          <a:p>
            <a:r>
              <a:rPr lang="en-US" sz="1400" b="1" dirty="0"/>
              <a:t>Anxiety</a:t>
            </a:r>
            <a:r>
              <a:rPr lang="en-US" sz="1200" b="1" dirty="0"/>
              <a:t> </a:t>
            </a:r>
            <a:r>
              <a:rPr lang="en-US" sz="1200" dirty="0"/>
              <a:t>(0 not at all-4 very much so)</a:t>
            </a:r>
          </a:p>
          <a:p>
            <a:pPr lvl="1"/>
            <a:r>
              <a:rPr lang="en-US" sz="1200" dirty="0"/>
              <a:t>Read each statement and select an answer to indicate how you felt when viewing the previous image. Do not spend too much time on any one statement but give the answer which seems to describe how you felt best when viewing the previous image.</a:t>
            </a:r>
          </a:p>
          <a:p>
            <a:pPr lvl="2"/>
            <a:r>
              <a:rPr lang="en-US" sz="1200" dirty="0"/>
              <a:t>I felt calm, I was tense, I felt upset, I was relaxed, I felt content, I was worried.</a:t>
            </a:r>
            <a:endParaRPr lang="en-US" sz="1400" b="1" dirty="0"/>
          </a:p>
          <a:p>
            <a:r>
              <a:rPr lang="en-US" sz="1400" b="1" dirty="0"/>
              <a:t>Mind Wandering</a:t>
            </a:r>
            <a:r>
              <a:rPr lang="en-US" sz="1200" dirty="0"/>
              <a:t>* (8 out of 40 trials)</a:t>
            </a:r>
          </a:p>
          <a:p>
            <a:pPr lvl="1"/>
            <a:r>
              <a:rPr lang="en-US" sz="1200" dirty="0"/>
              <a:t>What were you just thinking about?</a:t>
            </a:r>
          </a:p>
          <a:p>
            <a:pPr lvl="2"/>
            <a:r>
              <a:rPr lang="en-US" sz="1200" dirty="0"/>
              <a:t>The image, everyday stuff, current state of being, personal worries, daydreams, other.</a:t>
            </a:r>
          </a:p>
          <a:p>
            <a:pPr marL="0" indent="0">
              <a:buNone/>
            </a:pPr>
            <a:endParaRPr lang="en-US" dirty="0"/>
          </a:p>
        </p:txBody>
      </p:sp>
      <p:sp>
        <p:nvSpPr>
          <p:cNvPr id="5" name="Footer Placeholder 3">
            <a:extLst>
              <a:ext uri="{FF2B5EF4-FFF2-40B4-BE49-F238E27FC236}">
                <a16:creationId xmlns:a16="http://schemas.microsoft.com/office/drawing/2014/main" id="{2FF7C65D-ACFC-4229-BCE9-D4E63DEE1750}"/>
              </a:ext>
            </a:extLst>
          </p:cNvPr>
          <p:cNvSpPr txBox="1">
            <a:spLocks/>
          </p:cNvSpPr>
          <p:nvPr/>
        </p:nvSpPr>
        <p:spPr>
          <a:xfrm>
            <a:off x="0" y="0"/>
            <a:ext cx="1727200" cy="17264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Charbonneau et al. 2170</a:t>
            </a:r>
          </a:p>
        </p:txBody>
      </p:sp>
      <p:pic>
        <p:nvPicPr>
          <p:cNvPr id="6" name="Audio 5">
            <a:hlinkClick r:id="" action="ppaction://media"/>
            <a:extLst>
              <a:ext uri="{FF2B5EF4-FFF2-40B4-BE49-F238E27FC236}">
                <a16:creationId xmlns:a16="http://schemas.microsoft.com/office/drawing/2014/main" id="{60661215-DADA-439E-AF59-B5CA76BC197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4503738"/>
            <a:ext cx="487362" cy="487362"/>
          </a:xfrm>
          <a:prstGeom prst="rect">
            <a:avLst/>
          </a:prstGeom>
        </p:spPr>
      </p:pic>
    </p:spTree>
    <p:extLst>
      <p:ext uri="{BB962C8B-B14F-4D97-AF65-F5344CB8AC3E}">
        <p14:creationId xmlns:p14="http://schemas.microsoft.com/office/powerpoint/2010/main" val="916823835"/>
      </p:ext>
    </p:extLst>
  </p:cSld>
  <p:clrMapOvr>
    <a:masterClrMapping/>
  </p:clrMapOvr>
  <mc:AlternateContent xmlns:mc="http://schemas.openxmlformats.org/markup-compatibility/2006" xmlns:p14="http://schemas.microsoft.com/office/powerpoint/2010/main">
    <mc:Choice Requires="p14">
      <p:transition spd="slow" p14:dur="2000" advTm="19784"/>
    </mc:Choice>
    <mc:Fallback xmlns="">
      <p:transition spd="slow" advTm="197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80914B-34C0-4448-BA37-486062B5B1B7}"/>
              </a:ext>
            </a:extLst>
          </p:cNvPr>
          <p:cNvSpPr>
            <a:spLocks noGrp="1"/>
          </p:cNvSpPr>
          <p:nvPr>
            <p:ph type="title"/>
          </p:nvPr>
        </p:nvSpPr>
        <p:spPr/>
        <p:txBody>
          <a:bodyPr/>
          <a:lstStyle/>
          <a:p>
            <a:r>
              <a:rPr lang="en-US" dirty="0"/>
              <a:t>Results</a:t>
            </a:r>
          </a:p>
        </p:txBody>
      </p:sp>
      <p:sp>
        <p:nvSpPr>
          <p:cNvPr id="5" name="Footer Placeholder 3">
            <a:extLst>
              <a:ext uri="{FF2B5EF4-FFF2-40B4-BE49-F238E27FC236}">
                <a16:creationId xmlns:a16="http://schemas.microsoft.com/office/drawing/2014/main" id="{C0F4CF48-E058-4E21-8C21-97B73DB615E2}"/>
              </a:ext>
            </a:extLst>
          </p:cNvPr>
          <p:cNvSpPr txBox="1">
            <a:spLocks/>
          </p:cNvSpPr>
          <p:nvPr/>
        </p:nvSpPr>
        <p:spPr>
          <a:xfrm>
            <a:off x="0" y="0"/>
            <a:ext cx="1727200" cy="17264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Charbonneau et al. 2170</a:t>
            </a:r>
          </a:p>
        </p:txBody>
      </p:sp>
      <p:graphicFrame>
        <p:nvGraphicFramePr>
          <p:cNvPr id="10" name="Chart 9">
            <a:extLst>
              <a:ext uri="{FF2B5EF4-FFF2-40B4-BE49-F238E27FC236}">
                <a16:creationId xmlns:a16="http://schemas.microsoft.com/office/drawing/2014/main" id="{DB3C2BD5-4E10-4124-81C5-F82F73607DDA}"/>
              </a:ext>
            </a:extLst>
          </p:cNvPr>
          <p:cNvGraphicFramePr>
            <a:graphicFrameLocks/>
          </p:cNvGraphicFramePr>
          <p:nvPr>
            <p:extLst>
              <p:ext uri="{D42A27DB-BD31-4B8C-83A1-F6EECF244321}">
                <p14:modId xmlns:p14="http://schemas.microsoft.com/office/powerpoint/2010/main" val="2959389431"/>
              </p:ext>
            </p:extLst>
          </p:nvPr>
        </p:nvGraphicFramePr>
        <p:xfrm>
          <a:off x="6406243" y="1270737"/>
          <a:ext cx="1828800" cy="1371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D87E454F-52BC-4488-8344-C57842575AB6}"/>
              </a:ext>
            </a:extLst>
          </p:cNvPr>
          <p:cNvGraphicFramePr>
            <a:graphicFrameLocks/>
          </p:cNvGraphicFramePr>
          <p:nvPr>
            <p:extLst>
              <p:ext uri="{D42A27DB-BD31-4B8C-83A1-F6EECF244321}">
                <p14:modId xmlns:p14="http://schemas.microsoft.com/office/powerpoint/2010/main" val="3414812337"/>
              </p:ext>
            </p:extLst>
          </p:nvPr>
        </p:nvGraphicFramePr>
        <p:xfrm>
          <a:off x="919843" y="1273458"/>
          <a:ext cx="1828800" cy="13716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a:extLst>
              <a:ext uri="{FF2B5EF4-FFF2-40B4-BE49-F238E27FC236}">
                <a16:creationId xmlns:a16="http://schemas.microsoft.com/office/drawing/2014/main" id="{5FF6766C-F35E-44C8-B403-7987322901ED}"/>
              </a:ext>
            </a:extLst>
          </p:cNvPr>
          <p:cNvGraphicFramePr>
            <a:graphicFrameLocks/>
          </p:cNvGraphicFramePr>
          <p:nvPr>
            <p:extLst>
              <p:ext uri="{D42A27DB-BD31-4B8C-83A1-F6EECF244321}">
                <p14:modId xmlns:p14="http://schemas.microsoft.com/office/powerpoint/2010/main" val="867846835"/>
              </p:ext>
            </p:extLst>
          </p:nvPr>
        </p:nvGraphicFramePr>
        <p:xfrm>
          <a:off x="4572000" y="1270737"/>
          <a:ext cx="1828800" cy="13716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Chart 12">
            <a:extLst>
              <a:ext uri="{FF2B5EF4-FFF2-40B4-BE49-F238E27FC236}">
                <a16:creationId xmlns:a16="http://schemas.microsoft.com/office/drawing/2014/main" id="{855CAFFF-64EA-4F83-A460-E823998D64A4}"/>
              </a:ext>
            </a:extLst>
          </p:cNvPr>
          <p:cNvGraphicFramePr>
            <a:graphicFrameLocks/>
          </p:cNvGraphicFramePr>
          <p:nvPr>
            <p:extLst>
              <p:ext uri="{D42A27DB-BD31-4B8C-83A1-F6EECF244321}">
                <p14:modId xmlns:p14="http://schemas.microsoft.com/office/powerpoint/2010/main" val="4068919211"/>
              </p:ext>
            </p:extLst>
          </p:nvPr>
        </p:nvGraphicFramePr>
        <p:xfrm>
          <a:off x="2748643" y="2639616"/>
          <a:ext cx="1828800" cy="13716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5" name="Chart 14">
            <a:extLst>
              <a:ext uri="{FF2B5EF4-FFF2-40B4-BE49-F238E27FC236}">
                <a16:creationId xmlns:a16="http://schemas.microsoft.com/office/drawing/2014/main" id="{FC930CD2-485A-4275-8655-4D507459832D}"/>
              </a:ext>
            </a:extLst>
          </p:cNvPr>
          <p:cNvGraphicFramePr>
            <a:graphicFrameLocks/>
          </p:cNvGraphicFramePr>
          <p:nvPr>
            <p:extLst>
              <p:ext uri="{D42A27DB-BD31-4B8C-83A1-F6EECF244321}">
                <p14:modId xmlns:p14="http://schemas.microsoft.com/office/powerpoint/2010/main" val="86697068"/>
              </p:ext>
            </p:extLst>
          </p:nvPr>
        </p:nvGraphicFramePr>
        <p:xfrm>
          <a:off x="2748643" y="1270737"/>
          <a:ext cx="1828800" cy="13716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6" name="Chart 15">
            <a:extLst>
              <a:ext uri="{FF2B5EF4-FFF2-40B4-BE49-F238E27FC236}">
                <a16:creationId xmlns:a16="http://schemas.microsoft.com/office/drawing/2014/main" id="{295BB20B-AD6B-48FE-A3CF-425B16F78B6F}"/>
              </a:ext>
            </a:extLst>
          </p:cNvPr>
          <p:cNvGraphicFramePr>
            <a:graphicFrameLocks/>
          </p:cNvGraphicFramePr>
          <p:nvPr>
            <p:extLst>
              <p:ext uri="{D42A27DB-BD31-4B8C-83A1-F6EECF244321}">
                <p14:modId xmlns:p14="http://schemas.microsoft.com/office/powerpoint/2010/main" val="122184453"/>
              </p:ext>
            </p:extLst>
          </p:nvPr>
        </p:nvGraphicFramePr>
        <p:xfrm>
          <a:off x="919843" y="2642337"/>
          <a:ext cx="1828800" cy="13716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7" name="Chart 16">
            <a:extLst>
              <a:ext uri="{FF2B5EF4-FFF2-40B4-BE49-F238E27FC236}">
                <a16:creationId xmlns:a16="http://schemas.microsoft.com/office/drawing/2014/main" id="{295BB20B-AD6B-48FE-A3CF-425B16F78B6F}"/>
              </a:ext>
            </a:extLst>
          </p:cNvPr>
          <p:cNvGraphicFramePr>
            <a:graphicFrameLocks/>
          </p:cNvGraphicFramePr>
          <p:nvPr>
            <p:extLst>
              <p:ext uri="{D42A27DB-BD31-4B8C-83A1-F6EECF244321}">
                <p14:modId xmlns:p14="http://schemas.microsoft.com/office/powerpoint/2010/main" val="3994489930"/>
              </p:ext>
            </p:extLst>
          </p:nvPr>
        </p:nvGraphicFramePr>
        <p:xfrm>
          <a:off x="4573218" y="2639616"/>
          <a:ext cx="1828800" cy="1371600"/>
        </p:xfrm>
        <a:graphic>
          <a:graphicData uri="http://schemas.openxmlformats.org/drawingml/2006/chart">
            <c:chart xmlns:c="http://schemas.openxmlformats.org/drawingml/2006/chart" xmlns:r="http://schemas.openxmlformats.org/officeDocument/2006/relationships" r:id="rId11"/>
          </a:graphicData>
        </a:graphic>
      </p:graphicFrame>
      <p:sp>
        <p:nvSpPr>
          <p:cNvPr id="2" name="Rectangle 1">
            <a:extLst>
              <a:ext uri="{FF2B5EF4-FFF2-40B4-BE49-F238E27FC236}">
                <a16:creationId xmlns:a16="http://schemas.microsoft.com/office/drawing/2014/main" id="{F10AFB3F-1496-4DED-99F4-444F84F942E5}"/>
              </a:ext>
            </a:extLst>
          </p:cNvPr>
          <p:cNvSpPr/>
          <p:nvPr/>
        </p:nvSpPr>
        <p:spPr>
          <a:xfrm>
            <a:off x="6406243" y="2639616"/>
            <a:ext cx="1828800" cy="1371600"/>
          </a:xfrm>
          <a:prstGeom prst="rect">
            <a:avLst/>
          </a:prstGeom>
          <a:solidFill>
            <a:schemeClr val="accent5">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r>
              <a:rPr lang="en-US" sz="1000" dirty="0">
                <a:solidFill>
                  <a:schemeClr val="tx1"/>
                </a:solidFill>
              </a:rPr>
              <a:t>Fascination: </a:t>
            </a:r>
            <a:r>
              <a:rPr lang="en-US" sz="1000" i="1" dirty="0">
                <a:solidFill>
                  <a:schemeClr val="tx1"/>
                </a:solidFill>
              </a:rPr>
              <a:t>p</a:t>
            </a:r>
            <a:r>
              <a:rPr lang="en-US" sz="1000" dirty="0">
                <a:solidFill>
                  <a:schemeClr val="tx1"/>
                </a:solidFill>
              </a:rPr>
              <a:t> &lt; .001, </a:t>
            </a:r>
            <a:r>
              <a:rPr lang="en-US" sz="1000" i="1" dirty="0">
                <a:solidFill>
                  <a:schemeClr val="tx1"/>
                </a:solidFill>
              </a:rPr>
              <a:t>d</a:t>
            </a:r>
            <a:r>
              <a:rPr lang="en-US" sz="1000" dirty="0">
                <a:solidFill>
                  <a:schemeClr val="tx1"/>
                </a:solidFill>
              </a:rPr>
              <a:t> = .51</a:t>
            </a:r>
          </a:p>
          <a:p>
            <a:r>
              <a:rPr lang="en-US" sz="1000" dirty="0">
                <a:solidFill>
                  <a:schemeClr val="tx1"/>
                </a:solidFill>
              </a:rPr>
              <a:t>Mystery: </a:t>
            </a:r>
            <a:r>
              <a:rPr lang="en-US" sz="1000" i="1" dirty="0">
                <a:solidFill>
                  <a:schemeClr val="tx1"/>
                </a:solidFill>
              </a:rPr>
              <a:t>p</a:t>
            </a:r>
            <a:r>
              <a:rPr lang="en-US" sz="1000" dirty="0">
                <a:solidFill>
                  <a:schemeClr val="tx1"/>
                </a:solidFill>
              </a:rPr>
              <a:t> &lt; .001, </a:t>
            </a:r>
            <a:r>
              <a:rPr lang="en-US" sz="1000" i="1" dirty="0">
                <a:solidFill>
                  <a:schemeClr val="tx1"/>
                </a:solidFill>
              </a:rPr>
              <a:t>d</a:t>
            </a:r>
            <a:r>
              <a:rPr lang="en-US" sz="1000" dirty="0">
                <a:solidFill>
                  <a:schemeClr val="tx1"/>
                </a:solidFill>
              </a:rPr>
              <a:t> = .47</a:t>
            </a:r>
          </a:p>
          <a:p>
            <a:r>
              <a:rPr lang="en-US" sz="1000" dirty="0">
                <a:solidFill>
                  <a:schemeClr val="tx1"/>
                </a:solidFill>
              </a:rPr>
              <a:t>Likability: </a:t>
            </a:r>
            <a:r>
              <a:rPr lang="en-US" sz="1000" i="1" dirty="0">
                <a:solidFill>
                  <a:schemeClr val="tx1"/>
                </a:solidFill>
              </a:rPr>
              <a:t>p</a:t>
            </a:r>
            <a:r>
              <a:rPr lang="en-US" sz="1000" dirty="0">
                <a:solidFill>
                  <a:schemeClr val="tx1"/>
                </a:solidFill>
              </a:rPr>
              <a:t> &lt; .001, </a:t>
            </a:r>
            <a:r>
              <a:rPr lang="en-US" sz="1000" i="1" dirty="0">
                <a:solidFill>
                  <a:schemeClr val="tx1"/>
                </a:solidFill>
              </a:rPr>
              <a:t>d </a:t>
            </a:r>
            <a:r>
              <a:rPr lang="en-US" sz="1000" dirty="0">
                <a:solidFill>
                  <a:schemeClr val="tx1"/>
                </a:solidFill>
              </a:rPr>
              <a:t>=.47</a:t>
            </a:r>
          </a:p>
          <a:p>
            <a:r>
              <a:rPr lang="en-US" sz="1000" dirty="0">
                <a:solidFill>
                  <a:schemeClr val="tx1"/>
                </a:solidFill>
              </a:rPr>
              <a:t>Anxiety: </a:t>
            </a:r>
            <a:r>
              <a:rPr lang="en-US" sz="1000" i="1" dirty="0">
                <a:solidFill>
                  <a:schemeClr val="tx1"/>
                </a:solidFill>
              </a:rPr>
              <a:t>p</a:t>
            </a:r>
            <a:r>
              <a:rPr lang="en-US" sz="1000" dirty="0">
                <a:solidFill>
                  <a:schemeClr val="tx1"/>
                </a:solidFill>
              </a:rPr>
              <a:t> &lt;.001, </a:t>
            </a:r>
            <a:r>
              <a:rPr lang="en-US" sz="1000" i="1" dirty="0">
                <a:solidFill>
                  <a:schemeClr val="tx1"/>
                </a:solidFill>
              </a:rPr>
              <a:t>d</a:t>
            </a:r>
            <a:r>
              <a:rPr lang="en-US" sz="1000" dirty="0">
                <a:solidFill>
                  <a:schemeClr val="tx1"/>
                </a:solidFill>
              </a:rPr>
              <a:t> = .53</a:t>
            </a:r>
          </a:p>
          <a:p>
            <a:r>
              <a:rPr lang="en-US" sz="1000" dirty="0">
                <a:solidFill>
                  <a:schemeClr val="tx1"/>
                </a:solidFill>
              </a:rPr>
              <a:t>Resilience: </a:t>
            </a:r>
            <a:r>
              <a:rPr lang="en-US" sz="1000" i="1" dirty="0">
                <a:solidFill>
                  <a:schemeClr val="tx1"/>
                </a:solidFill>
              </a:rPr>
              <a:t>p</a:t>
            </a:r>
            <a:r>
              <a:rPr lang="en-US" sz="1000" dirty="0">
                <a:solidFill>
                  <a:schemeClr val="tx1"/>
                </a:solidFill>
              </a:rPr>
              <a:t> &lt;.001, </a:t>
            </a:r>
            <a:r>
              <a:rPr lang="en-US" sz="1000" i="1" dirty="0">
                <a:solidFill>
                  <a:schemeClr val="tx1"/>
                </a:solidFill>
              </a:rPr>
              <a:t>d = </a:t>
            </a:r>
            <a:r>
              <a:rPr lang="en-US" sz="1000" dirty="0">
                <a:solidFill>
                  <a:schemeClr val="tx1"/>
                </a:solidFill>
              </a:rPr>
              <a:t>.52</a:t>
            </a:r>
          </a:p>
          <a:p>
            <a:r>
              <a:rPr lang="en-US" sz="1000" dirty="0">
                <a:solidFill>
                  <a:schemeClr val="tx1"/>
                </a:solidFill>
              </a:rPr>
              <a:t>Mindfulness: </a:t>
            </a:r>
            <a:r>
              <a:rPr lang="en-US" sz="1000" i="1" dirty="0">
                <a:solidFill>
                  <a:schemeClr val="tx1"/>
                </a:solidFill>
              </a:rPr>
              <a:t>p</a:t>
            </a:r>
            <a:r>
              <a:rPr lang="en-US" sz="1000" dirty="0">
                <a:solidFill>
                  <a:schemeClr val="tx1"/>
                </a:solidFill>
              </a:rPr>
              <a:t> &lt;.001, </a:t>
            </a:r>
            <a:r>
              <a:rPr lang="en-US" sz="1000" i="1" dirty="0">
                <a:solidFill>
                  <a:schemeClr val="tx1"/>
                </a:solidFill>
              </a:rPr>
              <a:t>d </a:t>
            </a:r>
            <a:r>
              <a:rPr lang="en-US" sz="1000" dirty="0">
                <a:solidFill>
                  <a:schemeClr val="tx1"/>
                </a:solidFill>
              </a:rPr>
              <a:t>= .40</a:t>
            </a:r>
          </a:p>
          <a:p>
            <a:r>
              <a:rPr lang="en-US" sz="1000" dirty="0">
                <a:solidFill>
                  <a:schemeClr val="tx1"/>
                </a:solidFill>
              </a:rPr>
              <a:t>Mind Wandering: </a:t>
            </a:r>
            <a:r>
              <a:rPr lang="en-US" sz="1000" i="1" dirty="0">
                <a:solidFill>
                  <a:schemeClr val="tx1"/>
                </a:solidFill>
              </a:rPr>
              <a:t>p</a:t>
            </a:r>
            <a:r>
              <a:rPr lang="en-US" sz="1000" dirty="0">
                <a:solidFill>
                  <a:schemeClr val="tx1"/>
                </a:solidFill>
              </a:rPr>
              <a:t> = .286</a:t>
            </a:r>
          </a:p>
        </p:txBody>
      </p:sp>
      <p:pic>
        <p:nvPicPr>
          <p:cNvPr id="26" name="Audio 25">
            <a:hlinkClick r:id="" action="ppaction://media"/>
            <a:extLst>
              <a:ext uri="{FF2B5EF4-FFF2-40B4-BE49-F238E27FC236}">
                <a16:creationId xmlns:a16="http://schemas.microsoft.com/office/drawing/2014/main" id="{EBF24624-8AB8-4ADE-9ECB-656F950C7C3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504238" y="4503738"/>
            <a:ext cx="487362" cy="487362"/>
          </a:xfrm>
          <a:prstGeom prst="rect">
            <a:avLst/>
          </a:prstGeom>
        </p:spPr>
      </p:pic>
    </p:spTree>
    <p:extLst>
      <p:ext uri="{BB962C8B-B14F-4D97-AF65-F5344CB8AC3E}">
        <p14:creationId xmlns:p14="http://schemas.microsoft.com/office/powerpoint/2010/main" val="2910332287"/>
      </p:ext>
    </p:extLst>
  </p:cSld>
  <p:clrMapOvr>
    <a:masterClrMapping/>
  </p:clrMapOvr>
  <mc:AlternateContent xmlns:mc="http://schemas.openxmlformats.org/markup-compatibility/2006" xmlns:p14="http://schemas.microsoft.com/office/powerpoint/2010/main">
    <mc:Choice Requires="p14">
      <p:transition spd="slow" p14:dur="2000" advTm="27770"/>
    </mc:Choice>
    <mc:Fallback xmlns="">
      <p:transition spd="slow" advTm="277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80914B-34C0-4448-BA37-486062B5B1B7}"/>
              </a:ext>
            </a:extLst>
          </p:cNvPr>
          <p:cNvSpPr>
            <a:spLocks noGrp="1"/>
          </p:cNvSpPr>
          <p:nvPr>
            <p:ph type="title"/>
          </p:nvPr>
        </p:nvSpPr>
        <p:spPr/>
        <p:txBody>
          <a:bodyPr/>
          <a:lstStyle/>
          <a:p>
            <a:r>
              <a:rPr lang="en-US" dirty="0"/>
              <a:t>Conclusion</a:t>
            </a:r>
          </a:p>
        </p:txBody>
      </p:sp>
      <p:sp>
        <p:nvSpPr>
          <p:cNvPr id="5" name="Footer Placeholder 3">
            <a:extLst>
              <a:ext uri="{FF2B5EF4-FFF2-40B4-BE49-F238E27FC236}">
                <a16:creationId xmlns:a16="http://schemas.microsoft.com/office/drawing/2014/main" id="{934A56A9-A860-4EBB-90AE-22BA681A658B}"/>
              </a:ext>
            </a:extLst>
          </p:cNvPr>
          <p:cNvSpPr txBox="1">
            <a:spLocks/>
          </p:cNvSpPr>
          <p:nvPr/>
        </p:nvSpPr>
        <p:spPr>
          <a:xfrm>
            <a:off x="0" y="0"/>
            <a:ext cx="1727200" cy="17264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Charbonneau et al. 2170</a:t>
            </a:r>
          </a:p>
        </p:txBody>
      </p:sp>
      <p:pic>
        <p:nvPicPr>
          <p:cNvPr id="6" name="Picture 5" descr="A tree in a forest&#10;&#10;Description automatically generated">
            <a:extLst>
              <a:ext uri="{FF2B5EF4-FFF2-40B4-BE49-F238E27FC236}">
                <a16:creationId xmlns:a16="http://schemas.microsoft.com/office/drawing/2014/main" id="{DB4DC635-2469-4B29-898D-243033B6A0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651" y="1268016"/>
            <a:ext cx="3409950" cy="2557463"/>
          </a:xfrm>
          <a:prstGeom prst="rect">
            <a:avLst/>
          </a:prstGeom>
        </p:spPr>
      </p:pic>
      <p:graphicFrame>
        <p:nvGraphicFramePr>
          <p:cNvPr id="8" name="Table 8">
            <a:extLst>
              <a:ext uri="{FF2B5EF4-FFF2-40B4-BE49-F238E27FC236}">
                <a16:creationId xmlns:a16="http://schemas.microsoft.com/office/drawing/2014/main" id="{146D00C3-DA71-4723-BA15-C2A45F2082D2}"/>
              </a:ext>
            </a:extLst>
          </p:cNvPr>
          <p:cNvGraphicFramePr>
            <a:graphicFrameLocks noGrp="1"/>
          </p:cNvGraphicFramePr>
          <p:nvPr>
            <p:extLst>
              <p:ext uri="{D42A27DB-BD31-4B8C-83A1-F6EECF244321}">
                <p14:modId xmlns:p14="http://schemas.microsoft.com/office/powerpoint/2010/main" val="982964273"/>
              </p:ext>
            </p:extLst>
          </p:nvPr>
        </p:nvGraphicFramePr>
        <p:xfrm>
          <a:off x="4038601" y="1268014"/>
          <a:ext cx="4476748" cy="2557463"/>
        </p:xfrm>
        <a:graphic>
          <a:graphicData uri="http://schemas.openxmlformats.org/drawingml/2006/table">
            <a:tbl>
              <a:tblPr firstRow="1" bandRow="1">
                <a:tableStyleId>{2A488322-F2BA-4B5B-9748-0D474271808F}</a:tableStyleId>
              </a:tblPr>
              <a:tblGrid>
                <a:gridCol w="2238374">
                  <a:extLst>
                    <a:ext uri="{9D8B030D-6E8A-4147-A177-3AD203B41FA5}">
                      <a16:colId xmlns:a16="http://schemas.microsoft.com/office/drawing/2014/main" val="809086898"/>
                    </a:ext>
                  </a:extLst>
                </a:gridCol>
                <a:gridCol w="2238374">
                  <a:extLst>
                    <a:ext uri="{9D8B030D-6E8A-4147-A177-3AD203B41FA5}">
                      <a16:colId xmlns:a16="http://schemas.microsoft.com/office/drawing/2014/main" val="1684145642"/>
                    </a:ext>
                  </a:extLst>
                </a:gridCol>
              </a:tblGrid>
              <a:tr h="1233925">
                <a:tc>
                  <a:txBody>
                    <a:bodyPr/>
                    <a:lstStyle/>
                    <a:p>
                      <a:r>
                        <a:rPr lang="en-US" dirty="0">
                          <a:solidFill>
                            <a:sysClr val="windowText" lastClr="000000"/>
                          </a:solidFill>
                        </a:rPr>
                        <a:t>Replicated Effects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r>
                        <a:rPr lang="en-US" dirty="0">
                          <a:solidFill>
                            <a:sysClr val="windowText" lastClr="000000"/>
                          </a:solidFill>
                        </a:rPr>
                        <a:t>Effects not Replicated</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256987886"/>
                  </a:ext>
                </a:extLst>
              </a:tr>
              <a:tr h="1323538">
                <a:tc>
                  <a:txBody>
                    <a:bodyPr/>
                    <a:lstStyle/>
                    <a:p>
                      <a:r>
                        <a:rPr lang="en-US" dirty="0">
                          <a:solidFill>
                            <a:sysClr val="windowText" lastClr="000000"/>
                          </a:solidFill>
                        </a:rPr>
                        <a:t>Fascination</a:t>
                      </a:r>
                    </a:p>
                    <a:p>
                      <a:r>
                        <a:rPr lang="en-US" dirty="0">
                          <a:solidFill>
                            <a:sysClr val="windowText" lastClr="000000"/>
                          </a:solidFill>
                        </a:rPr>
                        <a:t>Mystery</a:t>
                      </a:r>
                    </a:p>
                    <a:p>
                      <a:r>
                        <a:rPr lang="en-US" dirty="0">
                          <a:solidFill>
                            <a:sysClr val="windowText" lastClr="000000"/>
                          </a:solidFill>
                        </a:rPr>
                        <a:t>Likability</a:t>
                      </a:r>
                    </a:p>
                    <a:p>
                      <a:r>
                        <a:rPr lang="en-US" dirty="0">
                          <a:solidFill>
                            <a:sysClr val="windowText" lastClr="000000"/>
                          </a:solidFill>
                        </a:rPr>
                        <a:t>Mindfulness</a:t>
                      </a:r>
                    </a:p>
                    <a:p>
                      <a:r>
                        <a:rPr lang="en-US" dirty="0">
                          <a:solidFill>
                            <a:sysClr val="windowText" lastClr="000000"/>
                          </a:solidFill>
                        </a:rPr>
                        <a:t>Resilience</a:t>
                      </a:r>
                    </a:p>
                  </a:txBody>
                  <a:tcPr anchor="ctr">
                    <a:lnL w="12700" cap="flat" cmpd="sng" algn="ctr">
                      <a:solidFill>
                        <a:schemeClr val="tx1"/>
                      </a:solidFill>
                      <a:prstDash val="solid"/>
                      <a:round/>
                      <a:headEnd type="none" w="med" len="med"/>
                      <a:tailEnd type="none" w="med" len="med"/>
                    </a:lnL>
                    <a:solidFill>
                      <a:schemeClr val="bg1"/>
                    </a:solidFill>
                  </a:tcPr>
                </a:tc>
                <a:tc>
                  <a:txBody>
                    <a:bodyPr/>
                    <a:lstStyle/>
                    <a:p>
                      <a:r>
                        <a:rPr lang="en-US" dirty="0">
                          <a:solidFill>
                            <a:sysClr val="windowText" lastClr="000000"/>
                          </a:solidFill>
                        </a:rPr>
                        <a:t>Anxiety </a:t>
                      </a:r>
                    </a:p>
                    <a:p>
                      <a:r>
                        <a:rPr lang="en-US" dirty="0">
                          <a:solidFill>
                            <a:sysClr val="windowText" lastClr="000000"/>
                          </a:solidFill>
                        </a:rPr>
                        <a:t>(reversed)</a:t>
                      </a:r>
                    </a:p>
                    <a:p>
                      <a:endParaRPr lang="en-US" dirty="0">
                        <a:solidFill>
                          <a:sysClr val="windowText" lastClr="000000"/>
                        </a:solidFill>
                      </a:endParaRPr>
                    </a:p>
                    <a:p>
                      <a:r>
                        <a:rPr lang="en-US" dirty="0">
                          <a:solidFill>
                            <a:sysClr val="windowText" lastClr="000000"/>
                          </a:solidFill>
                        </a:rPr>
                        <a:t>Mind Wandering </a:t>
                      </a:r>
                    </a:p>
                    <a:p>
                      <a:r>
                        <a:rPr lang="en-US" dirty="0">
                          <a:solidFill>
                            <a:sysClr val="windowText" lastClr="000000"/>
                          </a:solidFill>
                        </a:rPr>
                        <a:t>(non-significant)</a:t>
                      </a:r>
                    </a:p>
                  </a:txBody>
                  <a:tcPr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793158016"/>
                  </a:ext>
                </a:extLst>
              </a:tr>
            </a:tbl>
          </a:graphicData>
        </a:graphic>
      </p:graphicFrame>
      <p:pic>
        <p:nvPicPr>
          <p:cNvPr id="9" name="Audio 8">
            <a:hlinkClick r:id="" action="ppaction://media"/>
            <a:extLst>
              <a:ext uri="{FF2B5EF4-FFF2-40B4-BE49-F238E27FC236}">
                <a16:creationId xmlns:a16="http://schemas.microsoft.com/office/drawing/2014/main" id="{1D9945C6-C9F2-49BA-A2C1-73AC151D1AD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4503738"/>
            <a:ext cx="487362" cy="487362"/>
          </a:xfrm>
          <a:prstGeom prst="rect">
            <a:avLst/>
          </a:prstGeom>
        </p:spPr>
      </p:pic>
    </p:spTree>
    <p:extLst>
      <p:ext uri="{BB962C8B-B14F-4D97-AF65-F5344CB8AC3E}">
        <p14:creationId xmlns:p14="http://schemas.microsoft.com/office/powerpoint/2010/main" val="360288707"/>
      </p:ext>
    </p:extLst>
  </p:cSld>
  <p:clrMapOvr>
    <a:masterClrMapping/>
  </p:clrMapOvr>
  <mc:AlternateContent xmlns:mc="http://schemas.openxmlformats.org/markup-compatibility/2006">
    <mc:Choice xmlns:p14="http://schemas.microsoft.com/office/powerpoint/2010/main" Requires="p14">
      <p:transition spd="slow" p14:dur="2000" advTm="108272"/>
    </mc:Choice>
    <mc:Fallback>
      <p:transition spd="slow" advTm="1082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65B6BEF7AD0D40A4A0B33AFD60AF7A" ma:contentTypeVersion="13" ma:contentTypeDescription="Create a new document." ma:contentTypeScope="" ma:versionID="43e285166662dca3f36b64a8afafffab">
  <xsd:schema xmlns:xsd="http://www.w3.org/2001/XMLSchema" xmlns:xs="http://www.w3.org/2001/XMLSchema" xmlns:p="http://schemas.microsoft.com/office/2006/metadata/properties" xmlns:ns2="acab379d-c436-4626-96ef-8d17a623a02d" xmlns:ns3="22010ab1-1a20-4e5a-abad-bfdaf0b0f010" targetNamespace="http://schemas.microsoft.com/office/2006/metadata/properties" ma:root="true" ma:fieldsID="bb4bc8e27b428962bf2b099bcbecef10" ns2:_="" ns3:_="">
    <xsd:import namespace="acab379d-c436-4626-96ef-8d17a623a02d"/>
    <xsd:import namespace="22010ab1-1a20-4e5a-abad-bfdaf0b0f01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LengthInSeconds" minOccurs="0"/>
                <xsd:element ref="ns3:MediaServiceAutoKeyPoints" minOccurs="0"/>
                <xsd:element ref="ns3:MediaServiceKeyPoint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ab379d-c436-4626-96ef-8d17a623a02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010ab1-1a20-4e5a-abad-bfdaf0b0f01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661F46-9A57-42D5-AF74-815931EB1C14}">
  <ds:schemaRefs>
    <ds:schemaRef ds:uri="http://schemas.microsoft.com/sharepoint/v3/contenttype/forms"/>
  </ds:schemaRefs>
</ds:datastoreItem>
</file>

<file path=customXml/itemProps2.xml><?xml version="1.0" encoding="utf-8"?>
<ds:datastoreItem xmlns:ds="http://schemas.openxmlformats.org/officeDocument/2006/customXml" ds:itemID="{0AE265E0-ACA2-4BBB-A41C-C43B6B3554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ab379d-c436-4626-96ef-8d17a623a02d"/>
    <ds:schemaRef ds:uri="22010ab1-1a20-4e5a-abad-bfdaf0b0f0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B2E084-5FF2-4318-AE59-ADB7E6E77294}">
  <ds:schemaRefs>
    <ds:schemaRef ds:uri="acab379d-c436-4626-96ef-8d17a623a02d"/>
    <ds:schemaRef ds:uri="http://purl.org/dc/dcmitype/"/>
    <ds:schemaRef ds:uri="22010ab1-1a20-4e5a-abad-bfdaf0b0f010"/>
    <ds:schemaRef ds:uri="http://purl.org/dc/term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645</TotalTime>
  <Words>1209</Words>
  <Application>Microsoft Office PowerPoint</Application>
  <PresentationFormat>On-screen Show (16:9)</PresentationFormat>
  <Paragraphs>91</Paragraphs>
  <Slides>6</Slides>
  <Notes>6</Notes>
  <HiddenSlides>0</HiddenSlides>
  <MMClips>6</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Introduction</vt:lpstr>
      <vt:lpstr>Methods</vt:lpstr>
      <vt:lpstr>Methods</vt:lpstr>
      <vt:lpstr>Results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Utesch</dc:creator>
  <cp:lastModifiedBy>Charbonneau, Brooke</cp:lastModifiedBy>
  <cp:revision>24</cp:revision>
  <dcterms:created xsi:type="dcterms:W3CDTF">2020-09-09T13:47:10Z</dcterms:created>
  <dcterms:modified xsi:type="dcterms:W3CDTF">2021-10-12T15:40:05Z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0x0101001D65B6BEF7AD0D40A4A0B33AFD60AF7A</vt:lpwstr>
  </property>
</Properties>
</file>