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04"/>
  </p:notesMasterIdLst>
  <p:handoutMasterIdLst>
    <p:handoutMasterId r:id="rId105"/>
  </p:handoutMasterIdLst>
  <p:sldIdLst>
    <p:sldId id="257" r:id="rId2"/>
    <p:sldId id="381" r:id="rId3"/>
    <p:sldId id="388" r:id="rId4"/>
    <p:sldId id="260" r:id="rId5"/>
    <p:sldId id="362" r:id="rId6"/>
    <p:sldId id="347" r:id="rId7"/>
    <p:sldId id="345" r:id="rId8"/>
    <p:sldId id="346" r:id="rId9"/>
    <p:sldId id="258" r:id="rId10"/>
    <p:sldId id="262" r:id="rId11"/>
    <p:sldId id="261" r:id="rId12"/>
    <p:sldId id="270" r:id="rId13"/>
    <p:sldId id="269" r:id="rId14"/>
    <p:sldId id="271" r:id="rId15"/>
    <p:sldId id="272" r:id="rId16"/>
    <p:sldId id="273" r:id="rId17"/>
    <p:sldId id="276" r:id="rId18"/>
    <p:sldId id="277" r:id="rId19"/>
    <p:sldId id="274" r:id="rId20"/>
    <p:sldId id="275" r:id="rId21"/>
    <p:sldId id="387" r:id="rId22"/>
    <p:sldId id="361" r:id="rId23"/>
    <p:sldId id="267" r:id="rId24"/>
    <p:sldId id="266" r:id="rId25"/>
    <p:sldId id="280" r:id="rId26"/>
    <p:sldId id="281" r:id="rId27"/>
    <p:sldId id="282" r:id="rId28"/>
    <p:sldId id="384" r:id="rId29"/>
    <p:sldId id="385" r:id="rId30"/>
    <p:sldId id="285" r:id="rId31"/>
    <p:sldId id="289" r:id="rId32"/>
    <p:sldId id="360" r:id="rId33"/>
    <p:sldId id="290" r:id="rId34"/>
    <p:sldId id="294" r:id="rId35"/>
    <p:sldId id="291" r:id="rId36"/>
    <p:sldId id="386" r:id="rId37"/>
    <p:sldId id="369" r:id="rId38"/>
    <p:sldId id="368" r:id="rId39"/>
    <p:sldId id="295" r:id="rId40"/>
    <p:sldId id="296" r:id="rId41"/>
    <p:sldId id="297" r:id="rId42"/>
    <p:sldId id="299" r:id="rId43"/>
    <p:sldId id="302" r:id="rId44"/>
    <p:sldId id="304" r:id="rId45"/>
    <p:sldId id="305" r:id="rId46"/>
    <p:sldId id="389" r:id="rId47"/>
    <p:sldId id="308" r:id="rId48"/>
    <p:sldId id="309" r:id="rId49"/>
    <p:sldId id="310" r:id="rId50"/>
    <p:sldId id="311" r:id="rId51"/>
    <p:sldId id="348" r:id="rId52"/>
    <p:sldId id="349" r:id="rId53"/>
    <p:sldId id="351" r:id="rId54"/>
    <p:sldId id="352" r:id="rId55"/>
    <p:sldId id="359" r:id="rId56"/>
    <p:sldId id="353" r:id="rId57"/>
    <p:sldId id="354" r:id="rId58"/>
    <p:sldId id="356" r:id="rId59"/>
    <p:sldId id="357" r:id="rId60"/>
    <p:sldId id="358" r:id="rId61"/>
    <p:sldId id="312" r:id="rId62"/>
    <p:sldId id="313" r:id="rId63"/>
    <p:sldId id="382" r:id="rId64"/>
    <p:sldId id="380" r:id="rId65"/>
    <p:sldId id="366" r:id="rId66"/>
    <p:sldId id="374" r:id="rId67"/>
    <p:sldId id="375" r:id="rId68"/>
    <p:sldId id="377" r:id="rId69"/>
    <p:sldId id="378" r:id="rId70"/>
    <p:sldId id="379" r:id="rId71"/>
    <p:sldId id="314" r:id="rId72"/>
    <p:sldId id="315" r:id="rId73"/>
    <p:sldId id="318" r:id="rId74"/>
    <p:sldId id="316" r:id="rId75"/>
    <p:sldId id="319" r:id="rId76"/>
    <p:sldId id="320" r:id="rId77"/>
    <p:sldId id="372" r:id="rId78"/>
    <p:sldId id="321" r:id="rId79"/>
    <p:sldId id="322" r:id="rId80"/>
    <p:sldId id="323" r:id="rId81"/>
    <p:sldId id="324" r:id="rId82"/>
    <p:sldId id="325" r:id="rId83"/>
    <p:sldId id="327" r:id="rId84"/>
    <p:sldId id="333" r:id="rId85"/>
    <p:sldId id="334" r:id="rId86"/>
    <p:sldId id="328" r:id="rId87"/>
    <p:sldId id="371" r:id="rId88"/>
    <p:sldId id="373" r:id="rId89"/>
    <p:sldId id="338" r:id="rId90"/>
    <p:sldId id="279" r:id="rId91"/>
    <p:sldId id="329" r:id="rId92"/>
    <p:sldId id="339" r:id="rId93"/>
    <p:sldId id="331" r:id="rId94"/>
    <p:sldId id="330" r:id="rId95"/>
    <p:sldId id="340" r:id="rId96"/>
    <p:sldId id="363" r:id="rId97"/>
    <p:sldId id="332" r:id="rId98"/>
    <p:sldId id="364" r:id="rId99"/>
    <p:sldId id="341" r:id="rId100"/>
    <p:sldId id="344" r:id="rId101"/>
    <p:sldId id="370" r:id="rId102"/>
    <p:sldId id="365" r:id="rId10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Daniel" initials="AD" lastIdx="2" clrIdx="0">
    <p:extLst>
      <p:ext uri="{19B8F6BF-5375-455C-9EA6-DF929625EA0E}">
        <p15:presenceInfo xmlns:p15="http://schemas.microsoft.com/office/powerpoint/2012/main" userId="S-1-5-21-62665781-247875009-941767090-113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B8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369" autoAdjust="0"/>
  </p:normalViewPr>
  <p:slideViewPr>
    <p:cSldViewPr snapToGrid="0" snapToObjects="1">
      <p:cViewPr varScale="1">
        <p:scale>
          <a:sx n="100" d="100"/>
          <a:sy n="100" d="100"/>
        </p:scale>
        <p:origin x="14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8178D-F4C2-4C56-BB05-FC460AD36E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63EAB45-DECF-41F8-9F47-4FF0143D441E}">
      <dgm:prSet phldrT="[Text]" custT="1"/>
      <dgm:spPr/>
      <dgm:t>
        <a:bodyPr/>
        <a:lstStyle/>
        <a:p>
          <a:r>
            <a:rPr lang="en-US" sz="2800" dirty="0"/>
            <a:t>Management and Personnel</a:t>
          </a:r>
        </a:p>
        <a:p>
          <a:r>
            <a:rPr lang="en-US" sz="2000" dirty="0"/>
            <a:t>Deans, Directors, Dept Heads, Faculty &amp; Staff</a:t>
          </a:r>
        </a:p>
      </dgm:t>
    </dgm:pt>
    <dgm:pt modelId="{9BBF48C6-88C5-4EB4-9646-E412F9EE2F36}" type="parTrans" cxnId="{FB2EE286-F791-4484-994D-D13096C8846D}">
      <dgm:prSet/>
      <dgm:spPr/>
      <dgm:t>
        <a:bodyPr/>
        <a:lstStyle/>
        <a:p>
          <a:endParaRPr lang="en-US"/>
        </a:p>
      </dgm:t>
    </dgm:pt>
    <dgm:pt modelId="{A862FE74-D4F6-47A9-BEDB-668ABA7A6AB3}" type="sibTrans" cxnId="{FB2EE286-F791-4484-994D-D13096C8846D}">
      <dgm:prSet/>
      <dgm:spPr/>
      <dgm:t>
        <a:bodyPr/>
        <a:lstStyle/>
        <a:p>
          <a:endParaRPr lang="en-US"/>
        </a:p>
      </dgm:t>
    </dgm:pt>
    <dgm:pt modelId="{1495EE61-C9C9-4CCB-99E6-D5EC3B209166}">
      <dgm:prSet phldrT="[Text]" custT="1"/>
      <dgm:spPr/>
      <dgm:t>
        <a:bodyPr/>
        <a:lstStyle/>
        <a:p>
          <a:r>
            <a:rPr lang="en-US" sz="2800" dirty="0"/>
            <a:t>Risk and Compliance</a:t>
          </a:r>
        </a:p>
        <a:p>
          <a:r>
            <a:rPr lang="en-US" sz="2400" dirty="0"/>
            <a:t>UBS, OSP, SRM, Info Security, Research Compliance</a:t>
          </a:r>
        </a:p>
      </dgm:t>
    </dgm:pt>
    <dgm:pt modelId="{155EAFA4-2C2B-41AE-899D-94F3343C1A6C}" type="parTrans" cxnId="{22F7BE78-E83A-4762-8F01-90DA23057AAE}">
      <dgm:prSet/>
      <dgm:spPr/>
      <dgm:t>
        <a:bodyPr/>
        <a:lstStyle/>
        <a:p>
          <a:endParaRPr lang="en-US"/>
        </a:p>
      </dgm:t>
    </dgm:pt>
    <dgm:pt modelId="{90BF23DD-AF07-4094-ACA3-33A2A764D703}" type="sibTrans" cxnId="{22F7BE78-E83A-4762-8F01-90DA23057AAE}">
      <dgm:prSet/>
      <dgm:spPr/>
      <dgm:t>
        <a:bodyPr/>
        <a:lstStyle/>
        <a:p>
          <a:endParaRPr lang="en-US"/>
        </a:p>
      </dgm:t>
    </dgm:pt>
    <dgm:pt modelId="{0A637652-8FBB-45B6-BA18-2A6AFAF86EEC}">
      <dgm:prSet phldrT="[Text]"/>
      <dgm:spPr/>
      <dgm:t>
        <a:bodyPr/>
        <a:lstStyle/>
        <a:p>
          <a:r>
            <a:rPr lang="en-US" dirty="0"/>
            <a:t>Internal Audit</a:t>
          </a:r>
        </a:p>
      </dgm:t>
    </dgm:pt>
    <dgm:pt modelId="{23204EA0-1FAE-4D62-995A-D3FEBB075955}" type="parTrans" cxnId="{3FC42FAB-F5AC-4704-8E28-35F128C0760F}">
      <dgm:prSet/>
      <dgm:spPr/>
      <dgm:t>
        <a:bodyPr/>
        <a:lstStyle/>
        <a:p>
          <a:endParaRPr lang="en-US"/>
        </a:p>
      </dgm:t>
    </dgm:pt>
    <dgm:pt modelId="{81655F16-B87E-4101-A620-215619F1A8C6}" type="sibTrans" cxnId="{3FC42FAB-F5AC-4704-8E28-35F128C0760F}">
      <dgm:prSet/>
      <dgm:spPr/>
      <dgm:t>
        <a:bodyPr/>
        <a:lstStyle/>
        <a:p>
          <a:endParaRPr lang="en-US"/>
        </a:p>
      </dgm:t>
    </dgm:pt>
    <dgm:pt modelId="{65E14D7D-6232-47B2-A226-9C6E7CBD1917}" type="pres">
      <dgm:prSet presAssocID="{0158178D-F4C2-4C56-BB05-FC460AD36E94}" presName="linear" presStyleCnt="0">
        <dgm:presLayoutVars>
          <dgm:dir/>
          <dgm:animLvl val="lvl"/>
          <dgm:resizeHandles val="exact"/>
        </dgm:presLayoutVars>
      </dgm:prSet>
      <dgm:spPr/>
    </dgm:pt>
    <dgm:pt modelId="{241DD673-EAF8-4BDF-8884-BFFE610AAB71}" type="pres">
      <dgm:prSet presAssocID="{D63EAB45-DECF-41F8-9F47-4FF0143D441E}" presName="parentLin" presStyleCnt="0"/>
      <dgm:spPr/>
    </dgm:pt>
    <dgm:pt modelId="{E2DA078E-94B8-495A-A4EE-B9653973FE2D}" type="pres">
      <dgm:prSet presAssocID="{D63EAB45-DECF-41F8-9F47-4FF0143D441E}" presName="parentLeftMargin" presStyleLbl="node1" presStyleIdx="0" presStyleCnt="3"/>
      <dgm:spPr/>
    </dgm:pt>
    <dgm:pt modelId="{2592FE86-46FE-41AB-AE9C-F896A4D3656A}" type="pres">
      <dgm:prSet presAssocID="{D63EAB45-DECF-41F8-9F47-4FF0143D441E}" presName="parentText" presStyleLbl="node1" presStyleIdx="0" presStyleCnt="3">
        <dgm:presLayoutVars>
          <dgm:chMax val="0"/>
          <dgm:bulletEnabled val="1"/>
        </dgm:presLayoutVars>
      </dgm:prSet>
      <dgm:spPr/>
    </dgm:pt>
    <dgm:pt modelId="{04F620CD-28B1-442C-803F-120F4145B238}" type="pres">
      <dgm:prSet presAssocID="{D63EAB45-DECF-41F8-9F47-4FF0143D441E}" presName="negativeSpace" presStyleCnt="0"/>
      <dgm:spPr/>
    </dgm:pt>
    <dgm:pt modelId="{3362D280-293B-45D9-AB74-820EDA79880F}" type="pres">
      <dgm:prSet presAssocID="{D63EAB45-DECF-41F8-9F47-4FF0143D441E}" presName="childText" presStyleLbl="conFgAcc1" presStyleIdx="0" presStyleCnt="3">
        <dgm:presLayoutVars>
          <dgm:bulletEnabled val="1"/>
        </dgm:presLayoutVars>
      </dgm:prSet>
      <dgm:spPr/>
    </dgm:pt>
    <dgm:pt modelId="{078AE928-6E59-4A19-B8B1-F8D2FA95E46C}" type="pres">
      <dgm:prSet presAssocID="{A862FE74-D4F6-47A9-BEDB-668ABA7A6AB3}" presName="spaceBetweenRectangles" presStyleCnt="0"/>
      <dgm:spPr/>
    </dgm:pt>
    <dgm:pt modelId="{367AD8BD-18B7-4D83-82B4-799373BF23F2}" type="pres">
      <dgm:prSet presAssocID="{1495EE61-C9C9-4CCB-99E6-D5EC3B209166}" presName="parentLin" presStyleCnt="0"/>
      <dgm:spPr/>
    </dgm:pt>
    <dgm:pt modelId="{B657F125-6326-4583-A70A-87C17716D0F2}" type="pres">
      <dgm:prSet presAssocID="{1495EE61-C9C9-4CCB-99E6-D5EC3B209166}" presName="parentLeftMargin" presStyleLbl="node1" presStyleIdx="0" presStyleCnt="3"/>
      <dgm:spPr/>
    </dgm:pt>
    <dgm:pt modelId="{3917CBAA-4FEB-42AC-92CF-F7989DBE95AE}" type="pres">
      <dgm:prSet presAssocID="{1495EE61-C9C9-4CCB-99E6-D5EC3B209166}" presName="parentText" presStyleLbl="node1" presStyleIdx="1" presStyleCnt="3" custScaleY="120173" custLinFactNeighborX="10710">
        <dgm:presLayoutVars>
          <dgm:chMax val="0"/>
          <dgm:bulletEnabled val="1"/>
        </dgm:presLayoutVars>
      </dgm:prSet>
      <dgm:spPr/>
    </dgm:pt>
    <dgm:pt modelId="{9214CF77-1214-415F-BACE-A06A83DFAD2D}" type="pres">
      <dgm:prSet presAssocID="{1495EE61-C9C9-4CCB-99E6-D5EC3B209166}" presName="negativeSpace" presStyleCnt="0"/>
      <dgm:spPr/>
    </dgm:pt>
    <dgm:pt modelId="{ED48B87A-9E13-4AFB-B36D-5C813DCC2BFE}" type="pres">
      <dgm:prSet presAssocID="{1495EE61-C9C9-4CCB-99E6-D5EC3B209166}" presName="childText" presStyleLbl="conFgAcc1" presStyleIdx="1" presStyleCnt="3">
        <dgm:presLayoutVars>
          <dgm:bulletEnabled val="1"/>
        </dgm:presLayoutVars>
      </dgm:prSet>
      <dgm:spPr/>
    </dgm:pt>
    <dgm:pt modelId="{7E7BA494-0CBC-49CD-A5CF-4FE4875BD032}" type="pres">
      <dgm:prSet presAssocID="{90BF23DD-AF07-4094-ACA3-33A2A764D703}" presName="spaceBetweenRectangles" presStyleCnt="0"/>
      <dgm:spPr/>
    </dgm:pt>
    <dgm:pt modelId="{D54874F7-5902-4237-8340-B1E936D1A373}" type="pres">
      <dgm:prSet presAssocID="{0A637652-8FBB-45B6-BA18-2A6AFAF86EEC}" presName="parentLin" presStyleCnt="0"/>
      <dgm:spPr/>
    </dgm:pt>
    <dgm:pt modelId="{F431F127-3B16-4AFF-ACA9-91A93A2C848E}" type="pres">
      <dgm:prSet presAssocID="{0A637652-8FBB-45B6-BA18-2A6AFAF86EEC}" presName="parentLeftMargin" presStyleLbl="node1" presStyleIdx="1" presStyleCnt="3"/>
      <dgm:spPr/>
    </dgm:pt>
    <dgm:pt modelId="{3597F055-8D77-4CA6-BCFE-89A739385EE2}" type="pres">
      <dgm:prSet presAssocID="{0A637652-8FBB-45B6-BA18-2A6AFAF86EEC}" presName="parentText" presStyleLbl="node1" presStyleIdx="2" presStyleCnt="3">
        <dgm:presLayoutVars>
          <dgm:chMax val="0"/>
          <dgm:bulletEnabled val="1"/>
        </dgm:presLayoutVars>
      </dgm:prSet>
      <dgm:spPr/>
    </dgm:pt>
    <dgm:pt modelId="{180A680E-0473-41C4-B23C-737689C7575C}" type="pres">
      <dgm:prSet presAssocID="{0A637652-8FBB-45B6-BA18-2A6AFAF86EEC}" presName="negativeSpace" presStyleCnt="0"/>
      <dgm:spPr/>
    </dgm:pt>
    <dgm:pt modelId="{438EA2D8-899F-4883-B439-3BBE5B0B46C1}" type="pres">
      <dgm:prSet presAssocID="{0A637652-8FBB-45B6-BA18-2A6AFAF86EEC}" presName="childText" presStyleLbl="conFgAcc1" presStyleIdx="2" presStyleCnt="3">
        <dgm:presLayoutVars>
          <dgm:bulletEnabled val="1"/>
        </dgm:presLayoutVars>
      </dgm:prSet>
      <dgm:spPr/>
    </dgm:pt>
  </dgm:ptLst>
  <dgm:cxnLst>
    <dgm:cxn modelId="{3E41E901-4421-430E-9491-49F9BEC92A8A}" type="presOf" srcId="{1495EE61-C9C9-4CCB-99E6-D5EC3B209166}" destId="{B657F125-6326-4583-A70A-87C17716D0F2}" srcOrd="0" destOrd="0" presId="urn:microsoft.com/office/officeart/2005/8/layout/list1"/>
    <dgm:cxn modelId="{D428BA32-EB97-4B5A-ACDD-4F14B9D188A8}" type="presOf" srcId="{D63EAB45-DECF-41F8-9F47-4FF0143D441E}" destId="{E2DA078E-94B8-495A-A4EE-B9653973FE2D}" srcOrd="0" destOrd="0" presId="urn:microsoft.com/office/officeart/2005/8/layout/list1"/>
    <dgm:cxn modelId="{22F7BE78-E83A-4762-8F01-90DA23057AAE}" srcId="{0158178D-F4C2-4C56-BB05-FC460AD36E94}" destId="{1495EE61-C9C9-4CCB-99E6-D5EC3B209166}" srcOrd="1" destOrd="0" parTransId="{155EAFA4-2C2B-41AE-899D-94F3343C1A6C}" sibTransId="{90BF23DD-AF07-4094-ACA3-33A2A764D703}"/>
    <dgm:cxn modelId="{A586C359-6437-4E52-834F-5C6EF9C53D2A}" type="presOf" srcId="{D63EAB45-DECF-41F8-9F47-4FF0143D441E}" destId="{2592FE86-46FE-41AB-AE9C-F896A4D3656A}" srcOrd="1" destOrd="0" presId="urn:microsoft.com/office/officeart/2005/8/layout/list1"/>
    <dgm:cxn modelId="{FB2EE286-F791-4484-994D-D13096C8846D}" srcId="{0158178D-F4C2-4C56-BB05-FC460AD36E94}" destId="{D63EAB45-DECF-41F8-9F47-4FF0143D441E}" srcOrd="0" destOrd="0" parTransId="{9BBF48C6-88C5-4EB4-9646-E412F9EE2F36}" sibTransId="{A862FE74-D4F6-47A9-BEDB-668ABA7A6AB3}"/>
    <dgm:cxn modelId="{A222FE9E-8398-42E2-89D7-C31E90D57163}" type="presOf" srcId="{0A637652-8FBB-45B6-BA18-2A6AFAF86EEC}" destId="{3597F055-8D77-4CA6-BCFE-89A739385EE2}" srcOrd="1" destOrd="0" presId="urn:microsoft.com/office/officeart/2005/8/layout/list1"/>
    <dgm:cxn modelId="{3FC42FAB-F5AC-4704-8E28-35F128C0760F}" srcId="{0158178D-F4C2-4C56-BB05-FC460AD36E94}" destId="{0A637652-8FBB-45B6-BA18-2A6AFAF86EEC}" srcOrd="2" destOrd="0" parTransId="{23204EA0-1FAE-4D62-995A-D3FEBB075955}" sibTransId="{81655F16-B87E-4101-A620-215619F1A8C6}"/>
    <dgm:cxn modelId="{17E059BE-8705-453F-928F-7ED224080FF7}" type="presOf" srcId="{1495EE61-C9C9-4CCB-99E6-D5EC3B209166}" destId="{3917CBAA-4FEB-42AC-92CF-F7989DBE95AE}" srcOrd="1" destOrd="0" presId="urn:microsoft.com/office/officeart/2005/8/layout/list1"/>
    <dgm:cxn modelId="{A596EFC8-247A-458D-B527-5C2ABA49BF66}" type="presOf" srcId="{0A637652-8FBB-45B6-BA18-2A6AFAF86EEC}" destId="{F431F127-3B16-4AFF-ACA9-91A93A2C848E}" srcOrd="0" destOrd="0" presId="urn:microsoft.com/office/officeart/2005/8/layout/list1"/>
    <dgm:cxn modelId="{FE0658D9-DD56-43A8-A38C-B79F57CA9D8F}" type="presOf" srcId="{0158178D-F4C2-4C56-BB05-FC460AD36E94}" destId="{65E14D7D-6232-47B2-A226-9C6E7CBD1917}" srcOrd="0" destOrd="0" presId="urn:microsoft.com/office/officeart/2005/8/layout/list1"/>
    <dgm:cxn modelId="{A3CD31E5-6275-40FA-89B7-8E56DDA7A657}" type="presParOf" srcId="{65E14D7D-6232-47B2-A226-9C6E7CBD1917}" destId="{241DD673-EAF8-4BDF-8884-BFFE610AAB71}" srcOrd="0" destOrd="0" presId="urn:microsoft.com/office/officeart/2005/8/layout/list1"/>
    <dgm:cxn modelId="{00E849BA-56F5-4190-BFBE-C50814A60298}" type="presParOf" srcId="{241DD673-EAF8-4BDF-8884-BFFE610AAB71}" destId="{E2DA078E-94B8-495A-A4EE-B9653973FE2D}" srcOrd="0" destOrd="0" presId="urn:microsoft.com/office/officeart/2005/8/layout/list1"/>
    <dgm:cxn modelId="{A75C8D5D-3F2A-4502-8484-5DF5B85FB16C}" type="presParOf" srcId="{241DD673-EAF8-4BDF-8884-BFFE610AAB71}" destId="{2592FE86-46FE-41AB-AE9C-F896A4D3656A}" srcOrd="1" destOrd="0" presId="urn:microsoft.com/office/officeart/2005/8/layout/list1"/>
    <dgm:cxn modelId="{1143DE57-71A5-464C-8F01-8B5FD4751C35}" type="presParOf" srcId="{65E14D7D-6232-47B2-A226-9C6E7CBD1917}" destId="{04F620CD-28B1-442C-803F-120F4145B238}" srcOrd="1" destOrd="0" presId="urn:microsoft.com/office/officeart/2005/8/layout/list1"/>
    <dgm:cxn modelId="{808669F6-1E53-4618-A7B0-2B2AD0F46D1A}" type="presParOf" srcId="{65E14D7D-6232-47B2-A226-9C6E7CBD1917}" destId="{3362D280-293B-45D9-AB74-820EDA79880F}" srcOrd="2" destOrd="0" presId="urn:microsoft.com/office/officeart/2005/8/layout/list1"/>
    <dgm:cxn modelId="{5FA9B96B-FCB3-48FC-A06C-A8EB5A9A9263}" type="presParOf" srcId="{65E14D7D-6232-47B2-A226-9C6E7CBD1917}" destId="{078AE928-6E59-4A19-B8B1-F8D2FA95E46C}" srcOrd="3" destOrd="0" presId="urn:microsoft.com/office/officeart/2005/8/layout/list1"/>
    <dgm:cxn modelId="{FA853F8B-FACB-423C-9DEE-334DF495DA20}" type="presParOf" srcId="{65E14D7D-6232-47B2-A226-9C6E7CBD1917}" destId="{367AD8BD-18B7-4D83-82B4-799373BF23F2}" srcOrd="4" destOrd="0" presId="urn:microsoft.com/office/officeart/2005/8/layout/list1"/>
    <dgm:cxn modelId="{DDB69200-FD4B-4B4A-825A-5EF3B606D641}" type="presParOf" srcId="{367AD8BD-18B7-4D83-82B4-799373BF23F2}" destId="{B657F125-6326-4583-A70A-87C17716D0F2}" srcOrd="0" destOrd="0" presId="urn:microsoft.com/office/officeart/2005/8/layout/list1"/>
    <dgm:cxn modelId="{882035E4-F68F-4047-8833-17E1AC803EED}" type="presParOf" srcId="{367AD8BD-18B7-4D83-82B4-799373BF23F2}" destId="{3917CBAA-4FEB-42AC-92CF-F7989DBE95AE}" srcOrd="1" destOrd="0" presId="urn:microsoft.com/office/officeart/2005/8/layout/list1"/>
    <dgm:cxn modelId="{79E480F8-2C45-4312-9EB7-B46244238EA7}" type="presParOf" srcId="{65E14D7D-6232-47B2-A226-9C6E7CBD1917}" destId="{9214CF77-1214-415F-BACE-A06A83DFAD2D}" srcOrd="5" destOrd="0" presId="urn:microsoft.com/office/officeart/2005/8/layout/list1"/>
    <dgm:cxn modelId="{A12099C5-0E55-4C50-87DC-5D7925B957D6}" type="presParOf" srcId="{65E14D7D-6232-47B2-A226-9C6E7CBD1917}" destId="{ED48B87A-9E13-4AFB-B36D-5C813DCC2BFE}" srcOrd="6" destOrd="0" presId="urn:microsoft.com/office/officeart/2005/8/layout/list1"/>
    <dgm:cxn modelId="{A7E4567D-3045-42F9-8E6A-1A023B8963A3}" type="presParOf" srcId="{65E14D7D-6232-47B2-A226-9C6E7CBD1917}" destId="{7E7BA494-0CBC-49CD-A5CF-4FE4875BD032}" srcOrd="7" destOrd="0" presId="urn:microsoft.com/office/officeart/2005/8/layout/list1"/>
    <dgm:cxn modelId="{24338C1A-7DF2-43AC-AEBC-F8C3310EBD8E}" type="presParOf" srcId="{65E14D7D-6232-47B2-A226-9C6E7CBD1917}" destId="{D54874F7-5902-4237-8340-B1E936D1A373}" srcOrd="8" destOrd="0" presId="urn:microsoft.com/office/officeart/2005/8/layout/list1"/>
    <dgm:cxn modelId="{99CD549F-EE85-452C-9044-7E0966D2CF3B}" type="presParOf" srcId="{D54874F7-5902-4237-8340-B1E936D1A373}" destId="{F431F127-3B16-4AFF-ACA9-91A93A2C848E}" srcOrd="0" destOrd="0" presId="urn:microsoft.com/office/officeart/2005/8/layout/list1"/>
    <dgm:cxn modelId="{F51EAA88-6E6D-4998-A2AA-EC0A5CE5747A}" type="presParOf" srcId="{D54874F7-5902-4237-8340-B1E936D1A373}" destId="{3597F055-8D77-4CA6-BCFE-89A739385EE2}" srcOrd="1" destOrd="0" presId="urn:microsoft.com/office/officeart/2005/8/layout/list1"/>
    <dgm:cxn modelId="{D34AE1DA-A18F-4364-A0D0-FA29C015F3BC}" type="presParOf" srcId="{65E14D7D-6232-47B2-A226-9C6E7CBD1917}" destId="{180A680E-0473-41C4-B23C-737689C7575C}" srcOrd="9" destOrd="0" presId="urn:microsoft.com/office/officeart/2005/8/layout/list1"/>
    <dgm:cxn modelId="{9A3B9498-7B16-4B4B-9BBA-7EC4A656705A}" type="presParOf" srcId="{65E14D7D-6232-47B2-A226-9C6E7CBD1917}" destId="{438EA2D8-899F-4883-B439-3BBE5B0B46C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2D280-293B-45D9-AB74-820EDA79880F}">
      <dsp:nvSpPr>
        <dsp:cNvPr id="0" name=""/>
        <dsp:cNvSpPr/>
      </dsp:nvSpPr>
      <dsp:spPr>
        <a:xfrm>
          <a:off x="0" y="495582"/>
          <a:ext cx="8229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92FE86-46FE-41AB-AE9C-F896A4D3656A}">
      <dsp:nvSpPr>
        <dsp:cNvPr id="0" name=""/>
        <dsp:cNvSpPr/>
      </dsp:nvSpPr>
      <dsp:spPr>
        <a:xfrm>
          <a:off x="411480" y="8502"/>
          <a:ext cx="5760720"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t>Management and Personnel</a:t>
          </a:r>
        </a:p>
        <a:p>
          <a:pPr marL="0" lvl="0" indent="0" algn="l" defTabSz="1244600">
            <a:lnSpc>
              <a:spcPct val="90000"/>
            </a:lnSpc>
            <a:spcBef>
              <a:spcPct val="0"/>
            </a:spcBef>
            <a:spcAft>
              <a:spcPct val="35000"/>
            </a:spcAft>
            <a:buNone/>
          </a:pPr>
          <a:r>
            <a:rPr lang="en-US" sz="2000" kern="1200" dirty="0"/>
            <a:t>Deans, Directors, Dept Heads, Faculty &amp; Staff</a:t>
          </a:r>
        </a:p>
      </dsp:txBody>
      <dsp:txXfrm>
        <a:off x="459035" y="56057"/>
        <a:ext cx="5665610" cy="879050"/>
      </dsp:txXfrm>
    </dsp:sp>
    <dsp:sp modelId="{ED48B87A-9E13-4AFB-B36D-5C813DCC2BFE}">
      <dsp:nvSpPr>
        <dsp:cNvPr id="0" name=""/>
        <dsp:cNvSpPr/>
      </dsp:nvSpPr>
      <dsp:spPr>
        <a:xfrm>
          <a:off x="0" y="2188980"/>
          <a:ext cx="8229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17CBAA-4FEB-42AC-92CF-F7989DBE95AE}">
      <dsp:nvSpPr>
        <dsp:cNvPr id="0" name=""/>
        <dsp:cNvSpPr/>
      </dsp:nvSpPr>
      <dsp:spPr>
        <a:xfrm>
          <a:off x="455549" y="1505382"/>
          <a:ext cx="5760720" cy="11706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t>Risk and Compliance</a:t>
          </a:r>
        </a:p>
        <a:p>
          <a:pPr marL="0" lvl="0" indent="0" algn="l" defTabSz="1244600">
            <a:lnSpc>
              <a:spcPct val="90000"/>
            </a:lnSpc>
            <a:spcBef>
              <a:spcPct val="0"/>
            </a:spcBef>
            <a:spcAft>
              <a:spcPct val="35000"/>
            </a:spcAft>
            <a:buNone/>
          </a:pPr>
          <a:r>
            <a:rPr lang="en-US" sz="2400" kern="1200" dirty="0"/>
            <a:t>UBS, OSP, SRM, Info Security, Research Compliance</a:t>
          </a:r>
        </a:p>
      </dsp:txBody>
      <dsp:txXfrm>
        <a:off x="512697" y="1562530"/>
        <a:ext cx="5646424" cy="1056381"/>
      </dsp:txXfrm>
    </dsp:sp>
    <dsp:sp modelId="{438EA2D8-899F-4883-B439-3BBE5B0B46C1}">
      <dsp:nvSpPr>
        <dsp:cNvPr id="0" name=""/>
        <dsp:cNvSpPr/>
      </dsp:nvSpPr>
      <dsp:spPr>
        <a:xfrm>
          <a:off x="0" y="3685860"/>
          <a:ext cx="82296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97F055-8D77-4CA6-BCFE-89A739385EE2}">
      <dsp:nvSpPr>
        <dsp:cNvPr id="0" name=""/>
        <dsp:cNvSpPr/>
      </dsp:nvSpPr>
      <dsp:spPr>
        <a:xfrm>
          <a:off x="411480" y="3198780"/>
          <a:ext cx="5760720"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66850">
            <a:lnSpc>
              <a:spcPct val="90000"/>
            </a:lnSpc>
            <a:spcBef>
              <a:spcPct val="0"/>
            </a:spcBef>
            <a:spcAft>
              <a:spcPct val="35000"/>
            </a:spcAft>
            <a:buNone/>
          </a:pPr>
          <a:r>
            <a:rPr lang="en-US" sz="3300" kern="1200" dirty="0"/>
            <a:t>Internal Audit</a:t>
          </a:r>
        </a:p>
      </dsp:txBody>
      <dsp:txXfrm>
        <a:off x="459035" y="3246335"/>
        <a:ext cx="566561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D212EF-5A48-43B9-80BB-BA3C26BB315E}"/>
              </a:ext>
            </a:extLst>
          </p:cNvPr>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361330-F516-409B-B592-1BD2742A5D0D}"/>
              </a:ext>
            </a:extLst>
          </p:cNvPr>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D38D1EEF-8ADC-4162-AD31-A75A563C9A70}" type="datetimeFigureOut">
              <a:rPr lang="en-US" smtClean="0"/>
              <a:t>10/29/2019</a:t>
            </a:fld>
            <a:endParaRPr lang="en-US" dirty="0"/>
          </a:p>
        </p:txBody>
      </p:sp>
      <p:sp>
        <p:nvSpPr>
          <p:cNvPr id="4" name="Footer Placeholder 3">
            <a:extLst>
              <a:ext uri="{FF2B5EF4-FFF2-40B4-BE49-F238E27FC236}">
                <a16:creationId xmlns:a16="http://schemas.microsoft.com/office/drawing/2014/main" id="{11257E8A-F715-4CA8-9C00-F6CF22E62B52}"/>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47DD521-D8B6-4F7F-9D32-28C2FEE72763}"/>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8360F72C-4D23-4A1B-97AE-0B19FAB7EDC5}" type="slidenum">
              <a:rPr lang="en-US" smtClean="0"/>
              <a:t>‹#›</a:t>
            </a:fld>
            <a:endParaRPr lang="en-US" dirty="0"/>
          </a:p>
        </p:txBody>
      </p:sp>
    </p:spTree>
    <p:extLst>
      <p:ext uri="{BB962C8B-B14F-4D97-AF65-F5344CB8AC3E}">
        <p14:creationId xmlns:p14="http://schemas.microsoft.com/office/powerpoint/2010/main" val="367110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F71345E5-8DF9-4BD3-BAE6-72BFEAE40E62}" type="datetimeFigureOut">
              <a:rPr lang="en-US" smtClean="0"/>
              <a:t>10/29/2019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2F8A7D1-6516-4BCA-B453-4B48DB961DF2}" type="slidenum">
              <a:rPr lang="en-US" smtClean="0"/>
              <a:t>‹#›</a:t>
            </a:fld>
            <a:endParaRPr lang="en-US" dirty="0"/>
          </a:p>
        </p:txBody>
      </p:sp>
    </p:spTree>
    <p:extLst>
      <p:ext uri="{BB962C8B-B14F-4D97-AF65-F5344CB8AC3E}">
        <p14:creationId xmlns:p14="http://schemas.microsoft.com/office/powerpoint/2010/main" val="23078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1</a:t>
            </a:fld>
            <a:endParaRPr lang="en-US" dirty="0"/>
          </a:p>
        </p:txBody>
      </p:sp>
    </p:spTree>
    <p:extLst>
      <p:ext uri="{BB962C8B-B14F-4D97-AF65-F5344CB8AC3E}">
        <p14:creationId xmlns:p14="http://schemas.microsoft.com/office/powerpoint/2010/main" val="822573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87</a:t>
            </a:fld>
            <a:endParaRPr lang="en-US" dirty="0"/>
          </a:p>
        </p:txBody>
      </p:sp>
    </p:spTree>
    <p:extLst>
      <p:ext uri="{BB962C8B-B14F-4D97-AF65-F5344CB8AC3E}">
        <p14:creationId xmlns:p14="http://schemas.microsoft.com/office/powerpoint/2010/main" val="407088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88</a:t>
            </a:fld>
            <a:endParaRPr lang="en-US" dirty="0"/>
          </a:p>
        </p:txBody>
      </p:sp>
    </p:spTree>
    <p:extLst>
      <p:ext uri="{BB962C8B-B14F-4D97-AF65-F5344CB8AC3E}">
        <p14:creationId xmlns:p14="http://schemas.microsoft.com/office/powerpoint/2010/main" val="3257276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89</a:t>
            </a:fld>
            <a:endParaRPr lang="en-US" dirty="0"/>
          </a:p>
        </p:txBody>
      </p:sp>
    </p:spTree>
    <p:extLst>
      <p:ext uri="{BB962C8B-B14F-4D97-AF65-F5344CB8AC3E}">
        <p14:creationId xmlns:p14="http://schemas.microsoft.com/office/powerpoint/2010/main" val="59750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91</a:t>
            </a:fld>
            <a:endParaRPr lang="en-US" dirty="0"/>
          </a:p>
        </p:txBody>
      </p:sp>
    </p:spTree>
    <p:extLst>
      <p:ext uri="{BB962C8B-B14F-4D97-AF65-F5344CB8AC3E}">
        <p14:creationId xmlns:p14="http://schemas.microsoft.com/office/powerpoint/2010/main" val="503945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IPEDS National</a:t>
            </a:r>
            <a:r>
              <a:rPr lang="en-US" baseline="0" dirty="0"/>
              <a:t> Center for Education Statistics</a:t>
            </a: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92</a:t>
            </a:fld>
            <a:endParaRPr lang="en-US" dirty="0"/>
          </a:p>
        </p:txBody>
      </p:sp>
    </p:spTree>
    <p:extLst>
      <p:ext uri="{BB962C8B-B14F-4D97-AF65-F5344CB8AC3E}">
        <p14:creationId xmlns:p14="http://schemas.microsoft.com/office/powerpoint/2010/main" val="611594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93</a:t>
            </a:fld>
            <a:endParaRPr lang="en-US" dirty="0"/>
          </a:p>
        </p:txBody>
      </p:sp>
    </p:spTree>
    <p:extLst>
      <p:ext uri="{BB962C8B-B14F-4D97-AF65-F5344CB8AC3E}">
        <p14:creationId xmlns:p14="http://schemas.microsoft.com/office/powerpoint/2010/main" val="183347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94</a:t>
            </a:fld>
            <a:endParaRPr lang="en-US" dirty="0"/>
          </a:p>
        </p:txBody>
      </p:sp>
    </p:spTree>
    <p:extLst>
      <p:ext uri="{BB962C8B-B14F-4D97-AF65-F5344CB8AC3E}">
        <p14:creationId xmlns:p14="http://schemas.microsoft.com/office/powerpoint/2010/main" val="72316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95</a:t>
            </a:fld>
            <a:endParaRPr lang="en-US" dirty="0"/>
          </a:p>
        </p:txBody>
      </p:sp>
    </p:spTree>
    <p:extLst>
      <p:ext uri="{BB962C8B-B14F-4D97-AF65-F5344CB8AC3E}">
        <p14:creationId xmlns:p14="http://schemas.microsoft.com/office/powerpoint/2010/main" val="1393175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96</a:t>
            </a:fld>
            <a:endParaRPr lang="en-US" dirty="0"/>
          </a:p>
        </p:txBody>
      </p:sp>
    </p:spTree>
    <p:extLst>
      <p:ext uri="{BB962C8B-B14F-4D97-AF65-F5344CB8AC3E}">
        <p14:creationId xmlns:p14="http://schemas.microsoft.com/office/powerpoint/2010/main" val="230366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97</a:t>
            </a:fld>
            <a:endParaRPr lang="en-US" dirty="0"/>
          </a:p>
        </p:txBody>
      </p:sp>
    </p:spTree>
    <p:extLst>
      <p:ext uri="{BB962C8B-B14F-4D97-AF65-F5344CB8AC3E}">
        <p14:creationId xmlns:p14="http://schemas.microsoft.com/office/powerpoint/2010/main" val="21695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2</a:t>
            </a:fld>
            <a:endParaRPr lang="en-US" dirty="0"/>
          </a:p>
        </p:txBody>
      </p:sp>
    </p:spTree>
    <p:extLst>
      <p:ext uri="{BB962C8B-B14F-4D97-AF65-F5344CB8AC3E}">
        <p14:creationId xmlns:p14="http://schemas.microsoft.com/office/powerpoint/2010/main" val="1855548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98</a:t>
            </a:fld>
            <a:endParaRPr lang="en-US" dirty="0"/>
          </a:p>
        </p:txBody>
      </p:sp>
    </p:spTree>
    <p:extLst>
      <p:ext uri="{BB962C8B-B14F-4D97-AF65-F5344CB8AC3E}">
        <p14:creationId xmlns:p14="http://schemas.microsoft.com/office/powerpoint/2010/main" val="3642164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99</a:t>
            </a:fld>
            <a:endParaRPr lang="en-US" dirty="0"/>
          </a:p>
        </p:txBody>
      </p:sp>
    </p:spTree>
    <p:extLst>
      <p:ext uri="{BB962C8B-B14F-4D97-AF65-F5344CB8AC3E}">
        <p14:creationId xmlns:p14="http://schemas.microsoft.com/office/powerpoint/2010/main" val="339008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100</a:t>
            </a:fld>
            <a:endParaRPr lang="en-US" dirty="0"/>
          </a:p>
        </p:txBody>
      </p:sp>
    </p:spTree>
    <p:extLst>
      <p:ext uri="{BB962C8B-B14F-4D97-AF65-F5344CB8AC3E}">
        <p14:creationId xmlns:p14="http://schemas.microsoft.com/office/powerpoint/2010/main" val="2481982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101</a:t>
            </a:fld>
            <a:endParaRPr lang="en-US" dirty="0"/>
          </a:p>
        </p:txBody>
      </p:sp>
    </p:spTree>
    <p:extLst>
      <p:ext uri="{BB962C8B-B14F-4D97-AF65-F5344CB8AC3E}">
        <p14:creationId xmlns:p14="http://schemas.microsoft.com/office/powerpoint/2010/main" val="1307480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102</a:t>
            </a:fld>
            <a:endParaRPr lang="en-US" dirty="0"/>
          </a:p>
        </p:txBody>
      </p:sp>
    </p:spTree>
    <p:extLst>
      <p:ext uri="{BB962C8B-B14F-4D97-AF65-F5344CB8AC3E}">
        <p14:creationId xmlns:p14="http://schemas.microsoft.com/office/powerpoint/2010/main" val="160089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5</a:t>
            </a:fld>
            <a:endParaRPr lang="en-US" dirty="0"/>
          </a:p>
        </p:txBody>
      </p:sp>
    </p:spTree>
    <p:extLst>
      <p:ext uri="{BB962C8B-B14F-4D97-AF65-F5344CB8AC3E}">
        <p14:creationId xmlns:p14="http://schemas.microsoft.com/office/powerpoint/2010/main" val="377339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COSO was formed in 1985 to sponsor the National Commission on Fraudulent Financial Reporting (the Treadway Commission).</a:t>
            </a:r>
          </a:p>
          <a:p>
            <a:r>
              <a:rPr lang="en-US" dirty="0"/>
              <a:t>James</a:t>
            </a:r>
            <a:r>
              <a:rPr lang="en-US" baseline="0" dirty="0"/>
              <a:t> Treadway http://www.coso.org/publications/ncffr.pdf </a:t>
            </a: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9</a:t>
            </a:fld>
            <a:endParaRPr lang="en-US" dirty="0"/>
          </a:p>
        </p:txBody>
      </p:sp>
    </p:spTree>
    <p:extLst>
      <p:ext uri="{BB962C8B-B14F-4D97-AF65-F5344CB8AC3E}">
        <p14:creationId xmlns:p14="http://schemas.microsoft.com/office/powerpoint/2010/main" val="266688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a:t>See risk rating criteria</a:t>
            </a:r>
          </a:p>
          <a:p>
            <a:pPr marL="181225" indent="-181225">
              <a:buFont typeface="Arial" panose="020B0604020202020204" pitchFamily="34" charset="0"/>
              <a:buChar char="•"/>
            </a:pPr>
            <a:r>
              <a:rPr lang="en-US" dirty="0"/>
              <a:t>Inherent risk</a:t>
            </a:r>
          </a:p>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20</a:t>
            </a:fld>
            <a:endParaRPr lang="en-US" dirty="0"/>
          </a:p>
        </p:txBody>
      </p:sp>
    </p:spTree>
    <p:extLst>
      <p:ext uri="{BB962C8B-B14F-4D97-AF65-F5344CB8AC3E}">
        <p14:creationId xmlns:p14="http://schemas.microsoft.com/office/powerpoint/2010/main" val="103026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Cross-functional processes</a:t>
            </a:r>
          </a:p>
        </p:txBody>
      </p:sp>
      <p:sp>
        <p:nvSpPr>
          <p:cNvPr id="4" name="Slide Number Placeholder 3"/>
          <p:cNvSpPr>
            <a:spLocks noGrp="1"/>
          </p:cNvSpPr>
          <p:nvPr>
            <p:ph type="sldNum" sz="quarter" idx="10"/>
          </p:nvPr>
        </p:nvSpPr>
        <p:spPr/>
        <p:txBody>
          <a:bodyPr/>
          <a:lstStyle/>
          <a:p>
            <a:fld id="{FE7D5A52-9784-4C13-9E86-1BDECFD1DDC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320804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65</a:t>
            </a:fld>
            <a:endParaRPr lang="en-US" dirty="0"/>
          </a:p>
        </p:txBody>
      </p:sp>
    </p:spTree>
    <p:extLst>
      <p:ext uri="{BB962C8B-B14F-4D97-AF65-F5344CB8AC3E}">
        <p14:creationId xmlns:p14="http://schemas.microsoft.com/office/powerpoint/2010/main" val="12421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Regulation</a:t>
            </a:r>
          </a:p>
          <a:p>
            <a:pPr marL="228600" indent="-228600">
              <a:buFont typeface="+mj-lt"/>
              <a:buAutoNum type="arabicPeriod"/>
            </a:pPr>
            <a:r>
              <a:rPr lang="en-US" dirty="0"/>
              <a:t>Technology</a:t>
            </a:r>
          </a:p>
          <a:p>
            <a:pPr marL="228600" indent="-228600">
              <a:buFont typeface="+mj-lt"/>
              <a:buAutoNum type="arabicPeriod"/>
            </a:pPr>
            <a:r>
              <a:rPr lang="en-US" dirty="0"/>
              <a:t>Org</a:t>
            </a:r>
            <a:r>
              <a:rPr lang="en-US" baseline="0" dirty="0"/>
              <a:t> Structure</a:t>
            </a: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72</a:t>
            </a:fld>
            <a:endParaRPr lang="en-US" dirty="0"/>
          </a:p>
        </p:txBody>
      </p:sp>
    </p:spTree>
    <p:extLst>
      <p:ext uri="{BB962C8B-B14F-4D97-AF65-F5344CB8AC3E}">
        <p14:creationId xmlns:p14="http://schemas.microsoft.com/office/powerpoint/2010/main" val="344162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2" indent="-241632">
              <a:buFont typeface="+mj-lt"/>
              <a:buAutoNum type="arabicPeriod"/>
            </a:pPr>
            <a:r>
              <a:rPr lang="en-US" dirty="0"/>
              <a:t>Regulation</a:t>
            </a:r>
          </a:p>
          <a:p>
            <a:pPr marL="241632" indent="-241632">
              <a:buFont typeface="+mj-lt"/>
              <a:buAutoNum type="arabicPeriod"/>
            </a:pPr>
            <a:r>
              <a:rPr lang="en-US" dirty="0"/>
              <a:t>Technology</a:t>
            </a:r>
          </a:p>
          <a:p>
            <a:pPr marL="241632" indent="-241632">
              <a:buFont typeface="+mj-lt"/>
              <a:buAutoNum type="arabicPeriod"/>
            </a:pPr>
            <a:r>
              <a:rPr lang="en-US" dirty="0"/>
              <a:t>Org</a:t>
            </a:r>
            <a:r>
              <a:rPr lang="en-US" baseline="0" dirty="0"/>
              <a:t> Structure</a:t>
            </a:r>
            <a:endParaRPr lang="en-US" dirty="0"/>
          </a:p>
        </p:txBody>
      </p:sp>
      <p:sp>
        <p:nvSpPr>
          <p:cNvPr id="4" name="Slide Number Placeholder 3"/>
          <p:cNvSpPr>
            <a:spLocks noGrp="1"/>
          </p:cNvSpPr>
          <p:nvPr>
            <p:ph type="sldNum" sz="quarter" idx="10"/>
          </p:nvPr>
        </p:nvSpPr>
        <p:spPr/>
        <p:txBody>
          <a:bodyPr/>
          <a:lstStyle/>
          <a:p>
            <a:fld id="{82F8A7D1-6516-4BCA-B453-4B48DB961DF2}" type="slidenum">
              <a:rPr lang="en-US" smtClean="0"/>
              <a:t>84</a:t>
            </a:fld>
            <a:endParaRPr lang="en-US" dirty="0"/>
          </a:p>
        </p:txBody>
      </p:sp>
    </p:spTree>
    <p:extLst>
      <p:ext uri="{BB962C8B-B14F-4D97-AF65-F5344CB8AC3E}">
        <p14:creationId xmlns:p14="http://schemas.microsoft.com/office/powerpoint/2010/main" val="2438469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1"/>
                </a:solidFill>
              </a:defRPr>
            </a:lvl1pPr>
          </a:lstStyle>
          <a:p>
            <a:r>
              <a:rPr lang="en-US" dirty="0"/>
              <a:t>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Date Placeholder 3"/>
          <p:cNvSpPr>
            <a:spLocks noGrp="1"/>
          </p:cNvSpPr>
          <p:nvPr>
            <p:ph type="dt" sz="half" idx="10"/>
          </p:nvPr>
        </p:nvSpPr>
        <p:spPr/>
        <p:txBody>
          <a:bodyPr/>
          <a:lstStyle/>
          <a:p>
            <a:fld id="{07A9634C-365A-9845-9775-8941B6FBB9ED}" type="datetimeFigureOut">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74666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61491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567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7347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7443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9634C-365A-9845-9775-8941B6FBB9ED}" type="datetimeFigureOut">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30054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9634C-365A-9845-9775-8941B6FBB9ED}" type="datetimeFigureOut">
              <a:rPr lang="en-US" smtClean="0"/>
              <a:t>10/29/2019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89011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9634C-365A-9845-9775-8941B6FBB9ED}" type="datetimeFigureOut">
              <a:rPr lang="en-US" smtClean="0"/>
              <a:t>10/29/2019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76149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10/29/2019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568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9087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47218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MSU-ppt-2011-white-fin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634C-365A-9845-9775-8941B6FBB9ED}" type="datetimeFigureOut">
              <a:rPr lang="en-US" smtClean="0"/>
              <a:t>10/29/2019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8EB61-6689-BD46-842D-184A5EFC0833}" type="slidenum">
              <a:rPr lang="en-US" smtClean="0"/>
              <a:t>‹#›</a:t>
            </a:fld>
            <a:endParaRPr lang="en-US" dirty="0"/>
          </a:p>
        </p:txBody>
      </p:sp>
    </p:spTree>
    <p:extLst>
      <p:ext uri="{BB962C8B-B14F-4D97-AF65-F5344CB8AC3E}">
        <p14:creationId xmlns:p14="http://schemas.microsoft.com/office/powerpoint/2010/main" val="417106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ontana.edu/audit/risk_rating_criteria.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hr.mt.gov/Portals/78/newdocs/guidesandforms/standardsofconductguide.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hr.mt.gov/Portals/78/newdocs/guidesandforms/standardsofconductguide.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hr.mt.gov/Portals/78/newdocs/guidesandforms/standardsofconductguid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mus.edu/borpol/default.asp"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leg.mt.gov/bills/mca/5/13/5-13-309.htm" TargetMode="External"/><Relationship Id="rId2" Type="http://schemas.openxmlformats.org/officeDocument/2006/relationships/hyperlink" Target="http://www.mus.edu/borpol/bor900/9301.htm" TargetMode="External"/><Relationship Id="rId1" Type="http://schemas.openxmlformats.org/officeDocument/2006/relationships/slideLayout" Target="../slideLayouts/slideLayout2.xml"/><Relationship Id="rId4" Type="http://schemas.openxmlformats.org/officeDocument/2006/relationships/hyperlink" Target="http://leg.mt.gov/bills/mca/title_0050/chapter_0130/part_0030/section_0090/0050-0130-0030-0090.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montana.edu/research/osp/documents/OSP_PI_Guide.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ontana.edu/policy/hr_policies/index.html" TargetMode="External"/><Relationship Id="rId7" Type="http://schemas.openxmlformats.org/officeDocument/2006/relationships/hyperlink" Target="http://www.montana.edu/research/osp/piguide/index.html" TargetMode="External"/><Relationship Id="rId2" Type="http://schemas.openxmlformats.org/officeDocument/2006/relationships/hyperlink" Target="http://www.montana.edu/policy/" TargetMode="External"/><Relationship Id="rId1" Type="http://schemas.openxmlformats.org/officeDocument/2006/relationships/slideLayout" Target="../slideLayouts/slideLayout2.xml"/><Relationship Id="rId6" Type="http://schemas.openxmlformats.org/officeDocument/2006/relationships/hyperlink" Target="http://www.montana.edu/policy/property/manual.html" TargetMode="External"/><Relationship Id="rId5" Type="http://schemas.openxmlformats.org/officeDocument/2006/relationships/hyperlink" Target="http://www.montana.edu/policy/purchasing/" TargetMode="External"/><Relationship Id="rId4" Type="http://schemas.openxmlformats.org/officeDocument/2006/relationships/hyperlink" Target="http://www.montana.edu/policy/business_manua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montana.edu/audit/guidance.html" TargetMode="External"/><Relationship Id="rId2" Type="http://schemas.openxmlformats.org/officeDocument/2006/relationships/hyperlink" Target="http://www.montana.edu/audit/documents/RevenueCollectionProceduresModel_IAAS_201405.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2.montana.edu/policy/enterprise_it/data_stewardship.html" TargetMode="External"/><Relationship Id="rId2" Type="http://schemas.openxmlformats.org/officeDocument/2006/relationships/hyperlink" Target="http://www2.montana.edu/policy/enterprise_it/technology_management.html" TargetMode="External"/><Relationship Id="rId1" Type="http://schemas.openxmlformats.org/officeDocument/2006/relationships/slideLayout" Target="../slideLayouts/slideLayout2.xml"/><Relationship Id="rId4" Type="http://schemas.openxmlformats.org/officeDocument/2006/relationships/hyperlink" Target="http://www.montana.edu/audit/guidance.html"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montana.edu/audit/guidance.html" TargetMode="External"/><Relationship Id="rId2" Type="http://schemas.openxmlformats.org/officeDocument/2006/relationships/hyperlink" Target="http://www2.montana.edu/policy/student_trip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montana.edu/audit/guidance.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flawd.se/5percentfraud/"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montana.edu/policy/fiscal_misconduct/" TargetMode="External"/><Relationship Id="rId2" Type="http://schemas.openxmlformats.org/officeDocument/2006/relationships/hyperlink" Target="http://www.montana.edu/policy/fiscal_misconduct/audit100.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montana.edu/policy/fiscal_misconduct/" TargetMode="External"/><Relationship Id="rId2" Type="http://schemas.openxmlformats.org/officeDocument/2006/relationships/hyperlink" Target="http://www.montana.edu/policy/fiscal_misconduct/audit100.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montana.edu/policy/conflict_of_interest/"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fsd.mt.gov/SAB/internalcontrols" TargetMode="External"/><Relationship Id="rId2" Type="http://schemas.openxmlformats.org/officeDocument/2006/relationships/hyperlink" Target="http://mom.mt.gov/"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www.montana.edu/policy/reporting-violations/"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latin typeface="Georgia" panose="02040502050405020303" pitchFamily="18" charset="0"/>
              </a:rPr>
              <a:t>Internal Control in Higher Education</a:t>
            </a:r>
          </a:p>
        </p:txBody>
      </p:sp>
      <p:sp>
        <p:nvSpPr>
          <p:cNvPr id="3" name="Subtitle 2"/>
          <p:cNvSpPr>
            <a:spLocks noGrp="1"/>
          </p:cNvSpPr>
          <p:nvPr>
            <p:ph type="subTitle" idx="1"/>
          </p:nvPr>
        </p:nvSpPr>
        <p:spPr>
          <a:xfrm>
            <a:off x="1344058" y="3886200"/>
            <a:ext cx="6400800" cy="1752600"/>
          </a:xfrm>
        </p:spPr>
        <p:txBody>
          <a:bodyPr/>
          <a:lstStyle/>
          <a:p>
            <a:pPr algn="r"/>
            <a:endParaRPr lang="en-US" dirty="0"/>
          </a:p>
          <a:p>
            <a:pPr algn="r"/>
            <a:r>
              <a:rPr lang="en-US" sz="2800" dirty="0">
                <a:latin typeface="Georgia" panose="02040502050405020303" pitchFamily="18" charset="0"/>
              </a:rPr>
              <a:t>Daniel Adams</a:t>
            </a:r>
          </a:p>
          <a:p>
            <a:pPr algn="r"/>
            <a:r>
              <a:rPr lang="en-US" sz="2800" dirty="0">
                <a:latin typeface="Georgia" panose="02040502050405020303" pitchFamily="18" charset="0"/>
              </a:rPr>
              <a:t>Office of Audit Services</a:t>
            </a:r>
          </a:p>
        </p:txBody>
      </p:sp>
    </p:spTree>
    <p:extLst>
      <p:ext uri="{BB962C8B-B14F-4D97-AF65-F5344CB8AC3E}">
        <p14:creationId xmlns:p14="http://schemas.microsoft.com/office/powerpoint/2010/main" val="221482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The Green Book</a:t>
            </a:r>
          </a:p>
        </p:txBody>
      </p:sp>
      <p:sp>
        <p:nvSpPr>
          <p:cNvPr id="3" name="Content Placeholder 2"/>
          <p:cNvSpPr>
            <a:spLocks noGrp="1"/>
          </p:cNvSpPr>
          <p:nvPr>
            <p:ph idx="1"/>
          </p:nvPr>
        </p:nvSpPr>
        <p:spPr>
          <a:xfrm>
            <a:off x="457200" y="1600201"/>
            <a:ext cx="8229600" cy="4073486"/>
          </a:xfrm>
        </p:spPr>
        <p:txBody>
          <a:bodyPr/>
          <a:lstStyle/>
          <a:p>
            <a:r>
              <a:rPr lang="en-US" i="1" dirty="0">
                <a:latin typeface="Georgia" panose="02040502050405020303" pitchFamily="18" charset="0"/>
              </a:rPr>
              <a:t>Standards for Internal Control in the Federal Government</a:t>
            </a:r>
          </a:p>
          <a:p>
            <a:pPr lvl="1"/>
            <a:r>
              <a:rPr lang="en-US" dirty="0">
                <a:latin typeface="Georgia" panose="02040502050405020303" pitchFamily="18" charset="0"/>
              </a:rPr>
              <a:t>Government Accountability Office (GAO)</a:t>
            </a:r>
          </a:p>
          <a:p>
            <a:pPr lvl="1"/>
            <a:r>
              <a:rPr lang="en-US" dirty="0">
                <a:latin typeface="Georgia" panose="02040502050405020303" pitchFamily="18" charset="0"/>
              </a:rPr>
              <a:t>Comptroller General of the United States</a:t>
            </a:r>
          </a:p>
          <a:p>
            <a:pPr lvl="1"/>
            <a:r>
              <a:rPr lang="en-US" dirty="0">
                <a:latin typeface="Georgia" panose="02040502050405020303" pitchFamily="18" charset="0"/>
              </a:rPr>
              <a:t>“May also be adopted by state, local, and quasi-governmental entities as a framework for an internal control system”</a:t>
            </a:r>
          </a:p>
        </p:txBody>
      </p:sp>
      <p:sp>
        <p:nvSpPr>
          <p:cNvPr id="4" name="TextBox 3"/>
          <p:cNvSpPr txBox="1"/>
          <p:nvPr/>
        </p:nvSpPr>
        <p:spPr>
          <a:xfrm>
            <a:off x="457200" y="5743979"/>
            <a:ext cx="8488495" cy="369332"/>
          </a:xfrm>
          <a:prstGeom prst="rect">
            <a:avLst/>
          </a:prstGeom>
          <a:noFill/>
        </p:spPr>
        <p:txBody>
          <a:bodyPr wrap="square" rtlCol="0">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25562008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Limitations of Internal Control</a:t>
            </a:r>
          </a:p>
        </p:txBody>
      </p:sp>
      <p:sp>
        <p:nvSpPr>
          <p:cNvPr id="3" name="Content Placeholder 2"/>
          <p:cNvSpPr>
            <a:spLocks noGrp="1"/>
          </p:cNvSpPr>
          <p:nvPr>
            <p:ph idx="1"/>
          </p:nvPr>
        </p:nvSpPr>
        <p:spPr>
          <a:xfrm>
            <a:off x="457200" y="1600200"/>
            <a:ext cx="8229600" cy="4227723"/>
          </a:xfrm>
        </p:spPr>
        <p:txBody>
          <a:bodyPr/>
          <a:lstStyle/>
          <a:p>
            <a:r>
              <a:rPr lang="en-US" dirty="0">
                <a:latin typeface="Georgia" panose="02040502050405020303" pitchFamily="18" charset="0"/>
              </a:rPr>
              <a:t>Human judgment</a:t>
            </a:r>
          </a:p>
          <a:p>
            <a:r>
              <a:rPr lang="en-US" dirty="0">
                <a:latin typeface="Georgia" panose="02040502050405020303" pitchFamily="18" charset="0"/>
              </a:rPr>
              <a:t>External events</a:t>
            </a:r>
          </a:p>
          <a:p>
            <a:r>
              <a:rPr lang="en-US" dirty="0">
                <a:latin typeface="Georgia" panose="02040502050405020303" pitchFamily="18" charset="0"/>
              </a:rPr>
              <a:t>Breakdowns</a:t>
            </a:r>
          </a:p>
          <a:p>
            <a:r>
              <a:rPr lang="en-US" dirty="0">
                <a:latin typeface="Georgia" panose="02040502050405020303" pitchFamily="18" charset="0"/>
              </a:rPr>
              <a:t>Management override</a:t>
            </a:r>
          </a:p>
          <a:p>
            <a:r>
              <a:rPr lang="en-US" dirty="0">
                <a:latin typeface="Georgia" panose="02040502050405020303" pitchFamily="18" charset="0"/>
              </a:rPr>
              <a:t>Collusion</a:t>
            </a:r>
          </a:p>
        </p:txBody>
      </p:sp>
      <p:sp>
        <p:nvSpPr>
          <p:cNvPr id="4" name="Rectangle 3"/>
          <p:cNvSpPr/>
          <p:nvPr/>
        </p:nvSpPr>
        <p:spPr>
          <a:xfrm>
            <a:off x="539827" y="5799071"/>
            <a:ext cx="8146973" cy="369332"/>
          </a:xfrm>
          <a:prstGeom prst="rect">
            <a:avLst/>
          </a:prstGeom>
        </p:spPr>
        <p:txBody>
          <a:bodyPr wrap="square">
            <a:spAutoFit/>
          </a:bodyPr>
          <a:lstStyle/>
          <a:p>
            <a:r>
              <a:rPr lang="en-US" dirty="0"/>
              <a:t>Source: COSO Internal Control – Integrated Framework. May 2013.</a:t>
            </a:r>
          </a:p>
        </p:txBody>
      </p:sp>
    </p:spTree>
    <p:extLst>
      <p:ext uri="{BB962C8B-B14F-4D97-AF65-F5344CB8AC3E}">
        <p14:creationId xmlns:p14="http://schemas.microsoft.com/office/powerpoint/2010/main" val="10987483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911" y="1773716"/>
            <a:ext cx="8053330" cy="2721166"/>
          </a:xfrm>
        </p:spPr>
        <p:txBody>
          <a:bodyPr anchor="ctr">
            <a:noAutofit/>
          </a:bodyPr>
          <a:lstStyle/>
          <a:p>
            <a:r>
              <a:rPr lang="en-US" sz="3200" dirty="0">
                <a:solidFill>
                  <a:schemeClr val="tx1"/>
                </a:solidFill>
                <a:latin typeface="Georgia" panose="02040502050405020303" pitchFamily="18" charset="0"/>
              </a:rPr>
              <a:t>Do you think MSU has established and maintained an effective internal control system?</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8611625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Georgia" panose="02040502050405020303" pitchFamily="18" charset="0"/>
              </a:rPr>
              <a:t>Thanks!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002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Other Internal Control Frameworks</a:t>
            </a:r>
          </a:p>
        </p:txBody>
      </p:sp>
      <p:sp>
        <p:nvSpPr>
          <p:cNvPr id="3" name="Content Placeholder 2"/>
          <p:cNvSpPr>
            <a:spLocks noGrp="1"/>
          </p:cNvSpPr>
          <p:nvPr>
            <p:ph idx="1"/>
          </p:nvPr>
        </p:nvSpPr>
        <p:spPr/>
        <p:txBody>
          <a:bodyPr/>
          <a:lstStyle/>
          <a:p>
            <a:r>
              <a:rPr lang="en-US" dirty="0">
                <a:latin typeface="Georgia" panose="02040502050405020303" pitchFamily="18" charset="0"/>
              </a:rPr>
              <a:t>Canadian Institute of Chartered  Accountants Control Framework</a:t>
            </a:r>
          </a:p>
          <a:p>
            <a:r>
              <a:rPr lang="en-US" dirty="0">
                <a:latin typeface="Georgia" panose="02040502050405020303" pitchFamily="18" charset="0"/>
              </a:rPr>
              <a:t>Control Objectives for Information and Related Technology (COBIT)</a:t>
            </a:r>
          </a:p>
          <a:p>
            <a:r>
              <a:rPr lang="en-US" dirty="0">
                <a:latin typeface="Georgia" panose="02040502050405020303" pitchFamily="18" charset="0"/>
              </a:rPr>
              <a:t>International Organization for Standardization (ISO)</a:t>
            </a:r>
          </a:p>
        </p:txBody>
      </p:sp>
    </p:spTree>
    <p:extLst>
      <p:ext uri="{BB962C8B-B14F-4D97-AF65-F5344CB8AC3E}">
        <p14:creationId xmlns:p14="http://schemas.microsoft.com/office/powerpoint/2010/main" val="2246837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Georgia" panose="02040502050405020303" pitchFamily="18" charset="0"/>
              </a:rPr>
              <a:t>Green Book Internal Control Definition</a:t>
            </a: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Internal control is a </a:t>
            </a:r>
            <a:r>
              <a:rPr lang="en-US" sz="2800" u="sng" dirty="0">
                <a:latin typeface="Georgia" panose="02040502050405020303" pitchFamily="18" charset="0"/>
              </a:rPr>
              <a:t>process</a:t>
            </a:r>
            <a:r>
              <a:rPr lang="en-US" sz="2800" dirty="0">
                <a:latin typeface="Georgia" panose="02040502050405020303" pitchFamily="18" charset="0"/>
              </a:rPr>
              <a:t> effected by an entity’s oversight body, management, and other personnel that provides </a:t>
            </a:r>
            <a:r>
              <a:rPr lang="en-US" sz="2800" u="sng" dirty="0">
                <a:latin typeface="Georgia" panose="02040502050405020303" pitchFamily="18" charset="0"/>
              </a:rPr>
              <a:t>reasonable assurance</a:t>
            </a:r>
            <a:r>
              <a:rPr lang="en-US" sz="2800" dirty="0">
                <a:latin typeface="Georgia" panose="02040502050405020303" pitchFamily="18" charset="0"/>
              </a:rPr>
              <a:t> that the </a:t>
            </a:r>
            <a:r>
              <a:rPr lang="en-US" sz="2800" u="sng" dirty="0">
                <a:latin typeface="Georgia" panose="02040502050405020303" pitchFamily="18" charset="0"/>
              </a:rPr>
              <a:t>objectives</a:t>
            </a:r>
            <a:r>
              <a:rPr lang="en-US" sz="2800" dirty="0">
                <a:latin typeface="Georgia" panose="02040502050405020303" pitchFamily="18" charset="0"/>
              </a:rPr>
              <a:t> of an entity will be </a:t>
            </a:r>
            <a:r>
              <a:rPr lang="en-US" sz="2800" u="sng" dirty="0">
                <a:latin typeface="Georgia" panose="02040502050405020303" pitchFamily="18" charset="0"/>
              </a:rPr>
              <a:t>achieved</a:t>
            </a:r>
            <a:r>
              <a:rPr lang="en-US" sz="2800" dirty="0">
                <a:latin typeface="Georgia" panose="02040502050405020303" pitchFamily="18" charset="0"/>
              </a:rPr>
              <a:t>. </a:t>
            </a:r>
          </a:p>
        </p:txBody>
      </p:sp>
      <p:sp>
        <p:nvSpPr>
          <p:cNvPr id="5" name="Rectangle 4"/>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357532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Georgia" panose="02040502050405020303" pitchFamily="18" charset="0"/>
              </a:rPr>
              <a:t>Green Book Internal Control Definition</a:t>
            </a: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r>
              <a:rPr lang="en-US" sz="2600" dirty="0">
                <a:latin typeface="Georgia" panose="02040502050405020303" pitchFamily="18" charset="0"/>
              </a:rPr>
              <a:t>These objectives and related </a:t>
            </a:r>
            <a:r>
              <a:rPr lang="en-US" sz="2600" u="sng" dirty="0">
                <a:latin typeface="Georgia" panose="02040502050405020303" pitchFamily="18" charset="0"/>
              </a:rPr>
              <a:t>risks</a:t>
            </a:r>
            <a:r>
              <a:rPr lang="en-US" sz="2600" dirty="0">
                <a:latin typeface="Georgia" panose="02040502050405020303" pitchFamily="18" charset="0"/>
              </a:rPr>
              <a:t> can be broadly classified into one or more of the following three categories:</a:t>
            </a:r>
          </a:p>
          <a:p>
            <a:r>
              <a:rPr lang="en-US" sz="2600" b="1" dirty="0">
                <a:latin typeface="Georgia" panose="02040502050405020303" pitchFamily="18" charset="0"/>
              </a:rPr>
              <a:t>Operations</a:t>
            </a:r>
            <a:r>
              <a:rPr lang="en-US" sz="2600" dirty="0">
                <a:latin typeface="Georgia" panose="02040502050405020303" pitchFamily="18" charset="0"/>
              </a:rPr>
              <a:t> - Effectiveness and efficiency of operations</a:t>
            </a:r>
          </a:p>
          <a:p>
            <a:r>
              <a:rPr lang="en-US" sz="2600" b="1" dirty="0">
                <a:latin typeface="Georgia" panose="02040502050405020303" pitchFamily="18" charset="0"/>
              </a:rPr>
              <a:t>Reporting</a:t>
            </a:r>
            <a:r>
              <a:rPr lang="en-US" sz="2600" dirty="0">
                <a:latin typeface="Georgia" panose="02040502050405020303" pitchFamily="18" charset="0"/>
              </a:rPr>
              <a:t> - Reliability of reporting for internal and external use</a:t>
            </a:r>
          </a:p>
          <a:p>
            <a:r>
              <a:rPr lang="en-US" sz="2600" b="1" dirty="0">
                <a:latin typeface="Georgia" panose="02040502050405020303" pitchFamily="18" charset="0"/>
              </a:rPr>
              <a:t>Compliance</a:t>
            </a:r>
            <a:r>
              <a:rPr lang="en-US" sz="2600" dirty="0">
                <a:latin typeface="Georgia" panose="02040502050405020303" pitchFamily="18" charset="0"/>
              </a:rPr>
              <a:t> - Compliance with applicable laws and regulations</a:t>
            </a:r>
          </a:p>
        </p:txBody>
      </p:sp>
      <p:sp>
        <p:nvSpPr>
          <p:cNvPr id="5" name="Rectangle 4"/>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409389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Georgia" panose="02040502050405020303" pitchFamily="18" charset="0"/>
              </a:rPr>
              <a:t>Green Book Internal Control Definition</a:t>
            </a: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Internal control comprises the plans, methods, policies, and procedures used to fulfill the mission, strategic plan, goals, and objectives of the entity. </a:t>
            </a:r>
          </a:p>
        </p:txBody>
      </p:sp>
      <p:sp>
        <p:nvSpPr>
          <p:cNvPr id="5" name="Rectangle 4"/>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290271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Georgia" panose="02040502050405020303" pitchFamily="18" charset="0"/>
              </a:rPr>
              <a:t>Green Book Internal Control Definition</a:t>
            </a: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Internal control serves as the first line of defense in safeguarding assets. </a:t>
            </a:r>
          </a:p>
        </p:txBody>
      </p:sp>
      <p:sp>
        <p:nvSpPr>
          <p:cNvPr id="5" name="Rectangle 4"/>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98066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Georgia" panose="02040502050405020303" pitchFamily="18" charset="0"/>
              </a:rPr>
              <a:t>Green Book Internal Control Definition</a:t>
            </a: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In short, internal control helps managers achieve desired results through effective stewardship of public resources.</a:t>
            </a:r>
          </a:p>
        </p:txBody>
      </p:sp>
      <p:sp>
        <p:nvSpPr>
          <p:cNvPr id="5" name="Rectangle 4"/>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3800180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10954"/>
            <a:ext cx="7772400" cy="1500187"/>
          </a:xfrm>
        </p:spPr>
        <p:txBody>
          <a:bodyPr anchor="ctr">
            <a:normAutofit/>
          </a:bodyPr>
          <a:lstStyle/>
          <a:p>
            <a:r>
              <a:rPr lang="en-US" sz="3200" dirty="0">
                <a:solidFill>
                  <a:schemeClr val="tx1"/>
                </a:solidFill>
                <a:latin typeface="Georgia" panose="02040502050405020303" pitchFamily="18" charset="0"/>
              </a:rPr>
              <a:t>Who do you think is responsible for internal control at MSU?</a:t>
            </a:r>
          </a:p>
        </p:txBody>
      </p:sp>
    </p:spTree>
    <p:extLst>
      <p:ext uri="{BB962C8B-B14F-4D97-AF65-F5344CB8AC3E}">
        <p14:creationId xmlns:p14="http://schemas.microsoft.com/office/powerpoint/2010/main" val="53758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Georgia" panose="02040502050405020303" pitchFamily="18" charset="0"/>
              </a:rPr>
              <a:t>Green Book Internal Control Definition</a:t>
            </a:r>
          </a:p>
        </p:txBody>
      </p:sp>
      <p:sp>
        <p:nvSpPr>
          <p:cNvPr id="3" name="Content Placeholder 2"/>
          <p:cNvSpPr>
            <a:spLocks noGrp="1"/>
          </p:cNvSpPr>
          <p:nvPr>
            <p:ph idx="1"/>
          </p:nvPr>
        </p:nvSpPr>
        <p:spPr>
          <a:xfrm>
            <a:off x="457200" y="1600201"/>
            <a:ext cx="8229600" cy="4194672"/>
          </a:xfrm>
        </p:spPr>
        <p:txBody>
          <a:bodyPr>
            <a:normAutofit/>
          </a:bodyPr>
          <a:lstStyle/>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People are what make internal control work. </a:t>
            </a:r>
            <a:r>
              <a:rPr lang="en-US" sz="2800" u="sng" dirty="0">
                <a:latin typeface="Georgia" panose="02040502050405020303" pitchFamily="18" charset="0"/>
              </a:rPr>
              <a:t>Management is responsible</a:t>
            </a:r>
            <a:r>
              <a:rPr lang="en-US" sz="2800" dirty="0">
                <a:latin typeface="Georgia" panose="02040502050405020303" pitchFamily="18" charset="0"/>
              </a:rPr>
              <a:t> for an effective internal control system. However, </a:t>
            </a:r>
            <a:r>
              <a:rPr lang="en-US" sz="2800" u="sng" dirty="0">
                <a:latin typeface="Georgia" panose="02040502050405020303" pitchFamily="18" charset="0"/>
              </a:rPr>
              <a:t>personnel</a:t>
            </a:r>
            <a:r>
              <a:rPr lang="en-US" sz="2800" dirty="0">
                <a:latin typeface="Georgia" panose="02040502050405020303" pitchFamily="18" charset="0"/>
              </a:rPr>
              <a:t> throughout an entity </a:t>
            </a:r>
            <a:r>
              <a:rPr lang="en-US" sz="2800" u="sng" dirty="0">
                <a:latin typeface="Georgia" panose="02040502050405020303" pitchFamily="18" charset="0"/>
              </a:rPr>
              <a:t>play important roles</a:t>
            </a:r>
            <a:r>
              <a:rPr lang="en-US" sz="2800" dirty="0">
                <a:latin typeface="Georgia" panose="02040502050405020303" pitchFamily="18" charset="0"/>
              </a:rPr>
              <a:t> in implementing and operating an effective internal control system.</a:t>
            </a:r>
          </a:p>
        </p:txBody>
      </p:sp>
      <p:sp>
        <p:nvSpPr>
          <p:cNvPr id="5" name="Rectangle 4"/>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321423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Georgia" panose="02040502050405020303" pitchFamily="18" charset="0"/>
              </a:rPr>
              <a:t>International Organization for Standardization (ISO) Control Definition</a:t>
            </a:r>
          </a:p>
        </p:txBody>
      </p:sp>
      <p:sp>
        <p:nvSpPr>
          <p:cNvPr id="3" name="Content Placeholder 2"/>
          <p:cNvSpPr>
            <a:spLocks noGrp="1"/>
          </p:cNvSpPr>
          <p:nvPr>
            <p:ph idx="1"/>
          </p:nvPr>
        </p:nvSpPr>
        <p:spPr>
          <a:xfrm>
            <a:off x="457200" y="1600200"/>
            <a:ext cx="8229600" cy="4172639"/>
          </a:xfrm>
        </p:spPr>
        <p:txBody>
          <a:bodyPr/>
          <a:lstStyle/>
          <a:p>
            <a:pPr marL="0" indent="0">
              <a:buNone/>
            </a:pPr>
            <a:endParaRPr lang="en-US" dirty="0">
              <a:latin typeface="Georgia" panose="02040502050405020303" pitchFamily="18" charset="0"/>
            </a:endParaRPr>
          </a:p>
          <a:p>
            <a:pPr marL="0" indent="0">
              <a:buNone/>
            </a:pPr>
            <a:r>
              <a:rPr lang="en-US" sz="2800" dirty="0">
                <a:latin typeface="Georgia" panose="02040502050405020303" pitchFamily="18" charset="0"/>
              </a:rPr>
              <a:t>Administrative, managerial, technical or legal </a:t>
            </a:r>
            <a:r>
              <a:rPr lang="en-US" sz="2800" u="sng" dirty="0">
                <a:latin typeface="Georgia" panose="02040502050405020303" pitchFamily="18" charset="0"/>
              </a:rPr>
              <a:t>methods for managing risk</a:t>
            </a:r>
            <a:r>
              <a:rPr lang="en-US" sz="2800" dirty="0">
                <a:latin typeface="Georgia" panose="02040502050405020303" pitchFamily="18" charset="0"/>
              </a:rPr>
              <a:t>, including policies, procedures, guidelines, practices or organizational structures</a:t>
            </a:r>
          </a:p>
          <a:p>
            <a:endParaRPr lang="en-US" dirty="0">
              <a:latin typeface="Georgia" panose="02040502050405020303" pitchFamily="18" charset="0"/>
            </a:endParaRPr>
          </a:p>
        </p:txBody>
      </p:sp>
      <p:sp>
        <p:nvSpPr>
          <p:cNvPr id="4" name="TextBox 3"/>
          <p:cNvSpPr txBox="1"/>
          <p:nvPr/>
        </p:nvSpPr>
        <p:spPr>
          <a:xfrm>
            <a:off x="457200" y="5772839"/>
            <a:ext cx="8312227" cy="369332"/>
          </a:xfrm>
          <a:prstGeom prst="rect">
            <a:avLst/>
          </a:prstGeom>
          <a:noFill/>
        </p:spPr>
        <p:txBody>
          <a:bodyPr wrap="square" rtlCol="0">
            <a:spAutoFit/>
          </a:bodyPr>
          <a:lstStyle/>
          <a:p>
            <a:r>
              <a:rPr lang="en-US" dirty="0"/>
              <a:t>Source: ISO 27000 Information security management systems.</a:t>
            </a:r>
          </a:p>
        </p:txBody>
      </p:sp>
    </p:spTree>
    <p:extLst>
      <p:ext uri="{BB962C8B-B14F-4D97-AF65-F5344CB8AC3E}">
        <p14:creationId xmlns:p14="http://schemas.microsoft.com/office/powerpoint/2010/main" val="70202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eorgia" panose="02040502050405020303" pitchFamily="18" charset="0"/>
              </a:rPr>
              <a:t>Audit Services’ Mission</a:t>
            </a:r>
          </a:p>
        </p:txBody>
      </p:sp>
      <p:sp>
        <p:nvSpPr>
          <p:cNvPr id="3" name="Content Placeholder 2"/>
          <p:cNvSpPr>
            <a:spLocks noGrp="1"/>
          </p:cNvSpPr>
          <p:nvPr>
            <p:ph idx="1"/>
          </p:nvPr>
        </p:nvSpPr>
        <p:spPr>
          <a:xfrm>
            <a:off x="457200" y="1600200"/>
            <a:ext cx="8229600" cy="4205689"/>
          </a:xfrm>
        </p:spPr>
        <p:txBody>
          <a:bodyPr>
            <a:normAutofit/>
          </a:bodyPr>
          <a:lstStyle/>
          <a:p>
            <a:pPr marL="0" indent="0">
              <a:buNone/>
            </a:pPr>
            <a:r>
              <a:rPr lang="en-US" sz="2800" dirty="0">
                <a:latin typeface="Georgia" panose="02040502050405020303" pitchFamily="18" charset="0"/>
              </a:rPr>
              <a:t>To provide assurance and advisory services that are independent, objective and risk-based in order to protect Montana State University and to improve its operations.</a:t>
            </a:r>
          </a:p>
        </p:txBody>
      </p:sp>
    </p:spTree>
    <p:extLst>
      <p:ext uri="{BB962C8B-B14F-4D97-AF65-F5344CB8AC3E}">
        <p14:creationId xmlns:p14="http://schemas.microsoft.com/office/powerpoint/2010/main" val="368966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eorgia" panose="02040502050405020303" pitchFamily="18" charset="0"/>
              </a:rPr>
              <a:t>ISO Risk Definition</a:t>
            </a:r>
          </a:p>
        </p:txBody>
      </p:sp>
      <p:sp>
        <p:nvSpPr>
          <p:cNvPr id="3" name="Content Placeholder 2"/>
          <p:cNvSpPr>
            <a:spLocks noGrp="1"/>
          </p:cNvSpPr>
          <p:nvPr>
            <p:ph idx="1"/>
          </p:nvPr>
        </p:nvSpPr>
        <p:spPr>
          <a:xfrm>
            <a:off x="457200" y="1600200"/>
            <a:ext cx="8229600" cy="4172639"/>
          </a:xfrm>
        </p:spPr>
        <p:txBody>
          <a:bodyPr/>
          <a:lstStyle/>
          <a:p>
            <a:pPr marL="0" indent="0">
              <a:buNone/>
            </a:pPr>
            <a:endParaRPr lang="en-US" dirty="0">
              <a:latin typeface="Georgia" panose="02040502050405020303" pitchFamily="18" charset="0"/>
            </a:endParaRPr>
          </a:p>
          <a:p>
            <a:pPr marL="0" indent="0">
              <a:buNone/>
            </a:pPr>
            <a:r>
              <a:rPr lang="en-US" sz="2800" dirty="0">
                <a:latin typeface="Georgia" panose="02040502050405020303" pitchFamily="18" charset="0"/>
              </a:rPr>
              <a:t>Combination of the probability (likelihood) of an event and its consequence (impact)</a:t>
            </a:r>
          </a:p>
          <a:p>
            <a:pPr marL="0" indent="0">
              <a:buNone/>
            </a:pPr>
            <a:endParaRPr lang="en-US" dirty="0">
              <a:latin typeface="Georgia" panose="02040502050405020303" pitchFamily="18" charset="0"/>
            </a:endParaRPr>
          </a:p>
        </p:txBody>
      </p:sp>
      <p:sp>
        <p:nvSpPr>
          <p:cNvPr id="4" name="TextBox 3"/>
          <p:cNvSpPr txBox="1"/>
          <p:nvPr/>
        </p:nvSpPr>
        <p:spPr>
          <a:xfrm>
            <a:off x="457200" y="5772839"/>
            <a:ext cx="8312227" cy="369332"/>
          </a:xfrm>
          <a:prstGeom prst="rect">
            <a:avLst/>
          </a:prstGeom>
          <a:noFill/>
        </p:spPr>
        <p:txBody>
          <a:bodyPr wrap="square" rtlCol="0">
            <a:spAutoFit/>
          </a:bodyPr>
          <a:lstStyle/>
          <a:p>
            <a:r>
              <a:rPr lang="en-US" dirty="0"/>
              <a:t>Source: ISO 27000 Information security management systems.</a:t>
            </a:r>
          </a:p>
        </p:txBody>
      </p:sp>
    </p:spTree>
    <p:extLst>
      <p:ext uri="{BB962C8B-B14F-4D97-AF65-F5344CB8AC3E}">
        <p14:creationId xmlns:p14="http://schemas.microsoft.com/office/powerpoint/2010/main" val="232773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eorgia" panose="02040502050405020303" pitchFamily="18" charset="0"/>
              </a:rPr>
              <a:t>OAS Risk Focus</a:t>
            </a:r>
          </a:p>
        </p:txBody>
      </p:sp>
      <p:graphicFrame>
        <p:nvGraphicFramePr>
          <p:cNvPr id="4" name="Table 3"/>
          <p:cNvGraphicFramePr>
            <a:graphicFrameLocks noGrp="1"/>
          </p:cNvGraphicFramePr>
          <p:nvPr/>
        </p:nvGraphicFramePr>
        <p:xfrm>
          <a:off x="1524000" y="1430578"/>
          <a:ext cx="6096000" cy="4053840"/>
        </p:xfrm>
        <a:graphic>
          <a:graphicData uri="http://schemas.openxmlformats.org/drawingml/2006/table">
            <a:tbl>
              <a:tblPr bandRow="1">
                <a:effectLst>
                  <a:innerShdw blurRad="63500" dist="50800" dir="16200000">
                    <a:prstClr val="black">
                      <a:alpha val="50000"/>
                    </a:prstClr>
                  </a:innerShdw>
                </a:effectLst>
                <a:tableStyleId>{5C22544A-7EE6-4342-B048-85BDC9FD1C3A}</a:tableStyleId>
              </a:tblPr>
              <a:tblGrid>
                <a:gridCol w="6096000">
                  <a:extLst>
                    <a:ext uri="{9D8B030D-6E8A-4147-A177-3AD203B41FA5}">
                      <a16:colId xmlns:a16="http://schemas.microsoft.com/office/drawing/2014/main" val="20000"/>
                    </a:ext>
                  </a:extLst>
                </a:gridCol>
              </a:tblGrid>
              <a:tr h="530369">
                <a:tc>
                  <a:txBody>
                    <a:bodyPr/>
                    <a:lstStyle/>
                    <a:p>
                      <a:r>
                        <a:rPr lang="en-US" sz="3200" dirty="0">
                          <a:latin typeface="Georgia" panose="02040502050405020303" pitchFamily="18" charset="0"/>
                        </a:rPr>
                        <a:t>Compliance (Legal and Liability)</a:t>
                      </a:r>
                    </a:p>
                  </a:txBody>
                  <a:tcPr>
                    <a:solidFill>
                      <a:srgbClr val="92D050"/>
                    </a:solidFill>
                  </a:tcPr>
                </a:tc>
                <a:extLst>
                  <a:ext uri="{0D108BD9-81ED-4DB2-BD59-A6C34878D82A}">
                    <a16:rowId xmlns:a16="http://schemas.microsoft.com/office/drawing/2014/main" val="10000"/>
                  </a:ext>
                </a:extLst>
              </a:tr>
              <a:tr h="530369">
                <a:tc>
                  <a:txBody>
                    <a:bodyPr/>
                    <a:lstStyle/>
                    <a:p>
                      <a:r>
                        <a:rPr lang="en-US" sz="3200" kern="1200" dirty="0">
                          <a:solidFill>
                            <a:schemeClr val="dk1"/>
                          </a:solidFill>
                          <a:latin typeface="Georgia" panose="02040502050405020303" pitchFamily="18" charset="0"/>
                          <a:ea typeface="+mn-ea"/>
                          <a:cs typeface="+mn-cs"/>
                        </a:rPr>
                        <a:t>Financial</a:t>
                      </a:r>
                    </a:p>
                  </a:txBody>
                  <a:tcPr>
                    <a:solidFill>
                      <a:srgbClr val="92D050"/>
                    </a:solidFill>
                  </a:tcPr>
                </a:tc>
                <a:extLst>
                  <a:ext uri="{0D108BD9-81ED-4DB2-BD59-A6C34878D82A}">
                    <a16:rowId xmlns:a16="http://schemas.microsoft.com/office/drawing/2014/main" val="10001"/>
                  </a:ext>
                </a:extLst>
              </a:tr>
              <a:tr h="530369">
                <a:tc>
                  <a:txBody>
                    <a:bodyPr/>
                    <a:lstStyle/>
                    <a:p>
                      <a:r>
                        <a:rPr lang="en-US" sz="3200" dirty="0">
                          <a:latin typeface="Georgia" panose="02040502050405020303" pitchFamily="18" charset="0"/>
                        </a:rPr>
                        <a:t>Information Security</a:t>
                      </a:r>
                    </a:p>
                  </a:txBody>
                  <a:tcPr>
                    <a:solidFill>
                      <a:srgbClr val="FFFF99"/>
                    </a:solidFill>
                  </a:tcPr>
                </a:tc>
                <a:extLst>
                  <a:ext uri="{0D108BD9-81ED-4DB2-BD59-A6C34878D82A}">
                    <a16:rowId xmlns:a16="http://schemas.microsoft.com/office/drawing/2014/main" val="10002"/>
                  </a:ext>
                </a:extLst>
              </a:tr>
              <a:tr h="530369">
                <a:tc>
                  <a:txBody>
                    <a:bodyPr/>
                    <a:lstStyle/>
                    <a:p>
                      <a:r>
                        <a:rPr lang="en-US" sz="3200" dirty="0">
                          <a:latin typeface="Georgia" panose="02040502050405020303" pitchFamily="18" charset="0"/>
                        </a:rPr>
                        <a:t>Operational</a:t>
                      </a:r>
                    </a:p>
                  </a:txBody>
                  <a:tcPr>
                    <a:solidFill>
                      <a:srgbClr val="92D050"/>
                    </a:solidFill>
                  </a:tcPr>
                </a:tc>
                <a:extLst>
                  <a:ext uri="{0D108BD9-81ED-4DB2-BD59-A6C34878D82A}">
                    <a16:rowId xmlns:a16="http://schemas.microsoft.com/office/drawing/2014/main" val="10003"/>
                  </a:ext>
                </a:extLst>
              </a:tr>
              <a:tr h="530369">
                <a:tc>
                  <a:txBody>
                    <a:bodyPr/>
                    <a:lstStyle/>
                    <a:p>
                      <a:r>
                        <a:rPr lang="en-US" sz="3200" dirty="0">
                          <a:latin typeface="Georgia" panose="02040502050405020303" pitchFamily="18" charset="0"/>
                        </a:rPr>
                        <a:t>Reputational</a:t>
                      </a:r>
                      <a:r>
                        <a:rPr lang="en-US" sz="3200" baseline="0" dirty="0">
                          <a:latin typeface="Georgia" panose="02040502050405020303" pitchFamily="18" charset="0"/>
                        </a:rPr>
                        <a:t> </a:t>
                      </a:r>
                      <a:endParaRPr lang="en-US" sz="3200" dirty="0">
                        <a:latin typeface="Georgia" panose="02040502050405020303" pitchFamily="18" charset="0"/>
                      </a:endParaRPr>
                    </a:p>
                  </a:txBody>
                  <a:tcPr/>
                </a:tc>
                <a:extLst>
                  <a:ext uri="{0D108BD9-81ED-4DB2-BD59-A6C34878D82A}">
                    <a16:rowId xmlns:a16="http://schemas.microsoft.com/office/drawing/2014/main" val="10004"/>
                  </a:ext>
                </a:extLst>
              </a:tr>
              <a:tr h="530369">
                <a:tc>
                  <a:txBody>
                    <a:bodyPr/>
                    <a:lstStyle/>
                    <a:p>
                      <a:r>
                        <a:rPr lang="en-US" sz="3200" dirty="0">
                          <a:latin typeface="Georgia" panose="02040502050405020303" pitchFamily="18" charset="0"/>
                        </a:rPr>
                        <a:t>Safety</a:t>
                      </a:r>
                      <a:r>
                        <a:rPr lang="en-US" sz="3200" baseline="0" dirty="0">
                          <a:latin typeface="Georgia" panose="02040502050405020303" pitchFamily="18" charset="0"/>
                        </a:rPr>
                        <a:t> </a:t>
                      </a:r>
                      <a:endParaRPr lang="en-US" sz="3200" dirty="0">
                        <a:latin typeface="Georgia" panose="02040502050405020303" pitchFamily="18" charset="0"/>
                      </a:endParaRPr>
                    </a:p>
                  </a:txBody>
                  <a:tcPr/>
                </a:tc>
                <a:extLst>
                  <a:ext uri="{0D108BD9-81ED-4DB2-BD59-A6C34878D82A}">
                    <a16:rowId xmlns:a16="http://schemas.microsoft.com/office/drawing/2014/main" val="10005"/>
                  </a:ext>
                </a:extLst>
              </a:tr>
              <a:tr h="530369">
                <a:tc>
                  <a:txBody>
                    <a:bodyPr/>
                    <a:lstStyle/>
                    <a:p>
                      <a:r>
                        <a:rPr lang="en-US" sz="3200" dirty="0">
                          <a:latin typeface="Georgia" panose="02040502050405020303" pitchFamily="18" charset="0"/>
                        </a:rPr>
                        <a:t>Strategic</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0" y="5818386"/>
            <a:ext cx="9144000" cy="307777"/>
          </a:xfrm>
          <a:prstGeom prst="rect">
            <a:avLst/>
          </a:prstGeom>
          <a:noFill/>
        </p:spPr>
        <p:txBody>
          <a:bodyPr wrap="square" rtlCol="0">
            <a:spAutoFit/>
          </a:bodyPr>
          <a:lstStyle/>
          <a:p>
            <a:pPr algn="ctr"/>
            <a:r>
              <a:rPr lang="en-US" sz="1400" b="1" dirty="0">
                <a:solidFill>
                  <a:prstClr val="black"/>
                </a:solidFill>
              </a:rPr>
              <a:t>Source: </a:t>
            </a:r>
            <a:r>
              <a:rPr lang="en-US" sz="1400" dirty="0">
                <a:solidFill>
                  <a:prstClr val="black"/>
                </a:solidFill>
                <a:hlinkClick r:id="rId3"/>
              </a:rPr>
              <a:t>http://www.montana.edu/audit/risk_rating_criteria.html</a:t>
            </a:r>
            <a:r>
              <a:rPr lang="en-US" sz="1400" dirty="0">
                <a:solidFill>
                  <a:prstClr val="black"/>
                </a:solidFill>
              </a:rPr>
              <a:t> </a:t>
            </a:r>
          </a:p>
        </p:txBody>
      </p:sp>
    </p:spTree>
    <p:extLst>
      <p:ext uri="{BB962C8B-B14F-4D97-AF65-F5344CB8AC3E}">
        <p14:creationId xmlns:p14="http://schemas.microsoft.com/office/powerpoint/2010/main" val="2995646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eorgia" panose="02040502050405020303" pitchFamily="18" charset="0"/>
              </a:rPr>
              <a:t>Characteristics of Higher Education</a:t>
            </a:r>
          </a:p>
        </p:txBody>
      </p:sp>
      <p:sp>
        <p:nvSpPr>
          <p:cNvPr id="3" name="Content Placeholder 2"/>
          <p:cNvSpPr>
            <a:spLocks noGrp="1"/>
          </p:cNvSpPr>
          <p:nvPr>
            <p:ph idx="1"/>
          </p:nvPr>
        </p:nvSpPr>
        <p:spPr/>
        <p:txBody>
          <a:bodyPr>
            <a:normAutofit/>
          </a:bodyPr>
          <a:lstStyle/>
          <a:p>
            <a:r>
              <a:rPr lang="en-US" sz="2800" dirty="0">
                <a:latin typeface="Georgia" panose="02040502050405020303" pitchFamily="18" charset="0"/>
              </a:rPr>
              <a:t>Large organizations</a:t>
            </a:r>
          </a:p>
          <a:p>
            <a:pPr lvl="1"/>
            <a:r>
              <a:rPr lang="en-US" dirty="0">
                <a:latin typeface="Georgia" panose="02040502050405020303" pitchFamily="18" charset="0"/>
              </a:rPr>
              <a:t>Offices with functional expertise (e.g., finance, sponsored programs, human resources) </a:t>
            </a:r>
          </a:p>
          <a:p>
            <a:r>
              <a:rPr lang="en-US" sz="2800" dirty="0">
                <a:latin typeface="Georgia" panose="02040502050405020303" pitchFamily="18" charset="0"/>
              </a:rPr>
              <a:t>Decentralized</a:t>
            </a:r>
          </a:p>
          <a:p>
            <a:r>
              <a:rPr lang="en-US" sz="2800" dirty="0">
                <a:latin typeface="Georgia" panose="02040502050405020303" pitchFamily="18" charset="0"/>
              </a:rPr>
              <a:t>Partially taxpayer funded</a:t>
            </a:r>
          </a:p>
          <a:p>
            <a:r>
              <a:rPr lang="en-US" sz="2800" dirty="0">
                <a:latin typeface="Georgia" panose="02040502050405020303" pitchFamily="18" charset="0"/>
              </a:rPr>
              <a:t>Highly regulated</a:t>
            </a:r>
          </a:p>
          <a:p>
            <a:r>
              <a:rPr lang="en-US" sz="2800" dirty="0">
                <a:latin typeface="Georgia" panose="02040502050405020303" pitchFamily="18" charset="0"/>
              </a:rPr>
              <a:t>Some managers do not have prior business-type experience</a:t>
            </a:r>
          </a:p>
        </p:txBody>
      </p:sp>
    </p:spTree>
    <p:extLst>
      <p:ext uri="{BB962C8B-B14F-4D97-AF65-F5344CB8AC3E}">
        <p14:creationId xmlns:p14="http://schemas.microsoft.com/office/powerpoint/2010/main" val="4061103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dirty="0">
                <a:latin typeface="Georgia" panose="02040502050405020303" pitchFamily="18" charset="0"/>
              </a:rPr>
            </a:br>
            <a:r>
              <a:rPr lang="en-US" sz="4000" dirty="0">
                <a:latin typeface="Georgia" panose="02040502050405020303" pitchFamily="18" charset="0"/>
              </a:rPr>
              <a:t>Five Components of Internal Control </a:t>
            </a:r>
            <a:br>
              <a:rPr lang="en-US" sz="4000" dirty="0">
                <a:latin typeface="Georgia" panose="02040502050405020303" pitchFamily="18" charset="0"/>
              </a:rPr>
            </a:br>
            <a:endParaRPr lang="en-US" sz="4000" dirty="0">
              <a:latin typeface="Georgia" panose="020405020504050203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45920"/>
            <a:ext cx="6424214" cy="4389120"/>
          </a:xfrm>
        </p:spPr>
      </p:pic>
    </p:spTree>
    <p:extLst>
      <p:ext uri="{BB962C8B-B14F-4D97-AF65-F5344CB8AC3E}">
        <p14:creationId xmlns:p14="http://schemas.microsoft.com/office/powerpoint/2010/main" val="2753207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06"/>
            <a:ext cx="8229600" cy="1143000"/>
          </a:xfrm>
        </p:spPr>
        <p:txBody>
          <a:bodyPr>
            <a:normAutofit fontScale="90000"/>
          </a:bodyPr>
          <a:lstStyle/>
          <a:p>
            <a:r>
              <a:rPr lang="en-US" sz="4000" dirty="0">
                <a:latin typeface="Georgia" panose="02040502050405020303" pitchFamily="18" charset="0"/>
              </a:rPr>
              <a:t>17 Principles Support the Five Components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720" y="1645920"/>
            <a:ext cx="6886161" cy="4389120"/>
          </a:xfrm>
        </p:spPr>
      </p:pic>
    </p:spTree>
    <p:extLst>
      <p:ext uri="{BB962C8B-B14F-4D97-AF65-F5344CB8AC3E}">
        <p14:creationId xmlns:p14="http://schemas.microsoft.com/office/powerpoint/2010/main" val="272737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Control Environment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2103120"/>
            <a:ext cx="4760344" cy="3200400"/>
          </a:xfrm>
        </p:spPr>
      </p:pic>
      <p:sp>
        <p:nvSpPr>
          <p:cNvPr id="6" name="TextBox 5"/>
          <p:cNvSpPr txBox="1"/>
          <p:nvPr/>
        </p:nvSpPr>
        <p:spPr>
          <a:xfrm>
            <a:off x="782198" y="1233888"/>
            <a:ext cx="7733841" cy="646331"/>
          </a:xfrm>
          <a:prstGeom prst="rect">
            <a:avLst/>
          </a:prstGeom>
          <a:noFill/>
        </p:spPr>
        <p:txBody>
          <a:bodyPr wrap="square" rtlCol="0">
            <a:spAutoFit/>
          </a:bodyPr>
          <a:lstStyle/>
          <a:p>
            <a:r>
              <a:rPr lang="en-US" dirty="0"/>
              <a:t>The oversight body and management establish and maintain an environment throughout the entity that sets a positive attitude toward internal control.</a:t>
            </a:r>
          </a:p>
        </p:txBody>
      </p:sp>
      <p:sp>
        <p:nvSpPr>
          <p:cNvPr id="7" name="Rectangle 6"/>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1983014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Control Environment - Principle 1</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The oversight body and management demonstrate a commitment to integrity and ethical values.</a:t>
            </a:r>
          </a:p>
          <a:p>
            <a:pPr marL="0" indent="0">
              <a:buNone/>
            </a:pPr>
            <a:endParaRPr lang="en-US" sz="2800" dirty="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Tone at the Top</a:t>
            </a:r>
          </a:p>
          <a:p>
            <a:pPr marL="914400" lvl="1" indent="-514350">
              <a:buFont typeface="+mj-lt"/>
              <a:buAutoNum type="arabicPeriod"/>
            </a:pPr>
            <a:r>
              <a:rPr lang="en-US" sz="2400" dirty="0">
                <a:latin typeface="Georgia" panose="02040502050405020303" pitchFamily="18" charset="0"/>
              </a:rPr>
              <a:t>Standards of Conduct</a:t>
            </a:r>
          </a:p>
          <a:p>
            <a:pPr marL="914400" lvl="1" indent="-514350">
              <a:buFont typeface="+mj-lt"/>
              <a:buAutoNum type="arabicPeriod"/>
            </a:pPr>
            <a:r>
              <a:rPr lang="en-US" sz="2400" dirty="0">
                <a:latin typeface="Georgia" panose="02040502050405020303" pitchFamily="18" charset="0"/>
              </a:rPr>
              <a:t>Adherence to Standards of Conduct</a:t>
            </a:r>
          </a:p>
          <a:p>
            <a:pPr marL="914400" lvl="1" indent="-514350">
              <a:buFont typeface="+mj-lt"/>
              <a:buAutoNum type="arabicPeriod"/>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2073094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eorgia" panose="02040502050405020303" pitchFamily="18" charset="0"/>
              </a:rPr>
              <a:t>State of Montana Code of Ethics</a:t>
            </a:r>
          </a:p>
        </p:txBody>
      </p:sp>
      <p:sp>
        <p:nvSpPr>
          <p:cNvPr id="3" name="Content Placeholder 2"/>
          <p:cNvSpPr>
            <a:spLocks noGrp="1"/>
          </p:cNvSpPr>
          <p:nvPr>
            <p:ph idx="1"/>
          </p:nvPr>
        </p:nvSpPr>
        <p:spPr>
          <a:xfrm>
            <a:off x="381000" y="1600200"/>
            <a:ext cx="8229600" cy="4525963"/>
          </a:xfrm>
        </p:spPr>
        <p:txBody>
          <a:bodyPr>
            <a:normAutofit fontScale="92500" lnSpcReduction="10000"/>
          </a:bodyPr>
          <a:lstStyle/>
          <a:p>
            <a:r>
              <a:rPr lang="en-US" sz="2600" b="1" dirty="0">
                <a:latin typeface="Georgia" panose="02040502050405020303" pitchFamily="18" charset="0"/>
              </a:rPr>
              <a:t>Gifts</a:t>
            </a:r>
            <a:r>
              <a:rPr lang="en-US" sz="2600" dirty="0">
                <a:latin typeface="Georgia" panose="02040502050405020303" pitchFamily="18" charset="0"/>
              </a:rPr>
              <a:t> – You may not accept a substantial (&gt; $50) gift or economic benefit </a:t>
            </a:r>
          </a:p>
          <a:p>
            <a:pPr marL="0" indent="0">
              <a:buNone/>
            </a:pPr>
            <a:endParaRPr lang="en-US" sz="2600" dirty="0">
              <a:latin typeface="Georgia" panose="02040502050405020303" pitchFamily="18" charset="0"/>
            </a:endParaRPr>
          </a:p>
          <a:p>
            <a:r>
              <a:rPr lang="en-US" sz="2600" b="1" dirty="0">
                <a:latin typeface="Georgia" panose="02040502050405020303" pitchFamily="18" charset="0"/>
              </a:rPr>
              <a:t>Self-Dealing</a:t>
            </a:r>
            <a:r>
              <a:rPr lang="en-US" sz="2600" dirty="0">
                <a:latin typeface="Georgia" panose="02040502050405020303" pitchFamily="18" charset="0"/>
              </a:rPr>
              <a:t> – You may not perform an official act which directly and substantially provides an economic benefit to a business in which you have a substantial financial interest </a:t>
            </a:r>
          </a:p>
          <a:p>
            <a:endParaRPr lang="en-US" sz="2600" dirty="0">
              <a:latin typeface="Georgia" panose="02040502050405020303" pitchFamily="18" charset="0"/>
            </a:endParaRPr>
          </a:p>
          <a:p>
            <a:endParaRPr lang="en-US" sz="2600" dirty="0">
              <a:latin typeface="Georgia" panose="02040502050405020303" pitchFamily="18" charset="0"/>
            </a:endParaRPr>
          </a:p>
          <a:p>
            <a:endParaRPr lang="en-US" sz="2600" dirty="0">
              <a:latin typeface="Georgia" panose="02040502050405020303" pitchFamily="18" charset="0"/>
            </a:endParaRPr>
          </a:p>
          <a:p>
            <a:pPr marL="0" indent="0">
              <a:buNone/>
            </a:pPr>
            <a:r>
              <a:rPr lang="en-US" sz="2600" dirty="0">
                <a:latin typeface="Georgia" panose="02040502050405020303" pitchFamily="18" charset="0"/>
                <a:hlinkClick r:id="rId2"/>
              </a:rPr>
              <a:t>https://hr.mt.gov/Portals/78/newdocs/guidesandforms/standardsofconductguide.pdf</a:t>
            </a:r>
            <a:r>
              <a:rPr lang="en-US" sz="2600" dirty="0">
                <a:latin typeface="Georgia" panose="02040502050405020303" pitchFamily="18" charset="0"/>
              </a:rPr>
              <a:t> </a:t>
            </a:r>
          </a:p>
        </p:txBody>
      </p:sp>
    </p:spTree>
    <p:extLst>
      <p:ext uri="{BB962C8B-B14F-4D97-AF65-F5344CB8AC3E}">
        <p14:creationId xmlns:p14="http://schemas.microsoft.com/office/powerpoint/2010/main" val="364992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eorgia" panose="02040502050405020303" pitchFamily="18" charset="0"/>
              </a:rPr>
              <a:t>State of Montana Code of Ethics</a:t>
            </a:r>
          </a:p>
        </p:txBody>
      </p:sp>
      <p:sp>
        <p:nvSpPr>
          <p:cNvPr id="3" name="Content Placeholder 2"/>
          <p:cNvSpPr>
            <a:spLocks noGrp="1"/>
          </p:cNvSpPr>
          <p:nvPr>
            <p:ph idx="1"/>
          </p:nvPr>
        </p:nvSpPr>
        <p:spPr>
          <a:xfrm>
            <a:off x="381000" y="1600200"/>
            <a:ext cx="8229600" cy="4525963"/>
          </a:xfrm>
        </p:spPr>
        <p:txBody>
          <a:bodyPr>
            <a:normAutofit fontScale="92500" lnSpcReduction="10000"/>
          </a:bodyPr>
          <a:lstStyle/>
          <a:p>
            <a:r>
              <a:rPr lang="en-US" sz="2600" b="1" dirty="0">
                <a:latin typeface="Georgia" panose="02040502050405020303" pitchFamily="18" charset="0"/>
              </a:rPr>
              <a:t>Unwarranted Privileges – </a:t>
            </a:r>
            <a:r>
              <a:rPr lang="en-US" sz="2600" dirty="0">
                <a:latin typeface="Georgia" panose="02040502050405020303" pitchFamily="18" charset="0"/>
              </a:rPr>
              <a:t>You may not:</a:t>
            </a:r>
          </a:p>
          <a:p>
            <a:pPr lvl="1"/>
            <a:r>
              <a:rPr lang="en-US" sz="2600" dirty="0">
                <a:latin typeface="Georgia" panose="02040502050405020303" pitchFamily="18" charset="0"/>
              </a:rPr>
              <a:t>Contract or be employed within six months of termination by someone who contracts with the state involving matters with which you were directly involved during your employment with the state</a:t>
            </a:r>
          </a:p>
          <a:p>
            <a:pPr lvl="1"/>
            <a:r>
              <a:rPr lang="en-US" sz="2600" dirty="0">
                <a:latin typeface="Georgia" panose="02040502050405020303" pitchFamily="18" charset="0"/>
              </a:rPr>
              <a:t>Receive two salaries as a public employee for work during overlapping hours</a:t>
            </a:r>
          </a:p>
          <a:p>
            <a:endParaRPr lang="en-US" sz="2600" dirty="0">
              <a:latin typeface="Georgia" panose="02040502050405020303" pitchFamily="18" charset="0"/>
            </a:endParaRPr>
          </a:p>
          <a:p>
            <a:endParaRPr lang="en-US" sz="2600" dirty="0">
              <a:latin typeface="Georgia" panose="02040502050405020303" pitchFamily="18" charset="0"/>
            </a:endParaRPr>
          </a:p>
          <a:p>
            <a:endParaRPr lang="en-US" sz="2600" dirty="0">
              <a:latin typeface="Georgia" panose="02040502050405020303" pitchFamily="18" charset="0"/>
            </a:endParaRPr>
          </a:p>
          <a:p>
            <a:pPr marL="0" indent="0">
              <a:buNone/>
            </a:pPr>
            <a:r>
              <a:rPr lang="en-US" sz="2400" dirty="0">
                <a:latin typeface="Georgia" panose="02040502050405020303" pitchFamily="18" charset="0"/>
                <a:hlinkClick r:id="rId2"/>
              </a:rPr>
              <a:t>https://hr.mt.gov/Portals/78/newdocs/guidesandforms/standardsofconductguide.pdf</a:t>
            </a:r>
            <a:r>
              <a:rPr lang="en-US" sz="2400" dirty="0">
                <a:latin typeface="Georgia" panose="02040502050405020303" pitchFamily="18" charset="0"/>
              </a:rPr>
              <a:t> </a:t>
            </a:r>
          </a:p>
        </p:txBody>
      </p:sp>
    </p:spTree>
    <p:extLst>
      <p:ext uri="{BB962C8B-B14F-4D97-AF65-F5344CB8AC3E}">
        <p14:creationId xmlns:p14="http://schemas.microsoft.com/office/powerpoint/2010/main" val="74106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eorgia" panose="02040502050405020303" pitchFamily="18" charset="0"/>
              </a:rPr>
              <a:t>State of Montana Code of Ethics</a:t>
            </a:r>
          </a:p>
        </p:txBody>
      </p:sp>
      <p:sp>
        <p:nvSpPr>
          <p:cNvPr id="3" name="Content Placeholder 2"/>
          <p:cNvSpPr>
            <a:spLocks noGrp="1"/>
          </p:cNvSpPr>
          <p:nvPr>
            <p:ph idx="1"/>
          </p:nvPr>
        </p:nvSpPr>
        <p:spPr>
          <a:xfrm>
            <a:off x="381000" y="1600200"/>
            <a:ext cx="8229600" cy="4525963"/>
          </a:xfrm>
        </p:spPr>
        <p:txBody>
          <a:bodyPr>
            <a:normAutofit/>
          </a:bodyPr>
          <a:lstStyle/>
          <a:p>
            <a:r>
              <a:rPr lang="en-US" sz="2600" b="1" dirty="0">
                <a:latin typeface="Georgia" panose="02040502050405020303" pitchFamily="18" charset="0"/>
              </a:rPr>
              <a:t>Public Property for Private Business Purposes – </a:t>
            </a:r>
            <a:r>
              <a:rPr lang="en-US" sz="2600" dirty="0">
                <a:latin typeface="Georgia" panose="02040502050405020303" pitchFamily="18" charset="0"/>
              </a:rPr>
              <a:t>You may not use public time, facilities, equipment, supplies, personnel, or funds for private business purposes. </a:t>
            </a:r>
          </a:p>
          <a:p>
            <a:endParaRPr lang="en-US" sz="2600" dirty="0">
              <a:latin typeface="Georgia" panose="02040502050405020303" pitchFamily="18" charset="0"/>
            </a:endParaRPr>
          </a:p>
          <a:p>
            <a:pPr marL="0" indent="0">
              <a:buNone/>
            </a:pPr>
            <a:endParaRPr lang="en-US" sz="2600" dirty="0">
              <a:latin typeface="Georgia" panose="02040502050405020303" pitchFamily="18" charset="0"/>
            </a:endParaRPr>
          </a:p>
          <a:p>
            <a:endParaRPr lang="en-US" sz="2600" dirty="0">
              <a:latin typeface="Georgia" panose="02040502050405020303" pitchFamily="18" charset="0"/>
            </a:endParaRPr>
          </a:p>
          <a:p>
            <a:endParaRPr lang="en-US" sz="2600" dirty="0">
              <a:latin typeface="Georgia" panose="02040502050405020303" pitchFamily="18" charset="0"/>
            </a:endParaRPr>
          </a:p>
          <a:p>
            <a:pPr marL="0" indent="0">
              <a:buNone/>
            </a:pPr>
            <a:r>
              <a:rPr lang="en-US" sz="2400" dirty="0">
                <a:latin typeface="Georgia" panose="02040502050405020303" pitchFamily="18" charset="0"/>
                <a:hlinkClick r:id="rId2"/>
              </a:rPr>
              <a:t>https://hr.mt.gov/Portals/78/newdocs/guidesandforms/standardsofconductguide.pdf</a:t>
            </a:r>
            <a:r>
              <a:rPr lang="en-US" sz="2400" dirty="0">
                <a:latin typeface="Georgia" panose="02040502050405020303" pitchFamily="18" charset="0"/>
              </a:rPr>
              <a:t> </a:t>
            </a:r>
          </a:p>
        </p:txBody>
      </p:sp>
    </p:spTree>
    <p:extLst>
      <p:ext uri="{BB962C8B-B14F-4D97-AF65-F5344CB8AC3E}">
        <p14:creationId xmlns:p14="http://schemas.microsoft.com/office/powerpoint/2010/main" val="401782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eorgia" panose="02040502050405020303" pitchFamily="18" charset="0"/>
              </a:rPr>
              <a:t>Audit Services’ Responsibilities</a:t>
            </a:r>
          </a:p>
        </p:txBody>
      </p:sp>
      <p:sp>
        <p:nvSpPr>
          <p:cNvPr id="3" name="Content Placeholder 2"/>
          <p:cNvSpPr>
            <a:spLocks noGrp="1"/>
          </p:cNvSpPr>
          <p:nvPr>
            <p:ph idx="1"/>
          </p:nvPr>
        </p:nvSpPr>
        <p:spPr>
          <a:xfrm>
            <a:off x="457200" y="1600200"/>
            <a:ext cx="8229600" cy="4205689"/>
          </a:xfrm>
        </p:spPr>
        <p:txBody>
          <a:bodyPr>
            <a:normAutofit/>
          </a:bodyPr>
          <a:lstStyle/>
          <a:p>
            <a:r>
              <a:rPr lang="en-US" sz="2800" dirty="0">
                <a:latin typeface="Georgia" panose="02040502050405020303" pitchFamily="18" charset="0"/>
              </a:rPr>
              <a:t>Assurance services are objective examinations of evidence for the purpose of providing an independent assessment. Scope includes: </a:t>
            </a:r>
          </a:p>
          <a:p>
            <a:pPr lvl="1"/>
            <a:r>
              <a:rPr lang="en-US" dirty="0">
                <a:latin typeface="Georgia" panose="02040502050405020303" pitchFamily="18" charset="0"/>
              </a:rPr>
              <a:t>Risks … are appropriately identified and managed; </a:t>
            </a:r>
          </a:p>
          <a:p>
            <a:pPr lvl="1"/>
            <a:r>
              <a:rPr lang="en-US" dirty="0">
                <a:latin typeface="Georgia" panose="02040502050405020303" pitchFamily="18" charset="0"/>
              </a:rPr>
              <a:t>The means with which assets are safeguarded; </a:t>
            </a:r>
          </a:p>
          <a:p>
            <a:pPr lvl="1"/>
            <a:r>
              <a:rPr lang="en-US" dirty="0">
                <a:latin typeface="Georgia" panose="02040502050405020303" pitchFamily="18" charset="0"/>
              </a:rPr>
              <a:t>Employees follow policies, procedures, applicable laws, regulations, contracts, and governance standards; </a:t>
            </a:r>
          </a:p>
          <a:p>
            <a:pPr lvl="1"/>
            <a:endParaRPr lang="en-US" sz="2400" dirty="0">
              <a:latin typeface="Georgia" panose="02040502050405020303" pitchFamily="18" charset="0"/>
            </a:endParaRPr>
          </a:p>
        </p:txBody>
      </p:sp>
      <p:sp>
        <p:nvSpPr>
          <p:cNvPr id="4" name="TextBox 3"/>
          <p:cNvSpPr txBox="1"/>
          <p:nvPr/>
        </p:nvSpPr>
        <p:spPr>
          <a:xfrm>
            <a:off x="457200" y="5823198"/>
            <a:ext cx="8229600" cy="369332"/>
          </a:xfrm>
          <a:prstGeom prst="rect">
            <a:avLst/>
          </a:prstGeom>
          <a:noFill/>
        </p:spPr>
        <p:txBody>
          <a:bodyPr wrap="square" rtlCol="0">
            <a:spAutoFit/>
          </a:bodyPr>
          <a:lstStyle/>
          <a:p>
            <a:r>
              <a:rPr lang="en-US" dirty="0"/>
              <a:t>Source: Montana University System Internal Audit Charter</a:t>
            </a:r>
          </a:p>
        </p:txBody>
      </p:sp>
    </p:spTree>
    <p:extLst>
      <p:ext uri="{BB962C8B-B14F-4D97-AF65-F5344CB8AC3E}">
        <p14:creationId xmlns:p14="http://schemas.microsoft.com/office/powerpoint/2010/main" val="4127736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Control Environment - Principle 2</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The oversight body should oversee the entity’s internal control system.</a:t>
            </a:r>
          </a:p>
          <a:p>
            <a:pPr marL="0" indent="0">
              <a:buNone/>
            </a:pPr>
            <a:endParaRPr lang="en-US" sz="2800" dirty="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Oversight Structure</a:t>
            </a:r>
          </a:p>
          <a:p>
            <a:pPr marL="914400" lvl="1" indent="-514350">
              <a:buFont typeface="+mj-lt"/>
              <a:buAutoNum type="arabicPeriod"/>
            </a:pPr>
            <a:r>
              <a:rPr lang="en-US" sz="2400" dirty="0">
                <a:latin typeface="Georgia" panose="02040502050405020303" pitchFamily="18" charset="0"/>
              </a:rPr>
              <a:t>Oversight for the Internal Control System</a:t>
            </a:r>
          </a:p>
          <a:p>
            <a:pPr marL="914400" lvl="1" indent="-514350">
              <a:buFont typeface="+mj-lt"/>
              <a:buAutoNum type="arabicPeriod"/>
            </a:pPr>
            <a:r>
              <a:rPr lang="en-US" sz="2400" dirty="0">
                <a:latin typeface="Georgia" panose="02040502050405020303" pitchFamily="18" charset="0"/>
              </a:rPr>
              <a:t>Input for Remediation of Deficiencies</a:t>
            </a: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1821277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231" y="5485376"/>
            <a:ext cx="7557571" cy="566738"/>
          </a:xfrm>
        </p:spPr>
        <p:txBody>
          <a:bodyPr>
            <a:normAutofit/>
          </a:bodyPr>
          <a:lstStyle/>
          <a:p>
            <a:r>
              <a:rPr lang="en-US" sz="2600" b="0" dirty="0">
                <a:latin typeface="Georgia" panose="02040502050405020303" pitchFamily="18" charset="0"/>
                <a:hlinkClick r:id="rId2"/>
              </a:rPr>
              <a:t>http://www.mus.edu/borpol/default.asp</a:t>
            </a:r>
            <a:r>
              <a:rPr lang="en-US" sz="2600" b="0" dirty="0">
                <a:latin typeface="Georgia" panose="02040502050405020303" pitchFamily="18" charset="0"/>
              </a:rPr>
              <a:t> </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9963" r="9963"/>
          <a:stretch>
            <a:fillRect/>
          </a:stretch>
        </p:blipFill>
        <p:spPr>
          <a:xfrm>
            <a:off x="1280160" y="612775"/>
            <a:ext cx="6461760" cy="4846320"/>
          </a:xfrm>
        </p:spPr>
      </p:pic>
    </p:spTree>
    <p:extLst>
      <p:ext uri="{BB962C8B-B14F-4D97-AF65-F5344CB8AC3E}">
        <p14:creationId xmlns:p14="http://schemas.microsoft.com/office/powerpoint/2010/main" val="1788100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Georgia" panose="02040502050405020303" pitchFamily="18" charset="0"/>
              </a:rPr>
              <a:t>Montana Code Annotated (MCA) </a:t>
            </a:r>
            <a:r>
              <a:rPr lang="en-US" sz="3600" dirty="0"/>
              <a:t> </a:t>
            </a:r>
            <a:r>
              <a:rPr lang="en-US" sz="3600" dirty="0">
                <a:latin typeface="Georgia" panose="02040502050405020303" pitchFamily="18" charset="0"/>
              </a:rPr>
              <a:t>5-13-309.</a:t>
            </a:r>
          </a:p>
        </p:txBody>
      </p:sp>
      <p:sp>
        <p:nvSpPr>
          <p:cNvPr id="3" name="Content Placeholder 2"/>
          <p:cNvSpPr>
            <a:spLocks noGrp="1"/>
          </p:cNvSpPr>
          <p:nvPr>
            <p:ph idx="1"/>
          </p:nvPr>
        </p:nvSpPr>
        <p:spPr>
          <a:xfrm>
            <a:off x="473725" y="1600200"/>
            <a:ext cx="8229600" cy="4525963"/>
          </a:xfrm>
        </p:spPr>
        <p:txBody>
          <a:bodyPr>
            <a:normAutofit/>
          </a:bodyPr>
          <a:lstStyle/>
          <a:p>
            <a:pPr marL="0" indent="0" algn="ctr">
              <a:buNone/>
            </a:pPr>
            <a:r>
              <a:rPr lang="en-US" sz="2400" b="1" dirty="0">
                <a:latin typeface="Georgia" panose="02040502050405020303" pitchFamily="18" charset="0"/>
              </a:rPr>
              <a:t>Information from state agencies.</a:t>
            </a:r>
          </a:p>
          <a:p>
            <a:pPr marL="0" indent="0">
              <a:buNone/>
            </a:pPr>
            <a:r>
              <a:rPr lang="en-US" sz="2400" dirty="0">
                <a:latin typeface="Georgia" panose="02040502050405020303" pitchFamily="18" charset="0"/>
              </a:rPr>
              <a:t>	[…]</a:t>
            </a:r>
          </a:p>
          <a:p>
            <a:pPr marL="0" indent="0">
              <a:buNone/>
            </a:pPr>
            <a:r>
              <a:rPr lang="en-US" sz="2400" dirty="0"/>
              <a:t>	</a:t>
            </a:r>
            <a:r>
              <a:rPr lang="en-US" sz="2400" dirty="0">
                <a:latin typeface="Georgia" panose="02040502050405020303" pitchFamily="18" charset="0"/>
              </a:rPr>
              <a:t>(3) The head of each state agency shall immediately notify both the attorney general and the legislative auditor in writing upon the discovery of any theft, actual or suspected, involving state money or property under that agency's control or for which the agency is responsible.</a:t>
            </a:r>
          </a:p>
          <a:p>
            <a:pPr marL="0" indent="0">
              <a:buNone/>
            </a:pPr>
            <a:endParaRPr lang="en-US" sz="2400" dirty="0">
              <a:latin typeface="Georgia" panose="02040502050405020303" pitchFamily="18" charset="0"/>
              <a:hlinkClick r:id="rId2"/>
            </a:endParaRPr>
          </a:p>
          <a:p>
            <a:pPr marL="0" indent="0">
              <a:buNone/>
            </a:pPr>
            <a:endParaRPr lang="en-US" sz="2400" dirty="0">
              <a:latin typeface="Georgia" panose="02040502050405020303" pitchFamily="18" charset="0"/>
              <a:hlinkClick r:id="rId3"/>
            </a:endParaRPr>
          </a:p>
          <a:p>
            <a:pPr marL="0" indent="0">
              <a:buNone/>
            </a:pPr>
            <a:r>
              <a:rPr lang="en-US" sz="2400" dirty="0">
                <a:latin typeface="Georgia" panose="02040502050405020303" pitchFamily="18" charset="0"/>
                <a:hlinkClick r:id="rId4"/>
              </a:rPr>
              <a:t>http://leg.mt.gov/bills/mca/title_0050/chapter_0130/part_0030/section_0090/0050-0130-0030-0090.html</a:t>
            </a:r>
            <a:r>
              <a:rPr lang="en-US" sz="2400" dirty="0">
                <a:latin typeface="Georgia" panose="02040502050405020303" pitchFamily="18" charset="0"/>
              </a:rPr>
              <a:t> </a:t>
            </a:r>
          </a:p>
        </p:txBody>
      </p:sp>
    </p:spTree>
    <p:extLst>
      <p:ext uri="{BB962C8B-B14F-4D97-AF65-F5344CB8AC3E}">
        <p14:creationId xmlns:p14="http://schemas.microsoft.com/office/powerpoint/2010/main" val="1098852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Control Environment - Principle 3</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establish an organizational structure, assign responsibility, and delegate authority to achieve the entity’s objectives.</a:t>
            </a:r>
          </a:p>
          <a:p>
            <a:pPr marL="0" indent="0">
              <a:buNone/>
            </a:pPr>
            <a:endParaRPr lang="en-US" sz="2800" dirty="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Organizational Structure</a:t>
            </a:r>
          </a:p>
          <a:p>
            <a:pPr marL="914400" lvl="1" indent="-514350">
              <a:buFont typeface="+mj-lt"/>
              <a:buAutoNum type="arabicPeriod"/>
            </a:pPr>
            <a:r>
              <a:rPr lang="en-US" sz="2400" dirty="0">
                <a:latin typeface="Georgia" panose="02040502050405020303" pitchFamily="18" charset="0"/>
              </a:rPr>
              <a:t>Assignment of Responsibility and Delegation of Authority</a:t>
            </a:r>
          </a:p>
          <a:p>
            <a:pPr marL="914400" lvl="1" indent="-514350">
              <a:buFont typeface="+mj-lt"/>
              <a:buAutoNum type="arabicPeriod"/>
            </a:pPr>
            <a:r>
              <a:rPr lang="en-US" sz="2400" dirty="0">
                <a:latin typeface="Georgia" panose="02040502050405020303" pitchFamily="18" charset="0"/>
              </a:rPr>
              <a:t>Documentation of the Internal Control System</a:t>
            </a: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3724512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5987"/>
          </a:xfrm>
        </p:spPr>
        <p:txBody>
          <a:bodyPr>
            <a:normAutofit/>
          </a:bodyPr>
          <a:lstStyle/>
          <a:p>
            <a:r>
              <a:rPr lang="en-US" sz="3600" dirty="0">
                <a:latin typeface="Georgia" panose="02040502050405020303" pitchFamily="18" charset="0"/>
              </a:rPr>
              <a:t>Organizational Structure</a:t>
            </a:r>
          </a:p>
        </p:txBody>
      </p:sp>
      <p:pic>
        <p:nvPicPr>
          <p:cNvPr id="7" name="Content Placeholder 6" descr="A screenshot of a cell phone&#10;&#10;Description automatically generated">
            <a:extLst>
              <a:ext uri="{FF2B5EF4-FFF2-40B4-BE49-F238E27FC236}">
                <a16:creationId xmlns:a16="http://schemas.microsoft.com/office/drawing/2014/main" id="{072F57E6-9C11-4306-99D5-23D59D895AD6}"/>
              </a:ext>
            </a:extLst>
          </p:cNvPr>
          <p:cNvPicPr>
            <a:picLocks noGrp="1" noChangeAspect="1"/>
          </p:cNvPicPr>
          <p:nvPr>
            <p:ph idx="1"/>
          </p:nvPr>
        </p:nvPicPr>
        <p:blipFill>
          <a:blip r:embed="rId2"/>
          <a:stretch>
            <a:fillRect/>
          </a:stretch>
        </p:blipFill>
        <p:spPr>
          <a:xfrm>
            <a:off x="270442" y="1405433"/>
            <a:ext cx="8603115" cy="4572000"/>
          </a:xfrm>
        </p:spPr>
      </p:pic>
    </p:spTree>
    <p:extLst>
      <p:ext uri="{BB962C8B-B14F-4D97-AF65-F5344CB8AC3E}">
        <p14:creationId xmlns:p14="http://schemas.microsoft.com/office/powerpoint/2010/main" val="2020883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a:solidFill>
                <a:schemeClr val="tx1"/>
              </a:solidFill>
              <a:latin typeface="Georgia" panose="02040502050405020303" pitchFamily="18" charset="0"/>
            </a:endParaRPr>
          </a:p>
          <a:p>
            <a:r>
              <a:rPr lang="en-US" sz="3200" dirty="0">
                <a:solidFill>
                  <a:schemeClr val="tx1"/>
                </a:solidFill>
                <a:latin typeface="Georgia" panose="02040502050405020303" pitchFamily="18" charset="0"/>
              </a:rPr>
              <a:t>Do you think authority and responsibility are clearly assigned at MSU?</a:t>
            </a:r>
          </a:p>
          <a:p>
            <a:endParaRPr lang="en-US" sz="3200" dirty="0">
              <a:solidFill>
                <a:schemeClr val="tx1"/>
              </a:solidFill>
              <a:latin typeface="Georgia" panose="02040502050405020303" pitchFamily="18" charset="0"/>
            </a:endParaRP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1955872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eorgia" panose="02040502050405020303" pitchFamily="18" charset="0"/>
              </a:rPr>
              <a:t>Principal Investigator Guide</a:t>
            </a:r>
          </a:p>
        </p:txBody>
      </p:sp>
      <p:sp>
        <p:nvSpPr>
          <p:cNvPr id="3" name="Content Placeholder 2"/>
          <p:cNvSpPr>
            <a:spLocks noGrp="1"/>
          </p:cNvSpPr>
          <p:nvPr>
            <p:ph idx="1"/>
          </p:nvPr>
        </p:nvSpPr>
        <p:spPr>
          <a:xfrm>
            <a:off x="457200" y="1600201"/>
            <a:ext cx="8229600" cy="3419474"/>
          </a:xfrm>
        </p:spPr>
        <p:txBody>
          <a:bodyPr>
            <a:normAutofit/>
          </a:bodyPr>
          <a:lstStyle/>
          <a:p>
            <a:r>
              <a:rPr lang="en-US" sz="2800" dirty="0">
                <a:latin typeface="Georgia" panose="02040502050405020303" pitchFamily="18" charset="0"/>
              </a:rPr>
              <a:t>1110.00 Responsibilities in Post-Award Administration</a:t>
            </a:r>
          </a:p>
          <a:p>
            <a:pPr lvl="1"/>
            <a:r>
              <a:rPr lang="en-US" sz="2400" dirty="0">
                <a:latin typeface="Georgia" panose="02040502050405020303" pitchFamily="18" charset="0"/>
              </a:rPr>
              <a:t>Office of Sponsored Programs Post-Award Responsibilities</a:t>
            </a:r>
          </a:p>
          <a:p>
            <a:pPr lvl="1"/>
            <a:r>
              <a:rPr lang="en-US" sz="2400" dirty="0">
                <a:latin typeface="Georgia" panose="02040502050405020303" pitchFamily="18" charset="0"/>
              </a:rPr>
              <a:t>PI Post-Award Responsibilities</a:t>
            </a:r>
          </a:p>
          <a:p>
            <a:pPr lvl="1"/>
            <a:r>
              <a:rPr lang="en-US" sz="2400" dirty="0">
                <a:latin typeface="Georgia" panose="02040502050405020303" pitchFamily="18" charset="0"/>
              </a:rPr>
              <a:t>Departmental Accountant/Business Managers Post-Award Responsibilities</a:t>
            </a:r>
          </a:p>
        </p:txBody>
      </p:sp>
      <p:sp>
        <p:nvSpPr>
          <p:cNvPr id="4" name="Rectangle 3"/>
          <p:cNvSpPr/>
          <p:nvPr/>
        </p:nvSpPr>
        <p:spPr>
          <a:xfrm>
            <a:off x="247879" y="5280222"/>
            <a:ext cx="8648241" cy="830997"/>
          </a:xfrm>
          <a:prstGeom prst="rect">
            <a:avLst/>
          </a:prstGeom>
        </p:spPr>
        <p:txBody>
          <a:bodyPr wrap="square">
            <a:spAutoFit/>
          </a:bodyPr>
          <a:lstStyle/>
          <a:p>
            <a:r>
              <a:rPr lang="en-US" sz="2400" dirty="0">
                <a:latin typeface="Georgia" panose="02040502050405020303" pitchFamily="18" charset="0"/>
                <a:hlinkClick r:id="rId2"/>
              </a:rPr>
              <a:t>http://www.montana.edu/research/osp/documents/OSP_PI_Guide.pdf</a:t>
            </a:r>
            <a:r>
              <a:rPr lang="en-US" sz="2400" dirty="0">
                <a:latin typeface="Georgia" panose="02040502050405020303" pitchFamily="18" charset="0"/>
              </a:rPr>
              <a:t> </a:t>
            </a:r>
          </a:p>
        </p:txBody>
      </p:sp>
    </p:spTree>
    <p:extLst>
      <p:ext uri="{BB962C8B-B14F-4D97-AF65-F5344CB8AC3E}">
        <p14:creationId xmlns:p14="http://schemas.microsoft.com/office/powerpoint/2010/main" val="2670679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Georgia" panose="02040502050405020303" pitchFamily="18" charset="0"/>
              </a:rPr>
              <a:t>Documentation of the Control System</a:t>
            </a:r>
          </a:p>
        </p:txBody>
      </p:sp>
      <p:sp>
        <p:nvSpPr>
          <p:cNvPr id="3" name="Content Placeholder 2"/>
          <p:cNvSpPr>
            <a:spLocks noGrp="1"/>
          </p:cNvSpPr>
          <p:nvPr>
            <p:ph idx="1"/>
          </p:nvPr>
        </p:nvSpPr>
        <p:spPr>
          <a:xfrm>
            <a:off x="457200" y="1600201"/>
            <a:ext cx="8229600" cy="4095520"/>
          </a:xfrm>
        </p:spPr>
        <p:txBody>
          <a:bodyPr>
            <a:normAutofit/>
          </a:bodyPr>
          <a:lstStyle/>
          <a:p>
            <a:r>
              <a:rPr lang="en-US" sz="2800" dirty="0">
                <a:latin typeface="Georgia" panose="02040502050405020303" pitchFamily="18" charset="0"/>
              </a:rPr>
              <a:t>Establishing and communicating who, what, when, where and why of internal control execution to personnel</a:t>
            </a:r>
          </a:p>
          <a:p>
            <a:r>
              <a:rPr lang="en-US" sz="2800" dirty="0">
                <a:latin typeface="Georgia" panose="02040502050405020303" pitchFamily="18" charset="0"/>
              </a:rPr>
              <a:t>Means to retain organizational knowledge that could be limited to a few personnel</a:t>
            </a:r>
          </a:p>
          <a:p>
            <a:r>
              <a:rPr lang="en-US" sz="2800" dirty="0">
                <a:latin typeface="Georgia" panose="02040502050405020303" pitchFamily="18" charset="0"/>
              </a:rPr>
              <a:t>Means to communicate effective control design to outside parties (e.g., auditors)</a:t>
            </a: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4070004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MSU Policies and Procedures</a:t>
            </a:r>
          </a:p>
        </p:txBody>
      </p:sp>
      <p:sp>
        <p:nvSpPr>
          <p:cNvPr id="3" name="Content Placeholder 2"/>
          <p:cNvSpPr>
            <a:spLocks noGrp="1"/>
          </p:cNvSpPr>
          <p:nvPr>
            <p:ph idx="1"/>
          </p:nvPr>
        </p:nvSpPr>
        <p:spPr>
          <a:xfrm>
            <a:off x="0" y="1600200"/>
            <a:ext cx="9144000" cy="4525963"/>
          </a:xfrm>
        </p:spPr>
        <p:txBody>
          <a:bodyPr/>
          <a:lstStyle/>
          <a:p>
            <a:r>
              <a:rPr lang="en-US" dirty="0">
                <a:latin typeface="Georgia" panose="02040502050405020303" pitchFamily="18" charset="0"/>
                <a:hlinkClick r:id="rId2"/>
              </a:rPr>
              <a:t>http://www.montana.edu/policy/</a:t>
            </a:r>
            <a:r>
              <a:rPr lang="en-US" dirty="0">
                <a:latin typeface="Georgia" panose="02040502050405020303" pitchFamily="18" charset="0"/>
              </a:rPr>
              <a:t> </a:t>
            </a:r>
          </a:p>
          <a:p>
            <a:pPr lvl="1">
              <a:lnSpc>
                <a:spcPct val="150000"/>
              </a:lnSpc>
            </a:pPr>
            <a:r>
              <a:rPr lang="en-US" sz="2400" dirty="0">
                <a:latin typeface="Georgia" panose="02040502050405020303" pitchFamily="18" charset="0"/>
                <a:hlinkClick r:id="rId3"/>
              </a:rPr>
              <a:t>https://www.montana.edu/policy/hr_policies/index.html</a:t>
            </a:r>
            <a:endParaRPr lang="en-US" sz="2400" dirty="0">
              <a:latin typeface="Georgia" panose="02040502050405020303" pitchFamily="18" charset="0"/>
            </a:endParaRPr>
          </a:p>
          <a:p>
            <a:pPr lvl="1">
              <a:lnSpc>
                <a:spcPct val="150000"/>
              </a:lnSpc>
            </a:pPr>
            <a:r>
              <a:rPr lang="en-US" sz="2400" dirty="0">
                <a:latin typeface="Georgia" panose="02040502050405020303" pitchFamily="18" charset="0"/>
                <a:hlinkClick r:id="rId4"/>
              </a:rPr>
              <a:t>http://www.montana.edu/policy/business_manual/</a:t>
            </a:r>
            <a:r>
              <a:rPr lang="en-US" sz="2400" dirty="0">
                <a:latin typeface="Georgia" panose="02040502050405020303" pitchFamily="18" charset="0"/>
              </a:rPr>
              <a:t> </a:t>
            </a:r>
          </a:p>
          <a:p>
            <a:pPr lvl="1">
              <a:lnSpc>
                <a:spcPct val="150000"/>
              </a:lnSpc>
            </a:pPr>
            <a:r>
              <a:rPr lang="en-US" sz="2400" dirty="0">
                <a:latin typeface="Georgia" panose="02040502050405020303" pitchFamily="18" charset="0"/>
                <a:hlinkClick r:id="rId5"/>
              </a:rPr>
              <a:t>http://www.montana.edu/policy/purchasing/</a:t>
            </a:r>
            <a:endParaRPr lang="en-US" sz="2400" dirty="0">
              <a:latin typeface="Georgia" panose="02040502050405020303" pitchFamily="18" charset="0"/>
            </a:endParaRPr>
          </a:p>
          <a:p>
            <a:pPr lvl="1">
              <a:lnSpc>
                <a:spcPct val="150000"/>
              </a:lnSpc>
            </a:pPr>
            <a:r>
              <a:rPr lang="en-US" sz="2400" dirty="0">
                <a:latin typeface="Georgia" panose="02040502050405020303" pitchFamily="18" charset="0"/>
                <a:hlinkClick r:id="rId6"/>
              </a:rPr>
              <a:t>http://www.montana.edu/policy/property/manual.html</a:t>
            </a:r>
            <a:r>
              <a:rPr lang="en-US" sz="2400" dirty="0">
                <a:latin typeface="Georgia" panose="02040502050405020303" pitchFamily="18" charset="0"/>
              </a:rPr>
              <a:t> </a:t>
            </a:r>
          </a:p>
          <a:p>
            <a:pPr lvl="1">
              <a:lnSpc>
                <a:spcPct val="150000"/>
              </a:lnSpc>
            </a:pPr>
            <a:r>
              <a:rPr lang="en-US" sz="2400" dirty="0">
                <a:latin typeface="Georgia" panose="02040502050405020303" pitchFamily="18" charset="0"/>
                <a:hlinkClick r:id="rId7"/>
              </a:rPr>
              <a:t>http://www.montana.edu/research/osp/piguide/index.html</a:t>
            </a:r>
            <a:r>
              <a:rPr lang="en-US" sz="2400" dirty="0">
                <a:latin typeface="Georgia" panose="02040502050405020303" pitchFamily="18" charset="0"/>
              </a:rPr>
              <a:t> </a:t>
            </a:r>
          </a:p>
        </p:txBody>
      </p:sp>
    </p:spTree>
    <p:extLst>
      <p:ext uri="{BB962C8B-B14F-4D97-AF65-F5344CB8AC3E}">
        <p14:creationId xmlns:p14="http://schemas.microsoft.com/office/powerpoint/2010/main" val="766867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Georgia" panose="02040502050405020303" pitchFamily="18" charset="0"/>
              </a:rPr>
              <a:t>Guidance on Adequate Documentation</a:t>
            </a:r>
          </a:p>
        </p:txBody>
      </p:sp>
      <p:sp>
        <p:nvSpPr>
          <p:cNvPr id="3" name="Content Placeholder 2"/>
          <p:cNvSpPr>
            <a:spLocks noGrp="1"/>
          </p:cNvSpPr>
          <p:nvPr>
            <p:ph idx="1"/>
          </p:nvPr>
        </p:nvSpPr>
        <p:spPr>
          <a:xfrm>
            <a:off x="457200" y="1600201"/>
            <a:ext cx="8229600" cy="4095520"/>
          </a:xfrm>
        </p:spPr>
        <p:txBody>
          <a:bodyPr>
            <a:normAutofit/>
          </a:bodyPr>
          <a:lstStyle/>
          <a:p>
            <a:pPr marL="400050" lvl="1" indent="0">
              <a:buNone/>
            </a:pPr>
            <a:endParaRPr lang="en-US" sz="2400" b="1" u="sng" dirty="0">
              <a:hlinkClick r:id="rId2" tooltip="Departmental Revenue Collection Procedures Model"/>
            </a:endParaRPr>
          </a:p>
          <a:p>
            <a:pPr marL="400050" lvl="1" indent="0">
              <a:buNone/>
            </a:pPr>
            <a:r>
              <a:rPr lang="en-US" sz="2400" b="1" u="sng" dirty="0">
                <a:latin typeface="Georgia" panose="02040502050405020303" pitchFamily="18" charset="0"/>
              </a:rPr>
              <a:t>Departmental Revenue Collection Procedures Model</a:t>
            </a:r>
          </a:p>
          <a:p>
            <a:pPr marL="400050" lvl="1" indent="0">
              <a:buNone/>
            </a:pPr>
            <a:r>
              <a:rPr lang="en-US" sz="2400" dirty="0">
                <a:latin typeface="Georgia" panose="02040502050405020303" pitchFamily="18" charset="0"/>
              </a:rPr>
              <a:t>This document can be used by departments as a guide for the development or enhancement of their revenue collection procedures and can be tailored to each department’s specific situation. </a:t>
            </a:r>
          </a:p>
        </p:txBody>
      </p:sp>
      <p:sp>
        <p:nvSpPr>
          <p:cNvPr id="5" name="Rectangle 4"/>
          <p:cNvSpPr/>
          <p:nvPr/>
        </p:nvSpPr>
        <p:spPr>
          <a:xfrm>
            <a:off x="649995" y="5555118"/>
            <a:ext cx="8036805" cy="461665"/>
          </a:xfrm>
          <a:prstGeom prst="rect">
            <a:avLst/>
          </a:prstGeom>
        </p:spPr>
        <p:txBody>
          <a:bodyPr wrap="square">
            <a:spAutoFit/>
          </a:bodyPr>
          <a:lstStyle/>
          <a:p>
            <a:r>
              <a:rPr lang="en-US" sz="2400" dirty="0">
                <a:latin typeface="Georgia" panose="02040502050405020303" pitchFamily="18" charset="0"/>
                <a:hlinkClick r:id="rId3"/>
              </a:rPr>
              <a:t>http://www.montana.edu/audit/guidance.html</a:t>
            </a:r>
            <a:r>
              <a:rPr lang="en-US" sz="2400" dirty="0">
                <a:latin typeface="Georgia" panose="02040502050405020303" pitchFamily="18" charset="0"/>
              </a:rPr>
              <a:t> </a:t>
            </a:r>
          </a:p>
        </p:txBody>
      </p:sp>
    </p:spTree>
    <p:extLst>
      <p:ext uri="{BB962C8B-B14F-4D97-AF65-F5344CB8AC3E}">
        <p14:creationId xmlns:p14="http://schemas.microsoft.com/office/powerpoint/2010/main" val="265132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eorgia" panose="02040502050405020303" pitchFamily="18" charset="0"/>
              </a:rPr>
              <a:t>Audit Services’ Responsibilities</a:t>
            </a:r>
          </a:p>
        </p:txBody>
      </p:sp>
      <p:sp>
        <p:nvSpPr>
          <p:cNvPr id="3" name="Content Placeholder 2"/>
          <p:cNvSpPr>
            <a:spLocks noGrp="1"/>
          </p:cNvSpPr>
          <p:nvPr>
            <p:ph idx="1"/>
          </p:nvPr>
        </p:nvSpPr>
        <p:spPr>
          <a:xfrm>
            <a:off x="457200" y="1600200"/>
            <a:ext cx="8229600" cy="4205689"/>
          </a:xfrm>
        </p:spPr>
        <p:txBody>
          <a:bodyPr>
            <a:normAutofit/>
          </a:bodyPr>
          <a:lstStyle/>
          <a:p>
            <a:r>
              <a:rPr lang="en-US" sz="2800" dirty="0">
                <a:latin typeface="Georgia" panose="02040502050405020303" pitchFamily="18" charset="0"/>
              </a:rPr>
              <a:t>Advisory services: counsel, advice, facilitation, and training</a:t>
            </a:r>
          </a:p>
          <a:p>
            <a:r>
              <a:rPr lang="en-US" sz="2800" dirty="0">
                <a:latin typeface="Georgia" panose="02040502050405020303" pitchFamily="18" charset="0"/>
              </a:rPr>
              <a:t>Investigate suspected fiscal misconduct and review compliance hotline reports</a:t>
            </a:r>
          </a:p>
          <a:p>
            <a:pPr lvl="1"/>
            <a:endParaRPr lang="en-US" dirty="0">
              <a:latin typeface="Georgia" panose="02040502050405020303" pitchFamily="18" charset="0"/>
            </a:endParaRPr>
          </a:p>
        </p:txBody>
      </p:sp>
      <p:sp>
        <p:nvSpPr>
          <p:cNvPr id="4" name="TextBox 3"/>
          <p:cNvSpPr txBox="1"/>
          <p:nvPr/>
        </p:nvSpPr>
        <p:spPr>
          <a:xfrm>
            <a:off x="457200" y="5823198"/>
            <a:ext cx="8229600" cy="369332"/>
          </a:xfrm>
          <a:prstGeom prst="rect">
            <a:avLst/>
          </a:prstGeom>
          <a:noFill/>
        </p:spPr>
        <p:txBody>
          <a:bodyPr wrap="square" rtlCol="0">
            <a:spAutoFit/>
          </a:bodyPr>
          <a:lstStyle/>
          <a:p>
            <a:r>
              <a:rPr lang="en-US" dirty="0"/>
              <a:t>Source: Montana University System Internal Audit Charter</a:t>
            </a:r>
          </a:p>
        </p:txBody>
      </p:sp>
    </p:spTree>
    <p:extLst>
      <p:ext uri="{BB962C8B-B14F-4D97-AF65-F5344CB8AC3E}">
        <p14:creationId xmlns:p14="http://schemas.microsoft.com/office/powerpoint/2010/main" val="499988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Control Environment - Principle 4</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demonstrate a commitment to recruit, develop, and retain competent individuals.</a:t>
            </a:r>
          </a:p>
          <a:p>
            <a:pPr marL="0" indent="0">
              <a:buNone/>
            </a:pPr>
            <a:endParaRPr lang="en-US" sz="2800" dirty="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Expectations of Competence</a:t>
            </a:r>
          </a:p>
          <a:p>
            <a:pPr marL="914400" lvl="1" indent="-514350">
              <a:buFont typeface="+mj-lt"/>
              <a:buAutoNum type="arabicPeriod"/>
            </a:pPr>
            <a:r>
              <a:rPr lang="en-US" sz="2400" dirty="0">
                <a:latin typeface="Georgia" panose="02040502050405020303" pitchFamily="18" charset="0"/>
              </a:rPr>
              <a:t>Recruitment, Development, and Retention of Individuals</a:t>
            </a:r>
          </a:p>
          <a:p>
            <a:pPr marL="914400" lvl="1" indent="-514350">
              <a:buFont typeface="+mj-lt"/>
              <a:buAutoNum type="arabicPeriod"/>
            </a:pPr>
            <a:r>
              <a:rPr lang="en-US" sz="2400" dirty="0">
                <a:latin typeface="Georgia" panose="02040502050405020303" pitchFamily="18" charset="0"/>
              </a:rPr>
              <a:t>Succession and Contingency Plans and Preparation</a:t>
            </a: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1067807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a:solidFill>
                <a:schemeClr val="tx1"/>
              </a:solidFill>
              <a:latin typeface="Georgia" panose="02040502050405020303" pitchFamily="18" charset="0"/>
            </a:endParaRPr>
          </a:p>
          <a:p>
            <a:r>
              <a:rPr lang="en-US" sz="3200" dirty="0">
                <a:solidFill>
                  <a:schemeClr val="tx1"/>
                </a:solidFill>
                <a:latin typeface="Georgia" panose="02040502050405020303" pitchFamily="18" charset="0"/>
              </a:rPr>
              <a:t>How well do you think MSU does at developing and training its people?</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4063623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Control Environment - Principle 5</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evaluate performance and hold individuals accountable for their internal control responsibilities.</a:t>
            </a:r>
          </a:p>
          <a:p>
            <a:pPr marL="0" indent="0">
              <a:buNone/>
            </a:pPr>
            <a:endParaRPr lang="en-US" sz="2800" dirty="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Enforcement of Accountability</a:t>
            </a:r>
          </a:p>
          <a:p>
            <a:pPr marL="914400" lvl="1" indent="-514350">
              <a:buFont typeface="+mj-lt"/>
              <a:buAutoNum type="arabicPeriod"/>
            </a:pPr>
            <a:r>
              <a:rPr lang="en-US" sz="2400" dirty="0">
                <a:latin typeface="Georgia" panose="02040502050405020303" pitchFamily="18" charset="0"/>
              </a:rPr>
              <a:t>Consideration of Excessive Pressures</a:t>
            </a: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1493034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Risk Assessment</a:t>
            </a:r>
          </a:p>
        </p:txBody>
      </p:sp>
      <p:sp>
        <p:nvSpPr>
          <p:cNvPr id="6" name="TextBox 5"/>
          <p:cNvSpPr txBox="1"/>
          <p:nvPr/>
        </p:nvSpPr>
        <p:spPr>
          <a:xfrm>
            <a:off x="782198" y="1233888"/>
            <a:ext cx="7733841" cy="923330"/>
          </a:xfrm>
          <a:prstGeom prst="rect">
            <a:avLst/>
          </a:prstGeom>
          <a:noFill/>
        </p:spPr>
        <p:txBody>
          <a:bodyPr wrap="square" rtlCol="0">
            <a:spAutoFit/>
          </a:bodyPr>
          <a:lstStyle/>
          <a:p>
            <a:r>
              <a:rPr lang="en-US" dirty="0"/>
              <a:t>Management assesses the risks facing the entity as it seeks to achieve its objectives. This assessment provides the basis for developing appropriate risk</a:t>
            </a:r>
          </a:p>
          <a:p>
            <a:r>
              <a:rPr lang="en-US" dirty="0"/>
              <a:t>responses.</a:t>
            </a:r>
          </a:p>
        </p:txBody>
      </p:sp>
      <p:sp>
        <p:nvSpPr>
          <p:cNvPr id="7" name="Rectangle 6"/>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2286000"/>
            <a:ext cx="4545792" cy="3200400"/>
          </a:xfrm>
        </p:spPr>
      </p:pic>
    </p:spTree>
    <p:extLst>
      <p:ext uri="{BB962C8B-B14F-4D97-AF65-F5344CB8AC3E}">
        <p14:creationId xmlns:p14="http://schemas.microsoft.com/office/powerpoint/2010/main" val="2016577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Risk Assessment - Principle 6</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define objectives clearly to enable the identification of risks and define risk tolerances.</a:t>
            </a:r>
          </a:p>
          <a:p>
            <a:pPr marL="0" indent="0">
              <a:buNone/>
            </a:pPr>
            <a:endParaRPr lang="en-US" sz="2800" dirty="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Definitions of Objectives</a:t>
            </a:r>
          </a:p>
          <a:p>
            <a:pPr marL="914400" lvl="1" indent="-514350">
              <a:buFont typeface="+mj-lt"/>
              <a:buAutoNum type="arabicPeriod"/>
            </a:pPr>
            <a:r>
              <a:rPr lang="en-US" sz="2400" dirty="0">
                <a:latin typeface="Georgia" panose="02040502050405020303" pitchFamily="18" charset="0"/>
              </a:rPr>
              <a:t>Definitions of Risk Tolerances</a:t>
            </a: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2866418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Definitions of Objectives</a:t>
            </a:r>
          </a:p>
        </p:txBody>
      </p:sp>
      <p:sp>
        <p:nvSpPr>
          <p:cNvPr id="3" name="Content Placeholder 2"/>
          <p:cNvSpPr>
            <a:spLocks noGrp="1"/>
          </p:cNvSpPr>
          <p:nvPr>
            <p:ph idx="1"/>
          </p:nvPr>
        </p:nvSpPr>
        <p:spPr>
          <a:xfrm>
            <a:off x="457200" y="1600201"/>
            <a:ext cx="8229600" cy="4095520"/>
          </a:xfrm>
        </p:spPr>
        <p:txBody>
          <a:bodyPr>
            <a:normAutofit/>
          </a:bodyPr>
          <a:lstStyle/>
          <a:p>
            <a:r>
              <a:rPr lang="en-US" sz="2800" dirty="0">
                <a:latin typeface="Georgia" panose="02040502050405020303" pitchFamily="18" charset="0"/>
              </a:rPr>
              <a:t>For quantitative objectives, performance measures may be a targeted percentage or numerical value. </a:t>
            </a:r>
          </a:p>
          <a:p>
            <a:r>
              <a:rPr lang="en-US" sz="2800" dirty="0">
                <a:latin typeface="Georgia" panose="02040502050405020303" pitchFamily="18" charset="0"/>
              </a:rPr>
              <a:t>For qualitative objectives, management may need to design performance measures that indicate a level or degree of performance, such as milestones.</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1042385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86E6-FAD4-40EF-85F8-498A6941EABB}"/>
              </a:ext>
            </a:extLst>
          </p:cNvPr>
          <p:cNvSpPr>
            <a:spLocks noGrp="1"/>
          </p:cNvSpPr>
          <p:nvPr>
            <p:ph type="title"/>
          </p:nvPr>
        </p:nvSpPr>
        <p:spPr/>
        <p:txBody>
          <a:bodyPr>
            <a:normAutofit fontScale="90000"/>
          </a:bodyPr>
          <a:lstStyle/>
          <a:p>
            <a:br>
              <a:rPr lang="en-US" dirty="0">
                <a:latin typeface="Georgia" panose="02040502050405020303" pitchFamily="18" charset="0"/>
              </a:rPr>
            </a:br>
            <a:r>
              <a:rPr lang="en-US" dirty="0">
                <a:latin typeface="Georgia" panose="02040502050405020303" pitchFamily="18" charset="0"/>
              </a:rPr>
              <a:t>MSU Strategic Objectives</a:t>
            </a:r>
            <a:br>
              <a:rPr lang="en-US" dirty="0">
                <a:latin typeface="Georgia" panose="02040502050405020303" pitchFamily="18" charset="0"/>
              </a:rPr>
            </a:b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09A280E8-3D79-43BD-8B60-0503644B9690}"/>
              </a:ext>
            </a:extLst>
          </p:cNvPr>
          <p:cNvPicPr>
            <a:picLocks noGrp="1" noChangeAspect="1"/>
          </p:cNvPicPr>
          <p:nvPr>
            <p:ph idx="1"/>
          </p:nvPr>
        </p:nvPicPr>
        <p:blipFill>
          <a:blip r:embed="rId2"/>
          <a:stretch>
            <a:fillRect/>
          </a:stretch>
        </p:blipFill>
        <p:spPr>
          <a:xfrm>
            <a:off x="814507" y="1600200"/>
            <a:ext cx="7514985" cy="4525963"/>
          </a:xfrm>
        </p:spPr>
      </p:pic>
    </p:spTree>
    <p:extLst>
      <p:ext uri="{BB962C8B-B14F-4D97-AF65-F5344CB8AC3E}">
        <p14:creationId xmlns:p14="http://schemas.microsoft.com/office/powerpoint/2010/main" val="1419275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Definitions of Risk Tolerances</a:t>
            </a:r>
          </a:p>
        </p:txBody>
      </p:sp>
      <p:sp>
        <p:nvSpPr>
          <p:cNvPr id="3" name="Content Placeholder 2"/>
          <p:cNvSpPr>
            <a:spLocks noGrp="1"/>
          </p:cNvSpPr>
          <p:nvPr>
            <p:ph idx="1"/>
          </p:nvPr>
        </p:nvSpPr>
        <p:spPr>
          <a:xfrm>
            <a:off x="457200" y="1600201"/>
            <a:ext cx="8229600" cy="3709929"/>
          </a:xfrm>
        </p:spPr>
        <p:txBody>
          <a:bodyPr>
            <a:normAutofit/>
          </a:bodyPr>
          <a:lstStyle/>
          <a:p>
            <a:r>
              <a:rPr lang="en-US" sz="2800" dirty="0">
                <a:latin typeface="Georgia" panose="02040502050405020303" pitchFamily="18" charset="0"/>
              </a:rPr>
              <a:t>Risk tolerance is the acceptable level of variation in performance relative to the achievement of objectives.</a:t>
            </a:r>
          </a:p>
          <a:p>
            <a:pPr lvl="1"/>
            <a:r>
              <a:rPr lang="en-US" sz="2400" dirty="0">
                <a:latin typeface="Georgia" panose="02040502050405020303" pitchFamily="18" charset="0"/>
              </a:rPr>
              <a:t>For financial reporting objectives, risk tolerance is typically expressed in terms of materiality.</a:t>
            </a:r>
          </a:p>
        </p:txBody>
      </p:sp>
      <p:sp>
        <p:nvSpPr>
          <p:cNvPr id="4" name="Rectangle 3"/>
          <p:cNvSpPr/>
          <p:nvPr/>
        </p:nvSpPr>
        <p:spPr>
          <a:xfrm>
            <a:off x="275422" y="5445998"/>
            <a:ext cx="8648241" cy="369332"/>
          </a:xfrm>
          <a:prstGeom prst="rect">
            <a:avLst/>
          </a:prstGeom>
        </p:spPr>
        <p:txBody>
          <a:bodyPr wrap="square">
            <a:spAutoFit/>
          </a:bodyPr>
          <a:lstStyle/>
          <a:p>
            <a:r>
              <a:rPr lang="en-US" dirty="0"/>
              <a:t>Source: Standards for Internal Control in the Federal Government. GAO. September 2014.</a:t>
            </a:r>
          </a:p>
        </p:txBody>
      </p:sp>
      <p:sp>
        <p:nvSpPr>
          <p:cNvPr id="5" name="Rectangle 4"/>
          <p:cNvSpPr/>
          <p:nvPr/>
        </p:nvSpPr>
        <p:spPr>
          <a:xfrm>
            <a:off x="275422" y="5766532"/>
            <a:ext cx="8146973" cy="369332"/>
          </a:xfrm>
          <a:prstGeom prst="rect">
            <a:avLst/>
          </a:prstGeom>
        </p:spPr>
        <p:txBody>
          <a:bodyPr wrap="square">
            <a:spAutoFit/>
          </a:bodyPr>
          <a:lstStyle/>
          <a:p>
            <a:r>
              <a:rPr lang="en-US" dirty="0"/>
              <a:t>Source: COSO Internal Control – Integrated Framework. May 2013.</a:t>
            </a:r>
          </a:p>
        </p:txBody>
      </p:sp>
    </p:spTree>
    <p:extLst>
      <p:ext uri="{BB962C8B-B14F-4D97-AF65-F5344CB8AC3E}">
        <p14:creationId xmlns:p14="http://schemas.microsoft.com/office/powerpoint/2010/main" val="1394201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Definitions of Risk Tolerances</a:t>
            </a:r>
          </a:p>
        </p:txBody>
      </p:sp>
      <p:sp>
        <p:nvSpPr>
          <p:cNvPr id="3" name="Content Placeholder 2"/>
          <p:cNvSpPr>
            <a:spLocks noGrp="1"/>
          </p:cNvSpPr>
          <p:nvPr>
            <p:ph idx="1"/>
          </p:nvPr>
        </p:nvSpPr>
        <p:spPr>
          <a:xfrm>
            <a:off x="457200" y="1600201"/>
            <a:ext cx="8229600" cy="4095520"/>
          </a:xfrm>
        </p:spPr>
        <p:txBody>
          <a:bodyPr>
            <a:normAutofit/>
          </a:bodyPr>
          <a:lstStyle/>
          <a:p>
            <a:r>
              <a:rPr lang="en-US" sz="2800" b="1" dirty="0">
                <a:latin typeface="Georgia" panose="02040502050405020303" pitchFamily="18" charset="0"/>
              </a:rPr>
              <a:t>Compliance objectives </a:t>
            </a:r>
            <a:r>
              <a:rPr lang="en-US" sz="2800" dirty="0">
                <a:latin typeface="Georgia" panose="02040502050405020303" pitchFamily="18" charset="0"/>
              </a:rPr>
              <a:t>- Concept of risk tolerance does not apply. An entity is either compliant or not compliant.</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3403874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Risk Assessment - Principle 7</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identify, analyze, and respond to risks related to achieving the defined objectives.</a:t>
            </a:r>
          </a:p>
          <a:p>
            <a:pPr marL="0" indent="0">
              <a:buNone/>
            </a:pPr>
            <a:endParaRPr lang="en-US" sz="2800" dirty="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Identification of Risks</a:t>
            </a:r>
          </a:p>
          <a:p>
            <a:pPr marL="914400" lvl="1" indent="-514350">
              <a:buFont typeface="+mj-lt"/>
              <a:buAutoNum type="arabicPeriod"/>
            </a:pPr>
            <a:r>
              <a:rPr lang="en-US" sz="2400" dirty="0">
                <a:latin typeface="Georgia" panose="02040502050405020303" pitchFamily="18" charset="0"/>
              </a:rPr>
              <a:t>Analysis of Risks</a:t>
            </a:r>
          </a:p>
          <a:p>
            <a:pPr marL="914400" lvl="1" indent="-514350">
              <a:buFont typeface="+mj-lt"/>
              <a:buAutoNum type="arabicPeriod"/>
            </a:pPr>
            <a:r>
              <a:rPr lang="en-US" sz="2400" dirty="0">
                <a:latin typeface="Georgia" panose="02040502050405020303" pitchFamily="18" charset="0"/>
              </a:rPr>
              <a:t>Response to Risks</a:t>
            </a:r>
          </a:p>
          <a:p>
            <a:pPr marL="400050" lvl="1" indent="0">
              <a:buNone/>
            </a:pP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172293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Georgia" panose="02040502050405020303" pitchFamily="18" charset="0"/>
              </a:rPr>
              <a:t>3 Lines of Defense for Risk Management</a:t>
            </a:r>
            <a:br>
              <a:rPr lang="en-US" sz="3600" dirty="0"/>
            </a:br>
            <a:r>
              <a:rPr lang="en-US" sz="1800" dirty="0"/>
              <a:t>(Institute of Internal Auditors Position Paper, January 2013)</a:t>
            </a:r>
          </a:p>
        </p:txBody>
      </p:sp>
      <p:graphicFrame>
        <p:nvGraphicFramePr>
          <p:cNvPr id="4" name="Content Placeholder 3"/>
          <p:cNvGraphicFramePr>
            <a:graphicFrameLocks/>
          </p:cNvGraphicFramePr>
          <p:nvPr>
            <p:extLst>
              <p:ext uri="{D42A27DB-BD31-4B8C-83A1-F6EECF244321}">
                <p14:modId xmlns:p14="http://schemas.microsoft.com/office/powerpoint/2010/main" val="1654101516"/>
              </p:ext>
            </p:extLst>
          </p:nvPr>
        </p:nvGraphicFramePr>
        <p:xfrm>
          <a:off x="609600" y="158734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3800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Guidance on Risk Assessment</a:t>
            </a:r>
          </a:p>
        </p:txBody>
      </p:sp>
      <p:sp>
        <p:nvSpPr>
          <p:cNvPr id="3" name="Content Placeholder 2"/>
          <p:cNvSpPr>
            <a:spLocks noGrp="1"/>
          </p:cNvSpPr>
          <p:nvPr>
            <p:ph idx="1"/>
          </p:nvPr>
        </p:nvSpPr>
        <p:spPr>
          <a:xfrm>
            <a:off x="457200" y="1600201"/>
            <a:ext cx="8229600" cy="4095520"/>
          </a:xfrm>
        </p:spPr>
        <p:txBody>
          <a:bodyPr>
            <a:normAutofit/>
          </a:bodyPr>
          <a:lstStyle/>
          <a:p>
            <a:pPr marL="0" indent="0" algn="ctr">
              <a:buNone/>
            </a:pPr>
            <a:r>
              <a:rPr lang="en-US" sz="2400" b="1" u="sng" dirty="0">
                <a:latin typeface="Georgia" panose="02040502050405020303" pitchFamily="18" charset="0"/>
              </a:rPr>
              <a:t>Internal Control Assessments</a:t>
            </a:r>
          </a:p>
          <a:p>
            <a:pPr marL="400050" lvl="1" indent="0">
              <a:buNone/>
            </a:pPr>
            <a:r>
              <a:rPr lang="en-US" sz="2400" dirty="0">
                <a:latin typeface="Georgia" panose="02040502050405020303" pitchFamily="18" charset="0"/>
              </a:rPr>
              <a:t>These questionnaires were designed to make it easy for staff members to determine if their units have implemented many of the control activities that are commonly needed at MSU and are based on MSU and State of Montana policies and procedures and sound administrative practices.</a:t>
            </a:r>
          </a:p>
        </p:txBody>
      </p:sp>
      <p:sp>
        <p:nvSpPr>
          <p:cNvPr id="5" name="Rectangle 4"/>
          <p:cNvSpPr/>
          <p:nvPr/>
        </p:nvSpPr>
        <p:spPr>
          <a:xfrm>
            <a:off x="649995" y="5555118"/>
            <a:ext cx="8036805" cy="461665"/>
          </a:xfrm>
          <a:prstGeom prst="rect">
            <a:avLst/>
          </a:prstGeom>
        </p:spPr>
        <p:txBody>
          <a:bodyPr wrap="square">
            <a:spAutoFit/>
          </a:bodyPr>
          <a:lstStyle/>
          <a:p>
            <a:r>
              <a:rPr lang="en-US" sz="2400" dirty="0">
                <a:latin typeface="Georgia" panose="02040502050405020303" pitchFamily="18" charset="0"/>
                <a:hlinkClick r:id="rId2"/>
              </a:rPr>
              <a:t>http://www.montana.edu/audit/guidance.html</a:t>
            </a:r>
            <a:r>
              <a:rPr lang="en-US" sz="2400" dirty="0">
                <a:latin typeface="Georgia" panose="02040502050405020303" pitchFamily="18" charset="0"/>
              </a:rPr>
              <a:t> </a:t>
            </a:r>
          </a:p>
        </p:txBody>
      </p:sp>
    </p:spTree>
    <p:extLst>
      <p:ext uri="{BB962C8B-B14F-4D97-AF65-F5344CB8AC3E}">
        <p14:creationId xmlns:p14="http://schemas.microsoft.com/office/powerpoint/2010/main" val="4208599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092"/>
            <a:ext cx="8229600" cy="1143000"/>
          </a:xfrm>
        </p:spPr>
        <p:txBody>
          <a:bodyPr>
            <a:normAutofit fontScale="90000"/>
          </a:bodyPr>
          <a:lstStyle/>
          <a:p>
            <a:r>
              <a:rPr lang="en-US" sz="4000" dirty="0">
                <a:latin typeface="Georgia" panose="02040502050405020303" pitchFamily="18" charset="0"/>
              </a:rPr>
              <a:t>Accounting &amp; Budgeting </a:t>
            </a:r>
            <a:br>
              <a:rPr lang="en-US" sz="4000" dirty="0">
                <a:latin typeface="Georgia" panose="02040502050405020303" pitchFamily="18" charset="0"/>
              </a:rPr>
            </a:br>
            <a:r>
              <a:rPr lang="en-US" sz="4000" dirty="0">
                <a:latin typeface="Georgia" panose="02040502050405020303" pitchFamily="18" charset="0"/>
              </a:rPr>
              <a:t>Control Assessment (CA)</a:t>
            </a: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a:latin typeface="Georgia" panose="02040502050405020303" pitchFamily="18" charset="0"/>
              </a:rPr>
              <a:t>How do you ensure that all indexes are regularly monitored to know that you have adequate resources? </a:t>
            </a:r>
          </a:p>
          <a:p>
            <a:r>
              <a:rPr lang="en-US" sz="2400" dirty="0">
                <a:latin typeface="Georgia" panose="02040502050405020303" pitchFamily="18" charset="0"/>
              </a:rPr>
              <a:t>Do you use a subsidiary accounting system (e.g., CatBooks)? How is it used? Is it regularly reconciled to Banner (monthly)?</a:t>
            </a:r>
          </a:p>
          <a:p>
            <a:r>
              <a:rPr lang="en-US" sz="2400" dirty="0">
                <a:latin typeface="Georgia" panose="02040502050405020303" pitchFamily="18" charset="0"/>
              </a:rPr>
              <a:t>What reconciliations do you perform and at what frequency? What do you do if you detect errors or omissions?</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http://www.montana.edu/audit/guidance.html</a:t>
            </a:r>
            <a:r>
              <a:rPr lang="en-US" sz="2400" dirty="0">
                <a:latin typeface="Georgia" panose="02040502050405020303" pitchFamily="18" charset="0"/>
              </a:rPr>
              <a:t> </a:t>
            </a:r>
          </a:p>
        </p:txBody>
      </p:sp>
    </p:spTree>
    <p:extLst>
      <p:ext uri="{BB962C8B-B14F-4D97-AF65-F5344CB8AC3E}">
        <p14:creationId xmlns:p14="http://schemas.microsoft.com/office/powerpoint/2010/main" val="3354059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a:latin typeface="Georgia" panose="02040502050405020303" pitchFamily="18" charset="0"/>
              </a:rPr>
              <a:t>Human Resources CA</a:t>
            </a: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a:latin typeface="Georgia" panose="02040502050405020303" pitchFamily="18" charset="0"/>
              </a:rPr>
              <a:t>Are regular, extra (e.g., overtime) and exception time (e.g., leave) reviewed and approved?</a:t>
            </a:r>
          </a:p>
          <a:p>
            <a:r>
              <a:rPr lang="en-US" sz="2400" dirty="0">
                <a:latin typeface="Georgia" panose="02040502050405020303" pitchFamily="18" charset="0"/>
              </a:rPr>
              <a:t>Are termination checklists completed and properly approved when employees leave?</a:t>
            </a:r>
          </a:p>
          <a:p>
            <a:r>
              <a:rPr lang="en-US" sz="2400" dirty="0">
                <a:latin typeface="Georgia" panose="02040502050405020303" pitchFamily="18" charset="0"/>
              </a:rPr>
              <a:t>Are Conflict of Interest Disclosure Statements made annually by all applicable employees?</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http://www.montana.edu/audit/guidance.html</a:t>
            </a:r>
            <a:r>
              <a:rPr lang="en-US" sz="2400" dirty="0">
                <a:latin typeface="Georgia" panose="02040502050405020303" pitchFamily="18" charset="0"/>
              </a:rPr>
              <a:t> </a:t>
            </a:r>
          </a:p>
        </p:txBody>
      </p:sp>
    </p:spTree>
    <p:extLst>
      <p:ext uri="{BB962C8B-B14F-4D97-AF65-F5344CB8AC3E}">
        <p14:creationId xmlns:p14="http://schemas.microsoft.com/office/powerpoint/2010/main" val="1868256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a:latin typeface="Georgia" panose="02040502050405020303" pitchFamily="18" charset="0"/>
              </a:rPr>
              <a:t>Information Security CA</a:t>
            </a: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a:latin typeface="Georgia" panose="02040502050405020303" pitchFamily="18" charset="0"/>
              </a:rPr>
              <a:t>Are MSU information security policies and standards followed (e.g., </a:t>
            </a:r>
            <a:r>
              <a:rPr lang="en-US" sz="2400" u="sng" dirty="0">
                <a:latin typeface="Georgia" panose="02040502050405020303" pitchFamily="18" charset="0"/>
                <a:hlinkClick r:id="rId2"/>
              </a:rPr>
              <a:t>MSU Enterprise Technology Management Policy</a:t>
            </a:r>
            <a:r>
              <a:rPr lang="en-US" sz="2400" dirty="0">
                <a:latin typeface="Georgia" panose="02040502050405020303" pitchFamily="18" charset="0"/>
              </a:rPr>
              <a:t>)?</a:t>
            </a:r>
          </a:p>
          <a:p>
            <a:pPr lvl="0"/>
            <a:r>
              <a:rPr lang="en-US" sz="2400" dirty="0">
                <a:latin typeface="Georgia" panose="02040502050405020303" pitchFamily="18" charset="0"/>
              </a:rPr>
              <a:t>Has your area identified the types of data for which it is responsible and ensured that is stored in accordance with the </a:t>
            </a:r>
            <a:r>
              <a:rPr lang="en-US" sz="2400" u="sng" dirty="0">
                <a:latin typeface="Georgia" panose="02040502050405020303" pitchFamily="18" charset="0"/>
                <a:hlinkClick r:id="rId3"/>
              </a:rPr>
              <a:t>MSU Enterprise Data Stewardship Policy</a:t>
            </a:r>
            <a:r>
              <a:rPr lang="en-US" sz="2400" dirty="0">
                <a:latin typeface="Georgia" panose="02040502050405020303" pitchFamily="18" charset="0"/>
              </a:rPr>
              <a:t>?</a:t>
            </a:r>
            <a:r>
              <a:rPr lang="en-US" sz="2400" b="1" dirty="0">
                <a:latin typeface="Georgia" panose="02040502050405020303" pitchFamily="18" charset="0"/>
              </a:rPr>
              <a:t> </a:t>
            </a:r>
          </a:p>
          <a:p>
            <a:pPr lvl="0"/>
            <a:r>
              <a:rPr lang="en-US" sz="2400" dirty="0">
                <a:latin typeface="Georgia" panose="02040502050405020303" pitchFamily="18" charset="0"/>
              </a:rPr>
              <a:t>Are information system access privileges for employees in your area periodically reviewed and accordingly changed or terminated?</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4"/>
              </a:rPr>
              <a:t>http://www.montana.edu/audit/guidance.html</a:t>
            </a:r>
            <a:r>
              <a:rPr lang="en-US" sz="2400" dirty="0">
                <a:latin typeface="Georgia" panose="02040502050405020303" pitchFamily="18" charset="0"/>
              </a:rPr>
              <a:t> </a:t>
            </a:r>
          </a:p>
        </p:txBody>
      </p:sp>
    </p:spTree>
    <p:extLst>
      <p:ext uri="{BB962C8B-B14F-4D97-AF65-F5344CB8AC3E}">
        <p14:creationId xmlns:p14="http://schemas.microsoft.com/office/powerpoint/2010/main" val="1363000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a:latin typeface="Georgia" panose="02040502050405020303" pitchFamily="18" charset="0"/>
              </a:rPr>
              <a:t>Information Security CA</a:t>
            </a:r>
          </a:p>
        </p:txBody>
      </p:sp>
      <p:sp>
        <p:nvSpPr>
          <p:cNvPr id="3" name="Content Placeholder 2"/>
          <p:cNvSpPr>
            <a:spLocks noGrp="1"/>
          </p:cNvSpPr>
          <p:nvPr>
            <p:ph idx="1"/>
          </p:nvPr>
        </p:nvSpPr>
        <p:spPr>
          <a:xfrm>
            <a:off x="457200" y="1600201"/>
            <a:ext cx="8229600" cy="4095520"/>
          </a:xfrm>
        </p:spPr>
        <p:txBody>
          <a:bodyPr>
            <a:normAutofit/>
          </a:bodyPr>
          <a:lstStyle/>
          <a:p>
            <a:pPr lvl="0"/>
            <a:r>
              <a:rPr lang="en-US" sz="2400" dirty="0">
                <a:latin typeface="Georgia" panose="02040502050405020303" pitchFamily="18" charset="0"/>
              </a:rPr>
              <a:t>Unit personnel do not download software from unknown sources or open attachments or links included in email without first thinking about the potential for resulting information security issues.</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http://www.montana.edu/audit/guidance.html</a:t>
            </a:r>
            <a:r>
              <a:rPr lang="en-US" sz="2400" dirty="0">
                <a:latin typeface="Georgia" panose="02040502050405020303" pitchFamily="18" charset="0"/>
              </a:rPr>
              <a:t> </a:t>
            </a:r>
          </a:p>
        </p:txBody>
      </p:sp>
    </p:spTree>
    <p:extLst>
      <p:ext uri="{BB962C8B-B14F-4D97-AF65-F5344CB8AC3E}">
        <p14:creationId xmlns:p14="http://schemas.microsoft.com/office/powerpoint/2010/main" val="797296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fontScale="90000"/>
          </a:bodyPr>
          <a:lstStyle/>
          <a:p>
            <a:r>
              <a:rPr lang="en-US" sz="4000" dirty="0">
                <a:latin typeface="Georgia" panose="02040502050405020303" pitchFamily="18" charset="0"/>
              </a:rPr>
              <a:t>OMB Circular A-81 </a:t>
            </a:r>
            <a:br>
              <a:rPr lang="en-US" sz="4000" dirty="0">
                <a:latin typeface="Georgia" panose="02040502050405020303" pitchFamily="18" charset="0"/>
              </a:rPr>
            </a:br>
            <a:r>
              <a:rPr lang="en-US" sz="4000" dirty="0">
                <a:latin typeface="Georgia" panose="02040502050405020303" pitchFamily="18" charset="0"/>
              </a:rPr>
              <a:t>§200.303 Internal controls.</a:t>
            </a:r>
          </a:p>
        </p:txBody>
      </p:sp>
      <p:sp>
        <p:nvSpPr>
          <p:cNvPr id="3" name="Content Placeholder 2"/>
          <p:cNvSpPr>
            <a:spLocks noGrp="1"/>
          </p:cNvSpPr>
          <p:nvPr>
            <p:ph idx="1"/>
          </p:nvPr>
        </p:nvSpPr>
        <p:spPr/>
        <p:txBody>
          <a:bodyPr>
            <a:normAutofit/>
          </a:bodyPr>
          <a:lstStyle/>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	(e) Take reasonable measures to safeguard protected personally identifiable information and other information the Federal awarding agency or pass-through entity designates as sensitive or the non-Federal entity considers sensitive consistent with applicable Federal, state and local laws regarding privacy and obligations of confidentiality.</a:t>
            </a:r>
          </a:p>
        </p:txBody>
      </p:sp>
    </p:spTree>
    <p:extLst>
      <p:ext uri="{BB962C8B-B14F-4D97-AF65-F5344CB8AC3E}">
        <p14:creationId xmlns:p14="http://schemas.microsoft.com/office/powerpoint/2010/main" val="1462091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a:latin typeface="Georgia" panose="02040502050405020303" pitchFamily="18" charset="0"/>
              </a:rPr>
              <a:t>Procurement &amp; Disbursements CA</a:t>
            </a:r>
          </a:p>
        </p:txBody>
      </p:sp>
      <p:sp>
        <p:nvSpPr>
          <p:cNvPr id="3" name="Content Placeholder 2"/>
          <p:cNvSpPr>
            <a:spLocks noGrp="1"/>
          </p:cNvSpPr>
          <p:nvPr>
            <p:ph idx="1"/>
          </p:nvPr>
        </p:nvSpPr>
        <p:spPr>
          <a:xfrm>
            <a:off x="457200" y="1600201"/>
            <a:ext cx="8229600" cy="4095520"/>
          </a:xfrm>
        </p:spPr>
        <p:txBody>
          <a:bodyPr>
            <a:normAutofit/>
          </a:bodyPr>
          <a:lstStyle/>
          <a:p>
            <a:pPr lvl="0"/>
            <a:r>
              <a:rPr lang="en-US" sz="2400" dirty="0">
                <a:latin typeface="Georgia" panose="02040502050405020303" pitchFamily="18" charset="0"/>
              </a:rPr>
              <a:t>Purchases are not manipulated (e.g., two payments of $4,900 for a single item) to avoid following procurement procedures.</a:t>
            </a:r>
          </a:p>
          <a:p>
            <a:pPr lvl="0"/>
            <a:r>
              <a:rPr lang="en-US" sz="2400" dirty="0">
                <a:latin typeface="Georgia" panose="02040502050405020303" pitchFamily="18" charset="0"/>
              </a:rPr>
              <a:t>A written contracted services agreement exists for all purchased services from independent contractors that amount to $5,000 or more.</a:t>
            </a:r>
          </a:p>
          <a:p>
            <a:pPr lvl="0"/>
            <a:r>
              <a:rPr lang="en-US" sz="2400" dirty="0">
                <a:latin typeface="Georgia" panose="02040502050405020303" pitchFamily="18" charset="0"/>
              </a:rPr>
              <a:t>Prior to entering into a contract, the unit determines whether the relationship with the person or firm is an employment relationship or an independent contractor relationship. </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http://www.montana.edu/audit/guidance.html</a:t>
            </a:r>
            <a:r>
              <a:rPr lang="en-US" sz="2400" dirty="0">
                <a:latin typeface="Georgia" panose="02040502050405020303" pitchFamily="18" charset="0"/>
              </a:rPr>
              <a:t> </a:t>
            </a:r>
          </a:p>
        </p:txBody>
      </p:sp>
    </p:spTree>
    <p:extLst>
      <p:ext uri="{BB962C8B-B14F-4D97-AF65-F5344CB8AC3E}">
        <p14:creationId xmlns:p14="http://schemas.microsoft.com/office/powerpoint/2010/main" val="174210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a:latin typeface="Georgia" panose="02040502050405020303" pitchFamily="18" charset="0"/>
              </a:rPr>
              <a:t>Property Management CA</a:t>
            </a:r>
          </a:p>
        </p:txBody>
      </p:sp>
      <p:sp>
        <p:nvSpPr>
          <p:cNvPr id="3" name="Content Placeholder 2"/>
          <p:cNvSpPr>
            <a:spLocks noGrp="1"/>
          </p:cNvSpPr>
          <p:nvPr>
            <p:ph idx="1"/>
          </p:nvPr>
        </p:nvSpPr>
        <p:spPr>
          <a:xfrm>
            <a:off x="457200" y="1600201"/>
            <a:ext cx="8229600" cy="4095520"/>
          </a:xfrm>
        </p:spPr>
        <p:txBody>
          <a:bodyPr>
            <a:normAutofit/>
          </a:bodyPr>
          <a:lstStyle/>
          <a:p>
            <a:pPr lvl="0"/>
            <a:r>
              <a:rPr lang="en-US" sz="2400" dirty="0">
                <a:latin typeface="Georgia" panose="02040502050405020303" pitchFamily="18" charset="0"/>
              </a:rPr>
              <a:t>The unit maintains capital and minor and sensitive equipment inventory listings.</a:t>
            </a:r>
          </a:p>
          <a:p>
            <a:r>
              <a:rPr lang="en-US" sz="2400" dirty="0">
                <a:latin typeface="Georgia" panose="02040502050405020303" pitchFamily="18" charset="0"/>
              </a:rPr>
              <a:t>Sensitive property includes items that possess a special risk of theft due to marketability and/or portability or that present a risk to safety. </a:t>
            </a:r>
          </a:p>
          <a:p>
            <a:r>
              <a:rPr lang="en-US" sz="2400" dirty="0">
                <a:latin typeface="Georgia" panose="02040502050405020303" pitchFamily="18" charset="0"/>
              </a:rPr>
              <a:t>Actual and suspected losses of assets are reported to MSU Property Management.</a:t>
            </a:r>
          </a:p>
          <a:p>
            <a:endParaRPr lang="en-US" sz="2400" dirty="0">
              <a:latin typeface="Georgia" panose="02040502050405020303" pitchFamily="18" charset="0"/>
            </a:endParaRP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http://www.montana.edu/audit/guidance.html</a:t>
            </a:r>
            <a:r>
              <a:rPr lang="en-US" sz="2400" dirty="0">
                <a:latin typeface="Georgia" panose="02040502050405020303" pitchFamily="18" charset="0"/>
              </a:rPr>
              <a:t> </a:t>
            </a:r>
          </a:p>
        </p:txBody>
      </p:sp>
    </p:spTree>
    <p:extLst>
      <p:ext uri="{BB962C8B-B14F-4D97-AF65-F5344CB8AC3E}">
        <p14:creationId xmlns:p14="http://schemas.microsoft.com/office/powerpoint/2010/main" val="1562413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a:latin typeface="Georgia" panose="02040502050405020303" pitchFamily="18" charset="0"/>
              </a:rPr>
              <a:t>Revenue Collection CA</a:t>
            </a: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a:latin typeface="Georgia" panose="02040502050405020303" pitchFamily="18" charset="0"/>
              </a:rPr>
              <a:t>Procedures must prevent skimming at the initial receipt of revenue. Records of initial receipt must be retained to prove that all revenue received was deposited.</a:t>
            </a:r>
          </a:p>
          <a:p>
            <a:r>
              <a:rPr lang="en-US" sz="2400" dirty="0">
                <a:latin typeface="Georgia" panose="02040502050405020303" pitchFamily="18" charset="0"/>
              </a:rPr>
              <a:t>The change fund is balanced each day it is in use (amount authorized for the change fund plus amount recorded as received that day equals amount on hand). </a:t>
            </a:r>
          </a:p>
          <a:p>
            <a:r>
              <a:rPr lang="en-US" sz="2400" dirty="0">
                <a:latin typeface="Georgia" panose="02040502050405020303" pitchFamily="18" charset="0"/>
              </a:rPr>
              <a:t>If there is insufficient staff for ideal separation of duties, procedures are in place that compensate for the lack of separation (e.g., supervisory review).</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http://www.montana.edu/audit/guidance.html</a:t>
            </a:r>
            <a:r>
              <a:rPr lang="en-US" sz="2400" dirty="0">
                <a:latin typeface="Georgia" panose="02040502050405020303" pitchFamily="18" charset="0"/>
              </a:rPr>
              <a:t> </a:t>
            </a:r>
          </a:p>
        </p:txBody>
      </p:sp>
    </p:spTree>
    <p:extLst>
      <p:ext uri="{BB962C8B-B14F-4D97-AF65-F5344CB8AC3E}">
        <p14:creationId xmlns:p14="http://schemas.microsoft.com/office/powerpoint/2010/main" val="3692950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a:latin typeface="Georgia" panose="02040502050405020303" pitchFamily="18" charset="0"/>
              </a:rPr>
              <a:t>Safety &amp; Risk Management CA</a:t>
            </a: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a:latin typeface="Georgia" panose="02040502050405020303" pitchFamily="18" charset="0"/>
              </a:rPr>
              <a:t>Workers’ compensation issues are reported. </a:t>
            </a:r>
          </a:p>
          <a:p>
            <a:r>
              <a:rPr lang="en-US" sz="2400" dirty="0">
                <a:latin typeface="Georgia" panose="02040502050405020303" pitchFamily="18" charset="0"/>
              </a:rPr>
              <a:t>International travel is approved and reported.</a:t>
            </a:r>
          </a:p>
          <a:p>
            <a:r>
              <a:rPr lang="en-US" sz="2400" dirty="0">
                <a:latin typeface="Georgia" panose="02040502050405020303" pitchFamily="18" charset="0"/>
              </a:rPr>
              <a:t>Student travel is conducted in accordance with student travel policy (</a:t>
            </a:r>
            <a:r>
              <a:rPr lang="en-US" sz="2400" u="sng" dirty="0">
                <a:latin typeface="Georgia" panose="02040502050405020303" pitchFamily="18" charset="0"/>
                <a:hlinkClick r:id="rId2"/>
              </a:rPr>
              <a:t>http://www2.montana.edu/policy/student_trips/</a:t>
            </a:r>
            <a:r>
              <a:rPr lang="en-US" sz="2400" dirty="0">
                <a:latin typeface="Georgia" panose="02040502050405020303" pitchFamily="18" charset="0"/>
              </a:rPr>
              <a:t>)</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3"/>
              </a:rPr>
              <a:t>http://www.montana.edu/audit/guidance.html</a:t>
            </a:r>
            <a:r>
              <a:rPr lang="en-US" sz="2400" dirty="0">
                <a:latin typeface="Georgia" panose="02040502050405020303" pitchFamily="18" charset="0"/>
              </a:rPr>
              <a:t> </a:t>
            </a:r>
          </a:p>
        </p:txBody>
      </p:sp>
    </p:spTree>
    <p:extLst>
      <p:ext uri="{BB962C8B-B14F-4D97-AF65-F5344CB8AC3E}">
        <p14:creationId xmlns:p14="http://schemas.microsoft.com/office/powerpoint/2010/main" val="195302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Georgia" panose="02040502050405020303" pitchFamily="18" charset="0"/>
              </a:rPr>
              <a:t>Internal Control in Higher Ed Overview</a:t>
            </a:r>
          </a:p>
        </p:txBody>
      </p:sp>
      <p:sp>
        <p:nvSpPr>
          <p:cNvPr id="3" name="Content Placeholder 2"/>
          <p:cNvSpPr>
            <a:spLocks noGrp="1"/>
          </p:cNvSpPr>
          <p:nvPr>
            <p:ph idx="1"/>
          </p:nvPr>
        </p:nvSpPr>
        <p:spPr>
          <a:xfrm>
            <a:off x="457200" y="1600200"/>
            <a:ext cx="8229600" cy="4205689"/>
          </a:xfrm>
        </p:spPr>
        <p:txBody>
          <a:bodyPr>
            <a:normAutofit/>
          </a:bodyPr>
          <a:lstStyle/>
          <a:p>
            <a:r>
              <a:rPr lang="en-US" sz="2800" dirty="0">
                <a:latin typeface="Georgia" panose="02040502050405020303" pitchFamily="18" charset="0"/>
              </a:rPr>
              <a:t>5 components and 17 principles of internal control</a:t>
            </a:r>
          </a:p>
          <a:p>
            <a:r>
              <a:rPr lang="en-US" sz="2800" dirty="0">
                <a:latin typeface="Georgia" panose="02040502050405020303" pitchFamily="18" charset="0"/>
              </a:rPr>
              <a:t>Areas where internal control processes should commonly be implemented in higher ed</a:t>
            </a:r>
          </a:p>
          <a:p>
            <a:r>
              <a:rPr lang="en-US" sz="2800" dirty="0">
                <a:latin typeface="Georgia" panose="02040502050405020303" pitchFamily="18" charset="0"/>
              </a:rPr>
              <a:t>Tools for assessing and improving internal control processes in your unit</a:t>
            </a:r>
          </a:p>
          <a:p>
            <a:pPr marL="457200" lvl="1" indent="0">
              <a:buNone/>
            </a:pPr>
            <a:endParaRPr lang="en-US" dirty="0">
              <a:latin typeface="Georgia" panose="02040502050405020303" pitchFamily="18" charset="0"/>
            </a:endParaRPr>
          </a:p>
        </p:txBody>
      </p:sp>
    </p:spTree>
    <p:extLst>
      <p:ext uri="{BB962C8B-B14F-4D97-AF65-F5344CB8AC3E}">
        <p14:creationId xmlns:p14="http://schemas.microsoft.com/office/powerpoint/2010/main" val="3378277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134"/>
            <a:ext cx="8229600" cy="1143000"/>
          </a:xfrm>
        </p:spPr>
        <p:txBody>
          <a:bodyPr>
            <a:normAutofit/>
          </a:bodyPr>
          <a:lstStyle/>
          <a:p>
            <a:r>
              <a:rPr lang="en-US" sz="4000" dirty="0">
                <a:latin typeface="Georgia" panose="02040502050405020303" pitchFamily="18" charset="0"/>
              </a:rPr>
              <a:t>Sponsored Programs CA</a:t>
            </a:r>
          </a:p>
        </p:txBody>
      </p:sp>
      <p:sp>
        <p:nvSpPr>
          <p:cNvPr id="3" name="Content Placeholder 2"/>
          <p:cNvSpPr>
            <a:spLocks noGrp="1"/>
          </p:cNvSpPr>
          <p:nvPr>
            <p:ph idx="1"/>
          </p:nvPr>
        </p:nvSpPr>
        <p:spPr>
          <a:xfrm>
            <a:off x="457200" y="1600201"/>
            <a:ext cx="8229600" cy="4095520"/>
          </a:xfrm>
        </p:spPr>
        <p:txBody>
          <a:bodyPr>
            <a:normAutofit/>
          </a:bodyPr>
          <a:lstStyle/>
          <a:p>
            <a:r>
              <a:rPr lang="en-US" sz="2400" dirty="0">
                <a:latin typeface="Georgia" panose="02040502050405020303" pitchFamily="18" charset="0"/>
              </a:rPr>
              <a:t>Costs charged to sponsored programs are allowable.</a:t>
            </a:r>
          </a:p>
          <a:p>
            <a:r>
              <a:rPr lang="en-US" sz="2400" dirty="0">
                <a:latin typeface="Georgia" panose="02040502050405020303" pitchFamily="18" charset="0"/>
              </a:rPr>
              <a:t>Time and effort reporting is accurate, complete, timely and properly certified.</a:t>
            </a:r>
          </a:p>
          <a:p>
            <a:r>
              <a:rPr lang="en-US" sz="2400" dirty="0">
                <a:latin typeface="Georgia" panose="02040502050405020303" pitchFamily="18" charset="0"/>
              </a:rPr>
              <a:t>Cost transfers are minimized, properly approved, completed in a timely manner and reasonable in amount and frequency.</a:t>
            </a:r>
          </a:p>
        </p:txBody>
      </p:sp>
      <p:sp>
        <p:nvSpPr>
          <p:cNvPr id="5" name="Rectangle 4"/>
          <p:cNvSpPr/>
          <p:nvPr/>
        </p:nvSpPr>
        <p:spPr>
          <a:xfrm>
            <a:off x="649995" y="5695057"/>
            <a:ext cx="8036805" cy="461665"/>
          </a:xfrm>
          <a:prstGeom prst="rect">
            <a:avLst/>
          </a:prstGeom>
        </p:spPr>
        <p:txBody>
          <a:bodyPr wrap="square">
            <a:spAutoFit/>
          </a:bodyPr>
          <a:lstStyle/>
          <a:p>
            <a:r>
              <a:rPr lang="en-US" sz="2400" dirty="0">
                <a:latin typeface="Georgia" panose="02040502050405020303" pitchFamily="18" charset="0"/>
                <a:hlinkClick r:id="rId2"/>
              </a:rPr>
              <a:t>http://www.montana.edu/audit/guidance.html</a:t>
            </a:r>
            <a:r>
              <a:rPr lang="en-US" sz="2400" dirty="0">
                <a:latin typeface="Georgia" panose="02040502050405020303" pitchFamily="18" charset="0"/>
              </a:rPr>
              <a:t> </a:t>
            </a:r>
          </a:p>
        </p:txBody>
      </p:sp>
    </p:spTree>
    <p:extLst>
      <p:ext uri="{BB962C8B-B14F-4D97-AF65-F5344CB8AC3E}">
        <p14:creationId xmlns:p14="http://schemas.microsoft.com/office/powerpoint/2010/main" val="2006241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Risk Assessment - Principle 8</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consider the potential for fraud when identifying, analyzing, and responding to risks.</a:t>
            </a:r>
          </a:p>
          <a:p>
            <a:pPr marL="0" indent="0">
              <a:buNone/>
            </a:pPr>
            <a:endParaRPr lang="en-US" sz="2800" dirty="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Types of Fraud</a:t>
            </a:r>
          </a:p>
          <a:p>
            <a:pPr marL="914400" lvl="1" indent="-514350">
              <a:buFont typeface="+mj-lt"/>
              <a:buAutoNum type="arabicPeriod"/>
            </a:pPr>
            <a:r>
              <a:rPr lang="en-US" sz="2400" dirty="0">
                <a:latin typeface="Georgia" panose="02040502050405020303" pitchFamily="18" charset="0"/>
              </a:rPr>
              <a:t>Fraud Risk Factors</a:t>
            </a:r>
          </a:p>
          <a:p>
            <a:pPr marL="914400" lvl="1" indent="-514350">
              <a:buFont typeface="+mj-lt"/>
              <a:buAutoNum type="arabicPeriod"/>
            </a:pPr>
            <a:r>
              <a:rPr lang="en-US" sz="2400" dirty="0">
                <a:latin typeface="Georgia" panose="02040502050405020303" pitchFamily="18" charset="0"/>
              </a:rPr>
              <a:t>Response to Fraud Risks</a:t>
            </a:r>
          </a:p>
          <a:p>
            <a:pPr marL="400050" lvl="1" indent="0">
              <a:buNone/>
            </a:pP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3739165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Fraud Risk Factors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463040"/>
            <a:ext cx="4599612" cy="3931920"/>
          </a:xfrm>
        </p:spPr>
      </p:pic>
      <p:sp>
        <p:nvSpPr>
          <p:cNvPr id="5" name="TextBox 4"/>
          <p:cNvSpPr txBox="1"/>
          <p:nvPr/>
        </p:nvSpPr>
        <p:spPr>
          <a:xfrm>
            <a:off x="457200" y="5827923"/>
            <a:ext cx="8229600" cy="369332"/>
          </a:xfrm>
          <a:prstGeom prst="rect">
            <a:avLst/>
          </a:prstGeom>
          <a:noFill/>
        </p:spPr>
        <p:txBody>
          <a:bodyPr wrap="square" rtlCol="0">
            <a:spAutoFit/>
          </a:bodyPr>
          <a:lstStyle/>
          <a:p>
            <a:r>
              <a:rPr lang="en-US" dirty="0"/>
              <a:t>Source: </a:t>
            </a:r>
            <a:r>
              <a:rPr lang="en-US" dirty="0">
                <a:hlinkClick r:id="rId3"/>
              </a:rPr>
              <a:t>http://www.flawd.se/5percentfraud/</a:t>
            </a:r>
            <a:r>
              <a:rPr lang="en-US" dirty="0"/>
              <a:t>. Retrieved October 17, 2014.</a:t>
            </a:r>
          </a:p>
        </p:txBody>
      </p:sp>
    </p:spTree>
    <p:extLst>
      <p:ext uri="{BB962C8B-B14F-4D97-AF65-F5344CB8AC3E}">
        <p14:creationId xmlns:p14="http://schemas.microsoft.com/office/powerpoint/2010/main" val="666752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eorgia" panose="02040502050405020303" pitchFamily="18" charset="0"/>
              </a:rPr>
              <a:t>Fiscal Misconduct Policy</a:t>
            </a:r>
          </a:p>
        </p:txBody>
      </p:sp>
      <p:sp>
        <p:nvSpPr>
          <p:cNvPr id="3" name="Content Placeholder 2"/>
          <p:cNvSpPr>
            <a:spLocks noGrp="1"/>
          </p:cNvSpPr>
          <p:nvPr>
            <p:ph idx="1"/>
          </p:nvPr>
        </p:nvSpPr>
        <p:spPr/>
        <p:txBody>
          <a:bodyPr>
            <a:normAutofit fontScale="85000" lnSpcReduction="20000"/>
          </a:bodyPr>
          <a:lstStyle/>
          <a:p>
            <a:pPr marL="0" indent="0">
              <a:buNone/>
            </a:pPr>
            <a:r>
              <a:rPr lang="en-US" sz="2800" dirty="0">
                <a:latin typeface="Georgia" panose="02040502050405020303" pitchFamily="18" charset="0"/>
              </a:rPr>
              <a:t>Any employee or student associated with the University who knows of, or suspects, fiscal misconduct should promptly notify his or her supervisor or one of the Responsible Officials for his or her campus [Director of Audit Services, Legal Counsel, or Director of University Police]. </a:t>
            </a:r>
          </a:p>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If a supervisor is notified of suspected fiscal misconduct, he or she will promptly notify a Responsible Official.</a:t>
            </a:r>
          </a:p>
          <a:p>
            <a:pPr marL="0" indent="0">
              <a:buNone/>
            </a:pPr>
            <a:endParaRPr lang="en-US" sz="2800" dirty="0">
              <a:latin typeface="Georgia" panose="02040502050405020303" pitchFamily="18" charset="0"/>
            </a:endParaRPr>
          </a:p>
          <a:p>
            <a:pPr marL="0" indent="0">
              <a:buNone/>
            </a:pPr>
            <a:endParaRPr lang="en-US" sz="2800" dirty="0">
              <a:latin typeface="Georgia" panose="02040502050405020303" pitchFamily="18" charset="0"/>
            </a:endParaRPr>
          </a:p>
          <a:p>
            <a:pPr marL="0" indent="0">
              <a:buNone/>
            </a:pPr>
            <a:endParaRPr lang="en-US" sz="2000" dirty="0">
              <a:latin typeface="Georgia" panose="02040502050405020303" pitchFamily="18" charset="0"/>
              <a:hlinkClick r:id="rId2"/>
            </a:endParaRPr>
          </a:p>
          <a:p>
            <a:pPr marL="0" indent="0">
              <a:buNone/>
            </a:pPr>
            <a:r>
              <a:rPr lang="en-US" sz="2000" dirty="0">
                <a:latin typeface="Georgia" panose="02040502050405020303" pitchFamily="18" charset="0"/>
                <a:hlinkClick r:id="rId3"/>
              </a:rPr>
              <a:t>http://www.montana.edu/policy/fiscal_misconduct/</a:t>
            </a:r>
            <a:r>
              <a:rPr lang="en-US" sz="2000" dirty="0">
                <a:latin typeface="Georgia" panose="02040502050405020303" pitchFamily="18" charset="0"/>
              </a:rPr>
              <a:t> </a:t>
            </a:r>
          </a:p>
        </p:txBody>
      </p:sp>
    </p:spTree>
    <p:extLst>
      <p:ext uri="{BB962C8B-B14F-4D97-AF65-F5344CB8AC3E}">
        <p14:creationId xmlns:p14="http://schemas.microsoft.com/office/powerpoint/2010/main" val="4040711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eorgia" panose="02040502050405020303" pitchFamily="18" charset="0"/>
              </a:rPr>
              <a:t>Fiscal Misconduct Definition</a:t>
            </a:r>
          </a:p>
        </p:txBody>
      </p:sp>
      <p:sp>
        <p:nvSpPr>
          <p:cNvPr id="3" name="Content Placeholder 2"/>
          <p:cNvSpPr>
            <a:spLocks noGrp="1"/>
          </p:cNvSpPr>
          <p:nvPr>
            <p:ph idx="1"/>
          </p:nvPr>
        </p:nvSpPr>
        <p:spPr/>
        <p:txBody>
          <a:bodyPr>
            <a:normAutofit fontScale="77500" lnSpcReduction="20000"/>
          </a:bodyPr>
          <a:lstStyle/>
          <a:p>
            <a:pPr marL="0" indent="0">
              <a:buNone/>
            </a:pPr>
            <a:r>
              <a:rPr lang="en-US" sz="3100" dirty="0">
                <a:latin typeface="Georgia" panose="02040502050405020303" pitchFamily="18" charset="0"/>
              </a:rPr>
              <a:t>Examples include:</a:t>
            </a:r>
          </a:p>
          <a:p>
            <a:r>
              <a:rPr lang="en-US" sz="3100" dirty="0">
                <a:latin typeface="Georgia" panose="02040502050405020303" pitchFamily="18" charset="0"/>
              </a:rPr>
              <a:t>embezzlement; </a:t>
            </a:r>
          </a:p>
          <a:p>
            <a:r>
              <a:rPr lang="en-US" sz="3100" dirty="0">
                <a:latin typeface="Georgia" panose="02040502050405020303" pitchFamily="18" charset="0"/>
              </a:rPr>
              <a:t>misappropriation of goods, services, or resources; </a:t>
            </a:r>
          </a:p>
          <a:p>
            <a:r>
              <a:rPr lang="en-US" sz="3100" dirty="0">
                <a:latin typeface="Georgia" panose="02040502050405020303" pitchFamily="18" charset="0"/>
              </a:rPr>
              <a:t>diversion of assets; </a:t>
            </a:r>
          </a:p>
          <a:p>
            <a:r>
              <a:rPr lang="en-US" sz="3100" dirty="0">
                <a:latin typeface="Georgia" panose="02040502050405020303" pitchFamily="18" charset="0"/>
              </a:rPr>
              <a:t>conflict of interest situations, </a:t>
            </a:r>
          </a:p>
          <a:p>
            <a:r>
              <a:rPr lang="en-US" sz="3100" dirty="0">
                <a:latin typeface="Georgia" panose="02040502050405020303" pitchFamily="18" charset="0"/>
              </a:rPr>
              <a:t>violation of state or University fiscal policies and procedures and </a:t>
            </a:r>
          </a:p>
          <a:p>
            <a:r>
              <a:rPr lang="en-US" sz="3100" dirty="0">
                <a:latin typeface="Georgia" panose="02040502050405020303" pitchFamily="18" charset="0"/>
              </a:rPr>
              <a:t>use of University facilities and equipment for personal gain; and </a:t>
            </a:r>
          </a:p>
          <a:p>
            <a:r>
              <a:rPr lang="en-US" sz="3100" dirty="0">
                <a:latin typeface="Georgia" panose="02040502050405020303" pitchFamily="18" charset="0"/>
              </a:rPr>
              <a:t>any activity related to intentional wrongdoing and improper behavior related to state financial matters.</a:t>
            </a:r>
          </a:p>
          <a:p>
            <a:pPr marL="0" indent="0">
              <a:buNone/>
            </a:pPr>
            <a:endParaRPr lang="en-US" sz="2000" dirty="0">
              <a:latin typeface="Georgia" panose="02040502050405020303" pitchFamily="18" charset="0"/>
              <a:hlinkClick r:id="rId2"/>
            </a:endParaRPr>
          </a:p>
          <a:p>
            <a:pPr marL="0" indent="0">
              <a:buNone/>
            </a:pPr>
            <a:r>
              <a:rPr lang="en-US" sz="2000" dirty="0">
                <a:latin typeface="Georgia" panose="02040502050405020303" pitchFamily="18" charset="0"/>
                <a:hlinkClick r:id="rId3"/>
              </a:rPr>
              <a:t>http://www.montana.edu/policy/fiscal_misconduct/</a:t>
            </a:r>
            <a:r>
              <a:rPr lang="en-US" sz="2000" dirty="0">
                <a:latin typeface="Georgia" panose="02040502050405020303" pitchFamily="18" charset="0"/>
              </a:rPr>
              <a:t> </a:t>
            </a:r>
          </a:p>
        </p:txBody>
      </p:sp>
    </p:spTree>
    <p:extLst>
      <p:ext uri="{BB962C8B-B14F-4D97-AF65-F5344CB8AC3E}">
        <p14:creationId xmlns:p14="http://schemas.microsoft.com/office/powerpoint/2010/main" val="65487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Georgia" panose="02040502050405020303" pitchFamily="18" charset="0"/>
              </a:rPr>
              <a:t>Where Fiscal Misconduct Typically Occurs in Higher Ed</a:t>
            </a:r>
          </a:p>
        </p:txBody>
      </p:sp>
      <p:sp>
        <p:nvSpPr>
          <p:cNvPr id="3" name="Content Placeholder 2"/>
          <p:cNvSpPr>
            <a:spLocks noGrp="1"/>
          </p:cNvSpPr>
          <p:nvPr>
            <p:ph idx="1"/>
          </p:nvPr>
        </p:nvSpPr>
        <p:spPr/>
        <p:txBody>
          <a:bodyPr/>
          <a:lstStyle/>
          <a:p>
            <a:r>
              <a:rPr lang="en-US" sz="2800" dirty="0">
                <a:latin typeface="Georgia" panose="02040502050405020303" pitchFamily="18" charset="0"/>
              </a:rPr>
              <a:t>Purchasing card</a:t>
            </a:r>
          </a:p>
          <a:p>
            <a:r>
              <a:rPr lang="en-US" sz="2800" dirty="0">
                <a:latin typeface="Georgia" panose="02040502050405020303" pitchFamily="18" charset="0"/>
              </a:rPr>
              <a:t>Revenue collection</a:t>
            </a:r>
          </a:p>
          <a:p>
            <a:r>
              <a:rPr lang="en-US" sz="2800" dirty="0">
                <a:latin typeface="Georgia" panose="02040502050405020303" pitchFamily="18" charset="0"/>
              </a:rPr>
              <a:t>Conflict of interest</a:t>
            </a:r>
          </a:p>
          <a:p>
            <a:r>
              <a:rPr lang="en-US" sz="2800" dirty="0">
                <a:latin typeface="Georgia" panose="02040502050405020303" pitchFamily="18" charset="0"/>
              </a:rPr>
              <a:t>Sponsored programs noncompliance</a:t>
            </a:r>
          </a:p>
          <a:p>
            <a:r>
              <a:rPr lang="en-US" sz="2800" dirty="0">
                <a:latin typeface="Georgia" panose="02040502050405020303" pitchFamily="18" charset="0"/>
              </a:rPr>
              <a:t>Property management</a:t>
            </a:r>
          </a:p>
          <a:p>
            <a:endParaRPr lang="en-US" dirty="0">
              <a:latin typeface="Georgia" panose="02040502050405020303" pitchFamily="18" charset="0"/>
            </a:endParaRPr>
          </a:p>
        </p:txBody>
      </p:sp>
    </p:spTree>
    <p:extLst>
      <p:ext uri="{BB962C8B-B14F-4D97-AF65-F5344CB8AC3E}">
        <p14:creationId xmlns:p14="http://schemas.microsoft.com/office/powerpoint/2010/main" val="898230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081776"/>
            <a:ext cx="8312227" cy="987504"/>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971550" indent="-971550"/>
            <a:r>
              <a:rPr lang="en-US" sz="2600" b="1" dirty="0">
                <a:latin typeface="Georgia" panose="02040502050405020303" pitchFamily="18" charset="0"/>
              </a:rPr>
              <a:t>Risk: </a:t>
            </a:r>
            <a:r>
              <a:rPr lang="en-US" sz="2600" dirty="0">
                <a:latin typeface="Georgia" panose="02040502050405020303" pitchFamily="18" charset="0"/>
              </a:rPr>
              <a:t>Use of purchasing card for personal (or other unallowable) expenses</a:t>
            </a:r>
          </a:p>
        </p:txBody>
      </p:sp>
      <p:sp>
        <p:nvSpPr>
          <p:cNvPr id="7" name="TextBox 6"/>
          <p:cNvSpPr txBox="1"/>
          <p:nvPr/>
        </p:nvSpPr>
        <p:spPr>
          <a:xfrm>
            <a:off x="457200" y="3279251"/>
            <a:ext cx="8312227" cy="2758202"/>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b="1" dirty="0">
                <a:latin typeface="Georgia" panose="02040502050405020303" pitchFamily="18" charset="0"/>
              </a:rPr>
              <a:t>Controls: </a:t>
            </a:r>
          </a:p>
          <a:p>
            <a:pPr marL="457200" indent="-285750">
              <a:buFont typeface="Arial" panose="020B0604020202020204" pitchFamily="34" charset="0"/>
              <a:buChar char="•"/>
            </a:pPr>
            <a:r>
              <a:rPr lang="en-US" sz="2600" dirty="0">
                <a:latin typeface="Georgia" panose="02040502050405020303" pitchFamily="18" charset="0"/>
              </a:rPr>
              <a:t>Unit-level review of purchasing card reports</a:t>
            </a:r>
          </a:p>
          <a:p>
            <a:pPr marL="914400" lvl="1" indent="-285750">
              <a:buFont typeface="Arial" panose="020B0604020202020204" pitchFamily="34" charset="0"/>
              <a:buChar char="•"/>
            </a:pPr>
            <a:r>
              <a:rPr lang="en-US" sz="2600" dirty="0">
                <a:latin typeface="Georgia" panose="02040502050405020303" pitchFamily="18" charset="0"/>
              </a:rPr>
              <a:t>Staff member could review most transactions</a:t>
            </a:r>
          </a:p>
          <a:p>
            <a:pPr marL="914400" lvl="1" indent="-285750">
              <a:buFont typeface="Arial" panose="020B0604020202020204" pitchFamily="34" charset="0"/>
              <a:buChar char="•"/>
            </a:pPr>
            <a:r>
              <a:rPr lang="en-US" sz="2600" dirty="0">
                <a:latin typeface="Georgia" panose="02040502050405020303" pitchFamily="18" charset="0"/>
              </a:rPr>
              <a:t>Supervisor could review transactions conducted by report preparer</a:t>
            </a:r>
          </a:p>
          <a:p>
            <a:pPr marL="457200" indent="-285750">
              <a:buFont typeface="Arial" panose="020B0604020202020204" pitchFamily="34" charset="0"/>
              <a:buChar char="•"/>
            </a:pPr>
            <a:r>
              <a:rPr lang="en-US" sz="2600" dirty="0">
                <a:latin typeface="Georgia" panose="02040502050405020303" pitchFamily="18" charset="0"/>
              </a:rPr>
              <a:t>Purchasing card only used by cardholder</a:t>
            </a:r>
          </a:p>
        </p:txBody>
      </p:sp>
      <p:sp>
        <p:nvSpPr>
          <p:cNvPr id="2" name="Content Placeholder 1"/>
          <p:cNvSpPr>
            <a:spLocks noGrp="1"/>
          </p:cNvSpPr>
          <p:nvPr>
            <p:ph idx="1"/>
          </p:nvPr>
        </p:nvSpPr>
        <p:spPr>
          <a:xfrm>
            <a:off x="390525" y="805217"/>
            <a:ext cx="8229600" cy="781049"/>
          </a:xfrm>
        </p:spPr>
        <p:txBody>
          <a:bodyPr/>
          <a:lstStyle/>
          <a:p>
            <a:pPr marL="0" lvl="0" indent="0">
              <a:buNone/>
            </a:pPr>
            <a:r>
              <a:rPr lang="en-US" sz="3600" dirty="0">
                <a:latin typeface="Georgia" panose="02040502050405020303" pitchFamily="18" charset="0"/>
              </a:rPr>
              <a:t>Purchasing card</a:t>
            </a:r>
            <a:r>
              <a:rPr lang="en-US" sz="3600" dirty="0"/>
              <a:t> </a:t>
            </a:r>
          </a:p>
        </p:txBody>
      </p:sp>
    </p:spTree>
    <p:extLst>
      <p:ext uri="{BB962C8B-B14F-4D97-AF65-F5344CB8AC3E}">
        <p14:creationId xmlns:p14="http://schemas.microsoft.com/office/powerpoint/2010/main" val="25595568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081776"/>
            <a:ext cx="8312227" cy="987504"/>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971550" indent="-971550"/>
            <a:r>
              <a:rPr lang="en-US" sz="2600" b="1" dirty="0">
                <a:latin typeface="Georgia" panose="02040502050405020303" pitchFamily="18" charset="0"/>
              </a:rPr>
              <a:t>Risk: </a:t>
            </a:r>
            <a:r>
              <a:rPr lang="en-US" sz="2600" dirty="0">
                <a:latin typeface="Georgia" panose="02040502050405020303" pitchFamily="18" charset="0"/>
              </a:rPr>
              <a:t>Revenue collected is misappropriated</a:t>
            </a:r>
          </a:p>
          <a:p>
            <a:pPr marL="971550" indent="-971550"/>
            <a:endParaRPr lang="en-US" sz="2600" dirty="0">
              <a:latin typeface="Georgia" panose="02040502050405020303" pitchFamily="18" charset="0"/>
            </a:endParaRPr>
          </a:p>
        </p:txBody>
      </p:sp>
      <p:sp>
        <p:nvSpPr>
          <p:cNvPr id="7" name="TextBox 6"/>
          <p:cNvSpPr txBox="1"/>
          <p:nvPr/>
        </p:nvSpPr>
        <p:spPr>
          <a:xfrm>
            <a:off x="457200" y="3279251"/>
            <a:ext cx="8312227" cy="2587943"/>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b="1" dirty="0">
                <a:latin typeface="Georgia" panose="02040502050405020303" pitchFamily="18" charset="0"/>
              </a:rPr>
              <a:t>Controls: </a:t>
            </a:r>
          </a:p>
          <a:p>
            <a:pPr marL="457200" indent="-285750">
              <a:buFont typeface="Arial" panose="020B0604020202020204" pitchFamily="34" charset="0"/>
              <a:buChar char="•"/>
            </a:pPr>
            <a:r>
              <a:rPr lang="en-US" sz="2400" dirty="0">
                <a:latin typeface="Georgia" panose="02040502050405020303" pitchFamily="18" charset="0"/>
              </a:rPr>
              <a:t>Duties are segregated or compensating controls are implemented</a:t>
            </a:r>
          </a:p>
          <a:p>
            <a:pPr marL="914400" lvl="1" indent="-285750">
              <a:buFont typeface="Arial" panose="020B0604020202020204" pitchFamily="34" charset="0"/>
              <a:buChar char="•"/>
            </a:pPr>
            <a:r>
              <a:rPr lang="en-US" sz="2400" dirty="0">
                <a:latin typeface="Georgia" panose="02040502050405020303" pitchFamily="18" charset="0"/>
              </a:rPr>
              <a:t>Segregate collection from daily balancing/ depositing</a:t>
            </a:r>
          </a:p>
          <a:p>
            <a:pPr marL="457200" indent="-285750">
              <a:buFont typeface="Arial" panose="020B0604020202020204" pitchFamily="34" charset="0"/>
              <a:buChar char="•"/>
            </a:pPr>
            <a:r>
              <a:rPr lang="en-US" sz="2400" dirty="0">
                <a:latin typeface="Georgia" panose="02040502050405020303" pitchFamily="18" charset="0"/>
              </a:rPr>
              <a:t>Records of initial receipt must be retained</a:t>
            </a:r>
            <a:endParaRPr lang="en-US" sz="2600" dirty="0">
              <a:latin typeface="Georgia" panose="02040502050405020303" pitchFamily="18" charset="0"/>
            </a:endParaRPr>
          </a:p>
        </p:txBody>
      </p:sp>
      <p:sp>
        <p:nvSpPr>
          <p:cNvPr id="2" name="Content Placeholder 1"/>
          <p:cNvSpPr>
            <a:spLocks noGrp="1"/>
          </p:cNvSpPr>
          <p:nvPr>
            <p:ph idx="1"/>
          </p:nvPr>
        </p:nvSpPr>
        <p:spPr>
          <a:xfrm>
            <a:off x="498513" y="806299"/>
            <a:ext cx="8229600" cy="984402"/>
          </a:xfrm>
        </p:spPr>
        <p:txBody>
          <a:bodyPr>
            <a:normAutofit/>
          </a:bodyPr>
          <a:lstStyle/>
          <a:p>
            <a:pPr marL="0" lvl="0" indent="0">
              <a:buNone/>
            </a:pPr>
            <a:r>
              <a:rPr lang="en-US" sz="3600" dirty="0">
                <a:latin typeface="Georgia" panose="02040502050405020303" pitchFamily="18" charset="0"/>
              </a:rPr>
              <a:t>Revenue collection</a:t>
            </a:r>
            <a:endParaRPr lang="en-US" sz="3600" dirty="0"/>
          </a:p>
        </p:txBody>
      </p:sp>
    </p:spTree>
    <p:extLst>
      <p:ext uri="{BB962C8B-B14F-4D97-AF65-F5344CB8AC3E}">
        <p14:creationId xmlns:p14="http://schemas.microsoft.com/office/powerpoint/2010/main" val="3774043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081776"/>
            <a:ext cx="8312227" cy="987504"/>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971550" indent="-971550"/>
            <a:r>
              <a:rPr lang="en-US" sz="2600" b="1" dirty="0">
                <a:latin typeface="Georgia" panose="02040502050405020303" pitchFamily="18" charset="0"/>
              </a:rPr>
              <a:t>Risk: </a:t>
            </a:r>
            <a:r>
              <a:rPr lang="en-US" sz="2600" dirty="0">
                <a:latin typeface="Georgia" panose="02040502050405020303" pitchFamily="18" charset="0"/>
              </a:rPr>
              <a:t>Private interest negatively impacts an employee’s university activities</a:t>
            </a:r>
          </a:p>
        </p:txBody>
      </p:sp>
      <p:sp>
        <p:nvSpPr>
          <p:cNvPr id="7" name="TextBox 6"/>
          <p:cNvSpPr txBox="1"/>
          <p:nvPr/>
        </p:nvSpPr>
        <p:spPr>
          <a:xfrm>
            <a:off x="457200" y="3279251"/>
            <a:ext cx="8312227" cy="1804749"/>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b="1" dirty="0">
                <a:latin typeface="Georgia" panose="02040502050405020303" pitchFamily="18" charset="0"/>
              </a:rPr>
              <a:t>Controls: </a:t>
            </a:r>
          </a:p>
          <a:p>
            <a:pPr marL="457200" indent="-285750">
              <a:buFont typeface="Arial" panose="020B0604020202020204" pitchFamily="34" charset="0"/>
              <a:buChar char="•"/>
            </a:pPr>
            <a:r>
              <a:rPr lang="en-US" sz="2400" dirty="0">
                <a:latin typeface="Georgia" panose="02040502050405020303" pitchFamily="18" charset="0"/>
              </a:rPr>
              <a:t>Conflicts of interest are disclosed</a:t>
            </a:r>
          </a:p>
          <a:p>
            <a:pPr marL="457200" indent="-285750">
              <a:buFont typeface="Arial" panose="020B0604020202020204" pitchFamily="34" charset="0"/>
              <a:buChar char="•"/>
            </a:pPr>
            <a:r>
              <a:rPr lang="en-US" sz="2400" dirty="0">
                <a:latin typeface="Georgia" panose="02040502050405020303" pitchFamily="18" charset="0"/>
              </a:rPr>
              <a:t>Conflict management plans are developed and followed</a:t>
            </a:r>
          </a:p>
          <a:p>
            <a:pPr marL="457200" indent="-285750">
              <a:buFont typeface="Arial" panose="020B0604020202020204" pitchFamily="34" charset="0"/>
              <a:buChar char="•"/>
            </a:pPr>
            <a:endParaRPr lang="en-US" sz="2600" dirty="0">
              <a:latin typeface="Georgia" panose="02040502050405020303" pitchFamily="18" charset="0"/>
            </a:endParaRPr>
          </a:p>
        </p:txBody>
      </p:sp>
      <p:sp>
        <p:nvSpPr>
          <p:cNvPr id="2" name="Rectangle 1"/>
          <p:cNvSpPr/>
          <p:nvPr/>
        </p:nvSpPr>
        <p:spPr>
          <a:xfrm>
            <a:off x="457201" y="5656511"/>
            <a:ext cx="8312226" cy="400110"/>
          </a:xfrm>
          <a:prstGeom prst="rect">
            <a:avLst/>
          </a:prstGeom>
        </p:spPr>
        <p:txBody>
          <a:bodyPr wrap="square">
            <a:spAutoFit/>
          </a:bodyPr>
          <a:lstStyle/>
          <a:p>
            <a:r>
              <a:rPr lang="en-US" sz="2000" dirty="0">
                <a:hlinkClick r:id="rId2"/>
              </a:rPr>
              <a:t>http://www.montana.edu/policy/conflict_of_interest/</a:t>
            </a:r>
            <a:r>
              <a:rPr lang="en-US" sz="2000" dirty="0"/>
              <a:t> </a:t>
            </a:r>
          </a:p>
        </p:txBody>
      </p:sp>
      <p:sp>
        <p:nvSpPr>
          <p:cNvPr id="3" name="Content Placeholder 2"/>
          <p:cNvSpPr>
            <a:spLocks noGrp="1"/>
          </p:cNvSpPr>
          <p:nvPr>
            <p:ph idx="1"/>
          </p:nvPr>
        </p:nvSpPr>
        <p:spPr>
          <a:xfrm>
            <a:off x="457200" y="843526"/>
            <a:ext cx="8229600" cy="1238250"/>
          </a:xfrm>
        </p:spPr>
        <p:txBody>
          <a:bodyPr>
            <a:normAutofit/>
          </a:bodyPr>
          <a:lstStyle/>
          <a:p>
            <a:pPr marL="0" lvl="0" indent="0">
              <a:buNone/>
            </a:pPr>
            <a:r>
              <a:rPr lang="en-US" sz="3600" dirty="0">
                <a:latin typeface="Georgia" panose="02040502050405020303" pitchFamily="18" charset="0"/>
              </a:rPr>
              <a:t>Conflict of interest</a:t>
            </a:r>
            <a:endParaRPr lang="en-US" sz="3600" dirty="0"/>
          </a:p>
        </p:txBody>
      </p:sp>
    </p:spTree>
    <p:extLst>
      <p:ext uri="{BB962C8B-B14F-4D97-AF65-F5344CB8AC3E}">
        <p14:creationId xmlns:p14="http://schemas.microsoft.com/office/powerpoint/2010/main" val="2151824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081776"/>
            <a:ext cx="8312227" cy="987504"/>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971550" indent="-971550"/>
            <a:r>
              <a:rPr lang="en-US" sz="2600" b="1" dirty="0">
                <a:latin typeface="Georgia" panose="02040502050405020303" pitchFamily="18" charset="0"/>
              </a:rPr>
              <a:t>Risk: </a:t>
            </a:r>
            <a:r>
              <a:rPr lang="en-US" sz="2600" dirty="0">
                <a:latin typeface="Georgia" panose="02040502050405020303" pitchFamily="18" charset="0"/>
              </a:rPr>
              <a:t>Costs charged to sponsored programs are unallowable</a:t>
            </a:r>
          </a:p>
        </p:txBody>
      </p:sp>
      <p:sp>
        <p:nvSpPr>
          <p:cNvPr id="7" name="TextBox 6"/>
          <p:cNvSpPr txBox="1"/>
          <p:nvPr/>
        </p:nvSpPr>
        <p:spPr>
          <a:xfrm>
            <a:off x="457200" y="3279251"/>
            <a:ext cx="8312227" cy="2315528"/>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b="1" dirty="0">
                <a:latin typeface="Georgia" panose="02040502050405020303" pitchFamily="18" charset="0"/>
              </a:rPr>
              <a:t>Controls: </a:t>
            </a:r>
          </a:p>
          <a:p>
            <a:pPr marL="457200" indent="-285750">
              <a:buFont typeface="Arial" panose="020B0604020202020204" pitchFamily="34" charset="0"/>
              <a:buChar char="•"/>
            </a:pPr>
            <a:r>
              <a:rPr lang="en-US" sz="2600" dirty="0">
                <a:latin typeface="Georgia" panose="02040502050405020303" pitchFamily="18" charset="0"/>
              </a:rPr>
              <a:t>PIs are knowledgeable of grant rules</a:t>
            </a:r>
          </a:p>
          <a:p>
            <a:pPr marL="457200" indent="-285750">
              <a:buFont typeface="Arial" panose="020B0604020202020204" pitchFamily="34" charset="0"/>
              <a:buChar char="•"/>
            </a:pPr>
            <a:r>
              <a:rPr lang="en-US" sz="2600" dirty="0">
                <a:latin typeface="Georgia" panose="02040502050405020303" pitchFamily="18" charset="0"/>
              </a:rPr>
              <a:t>Grant accountants are empowered to question allowability of costs </a:t>
            </a:r>
          </a:p>
          <a:p>
            <a:pPr marL="171450"/>
            <a:endParaRPr lang="en-US" sz="2600" dirty="0">
              <a:latin typeface="Georgia" panose="02040502050405020303" pitchFamily="18" charset="0"/>
            </a:endParaRPr>
          </a:p>
        </p:txBody>
      </p:sp>
      <p:sp>
        <p:nvSpPr>
          <p:cNvPr id="2" name="Content Placeholder 1"/>
          <p:cNvSpPr>
            <a:spLocks noGrp="1"/>
          </p:cNvSpPr>
          <p:nvPr>
            <p:ph idx="1"/>
          </p:nvPr>
        </p:nvSpPr>
        <p:spPr>
          <a:xfrm>
            <a:off x="457200" y="905296"/>
            <a:ext cx="8229600" cy="1176480"/>
          </a:xfrm>
        </p:spPr>
        <p:txBody>
          <a:bodyPr>
            <a:normAutofit/>
          </a:bodyPr>
          <a:lstStyle/>
          <a:p>
            <a:pPr marL="0" lvl="0" indent="0">
              <a:buNone/>
            </a:pPr>
            <a:r>
              <a:rPr lang="en-US" sz="3600" dirty="0">
                <a:latin typeface="Georgia" panose="02040502050405020303" pitchFamily="18" charset="0"/>
              </a:rPr>
              <a:t>Sponsored programs noncompliance</a:t>
            </a:r>
            <a:endParaRPr lang="en-US" sz="3600" dirty="0"/>
          </a:p>
        </p:txBody>
      </p:sp>
    </p:spTree>
    <p:extLst>
      <p:ext uri="{BB962C8B-B14F-4D97-AF65-F5344CB8AC3E}">
        <p14:creationId xmlns:p14="http://schemas.microsoft.com/office/powerpoint/2010/main" val="136541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a:bodyPr>
          <a:lstStyle/>
          <a:p>
            <a:r>
              <a:rPr lang="en-US" sz="3200" dirty="0">
                <a:latin typeface="Georgia" panose="02040502050405020303" pitchFamily="18" charset="0"/>
              </a:rPr>
              <a:t>Office of Management and Budget (OMB) Circular A-81 §200.303 Internal controls.</a:t>
            </a:r>
          </a:p>
        </p:txBody>
      </p:sp>
      <p:sp>
        <p:nvSpPr>
          <p:cNvPr id="3" name="Content Placeholder 2"/>
          <p:cNvSpPr>
            <a:spLocks noGrp="1"/>
          </p:cNvSpPr>
          <p:nvPr>
            <p:ph idx="1"/>
          </p:nvPr>
        </p:nvSpPr>
        <p:spPr/>
        <p:txBody>
          <a:bodyPr>
            <a:normAutofit/>
          </a:bodyPr>
          <a:lstStyle/>
          <a:p>
            <a:pPr marL="0" indent="0">
              <a:buNone/>
            </a:pPr>
            <a:r>
              <a:rPr lang="en-US" sz="2800" dirty="0">
                <a:latin typeface="Georgia" panose="02040502050405020303" pitchFamily="18" charset="0"/>
              </a:rPr>
              <a:t>	</a:t>
            </a:r>
          </a:p>
          <a:p>
            <a:pPr marL="0" indent="0">
              <a:buNone/>
            </a:pPr>
            <a:r>
              <a:rPr lang="en-US" sz="2800" dirty="0">
                <a:latin typeface="Georgia" panose="02040502050405020303" pitchFamily="18" charset="0"/>
              </a:rPr>
              <a:t>	The non-Federal entity </a:t>
            </a:r>
            <a:r>
              <a:rPr lang="en-US" sz="2800" u="sng" dirty="0">
                <a:latin typeface="Georgia" panose="02040502050405020303" pitchFamily="18" charset="0"/>
              </a:rPr>
              <a:t>must</a:t>
            </a:r>
            <a:r>
              <a:rPr lang="en-US" sz="2800" dirty="0">
                <a:latin typeface="Georgia" panose="02040502050405020303" pitchFamily="18" charset="0"/>
              </a:rPr>
              <a:t>: </a:t>
            </a:r>
          </a:p>
          <a:p>
            <a:pPr marL="0" indent="0">
              <a:buNone/>
            </a:pPr>
            <a:r>
              <a:rPr lang="en-US" sz="2800" dirty="0">
                <a:latin typeface="Georgia" panose="02040502050405020303" pitchFamily="18" charset="0"/>
              </a:rPr>
              <a:t>	(a) Establish and maintain effective internal control over the Federal award that provides reasonable assurance that the non-Federal entity is managing the Federal award in compliance with Federal statutes, regulations, and the terms and conditions of the Federal award. </a:t>
            </a:r>
          </a:p>
        </p:txBody>
      </p:sp>
    </p:spTree>
    <p:extLst>
      <p:ext uri="{BB962C8B-B14F-4D97-AF65-F5344CB8AC3E}">
        <p14:creationId xmlns:p14="http://schemas.microsoft.com/office/powerpoint/2010/main" val="18165007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081776"/>
            <a:ext cx="8312227" cy="987504"/>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b="1" dirty="0">
                <a:latin typeface="Georgia" panose="02040502050405020303" pitchFamily="18" charset="0"/>
              </a:rPr>
              <a:t>Risk: </a:t>
            </a:r>
            <a:r>
              <a:rPr lang="en-US" sz="2600" dirty="0">
                <a:latin typeface="Georgia" panose="02040502050405020303" pitchFamily="18" charset="0"/>
              </a:rPr>
              <a:t>Misappropriation of equipment </a:t>
            </a:r>
          </a:p>
          <a:p>
            <a:endParaRPr lang="en-US" sz="2600" dirty="0">
              <a:latin typeface="Georgia" panose="02040502050405020303" pitchFamily="18" charset="0"/>
            </a:endParaRPr>
          </a:p>
        </p:txBody>
      </p:sp>
      <p:sp>
        <p:nvSpPr>
          <p:cNvPr id="7" name="TextBox 6"/>
          <p:cNvSpPr txBox="1"/>
          <p:nvPr/>
        </p:nvSpPr>
        <p:spPr>
          <a:xfrm>
            <a:off x="457200" y="3279251"/>
            <a:ext cx="8312227" cy="2758202"/>
          </a:xfrm>
          <a:prstGeom prst="round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b="1" dirty="0">
                <a:latin typeface="Georgia" panose="02040502050405020303" pitchFamily="18" charset="0"/>
              </a:rPr>
              <a:t>Controls: </a:t>
            </a:r>
          </a:p>
          <a:p>
            <a:pPr marL="457200" indent="-285750">
              <a:buFont typeface="Arial" panose="020B0604020202020204" pitchFamily="34" charset="0"/>
              <a:buChar char="•"/>
            </a:pPr>
            <a:r>
              <a:rPr lang="en-US" sz="2600" dirty="0">
                <a:latin typeface="Georgia" panose="02040502050405020303" pitchFamily="18" charset="0"/>
              </a:rPr>
              <a:t>Property Management Office is contacted for compliant disposition of property</a:t>
            </a:r>
          </a:p>
          <a:p>
            <a:pPr marL="457200" indent="-285750">
              <a:buFont typeface="Arial" panose="020B0604020202020204" pitchFamily="34" charset="0"/>
              <a:buChar char="•"/>
            </a:pPr>
            <a:r>
              <a:rPr lang="en-US" sz="2600" dirty="0">
                <a:latin typeface="Georgia" panose="02040502050405020303" pitchFamily="18" charset="0"/>
              </a:rPr>
              <a:t>Maintain listing of minor and sensitive equipment</a:t>
            </a:r>
          </a:p>
          <a:p>
            <a:pPr marL="457200" indent="-285750">
              <a:buFont typeface="Arial" panose="020B0604020202020204" pitchFamily="34" charset="0"/>
              <a:buChar char="•"/>
            </a:pPr>
            <a:r>
              <a:rPr lang="en-US" sz="2600" dirty="0">
                <a:latin typeface="Georgia" panose="02040502050405020303" pitchFamily="18" charset="0"/>
              </a:rPr>
              <a:t>Physical inventories of this listing are conducted every two years</a:t>
            </a:r>
          </a:p>
        </p:txBody>
      </p:sp>
      <p:sp>
        <p:nvSpPr>
          <p:cNvPr id="2" name="Content Placeholder 1"/>
          <p:cNvSpPr>
            <a:spLocks noGrp="1"/>
          </p:cNvSpPr>
          <p:nvPr>
            <p:ph idx="1"/>
          </p:nvPr>
        </p:nvSpPr>
        <p:spPr>
          <a:xfrm>
            <a:off x="457200" y="829096"/>
            <a:ext cx="8229600" cy="1252680"/>
          </a:xfrm>
        </p:spPr>
        <p:txBody>
          <a:bodyPr>
            <a:normAutofit/>
          </a:bodyPr>
          <a:lstStyle/>
          <a:p>
            <a:pPr marL="0" lvl="0" indent="0">
              <a:buNone/>
            </a:pPr>
            <a:r>
              <a:rPr lang="en-US" sz="3600" dirty="0">
                <a:latin typeface="Georgia" panose="02040502050405020303" pitchFamily="18" charset="0"/>
              </a:rPr>
              <a:t>Property management</a:t>
            </a:r>
          </a:p>
        </p:txBody>
      </p:sp>
    </p:spTree>
    <p:extLst>
      <p:ext uri="{BB962C8B-B14F-4D97-AF65-F5344CB8AC3E}">
        <p14:creationId xmlns:p14="http://schemas.microsoft.com/office/powerpoint/2010/main" val="28909207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Risk Assessment - Principle 9</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identify, analyze, and respond to significant changes that could impact the internal control system.</a:t>
            </a:r>
          </a:p>
          <a:p>
            <a:pPr marL="0" indent="0">
              <a:buNone/>
            </a:pPr>
            <a:endParaRPr lang="en-US" sz="2800" dirty="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Identification of Change</a:t>
            </a:r>
          </a:p>
          <a:p>
            <a:pPr marL="914400" lvl="1" indent="-514350">
              <a:buFont typeface="+mj-lt"/>
              <a:buAutoNum type="arabicPeriod"/>
            </a:pPr>
            <a:r>
              <a:rPr lang="en-US" sz="2400" dirty="0">
                <a:latin typeface="Georgia" panose="02040502050405020303" pitchFamily="18" charset="0"/>
              </a:rPr>
              <a:t>Analysis of and Response to Change</a:t>
            </a:r>
          </a:p>
          <a:p>
            <a:pPr marL="400050" lvl="1" indent="0">
              <a:buNone/>
            </a:pPr>
            <a:endParaRPr lang="en-US" sz="2400" dirty="0">
              <a:latin typeface="Georgia" panose="02040502050405020303" pitchFamily="18" charset="0"/>
            </a:endParaRP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25860876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a:solidFill>
                <a:schemeClr val="tx1"/>
              </a:solidFill>
              <a:latin typeface="Georgia" panose="02040502050405020303" pitchFamily="18" charset="0"/>
            </a:endParaRPr>
          </a:p>
          <a:p>
            <a:r>
              <a:rPr lang="en-US" sz="3200" dirty="0">
                <a:solidFill>
                  <a:schemeClr val="tx1"/>
                </a:solidFill>
                <a:latin typeface="Georgia" panose="02040502050405020303" pitchFamily="18" charset="0"/>
              </a:rPr>
              <a:t>What types of changes do you think could affect the internal control system?</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4356169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Control Activities</a:t>
            </a:r>
          </a:p>
        </p:txBody>
      </p:sp>
      <p:sp>
        <p:nvSpPr>
          <p:cNvPr id="6" name="TextBox 5"/>
          <p:cNvSpPr txBox="1"/>
          <p:nvPr/>
        </p:nvSpPr>
        <p:spPr>
          <a:xfrm>
            <a:off x="782198" y="1233888"/>
            <a:ext cx="7733841" cy="923330"/>
          </a:xfrm>
          <a:prstGeom prst="rect">
            <a:avLst/>
          </a:prstGeom>
          <a:noFill/>
        </p:spPr>
        <p:txBody>
          <a:bodyPr wrap="square" rtlCol="0">
            <a:spAutoFit/>
          </a:bodyPr>
          <a:lstStyle/>
          <a:p>
            <a:r>
              <a:rPr lang="en-US" dirty="0"/>
              <a:t>Control activities are the actions management establishes through policies and procedures to achieve objectives and respond to risks in the internal control system, which includes the entity’s information system.</a:t>
            </a:r>
          </a:p>
        </p:txBody>
      </p:sp>
      <p:sp>
        <p:nvSpPr>
          <p:cNvPr id="7" name="Rectangle 6"/>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2286000"/>
            <a:ext cx="4535600" cy="3200400"/>
          </a:xfrm>
        </p:spPr>
      </p:pic>
    </p:spTree>
    <p:extLst>
      <p:ext uri="{BB962C8B-B14F-4D97-AF65-F5344CB8AC3E}">
        <p14:creationId xmlns:p14="http://schemas.microsoft.com/office/powerpoint/2010/main" val="22007590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Control Activities - Principle 10</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design control activities to achieve objectives and respond to risks.</a:t>
            </a:r>
          </a:p>
          <a:p>
            <a:pPr marL="0" indent="0">
              <a:buNone/>
            </a:pPr>
            <a:endParaRPr lang="en-US" sz="2800" dirty="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Response to Objectives and Risks</a:t>
            </a:r>
          </a:p>
          <a:p>
            <a:pPr marL="914400" lvl="1" indent="-514350">
              <a:buFont typeface="+mj-lt"/>
              <a:buAutoNum type="arabicPeriod"/>
            </a:pPr>
            <a:r>
              <a:rPr lang="en-US" sz="2400" dirty="0">
                <a:latin typeface="Georgia" panose="02040502050405020303" pitchFamily="18" charset="0"/>
              </a:rPr>
              <a:t>Design of Appropriate Types of Control Activities</a:t>
            </a:r>
          </a:p>
          <a:p>
            <a:pPr marL="914400" lvl="1" indent="-514350">
              <a:buFont typeface="+mj-lt"/>
              <a:buAutoNum type="arabicPeriod"/>
            </a:pPr>
            <a:r>
              <a:rPr lang="en-US" sz="2400" dirty="0">
                <a:latin typeface="Georgia" panose="02040502050405020303" pitchFamily="18" charset="0"/>
              </a:rPr>
              <a:t>Design of Control Activities at Various Levels</a:t>
            </a:r>
          </a:p>
          <a:p>
            <a:pPr marL="914400" lvl="1" indent="-514350">
              <a:buFont typeface="+mj-lt"/>
              <a:buAutoNum type="arabicPeriod"/>
            </a:pPr>
            <a:r>
              <a:rPr lang="en-US" sz="2400" dirty="0">
                <a:latin typeface="Georgia" panose="02040502050405020303" pitchFamily="18" charset="0"/>
              </a:rPr>
              <a:t>Segregation of Duties</a:t>
            </a:r>
          </a:p>
          <a:p>
            <a:pPr marL="400050" lvl="1" indent="0">
              <a:buNone/>
            </a:pPr>
            <a:endParaRPr lang="en-US" sz="2400" dirty="0">
              <a:latin typeface="Georgia" panose="02040502050405020303" pitchFamily="18" charset="0"/>
            </a:endParaRP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19891397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 y="731520"/>
            <a:ext cx="8774631" cy="4754880"/>
          </a:xfrm>
        </p:spPr>
      </p:pic>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
        <p:nvSpPr>
          <p:cNvPr id="2" name="TextBox 1"/>
          <p:cNvSpPr txBox="1"/>
          <p:nvPr/>
        </p:nvSpPr>
        <p:spPr>
          <a:xfrm>
            <a:off x="3503364" y="5015295"/>
            <a:ext cx="1768113" cy="369332"/>
          </a:xfrm>
          <a:prstGeom prst="rect">
            <a:avLst/>
          </a:prstGeom>
          <a:noFill/>
          <a:ln>
            <a:solidFill>
              <a:schemeClr val="tx1"/>
            </a:solidFill>
          </a:ln>
        </p:spPr>
        <p:txBody>
          <a:bodyPr wrap="none" rtlCol="0">
            <a:spAutoFit/>
          </a:bodyPr>
          <a:lstStyle/>
          <a:p>
            <a:r>
              <a:rPr lang="en-US" dirty="0"/>
              <a:t>See pages 46-48.</a:t>
            </a:r>
          </a:p>
        </p:txBody>
      </p:sp>
    </p:spTree>
    <p:extLst>
      <p:ext uri="{BB962C8B-B14F-4D97-AF65-F5344CB8AC3E}">
        <p14:creationId xmlns:p14="http://schemas.microsoft.com/office/powerpoint/2010/main" val="4368533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Segregation of Duties</a:t>
            </a:r>
          </a:p>
        </p:txBody>
      </p:sp>
      <p:sp>
        <p:nvSpPr>
          <p:cNvPr id="3" name="Content Placeholder 2"/>
          <p:cNvSpPr>
            <a:spLocks noGrp="1"/>
          </p:cNvSpPr>
          <p:nvPr>
            <p:ph idx="1"/>
          </p:nvPr>
        </p:nvSpPr>
        <p:spPr>
          <a:xfrm>
            <a:off x="457200" y="1600201"/>
            <a:ext cx="8229600" cy="757409"/>
          </a:xfrm>
          <a:ln>
            <a:solidFill>
              <a:schemeClr val="tx1"/>
            </a:solidFill>
          </a:ln>
        </p:spPr>
        <p:txBody>
          <a:bodyPr>
            <a:normAutofit lnSpcReduction="10000"/>
          </a:bodyPr>
          <a:lstStyle/>
          <a:p>
            <a:pPr marL="400050" lvl="1" indent="0">
              <a:buNone/>
            </a:pPr>
            <a:r>
              <a:rPr lang="en-US" sz="2400" b="1" dirty="0">
                <a:latin typeface="Georgia" panose="02040502050405020303" pitchFamily="18" charset="0"/>
              </a:rPr>
              <a:t>Authority</a:t>
            </a:r>
            <a:r>
              <a:rPr lang="en-US" sz="2400" dirty="0">
                <a:latin typeface="Georgia" panose="02040502050405020303" pitchFamily="18" charset="0"/>
              </a:rPr>
              <a:t> to execute transactions (e.g., can delete revenue transactions in software application)</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
        <p:nvSpPr>
          <p:cNvPr id="6" name="Rectangle 5"/>
          <p:cNvSpPr/>
          <p:nvPr/>
        </p:nvSpPr>
        <p:spPr>
          <a:xfrm>
            <a:off x="457200" y="2540173"/>
            <a:ext cx="8229600" cy="830997"/>
          </a:xfrm>
          <a:prstGeom prst="rect">
            <a:avLst/>
          </a:prstGeom>
          <a:ln>
            <a:solidFill>
              <a:schemeClr val="tx1"/>
            </a:solidFill>
          </a:ln>
        </p:spPr>
        <p:txBody>
          <a:bodyPr wrap="square">
            <a:spAutoFit/>
          </a:bodyPr>
          <a:lstStyle/>
          <a:p>
            <a:pPr marL="400050" lvl="1" indent="0">
              <a:buNone/>
            </a:pPr>
            <a:r>
              <a:rPr lang="en-US" sz="2400" b="1" dirty="0">
                <a:latin typeface="Georgia" panose="02040502050405020303" pitchFamily="18" charset="0"/>
              </a:rPr>
              <a:t>Custody</a:t>
            </a:r>
            <a:r>
              <a:rPr lang="en-US" sz="2400" dirty="0">
                <a:latin typeface="Georgia" panose="02040502050405020303" pitchFamily="18" charset="0"/>
              </a:rPr>
              <a:t> of assets (e.g., cash and checks)</a:t>
            </a:r>
          </a:p>
          <a:p>
            <a:pPr marL="400050" lvl="1" indent="0">
              <a:buNone/>
            </a:pPr>
            <a:endParaRPr lang="en-US" sz="2400" dirty="0">
              <a:latin typeface="Georgia" panose="02040502050405020303" pitchFamily="18" charset="0"/>
            </a:endParaRPr>
          </a:p>
        </p:txBody>
      </p:sp>
      <p:sp>
        <p:nvSpPr>
          <p:cNvPr id="7" name="Rectangle 6"/>
          <p:cNvSpPr/>
          <p:nvPr/>
        </p:nvSpPr>
        <p:spPr>
          <a:xfrm>
            <a:off x="457200" y="3553733"/>
            <a:ext cx="8229600" cy="830997"/>
          </a:xfrm>
          <a:prstGeom prst="rect">
            <a:avLst/>
          </a:prstGeom>
          <a:ln>
            <a:solidFill>
              <a:schemeClr val="tx1"/>
            </a:solidFill>
          </a:ln>
        </p:spPr>
        <p:txBody>
          <a:bodyPr wrap="square">
            <a:spAutoFit/>
          </a:bodyPr>
          <a:lstStyle/>
          <a:p>
            <a:pPr marL="400050" lvl="1" indent="0">
              <a:buNone/>
            </a:pPr>
            <a:r>
              <a:rPr lang="en-US" sz="2400" b="1" dirty="0">
                <a:latin typeface="Georgia" panose="02040502050405020303" pitchFamily="18" charset="0"/>
              </a:rPr>
              <a:t>Recording</a:t>
            </a:r>
            <a:r>
              <a:rPr lang="en-US" sz="2400" dirty="0">
                <a:latin typeface="Georgia" panose="02040502050405020303" pitchFamily="18" charset="0"/>
              </a:rPr>
              <a:t> of transactions (e.g., preparation of bank deposit)</a:t>
            </a:r>
          </a:p>
        </p:txBody>
      </p:sp>
      <p:sp>
        <p:nvSpPr>
          <p:cNvPr id="8" name="Rectangle 7"/>
          <p:cNvSpPr/>
          <p:nvPr/>
        </p:nvSpPr>
        <p:spPr>
          <a:xfrm>
            <a:off x="484742" y="4567293"/>
            <a:ext cx="8229600" cy="830997"/>
          </a:xfrm>
          <a:prstGeom prst="rect">
            <a:avLst/>
          </a:prstGeom>
          <a:ln>
            <a:solidFill>
              <a:schemeClr val="tx1"/>
            </a:solidFill>
          </a:ln>
        </p:spPr>
        <p:txBody>
          <a:bodyPr wrap="square">
            <a:spAutoFit/>
          </a:bodyPr>
          <a:lstStyle/>
          <a:p>
            <a:pPr marL="400050" lvl="1" indent="0">
              <a:buNone/>
            </a:pPr>
            <a:r>
              <a:rPr lang="en-US" sz="2400" b="1" dirty="0">
                <a:latin typeface="Georgia" panose="02040502050405020303" pitchFamily="18" charset="0"/>
              </a:rPr>
              <a:t>Reviewing</a:t>
            </a:r>
            <a:r>
              <a:rPr lang="en-US" sz="2400" dirty="0">
                <a:latin typeface="Georgia" panose="02040502050405020303" pitchFamily="18" charset="0"/>
              </a:rPr>
              <a:t> transactions (e.g., reconciling bank statement)</a:t>
            </a:r>
          </a:p>
        </p:txBody>
      </p:sp>
    </p:spTree>
    <p:extLst>
      <p:ext uri="{BB962C8B-B14F-4D97-AF65-F5344CB8AC3E}">
        <p14:creationId xmlns:p14="http://schemas.microsoft.com/office/powerpoint/2010/main" val="27573794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Guidance from the State</a:t>
            </a:r>
            <a:endParaRPr lang="en-US" sz="4000" dirty="0"/>
          </a:p>
        </p:txBody>
      </p:sp>
      <p:sp>
        <p:nvSpPr>
          <p:cNvPr id="3" name="Content Placeholder 2"/>
          <p:cNvSpPr>
            <a:spLocks noGrp="1"/>
          </p:cNvSpPr>
          <p:nvPr>
            <p:ph idx="1"/>
          </p:nvPr>
        </p:nvSpPr>
        <p:spPr/>
        <p:txBody>
          <a:bodyPr/>
          <a:lstStyle/>
          <a:p>
            <a:r>
              <a:rPr lang="en-US" sz="2400" dirty="0">
                <a:latin typeface="Georgia" panose="02040502050405020303" pitchFamily="18" charset="0"/>
              </a:rPr>
              <a:t>Montana Operations Manual (MOM) 399 Internal Control Guidebook (</a:t>
            </a:r>
            <a:r>
              <a:rPr lang="en-US" sz="2400" dirty="0">
                <a:latin typeface="Georgia" panose="02040502050405020303" pitchFamily="18" charset="0"/>
                <a:hlinkClick r:id="rId2"/>
              </a:rPr>
              <a:t>http://mom.mt.gov/</a:t>
            </a:r>
            <a:r>
              <a:rPr lang="en-US" sz="2400" dirty="0">
                <a:latin typeface="Georgia" panose="02040502050405020303" pitchFamily="18" charset="0"/>
              </a:rPr>
              <a:t> (Accounting category, page 2))</a:t>
            </a:r>
          </a:p>
          <a:p>
            <a:r>
              <a:rPr lang="en-US" sz="2400" dirty="0">
                <a:latin typeface="Georgia" panose="02040502050405020303" pitchFamily="18" charset="0"/>
              </a:rPr>
              <a:t>State Financial Services Division, Internal Control Documents (</a:t>
            </a:r>
            <a:r>
              <a:rPr lang="en-US" sz="2400" dirty="0">
                <a:latin typeface="Georgia" panose="02040502050405020303" pitchFamily="18" charset="0"/>
                <a:hlinkClick r:id="rId3"/>
              </a:rPr>
              <a:t>http://sfsd.mt.gov/SAB/internalcontrols</a:t>
            </a:r>
            <a:r>
              <a:rPr lang="en-US" sz="2400" dirty="0">
                <a:latin typeface="Georgia" panose="02040502050405020303" pitchFamily="18" charset="0"/>
              </a:rPr>
              <a:t>) </a:t>
            </a:r>
          </a:p>
          <a:p>
            <a:endParaRPr lang="en-US" dirty="0"/>
          </a:p>
        </p:txBody>
      </p:sp>
    </p:spTree>
    <p:extLst>
      <p:ext uri="{BB962C8B-B14F-4D97-AF65-F5344CB8AC3E}">
        <p14:creationId xmlns:p14="http://schemas.microsoft.com/office/powerpoint/2010/main" val="6021958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Control Activities - Principle 11</a:t>
            </a:r>
          </a:p>
        </p:txBody>
      </p:sp>
      <p:sp>
        <p:nvSpPr>
          <p:cNvPr id="3" name="Content Placeholder 2"/>
          <p:cNvSpPr>
            <a:spLocks noGrp="1"/>
          </p:cNvSpPr>
          <p:nvPr>
            <p:ph idx="1"/>
          </p:nvPr>
        </p:nvSpPr>
        <p:spPr>
          <a:xfrm>
            <a:off x="457200" y="1600201"/>
            <a:ext cx="8229600" cy="4095520"/>
          </a:xfrm>
        </p:spPr>
        <p:txBody>
          <a:bodyPr>
            <a:normAutofit fontScale="85000" lnSpcReduction="10000"/>
          </a:bodyPr>
          <a:lstStyle/>
          <a:p>
            <a:pPr marL="0" indent="0">
              <a:buNone/>
            </a:pPr>
            <a:r>
              <a:rPr lang="en-US" sz="2800" dirty="0">
                <a:latin typeface="Georgia" panose="02040502050405020303" pitchFamily="18" charset="0"/>
              </a:rPr>
              <a:t>Management should design the entity’s information system and related control activities to achieve objectives and respond to risks.</a:t>
            </a:r>
          </a:p>
          <a:p>
            <a:pPr marL="0" indent="0">
              <a:buNone/>
            </a:pPr>
            <a:endParaRPr lang="en-US" sz="1300" dirty="0">
              <a:latin typeface="Georgia" panose="02040502050405020303" pitchFamily="18" charset="0"/>
            </a:endParaRPr>
          </a:p>
          <a:p>
            <a:pPr marL="914400" lvl="1" indent="-514350">
              <a:buFont typeface="+mj-lt"/>
              <a:buAutoNum type="arabicPeriod"/>
            </a:pPr>
            <a:r>
              <a:rPr lang="en-US" dirty="0">
                <a:latin typeface="Georgia" panose="02040502050405020303" pitchFamily="18" charset="0"/>
              </a:rPr>
              <a:t>Design of the Entity’s Information System</a:t>
            </a:r>
          </a:p>
          <a:p>
            <a:pPr marL="914400" lvl="1" indent="-514350">
              <a:buFont typeface="+mj-lt"/>
              <a:buAutoNum type="arabicPeriod"/>
            </a:pPr>
            <a:r>
              <a:rPr lang="en-US" dirty="0">
                <a:latin typeface="Georgia" panose="02040502050405020303" pitchFamily="18" charset="0"/>
              </a:rPr>
              <a:t>Design of Appropriate Types of Control Activities</a:t>
            </a:r>
          </a:p>
          <a:p>
            <a:pPr marL="914400" lvl="1" indent="-514350">
              <a:buFont typeface="+mj-lt"/>
              <a:buAutoNum type="arabicPeriod"/>
            </a:pPr>
            <a:r>
              <a:rPr lang="en-US" dirty="0">
                <a:latin typeface="Georgia" panose="02040502050405020303" pitchFamily="18" charset="0"/>
              </a:rPr>
              <a:t>Design of Information Technology Infrastructure</a:t>
            </a:r>
          </a:p>
          <a:p>
            <a:pPr marL="914400" lvl="1" indent="-514350">
              <a:buFont typeface="+mj-lt"/>
              <a:buAutoNum type="arabicPeriod"/>
            </a:pPr>
            <a:r>
              <a:rPr lang="en-US" dirty="0">
                <a:latin typeface="Georgia" panose="02040502050405020303" pitchFamily="18" charset="0"/>
              </a:rPr>
              <a:t>Design of Security Management</a:t>
            </a:r>
          </a:p>
          <a:p>
            <a:pPr marL="914400" lvl="1" indent="-514350">
              <a:buFont typeface="+mj-lt"/>
              <a:buAutoNum type="arabicPeriod"/>
            </a:pPr>
            <a:r>
              <a:rPr lang="en-US" dirty="0">
                <a:latin typeface="Georgia" panose="02040502050405020303" pitchFamily="18" charset="0"/>
              </a:rPr>
              <a:t>Design of Information Technology Acquisition, Development, and Maintenance</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39689634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Information Processing Objectives</a:t>
            </a:r>
          </a:p>
        </p:txBody>
      </p:sp>
      <p:sp>
        <p:nvSpPr>
          <p:cNvPr id="3" name="Content Placeholder 2"/>
          <p:cNvSpPr>
            <a:spLocks noGrp="1"/>
          </p:cNvSpPr>
          <p:nvPr>
            <p:ph idx="1"/>
          </p:nvPr>
        </p:nvSpPr>
        <p:spPr>
          <a:xfrm>
            <a:off x="457200" y="1600201"/>
            <a:ext cx="8229600" cy="4095520"/>
          </a:xfrm>
        </p:spPr>
        <p:txBody>
          <a:bodyPr>
            <a:normAutofit/>
          </a:bodyPr>
          <a:lstStyle/>
          <a:p>
            <a:r>
              <a:rPr lang="en-US" sz="2400" b="1" dirty="0">
                <a:latin typeface="Georgia" panose="02040502050405020303" pitchFamily="18" charset="0"/>
              </a:rPr>
              <a:t>Completeness </a:t>
            </a:r>
            <a:r>
              <a:rPr lang="en-US" sz="2400" dirty="0">
                <a:latin typeface="Georgia" panose="02040502050405020303" pitchFamily="18" charset="0"/>
              </a:rPr>
              <a:t>- Transactions that occur are recorded and not understated.</a:t>
            </a:r>
          </a:p>
          <a:p>
            <a:r>
              <a:rPr lang="en-US" sz="2400" b="1" dirty="0">
                <a:latin typeface="Georgia" panose="02040502050405020303" pitchFamily="18" charset="0"/>
              </a:rPr>
              <a:t>Accuracy </a:t>
            </a:r>
            <a:r>
              <a:rPr lang="en-US" sz="2400" dirty="0">
                <a:latin typeface="Georgia" panose="02040502050405020303" pitchFamily="18" charset="0"/>
              </a:rPr>
              <a:t>- Transactions are recorded at the correct amount in the right account (and on a timely basis) at each stage of processing.</a:t>
            </a:r>
          </a:p>
          <a:p>
            <a:r>
              <a:rPr lang="en-US" sz="2400" b="1" dirty="0">
                <a:latin typeface="Georgia" panose="02040502050405020303" pitchFamily="18" charset="0"/>
              </a:rPr>
              <a:t>Validity </a:t>
            </a:r>
            <a:r>
              <a:rPr lang="en-US" sz="2400" dirty="0">
                <a:latin typeface="Georgia" panose="02040502050405020303" pitchFamily="18" charset="0"/>
              </a:rPr>
              <a:t>- Recorded transactions represent economic events that actually occurred and were executed according to prescribed procedures.</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350352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fontScale="90000"/>
          </a:bodyPr>
          <a:lstStyle/>
          <a:p>
            <a:r>
              <a:rPr lang="en-US" sz="4000" dirty="0">
                <a:latin typeface="Georgia" panose="02040502050405020303" pitchFamily="18" charset="0"/>
              </a:rPr>
              <a:t>OMB Circular A-81 </a:t>
            </a:r>
            <a:br>
              <a:rPr lang="en-US" sz="4000" dirty="0">
                <a:latin typeface="Georgia" panose="02040502050405020303" pitchFamily="18" charset="0"/>
              </a:rPr>
            </a:br>
            <a:r>
              <a:rPr lang="en-US" sz="4000" dirty="0">
                <a:latin typeface="Georgia" panose="02040502050405020303" pitchFamily="18" charset="0"/>
              </a:rPr>
              <a:t>§200.303 Internal controls.</a:t>
            </a:r>
          </a:p>
        </p:txBody>
      </p:sp>
      <p:sp>
        <p:nvSpPr>
          <p:cNvPr id="3" name="Content Placeholder 2"/>
          <p:cNvSpPr>
            <a:spLocks noGrp="1"/>
          </p:cNvSpPr>
          <p:nvPr>
            <p:ph idx="1"/>
          </p:nvPr>
        </p:nvSpPr>
        <p:spPr/>
        <p:txBody>
          <a:bodyPr>
            <a:normAutofit/>
          </a:bodyPr>
          <a:lstStyle/>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These internal controls </a:t>
            </a:r>
            <a:r>
              <a:rPr lang="en-US" sz="2800" u="sng" dirty="0">
                <a:latin typeface="Georgia" panose="02040502050405020303" pitchFamily="18" charset="0"/>
              </a:rPr>
              <a:t>should</a:t>
            </a:r>
            <a:r>
              <a:rPr lang="en-US" sz="2800" dirty="0">
                <a:latin typeface="Georgia" panose="02040502050405020303" pitchFamily="18" charset="0"/>
              </a:rPr>
              <a:t> be in compliance with guidance in ‘‘Standards for Internal Control in the Federal Government’’ issued by the Comptroller General of the United States and the ‘‘Internal Control Integrated Framework’’, issued by the Committee of Sponsoring Organizations of the Treadway Commission (COSO).</a:t>
            </a:r>
          </a:p>
        </p:txBody>
      </p:sp>
    </p:spTree>
    <p:extLst>
      <p:ext uri="{BB962C8B-B14F-4D97-AF65-F5344CB8AC3E}">
        <p14:creationId xmlns:p14="http://schemas.microsoft.com/office/powerpoint/2010/main" val="38887859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Information Security Objectives</a:t>
            </a:r>
          </a:p>
        </p:txBody>
      </p:sp>
      <p:sp>
        <p:nvSpPr>
          <p:cNvPr id="3" name="Content Placeholder 2"/>
          <p:cNvSpPr>
            <a:spLocks noGrp="1"/>
          </p:cNvSpPr>
          <p:nvPr>
            <p:ph idx="1"/>
          </p:nvPr>
        </p:nvSpPr>
        <p:spPr>
          <a:xfrm>
            <a:off x="457200" y="1600201"/>
            <a:ext cx="8229600" cy="4095520"/>
          </a:xfrm>
        </p:spPr>
        <p:txBody>
          <a:bodyPr>
            <a:normAutofit/>
          </a:bodyPr>
          <a:lstStyle/>
          <a:p>
            <a:r>
              <a:rPr lang="en-US" sz="2400" b="1" dirty="0">
                <a:latin typeface="Georgia" panose="02040502050405020303" pitchFamily="18" charset="0"/>
              </a:rPr>
              <a:t>Confidentiality</a:t>
            </a:r>
            <a:r>
              <a:rPr lang="en-US" sz="2400" dirty="0">
                <a:latin typeface="Georgia" panose="02040502050405020303" pitchFamily="18" charset="0"/>
              </a:rPr>
              <a:t> - Data, reports, and other outputs are safeguarded against unauthorized access. </a:t>
            </a:r>
          </a:p>
          <a:p>
            <a:r>
              <a:rPr lang="en-US" sz="2400" b="1" dirty="0">
                <a:latin typeface="Georgia" panose="02040502050405020303" pitchFamily="18" charset="0"/>
              </a:rPr>
              <a:t>Integrity</a:t>
            </a:r>
            <a:r>
              <a:rPr lang="en-US" sz="2400" dirty="0">
                <a:latin typeface="Georgia" panose="02040502050405020303" pitchFamily="18" charset="0"/>
              </a:rPr>
              <a:t> - Information is safeguarded against improper modification or destruction, which includes ensuring information’s nonrepudiation and authenticity.</a:t>
            </a:r>
          </a:p>
          <a:p>
            <a:r>
              <a:rPr lang="en-US" sz="2400" b="1" dirty="0">
                <a:latin typeface="Georgia" panose="02040502050405020303" pitchFamily="18" charset="0"/>
              </a:rPr>
              <a:t>Availability</a:t>
            </a:r>
            <a:r>
              <a:rPr lang="en-US" sz="2400" dirty="0">
                <a:latin typeface="Georgia" panose="02040502050405020303" pitchFamily="18" charset="0"/>
              </a:rPr>
              <a:t> - Data, reports, and other relevant information are readily available to users when needed.</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42488996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Control Activities - Principle 12</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implement control activities through policies.</a:t>
            </a:r>
          </a:p>
          <a:p>
            <a:pPr marL="0" indent="0">
              <a:buNone/>
            </a:pPr>
            <a:endParaRPr lang="en-US" sz="2400" dirty="0">
              <a:latin typeface="Georgia" panose="02040502050405020303" pitchFamily="18" charset="0"/>
            </a:endParaRPr>
          </a:p>
          <a:p>
            <a:pPr marL="914400" lvl="1" indent="-514350">
              <a:buFont typeface="+mj-lt"/>
              <a:buAutoNum type="arabicPeriod"/>
            </a:pPr>
            <a:r>
              <a:rPr lang="en-US" sz="2400" dirty="0">
                <a:latin typeface="Georgia" panose="02040502050405020303" pitchFamily="18" charset="0"/>
              </a:rPr>
              <a:t>Documentation of Responsibilities through Policies</a:t>
            </a:r>
          </a:p>
          <a:p>
            <a:pPr marL="914400" lvl="1" indent="-514350">
              <a:buFont typeface="+mj-lt"/>
              <a:buAutoNum type="arabicPeriod"/>
            </a:pPr>
            <a:r>
              <a:rPr lang="en-US" sz="2400" dirty="0">
                <a:latin typeface="Georgia" panose="02040502050405020303" pitchFamily="18" charset="0"/>
              </a:rPr>
              <a:t>Periodic Review of Control Activities</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21789867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Information and Communication</a:t>
            </a:r>
          </a:p>
        </p:txBody>
      </p:sp>
      <p:sp>
        <p:nvSpPr>
          <p:cNvPr id="6" name="TextBox 5"/>
          <p:cNvSpPr txBox="1"/>
          <p:nvPr/>
        </p:nvSpPr>
        <p:spPr>
          <a:xfrm>
            <a:off x="657922" y="1233888"/>
            <a:ext cx="8028878" cy="923330"/>
          </a:xfrm>
          <a:prstGeom prst="rect">
            <a:avLst/>
          </a:prstGeom>
          <a:noFill/>
        </p:spPr>
        <p:txBody>
          <a:bodyPr wrap="square" rtlCol="0">
            <a:spAutoFit/>
          </a:bodyPr>
          <a:lstStyle/>
          <a:p>
            <a:r>
              <a:rPr lang="en-US" dirty="0"/>
              <a:t>Effective information and communication are vital for an entity to achieve its objectives. Entity management needs access to relevant and reliable communication related to internal as well as external events.</a:t>
            </a:r>
          </a:p>
        </p:txBody>
      </p:sp>
      <p:sp>
        <p:nvSpPr>
          <p:cNvPr id="7" name="Rectangle 6"/>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2286000"/>
            <a:ext cx="4521855" cy="3200400"/>
          </a:xfrm>
        </p:spPr>
      </p:pic>
    </p:spTree>
    <p:extLst>
      <p:ext uri="{BB962C8B-B14F-4D97-AF65-F5344CB8AC3E}">
        <p14:creationId xmlns:p14="http://schemas.microsoft.com/office/powerpoint/2010/main" val="1940074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397"/>
            <a:ext cx="8229600" cy="1143000"/>
          </a:xfrm>
        </p:spPr>
        <p:txBody>
          <a:bodyPr>
            <a:normAutofit fontScale="90000"/>
          </a:bodyPr>
          <a:lstStyle/>
          <a:p>
            <a:r>
              <a:rPr lang="en-US" sz="4000" dirty="0">
                <a:latin typeface="Georgia" panose="02040502050405020303" pitchFamily="18" charset="0"/>
              </a:rPr>
              <a:t>Information &amp; Communication - Principle 13</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use quality information to achieve the entity’s objectives.</a:t>
            </a:r>
          </a:p>
          <a:p>
            <a:pPr marL="0" indent="0">
              <a:buNone/>
            </a:pPr>
            <a:endParaRPr lang="en-US" sz="2400" dirty="0">
              <a:latin typeface="Georgia" panose="02040502050405020303" pitchFamily="18" charset="0"/>
            </a:endParaRPr>
          </a:p>
          <a:p>
            <a:pPr marL="914400" lvl="1" indent="-514350">
              <a:lnSpc>
                <a:spcPct val="90000"/>
              </a:lnSpc>
              <a:buFont typeface="+mj-lt"/>
              <a:buAutoNum type="arabicPeriod"/>
            </a:pPr>
            <a:r>
              <a:rPr lang="en-US" sz="2400" dirty="0">
                <a:latin typeface="Georgia" panose="02040502050405020303" pitchFamily="18" charset="0"/>
              </a:rPr>
              <a:t>Identification of Information Requirements</a:t>
            </a:r>
          </a:p>
          <a:p>
            <a:pPr marL="914400" lvl="1" indent="-514350">
              <a:lnSpc>
                <a:spcPct val="90000"/>
              </a:lnSpc>
              <a:buFont typeface="+mj-lt"/>
              <a:buAutoNum type="arabicPeriod"/>
            </a:pPr>
            <a:r>
              <a:rPr lang="en-US" sz="2400" dirty="0">
                <a:latin typeface="Georgia" panose="02040502050405020303" pitchFamily="18" charset="0"/>
              </a:rPr>
              <a:t>Relevant Data from Reliable Sources</a:t>
            </a:r>
          </a:p>
          <a:p>
            <a:pPr marL="914400" lvl="1" indent="-514350">
              <a:lnSpc>
                <a:spcPct val="90000"/>
              </a:lnSpc>
              <a:buFont typeface="+mj-lt"/>
              <a:buAutoNum type="arabicPeriod"/>
            </a:pPr>
            <a:r>
              <a:rPr lang="en-US" sz="2400" dirty="0">
                <a:latin typeface="Georgia" panose="02040502050405020303" pitchFamily="18" charset="0"/>
              </a:rPr>
              <a:t>Data Processed into Quality Information</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24742361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773716"/>
            <a:ext cx="7772400" cy="2721166"/>
          </a:xfrm>
        </p:spPr>
        <p:txBody>
          <a:bodyPr anchor="ctr">
            <a:noAutofit/>
          </a:bodyPr>
          <a:lstStyle/>
          <a:p>
            <a:endParaRPr lang="en-US" sz="3200" dirty="0">
              <a:solidFill>
                <a:schemeClr val="tx1"/>
              </a:solidFill>
              <a:latin typeface="Georgia" panose="02040502050405020303" pitchFamily="18" charset="0"/>
            </a:endParaRPr>
          </a:p>
          <a:p>
            <a:pPr algn="ctr"/>
            <a:r>
              <a:rPr lang="en-US" sz="9600" dirty="0">
                <a:solidFill>
                  <a:schemeClr val="tx1"/>
                </a:solidFill>
                <a:latin typeface="Georgia" panose="02040502050405020303" pitchFamily="18" charset="0"/>
              </a:rPr>
              <a:t>Banner</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3368696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25"/>
            <a:ext cx="8229600" cy="1143000"/>
          </a:xfrm>
        </p:spPr>
        <p:txBody>
          <a:bodyPr>
            <a:normAutofit/>
          </a:bodyPr>
          <a:lstStyle/>
          <a:p>
            <a:r>
              <a:rPr lang="en-US" sz="4000" dirty="0">
                <a:latin typeface="Georgia" panose="02040502050405020303" pitchFamily="18" charset="0"/>
              </a:rPr>
              <a:t>Other Examples of Sources of Data</a:t>
            </a:r>
          </a:p>
        </p:txBody>
      </p:sp>
      <p:sp>
        <p:nvSpPr>
          <p:cNvPr id="3" name="Content Placeholder 2"/>
          <p:cNvSpPr>
            <a:spLocks noGrp="1"/>
          </p:cNvSpPr>
          <p:nvPr>
            <p:ph idx="1"/>
          </p:nvPr>
        </p:nvSpPr>
        <p:spPr>
          <a:xfrm>
            <a:off x="457200" y="1600201"/>
            <a:ext cx="8229600" cy="4095520"/>
          </a:xfrm>
        </p:spPr>
        <p:txBody>
          <a:bodyPr>
            <a:normAutofit/>
          </a:bodyPr>
          <a:lstStyle/>
          <a:p>
            <a:r>
              <a:rPr lang="en-US" sz="2800" dirty="0">
                <a:latin typeface="Georgia" panose="02040502050405020303" pitchFamily="18" charset="0"/>
              </a:rPr>
              <a:t>Office of Planning &amp; Analysis</a:t>
            </a:r>
          </a:p>
          <a:p>
            <a:r>
              <a:rPr lang="en-US" sz="2800" dirty="0">
                <a:latin typeface="Georgia" panose="02040502050405020303" pitchFamily="18" charset="0"/>
              </a:rPr>
              <a:t>Web time entry system</a:t>
            </a:r>
          </a:p>
          <a:p>
            <a:r>
              <a:rPr lang="en-US" sz="2800" dirty="0">
                <a:latin typeface="Georgia" panose="02040502050405020303" pitchFamily="18" charset="0"/>
              </a:rPr>
              <a:t>OSP effort reporting system</a:t>
            </a:r>
          </a:p>
          <a:p>
            <a:r>
              <a:rPr lang="en-US" sz="2800" dirty="0">
                <a:latin typeface="Georgia" panose="02040502050405020303" pitchFamily="18" charset="0"/>
              </a:rPr>
              <a:t>Office of Commissioner of Higher Education (OCHE) Data and Reports</a:t>
            </a:r>
          </a:p>
          <a:p>
            <a:endParaRPr lang="en-US" sz="2800" dirty="0">
              <a:latin typeface="Georgia" panose="02040502050405020303" pitchFamily="18"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3087696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397"/>
            <a:ext cx="8229600" cy="1143000"/>
          </a:xfrm>
        </p:spPr>
        <p:txBody>
          <a:bodyPr>
            <a:normAutofit fontScale="90000"/>
          </a:bodyPr>
          <a:lstStyle/>
          <a:p>
            <a:r>
              <a:rPr lang="en-US" sz="4000" dirty="0">
                <a:latin typeface="Georgia" panose="02040502050405020303" pitchFamily="18" charset="0"/>
              </a:rPr>
              <a:t>Information &amp; Communication - Principle 14</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internally communicate the necessary quality information to achieve the entity’s objectives.</a:t>
            </a:r>
          </a:p>
          <a:p>
            <a:pPr marL="0" indent="0">
              <a:buNone/>
            </a:pPr>
            <a:endParaRPr lang="en-US" sz="2400" dirty="0">
              <a:latin typeface="Georgia" panose="02040502050405020303" pitchFamily="18" charset="0"/>
            </a:endParaRPr>
          </a:p>
          <a:p>
            <a:pPr marL="914400" lvl="1" indent="-514350">
              <a:lnSpc>
                <a:spcPct val="90000"/>
              </a:lnSpc>
              <a:buFont typeface="+mj-lt"/>
              <a:buAutoNum type="arabicPeriod"/>
            </a:pPr>
            <a:r>
              <a:rPr lang="en-US" sz="2400" dirty="0">
                <a:latin typeface="Georgia" panose="02040502050405020303" pitchFamily="18" charset="0"/>
              </a:rPr>
              <a:t>Communication throughout the Entity</a:t>
            </a:r>
          </a:p>
          <a:p>
            <a:pPr marL="914400" lvl="1" indent="-514350">
              <a:lnSpc>
                <a:spcPct val="90000"/>
              </a:lnSpc>
              <a:buFont typeface="+mj-lt"/>
              <a:buAutoNum type="arabicPeriod"/>
            </a:pPr>
            <a:r>
              <a:rPr lang="en-US" sz="2400" dirty="0">
                <a:latin typeface="Georgia" panose="02040502050405020303" pitchFamily="18" charset="0"/>
              </a:rPr>
              <a:t>Appropriate Methods of Communication</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22293852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911" y="1773716"/>
            <a:ext cx="8053330" cy="2721166"/>
          </a:xfrm>
        </p:spPr>
        <p:txBody>
          <a:bodyPr anchor="ctr">
            <a:noAutofit/>
          </a:bodyPr>
          <a:lstStyle/>
          <a:p>
            <a:endParaRPr lang="en-US" sz="3200" dirty="0">
              <a:solidFill>
                <a:schemeClr val="tx1"/>
              </a:solidFill>
              <a:latin typeface="Georgia" panose="02040502050405020303" pitchFamily="18" charset="0"/>
            </a:endParaRPr>
          </a:p>
          <a:p>
            <a:r>
              <a:rPr lang="en-US" sz="3200" dirty="0">
                <a:solidFill>
                  <a:schemeClr val="tx1"/>
                </a:solidFill>
                <a:latin typeface="Georgia" panose="02040502050405020303" pitchFamily="18" charset="0"/>
              </a:rPr>
              <a:t>How effectively are changes that affect your job communicated?</a:t>
            </a:r>
          </a:p>
          <a:p>
            <a:endParaRPr lang="en-US" sz="3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4915949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991"/>
            <a:ext cx="8229600" cy="1143000"/>
          </a:xfrm>
        </p:spPr>
        <p:txBody>
          <a:bodyPr>
            <a:noAutofit/>
          </a:bodyPr>
          <a:lstStyle/>
          <a:p>
            <a:r>
              <a:rPr lang="en-US" sz="3600" dirty="0">
                <a:latin typeface="Georgia" panose="02040502050405020303" pitchFamily="18" charset="0"/>
              </a:rPr>
              <a:t>Appropriate methods of communication</a:t>
            </a:r>
          </a:p>
        </p:txBody>
      </p:sp>
      <p:sp>
        <p:nvSpPr>
          <p:cNvPr id="3" name="Content Placeholder 2"/>
          <p:cNvSpPr>
            <a:spLocks noGrp="1"/>
          </p:cNvSpPr>
          <p:nvPr>
            <p:ph idx="1"/>
          </p:nvPr>
        </p:nvSpPr>
        <p:spPr/>
        <p:txBody>
          <a:bodyPr/>
          <a:lstStyle/>
          <a:p>
            <a:r>
              <a:rPr lang="en-US" dirty="0">
                <a:latin typeface="Georgia" panose="02040502050405020303" pitchFamily="18" charset="0"/>
              </a:rPr>
              <a:t>Written </a:t>
            </a:r>
          </a:p>
          <a:p>
            <a:pPr lvl="1"/>
            <a:r>
              <a:rPr lang="en-US" dirty="0">
                <a:latin typeface="Georgia" panose="02040502050405020303" pitchFamily="18" charset="0"/>
              </a:rPr>
              <a:t>Formal document</a:t>
            </a:r>
          </a:p>
          <a:p>
            <a:pPr lvl="1"/>
            <a:r>
              <a:rPr lang="en-US" dirty="0">
                <a:latin typeface="Georgia" panose="02040502050405020303" pitchFamily="18" charset="0"/>
              </a:rPr>
              <a:t>Email (Use the newspaper test)</a:t>
            </a:r>
          </a:p>
          <a:p>
            <a:r>
              <a:rPr lang="en-US" dirty="0">
                <a:latin typeface="Georgia" panose="02040502050405020303" pitchFamily="18" charset="0"/>
              </a:rPr>
              <a:t>Phone</a:t>
            </a:r>
          </a:p>
          <a:p>
            <a:r>
              <a:rPr lang="en-US" dirty="0">
                <a:latin typeface="Georgia" panose="02040502050405020303" pitchFamily="18" charset="0"/>
              </a:rPr>
              <a:t>Face-to-face</a:t>
            </a:r>
          </a:p>
          <a:p>
            <a:endParaRPr lang="en-US" dirty="0"/>
          </a:p>
        </p:txBody>
      </p:sp>
    </p:spTree>
    <p:extLst>
      <p:ext uri="{BB962C8B-B14F-4D97-AF65-F5344CB8AC3E}">
        <p14:creationId xmlns:p14="http://schemas.microsoft.com/office/powerpoint/2010/main" val="17180249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 y="1064934"/>
            <a:ext cx="8447892" cy="4114800"/>
          </a:xfrm>
        </p:spPr>
      </p:pic>
    </p:spTree>
    <p:extLst>
      <p:ext uri="{BB962C8B-B14F-4D97-AF65-F5344CB8AC3E}">
        <p14:creationId xmlns:p14="http://schemas.microsoft.com/office/powerpoint/2010/main" val="41565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dirty="0">
                <a:latin typeface="Georgia" panose="02040502050405020303" pitchFamily="18" charset="0"/>
              </a:rPr>
              <a:t>COSO </a:t>
            </a:r>
            <a:r>
              <a:rPr lang="en-US" sz="3600" i="1" dirty="0">
                <a:latin typeface="Georgia" panose="02040502050405020303" pitchFamily="18" charset="0"/>
              </a:rPr>
              <a:t>Internal Control–Integrated Framework</a:t>
            </a:r>
          </a:p>
        </p:txBody>
      </p:sp>
      <p:sp>
        <p:nvSpPr>
          <p:cNvPr id="3" name="Content Placeholder 2"/>
          <p:cNvSpPr>
            <a:spLocks noGrp="1"/>
          </p:cNvSpPr>
          <p:nvPr>
            <p:ph idx="1"/>
          </p:nvPr>
        </p:nvSpPr>
        <p:spPr/>
        <p:txBody>
          <a:bodyPr>
            <a:normAutofit lnSpcReduction="10000"/>
          </a:bodyPr>
          <a:lstStyle/>
          <a:p>
            <a:r>
              <a:rPr lang="en-US" dirty="0">
                <a:latin typeface="Georgia" panose="02040502050405020303" pitchFamily="18" charset="0"/>
              </a:rPr>
              <a:t>COSO (Committee of Sponsoring Organizations) of the Treadway Commission</a:t>
            </a:r>
          </a:p>
          <a:p>
            <a:pPr lvl="1"/>
            <a:r>
              <a:rPr lang="en-US" dirty="0">
                <a:latin typeface="Georgia" panose="02040502050405020303" pitchFamily="18" charset="0"/>
              </a:rPr>
              <a:t>American Accounting Association (AAA)</a:t>
            </a:r>
          </a:p>
          <a:p>
            <a:pPr lvl="1"/>
            <a:r>
              <a:rPr lang="en-US" dirty="0">
                <a:latin typeface="Georgia" panose="02040502050405020303" pitchFamily="18" charset="0"/>
              </a:rPr>
              <a:t>American Institute of Certified Public Accountants (AICPA)</a:t>
            </a:r>
          </a:p>
          <a:p>
            <a:pPr lvl="1"/>
            <a:r>
              <a:rPr lang="en-US" dirty="0">
                <a:latin typeface="Georgia" panose="02040502050405020303" pitchFamily="18" charset="0"/>
              </a:rPr>
              <a:t>Financial Executives International (FEI)</a:t>
            </a:r>
          </a:p>
          <a:p>
            <a:pPr lvl="1"/>
            <a:r>
              <a:rPr lang="en-US" dirty="0">
                <a:latin typeface="Georgia" panose="02040502050405020303" pitchFamily="18" charset="0"/>
              </a:rPr>
              <a:t>Institute of Management Accountants (IMA)</a:t>
            </a:r>
          </a:p>
          <a:p>
            <a:pPr lvl="1"/>
            <a:r>
              <a:rPr lang="en-US" dirty="0">
                <a:latin typeface="Georgia" panose="02040502050405020303" pitchFamily="18" charset="0"/>
              </a:rPr>
              <a:t>The Institute of Internal Auditors (IIA)</a:t>
            </a:r>
          </a:p>
        </p:txBody>
      </p:sp>
    </p:spTree>
    <p:extLst>
      <p:ext uri="{BB962C8B-B14F-4D97-AF65-F5344CB8AC3E}">
        <p14:creationId xmlns:p14="http://schemas.microsoft.com/office/powerpoint/2010/main" val="27933746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latin typeface="Georgia" panose="02040502050405020303" pitchFamily="18" charset="0"/>
              </a:rPr>
              <a:t>Reporting Suspected Legal, Regulatory and Policy Violations </a:t>
            </a:r>
          </a:p>
        </p:txBody>
      </p:sp>
      <p:sp>
        <p:nvSpPr>
          <p:cNvPr id="3" name="Content Placeholder 2"/>
          <p:cNvSpPr>
            <a:spLocks noGrp="1"/>
          </p:cNvSpPr>
          <p:nvPr>
            <p:ph idx="1"/>
          </p:nvPr>
        </p:nvSpPr>
        <p:spPr/>
        <p:txBody>
          <a:bodyPr>
            <a:normAutofit fontScale="92500"/>
          </a:bodyPr>
          <a:lstStyle/>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Montana State University encourages all faculty, staff, students, and volunteers, acting in good faith, to report suspected legal, regulatory or policy violations. </a:t>
            </a:r>
            <a:r>
              <a:rPr lang="en-US" sz="2800" u="sng" dirty="0">
                <a:latin typeface="Georgia" panose="02040502050405020303" pitchFamily="18" charset="0"/>
              </a:rPr>
              <a:t>The university is committed to protecting individuals from retaliation for making a good faith report.</a:t>
            </a:r>
          </a:p>
          <a:p>
            <a:pPr marL="0" indent="0">
              <a:buNone/>
            </a:pPr>
            <a:endParaRPr lang="en-US" sz="2800" dirty="0">
              <a:latin typeface="Georgia" panose="02040502050405020303" pitchFamily="18" charset="0"/>
            </a:endParaRPr>
          </a:p>
          <a:p>
            <a:pPr marL="0" indent="0">
              <a:buNone/>
            </a:pPr>
            <a:endParaRPr lang="en-US" sz="2800" dirty="0">
              <a:latin typeface="Georgia" panose="02040502050405020303" pitchFamily="18" charset="0"/>
            </a:endParaRPr>
          </a:p>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hlinkClick r:id="rId2"/>
              </a:rPr>
              <a:t>http://www.montana.edu/policy/reporting-violations/</a:t>
            </a:r>
            <a:r>
              <a:rPr lang="en-US" sz="2800" dirty="0">
                <a:latin typeface="Georgia" panose="02040502050405020303" pitchFamily="18" charset="0"/>
              </a:rPr>
              <a:t> </a:t>
            </a:r>
          </a:p>
        </p:txBody>
      </p:sp>
    </p:spTree>
    <p:extLst>
      <p:ext uri="{BB962C8B-B14F-4D97-AF65-F5344CB8AC3E}">
        <p14:creationId xmlns:p14="http://schemas.microsoft.com/office/powerpoint/2010/main" val="6903893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907"/>
            <a:ext cx="8229600" cy="1143000"/>
          </a:xfrm>
        </p:spPr>
        <p:txBody>
          <a:bodyPr>
            <a:normAutofit fontScale="90000"/>
          </a:bodyPr>
          <a:lstStyle/>
          <a:p>
            <a:r>
              <a:rPr lang="en-US" sz="4000" dirty="0">
                <a:latin typeface="Georgia" panose="02040502050405020303" pitchFamily="18" charset="0"/>
              </a:rPr>
              <a:t>Information &amp; Communication - Principle 15</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externally communicate the necessary quality information to achieve the entity’s objectives.</a:t>
            </a:r>
          </a:p>
          <a:p>
            <a:pPr marL="0" indent="0">
              <a:buNone/>
            </a:pPr>
            <a:endParaRPr lang="en-US" sz="2400" dirty="0">
              <a:latin typeface="Georgia" panose="02040502050405020303" pitchFamily="18" charset="0"/>
            </a:endParaRPr>
          </a:p>
          <a:p>
            <a:pPr marL="914400" lvl="1" indent="-514350">
              <a:lnSpc>
                <a:spcPct val="90000"/>
              </a:lnSpc>
              <a:buFont typeface="+mj-lt"/>
              <a:buAutoNum type="arabicPeriod"/>
            </a:pPr>
            <a:r>
              <a:rPr lang="en-US" sz="2400" dirty="0">
                <a:latin typeface="Georgia" panose="02040502050405020303" pitchFamily="18" charset="0"/>
              </a:rPr>
              <a:t>Communication with External Parties</a:t>
            </a:r>
          </a:p>
          <a:p>
            <a:pPr marL="914400" lvl="1" indent="-514350">
              <a:lnSpc>
                <a:spcPct val="90000"/>
              </a:lnSpc>
              <a:buFont typeface="+mj-lt"/>
              <a:buAutoNum type="arabicPeriod"/>
            </a:pPr>
            <a:r>
              <a:rPr lang="en-US" sz="2400" dirty="0">
                <a:latin typeface="Georgia" panose="02040502050405020303" pitchFamily="18" charset="0"/>
              </a:rPr>
              <a:t>Appropriate Methods of Communication</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3492610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449"/>
            <a:ext cx="8229600" cy="1143000"/>
          </a:xfrm>
        </p:spPr>
        <p:txBody>
          <a:bodyPr>
            <a:noAutofit/>
          </a:bodyPr>
          <a:lstStyle/>
          <a:p>
            <a:r>
              <a:rPr lang="en-US" sz="3600" dirty="0">
                <a:latin typeface="Georgia" panose="02040502050405020303" pitchFamily="18" charset="0"/>
              </a:rPr>
              <a:t>Examples of Recipients of External Communications</a:t>
            </a:r>
          </a:p>
        </p:txBody>
      </p:sp>
      <p:sp>
        <p:nvSpPr>
          <p:cNvPr id="3" name="Content Placeholder 2"/>
          <p:cNvSpPr>
            <a:spLocks noGrp="1"/>
          </p:cNvSpPr>
          <p:nvPr>
            <p:ph idx="1"/>
          </p:nvPr>
        </p:nvSpPr>
        <p:spPr>
          <a:xfrm>
            <a:off x="457200" y="1600201"/>
            <a:ext cx="8229600" cy="4095520"/>
          </a:xfrm>
        </p:spPr>
        <p:txBody>
          <a:bodyPr>
            <a:normAutofit/>
          </a:bodyPr>
          <a:lstStyle/>
          <a:p>
            <a:r>
              <a:rPr lang="en-US" sz="2800" dirty="0">
                <a:latin typeface="Georgia" panose="02040502050405020303" pitchFamily="18" charset="0"/>
              </a:rPr>
              <a:t>State agencies</a:t>
            </a:r>
          </a:p>
          <a:p>
            <a:pPr lvl="1"/>
            <a:r>
              <a:rPr lang="en-US" sz="2400" dirty="0">
                <a:latin typeface="Georgia" panose="02040502050405020303" pitchFamily="18" charset="0"/>
              </a:rPr>
              <a:t>Legislative Audit Division (LAD)</a:t>
            </a:r>
          </a:p>
          <a:p>
            <a:r>
              <a:rPr lang="en-US" sz="2800" dirty="0">
                <a:latin typeface="Georgia" panose="02040502050405020303" pitchFamily="18" charset="0"/>
              </a:rPr>
              <a:t>Federal agencies</a:t>
            </a:r>
          </a:p>
          <a:p>
            <a:r>
              <a:rPr lang="en-US" sz="2800" dirty="0">
                <a:latin typeface="Georgia" panose="02040502050405020303" pitchFamily="18" charset="0"/>
              </a:rPr>
              <a:t>The Integrated Postsecondary Education Data System (IPEDS)</a:t>
            </a:r>
          </a:p>
          <a:p>
            <a:endParaRPr lang="en-US" sz="2800" dirty="0">
              <a:latin typeface="Georgia" panose="02040502050405020303" pitchFamily="18"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2078244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Georgia" panose="02040502050405020303" pitchFamily="18" charset="0"/>
              </a:rPr>
              <a:t>Monitoring</a:t>
            </a:r>
          </a:p>
        </p:txBody>
      </p:sp>
      <p:sp>
        <p:nvSpPr>
          <p:cNvPr id="6" name="TextBox 5"/>
          <p:cNvSpPr txBox="1"/>
          <p:nvPr/>
        </p:nvSpPr>
        <p:spPr>
          <a:xfrm>
            <a:off x="657922" y="1233888"/>
            <a:ext cx="8028878" cy="923330"/>
          </a:xfrm>
          <a:prstGeom prst="rect">
            <a:avLst/>
          </a:prstGeom>
          <a:noFill/>
        </p:spPr>
        <p:txBody>
          <a:bodyPr wrap="square" rtlCol="0">
            <a:spAutoFit/>
          </a:bodyPr>
          <a:lstStyle/>
          <a:p>
            <a:r>
              <a:rPr lang="en-US" dirty="0"/>
              <a:t>Internal control monitoring assesses the quality of performance over time and promptly resolves the findings of audits and other reviews. Corrective actions are a necessary complement to control activities in order to achieve objectives.</a:t>
            </a:r>
          </a:p>
        </p:txBody>
      </p:sp>
      <p:sp>
        <p:nvSpPr>
          <p:cNvPr id="7" name="Rectangle 6"/>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3120" y="2286000"/>
            <a:ext cx="4484638" cy="3200400"/>
          </a:xfrm>
        </p:spPr>
      </p:pic>
    </p:spTree>
    <p:extLst>
      <p:ext uri="{BB962C8B-B14F-4D97-AF65-F5344CB8AC3E}">
        <p14:creationId xmlns:p14="http://schemas.microsoft.com/office/powerpoint/2010/main" val="37816701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25"/>
            <a:ext cx="8229600" cy="1143000"/>
          </a:xfrm>
        </p:spPr>
        <p:txBody>
          <a:bodyPr>
            <a:normAutofit/>
          </a:bodyPr>
          <a:lstStyle/>
          <a:p>
            <a:r>
              <a:rPr lang="en-US" sz="4000" dirty="0">
                <a:latin typeface="Georgia" panose="02040502050405020303" pitchFamily="18" charset="0"/>
              </a:rPr>
              <a:t>Monitoring - Principle 16</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establish and operate monitoring activities to monitor the internal control system and evaluate the results.</a:t>
            </a:r>
          </a:p>
          <a:p>
            <a:pPr marL="0" indent="0">
              <a:buNone/>
            </a:pPr>
            <a:endParaRPr lang="en-US" sz="2400" dirty="0">
              <a:latin typeface="Georgia" panose="02040502050405020303" pitchFamily="18" charset="0"/>
            </a:endParaRPr>
          </a:p>
          <a:p>
            <a:pPr marL="914400" lvl="1" indent="-514350">
              <a:lnSpc>
                <a:spcPct val="90000"/>
              </a:lnSpc>
              <a:buFont typeface="+mj-lt"/>
              <a:buAutoNum type="arabicPeriod"/>
            </a:pPr>
            <a:r>
              <a:rPr lang="en-US" sz="2400" dirty="0">
                <a:latin typeface="Georgia" panose="02040502050405020303" pitchFamily="18" charset="0"/>
              </a:rPr>
              <a:t>Establishment of a Baseline</a:t>
            </a:r>
          </a:p>
          <a:p>
            <a:pPr marL="914400" lvl="1" indent="-514350">
              <a:lnSpc>
                <a:spcPct val="90000"/>
              </a:lnSpc>
              <a:buFont typeface="+mj-lt"/>
              <a:buAutoNum type="arabicPeriod"/>
            </a:pPr>
            <a:r>
              <a:rPr lang="en-US" sz="2400" dirty="0">
                <a:latin typeface="Georgia" panose="02040502050405020303" pitchFamily="18" charset="0"/>
              </a:rPr>
              <a:t>Internal Control System Monitoring</a:t>
            </a:r>
          </a:p>
          <a:p>
            <a:pPr marL="914400" lvl="1" indent="-514350">
              <a:lnSpc>
                <a:spcPct val="90000"/>
              </a:lnSpc>
              <a:buFont typeface="+mj-lt"/>
              <a:buAutoNum type="arabicPeriod"/>
            </a:pPr>
            <a:r>
              <a:rPr lang="en-US" sz="2400" dirty="0">
                <a:latin typeface="Georgia" panose="02040502050405020303" pitchFamily="18" charset="0"/>
              </a:rPr>
              <a:t>Evaluation of Results</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17303496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Georgia" panose="02040502050405020303" pitchFamily="18" charset="0"/>
              </a:rPr>
              <a:t>Internal Control System Monitoring</a:t>
            </a:r>
          </a:p>
        </p:txBody>
      </p:sp>
      <p:sp>
        <p:nvSpPr>
          <p:cNvPr id="3" name="Content Placeholder 2"/>
          <p:cNvSpPr>
            <a:spLocks noGrp="1"/>
          </p:cNvSpPr>
          <p:nvPr>
            <p:ph idx="1"/>
          </p:nvPr>
        </p:nvSpPr>
        <p:spPr/>
        <p:txBody>
          <a:bodyPr>
            <a:normAutofit/>
          </a:bodyPr>
          <a:lstStyle/>
          <a:p>
            <a:r>
              <a:rPr lang="en-US" sz="2800" b="1" dirty="0">
                <a:latin typeface="Georgia" panose="02040502050405020303" pitchFamily="18" charset="0"/>
              </a:rPr>
              <a:t>Ongoing monitoring – </a:t>
            </a:r>
            <a:r>
              <a:rPr lang="en-US" sz="2800" dirty="0">
                <a:latin typeface="Georgia" panose="02040502050405020303" pitchFamily="18" charset="0"/>
              </a:rPr>
              <a:t>regular management and supervisory activities, comparisons, reconciliations, and other routine actions</a:t>
            </a:r>
          </a:p>
          <a:p>
            <a:r>
              <a:rPr lang="en-US" sz="2800" b="1" dirty="0">
                <a:latin typeface="Georgia" panose="02040502050405020303" pitchFamily="18" charset="0"/>
              </a:rPr>
              <a:t>Separate evaluations – </a:t>
            </a:r>
            <a:r>
              <a:rPr lang="en-US" sz="2800" dirty="0">
                <a:latin typeface="Georgia" panose="02040502050405020303" pitchFamily="18" charset="0"/>
              </a:rPr>
              <a:t>can be conducted by management or others such as internal auditors or management consultants</a:t>
            </a:r>
          </a:p>
        </p:txBody>
      </p:sp>
    </p:spTree>
    <p:extLst>
      <p:ext uri="{BB962C8B-B14F-4D97-AF65-F5344CB8AC3E}">
        <p14:creationId xmlns:p14="http://schemas.microsoft.com/office/powerpoint/2010/main" val="31263125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fontScale="90000"/>
          </a:bodyPr>
          <a:lstStyle/>
          <a:p>
            <a:r>
              <a:rPr lang="en-US" sz="4000" dirty="0">
                <a:latin typeface="Georgia" panose="02040502050405020303" pitchFamily="18" charset="0"/>
              </a:rPr>
              <a:t>OMB Circular A-81 </a:t>
            </a:r>
            <a:br>
              <a:rPr lang="en-US" sz="4000" dirty="0">
                <a:latin typeface="Georgia" panose="02040502050405020303" pitchFamily="18" charset="0"/>
              </a:rPr>
            </a:br>
            <a:r>
              <a:rPr lang="en-US" sz="4000" dirty="0">
                <a:latin typeface="Georgia" panose="02040502050405020303" pitchFamily="18" charset="0"/>
              </a:rPr>
              <a:t>§200.303 Internal controls.</a:t>
            </a:r>
          </a:p>
        </p:txBody>
      </p:sp>
      <p:sp>
        <p:nvSpPr>
          <p:cNvPr id="3" name="Content Placeholder 2"/>
          <p:cNvSpPr>
            <a:spLocks noGrp="1"/>
          </p:cNvSpPr>
          <p:nvPr>
            <p:ph idx="1"/>
          </p:nvPr>
        </p:nvSpPr>
        <p:spPr/>
        <p:txBody>
          <a:bodyPr>
            <a:normAutofit/>
          </a:bodyPr>
          <a:lstStyle/>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	(c) Evaluate and monitor the non-Federal entity’s compliance with statute, regulations and the terms and conditions of Federal awards.</a:t>
            </a:r>
          </a:p>
        </p:txBody>
      </p:sp>
    </p:spTree>
    <p:extLst>
      <p:ext uri="{BB962C8B-B14F-4D97-AF65-F5344CB8AC3E}">
        <p14:creationId xmlns:p14="http://schemas.microsoft.com/office/powerpoint/2010/main" val="30741908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25"/>
            <a:ext cx="8229600" cy="1143000"/>
          </a:xfrm>
        </p:spPr>
        <p:txBody>
          <a:bodyPr>
            <a:normAutofit/>
          </a:bodyPr>
          <a:lstStyle/>
          <a:p>
            <a:r>
              <a:rPr lang="en-US" sz="4000" dirty="0">
                <a:latin typeface="Georgia" panose="02040502050405020303" pitchFamily="18" charset="0"/>
              </a:rPr>
              <a:t>Monitoring - Principle 17</a:t>
            </a:r>
          </a:p>
        </p:txBody>
      </p:sp>
      <p:sp>
        <p:nvSpPr>
          <p:cNvPr id="3" name="Content Placeholder 2"/>
          <p:cNvSpPr>
            <a:spLocks noGrp="1"/>
          </p:cNvSpPr>
          <p:nvPr>
            <p:ph idx="1"/>
          </p:nvPr>
        </p:nvSpPr>
        <p:spPr>
          <a:xfrm>
            <a:off x="457200" y="1600201"/>
            <a:ext cx="8229600" cy="4095520"/>
          </a:xfrm>
        </p:spPr>
        <p:txBody>
          <a:bodyPr>
            <a:normAutofit/>
          </a:bodyPr>
          <a:lstStyle/>
          <a:p>
            <a:pPr marL="0" indent="0">
              <a:buNone/>
            </a:pPr>
            <a:r>
              <a:rPr lang="en-US" sz="2800" dirty="0">
                <a:latin typeface="Georgia" panose="02040502050405020303" pitchFamily="18" charset="0"/>
              </a:rPr>
              <a:t>Management should remediate identified internal control deficiencies on a timely basis.</a:t>
            </a:r>
          </a:p>
          <a:p>
            <a:pPr marL="0" indent="0">
              <a:buNone/>
            </a:pPr>
            <a:endParaRPr lang="en-US" sz="2400" dirty="0">
              <a:latin typeface="Georgia" panose="02040502050405020303" pitchFamily="18" charset="0"/>
            </a:endParaRPr>
          </a:p>
          <a:p>
            <a:pPr marL="914400" lvl="1" indent="-514350">
              <a:lnSpc>
                <a:spcPct val="90000"/>
              </a:lnSpc>
              <a:buFont typeface="+mj-lt"/>
              <a:buAutoNum type="arabicPeriod"/>
            </a:pPr>
            <a:r>
              <a:rPr lang="en-US" sz="2400" dirty="0">
                <a:latin typeface="Georgia" panose="02040502050405020303" pitchFamily="18" charset="0"/>
              </a:rPr>
              <a:t>Reporting of Issues</a:t>
            </a:r>
          </a:p>
          <a:p>
            <a:pPr marL="914400" lvl="1" indent="-514350">
              <a:lnSpc>
                <a:spcPct val="90000"/>
              </a:lnSpc>
              <a:buFont typeface="+mj-lt"/>
              <a:buAutoNum type="arabicPeriod"/>
            </a:pPr>
            <a:r>
              <a:rPr lang="en-US" sz="2400" dirty="0">
                <a:latin typeface="Georgia" panose="02040502050405020303" pitchFamily="18" charset="0"/>
              </a:rPr>
              <a:t>Evaluation of Issues</a:t>
            </a:r>
          </a:p>
          <a:p>
            <a:pPr marL="914400" lvl="1" indent="-514350">
              <a:lnSpc>
                <a:spcPct val="90000"/>
              </a:lnSpc>
              <a:buFont typeface="+mj-lt"/>
              <a:buAutoNum type="arabicPeriod"/>
            </a:pPr>
            <a:r>
              <a:rPr lang="en-US" sz="2400" dirty="0">
                <a:latin typeface="Georgia" panose="02040502050405020303" pitchFamily="18" charset="0"/>
              </a:rPr>
              <a:t>Corrective Actions</a:t>
            </a:r>
          </a:p>
        </p:txBody>
      </p:sp>
      <p:sp>
        <p:nvSpPr>
          <p:cNvPr id="4" name="Rectangle 3"/>
          <p:cNvSpPr/>
          <p:nvPr/>
        </p:nvSpPr>
        <p:spPr>
          <a:xfrm>
            <a:off x="275422" y="5815330"/>
            <a:ext cx="8648241" cy="369332"/>
          </a:xfrm>
          <a:prstGeom prst="rect">
            <a:avLst/>
          </a:prstGeom>
        </p:spPr>
        <p:txBody>
          <a:bodyPr wrap="square">
            <a:spAutoFit/>
          </a:bodyPr>
          <a:lstStyle/>
          <a:p>
            <a:r>
              <a:rPr lang="en-US" dirty="0"/>
              <a:t>Source: Standards for Internal Control in the Federal Government. GAO. September 2014.</a:t>
            </a:r>
          </a:p>
        </p:txBody>
      </p:sp>
    </p:spTree>
    <p:extLst>
      <p:ext uri="{BB962C8B-B14F-4D97-AF65-F5344CB8AC3E}">
        <p14:creationId xmlns:p14="http://schemas.microsoft.com/office/powerpoint/2010/main" val="10365762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90"/>
            <a:ext cx="8229600" cy="1143000"/>
          </a:xfrm>
        </p:spPr>
        <p:txBody>
          <a:bodyPr>
            <a:normAutofit fontScale="90000"/>
          </a:bodyPr>
          <a:lstStyle/>
          <a:p>
            <a:r>
              <a:rPr lang="en-US" sz="4000" dirty="0">
                <a:latin typeface="Georgia" panose="02040502050405020303" pitchFamily="18" charset="0"/>
              </a:rPr>
              <a:t>OMB Circular A-81 </a:t>
            </a:r>
            <a:br>
              <a:rPr lang="en-US" sz="4000" dirty="0">
                <a:latin typeface="Georgia" panose="02040502050405020303" pitchFamily="18" charset="0"/>
              </a:rPr>
            </a:br>
            <a:r>
              <a:rPr lang="en-US" sz="4000" dirty="0">
                <a:latin typeface="Georgia" panose="02040502050405020303" pitchFamily="18" charset="0"/>
              </a:rPr>
              <a:t>§200.303 Internal controls.</a:t>
            </a:r>
          </a:p>
        </p:txBody>
      </p:sp>
      <p:sp>
        <p:nvSpPr>
          <p:cNvPr id="3" name="Content Placeholder 2"/>
          <p:cNvSpPr>
            <a:spLocks noGrp="1"/>
          </p:cNvSpPr>
          <p:nvPr>
            <p:ph idx="1"/>
          </p:nvPr>
        </p:nvSpPr>
        <p:spPr/>
        <p:txBody>
          <a:bodyPr>
            <a:normAutofit/>
          </a:bodyPr>
          <a:lstStyle/>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	 (d) Take prompt action when instances of noncompliance are identified including noncompliance identified in audit findings. </a:t>
            </a:r>
          </a:p>
        </p:txBody>
      </p:sp>
    </p:spTree>
    <p:extLst>
      <p:ext uri="{BB962C8B-B14F-4D97-AF65-F5344CB8AC3E}">
        <p14:creationId xmlns:p14="http://schemas.microsoft.com/office/powerpoint/2010/main" val="40069270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dirty="0">
                <a:latin typeface="Georgia" panose="02040502050405020303" pitchFamily="18" charset="0"/>
              </a:rPr>
            </a:br>
            <a:r>
              <a:rPr lang="en-US" sz="4000" dirty="0">
                <a:latin typeface="Georgia" panose="02040502050405020303" pitchFamily="18" charset="0"/>
              </a:rPr>
              <a:t>Five Components of Internal Control </a:t>
            </a:r>
            <a:br>
              <a:rPr lang="en-US" sz="4000" dirty="0">
                <a:latin typeface="Georgia" panose="02040502050405020303" pitchFamily="18" charset="0"/>
              </a:rPr>
            </a:br>
            <a:endParaRPr lang="en-US" sz="4000" dirty="0">
              <a:latin typeface="Georgia" panose="02040502050405020303"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645920"/>
            <a:ext cx="6424214" cy="4389120"/>
          </a:xfrm>
        </p:spPr>
      </p:pic>
    </p:spTree>
    <p:extLst>
      <p:ext uri="{BB962C8B-B14F-4D97-AF65-F5344CB8AC3E}">
        <p14:creationId xmlns:p14="http://schemas.microsoft.com/office/powerpoint/2010/main" val="2851658728"/>
      </p:ext>
    </p:extLst>
  </p:cSld>
  <p:clrMapOvr>
    <a:masterClrMapping/>
  </p:clrMapOvr>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2759</TotalTime>
  <Words>4321</Words>
  <Application>Microsoft Office PowerPoint</Application>
  <PresentationFormat>On-screen Show (4:3)</PresentationFormat>
  <Paragraphs>519</Paragraphs>
  <Slides>102</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102</vt:i4>
      </vt:variant>
    </vt:vector>
  </HeadingPairs>
  <TitlesOfParts>
    <vt:vector size="106" baseType="lpstr">
      <vt:lpstr>Arial</vt:lpstr>
      <vt:lpstr>Calibri</vt:lpstr>
      <vt:lpstr>Georgia</vt:lpstr>
      <vt:lpstr>1_Custom Design</vt:lpstr>
      <vt:lpstr>Internal Control in Higher Education</vt:lpstr>
      <vt:lpstr>Audit Services’ Mission</vt:lpstr>
      <vt:lpstr>Audit Services’ Responsibilities</vt:lpstr>
      <vt:lpstr>Audit Services’ Responsibilities</vt:lpstr>
      <vt:lpstr>3 Lines of Defense for Risk Management (Institute of Internal Auditors Position Paper, January 2013)</vt:lpstr>
      <vt:lpstr>Internal Control in Higher Ed Overview</vt:lpstr>
      <vt:lpstr>Office of Management and Budget (OMB) Circular A-81 §200.303 Internal controls.</vt:lpstr>
      <vt:lpstr>OMB Circular A-81  §200.303 Internal controls.</vt:lpstr>
      <vt:lpstr>COSO Internal Control–Integrated Framework</vt:lpstr>
      <vt:lpstr>The Green Book</vt:lpstr>
      <vt:lpstr>Other Internal Control Frameworks</vt:lpstr>
      <vt:lpstr>Green Book Internal Control Definition</vt:lpstr>
      <vt:lpstr>Green Book Internal Control Definition</vt:lpstr>
      <vt:lpstr>Green Book Internal Control Definition</vt:lpstr>
      <vt:lpstr>Green Book Internal Control Definition</vt:lpstr>
      <vt:lpstr>Green Book Internal Control Definition</vt:lpstr>
      <vt:lpstr>PowerPoint Presentation</vt:lpstr>
      <vt:lpstr>Green Book Internal Control Definition</vt:lpstr>
      <vt:lpstr>International Organization for Standardization (ISO) Control Definition</vt:lpstr>
      <vt:lpstr>ISO Risk Definition</vt:lpstr>
      <vt:lpstr>OAS Risk Focus</vt:lpstr>
      <vt:lpstr>Characteristics of Higher Education</vt:lpstr>
      <vt:lpstr> Five Components of Internal Control  </vt:lpstr>
      <vt:lpstr>17 Principles Support the Five Components</vt:lpstr>
      <vt:lpstr>Control Environment</vt:lpstr>
      <vt:lpstr>Control Environment - Principle 1</vt:lpstr>
      <vt:lpstr>State of Montana Code of Ethics</vt:lpstr>
      <vt:lpstr>State of Montana Code of Ethics</vt:lpstr>
      <vt:lpstr>State of Montana Code of Ethics</vt:lpstr>
      <vt:lpstr>Control Environment - Principle 2</vt:lpstr>
      <vt:lpstr>http://www.mus.edu/borpol/default.asp </vt:lpstr>
      <vt:lpstr>Montana Code Annotated (MCA)  5-13-309.</vt:lpstr>
      <vt:lpstr>Control Environment - Principle 3</vt:lpstr>
      <vt:lpstr>Organizational Structure</vt:lpstr>
      <vt:lpstr>PowerPoint Presentation</vt:lpstr>
      <vt:lpstr>Principal Investigator Guide</vt:lpstr>
      <vt:lpstr>Documentation of the Control System</vt:lpstr>
      <vt:lpstr>MSU Policies and Procedures</vt:lpstr>
      <vt:lpstr>Guidance on Adequate Documentation</vt:lpstr>
      <vt:lpstr>Control Environment - Principle 4</vt:lpstr>
      <vt:lpstr>PowerPoint Presentation</vt:lpstr>
      <vt:lpstr>Control Environment - Principle 5</vt:lpstr>
      <vt:lpstr>Risk Assessment</vt:lpstr>
      <vt:lpstr>Risk Assessment - Principle 6</vt:lpstr>
      <vt:lpstr>Definitions of Objectives</vt:lpstr>
      <vt:lpstr> MSU Strategic Objectives </vt:lpstr>
      <vt:lpstr>Definitions of Risk Tolerances</vt:lpstr>
      <vt:lpstr>Definitions of Risk Tolerances</vt:lpstr>
      <vt:lpstr>Risk Assessment - Principle 7</vt:lpstr>
      <vt:lpstr>Guidance on Risk Assessment</vt:lpstr>
      <vt:lpstr>Accounting &amp; Budgeting  Control Assessment (CA)</vt:lpstr>
      <vt:lpstr>Human Resources CA</vt:lpstr>
      <vt:lpstr>Information Security CA</vt:lpstr>
      <vt:lpstr>Information Security CA</vt:lpstr>
      <vt:lpstr>OMB Circular A-81  §200.303 Internal controls.</vt:lpstr>
      <vt:lpstr>Procurement &amp; Disbursements CA</vt:lpstr>
      <vt:lpstr>Property Management CA</vt:lpstr>
      <vt:lpstr>Revenue Collection CA</vt:lpstr>
      <vt:lpstr>Safety &amp; Risk Management CA</vt:lpstr>
      <vt:lpstr>Sponsored Programs CA</vt:lpstr>
      <vt:lpstr>Risk Assessment - Principle 8</vt:lpstr>
      <vt:lpstr>Fraud Risk Factors</vt:lpstr>
      <vt:lpstr>Fiscal Misconduct Policy</vt:lpstr>
      <vt:lpstr>Fiscal Misconduct Definition</vt:lpstr>
      <vt:lpstr>Where Fiscal Misconduct Typically Occurs in Higher Ed</vt:lpstr>
      <vt:lpstr>PowerPoint Presentation</vt:lpstr>
      <vt:lpstr>PowerPoint Presentation</vt:lpstr>
      <vt:lpstr>PowerPoint Presentation</vt:lpstr>
      <vt:lpstr>PowerPoint Presentation</vt:lpstr>
      <vt:lpstr>PowerPoint Presentation</vt:lpstr>
      <vt:lpstr>Risk Assessment - Principle 9</vt:lpstr>
      <vt:lpstr>PowerPoint Presentation</vt:lpstr>
      <vt:lpstr>Control Activities</vt:lpstr>
      <vt:lpstr>Control Activities - Principle 10</vt:lpstr>
      <vt:lpstr>PowerPoint Presentation</vt:lpstr>
      <vt:lpstr>Segregation of Duties</vt:lpstr>
      <vt:lpstr>Guidance from the State</vt:lpstr>
      <vt:lpstr>Control Activities - Principle 11</vt:lpstr>
      <vt:lpstr>Information Processing Objectives</vt:lpstr>
      <vt:lpstr>Information Security Objectives</vt:lpstr>
      <vt:lpstr>Control Activities - Principle 12</vt:lpstr>
      <vt:lpstr>Information and Communication</vt:lpstr>
      <vt:lpstr>Information &amp; Communication - Principle 13</vt:lpstr>
      <vt:lpstr>PowerPoint Presentation</vt:lpstr>
      <vt:lpstr>Other Examples of Sources of Data</vt:lpstr>
      <vt:lpstr>Information &amp; Communication - Principle 14</vt:lpstr>
      <vt:lpstr>PowerPoint Presentation</vt:lpstr>
      <vt:lpstr>Appropriate methods of communication</vt:lpstr>
      <vt:lpstr>PowerPoint Presentation</vt:lpstr>
      <vt:lpstr>Reporting Suspected Legal, Regulatory and Policy Violations </vt:lpstr>
      <vt:lpstr>Information &amp; Communication - Principle 15</vt:lpstr>
      <vt:lpstr>Examples of Recipients of External Communications</vt:lpstr>
      <vt:lpstr>Monitoring</vt:lpstr>
      <vt:lpstr>Monitoring - Principle 16</vt:lpstr>
      <vt:lpstr>Internal Control System Monitoring</vt:lpstr>
      <vt:lpstr>OMB Circular A-81  §200.303 Internal controls.</vt:lpstr>
      <vt:lpstr>Monitoring - Principle 17</vt:lpstr>
      <vt:lpstr>OMB Circular A-81  §200.303 Internal controls.</vt:lpstr>
      <vt:lpstr> Five Components of Internal Control  </vt:lpstr>
      <vt:lpstr>Limitations of Internal Control</vt:lpstr>
      <vt:lpstr>PowerPoint Presentation</vt:lpstr>
      <vt:lpstr>Thanks!</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Lambert</dc:creator>
  <cp:lastModifiedBy>Adams, Daniel</cp:lastModifiedBy>
  <cp:revision>137</cp:revision>
  <cp:lastPrinted>2017-10-31T18:47:44Z</cp:lastPrinted>
  <dcterms:created xsi:type="dcterms:W3CDTF">2012-04-26T20:02:36Z</dcterms:created>
  <dcterms:modified xsi:type="dcterms:W3CDTF">2019-10-29T14:14:15Z</dcterms:modified>
</cp:coreProperties>
</file>