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7" r:id="rId2"/>
    <p:sldId id="289" r:id="rId3"/>
    <p:sldId id="258" r:id="rId4"/>
    <p:sldId id="278" r:id="rId5"/>
    <p:sldId id="263" r:id="rId6"/>
    <p:sldId id="264" r:id="rId7"/>
    <p:sldId id="279" r:id="rId8"/>
    <p:sldId id="265" r:id="rId9"/>
    <p:sldId id="280" r:id="rId10"/>
    <p:sldId id="281" r:id="rId11"/>
    <p:sldId id="266" r:id="rId12"/>
    <p:sldId id="267" r:id="rId13"/>
    <p:sldId id="282" r:id="rId14"/>
    <p:sldId id="268" r:id="rId15"/>
    <p:sldId id="269" r:id="rId16"/>
    <p:sldId id="270" r:id="rId17"/>
    <p:sldId id="271" r:id="rId18"/>
    <p:sldId id="272" r:id="rId19"/>
    <p:sldId id="273" r:id="rId20"/>
    <p:sldId id="274" r:id="rId21"/>
    <p:sldId id="275" r:id="rId22"/>
    <p:sldId id="283" r:id="rId23"/>
    <p:sldId id="290" r:id="rId24"/>
    <p:sldId id="259" r:id="rId25"/>
    <p:sldId id="260" r:id="rId26"/>
    <p:sldId id="284" r:id="rId27"/>
    <p:sldId id="285" r:id="rId28"/>
    <p:sldId id="286" r:id="rId29"/>
    <p:sldId id="276" r:id="rId30"/>
    <p:sldId id="277" r:id="rId31"/>
    <p:sldId id="287" r:id="rId32"/>
    <p:sldId id="291" r:id="rId33"/>
    <p:sldId id="261" r:id="rId34"/>
    <p:sldId id="262" r:id="rId35"/>
    <p:sldId id="288" r:id="rId36"/>
    <p:sldId id="293" r:id="rId37"/>
    <p:sldId id="294" r:id="rId38"/>
    <p:sldId id="292" r:id="rId39"/>
    <p:sldId id="296" r:id="rId40"/>
    <p:sldId id="295" r:id="rId41"/>
    <p:sldId id="297" r:id="rId42"/>
  </p:sldIdLst>
  <p:sldSz cx="6858000" cy="51435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3783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9" autoAdjust="0"/>
    <p:restoredTop sz="94660"/>
  </p:normalViewPr>
  <p:slideViewPr>
    <p:cSldViewPr>
      <p:cViewPr varScale="1">
        <p:scale>
          <a:sx n="81" d="100"/>
          <a:sy n="81" d="100"/>
        </p:scale>
        <p:origin x="786" y="24"/>
      </p:cViewPr>
      <p:guideLst>
        <p:guide orient="horz" pos="162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50684C47-BFA9-446E-84EB-3B0076746E56}" type="datetimeFigureOut">
              <a:rPr lang="en-US" smtClean="0"/>
              <a:t>3/22/2020</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844E4B54-FD9F-4768-A8F3-1AEA11E01A5B}" type="slidenum">
              <a:rPr lang="en-US" smtClean="0"/>
              <a:t>‹#›</a:t>
            </a:fld>
            <a:endParaRPr lang="en-US"/>
          </a:p>
        </p:txBody>
      </p:sp>
    </p:spTree>
    <p:extLst>
      <p:ext uri="{BB962C8B-B14F-4D97-AF65-F5344CB8AC3E}">
        <p14:creationId xmlns:p14="http://schemas.microsoft.com/office/powerpoint/2010/main" val="1140788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7820"/>
            <a:ext cx="5829300" cy="1102519"/>
          </a:xfrm>
        </p:spPr>
        <p:txBody>
          <a:bodyPr/>
          <a:lstStyle/>
          <a:p>
            <a:r>
              <a:rPr lang="en-US"/>
              <a:t>Click to edit Master title style</a:t>
            </a:r>
          </a:p>
        </p:txBody>
      </p:sp>
      <p:sp>
        <p:nvSpPr>
          <p:cNvPr id="3" name="Subtitle 2"/>
          <p:cNvSpPr>
            <a:spLocks noGrp="1"/>
          </p:cNvSpPr>
          <p:nvPr>
            <p:ph type="subTitle" idx="1"/>
          </p:nvPr>
        </p:nvSpPr>
        <p:spPr>
          <a:xfrm>
            <a:off x="1028700" y="2914650"/>
            <a:ext cx="48006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1CD004B-BB0D-44AE-9922-D3E053668E39}" type="datetimeFigureOut">
              <a:rPr lang="en-US" smtClean="0"/>
              <a:t>3/22/2020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B06836-E348-478D-91AF-472287C377E3}" type="slidenum">
              <a:rPr lang="en-US" smtClean="0"/>
              <a:t>‹#›</a:t>
            </a:fld>
            <a:endParaRPr lang="en-US"/>
          </a:p>
        </p:txBody>
      </p:sp>
    </p:spTree>
    <p:extLst>
      <p:ext uri="{BB962C8B-B14F-4D97-AF65-F5344CB8AC3E}">
        <p14:creationId xmlns:p14="http://schemas.microsoft.com/office/powerpoint/2010/main" val="739191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b="1"/>
            </a:lvl1pPr>
          </a:lstStyle>
          <a:p>
            <a:r>
              <a:rPr lang="en-US" dirty="0"/>
              <a:t>Click to edit Master title style</a:t>
            </a:r>
          </a:p>
        </p:txBody>
      </p:sp>
      <p:sp>
        <p:nvSpPr>
          <p:cNvPr id="3" name="Content Placeholder 2"/>
          <p:cNvSpPr>
            <a:spLocks noGrp="1"/>
          </p:cNvSpPr>
          <p:nvPr>
            <p:ph idx="1"/>
          </p:nvPr>
        </p:nvSpPr>
        <p:spPr/>
        <p:txBody>
          <a:bodyPr/>
          <a:lstStyle>
            <a:lvl1pPr>
              <a:defRPr sz="2200"/>
            </a:lvl1pPr>
            <a:lvl2pPr>
              <a:defRPr sz="26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1CD004B-BB0D-44AE-9922-D3E053668E39}" type="datetimeFigureOut">
              <a:rPr lang="en-US" smtClean="0"/>
              <a:t>3/22/2020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B06836-E348-478D-91AF-472287C377E3}" type="slidenum">
              <a:rPr lang="en-US" smtClean="0"/>
              <a:t>‹#›</a:t>
            </a:fld>
            <a:endParaRPr lang="en-US"/>
          </a:p>
        </p:txBody>
      </p:sp>
    </p:spTree>
    <p:extLst>
      <p:ext uri="{BB962C8B-B14F-4D97-AF65-F5344CB8AC3E}">
        <p14:creationId xmlns:p14="http://schemas.microsoft.com/office/powerpoint/2010/main" val="20462190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5979"/>
            <a:ext cx="61722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42900" y="1200151"/>
            <a:ext cx="61722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42900" y="4767263"/>
            <a:ext cx="16002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1CD004B-BB0D-44AE-9922-D3E053668E39}" type="datetimeFigureOut">
              <a:rPr lang="en-US" smtClean="0"/>
              <a:t>3/22/2020</a:t>
            </a:fld>
            <a:endParaRPr lang="en-US"/>
          </a:p>
        </p:txBody>
      </p:sp>
      <p:sp>
        <p:nvSpPr>
          <p:cNvPr id="5" name="Footer Placeholder 4"/>
          <p:cNvSpPr>
            <a:spLocks noGrp="1"/>
          </p:cNvSpPr>
          <p:nvPr>
            <p:ph type="ftr" sz="quarter" idx="3"/>
          </p:nvPr>
        </p:nvSpPr>
        <p:spPr>
          <a:xfrm>
            <a:off x="2343150" y="4767263"/>
            <a:ext cx="21717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4767263"/>
            <a:ext cx="16002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4B06836-E348-478D-91AF-472287C377E3}" type="slidenum">
              <a:rPr lang="en-US" smtClean="0"/>
              <a:t>‹#›</a:t>
            </a:fld>
            <a:endParaRPr lang="en-US"/>
          </a:p>
        </p:txBody>
      </p:sp>
    </p:spTree>
    <p:extLst>
      <p:ext uri="{BB962C8B-B14F-4D97-AF65-F5344CB8AC3E}">
        <p14:creationId xmlns:p14="http://schemas.microsoft.com/office/powerpoint/2010/main" val="1574893394"/>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28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hyperlink" Target="http://www.youtube.com/c/DigitalLogicProgramming_LaMeres" TargetMode="External"/><Relationship Id="rId4" Type="http://schemas.openxmlformats.org/officeDocument/2006/relationships/image" Target="../media/image19.jpe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www.ti.com/legal/trademarks/signature-and-logo.html" TargetMode="External"/><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hyperlink" Target="http://www.youtube.com/c/DigitalLogicProgramming_LaMeres" TargetMode="External"/><Relationship Id="rId4" Type="http://schemas.openxmlformats.org/officeDocument/2006/relationships/image" Target="../media/image19.jpeg"/></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hyperlink" Target="http://www.youtube.com/c/DigitalLogicProgramming_LaMeres" TargetMode="External"/><Relationship Id="rId4" Type="http://schemas.openxmlformats.org/officeDocument/2006/relationships/image" Target="../media/image19.jpeg"/></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www.ti.com/lit/ds/slasec4d/slasec4d.pdf" TargetMode="External"/><Relationship Id="rId2" Type="http://schemas.openxmlformats.org/officeDocument/2006/relationships/hyperlink" Target="http://www.ti.com/lit/ug/slau445i/slau445i.pdf" TargetMode="External"/><Relationship Id="rId1" Type="http://schemas.openxmlformats.org/officeDocument/2006/relationships/slideLayout" Target="../slideLayouts/slideLayout1.xml"/><Relationship Id="rId4" Type="http://schemas.openxmlformats.org/officeDocument/2006/relationships/hyperlink" Target="http://www.ti.com/lit/ug/slau680/slau680.pdf"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hyperlink" Target="http://www.youtube.com/c/DigitalLogicProgramming_LaMeres" TargetMode="External"/><Relationship Id="rId4" Type="http://schemas.openxmlformats.org/officeDocument/2006/relationships/image" Target="../media/image19.jpeg"/></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705350"/>
            <a:ext cx="6858000" cy="438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91000" y="4739640"/>
            <a:ext cx="2590800" cy="331469"/>
          </a:xfrm>
        </p:spPr>
        <p:txBody>
          <a:bodyPr>
            <a:normAutofit lnSpcReduction="10000"/>
          </a:bodyPr>
          <a:lstStyle/>
          <a:p>
            <a:r>
              <a:rPr lang="en-US" sz="1600" b="1" cap="small" dirty="0">
                <a:solidFill>
                  <a:schemeClr val="bg1"/>
                </a:solidFill>
                <a:latin typeface="Arial" panose="020B0604020202020204" pitchFamily="34" charset="0"/>
                <a:cs typeface="Arial" panose="020B0604020202020204" pitchFamily="34" charset="0"/>
              </a:rPr>
              <a:t>Brock J. </a:t>
            </a:r>
            <a:r>
              <a:rPr lang="en-US" sz="1400" b="1" cap="small" dirty="0">
                <a:solidFill>
                  <a:schemeClr val="bg1"/>
                </a:solidFill>
                <a:latin typeface="Arial" panose="020B0604020202020204" pitchFamily="34" charset="0"/>
                <a:cs typeface="Arial" panose="020B0604020202020204" pitchFamily="34" charset="0"/>
              </a:rPr>
              <a:t>LaMeres</a:t>
            </a:r>
            <a:r>
              <a:rPr lang="en-US" sz="1600" b="1" cap="small" dirty="0">
                <a:solidFill>
                  <a:schemeClr val="bg1"/>
                </a:solidFill>
                <a:latin typeface="Arial" panose="020B0604020202020204" pitchFamily="34" charset="0"/>
                <a:cs typeface="Arial" panose="020B0604020202020204" pitchFamily="34" charset="0"/>
              </a:rPr>
              <a:t>, Ph.D.</a:t>
            </a:r>
          </a:p>
        </p:txBody>
      </p:sp>
      <p:sp>
        <p:nvSpPr>
          <p:cNvPr id="8" name="TextBox 7"/>
          <p:cNvSpPr txBox="1"/>
          <p:nvPr/>
        </p:nvSpPr>
        <p:spPr>
          <a:xfrm>
            <a:off x="11430" y="822552"/>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Chapter 4: The MSP430</a:t>
            </a:r>
          </a:p>
        </p:txBody>
      </p:sp>
      <p:sp>
        <p:nvSpPr>
          <p:cNvPr id="7" name="Rectangle 6"/>
          <p:cNvSpPr/>
          <p:nvPr/>
        </p:nvSpPr>
        <p:spPr>
          <a:xfrm>
            <a:off x="0" y="1"/>
            <a:ext cx="6858000" cy="819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807719"/>
          </a:xfrm>
        </p:spPr>
        <p:txBody>
          <a:bodyPr anchor="ctr">
            <a:normAutofit/>
          </a:bodyPr>
          <a:lstStyle/>
          <a:p>
            <a:r>
              <a:rPr lang="en-US" sz="2200" cap="small" dirty="0">
                <a:solidFill>
                  <a:schemeClr val="bg1"/>
                </a:solidFill>
                <a:latin typeface="Arial" panose="020B0604020202020204" pitchFamily="34" charset="0"/>
                <a:cs typeface="Arial" panose="020B0604020202020204" pitchFamily="34" charset="0"/>
              </a:rPr>
              <a:t>Embedded Systems Design</a:t>
            </a:r>
            <a:endParaRPr lang="en-US" sz="2400" cap="small" dirty="0">
              <a:solidFill>
                <a:schemeClr val="bg1"/>
              </a:solidFill>
              <a:latin typeface="Arial" panose="020B0604020202020204" pitchFamily="34" charset="0"/>
              <a:cs typeface="Arial" panose="020B0604020202020204" pitchFamily="34" charset="0"/>
            </a:endParaRPr>
          </a:p>
        </p:txBody>
      </p:sp>
      <p:sp>
        <p:nvSpPr>
          <p:cNvPr id="12" name="Subtitle 2"/>
          <p:cNvSpPr txBox="1">
            <a:spLocks/>
          </p:cNvSpPr>
          <p:nvPr/>
        </p:nvSpPr>
        <p:spPr>
          <a:xfrm>
            <a:off x="201930" y="1220931"/>
            <a:ext cx="6248400" cy="33146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600" b="1" cap="small" dirty="0">
                <a:solidFill>
                  <a:schemeClr val="accent2"/>
                </a:solidFill>
                <a:latin typeface="Arial" panose="020B0604020202020204" pitchFamily="34" charset="0"/>
                <a:cs typeface="Arial" panose="020B0604020202020204" pitchFamily="34" charset="0"/>
              </a:rPr>
              <a:t>4.1	MSP430 Hardware overview</a:t>
            </a:r>
          </a:p>
        </p:txBody>
      </p:sp>
      <p:pic>
        <p:nvPicPr>
          <p:cNvPr id="14" name="Picture 13"/>
          <p:cNvPicPr>
            <a:picLocks noChangeAspect="1"/>
          </p:cNvPicPr>
          <p:nvPr/>
        </p:nvPicPr>
        <p:blipFill rotWithShape="1">
          <a:blip r:embed="rId2" cstate="print">
            <a:extLst>
              <a:ext uri="{28A0092B-C50C-407E-A947-70E740481C1C}">
                <a14:useLocalDpi xmlns:a14="http://schemas.microsoft.com/office/drawing/2010/main" val="0"/>
              </a:ext>
            </a:extLst>
          </a:blip>
          <a:srcRect l="20177" r="43030" b="39259"/>
          <a:stretch/>
        </p:blipFill>
        <p:spPr>
          <a:xfrm>
            <a:off x="4953000" y="2952750"/>
            <a:ext cx="1219200" cy="1612490"/>
          </a:xfrm>
          <a:prstGeom prst="rect">
            <a:avLst/>
          </a:prstGeom>
        </p:spPr>
      </p:pic>
      <p:sp>
        <p:nvSpPr>
          <p:cNvPr id="16" name="Subtitle 2"/>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pic>
        <p:nvPicPr>
          <p:cNvPr id="13" name="Picture 12" descr="A close up of a sign&#10;&#10;Description automatically generated">
            <a:extLst>
              <a:ext uri="{FF2B5EF4-FFF2-40B4-BE49-F238E27FC236}">
                <a16:creationId xmlns:a16="http://schemas.microsoft.com/office/drawing/2014/main" id="{9D1CEB02-6134-4F59-BA1E-793C9090BA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9200" y="1742119"/>
            <a:ext cx="1937664" cy="2710855"/>
          </a:xfrm>
          <a:prstGeom prst="rect">
            <a:avLst/>
          </a:prstGeom>
        </p:spPr>
      </p:pic>
    </p:spTree>
    <p:extLst>
      <p:ext uri="{BB962C8B-B14F-4D97-AF65-F5344CB8AC3E}">
        <p14:creationId xmlns:p14="http://schemas.microsoft.com/office/powerpoint/2010/main" val="12492994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572000" y="4857750"/>
            <a:ext cx="22860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4.1     MSP430 Hardware Overview</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4.1.4 Central Processing Unit</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4: The MSP430</a:t>
            </a:r>
          </a:p>
        </p:txBody>
      </p:sp>
      <p:sp>
        <p:nvSpPr>
          <p:cNvPr id="12" name="Subtitle 2"/>
          <p:cNvSpPr txBox="1">
            <a:spLocks/>
          </p:cNvSpPr>
          <p:nvPr/>
        </p:nvSpPr>
        <p:spPr>
          <a:xfrm>
            <a:off x="190500" y="895155"/>
            <a:ext cx="6248400" cy="3962594"/>
          </a:xfrm>
          <a:prstGeom prst="rect">
            <a:avLst/>
          </a:prstGeom>
        </p:spPr>
        <p:txBody>
          <a:bodyPr vert="horz" lIns="91440" tIns="45720" rIns="91440" bIns="45720" numCol="2"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600" b="1" i="1" cap="small" dirty="0">
                <a:solidFill>
                  <a:schemeClr val="accent2"/>
                </a:solidFill>
                <a:latin typeface="Arial" panose="020B0604020202020204" pitchFamily="34" charset="0"/>
                <a:cs typeface="Arial" panose="020B0604020202020204" pitchFamily="34" charset="0"/>
              </a:rPr>
              <a:t>4.1.4.1 Registers</a:t>
            </a:r>
          </a:p>
          <a:p>
            <a:pPr marL="228600" indent="-228600" algn="l">
              <a:buFont typeface="Arial" panose="020B0604020202020204" pitchFamily="34" charset="0"/>
              <a:buChar char="•"/>
            </a:pPr>
            <a:r>
              <a:rPr lang="en-US" sz="1600" b="1" dirty="0">
                <a:solidFill>
                  <a:schemeClr val="accent2"/>
                </a:solidFill>
                <a:latin typeface="Arial" panose="020B0604020202020204" pitchFamily="34" charset="0"/>
                <a:cs typeface="Arial" panose="020B0604020202020204" pitchFamily="34" charset="0"/>
              </a:rPr>
              <a:t>R3: Constant Generator (GC)</a:t>
            </a:r>
            <a:r>
              <a:rPr lang="en-US" sz="1600" dirty="0">
                <a:solidFill>
                  <a:schemeClr val="accent2"/>
                </a:solidFill>
                <a:latin typeface="Arial" panose="020B0604020202020204" pitchFamily="34" charset="0"/>
                <a:cs typeface="Arial" panose="020B0604020202020204" pitchFamily="34" charset="0"/>
              </a:rPr>
              <a:t> – used by the CPU to speed up the instruction execution.</a:t>
            </a:r>
          </a:p>
          <a:p>
            <a:pPr marL="228600" indent="-228600" algn="l">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b="1" dirty="0">
                <a:solidFill>
                  <a:schemeClr val="accent2"/>
                </a:solidFill>
                <a:latin typeface="Arial" panose="020B0604020202020204" pitchFamily="34" charset="0"/>
                <a:cs typeface="Arial" panose="020B0604020202020204" pitchFamily="34" charset="0"/>
              </a:rPr>
              <a:t>R4 – R15: General-Purpose Registers </a:t>
            </a:r>
            <a:r>
              <a:rPr lang="en-US" sz="1600" dirty="0">
                <a:solidFill>
                  <a:schemeClr val="accent2"/>
                </a:solidFill>
                <a:latin typeface="Arial" panose="020B0604020202020204" pitchFamily="34" charset="0"/>
                <a:cs typeface="Arial" panose="020B0604020202020204" pitchFamily="34" charset="0"/>
              </a:rPr>
              <a:t>– can be used for anything the programmer wants.</a:t>
            </a:r>
            <a:endParaRPr lang="en-US" sz="1600" b="1" dirty="0">
              <a:solidFill>
                <a:schemeClr val="accent2"/>
              </a:solidFill>
              <a:latin typeface="Arial" panose="020B0604020202020204" pitchFamily="34" charset="0"/>
              <a:cs typeface="Arial" panose="020B0604020202020204" pitchFamily="34" charset="0"/>
            </a:endParaRPr>
          </a:p>
        </p:txBody>
      </p:sp>
      <p:sp>
        <p:nvSpPr>
          <p:cNvPr id="16" name="Subtitle 2"/>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CB1DBAB3-DA57-4EF7-AD84-B603809C9DA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572000" y="692942"/>
            <a:ext cx="1800102" cy="3965227"/>
          </a:xfrm>
          <a:prstGeom prst="rect">
            <a:avLst/>
          </a:prstGeom>
        </p:spPr>
      </p:pic>
    </p:spTree>
    <p:extLst>
      <p:ext uri="{BB962C8B-B14F-4D97-AF65-F5344CB8AC3E}">
        <p14:creationId xmlns:p14="http://schemas.microsoft.com/office/powerpoint/2010/main" val="2798665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572000" y="4857750"/>
            <a:ext cx="22860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4.1     MSP430 Hardware Overview</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4.1.4 Central Processing Unit</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4: The MSP430</a:t>
            </a:r>
          </a:p>
        </p:txBody>
      </p:sp>
      <p:sp>
        <p:nvSpPr>
          <p:cNvPr id="12" name="Subtitle 2"/>
          <p:cNvSpPr txBox="1">
            <a:spLocks/>
          </p:cNvSpPr>
          <p:nvPr/>
        </p:nvSpPr>
        <p:spPr>
          <a:xfrm>
            <a:off x="190500" y="895155"/>
            <a:ext cx="6248400" cy="3962594"/>
          </a:xfrm>
          <a:prstGeom prst="rect">
            <a:avLst/>
          </a:prstGeom>
        </p:spPr>
        <p:txBody>
          <a:bodyPr vert="horz" lIns="91440" tIns="45720" rIns="91440" bIns="45720" numCol="2"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600" b="1" i="1" cap="small" dirty="0">
                <a:solidFill>
                  <a:schemeClr val="accent2"/>
                </a:solidFill>
                <a:latin typeface="Arial" panose="020B0604020202020204" pitchFamily="34" charset="0"/>
                <a:cs typeface="Arial" panose="020B0604020202020204" pitchFamily="34" charset="0"/>
              </a:rPr>
              <a:t>4.1.4.2 ALU</a:t>
            </a: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Performs all mathematical and logical operations.</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Operates on data being held in CPU registers.</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Contains logic to produce status bits (VNZC) that are latched into the status register for specific instructions.</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Only operates on the lower 16-bits of the CPU registers.</a:t>
            </a:r>
          </a:p>
        </p:txBody>
      </p:sp>
      <p:sp>
        <p:nvSpPr>
          <p:cNvPr id="16" name="Subtitle 2"/>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pic>
        <p:nvPicPr>
          <p:cNvPr id="9" name="Picture 8" descr="A close up of a piece of paper&#10;&#10;Description automatically generated">
            <a:extLst>
              <a:ext uri="{FF2B5EF4-FFF2-40B4-BE49-F238E27FC236}">
                <a16:creationId xmlns:a16="http://schemas.microsoft.com/office/drawing/2014/main" id="{AB690DCD-579D-4C40-8DD2-A7B044B062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43564" y="463274"/>
            <a:ext cx="2562036" cy="4394475"/>
          </a:xfrm>
          <a:prstGeom prst="rect">
            <a:avLst/>
          </a:prstGeom>
        </p:spPr>
      </p:pic>
    </p:spTree>
    <p:extLst>
      <p:ext uri="{BB962C8B-B14F-4D97-AF65-F5344CB8AC3E}">
        <p14:creationId xmlns:p14="http://schemas.microsoft.com/office/powerpoint/2010/main" val="6785662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572000" y="4857750"/>
            <a:ext cx="22860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4.1     MSP430 Hardware Overview</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4.1.5 Input / Output Ports &amp; Peripherals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4: The MSP430</a:t>
            </a:r>
          </a:p>
        </p:txBody>
      </p:sp>
      <p:sp>
        <p:nvSpPr>
          <p:cNvPr id="16" name="Subtitle 2"/>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pic>
        <p:nvPicPr>
          <p:cNvPr id="5" name="Picture 4" descr="A screenshot of a cell phone&#10;&#10;Description automatically generated">
            <a:extLst>
              <a:ext uri="{FF2B5EF4-FFF2-40B4-BE49-F238E27FC236}">
                <a16:creationId xmlns:a16="http://schemas.microsoft.com/office/drawing/2014/main" id="{6AB0D73A-EB68-4DB3-8B11-5DA340A930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 y="892997"/>
            <a:ext cx="5303520" cy="3882934"/>
          </a:xfrm>
          <a:prstGeom prst="rect">
            <a:avLst/>
          </a:prstGeom>
        </p:spPr>
      </p:pic>
    </p:spTree>
    <p:extLst>
      <p:ext uri="{BB962C8B-B14F-4D97-AF65-F5344CB8AC3E}">
        <p14:creationId xmlns:p14="http://schemas.microsoft.com/office/powerpoint/2010/main" val="24868524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572000" y="4857750"/>
            <a:ext cx="22860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4.1     MSP430 Hardware Overview</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4.1.5 Input / Output Ports &amp; Peripherals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4: The MSP430</a:t>
            </a:r>
          </a:p>
        </p:txBody>
      </p:sp>
      <p:sp>
        <p:nvSpPr>
          <p:cNvPr id="12" name="Subtitle 2"/>
          <p:cNvSpPr txBox="1">
            <a:spLocks/>
          </p:cNvSpPr>
          <p:nvPr/>
        </p:nvSpPr>
        <p:spPr>
          <a:xfrm>
            <a:off x="190499" y="895155"/>
            <a:ext cx="6591301" cy="3832802"/>
          </a:xfrm>
          <a:prstGeom prst="rect">
            <a:avLst/>
          </a:prstGeom>
        </p:spPr>
        <p:txBody>
          <a:bodyPr vert="horz" lIns="91440" tIns="45720" rIns="91440" bIns="45720" numCol="2"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600" b="1" i="1" cap="small" dirty="0">
                <a:solidFill>
                  <a:schemeClr val="accent2"/>
                </a:solidFill>
                <a:latin typeface="Arial" panose="020B0604020202020204" pitchFamily="34" charset="0"/>
                <a:cs typeface="Arial" panose="020B0604020202020204" pitchFamily="34" charset="0"/>
              </a:rPr>
              <a:t>4.1.5.1 Digital I/O</a:t>
            </a: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Acts as parallel buses that interface with the outside world.</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Can be programmed to be inputs or outputs.</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Contain pull-up or pull-down resistors.</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The MSP430 has 12, 8-bit I/O ports.</a:t>
            </a:r>
          </a:p>
        </p:txBody>
      </p:sp>
      <p:sp>
        <p:nvSpPr>
          <p:cNvPr id="16" name="Subtitle 2"/>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A897C083-34DD-4D05-894D-A654A4692C6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828800" y="2324178"/>
            <a:ext cx="3371849" cy="2468675"/>
          </a:xfrm>
          <a:prstGeom prst="rect">
            <a:avLst/>
          </a:prstGeom>
        </p:spPr>
      </p:pic>
    </p:spTree>
    <p:extLst>
      <p:ext uri="{BB962C8B-B14F-4D97-AF65-F5344CB8AC3E}">
        <p14:creationId xmlns:p14="http://schemas.microsoft.com/office/powerpoint/2010/main" val="33366621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572000" y="4857750"/>
            <a:ext cx="22860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4.1     MSP430 Hardware Overview</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4.1.5 Input / Output Ports &amp; Peripherals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4: The MSP430</a:t>
            </a:r>
          </a:p>
        </p:txBody>
      </p:sp>
      <p:sp>
        <p:nvSpPr>
          <p:cNvPr id="12" name="Subtitle 2"/>
          <p:cNvSpPr txBox="1">
            <a:spLocks/>
          </p:cNvSpPr>
          <p:nvPr/>
        </p:nvSpPr>
        <p:spPr>
          <a:xfrm>
            <a:off x="190498" y="895155"/>
            <a:ext cx="6667501" cy="3810195"/>
          </a:xfrm>
          <a:prstGeom prst="rect">
            <a:avLst/>
          </a:prstGeom>
        </p:spPr>
        <p:txBody>
          <a:bodyPr vert="horz" lIns="91440" tIns="45720" rIns="91440" bIns="45720" numCol="2"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600" b="1" i="1" cap="small" dirty="0">
                <a:solidFill>
                  <a:schemeClr val="accent2"/>
                </a:solidFill>
                <a:latin typeface="Arial" panose="020B0604020202020204" pitchFamily="34" charset="0"/>
                <a:cs typeface="Arial" panose="020B0604020202020204" pitchFamily="34" charset="0"/>
              </a:rPr>
              <a:t>4.1.5.2 Serial I/O</a:t>
            </a: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The MSP430 contains numerous serial communication peripherals that support multiple serial communication protocols.</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The MSP430 calls these modules the </a:t>
            </a:r>
            <a:r>
              <a:rPr lang="en-US" sz="1600" b="1" dirty="0">
                <a:solidFill>
                  <a:schemeClr val="accent2"/>
                </a:solidFill>
                <a:latin typeface="Arial" panose="020B0604020202020204" pitchFamily="34" charset="0"/>
                <a:cs typeface="Arial" panose="020B0604020202020204" pitchFamily="34" charset="0"/>
              </a:rPr>
              <a:t>enhanced Universal Serial Communication Interface (</a:t>
            </a:r>
            <a:r>
              <a:rPr lang="en-US" sz="1600" b="1" dirty="0" err="1">
                <a:solidFill>
                  <a:schemeClr val="accent2"/>
                </a:solidFill>
                <a:latin typeface="Arial" panose="020B0604020202020204" pitchFamily="34" charset="0"/>
                <a:cs typeface="Arial" panose="020B0604020202020204" pitchFamily="34" charset="0"/>
              </a:rPr>
              <a:t>eUSCI</a:t>
            </a:r>
            <a:r>
              <a:rPr lang="en-US" sz="1600" b="1" dirty="0">
                <a:solidFill>
                  <a:schemeClr val="accent2"/>
                </a:solidFill>
                <a:latin typeface="Arial" panose="020B0604020202020204" pitchFamily="34" charset="0"/>
                <a:cs typeface="Arial" panose="020B0604020202020204" pitchFamily="34" charset="0"/>
              </a:rPr>
              <a:t>)</a:t>
            </a:r>
            <a:r>
              <a:rPr lang="en-US" sz="1600" dirty="0">
                <a:solidFill>
                  <a:schemeClr val="accent2"/>
                </a:solidFill>
                <a:latin typeface="Arial" panose="020B0604020202020204" pitchFamily="34" charset="0"/>
                <a:cs typeface="Arial" panose="020B0604020202020204" pitchFamily="34" charset="0"/>
              </a:rPr>
              <a:t> modules.</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err="1">
                <a:solidFill>
                  <a:schemeClr val="accent2"/>
                </a:solidFill>
                <a:latin typeface="Arial" panose="020B0604020202020204" pitchFamily="34" charset="0"/>
                <a:cs typeface="Arial" panose="020B0604020202020204" pitchFamily="34" charset="0"/>
              </a:rPr>
              <a:t>eUSCI_A</a:t>
            </a:r>
            <a:r>
              <a:rPr lang="en-US" sz="1600" dirty="0">
                <a:solidFill>
                  <a:schemeClr val="accent2"/>
                </a:solidFill>
                <a:latin typeface="Arial" panose="020B0604020202020204" pitchFamily="34" charset="0"/>
                <a:cs typeface="Arial" panose="020B0604020202020204" pitchFamily="34" charset="0"/>
              </a:rPr>
              <a:t> – </a:t>
            </a:r>
            <a:r>
              <a:rPr lang="en-US" sz="1600" i="1" dirty="0">
                <a:solidFill>
                  <a:schemeClr val="accent2"/>
                </a:solidFill>
                <a:latin typeface="Arial" panose="020B0604020202020204" pitchFamily="34" charset="0"/>
                <a:cs typeface="Arial" panose="020B0604020202020204" pitchFamily="34" charset="0"/>
              </a:rPr>
              <a:t>universal asynchronous receiver/transmitter (UART) </a:t>
            </a:r>
            <a:r>
              <a:rPr lang="en-US" sz="1600" dirty="0">
                <a:solidFill>
                  <a:schemeClr val="accent2"/>
                </a:solidFill>
                <a:latin typeface="Arial" panose="020B0604020202020204" pitchFamily="34" charset="0"/>
                <a:cs typeface="Arial" panose="020B0604020202020204" pitchFamily="34" charset="0"/>
              </a:rPr>
              <a:t>or </a:t>
            </a:r>
            <a:r>
              <a:rPr lang="en-US" sz="1600" i="1" dirty="0">
                <a:solidFill>
                  <a:schemeClr val="accent2"/>
                </a:solidFill>
                <a:latin typeface="Arial" panose="020B0604020202020204" pitchFamily="34" charset="0"/>
                <a:cs typeface="Arial" panose="020B0604020202020204" pitchFamily="34" charset="0"/>
              </a:rPr>
              <a:t>serial peripheral interface (SPI).</a:t>
            </a: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err="1">
                <a:solidFill>
                  <a:schemeClr val="accent2"/>
                </a:solidFill>
                <a:latin typeface="Arial" panose="020B0604020202020204" pitchFamily="34" charset="0"/>
                <a:cs typeface="Arial" panose="020B0604020202020204" pitchFamily="34" charset="0"/>
              </a:rPr>
              <a:t>eUSCI_B</a:t>
            </a:r>
            <a:r>
              <a:rPr lang="en-US" sz="1600" dirty="0">
                <a:solidFill>
                  <a:schemeClr val="accent2"/>
                </a:solidFill>
                <a:latin typeface="Arial" panose="020B0604020202020204" pitchFamily="34" charset="0"/>
                <a:cs typeface="Arial" panose="020B0604020202020204" pitchFamily="34" charset="0"/>
              </a:rPr>
              <a:t> – </a:t>
            </a:r>
            <a:r>
              <a:rPr lang="en-US" sz="1600" i="1" dirty="0">
                <a:solidFill>
                  <a:schemeClr val="accent2"/>
                </a:solidFill>
                <a:latin typeface="Arial" panose="020B0604020202020204" pitchFamily="34" charset="0"/>
                <a:cs typeface="Arial" panose="020B0604020202020204" pitchFamily="34" charset="0"/>
              </a:rPr>
              <a:t>SPI</a:t>
            </a:r>
            <a:r>
              <a:rPr lang="en-US" sz="1600" dirty="0">
                <a:solidFill>
                  <a:schemeClr val="accent2"/>
                </a:solidFill>
                <a:latin typeface="Arial" panose="020B0604020202020204" pitchFamily="34" charset="0"/>
                <a:cs typeface="Arial" panose="020B0604020202020204" pitchFamily="34" charset="0"/>
              </a:rPr>
              <a:t> or </a:t>
            </a:r>
            <a:r>
              <a:rPr lang="en-US" sz="1600" i="1" dirty="0">
                <a:solidFill>
                  <a:schemeClr val="accent2"/>
                </a:solidFill>
                <a:latin typeface="Arial" panose="020B0604020202020204" pitchFamily="34" charset="0"/>
                <a:cs typeface="Arial" panose="020B0604020202020204" pitchFamily="34" charset="0"/>
              </a:rPr>
              <a:t>inter-integrated circuit (I2C).</a:t>
            </a:r>
            <a:endParaRPr lang="en-US" sz="1600" dirty="0">
              <a:solidFill>
                <a:schemeClr val="accent2"/>
              </a:solidFill>
              <a:latin typeface="Arial" panose="020B0604020202020204" pitchFamily="34" charset="0"/>
              <a:cs typeface="Arial" panose="020B0604020202020204" pitchFamily="34" charset="0"/>
            </a:endParaRPr>
          </a:p>
        </p:txBody>
      </p:sp>
      <p:sp>
        <p:nvSpPr>
          <p:cNvPr id="16" name="Subtitle 2"/>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853CA045-ECCA-4A37-ACB7-C425D78634D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505200" y="2800351"/>
            <a:ext cx="2934628" cy="1981199"/>
          </a:xfrm>
          <a:prstGeom prst="rect">
            <a:avLst/>
          </a:prstGeom>
        </p:spPr>
      </p:pic>
    </p:spTree>
    <p:extLst>
      <p:ext uri="{BB962C8B-B14F-4D97-AF65-F5344CB8AC3E}">
        <p14:creationId xmlns:p14="http://schemas.microsoft.com/office/powerpoint/2010/main" val="4697626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572000" y="4857750"/>
            <a:ext cx="22860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4.1     MSP430 Hardware Overview</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4.1.5 Input / Output Ports &amp; Peripherals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4: The MSP430</a:t>
            </a:r>
          </a:p>
        </p:txBody>
      </p:sp>
      <p:sp>
        <p:nvSpPr>
          <p:cNvPr id="12" name="Subtitle 2"/>
          <p:cNvSpPr txBox="1">
            <a:spLocks/>
          </p:cNvSpPr>
          <p:nvPr/>
        </p:nvSpPr>
        <p:spPr>
          <a:xfrm>
            <a:off x="190500" y="895155"/>
            <a:ext cx="6667500" cy="3810195"/>
          </a:xfrm>
          <a:prstGeom prst="rect">
            <a:avLst/>
          </a:prstGeom>
        </p:spPr>
        <p:txBody>
          <a:bodyPr vert="horz" lIns="91440" tIns="45720" rIns="91440" bIns="45720" numCol="2"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600" b="1" i="1" cap="small" dirty="0">
                <a:solidFill>
                  <a:schemeClr val="accent2"/>
                </a:solidFill>
                <a:latin typeface="Arial" panose="020B0604020202020204" pitchFamily="34" charset="0"/>
                <a:cs typeface="Arial" panose="020B0604020202020204" pitchFamily="34" charset="0"/>
              </a:rPr>
              <a:t>4.1.5.3 Timers</a:t>
            </a: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A timer is a binary counter that runs independent from the CPU and can be used to track or generate events based on its value.</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Events can be generated when the counter reaches certain values (</a:t>
            </a:r>
            <a:r>
              <a:rPr lang="en-US" sz="1600" b="1" dirty="0">
                <a:solidFill>
                  <a:schemeClr val="accent2"/>
                </a:solidFill>
                <a:latin typeface="Arial" panose="020B0604020202020204" pitchFamily="34" charset="0"/>
                <a:cs typeface="Arial" panose="020B0604020202020204" pitchFamily="34" charset="0"/>
              </a:rPr>
              <a:t>compare mode</a:t>
            </a:r>
            <a:r>
              <a:rPr lang="en-US" sz="1600" dirty="0">
                <a:solidFill>
                  <a:schemeClr val="accent2"/>
                </a:solidFill>
                <a:latin typeface="Arial" panose="020B0604020202020204" pitchFamily="34" charset="0"/>
                <a:cs typeface="Arial" panose="020B0604020202020204" pitchFamily="34" charset="0"/>
              </a:rPr>
              <a:t>), when the counter </a:t>
            </a:r>
            <a:r>
              <a:rPr lang="en-US" sz="1600" b="1" dirty="0">
                <a:solidFill>
                  <a:schemeClr val="accent2"/>
                </a:solidFill>
                <a:latin typeface="Arial" panose="020B0604020202020204" pitchFamily="34" charset="0"/>
                <a:cs typeface="Arial" panose="020B0604020202020204" pitchFamily="34" charset="0"/>
              </a:rPr>
              <a:t>overflows</a:t>
            </a:r>
            <a:r>
              <a:rPr lang="en-US" sz="1600" dirty="0">
                <a:solidFill>
                  <a:schemeClr val="accent2"/>
                </a:solidFill>
                <a:latin typeface="Arial" panose="020B0604020202020204" pitchFamily="34" charset="0"/>
                <a:cs typeface="Arial" panose="020B0604020202020204" pitchFamily="34" charset="0"/>
              </a:rPr>
              <a:t>, and when the counter stores the current value based on an external signal.</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Module names: </a:t>
            </a:r>
            <a:r>
              <a:rPr lang="en-US" sz="1600" dirty="0" err="1">
                <a:solidFill>
                  <a:schemeClr val="accent2"/>
                </a:solidFill>
                <a:latin typeface="Arial" panose="020B0604020202020204" pitchFamily="34" charset="0"/>
                <a:cs typeface="Arial" panose="020B0604020202020204" pitchFamily="34" charset="0"/>
              </a:rPr>
              <a:t>Timer_A</a:t>
            </a:r>
            <a:r>
              <a:rPr lang="en-US" sz="1600" dirty="0">
                <a:solidFill>
                  <a:schemeClr val="accent2"/>
                </a:solidFill>
                <a:latin typeface="Arial" panose="020B0604020202020204" pitchFamily="34" charset="0"/>
                <a:cs typeface="Arial" panose="020B0604020202020204" pitchFamily="34" charset="0"/>
              </a:rPr>
              <a:t>, </a:t>
            </a:r>
            <a:r>
              <a:rPr lang="en-US" sz="1600" dirty="0" err="1">
                <a:solidFill>
                  <a:schemeClr val="accent2"/>
                </a:solidFill>
                <a:latin typeface="Arial" panose="020B0604020202020204" pitchFamily="34" charset="0"/>
                <a:cs typeface="Arial" panose="020B0604020202020204" pitchFamily="34" charset="0"/>
              </a:rPr>
              <a:t>Timer_B</a:t>
            </a:r>
            <a:r>
              <a:rPr lang="en-US" sz="1600" dirty="0">
                <a:solidFill>
                  <a:schemeClr val="accent2"/>
                </a:solidFill>
                <a:latin typeface="Arial" panose="020B0604020202020204" pitchFamily="34" charset="0"/>
                <a:cs typeface="Arial" panose="020B0604020202020204" pitchFamily="34" charset="0"/>
              </a:rPr>
              <a:t>, Real-Time Clock (RTC) counter, Watchdog counter</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F9A78BBC-9069-4218-9EB7-0F6B12DF844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505200" y="2800351"/>
            <a:ext cx="2934628" cy="1981199"/>
          </a:xfrm>
          <a:prstGeom prst="rect">
            <a:avLst/>
          </a:prstGeom>
        </p:spPr>
      </p:pic>
    </p:spTree>
    <p:extLst>
      <p:ext uri="{BB962C8B-B14F-4D97-AF65-F5344CB8AC3E}">
        <p14:creationId xmlns:p14="http://schemas.microsoft.com/office/powerpoint/2010/main" val="26555170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572000" y="4857750"/>
            <a:ext cx="22860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4.1     MSP430 Hardware Overview</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4.1.5 Input / Output Ports &amp; Peripherals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4: The MSP430</a:t>
            </a:r>
          </a:p>
        </p:txBody>
      </p:sp>
      <p:sp>
        <p:nvSpPr>
          <p:cNvPr id="12" name="Subtitle 2"/>
          <p:cNvSpPr txBox="1">
            <a:spLocks/>
          </p:cNvSpPr>
          <p:nvPr/>
        </p:nvSpPr>
        <p:spPr>
          <a:xfrm>
            <a:off x="190500" y="895155"/>
            <a:ext cx="6248400" cy="3886395"/>
          </a:xfrm>
          <a:prstGeom prst="rect">
            <a:avLst/>
          </a:prstGeom>
        </p:spPr>
        <p:txBody>
          <a:bodyPr vert="horz" lIns="91440" tIns="45720" rIns="91440" bIns="45720" numCol="2"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600" b="1" i="1" cap="small" dirty="0">
                <a:solidFill>
                  <a:schemeClr val="accent2"/>
                </a:solidFill>
                <a:latin typeface="Arial" panose="020B0604020202020204" pitchFamily="34" charset="0"/>
                <a:cs typeface="Arial" panose="020B0604020202020204" pitchFamily="34" charset="0"/>
              </a:rPr>
              <a:t>4.1.5.4 Analog to Digital Converter</a:t>
            </a: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Takes in an analog signal on a pin of the device and produces a binary equivalent value of the voltage level</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b="1" dirty="0">
                <a:solidFill>
                  <a:schemeClr val="accent2"/>
                </a:solidFill>
                <a:latin typeface="Arial" panose="020B0604020202020204" pitchFamily="34" charset="0"/>
                <a:cs typeface="Arial" panose="020B0604020202020204" pitchFamily="34" charset="0"/>
              </a:rPr>
              <a:t>Sample</a:t>
            </a:r>
            <a:r>
              <a:rPr lang="en-US" sz="1600" dirty="0">
                <a:solidFill>
                  <a:schemeClr val="accent2"/>
                </a:solidFill>
                <a:latin typeface="Arial" panose="020B0604020202020204" pitchFamily="34" charset="0"/>
                <a:cs typeface="Arial" panose="020B0604020202020204" pitchFamily="34" charset="0"/>
              </a:rPr>
              <a:t> – each time the digital value is generated</a:t>
            </a:r>
          </a:p>
          <a:p>
            <a:pPr marL="228600" indent="-228600" algn="l">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The MSP430 allows the ADC to perform conversions on multiple inputs</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The MSP430 ADC can support 12-bits of resolution for the conversion and can route up to 16 inputs channels to the ADC using a switch circuit</a:t>
            </a:r>
          </a:p>
        </p:txBody>
      </p:sp>
      <p:pic>
        <p:nvPicPr>
          <p:cNvPr id="10" name="Picture 9">
            <a:extLst>
              <a:ext uri="{FF2B5EF4-FFF2-40B4-BE49-F238E27FC236}">
                <a16:creationId xmlns:a16="http://schemas.microsoft.com/office/drawing/2014/main" id="{2C5F356C-EB36-4F0E-8C37-7E7EB86066B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505200" y="2800351"/>
            <a:ext cx="2934628" cy="1981199"/>
          </a:xfrm>
          <a:prstGeom prst="rect">
            <a:avLst/>
          </a:prstGeom>
        </p:spPr>
      </p:pic>
    </p:spTree>
    <p:extLst>
      <p:ext uri="{BB962C8B-B14F-4D97-AF65-F5344CB8AC3E}">
        <p14:creationId xmlns:p14="http://schemas.microsoft.com/office/powerpoint/2010/main" val="30452887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572000" y="4857750"/>
            <a:ext cx="22860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4.1     MSP430 Hardware Overview</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4.1.5 Input / Output Ports &amp; Peripherals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4: The MSP430</a:t>
            </a:r>
          </a:p>
        </p:txBody>
      </p:sp>
      <p:sp>
        <p:nvSpPr>
          <p:cNvPr id="12" name="Subtitle 2"/>
          <p:cNvSpPr txBox="1">
            <a:spLocks/>
          </p:cNvSpPr>
          <p:nvPr/>
        </p:nvSpPr>
        <p:spPr>
          <a:xfrm>
            <a:off x="190500" y="895155"/>
            <a:ext cx="6667500" cy="3886395"/>
          </a:xfrm>
          <a:prstGeom prst="rect">
            <a:avLst/>
          </a:prstGeom>
        </p:spPr>
        <p:txBody>
          <a:bodyPr vert="horz" lIns="91440" tIns="45720" rIns="91440" bIns="45720" numCol="2"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600" b="1" i="1" cap="small" dirty="0">
                <a:solidFill>
                  <a:schemeClr val="accent2"/>
                </a:solidFill>
                <a:latin typeface="Arial" panose="020B0604020202020204" pitchFamily="34" charset="0"/>
                <a:cs typeface="Arial" panose="020B0604020202020204" pitchFamily="34" charset="0"/>
              </a:rPr>
              <a:t>4.1.5.5 Digital to Analog Converters</a:t>
            </a: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Take a binary code and generate an output voltage on one of the pins of the device</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Usually fast enough to produce output signals for audio and video applications</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b="1" dirty="0">
                <a:solidFill>
                  <a:schemeClr val="accent2"/>
                </a:solidFill>
                <a:latin typeface="Arial" panose="020B0604020202020204" pitchFamily="34" charset="0"/>
                <a:cs typeface="Arial" panose="020B0604020202020204" pitchFamily="34" charset="0"/>
              </a:rPr>
              <a:t>Smart analog combo (SAC)</a:t>
            </a:r>
            <a:r>
              <a:rPr lang="en-US" sz="1600" dirty="0">
                <a:solidFill>
                  <a:schemeClr val="accent2"/>
                </a:solidFill>
                <a:latin typeface="Arial" panose="020B0604020202020204" pitchFamily="34" charset="0"/>
                <a:cs typeface="Arial" panose="020B0604020202020204" pitchFamily="34" charset="0"/>
              </a:rPr>
              <a:t> – DAC circuits within a module; contain additional circuitry to support creating analog voltages such as operational amplifiers and switch arrays</a:t>
            </a:r>
            <a:endParaRPr lang="en-US" sz="1600" b="1" dirty="0">
              <a:solidFill>
                <a:schemeClr val="accent2"/>
              </a:solidFill>
              <a:latin typeface="Arial" panose="020B0604020202020204" pitchFamily="34" charset="0"/>
              <a:cs typeface="Arial" panose="020B0604020202020204" pitchFamily="34" charset="0"/>
            </a:endParaRPr>
          </a:p>
        </p:txBody>
      </p:sp>
      <p:sp>
        <p:nvSpPr>
          <p:cNvPr id="16" name="Subtitle 2"/>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0796BB3D-9E8F-4BD3-A34C-84F25B42E08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505200" y="2800351"/>
            <a:ext cx="2934628" cy="1981199"/>
          </a:xfrm>
          <a:prstGeom prst="rect">
            <a:avLst/>
          </a:prstGeom>
        </p:spPr>
      </p:pic>
    </p:spTree>
    <p:extLst>
      <p:ext uri="{BB962C8B-B14F-4D97-AF65-F5344CB8AC3E}">
        <p14:creationId xmlns:p14="http://schemas.microsoft.com/office/powerpoint/2010/main" val="18167751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572000" y="4857750"/>
            <a:ext cx="22860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4.1     MSP430 Hardware Overview</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4.1.5 Input / Output Ports &amp; Peripherals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4: The MSP430</a:t>
            </a:r>
          </a:p>
        </p:txBody>
      </p:sp>
      <p:sp>
        <p:nvSpPr>
          <p:cNvPr id="12" name="Subtitle 2"/>
          <p:cNvSpPr txBox="1">
            <a:spLocks/>
          </p:cNvSpPr>
          <p:nvPr/>
        </p:nvSpPr>
        <p:spPr>
          <a:xfrm>
            <a:off x="190500" y="895155"/>
            <a:ext cx="6667500" cy="3962594"/>
          </a:xfrm>
          <a:prstGeom prst="rect">
            <a:avLst/>
          </a:prstGeom>
        </p:spPr>
        <p:txBody>
          <a:bodyPr vert="horz" lIns="91440" tIns="45720" rIns="91440" bIns="45720" numCol="2"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600" b="1" i="1" cap="small" dirty="0">
                <a:solidFill>
                  <a:schemeClr val="accent2"/>
                </a:solidFill>
                <a:latin typeface="Arial" panose="020B0604020202020204" pitchFamily="34" charset="0"/>
                <a:cs typeface="Arial" panose="020B0604020202020204" pitchFamily="34" charset="0"/>
              </a:rPr>
              <a:t>4.1.5.6 Clock System</a:t>
            </a: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Generates and distributes various clock sources used on the MCU.</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Takes in internal and external clock sources and creates on-chip clocks for use by the MCU and peripheral.</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Three primary clocks: MCLK (master clock), SMCLK (subsystem master clock), and ACLK (auxiliary clock).</a:t>
            </a: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MCLK – clock course for CPU.</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SMCLK – clock for peripherals that can work independently from CPU operation.</a:t>
            </a:r>
          </a:p>
          <a:p>
            <a:pPr marL="228600" indent="-228600" algn="l">
              <a:buFont typeface="Arial" panose="020B0604020202020204" pitchFamily="34" charset="0"/>
              <a:buChar char="•"/>
            </a:pPr>
            <a:endParaRPr lang="en-US" sz="1600" cap="small"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ACLK – used for peripherals that require low frequency operation.</a:t>
            </a:r>
          </a:p>
          <a:p>
            <a:pPr marL="457200" indent="-457200" algn="l">
              <a:buFont typeface="Arial" panose="020B0604020202020204" pitchFamily="34" charset="0"/>
              <a:buChar char="•"/>
            </a:pPr>
            <a:endParaRPr lang="en-US" sz="1600" cap="small" dirty="0">
              <a:solidFill>
                <a:schemeClr val="accent2"/>
              </a:solidFill>
              <a:latin typeface="Arial" panose="020B0604020202020204" pitchFamily="34" charset="0"/>
              <a:cs typeface="Arial" panose="020B0604020202020204" pitchFamily="34" charset="0"/>
            </a:endParaRPr>
          </a:p>
        </p:txBody>
      </p:sp>
      <p:sp>
        <p:nvSpPr>
          <p:cNvPr id="16" name="Subtitle 2"/>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3B223257-C6FC-43A9-A2D2-536224D13A4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505200" y="3105150"/>
            <a:ext cx="2934628" cy="1676400"/>
          </a:xfrm>
          <a:prstGeom prst="rect">
            <a:avLst/>
          </a:prstGeom>
        </p:spPr>
      </p:pic>
    </p:spTree>
    <p:extLst>
      <p:ext uri="{BB962C8B-B14F-4D97-AF65-F5344CB8AC3E}">
        <p14:creationId xmlns:p14="http://schemas.microsoft.com/office/powerpoint/2010/main" val="30748520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572000" y="4857750"/>
            <a:ext cx="22860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4.1     MSP430 Hardware Overview</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4.1.5 Input / Output Ports &amp; Peripherals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4: The MSP430</a:t>
            </a:r>
          </a:p>
        </p:txBody>
      </p:sp>
      <p:sp>
        <p:nvSpPr>
          <p:cNvPr id="12" name="Subtitle 2"/>
          <p:cNvSpPr txBox="1">
            <a:spLocks/>
          </p:cNvSpPr>
          <p:nvPr/>
        </p:nvSpPr>
        <p:spPr>
          <a:xfrm>
            <a:off x="190500" y="895155"/>
            <a:ext cx="6248400" cy="3962594"/>
          </a:xfrm>
          <a:prstGeom prst="rect">
            <a:avLst/>
          </a:prstGeom>
        </p:spPr>
        <p:txBody>
          <a:bodyPr vert="horz" lIns="91440" tIns="45720" rIns="91440" bIns="45720" numCol="2"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600" b="1" i="1" cap="small" dirty="0">
                <a:solidFill>
                  <a:schemeClr val="accent2"/>
                </a:solidFill>
                <a:latin typeface="Arial" panose="020B0604020202020204" pitchFamily="34" charset="0"/>
                <a:cs typeface="Arial" panose="020B0604020202020204" pitchFamily="34" charset="0"/>
              </a:rPr>
              <a:t>4.1.5.7 Power Management Module</a:t>
            </a: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Generate a power supply voltage for the core logic on-chip.</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Provides power supply monitoring capabilities which help guide actions that need to be taken when the power supply begins to drop.</a:t>
            </a:r>
          </a:p>
        </p:txBody>
      </p:sp>
      <p:sp>
        <p:nvSpPr>
          <p:cNvPr id="16" name="Subtitle 2"/>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A8DB15A5-D2FB-4A97-8C93-DE5D7ADA645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505200" y="2800351"/>
            <a:ext cx="2934628" cy="1981199"/>
          </a:xfrm>
          <a:prstGeom prst="rect">
            <a:avLst/>
          </a:prstGeom>
        </p:spPr>
      </p:pic>
    </p:spTree>
    <p:extLst>
      <p:ext uri="{BB962C8B-B14F-4D97-AF65-F5344CB8AC3E}">
        <p14:creationId xmlns:p14="http://schemas.microsoft.com/office/powerpoint/2010/main" val="1586543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705350"/>
            <a:ext cx="6858000" cy="438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91000" y="4739640"/>
            <a:ext cx="2590800" cy="331469"/>
          </a:xfrm>
        </p:spPr>
        <p:txBody>
          <a:bodyPr>
            <a:normAutofit lnSpcReduction="10000"/>
          </a:bodyPr>
          <a:lstStyle/>
          <a:p>
            <a:r>
              <a:rPr lang="en-US" sz="1600" b="1" cap="small" dirty="0">
                <a:solidFill>
                  <a:schemeClr val="bg1"/>
                </a:solidFill>
                <a:latin typeface="Arial" panose="020B0604020202020204" pitchFamily="34" charset="0"/>
                <a:cs typeface="Arial" panose="020B0604020202020204" pitchFamily="34" charset="0"/>
              </a:rPr>
              <a:t>Brock J. </a:t>
            </a:r>
            <a:r>
              <a:rPr lang="en-US" sz="1400" b="1" cap="small" dirty="0">
                <a:solidFill>
                  <a:schemeClr val="bg1"/>
                </a:solidFill>
                <a:latin typeface="Arial" panose="020B0604020202020204" pitchFamily="34" charset="0"/>
                <a:cs typeface="Arial" panose="020B0604020202020204" pitchFamily="34" charset="0"/>
              </a:rPr>
              <a:t>LaMeres</a:t>
            </a:r>
            <a:r>
              <a:rPr lang="en-US" sz="1600" b="1" cap="small" dirty="0">
                <a:solidFill>
                  <a:schemeClr val="bg1"/>
                </a:solidFill>
                <a:latin typeface="Arial" panose="020B0604020202020204" pitchFamily="34" charset="0"/>
                <a:cs typeface="Arial" panose="020B0604020202020204" pitchFamily="34" charset="0"/>
              </a:rPr>
              <a:t>, Ph.D.</a:t>
            </a:r>
          </a:p>
        </p:txBody>
      </p:sp>
      <p:sp>
        <p:nvSpPr>
          <p:cNvPr id="8" name="TextBox 7"/>
          <p:cNvSpPr txBox="1"/>
          <p:nvPr/>
        </p:nvSpPr>
        <p:spPr>
          <a:xfrm>
            <a:off x="11430" y="822552"/>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Chapter 4: The MSP430</a:t>
            </a:r>
          </a:p>
        </p:txBody>
      </p:sp>
      <p:sp>
        <p:nvSpPr>
          <p:cNvPr id="7" name="Rectangle 6"/>
          <p:cNvSpPr/>
          <p:nvPr/>
        </p:nvSpPr>
        <p:spPr>
          <a:xfrm>
            <a:off x="0" y="1"/>
            <a:ext cx="6858000" cy="819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807719"/>
          </a:xfrm>
        </p:spPr>
        <p:txBody>
          <a:bodyPr anchor="ctr">
            <a:normAutofit/>
          </a:bodyPr>
          <a:lstStyle/>
          <a:p>
            <a:r>
              <a:rPr lang="en-US" sz="2200" cap="small" dirty="0">
                <a:solidFill>
                  <a:schemeClr val="bg1"/>
                </a:solidFill>
                <a:latin typeface="Arial" panose="020B0604020202020204" pitchFamily="34" charset="0"/>
                <a:cs typeface="Arial" panose="020B0604020202020204" pitchFamily="34" charset="0"/>
              </a:rPr>
              <a:t>Embedded Systems Design</a:t>
            </a:r>
            <a:endParaRPr lang="en-US" sz="2400" cap="small" dirty="0">
              <a:solidFill>
                <a:schemeClr val="bg1"/>
              </a:solidFill>
              <a:latin typeface="Arial" panose="020B0604020202020204" pitchFamily="34" charset="0"/>
              <a:cs typeface="Arial" panose="020B0604020202020204" pitchFamily="34" charset="0"/>
            </a:endParaRPr>
          </a:p>
        </p:txBody>
      </p:sp>
      <p:sp>
        <p:nvSpPr>
          <p:cNvPr id="12" name="Subtitle 2"/>
          <p:cNvSpPr txBox="1">
            <a:spLocks/>
          </p:cNvSpPr>
          <p:nvPr/>
        </p:nvSpPr>
        <p:spPr>
          <a:xfrm>
            <a:off x="201930" y="1220931"/>
            <a:ext cx="6248400" cy="33146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600" b="1" cap="small" dirty="0">
                <a:solidFill>
                  <a:schemeClr val="accent2"/>
                </a:solidFill>
                <a:latin typeface="Arial" panose="020B0604020202020204" pitchFamily="34" charset="0"/>
                <a:cs typeface="Arial" panose="020B0604020202020204" pitchFamily="34" charset="0"/>
              </a:rPr>
              <a:t>4.1	MSP430 Hardware overview</a:t>
            </a:r>
          </a:p>
        </p:txBody>
      </p:sp>
      <p:sp>
        <p:nvSpPr>
          <p:cNvPr id="15" name="Subtitle 2"/>
          <p:cNvSpPr txBox="1">
            <a:spLocks/>
          </p:cNvSpPr>
          <p:nvPr/>
        </p:nvSpPr>
        <p:spPr>
          <a:xfrm>
            <a:off x="762000" y="4245592"/>
            <a:ext cx="3200400" cy="40766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000" dirty="0">
                <a:solidFill>
                  <a:schemeClr val="accent2"/>
                </a:solidFill>
                <a:latin typeface="Arial" panose="020B0604020202020204" pitchFamily="34" charset="0"/>
                <a:cs typeface="Arial" panose="020B0604020202020204" pitchFamily="34" charset="0"/>
              </a:rPr>
              <a:t>Computer Overview</a:t>
            </a:r>
          </a:p>
        </p:txBody>
      </p:sp>
      <p:sp>
        <p:nvSpPr>
          <p:cNvPr id="16" name="Subtitle 2"/>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pic>
        <p:nvPicPr>
          <p:cNvPr id="5" name="Picture 4" descr="A screenshot of a cell phone&#10;&#10;Description automatically generated">
            <a:extLst>
              <a:ext uri="{FF2B5EF4-FFF2-40B4-BE49-F238E27FC236}">
                <a16:creationId xmlns:a16="http://schemas.microsoft.com/office/drawing/2014/main" id="{23804751-85A0-453F-A086-DEF2B18ADE6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367" y="1735480"/>
            <a:ext cx="4191000" cy="2530507"/>
          </a:xfrm>
          <a:prstGeom prst="rect">
            <a:avLst/>
          </a:prstGeom>
        </p:spPr>
      </p:pic>
      <p:pic>
        <p:nvPicPr>
          <p:cNvPr id="13" name="Picture 12" descr="A circuit board&#10;&#10;Description automatically generated">
            <a:extLst>
              <a:ext uri="{FF2B5EF4-FFF2-40B4-BE49-F238E27FC236}">
                <a16:creationId xmlns:a16="http://schemas.microsoft.com/office/drawing/2014/main" id="{FD26B91F-AFC3-4C2D-98C6-C453333AB1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1513" y="1684367"/>
            <a:ext cx="2152711" cy="2515636"/>
          </a:xfrm>
          <a:prstGeom prst="rect">
            <a:avLst/>
          </a:prstGeom>
        </p:spPr>
      </p:pic>
      <p:sp>
        <p:nvSpPr>
          <p:cNvPr id="17" name="Subtitle 2">
            <a:extLst>
              <a:ext uri="{FF2B5EF4-FFF2-40B4-BE49-F238E27FC236}">
                <a16:creationId xmlns:a16="http://schemas.microsoft.com/office/drawing/2014/main" id="{4435A8C5-3519-4527-80DD-C73B632ABCDD}"/>
              </a:ext>
            </a:extLst>
          </p:cNvPr>
          <p:cNvSpPr txBox="1">
            <a:spLocks/>
          </p:cNvSpPr>
          <p:nvPr/>
        </p:nvSpPr>
        <p:spPr>
          <a:xfrm>
            <a:off x="4521512" y="4314826"/>
            <a:ext cx="2287181" cy="40766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000" dirty="0" err="1">
                <a:solidFill>
                  <a:schemeClr val="accent2"/>
                </a:solidFill>
                <a:latin typeface="Arial" panose="020B0604020202020204" pitchFamily="34" charset="0"/>
                <a:cs typeface="Arial" panose="020B0604020202020204" pitchFamily="34" charset="0"/>
              </a:rPr>
              <a:t>LaunchPad</a:t>
            </a:r>
            <a:endParaRPr lang="en-US" sz="1000"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25897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572000" y="4857750"/>
            <a:ext cx="22860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4.1     MSP430 Hardware Overview</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4.1.6 Bus System</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4: The MSP430</a:t>
            </a:r>
          </a:p>
        </p:txBody>
      </p:sp>
      <mc:AlternateContent xmlns:mc="http://schemas.openxmlformats.org/markup-compatibility/2006" xmlns:a14="http://schemas.microsoft.com/office/drawing/2010/main">
        <mc:Choice Requires="a14">
          <p:sp>
            <p:nvSpPr>
              <p:cNvPr id="12" name="Subtitle 2"/>
              <p:cNvSpPr txBox="1">
                <a:spLocks/>
              </p:cNvSpPr>
              <p:nvPr/>
            </p:nvSpPr>
            <p:spPr>
              <a:xfrm>
                <a:off x="190500" y="895155"/>
                <a:ext cx="6667500" cy="3962594"/>
              </a:xfrm>
              <a:prstGeom prst="rect">
                <a:avLst/>
              </a:prstGeom>
            </p:spPr>
            <p:txBody>
              <a:bodyPr vert="horz" lIns="91440" tIns="45720" rIns="91440" bIns="45720" numCol="2"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16-bit memory data bus - allows information to be moved between memory and the CPU in 16-bit words.</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20-bit memory address bus - allows the CPU to access up to </a:t>
                </a:r>
                <a14:m>
                  <m:oMath xmlns:m="http://schemas.openxmlformats.org/officeDocument/2006/math">
                    <m:sSup>
                      <m:sSupPr>
                        <m:ctrlPr>
                          <a:rPr lang="en-US" sz="1600" b="0" i="1" smtClean="0">
                            <a:solidFill>
                              <a:schemeClr val="accent2"/>
                            </a:solidFill>
                            <a:latin typeface="Cambria Math" panose="02040503050406030204" pitchFamily="18" charset="0"/>
                            <a:cs typeface="Arial" panose="020B0604020202020204" pitchFamily="34" charset="0"/>
                          </a:rPr>
                        </m:ctrlPr>
                      </m:sSupPr>
                      <m:e>
                        <m:r>
                          <a:rPr lang="en-US" sz="1600" b="0" i="1" smtClean="0">
                            <a:solidFill>
                              <a:schemeClr val="accent2"/>
                            </a:solidFill>
                            <a:latin typeface="Cambria Math" panose="02040503050406030204" pitchFamily="18" charset="0"/>
                            <a:cs typeface="Arial" panose="020B0604020202020204" pitchFamily="34" charset="0"/>
                          </a:rPr>
                          <m:t>2</m:t>
                        </m:r>
                      </m:e>
                      <m:sup>
                        <m:r>
                          <a:rPr lang="en-US" sz="1600" b="0" i="1" smtClean="0">
                            <a:solidFill>
                              <a:schemeClr val="accent2"/>
                            </a:solidFill>
                            <a:latin typeface="Cambria Math" panose="02040503050406030204" pitchFamily="18" charset="0"/>
                            <a:cs typeface="Arial" panose="020B0604020202020204" pitchFamily="34" charset="0"/>
                          </a:rPr>
                          <m:t>20</m:t>
                        </m:r>
                      </m:sup>
                    </m:sSup>
                    <m:r>
                      <a:rPr lang="en-US" sz="1600" b="0" i="1" smtClean="0">
                        <a:solidFill>
                          <a:schemeClr val="accent2"/>
                        </a:solidFill>
                        <a:latin typeface="Cambria Math" panose="02040503050406030204" pitchFamily="18" charset="0"/>
                        <a:cs typeface="Arial" panose="020B0604020202020204" pitchFamily="34" charset="0"/>
                      </a:rPr>
                      <m:t>=1,048,576</m:t>
                    </m:r>
                  </m:oMath>
                </a14:m>
                <a:r>
                  <a:rPr lang="en-US" sz="1600" dirty="0">
                    <a:solidFill>
                      <a:schemeClr val="accent2"/>
                    </a:solidFill>
                    <a:latin typeface="Arial" panose="020B0604020202020204" pitchFamily="34" charset="0"/>
                    <a:cs typeface="Arial" panose="020B0604020202020204" pitchFamily="34" charset="0"/>
                  </a:rPr>
                  <a:t> unique address locations.</a:t>
                </a:r>
              </a:p>
              <a:p>
                <a:pPr algn="l"/>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All I/O, peripherals, data memory, and program memory are assigned unique address within the MSP430’s unified memory map.</a:t>
                </a:r>
              </a:p>
            </p:txBody>
          </p:sp>
        </mc:Choice>
        <mc:Fallback xmlns="">
          <p:sp>
            <p:nvSpPr>
              <p:cNvPr id="12" name="Subtitle 2"/>
              <p:cNvSpPr txBox="1">
                <a:spLocks noRot="1" noChangeAspect="1" noMove="1" noResize="1" noEditPoints="1" noAdjustHandles="1" noChangeArrowheads="1" noChangeShapeType="1" noTextEdit="1"/>
              </p:cNvSpPr>
              <p:nvPr/>
            </p:nvSpPr>
            <p:spPr>
              <a:xfrm>
                <a:off x="190500" y="895155"/>
                <a:ext cx="6667500" cy="3962594"/>
              </a:xfrm>
              <a:prstGeom prst="rect">
                <a:avLst/>
              </a:prstGeom>
              <a:blipFill>
                <a:blip r:embed="rId2"/>
                <a:stretch>
                  <a:fillRect l="-366" t="-462" b="-1538"/>
                </a:stretch>
              </a:blipFill>
            </p:spPr>
            <p:txBody>
              <a:bodyPr/>
              <a:lstStyle/>
              <a:p>
                <a:r>
                  <a:rPr lang="en-US">
                    <a:noFill/>
                  </a:rPr>
                  <a:t> </a:t>
                </a:r>
              </a:p>
            </p:txBody>
          </p:sp>
        </mc:Fallback>
      </mc:AlternateContent>
      <p:pic>
        <p:nvPicPr>
          <p:cNvPr id="14" name="Picture 13" descr="A screenshot of a cell phone&#10;&#10;Description automatically generated">
            <a:extLst>
              <a:ext uri="{FF2B5EF4-FFF2-40B4-BE49-F238E27FC236}">
                <a16:creationId xmlns:a16="http://schemas.microsoft.com/office/drawing/2014/main" id="{7A6C9FB4-F343-40DE-8D4F-10644EDC87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4356" y="2419350"/>
            <a:ext cx="3281243" cy="2362200"/>
          </a:xfrm>
          <a:prstGeom prst="rect">
            <a:avLst/>
          </a:prstGeom>
        </p:spPr>
      </p:pic>
    </p:spTree>
    <p:extLst>
      <p:ext uri="{BB962C8B-B14F-4D97-AF65-F5344CB8AC3E}">
        <p14:creationId xmlns:p14="http://schemas.microsoft.com/office/powerpoint/2010/main" val="4795866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572000" y="4857750"/>
            <a:ext cx="22860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4.1     MSP430 Hardware Overview</a:t>
            </a:r>
          </a:p>
        </p:txBody>
      </p:sp>
      <p:sp>
        <p:nvSpPr>
          <p:cNvPr id="8" name="TextBox 7"/>
          <p:cNvSpPr txBox="1"/>
          <p:nvPr/>
        </p:nvSpPr>
        <p:spPr>
          <a:xfrm>
            <a:off x="-18853"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4.1.7 MSP430 Part Numbering</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4: The MSP430</a:t>
            </a:r>
          </a:p>
        </p:txBody>
      </p:sp>
      <p:sp>
        <p:nvSpPr>
          <p:cNvPr id="12" name="Subtitle 2"/>
          <p:cNvSpPr txBox="1">
            <a:spLocks/>
          </p:cNvSpPr>
          <p:nvPr/>
        </p:nvSpPr>
        <p:spPr>
          <a:xfrm>
            <a:off x="190500" y="895155"/>
            <a:ext cx="6667500" cy="396259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The part numbers that make up the MSP430 family vary in the amount of memory they contain, the type of memory used, the clock frequency, operating temperature range, packaging type, and the testing that the device undergoes.</a:t>
            </a:r>
          </a:p>
        </p:txBody>
      </p:sp>
      <p:sp>
        <p:nvSpPr>
          <p:cNvPr id="16" name="Subtitle 2"/>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8979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572000" y="4857750"/>
            <a:ext cx="22860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4.1     MSP430 Hardware Overview</a:t>
            </a:r>
          </a:p>
        </p:txBody>
      </p:sp>
      <p:sp>
        <p:nvSpPr>
          <p:cNvPr id="8" name="TextBox 7"/>
          <p:cNvSpPr txBox="1"/>
          <p:nvPr/>
        </p:nvSpPr>
        <p:spPr>
          <a:xfrm>
            <a:off x="-18853"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4.1.7 MSP430 Part Numbering</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4: The MSP430</a:t>
            </a:r>
          </a:p>
        </p:txBody>
      </p:sp>
      <p:sp>
        <p:nvSpPr>
          <p:cNvPr id="12" name="Subtitle 2"/>
          <p:cNvSpPr txBox="1">
            <a:spLocks/>
          </p:cNvSpPr>
          <p:nvPr/>
        </p:nvSpPr>
        <p:spPr>
          <a:xfrm>
            <a:off x="190500" y="895155"/>
            <a:ext cx="6667500" cy="396259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p:txBody>
      </p:sp>
      <p:sp>
        <p:nvSpPr>
          <p:cNvPr id="16" name="Subtitle 2"/>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pic>
        <p:nvPicPr>
          <p:cNvPr id="5" name="Picture 4" descr="A screenshot of a cell phone&#10;&#10;Description automatically generated">
            <a:extLst>
              <a:ext uri="{FF2B5EF4-FFF2-40B4-BE49-F238E27FC236}">
                <a16:creationId xmlns:a16="http://schemas.microsoft.com/office/drawing/2014/main" id="{BA822D16-32CF-48B3-B08B-B26AA0DC0B4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2424" y="819150"/>
            <a:ext cx="5206895" cy="3997234"/>
          </a:xfrm>
          <a:prstGeom prst="rect">
            <a:avLst/>
          </a:prstGeom>
        </p:spPr>
      </p:pic>
    </p:spTree>
    <p:extLst>
      <p:ext uri="{BB962C8B-B14F-4D97-AF65-F5344CB8AC3E}">
        <p14:creationId xmlns:p14="http://schemas.microsoft.com/office/powerpoint/2010/main" val="17145406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705350"/>
            <a:ext cx="6858000" cy="438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91000" y="4739640"/>
            <a:ext cx="2590800" cy="331469"/>
          </a:xfrm>
        </p:spPr>
        <p:txBody>
          <a:bodyPr>
            <a:normAutofit lnSpcReduction="10000"/>
          </a:bodyPr>
          <a:lstStyle/>
          <a:p>
            <a:r>
              <a:rPr lang="en-US" sz="1600" b="1" cap="small" dirty="0">
                <a:solidFill>
                  <a:schemeClr val="bg1"/>
                </a:solidFill>
                <a:latin typeface="Arial" panose="020B0604020202020204" pitchFamily="34" charset="0"/>
                <a:cs typeface="Arial" panose="020B0604020202020204" pitchFamily="34" charset="0"/>
              </a:rPr>
              <a:t>Brock J. </a:t>
            </a:r>
            <a:r>
              <a:rPr lang="en-US" sz="1400" b="1" cap="small" dirty="0">
                <a:solidFill>
                  <a:schemeClr val="bg1"/>
                </a:solidFill>
                <a:latin typeface="Arial" panose="020B0604020202020204" pitchFamily="34" charset="0"/>
                <a:cs typeface="Arial" panose="020B0604020202020204" pitchFamily="34" charset="0"/>
              </a:rPr>
              <a:t>LaMeres</a:t>
            </a:r>
            <a:r>
              <a:rPr lang="en-US" sz="1600" b="1" cap="small" dirty="0">
                <a:solidFill>
                  <a:schemeClr val="bg1"/>
                </a:solidFill>
                <a:latin typeface="Arial" panose="020B0604020202020204" pitchFamily="34" charset="0"/>
                <a:cs typeface="Arial" panose="020B0604020202020204" pitchFamily="34" charset="0"/>
              </a:rPr>
              <a:t>, Ph.D.</a:t>
            </a:r>
          </a:p>
        </p:txBody>
      </p:sp>
      <p:sp>
        <p:nvSpPr>
          <p:cNvPr id="8" name="TextBox 7"/>
          <p:cNvSpPr txBox="1"/>
          <p:nvPr/>
        </p:nvSpPr>
        <p:spPr>
          <a:xfrm>
            <a:off x="11430" y="822552"/>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Chapter 4: The MSP430</a:t>
            </a:r>
          </a:p>
        </p:txBody>
      </p:sp>
      <p:sp>
        <p:nvSpPr>
          <p:cNvPr id="7" name="Rectangle 6"/>
          <p:cNvSpPr/>
          <p:nvPr/>
        </p:nvSpPr>
        <p:spPr>
          <a:xfrm>
            <a:off x="0" y="1"/>
            <a:ext cx="6858000" cy="819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807719"/>
          </a:xfrm>
        </p:spPr>
        <p:txBody>
          <a:bodyPr anchor="ctr">
            <a:normAutofit/>
          </a:bodyPr>
          <a:lstStyle/>
          <a:p>
            <a:r>
              <a:rPr lang="en-US" sz="2200" cap="small" dirty="0">
                <a:solidFill>
                  <a:schemeClr val="bg1"/>
                </a:solidFill>
                <a:latin typeface="Arial" panose="020B0604020202020204" pitchFamily="34" charset="0"/>
                <a:cs typeface="Arial" panose="020B0604020202020204" pitchFamily="34" charset="0"/>
              </a:rPr>
              <a:t>Embedded Systems Design</a:t>
            </a:r>
            <a:endParaRPr lang="en-US" sz="2400" cap="small" dirty="0">
              <a:solidFill>
                <a:schemeClr val="bg1"/>
              </a:solidFill>
              <a:latin typeface="Arial" panose="020B0604020202020204" pitchFamily="34" charset="0"/>
              <a:cs typeface="Arial" panose="020B0604020202020204" pitchFamily="34" charset="0"/>
            </a:endParaRPr>
          </a:p>
        </p:txBody>
      </p:sp>
      <p:sp>
        <p:nvSpPr>
          <p:cNvPr id="12" name="Subtitle 2"/>
          <p:cNvSpPr txBox="1">
            <a:spLocks/>
          </p:cNvSpPr>
          <p:nvPr/>
        </p:nvSpPr>
        <p:spPr>
          <a:xfrm>
            <a:off x="201930" y="1220931"/>
            <a:ext cx="6248400" cy="33146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600" b="1" cap="small" dirty="0">
                <a:solidFill>
                  <a:schemeClr val="accent2"/>
                </a:solidFill>
                <a:latin typeface="Arial" panose="020B0604020202020204" pitchFamily="34" charset="0"/>
                <a:cs typeface="Arial" panose="020B0604020202020204" pitchFamily="34" charset="0"/>
              </a:rPr>
              <a:t>4.1	MSP430 Hardware overview</a:t>
            </a:r>
          </a:p>
        </p:txBody>
      </p:sp>
      <p:pic>
        <p:nvPicPr>
          <p:cNvPr id="15" name="Picture 14">
            <a:extLst>
              <a:ext uri="{FF2B5EF4-FFF2-40B4-BE49-F238E27FC236}">
                <a16:creationId xmlns:a16="http://schemas.microsoft.com/office/drawing/2014/main" id="{8F5CF9F4-EC21-499B-BC6C-60D2AF0C753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177" r="43030" b="39259"/>
          <a:stretch/>
        </p:blipFill>
        <p:spPr>
          <a:xfrm>
            <a:off x="4267200" y="2888491"/>
            <a:ext cx="1219200" cy="1612490"/>
          </a:xfrm>
          <a:prstGeom prst="rect">
            <a:avLst/>
          </a:prstGeom>
        </p:spPr>
      </p:pic>
      <p:pic>
        <p:nvPicPr>
          <p:cNvPr id="17" name="Picture 16" descr="A close up of a sign&#10;&#10;Description automatically generated">
            <a:extLst>
              <a:ext uri="{FF2B5EF4-FFF2-40B4-BE49-F238E27FC236}">
                <a16:creationId xmlns:a16="http://schemas.microsoft.com/office/drawing/2014/main" id="{7F91EEBC-8B7D-4B89-A03C-76F81E1ABE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1730317"/>
            <a:ext cx="1937664" cy="2710855"/>
          </a:xfrm>
          <a:prstGeom prst="rect">
            <a:avLst/>
          </a:prstGeom>
        </p:spPr>
      </p:pic>
      <p:pic>
        <p:nvPicPr>
          <p:cNvPr id="18" name="Picture 2" descr="Subscribe to Dr. LaMeres' YouTube Channel">
            <a:extLst>
              <a:ext uri="{FF2B5EF4-FFF2-40B4-BE49-F238E27FC236}">
                <a16:creationId xmlns:a16="http://schemas.microsoft.com/office/drawing/2014/main" id="{C116887B-AC06-495B-90E0-96CC5A18DC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1652323"/>
            <a:ext cx="2209800" cy="622114"/>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ECE2B767-EB81-4CFE-8724-D1813669E0E3}"/>
              </a:ext>
            </a:extLst>
          </p:cNvPr>
          <p:cNvSpPr txBox="1"/>
          <p:nvPr/>
        </p:nvSpPr>
        <p:spPr>
          <a:xfrm>
            <a:off x="2906652" y="2372181"/>
            <a:ext cx="3810000" cy="276999"/>
          </a:xfrm>
          <a:prstGeom prst="rect">
            <a:avLst/>
          </a:prstGeom>
          <a:noFill/>
        </p:spPr>
        <p:txBody>
          <a:bodyPr wrap="square" rtlCol="0">
            <a:spAutoFit/>
          </a:bodyPr>
          <a:lstStyle/>
          <a:p>
            <a:r>
              <a:rPr lang="en-US" sz="1200" dirty="0">
                <a:hlinkClick r:id="rId5"/>
              </a:rPr>
              <a:t>www.youtube.com/c/DigitalLogicProgramming_LaMeres</a:t>
            </a:r>
            <a:r>
              <a:rPr lang="en-US" sz="1200" dirty="0"/>
              <a:t> </a:t>
            </a:r>
          </a:p>
        </p:txBody>
      </p:sp>
    </p:spTree>
    <p:extLst>
      <p:ext uri="{BB962C8B-B14F-4D97-AF65-F5344CB8AC3E}">
        <p14:creationId xmlns:p14="http://schemas.microsoft.com/office/powerpoint/2010/main" val="19148932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705350"/>
            <a:ext cx="6858000" cy="438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91000" y="4739640"/>
            <a:ext cx="2590800" cy="331469"/>
          </a:xfrm>
        </p:spPr>
        <p:txBody>
          <a:bodyPr>
            <a:normAutofit lnSpcReduction="10000"/>
          </a:bodyPr>
          <a:lstStyle/>
          <a:p>
            <a:r>
              <a:rPr lang="en-US" sz="1600" b="1" cap="small" dirty="0">
                <a:solidFill>
                  <a:schemeClr val="bg1"/>
                </a:solidFill>
                <a:latin typeface="Arial" panose="020B0604020202020204" pitchFamily="34" charset="0"/>
                <a:cs typeface="Arial" panose="020B0604020202020204" pitchFamily="34" charset="0"/>
              </a:rPr>
              <a:t>Brock J. </a:t>
            </a:r>
            <a:r>
              <a:rPr lang="en-US" sz="1400" b="1" cap="small" dirty="0">
                <a:solidFill>
                  <a:schemeClr val="bg1"/>
                </a:solidFill>
                <a:latin typeface="Arial" panose="020B0604020202020204" pitchFamily="34" charset="0"/>
                <a:cs typeface="Arial" panose="020B0604020202020204" pitchFamily="34" charset="0"/>
              </a:rPr>
              <a:t>LaMeres</a:t>
            </a:r>
            <a:r>
              <a:rPr lang="en-US" sz="1600" b="1" cap="small" dirty="0">
                <a:solidFill>
                  <a:schemeClr val="bg1"/>
                </a:solidFill>
                <a:latin typeface="Arial" panose="020B0604020202020204" pitchFamily="34" charset="0"/>
                <a:cs typeface="Arial" panose="020B0604020202020204" pitchFamily="34" charset="0"/>
              </a:rPr>
              <a:t>, Ph.D.</a:t>
            </a:r>
          </a:p>
        </p:txBody>
      </p:sp>
      <p:sp>
        <p:nvSpPr>
          <p:cNvPr id="8" name="TextBox 7"/>
          <p:cNvSpPr txBox="1"/>
          <p:nvPr/>
        </p:nvSpPr>
        <p:spPr>
          <a:xfrm>
            <a:off x="11430" y="822552"/>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Chapter 4: The MSP430</a:t>
            </a:r>
          </a:p>
        </p:txBody>
      </p:sp>
      <p:sp>
        <p:nvSpPr>
          <p:cNvPr id="7" name="Rectangle 6"/>
          <p:cNvSpPr/>
          <p:nvPr/>
        </p:nvSpPr>
        <p:spPr>
          <a:xfrm>
            <a:off x="0" y="1"/>
            <a:ext cx="6858000" cy="819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807719"/>
          </a:xfrm>
        </p:spPr>
        <p:txBody>
          <a:bodyPr anchor="ctr">
            <a:normAutofit/>
          </a:bodyPr>
          <a:lstStyle/>
          <a:p>
            <a:r>
              <a:rPr lang="en-US" sz="2200" cap="small" dirty="0">
                <a:solidFill>
                  <a:schemeClr val="bg1"/>
                </a:solidFill>
                <a:latin typeface="Arial" panose="020B0604020202020204" pitchFamily="34" charset="0"/>
                <a:cs typeface="Arial" panose="020B0604020202020204" pitchFamily="34" charset="0"/>
              </a:rPr>
              <a:t>Embedded Systems Design</a:t>
            </a:r>
            <a:endParaRPr lang="en-US" sz="2400" cap="small" dirty="0">
              <a:solidFill>
                <a:schemeClr val="bg1"/>
              </a:solidFill>
              <a:latin typeface="Arial" panose="020B0604020202020204" pitchFamily="34" charset="0"/>
              <a:cs typeface="Arial" panose="020B0604020202020204" pitchFamily="34" charset="0"/>
            </a:endParaRPr>
          </a:p>
        </p:txBody>
      </p:sp>
      <p:sp>
        <p:nvSpPr>
          <p:cNvPr id="12" name="Subtitle 2"/>
          <p:cNvSpPr txBox="1">
            <a:spLocks/>
          </p:cNvSpPr>
          <p:nvPr/>
        </p:nvSpPr>
        <p:spPr>
          <a:xfrm>
            <a:off x="201930" y="1220931"/>
            <a:ext cx="6248400" cy="33146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600" b="1" cap="small" dirty="0">
                <a:solidFill>
                  <a:schemeClr val="accent2"/>
                </a:solidFill>
                <a:latin typeface="Arial" panose="020B0604020202020204" pitchFamily="34" charset="0"/>
                <a:cs typeface="Arial" panose="020B0604020202020204" pitchFamily="34" charset="0"/>
              </a:rPr>
              <a:t>4.2	MSP430 Software overview</a:t>
            </a:r>
          </a:p>
        </p:txBody>
      </p:sp>
      <p:pic>
        <p:nvPicPr>
          <p:cNvPr id="14" name="Picture 13"/>
          <p:cNvPicPr>
            <a:picLocks noChangeAspect="1"/>
          </p:cNvPicPr>
          <p:nvPr/>
        </p:nvPicPr>
        <p:blipFill rotWithShape="1">
          <a:blip r:embed="rId2" cstate="print">
            <a:extLst>
              <a:ext uri="{28A0092B-C50C-407E-A947-70E740481C1C}">
                <a14:useLocalDpi xmlns:a14="http://schemas.microsoft.com/office/drawing/2010/main" val="0"/>
              </a:ext>
            </a:extLst>
          </a:blip>
          <a:srcRect l="20177" r="43030" b="39259"/>
          <a:stretch/>
        </p:blipFill>
        <p:spPr>
          <a:xfrm>
            <a:off x="4953000" y="2952750"/>
            <a:ext cx="1219200" cy="1612490"/>
          </a:xfrm>
          <a:prstGeom prst="rect">
            <a:avLst/>
          </a:prstGeom>
        </p:spPr>
      </p:pic>
      <p:sp>
        <p:nvSpPr>
          <p:cNvPr id="16" name="Subtitle 2"/>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pic>
        <p:nvPicPr>
          <p:cNvPr id="13" name="Picture 12" descr="A close up of a sign&#10;&#10;Description automatically generated">
            <a:extLst>
              <a:ext uri="{FF2B5EF4-FFF2-40B4-BE49-F238E27FC236}">
                <a16:creationId xmlns:a16="http://schemas.microsoft.com/office/drawing/2014/main" id="{65B992D1-0A3F-45E6-913F-A880753F5F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600" y="1692510"/>
            <a:ext cx="1937664" cy="2710855"/>
          </a:xfrm>
          <a:prstGeom prst="rect">
            <a:avLst/>
          </a:prstGeom>
        </p:spPr>
      </p:pic>
    </p:spTree>
    <p:extLst>
      <p:ext uri="{BB962C8B-B14F-4D97-AF65-F5344CB8AC3E}">
        <p14:creationId xmlns:p14="http://schemas.microsoft.com/office/powerpoint/2010/main" val="25082213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572000" y="4857750"/>
            <a:ext cx="22860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4.2     MSP430 Software Overview</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4.2.1 The MSP430 Instruction Set</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4: The MSP430</a:t>
            </a:r>
          </a:p>
        </p:txBody>
      </p:sp>
      <p:sp>
        <p:nvSpPr>
          <p:cNvPr id="12" name="Subtitle 2"/>
          <p:cNvSpPr txBox="1">
            <a:spLocks/>
          </p:cNvSpPr>
          <p:nvPr/>
        </p:nvSpPr>
        <p:spPr>
          <a:xfrm>
            <a:off x="190500" y="895155"/>
            <a:ext cx="6667500" cy="396259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Contains 27 core instructions plus 24 emulated instructions.</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b="1" dirty="0">
                <a:solidFill>
                  <a:schemeClr val="accent2"/>
                </a:solidFill>
                <a:latin typeface="Arial" panose="020B0604020202020204" pitchFamily="34" charset="0"/>
                <a:cs typeface="Arial" panose="020B0604020202020204" pitchFamily="34" charset="0"/>
              </a:rPr>
              <a:t>Emulated instructions</a:t>
            </a:r>
            <a:r>
              <a:rPr lang="en-US" sz="1600" dirty="0">
                <a:solidFill>
                  <a:schemeClr val="accent2"/>
                </a:solidFill>
                <a:latin typeface="Arial" panose="020B0604020202020204" pitchFamily="34" charset="0"/>
                <a:cs typeface="Arial" panose="020B0604020202020204" pitchFamily="34" charset="0"/>
              </a:rPr>
              <a:t> – instructions that make code easier to write and read, but do not have opcodes themselves; have unique mnemonics and are used when programming in assembly.</a:t>
            </a:r>
          </a:p>
          <a:p>
            <a:pPr marL="228600" indent="-228600" algn="l">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The following tables give the 51 instructions for the MSP430 family grouped by their class of instruction (i.e., data movement, data manipulation, and program flow).</a:t>
            </a:r>
          </a:p>
        </p:txBody>
      </p:sp>
    </p:spTree>
    <p:extLst>
      <p:ext uri="{BB962C8B-B14F-4D97-AF65-F5344CB8AC3E}">
        <p14:creationId xmlns:p14="http://schemas.microsoft.com/office/powerpoint/2010/main" val="16194214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572000" y="4857750"/>
            <a:ext cx="22860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4.2     MSP430 Software Overview</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4.2.1 The MSP430 Instruction Set</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4: The MSP430</a:t>
            </a:r>
          </a:p>
        </p:txBody>
      </p:sp>
      <p:sp>
        <p:nvSpPr>
          <p:cNvPr id="12" name="Subtitle 2"/>
          <p:cNvSpPr txBox="1">
            <a:spLocks/>
          </p:cNvSpPr>
          <p:nvPr/>
        </p:nvSpPr>
        <p:spPr>
          <a:xfrm>
            <a:off x="190500" y="895155"/>
            <a:ext cx="6667500" cy="396259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p:txBody>
      </p:sp>
      <p:pic>
        <p:nvPicPr>
          <p:cNvPr id="5" name="Picture 4" descr="A screenshot of a cell phone&#10;&#10;Description automatically generated">
            <a:extLst>
              <a:ext uri="{FF2B5EF4-FFF2-40B4-BE49-F238E27FC236}">
                <a16:creationId xmlns:a16="http://schemas.microsoft.com/office/drawing/2014/main" id="{6B981BA8-693A-4730-94B3-7562E472CD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533" y="1428750"/>
            <a:ext cx="6599386" cy="2710462"/>
          </a:xfrm>
          <a:prstGeom prst="rect">
            <a:avLst/>
          </a:prstGeom>
        </p:spPr>
      </p:pic>
    </p:spTree>
    <p:extLst>
      <p:ext uri="{BB962C8B-B14F-4D97-AF65-F5344CB8AC3E}">
        <p14:creationId xmlns:p14="http://schemas.microsoft.com/office/powerpoint/2010/main" val="15760659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572000" y="4857750"/>
            <a:ext cx="22860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4.2     MSP430 Software Overview</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4.2.1 The MSP430 Instruction Set</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4: The MSP430</a:t>
            </a:r>
          </a:p>
        </p:txBody>
      </p:sp>
      <p:sp>
        <p:nvSpPr>
          <p:cNvPr id="12" name="Subtitle 2"/>
          <p:cNvSpPr txBox="1">
            <a:spLocks/>
          </p:cNvSpPr>
          <p:nvPr/>
        </p:nvSpPr>
        <p:spPr>
          <a:xfrm>
            <a:off x="190500" y="895155"/>
            <a:ext cx="6667500" cy="396259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p:txBody>
      </p:sp>
      <p:pic>
        <p:nvPicPr>
          <p:cNvPr id="5" name="Picture 4" descr="A close up of text on a white background&#10;&#10;Description automatically generated">
            <a:extLst>
              <a:ext uri="{FF2B5EF4-FFF2-40B4-BE49-F238E27FC236}">
                <a16:creationId xmlns:a16="http://schemas.microsoft.com/office/drawing/2014/main" id="{F79436C3-8FA9-497C-8DD3-C6B44E416AC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895350"/>
            <a:ext cx="5257800" cy="3962594"/>
          </a:xfrm>
          <a:prstGeom prst="rect">
            <a:avLst/>
          </a:prstGeom>
        </p:spPr>
      </p:pic>
    </p:spTree>
    <p:extLst>
      <p:ext uri="{BB962C8B-B14F-4D97-AF65-F5344CB8AC3E}">
        <p14:creationId xmlns:p14="http://schemas.microsoft.com/office/powerpoint/2010/main" val="8854459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572000" y="4857750"/>
            <a:ext cx="22860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4.2     MSP430 Software Overview</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4.2.1 The MSP430 Instruction Set</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4: The MSP430</a:t>
            </a:r>
          </a:p>
        </p:txBody>
      </p:sp>
      <p:sp>
        <p:nvSpPr>
          <p:cNvPr id="12" name="Subtitle 2"/>
          <p:cNvSpPr txBox="1">
            <a:spLocks/>
          </p:cNvSpPr>
          <p:nvPr/>
        </p:nvSpPr>
        <p:spPr>
          <a:xfrm>
            <a:off x="190500" y="895155"/>
            <a:ext cx="6667500" cy="396259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p:txBody>
      </p:sp>
      <p:pic>
        <p:nvPicPr>
          <p:cNvPr id="5" name="Picture 4" descr="A screenshot of a cell phone&#10;&#10;Description automatically generated">
            <a:extLst>
              <a:ext uri="{FF2B5EF4-FFF2-40B4-BE49-F238E27FC236}">
                <a16:creationId xmlns:a16="http://schemas.microsoft.com/office/drawing/2014/main" id="{EBE01668-B921-4D88-9DD8-270CC8090D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8680" y="849630"/>
            <a:ext cx="5120640" cy="3931920"/>
          </a:xfrm>
          <a:prstGeom prst="rect">
            <a:avLst/>
          </a:prstGeom>
        </p:spPr>
      </p:pic>
    </p:spTree>
    <p:extLst>
      <p:ext uri="{BB962C8B-B14F-4D97-AF65-F5344CB8AC3E}">
        <p14:creationId xmlns:p14="http://schemas.microsoft.com/office/powerpoint/2010/main" val="5003639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572000" y="4857750"/>
            <a:ext cx="22860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4.2     MSP430 Software Overview</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4.2.2 Word (.W) vs. Byte (.B) Operations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4: The MSP430</a:t>
            </a:r>
          </a:p>
        </p:txBody>
      </p:sp>
      <p:sp>
        <p:nvSpPr>
          <p:cNvPr id="12" name="Subtitle 2"/>
          <p:cNvSpPr txBox="1">
            <a:spLocks/>
          </p:cNvSpPr>
          <p:nvPr/>
        </p:nvSpPr>
        <p:spPr>
          <a:xfrm>
            <a:off x="190500" y="895155"/>
            <a:ext cx="6667500" cy="396259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To specify a 16-bit operation, a </a:t>
            </a:r>
            <a:r>
              <a:rPr lang="en-US" sz="1600" b="1" dirty="0">
                <a:solidFill>
                  <a:schemeClr val="accent2"/>
                </a:solidFill>
                <a:latin typeface="Arial" panose="020B0604020202020204" pitchFamily="34" charset="0"/>
                <a:cs typeface="Arial" panose="020B0604020202020204" pitchFamily="34" charset="0"/>
              </a:rPr>
              <a:t>.W</a:t>
            </a:r>
            <a:r>
              <a:rPr lang="en-US" sz="1600" dirty="0">
                <a:solidFill>
                  <a:schemeClr val="accent2"/>
                </a:solidFill>
                <a:latin typeface="Arial" panose="020B0604020202020204" pitchFamily="34" charset="0"/>
                <a:cs typeface="Arial" panose="020B0604020202020204" pitchFamily="34" charset="0"/>
              </a:rPr>
              <a:t> is appended to the instruction mnemonic.</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To specify a 8-bit operation, a </a:t>
            </a:r>
            <a:r>
              <a:rPr lang="en-US" sz="1600" b="1" dirty="0">
                <a:solidFill>
                  <a:schemeClr val="accent2"/>
                </a:solidFill>
                <a:latin typeface="Arial" panose="020B0604020202020204" pitchFamily="34" charset="0"/>
                <a:cs typeface="Arial" panose="020B0604020202020204" pitchFamily="34" charset="0"/>
              </a:rPr>
              <a:t>.B</a:t>
            </a:r>
            <a:r>
              <a:rPr lang="en-US" sz="1600" dirty="0">
                <a:solidFill>
                  <a:schemeClr val="accent2"/>
                </a:solidFill>
                <a:latin typeface="Arial" panose="020B0604020202020204" pitchFamily="34" charset="0"/>
                <a:cs typeface="Arial" panose="020B0604020202020204" pitchFamily="34" charset="0"/>
              </a:rPr>
              <a:t> is appended to the instruction mnemonic.</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p:txBody>
      </p:sp>
      <p:sp>
        <p:nvSpPr>
          <p:cNvPr id="16" name="Subtitle 2"/>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pic>
        <p:nvPicPr>
          <p:cNvPr id="5" name="Picture 4" descr="A screenshot of a cell phone&#10;&#10;Description automatically generated">
            <a:extLst>
              <a:ext uri="{FF2B5EF4-FFF2-40B4-BE49-F238E27FC236}">
                <a16:creationId xmlns:a16="http://schemas.microsoft.com/office/drawing/2014/main" id="{50001E1B-A7A2-46D4-98E7-8CFB66BFFA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2310493"/>
            <a:ext cx="6096000" cy="2394857"/>
          </a:xfrm>
          <a:prstGeom prst="rect">
            <a:avLst/>
          </a:prstGeom>
        </p:spPr>
      </p:pic>
    </p:spTree>
    <p:extLst>
      <p:ext uri="{BB962C8B-B14F-4D97-AF65-F5344CB8AC3E}">
        <p14:creationId xmlns:p14="http://schemas.microsoft.com/office/powerpoint/2010/main" val="4071700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572000" y="4857750"/>
            <a:ext cx="22860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4.1     MSP430 Hardware Overview</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MSP430 Family (MSP = Mixed Signal Processor) 	</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4: The MSP430</a:t>
            </a:r>
          </a:p>
        </p:txBody>
      </p:sp>
      <p:sp>
        <p:nvSpPr>
          <p:cNvPr id="12" name="Subtitle 2"/>
          <p:cNvSpPr txBox="1">
            <a:spLocks/>
          </p:cNvSpPr>
          <p:nvPr/>
        </p:nvSpPr>
        <p:spPr>
          <a:xfrm>
            <a:off x="190500" y="895155"/>
            <a:ext cx="6248400" cy="375545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Produced by Texas Instruments.</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Low-power signal processing. </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Low cost.</a:t>
            </a:r>
          </a:p>
          <a:p>
            <a:pPr algn="l"/>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Based on 16-bit CPU.</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ROM and R/W memory.</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Abundant suite of peripherals.</a:t>
            </a:r>
          </a:p>
        </p:txBody>
      </p:sp>
      <p:pic>
        <p:nvPicPr>
          <p:cNvPr id="5" name="Picture 4" descr="A close up of a logo&#10;&#10;Description automatically generated">
            <a:extLst>
              <a:ext uri="{FF2B5EF4-FFF2-40B4-BE49-F238E27FC236}">
                <a16:creationId xmlns:a16="http://schemas.microsoft.com/office/drawing/2014/main" id="{55A60D6E-AD13-4C45-B426-08257B816E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9867" y="1238250"/>
            <a:ext cx="4538133" cy="2552700"/>
          </a:xfrm>
          <a:prstGeom prst="rect">
            <a:avLst/>
          </a:prstGeom>
        </p:spPr>
      </p:pic>
      <p:sp>
        <p:nvSpPr>
          <p:cNvPr id="13" name="Subtitle 2">
            <a:extLst>
              <a:ext uri="{FF2B5EF4-FFF2-40B4-BE49-F238E27FC236}">
                <a16:creationId xmlns:a16="http://schemas.microsoft.com/office/drawing/2014/main" id="{8617C4FF-BBDB-4541-9122-63C5E428B4B6}"/>
              </a:ext>
            </a:extLst>
          </p:cNvPr>
          <p:cNvSpPr txBox="1">
            <a:spLocks/>
          </p:cNvSpPr>
          <p:nvPr/>
        </p:nvSpPr>
        <p:spPr>
          <a:xfrm>
            <a:off x="3733800" y="4450081"/>
            <a:ext cx="3124200" cy="40766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900" dirty="0">
                <a:solidFill>
                  <a:schemeClr val="accent2"/>
                </a:solidFill>
                <a:latin typeface="Arial" panose="020B0604020202020204" pitchFamily="34" charset="0"/>
                <a:cs typeface="Arial" panose="020B0604020202020204" pitchFamily="34" charset="0"/>
              </a:rPr>
              <a:t>Texas Instruments logo</a:t>
            </a:r>
          </a:p>
          <a:p>
            <a:r>
              <a:rPr lang="en-US" sz="900" dirty="0">
                <a:solidFill>
                  <a:schemeClr val="accent2"/>
                </a:solidFill>
                <a:hlinkClick r:id="rId3">
                  <a:extLst>
                    <a:ext uri="{A12FA001-AC4F-418D-AE19-62706E023703}">
                      <ahyp:hlinkClr xmlns:ahyp="http://schemas.microsoft.com/office/drawing/2018/hyperlinkcolor" val="tx"/>
                    </a:ext>
                  </a:extLst>
                </a:hlinkClick>
              </a:rPr>
              <a:t>http://www.ti.com/legal/trademarks/signature-and-logo.html</a:t>
            </a:r>
            <a:endParaRPr lang="en-US" sz="900"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17609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572000" y="4857750"/>
            <a:ext cx="22860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4.2     MSP430 Software Overview</a:t>
            </a:r>
          </a:p>
        </p:txBody>
      </p:sp>
      <p:sp>
        <p:nvSpPr>
          <p:cNvPr id="8" name="TextBox 7"/>
          <p:cNvSpPr txBox="1"/>
          <p:nvPr/>
        </p:nvSpPr>
        <p:spPr>
          <a:xfrm>
            <a:off x="0" y="492887"/>
            <a:ext cx="6858000" cy="707886"/>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4.2.3 The TI Code Composer Studio Development 	Environment</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4: The MSP430</a:t>
            </a:r>
          </a:p>
        </p:txBody>
      </p:sp>
      <p:sp>
        <p:nvSpPr>
          <p:cNvPr id="12" name="Subtitle 2"/>
          <p:cNvSpPr txBox="1">
            <a:spLocks/>
          </p:cNvSpPr>
          <p:nvPr/>
        </p:nvSpPr>
        <p:spPr>
          <a:xfrm>
            <a:off x="190500" y="1200773"/>
            <a:ext cx="6667500" cy="3656976"/>
          </a:xfrm>
          <a:prstGeom prst="rect">
            <a:avLst/>
          </a:prstGeom>
        </p:spPr>
        <p:txBody>
          <a:bodyPr vert="horz" lIns="91440" tIns="45720" rIns="91440" bIns="45720" numCol="2"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TI provides a free development environment for MSP430 MCUs called </a:t>
            </a:r>
            <a:r>
              <a:rPr lang="en-US" sz="1600" b="1" dirty="0">
                <a:solidFill>
                  <a:schemeClr val="accent2"/>
                </a:solidFill>
                <a:latin typeface="Arial" panose="020B0604020202020204" pitchFamily="34" charset="0"/>
                <a:cs typeface="Arial" panose="020B0604020202020204" pitchFamily="34" charset="0"/>
              </a:rPr>
              <a:t>Code Computer Student (CCS) Integrated Development Environment (IDE)</a:t>
            </a:r>
            <a:r>
              <a:rPr lang="en-US" sz="1600" dirty="0">
                <a:solidFill>
                  <a:schemeClr val="accent2"/>
                </a:solidFill>
                <a:latin typeface="Arial" panose="020B0604020202020204" pitchFamily="34" charset="0"/>
                <a:cs typeface="Arial" panose="020B0604020202020204" pitchFamily="34" charset="0"/>
              </a:rPr>
              <a:t>.</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The </a:t>
            </a:r>
            <a:r>
              <a:rPr lang="en-US" sz="1600" b="1" dirty="0">
                <a:solidFill>
                  <a:schemeClr val="accent2"/>
                </a:solidFill>
                <a:latin typeface="Arial" panose="020B0604020202020204" pitchFamily="34" charset="0"/>
                <a:cs typeface="Arial" panose="020B0604020202020204" pitchFamily="34" charset="0"/>
              </a:rPr>
              <a:t>integrated</a:t>
            </a:r>
            <a:r>
              <a:rPr lang="en-US" sz="1600" dirty="0">
                <a:solidFill>
                  <a:schemeClr val="accent2"/>
                </a:solidFill>
                <a:latin typeface="Arial" panose="020B0604020202020204" pitchFamily="34" charset="0"/>
                <a:cs typeface="Arial" panose="020B0604020202020204" pitchFamily="34" charset="0"/>
              </a:rPr>
              <a:t> term refers to the tool containing one environment that can be used to compile, assemble, link, download, and debug a program on an MCU</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algn="l"/>
            <a:endParaRPr lang="en-US" sz="1600" dirty="0">
              <a:solidFill>
                <a:schemeClr val="accent2"/>
              </a:solidFill>
              <a:latin typeface="Arial" panose="020B0604020202020204" pitchFamily="34" charset="0"/>
              <a:cs typeface="Arial" panose="020B0604020202020204" pitchFamily="34" charset="0"/>
            </a:endParaRPr>
          </a:p>
        </p:txBody>
      </p:sp>
      <p:sp>
        <p:nvSpPr>
          <p:cNvPr id="16" name="Subtitle 2"/>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pic>
        <p:nvPicPr>
          <p:cNvPr id="9" name="Picture 8" descr="A screenshot of a cell phone&#10;&#10;Description automatically generated">
            <a:extLst>
              <a:ext uri="{FF2B5EF4-FFF2-40B4-BE49-F238E27FC236}">
                <a16:creationId xmlns:a16="http://schemas.microsoft.com/office/drawing/2014/main" id="{C89EF3FE-FFE9-4F06-A954-D09418F33BD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313" t="8210" r="18613" b="15898"/>
          <a:stretch/>
        </p:blipFill>
        <p:spPr>
          <a:xfrm>
            <a:off x="2057400" y="2571750"/>
            <a:ext cx="3962400" cy="2283417"/>
          </a:xfrm>
          <a:prstGeom prst="rect">
            <a:avLst/>
          </a:prstGeom>
        </p:spPr>
      </p:pic>
      <p:sp>
        <p:nvSpPr>
          <p:cNvPr id="14" name="Subtitle 2">
            <a:extLst>
              <a:ext uri="{FF2B5EF4-FFF2-40B4-BE49-F238E27FC236}">
                <a16:creationId xmlns:a16="http://schemas.microsoft.com/office/drawing/2014/main" id="{9D711B55-9DEF-40B7-9ED3-4AD39E993A57}"/>
              </a:ext>
            </a:extLst>
          </p:cNvPr>
          <p:cNvSpPr txBox="1">
            <a:spLocks/>
          </p:cNvSpPr>
          <p:nvPr/>
        </p:nvSpPr>
        <p:spPr>
          <a:xfrm>
            <a:off x="-1143000" y="4496991"/>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900" dirty="0">
                <a:solidFill>
                  <a:schemeClr val="accent2"/>
                </a:solidFill>
                <a:latin typeface="Arial" panose="020B0604020202020204" pitchFamily="34" charset="0"/>
                <a:cs typeface="Arial" panose="020B0604020202020204" pitchFamily="34" charset="0"/>
              </a:rPr>
              <a:t>Image courtesy of Texas Instruments</a:t>
            </a:r>
          </a:p>
        </p:txBody>
      </p:sp>
    </p:spTree>
    <p:extLst>
      <p:ext uri="{BB962C8B-B14F-4D97-AF65-F5344CB8AC3E}">
        <p14:creationId xmlns:p14="http://schemas.microsoft.com/office/powerpoint/2010/main" val="7260129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572000" y="4857750"/>
            <a:ext cx="22860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4.2     MSP430 Software Overview</a:t>
            </a:r>
          </a:p>
        </p:txBody>
      </p:sp>
      <p:sp>
        <p:nvSpPr>
          <p:cNvPr id="8" name="TextBox 7"/>
          <p:cNvSpPr txBox="1"/>
          <p:nvPr/>
        </p:nvSpPr>
        <p:spPr>
          <a:xfrm>
            <a:off x="0" y="492887"/>
            <a:ext cx="6858000" cy="707886"/>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4.2.3 The TI Code Composer Studio Development 	Environment</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4: The MSP430</a:t>
            </a:r>
          </a:p>
        </p:txBody>
      </p:sp>
      <p:sp>
        <p:nvSpPr>
          <p:cNvPr id="12" name="Subtitle 2"/>
          <p:cNvSpPr txBox="1">
            <a:spLocks/>
          </p:cNvSpPr>
          <p:nvPr/>
        </p:nvSpPr>
        <p:spPr>
          <a:xfrm>
            <a:off x="190500" y="1200773"/>
            <a:ext cx="6667500" cy="3656976"/>
          </a:xfrm>
          <a:prstGeom prst="rect">
            <a:avLst/>
          </a:prstGeom>
        </p:spPr>
        <p:txBody>
          <a:bodyPr vert="horz" lIns="91440" tIns="45720" rIns="91440" bIns="45720" numCol="2"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endParaRPr lang="en-US" sz="1600" dirty="0">
              <a:solidFill>
                <a:schemeClr val="accent2"/>
              </a:solidFill>
              <a:latin typeface="Arial" panose="020B0604020202020204" pitchFamily="34" charset="0"/>
              <a:cs typeface="Arial" panose="020B0604020202020204" pitchFamily="34" charset="0"/>
            </a:endParaRPr>
          </a:p>
        </p:txBody>
      </p:sp>
      <p:sp>
        <p:nvSpPr>
          <p:cNvPr id="16" name="Subtitle 2"/>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pic>
        <p:nvPicPr>
          <p:cNvPr id="5" name="Picture 4" descr="A screenshot of a social media post&#10;&#10;Description automatically generated">
            <a:extLst>
              <a:ext uri="{FF2B5EF4-FFF2-40B4-BE49-F238E27FC236}">
                <a16:creationId xmlns:a16="http://schemas.microsoft.com/office/drawing/2014/main" id="{FA671C7C-A8B2-4164-B70F-34E3347BA47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8680" y="1213213"/>
            <a:ext cx="4998720" cy="3568337"/>
          </a:xfrm>
          <a:prstGeom prst="rect">
            <a:avLst/>
          </a:prstGeom>
        </p:spPr>
      </p:pic>
    </p:spTree>
    <p:extLst>
      <p:ext uri="{BB962C8B-B14F-4D97-AF65-F5344CB8AC3E}">
        <p14:creationId xmlns:p14="http://schemas.microsoft.com/office/powerpoint/2010/main" val="4381729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705350"/>
            <a:ext cx="6858000" cy="438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91000" y="4739640"/>
            <a:ext cx="2590800" cy="331469"/>
          </a:xfrm>
        </p:spPr>
        <p:txBody>
          <a:bodyPr>
            <a:normAutofit lnSpcReduction="10000"/>
          </a:bodyPr>
          <a:lstStyle/>
          <a:p>
            <a:r>
              <a:rPr lang="en-US" sz="1600" b="1" cap="small" dirty="0">
                <a:solidFill>
                  <a:schemeClr val="bg1"/>
                </a:solidFill>
                <a:latin typeface="Arial" panose="020B0604020202020204" pitchFamily="34" charset="0"/>
                <a:cs typeface="Arial" panose="020B0604020202020204" pitchFamily="34" charset="0"/>
              </a:rPr>
              <a:t>Brock J. </a:t>
            </a:r>
            <a:r>
              <a:rPr lang="en-US" sz="1400" b="1" cap="small" dirty="0">
                <a:solidFill>
                  <a:schemeClr val="bg1"/>
                </a:solidFill>
                <a:latin typeface="Arial" panose="020B0604020202020204" pitchFamily="34" charset="0"/>
                <a:cs typeface="Arial" panose="020B0604020202020204" pitchFamily="34" charset="0"/>
              </a:rPr>
              <a:t>LaMeres</a:t>
            </a:r>
            <a:r>
              <a:rPr lang="en-US" sz="1600" b="1" cap="small" dirty="0">
                <a:solidFill>
                  <a:schemeClr val="bg1"/>
                </a:solidFill>
                <a:latin typeface="Arial" panose="020B0604020202020204" pitchFamily="34" charset="0"/>
                <a:cs typeface="Arial" panose="020B0604020202020204" pitchFamily="34" charset="0"/>
              </a:rPr>
              <a:t>, Ph.D.</a:t>
            </a:r>
          </a:p>
        </p:txBody>
      </p:sp>
      <p:sp>
        <p:nvSpPr>
          <p:cNvPr id="8" name="TextBox 7"/>
          <p:cNvSpPr txBox="1"/>
          <p:nvPr/>
        </p:nvSpPr>
        <p:spPr>
          <a:xfrm>
            <a:off x="11430" y="822552"/>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Chapter 4: The MSP430</a:t>
            </a:r>
          </a:p>
        </p:txBody>
      </p:sp>
      <p:sp>
        <p:nvSpPr>
          <p:cNvPr id="7" name="Rectangle 6"/>
          <p:cNvSpPr/>
          <p:nvPr/>
        </p:nvSpPr>
        <p:spPr>
          <a:xfrm>
            <a:off x="0" y="1"/>
            <a:ext cx="6858000" cy="819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807719"/>
          </a:xfrm>
        </p:spPr>
        <p:txBody>
          <a:bodyPr anchor="ctr">
            <a:normAutofit/>
          </a:bodyPr>
          <a:lstStyle/>
          <a:p>
            <a:r>
              <a:rPr lang="en-US" sz="2200" cap="small" dirty="0">
                <a:solidFill>
                  <a:schemeClr val="bg1"/>
                </a:solidFill>
                <a:latin typeface="Arial" panose="020B0604020202020204" pitchFamily="34" charset="0"/>
                <a:cs typeface="Arial" panose="020B0604020202020204" pitchFamily="34" charset="0"/>
              </a:rPr>
              <a:t>Embedded Systems Design</a:t>
            </a:r>
            <a:endParaRPr lang="en-US" sz="2400" cap="small" dirty="0">
              <a:solidFill>
                <a:schemeClr val="bg1"/>
              </a:solidFill>
              <a:latin typeface="Arial" panose="020B0604020202020204" pitchFamily="34" charset="0"/>
              <a:cs typeface="Arial" panose="020B0604020202020204" pitchFamily="34" charset="0"/>
            </a:endParaRPr>
          </a:p>
        </p:txBody>
      </p:sp>
      <p:sp>
        <p:nvSpPr>
          <p:cNvPr id="12" name="Subtitle 2"/>
          <p:cNvSpPr txBox="1">
            <a:spLocks/>
          </p:cNvSpPr>
          <p:nvPr/>
        </p:nvSpPr>
        <p:spPr>
          <a:xfrm>
            <a:off x="201930" y="1220931"/>
            <a:ext cx="6248400" cy="33146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600" b="1" cap="small" dirty="0">
                <a:solidFill>
                  <a:schemeClr val="accent2"/>
                </a:solidFill>
                <a:latin typeface="Arial" panose="020B0604020202020204" pitchFamily="34" charset="0"/>
                <a:cs typeface="Arial" panose="020B0604020202020204" pitchFamily="34" charset="0"/>
              </a:rPr>
              <a:t>4.2	MSP430 Software overview</a:t>
            </a:r>
          </a:p>
        </p:txBody>
      </p:sp>
      <p:pic>
        <p:nvPicPr>
          <p:cNvPr id="15" name="Picture 14">
            <a:extLst>
              <a:ext uri="{FF2B5EF4-FFF2-40B4-BE49-F238E27FC236}">
                <a16:creationId xmlns:a16="http://schemas.microsoft.com/office/drawing/2014/main" id="{8F5CF9F4-EC21-499B-BC6C-60D2AF0C753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177" r="43030" b="39259"/>
          <a:stretch/>
        </p:blipFill>
        <p:spPr>
          <a:xfrm>
            <a:off x="4267200" y="2888491"/>
            <a:ext cx="1219200" cy="1612490"/>
          </a:xfrm>
          <a:prstGeom prst="rect">
            <a:avLst/>
          </a:prstGeom>
        </p:spPr>
      </p:pic>
      <p:pic>
        <p:nvPicPr>
          <p:cNvPr id="17" name="Picture 16" descr="A close up of a sign&#10;&#10;Description automatically generated">
            <a:extLst>
              <a:ext uri="{FF2B5EF4-FFF2-40B4-BE49-F238E27FC236}">
                <a16:creationId xmlns:a16="http://schemas.microsoft.com/office/drawing/2014/main" id="{7F91EEBC-8B7D-4B89-A03C-76F81E1ABE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1758376"/>
            <a:ext cx="1937664" cy="2710855"/>
          </a:xfrm>
          <a:prstGeom prst="rect">
            <a:avLst/>
          </a:prstGeom>
        </p:spPr>
      </p:pic>
      <p:pic>
        <p:nvPicPr>
          <p:cNvPr id="18" name="Picture 2" descr="Subscribe to Dr. LaMeres' YouTube Channel">
            <a:extLst>
              <a:ext uri="{FF2B5EF4-FFF2-40B4-BE49-F238E27FC236}">
                <a16:creationId xmlns:a16="http://schemas.microsoft.com/office/drawing/2014/main" id="{C116887B-AC06-495B-90E0-96CC5A18DC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1652323"/>
            <a:ext cx="2209800" cy="622114"/>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ECE2B767-EB81-4CFE-8724-D1813669E0E3}"/>
              </a:ext>
            </a:extLst>
          </p:cNvPr>
          <p:cNvSpPr txBox="1"/>
          <p:nvPr/>
        </p:nvSpPr>
        <p:spPr>
          <a:xfrm>
            <a:off x="2906652" y="2372181"/>
            <a:ext cx="3810000" cy="276999"/>
          </a:xfrm>
          <a:prstGeom prst="rect">
            <a:avLst/>
          </a:prstGeom>
          <a:noFill/>
        </p:spPr>
        <p:txBody>
          <a:bodyPr wrap="square" rtlCol="0">
            <a:spAutoFit/>
          </a:bodyPr>
          <a:lstStyle/>
          <a:p>
            <a:r>
              <a:rPr lang="en-US" sz="1200" dirty="0">
                <a:hlinkClick r:id="rId5"/>
              </a:rPr>
              <a:t>www.youtube.com/c/DigitalLogicProgramming_LaMeres</a:t>
            </a:r>
            <a:r>
              <a:rPr lang="en-US" sz="1200" dirty="0"/>
              <a:t> </a:t>
            </a:r>
          </a:p>
        </p:txBody>
      </p:sp>
    </p:spTree>
    <p:extLst>
      <p:ext uri="{BB962C8B-B14F-4D97-AF65-F5344CB8AC3E}">
        <p14:creationId xmlns:p14="http://schemas.microsoft.com/office/powerpoint/2010/main" val="27035492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705350"/>
            <a:ext cx="6858000" cy="438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91000" y="4739640"/>
            <a:ext cx="2590800" cy="331469"/>
          </a:xfrm>
        </p:spPr>
        <p:txBody>
          <a:bodyPr>
            <a:normAutofit lnSpcReduction="10000"/>
          </a:bodyPr>
          <a:lstStyle/>
          <a:p>
            <a:r>
              <a:rPr lang="en-US" sz="1600" b="1" cap="small" dirty="0">
                <a:solidFill>
                  <a:schemeClr val="bg1"/>
                </a:solidFill>
                <a:latin typeface="Arial" panose="020B0604020202020204" pitchFamily="34" charset="0"/>
                <a:cs typeface="Arial" panose="020B0604020202020204" pitchFamily="34" charset="0"/>
              </a:rPr>
              <a:t>Brock J. </a:t>
            </a:r>
            <a:r>
              <a:rPr lang="en-US" sz="1400" b="1" cap="small" dirty="0">
                <a:solidFill>
                  <a:schemeClr val="bg1"/>
                </a:solidFill>
                <a:latin typeface="Arial" panose="020B0604020202020204" pitchFamily="34" charset="0"/>
                <a:cs typeface="Arial" panose="020B0604020202020204" pitchFamily="34" charset="0"/>
              </a:rPr>
              <a:t>LaMeres</a:t>
            </a:r>
            <a:r>
              <a:rPr lang="en-US" sz="1600" b="1" cap="small" dirty="0">
                <a:solidFill>
                  <a:schemeClr val="bg1"/>
                </a:solidFill>
                <a:latin typeface="Arial" panose="020B0604020202020204" pitchFamily="34" charset="0"/>
                <a:cs typeface="Arial" panose="020B0604020202020204" pitchFamily="34" charset="0"/>
              </a:rPr>
              <a:t>, Ph.D.</a:t>
            </a:r>
          </a:p>
        </p:txBody>
      </p:sp>
      <p:sp>
        <p:nvSpPr>
          <p:cNvPr id="8" name="TextBox 7"/>
          <p:cNvSpPr txBox="1"/>
          <p:nvPr/>
        </p:nvSpPr>
        <p:spPr>
          <a:xfrm>
            <a:off x="11430" y="822552"/>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Chapter 4: The MSP430</a:t>
            </a:r>
          </a:p>
        </p:txBody>
      </p:sp>
      <p:sp>
        <p:nvSpPr>
          <p:cNvPr id="7" name="Rectangle 6"/>
          <p:cNvSpPr/>
          <p:nvPr/>
        </p:nvSpPr>
        <p:spPr>
          <a:xfrm>
            <a:off x="0" y="1"/>
            <a:ext cx="6858000" cy="819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807719"/>
          </a:xfrm>
        </p:spPr>
        <p:txBody>
          <a:bodyPr anchor="ctr">
            <a:normAutofit/>
          </a:bodyPr>
          <a:lstStyle/>
          <a:p>
            <a:r>
              <a:rPr lang="en-US" sz="2200" cap="small" dirty="0">
                <a:solidFill>
                  <a:schemeClr val="bg1"/>
                </a:solidFill>
                <a:latin typeface="Arial" panose="020B0604020202020204" pitchFamily="34" charset="0"/>
                <a:cs typeface="Arial" panose="020B0604020202020204" pitchFamily="34" charset="0"/>
              </a:rPr>
              <a:t>Embedded Systems Design</a:t>
            </a:r>
            <a:endParaRPr lang="en-US" sz="2400" cap="small" dirty="0">
              <a:solidFill>
                <a:schemeClr val="bg1"/>
              </a:solidFill>
              <a:latin typeface="Arial" panose="020B0604020202020204" pitchFamily="34" charset="0"/>
              <a:cs typeface="Arial" panose="020B0604020202020204" pitchFamily="34" charset="0"/>
            </a:endParaRPr>
          </a:p>
        </p:txBody>
      </p:sp>
      <p:sp>
        <p:nvSpPr>
          <p:cNvPr id="12" name="Subtitle 2"/>
          <p:cNvSpPr txBox="1">
            <a:spLocks/>
          </p:cNvSpPr>
          <p:nvPr/>
        </p:nvSpPr>
        <p:spPr>
          <a:xfrm>
            <a:off x="201930" y="1220931"/>
            <a:ext cx="6248400" cy="33146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600" b="1" cap="small" dirty="0">
                <a:solidFill>
                  <a:schemeClr val="accent2"/>
                </a:solidFill>
                <a:latin typeface="Arial" panose="020B0604020202020204" pitchFamily="34" charset="0"/>
                <a:cs typeface="Arial" panose="020B0604020202020204" pitchFamily="34" charset="0"/>
              </a:rPr>
              <a:t>4.3	MSP430FR2355  </a:t>
            </a:r>
            <a:r>
              <a:rPr lang="en-US" sz="1600" b="1" dirty="0">
                <a:solidFill>
                  <a:schemeClr val="accent2"/>
                </a:solidFill>
                <a:latin typeface="Arial" panose="020B0604020202020204" pitchFamily="34" charset="0"/>
                <a:ea typeface="Arial" panose="020B0604020202020204" pitchFamily="34" charset="0"/>
              </a:rPr>
              <a:t>LaunchPad</a:t>
            </a:r>
            <a:r>
              <a:rPr lang="en-US" sz="1600" b="1" baseline="30000" dirty="0">
                <a:solidFill>
                  <a:schemeClr val="accent2"/>
                </a:solidFill>
                <a:latin typeface="Arial" panose="020B0604020202020204" pitchFamily="34" charset="0"/>
                <a:ea typeface="Arial" panose="020B0604020202020204" pitchFamily="34" charset="0"/>
              </a:rPr>
              <a:t>TM</a:t>
            </a:r>
            <a:r>
              <a:rPr lang="en-US" sz="1600" b="1" cap="small" dirty="0">
                <a:solidFill>
                  <a:schemeClr val="accent2"/>
                </a:solidFill>
                <a:latin typeface="Arial" panose="020B0604020202020204" pitchFamily="34" charset="0"/>
                <a:cs typeface="Arial" panose="020B0604020202020204" pitchFamily="34" charset="0"/>
              </a:rPr>
              <a:t> Development Kit</a:t>
            </a:r>
          </a:p>
        </p:txBody>
      </p:sp>
      <p:pic>
        <p:nvPicPr>
          <p:cNvPr id="14" name="Picture 13"/>
          <p:cNvPicPr>
            <a:picLocks noChangeAspect="1"/>
          </p:cNvPicPr>
          <p:nvPr/>
        </p:nvPicPr>
        <p:blipFill rotWithShape="1">
          <a:blip r:embed="rId2" cstate="print">
            <a:extLst>
              <a:ext uri="{28A0092B-C50C-407E-A947-70E740481C1C}">
                <a14:useLocalDpi xmlns:a14="http://schemas.microsoft.com/office/drawing/2010/main" val="0"/>
              </a:ext>
            </a:extLst>
          </a:blip>
          <a:srcRect l="20177" r="43030" b="39259"/>
          <a:stretch/>
        </p:blipFill>
        <p:spPr>
          <a:xfrm>
            <a:off x="4953000" y="2952750"/>
            <a:ext cx="1219200" cy="1612490"/>
          </a:xfrm>
          <a:prstGeom prst="rect">
            <a:avLst/>
          </a:prstGeom>
        </p:spPr>
      </p:pic>
      <p:pic>
        <p:nvPicPr>
          <p:cNvPr id="15" name="Picture 14" descr="A close up of a sign&#10;&#10;Description automatically generated">
            <a:extLst>
              <a:ext uri="{FF2B5EF4-FFF2-40B4-BE49-F238E27FC236}">
                <a16:creationId xmlns:a16="http://schemas.microsoft.com/office/drawing/2014/main" id="{D3650E2C-B58C-4B66-81F8-094C030153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0" y="1689695"/>
            <a:ext cx="1937664" cy="2710855"/>
          </a:xfrm>
          <a:prstGeom prst="rect">
            <a:avLst/>
          </a:prstGeom>
        </p:spPr>
      </p:pic>
    </p:spTree>
    <p:extLst>
      <p:ext uri="{BB962C8B-B14F-4D97-AF65-F5344CB8AC3E}">
        <p14:creationId xmlns:p14="http://schemas.microsoft.com/office/powerpoint/2010/main" val="19116947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3352800" y="4857750"/>
            <a:ext cx="35052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4.3     MSP430FR2355  LaunchPadTM Development Kit</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4.3 MSP430FR2355</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4: The MSP430</a:t>
            </a:r>
          </a:p>
        </p:txBody>
      </p:sp>
      <p:sp>
        <p:nvSpPr>
          <p:cNvPr id="12" name="Subtitle 2"/>
          <p:cNvSpPr txBox="1">
            <a:spLocks/>
          </p:cNvSpPr>
          <p:nvPr/>
        </p:nvSpPr>
        <p:spPr>
          <a:xfrm>
            <a:off x="190500" y="895155"/>
            <a:ext cx="6667500" cy="396259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This board contains an MSP430FR2355TPT MCU in addition to a variety of extra circuitry to facilitate programming, debugging, and providing power to the MCU.</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The board also contains some LEDs, buttons, pin headers, and additional circuitry to provide an interface to a select number of peripherals on the MCU</a:t>
            </a:r>
          </a:p>
        </p:txBody>
      </p:sp>
      <p:sp>
        <p:nvSpPr>
          <p:cNvPr id="16" name="Subtitle 2"/>
          <p:cNvSpPr txBox="1">
            <a:spLocks/>
          </p:cNvSpPr>
          <p:nvPr/>
        </p:nvSpPr>
        <p:spPr>
          <a:xfrm>
            <a:off x="76200" y="4496991"/>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900" dirty="0">
                <a:solidFill>
                  <a:schemeClr val="accent2"/>
                </a:solidFill>
                <a:latin typeface="Arial" panose="020B0604020202020204" pitchFamily="34" charset="0"/>
                <a:cs typeface="Arial" panose="020B0604020202020204" pitchFamily="34" charset="0"/>
              </a:rPr>
              <a:t>Image courtesy of Texas Instruments</a:t>
            </a:r>
          </a:p>
        </p:txBody>
      </p:sp>
      <p:pic>
        <p:nvPicPr>
          <p:cNvPr id="9" name="Picture 8" descr="A circuit board&#10;&#10;Description automatically generated">
            <a:extLst>
              <a:ext uri="{FF2B5EF4-FFF2-40B4-BE49-F238E27FC236}">
                <a16:creationId xmlns:a16="http://schemas.microsoft.com/office/drawing/2014/main" id="{7DB6DD99-D333-4214-A4F6-39F1452A48A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96512" y="2495550"/>
            <a:ext cx="2883328" cy="2285998"/>
          </a:xfrm>
          <a:prstGeom prst="rect">
            <a:avLst/>
          </a:prstGeom>
        </p:spPr>
      </p:pic>
    </p:spTree>
    <p:extLst>
      <p:ext uri="{BB962C8B-B14F-4D97-AF65-F5344CB8AC3E}">
        <p14:creationId xmlns:p14="http://schemas.microsoft.com/office/powerpoint/2010/main" val="6456167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3352800" y="4857750"/>
            <a:ext cx="35052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4.3     MSP430FR2355  LaunchPadTM Development Kit</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4.3 MSP430FR2355</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4: The MSP430</a:t>
            </a:r>
          </a:p>
        </p:txBody>
      </p:sp>
      <p:sp>
        <p:nvSpPr>
          <p:cNvPr id="12" name="Subtitle 2"/>
          <p:cNvSpPr txBox="1">
            <a:spLocks/>
          </p:cNvSpPr>
          <p:nvPr/>
        </p:nvSpPr>
        <p:spPr>
          <a:xfrm>
            <a:off x="190500" y="895155"/>
            <a:ext cx="6667500" cy="396259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p:txBody>
      </p:sp>
      <p:sp>
        <p:nvSpPr>
          <p:cNvPr id="16" name="Subtitle 2"/>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pic>
        <p:nvPicPr>
          <p:cNvPr id="5" name="Picture 4" descr="A screenshot of a cell phone&#10;&#10;Description automatically generated">
            <a:extLst>
              <a:ext uri="{FF2B5EF4-FFF2-40B4-BE49-F238E27FC236}">
                <a16:creationId xmlns:a16="http://schemas.microsoft.com/office/drawing/2014/main" id="{4298275E-6106-45F8-9F85-A9ED696991C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9598" y="819150"/>
            <a:ext cx="5079722" cy="3964753"/>
          </a:xfrm>
          <a:prstGeom prst="rect">
            <a:avLst/>
          </a:prstGeom>
        </p:spPr>
      </p:pic>
    </p:spTree>
    <p:extLst>
      <p:ext uri="{BB962C8B-B14F-4D97-AF65-F5344CB8AC3E}">
        <p14:creationId xmlns:p14="http://schemas.microsoft.com/office/powerpoint/2010/main" val="12678752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3352800" y="4857750"/>
            <a:ext cx="35052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4.3     MSP430FR2355  LaunchPadTM Development Kit</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4.3 MSP430FR2355TPT</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4: The MSP430</a:t>
            </a:r>
          </a:p>
        </p:txBody>
      </p:sp>
      <p:sp>
        <p:nvSpPr>
          <p:cNvPr id="12" name="Subtitle 2"/>
          <p:cNvSpPr txBox="1">
            <a:spLocks/>
          </p:cNvSpPr>
          <p:nvPr/>
        </p:nvSpPr>
        <p:spPr>
          <a:xfrm>
            <a:off x="190500" y="895155"/>
            <a:ext cx="4076700" cy="396259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MCLK = 1MHz</a:t>
            </a: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64k memory system (16-bit MAB)</a:t>
            </a: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32k FRAM program memory</a:t>
            </a: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4k (SRAM) + 512 (FRAM) data memory</a:t>
            </a: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6x digital I/O ports</a:t>
            </a:r>
            <a:br>
              <a:rPr lang="en-US" sz="1600" dirty="0">
                <a:solidFill>
                  <a:schemeClr val="accent2"/>
                </a:solidFill>
                <a:latin typeface="Arial" panose="020B0604020202020204" pitchFamily="34" charset="0"/>
                <a:cs typeface="Arial" panose="020B0604020202020204" pitchFamily="34" charset="0"/>
              </a:rPr>
            </a:br>
            <a:r>
              <a:rPr lang="en-US" sz="1600" dirty="0">
                <a:solidFill>
                  <a:schemeClr val="accent2"/>
                </a:solidFill>
                <a:latin typeface="Arial" panose="020B0604020202020204" pitchFamily="34" charset="0"/>
                <a:cs typeface="Arial" panose="020B0604020202020204" pitchFamily="34" charset="0"/>
              </a:rPr>
              <a:t>- P1 (8-bit)   </a:t>
            </a:r>
            <a:r>
              <a:rPr lang="en-US" sz="1600" dirty="0">
                <a:solidFill>
                  <a:schemeClr val="accent2"/>
                </a:solidFill>
                <a:latin typeface="Arial" panose="020B0604020202020204" pitchFamily="34" charset="0"/>
                <a:cs typeface="Arial" panose="020B0604020202020204" pitchFamily="34" charset="0"/>
                <a:sym typeface="Wingdings" panose="05000000000000000000" pitchFamily="2" charset="2"/>
              </a:rPr>
              <a:t> PA = P1:P2</a:t>
            </a:r>
            <a:br>
              <a:rPr lang="en-US" sz="1600" dirty="0">
                <a:solidFill>
                  <a:schemeClr val="accent2"/>
                </a:solidFill>
                <a:latin typeface="Arial" panose="020B0604020202020204" pitchFamily="34" charset="0"/>
                <a:cs typeface="Arial" panose="020B0604020202020204" pitchFamily="34" charset="0"/>
              </a:rPr>
            </a:br>
            <a:r>
              <a:rPr lang="en-US" sz="1600" dirty="0">
                <a:solidFill>
                  <a:schemeClr val="accent2"/>
                </a:solidFill>
                <a:latin typeface="Arial" panose="020B0604020202020204" pitchFamily="34" charset="0"/>
                <a:cs typeface="Arial" panose="020B0604020202020204" pitchFamily="34" charset="0"/>
              </a:rPr>
              <a:t>- P2 (8-bit)   </a:t>
            </a:r>
            <a:br>
              <a:rPr lang="en-US" sz="1600" dirty="0">
                <a:solidFill>
                  <a:schemeClr val="accent2"/>
                </a:solidFill>
                <a:latin typeface="Arial" panose="020B0604020202020204" pitchFamily="34" charset="0"/>
                <a:cs typeface="Arial" panose="020B0604020202020204" pitchFamily="34" charset="0"/>
              </a:rPr>
            </a:br>
            <a:r>
              <a:rPr lang="en-US" sz="1600" dirty="0">
                <a:solidFill>
                  <a:schemeClr val="accent2"/>
                </a:solidFill>
                <a:latin typeface="Arial" panose="020B0604020202020204" pitchFamily="34" charset="0"/>
                <a:cs typeface="Arial" panose="020B0604020202020204" pitchFamily="34" charset="0"/>
              </a:rPr>
              <a:t>- P3 (8-bit)   </a:t>
            </a:r>
            <a:r>
              <a:rPr lang="en-US" sz="1600" dirty="0">
                <a:solidFill>
                  <a:schemeClr val="accent2"/>
                </a:solidFill>
                <a:latin typeface="Arial" panose="020B0604020202020204" pitchFamily="34" charset="0"/>
                <a:cs typeface="Arial" panose="020B0604020202020204" pitchFamily="34" charset="0"/>
                <a:sym typeface="Wingdings" panose="05000000000000000000" pitchFamily="2" charset="2"/>
              </a:rPr>
              <a:t> PB = P3:P4</a:t>
            </a:r>
            <a:br>
              <a:rPr lang="en-US" sz="1600" dirty="0">
                <a:solidFill>
                  <a:schemeClr val="accent2"/>
                </a:solidFill>
                <a:latin typeface="Arial" panose="020B0604020202020204" pitchFamily="34" charset="0"/>
                <a:cs typeface="Arial" panose="020B0604020202020204" pitchFamily="34" charset="0"/>
              </a:rPr>
            </a:br>
            <a:r>
              <a:rPr lang="en-US" sz="1600" dirty="0">
                <a:solidFill>
                  <a:schemeClr val="accent2"/>
                </a:solidFill>
                <a:latin typeface="Arial" panose="020B0604020202020204" pitchFamily="34" charset="0"/>
                <a:cs typeface="Arial" panose="020B0604020202020204" pitchFamily="34" charset="0"/>
              </a:rPr>
              <a:t>- P4 (8-bit)</a:t>
            </a:r>
            <a:br>
              <a:rPr lang="en-US" sz="1600" dirty="0">
                <a:solidFill>
                  <a:schemeClr val="accent2"/>
                </a:solidFill>
                <a:latin typeface="Arial" panose="020B0604020202020204" pitchFamily="34" charset="0"/>
                <a:cs typeface="Arial" panose="020B0604020202020204" pitchFamily="34" charset="0"/>
              </a:rPr>
            </a:br>
            <a:r>
              <a:rPr lang="en-US" sz="1600" dirty="0">
                <a:solidFill>
                  <a:schemeClr val="accent2"/>
                </a:solidFill>
                <a:latin typeface="Arial" panose="020B0604020202020204" pitchFamily="34" charset="0"/>
                <a:cs typeface="Arial" panose="020B0604020202020204" pitchFamily="34" charset="0"/>
              </a:rPr>
              <a:t>- P5 (5-bit)   </a:t>
            </a:r>
            <a:r>
              <a:rPr lang="en-US" sz="1600" dirty="0">
                <a:solidFill>
                  <a:schemeClr val="accent2"/>
                </a:solidFill>
                <a:latin typeface="Arial" panose="020B0604020202020204" pitchFamily="34" charset="0"/>
                <a:cs typeface="Arial" panose="020B0604020202020204" pitchFamily="34" charset="0"/>
                <a:sym typeface="Wingdings" panose="05000000000000000000" pitchFamily="2" charset="2"/>
              </a:rPr>
              <a:t> PC = P5:P6</a:t>
            </a:r>
            <a:br>
              <a:rPr lang="en-US" sz="1600" dirty="0">
                <a:solidFill>
                  <a:schemeClr val="accent2"/>
                </a:solidFill>
                <a:latin typeface="Arial" panose="020B0604020202020204" pitchFamily="34" charset="0"/>
                <a:cs typeface="Arial" panose="020B0604020202020204" pitchFamily="34" charset="0"/>
              </a:rPr>
            </a:br>
            <a:r>
              <a:rPr lang="en-US" sz="1600" dirty="0">
                <a:solidFill>
                  <a:schemeClr val="accent2"/>
                </a:solidFill>
                <a:latin typeface="Arial" panose="020B0604020202020204" pitchFamily="34" charset="0"/>
                <a:cs typeface="Arial" panose="020B0604020202020204" pitchFamily="34" charset="0"/>
              </a:rPr>
              <a:t>- P6 (7-bit)</a:t>
            </a: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4x </a:t>
            </a:r>
            <a:r>
              <a:rPr lang="en-US" sz="1600" dirty="0" err="1">
                <a:solidFill>
                  <a:schemeClr val="accent2"/>
                </a:solidFill>
                <a:latin typeface="Arial" panose="020B0604020202020204" pitchFamily="34" charset="0"/>
                <a:cs typeface="Arial" panose="020B0604020202020204" pitchFamily="34" charset="0"/>
              </a:rPr>
              <a:t>eUSCI’s</a:t>
            </a:r>
            <a:br>
              <a:rPr lang="en-US" sz="1600" dirty="0">
                <a:solidFill>
                  <a:schemeClr val="accent2"/>
                </a:solidFill>
                <a:latin typeface="Arial" panose="020B0604020202020204" pitchFamily="34" charset="0"/>
                <a:cs typeface="Arial" panose="020B0604020202020204" pitchFamily="34" charset="0"/>
              </a:rPr>
            </a:br>
            <a:r>
              <a:rPr lang="en-US" sz="1600" dirty="0">
                <a:solidFill>
                  <a:schemeClr val="accent2"/>
                </a:solidFill>
                <a:latin typeface="Arial" panose="020B0604020202020204" pitchFamily="34" charset="0"/>
                <a:cs typeface="Arial" panose="020B0604020202020204" pitchFamily="34" charset="0"/>
              </a:rPr>
              <a:t>- 2x switchable between UART &amp; SPI</a:t>
            </a:r>
            <a:br>
              <a:rPr lang="en-US" sz="1600" dirty="0">
                <a:solidFill>
                  <a:schemeClr val="accent2"/>
                </a:solidFill>
                <a:latin typeface="Arial" panose="020B0604020202020204" pitchFamily="34" charset="0"/>
                <a:cs typeface="Arial" panose="020B0604020202020204" pitchFamily="34" charset="0"/>
              </a:rPr>
            </a:br>
            <a:r>
              <a:rPr lang="en-US" sz="1600" dirty="0">
                <a:solidFill>
                  <a:schemeClr val="accent2"/>
                </a:solidFill>
                <a:latin typeface="Arial" panose="020B0604020202020204" pitchFamily="34" charset="0"/>
                <a:cs typeface="Arial" panose="020B0604020202020204" pitchFamily="34" charset="0"/>
              </a:rPr>
              <a:t>- 2x switchable between SPI &amp; I2C</a:t>
            </a:r>
          </a:p>
        </p:txBody>
      </p:sp>
      <p:sp>
        <p:nvSpPr>
          <p:cNvPr id="16" name="Subtitle 2"/>
          <p:cNvSpPr txBox="1">
            <a:spLocks/>
          </p:cNvSpPr>
          <p:nvPr/>
        </p:nvSpPr>
        <p:spPr>
          <a:xfrm>
            <a:off x="3124200" y="4573802"/>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900" dirty="0">
                <a:solidFill>
                  <a:schemeClr val="accent2"/>
                </a:solidFill>
                <a:latin typeface="Arial" panose="020B0604020202020204" pitchFamily="34" charset="0"/>
                <a:cs typeface="Arial" panose="020B0604020202020204" pitchFamily="34" charset="0"/>
              </a:rPr>
              <a:t>Image courtesy of Texas Instruments</a:t>
            </a:r>
          </a:p>
        </p:txBody>
      </p:sp>
      <p:pic>
        <p:nvPicPr>
          <p:cNvPr id="9" name="Picture 8" descr="A circuit board&#10;&#10;Description automatically generated">
            <a:extLst>
              <a:ext uri="{FF2B5EF4-FFF2-40B4-BE49-F238E27FC236}">
                <a16:creationId xmlns:a16="http://schemas.microsoft.com/office/drawing/2014/main" id="{7DB6DD99-D333-4214-A4F6-39F1452A48A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98472" y="2364615"/>
            <a:ext cx="2883328" cy="2285998"/>
          </a:xfrm>
          <a:prstGeom prst="rect">
            <a:avLst/>
          </a:prstGeom>
        </p:spPr>
      </p:pic>
      <p:sp>
        <p:nvSpPr>
          <p:cNvPr id="10" name="Subtitle 2">
            <a:extLst>
              <a:ext uri="{FF2B5EF4-FFF2-40B4-BE49-F238E27FC236}">
                <a16:creationId xmlns:a16="http://schemas.microsoft.com/office/drawing/2014/main" id="{8DC143A1-38B5-4FAD-BEE6-0DBF02E9FFC5}"/>
              </a:ext>
            </a:extLst>
          </p:cNvPr>
          <p:cNvSpPr txBox="1">
            <a:spLocks/>
          </p:cNvSpPr>
          <p:nvPr/>
        </p:nvSpPr>
        <p:spPr>
          <a:xfrm>
            <a:off x="4191000" y="914205"/>
            <a:ext cx="2590800" cy="396259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4x timers</a:t>
            </a: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RTC</a:t>
            </a: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Watchdog timer</a:t>
            </a: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12-bit ADC</a:t>
            </a: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4x SACs</a:t>
            </a:r>
          </a:p>
        </p:txBody>
      </p:sp>
    </p:spTree>
    <p:extLst>
      <p:ext uri="{BB962C8B-B14F-4D97-AF65-F5344CB8AC3E}">
        <p14:creationId xmlns:p14="http://schemas.microsoft.com/office/powerpoint/2010/main" val="35886372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3352800" y="4857750"/>
            <a:ext cx="35052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4.3     MSP430FR2355  LaunchPadTM Development Kit</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4.3 MSP430FR2355TPT</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4: The MSP430</a:t>
            </a:r>
          </a:p>
        </p:txBody>
      </p:sp>
      <p:sp>
        <p:nvSpPr>
          <p:cNvPr id="12" name="Subtitle 2"/>
          <p:cNvSpPr txBox="1">
            <a:spLocks/>
          </p:cNvSpPr>
          <p:nvPr/>
        </p:nvSpPr>
        <p:spPr>
          <a:xfrm>
            <a:off x="190500" y="895155"/>
            <a:ext cx="4076700" cy="396259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endParaRPr lang="en-US" sz="1600" dirty="0">
              <a:solidFill>
                <a:schemeClr val="accent2"/>
              </a:solidFill>
              <a:latin typeface="Arial" panose="020B0604020202020204" pitchFamily="34" charset="0"/>
              <a:cs typeface="Arial" panose="020B0604020202020204" pitchFamily="34" charset="0"/>
            </a:endParaRPr>
          </a:p>
        </p:txBody>
      </p:sp>
      <p:pic>
        <p:nvPicPr>
          <p:cNvPr id="9" name="Picture 8" descr="A circuit board&#10;&#10;Description automatically generated">
            <a:extLst>
              <a:ext uri="{FF2B5EF4-FFF2-40B4-BE49-F238E27FC236}">
                <a16:creationId xmlns:a16="http://schemas.microsoft.com/office/drawing/2014/main" id="{7DB6DD99-D333-4214-A4F6-39F1452A48A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8800" y="514350"/>
            <a:ext cx="1143000" cy="906208"/>
          </a:xfrm>
          <a:prstGeom prst="rect">
            <a:avLst/>
          </a:prstGeom>
        </p:spPr>
      </p:pic>
      <p:pic>
        <p:nvPicPr>
          <p:cNvPr id="5" name="Picture 4" descr="A close up of text on a white background&#10;&#10;Description automatically generated">
            <a:extLst>
              <a:ext uri="{FF2B5EF4-FFF2-40B4-BE49-F238E27FC236}">
                <a16:creationId xmlns:a16="http://schemas.microsoft.com/office/drawing/2014/main" id="{EC55DC50-77E3-4BC0-BB76-3F4E6AC81F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994971"/>
            <a:ext cx="4953000" cy="3626304"/>
          </a:xfrm>
          <a:prstGeom prst="rect">
            <a:avLst/>
          </a:prstGeom>
        </p:spPr>
      </p:pic>
    </p:spTree>
    <p:extLst>
      <p:ext uri="{BB962C8B-B14F-4D97-AF65-F5344CB8AC3E}">
        <p14:creationId xmlns:p14="http://schemas.microsoft.com/office/powerpoint/2010/main" val="36251577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705350"/>
            <a:ext cx="6858000" cy="438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91000" y="4739640"/>
            <a:ext cx="2590800" cy="331469"/>
          </a:xfrm>
        </p:spPr>
        <p:txBody>
          <a:bodyPr>
            <a:normAutofit lnSpcReduction="10000"/>
          </a:bodyPr>
          <a:lstStyle/>
          <a:p>
            <a:r>
              <a:rPr lang="en-US" sz="1600" b="1" cap="small" dirty="0">
                <a:solidFill>
                  <a:schemeClr val="bg1"/>
                </a:solidFill>
                <a:latin typeface="Arial" panose="020B0604020202020204" pitchFamily="34" charset="0"/>
                <a:cs typeface="Arial" panose="020B0604020202020204" pitchFamily="34" charset="0"/>
              </a:rPr>
              <a:t>Brock J. </a:t>
            </a:r>
            <a:r>
              <a:rPr lang="en-US" sz="1400" b="1" cap="small" dirty="0">
                <a:solidFill>
                  <a:schemeClr val="bg1"/>
                </a:solidFill>
                <a:latin typeface="Arial" panose="020B0604020202020204" pitchFamily="34" charset="0"/>
                <a:cs typeface="Arial" panose="020B0604020202020204" pitchFamily="34" charset="0"/>
              </a:rPr>
              <a:t>LaMeres</a:t>
            </a:r>
            <a:r>
              <a:rPr lang="en-US" sz="1600" b="1" cap="small" dirty="0">
                <a:solidFill>
                  <a:schemeClr val="bg1"/>
                </a:solidFill>
                <a:latin typeface="Arial" panose="020B0604020202020204" pitchFamily="34" charset="0"/>
                <a:cs typeface="Arial" panose="020B0604020202020204" pitchFamily="34" charset="0"/>
              </a:rPr>
              <a:t>, Ph.D.</a:t>
            </a:r>
          </a:p>
        </p:txBody>
      </p:sp>
      <p:sp>
        <p:nvSpPr>
          <p:cNvPr id="8" name="TextBox 7"/>
          <p:cNvSpPr txBox="1"/>
          <p:nvPr/>
        </p:nvSpPr>
        <p:spPr>
          <a:xfrm>
            <a:off x="11430" y="822552"/>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Chapter 4: The MSP430</a:t>
            </a:r>
          </a:p>
        </p:txBody>
      </p:sp>
      <p:sp>
        <p:nvSpPr>
          <p:cNvPr id="7" name="Rectangle 6"/>
          <p:cNvSpPr/>
          <p:nvPr/>
        </p:nvSpPr>
        <p:spPr>
          <a:xfrm>
            <a:off x="0" y="1"/>
            <a:ext cx="6858000" cy="819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807719"/>
          </a:xfrm>
        </p:spPr>
        <p:txBody>
          <a:bodyPr anchor="ctr">
            <a:normAutofit/>
          </a:bodyPr>
          <a:lstStyle/>
          <a:p>
            <a:r>
              <a:rPr lang="en-US" sz="2200" cap="small" dirty="0">
                <a:solidFill>
                  <a:schemeClr val="bg1"/>
                </a:solidFill>
                <a:latin typeface="Arial" panose="020B0604020202020204" pitchFamily="34" charset="0"/>
                <a:cs typeface="Arial" panose="020B0604020202020204" pitchFamily="34" charset="0"/>
              </a:rPr>
              <a:t>Embedded Systems Design</a:t>
            </a:r>
            <a:endParaRPr lang="en-US" sz="2400" cap="small" dirty="0">
              <a:solidFill>
                <a:schemeClr val="bg1"/>
              </a:solidFill>
              <a:latin typeface="Arial" panose="020B0604020202020204" pitchFamily="34" charset="0"/>
              <a:cs typeface="Arial" panose="020B0604020202020204" pitchFamily="34" charset="0"/>
            </a:endParaRPr>
          </a:p>
        </p:txBody>
      </p:sp>
      <p:sp>
        <p:nvSpPr>
          <p:cNvPr id="12" name="Subtitle 2"/>
          <p:cNvSpPr txBox="1">
            <a:spLocks/>
          </p:cNvSpPr>
          <p:nvPr/>
        </p:nvSpPr>
        <p:spPr>
          <a:xfrm>
            <a:off x="201930" y="1220931"/>
            <a:ext cx="6248400" cy="33146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600" b="1" cap="small" dirty="0">
                <a:solidFill>
                  <a:schemeClr val="accent2"/>
                </a:solidFill>
                <a:latin typeface="Arial" panose="020B0604020202020204" pitchFamily="34" charset="0"/>
                <a:cs typeface="Arial" panose="020B0604020202020204" pitchFamily="34" charset="0"/>
              </a:rPr>
              <a:t>4.3	MSP430FR2355  </a:t>
            </a:r>
            <a:r>
              <a:rPr lang="en-US" sz="1600" b="1" dirty="0">
                <a:solidFill>
                  <a:schemeClr val="accent2"/>
                </a:solidFill>
                <a:latin typeface="Arial" panose="020B0604020202020204" pitchFamily="34" charset="0"/>
                <a:ea typeface="Arial" panose="020B0604020202020204" pitchFamily="34" charset="0"/>
              </a:rPr>
              <a:t>LaunchPad</a:t>
            </a:r>
            <a:r>
              <a:rPr lang="en-US" sz="1600" b="1" baseline="30000" dirty="0">
                <a:solidFill>
                  <a:schemeClr val="accent2"/>
                </a:solidFill>
                <a:latin typeface="Arial" panose="020B0604020202020204" pitchFamily="34" charset="0"/>
                <a:ea typeface="Arial" panose="020B0604020202020204" pitchFamily="34" charset="0"/>
              </a:rPr>
              <a:t>TM</a:t>
            </a:r>
            <a:r>
              <a:rPr lang="en-US" sz="1600" b="1" cap="small" dirty="0">
                <a:solidFill>
                  <a:schemeClr val="accent2"/>
                </a:solidFill>
                <a:latin typeface="Arial" panose="020B0604020202020204" pitchFamily="34" charset="0"/>
                <a:cs typeface="Arial" panose="020B0604020202020204" pitchFamily="34" charset="0"/>
              </a:rPr>
              <a:t> Development Kit</a:t>
            </a:r>
          </a:p>
        </p:txBody>
      </p:sp>
      <p:pic>
        <p:nvPicPr>
          <p:cNvPr id="14" name="Picture 13"/>
          <p:cNvPicPr>
            <a:picLocks noChangeAspect="1"/>
          </p:cNvPicPr>
          <p:nvPr/>
        </p:nvPicPr>
        <p:blipFill rotWithShape="1">
          <a:blip r:embed="rId2" cstate="print">
            <a:extLst>
              <a:ext uri="{28A0092B-C50C-407E-A947-70E740481C1C}">
                <a14:useLocalDpi xmlns:a14="http://schemas.microsoft.com/office/drawing/2010/main" val="0"/>
              </a:ext>
            </a:extLst>
          </a:blip>
          <a:srcRect l="20177" r="43030" b="39259"/>
          <a:stretch/>
        </p:blipFill>
        <p:spPr>
          <a:xfrm>
            <a:off x="4202052" y="2856203"/>
            <a:ext cx="1219200" cy="1612490"/>
          </a:xfrm>
          <a:prstGeom prst="rect">
            <a:avLst/>
          </a:prstGeom>
        </p:spPr>
      </p:pic>
      <p:pic>
        <p:nvPicPr>
          <p:cNvPr id="15" name="Picture 14" descr="A close up of a sign&#10;&#10;Description automatically generated">
            <a:extLst>
              <a:ext uri="{FF2B5EF4-FFF2-40B4-BE49-F238E27FC236}">
                <a16:creationId xmlns:a16="http://schemas.microsoft.com/office/drawing/2014/main" id="{D3650E2C-B58C-4B66-81F8-094C030153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1664757"/>
            <a:ext cx="1937664" cy="2710855"/>
          </a:xfrm>
          <a:prstGeom prst="rect">
            <a:avLst/>
          </a:prstGeom>
        </p:spPr>
      </p:pic>
      <p:pic>
        <p:nvPicPr>
          <p:cNvPr id="10" name="Picture 2" descr="Subscribe to Dr. LaMeres' YouTube Channel">
            <a:extLst>
              <a:ext uri="{FF2B5EF4-FFF2-40B4-BE49-F238E27FC236}">
                <a16:creationId xmlns:a16="http://schemas.microsoft.com/office/drawing/2014/main" id="{1F5682B3-C814-40F2-B323-2887DE10EB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1652323"/>
            <a:ext cx="2209800" cy="62211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E972AE52-4038-4482-A62F-3781A5C31788}"/>
              </a:ext>
            </a:extLst>
          </p:cNvPr>
          <p:cNvSpPr txBox="1"/>
          <p:nvPr/>
        </p:nvSpPr>
        <p:spPr>
          <a:xfrm>
            <a:off x="2906652" y="2372181"/>
            <a:ext cx="3810000" cy="276999"/>
          </a:xfrm>
          <a:prstGeom prst="rect">
            <a:avLst/>
          </a:prstGeom>
          <a:noFill/>
        </p:spPr>
        <p:txBody>
          <a:bodyPr wrap="square" rtlCol="0">
            <a:spAutoFit/>
          </a:bodyPr>
          <a:lstStyle/>
          <a:p>
            <a:r>
              <a:rPr lang="en-US" sz="1200" dirty="0">
                <a:hlinkClick r:id="rId5"/>
              </a:rPr>
              <a:t>www.youtube.com/c/DigitalLogicProgramming_LaMeres</a:t>
            </a:r>
            <a:r>
              <a:rPr lang="en-US" sz="1200" dirty="0"/>
              <a:t> </a:t>
            </a:r>
          </a:p>
        </p:txBody>
      </p:sp>
    </p:spTree>
    <p:extLst>
      <p:ext uri="{BB962C8B-B14F-4D97-AF65-F5344CB8AC3E}">
        <p14:creationId xmlns:p14="http://schemas.microsoft.com/office/powerpoint/2010/main" val="18660672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705350"/>
            <a:ext cx="6858000" cy="438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91000" y="4739640"/>
            <a:ext cx="2590800" cy="331469"/>
          </a:xfrm>
        </p:spPr>
        <p:txBody>
          <a:bodyPr>
            <a:normAutofit lnSpcReduction="10000"/>
          </a:bodyPr>
          <a:lstStyle/>
          <a:p>
            <a:r>
              <a:rPr lang="en-US" sz="1600" b="1" cap="small" dirty="0">
                <a:solidFill>
                  <a:schemeClr val="bg1"/>
                </a:solidFill>
                <a:latin typeface="Arial" panose="020B0604020202020204" pitchFamily="34" charset="0"/>
                <a:cs typeface="Arial" panose="020B0604020202020204" pitchFamily="34" charset="0"/>
              </a:rPr>
              <a:t>Brock J. </a:t>
            </a:r>
            <a:r>
              <a:rPr lang="en-US" sz="1400" b="1" cap="small" dirty="0">
                <a:solidFill>
                  <a:schemeClr val="bg1"/>
                </a:solidFill>
                <a:latin typeface="Arial" panose="020B0604020202020204" pitchFamily="34" charset="0"/>
                <a:cs typeface="Arial" panose="020B0604020202020204" pitchFamily="34" charset="0"/>
              </a:rPr>
              <a:t>LaMeres</a:t>
            </a:r>
            <a:r>
              <a:rPr lang="en-US" sz="1600" b="1" cap="small" dirty="0">
                <a:solidFill>
                  <a:schemeClr val="bg1"/>
                </a:solidFill>
                <a:latin typeface="Arial" panose="020B0604020202020204" pitchFamily="34" charset="0"/>
                <a:cs typeface="Arial" panose="020B0604020202020204" pitchFamily="34" charset="0"/>
              </a:rPr>
              <a:t>, Ph.D.</a:t>
            </a:r>
          </a:p>
        </p:txBody>
      </p:sp>
      <p:sp>
        <p:nvSpPr>
          <p:cNvPr id="8" name="TextBox 7"/>
          <p:cNvSpPr txBox="1"/>
          <p:nvPr/>
        </p:nvSpPr>
        <p:spPr>
          <a:xfrm>
            <a:off x="11430" y="822552"/>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Chapter 4: The MSP430</a:t>
            </a:r>
          </a:p>
        </p:txBody>
      </p:sp>
      <p:sp>
        <p:nvSpPr>
          <p:cNvPr id="7" name="Rectangle 6"/>
          <p:cNvSpPr/>
          <p:nvPr/>
        </p:nvSpPr>
        <p:spPr>
          <a:xfrm>
            <a:off x="0" y="1"/>
            <a:ext cx="6858000" cy="819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807719"/>
          </a:xfrm>
        </p:spPr>
        <p:txBody>
          <a:bodyPr anchor="ctr">
            <a:normAutofit/>
          </a:bodyPr>
          <a:lstStyle/>
          <a:p>
            <a:r>
              <a:rPr lang="en-US" sz="2200" cap="small" dirty="0">
                <a:solidFill>
                  <a:schemeClr val="bg1"/>
                </a:solidFill>
                <a:latin typeface="Arial" panose="020B0604020202020204" pitchFamily="34" charset="0"/>
                <a:cs typeface="Arial" panose="020B0604020202020204" pitchFamily="34" charset="0"/>
              </a:rPr>
              <a:t>Embedded Systems Design</a:t>
            </a:r>
            <a:endParaRPr lang="en-US" sz="2400" cap="small" dirty="0">
              <a:solidFill>
                <a:schemeClr val="bg1"/>
              </a:solidFill>
              <a:latin typeface="Arial" panose="020B0604020202020204" pitchFamily="34" charset="0"/>
              <a:cs typeface="Arial" panose="020B0604020202020204" pitchFamily="34" charset="0"/>
            </a:endParaRPr>
          </a:p>
        </p:txBody>
      </p:sp>
      <p:sp>
        <p:nvSpPr>
          <p:cNvPr id="12" name="Subtitle 2"/>
          <p:cNvSpPr txBox="1">
            <a:spLocks/>
          </p:cNvSpPr>
          <p:nvPr/>
        </p:nvSpPr>
        <p:spPr>
          <a:xfrm>
            <a:off x="201930" y="1220931"/>
            <a:ext cx="6248400" cy="33146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600" b="1" cap="small" dirty="0">
                <a:solidFill>
                  <a:schemeClr val="accent2"/>
                </a:solidFill>
                <a:latin typeface="Arial" panose="020B0604020202020204" pitchFamily="34" charset="0"/>
                <a:cs typeface="Arial" panose="020B0604020202020204" pitchFamily="34" charset="0"/>
              </a:rPr>
              <a:t>4.3	MSP430FR2355  </a:t>
            </a:r>
            <a:r>
              <a:rPr lang="en-US" sz="1600" b="1" dirty="0">
                <a:solidFill>
                  <a:schemeClr val="accent2"/>
                </a:solidFill>
                <a:latin typeface="Arial" panose="020B0604020202020204" pitchFamily="34" charset="0"/>
                <a:ea typeface="Arial" panose="020B0604020202020204" pitchFamily="34" charset="0"/>
              </a:rPr>
              <a:t>LaunchPad</a:t>
            </a:r>
            <a:r>
              <a:rPr lang="en-US" sz="1600" b="1" baseline="30000" dirty="0">
                <a:solidFill>
                  <a:schemeClr val="accent2"/>
                </a:solidFill>
                <a:latin typeface="Arial" panose="020B0604020202020204" pitchFamily="34" charset="0"/>
                <a:ea typeface="Arial" panose="020B0604020202020204" pitchFamily="34" charset="0"/>
              </a:rPr>
              <a:t>TM</a:t>
            </a:r>
            <a:r>
              <a:rPr lang="en-US" sz="1600" b="1" cap="small" dirty="0">
                <a:solidFill>
                  <a:schemeClr val="accent2"/>
                </a:solidFill>
                <a:latin typeface="Arial" panose="020B0604020202020204" pitchFamily="34" charset="0"/>
                <a:cs typeface="Arial" panose="020B0604020202020204" pitchFamily="34" charset="0"/>
              </a:rPr>
              <a:t> Documentation</a:t>
            </a:r>
          </a:p>
        </p:txBody>
      </p:sp>
      <p:pic>
        <p:nvPicPr>
          <p:cNvPr id="14" name="Picture 13"/>
          <p:cNvPicPr>
            <a:picLocks noChangeAspect="1"/>
          </p:cNvPicPr>
          <p:nvPr/>
        </p:nvPicPr>
        <p:blipFill rotWithShape="1">
          <a:blip r:embed="rId2" cstate="print">
            <a:extLst>
              <a:ext uri="{28A0092B-C50C-407E-A947-70E740481C1C}">
                <a14:useLocalDpi xmlns:a14="http://schemas.microsoft.com/office/drawing/2010/main" val="0"/>
              </a:ext>
            </a:extLst>
          </a:blip>
          <a:srcRect l="20177" r="43030" b="39259"/>
          <a:stretch/>
        </p:blipFill>
        <p:spPr>
          <a:xfrm>
            <a:off x="4953000" y="2952750"/>
            <a:ext cx="1219200" cy="1612490"/>
          </a:xfrm>
          <a:prstGeom prst="rect">
            <a:avLst/>
          </a:prstGeom>
        </p:spPr>
      </p:pic>
      <p:pic>
        <p:nvPicPr>
          <p:cNvPr id="15" name="Picture 14" descr="A close up of a sign&#10;&#10;Description automatically generated">
            <a:extLst>
              <a:ext uri="{FF2B5EF4-FFF2-40B4-BE49-F238E27FC236}">
                <a16:creationId xmlns:a16="http://schemas.microsoft.com/office/drawing/2014/main" id="{D3650E2C-B58C-4B66-81F8-094C030153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0" y="1689695"/>
            <a:ext cx="1937664" cy="2710855"/>
          </a:xfrm>
          <a:prstGeom prst="rect">
            <a:avLst/>
          </a:prstGeom>
        </p:spPr>
      </p:pic>
    </p:spTree>
    <p:extLst>
      <p:ext uri="{BB962C8B-B14F-4D97-AF65-F5344CB8AC3E}">
        <p14:creationId xmlns:p14="http://schemas.microsoft.com/office/powerpoint/2010/main" val="12007682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572000" y="4857750"/>
            <a:ext cx="22860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4.1     MSP430 Hardware Overview</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4.1.1 Byte Memory Access vs. Word Memory Access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4: The MSP430</a:t>
            </a:r>
          </a:p>
        </p:txBody>
      </p:sp>
      <p:sp>
        <p:nvSpPr>
          <p:cNvPr id="12" name="Subtitle 2"/>
          <p:cNvSpPr txBox="1">
            <a:spLocks/>
          </p:cNvSpPr>
          <p:nvPr/>
        </p:nvSpPr>
        <p:spPr>
          <a:xfrm>
            <a:off x="190500" y="895155"/>
            <a:ext cx="6667500" cy="3962594"/>
          </a:xfrm>
          <a:prstGeom prst="rect">
            <a:avLst/>
          </a:prstGeom>
        </p:spPr>
        <p:txBody>
          <a:bodyPr vert="horz" lIns="91440" tIns="45720" rIns="91440" bIns="45720" numCol="2"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b="1" dirty="0">
                <a:solidFill>
                  <a:schemeClr val="accent2"/>
                </a:solidFill>
                <a:latin typeface="Arial" panose="020B0604020202020204" pitchFamily="34" charset="0"/>
                <a:cs typeface="Arial" panose="020B0604020202020204" pitchFamily="34" charset="0"/>
              </a:rPr>
              <a:t>Bytes</a:t>
            </a:r>
            <a:r>
              <a:rPr lang="en-US" sz="1600" dirty="0">
                <a:solidFill>
                  <a:schemeClr val="accent2"/>
                </a:solidFill>
                <a:latin typeface="Arial" panose="020B0604020202020204" pitchFamily="34" charset="0"/>
                <a:cs typeface="Arial" panose="020B0604020202020204" pitchFamily="34" charset="0"/>
              </a:rPr>
              <a:t> are located at even or odd address.</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algn="l"/>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b="1" dirty="0">
                <a:solidFill>
                  <a:schemeClr val="accent2"/>
                </a:solidFill>
                <a:latin typeface="Arial" panose="020B0604020202020204" pitchFamily="34" charset="0"/>
                <a:cs typeface="Arial" panose="020B0604020202020204" pitchFamily="34" charset="0"/>
              </a:rPr>
              <a:t>Words</a:t>
            </a:r>
            <a:r>
              <a:rPr lang="en-US" sz="1600" dirty="0">
                <a:solidFill>
                  <a:schemeClr val="accent2"/>
                </a:solidFill>
                <a:latin typeface="Arial" panose="020B0604020202020204" pitchFamily="34" charset="0"/>
                <a:cs typeface="Arial" panose="020B0604020202020204" pitchFamily="34" charset="0"/>
              </a:rPr>
              <a:t> are located in the ascending memory locations aligned to even addresses with the </a:t>
            </a:r>
            <a:r>
              <a:rPr lang="en-US" sz="1600" b="1" dirty="0">
                <a:solidFill>
                  <a:schemeClr val="accent2"/>
                </a:solidFill>
                <a:latin typeface="Arial" panose="020B0604020202020204" pitchFamily="34" charset="0"/>
                <a:cs typeface="Arial" panose="020B0604020202020204" pitchFamily="34" charset="0"/>
              </a:rPr>
              <a:t>low byte (LB)</a:t>
            </a:r>
            <a:r>
              <a:rPr lang="en-US" sz="1600" dirty="0">
                <a:solidFill>
                  <a:schemeClr val="accent2"/>
                </a:solidFill>
                <a:latin typeface="Arial" panose="020B0604020202020204" pitchFamily="34" charset="0"/>
                <a:cs typeface="Arial" panose="020B0604020202020204" pitchFamily="34" charset="0"/>
              </a:rPr>
              <a:t> at the even address, followed by the </a:t>
            </a:r>
            <a:r>
              <a:rPr lang="en-US" sz="1600" b="1" dirty="0">
                <a:solidFill>
                  <a:schemeClr val="accent2"/>
                </a:solidFill>
                <a:latin typeface="Arial" panose="020B0604020202020204" pitchFamily="34" charset="0"/>
                <a:cs typeface="Arial" panose="020B0604020202020204" pitchFamily="34" charset="0"/>
              </a:rPr>
              <a:t>high byte (HB)</a:t>
            </a:r>
            <a:r>
              <a:rPr lang="en-US" sz="1600" dirty="0">
                <a:solidFill>
                  <a:schemeClr val="accent2"/>
                </a:solidFill>
                <a:latin typeface="Arial" panose="020B0604020202020204" pitchFamily="34" charset="0"/>
                <a:cs typeface="Arial" panose="020B0604020202020204" pitchFamily="34" charset="0"/>
              </a:rPr>
              <a:t> at the next odd. .address</a:t>
            </a:r>
            <a:endParaRPr lang="en-US" sz="1600" b="1" dirty="0">
              <a:solidFill>
                <a:schemeClr val="accent2"/>
              </a:solidFill>
              <a:latin typeface="Arial" panose="020B0604020202020204" pitchFamily="34" charset="0"/>
              <a:cs typeface="Arial" panose="020B0604020202020204" pitchFamily="34" charset="0"/>
            </a:endParaRPr>
          </a:p>
          <a:p>
            <a:pPr marL="228600" indent="-228600" algn="l"/>
            <a:endParaRPr lang="en-US" sz="1600" dirty="0">
              <a:solidFill>
                <a:schemeClr val="accent2"/>
              </a:solidFill>
              <a:latin typeface="Arial" panose="020B0604020202020204" pitchFamily="34" charset="0"/>
              <a:cs typeface="Arial" panose="020B0604020202020204" pitchFamily="34" charset="0"/>
            </a:endParaRPr>
          </a:p>
        </p:txBody>
      </p:sp>
      <p:sp>
        <p:nvSpPr>
          <p:cNvPr id="16" name="Subtitle 2"/>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pic>
        <p:nvPicPr>
          <p:cNvPr id="5" name="Picture 4" descr="A screenshot of a cell phone&#10;&#10;Description automatically generated">
            <a:extLst>
              <a:ext uri="{FF2B5EF4-FFF2-40B4-BE49-F238E27FC236}">
                <a16:creationId xmlns:a16="http://schemas.microsoft.com/office/drawing/2014/main" id="{4C0000B7-9F42-4BD7-993D-E26003DAA6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95898" y="899038"/>
            <a:ext cx="1952203" cy="2020753"/>
          </a:xfrm>
          <a:prstGeom prst="rect">
            <a:avLst/>
          </a:prstGeom>
        </p:spPr>
      </p:pic>
      <p:pic>
        <p:nvPicPr>
          <p:cNvPr id="13" name="Picture 12" descr="A screenshot of a cell phone&#10;&#10;Description automatically generated">
            <a:extLst>
              <a:ext uri="{FF2B5EF4-FFF2-40B4-BE49-F238E27FC236}">
                <a16:creationId xmlns:a16="http://schemas.microsoft.com/office/drawing/2014/main" id="{B7646ECC-0EFB-46D1-B43A-8A918D4D4A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94380" y="2673017"/>
            <a:ext cx="2041240" cy="2151579"/>
          </a:xfrm>
          <a:prstGeom prst="rect">
            <a:avLst/>
          </a:prstGeom>
        </p:spPr>
      </p:pic>
    </p:spTree>
    <p:extLst>
      <p:ext uri="{BB962C8B-B14F-4D97-AF65-F5344CB8AC3E}">
        <p14:creationId xmlns:p14="http://schemas.microsoft.com/office/powerpoint/2010/main" val="23480661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3352800" y="4857750"/>
            <a:ext cx="35052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4.3     MSP430FR2355  LaunchPadTM Development Kit</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4.3 </a:t>
            </a:r>
            <a:r>
              <a:rPr lang="en-US" sz="2000" b="1" cap="small" dirty="0" err="1">
                <a:solidFill>
                  <a:schemeClr val="accent2"/>
                </a:solidFill>
                <a:latin typeface="Arial" panose="020B0604020202020204" pitchFamily="34" charset="0"/>
                <a:cs typeface="Arial" panose="020B0604020202020204" pitchFamily="34" charset="0"/>
              </a:rPr>
              <a:t>LaunchPad</a:t>
            </a:r>
            <a:r>
              <a:rPr lang="en-US" sz="2000" b="1" cap="small" dirty="0">
                <a:solidFill>
                  <a:schemeClr val="accent2"/>
                </a:solidFill>
                <a:latin typeface="Arial" panose="020B0604020202020204" pitchFamily="34" charset="0"/>
                <a:cs typeface="Arial" panose="020B0604020202020204" pitchFamily="34" charset="0"/>
              </a:rPr>
              <a:t> Documentation</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4: The MSP430</a:t>
            </a:r>
          </a:p>
        </p:txBody>
      </p:sp>
      <p:sp>
        <p:nvSpPr>
          <p:cNvPr id="12" name="Subtitle 2"/>
          <p:cNvSpPr txBox="1">
            <a:spLocks/>
          </p:cNvSpPr>
          <p:nvPr/>
        </p:nvSpPr>
        <p:spPr>
          <a:xfrm>
            <a:off x="190500" y="895155"/>
            <a:ext cx="4076700" cy="396259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endParaRPr lang="en-US" sz="1600" dirty="0">
              <a:solidFill>
                <a:schemeClr val="accent2"/>
              </a:solidFill>
              <a:latin typeface="Arial" panose="020B0604020202020204" pitchFamily="34" charset="0"/>
              <a:cs typeface="Arial" panose="020B0604020202020204" pitchFamily="34" charset="0"/>
            </a:endParaRPr>
          </a:p>
        </p:txBody>
      </p:sp>
      <p:sp>
        <p:nvSpPr>
          <p:cNvPr id="10" name="Subtitle 2">
            <a:extLst>
              <a:ext uri="{FF2B5EF4-FFF2-40B4-BE49-F238E27FC236}">
                <a16:creationId xmlns:a16="http://schemas.microsoft.com/office/drawing/2014/main" id="{A31DE4E2-7A02-43FD-97B7-9E0B7770244B}"/>
              </a:ext>
            </a:extLst>
          </p:cNvPr>
          <p:cNvSpPr txBox="1">
            <a:spLocks/>
          </p:cNvSpPr>
          <p:nvPr/>
        </p:nvSpPr>
        <p:spPr>
          <a:xfrm>
            <a:off x="342900" y="1047555"/>
            <a:ext cx="5905500" cy="396259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b="1" dirty="0">
                <a:solidFill>
                  <a:schemeClr val="accent2"/>
                </a:solidFill>
                <a:latin typeface="Arial" panose="020B0604020202020204" pitchFamily="34" charset="0"/>
                <a:cs typeface="Arial" panose="020B0604020202020204" pitchFamily="34" charset="0"/>
              </a:rPr>
              <a:t>MSP430FR4xx and MSP430FR2xx </a:t>
            </a:r>
            <a:r>
              <a:rPr lang="en-US" sz="1600" b="1" u="sng" dirty="0">
                <a:solidFill>
                  <a:schemeClr val="accent2"/>
                </a:solidFill>
                <a:latin typeface="Arial" panose="020B0604020202020204" pitchFamily="34" charset="0"/>
                <a:cs typeface="Arial" panose="020B0604020202020204" pitchFamily="34" charset="0"/>
              </a:rPr>
              <a:t>Family User's Guide</a:t>
            </a:r>
            <a:r>
              <a:rPr lang="en-US" sz="1600" b="1" dirty="0">
                <a:solidFill>
                  <a:schemeClr val="accent2"/>
                </a:solidFill>
                <a:latin typeface="Arial" panose="020B0604020202020204" pitchFamily="34" charset="0"/>
                <a:cs typeface="Arial" panose="020B0604020202020204" pitchFamily="34" charset="0"/>
              </a:rPr>
              <a:t> (Rev. I)</a:t>
            </a:r>
            <a:br>
              <a:rPr lang="en-US" sz="1600" dirty="0">
                <a:solidFill>
                  <a:schemeClr val="accent2"/>
                </a:solidFill>
                <a:latin typeface="Arial" panose="020B0604020202020204" pitchFamily="34" charset="0"/>
                <a:cs typeface="Arial" panose="020B0604020202020204" pitchFamily="34" charset="0"/>
              </a:rPr>
            </a:br>
            <a:r>
              <a:rPr lang="en-US" sz="1600" dirty="0">
                <a:solidFill>
                  <a:schemeClr val="accent2"/>
                </a:solidFill>
                <a:latin typeface="Arial" panose="020B0604020202020204" pitchFamily="34" charset="0"/>
                <a:cs typeface="Arial" panose="020B0604020202020204" pitchFamily="34" charset="0"/>
              </a:rPr>
              <a:t>(</a:t>
            </a:r>
            <a:r>
              <a:rPr lang="en-US" sz="1600" dirty="0">
                <a:hlinkClick r:id="rId2"/>
              </a:rPr>
              <a:t>http://www.ti.com/lit/ug/slau445i/slau445i.pdf</a:t>
            </a:r>
            <a:r>
              <a:rPr lang="en-US" sz="1600" dirty="0">
                <a:solidFill>
                  <a:schemeClr val="accent2"/>
                </a:solidFill>
                <a:latin typeface="Arial" panose="020B0604020202020204" pitchFamily="34" charset="0"/>
                <a:cs typeface="Arial" panose="020B0604020202020204" pitchFamily="34" charset="0"/>
              </a:rPr>
              <a:t>)</a:t>
            </a:r>
            <a:br>
              <a:rPr lang="en-US" sz="1600" dirty="0">
                <a:solidFill>
                  <a:schemeClr val="accent2"/>
                </a:solidFill>
                <a:latin typeface="Arial" panose="020B0604020202020204" pitchFamily="34" charset="0"/>
                <a:cs typeface="Arial" panose="020B0604020202020204" pitchFamily="34" charset="0"/>
              </a:rPr>
            </a:b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b="1" dirty="0">
                <a:solidFill>
                  <a:schemeClr val="accent2"/>
                </a:solidFill>
                <a:latin typeface="Arial" panose="020B0604020202020204" pitchFamily="34" charset="0"/>
                <a:cs typeface="Arial" panose="020B0604020202020204" pitchFamily="34" charset="0"/>
              </a:rPr>
              <a:t>MSP430FR235x, MSP430FR215x Mixed-Signal </a:t>
            </a:r>
            <a:r>
              <a:rPr lang="en-US" sz="1600" b="1" u="sng" dirty="0">
                <a:solidFill>
                  <a:schemeClr val="accent2"/>
                </a:solidFill>
                <a:latin typeface="Arial" panose="020B0604020202020204" pitchFamily="34" charset="0"/>
                <a:cs typeface="Arial" panose="020B0604020202020204" pitchFamily="34" charset="0"/>
              </a:rPr>
              <a:t>Microcontrollers datasheet</a:t>
            </a:r>
            <a:r>
              <a:rPr lang="en-US" sz="1600" b="1" dirty="0">
                <a:solidFill>
                  <a:schemeClr val="accent2"/>
                </a:solidFill>
                <a:latin typeface="Arial" panose="020B0604020202020204" pitchFamily="34" charset="0"/>
                <a:cs typeface="Arial" panose="020B0604020202020204" pitchFamily="34" charset="0"/>
              </a:rPr>
              <a:t> (Rev. D)</a:t>
            </a:r>
            <a:br>
              <a:rPr lang="en-US" sz="1600" dirty="0">
                <a:solidFill>
                  <a:schemeClr val="accent2"/>
                </a:solidFill>
                <a:latin typeface="Arial" panose="020B0604020202020204" pitchFamily="34" charset="0"/>
                <a:cs typeface="Arial" panose="020B0604020202020204" pitchFamily="34" charset="0"/>
              </a:rPr>
            </a:br>
            <a:r>
              <a:rPr lang="en-US" sz="1600" dirty="0">
                <a:solidFill>
                  <a:schemeClr val="accent2"/>
                </a:solidFill>
                <a:latin typeface="Arial" panose="020B0604020202020204" pitchFamily="34" charset="0"/>
                <a:cs typeface="Arial" panose="020B0604020202020204" pitchFamily="34" charset="0"/>
              </a:rPr>
              <a:t>(</a:t>
            </a:r>
            <a:r>
              <a:rPr lang="en-US" sz="1600" dirty="0">
                <a:hlinkClick r:id="rId3"/>
              </a:rPr>
              <a:t>http://www.ti.com/lit/ds/slasec4d/slasec4d.pdf</a:t>
            </a:r>
            <a:r>
              <a:rPr lang="en-US" sz="1600" dirty="0">
                <a:solidFill>
                  <a:schemeClr val="accent2"/>
                </a:solidFill>
                <a:latin typeface="Arial" panose="020B0604020202020204" pitchFamily="34" charset="0"/>
                <a:cs typeface="Arial" panose="020B0604020202020204" pitchFamily="34" charset="0"/>
              </a:rPr>
              <a:t>)</a:t>
            </a:r>
            <a:br>
              <a:rPr lang="en-US" sz="1600" dirty="0">
                <a:solidFill>
                  <a:schemeClr val="accent2"/>
                </a:solidFill>
                <a:latin typeface="Arial" panose="020B0604020202020204" pitchFamily="34" charset="0"/>
                <a:cs typeface="Arial" panose="020B0604020202020204" pitchFamily="34" charset="0"/>
              </a:rPr>
            </a:b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b="1" dirty="0">
                <a:solidFill>
                  <a:schemeClr val="accent2"/>
                </a:solidFill>
                <a:latin typeface="Arial" panose="020B0604020202020204" pitchFamily="34" charset="0"/>
                <a:cs typeface="Arial" panose="020B0604020202020204" pitchFamily="34" charset="0"/>
              </a:rPr>
              <a:t>MSP430FR2355 </a:t>
            </a:r>
            <a:r>
              <a:rPr lang="en-US" sz="1600" b="1" dirty="0" err="1">
                <a:solidFill>
                  <a:schemeClr val="accent2"/>
                </a:solidFill>
                <a:latin typeface="Arial" panose="020B0604020202020204" pitchFamily="34" charset="0"/>
                <a:cs typeface="Arial" panose="020B0604020202020204" pitchFamily="34" charset="0"/>
              </a:rPr>
              <a:t>LaunchPad</a:t>
            </a:r>
            <a:r>
              <a:rPr lang="en-US" sz="1600" b="1" dirty="0">
                <a:solidFill>
                  <a:schemeClr val="accent2"/>
                </a:solidFill>
                <a:latin typeface="Arial" panose="020B0604020202020204" pitchFamily="34" charset="0"/>
                <a:cs typeface="Arial" panose="020B0604020202020204" pitchFamily="34" charset="0"/>
              </a:rPr>
              <a:t>™ Development </a:t>
            </a:r>
            <a:r>
              <a:rPr lang="en-US" sz="1600" b="1" u="sng" dirty="0">
                <a:solidFill>
                  <a:schemeClr val="accent2"/>
                </a:solidFill>
                <a:latin typeface="Arial" panose="020B0604020202020204" pitchFamily="34" charset="0"/>
                <a:cs typeface="Arial" panose="020B0604020202020204" pitchFamily="34" charset="0"/>
              </a:rPr>
              <a:t>Kit</a:t>
            </a:r>
            <a:r>
              <a:rPr lang="en-US" sz="1600" b="1" dirty="0">
                <a:solidFill>
                  <a:schemeClr val="accent2"/>
                </a:solidFill>
                <a:latin typeface="Arial" panose="020B0604020202020204" pitchFamily="34" charset="0"/>
                <a:cs typeface="Arial" panose="020B0604020202020204" pitchFamily="34" charset="0"/>
              </a:rPr>
              <a:t> (MSP-EXP430FR2355) User's Guide</a:t>
            </a:r>
            <a:br>
              <a:rPr lang="en-US" sz="1600" dirty="0">
                <a:solidFill>
                  <a:schemeClr val="accent2"/>
                </a:solidFill>
                <a:latin typeface="Arial" panose="020B0604020202020204" pitchFamily="34" charset="0"/>
                <a:cs typeface="Arial" panose="020B0604020202020204" pitchFamily="34" charset="0"/>
              </a:rPr>
            </a:br>
            <a:r>
              <a:rPr lang="en-US" sz="1600" dirty="0">
                <a:solidFill>
                  <a:schemeClr val="accent2"/>
                </a:solidFill>
                <a:latin typeface="Arial" panose="020B0604020202020204" pitchFamily="34" charset="0"/>
                <a:cs typeface="Arial" panose="020B0604020202020204" pitchFamily="34" charset="0"/>
              </a:rPr>
              <a:t>(</a:t>
            </a:r>
            <a:r>
              <a:rPr lang="en-US" sz="1600" dirty="0">
                <a:hlinkClick r:id="rId4"/>
              </a:rPr>
              <a:t>http://www.ti.com/lit/ug/slau680/slau680.pdf</a:t>
            </a:r>
            <a:r>
              <a:rPr lang="en-US" sz="1600" dirty="0">
                <a:solidFill>
                  <a:schemeClr val="accent2"/>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0714517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705350"/>
            <a:ext cx="6858000" cy="438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91000" y="4739640"/>
            <a:ext cx="2590800" cy="331469"/>
          </a:xfrm>
        </p:spPr>
        <p:txBody>
          <a:bodyPr>
            <a:normAutofit lnSpcReduction="10000"/>
          </a:bodyPr>
          <a:lstStyle/>
          <a:p>
            <a:r>
              <a:rPr lang="en-US" sz="1600" b="1" cap="small" dirty="0">
                <a:solidFill>
                  <a:schemeClr val="bg1"/>
                </a:solidFill>
                <a:latin typeface="Arial" panose="020B0604020202020204" pitchFamily="34" charset="0"/>
                <a:cs typeface="Arial" panose="020B0604020202020204" pitchFamily="34" charset="0"/>
              </a:rPr>
              <a:t>Brock J. </a:t>
            </a:r>
            <a:r>
              <a:rPr lang="en-US" sz="1400" b="1" cap="small" dirty="0">
                <a:solidFill>
                  <a:schemeClr val="bg1"/>
                </a:solidFill>
                <a:latin typeface="Arial" panose="020B0604020202020204" pitchFamily="34" charset="0"/>
                <a:cs typeface="Arial" panose="020B0604020202020204" pitchFamily="34" charset="0"/>
              </a:rPr>
              <a:t>LaMeres</a:t>
            </a:r>
            <a:r>
              <a:rPr lang="en-US" sz="1600" b="1" cap="small" dirty="0">
                <a:solidFill>
                  <a:schemeClr val="bg1"/>
                </a:solidFill>
                <a:latin typeface="Arial" panose="020B0604020202020204" pitchFamily="34" charset="0"/>
                <a:cs typeface="Arial" panose="020B0604020202020204" pitchFamily="34" charset="0"/>
              </a:rPr>
              <a:t>, Ph.D.</a:t>
            </a:r>
          </a:p>
        </p:txBody>
      </p:sp>
      <p:sp>
        <p:nvSpPr>
          <p:cNvPr id="8" name="TextBox 7"/>
          <p:cNvSpPr txBox="1"/>
          <p:nvPr/>
        </p:nvSpPr>
        <p:spPr>
          <a:xfrm>
            <a:off x="11430" y="822552"/>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Chapter 4: The MSP430</a:t>
            </a:r>
          </a:p>
        </p:txBody>
      </p:sp>
      <p:sp>
        <p:nvSpPr>
          <p:cNvPr id="7" name="Rectangle 6"/>
          <p:cNvSpPr/>
          <p:nvPr/>
        </p:nvSpPr>
        <p:spPr>
          <a:xfrm>
            <a:off x="0" y="1"/>
            <a:ext cx="6858000" cy="819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807719"/>
          </a:xfrm>
        </p:spPr>
        <p:txBody>
          <a:bodyPr anchor="ctr">
            <a:normAutofit/>
          </a:bodyPr>
          <a:lstStyle/>
          <a:p>
            <a:r>
              <a:rPr lang="en-US" sz="2200" cap="small" dirty="0">
                <a:solidFill>
                  <a:schemeClr val="bg1"/>
                </a:solidFill>
                <a:latin typeface="Arial" panose="020B0604020202020204" pitchFamily="34" charset="0"/>
                <a:cs typeface="Arial" panose="020B0604020202020204" pitchFamily="34" charset="0"/>
              </a:rPr>
              <a:t>Embedded Systems Design</a:t>
            </a:r>
            <a:endParaRPr lang="en-US" sz="2400" cap="small" dirty="0">
              <a:solidFill>
                <a:schemeClr val="bg1"/>
              </a:solidFill>
              <a:latin typeface="Arial" panose="020B0604020202020204" pitchFamily="34" charset="0"/>
              <a:cs typeface="Arial" panose="020B0604020202020204" pitchFamily="34" charset="0"/>
            </a:endParaRPr>
          </a:p>
        </p:txBody>
      </p:sp>
      <p:sp>
        <p:nvSpPr>
          <p:cNvPr id="12" name="Subtitle 2"/>
          <p:cNvSpPr txBox="1">
            <a:spLocks/>
          </p:cNvSpPr>
          <p:nvPr/>
        </p:nvSpPr>
        <p:spPr>
          <a:xfrm>
            <a:off x="201930" y="1220931"/>
            <a:ext cx="6248400" cy="33146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600" b="1" cap="small" dirty="0">
                <a:solidFill>
                  <a:schemeClr val="accent2"/>
                </a:solidFill>
                <a:latin typeface="Arial" panose="020B0604020202020204" pitchFamily="34" charset="0"/>
                <a:cs typeface="Arial" panose="020B0604020202020204" pitchFamily="34" charset="0"/>
              </a:rPr>
              <a:t>4.3	MSP430FR2355  </a:t>
            </a:r>
            <a:r>
              <a:rPr lang="en-US" sz="1600" b="1" dirty="0">
                <a:solidFill>
                  <a:schemeClr val="accent2"/>
                </a:solidFill>
                <a:latin typeface="Arial" panose="020B0604020202020204" pitchFamily="34" charset="0"/>
                <a:ea typeface="Arial" panose="020B0604020202020204" pitchFamily="34" charset="0"/>
              </a:rPr>
              <a:t>LaunchPad</a:t>
            </a:r>
            <a:r>
              <a:rPr lang="en-US" sz="1600" b="1" baseline="30000" dirty="0">
                <a:solidFill>
                  <a:schemeClr val="accent2"/>
                </a:solidFill>
                <a:latin typeface="Arial" panose="020B0604020202020204" pitchFamily="34" charset="0"/>
                <a:ea typeface="Arial" panose="020B0604020202020204" pitchFamily="34" charset="0"/>
              </a:rPr>
              <a:t>TM</a:t>
            </a:r>
            <a:r>
              <a:rPr lang="en-US" sz="1600" b="1" cap="small" dirty="0">
                <a:solidFill>
                  <a:schemeClr val="accent2"/>
                </a:solidFill>
                <a:latin typeface="Arial" panose="020B0604020202020204" pitchFamily="34" charset="0"/>
                <a:cs typeface="Arial" panose="020B0604020202020204" pitchFamily="34" charset="0"/>
              </a:rPr>
              <a:t> Documentation</a:t>
            </a:r>
          </a:p>
        </p:txBody>
      </p:sp>
      <p:pic>
        <p:nvPicPr>
          <p:cNvPr id="10" name="Picture 9">
            <a:extLst>
              <a:ext uri="{FF2B5EF4-FFF2-40B4-BE49-F238E27FC236}">
                <a16:creationId xmlns:a16="http://schemas.microsoft.com/office/drawing/2014/main" id="{166B9FC1-4572-4B44-AC0D-9C24F91DF10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177" r="43030" b="39259"/>
          <a:stretch/>
        </p:blipFill>
        <p:spPr>
          <a:xfrm>
            <a:off x="4202052" y="2856203"/>
            <a:ext cx="1219200" cy="1612490"/>
          </a:xfrm>
          <a:prstGeom prst="rect">
            <a:avLst/>
          </a:prstGeom>
        </p:spPr>
      </p:pic>
      <p:pic>
        <p:nvPicPr>
          <p:cNvPr id="13" name="Picture 12" descr="A close up of a sign&#10;&#10;Description automatically generated">
            <a:extLst>
              <a:ext uri="{FF2B5EF4-FFF2-40B4-BE49-F238E27FC236}">
                <a16:creationId xmlns:a16="http://schemas.microsoft.com/office/drawing/2014/main" id="{5B7BBD95-63D9-461F-9645-FECE66CC29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1664757"/>
            <a:ext cx="1937664" cy="2710855"/>
          </a:xfrm>
          <a:prstGeom prst="rect">
            <a:avLst/>
          </a:prstGeom>
        </p:spPr>
      </p:pic>
      <p:pic>
        <p:nvPicPr>
          <p:cNvPr id="16" name="Picture 2" descr="Subscribe to Dr. LaMeres' YouTube Channel">
            <a:extLst>
              <a:ext uri="{FF2B5EF4-FFF2-40B4-BE49-F238E27FC236}">
                <a16:creationId xmlns:a16="http://schemas.microsoft.com/office/drawing/2014/main" id="{28BC8C3D-3A4C-431D-9730-82A0A94DEA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1652323"/>
            <a:ext cx="2209800" cy="622114"/>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62D17B59-210B-4002-922F-5B7B73A12F7E}"/>
              </a:ext>
            </a:extLst>
          </p:cNvPr>
          <p:cNvSpPr txBox="1"/>
          <p:nvPr/>
        </p:nvSpPr>
        <p:spPr>
          <a:xfrm>
            <a:off x="2906652" y="2372181"/>
            <a:ext cx="3810000" cy="276999"/>
          </a:xfrm>
          <a:prstGeom prst="rect">
            <a:avLst/>
          </a:prstGeom>
          <a:noFill/>
        </p:spPr>
        <p:txBody>
          <a:bodyPr wrap="square" rtlCol="0">
            <a:spAutoFit/>
          </a:bodyPr>
          <a:lstStyle/>
          <a:p>
            <a:r>
              <a:rPr lang="en-US" sz="1200" dirty="0">
                <a:hlinkClick r:id="rId5"/>
              </a:rPr>
              <a:t>www.youtube.com/c/DigitalLogicProgramming_LaMeres</a:t>
            </a:r>
            <a:r>
              <a:rPr lang="en-US" sz="1200" dirty="0"/>
              <a:t> </a:t>
            </a:r>
          </a:p>
        </p:txBody>
      </p:sp>
    </p:spTree>
    <p:extLst>
      <p:ext uri="{BB962C8B-B14F-4D97-AF65-F5344CB8AC3E}">
        <p14:creationId xmlns:p14="http://schemas.microsoft.com/office/powerpoint/2010/main" val="1470332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572000" y="4857750"/>
            <a:ext cx="22860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4.1     MSP430 Hardware Overview</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4.1.2 Program Memory</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4: The MSP430</a:t>
            </a:r>
          </a:p>
        </p:txBody>
      </p:sp>
      <p:sp>
        <p:nvSpPr>
          <p:cNvPr id="12" name="Subtitle 2"/>
          <p:cNvSpPr txBox="1">
            <a:spLocks/>
          </p:cNvSpPr>
          <p:nvPr/>
        </p:nvSpPr>
        <p:spPr>
          <a:xfrm>
            <a:off x="190500" y="895155"/>
            <a:ext cx="3009900" cy="3810195"/>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Non-volatile memory sizes range from 0 to 512 kB.</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Include MROM, Flash, and FRAM.</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FRAM-based devices have regions of the non-volatile memory that can be written to by the program for storage of data when power is removed.</a:t>
            </a:r>
          </a:p>
        </p:txBody>
      </p:sp>
      <p:sp>
        <p:nvSpPr>
          <p:cNvPr id="16" name="Subtitle 2"/>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pic>
        <p:nvPicPr>
          <p:cNvPr id="10" name="Picture 9" descr="A screenshot of a cell phone&#10;&#10;Description automatically generated">
            <a:extLst>
              <a:ext uri="{FF2B5EF4-FFF2-40B4-BE49-F238E27FC236}">
                <a16:creationId xmlns:a16="http://schemas.microsoft.com/office/drawing/2014/main" id="{827ACFB2-87E2-4F5F-A39F-690281A8489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29000" y="696145"/>
            <a:ext cx="3343275" cy="3990925"/>
          </a:xfrm>
          <a:prstGeom prst="rect">
            <a:avLst/>
          </a:prstGeom>
        </p:spPr>
      </p:pic>
    </p:spTree>
    <p:extLst>
      <p:ext uri="{BB962C8B-B14F-4D97-AF65-F5344CB8AC3E}">
        <p14:creationId xmlns:p14="http://schemas.microsoft.com/office/powerpoint/2010/main" val="3026103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572000" y="4857750"/>
            <a:ext cx="22860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4.1     MSP430 Hardware Overview</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4.1.3 Data Memory</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4: The MSP430</a:t>
            </a:r>
          </a:p>
        </p:txBody>
      </p:sp>
      <p:sp>
        <p:nvSpPr>
          <p:cNvPr id="12" name="Subtitle 2"/>
          <p:cNvSpPr txBox="1">
            <a:spLocks/>
          </p:cNvSpPr>
          <p:nvPr/>
        </p:nvSpPr>
        <p:spPr>
          <a:xfrm>
            <a:off x="190500" y="895155"/>
            <a:ext cx="3162300" cy="3810195"/>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R/W, volatile memory is also known as RAM.</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RAM ranges from 125 bytes to 66 kB.</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Implemented with  SRAM technology; some MCUs may also contain a small amount of FRAM for data memory.</a:t>
            </a:r>
          </a:p>
        </p:txBody>
      </p:sp>
      <p:sp>
        <p:nvSpPr>
          <p:cNvPr id="16" name="Subtitle 2"/>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pic>
        <p:nvPicPr>
          <p:cNvPr id="5" name="Picture 4" descr="A screenshot of a cell phone&#10;&#10;Description automatically generated">
            <a:extLst>
              <a:ext uri="{FF2B5EF4-FFF2-40B4-BE49-F238E27FC236}">
                <a16:creationId xmlns:a16="http://schemas.microsoft.com/office/drawing/2014/main" id="{140C639B-F123-42B3-9CD4-FF163EC6C3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29000" y="696145"/>
            <a:ext cx="3343275" cy="3990925"/>
          </a:xfrm>
          <a:prstGeom prst="rect">
            <a:avLst/>
          </a:prstGeom>
        </p:spPr>
      </p:pic>
    </p:spTree>
    <p:extLst>
      <p:ext uri="{BB962C8B-B14F-4D97-AF65-F5344CB8AC3E}">
        <p14:creationId xmlns:p14="http://schemas.microsoft.com/office/powerpoint/2010/main" val="8556629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572000" y="4857750"/>
            <a:ext cx="22860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4.1     MSP430 Hardware Overview</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4.1.4 Central Processing Unit</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4: The MSP430</a:t>
            </a:r>
          </a:p>
        </p:txBody>
      </p:sp>
      <p:sp>
        <p:nvSpPr>
          <p:cNvPr id="12" name="Subtitle 2"/>
          <p:cNvSpPr txBox="1">
            <a:spLocks/>
          </p:cNvSpPr>
          <p:nvPr/>
        </p:nvSpPr>
        <p:spPr>
          <a:xfrm>
            <a:off x="190500" y="895155"/>
            <a:ext cx="6667500" cy="3962594"/>
          </a:xfrm>
          <a:prstGeom prst="rect">
            <a:avLst/>
          </a:prstGeom>
        </p:spPr>
        <p:txBody>
          <a:bodyPr vert="horz" lIns="91440" tIns="45720" rIns="91440" bIns="45720" numCol="2"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600" b="1" i="1" cap="small" dirty="0">
                <a:solidFill>
                  <a:schemeClr val="accent2"/>
                </a:solidFill>
                <a:latin typeface="Arial" panose="020B0604020202020204" pitchFamily="34" charset="0"/>
                <a:cs typeface="Arial" panose="020B0604020202020204" pitchFamily="34" charset="0"/>
              </a:rPr>
              <a:t>4.1.4.1 Registers</a:t>
            </a: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The MSP430 CPU has 16 registers that are 20-bits wide.</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Registers are operated on as 16-bit words.</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Register Names - R0, R1, R2, R3, …, R15.</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R0 – R3 are special purpose registers (cannot be manipulated directly by the software).</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R4 – R15 are general-purpose registers (can be used in any manner by the program).</a:t>
            </a:r>
          </a:p>
        </p:txBody>
      </p:sp>
      <p:pic>
        <p:nvPicPr>
          <p:cNvPr id="5" name="Picture 4" descr="A screenshot of a cell phone&#10;&#10;Description automatically generated">
            <a:extLst>
              <a:ext uri="{FF2B5EF4-FFF2-40B4-BE49-F238E27FC236}">
                <a16:creationId xmlns:a16="http://schemas.microsoft.com/office/drawing/2014/main" id="{2DA45CC4-4B5E-47CC-8990-DBE3312A4BA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33800" y="892997"/>
            <a:ext cx="3002280" cy="2520030"/>
          </a:xfrm>
          <a:prstGeom prst="rect">
            <a:avLst/>
          </a:prstGeom>
        </p:spPr>
      </p:pic>
    </p:spTree>
    <p:extLst>
      <p:ext uri="{BB962C8B-B14F-4D97-AF65-F5344CB8AC3E}">
        <p14:creationId xmlns:p14="http://schemas.microsoft.com/office/powerpoint/2010/main" val="1008532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572000" y="4857750"/>
            <a:ext cx="22860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4.1     MSP430 Hardware Overview</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4.1.4 Central Processing Unit</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4: The MSP430</a:t>
            </a:r>
          </a:p>
        </p:txBody>
      </p:sp>
      <mc:AlternateContent xmlns:mc="http://schemas.openxmlformats.org/markup-compatibility/2006" xmlns:a14="http://schemas.microsoft.com/office/drawing/2010/main">
        <mc:Choice Requires="a14">
          <p:sp>
            <p:nvSpPr>
              <p:cNvPr id="12" name="Subtitle 2"/>
              <p:cNvSpPr txBox="1">
                <a:spLocks/>
              </p:cNvSpPr>
              <p:nvPr/>
            </p:nvSpPr>
            <p:spPr>
              <a:xfrm>
                <a:off x="190500" y="895155"/>
                <a:ext cx="6248400" cy="3962594"/>
              </a:xfrm>
              <a:prstGeom prst="rect">
                <a:avLst/>
              </a:prstGeom>
            </p:spPr>
            <p:txBody>
              <a:bodyPr vert="horz" lIns="91440" tIns="45720" rIns="91440" bIns="45720" numCol="2"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600" b="1" i="1" cap="small" dirty="0">
                    <a:solidFill>
                      <a:schemeClr val="accent2"/>
                    </a:solidFill>
                    <a:latin typeface="Arial" panose="020B0604020202020204" pitchFamily="34" charset="0"/>
                    <a:cs typeface="Arial" panose="020B0604020202020204" pitchFamily="34" charset="0"/>
                  </a:rPr>
                  <a:t>4.1.4.1 Registers</a:t>
                </a:r>
              </a:p>
              <a:p>
                <a:pPr marL="228600" indent="-228600" algn="l">
                  <a:buFont typeface="Arial" panose="020B0604020202020204" pitchFamily="34" charset="0"/>
                  <a:buChar char="•"/>
                </a:pPr>
                <a:r>
                  <a:rPr lang="en-US" sz="1600" b="1" dirty="0">
                    <a:solidFill>
                      <a:schemeClr val="accent2"/>
                    </a:solidFill>
                    <a:latin typeface="Arial" panose="020B0604020202020204" pitchFamily="34" charset="0"/>
                    <a:cs typeface="Arial" panose="020B0604020202020204" pitchFamily="34" charset="0"/>
                  </a:rPr>
                  <a:t>R0: Program Counter (PC)</a:t>
                </a:r>
                <a:r>
                  <a:rPr lang="en-US" sz="1600" dirty="0">
                    <a:solidFill>
                      <a:schemeClr val="accent2"/>
                    </a:solidFill>
                    <a:latin typeface="Arial" panose="020B0604020202020204" pitchFamily="34" charset="0"/>
                    <a:cs typeface="Arial" panose="020B0604020202020204" pitchFamily="34" charset="0"/>
                  </a:rPr>
                  <a:t> – holds the address of the next instruction in program memory to execute; provides access to  </a:t>
                </a:r>
                <a14:m>
                  <m:oMath xmlns:m="http://schemas.openxmlformats.org/officeDocument/2006/math">
                    <m:sSup>
                      <m:sSupPr>
                        <m:ctrlPr>
                          <a:rPr lang="en-US" sz="1600" b="0" i="1" smtClean="0">
                            <a:solidFill>
                              <a:schemeClr val="accent2"/>
                            </a:solidFill>
                            <a:latin typeface="Cambria Math" panose="02040503050406030204" pitchFamily="18" charset="0"/>
                            <a:cs typeface="Arial" panose="020B0604020202020204" pitchFamily="34" charset="0"/>
                          </a:rPr>
                        </m:ctrlPr>
                      </m:sSupPr>
                      <m:e>
                        <m:r>
                          <a:rPr lang="en-US" sz="1600" b="0" i="1" smtClean="0">
                            <a:solidFill>
                              <a:schemeClr val="accent2"/>
                            </a:solidFill>
                            <a:latin typeface="Cambria Math" panose="02040503050406030204" pitchFamily="18" charset="0"/>
                            <a:cs typeface="Arial" panose="020B0604020202020204" pitchFamily="34" charset="0"/>
                          </a:rPr>
                          <m:t>2</m:t>
                        </m:r>
                      </m:e>
                      <m:sup>
                        <m:r>
                          <a:rPr lang="en-US" sz="1600" b="0" i="1" smtClean="0">
                            <a:solidFill>
                              <a:schemeClr val="accent2"/>
                            </a:solidFill>
                            <a:latin typeface="Cambria Math" panose="02040503050406030204" pitchFamily="18" charset="0"/>
                            <a:cs typeface="Arial" panose="020B0604020202020204" pitchFamily="34" charset="0"/>
                          </a:rPr>
                          <m:t>20</m:t>
                        </m:r>
                      </m:sup>
                    </m:sSup>
                    <m:r>
                      <a:rPr lang="en-US" sz="1600" b="0" i="1" smtClean="0">
                        <a:solidFill>
                          <a:schemeClr val="accent2"/>
                        </a:solidFill>
                        <a:latin typeface="Cambria Math" panose="02040503050406030204" pitchFamily="18" charset="0"/>
                        <a:cs typeface="Arial" panose="020B0604020202020204" pitchFamily="34" charset="0"/>
                      </a:rPr>
                      <m:t>=1,048,576</m:t>
                    </m:r>
                  </m:oMath>
                </a14:m>
                <a:r>
                  <a:rPr lang="en-US" sz="1600" dirty="0">
                    <a:solidFill>
                      <a:schemeClr val="accent2"/>
                    </a:solidFill>
                    <a:latin typeface="Arial" panose="020B0604020202020204" pitchFamily="34" charset="0"/>
                    <a:cs typeface="Arial" panose="020B0604020202020204" pitchFamily="34" charset="0"/>
                  </a:rPr>
                  <a:t> address locations in the memory system.</a:t>
                </a:r>
              </a:p>
              <a:p>
                <a:pPr marL="228600" indent="-228600" algn="l">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b="1" dirty="0">
                    <a:solidFill>
                      <a:schemeClr val="accent2"/>
                    </a:solidFill>
                    <a:latin typeface="Arial" panose="020B0604020202020204" pitchFamily="34" charset="0"/>
                    <a:cs typeface="Arial" panose="020B0604020202020204" pitchFamily="34" charset="0"/>
                  </a:rPr>
                  <a:t>R1: Stack Pointer (SP)</a:t>
                </a:r>
                <a:r>
                  <a:rPr lang="en-US" sz="1600" dirty="0">
                    <a:solidFill>
                      <a:schemeClr val="accent2"/>
                    </a:solidFill>
                    <a:latin typeface="Arial" panose="020B0604020202020204" pitchFamily="34" charset="0"/>
                    <a:cs typeface="Arial" panose="020B0604020202020204" pitchFamily="34" charset="0"/>
                  </a:rPr>
                  <a:t> – provides a way to dynamically allocate variable space in the data memory without having to keep track of specific addresses.</a:t>
                </a:r>
                <a:endParaRPr lang="en-US" sz="1600" b="1" dirty="0">
                  <a:solidFill>
                    <a:schemeClr val="accent2"/>
                  </a:solidFill>
                  <a:latin typeface="Arial" panose="020B0604020202020204" pitchFamily="34" charset="0"/>
                  <a:cs typeface="Arial" panose="020B0604020202020204" pitchFamily="34" charset="0"/>
                </a:endParaRPr>
              </a:p>
            </p:txBody>
          </p:sp>
        </mc:Choice>
        <mc:Fallback xmlns="">
          <p:sp>
            <p:nvSpPr>
              <p:cNvPr id="12" name="Subtitle 2"/>
              <p:cNvSpPr txBox="1">
                <a:spLocks noRot="1" noChangeAspect="1" noMove="1" noResize="1" noEditPoints="1" noAdjustHandles="1" noChangeArrowheads="1" noChangeShapeType="1" noTextEdit="1"/>
              </p:cNvSpPr>
              <p:nvPr/>
            </p:nvSpPr>
            <p:spPr>
              <a:xfrm>
                <a:off x="190500" y="895155"/>
                <a:ext cx="6248400" cy="3962594"/>
              </a:xfrm>
              <a:prstGeom prst="rect">
                <a:avLst/>
              </a:prstGeom>
              <a:blipFill>
                <a:blip r:embed="rId2"/>
                <a:stretch>
                  <a:fillRect l="-488" t="-462" b="-308"/>
                </a:stretch>
              </a:blipFill>
            </p:spPr>
            <p:txBody>
              <a:bodyPr/>
              <a:lstStyle/>
              <a:p>
                <a:r>
                  <a:rPr lang="en-US">
                    <a:noFill/>
                  </a:rPr>
                  <a:t> </a:t>
                </a:r>
              </a:p>
            </p:txBody>
          </p:sp>
        </mc:Fallback>
      </mc:AlternateContent>
      <p:sp>
        <p:nvSpPr>
          <p:cNvPr id="16" name="Subtitle 2"/>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4AC1FD60-B959-4210-B927-BE9E3D4468C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572000" y="692942"/>
            <a:ext cx="1800102" cy="3965227"/>
          </a:xfrm>
          <a:prstGeom prst="rect">
            <a:avLst/>
          </a:prstGeom>
        </p:spPr>
      </p:pic>
    </p:spTree>
    <p:extLst>
      <p:ext uri="{BB962C8B-B14F-4D97-AF65-F5344CB8AC3E}">
        <p14:creationId xmlns:p14="http://schemas.microsoft.com/office/powerpoint/2010/main" val="3484885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572000" y="4857750"/>
            <a:ext cx="22860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4.1     MSP430 Hardware Overview</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4.1.4 Central Processing Unit</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4: The MSP430</a:t>
            </a:r>
          </a:p>
        </p:txBody>
      </p:sp>
      <p:sp>
        <p:nvSpPr>
          <p:cNvPr id="12" name="Subtitle 2"/>
          <p:cNvSpPr txBox="1">
            <a:spLocks/>
          </p:cNvSpPr>
          <p:nvPr/>
        </p:nvSpPr>
        <p:spPr>
          <a:xfrm>
            <a:off x="190500" y="895155"/>
            <a:ext cx="6286500" cy="3962594"/>
          </a:xfrm>
          <a:prstGeom prst="rect">
            <a:avLst/>
          </a:prstGeom>
        </p:spPr>
        <p:txBody>
          <a:bodyPr vert="horz" lIns="91440" tIns="45720" rIns="91440" bIns="45720" numCol="1"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600" b="1" i="1" cap="small" dirty="0">
                <a:solidFill>
                  <a:schemeClr val="accent2"/>
                </a:solidFill>
                <a:latin typeface="Arial" panose="020B0604020202020204" pitchFamily="34" charset="0"/>
                <a:cs typeface="Arial" panose="020B0604020202020204" pitchFamily="34" charset="0"/>
              </a:rPr>
              <a:t>4.1.4.1 Registers</a:t>
            </a:r>
          </a:p>
          <a:p>
            <a:pPr marL="228600" indent="-228600" algn="l">
              <a:buFont typeface="Arial" panose="020B0604020202020204" pitchFamily="34" charset="0"/>
              <a:buChar char="•"/>
            </a:pPr>
            <a:r>
              <a:rPr lang="en-US" sz="1600" b="1" dirty="0">
                <a:solidFill>
                  <a:schemeClr val="accent2"/>
                </a:solidFill>
                <a:latin typeface="Arial" panose="020B0604020202020204" pitchFamily="34" charset="0"/>
                <a:cs typeface="Arial" panose="020B0604020202020204" pitchFamily="34" charset="0"/>
              </a:rPr>
              <a:t>R2: Status Register (SR)</a:t>
            </a:r>
            <a:r>
              <a:rPr lang="en-US" sz="1600" dirty="0">
                <a:solidFill>
                  <a:schemeClr val="accent2"/>
                </a:solidFill>
                <a:latin typeface="Arial" panose="020B0604020202020204" pitchFamily="34" charset="0"/>
                <a:cs typeface="Arial" panose="020B0604020202020204" pitchFamily="34" charset="0"/>
              </a:rPr>
              <a:t> – contains status bits, or flags, that are asserted when various conditions occur during the execution. </a:t>
            </a:r>
            <a:endParaRPr lang="en-US" sz="1600" b="1" dirty="0">
              <a:solidFill>
                <a:schemeClr val="accent2"/>
              </a:solidFill>
              <a:latin typeface="Arial" panose="020B0604020202020204" pitchFamily="34" charset="0"/>
              <a:cs typeface="Arial" panose="020B0604020202020204" pitchFamily="34" charset="0"/>
            </a:endParaRPr>
          </a:p>
        </p:txBody>
      </p:sp>
      <p:sp>
        <p:nvSpPr>
          <p:cNvPr id="16" name="Subtitle 2"/>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4AC1FD60-B959-4210-B927-BE9E3D4468C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295400" y="1770420"/>
            <a:ext cx="4328820" cy="2995033"/>
          </a:xfrm>
          <a:prstGeom prst="rect">
            <a:avLst/>
          </a:prstGeom>
        </p:spPr>
      </p:pic>
    </p:spTree>
    <p:extLst>
      <p:ext uri="{BB962C8B-B14F-4D97-AF65-F5344CB8AC3E}">
        <p14:creationId xmlns:p14="http://schemas.microsoft.com/office/powerpoint/2010/main" val="15997816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11628</TotalTime>
  <Words>2107</Words>
  <Application>Microsoft Office PowerPoint</Application>
  <PresentationFormat>Custom</PresentationFormat>
  <Paragraphs>355</Paragraphs>
  <Slides>41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41</vt:i4>
      </vt:variant>
    </vt:vector>
  </HeadingPairs>
  <TitlesOfParts>
    <vt:vector size="45" baseType="lpstr">
      <vt:lpstr>Arial</vt:lpstr>
      <vt:lpstr>Calibri</vt:lpstr>
      <vt:lpstr>Cambria Math</vt:lpstr>
      <vt:lpstr>Office Theme</vt:lpstr>
      <vt:lpstr>Embedded Systems Design</vt:lpstr>
      <vt:lpstr>Embedded Systems Design</vt:lpstr>
      <vt:lpstr>Ch. 4: The MSP430</vt:lpstr>
      <vt:lpstr>Ch. 4: The MSP430</vt:lpstr>
      <vt:lpstr>Ch. 4: The MSP430</vt:lpstr>
      <vt:lpstr>Ch. 4: The MSP430</vt:lpstr>
      <vt:lpstr>Ch. 4: The MSP430</vt:lpstr>
      <vt:lpstr>Ch. 4: The MSP430</vt:lpstr>
      <vt:lpstr>Ch. 4: The MSP430</vt:lpstr>
      <vt:lpstr>Ch. 4: The MSP430</vt:lpstr>
      <vt:lpstr>Ch. 4: The MSP430</vt:lpstr>
      <vt:lpstr>Ch. 4: The MSP430</vt:lpstr>
      <vt:lpstr>Ch. 4: The MSP430</vt:lpstr>
      <vt:lpstr>Ch. 4: The MSP430</vt:lpstr>
      <vt:lpstr>Ch. 4: The MSP430</vt:lpstr>
      <vt:lpstr>Ch. 4: The MSP430</vt:lpstr>
      <vt:lpstr>Ch. 4: The MSP430</vt:lpstr>
      <vt:lpstr>Ch. 4: The MSP430</vt:lpstr>
      <vt:lpstr>Ch. 4: The MSP430</vt:lpstr>
      <vt:lpstr>Ch. 4: The MSP430</vt:lpstr>
      <vt:lpstr>Ch. 4: The MSP430</vt:lpstr>
      <vt:lpstr>Ch. 4: The MSP430</vt:lpstr>
      <vt:lpstr>Embedded Systems Design</vt:lpstr>
      <vt:lpstr>Embedded Systems Design</vt:lpstr>
      <vt:lpstr>Ch. 4: The MSP430</vt:lpstr>
      <vt:lpstr>Ch. 4: The MSP430</vt:lpstr>
      <vt:lpstr>Ch. 4: The MSP430</vt:lpstr>
      <vt:lpstr>Ch. 4: The MSP430</vt:lpstr>
      <vt:lpstr>Ch. 4: The MSP430</vt:lpstr>
      <vt:lpstr>Ch. 4: The MSP430</vt:lpstr>
      <vt:lpstr>Ch. 4: The MSP430</vt:lpstr>
      <vt:lpstr>Embedded Systems Design</vt:lpstr>
      <vt:lpstr>Embedded Systems Design</vt:lpstr>
      <vt:lpstr>Ch. 4: The MSP430</vt:lpstr>
      <vt:lpstr>Ch. 4: The MSP430</vt:lpstr>
      <vt:lpstr>Ch. 4: The MSP430</vt:lpstr>
      <vt:lpstr>Ch. 4: The MSP430</vt:lpstr>
      <vt:lpstr>Embedded Systems Design</vt:lpstr>
      <vt:lpstr>Embedded Systems Design</vt:lpstr>
      <vt:lpstr>Ch. 4: The MSP430</vt:lpstr>
      <vt:lpstr>Embedded Systems Design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Brock J. LaMeres</dc:creator>
  <cp:lastModifiedBy>LaMeres, Brock</cp:lastModifiedBy>
  <cp:revision>116</cp:revision>
  <dcterms:created xsi:type="dcterms:W3CDTF">2015-09-08T19:48:25Z</dcterms:created>
  <dcterms:modified xsi:type="dcterms:W3CDTF">2020-03-22T19:22:53Z</dcterms:modified>
</cp:coreProperties>
</file>