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9" r:id="rId2"/>
    <p:sldId id="268" r:id="rId3"/>
    <p:sldId id="269" r:id="rId4"/>
    <p:sldId id="270" r:id="rId5"/>
    <p:sldId id="271" r:id="rId6"/>
    <p:sldId id="272" r:id="rId7"/>
    <p:sldId id="273" r:id="rId8"/>
    <p:sldId id="274" r:id="rId9"/>
    <p:sldId id="275" r:id="rId10"/>
    <p:sldId id="276" r:id="rId11"/>
    <p:sldId id="277" r:id="rId12"/>
    <p:sldId id="278" r:id="rId13"/>
    <p:sldId id="326" r:id="rId14"/>
    <p:sldId id="260" r:id="rId15"/>
    <p:sldId id="279" r:id="rId16"/>
    <p:sldId id="334" r:id="rId17"/>
    <p:sldId id="335" r:id="rId18"/>
    <p:sldId id="261" r:id="rId19"/>
    <p:sldId id="333" r:id="rId20"/>
    <p:sldId id="281" r:id="rId21"/>
    <p:sldId id="336" r:id="rId22"/>
    <p:sldId id="337" r:id="rId23"/>
    <p:sldId id="338" r:id="rId24"/>
    <p:sldId id="339" r:id="rId25"/>
    <p:sldId id="340" r:id="rId26"/>
    <p:sldId id="341" r:id="rId27"/>
    <p:sldId id="282" r:id="rId28"/>
    <p:sldId id="283" r:id="rId29"/>
    <p:sldId id="290" r:id="rId30"/>
    <p:sldId id="342" r:id="rId31"/>
    <p:sldId id="343" r:id="rId32"/>
    <p:sldId id="344" r:id="rId33"/>
    <p:sldId id="284" r:id="rId34"/>
    <p:sldId id="285" r:id="rId35"/>
    <p:sldId id="286" r:id="rId36"/>
    <p:sldId id="287" r:id="rId37"/>
    <p:sldId id="345" r:id="rId38"/>
    <p:sldId id="346" r:id="rId39"/>
    <p:sldId id="296" r:id="rId40"/>
    <p:sldId id="297" r:id="rId41"/>
    <p:sldId id="298" r:id="rId42"/>
    <p:sldId id="299" r:id="rId43"/>
    <p:sldId id="347" r:id="rId44"/>
    <p:sldId id="348" r:id="rId45"/>
    <p:sldId id="300" r:id="rId46"/>
    <p:sldId id="301" r:id="rId47"/>
    <p:sldId id="302" r:id="rId48"/>
    <p:sldId id="303" r:id="rId49"/>
    <p:sldId id="349" r:id="rId50"/>
    <p:sldId id="350" r:id="rId51"/>
    <p:sldId id="304" r:id="rId52"/>
    <p:sldId id="305" r:id="rId53"/>
    <p:sldId id="306" r:id="rId54"/>
    <p:sldId id="307" r:id="rId55"/>
    <p:sldId id="351" r:id="rId56"/>
    <p:sldId id="262" r:id="rId57"/>
    <p:sldId id="353" r:id="rId58"/>
    <p:sldId id="355" r:id="rId59"/>
    <p:sldId id="354" r:id="rId60"/>
    <p:sldId id="356" r:id="rId61"/>
    <p:sldId id="361" r:id="rId62"/>
    <p:sldId id="362" r:id="rId63"/>
    <p:sldId id="360" r:id="rId64"/>
    <p:sldId id="363" r:id="rId65"/>
    <p:sldId id="365" r:id="rId66"/>
    <p:sldId id="310" r:id="rId67"/>
    <p:sldId id="311" r:id="rId68"/>
    <p:sldId id="366" r:id="rId69"/>
    <p:sldId id="352" r:id="rId70"/>
    <p:sldId id="367" r:id="rId71"/>
    <p:sldId id="312" r:id="rId72"/>
    <p:sldId id="313" r:id="rId73"/>
    <p:sldId id="314" r:id="rId74"/>
    <p:sldId id="315" r:id="rId75"/>
    <p:sldId id="368" r:id="rId76"/>
    <p:sldId id="264" r:id="rId77"/>
    <p:sldId id="265" r:id="rId78"/>
    <p:sldId id="317" r:id="rId79"/>
    <p:sldId id="319" r:id="rId80"/>
    <p:sldId id="320" r:id="rId81"/>
    <p:sldId id="324" r:id="rId82"/>
    <p:sldId id="371" r:id="rId83"/>
    <p:sldId id="321" r:id="rId84"/>
    <p:sldId id="322" r:id="rId85"/>
    <p:sldId id="323" r:id="rId86"/>
    <p:sldId id="369" r:id="rId87"/>
    <p:sldId id="266" r:id="rId88"/>
    <p:sldId id="372" r:id="rId89"/>
    <p:sldId id="374" r:id="rId90"/>
    <p:sldId id="325" r:id="rId91"/>
    <p:sldId id="267" r:id="rId92"/>
    <p:sldId id="373" r:id="rId93"/>
    <p:sldId id="375" r:id="rId94"/>
    <p:sldId id="370" r:id="rId95"/>
  </p:sldIdLst>
  <p:sldSz cx="6858000" cy="51435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78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p:cViewPr varScale="1">
        <p:scale>
          <a:sx n="81" d="100"/>
          <a:sy n="81" d="100"/>
        </p:scale>
        <p:origin x="780" y="3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0684C47-BFA9-446E-84EB-3B0076746E56}" type="datetimeFigureOut">
              <a:rPr lang="en-US" smtClean="0"/>
              <a:t>4/10/2020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44E4B54-FD9F-4768-A8F3-1AEA11E01A5B}" type="slidenum">
              <a:rPr lang="en-US" smtClean="0"/>
              <a:t>‹#›</a:t>
            </a:fld>
            <a:endParaRPr lang="en-US"/>
          </a:p>
        </p:txBody>
      </p:sp>
    </p:spTree>
    <p:extLst>
      <p:ext uri="{BB962C8B-B14F-4D97-AF65-F5344CB8AC3E}">
        <p14:creationId xmlns:p14="http://schemas.microsoft.com/office/powerpoint/2010/main" val="114078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CD004B-BB0D-44AE-9922-D3E053668E39}"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73919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p:cNvSpPr>
            <a:spLocks noGrp="1"/>
          </p:cNvSpPr>
          <p:nvPr>
            <p:ph idx="1"/>
          </p:nvPr>
        </p:nvSpPr>
        <p:spPr/>
        <p:txBody>
          <a:bodyPr/>
          <a:lstStyle>
            <a:lvl1pPr>
              <a:defRPr sz="22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CD004B-BB0D-44AE-9922-D3E053668E39}"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204621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CD004B-BB0D-44AE-9922-D3E053668E39}" type="datetimeFigureOut">
              <a:rPr lang="en-US" smtClean="0"/>
              <a:t>4/10/2020</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B06836-E348-478D-91AF-472287C377E3}" type="slidenum">
              <a:rPr lang="en-US" smtClean="0"/>
              <a:t>‹#›</a:t>
            </a:fld>
            <a:endParaRPr lang="en-US"/>
          </a:p>
        </p:txBody>
      </p:sp>
    </p:spTree>
    <p:extLst>
      <p:ext uri="{BB962C8B-B14F-4D97-AF65-F5344CB8AC3E}">
        <p14:creationId xmlns:p14="http://schemas.microsoft.com/office/powerpoint/2010/main" val="157489339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2.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2.jpe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2.jpeg"/></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12.1	Timer Overview</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127DF57C-DB45-4BF3-B3DB-3AA14A3107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953000" y="2952750"/>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81DFE766-8CB7-4290-8ABE-61C806406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742119"/>
            <a:ext cx="1937664" cy="2710855"/>
          </a:xfrm>
          <a:prstGeom prst="rect">
            <a:avLst/>
          </a:prstGeom>
        </p:spPr>
      </p:pic>
    </p:spTree>
    <p:extLst>
      <p:ext uri="{BB962C8B-B14F-4D97-AF65-F5344CB8AC3E}">
        <p14:creationId xmlns:p14="http://schemas.microsoft.com/office/powerpoint/2010/main" val="359306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12.1 Timer Overview</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C275F123-8DCA-4A4C-A4D0-B98B890D49FB}"/>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Often when tracking the time elapsed between two external events with a timer, there can be multiple timer overflows between the events.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means that we must account for the additional time beyond simply subtracting two specific timer values.</a:t>
            </a:r>
          </a:p>
        </p:txBody>
      </p:sp>
      <p:pic>
        <p:nvPicPr>
          <p:cNvPr id="19" name="Picture 18">
            <a:extLst>
              <a:ext uri="{FF2B5EF4-FFF2-40B4-BE49-F238E27FC236}">
                <a16:creationId xmlns:a16="http://schemas.microsoft.com/office/drawing/2014/main" id="{063899C6-F4F8-45EE-997C-4289219C378B}"/>
              </a:ext>
            </a:extLst>
          </p:cNvPr>
          <p:cNvPicPr>
            <a:picLocks noChangeAspect="1"/>
          </p:cNvPicPr>
          <p:nvPr/>
        </p:nvPicPr>
        <p:blipFill rotWithShape="1">
          <a:blip r:embed="rId2">
            <a:extLst>
              <a:ext uri="{28A0092B-C50C-407E-A947-70E740481C1C}">
                <a14:useLocalDpi xmlns:a14="http://schemas.microsoft.com/office/drawing/2010/main" val="0"/>
              </a:ext>
            </a:extLst>
          </a:blip>
          <a:srcRect l="40045" t="15118" r="2921" b="42441"/>
          <a:stretch/>
        </p:blipFill>
        <p:spPr>
          <a:xfrm>
            <a:off x="1676400" y="2913789"/>
            <a:ext cx="3581400" cy="1524000"/>
          </a:xfrm>
          <a:prstGeom prst="rect">
            <a:avLst/>
          </a:prstGeom>
        </p:spPr>
      </p:pic>
    </p:spTree>
    <p:extLst>
      <p:ext uri="{BB962C8B-B14F-4D97-AF65-F5344CB8AC3E}">
        <p14:creationId xmlns:p14="http://schemas.microsoft.com/office/powerpoint/2010/main" val="2486960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Calculating the Time Between Values with Overflows</a:t>
            </a:r>
            <a:endParaRPr lang="en-US" sz="2200" b="1"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a:extLst>
              <a:ext uri="{FF2B5EF4-FFF2-40B4-BE49-F238E27FC236}">
                <a16:creationId xmlns:a16="http://schemas.microsoft.com/office/drawing/2014/main" id="{79083580-3E6C-4B6B-AE29-9D6A4D999B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4800" y="1190675"/>
            <a:ext cx="6279354" cy="3590875"/>
          </a:xfrm>
          <a:prstGeom prst="rect">
            <a:avLst/>
          </a:prstGeom>
        </p:spPr>
      </p:pic>
    </p:spTree>
    <p:extLst>
      <p:ext uri="{BB962C8B-B14F-4D97-AF65-F5344CB8AC3E}">
        <p14:creationId xmlns:p14="http://schemas.microsoft.com/office/powerpoint/2010/main" val="46058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Calculating the Time Between Values with Overflows</a:t>
            </a:r>
            <a:endParaRPr lang="en-US" sz="2200" b="1"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a:extLst>
              <a:ext uri="{FF2B5EF4-FFF2-40B4-BE49-F238E27FC236}">
                <a16:creationId xmlns:a16="http://schemas.microsoft.com/office/drawing/2014/main" id="{79083580-3E6C-4B6B-AE29-9D6A4D999B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634" y="1352550"/>
            <a:ext cx="6520966" cy="3267766"/>
          </a:xfrm>
          <a:prstGeom prst="rect">
            <a:avLst/>
          </a:prstGeom>
        </p:spPr>
      </p:pic>
    </p:spTree>
    <p:extLst>
      <p:ext uri="{BB962C8B-B14F-4D97-AF65-F5344CB8AC3E}">
        <p14:creationId xmlns:p14="http://schemas.microsoft.com/office/powerpoint/2010/main" val="217896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12.1	Timer Overview</a:t>
            </a:r>
          </a:p>
        </p:txBody>
      </p:sp>
      <p:pic>
        <p:nvPicPr>
          <p:cNvPr id="13" name="Picture 12">
            <a:extLst>
              <a:ext uri="{FF2B5EF4-FFF2-40B4-BE49-F238E27FC236}">
                <a16:creationId xmlns:a16="http://schemas.microsoft.com/office/drawing/2014/main" id="{E04D59A2-0C9E-4D0B-9523-5F30BBB140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888491"/>
            <a:ext cx="1219200" cy="1612490"/>
          </a:xfrm>
          <a:prstGeom prst="rect">
            <a:avLst/>
          </a:prstGeom>
        </p:spPr>
      </p:pic>
      <p:pic>
        <p:nvPicPr>
          <p:cNvPr id="14" name="Picture 13" descr="A close up of a sign&#10;&#10;Description automatically generated">
            <a:extLst>
              <a:ext uri="{FF2B5EF4-FFF2-40B4-BE49-F238E27FC236}">
                <a16:creationId xmlns:a16="http://schemas.microsoft.com/office/drawing/2014/main" id="{973516D0-F010-41AD-9BA3-27548165A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30317"/>
            <a:ext cx="1937664" cy="2710855"/>
          </a:xfrm>
          <a:prstGeom prst="rect">
            <a:avLst/>
          </a:prstGeom>
        </p:spPr>
      </p:pic>
      <p:pic>
        <p:nvPicPr>
          <p:cNvPr id="16" name="Picture 2" descr="Subscribe to Dr. LaMeres' YouTube Channel">
            <a:extLst>
              <a:ext uri="{FF2B5EF4-FFF2-40B4-BE49-F238E27FC236}">
                <a16:creationId xmlns:a16="http://schemas.microsoft.com/office/drawing/2014/main" id="{6A5E5992-043B-411C-9367-01661C7A4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5232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07BE8E9-F447-4EF7-A59A-ACF78DED34A9}"/>
              </a:ext>
            </a:extLst>
          </p:cNvPr>
          <p:cNvSpPr txBox="1"/>
          <p:nvPr/>
        </p:nvSpPr>
        <p:spPr>
          <a:xfrm>
            <a:off x="2906652" y="237218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43941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770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12.2	Timer Overflows on the MSP430FR2355 – System Overview</a:t>
            </a:r>
          </a:p>
        </p:txBody>
      </p:sp>
      <p:pic>
        <p:nvPicPr>
          <p:cNvPr id="19" name="Picture 18">
            <a:extLst>
              <a:ext uri="{FF2B5EF4-FFF2-40B4-BE49-F238E27FC236}">
                <a16:creationId xmlns:a16="http://schemas.microsoft.com/office/drawing/2014/main" id="{389002F8-86E7-4022-865E-2F6C6461FA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888491"/>
            <a:ext cx="1219200" cy="1612490"/>
          </a:xfrm>
          <a:prstGeom prst="rect">
            <a:avLst/>
          </a:prstGeom>
        </p:spPr>
      </p:pic>
      <p:pic>
        <p:nvPicPr>
          <p:cNvPr id="20" name="Picture 19" descr="A close up of a sign&#10;&#10;Description automatically generated">
            <a:extLst>
              <a:ext uri="{FF2B5EF4-FFF2-40B4-BE49-F238E27FC236}">
                <a16:creationId xmlns:a16="http://schemas.microsoft.com/office/drawing/2014/main" id="{E671E93D-0B33-4008-AB01-3A275E41A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30317"/>
            <a:ext cx="1937664" cy="2710855"/>
          </a:xfrm>
          <a:prstGeom prst="rect">
            <a:avLst/>
          </a:prstGeom>
        </p:spPr>
      </p:pic>
    </p:spTree>
    <p:extLst>
      <p:ext uri="{BB962C8B-B14F-4D97-AF65-F5344CB8AC3E}">
        <p14:creationId xmlns:p14="http://schemas.microsoft.com/office/powerpoint/2010/main" val="251544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Timers on the MSP430</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C275F123-8DCA-4A4C-A4D0-B98B890D49FB}"/>
              </a:ext>
            </a:extLst>
          </p:cNvPr>
          <p:cNvSpPr txBox="1">
            <a:spLocks/>
          </p:cNvSpPr>
          <p:nvPr/>
        </p:nvSpPr>
        <p:spPr>
          <a:xfrm>
            <a:off x="190500" y="895155"/>
            <a:ext cx="65151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MSP430 architecture contains the following timer sub-systems: </a:t>
            </a:r>
            <a:r>
              <a:rPr lang="en-US" sz="1600" b="1" dirty="0" err="1">
                <a:solidFill>
                  <a:schemeClr val="accent2"/>
                </a:solidFill>
                <a:latin typeface="Arial" panose="020B0604020202020204" pitchFamily="34" charset="0"/>
                <a:cs typeface="Arial" panose="020B0604020202020204" pitchFamily="34" charset="0"/>
              </a:rPr>
              <a:t>Timer_A</a:t>
            </a:r>
            <a:r>
              <a:rPr lang="en-US" sz="1600" b="1"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Timer_B</a:t>
            </a:r>
            <a:r>
              <a:rPr lang="en-US" sz="1600" b="1" dirty="0">
                <a:solidFill>
                  <a:schemeClr val="accent2"/>
                </a:solidFill>
                <a:latin typeface="Arial" panose="020B0604020202020204" pitchFamily="34" charset="0"/>
                <a:cs typeface="Arial" panose="020B0604020202020204" pitchFamily="34" charset="0"/>
              </a:rPr>
              <a:t>, real-time clock counter (RTC), </a:t>
            </a:r>
            <a:r>
              <a:rPr lang="en-US" sz="1600" dirty="0">
                <a:solidFill>
                  <a:schemeClr val="accent2"/>
                </a:solidFill>
                <a:latin typeface="Arial" panose="020B0604020202020204" pitchFamily="34" charset="0"/>
                <a:cs typeface="Arial" panose="020B0604020202020204" pitchFamily="34" charset="0"/>
              </a:rPr>
              <a:t>and</a:t>
            </a:r>
            <a:r>
              <a:rPr lang="en-US" sz="1600" b="1" dirty="0">
                <a:solidFill>
                  <a:schemeClr val="accent2"/>
                </a:solidFill>
                <a:latin typeface="Arial" panose="020B0604020202020204" pitchFamily="34" charset="0"/>
                <a:cs typeface="Arial" panose="020B0604020202020204" pitchFamily="34" charset="0"/>
              </a:rPr>
              <a:t> Watchdog counter</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5FA84F0-4543-447C-94A8-1AB0F48B1E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66800" y="1718337"/>
            <a:ext cx="4343400" cy="2932276"/>
          </a:xfrm>
          <a:prstGeom prst="rect">
            <a:avLst/>
          </a:prstGeom>
        </p:spPr>
      </p:pic>
    </p:spTree>
    <p:extLst>
      <p:ext uri="{BB962C8B-B14F-4D97-AF65-F5344CB8AC3E}">
        <p14:creationId xmlns:p14="http://schemas.microsoft.com/office/powerpoint/2010/main" val="162449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Timers on the MSP430</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19" name="Picture 18">
            <a:extLst>
              <a:ext uri="{FF2B5EF4-FFF2-40B4-BE49-F238E27FC236}">
                <a16:creationId xmlns:a16="http://schemas.microsoft.com/office/drawing/2014/main" id="{15FA84F0-4543-447C-94A8-1AB0F48B1E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76033" y="1448675"/>
            <a:ext cx="3657600" cy="2469285"/>
          </a:xfrm>
          <a:prstGeom prst="rect">
            <a:avLst/>
          </a:prstGeom>
        </p:spPr>
      </p:pic>
      <p:sp>
        <p:nvSpPr>
          <p:cNvPr id="20" name="Subtitle 2">
            <a:extLst>
              <a:ext uri="{FF2B5EF4-FFF2-40B4-BE49-F238E27FC236}">
                <a16:creationId xmlns:a16="http://schemas.microsoft.com/office/drawing/2014/main" id="{3090F4CA-1B9D-44BA-98D9-F44C87B868A0}"/>
              </a:ext>
            </a:extLst>
          </p:cNvPr>
          <p:cNvSpPr txBox="1">
            <a:spLocks/>
          </p:cNvSpPr>
          <p:nvPr/>
        </p:nvSpPr>
        <p:spPr>
          <a:xfrm>
            <a:off x="152400" y="1163461"/>
            <a:ext cx="28194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err="1">
                <a:solidFill>
                  <a:schemeClr val="accent2"/>
                </a:solidFill>
                <a:latin typeface="Arial" panose="020B0604020202020204" pitchFamily="34" charset="0"/>
                <a:cs typeface="Arial" panose="020B0604020202020204" pitchFamily="34" charset="0"/>
              </a:rPr>
              <a:t>Timer_A</a:t>
            </a:r>
            <a:r>
              <a:rPr lang="en-US" sz="1600" dirty="0">
                <a:solidFill>
                  <a:schemeClr val="accent2"/>
                </a:solidFill>
                <a:latin typeface="Arial" panose="020B0604020202020204" pitchFamily="34" charset="0"/>
                <a:cs typeface="Arial" panose="020B0604020202020204" pitchFamily="34" charset="0"/>
              </a:rPr>
              <a:t> and </a:t>
            </a:r>
            <a:r>
              <a:rPr lang="en-US" sz="1600" b="1" dirty="0" err="1">
                <a:solidFill>
                  <a:schemeClr val="accent2"/>
                </a:solidFill>
                <a:latin typeface="Arial" panose="020B0604020202020204" pitchFamily="34" charset="0"/>
                <a:cs typeface="Arial" panose="020B0604020202020204" pitchFamily="34" charset="0"/>
              </a:rPr>
              <a:t>Timer_B</a:t>
            </a:r>
            <a:r>
              <a:rPr lang="en-US" sz="1600" b="1" dirty="0">
                <a:solidFill>
                  <a:schemeClr val="accent2"/>
                </a:solidFill>
                <a:latin typeface="Arial" panose="020B0604020202020204" pitchFamily="34" charset="0"/>
                <a:cs typeface="Arial" panose="020B0604020202020204" pitchFamily="34" charset="0"/>
              </a:rPr>
              <a:t>: </a:t>
            </a:r>
          </a:p>
          <a:p>
            <a:pPr lvl="1" indent="-230188"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have multiple, independent binary counters that provide separate timing capability.</a:t>
            </a:r>
            <a:endParaRPr lang="en-US" sz="1600" b="1" dirty="0">
              <a:solidFill>
                <a:schemeClr val="accent2"/>
              </a:solidFill>
              <a:latin typeface="Arial" panose="020B0604020202020204" pitchFamily="34" charset="0"/>
              <a:cs typeface="Arial" panose="020B0604020202020204" pitchFamily="34" charset="0"/>
            </a:endParaRPr>
          </a:p>
          <a:p>
            <a:pPr lvl="1" indent="-230188" algn="l">
              <a:buFont typeface="Arial" panose="020B0604020202020204" pitchFamily="34" charset="0"/>
              <a:buChar char="•"/>
            </a:pPr>
            <a:endParaRPr lang="en-US" sz="600" b="1" dirty="0">
              <a:solidFill>
                <a:schemeClr val="accent2"/>
              </a:solidFill>
              <a:latin typeface="Arial" panose="020B0604020202020204" pitchFamily="34" charset="0"/>
              <a:cs typeface="Arial" panose="020B0604020202020204" pitchFamily="34" charset="0"/>
            </a:endParaRPr>
          </a:p>
          <a:p>
            <a:pPr lvl="1" indent="-230188"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timer can generate interrupts when its value either matches a value placed into a compare register, or when it overflows.</a:t>
            </a:r>
          </a:p>
        </p:txBody>
      </p:sp>
    </p:spTree>
    <p:extLst>
      <p:ext uri="{BB962C8B-B14F-4D97-AF65-F5344CB8AC3E}">
        <p14:creationId xmlns:p14="http://schemas.microsoft.com/office/powerpoint/2010/main" val="355736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Timers on the MSP430</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19" name="Picture 18">
            <a:extLst>
              <a:ext uri="{FF2B5EF4-FFF2-40B4-BE49-F238E27FC236}">
                <a16:creationId xmlns:a16="http://schemas.microsoft.com/office/drawing/2014/main" id="{15FA84F0-4543-447C-94A8-1AB0F48B1E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76033" y="1448675"/>
            <a:ext cx="3657600" cy="2469285"/>
          </a:xfrm>
          <a:prstGeom prst="rect">
            <a:avLst/>
          </a:prstGeom>
        </p:spPr>
      </p:pic>
      <p:sp>
        <p:nvSpPr>
          <p:cNvPr id="20" name="Subtitle 2">
            <a:extLst>
              <a:ext uri="{FF2B5EF4-FFF2-40B4-BE49-F238E27FC236}">
                <a16:creationId xmlns:a16="http://schemas.microsoft.com/office/drawing/2014/main" id="{3090F4CA-1B9D-44BA-98D9-F44C87B868A0}"/>
              </a:ext>
            </a:extLst>
          </p:cNvPr>
          <p:cNvSpPr txBox="1">
            <a:spLocks/>
          </p:cNvSpPr>
          <p:nvPr/>
        </p:nvSpPr>
        <p:spPr>
          <a:xfrm>
            <a:off x="152400" y="1163461"/>
            <a:ext cx="28194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err="1">
                <a:solidFill>
                  <a:schemeClr val="accent2"/>
                </a:solidFill>
                <a:latin typeface="Arial" panose="020B0604020202020204" pitchFamily="34" charset="0"/>
                <a:cs typeface="Arial" panose="020B0604020202020204" pitchFamily="34" charset="0"/>
              </a:rPr>
              <a:t>Timer_A</a:t>
            </a:r>
            <a:r>
              <a:rPr lang="en-US" sz="1600" dirty="0">
                <a:solidFill>
                  <a:schemeClr val="accent2"/>
                </a:solidFill>
                <a:latin typeface="Arial" panose="020B0604020202020204" pitchFamily="34" charset="0"/>
                <a:cs typeface="Arial" panose="020B0604020202020204" pitchFamily="34" charset="0"/>
              </a:rPr>
              <a:t> and </a:t>
            </a:r>
            <a:r>
              <a:rPr lang="en-US" sz="1600" b="1" dirty="0" err="1">
                <a:solidFill>
                  <a:schemeClr val="accent2"/>
                </a:solidFill>
                <a:latin typeface="Arial" panose="020B0604020202020204" pitchFamily="34" charset="0"/>
                <a:cs typeface="Arial" panose="020B0604020202020204" pitchFamily="34" charset="0"/>
              </a:rPr>
              <a:t>Timer_B</a:t>
            </a:r>
            <a:r>
              <a:rPr lang="en-US" sz="1600" b="1" dirty="0">
                <a:solidFill>
                  <a:schemeClr val="accent2"/>
                </a:solidFill>
                <a:latin typeface="Arial" panose="020B0604020202020204" pitchFamily="34" charset="0"/>
                <a:cs typeface="Arial" panose="020B0604020202020204" pitchFamily="34" charset="0"/>
              </a:rPr>
              <a:t>: </a:t>
            </a:r>
          </a:p>
          <a:p>
            <a:pPr lvl="1" indent="-230188"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have multiple, independent binary counters that provide separate timing capability.</a:t>
            </a:r>
            <a:endParaRPr lang="en-US" sz="1600" b="1" dirty="0">
              <a:solidFill>
                <a:schemeClr val="accent2"/>
              </a:solidFill>
              <a:latin typeface="Arial" panose="020B0604020202020204" pitchFamily="34" charset="0"/>
              <a:cs typeface="Arial" panose="020B0604020202020204" pitchFamily="34" charset="0"/>
            </a:endParaRPr>
          </a:p>
          <a:p>
            <a:pPr lvl="1" indent="-230188" algn="l">
              <a:buFont typeface="Arial" panose="020B0604020202020204" pitchFamily="34" charset="0"/>
              <a:buChar char="•"/>
            </a:pPr>
            <a:endParaRPr lang="en-US" sz="600" b="1" dirty="0">
              <a:solidFill>
                <a:schemeClr val="accent2"/>
              </a:solidFill>
              <a:latin typeface="Arial" panose="020B0604020202020204" pitchFamily="34" charset="0"/>
              <a:cs typeface="Arial" panose="020B0604020202020204" pitchFamily="34" charset="0"/>
            </a:endParaRPr>
          </a:p>
          <a:p>
            <a:pPr lvl="1" indent="-230188"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timer can generate interrupts when its value either matches a value placed into a compare register, or when it overflows.</a:t>
            </a:r>
          </a:p>
        </p:txBody>
      </p:sp>
      <p:cxnSp>
        <p:nvCxnSpPr>
          <p:cNvPr id="17" name="Straight Connector 16">
            <a:extLst>
              <a:ext uri="{FF2B5EF4-FFF2-40B4-BE49-F238E27FC236}">
                <a16:creationId xmlns:a16="http://schemas.microsoft.com/office/drawing/2014/main" id="{C07AFBC8-8771-493B-8BBB-BEBA3AC9FB2F}"/>
              </a:ext>
            </a:extLst>
          </p:cNvPr>
          <p:cNvCxnSpPr/>
          <p:nvPr/>
        </p:nvCxnSpPr>
        <p:spPr>
          <a:xfrm>
            <a:off x="438150" y="1134181"/>
            <a:ext cx="914400" cy="408320"/>
          </a:xfrm>
          <a:prstGeom prst="line">
            <a:avLst/>
          </a:prstGeom>
          <a:ln w="1238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A8E8AF-0BEC-4DC5-882D-638748828234}"/>
              </a:ext>
            </a:extLst>
          </p:cNvPr>
          <p:cNvCxnSpPr>
            <a:cxnSpLocks/>
          </p:cNvCxnSpPr>
          <p:nvPr/>
        </p:nvCxnSpPr>
        <p:spPr>
          <a:xfrm flipV="1">
            <a:off x="476250" y="1127478"/>
            <a:ext cx="838200" cy="474545"/>
          </a:xfrm>
          <a:prstGeom prst="line">
            <a:avLst/>
          </a:prstGeom>
          <a:ln w="12382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Speech Bubble: Rectangle 20">
            <a:extLst>
              <a:ext uri="{FF2B5EF4-FFF2-40B4-BE49-F238E27FC236}">
                <a16:creationId xmlns:a16="http://schemas.microsoft.com/office/drawing/2014/main" id="{EB616E80-DB9C-49BE-B9F4-694730D0C078}"/>
              </a:ext>
            </a:extLst>
          </p:cNvPr>
          <p:cNvSpPr/>
          <p:nvPr/>
        </p:nvSpPr>
        <p:spPr>
          <a:xfrm>
            <a:off x="2057400" y="2011383"/>
            <a:ext cx="2743200" cy="1066800"/>
          </a:xfrm>
          <a:prstGeom prst="wedgeRectCallout">
            <a:avLst>
              <a:gd name="adj1" fmla="val -77930"/>
              <a:gd name="adj2" fmla="val -119683"/>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MSP430FR2355 does NOT implement the Timer A system</a:t>
            </a:r>
          </a:p>
        </p:txBody>
      </p:sp>
      <p:sp>
        <p:nvSpPr>
          <p:cNvPr id="22" name="Speech Bubble: Rectangle 21">
            <a:extLst>
              <a:ext uri="{FF2B5EF4-FFF2-40B4-BE49-F238E27FC236}">
                <a16:creationId xmlns:a16="http://schemas.microsoft.com/office/drawing/2014/main" id="{3E0D3341-605C-4B8B-93F9-149D6724BA94}"/>
              </a:ext>
            </a:extLst>
          </p:cNvPr>
          <p:cNvSpPr/>
          <p:nvPr/>
        </p:nvSpPr>
        <p:spPr>
          <a:xfrm>
            <a:off x="2038350" y="3246025"/>
            <a:ext cx="2743200" cy="1066800"/>
          </a:xfrm>
          <a:prstGeom prst="wedgeRectCallout">
            <a:avLst>
              <a:gd name="adj1" fmla="val -21696"/>
              <a:gd name="adj2" fmla="val -65048"/>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chapter only focuses on </a:t>
            </a:r>
            <a:r>
              <a:rPr lang="en-US" dirty="0" err="1"/>
              <a:t>Timer_B</a:t>
            </a:r>
            <a:r>
              <a:rPr lang="en-US" dirty="0"/>
              <a:t>.</a:t>
            </a:r>
          </a:p>
        </p:txBody>
      </p:sp>
    </p:spTree>
    <p:extLst>
      <p:ext uri="{BB962C8B-B14F-4D97-AF65-F5344CB8AC3E}">
        <p14:creationId xmlns:p14="http://schemas.microsoft.com/office/powerpoint/2010/main" val="77880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Timers on the MSP430</a:t>
            </a:r>
            <a:r>
              <a:rPr lang="en-US" sz="2000" b="1" u="sng" cap="small" dirty="0">
                <a:solidFill>
                  <a:schemeClr val="accent2"/>
                </a:solidFill>
                <a:latin typeface="Arial" panose="020B0604020202020204" pitchFamily="34" charset="0"/>
                <a:cs typeface="Arial" panose="020B0604020202020204" pitchFamily="34" charset="0"/>
              </a:rPr>
              <a:t>FR2355</a:t>
            </a:r>
            <a:endParaRPr lang="en-US" sz="2200" b="1" u="sng"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8B97C735-A660-42E7-90BE-1009592AFAEF}"/>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MSP430FR2355 </a:t>
            </a:r>
            <a:r>
              <a:rPr lang="en-US" sz="1600" dirty="0" err="1">
                <a:solidFill>
                  <a:schemeClr val="accent2"/>
                </a:solidFill>
                <a:latin typeface="Arial" panose="020B0604020202020204" pitchFamily="34" charset="0"/>
                <a:cs typeface="Arial" panose="020B0604020202020204" pitchFamily="34" charset="0"/>
              </a:rPr>
              <a:t>Timer_B</a:t>
            </a:r>
            <a:r>
              <a:rPr lang="en-US" sz="1600" dirty="0">
                <a:solidFill>
                  <a:schemeClr val="accent2"/>
                </a:solidFill>
                <a:latin typeface="Arial" panose="020B0604020202020204" pitchFamily="34" charset="0"/>
                <a:cs typeface="Arial" panose="020B0604020202020204" pitchFamily="34" charset="0"/>
              </a:rPr>
              <a:t> system provides four independent timers – </a:t>
            </a:r>
            <a:r>
              <a:rPr lang="en-US" sz="1600" b="1" dirty="0">
                <a:solidFill>
                  <a:schemeClr val="accent2"/>
                </a:solidFill>
                <a:latin typeface="Arial" panose="020B0604020202020204" pitchFamily="34" charset="0"/>
                <a:cs typeface="Arial" panose="020B0604020202020204" pitchFamily="34" charset="0"/>
              </a:rPr>
              <a:t>TB0, TB1, TB2,</a:t>
            </a:r>
            <a:r>
              <a:rPr lang="en-US" sz="1600" dirty="0">
                <a:solidFill>
                  <a:schemeClr val="accent2"/>
                </a:solidFill>
                <a:latin typeface="Arial" panose="020B0604020202020204" pitchFamily="34" charset="0"/>
                <a:cs typeface="Arial" panose="020B0604020202020204" pitchFamily="34" charset="0"/>
              </a:rPr>
              <a:t> and </a:t>
            </a:r>
            <a:r>
              <a:rPr lang="en-US" sz="1600" b="1" dirty="0">
                <a:solidFill>
                  <a:schemeClr val="accent2"/>
                </a:solidFill>
                <a:latin typeface="Arial" panose="020B0604020202020204" pitchFamily="34" charset="0"/>
                <a:cs typeface="Arial" panose="020B0604020202020204" pitchFamily="34" charset="0"/>
              </a:rPr>
              <a:t>TB3</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9" name="Picture 18" descr="A close up of text on a white background&#10;&#10;Description automatically generated">
            <a:extLst>
              <a:ext uri="{FF2B5EF4-FFF2-40B4-BE49-F238E27FC236}">
                <a16:creationId xmlns:a16="http://schemas.microsoft.com/office/drawing/2014/main" id="{07AF87CE-0DF9-4681-A2C0-6485AE1D8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5667" y="1576463"/>
            <a:ext cx="3695700" cy="2705781"/>
          </a:xfrm>
          <a:prstGeom prst="rect">
            <a:avLst/>
          </a:prstGeom>
        </p:spPr>
      </p:pic>
      <p:sp>
        <p:nvSpPr>
          <p:cNvPr id="4" name="Rectangle 3">
            <a:extLst>
              <a:ext uri="{FF2B5EF4-FFF2-40B4-BE49-F238E27FC236}">
                <a16:creationId xmlns:a16="http://schemas.microsoft.com/office/drawing/2014/main" id="{B2AE9190-92AF-4BFF-8619-A800BD406F58}"/>
              </a:ext>
            </a:extLst>
          </p:cNvPr>
          <p:cNvSpPr/>
          <p:nvPr/>
        </p:nvSpPr>
        <p:spPr>
          <a:xfrm>
            <a:off x="4114800" y="3364231"/>
            <a:ext cx="609600" cy="655319"/>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3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Timers on the MSP430</a:t>
            </a:r>
            <a:r>
              <a:rPr lang="en-US" sz="2000" b="1" u="sng" cap="small" dirty="0">
                <a:solidFill>
                  <a:schemeClr val="accent2"/>
                </a:solidFill>
                <a:latin typeface="Arial" panose="020B0604020202020204" pitchFamily="34" charset="0"/>
                <a:cs typeface="Arial" panose="020B0604020202020204" pitchFamily="34" charset="0"/>
              </a:rPr>
              <a:t>FR2355</a:t>
            </a:r>
            <a:endParaRPr lang="en-US" sz="2200" b="1" u="sng"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8B97C735-A660-42E7-90BE-1009592AFAEF}"/>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MSP430FR2355 </a:t>
            </a:r>
            <a:r>
              <a:rPr lang="en-US" sz="1600" dirty="0" err="1">
                <a:solidFill>
                  <a:schemeClr val="accent2"/>
                </a:solidFill>
                <a:latin typeface="Arial" panose="020B0604020202020204" pitchFamily="34" charset="0"/>
                <a:cs typeface="Arial" panose="020B0604020202020204" pitchFamily="34" charset="0"/>
              </a:rPr>
              <a:t>Timer_B</a:t>
            </a:r>
            <a:r>
              <a:rPr lang="en-US" sz="1600" dirty="0">
                <a:solidFill>
                  <a:schemeClr val="accent2"/>
                </a:solidFill>
                <a:latin typeface="Arial" panose="020B0604020202020204" pitchFamily="34" charset="0"/>
                <a:cs typeface="Arial" panose="020B0604020202020204" pitchFamily="34" charset="0"/>
              </a:rPr>
              <a:t> system provides four independent timers – </a:t>
            </a:r>
            <a:r>
              <a:rPr lang="en-US" sz="1600" b="1" dirty="0">
                <a:solidFill>
                  <a:schemeClr val="accent2"/>
                </a:solidFill>
                <a:latin typeface="Arial" panose="020B0604020202020204" pitchFamily="34" charset="0"/>
                <a:cs typeface="Arial" panose="020B0604020202020204" pitchFamily="34" charset="0"/>
              </a:rPr>
              <a:t>TB0, TB1, TB2,</a:t>
            </a:r>
            <a:r>
              <a:rPr lang="en-US" sz="1600" dirty="0">
                <a:solidFill>
                  <a:schemeClr val="accent2"/>
                </a:solidFill>
                <a:latin typeface="Arial" panose="020B0604020202020204" pitchFamily="34" charset="0"/>
                <a:cs typeface="Arial" panose="020B0604020202020204" pitchFamily="34" charset="0"/>
              </a:rPr>
              <a:t> and </a:t>
            </a:r>
            <a:r>
              <a:rPr lang="en-US" sz="1600" b="1" dirty="0">
                <a:solidFill>
                  <a:schemeClr val="accent2"/>
                </a:solidFill>
                <a:latin typeface="Arial" panose="020B0604020202020204" pitchFamily="34" charset="0"/>
                <a:cs typeface="Arial" panose="020B0604020202020204" pitchFamily="34" charset="0"/>
              </a:rPr>
              <a:t>TB3</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9" name="Picture 18" descr="A close up of text on a white background&#10;&#10;Description automatically generated">
            <a:extLst>
              <a:ext uri="{FF2B5EF4-FFF2-40B4-BE49-F238E27FC236}">
                <a16:creationId xmlns:a16="http://schemas.microsoft.com/office/drawing/2014/main" id="{07AF87CE-0DF9-4681-A2C0-6485AE1D8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5667" y="1576463"/>
            <a:ext cx="3695700" cy="2705781"/>
          </a:xfrm>
          <a:prstGeom prst="rect">
            <a:avLst/>
          </a:prstGeom>
        </p:spPr>
      </p:pic>
      <p:sp>
        <p:nvSpPr>
          <p:cNvPr id="20" name="Subtitle 2">
            <a:extLst>
              <a:ext uri="{FF2B5EF4-FFF2-40B4-BE49-F238E27FC236}">
                <a16:creationId xmlns:a16="http://schemas.microsoft.com/office/drawing/2014/main" id="{6C878D2F-AFDF-41EC-A06F-381B3150A84A}"/>
              </a:ext>
            </a:extLst>
          </p:cNvPr>
          <p:cNvSpPr txBox="1">
            <a:spLocks/>
          </p:cNvSpPr>
          <p:nvPr/>
        </p:nvSpPr>
        <p:spPr>
          <a:xfrm>
            <a:off x="190500" y="1553180"/>
            <a:ext cx="27813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Timers TB0, TB1, and TB2 each have three capture/compare registers associated with them – Timer0</a:t>
            </a:r>
            <a:r>
              <a:rPr lang="en-US" sz="1600" b="1" dirty="0">
                <a:solidFill>
                  <a:schemeClr val="accent2"/>
                </a:solidFill>
                <a:latin typeface="Arial" panose="020B0604020202020204" pitchFamily="34" charset="0"/>
                <a:cs typeface="Arial" panose="020B0604020202020204" pitchFamily="34" charset="0"/>
              </a:rPr>
              <a:t>_B3</a:t>
            </a:r>
            <a:r>
              <a:rPr lang="en-US" sz="1600" dirty="0">
                <a:solidFill>
                  <a:schemeClr val="accent2"/>
                </a:solidFill>
                <a:latin typeface="Arial" panose="020B0604020202020204" pitchFamily="34" charset="0"/>
                <a:cs typeface="Arial" panose="020B0604020202020204" pitchFamily="34" charset="0"/>
              </a:rPr>
              <a:t>, Timer1</a:t>
            </a:r>
            <a:r>
              <a:rPr lang="en-US" sz="1600" b="1" dirty="0">
                <a:solidFill>
                  <a:schemeClr val="accent2"/>
                </a:solidFill>
                <a:latin typeface="Arial" panose="020B0604020202020204" pitchFamily="34" charset="0"/>
                <a:cs typeface="Arial" panose="020B0604020202020204" pitchFamily="34" charset="0"/>
              </a:rPr>
              <a:t>_B3</a:t>
            </a:r>
            <a:r>
              <a:rPr lang="en-US" sz="1600" dirty="0">
                <a:solidFill>
                  <a:schemeClr val="accent2"/>
                </a:solidFill>
                <a:latin typeface="Arial" panose="020B0604020202020204" pitchFamily="34" charset="0"/>
                <a:cs typeface="Arial" panose="020B0604020202020204" pitchFamily="34" charset="0"/>
              </a:rPr>
              <a:t>, and Timer2</a:t>
            </a:r>
            <a:r>
              <a:rPr lang="en-US" sz="1600" b="1" dirty="0">
                <a:solidFill>
                  <a:schemeClr val="accent2"/>
                </a:solidFill>
                <a:latin typeface="Arial" panose="020B0604020202020204" pitchFamily="34" charset="0"/>
                <a:cs typeface="Arial" panose="020B0604020202020204" pitchFamily="34" charset="0"/>
              </a:rPr>
              <a:t>_B3</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Timer TB3 has seven capture/compare registers so it is often referred to as Timer3</a:t>
            </a:r>
            <a:r>
              <a:rPr lang="en-US" sz="1600" b="1" dirty="0">
                <a:solidFill>
                  <a:schemeClr val="accent2"/>
                </a:solidFill>
                <a:latin typeface="Arial" panose="020B0604020202020204" pitchFamily="34" charset="0"/>
                <a:cs typeface="Arial" panose="020B0604020202020204" pitchFamily="34" charset="0"/>
              </a:rPr>
              <a:t>_B7</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AE9190-92AF-4BFF-8619-A800BD406F58}"/>
              </a:ext>
            </a:extLst>
          </p:cNvPr>
          <p:cNvSpPr/>
          <p:nvPr/>
        </p:nvSpPr>
        <p:spPr>
          <a:xfrm>
            <a:off x="4114800" y="3364231"/>
            <a:ext cx="609600" cy="655319"/>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85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12.1 Timer Overview</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descr="A screenshot of a cell phone&#10;&#10;Description automatically generated">
            <a:extLst>
              <a:ext uri="{FF2B5EF4-FFF2-40B4-BE49-F238E27FC236}">
                <a16:creationId xmlns:a16="http://schemas.microsoft.com/office/drawing/2014/main" id="{79083580-3E6C-4B6B-AE29-9D6A4D999B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897177"/>
            <a:ext cx="5410200" cy="2898321"/>
          </a:xfrm>
          <a:prstGeom prst="rect">
            <a:avLst/>
          </a:prstGeom>
        </p:spPr>
      </p:pic>
      <p:sp>
        <p:nvSpPr>
          <p:cNvPr id="5" name="Rectangle 4">
            <a:extLst>
              <a:ext uri="{FF2B5EF4-FFF2-40B4-BE49-F238E27FC236}">
                <a16:creationId xmlns:a16="http://schemas.microsoft.com/office/drawing/2014/main" id="{1A6F753B-7352-435E-81C0-3E3BA2CCFF47}"/>
              </a:ext>
            </a:extLst>
          </p:cNvPr>
          <p:cNvSpPr/>
          <p:nvPr/>
        </p:nvSpPr>
        <p:spPr>
          <a:xfrm>
            <a:off x="152400" y="863590"/>
            <a:ext cx="6629400" cy="1000274"/>
          </a:xfrm>
          <a:prstGeom prst="rect">
            <a:avLst/>
          </a:prstGeom>
        </p:spPr>
        <p:txBody>
          <a:bodyPr wrap="square">
            <a:spAutoFit/>
          </a:bodyPr>
          <a:lstStyle/>
          <a:p>
            <a:pPr marL="228600" indent="-228600">
              <a:buFont typeface="Arial" panose="020B0604020202020204" pitchFamily="34" charset="0"/>
              <a:buChar char="•"/>
            </a:pPr>
            <a:r>
              <a:rPr lang="en-US" sz="1400" b="1" dirty="0">
                <a:solidFill>
                  <a:schemeClr val="accent2"/>
                </a:solidFill>
                <a:latin typeface="Arial" panose="020B0604020202020204" pitchFamily="34" charset="0"/>
                <a:cs typeface="Arial" panose="020B0604020202020204" pitchFamily="34" charset="0"/>
              </a:rPr>
              <a:t>Timer</a:t>
            </a:r>
            <a:r>
              <a:rPr lang="en-US" sz="1400" dirty="0">
                <a:solidFill>
                  <a:schemeClr val="accent2"/>
                </a:solidFill>
                <a:latin typeface="Arial" panose="020B0604020202020204" pitchFamily="34" charset="0"/>
                <a:cs typeface="Arial" panose="020B0604020202020204" pitchFamily="34" charset="0"/>
              </a:rPr>
              <a:t> – a binary counter that is clocked from a free-running clock with a known frequency.</a:t>
            </a:r>
          </a:p>
          <a:p>
            <a:pPr marL="228600" indent="-228600">
              <a:buFont typeface="Arial" panose="020B0604020202020204" pitchFamily="34" charset="0"/>
              <a:buChar char="•"/>
            </a:pPr>
            <a:endParaRPr lang="en-US" sz="300" b="1" dirty="0">
              <a:solidFill>
                <a:schemeClr val="accent2"/>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The time elapsed can be found by multiplying the period of the clock (</a:t>
            </a:r>
            <a:r>
              <a:rPr lang="en-US" sz="1400" b="1" dirty="0">
                <a:solidFill>
                  <a:schemeClr val="accent2"/>
                </a:solidFill>
                <a:latin typeface="Arial" panose="020B0604020202020204" pitchFamily="34" charset="0"/>
                <a:cs typeface="Arial" panose="020B0604020202020204" pitchFamily="34" charset="0"/>
              </a:rPr>
              <a:t>T = 1/f</a:t>
            </a:r>
            <a:r>
              <a:rPr lang="en-US" sz="1400" dirty="0">
                <a:solidFill>
                  <a:schemeClr val="accent2"/>
                </a:solidFill>
                <a:latin typeface="Arial" panose="020B0604020202020204" pitchFamily="34" charset="0"/>
                <a:cs typeface="Arial" panose="020B0604020202020204" pitchFamily="34" charset="0"/>
              </a:rPr>
              <a:t>)  by the number of counts that have occurred (</a:t>
            </a:r>
            <a:r>
              <a:rPr lang="en-US" sz="1400" b="1" dirty="0">
                <a:solidFill>
                  <a:schemeClr val="accent2"/>
                </a:solidFill>
                <a:latin typeface="Arial" panose="020B0604020202020204" pitchFamily="34" charset="0"/>
                <a:cs typeface="Arial" panose="020B0604020202020204" pitchFamily="34" charset="0"/>
              </a:rPr>
              <a:t>N</a:t>
            </a:r>
            <a:r>
              <a:rPr lang="en-US" sz="1400" dirty="0">
                <a:solidFill>
                  <a:schemeClr val="accent2"/>
                </a:solidFill>
                <a:latin typeface="Arial" panose="020B0604020202020204" pitchFamily="34" charset="0"/>
                <a:cs typeface="Arial" panose="020B0604020202020204" pitchFamily="34" charset="0"/>
              </a:rPr>
              <a:t>).   </a:t>
            </a:r>
            <a:r>
              <a:rPr lang="en-US" sz="1400" b="1" dirty="0">
                <a:solidFill>
                  <a:schemeClr val="accent2"/>
                </a:solidFill>
                <a:latin typeface="Arial" panose="020B0604020202020204" pitchFamily="34" charset="0"/>
                <a:cs typeface="Arial" panose="020B0604020202020204" pitchFamily="34" charset="0"/>
              </a:rPr>
              <a:t>Time elapsed</a:t>
            </a:r>
            <a:r>
              <a:rPr lang="en-US" sz="1400" dirty="0">
                <a:solidFill>
                  <a:schemeClr val="accent2"/>
                </a:solidFill>
                <a:latin typeface="Arial" panose="020B0604020202020204" pitchFamily="34" charset="0"/>
                <a:cs typeface="Arial" panose="020B0604020202020204" pitchFamily="34" charset="0"/>
              </a:rPr>
              <a:t> </a:t>
            </a:r>
            <a:r>
              <a:rPr lang="en-US" sz="1400" b="1" dirty="0">
                <a:solidFill>
                  <a:schemeClr val="accent2"/>
                </a:solidFill>
                <a:latin typeface="Arial" panose="020B0604020202020204" pitchFamily="34" charset="0"/>
                <a:cs typeface="Arial" panose="020B0604020202020204" pitchFamily="34" charset="0"/>
              </a:rPr>
              <a:t>(∆t) = T * N</a:t>
            </a:r>
          </a:p>
        </p:txBody>
      </p:sp>
    </p:spTree>
    <p:extLst>
      <p:ext uri="{BB962C8B-B14F-4D97-AF65-F5344CB8AC3E}">
        <p14:creationId xmlns:p14="http://schemas.microsoft.com/office/powerpoint/2010/main" val="330259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 Overflows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descr="A screenshot of a cell phone&#10;&#10;Description automatically generated">
            <a:extLst>
              <a:ext uri="{FF2B5EF4-FFF2-40B4-BE49-F238E27FC236}">
                <a16:creationId xmlns:a16="http://schemas.microsoft.com/office/drawing/2014/main" id="{88BA13DD-5DA0-4E1C-A23B-9CADB2408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 y="1038165"/>
            <a:ext cx="6637867" cy="2667000"/>
          </a:xfrm>
          <a:prstGeom prst="rect">
            <a:avLst/>
          </a:prstGeom>
        </p:spPr>
      </p:pic>
    </p:spTree>
    <p:extLst>
      <p:ext uri="{BB962C8B-B14F-4D97-AF65-F5344CB8AC3E}">
        <p14:creationId xmlns:p14="http://schemas.microsoft.com/office/powerpoint/2010/main" val="2328510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 Overflows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descr="A screenshot of a cell phone&#10;&#10;Description automatically generated">
            <a:extLst>
              <a:ext uri="{FF2B5EF4-FFF2-40B4-BE49-F238E27FC236}">
                <a16:creationId xmlns:a16="http://schemas.microsoft.com/office/drawing/2014/main" id="{88BA13DD-5DA0-4E1C-A23B-9CADB2408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 y="1038165"/>
            <a:ext cx="6637867" cy="2667000"/>
          </a:xfrm>
          <a:prstGeom prst="rect">
            <a:avLst/>
          </a:prstGeom>
        </p:spPr>
      </p:pic>
      <p:sp>
        <p:nvSpPr>
          <p:cNvPr id="21" name="Subtitle 2">
            <a:extLst>
              <a:ext uri="{FF2B5EF4-FFF2-40B4-BE49-F238E27FC236}">
                <a16:creationId xmlns:a16="http://schemas.microsoft.com/office/drawing/2014/main" id="{BAADC879-404C-4F8E-9093-ACD700D32228}"/>
              </a:ext>
            </a:extLst>
          </p:cNvPr>
          <p:cNvSpPr txBox="1">
            <a:spLocks/>
          </p:cNvSpPr>
          <p:nvPr/>
        </p:nvSpPr>
        <p:spPr>
          <a:xfrm>
            <a:off x="190500" y="4019550"/>
            <a:ext cx="6667500" cy="9142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dirty="0" err="1">
                <a:solidFill>
                  <a:schemeClr val="accent2"/>
                </a:solidFill>
                <a:latin typeface="Arial" panose="020B0604020202020204" pitchFamily="34" charset="0"/>
                <a:cs typeface="Arial" panose="020B0604020202020204" pitchFamily="34" charset="0"/>
              </a:rPr>
              <a:t>Timer_B</a:t>
            </a:r>
            <a:r>
              <a:rPr lang="en-US" sz="1600" dirty="0">
                <a:solidFill>
                  <a:schemeClr val="accent2"/>
                </a:solidFill>
                <a:latin typeface="Arial" panose="020B0604020202020204" pitchFamily="34" charset="0"/>
                <a:cs typeface="Arial" panose="020B0604020202020204" pitchFamily="34" charset="0"/>
              </a:rPr>
              <a:t> system has a 16_bit binary counter which has a variety of settings that are controlled by the user.</a:t>
            </a: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848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 Overflows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descr="A screenshot of a cell phone&#10;&#10;Description automatically generated">
            <a:extLst>
              <a:ext uri="{FF2B5EF4-FFF2-40B4-BE49-F238E27FC236}">
                <a16:creationId xmlns:a16="http://schemas.microsoft.com/office/drawing/2014/main" id="{88BA13DD-5DA0-4E1C-A23B-9CADB2408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 y="1038165"/>
            <a:ext cx="6637867" cy="2667000"/>
          </a:xfrm>
          <a:prstGeom prst="rect">
            <a:avLst/>
          </a:prstGeom>
        </p:spPr>
      </p:pic>
      <p:sp>
        <p:nvSpPr>
          <p:cNvPr id="21" name="Subtitle 2">
            <a:extLst>
              <a:ext uri="{FF2B5EF4-FFF2-40B4-BE49-F238E27FC236}">
                <a16:creationId xmlns:a16="http://schemas.microsoft.com/office/drawing/2014/main" id="{BAADC879-404C-4F8E-9093-ACD700D32228}"/>
              </a:ext>
            </a:extLst>
          </p:cNvPr>
          <p:cNvSpPr txBox="1">
            <a:spLocks/>
          </p:cNvSpPr>
          <p:nvPr/>
        </p:nvSpPr>
        <p:spPr>
          <a:xfrm>
            <a:off x="190500" y="3790950"/>
            <a:ext cx="6667500" cy="11428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timer has selectable clock inputs and the ability to divide down the clock to get slower counting frequencies.</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Types of clock sources: </a:t>
            </a:r>
            <a:r>
              <a:rPr lang="en-US" sz="1600" b="1" dirty="0">
                <a:solidFill>
                  <a:schemeClr val="accent2"/>
                </a:solidFill>
                <a:latin typeface="Arial" panose="020B0604020202020204" pitchFamily="34" charset="0"/>
                <a:cs typeface="Arial" panose="020B0604020202020204" pitchFamily="34" charset="0"/>
              </a:rPr>
              <a:t>ACLK (32.768 kHz)</a:t>
            </a:r>
            <a:r>
              <a:rPr lang="en-US" sz="1600" dirty="0">
                <a:solidFill>
                  <a:schemeClr val="accent2"/>
                </a:solidFill>
                <a:latin typeface="Arial" panose="020B0604020202020204" pitchFamily="34" charset="0"/>
                <a:cs typeface="Arial" panose="020B0604020202020204" pitchFamily="34" charset="0"/>
              </a:rPr>
              <a:t> and </a:t>
            </a:r>
            <a:r>
              <a:rPr lang="en-US" sz="1600" b="1" dirty="0">
                <a:solidFill>
                  <a:schemeClr val="accent2"/>
                </a:solidFill>
                <a:latin typeface="Arial" panose="020B0604020202020204" pitchFamily="34" charset="0"/>
                <a:cs typeface="Arial" panose="020B0604020202020204" pitchFamily="34" charset="0"/>
              </a:rPr>
              <a:t>SMCLK (1 MHz)</a:t>
            </a:r>
            <a:r>
              <a:rPr lang="en-US" sz="1600" dirty="0">
                <a:solidFill>
                  <a:schemeClr val="accent2"/>
                </a:solidFill>
                <a:latin typeface="Arial" panose="020B0604020202020204" pitchFamily="34" charset="0"/>
                <a:cs typeface="Arial" panose="020B0604020202020204" pitchFamily="34" charset="0"/>
              </a:rPr>
              <a:t>.</a:t>
            </a:r>
          </a:p>
          <a:p>
            <a:pPr algn="l"/>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914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 Overflows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descr="A screenshot of a cell phone&#10;&#10;Description automatically generated">
            <a:extLst>
              <a:ext uri="{FF2B5EF4-FFF2-40B4-BE49-F238E27FC236}">
                <a16:creationId xmlns:a16="http://schemas.microsoft.com/office/drawing/2014/main" id="{88BA13DD-5DA0-4E1C-A23B-9CADB2408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 y="1038165"/>
            <a:ext cx="6637867" cy="2667000"/>
          </a:xfrm>
          <a:prstGeom prst="rect">
            <a:avLst/>
          </a:prstGeom>
        </p:spPr>
      </p:pic>
      <p:sp>
        <p:nvSpPr>
          <p:cNvPr id="21" name="Subtitle 2">
            <a:extLst>
              <a:ext uri="{FF2B5EF4-FFF2-40B4-BE49-F238E27FC236}">
                <a16:creationId xmlns:a16="http://schemas.microsoft.com/office/drawing/2014/main" id="{BAADC879-404C-4F8E-9093-ACD700D32228}"/>
              </a:ext>
            </a:extLst>
          </p:cNvPr>
          <p:cNvSpPr txBox="1">
            <a:spLocks/>
          </p:cNvSpPr>
          <p:nvPr/>
        </p:nvSpPr>
        <p:spPr>
          <a:xfrm>
            <a:off x="190500" y="3705165"/>
            <a:ext cx="6667500" cy="122866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first stage clock divider (ID) can divide the clock by 1, 2, 4, and 8.</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second stage clock divider (IDEX) can further divide the clock by 1, 2, 3, 4, 5, 6, 7, and 8.</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gives 32 different divider settings (min=1, max=64).</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1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 Overflows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descr="A screenshot of a cell phone&#10;&#10;Description automatically generated">
            <a:extLst>
              <a:ext uri="{FF2B5EF4-FFF2-40B4-BE49-F238E27FC236}">
                <a16:creationId xmlns:a16="http://schemas.microsoft.com/office/drawing/2014/main" id="{88BA13DD-5DA0-4E1C-A23B-9CADB2408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 y="1038165"/>
            <a:ext cx="6637867" cy="2667000"/>
          </a:xfrm>
          <a:prstGeom prst="rect">
            <a:avLst/>
          </a:prstGeom>
        </p:spPr>
      </p:pic>
      <p:sp>
        <p:nvSpPr>
          <p:cNvPr id="21" name="Subtitle 2">
            <a:extLst>
              <a:ext uri="{FF2B5EF4-FFF2-40B4-BE49-F238E27FC236}">
                <a16:creationId xmlns:a16="http://schemas.microsoft.com/office/drawing/2014/main" id="{BAADC879-404C-4F8E-9093-ACD700D32228}"/>
              </a:ext>
            </a:extLst>
          </p:cNvPr>
          <p:cNvSpPr txBox="1">
            <a:spLocks/>
          </p:cNvSpPr>
          <p:nvPr/>
        </p:nvSpPr>
        <p:spPr>
          <a:xfrm>
            <a:off x="190500" y="3705165"/>
            <a:ext cx="6667500" cy="122866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counter length can be changed using CNTL (8, 10, 12, 16 bits)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702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 Overflows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descr="A screenshot of a cell phone&#10;&#10;Description automatically generated">
            <a:extLst>
              <a:ext uri="{FF2B5EF4-FFF2-40B4-BE49-F238E27FC236}">
                <a16:creationId xmlns:a16="http://schemas.microsoft.com/office/drawing/2014/main" id="{88BA13DD-5DA0-4E1C-A23B-9CADB2408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 y="1030166"/>
            <a:ext cx="6637867" cy="2667000"/>
          </a:xfrm>
          <a:prstGeom prst="rect">
            <a:avLst/>
          </a:prstGeom>
        </p:spPr>
      </p:pic>
      <p:sp>
        <p:nvSpPr>
          <p:cNvPr id="21" name="Subtitle 2">
            <a:extLst>
              <a:ext uri="{FF2B5EF4-FFF2-40B4-BE49-F238E27FC236}">
                <a16:creationId xmlns:a16="http://schemas.microsoft.com/office/drawing/2014/main" id="{BAADC879-404C-4F8E-9093-ACD700D32228}"/>
              </a:ext>
            </a:extLst>
          </p:cNvPr>
          <p:cNvSpPr txBox="1">
            <a:spLocks/>
          </p:cNvSpPr>
          <p:nvPr/>
        </p:nvSpPr>
        <p:spPr>
          <a:xfrm>
            <a:off x="190500" y="3705165"/>
            <a:ext cx="6667500" cy="122866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counting mode can be changed using MC</a:t>
            </a:r>
            <a:r>
              <a:rPr lang="en-US" sz="1200" dirty="0">
                <a:solidFill>
                  <a:schemeClr val="accent2"/>
                </a:solidFill>
                <a:latin typeface="Arial" panose="020B0604020202020204" pitchFamily="34" charset="0"/>
                <a:cs typeface="Arial" panose="020B0604020202020204" pitchFamily="34" charset="0"/>
              </a:rPr>
              <a:t> (Up, Continuous, Up/Down).</a:t>
            </a:r>
          </a:p>
          <a:p>
            <a:pPr marL="685800" lvl="1" indent="-228600" algn="l">
              <a:buFont typeface="Arial" panose="020B0604020202020204" pitchFamily="34" charset="0"/>
              <a:buChar char="•"/>
            </a:pPr>
            <a:r>
              <a:rPr lang="en-US" sz="1400" b="1" dirty="0">
                <a:solidFill>
                  <a:schemeClr val="accent2"/>
                </a:solidFill>
                <a:latin typeface="Arial" panose="020B0604020202020204" pitchFamily="34" charset="0"/>
                <a:cs typeface="Arial" panose="020B0604020202020204" pitchFamily="34" charset="0"/>
              </a:rPr>
              <a:t>Continuous counting mode</a:t>
            </a:r>
            <a:r>
              <a:rPr lang="en-US" sz="1400" dirty="0">
                <a:solidFill>
                  <a:schemeClr val="accent2"/>
                </a:solidFill>
                <a:latin typeface="Arial" panose="020B0604020202020204" pitchFamily="34" charset="0"/>
                <a:cs typeface="Arial" panose="020B0604020202020204" pitchFamily="34" charset="0"/>
              </a:rPr>
              <a:t> -  counts up to its maximum value and then rolls-over to 0.</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In this mode, a roll-over (2</a:t>
            </a:r>
            <a:r>
              <a:rPr lang="en-US" sz="1400" baseline="30000" dirty="0">
                <a:solidFill>
                  <a:schemeClr val="accent2"/>
                </a:solidFill>
                <a:latin typeface="Arial" panose="020B0604020202020204" pitchFamily="34" charset="0"/>
                <a:cs typeface="Arial" panose="020B0604020202020204" pitchFamily="34" charset="0"/>
              </a:rPr>
              <a:t>n</a:t>
            </a:r>
            <a:r>
              <a:rPr lang="en-US" sz="1400" dirty="0">
                <a:solidFill>
                  <a:schemeClr val="accent2"/>
                </a:solidFill>
                <a:latin typeface="Arial" panose="020B0604020202020204" pitchFamily="34" charset="0"/>
                <a:cs typeface="Arial" panose="020B0604020202020204" pitchFamily="34" charset="0"/>
              </a:rPr>
              <a:t>) can generate an interrupt.</a:t>
            </a:r>
          </a:p>
        </p:txBody>
      </p:sp>
    </p:spTree>
    <p:extLst>
      <p:ext uri="{BB962C8B-B14F-4D97-AF65-F5344CB8AC3E}">
        <p14:creationId xmlns:p14="http://schemas.microsoft.com/office/powerpoint/2010/main" val="1912015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 Overflows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descr="A screenshot of a cell phone&#10;&#10;Description automatically generated">
            <a:extLst>
              <a:ext uri="{FF2B5EF4-FFF2-40B4-BE49-F238E27FC236}">
                <a16:creationId xmlns:a16="http://schemas.microsoft.com/office/drawing/2014/main" id="{88BA13DD-5DA0-4E1C-A23B-9CADB2408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 y="1030166"/>
            <a:ext cx="6637867" cy="2667000"/>
          </a:xfrm>
          <a:prstGeom prst="rect">
            <a:avLst/>
          </a:prstGeom>
        </p:spPr>
      </p:pic>
      <p:sp>
        <p:nvSpPr>
          <p:cNvPr id="21" name="Subtitle 2">
            <a:extLst>
              <a:ext uri="{FF2B5EF4-FFF2-40B4-BE49-F238E27FC236}">
                <a16:creationId xmlns:a16="http://schemas.microsoft.com/office/drawing/2014/main" id="{BAADC879-404C-4F8E-9093-ACD700D32228}"/>
              </a:ext>
            </a:extLst>
          </p:cNvPr>
          <p:cNvSpPr txBox="1">
            <a:spLocks/>
          </p:cNvSpPr>
          <p:nvPr/>
        </p:nvSpPr>
        <p:spPr>
          <a:xfrm>
            <a:off x="190500" y="3705165"/>
            <a:ext cx="6667500" cy="122866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Recommended Steps to Configure the Timer</a:t>
            </a:r>
          </a:p>
          <a:p>
            <a:pPr marL="800100" lvl="1" indent="-3429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Write a 1 to the TBCLR bit (TBCLR = 1) to clear </a:t>
            </a:r>
            <a:r>
              <a:rPr lang="en-US" sz="1400" dirty="0" err="1">
                <a:solidFill>
                  <a:schemeClr val="accent2"/>
                </a:solidFill>
                <a:latin typeface="Arial" panose="020B0604020202020204" pitchFamily="34" charset="0"/>
                <a:cs typeface="Arial" panose="020B0604020202020204" pitchFamily="34" charset="0"/>
              </a:rPr>
              <a:t>TBxR</a:t>
            </a:r>
            <a:r>
              <a:rPr lang="en-US" sz="1400" dirty="0">
                <a:solidFill>
                  <a:schemeClr val="accent2"/>
                </a:solidFill>
                <a:latin typeface="Arial" panose="020B0604020202020204" pitchFamily="34" charset="0"/>
                <a:cs typeface="Arial" panose="020B0604020202020204" pitchFamily="34" charset="0"/>
              </a:rPr>
              <a:t>, the clock divider states, and the counter direction.</a:t>
            </a:r>
          </a:p>
          <a:p>
            <a:pPr marL="800100" lvl="1" indent="-3429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Apply desired configurations to </a:t>
            </a:r>
            <a:r>
              <a:rPr lang="en-US" sz="1400" dirty="0" err="1">
                <a:solidFill>
                  <a:schemeClr val="accent2"/>
                </a:solidFill>
                <a:latin typeface="Arial" panose="020B0604020202020204" pitchFamily="34" charset="0"/>
                <a:cs typeface="Arial" panose="020B0604020202020204" pitchFamily="34" charset="0"/>
              </a:rPr>
              <a:t>TBxCTL</a:t>
            </a:r>
            <a:r>
              <a:rPr lang="en-US" sz="1400" dirty="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53821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5105400" y="473036"/>
            <a:ext cx="1752600" cy="1323439"/>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a:t>
            </a:r>
            <a:r>
              <a:rPr lang="en-US" sz="2000" b="1" cap="small" dirty="0" err="1">
                <a:solidFill>
                  <a:schemeClr val="accent2"/>
                </a:solidFill>
                <a:latin typeface="Arial" panose="020B0604020202020204" pitchFamily="34" charset="0"/>
                <a:cs typeface="Arial" panose="020B0604020202020204" pitchFamily="34" charset="0"/>
              </a:rPr>
              <a:t>Timer_B</a:t>
            </a:r>
            <a:r>
              <a:rPr lang="en-US" sz="2000" b="1" cap="small" dirty="0">
                <a:solidFill>
                  <a:schemeClr val="accent2"/>
                </a:solidFill>
                <a:latin typeface="Arial" panose="020B0604020202020204" pitchFamily="34" charset="0"/>
                <a:cs typeface="Arial" panose="020B0604020202020204" pitchFamily="34" charset="0"/>
              </a:rPr>
              <a:t> Control Register (</a:t>
            </a:r>
            <a:r>
              <a:rPr lang="en-US" sz="2000" b="1" cap="small" dirty="0" err="1">
                <a:solidFill>
                  <a:schemeClr val="accent2"/>
                </a:solidFill>
                <a:latin typeface="Arial" panose="020B0604020202020204" pitchFamily="34" charset="0"/>
                <a:cs typeface="Arial" panose="020B0604020202020204" pitchFamily="34" charset="0"/>
              </a:rPr>
              <a:t>TBxCTL</a:t>
            </a:r>
            <a:r>
              <a:rPr lang="en-US" sz="2000" b="1" cap="small" dirty="0">
                <a:solidFill>
                  <a:schemeClr val="accent2"/>
                </a:solidFill>
                <a:latin typeface="Arial" panose="020B0604020202020204" pitchFamily="34" charset="0"/>
                <a:cs typeface="Arial" panose="020B0604020202020204" pitchFamily="34" charset="0"/>
              </a:rPr>
              <a: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9" name="Picture 8" descr="A screenshot of a cell phone&#10;&#10;Description automatically generated">
            <a:extLst>
              <a:ext uri="{FF2B5EF4-FFF2-40B4-BE49-F238E27FC236}">
                <a16:creationId xmlns:a16="http://schemas.microsoft.com/office/drawing/2014/main" id="{F378D699-E373-47C9-BE2E-C7B68833B7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00961"/>
            <a:ext cx="5105400" cy="3880589"/>
          </a:xfrm>
          <a:prstGeom prst="rect">
            <a:avLst/>
          </a:prstGeom>
        </p:spPr>
      </p:pic>
      <p:pic>
        <p:nvPicPr>
          <p:cNvPr id="12" name="Picture 11" descr="A close up of a clock&#10;&#10;Description automatically generated">
            <a:extLst>
              <a:ext uri="{FF2B5EF4-FFF2-40B4-BE49-F238E27FC236}">
                <a16:creationId xmlns:a16="http://schemas.microsoft.com/office/drawing/2014/main" id="{10D2FBC1-9C9E-4341-A465-7F25918596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 y="514350"/>
            <a:ext cx="4564380" cy="685800"/>
          </a:xfrm>
          <a:prstGeom prst="rect">
            <a:avLst/>
          </a:prstGeom>
        </p:spPr>
      </p:pic>
    </p:spTree>
    <p:extLst>
      <p:ext uri="{BB962C8B-B14F-4D97-AF65-F5344CB8AC3E}">
        <p14:creationId xmlns:p14="http://schemas.microsoft.com/office/powerpoint/2010/main" val="2464132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a:t>
            </a:r>
            <a:r>
              <a:rPr lang="en-US" sz="2000" b="1" cap="small" dirty="0" err="1">
                <a:solidFill>
                  <a:schemeClr val="accent2"/>
                </a:solidFill>
                <a:latin typeface="Arial" panose="020B0604020202020204" pitchFamily="34" charset="0"/>
                <a:cs typeface="Arial" panose="020B0604020202020204" pitchFamily="34" charset="0"/>
              </a:rPr>
              <a:t>Timer_B</a:t>
            </a:r>
            <a:r>
              <a:rPr lang="en-US" sz="2000" b="1" cap="small" dirty="0">
                <a:solidFill>
                  <a:schemeClr val="accent2"/>
                </a:solidFill>
                <a:latin typeface="Arial" panose="020B0604020202020204" pitchFamily="34" charset="0"/>
                <a:cs typeface="Arial" panose="020B0604020202020204" pitchFamily="34" charset="0"/>
              </a:rPr>
              <a:t> Expansion Register 0 (TBxEX0) Details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a:extLst>
              <a:ext uri="{FF2B5EF4-FFF2-40B4-BE49-F238E27FC236}">
                <a16:creationId xmlns:a16="http://schemas.microsoft.com/office/drawing/2014/main" id="{88BA13DD-5DA0-4E1C-A23B-9CADB240861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8738" y="1428750"/>
            <a:ext cx="6460662" cy="2816926"/>
          </a:xfrm>
          <a:prstGeom prst="rect">
            <a:avLst/>
          </a:prstGeom>
        </p:spPr>
      </p:pic>
    </p:spTree>
    <p:extLst>
      <p:ext uri="{BB962C8B-B14F-4D97-AF65-F5344CB8AC3E}">
        <p14:creationId xmlns:p14="http://schemas.microsoft.com/office/powerpoint/2010/main" val="1006172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 Overflows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8B97C735-A660-42E7-90BE-1009592AFAEF}"/>
              </a:ext>
            </a:extLst>
          </p:cNvPr>
          <p:cNvSpPr txBox="1">
            <a:spLocks/>
          </p:cNvSpPr>
          <p:nvPr/>
        </p:nvSpPr>
        <p:spPr>
          <a:xfrm>
            <a:off x="190500" y="895155"/>
            <a:ext cx="5829300" cy="16003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Using the overflow interrupt</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Flag = TBIFG bit in </a:t>
            </a:r>
            <a:r>
              <a:rPr lang="en-US" sz="1400" dirty="0" err="1">
                <a:solidFill>
                  <a:schemeClr val="accent2"/>
                </a:solidFill>
                <a:latin typeface="Arial" panose="020B0604020202020204" pitchFamily="34" charset="0"/>
                <a:cs typeface="Arial" panose="020B0604020202020204" pitchFamily="34" charset="0"/>
              </a:rPr>
              <a:t>TBxCTL</a:t>
            </a:r>
            <a:r>
              <a:rPr lang="en-US" sz="1400" dirty="0">
                <a:solidFill>
                  <a:schemeClr val="accent2"/>
                </a:solidFill>
                <a:latin typeface="Arial" panose="020B0604020202020204" pitchFamily="34" charset="0"/>
                <a:cs typeface="Arial" panose="020B0604020202020204" pitchFamily="34" charset="0"/>
              </a:rPr>
              <a:t> register.</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Local Enable = TBIE bit in </a:t>
            </a:r>
            <a:r>
              <a:rPr lang="en-US" sz="1400" dirty="0" err="1">
                <a:solidFill>
                  <a:schemeClr val="accent2"/>
                </a:solidFill>
                <a:latin typeface="Arial" panose="020B0604020202020204" pitchFamily="34" charset="0"/>
                <a:cs typeface="Arial" panose="020B0604020202020204" pitchFamily="34" charset="0"/>
              </a:rPr>
              <a:t>TBxCTL</a:t>
            </a:r>
            <a:r>
              <a:rPr lang="en-US" sz="1400" dirty="0">
                <a:solidFill>
                  <a:schemeClr val="accent2"/>
                </a:solidFill>
                <a:latin typeface="Arial" panose="020B0604020202020204" pitchFamily="34" charset="0"/>
                <a:cs typeface="Arial" panose="020B0604020202020204" pitchFamily="34" charset="0"/>
              </a:rPr>
              <a:t> register.</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Global Enable = GIE bit in SR.</a:t>
            </a:r>
          </a:p>
        </p:txBody>
      </p:sp>
      <p:pic>
        <p:nvPicPr>
          <p:cNvPr id="19" name="Picture 18" descr="A screenshot of a cell phone&#10;&#10;Description automatically generated">
            <a:extLst>
              <a:ext uri="{FF2B5EF4-FFF2-40B4-BE49-F238E27FC236}">
                <a16:creationId xmlns:a16="http://schemas.microsoft.com/office/drawing/2014/main" id="{46C6593F-7F00-428B-95A5-F15848BA2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343150"/>
            <a:ext cx="5604933" cy="2251982"/>
          </a:xfrm>
          <a:prstGeom prst="rect">
            <a:avLst/>
          </a:prstGeom>
        </p:spPr>
      </p:pic>
    </p:spTree>
    <p:extLst>
      <p:ext uri="{BB962C8B-B14F-4D97-AF65-F5344CB8AC3E}">
        <p14:creationId xmlns:p14="http://schemas.microsoft.com/office/powerpoint/2010/main" val="292920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Calculating the Time Elapsed Between 0000</a:t>
            </a:r>
            <a:r>
              <a:rPr lang="en-US" sz="2000" b="1" dirty="0">
                <a:solidFill>
                  <a:schemeClr val="accent2"/>
                </a:solidFill>
                <a:latin typeface="Arial" panose="020B0604020202020204" pitchFamily="34" charset="0"/>
                <a:cs typeface="Arial" panose="020B0604020202020204" pitchFamily="34" charset="0"/>
              </a:rPr>
              <a:t>h</a:t>
            </a:r>
            <a:r>
              <a:rPr lang="en-US" sz="2000" b="1" cap="small" dirty="0">
                <a:solidFill>
                  <a:schemeClr val="accent2"/>
                </a:solidFill>
                <a:latin typeface="Arial" panose="020B0604020202020204" pitchFamily="34" charset="0"/>
                <a:cs typeface="Arial" panose="020B0604020202020204" pitchFamily="34" charset="0"/>
              </a:rPr>
              <a:t> and </a:t>
            </a:r>
            <a:r>
              <a:rPr lang="en-US" sz="2000" b="1" cap="small" dirty="0" err="1">
                <a:solidFill>
                  <a:schemeClr val="accent2"/>
                </a:solidFill>
                <a:latin typeface="Arial" panose="020B0604020202020204" pitchFamily="34" charset="0"/>
                <a:cs typeface="Arial" panose="020B0604020202020204" pitchFamily="34" charset="0"/>
              </a:rPr>
              <a:t>ABCD</a:t>
            </a:r>
            <a:r>
              <a:rPr lang="en-US" sz="2000" b="1" dirty="0" err="1">
                <a:solidFill>
                  <a:schemeClr val="accent2"/>
                </a:solidFill>
                <a:latin typeface="Arial" panose="020B0604020202020204" pitchFamily="34" charset="0"/>
                <a:cs typeface="Arial" panose="020B0604020202020204" pitchFamily="34" charset="0"/>
              </a:rPr>
              <a:t>h</a:t>
            </a:r>
            <a:endParaRPr lang="en-US" sz="2200" b="1"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a:extLst>
              <a:ext uri="{FF2B5EF4-FFF2-40B4-BE49-F238E27FC236}">
                <a16:creationId xmlns:a16="http://schemas.microsoft.com/office/drawing/2014/main" id="{79083580-3E6C-4B6B-AE29-9D6A4D999B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711" y="1352550"/>
            <a:ext cx="6638578" cy="3079548"/>
          </a:xfrm>
          <a:prstGeom prst="rect">
            <a:avLst/>
          </a:prstGeom>
        </p:spPr>
      </p:pic>
    </p:spTree>
    <p:extLst>
      <p:ext uri="{BB962C8B-B14F-4D97-AF65-F5344CB8AC3E}">
        <p14:creationId xmlns:p14="http://schemas.microsoft.com/office/powerpoint/2010/main" val="2902425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12.2 Timer Overflows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8B97C735-A660-42E7-90BE-1009592AFAEF}"/>
              </a:ext>
            </a:extLst>
          </p:cNvPr>
          <p:cNvSpPr txBox="1">
            <a:spLocks/>
          </p:cNvSpPr>
          <p:nvPr/>
        </p:nvSpPr>
        <p:spPr>
          <a:xfrm>
            <a:off x="190500" y="895155"/>
            <a:ext cx="5829300" cy="16003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p:txBody>
      </p:sp>
      <p:pic>
        <p:nvPicPr>
          <p:cNvPr id="20" name="Picture 19" descr="A screenshot of a cell phone&#10;&#10;Description automatically generated">
            <a:extLst>
              <a:ext uri="{FF2B5EF4-FFF2-40B4-BE49-F238E27FC236}">
                <a16:creationId xmlns:a16="http://schemas.microsoft.com/office/drawing/2014/main" id="{27AF8BE1-1058-431D-A8DF-8261C96104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926"/>
          <a:stretch/>
        </p:blipFill>
        <p:spPr>
          <a:xfrm>
            <a:off x="533399" y="819150"/>
            <a:ext cx="5867400" cy="3971387"/>
          </a:xfrm>
          <a:prstGeom prst="rect">
            <a:avLst/>
          </a:prstGeom>
        </p:spPr>
      </p:pic>
      <p:sp>
        <p:nvSpPr>
          <p:cNvPr id="21" name="Rectangle 20">
            <a:extLst>
              <a:ext uri="{FF2B5EF4-FFF2-40B4-BE49-F238E27FC236}">
                <a16:creationId xmlns:a16="http://schemas.microsoft.com/office/drawing/2014/main" id="{D18B0F24-7545-4B61-B256-62868826B1A8}"/>
              </a:ext>
            </a:extLst>
          </p:cNvPr>
          <p:cNvSpPr/>
          <p:nvPr/>
        </p:nvSpPr>
        <p:spPr>
          <a:xfrm>
            <a:off x="533401" y="2266949"/>
            <a:ext cx="5791200" cy="38100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53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770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12.2	Timer Overflows on the MSP430FR2355 – System Overview</a:t>
            </a:r>
          </a:p>
        </p:txBody>
      </p:sp>
      <p:pic>
        <p:nvPicPr>
          <p:cNvPr id="19" name="Picture 18">
            <a:extLst>
              <a:ext uri="{FF2B5EF4-FFF2-40B4-BE49-F238E27FC236}">
                <a16:creationId xmlns:a16="http://schemas.microsoft.com/office/drawing/2014/main" id="{389002F8-86E7-4022-865E-2F6C6461FA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888491"/>
            <a:ext cx="1219200" cy="1612490"/>
          </a:xfrm>
          <a:prstGeom prst="rect">
            <a:avLst/>
          </a:prstGeom>
        </p:spPr>
      </p:pic>
      <p:pic>
        <p:nvPicPr>
          <p:cNvPr id="20" name="Picture 19" descr="A close up of a sign&#10;&#10;Description automatically generated">
            <a:extLst>
              <a:ext uri="{FF2B5EF4-FFF2-40B4-BE49-F238E27FC236}">
                <a16:creationId xmlns:a16="http://schemas.microsoft.com/office/drawing/2014/main" id="{E671E93D-0B33-4008-AB01-3A275E41A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30317"/>
            <a:ext cx="1937664" cy="2710855"/>
          </a:xfrm>
          <a:prstGeom prst="rect">
            <a:avLst/>
          </a:prstGeom>
        </p:spPr>
      </p:pic>
      <p:pic>
        <p:nvPicPr>
          <p:cNvPr id="21" name="Picture 2" descr="Subscribe to Dr. LaMeres' YouTube Channel">
            <a:extLst>
              <a:ext uri="{FF2B5EF4-FFF2-40B4-BE49-F238E27FC236}">
                <a16:creationId xmlns:a16="http://schemas.microsoft.com/office/drawing/2014/main" id="{CADB367B-6699-4F66-86F5-D68085471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5232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5EC305B-E9D8-4A5A-8080-361687C4C065}"/>
              </a:ext>
            </a:extLst>
          </p:cNvPr>
          <p:cNvSpPr txBox="1"/>
          <p:nvPr/>
        </p:nvSpPr>
        <p:spPr>
          <a:xfrm>
            <a:off x="2906652" y="237218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044356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770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12.2	Timer Overflows on the MSP430FR2355:</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Example – Toggling LED1 on Timer Overflow (ACLK)</a:t>
            </a:r>
          </a:p>
        </p:txBody>
      </p:sp>
      <p:pic>
        <p:nvPicPr>
          <p:cNvPr id="19" name="Picture 18">
            <a:extLst>
              <a:ext uri="{FF2B5EF4-FFF2-40B4-BE49-F238E27FC236}">
                <a16:creationId xmlns:a16="http://schemas.microsoft.com/office/drawing/2014/main" id="{389002F8-86E7-4022-865E-2F6C6461FA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20" name="Picture 19" descr="A close up of a sign&#10;&#10;Description automatically generated">
            <a:extLst>
              <a:ext uri="{FF2B5EF4-FFF2-40B4-BE49-F238E27FC236}">
                <a16:creationId xmlns:a16="http://schemas.microsoft.com/office/drawing/2014/main" id="{E671E93D-0B33-4008-AB01-3A275E41A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spTree>
    <p:extLst>
      <p:ext uri="{BB962C8B-B14F-4D97-AF65-F5344CB8AC3E}">
        <p14:creationId xmlns:p14="http://schemas.microsoft.com/office/powerpoint/2010/main" val="2424420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ACLK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5" name="Picture 4">
            <a:extLst>
              <a:ext uri="{FF2B5EF4-FFF2-40B4-BE49-F238E27FC236}">
                <a16:creationId xmlns:a16="http://schemas.microsoft.com/office/drawing/2014/main" id="{0D47C9AE-D7E3-42F8-AC6B-3997D4CF2B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897435"/>
            <a:ext cx="5345430" cy="3960315"/>
          </a:xfrm>
          <a:prstGeom prst="rect">
            <a:avLst/>
          </a:prstGeom>
        </p:spPr>
      </p:pic>
    </p:spTree>
    <p:extLst>
      <p:ext uri="{BB962C8B-B14F-4D97-AF65-F5344CB8AC3E}">
        <p14:creationId xmlns:p14="http://schemas.microsoft.com/office/powerpoint/2010/main" val="2479764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ACLK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9" name="Subtitle 2">
            <a:extLst>
              <a:ext uri="{FF2B5EF4-FFF2-40B4-BE49-F238E27FC236}">
                <a16:creationId xmlns:a16="http://schemas.microsoft.com/office/drawing/2014/main" id="{2DB53EF6-C5FC-465F-AFA6-49802CA977F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F7A93BC-4CF8-453C-BFCD-661A265F65D3}"/>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CCS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Asm_Timers_ACLK_Overflow</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sp>
        <p:nvSpPr>
          <p:cNvPr id="12" name="Subtitle 2">
            <a:extLst>
              <a:ext uri="{FF2B5EF4-FFF2-40B4-BE49-F238E27FC236}">
                <a16:creationId xmlns:a16="http://schemas.microsoft.com/office/drawing/2014/main" id="{8F5A2D64-CC06-4672-9933-5513BAE1776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A8A697C2-58DE-4D4A-8B99-4784D787F7C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BA1A0FDE-09CF-49DD-9AB6-984DB412C9E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9B186E2-9664-446D-B952-C6C27E6E7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6" name="Rectangle 15">
            <a:extLst>
              <a:ext uri="{FF2B5EF4-FFF2-40B4-BE49-F238E27FC236}">
                <a16:creationId xmlns:a16="http://schemas.microsoft.com/office/drawing/2014/main" id="{CD696E30-796D-4365-B636-14353B9187AE}"/>
              </a:ext>
            </a:extLst>
          </p:cNvPr>
          <p:cNvSpPr/>
          <p:nvPr/>
        </p:nvSpPr>
        <p:spPr>
          <a:xfrm>
            <a:off x="4938885"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336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ACLK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a:extLst>
              <a:ext uri="{FF2B5EF4-FFF2-40B4-BE49-F238E27FC236}">
                <a16:creationId xmlns:a16="http://schemas.microsoft.com/office/drawing/2014/main" id="{476B50EB-A243-4931-90B2-147993302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03204"/>
            <a:ext cx="6324600" cy="3828816"/>
          </a:xfrm>
          <a:prstGeom prst="rect">
            <a:avLst/>
          </a:prstGeom>
        </p:spPr>
      </p:pic>
    </p:spTree>
    <p:extLst>
      <p:ext uri="{BB962C8B-B14F-4D97-AF65-F5344CB8AC3E}">
        <p14:creationId xmlns:p14="http://schemas.microsoft.com/office/powerpoint/2010/main" val="1992851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ACLK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a:extLst>
              <a:ext uri="{FF2B5EF4-FFF2-40B4-BE49-F238E27FC236}">
                <a16:creationId xmlns:a16="http://schemas.microsoft.com/office/drawing/2014/main" id="{476B50EB-A243-4931-90B2-147993302D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4800" y="976642"/>
            <a:ext cx="6324600" cy="1442708"/>
          </a:xfrm>
          <a:prstGeom prst="rect">
            <a:avLst/>
          </a:prstGeom>
        </p:spPr>
      </p:pic>
      <p:sp>
        <p:nvSpPr>
          <p:cNvPr id="9" name="Subtitle 2">
            <a:extLst>
              <a:ext uri="{FF2B5EF4-FFF2-40B4-BE49-F238E27FC236}">
                <a16:creationId xmlns:a16="http://schemas.microsoft.com/office/drawing/2014/main" id="{E6C8B536-9572-48C9-8BDA-E9489474E441}"/>
              </a:ext>
            </a:extLst>
          </p:cNvPr>
          <p:cNvSpPr txBox="1">
            <a:spLocks/>
          </p:cNvSpPr>
          <p:nvPr/>
        </p:nvSpPr>
        <p:spPr>
          <a:xfrm>
            <a:off x="190500" y="2724150"/>
            <a:ext cx="66675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run it.  You will see LED1 toggle on and off every two seconds.</a:t>
            </a:r>
          </a:p>
        </p:txBody>
      </p:sp>
      <p:pic>
        <p:nvPicPr>
          <p:cNvPr id="10" name="Picture 9">
            <a:extLst>
              <a:ext uri="{FF2B5EF4-FFF2-40B4-BE49-F238E27FC236}">
                <a16:creationId xmlns:a16="http://schemas.microsoft.com/office/drawing/2014/main" id="{A5FC445F-1256-468D-8CC8-B676FA7F6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790950"/>
            <a:ext cx="6305862" cy="609600"/>
          </a:xfrm>
          <a:prstGeom prst="rect">
            <a:avLst/>
          </a:prstGeom>
        </p:spPr>
      </p:pic>
    </p:spTree>
    <p:extLst>
      <p:ext uri="{BB962C8B-B14F-4D97-AF65-F5344CB8AC3E}">
        <p14:creationId xmlns:p14="http://schemas.microsoft.com/office/powerpoint/2010/main" val="848909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770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12.2	Timer Overflows on the MSP430FR2355:</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Example – Toggling LED1 on Timer Overflow (ACLK)</a:t>
            </a:r>
          </a:p>
        </p:txBody>
      </p:sp>
      <p:pic>
        <p:nvPicPr>
          <p:cNvPr id="19" name="Picture 18">
            <a:extLst>
              <a:ext uri="{FF2B5EF4-FFF2-40B4-BE49-F238E27FC236}">
                <a16:creationId xmlns:a16="http://schemas.microsoft.com/office/drawing/2014/main" id="{389002F8-86E7-4022-865E-2F6C6461FA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20" name="Picture 19" descr="A close up of a sign&#10;&#10;Description automatically generated">
            <a:extLst>
              <a:ext uri="{FF2B5EF4-FFF2-40B4-BE49-F238E27FC236}">
                <a16:creationId xmlns:a16="http://schemas.microsoft.com/office/drawing/2014/main" id="{E671E93D-0B33-4008-AB01-3A275E41A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pic>
        <p:nvPicPr>
          <p:cNvPr id="21" name="Picture 2" descr="Subscribe to Dr. LaMeres' YouTube Channel">
            <a:extLst>
              <a:ext uri="{FF2B5EF4-FFF2-40B4-BE49-F238E27FC236}">
                <a16:creationId xmlns:a16="http://schemas.microsoft.com/office/drawing/2014/main" id="{CADB367B-6699-4F66-86F5-D68085471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7969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5EC305B-E9D8-4A5A-8080-361687C4C065}"/>
              </a:ext>
            </a:extLst>
          </p:cNvPr>
          <p:cNvSpPr txBox="1"/>
          <p:nvPr/>
        </p:nvSpPr>
        <p:spPr>
          <a:xfrm>
            <a:off x="2906652" y="259955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662757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19188" y="1205850"/>
            <a:ext cx="661501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12.2	Timer Overflows on the MSP430FR2355:</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Example – Toggling LED1 on Timer Overflow (ACLK, 12-bit)</a:t>
            </a:r>
          </a:p>
        </p:txBody>
      </p:sp>
      <p:pic>
        <p:nvPicPr>
          <p:cNvPr id="19" name="Picture 18">
            <a:extLst>
              <a:ext uri="{FF2B5EF4-FFF2-40B4-BE49-F238E27FC236}">
                <a16:creationId xmlns:a16="http://schemas.microsoft.com/office/drawing/2014/main" id="{389002F8-86E7-4022-865E-2F6C6461FA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20" name="Picture 19" descr="A close up of a sign&#10;&#10;Description automatically generated">
            <a:extLst>
              <a:ext uri="{FF2B5EF4-FFF2-40B4-BE49-F238E27FC236}">
                <a16:creationId xmlns:a16="http://schemas.microsoft.com/office/drawing/2014/main" id="{E671E93D-0B33-4008-AB01-3A275E41A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spTree>
    <p:extLst>
      <p:ext uri="{BB962C8B-B14F-4D97-AF65-F5344CB8AC3E}">
        <p14:creationId xmlns:p14="http://schemas.microsoft.com/office/powerpoint/2010/main" val="1745773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5" name="Picture 4">
            <a:extLst>
              <a:ext uri="{FF2B5EF4-FFF2-40B4-BE49-F238E27FC236}">
                <a16:creationId xmlns:a16="http://schemas.microsoft.com/office/drawing/2014/main" id="{0D47C9AE-D7E3-42F8-AC6B-3997D4CF2B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5800" y="591229"/>
            <a:ext cx="5599200" cy="4148327"/>
          </a:xfrm>
          <a:prstGeom prst="rect">
            <a:avLst/>
          </a:prstGeom>
        </p:spPr>
      </p:pic>
    </p:spTree>
    <p:extLst>
      <p:ext uri="{BB962C8B-B14F-4D97-AF65-F5344CB8AC3E}">
        <p14:creationId xmlns:p14="http://schemas.microsoft.com/office/powerpoint/2010/main" val="146107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Calculating the Time Elapsed Between 0000</a:t>
            </a:r>
            <a:r>
              <a:rPr lang="en-US" sz="2000" b="1" dirty="0">
                <a:solidFill>
                  <a:schemeClr val="accent2"/>
                </a:solidFill>
                <a:latin typeface="Arial" panose="020B0604020202020204" pitchFamily="34" charset="0"/>
                <a:cs typeface="Arial" panose="020B0604020202020204" pitchFamily="34" charset="0"/>
              </a:rPr>
              <a:t>h</a:t>
            </a:r>
            <a:r>
              <a:rPr lang="en-US" sz="2000" b="1" cap="small" dirty="0">
                <a:solidFill>
                  <a:schemeClr val="accent2"/>
                </a:solidFill>
                <a:latin typeface="Arial" panose="020B0604020202020204" pitchFamily="34" charset="0"/>
                <a:cs typeface="Arial" panose="020B0604020202020204" pitchFamily="34" charset="0"/>
              </a:rPr>
              <a:t> and </a:t>
            </a:r>
            <a:r>
              <a:rPr lang="en-US" sz="2000" b="1" cap="small" dirty="0" err="1">
                <a:solidFill>
                  <a:schemeClr val="accent2"/>
                </a:solidFill>
                <a:latin typeface="Arial" panose="020B0604020202020204" pitchFamily="34" charset="0"/>
                <a:cs typeface="Arial" panose="020B0604020202020204" pitchFamily="34" charset="0"/>
              </a:rPr>
              <a:t>ABCD</a:t>
            </a:r>
            <a:r>
              <a:rPr lang="en-US" sz="2000" b="1" dirty="0" err="1">
                <a:solidFill>
                  <a:schemeClr val="accent2"/>
                </a:solidFill>
                <a:latin typeface="Arial" panose="020B0604020202020204" pitchFamily="34" charset="0"/>
                <a:cs typeface="Arial" panose="020B0604020202020204" pitchFamily="34" charset="0"/>
              </a:rPr>
              <a:t>h</a:t>
            </a:r>
            <a:endParaRPr lang="en-US" sz="2200" b="1"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a:extLst>
              <a:ext uri="{FF2B5EF4-FFF2-40B4-BE49-F238E27FC236}">
                <a16:creationId xmlns:a16="http://schemas.microsoft.com/office/drawing/2014/main" id="{79083580-3E6C-4B6B-AE29-9D6A4D999B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3222" y="1747661"/>
            <a:ext cx="6638578" cy="2486377"/>
          </a:xfrm>
          <a:prstGeom prst="rect">
            <a:avLst/>
          </a:prstGeom>
        </p:spPr>
      </p:pic>
    </p:spTree>
    <p:extLst>
      <p:ext uri="{BB962C8B-B14F-4D97-AF65-F5344CB8AC3E}">
        <p14:creationId xmlns:p14="http://schemas.microsoft.com/office/powerpoint/2010/main" val="2843121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ACLK and a 12-bit Counter Config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DF7A93BC-4CF8-453C-BFCD-661A265F65D3}"/>
              </a:ext>
            </a:extLst>
          </p:cNvPr>
          <p:cNvSpPr txBox="1">
            <a:spLocks/>
          </p:cNvSpPr>
          <p:nvPr/>
        </p:nvSpPr>
        <p:spPr>
          <a:xfrm>
            <a:off x="190500" y="1200150"/>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CCS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Asm_Timers_ACLK_Overflow_12bit</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 This is the same as the last ACLK example with one additional instruction to configure CNTL.</a:t>
            </a:r>
          </a:p>
        </p:txBody>
      </p:sp>
      <p:pic>
        <p:nvPicPr>
          <p:cNvPr id="15" name="Picture 14">
            <a:extLst>
              <a:ext uri="{FF2B5EF4-FFF2-40B4-BE49-F238E27FC236}">
                <a16:creationId xmlns:a16="http://schemas.microsoft.com/office/drawing/2014/main" id="{E9B186E2-9664-446D-B952-C6C27E6E7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7" name="Rectangle 16">
            <a:extLst>
              <a:ext uri="{FF2B5EF4-FFF2-40B4-BE49-F238E27FC236}">
                <a16:creationId xmlns:a16="http://schemas.microsoft.com/office/drawing/2014/main" id="{CED8E835-8B15-40EE-92DF-BD74E8ECF3B5}"/>
              </a:ext>
            </a:extLst>
          </p:cNvPr>
          <p:cNvSpPr/>
          <p:nvPr/>
        </p:nvSpPr>
        <p:spPr>
          <a:xfrm>
            <a:off x="4938885"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52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ACLK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a:extLst>
              <a:ext uri="{FF2B5EF4-FFF2-40B4-BE49-F238E27FC236}">
                <a16:creationId xmlns:a16="http://schemas.microsoft.com/office/drawing/2014/main" id="{476B50EB-A243-4931-90B2-147993302D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945" y="903204"/>
            <a:ext cx="6206310" cy="3828816"/>
          </a:xfrm>
          <a:prstGeom prst="rect">
            <a:avLst/>
          </a:prstGeom>
        </p:spPr>
      </p:pic>
    </p:spTree>
    <p:extLst>
      <p:ext uri="{BB962C8B-B14F-4D97-AF65-F5344CB8AC3E}">
        <p14:creationId xmlns:p14="http://schemas.microsoft.com/office/powerpoint/2010/main" val="3323708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ACLK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a:extLst>
              <a:ext uri="{FF2B5EF4-FFF2-40B4-BE49-F238E27FC236}">
                <a16:creationId xmlns:a16="http://schemas.microsoft.com/office/drawing/2014/main" id="{476B50EB-A243-4931-90B2-147993302D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4801" y="976642"/>
            <a:ext cx="6324598" cy="1442708"/>
          </a:xfrm>
          <a:prstGeom prst="rect">
            <a:avLst/>
          </a:prstGeom>
        </p:spPr>
      </p:pic>
      <p:sp>
        <p:nvSpPr>
          <p:cNvPr id="9" name="Subtitle 2">
            <a:extLst>
              <a:ext uri="{FF2B5EF4-FFF2-40B4-BE49-F238E27FC236}">
                <a16:creationId xmlns:a16="http://schemas.microsoft.com/office/drawing/2014/main" id="{E6C8B536-9572-48C9-8BDA-E9489474E441}"/>
              </a:ext>
            </a:extLst>
          </p:cNvPr>
          <p:cNvSpPr txBox="1">
            <a:spLocks/>
          </p:cNvSpPr>
          <p:nvPr/>
        </p:nvSpPr>
        <p:spPr>
          <a:xfrm>
            <a:off x="190500" y="2724150"/>
            <a:ext cx="66675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run it.  You will see LED1 toggle on and off every 125 </a:t>
            </a:r>
            <a:r>
              <a:rPr lang="en-US" sz="1600" dirty="0" err="1">
                <a:solidFill>
                  <a:schemeClr val="accent2"/>
                </a:solidFill>
                <a:latin typeface="Arial" panose="020B0604020202020204" pitchFamily="34" charset="0"/>
                <a:cs typeface="Arial" panose="020B0604020202020204" pitchFamily="34" charset="0"/>
              </a:rPr>
              <a:t>ms.</a:t>
            </a:r>
            <a:endParaRPr lang="en-US" sz="1600"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5FC445F-1256-468D-8CC8-B676FA7F69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3694563"/>
            <a:ext cx="6305862" cy="564629"/>
          </a:xfrm>
          <a:prstGeom prst="rect">
            <a:avLst/>
          </a:prstGeom>
        </p:spPr>
      </p:pic>
    </p:spTree>
    <p:extLst>
      <p:ext uri="{BB962C8B-B14F-4D97-AF65-F5344CB8AC3E}">
        <p14:creationId xmlns:p14="http://schemas.microsoft.com/office/powerpoint/2010/main" val="381304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19188" y="1205850"/>
            <a:ext cx="661501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12.2	Timer Overflows on the MSP430FR2355:</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Example – Toggling LED1 on Timer Overflow (ACLK, 12-bit)</a:t>
            </a:r>
          </a:p>
        </p:txBody>
      </p:sp>
      <p:pic>
        <p:nvPicPr>
          <p:cNvPr id="19" name="Picture 18">
            <a:extLst>
              <a:ext uri="{FF2B5EF4-FFF2-40B4-BE49-F238E27FC236}">
                <a16:creationId xmlns:a16="http://schemas.microsoft.com/office/drawing/2014/main" id="{389002F8-86E7-4022-865E-2F6C6461FA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20" name="Picture 19" descr="A close up of a sign&#10;&#10;Description automatically generated">
            <a:extLst>
              <a:ext uri="{FF2B5EF4-FFF2-40B4-BE49-F238E27FC236}">
                <a16:creationId xmlns:a16="http://schemas.microsoft.com/office/drawing/2014/main" id="{E671E93D-0B33-4008-AB01-3A275E41A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pic>
        <p:nvPicPr>
          <p:cNvPr id="21" name="Picture 2" descr="Subscribe to Dr. LaMeres' YouTube Channel">
            <a:extLst>
              <a:ext uri="{FF2B5EF4-FFF2-40B4-BE49-F238E27FC236}">
                <a16:creationId xmlns:a16="http://schemas.microsoft.com/office/drawing/2014/main" id="{CADB367B-6699-4F66-86F5-D68085471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7969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5EC305B-E9D8-4A5A-8080-361687C4C065}"/>
              </a:ext>
            </a:extLst>
          </p:cNvPr>
          <p:cNvSpPr txBox="1"/>
          <p:nvPr/>
        </p:nvSpPr>
        <p:spPr>
          <a:xfrm>
            <a:off x="2906652" y="259955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4228854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19188" y="1205850"/>
            <a:ext cx="661501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12.2	Timer Overflows on the MSP430FR2355:</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Example – Toggling LED1 on Timer Overflow (SMCLK)</a:t>
            </a:r>
          </a:p>
        </p:txBody>
      </p:sp>
      <p:pic>
        <p:nvPicPr>
          <p:cNvPr id="19" name="Picture 18">
            <a:extLst>
              <a:ext uri="{FF2B5EF4-FFF2-40B4-BE49-F238E27FC236}">
                <a16:creationId xmlns:a16="http://schemas.microsoft.com/office/drawing/2014/main" id="{389002F8-86E7-4022-865E-2F6C6461FA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20" name="Picture 19" descr="A close up of a sign&#10;&#10;Description automatically generated">
            <a:extLst>
              <a:ext uri="{FF2B5EF4-FFF2-40B4-BE49-F238E27FC236}">
                <a16:creationId xmlns:a16="http://schemas.microsoft.com/office/drawing/2014/main" id="{E671E93D-0B33-4008-AB01-3A275E41A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spTree>
    <p:extLst>
      <p:ext uri="{BB962C8B-B14F-4D97-AF65-F5344CB8AC3E}">
        <p14:creationId xmlns:p14="http://schemas.microsoft.com/office/powerpoint/2010/main" val="3032192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5" name="Picture 4">
            <a:extLst>
              <a:ext uri="{FF2B5EF4-FFF2-40B4-BE49-F238E27FC236}">
                <a16:creationId xmlns:a16="http://schemas.microsoft.com/office/drawing/2014/main" id="{0D47C9AE-D7E3-42F8-AC6B-3997D4CF2B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5800" y="591229"/>
            <a:ext cx="5599199" cy="4148327"/>
          </a:xfrm>
          <a:prstGeom prst="rect">
            <a:avLst/>
          </a:prstGeom>
        </p:spPr>
      </p:pic>
    </p:spTree>
    <p:extLst>
      <p:ext uri="{BB962C8B-B14F-4D97-AF65-F5344CB8AC3E}">
        <p14:creationId xmlns:p14="http://schemas.microsoft.com/office/powerpoint/2010/main" val="1654380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SMCLK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DF7A93BC-4CF8-453C-BFCD-661A265F65D3}"/>
              </a:ext>
            </a:extLst>
          </p:cNvPr>
          <p:cNvSpPr txBox="1">
            <a:spLocks/>
          </p:cNvSpPr>
          <p:nvPr/>
        </p:nvSpPr>
        <p:spPr>
          <a:xfrm>
            <a:off x="190500" y="895857"/>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CCS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Asm_Timers_SMCLK_Overflow</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pic>
        <p:nvPicPr>
          <p:cNvPr id="15" name="Picture 14">
            <a:extLst>
              <a:ext uri="{FF2B5EF4-FFF2-40B4-BE49-F238E27FC236}">
                <a16:creationId xmlns:a16="http://schemas.microsoft.com/office/drawing/2014/main" id="{E9B186E2-9664-446D-B952-C6C27E6E7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7" name="Rectangle 16">
            <a:extLst>
              <a:ext uri="{FF2B5EF4-FFF2-40B4-BE49-F238E27FC236}">
                <a16:creationId xmlns:a16="http://schemas.microsoft.com/office/drawing/2014/main" id="{FC48CFE8-C2D5-4007-8E5E-0AA3DE03C1EA}"/>
              </a:ext>
            </a:extLst>
          </p:cNvPr>
          <p:cNvSpPr/>
          <p:nvPr/>
        </p:nvSpPr>
        <p:spPr>
          <a:xfrm>
            <a:off x="4938885"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383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SMCLK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a:extLst>
              <a:ext uri="{FF2B5EF4-FFF2-40B4-BE49-F238E27FC236}">
                <a16:creationId xmlns:a16="http://schemas.microsoft.com/office/drawing/2014/main" id="{476B50EB-A243-4931-90B2-147993302D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3443" y="903204"/>
            <a:ext cx="6107313" cy="3828816"/>
          </a:xfrm>
          <a:prstGeom prst="rect">
            <a:avLst/>
          </a:prstGeom>
        </p:spPr>
      </p:pic>
    </p:spTree>
    <p:extLst>
      <p:ext uri="{BB962C8B-B14F-4D97-AF65-F5344CB8AC3E}">
        <p14:creationId xmlns:p14="http://schemas.microsoft.com/office/powerpoint/2010/main" val="195383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SMCLK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a:extLst>
              <a:ext uri="{FF2B5EF4-FFF2-40B4-BE49-F238E27FC236}">
                <a16:creationId xmlns:a16="http://schemas.microsoft.com/office/drawing/2014/main" id="{476B50EB-A243-4931-90B2-147993302D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1802" y="976642"/>
            <a:ext cx="6290595" cy="1442708"/>
          </a:xfrm>
          <a:prstGeom prst="rect">
            <a:avLst/>
          </a:prstGeom>
        </p:spPr>
      </p:pic>
      <p:sp>
        <p:nvSpPr>
          <p:cNvPr id="9" name="Subtitle 2">
            <a:extLst>
              <a:ext uri="{FF2B5EF4-FFF2-40B4-BE49-F238E27FC236}">
                <a16:creationId xmlns:a16="http://schemas.microsoft.com/office/drawing/2014/main" id="{E6C8B536-9572-48C9-8BDA-E9489474E441}"/>
              </a:ext>
            </a:extLst>
          </p:cNvPr>
          <p:cNvSpPr txBox="1">
            <a:spLocks/>
          </p:cNvSpPr>
          <p:nvPr/>
        </p:nvSpPr>
        <p:spPr>
          <a:xfrm>
            <a:off x="190500" y="2724150"/>
            <a:ext cx="66675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run it.  You will see LED1 toggle on and off every 65.5 </a:t>
            </a:r>
            <a:r>
              <a:rPr lang="en-US" sz="1600" dirty="0" err="1">
                <a:solidFill>
                  <a:schemeClr val="accent2"/>
                </a:solidFill>
                <a:latin typeface="Arial" panose="020B0604020202020204" pitchFamily="34" charset="0"/>
                <a:cs typeface="Arial" panose="020B0604020202020204" pitchFamily="34" charset="0"/>
              </a:rPr>
              <a:t>ms.</a:t>
            </a:r>
            <a:endParaRPr lang="en-US" sz="1600"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5FC445F-1256-468D-8CC8-B676FA7F69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396" y="3694563"/>
            <a:ext cx="5840670" cy="564629"/>
          </a:xfrm>
          <a:prstGeom prst="rect">
            <a:avLst/>
          </a:prstGeom>
        </p:spPr>
      </p:pic>
    </p:spTree>
    <p:extLst>
      <p:ext uri="{BB962C8B-B14F-4D97-AF65-F5344CB8AC3E}">
        <p14:creationId xmlns:p14="http://schemas.microsoft.com/office/powerpoint/2010/main" val="621774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19188" y="1205850"/>
            <a:ext cx="661501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12.2	Timer Overflows on the MSP430FR2355:</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Example – Toggling LED1 on Timer Overflow (SMCLK)</a:t>
            </a:r>
          </a:p>
        </p:txBody>
      </p:sp>
      <p:pic>
        <p:nvPicPr>
          <p:cNvPr id="19" name="Picture 18">
            <a:extLst>
              <a:ext uri="{FF2B5EF4-FFF2-40B4-BE49-F238E27FC236}">
                <a16:creationId xmlns:a16="http://schemas.microsoft.com/office/drawing/2014/main" id="{389002F8-86E7-4022-865E-2F6C6461FA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20" name="Picture 19" descr="A close up of a sign&#10;&#10;Description automatically generated">
            <a:extLst>
              <a:ext uri="{FF2B5EF4-FFF2-40B4-BE49-F238E27FC236}">
                <a16:creationId xmlns:a16="http://schemas.microsoft.com/office/drawing/2014/main" id="{E671E93D-0B33-4008-AB01-3A275E41A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pic>
        <p:nvPicPr>
          <p:cNvPr id="21" name="Picture 2" descr="Subscribe to Dr. LaMeres' YouTube Channel">
            <a:extLst>
              <a:ext uri="{FF2B5EF4-FFF2-40B4-BE49-F238E27FC236}">
                <a16:creationId xmlns:a16="http://schemas.microsoft.com/office/drawing/2014/main" id="{CADB367B-6699-4F66-86F5-D68085471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7969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5EC305B-E9D8-4A5A-8080-361687C4C065}"/>
              </a:ext>
            </a:extLst>
          </p:cNvPr>
          <p:cNvSpPr txBox="1"/>
          <p:nvPr/>
        </p:nvSpPr>
        <p:spPr>
          <a:xfrm>
            <a:off x="2906652" y="259955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84716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12.1 Timer Overview</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C275F123-8DCA-4A4C-A4D0-B98B890D49FB}"/>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Timer Overflow Period (</a:t>
            </a:r>
            <a:r>
              <a:rPr lang="en-US" sz="1600" b="1" dirty="0" err="1">
                <a:solidFill>
                  <a:schemeClr val="accent2"/>
                </a:solidFill>
                <a:latin typeface="Arial" panose="020B0604020202020204" pitchFamily="34" charset="0"/>
                <a:cs typeface="Arial" panose="020B0604020202020204" pitchFamily="34" charset="0"/>
              </a:rPr>
              <a:t>T</a:t>
            </a:r>
            <a:r>
              <a:rPr lang="en-US" sz="1600" b="1" baseline="-25000" dirty="0" err="1">
                <a:solidFill>
                  <a:schemeClr val="accent2"/>
                </a:solidFill>
                <a:latin typeface="Arial" panose="020B0604020202020204" pitchFamily="34" charset="0"/>
                <a:cs typeface="Arial" panose="020B0604020202020204" pitchFamily="34" charset="0"/>
              </a:rPr>
              <a:t>overflow</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the amount of time between when a timer starts at 0 and when it reaches its maximum value and rolls over back to 0.</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∆t = T * N</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N = 2</a:t>
            </a:r>
            <a:r>
              <a:rPr lang="en-US" sz="1600" b="1" baseline="30000" dirty="0">
                <a:solidFill>
                  <a:schemeClr val="accent2"/>
                </a:solidFill>
                <a:latin typeface="Arial" panose="020B0604020202020204" pitchFamily="34" charset="0"/>
                <a:cs typeface="Arial" panose="020B0604020202020204" pitchFamily="34" charset="0"/>
              </a:rPr>
              <a:t>n</a:t>
            </a:r>
            <a:endParaRPr lang="en-US" sz="1600" b="1" dirty="0">
              <a:solidFill>
                <a:schemeClr val="accent2"/>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598D16A1-495D-4FD8-B0C9-C70C685187AA}"/>
              </a:ext>
            </a:extLst>
          </p:cNvPr>
          <p:cNvPicPr>
            <a:picLocks noChangeAspect="1"/>
          </p:cNvPicPr>
          <p:nvPr/>
        </p:nvPicPr>
        <p:blipFill rotWithShape="1">
          <a:blip r:embed="rId2">
            <a:extLst>
              <a:ext uri="{28A0092B-C50C-407E-A947-70E740481C1C}">
                <a14:useLocalDpi xmlns:a14="http://schemas.microsoft.com/office/drawing/2010/main" val="0"/>
              </a:ext>
            </a:extLst>
          </a:blip>
          <a:srcRect l="38823" t="9808" r="2354" b="47024"/>
          <a:stretch/>
        </p:blipFill>
        <p:spPr>
          <a:xfrm>
            <a:off x="1414944" y="2495550"/>
            <a:ext cx="5224921" cy="2155635"/>
          </a:xfrm>
          <a:prstGeom prst="rect">
            <a:avLst/>
          </a:prstGeom>
        </p:spPr>
      </p:pic>
    </p:spTree>
    <p:extLst>
      <p:ext uri="{BB962C8B-B14F-4D97-AF65-F5344CB8AC3E}">
        <p14:creationId xmlns:p14="http://schemas.microsoft.com/office/powerpoint/2010/main" val="2319367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19188" y="1205850"/>
            <a:ext cx="661501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12.2	Timer Overflows on the MSP430FR2355:</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Example – Toggling LED1 on Timer Overflow (SMCLK, Div4)</a:t>
            </a:r>
          </a:p>
        </p:txBody>
      </p:sp>
      <p:pic>
        <p:nvPicPr>
          <p:cNvPr id="19" name="Picture 18">
            <a:extLst>
              <a:ext uri="{FF2B5EF4-FFF2-40B4-BE49-F238E27FC236}">
                <a16:creationId xmlns:a16="http://schemas.microsoft.com/office/drawing/2014/main" id="{389002F8-86E7-4022-865E-2F6C6461FA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20" name="Picture 19" descr="A close up of a sign&#10;&#10;Description automatically generated">
            <a:extLst>
              <a:ext uri="{FF2B5EF4-FFF2-40B4-BE49-F238E27FC236}">
                <a16:creationId xmlns:a16="http://schemas.microsoft.com/office/drawing/2014/main" id="{E671E93D-0B33-4008-AB01-3A275E41A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spTree>
    <p:extLst>
      <p:ext uri="{BB962C8B-B14F-4D97-AF65-F5344CB8AC3E}">
        <p14:creationId xmlns:p14="http://schemas.microsoft.com/office/powerpoint/2010/main" val="3022788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5" name="Picture 4">
            <a:extLst>
              <a:ext uri="{FF2B5EF4-FFF2-40B4-BE49-F238E27FC236}">
                <a16:creationId xmlns:a16="http://schemas.microsoft.com/office/drawing/2014/main" id="{0D47C9AE-D7E3-42F8-AC6B-3997D4CF2B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9400" y="596381"/>
            <a:ext cx="5599199" cy="4148326"/>
          </a:xfrm>
          <a:prstGeom prst="rect">
            <a:avLst/>
          </a:prstGeom>
        </p:spPr>
      </p:pic>
    </p:spTree>
    <p:extLst>
      <p:ext uri="{BB962C8B-B14F-4D97-AF65-F5344CB8AC3E}">
        <p14:creationId xmlns:p14="http://schemas.microsoft.com/office/powerpoint/2010/main" val="294467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SMCLK and a Divide-by-4 Clock Config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DF7A93BC-4CF8-453C-BFCD-661A265F65D3}"/>
              </a:ext>
            </a:extLst>
          </p:cNvPr>
          <p:cNvSpPr txBox="1">
            <a:spLocks/>
          </p:cNvSpPr>
          <p:nvPr/>
        </p:nvSpPr>
        <p:spPr>
          <a:xfrm>
            <a:off x="190500" y="1200773"/>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CCS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Asm_Timers_SMCLK_Overflow_Div4</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pic>
        <p:nvPicPr>
          <p:cNvPr id="15" name="Picture 14">
            <a:extLst>
              <a:ext uri="{FF2B5EF4-FFF2-40B4-BE49-F238E27FC236}">
                <a16:creationId xmlns:a16="http://schemas.microsoft.com/office/drawing/2014/main" id="{E9B186E2-9664-446D-B952-C6C27E6E7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7" name="Rectangle 16">
            <a:extLst>
              <a:ext uri="{FF2B5EF4-FFF2-40B4-BE49-F238E27FC236}">
                <a16:creationId xmlns:a16="http://schemas.microsoft.com/office/drawing/2014/main" id="{6A8D054F-0797-4C0B-8EC9-7FB42F727ABA}"/>
              </a:ext>
            </a:extLst>
          </p:cNvPr>
          <p:cNvSpPr/>
          <p:nvPr/>
        </p:nvSpPr>
        <p:spPr>
          <a:xfrm>
            <a:off x="4938885"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718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SMCLK and a Divide-by-4 Clock Config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a:extLst>
              <a:ext uri="{FF2B5EF4-FFF2-40B4-BE49-F238E27FC236}">
                <a16:creationId xmlns:a16="http://schemas.microsoft.com/office/drawing/2014/main" id="{476B50EB-A243-4931-90B2-147993302D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3400" y="1137166"/>
            <a:ext cx="5758756" cy="3579410"/>
          </a:xfrm>
          <a:prstGeom prst="rect">
            <a:avLst/>
          </a:prstGeom>
        </p:spPr>
      </p:pic>
    </p:spTree>
    <p:extLst>
      <p:ext uri="{BB962C8B-B14F-4D97-AF65-F5344CB8AC3E}">
        <p14:creationId xmlns:p14="http://schemas.microsoft.com/office/powerpoint/2010/main" val="4100726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on TB0 Overflow Using SMCLK and a Divide-by-4 Clock Config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a:extLst>
              <a:ext uri="{FF2B5EF4-FFF2-40B4-BE49-F238E27FC236}">
                <a16:creationId xmlns:a16="http://schemas.microsoft.com/office/drawing/2014/main" id="{476B50EB-A243-4931-90B2-147993302D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1802" y="1281442"/>
            <a:ext cx="6290595" cy="1442707"/>
          </a:xfrm>
          <a:prstGeom prst="rect">
            <a:avLst/>
          </a:prstGeom>
        </p:spPr>
      </p:pic>
      <p:sp>
        <p:nvSpPr>
          <p:cNvPr id="9" name="Subtitle 2">
            <a:extLst>
              <a:ext uri="{FF2B5EF4-FFF2-40B4-BE49-F238E27FC236}">
                <a16:creationId xmlns:a16="http://schemas.microsoft.com/office/drawing/2014/main" id="{E6C8B536-9572-48C9-8BDA-E9489474E441}"/>
              </a:ext>
            </a:extLst>
          </p:cNvPr>
          <p:cNvSpPr txBox="1">
            <a:spLocks/>
          </p:cNvSpPr>
          <p:nvPr/>
        </p:nvSpPr>
        <p:spPr>
          <a:xfrm>
            <a:off x="190500" y="2952750"/>
            <a:ext cx="66675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run it.  You will see LED1 toggle on and off every 262 </a:t>
            </a:r>
            <a:r>
              <a:rPr lang="en-US" sz="1600" dirty="0" err="1">
                <a:solidFill>
                  <a:schemeClr val="accent2"/>
                </a:solidFill>
                <a:latin typeface="Arial" panose="020B0604020202020204" pitchFamily="34" charset="0"/>
                <a:cs typeface="Arial" panose="020B0604020202020204" pitchFamily="34" charset="0"/>
              </a:rPr>
              <a:t>ms.</a:t>
            </a:r>
            <a:endParaRPr lang="en-US" sz="1600"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5FC445F-1256-468D-8CC8-B676FA7F69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396" y="3856748"/>
            <a:ext cx="5840670" cy="522975"/>
          </a:xfrm>
          <a:prstGeom prst="rect">
            <a:avLst/>
          </a:prstGeom>
        </p:spPr>
      </p:pic>
    </p:spTree>
    <p:extLst>
      <p:ext uri="{BB962C8B-B14F-4D97-AF65-F5344CB8AC3E}">
        <p14:creationId xmlns:p14="http://schemas.microsoft.com/office/powerpoint/2010/main" val="2523454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19188" y="1205850"/>
            <a:ext cx="661501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12.2	Timer Overflows on the MSP430FR2355:</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Example – Toggling LED1 on Timer Overflow (SMCLK, Div4)</a:t>
            </a:r>
          </a:p>
        </p:txBody>
      </p:sp>
      <p:pic>
        <p:nvPicPr>
          <p:cNvPr id="19" name="Picture 18">
            <a:extLst>
              <a:ext uri="{FF2B5EF4-FFF2-40B4-BE49-F238E27FC236}">
                <a16:creationId xmlns:a16="http://schemas.microsoft.com/office/drawing/2014/main" id="{389002F8-86E7-4022-865E-2F6C6461FA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20" name="Picture 19" descr="A close up of a sign&#10;&#10;Description automatically generated">
            <a:extLst>
              <a:ext uri="{FF2B5EF4-FFF2-40B4-BE49-F238E27FC236}">
                <a16:creationId xmlns:a16="http://schemas.microsoft.com/office/drawing/2014/main" id="{E671E93D-0B33-4008-AB01-3A275E41A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pic>
        <p:nvPicPr>
          <p:cNvPr id="21" name="Picture 2" descr="Subscribe to Dr. LaMeres' YouTube Channel">
            <a:extLst>
              <a:ext uri="{FF2B5EF4-FFF2-40B4-BE49-F238E27FC236}">
                <a16:creationId xmlns:a16="http://schemas.microsoft.com/office/drawing/2014/main" id="{CADB367B-6699-4F66-86F5-D68085471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7969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5EC305B-E9D8-4A5A-8080-361687C4C065}"/>
              </a:ext>
            </a:extLst>
          </p:cNvPr>
          <p:cNvSpPr txBox="1"/>
          <p:nvPr/>
        </p:nvSpPr>
        <p:spPr>
          <a:xfrm>
            <a:off x="2906652" y="259955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878494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12.3	Timer Compares on the MSP430FR2355</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6968FC4-8B5C-436D-B2CA-D552FDAF7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14" name="Picture 13" descr="A close up of a sign&#10;&#10;Description automatically generated">
            <a:extLst>
              <a:ext uri="{FF2B5EF4-FFF2-40B4-BE49-F238E27FC236}">
                <a16:creationId xmlns:a16="http://schemas.microsoft.com/office/drawing/2014/main" id="{27E26B87-3AF7-417F-B407-C02091FBA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spTree>
    <p:extLst>
      <p:ext uri="{BB962C8B-B14F-4D97-AF65-F5344CB8AC3E}">
        <p14:creationId xmlns:p14="http://schemas.microsoft.com/office/powerpoint/2010/main" val="4056466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Compares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F7294821-A35C-4E9B-ADE2-46B8653C9E6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b="1" dirty="0">
                <a:solidFill>
                  <a:schemeClr val="accent2"/>
                </a:solidFill>
                <a:latin typeface="Arial" panose="020B0604020202020204" pitchFamily="34" charset="0"/>
                <a:cs typeface="Arial" panose="020B0604020202020204" pitchFamily="34" charset="0"/>
              </a:rPr>
              <a:t>Timer Compare</a:t>
            </a:r>
            <a:r>
              <a:rPr lang="en-US" sz="1400" dirty="0">
                <a:solidFill>
                  <a:schemeClr val="accent2"/>
                </a:solidFill>
                <a:latin typeface="Arial" panose="020B0604020202020204" pitchFamily="34" charset="0"/>
                <a:cs typeface="Arial" panose="020B0604020202020204" pitchFamily="34" charset="0"/>
              </a:rPr>
              <a:t> – triggers an event when the main timer value equals a value stored in one of the MSP430’s </a:t>
            </a:r>
            <a:r>
              <a:rPr lang="en-US" sz="1400" b="1" dirty="0">
                <a:solidFill>
                  <a:schemeClr val="accent2"/>
                </a:solidFill>
                <a:latin typeface="Arial" panose="020B0604020202020204" pitchFamily="34" charset="0"/>
                <a:cs typeface="Arial" panose="020B0604020202020204" pitchFamily="34" charset="0"/>
              </a:rPr>
              <a:t>capture/compare registers (CCR)</a:t>
            </a:r>
            <a:r>
              <a:rPr lang="en-US" sz="14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0AED54E8-3F91-486F-8FD3-564EB3B282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4400" y="1428750"/>
            <a:ext cx="5029200" cy="3322865"/>
          </a:xfrm>
          <a:prstGeom prst="rect">
            <a:avLst/>
          </a:prstGeom>
        </p:spPr>
      </p:pic>
    </p:spTree>
    <p:extLst>
      <p:ext uri="{BB962C8B-B14F-4D97-AF65-F5344CB8AC3E}">
        <p14:creationId xmlns:p14="http://schemas.microsoft.com/office/powerpoint/2010/main" val="3431241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Compares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F7294821-A35C-4E9B-ADE2-46B8653C9E6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b="1" dirty="0">
                <a:solidFill>
                  <a:schemeClr val="accent2"/>
                </a:solidFill>
                <a:latin typeface="Arial" panose="020B0604020202020204" pitchFamily="34" charset="0"/>
                <a:cs typeface="Arial" panose="020B0604020202020204" pitchFamily="34" charset="0"/>
              </a:rPr>
              <a:t>Timer compare</a:t>
            </a:r>
            <a:r>
              <a:rPr lang="en-US" sz="1400" dirty="0">
                <a:solidFill>
                  <a:schemeClr val="accent2"/>
                </a:solidFill>
                <a:latin typeface="Arial" panose="020B0604020202020204" pitchFamily="34" charset="0"/>
                <a:cs typeface="Arial" panose="020B0604020202020204" pitchFamily="34" charset="0"/>
              </a:rPr>
              <a:t> – triggers an event when the main timer value equals a value stored in one of the MSP430’s </a:t>
            </a:r>
            <a:r>
              <a:rPr lang="en-US" sz="1400" b="1" dirty="0">
                <a:solidFill>
                  <a:schemeClr val="accent2"/>
                </a:solidFill>
                <a:latin typeface="Arial" panose="020B0604020202020204" pitchFamily="34" charset="0"/>
                <a:cs typeface="Arial" panose="020B0604020202020204" pitchFamily="34" charset="0"/>
              </a:rPr>
              <a:t>capture/compare registers (CCR)</a:t>
            </a:r>
            <a:r>
              <a:rPr lang="en-US" sz="14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0AED54E8-3F91-486F-8FD3-564EB3B282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4400" y="1428750"/>
            <a:ext cx="5029200" cy="3322865"/>
          </a:xfrm>
          <a:prstGeom prst="rect">
            <a:avLst/>
          </a:prstGeom>
        </p:spPr>
      </p:pic>
      <p:sp>
        <p:nvSpPr>
          <p:cNvPr id="9" name="Speech Bubble: Rectangle 8">
            <a:extLst>
              <a:ext uri="{FF2B5EF4-FFF2-40B4-BE49-F238E27FC236}">
                <a16:creationId xmlns:a16="http://schemas.microsoft.com/office/drawing/2014/main" id="{7B2BB0C0-7FF8-4153-83C2-6811D005F73A}"/>
              </a:ext>
            </a:extLst>
          </p:cNvPr>
          <p:cNvSpPr/>
          <p:nvPr/>
        </p:nvSpPr>
        <p:spPr>
          <a:xfrm>
            <a:off x="76200" y="2724150"/>
            <a:ext cx="1905000" cy="990600"/>
          </a:xfrm>
          <a:prstGeom prst="wedgeRectCallout">
            <a:avLst>
              <a:gd name="adj1" fmla="val 102232"/>
              <a:gd name="adj2" fmla="val 76393"/>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i.e., Timer0</a:t>
            </a:r>
            <a:r>
              <a:rPr lang="en-US" b="1" dirty="0"/>
              <a:t>_B3</a:t>
            </a:r>
          </a:p>
          <a:p>
            <a:pPr algn="ctr"/>
            <a:r>
              <a:rPr lang="en-US" dirty="0"/>
              <a:t>i.e., Timer1</a:t>
            </a:r>
            <a:r>
              <a:rPr lang="en-US" b="1" dirty="0"/>
              <a:t>_B3</a:t>
            </a:r>
          </a:p>
          <a:p>
            <a:pPr algn="ctr"/>
            <a:r>
              <a:rPr lang="en-US" dirty="0"/>
              <a:t>i.e., Timer2</a:t>
            </a:r>
            <a:r>
              <a:rPr lang="en-US" b="1" dirty="0"/>
              <a:t>_B3</a:t>
            </a:r>
          </a:p>
        </p:txBody>
      </p:sp>
      <p:sp>
        <p:nvSpPr>
          <p:cNvPr id="12" name="Speech Bubble: Rectangle 11">
            <a:extLst>
              <a:ext uri="{FF2B5EF4-FFF2-40B4-BE49-F238E27FC236}">
                <a16:creationId xmlns:a16="http://schemas.microsoft.com/office/drawing/2014/main" id="{EA4CF1C6-D961-494A-BB51-BCB370FCE10E}"/>
              </a:ext>
            </a:extLst>
          </p:cNvPr>
          <p:cNvSpPr/>
          <p:nvPr/>
        </p:nvSpPr>
        <p:spPr>
          <a:xfrm>
            <a:off x="76200" y="1768436"/>
            <a:ext cx="3048000" cy="849579"/>
          </a:xfrm>
          <a:prstGeom prst="wedgeRectCallout">
            <a:avLst>
              <a:gd name="adj1" fmla="val 57620"/>
              <a:gd name="adj2" fmla="val 157231"/>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TB0, TB1, and TB2 each have three (3) CCRs.</a:t>
            </a:r>
            <a:endParaRPr lang="en-US" b="1" dirty="0"/>
          </a:p>
        </p:txBody>
      </p:sp>
    </p:spTree>
    <p:extLst>
      <p:ext uri="{BB962C8B-B14F-4D97-AF65-F5344CB8AC3E}">
        <p14:creationId xmlns:p14="http://schemas.microsoft.com/office/powerpoint/2010/main" val="27285453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Compares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F7294821-A35C-4E9B-ADE2-46B8653C9E6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b="1" dirty="0">
                <a:solidFill>
                  <a:schemeClr val="accent2"/>
                </a:solidFill>
                <a:latin typeface="Arial" panose="020B0604020202020204" pitchFamily="34" charset="0"/>
                <a:cs typeface="Arial" panose="020B0604020202020204" pitchFamily="34" charset="0"/>
              </a:rPr>
              <a:t>Timer compare</a:t>
            </a:r>
            <a:r>
              <a:rPr lang="en-US" sz="1400" dirty="0">
                <a:solidFill>
                  <a:schemeClr val="accent2"/>
                </a:solidFill>
                <a:latin typeface="Arial" panose="020B0604020202020204" pitchFamily="34" charset="0"/>
                <a:cs typeface="Arial" panose="020B0604020202020204" pitchFamily="34" charset="0"/>
              </a:rPr>
              <a:t> – triggers an event when the main timer value equals a value stored in one of the MSP430’s </a:t>
            </a:r>
            <a:r>
              <a:rPr lang="en-US" sz="1400" b="1" dirty="0">
                <a:solidFill>
                  <a:schemeClr val="accent2"/>
                </a:solidFill>
                <a:latin typeface="Arial" panose="020B0604020202020204" pitchFamily="34" charset="0"/>
                <a:cs typeface="Arial" panose="020B0604020202020204" pitchFamily="34" charset="0"/>
              </a:rPr>
              <a:t>capture/compare registers (CCR)</a:t>
            </a:r>
            <a:r>
              <a:rPr lang="en-US" sz="14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0AED54E8-3F91-486F-8FD3-564EB3B282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4400" y="1428750"/>
            <a:ext cx="5029200" cy="3322865"/>
          </a:xfrm>
          <a:prstGeom prst="rect">
            <a:avLst/>
          </a:prstGeom>
        </p:spPr>
      </p:pic>
      <p:sp>
        <p:nvSpPr>
          <p:cNvPr id="9" name="Speech Bubble: Rectangle 8">
            <a:extLst>
              <a:ext uri="{FF2B5EF4-FFF2-40B4-BE49-F238E27FC236}">
                <a16:creationId xmlns:a16="http://schemas.microsoft.com/office/drawing/2014/main" id="{7B2BB0C0-7FF8-4153-83C2-6811D005F73A}"/>
              </a:ext>
            </a:extLst>
          </p:cNvPr>
          <p:cNvSpPr/>
          <p:nvPr/>
        </p:nvSpPr>
        <p:spPr>
          <a:xfrm>
            <a:off x="76200" y="2724150"/>
            <a:ext cx="2057400" cy="457200"/>
          </a:xfrm>
          <a:prstGeom prst="wedgeRectCallout">
            <a:avLst>
              <a:gd name="adj1" fmla="val 94793"/>
              <a:gd name="adj2" fmla="val 331329"/>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i.e., Timer3</a:t>
            </a:r>
            <a:r>
              <a:rPr lang="en-US" b="1" dirty="0"/>
              <a:t>_B7</a:t>
            </a:r>
          </a:p>
        </p:txBody>
      </p:sp>
      <p:sp>
        <p:nvSpPr>
          <p:cNvPr id="12" name="Speech Bubble: Rectangle 11">
            <a:extLst>
              <a:ext uri="{FF2B5EF4-FFF2-40B4-BE49-F238E27FC236}">
                <a16:creationId xmlns:a16="http://schemas.microsoft.com/office/drawing/2014/main" id="{EA4CF1C6-D961-494A-BB51-BCB370FCE10E}"/>
              </a:ext>
            </a:extLst>
          </p:cNvPr>
          <p:cNvSpPr/>
          <p:nvPr/>
        </p:nvSpPr>
        <p:spPr>
          <a:xfrm>
            <a:off x="914400" y="1973791"/>
            <a:ext cx="2209800" cy="644224"/>
          </a:xfrm>
          <a:prstGeom prst="wedgeRectCallout">
            <a:avLst>
              <a:gd name="adj1" fmla="val 50667"/>
              <a:gd name="adj2" fmla="val 164160"/>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TB3 has seven (7) CCRs.</a:t>
            </a:r>
            <a:endParaRPr lang="en-US" b="1" dirty="0"/>
          </a:p>
        </p:txBody>
      </p:sp>
    </p:spTree>
    <p:extLst>
      <p:ext uri="{BB962C8B-B14F-4D97-AF65-F5344CB8AC3E}">
        <p14:creationId xmlns:p14="http://schemas.microsoft.com/office/powerpoint/2010/main" val="261188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Calculating the Timer Overflow Period</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a:extLst>
              <a:ext uri="{FF2B5EF4-FFF2-40B4-BE49-F238E27FC236}">
                <a16:creationId xmlns:a16="http://schemas.microsoft.com/office/drawing/2014/main" id="{79083580-3E6C-4B6B-AE29-9D6A4D999B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0" y="1009410"/>
            <a:ext cx="6477000" cy="3641203"/>
          </a:xfrm>
          <a:prstGeom prst="rect">
            <a:avLst/>
          </a:prstGeom>
        </p:spPr>
      </p:pic>
    </p:spTree>
    <p:extLst>
      <p:ext uri="{BB962C8B-B14F-4D97-AF65-F5344CB8AC3E}">
        <p14:creationId xmlns:p14="http://schemas.microsoft.com/office/powerpoint/2010/main" val="2315743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Compares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F7294821-A35C-4E9B-ADE2-46B8653C9E6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When </a:t>
            </a:r>
            <a:r>
              <a:rPr lang="en-US" sz="1400" dirty="0" err="1">
                <a:solidFill>
                  <a:schemeClr val="accent2"/>
                </a:solidFill>
                <a:latin typeface="Arial" panose="020B0604020202020204" pitchFamily="34" charset="0"/>
                <a:cs typeface="Arial" panose="020B0604020202020204" pitchFamily="34" charset="0"/>
              </a:rPr>
              <a:t>TBxR</a:t>
            </a:r>
            <a:r>
              <a:rPr lang="en-US" sz="1400" dirty="0">
                <a:solidFill>
                  <a:schemeClr val="accent2"/>
                </a:solidFill>
                <a:latin typeface="Arial" panose="020B0604020202020204" pitchFamily="34" charset="0"/>
                <a:cs typeface="Arial" panose="020B0604020202020204" pitchFamily="34" charset="0"/>
              </a:rPr>
              <a:t> and CCR values match, the CCR will assert a flag (CCIFG) and can trigger an interrupt if enabled. </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0AED54E8-3F91-486F-8FD3-564EB3B282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4400" y="1428750"/>
            <a:ext cx="5029200" cy="3322865"/>
          </a:xfrm>
          <a:prstGeom prst="rect">
            <a:avLst/>
          </a:prstGeom>
        </p:spPr>
      </p:pic>
      <p:sp>
        <p:nvSpPr>
          <p:cNvPr id="12" name="Speech Bubble: Rectangle 11">
            <a:extLst>
              <a:ext uri="{FF2B5EF4-FFF2-40B4-BE49-F238E27FC236}">
                <a16:creationId xmlns:a16="http://schemas.microsoft.com/office/drawing/2014/main" id="{EA4CF1C6-D961-494A-BB51-BCB370FCE10E}"/>
              </a:ext>
            </a:extLst>
          </p:cNvPr>
          <p:cNvSpPr/>
          <p:nvPr/>
        </p:nvSpPr>
        <p:spPr>
          <a:xfrm>
            <a:off x="5943600" y="2774407"/>
            <a:ext cx="838200" cy="231075"/>
          </a:xfrm>
          <a:prstGeom prst="wedgeRectCallout">
            <a:avLst>
              <a:gd name="adj1" fmla="val -65915"/>
              <a:gd name="adj2" fmla="val 284744"/>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13" name="Speech Bubble: Rectangle 12">
            <a:extLst>
              <a:ext uri="{FF2B5EF4-FFF2-40B4-BE49-F238E27FC236}">
                <a16:creationId xmlns:a16="http://schemas.microsoft.com/office/drawing/2014/main" id="{5F195342-5C18-43A6-AB13-A62076F57654}"/>
              </a:ext>
            </a:extLst>
          </p:cNvPr>
          <p:cNvSpPr/>
          <p:nvPr/>
        </p:nvSpPr>
        <p:spPr>
          <a:xfrm>
            <a:off x="5943600" y="2774406"/>
            <a:ext cx="838200" cy="231075"/>
          </a:xfrm>
          <a:prstGeom prst="wedgeRectCallout">
            <a:avLst>
              <a:gd name="adj1" fmla="val -81834"/>
              <a:gd name="adj2" fmla="val -333455"/>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14" name="Speech Bubble: Rectangle 13">
            <a:extLst>
              <a:ext uri="{FF2B5EF4-FFF2-40B4-BE49-F238E27FC236}">
                <a16:creationId xmlns:a16="http://schemas.microsoft.com/office/drawing/2014/main" id="{6E5736DD-49CD-48F2-83E0-AA6A0B807B7B}"/>
              </a:ext>
            </a:extLst>
          </p:cNvPr>
          <p:cNvSpPr/>
          <p:nvPr/>
        </p:nvSpPr>
        <p:spPr>
          <a:xfrm>
            <a:off x="190500" y="2343150"/>
            <a:ext cx="2209800" cy="872824"/>
          </a:xfrm>
          <a:prstGeom prst="wedgeRectCallout">
            <a:avLst>
              <a:gd name="adj1" fmla="val 83988"/>
              <a:gd name="adj2" fmla="val 105144"/>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Each CCR has its own local enable (CCIE) and flag (CCIFG)</a:t>
            </a:r>
            <a:endParaRPr lang="en-US" b="1" dirty="0"/>
          </a:p>
        </p:txBody>
      </p:sp>
    </p:spTree>
    <p:extLst>
      <p:ext uri="{BB962C8B-B14F-4D97-AF65-F5344CB8AC3E}">
        <p14:creationId xmlns:p14="http://schemas.microsoft.com/office/powerpoint/2010/main" val="4199395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Compares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F7294821-A35C-4E9B-ADE2-46B8653C9E6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The interrupt sources share the two interrupt vectors for each timer.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5" name="Picture 14" descr="A screenshot of a cell phone&#10;&#10;Description automatically generated">
            <a:extLst>
              <a:ext uri="{FF2B5EF4-FFF2-40B4-BE49-F238E27FC236}">
                <a16:creationId xmlns:a16="http://schemas.microsoft.com/office/drawing/2014/main" id="{FC66EBD0-FCBE-45DD-B0D5-2EAD75C04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926"/>
          <a:stretch/>
        </p:blipFill>
        <p:spPr>
          <a:xfrm>
            <a:off x="1447800" y="1199821"/>
            <a:ext cx="5257800" cy="3558775"/>
          </a:xfrm>
          <a:prstGeom prst="rect">
            <a:avLst/>
          </a:prstGeom>
        </p:spPr>
      </p:pic>
      <p:sp>
        <p:nvSpPr>
          <p:cNvPr id="17" name="Rectangle 16">
            <a:extLst>
              <a:ext uri="{FF2B5EF4-FFF2-40B4-BE49-F238E27FC236}">
                <a16:creationId xmlns:a16="http://schemas.microsoft.com/office/drawing/2014/main" id="{496B6908-5E9A-4926-B88B-F9F7FE42EFE7}"/>
              </a:ext>
            </a:extLst>
          </p:cNvPr>
          <p:cNvSpPr/>
          <p:nvPr/>
        </p:nvSpPr>
        <p:spPr>
          <a:xfrm>
            <a:off x="1409700" y="2264911"/>
            <a:ext cx="5295900" cy="217287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214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Compares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F7294821-A35C-4E9B-ADE2-46B8653C9E6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The interrupt sources share the two interrupt vectors for each timer.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5" name="Picture 14" descr="A screenshot of a cell phone&#10;&#10;Description automatically generated">
            <a:extLst>
              <a:ext uri="{FF2B5EF4-FFF2-40B4-BE49-F238E27FC236}">
                <a16:creationId xmlns:a16="http://schemas.microsoft.com/office/drawing/2014/main" id="{FC66EBD0-FCBE-45DD-B0D5-2EAD75C04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926"/>
          <a:stretch/>
        </p:blipFill>
        <p:spPr>
          <a:xfrm>
            <a:off x="1447800" y="1199821"/>
            <a:ext cx="5257800" cy="3558775"/>
          </a:xfrm>
          <a:prstGeom prst="rect">
            <a:avLst/>
          </a:prstGeom>
        </p:spPr>
      </p:pic>
      <p:sp>
        <p:nvSpPr>
          <p:cNvPr id="17" name="Rectangle 16">
            <a:extLst>
              <a:ext uri="{FF2B5EF4-FFF2-40B4-BE49-F238E27FC236}">
                <a16:creationId xmlns:a16="http://schemas.microsoft.com/office/drawing/2014/main" id="{496B6908-5E9A-4926-B88B-F9F7FE42EFE7}"/>
              </a:ext>
            </a:extLst>
          </p:cNvPr>
          <p:cNvSpPr/>
          <p:nvPr/>
        </p:nvSpPr>
        <p:spPr>
          <a:xfrm>
            <a:off x="1409700" y="2264911"/>
            <a:ext cx="5295900" cy="217287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17">
            <a:extLst>
              <a:ext uri="{FF2B5EF4-FFF2-40B4-BE49-F238E27FC236}">
                <a16:creationId xmlns:a16="http://schemas.microsoft.com/office/drawing/2014/main" id="{ABDC0DFA-9F62-4A9E-9B64-1D54E123B83D}"/>
              </a:ext>
            </a:extLst>
          </p:cNvPr>
          <p:cNvSpPr/>
          <p:nvPr/>
        </p:nvSpPr>
        <p:spPr>
          <a:xfrm>
            <a:off x="38100" y="1249891"/>
            <a:ext cx="1219200" cy="1447800"/>
          </a:xfrm>
          <a:prstGeom prst="wedgeRectCallout">
            <a:avLst>
              <a:gd name="adj1" fmla="val 79148"/>
              <a:gd name="adj2" fmla="val 32264"/>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the CCR0 flags have dedicated vectors?</a:t>
            </a:r>
            <a:endParaRPr lang="en-US" b="1" dirty="0"/>
          </a:p>
        </p:txBody>
      </p:sp>
      <p:sp>
        <p:nvSpPr>
          <p:cNvPr id="20" name="Speech Bubble: Rectangle 19">
            <a:extLst>
              <a:ext uri="{FF2B5EF4-FFF2-40B4-BE49-F238E27FC236}">
                <a16:creationId xmlns:a16="http://schemas.microsoft.com/office/drawing/2014/main" id="{9EF0888F-1B2F-4368-AAD0-E17C56CB3823}"/>
              </a:ext>
            </a:extLst>
          </p:cNvPr>
          <p:cNvSpPr/>
          <p:nvPr/>
        </p:nvSpPr>
        <p:spPr>
          <a:xfrm>
            <a:off x="38100" y="1249891"/>
            <a:ext cx="1219200" cy="1447800"/>
          </a:xfrm>
          <a:prstGeom prst="wedgeRectCallout">
            <a:avLst>
              <a:gd name="adj1" fmla="val 78826"/>
              <a:gd name="adj2" fmla="val 64249"/>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the CCR0 flags have dedicated vectors?</a:t>
            </a:r>
            <a:endParaRPr lang="en-US" b="1" dirty="0"/>
          </a:p>
        </p:txBody>
      </p:sp>
      <p:sp>
        <p:nvSpPr>
          <p:cNvPr id="21" name="Speech Bubble: Rectangle 20">
            <a:extLst>
              <a:ext uri="{FF2B5EF4-FFF2-40B4-BE49-F238E27FC236}">
                <a16:creationId xmlns:a16="http://schemas.microsoft.com/office/drawing/2014/main" id="{4C3E4089-1DB0-4E5A-A3BA-B2F94245CE23}"/>
              </a:ext>
            </a:extLst>
          </p:cNvPr>
          <p:cNvSpPr/>
          <p:nvPr/>
        </p:nvSpPr>
        <p:spPr>
          <a:xfrm>
            <a:off x="38100" y="1249891"/>
            <a:ext cx="1219200" cy="1447800"/>
          </a:xfrm>
          <a:prstGeom prst="wedgeRectCallout">
            <a:avLst>
              <a:gd name="adj1" fmla="val 75285"/>
              <a:gd name="adj2" fmla="val 127678"/>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the CCR0 flags have dedicated vectors?</a:t>
            </a:r>
            <a:endParaRPr lang="en-US" b="1" dirty="0"/>
          </a:p>
        </p:txBody>
      </p:sp>
      <p:sp>
        <p:nvSpPr>
          <p:cNvPr id="19" name="Speech Bubble: Rectangle 18">
            <a:extLst>
              <a:ext uri="{FF2B5EF4-FFF2-40B4-BE49-F238E27FC236}">
                <a16:creationId xmlns:a16="http://schemas.microsoft.com/office/drawing/2014/main" id="{DCBE59A5-9940-45A1-9F60-EF7FC3FC5EEC}"/>
              </a:ext>
            </a:extLst>
          </p:cNvPr>
          <p:cNvSpPr/>
          <p:nvPr/>
        </p:nvSpPr>
        <p:spPr>
          <a:xfrm>
            <a:off x="35484" y="1249891"/>
            <a:ext cx="1219200" cy="1447800"/>
          </a:xfrm>
          <a:prstGeom prst="wedgeRectCallout">
            <a:avLst>
              <a:gd name="adj1" fmla="val 77538"/>
              <a:gd name="adj2" fmla="val 96777"/>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the CCR0 flags have dedicated vectors?</a:t>
            </a:r>
            <a:endParaRPr lang="en-US" b="1" dirty="0"/>
          </a:p>
        </p:txBody>
      </p:sp>
    </p:spTree>
    <p:extLst>
      <p:ext uri="{BB962C8B-B14F-4D97-AF65-F5344CB8AC3E}">
        <p14:creationId xmlns:p14="http://schemas.microsoft.com/office/powerpoint/2010/main" val="660166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Compares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F7294821-A35C-4E9B-ADE2-46B8653C9E6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The interrupt sources share the two interrupt vectors for each timer.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5" name="Picture 14" descr="A screenshot of a cell phone&#10;&#10;Description automatically generated">
            <a:extLst>
              <a:ext uri="{FF2B5EF4-FFF2-40B4-BE49-F238E27FC236}">
                <a16:creationId xmlns:a16="http://schemas.microsoft.com/office/drawing/2014/main" id="{FC66EBD0-FCBE-45DD-B0D5-2EAD75C04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926"/>
          <a:stretch/>
        </p:blipFill>
        <p:spPr>
          <a:xfrm>
            <a:off x="1447800" y="1199821"/>
            <a:ext cx="5257800" cy="3558775"/>
          </a:xfrm>
          <a:prstGeom prst="rect">
            <a:avLst/>
          </a:prstGeom>
        </p:spPr>
      </p:pic>
      <p:sp>
        <p:nvSpPr>
          <p:cNvPr id="17" name="Rectangle 16">
            <a:extLst>
              <a:ext uri="{FF2B5EF4-FFF2-40B4-BE49-F238E27FC236}">
                <a16:creationId xmlns:a16="http://schemas.microsoft.com/office/drawing/2014/main" id="{496B6908-5E9A-4926-B88B-F9F7FE42EFE7}"/>
              </a:ext>
            </a:extLst>
          </p:cNvPr>
          <p:cNvSpPr/>
          <p:nvPr/>
        </p:nvSpPr>
        <p:spPr>
          <a:xfrm>
            <a:off x="1409700" y="2264911"/>
            <a:ext cx="5295900" cy="217287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17">
            <a:extLst>
              <a:ext uri="{FF2B5EF4-FFF2-40B4-BE49-F238E27FC236}">
                <a16:creationId xmlns:a16="http://schemas.microsoft.com/office/drawing/2014/main" id="{ABDC0DFA-9F62-4A9E-9B64-1D54E123B83D}"/>
              </a:ext>
            </a:extLst>
          </p:cNvPr>
          <p:cNvSpPr/>
          <p:nvPr/>
        </p:nvSpPr>
        <p:spPr>
          <a:xfrm>
            <a:off x="38100" y="1249891"/>
            <a:ext cx="1219200" cy="1447800"/>
          </a:xfrm>
          <a:prstGeom prst="wedgeRectCallout">
            <a:avLst>
              <a:gd name="adj1" fmla="val 79148"/>
              <a:gd name="adj2" fmla="val 32264"/>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the CCR0 flags have dedicated vectors?</a:t>
            </a:r>
            <a:endParaRPr lang="en-US" b="1" dirty="0"/>
          </a:p>
        </p:txBody>
      </p:sp>
      <p:sp>
        <p:nvSpPr>
          <p:cNvPr id="20" name="Speech Bubble: Rectangle 19">
            <a:extLst>
              <a:ext uri="{FF2B5EF4-FFF2-40B4-BE49-F238E27FC236}">
                <a16:creationId xmlns:a16="http://schemas.microsoft.com/office/drawing/2014/main" id="{9EF0888F-1B2F-4368-AAD0-E17C56CB3823}"/>
              </a:ext>
            </a:extLst>
          </p:cNvPr>
          <p:cNvSpPr/>
          <p:nvPr/>
        </p:nvSpPr>
        <p:spPr>
          <a:xfrm>
            <a:off x="38100" y="1249891"/>
            <a:ext cx="1219200" cy="1447800"/>
          </a:xfrm>
          <a:prstGeom prst="wedgeRectCallout">
            <a:avLst>
              <a:gd name="adj1" fmla="val 78826"/>
              <a:gd name="adj2" fmla="val 64249"/>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the CCR0 flags have dedicated vectors?</a:t>
            </a:r>
            <a:endParaRPr lang="en-US" b="1" dirty="0"/>
          </a:p>
        </p:txBody>
      </p:sp>
      <p:sp>
        <p:nvSpPr>
          <p:cNvPr id="21" name="Speech Bubble: Rectangle 20">
            <a:extLst>
              <a:ext uri="{FF2B5EF4-FFF2-40B4-BE49-F238E27FC236}">
                <a16:creationId xmlns:a16="http://schemas.microsoft.com/office/drawing/2014/main" id="{4C3E4089-1DB0-4E5A-A3BA-B2F94245CE23}"/>
              </a:ext>
            </a:extLst>
          </p:cNvPr>
          <p:cNvSpPr/>
          <p:nvPr/>
        </p:nvSpPr>
        <p:spPr>
          <a:xfrm>
            <a:off x="38100" y="1249891"/>
            <a:ext cx="1219200" cy="1447800"/>
          </a:xfrm>
          <a:prstGeom prst="wedgeRectCallout">
            <a:avLst>
              <a:gd name="adj1" fmla="val 75285"/>
              <a:gd name="adj2" fmla="val 127678"/>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the CCR0 flags have dedicated vectors?</a:t>
            </a:r>
            <a:endParaRPr lang="en-US" b="1" dirty="0"/>
          </a:p>
        </p:txBody>
      </p:sp>
      <p:sp>
        <p:nvSpPr>
          <p:cNvPr id="13" name="Speech Bubble: Rectangle 12">
            <a:extLst>
              <a:ext uri="{FF2B5EF4-FFF2-40B4-BE49-F238E27FC236}">
                <a16:creationId xmlns:a16="http://schemas.microsoft.com/office/drawing/2014/main" id="{09D9B5AC-5FE3-4753-A56A-7600086C0666}"/>
              </a:ext>
            </a:extLst>
          </p:cNvPr>
          <p:cNvSpPr/>
          <p:nvPr/>
        </p:nvSpPr>
        <p:spPr>
          <a:xfrm>
            <a:off x="4724400" y="1175729"/>
            <a:ext cx="2019300" cy="990028"/>
          </a:xfrm>
          <a:prstGeom prst="wedgeRectCallout">
            <a:avLst>
              <a:gd name="adj1" fmla="val -80503"/>
              <a:gd name="adj2" fmla="val 75092"/>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They have “special” behavior when in UP mode.</a:t>
            </a:r>
            <a:endParaRPr lang="en-US" b="1" dirty="0"/>
          </a:p>
        </p:txBody>
      </p:sp>
      <p:sp>
        <p:nvSpPr>
          <p:cNvPr id="14" name="Speech Bubble: Rectangle 13">
            <a:extLst>
              <a:ext uri="{FF2B5EF4-FFF2-40B4-BE49-F238E27FC236}">
                <a16:creationId xmlns:a16="http://schemas.microsoft.com/office/drawing/2014/main" id="{E586F83C-9A4C-477A-98D2-31C1EB992844}"/>
              </a:ext>
            </a:extLst>
          </p:cNvPr>
          <p:cNvSpPr/>
          <p:nvPr/>
        </p:nvSpPr>
        <p:spPr>
          <a:xfrm>
            <a:off x="4724400" y="1178536"/>
            <a:ext cx="2019300" cy="990028"/>
          </a:xfrm>
          <a:prstGeom prst="wedgeRectCallout">
            <a:avLst>
              <a:gd name="adj1" fmla="val -80503"/>
              <a:gd name="adj2" fmla="val 122264"/>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They have “special” behavior when in UP mode.</a:t>
            </a:r>
            <a:endParaRPr lang="en-US" b="1" dirty="0"/>
          </a:p>
        </p:txBody>
      </p:sp>
      <p:sp>
        <p:nvSpPr>
          <p:cNvPr id="16" name="Speech Bubble: Rectangle 15">
            <a:extLst>
              <a:ext uri="{FF2B5EF4-FFF2-40B4-BE49-F238E27FC236}">
                <a16:creationId xmlns:a16="http://schemas.microsoft.com/office/drawing/2014/main" id="{9F95BFE2-F4C1-4927-BE92-261857ABBC08}"/>
              </a:ext>
            </a:extLst>
          </p:cNvPr>
          <p:cNvSpPr/>
          <p:nvPr/>
        </p:nvSpPr>
        <p:spPr>
          <a:xfrm>
            <a:off x="4721784" y="1171535"/>
            <a:ext cx="2019300" cy="990028"/>
          </a:xfrm>
          <a:prstGeom prst="wedgeRectCallout">
            <a:avLst>
              <a:gd name="adj1" fmla="val -78171"/>
              <a:gd name="adj2" fmla="val 171021"/>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They have “special” behavior when in UP mode.</a:t>
            </a:r>
            <a:endParaRPr lang="en-US" b="1" dirty="0"/>
          </a:p>
        </p:txBody>
      </p:sp>
      <p:sp>
        <p:nvSpPr>
          <p:cNvPr id="19" name="Speech Bubble: Rectangle 18">
            <a:extLst>
              <a:ext uri="{FF2B5EF4-FFF2-40B4-BE49-F238E27FC236}">
                <a16:creationId xmlns:a16="http://schemas.microsoft.com/office/drawing/2014/main" id="{DCBE59A5-9940-45A1-9F60-EF7FC3FC5EEC}"/>
              </a:ext>
            </a:extLst>
          </p:cNvPr>
          <p:cNvSpPr/>
          <p:nvPr/>
        </p:nvSpPr>
        <p:spPr>
          <a:xfrm>
            <a:off x="35484" y="1249891"/>
            <a:ext cx="1219200" cy="1447800"/>
          </a:xfrm>
          <a:prstGeom prst="wedgeRectCallout">
            <a:avLst>
              <a:gd name="adj1" fmla="val 77538"/>
              <a:gd name="adj2" fmla="val 96777"/>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the CCR0 flags have dedicated vectors?</a:t>
            </a:r>
            <a:endParaRPr lang="en-US" b="1" dirty="0"/>
          </a:p>
        </p:txBody>
      </p:sp>
      <p:sp>
        <p:nvSpPr>
          <p:cNvPr id="22" name="Speech Bubble: Rectangle 21">
            <a:extLst>
              <a:ext uri="{FF2B5EF4-FFF2-40B4-BE49-F238E27FC236}">
                <a16:creationId xmlns:a16="http://schemas.microsoft.com/office/drawing/2014/main" id="{140ECAC6-520C-4657-B838-685564AFA6C0}"/>
              </a:ext>
            </a:extLst>
          </p:cNvPr>
          <p:cNvSpPr/>
          <p:nvPr/>
        </p:nvSpPr>
        <p:spPr>
          <a:xfrm>
            <a:off x="4721784" y="1171534"/>
            <a:ext cx="2019300" cy="990028"/>
          </a:xfrm>
          <a:prstGeom prst="wedgeRectCallout">
            <a:avLst>
              <a:gd name="adj1" fmla="val -77394"/>
              <a:gd name="adj2" fmla="val 218589"/>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They have “special” behavior when in UP mode.</a:t>
            </a:r>
            <a:endParaRPr lang="en-US" b="1" dirty="0"/>
          </a:p>
        </p:txBody>
      </p:sp>
    </p:spTree>
    <p:extLst>
      <p:ext uri="{BB962C8B-B14F-4D97-AF65-F5344CB8AC3E}">
        <p14:creationId xmlns:p14="http://schemas.microsoft.com/office/powerpoint/2010/main" val="2015558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Compares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F7294821-A35C-4E9B-ADE2-46B8653C9E6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When in UP mode, CCR0 sets the maximum overflow count value for the timer.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0AED54E8-3F91-486F-8FD3-564EB3B282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4400" y="1428750"/>
            <a:ext cx="5029200" cy="3322865"/>
          </a:xfrm>
          <a:prstGeom prst="rect">
            <a:avLst/>
          </a:prstGeom>
        </p:spPr>
      </p:pic>
      <p:sp>
        <p:nvSpPr>
          <p:cNvPr id="9" name="Rectangle 8">
            <a:extLst>
              <a:ext uri="{FF2B5EF4-FFF2-40B4-BE49-F238E27FC236}">
                <a16:creationId xmlns:a16="http://schemas.microsoft.com/office/drawing/2014/main" id="{493AE6BB-2D91-442B-99F9-DA27F4E5B290}"/>
              </a:ext>
            </a:extLst>
          </p:cNvPr>
          <p:cNvSpPr/>
          <p:nvPr/>
        </p:nvSpPr>
        <p:spPr>
          <a:xfrm>
            <a:off x="914400" y="3028949"/>
            <a:ext cx="2286000" cy="62923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982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Compares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F7294821-A35C-4E9B-ADE2-46B8653C9E6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CCR has its own register to hold its compare value – </a:t>
            </a:r>
            <a:br>
              <a:rPr lang="en-US" sz="1600"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Timer B Capture/Compare Register (</a:t>
            </a:r>
            <a:r>
              <a:rPr lang="en-US" sz="1600" b="1" dirty="0" err="1">
                <a:solidFill>
                  <a:schemeClr val="accent2"/>
                </a:solidFill>
                <a:latin typeface="Arial" panose="020B0604020202020204" pitchFamily="34" charset="0"/>
                <a:cs typeface="Arial" panose="020B0604020202020204" pitchFamily="34" charset="0"/>
              </a:rPr>
              <a:t>TBxCCRn</a:t>
            </a:r>
            <a:r>
              <a:rPr lang="en-US" sz="1600" b="1" dirty="0">
                <a:solidFill>
                  <a:schemeClr val="accent2"/>
                </a:solidFill>
                <a:latin typeface="Arial" panose="020B0604020202020204" pitchFamily="34" charset="0"/>
                <a:cs typeface="Arial" panose="020B0604020202020204" pitchFamily="34" charset="0"/>
              </a:rPr>
              <a:t>)</a:t>
            </a:r>
            <a:endParaRPr lang="en-US" sz="1600" dirty="0">
              <a:solidFill>
                <a:schemeClr val="accent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BABC1DE-3F3A-4B9C-B2BF-772044185213}"/>
              </a:ext>
            </a:extLst>
          </p:cNvPr>
          <p:cNvPicPr>
            <a:picLocks noChangeAspect="1"/>
          </p:cNvPicPr>
          <p:nvPr/>
        </p:nvPicPr>
        <p:blipFill>
          <a:blip r:embed="rId2"/>
          <a:stretch>
            <a:fillRect/>
          </a:stretch>
        </p:blipFill>
        <p:spPr>
          <a:xfrm>
            <a:off x="571500" y="1553830"/>
            <a:ext cx="5715000" cy="3239735"/>
          </a:xfrm>
          <a:prstGeom prst="rect">
            <a:avLst/>
          </a:prstGeom>
        </p:spPr>
      </p:pic>
      <p:sp>
        <p:nvSpPr>
          <p:cNvPr id="19" name="Rectangle 18">
            <a:extLst>
              <a:ext uri="{FF2B5EF4-FFF2-40B4-BE49-F238E27FC236}">
                <a16:creationId xmlns:a16="http://schemas.microsoft.com/office/drawing/2014/main" id="{46981696-C955-4E02-8E50-D8313B4CA18B}"/>
              </a:ext>
            </a:extLst>
          </p:cNvPr>
          <p:cNvSpPr/>
          <p:nvPr/>
        </p:nvSpPr>
        <p:spPr>
          <a:xfrm>
            <a:off x="609600" y="3338746"/>
            <a:ext cx="5638800" cy="109688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30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Compares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F7294821-A35C-4E9B-ADE2-46B8653C9E6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CCR has its own control register called</a:t>
            </a:r>
            <a:br>
              <a:rPr lang="en-US" sz="1600"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Timer B Capture/Compare Control Register (</a:t>
            </a:r>
            <a:r>
              <a:rPr lang="en-US" sz="1600" b="1" dirty="0" err="1">
                <a:solidFill>
                  <a:schemeClr val="accent2"/>
                </a:solidFill>
                <a:latin typeface="Arial" panose="020B0604020202020204" pitchFamily="34" charset="0"/>
                <a:cs typeface="Arial" panose="020B0604020202020204" pitchFamily="34" charset="0"/>
              </a:rPr>
              <a:t>TBxCCTLn</a:t>
            </a:r>
            <a:r>
              <a:rPr lang="en-US" sz="1600" b="1" dirty="0">
                <a:solidFill>
                  <a:schemeClr val="accent2"/>
                </a:solidFill>
                <a:latin typeface="Arial" panose="020B0604020202020204" pitchFamily="34" charset="0"/>
                <a:cs typeface="Arial" panose="020B0604020202020204" pitchFamily="34" charset="0"/>
              </a:rPr>
              <a:t>)</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BABC1DE-3F3A-4B9C-B2BF-772044185213}"/>
              </a:ext>
            </a:extLst>
          </p:cNvPr>
          <p:cNvPicPr>
            <a:picLocks noChangeAspect="1"/>
          </p:cNvPicPr>
          <p:nvPr/>
        </p:nvPicPr>
        <p:blipFill>
          <a:blip r:embed="rId2"/>
          <a:stretch>
            <a:fillRect/>
          </a:stretch>
        </p:blipFill>
        <p:spPr>
          <a:xfrm>
            <a:off x="571500" y="1553830"/>
            <a:ext cx="5715000" cy="3239735"/>
          </a:xfrm>
          <a:prstGeom prst="rect">
            <a:avLst/>
          </a:prstGeom>
        </p:spPr>
      </p:pic>
      <p:sp>
        <p:nvSpPr>
          <p:cNvPr id="20" name="Rectangle 19">
            <a:extLst>
              <a:ext uri="{FF2B5EF4-FFF2-40B4-BE49-F238E27FC236}">
                <a16:creationId xmlns:a16="http://schemas.microsoft.com/office/drawing/2014/main" id="{6F931A4B-C483-40A1-B751-D8DCDA7FFE04}"/>
              </a:ext>
            </a:extLst>
          </p:cNvPr>
          <p:cNvSpPr/>
          <p:nvPr/>
        </p:nvSpPr>
        <p:spPr>
          <a:xfrm>
            <a:off x="609600" y="2099950"/>
            <a:ext cx="5638800" cy="109688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198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6"/>
            <a:ext cx="2286000" cy="1015663"/>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Compares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5" name="Picture 4">
            <a:extLst>
              <a:ext uri="{FF2B5EF4-FFF2-40B4-BE49-F238E27FC236}">
                <a16:creationId xmlns:a16="http://schemas.microsoft.com/office/drawing/2014/main" id="{77A7E575-9411-494D-B3B8-02D5D137F3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09801" y="474153"/>
            <a:ext cx="4631724" cy="4383596"/>
          </a:xfrm>
          <a:prstGeom prst="rect">
            <a:avLst/>
          </a:prstGeom>
        </p:spPr>
      </p:pic>
    </p:spTree>
    <p:extLst>
      <p:ext uri="{BB962C8B-B14F-4D97-AF65-F5344CB8AC3E}">
        <p14:creationId xmlns:p14="http://schemas.microsoft.com/office/powerpoint/2010/main" val="949294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Compares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F7294821-A35C-4E9B-ADE2-46B8653C9E6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err="1">
                <a:solidFill>
                  <a:schemeClr val="accent2"/>
                </a:solidFill>
                <a:latin typeface="Arial" panose="020B0604020202020204" pitchFamily="34" charset="0"/>
                <a:cs typeface="Arial" panose="020B0604020202020204" pitchFamily="34" charset="0"/>
              </a:rPr>
              <a:t>Timer_B</a:t>
            </a:r>
            <a:r>
              <a:rPr lang="en-US" sz="1600" b="1" dirty="0">
                <a:solidFill>
                  <a:schemeClr val="accent2"/>
                </a:solidFill>
                <a:latin typeface="Arial" panose="020B0604020202020204" pitchFamily="34" charset="0"/>
                <a:cs typeface="Arial" panose="020B0604020202020204" pitchFamily="34" charset="0"/>
              </a:rPr>
              <a:t> x Interrupt Vector Register (</a:t>
            </a:r>
            <a:r>
              <a:rPr lang="en-US" sz="1600" b="1" dirty="0" err="1">
                <a:solidFill>
                  <a:schemeClr val="accent2"/>
                </a:solidFill>
                <a:latin typeface="Arial" panose="020B0604020202020204" pitchFamily="34" charset="0"/>
                <a:cs typeface="Arial" panose="020B0604020202020204" pitchFamily="34" charset="0"/>
              </a:rPr>
              <a:t>TBxIV</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holds the same code that represents the highest CCR IRG that has occurred.</a:t>
            </a:r>
            <a:endParaRPr lang="en-US" sz="1600" b="1"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BABC1DE-3F3A-4B9C-B2BF-772044185213}"/>
              </a:ext>
            </a:extLst>
          </p:cNvPr>
          <p:cNvPicPr>
            <a:picLocks noChangeAspect="1"/>
          </p:cNvPicPr>
          <p:nvPr/>
        </p:nvPicPr>
        <p:blipFill>
          <a:blip r:embed="rId2"/>
          <a:stretch>
            <a:fillRect/>
          </a:stretch>
        </p:blipFill>
        <p:spPr>
          <a:xfrm>
            <a:off x="571500" y="1553830"/>
            <a:ext cx="5715000" cy="3239735"/>
          </a:xfrm>
          <a:prstGeom prst="rect">
            <a:avLst/>
          </a:prstGeom>
        </p:spPr>
      </p:pic>
      <p:sp>
        <p:nvSpPr>
          <p:cNvPr id="20" name="Rectangle 19">
            <a:extLst>
              <a:ext uri="{FF2B5EF4-FFF2-40B4-BE49-F238E27FC236}">
                <a16:creationId xmlns:a16="http://schemas.microsoft.com/office/drawing/2014/main" id="{6F931A4B-C483-40A1-B751-D8DCDA7FFE04}"/>
              </a:ext>
            </a:extLst>
          </p:cNvPr>
          <p:cNvSpPr/>
          <p:nvPr/>
        </p:nvSpPr>
        <p:spPr>
          <a:xfrm>
            <a:off x="609600" y="4400550"/>
            <a:ext cx="5638800" cy="20860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988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12.3	Timer Compares on the MSP430FR2355</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6968FC4-8B5C-436D-B2CA-D552FDAF7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14" name="Picture 13" descr="A close up of a sign&#10;&#10;Description automatically generated">
            <a:extLst>
              <a:ext uri="{FF2B5EF4-FFF2-40B4-BE49-F238E27FC236}">
                <a16:creationId xmlns:a16="http://schemas.microsoft.com/office/drawing/2014/main" id="{27E26B87-3AF7-417F-B407-C02091FBA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pic>
        <p:nvPicPr>
          <p:cNvPr id="19" name="Picture 2" descr="Subscribe to Dr. LaMeres' YouTube Channel">
            <a:extLst>
              <a:ext uri="{FF2B5EF4-FFF2-40B4-BE49-F238E27FC236}">
                <a16:creationId xmlns:a16="http://schemas.microsoft.com/office/drawing/2014/main" id="{2E6CFBA9-DDE7-4E51-91D3-249E3C5DC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7969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CA3F4E6-28EC-44B5-8EBE-2EC95E082BE3}"/>
              </a:ext>
            </a:extLst>
          </p:cNvPr>
          <p:cNvSpPr txBox="1"/>
          <p:nvPr/>
        </p:nvSpPr>
        <p:spPr>
          <a:xfrm>
            <a:off x="2906652" y="259955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41800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Calculating the Timer Overflow Period</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a:extLst>
              <a:ext uri="{FF2B5EF4-FFF2-40B4-BE49-F238E27FC236}">
                <a16:creationId xmlns:a16="http://schemas.microsoft.com/office/drawing/2014/main" id="{79083580-3E6C-4B6B-AE29-9D6A4D999B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0" y="1462752"/>
            <a:ext cx="6477000" cy="2734518"/>
          </a:xfrm>
          <a:prstGeom prst="rect">
            <a:avLst/>
          </a:prstGeom>
        </p:spPr>
      </p:pic>
    </p:spTree>
    <p:extLst>
      <p:ext uri="{BB962C8B-B14F-4D97-AF65-F5344CB8AC3E}">
        <p14:creationId xmlns:p14="http://schemas.microsoft.com/office/powerpoint/2010/main" val="2271219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12.3	Timer Compares on the MSP430FR2355 – </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Example: Toggling LED1 every 0.5 seconds using CCR</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6968FC4-8B5C-436D-B2CA-D552FDAF7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14" name="Picture 13" descr="A close up of a sign&#10;&#10;Description automatically generated">
            <a:extLst>
              <a:ext uri="{FF2B5EF4-FFF2-40B4-BE49-F238E27FC236}">
                <a16:creationId xmlns:a16="http://schemas.microsoft.com/office/drawing/2014/main" id="{27E26B87-3AF7-417F-B407-C02091FBA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spTree>
    <p:extLst>
      <p:ext uri="{BB962C8B-B14F-4D97-AF65-F5344CB8AC3E}">
        <p14:creationId xmlns:p14="http://schemas.microsoft.com/office/powerpoint/2010/main" val="749724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12.3     Timer Compares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Using a CCR0 Compare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F7294821-A35C-4E9B-ADE2-46B8653C9E62}"/>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text&#10;&#10;Description automatically generated">
            <a:extLst>
              <a:ext uri="{FF2B5EF4-FFF2-40B4-BE49-F238E27FC236}">
                <a16:creationId xmlns:a16="http://schemas.microsoft.com/office/drawing/2014/main" id="{B549AE78-41FF-4748-9A25-3E919F9118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815958"/>
            <a:ext cx="5073015" cy="4041792"/>
          </a:xfrm>
          <a:prstGeom prst="rect">
            <a:avLst/>
          </a:prstGeom>
        </p:spPr>
      </p:pic>
    </p:spTree>
    <p:extLst>
      <p:ext uri="{BB962C8B-B14F-4D97-AF65-F5344CB8AC3E}">
        <p14:creationId xmlns:p14="http://schemas.microsoft.com/office/powerpoint/2010/main" val="844854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Using a CCR0 Compare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9" name="Subtitle 2">
            <a:extLst>
              <a:ext uri="{FF2B5EF4-FFF2-40B4-BE49-F238E27FC236}">
                <a16:creationId xmlns:a16="http://schemas.microsoft.com/office/drawing/2014/main" id="{2DB53EF6-C5FC-465F-AFA6-49802CA977F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F7A93BC-4CF8-453C-BFCD-661A265F65D3}"/>
              </a:ext>
            </a:extLst>
          </p:cNvPr>
          <p:cNvSpPr txBox="1">
            <a:spLocks/>
          </p:cNvSpPr>
          <p:nvPr/>
        </p:nvSpPr>
        <p:spPr>
          <a:xfrm>
            <a:off x="190500" y="895350"/>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CCS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Asm_Timers_Compare_CCR0</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sp>
        <p:nvSpPr>
          <p:cNvPr id="12" name="Subtitle 2">
            <a:extLst>
              <a:ext uri="{FF2B5EF4-FFF2-40B4-BE49-F238E27FC236}">
                <a16:creationId xmlns:a16="http://schemas.microsoft.com/office/drawing/2014/main" id="{8F5A2D64-CC06-4672-9933-5513BAE1776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A8A697C2-58DE-4D4A-8B99-4784D787F7C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BA1A0FDE-09CF-49DD-9AB6-984DB412C9E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9B186E2-9664-446D-B952-C6C27E6E7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6" name="Rectangle 15">
            <a:extLst>
              <a:ext uri="{FF2B5EF4-FFF2-40B4-BE49-F238E27FC236}">
                <a16:creationId xmlns:a16="http://schemas.microsoft.com/office/drawing/2014/main" id="{CD696E30-796D-4365-B636-14353B9187AE}"/>
              </a:ext>
            </a:extLst>
          </p:cNvPr>
          <p:cNvSpPr/>
          <p:nvPr/>
        </p:nvSpPr>
        <p:spPr>
          <a:xfrm>
            <a:off x="4938885"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439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Using a CCR0 Compare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a:extLst>
              <a:ext uri="{FF2B5EF4-FFF2-40B4-BE49-F238E27FC236}">
                <a16:creationId xmlns:a16="http://schemas.microsoft.com/office/drawing/2014/main" id="{476B50EB-A243-4931-90B2-147993302D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6713" y="892997"/>
            <a:ext cx="6216487" cy="3788774"/>
          </a:xfrm>
          <a:prstGeom prst="rect">
            <a:avLst/>
          </a:prstGeom>
        </p:spPr>
      </p:pic>
    </p:spTree>
    <p:extLst>
      <p:ext uri="{BB962C8B-B14F-4D97-AF65-F5344CB8AC3E}">
        <p14:creationId xmlns:p14="http://schemas.microsoft.com/office/powerpoint/2010/main" val="32828599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Toggling LED1 Using a CCR0 Compare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a:extLst>
              <a:ext uri="{FF2B5EF4-FFF2-40B4-BE49-F238E27FC236}">
                <a16:creationId xmlns:a16="http://schemas.microsoft.com/office/drawing/2014/main" id="{476B50EB-A243-4931-90B2-147993302D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1802" y="1136799"/>
            <a:ext cx="6290595" cy="1434951"/>
          </a:xfrm>
          <a:prstGeom prst="rect">
            <a:avLst/>
          </a:prstGeom>
        </p:spPr>
      </p:pic>
      <p:sp>
        <p:nvSpPr>
          <p:cNvPr id="9" name="Subtitle 2">
            <a:extLst>
              <a:ext uri="{FF2B5EF4-FFF2-40B4-BE49-F238E27FC236}">
                <a16:creationId xmlns:a16="http://schemas.microsoft.com/office/drawing/2014/main" id="{E6C8B536-9572-48C9-8BDA-E9489474E441}"/>
              </a:ext>
            </a:extLst>
          </p:cNvPr>
          <p:cNvSpPr txBox="1">
            <a:spLocks/>
          </p:cNvSpPr>
          <p:nvPr/>
        </p:nvSpPr>
        <p:spPr>
          <a:xfrm>
            <a:off x="190500" y="2952750"/>
            <a:ext cx="66675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run it.  You will see LED1 toggle on and off every 0.5 seconds.</a:t>
            </a:r>
          </a:p>
        </p:txBody>
      </p:sp>
      <p:pic>
        <p:nvPicPr>
          <p:cNvPr id="10" name="Picture 9">
            <a:extLst>
              <a:ext uri="{FF2B5EF4-FFF2-40B4-BE49-F238E27FC236}">
                <a16:creationId xmlns:a16="http://schemas.microsoft.com/office/drawing/2014/main" id="{A5FC445F-1256-468D-8CC8-B676FA7F69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402" y="3856748"/>
            <a:ext cx="5840658" cy="522975"/>
          </a:xfrm>
          <a:prstGeom prst="rect">
            <a:avLst/>
          </a:prstGeom>
        </p:spPr>
      </p:pic>
    </p:spTree>
    <p:extLst>
      <p:ext uri="{BB962C8B-B14F-4D97-AF65-F5344CB8AC3E}">
        <p14:creationId xmlns:p14="http://schemas.microsoft.com/office/powerpoint/2010/main" val="30325921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12.3	Timer Compares on the MSP430FR2355 – </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Example: Toggling LED1 every 0.5 seconds using CCR</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6968FC4-8B5C-436D-B2CA-D552FDAF7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14" name="Picture 13" descr="A close up of a sign&#10;&#10;Description automatically generated">
            <a:extLst>
              <a:ext uri="{FF2B5EF4-FFF2-40B4-BE49-F238E27FC236}">
                <a16:creationId xmlns:a16="http://schemas.microsoft.com/office/drawing/2014/main" id="{27E26B87-3AF7-417F-B407-C02091FBA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pic>
        <p:nvPicPr>
          <p:cNvPr id="19" name="Picture 2" descr="Subscribe to Dr. LaMeres' YouTube Channel">
            <a:extLst>
              <a:ext uri="{FF2B5EF4-FFF2-40B4-BE49-F238E27FC236}">
                <a16:creationId xmlns:a16="http://schemas.microsoft.com/office/drawing/2014/main" id="{2E6CFBA9-DDE7-4E51-91D3-249E3C5DC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7969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CA3F4E6-28EC-44B5-8EBE-2EC95E082BE3}"/>
              </a:ext>
            </a:extLst>
          </p:cNvPr>
          <p:cNvSpPr txBox="1"/>
          <p:nvPr/>
        </p:nvSpPr>
        <p:spPr>
          <a:xfrm>
            <a:off x="2906652" y="259955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5513545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12.4	Creating Pulse Width Modulated Signals </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using Timer Compares</a:t>
            </a:r>
          </a:p>
        </p:txBody>
      </p:sp>
      <p:pic>
        <p:nvPicPr>
          <p:cNvPr id="14" name="Picture 13">
            <a:extLst>
              <a:ext uri="{FF2B5EF4-FFF2-40B4-BE49-F238E27FC236}">
                <a16:creationId xmlns:a16="http://schemas.microsoft.com/office/drawing/2014/main" id="{23BB91CE-92FD-4948-ABC6-7D99E36783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FC850F3E-D576-4012-8880-D4C4585D5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spTree>
    <p:extLst>
      <p:ext uri="{BB962C8B-B14F-4D97-AF65-F5344CB8AC3E}">
        <p14:creationId xmlns:p14="http://schemas.microsoft.com/office/powerpoint/2010/main" val="24817130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286000" y="4857750"/>
            <a:ext cx="4572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12.4     Creating Pulse Width Modulated Signals using Timer Compares</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Creating Pulse Width Modulated Signals using Timer Compares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ED1177CA-0985-4A57-BBCD-F4B239CDFD3A}"/>
              </a:ext>
            </a:extLst>
          </p:cNvPr>
          <p:cNvSpPr txBox="1">
            <a:spLocks/>
          </p:cNvSpPr>
          <p:nvPr/>
        </p:nvSpPr>
        <p:spPr>
          <a:xfrm>
            <a:off x="190500" y="1200773"/>
            <a:ext cx="6667500" cy="2576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Pulse Width Modulated (PWM) signal</a:t>
            </a:r>
            <a:r>
              <a:rPr lang="en-US" sz="1600" dirty="0">
                <a:solidFill>
                  <a:schemeClr val="accent2"/>
                </a:solidFill>
                <a:latin typeface="Arial" panose="020B0604020202020204" pitchFamily="34" charset="0"/>
                <a:cs typeface="Arial" panose="020B0604020202020204" pitchFamily="34" charset="0"/>
              </a:rPr>
              <a:t> – a popular type of electrical signal that can be generated with timer compares.</a:t>
            </a:r>
          </a:p>
          <a:p>
            <a:pPr marL="228600" indent="-228600" algn="l">
              <a:buFont typeface="Arial" panose="020B0604020202020204" pitchFamily="34" charset="0"/>
              <a:buChar char="•"/>
            </a:pPr>
            <a:endParaRPr lang="en-US" sz="5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PWM signals are used for motor control, dimming LEDs, and to communicate information.</a:t>
            </a:r>
          </a:p>
          <a:p>
            <a:pPr marL="228600" indent="-228600" algn="l">
              <a:buFont typeface="Arial" panose="020B0604020202020204" pitchFamily="34" charset="0"/>
              <a:buChar char="•"/>
            </a:pPr>
            <a:endParaRPr lang="en-US" sz="5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On Time</a:t>
            </a:r>
            <a:r>
              <a:rPr lang="en-US" sz="1600" dirty="0">
                <a:solidFill>
                  <a:schemeClr val="accent2"/>
                </a:solidFill>
                <a:latin typeface="Arial" panose="020B0604020202020204" pitchFamily="34" charset="0"/>
                <a:cs typeface="Arial" panose="020B0604020202020204" pitchFamily="34" charset="0"/>
              </a:rPr>
              <a:t> – the amount of time that a periodic signal is high</a:t>
            </a:r>
          </a:p>
          <a:p>
            <a:pPr marL="228600" indent="-228600" algn="l">
              <a:buFont typeface="Arial" panose="020B0604020202020204" pitchFamily="34" charset="0"/>
              <a:buChar char="•"/>
            </a:pPr>
            <a:endParaRPr lang="en-US" sz="5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Duty cycle</a:t>
            </a:r>
            <a:r>
              <a:rPr lang="en-US" sz="1600" dirty="0">
                <a:solidFill>
                  <a:schemeClr val="accent2"/>
                </a:solidFill>
                <a:latin typeface="Arial" panose="020B0604020202020204" pitchFamily="34" charset="0"/>
                <a:cs typeface="Arial" panose="020B0604020202020204" pitchFamily="34" charset="0"/>
              </a:rPr>
              <a:t> – the percentage of the period that is high.</a:t>
            </a:r>
            <a:endParaRPr lang="en-US" sz="1600" b="1" dirty="0">
              <a:solidFill>
                <a:schemeClr val="accent2"/>
              </a:solidFill>
              <a:latin typeface="Arial" panose="020B0604020202020204" pitchFamily="34" charset="0"/>
              <a:cs typeface="Arial" panose="020B0604020202020204" pitchFamily="34" charset="0"/>
            </a:endParaRPr>
          </a:p>
        </p:txBody>
      </p:sp>
      <p:pic>
        <p:nvPicPr>
          <p:cNvPr id="19" name="Picture 18" descr="A screenshot of a social media post&#10;&#10;Description automatically generated">
            <a:extLst>
              <a:ext uri="{FF2B5EF4-FFF2-40B4-BE49-F238E27FC236}">
                <a16:creationId xmlns:a16="http://schemas.microsoft.com/office/drawing/2014/main" id="{C139CABB-6250-4F99-833F-30C67FCC9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75" y="3257550"/>
            <a:ext cx="6435025" cy="1493845"/>
          </a:xfrm>
          <a:prstGeom prst="rect">
            <a:avLst/>
          </a:prstGeom>
        </p:spPr>
      </p:pic>
    </p:spTree>
    <p:extLst>
      <p:ext uri="{BB962C8B-B14F-4D97-AF65-F5344CB8AC3E}">
        <p14:creationId xmlns:p14="http://schemas.microsoft.com/office/powerpoint/2010/main" val="42018433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286000" y="4857750"/>
            <a:ext cx="4572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12.4     Creating Pulse Width Modulated Signals using Timer Compares</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Creating Pulse Width Modulated Signals using Timer Compares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ED1177CA-0985-4A57-BBCD-F4B239CDFD3A}"/>
              </a:ext>
            </a:extLst>
          </p:cNvPr>
          <p:cNvSpPr txBox="1">
            <a:spLocks/>
          </p:cNvSpPr>
          <p:nvPr/>
        </p:nvSpPr>
        <p:spPr>
          <a:xfrm>
            <a:off x="190500" y="1200773"/>
            <a:ext cx="6667500" cy="2576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PWM can be created using the </a:t>
            </a:r>
            <a:r>
              <a:rPr lang="en-US" sz="1600" dirty="0" err="1">
                <a:solidFill>
                  <a:schemeClr val="accent2"/>
                </a:solidFill>
                <a:latin typeface="Arial" panose="020B0604020202020204" pitchFamily="34" charset="0"/>
                <a:cs typeface="Arial" panose="020B0604020202020204" pitchFamily="34" charset="0"/>
              </a:rPr>
              <a:t>Timer_B</a:t>
            </a:r>
            <a:r>
              <a:rPr lang="en-US" sz="1600" dirty="0">
                <a:solidFill>
                  <a:schemeClr val="accent2"/>
                </a:solidFill>
                <a:latin typeface="Arial" panose="020B0604020202020204" pitchFamily="34" charset="0"/>
                <a:cs typeface="Arial" panose="020B0604020202020204" pitchFamily="34" charset="0"/>
              </a:rPr>
              <a:t> system by setting up two compare registers – CCR0 and CCR1.</a:t>
            </a: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CCR0 – holds the count value corresponding to the period of the PWM signal.</a:t>
            </a: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CCR1 - holds the count value corresponding to the amount of on time that is desired.</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9" name="Picture 18" descr="A screenshot of a social media post&#10;&#10;Description automatically generated">
            <a:extLst>
              <a:ext uri="{FF2B5EF4-FFF2-40B4-BE49-F238E27FC236}">
                <a16:creationId xmlns:a16="http://schemas.microsoft.com/office/drawing/2014/main" id="{987E3B6F-BA69-4908-B6BF-3AD10954A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75" y="3257550"/>
            <a:ext cx="6435025" cy="1493845"/>
          </a:xfrm>
          <a:prstGeom prst="rect">
            <a:avLst/>
          </a:prstGeom>
        </p:spPr>
      </p:pic>
    </p:spTree>
    <p:extLst>
      <p:ext uri="{BB962C8B-B14F-4D97-AF65-F5344CB8AC3E}">
        <p14:creationId xmlns:p14="http://schemas.microsoft.com/office/powerpoint/2010/main" val="15237536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286000" y="4857750"/>
            <a:ext cx="4572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12.4     Creating Pulse Width Modulated Signals using Timer Compares</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Creating Pulse Width Modulated Signals using Timer Compares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ED1177CA-0985-4A57-BBCD-F4B239CDFD3A}"/>
              </a:ext>
            </a:extLst>
          </p:cNvPr>
          <p:cNvSpPr txBox="1">
            <a:spLocks/>
          </p:cNvSpPr>
          <p:nvPr/>
        </p:nvSpPr>
        <p:spPr>
          <a:xfrm>
            <a:off x="190500" y="1200773"/>
            <a:ext cx="6667500" cy="2576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descr="A close up of a map&#10;&#10;Description automatically generated">
            <a:extLst>
              <a:ext uri="{FF2B5EF4-FFF2-40B4-BE49-F238E27FC236}">
                <a16:creationId xmlns:a16="http://schemas.microsoft.com/office/drawing/2014/main" id="{05C48CDA-3317-4868-946A-964FE5AC3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08709"/>
            <a:ext cx="5120640" cy="3749040"/>
          </a:xfrm>
          <a:prstGeom prst="rect">
            <a:avLst/>
          </a:prstGeom>
        </p:spPr>
      </p:pic>
    </p:spTree>
    <p:extLst>
      <p:ext uri="{BB962C8B-B14F-4D97-AF65-F5344CB8AC3E}">
        <p14:creationId xmlns:p14="http://schemas.microsoft.com/office/powerpoint/2010/main" val="288699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Calculating the Time Elapsed Between 2223</a:t>
            </a:r>
            <a:r>
              <a:rPr lang="en-US" sz="2000" b="1" dirty="0">
                <a:solidFill>
                  <a:schemeClr val="accent2"/>
                </a:solidFill>
                <a:latin typeface="Arial" panose="020B0604020202020204" pitchFamily="34" charset="0"/>
                <a:cs typeface="Arial" panose="020B0604020202020204" pitchFamily="34" charset="0"/>
              </a:rPr>
              <a:t>h</a:t>
            </a:r>
            <a:r>
              <a:rPr lang="en-US" sz="2000" b="1" cap="small" dirty="0">
                <a:solidFill>
                  <a:schemeClr val="accent2"/>
                </a:solidFill>
                <a:latin typeface="Arial" panose="020B0604020202020204" pitchFamily="34" charset="0"/>
                <a:cs typeface="Arial" panose="020B0604020202020204" pitchFamily="34" charset="0"/>
              </a:rPr>
              <a:t> and 999A</a:t>
            </a:r>
            <a:r>
              <a:rPr lang="en-US" sz="2000" b="1" dirty="0">
                <a:solidFill>
                  <a:schemeClr val="accent2"/>
                </a:solidFill>
                <a:latin typeface="Arial" panose="020B0604020202020204" pitchFamily="34" charset="0"/>
                <a:cs typeface="Arial" panose="020B0604020202020204" pitchFamily="34" charset="0"/>
              </a:rPr>
              <a:t>h</a:t>
            </a:r>
            <a:endParaRPr lang="en-US" sz="2200" b="1"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a:extLst>
              <a:ext uri="{FF2B5EF4-FFF2-40B4-BE49-F238E27FC236}">
                <a16:creationId xmlns:a16="http://schemas.microsoft.com/office/drawing/2014/main" id="{79083580-3E6C-4B6B-AE29-9D6A4D999B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0" y="1430680"/>
            <a:ext cx="6477000" cy="2893670"/>
          </a:xfrm>
          <a:prstGeom prst="rect">
            <a:avLst/>
          </a:prstGeom>
        </p:spPr>
      </p:pic>
    </p:spTree>
    <p:extLst>
      <p:ext uri="{BB962C8B-B14F-4D97-AF65-F5344CB8AC3E}">
        <p14:creationId xmlns:p14="http://schemas.microsoft.com/office/powerpoint/2010/main" val="26183557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286000" y="4857750"/>
            <a:ext cx="4572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12.4     Creating Pulse Width Modulated Signals using Timer Compares</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Flashing LED1 with a 5% Duty Cycle PWM Using Multiple Compares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ED1177CA-0985-4A57-BBCD-F4B239CDFD3A}"/>
              </a:ext>
            </a:extLst>
          </p:cNvPr>
          <p:cNvSpPr txBox="1">
            <a:spLocks/>
          </p:cNvSpPr>
          <p:nvPr/>
        </p:nvSpPr>
        <p:spPr>
          <a:xfrm>
            <a:off x="190500" y="1200773"/>
            <a:ext cx="6667500" cy="2576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5C48CDA-3317-4868-946A-964FE5AC33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8540" y="1108709"/>
            <a:ext cx="4999960" cy="3749040"/>
          </a:xfrm>
          <a:prstGeom prst="rect">
            <a:avLst/>
          </a:prstGeom>
        </p:spPr>
      </p:pic>
    </p:spTree>
    <p:extLst>
      <p:ext uri="{BB962C8B-B14F-4D97-AF65-F5344CB8AC3E}">
        <p14:creationId xmlns:p14="http://schemas.microsoft.com/office/powerpoint/2010/main" val="41237959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286000" y="4857750"/>
            <a:ext cx="4572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12.4     Creating Pulse Width Modulated Signals using Timer Compares</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Flashing LED1 with a 5% Duty Cycle PWM Using Multiple Compares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ED1177CA-0985-4A57-BBCD-F4B239CDFD3A}"/>
              </a:ext>
            </a:extLst>
          </p:cNvPr>
          <p:cNvSpPr txBox="1">
            <a:spLocks/>
          </p:cNvSpPr>
          <p:nvPr/>
        </p:nvSpPr>
        <p:spPr>
          <a:xfrm>
            <a:off x="190500" y="1200773"/>
            <a:ext cx="6667500" cy="2576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5C48CDA-3317-4868-946A-964FE5AC33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8540" y="1285551"/>
            <a:ext cx="4999960" cy="3395356"/>
          </a:xfrm>
          <a:prstGeom prst="rect">
            <a:avLst/>
          </a:prstGeom>
        </p:spPr>
      </p:pic>
    </p:spTree>
    <p:extLst>
      <p:ext uri="{BB962C8B-B14F-4D97-AF65-F5344CB8AC3E}">
        <p14:creationId xmlns:p14="http://schemas.microsoft.com/office/powerpoint/2010/main" val="31335366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Flashing LED1 with a 5% Duty Cycle PWM Using Multiple Compares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0" name="Subtitle 2">
            <a:extLst>
              <a:ext uri="{FF2B5EF4-FFF2-40B4-BE49-F238E27FC236}">
                <a16:creationId xmlns:a16="http://schemas.microsoft.com/office/drawing/2014/main" id="{8B97C735-A660-42E7-90BE-1009592AFAEF}"/>
              </a:ext>
            </a:extLst>
          </p:cNvPr>
          <p:cNvSpPr txBox="1">
            <a:spLocks/>
          </p:cNvSpPr>
          <p:nvPr/>
        </p:nvSpPr>
        <p:spPr>
          <a:xfrm>
            <a:off x="190500" y="895155"/>
            <a:ext cx="5829300" cy="16003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p:txBody>
      </p:sp>
      <p:pic>
        <p:nvPicPr>
          <p:cNvPr id="20" name="Picture 19" descr="A screenshot of a cell phone&#10;&#10;Description automatically generated">
            <a:extLst>
              <a:ext uri="{FF2B5EF4-FFF2-40B4-BE49-F238E27FC236}">
                <a16:creationId xmlns:a16="http://schemas.microsoft.com/office/drawing/2014/main" id="{27AF8BE1-1058-431D-A8DF-8261C96104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926"/>
          <a:stretch/>
        </p:blipFill>
        <p:spPr>
          <a:xfrm>
            <a:off x="762000" y="1196967"/>
            <a:ext cx="5191924" cy="3514187"/>
          </a:xfrm>
          <a:prstGeom prst="rect">
            <a:avLst/>
          </a:prstGeom>
        </p:spPr>
      </p:pic>
      <p:sp>
        <p:nvSpPr>
          <p:cNvPr id="21" name="Rectangle 20">
            <a:extLst>
              <a:ext uri="{FF2B5EF4-FFF2-40B4-BE49-F238E27FC236}">
                <a16:creationId xmlns:a16="http://schemas.microsoft.com/office/drawing/2014/main" id="{D18B0F24-7545-4B61-B256-62868826B1A8}"/>
              </a:ext>
            </a:extLst>
          </p:cNvPr>
          <p:cNvSpPr/>
          <p:nvPr/>
        </p:nvSpPr>
        <p:spPr>
          <a:xfrm>
            <a:off x="685800" y="2266950"/>
            <a:ext cx="5268124" cy="56828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8525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Flashing LED1 with a 5% Duty Cycle PWM Using Multiple Compares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9" name="Subtitle 2">
            <a:extLst>
              <a:ext uri="{FF2B5EF4-FFF2-40B4-BE49-F238E27FC236}">
                <a16:creationId xmlns:a16="http://schemas.microsoft.com/office/drawing/2014/main" id="{2DB53EF6-C5FC-465F-AFA6-49802CA977F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F7A93BC-4CF8-453C-BFCD-661A265F65D3}"/>
              </a:ext>
            </a:extLst>
          </p:cNvPr>
          <p:cNvSpPr txBox="1">
            <a:spLocks/>
          </p:cNvSpPr>
          <p:nvPr/>
        </p:nvSpPr>
        <p:spPr>
          <a:xfrm>
            <a:off x="190500" y="1213949"/>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CCS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Asm_Timers_Compare_CCR1_n_CCR0_PWM</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sp>
        <p:nvSpPr>
          <p:cNvPr id="12" name="Subtitle 2">
            <a:extLst>
              <a:ext uri="{FF2B5EF4-FFF2-40B4-BE49-F238E27FC236}">
                <a16:creationId xmlns:a16="http://schemas.microsoft.com/office/drawing/2014/main" id="{8F5A2D64-CC06-4672-9933-5513BAE1776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A8A697C2-58DE-4D4A-8B99-4784D787F7C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BA1A0FDE-09CF-49DD-9AB6-984DB412C9E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9B186E2-9664-446D-B952-C6C27E6E7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6" name="Rectangle 15">
            <a:extLst>
              <a:ext uri="{FF2B5EF4-FFF2-40B4-BE49-F238E27FC236}">
                <a16:creationId xmlns:a16="http://schemas.microsoft.com/office/drawing/2014/main" id="{CD696E30-796D-4365-B636-14353B9187AE}"/>
              </a:ext>
            </a:extLst>
          </p:cNvPr>
          <p:cNvSpPr/>
          <p:nvPr/>
        </p:nvSpPr>
        <p:spPr>
          <a:xfrm>
            <a:off x="4953000"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3334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Flashing LED1 with a 5% Duty Cycle PWM Using Multiple Compares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a:extLst>
              <a:ext uri="{FF2B5EF4-FFF2-40B4-BE49-F238E27FC236}">
                <a16:creationId xmlns:a16="http://schemas.microsoft.com/office/drawing/2014/main" id="{476B50EB-A243-4931-90B2-147993302D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97516" y="895350"/>
            <a:ext cx="4411037" cy="3962400"/>
          </a:xfrm>
          <a:prstGeom prst="rect">
            <a:avLst/>
          </a:prstGeom>
        </p:spPr>
      </p:pic>
    </p:spTree>
    <p:extLst>
      <p:ext uri="{BB962C8B-B14F-4D97-AF65-F5344CB8AC3E}">
        <p14:creationId xmlns:p14="http://schemas.microsoft.com/office/powerpoint/2010/main" val="26169823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10000" y="4857750"/>
            <a:ext cx="3048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12.2     Timer Overflows on the MSP430FR2355</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Flashing LED1 with a 5% Duty Cycle PWM Using Multiple Compares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a:extLst>
              <a:ext uri="{FF2B5EF4-FFF2-40B4-BE49-F238E27FC236}">
                <a16:creationId xmlns:a16="http://schemas.microsoft.com/office/drawing/2014/main" id="{476B50EB-A243-4931-90B2-147993302D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 y="1188948"/>
            <a:ext cx="5562600" cy="1591841"/>
          </a:xfrm>
          <a:prstGeom prst="rect">
            <a:avLst/>
          </a:prstGeom>
        </p:spPr>
      </p:pic>
      <p:sp>
        <p:nvSpPr>
          <p:cNvPr id="9" name="Subtitle 2">
            <a:extLst>
              <a:ext uri="{FF2B5EF4-FFF2-40B4-BE49-F238E27FC236}">
                <a16:creationId xmlns:a16="http://schemas.microsoft.com/office/drawing/2014/main" id="{E6C8B536-9572-48C9-8BDA-E9489474E441}"/>
              </a:ext>
            </a:extLst>
          </p:cNvPr>
          <p:cNvSpPr txBox="1">
            <a:spLocks/>
          </p:cNvSpPr>
          <p:nvPr/>
        </p:nvSpPr>
        <p:spPr>
          <a:xfrm>
            <a:off x="190500" y="2952750"/>
            <a:ext cx="66675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run it.  You will see LED1 flash </a:t>
            </a:r>
            <a:r>
              <a:rPr lang="en-US" sz="1600" dirty="0" err="1">
                <a:solidFill>
                  <a:schemeClr val="accent2"/>
                </a:solidFill>
                <a:latin typeface="Arial" panose="020B0604020202020204" pitchFamily="34" charset="0"/>
                <a:cs typeface="Arial" panose="020B0604020202020204" pitchFamily="34" charset="0"/>
              </a:rPr>
              <a:t>briefy</a:t>
            </a:r>
            <a:r>
              <a:rPr lang="en-US" sz="1600" dirty="0">
                <a:solidFill>
                  <a:schemeClr val="accent2"/>
                </a:solidFill>
                <a:latin typeface="Arial" panose="020B0604020202020204" pitchFamily="34" charset="0"/>
                <a:cs typeface="Arial" panose="020B0604020202020204" pitchFamily="34" charset="0"/>
              </a:rPr>
              <a:t> every 1 second.</a:t>
            </a:r>
          </a:p>
        </p:txBody>
      </p:sp>
      <p:pic>
        <p:nvPicPr>
          <p:cNvPr id="10" name="Picture 9">
            <a:extLst>
              <a:ext uri="{FF2B5EF4-FFF2-40B4-BE49-F238E27FC236}">
                <a16:creationId xmlns:a16="http://schemas.microsoft.com/office/drawing/2014/main" id="{A5FC445F-1256-468D-8CC8-B676FA7F69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402" y="3856748"/>
            <a:ext cx="5840658" cy="522974"/>
          </a:xfrm>
          <a:prstGeom prst="rect">
            <a:avLst/>
          </a:prstGeom>
        </p:spPr>
      </p:pic>
    </p:spTree>
    <p:extLst>
      <p:ext uri="{BB962C8B-B14F-4D97-AF65-F5344CB8AC3E}">
        <p14:creationId xmlns:p14="http://schemas.microsoft.com/office/powerpoint/2010/main" val="10318503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12.4	Creating Pulse Width Modulated Signals </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using Timer Compares</a:t>
            </a:r>
          </a:p>
        </p:txBody>
      </p:sp>
      <p:pic>
        <p:nvPicPr>
          <p:cNvPr id="14" name="Picture 13">
            <a:extLst>
              <a:ext uri="{FF2B5EF4-FFF2-40B4-BE49-F238E27FC236}">
                <a16:creationId xmlns:a16="http://schemas.microsoft.com/office/drawing/2014/main" id="{23BB91CE-92FD-4948-ABC6-7D99E36783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FC850F3E-D576-4012-8880-D4C4585D5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pic>
        <p:nvPicPr>
          <p:cNvPr id="19" name="Picture 2" descr="Subscribe to Dr. LaMeres' YouTube Channel">
            <a:extLst>
              <a:ext uri="{FF2B5EF4-FFF2-40B4-BE49-F238E27FC236}">
                <a16:creationId xmlns:a16="http://schemas.microsoft.com/office/drawing/2014/main" id="{C9718A2C-B4B7-4104-8909-64A033B4E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7969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E6E319F-C3E0-4808-9D78-30F5CDC96952}"/>
              </a:ext>
            </a:extLst>
          </p:cNvPr>
          <p:cNvSpPr txBox="1"/>
          <p:nvPr/>
        </p:nvSpPr>
        <p:spPr>
          <a:xfrm>
            <a:off x="2906652" y="259955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1985914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12.5	Timer Captures on the MSP430FR2355</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8402BD9-34BB-49F7-9196-453FC71396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14" name="Picture 13" descr="A close up of a sign&#10;&#10;Description automatically generated">
            <a:extLst>
              <a:ext uri="{FF2B5EF4-FFF2-40B4-BE49-F238E27FC236}">
                <a16:creationId xmlns:a16="http://schemas.microsoft.com/office/drawing/2014/main" id="{32472495-C77B-4BB1-93BF-004461CDF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spTree>
    <p:extLst>
      <p:ext uri="{BB962C8B-B14F-4D97-AF65-F5344CB8AC3E}">
        <p14:creationId xmlns:p14="http://schemas.microsoft.com/office/powerpoint/2010/main" val="23079776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12.5     Timer Captures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Captures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3" name="Subtitle 2">
            <a:extLst>
              <a:ext uri="{FF2B5EF4-FFF2-40B4-BE49-F238E27FC236}">
                <a16:creationId xmlns:a16="http://schemas.microsoft.com/office/drawing/2014/main" id="{8F69CA9F-A8B9-4D11-B279-E8EE55818194}"/>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1" name="Picture 20" descr="A screenshot of a cell phone&#10;&#10;Description automatically generated">
            <a:extLst>
              <a:ext uri="{FF2B5EF4-FFF2-40B4-BE49-F238E27FC236}">
                <a16:creationId xmlns:a16="http://schemas.microsoft.com/office/drawing/2014/main" id="{DCB4ABE6-61B7-4F32-BE3C-AB1B0C5C3A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46" t="33102" r="2346" b="18307"/>
          <a:stretch/>
        </p:blipFill>
        <p:spPr>
          <a:xfrm>
            <a:off x="457200" y="1200150"/>
            <a:ext cx="6047230" cy="2362200"/>
          </a:xfrm>
          <a:prstGeom prst="rect">
            <a:avLst/>
          </a:prstGeom>
        </p:spPr>
      </p:pic>
    </p:spTree>
    <p:extLst>
      <p:ext uri="{BB962C8B-B14F-4D97-AF65-F5344CB8AC3E}">
        <p14:creationId xmlns:p14="http://schemas.microsoft.com/office/powerpoint/2010/main" val="23301349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12.5     Timer Captures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Captures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1D09720-C187-4466-8188-5F19EDE8CE7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F69CA9F-A8B9-4D11-B279-E8EE55818194}"/>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Timer Capture</a:t>
            </a:r>
            <a:r>
              <a:rPr lang="en-US" sz="1600" dirty="0">
                <a:solidFill>
                  <a:schemeClr val="accent2"/>
                </a:solidFill>
                <a:latin typeface="Arial" panose="020B0604020202020204" pitchFamily="34" charset="0"/>
                <a:cs typeface="Arial" panose="020B0604020202020204" pitchFamily="34" charset="0"/>
              </a:rPr>
              <a:t> – store the current value of the timer into one of the capture/compare registers upon a triggering event.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function can be used to measure time between events, both externally or internally.</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capture mode is selected with </a:t>
            </a:r>
            <a:r>
              <a:rPr lang="en-US" sz="1600" b="1" dirty="0">
                <a:solidFill>
                  <a:schemeClr val="accent2"/>
                </a:solidFill>
                <a:latin typeface="Arial" panose="020B0604020202020204" pitchFamily="34" charset="0"/>
                <a:cs typeface="Arial" panose="020B0604020202020204" pitchFamily="34" charset="0"/>
              </a:rPr>
              <a:t>CAP=1</a:t>
            </a:r>
            <a:r>
              <a:rPr lang="en-US" sz="1600" dirty="0">
                <a:solidFill>
                  <a:schemeClr val="accent2"/>
                </a:solidFill>
                <a:latin typeface="Arial" panose="020B0604020202020204" pitchFamily="34" charset="0"/>
                <a:cs typeface="Arial" panose="020B0604020202020204" pitchFamily="34" charset="0"/>
              </a:rPr>
              <a:t> in the </a:t>
            </a:r>
            <a:r>
              <a:rPr lang="en-US" sz="1600" dirty="0" err="1">
                <a:solidFill>
                  <a:schemeClr val="accent2"/>
                </a:solidFill>
                <a:latin typeface="Arial" panose="020B0604020202020204" pitchFamily="34" charset="0"/>
                <a:cs typeface="Arial" panose="020B0604020202020204" pitchFamily="34" charset="0"/>
              </a:rPr>
              <a:t>TBxCCTLn</a:t>
            </a:r>
            <a:r>
              <a:rPr lang="en-US" sz="1600" dirty="0">
                <a:solidFill>
                  <a:schemeClr val="accent2"/>
                </a:solidFill>
                <a:latin typeface="Arial" panose="020B0604020202020204" pitchFamily="34" charset="0"/>
                <a:cs typeface="Arial" panose="020B0604020202020204" pitchFamily="34" charset="0"/>
              </a:rPr>
              <a:t> register.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transition on the internal signal </a:t>
            </a:r>
            <a:r>
              <a:rPr lang="en-US" sz="1600" b="1" dirty="0">
                <a:solidFill>
                  <a:schemeClr val="accent2"/>
                </a:solidFill>
                <a:latin typeface="Arial" panose="020B0604020202020204" pitchFamily="34" charset="0"/>
                <a:cs typeface="Arial" panose="020B0604020202020204" pitchFamily="34" charset="0"/>
              </a:rPr>
              <a:t>Capture/Compare Input (CCI)</a:t>
            </a:r>
            <a:r>
              <a:rPr lang="en-US" sz="1600" dirty="0">
                <a:solidFill>
                  <a:schemeClr val="accent2"/>
                </a:solidFill>
                <a:latin typeface="Arial" panose="020B0604020202020204" pitchFamily="34" charset="0"/>
                <a:cs typeface="Arial" panose="020B0604020202020204" pitchFamily="34" charset="0"/>
              </a:rPr>
              <a:t> will cause a capture.</a:t>
            </a:r>
          </a:p>
        </p:txBody>
      </p:sp>
      <p:sp>
        <p:nvSpPr>
          <p:cNvPr id="14" name="Subtitle 2">
            <a:extLst>
              <a:ext uri="{FF2B5EF4-FFF2-40B4-BE49-F238E27FC236}">
                <a16:creationId xmlns:a16="http://schemas.microsoft.com/office/drawing/2014/main" id="{E20FC93B-3415-4A23-B5B9-D1E172405A1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9B8A39F4-05B5-421D-BC78-06190FC761D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6EDDEF48-19D0-4EB0-9579-26D911CA1BA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F833037C-563B-4733-9EF8-8B74114F5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5" name="Rectangle 14">
            <a:extLst>
              <a:ext uri="{FF2B5EF4-FFF2-40B4-BE49-F238E27FC236}">
                <a16:creationId xmlns:a16="http://schemas.microsoft.com/office/drawing/2014/main" id="{3DA4219D-AA14-462A-A3CA-BCF123DD562A}"/>
              </a:ext>
            </a:extLst>
          </p:cNvPr>
          <p:cNvSpPr/>
          <p:nvPr/>
        </p:nvSpPr>
        <p:spPr>
          <a:xfrm>
            <a:off x="4938885"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28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257800" y="4846320"/>
            <a:ext cx="1600200"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12.1     Timer Overview</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Calculating the Time Elapsed Between 2223</a:t>
            </a:r>
            <a:r>
              <a:rPr lang="en-US" sz="2000" b="1" dirty="0">
                <a:solidFill>
                  <a:schemeClr val="accent2"/>
                </a:solidFill>
                <a:latin typeface="Arial" panose="020B0604020202020204" pitchFamily="34" charset="0"/>
                <a:cs typeface="Arial" panose="020B0604020202020204" pitchFamily="34" charset="0"/>
              </a:rPr>
              <a:t>h</a:t>
            </a:r>
            <a:r>
              <a:rPr lang="en-US" sz="2000" b="1" cap="small" dirty="0">
                <a:solidFill>
                  <a:schemeClr val="accent2"/>
                </a:solidFill>
                <a:latin typeface="Arial" panose="020B0604020202020204" pitchFamily="34" charset="0"/>
                <a:cs typeface="Arial" panose="020B0604020202020204" pitchFamily="34" charset="0"/>
              </a:rPr>
              <a:t> and 999A</a:t>
            </a:r>
            <a:r>
              <a:rPr lang="en-US" sz="2000" b="1" dirty="0">
                <a:solidFill>
                  <a:schemeClr val="accent2"/>
                </a:solidFill>
                <a:latin typeface="Arial" panose="020B0604020202020204" pitchFamily="34" charset="0"/>
                <a:cs typeface="Arial" panose="020B0604020202020204" pitchFamily="34" charset="0"/>
              </a:rPr>
              <a:t>h</a:t>
            </a:r>
            <a:endParaRPr lang="en-US" sz="2200" b="1"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a:extLst>
              <a:ext uri="{FF2B5EF4-FFF2-40B4-BE49-F238E27FC236}">
                <a16:creationId xmlns:a16="http://schemas.microsoft.com/office/drawing/2014/main" id="{79083580-3E6C-4B6B-AE29-9D6A4D999B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1" y="1276350"/>
            <a:ext cx="6416620" cy="3382701"/>
          </a:xfrm>
          <a:prstGeom prst="rect">
            <a:avLst/>
          </a:prstGeom>
        </p:spPr>
      </p:pic>
    </p:spTree>
    <p:extLst>
      <p:ext uri="{BB962C8B-B14F-4D97-AF65-F5344CB8AC3E}">
        <p14:creationId xmlns:p14="http://schemas.microsoft.com/office/powerpoint/2010/main" val="18479118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12.5     Timer Captures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Captures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1D09720-C187-4466-8188-5F19EDE8CE7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F69CA9F-A8B9-4D11-B279-E8EE55818194}"/>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edge polarity on CCI that triggers the capture is dictated by the </a:t>
            </a:r>
            <a:r>
              <a:rPr lang="en-US" sz="1600" b="1" dirty="0">
                <a:solidFill>
                  <a:schemeClr val="accent2"/>
                </a:solidFill>
                <a:latin typeface="Arial" panose="020B0604020202020204" pitchFamily="34" charset="0"/>
                <a:cs typeface="Arial" panose="020B0604020202020204" pitchFamily="34" charset="0"/>
              </a:rPr>
              <a:t>Capture Mode (CM)</a:t>
            </a:r>
            <a:r>
              <a:rPr lang="en-US" sz="1600" dirty="0">
                <a:solidFill>
                  <a:schemeClr val="accent2"/>
                </a:solidFill>
                <a:latin typeface="Arial" panose="020B0604020202020204" pitchFamily="34" charset="0"/>
                <a:cs typeface="Arial" panose="020B0604020202020204" pitchFamily="34" charset="0"/>
              </a:rPr>
              <a:t> bits within </a:t>
            </a:r>
            <a:r>
              <a:rPr lang="en-US" sz="1600" dirty="0" err="1">
                <a:solidFill>
                  <a:schemeClr val="accent2"/>
                </a:solidFill>
                <a:latin typeface="Arial" panose="020B0604020202020204" pitchFamily="34" charset="0"/>
                <a:cs typeface="Arial" panose="020B0604020202020204" pitchFamily="34" charset="0"/>
              </a:rPr>
              <a:t>TBxCCTLn</a:t>
            </a:r>
            <a:r>
              <a:rPr lang="en-US" sz="1600" dirty="0">
                <a:solidFill>
                  <a:schemeClr val="accent2"/>
                </a:solidFill>
                <a:latin typeface="Arial" panose="020B0604020202020204" pitchFamily="34" charset="0"/>
                <a:cs typeface="Arial" panose="020B0604020202020204" pitchFamily="34" charset="0"/>
              </a:rPr>
              <a:t> and supports, rising edge, falling edge, or both edge sensitivity.</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source for CCI is dictated by the </a:t>
            </a:r>
            <a:r>
              <a:rPr lang="en-US" sz="1600" b="1" dirty="0">
                <a:solidFill>
                  <a:schemeClr val="accent2"/>
                </a:solidFill>
                <a:latin typeface="Arial" panose="020B0604020202020204" pitchFamily="34" charset="0"/>
                <a:cs typeface="Arial" panose="020B0604020202020204" pitchFamily="34" charset="0"/>
              </a:rPr>
              <a:t>Capture/Compare Input Select (CCIS)</a:t>
            </a:r>
            <a:r>
              <a:rPr lang="en-US" sz="1600" dirty="0">
                <a:solidFill>
                  <a:schemeClr val="accent2"/>
                </a:solidFill>
                <a:latin typeface="Arial" panose="020B0604020202020204" pitchFamily="34" charset="0"/>
                <a:cs typeface="Arial" panose="020B0604020202020204" pitchFamily="34" charset="0"/>
              </a:rPr>
              <a:t> bits within </a:t>
            </a:r>
            <a:r>
              <a:rPr lang="en-US" sz="1600" dirty="0" err="1">
                <a:solidFill>
                  <a:schemeClr val="accent2"/>
                </a:solidFill>
                <a:latin typeface="Arial" panose="020B0604020202020204" pitchFamily="34" charset="0"/>
                <a:cs typeface="Arial" panose="020B0604020202020204" pitchFamily="34" charset="0"/>
              </a:rPr>
              <a:t>TBxCCTLn</a:t>
            </a:r>
            <a:r>
              <a:rPr lang="en-US" sz="1600" dirty="0">
                <a:solidFill>
                  <a:schemeClr val="accent2"/>
                </a:solidFill>
                <a:latin typeface="Arial" panose="020B0604020202020204" pitchFamily="34" charset="0"/>
                <a:cs typeface="Arial" panose="020B0604020202020204" pitchFamily="34" charset="0"/>
              </a:rPr>
              <a:t>. </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capture event can also be triggered by software by manually creating an edge on CCI.</a:t>
            </a:r>
          </a:p>
        </p:txBody>
      </p:sp>
      <p:sp>
        <p:nvSpPr>
          <p:cNvPr id="14" name="Subtitle 2">
            <a:extLst>
              <a:ext uri="{FF2B5EF4-FFF2-40B4-BE49-F238E27FC236}">
                <a16:creationId xmlns:a16="http://schemas.microsoft.com/office/drawing/2014/main" id="{E20FC93B-3415-4A23-B5B9-D1E172405A1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9B8A39F4-05B5-421D-BC78-06190FC761D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6EDDEF48-19D0-4EB0-9579-26D911CA1BA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F833037C-563B-4733-9EF8-8B74114F5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0" name="Rectangle 19">
            <a:extLst>
              <a:ext uri="{FF2B5EF4-FFF2-40B4-BE49-F238E27FC236}">
                <a16:creationId xmlns:a16="http://schemas.microsoft.com/office/drawing/2014/main" id="{10127178-9BDE-417A-98F3-DF5D568A1C78}"/>
              </a:ext>
            </a:extLst>
          </p:cNvPr>
          <p:cNvSpPr/>
          <p:nvPr/>
        </p:nvSpPr>
        <p:spPr>
          <a:xfrm>
            <a:off x="4938885"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3030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12.5     Timer Captures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Captures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20" name="Picture 19">
            <a:extLst>
              <a:ext uri="{FF2B5EF4-FFF2-40B4-BE49-F238E27FC236}">
                <a16:creationId xmlns:a16="http://schemas.microsoft.com/office/drawing/2014/main" id="{D6A6BA05-8654-4BE9-98DD-3C3238EBCC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33500" y="819150"/>
            <a:ext cx="4191000" cy="3966482"/>
          </a:xfrm>
          <a:prstGeom prst="rect">
            <a:avLst/>
          </a:prstGeom>
        </p:spPr>
      </p:pic>
    </p:spTree>
    <p:extLst>
      <p:ext uri="{BB962C8B-B14F-4D97-AF65-F5344CB8AC3E}">
        <p14:creationId xmlns:p14="http://schemas.microsoft.com/office/powerpoint/2010/main" val="23476473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12.5     Timer Captures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Captures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5" name="Picture 4" descr="A screenshot of a cell phone&#10;&#10;Description automatically generated">
            <a:extLst>
              <a:ext uri="{FF2B5EF4-FFF2-40B4-BE49-F238E27FC236}">
                <a16:creationId xmlns:a16="http://schemas.microsoft.com/office/drawing/2014/main" id="{002BAE3C-358F-455B-A6BF-1BA1D627C6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585" y="892997"/>
            <a:ext cx="5116830" cy="3920490"/>
          </a:xfrm>
          <a:prstGeom prst="rect">
            <a:avLst/>
          </a:prstGeom>
        </p:spPr>
      </p:pic>
    </p:spTree>
    <p:extLst>
      <p:ext uri="{BB962C8B-B14F-4D97-AF65-F5344CB8AC3E}">
        <p14:creationId xmlns:p14="http://schemas.microsoft.com/office/powerpoint/2010/main" val="20843756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886200" y="4857750"/>
            <a:ext cx="2971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12.5     Timer Captures on the MSP430FR2355</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Timer Captures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12: Introduction to Timers</a:t>
            </a:r>
          </a:p>
        </p:txBody>
      </p:sp>
      <p:pic>
        <p:nvPicPr>
          <p:cNvPr id="6" name="Picture 5" descr="A screenshot of a cell phone&#10;&#10;Description automatically generated">
            <a:extLst>
              <a:ext uri="{FF2B5EF4-FFF2-40B4-BE49-F238E27FC236}">
                <a16:creationId xmlns:a16="http://schemas.microsoft.com/office/drawing/2014/main" id="{830B53E9-34A1-4BCB-B8D1-8125880355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0034"/>
          <a:stretch/>
        </p:blipFill>
        <p:spPr>
          <a:xfrm>
            <a:off x="152400" y="892997"/>
            <a:ext cx="3142744" cy="2745553"/>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89AE9BA4-525E-4FFE-8DB7-1008947B1F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966"/>
          <a:stretch/>
        </p:blipFill>
        <p:spPr>
          <a:xfrm>
            <a:off x="3418044" y="2800350"/>
            <a:ext cx="3360253" cy="1959797"/>
          </a:xfrm>
          <a:prstGeom prst="rect">
            <a:avLst/>
          </a:prstGeom>
        </p:spPr>
      </p:pic>
    </p:spTree>
    <p:extLst>
      <p:ext uri="{BB962C8B-B14F-4D97-AF65-F5344CB8AC3E}">
        <p14:creationId xmlns:p14="http://schemas.microsoft.com/office/powerpoint/2010/main" val="40685838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12: Introduction to Timers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12.5	Timer Captures on the MSP430FR2355</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8402BD9-34BB-49F7-9196-453FC71396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7200" y="2940460"/>
            <a:ext cx="1219200" cy="1612490"/>
          </a:xfrm>
          <a:prstGeom prst="rect">
            <a:avLst/>
          </a:prstGeom>
        </p:spPr>
      </p:pic>
      <p:pic>
        <p:nvPicPr>
          <p:cNvPr id="14" name="Picture 13" descr="A close up of a sign&#10;&#10;Description automatically generated">
            <a:extLst>
              <a:ext uri="{FF2B5EF4-FFF2-40B4-BE49-F238E27FC236}">
                <a16:creationId xmlns:a16="http://schemas.microsoft.com/office/drawing/2014/main" id="{32472495-C77B-4BB1-93BF-004461CDF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65895"/>
            <a:ext cx="1937664" cy="2710855"/>
          </a:xfrm>
          <a:prstGeom prst="rect">
            <a:avLst/>
          </a:prstGeom>
        </p:spPr>
      </p:pic>
      <p:pic>
        <p:nvPicPr>
          <p:cNvPr id="19" name="Picture 2" descr="Subscribe to Dr. LaMeres' YouTube Channel">
            <a:extLst>
              <a:ext uri="{FF2B5EF4-FFF2-40B4-BE49-F238E27FC236}">
                <a16:creationId xmlns:a16="http://schemas.microsoft.com/office/drawing/2014/main" id="{C77A4B37-06BD-49DC-A2B5-ED6ED6DA2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7969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73B969C-9BF6-43F2-871F-1C8AB247A313}"/>
              </a:ext>
            </a:extLst>
          </p:cNvPr>
          <p:cNvSpPr txBox="1"/>
          <p:nvPr/>
        </p:nvSpPr>
        <p:spPr>
          <a:xfrm>
            <a:off x="2906652" y="259955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591129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11109</TotalTime>
  <Words>3688</Words>
  <Application>Microsoft Office PowerPoint</Application>
  <PresentationFormat>Custom</PresentationFormat>
  <Paragraphs>507</Paragraphs>
  <Slides>94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94</vt:i4>
      </vt:variant>
    </vt:vector>
  </HeadingPairs>
  <TitlesOfParts>
    <vt:vector size="97" baseType="lpstr">
      <vt:lpstr>Arial</vt:lpstr>
      <vt:lpstr>Calibri</vt:lpstr>
      <vt:lpstr>Office Theme</vt:lpstr>
      <vt:lpstr>Embedded Systems Design</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Embedded Systems Design</vt:lpstr>
      <vt:lpstr>Embedded Systems Design</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Embedded Systems Design</vt:lpstr>
      <vt:lpstr>Embedded Systems Design</vt:lpstr>
      <vt:lpstr>Ch. 12: Introduction to Timers</vt:lpstr>
      <vt:lpstr>Ch. 12: Introduction to Timers</vt:lpstr>
      <vt:lpstr>Ch. 12: Introduction to Timers</vt:lpstr>
      <vt:lpstr>Ch. 12: Introduction to Timers</vt:lpstr>
      <vt:lpstr>Embedded Systems Design</vt:lpstr>
      <vt:lpstr>Embedded Systems Design</vt:lpstr>
      <vt:lpstr>Ch. 12: Introduction to Timers</vt:lpstr>
      <vt:lpstr>Ch. 12: Introduction to Timers</vt:lpstr>
      <vt:lpstr>Ch. 12: Introduction to Timers</vt:lpstr>
      <vt:lpstr>Ch. 12: Introduction to Timers</vt:lpstr>
      <vt:lpstr>Embedded Systems Design</vt:lpstr>
      <vt:lpstr>Embedded Systems Design</vt:lpstr>
      <vt:lpstr>Ch. 12: Introduction to Timers</vt:lpstr>
      <vt:lpstr>Ch. 12: Introduction to Timers</vt:lpstr>
      <vt:lpstr>Ch. 12: Introduction to Timers</vt:lpstr>
      <vt:lpstr>Ch. 12: Introduction to Timers</vt:lpstr>
      <vt:lpstr>Embedded Systems Design</vt:lpstr>
      <vt:lpstr>Embedded Systems Design</vt:lpstr>
      <vt:lpstr>Ch. 12: Introduction to Timers</vt:lpstr>
      <vt:lpstr>Ch. 12: Introduction to Timers</vt:lpstr>
      <vt:lpstr>Ch. 12: Introduction to Timers</vt:lpstr>
      <vt:lpstr>Ch. 12: Introduction to Timers</vt:lpstr>
      <vt:lpstr>Embedded Systems Design</vt:lpstr>
      <vt:lpstr>Embedded Systems Design</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Embedded Systems Design</vt:lpstr>
      <vt:lpstr>Embedded Systems Design</vt:lpstr>
      <vt:lpstr>Ch. 12: Introduction to Timers</vt:lpstr>
      <vt:lpstr>Ch. 12: Introduction to Timers</vt:lpstr>
      <vt:lpstr>Ch. 12: Introduction to Timers</vt:lpstr>
      <vt:lpstr>Ch. 12: Introduction to Timers</vt:lpstr>
      <vt:lpstr>Embedded Systems Design</vt:lpstr>
      <vt:lpstr>Embedded Systems Design</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Ch. 12: Introduction to Timers</vt:lpstr>
      <vt:lpstr>Embedded Systems Design</vt:lpstr>
      <vt:lpstr>Embedded Systems Design</vt:lpstr>
      <vt:lpstr>Ch. 12: Introduction to Timers</vt:lpstr>
      <vt:lpstr>Ch. 12: Introduction to Timers</vt:lpstr>
      <vt:lpstr>Ch. 12: Introduction to Timers</vt:lpstr>
      <vt:lpstr>Ch. 12: Introduction to Timers</vt:lpstr>
      <vt:lpstr>Ch. 12: Introduction to Timers</vt:lpstr>
      <vt:lpstr>Ch. 12: Introduction to Timers</vt:lpstr>
      <vt:lpstr>Embedded Systems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J. LaMeres</dc:creator>
  <cp:lastModifiedBy>LaMeres, Brock</cp:lastModifiedBy>
  <cp:revision>124</cp:revision>
  <dcterms:created xsi:type="dcterms:W3CDTF">2015-09-08T19:48:25Z</dcterms:created>
  <dcterms:modified xsi:type="dcterms:W3CDTF">2020-04-11T01:17:35Z</dcterms:modified>
</cp:coreProperties>
</file>