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5"/>
  </p:notesMasterIdLst>
  <p:sldIdLst>
    <p:sldId id="259" r:id="rId2"/>
    <p:sldId id="258" r:id="rId3"/>
    <p:sldId id="276" r:id="rId4"/>
    <p:sldId id="277" r:id="rId5"/>
    <p:sldId id="275" r:id="rId6"/>
    <p:sldId id="279" r:id="rId7"/>
    <p:sldId id="280" r:id="rId8"/>
    <p:sldId id="348" r:id="rId9"/>
    <p:sldId id="336" r:id="rId10"/>
    <p:sldId id="278" r:id="rId11"/>
    <p:sldId id="281" r:id="rId12"/>
    <p:sldId id="282" r:id="rId13"/>
    <p:sldId id="283" r:id="rId14"/>
    <p:sldId id="284" r:id="rId15"/>
    <p:sldId id="285" r:id="rId16"/>
    <p:sldId id="286" r:id="rId17"/>
    <p:sldId id="337" r:id="rId18"/>
    <p:sldId id="338" r:id="rId19"/>
    <p:sldId id="260" r:id="rId20"/>
    <p:sldId id="287" r:id="rId21"/>
    <p:sldId id="288" r:id="rId22"/>
    <p:sldId id="289" r:id="rId23"/>
    <p:sldId id="339" r:id="rId24"/>
    <p:sldId id="340" r:id="rId25"/>
    <p:sldId id="261" r:id="rId26"/>
    <p:sldId id="290" r:id="rId27"/>
    <p:sldId id="291" r:id="rId28"/>
    <p:sldId id="341" r:id="rId29"/>
    <p:sldId id="342" r:id="rId30"/>
    <p:sldId id="292" r:id="rId31"/>
    <p:sldId id="293" r:id="rId32"/>
    <p:sldId id="294" r:id="rId33"/>
    <p:sldId id="343" r:id="rId34"/>
    <p:sldId id="344" r:id="rId35"/>
    <p:sldId id="263" r:id="rId36"/>
    <p:sldId id="295" r:id="rId37"/>
    <p:sldId id="345" r:id="rId38"/>
    <p:sldId id="346" r:id="rId39"/>
    <p:sldId id="296" r:id="rId40"/>
    <p:sldId id="264" r:id="rId41"/>
    <p:sldId id="297" r:id="rId42"/>
    <p:sldId id="298" r:id="rId43"/>
    <p:sldId id="299" r:id="rId44"/>
    <p:sldId id="347" r:id="rId45"/>
    <p:sldId id="265" r:id="rId46"/>
    <p:sldId id="266" r:id="rId47"/>
    <p:sldId id="300" r:id="rId48"/>
    <p:sldId id="301" r:id="rId49"/>
    <p:sldId id="302" r:id="rId50"/>
    <p:sldId id="303" r:id="rId51"/>
    <p:sldId id="349" r:id="rId52"/>
    <p:sldId id="350" r:id="rId53"/>
    <p:sldId id="304" r:id="rId54"/>
    <p:sldId id="306" r:id="rId55"/>
    <p:sldId id="305" r:id="rId56"/>
    <p:sldId id="307" r:id="rId57"/>
    <p:sldId id="351" r:id="rId58"/>
    <p:sldId id="267" r:id="rId59"/>
    <p:sldId id="268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52" r:id="rId68"/>
    <p:sldId id="269" r:id="rId69"/>
    <p:sldId id="270" r:id="rId70"/>
    <p:sldId id="315" r:id="rId71"/>
    <p:sldId id="365" r:id="rId72"/>
    <p:sldId id="316" r:id="rId73"/>
    <p:sldId id="317" r:id="rId74"/>
    <p:sldId id="353" r:id="rId75"/>
    <p:sldId id="354" r:id="rId76"/>
    <p:sldId id="318" r:id="rId77"/>
    <p:sldId id="366" r:id="rId78"/>
    <p:sldId id="319" r:id="rId79"/>
    <p:sldId id="320" r:id="rId80"/>
    <p:sldId id="355" r:id="rId81"/>
    <p:sldId id="356" r:id="rId82"/>
    <p:sldId id="321" r:id="rId83"/>
    <p:sldId id="367" r:id="rId84"/>
    <p:sldId id="322" r:id="rId85"/>
    <p:sldId id="323" r:id="rId86"/>
    <p:sldId id="357" r:id="rId87"/>
    <p:sldId id="358" r:id="rId88"/>
    <p:sldId id="324" r:id="rId89"/>
    <p:sldId id="368" r:id="rId90"/>
    <p:sldId id="325" r:id="rId91"/>
    <p:sldId id="326" r:id="rId92"/>
    <p:sldId id="359" r:id="rId93"/>
    <p:sldId id="360" r:id="rId94"/>
    <p:sldId id="361" r:id="rId95"/>
    <p:sldId id="327" r:id="rId96"/>
    <p:sldId id="369" r:id="rId97"/>
    <p:sldId id="328" r:id="rId98"/>
    <p:sldId id="329" r:id="rId99"/>
    <p:sldId id="362" r:id="rId100"/>
    <p:sldId id="363" r:id="rId101"/>
    <p:sldId id="330" r:id="rId102"/>
    <p:sldId id="331" r:id="rId103"/>
    <p:sldId id="370" r:id="rId104"/>
    <p:sldId id="332" r:id="rId105"/>
    <p:sldId id="333" r:id="rId106"/>
    <p:sldId id="334" r:id="rId107"/>
    <p:sldId id="364" r:id="rId108"/>
    <p:sldId id="371" r:id="rId109"/>
    <p:sldId id="372" r:id="rId110"/>
    <p:sldId id="376" r:id="rId111"/>
    <p:sldId id="373" r:id="rId112"/>
    <p:sldId id="378" r:id="rId113"/>
    <p:sldId id="377" r:id="rId114"/>
  </p:sldIdLst>
  <p:sldSz cx="6858000" cy="51435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78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>
      <p:cViewPr varScale="1">
        <p:scale>
          <a:sx n="75" d="100"/>
          <a:sy n="75" d="100"/>
        </p:scale>
        <p:origin x="772" y="3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84C47-BFA9-446E-84EB-3B0076746E5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E4B54-FD9F-4768-A8F3-1AEA11E01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D004B-BB0D-44AE-9922-D3E053668E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D004B-BB0D-44AE-9922-D3E053668E39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6836-E348-478D-91AF-472287C3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c/DigitalLogicProgramming_LaMere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c/DigitalLogicProgramming_LaMere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c/DigitalLogicProgramming_LaMere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c/DigitalLogicProgramming_LaMere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odem.wp.horizon.ac.uk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neodem.wp.horizon.ac.uk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c/DigitalLogicProgramming_LaMeres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	C Basics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13.1.1 While() Loops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AD1B1D-04C6-492D-91D4-D6FD305E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D71B217B-D886-42C7-86DF-AE9F643AB341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Executes as long as the Boolean condition provided within its parenthesis is true.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loop: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jmp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 → while(1)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C85B7B-4317-4B06-9E28-21B5AE2F5077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3411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52400" y="1200150"/>
            <a:ext cx="67056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Generating PWMs with Timer Compares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289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Flashing LED1 with a 5% Duty Cycle PWM Using Multiple Compares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CF86E-82AF-4616-A28D-E7CF7A195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191342"/>
            <a:ext cx="4838700" cy="359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2580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Flashing LED1 with a 5% Duty Cycle PWM Using Multiple Compares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CF86E-82AF-4616-A28D-E7CF7A19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240" y="1428750"/>
            <a:ext cx="6221960" cy="30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6579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Flashing LED1 with a 5% Duty Cycle PWM Using Multiple Compares in C</a:t>
            </a:r>
            <a:endParaRPr lang="en-US" sz="20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991F80-D1BA-47FF-A1D2-4611D0CE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3"/>
          <a:stretch/>
        </p:blipFill>
        <p:spPr>
          <a:xfrm>
            <a:off x="1765189" y="1217040"/>
            <a:ext cx="4851622" cy="3183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575D9C-2F8B-40A2-BD5B-563193E0A2E1}"/>
              </a:ext>
            </a:extLst>
          </p:cNvPr>
          <p:cNvSpPr/>
          <p:nvPr/>
        </p:nvSpPr>
        <p:spPr>
          <a:xfrm>
            <a:off x="1752600" y="2220012"/>
            <a:ext cx="4864211" cy="1993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0DA71-2C21-4400-9DE0-812D884BC5F5}"/>
              </a:ext>
            </a:extLst>
          </p:cNvPr>
          <p:cNvSpPr/>
          <p:nvPr/>
        </p:nvSpPr>
        <p:spPr>
          <a:xfrm>
            <a:off x="1752599" y="2432139"/>
            <a:ext cx="4864211" cy="292011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231518-0F8F-4F02-8BBF-178EE7EA8DA4}"/>
              </a:ext>
            </a:extLst>
          </p:cNvPr>
          <p:cNvCxnSpPr/>
          <p:nvPr/>
        </p:nvCxnSpPr>
        <p:spPr>
          <a:xfrm>
            <a:off x="1219200" y="2571750"/>
            <a:ext cx="457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3DC947-3238-4491-9D31-011108BC68D5}"/>
              </a:ext>
            </a:extLst>
          </p:cNvPr>
          <p:cNvCxnSpPr/>
          <p:nvPr/>
        </p:nvCxnSpPr>
        <p:spPr>
          <a:xfrm>
            <a:off x="1219200" y="234315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C02E509-86CB-4CFC-AA36-D8BC04EB7089}"/>
              </a:ext>
            </a:extLst>
          </p:cNvPr>
          <p:cNvSpPr txBox="1"/>
          <p:nvPr/>
        </p:nvSpPr>
        <p:spPr>
          <a:xfrm>
            <a:off x="412991" y="214022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Period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E8B20-EBBA-4241-8D65-BE9D58EEC6A6}"/>
              </a:ext>
            </a:extLst>
          </p:cNvPr>
          <p:cNvSpPr txBox="1"/>
          <p:nvPr/>
        </p:nvSpPr>
        <p:spPr>
          <a:xfrm>
            <a:off x="76200" y="237608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Duty Cycle</a:t>
            </a:r>
          </a:p>
        </p:txBody>
      </p:sp>
    </p:spTree>
    <p:extLst>
      <p:ext uri="{BB962C8B-B14F-4D97-AF65-F5344CB8AC3E}">
        <p14:creationId xmlns:p14="http://schemas.microsoft.com/office/powerpoint/2010/main" val="37607130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Flashing LED1 with a 5% Duty Cycle PWM Using Multiple Compares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0C06A88-5F2C-400F-B1C0-0D81BB222762}"/>
              </a:ext>
            </a:extLst>
          </p:cNvPr>
          <p:cNvSpPr txBox="1">
            <a:spLocks/>
          </p:cNvSpPr>
          <p:nvPr/>
        </p:nvSpPr>
        <p:spPr>
          <a:xfrm>
            <a:off x="190500" y="1213949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C_Timers_Compare_CCR1_n_CCR0_PWM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A45397-41CB-41A8-BBA6-E64CB93D5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184040-0463-4BF5-80DD-91CC985F6A50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752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Flashing LED1 with a 5% Duty Cycle PWM Using Multiple Compares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CF86E-82AF-4616-A28D-E7CF7A19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196774"/>
            <a:ext cx="4648200" cy="35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328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Flashing LED1 with a 5% Duty Cycle PWM Using Multiple Compares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CF86E-82AF-4616-A28D-E7CF7A19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454" y="1200150"/>
            <a:ext cx="5947146" cy="2305411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AA2D83E-F702-4BEE-99F1-7E3682F6D81E}"/>
              </a:ext>
            </a:extLst>
          </p:cNvPr>
          <p:cNvSpPr txBox="1">
            <a:spLocks/>
          </p:cNvSpPr>
          <p:nvPr/>
        </p:nvSpPr>
        <p:spPr>
          <a:xfrm>
            <a:off x="190500" y="3505561"/>
            <a:ext cx="6667500" cy="624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run it. You will see LED1 flash briefly every 1 second.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1E509-CEB2-49BD-9B20-E506B97FD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01536"/>
            <a:ext cx="6477674" cy="5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981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52400" y="1200150"/>
            <a:ext cx="6705600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Generating PWMs with Timer Compares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  <p:pic>
        <p:nvPicPr>
          <p:cNvPr id="17" name="Picture 2" descr="Subscribe to Dr. LaMeres' YouTube Channel">
            <a:extLst>
              <a:ext uri="{FF2B5EF4-FFF2-40B4-BE49-F238E27FC236}">
                <a16:creationId xmlns:a16="http://schemas.microsoft.com/office/drawing/2014/main" id="{0ADCA25D-F958-4302-AB65-E6839E7A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B801DD-DD32-4D74-86AC-66F6A28753F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0189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553202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Timer Captures on the MSP430FR2355</a:t>
            </a:r>
            <a:endParaRPr lang="en-US" sz="18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402BD9-34BB-49F7-9196-453FC71396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33333" y="2952750"/>
            <a:ext cx="1219200" cy="161249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2472495-C77B-4BB1-93BF-004461CDF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5895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7763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857750"/>
            <a:ext cx="2971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    Timer Captures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Timer Captures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F69CA9F-A8B9-4D11-B279-E8EE55818194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B4ABE6-61B7-4F32-BE3C-AB1B0C5C3A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33102" r="2346" b="18307"/>
          <a:stretch/>
        </p:blipFill>
        <p:spPr>
          <a:xfrm>
            <a:off x="457200" y="1200150"/>
            <a:ext cx="604723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3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Storage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AD1B1D-04C6-492D-91D4-D6FD305E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D71B217B-D886-42C7-86DF-AE9F643AB341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compiler will automatically decide the most efficient place to store a variable.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the option of storing in a register, data memory, or the stack.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storage location can be determined by looking at the variable’s address location in the Variable Viewer.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need to explicitly define the location of the storage allocation.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58A365-C813-42F5-A8E3-356A0D9A8427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8867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857750"/>
            <a:ext cx="2971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    Timer Captures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Timer Captures on the MSP430FR2355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A6BA05-8654-4BE9-98DD-3C3238EBC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500" y="819150"/>
            <a:ext cx="4191000" cy="39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73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857750"/>
            <a:ext cx="29718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12.5     Timer Captures on the MSP430FR2355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6716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Timer Captures on the MSP430FR2355 (SW trig)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2BAE3C-358F-455B-A6BF-1BA1D627C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" y="892997"/>
            <a:ext cx="5116830" cy="392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7569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 Timer Captures on the MSP430FR2355 (SW trig)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991F80-D1BA-47FF-A1D2-4611D0CE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3"/>
          <a:stretch/>
        </p:blipFill>
        <p:spPr>
          <a:xfrm>
            <a:off x="926989" y="1217040"/>
            <a:ext cx="4851622" cy="3183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575D9C-2F8B-40A2-BD5B-563193E0A2E1}"/>
              </a:ext>
            </a:extLst>
          </p:cNvPr>
          <p:cNvSpPr/>
          <p:nvPr/>
        </p:nvSpPr>
        <p:spPr>
          <a:xfrm>
            <a:off x="914400" y="2220012"/>
            <a:ext cx="4864211" cy="199338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626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553202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Timer Captures on the MSP430FR2355</a:t>
            </a:r>
            <a:endParaRPr lang="en-US" sz="18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402BD9-34BB-49F7-9196-453FC71396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233333" y="2952750"/>
            <a:ext cx="1219200" cy="161249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32472495-C77B-4BB1-93BF-004461CDF5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5895"/>
            <a:ext cx="1937664" cy="2710855"/>
          </a:xfrm>
          <a:prstGeom prst="rect">
            <a:avLst/>
          </a:prstGeom>
        </p:spPr>
      </p:pic>
      <p:pic>
        <p:nvPicPr>
          <p:cNvPr id="16" name="Picture 2" descr="Subscribe to Dr. LaMeres' YouTube Channel">
            <a:extLst>
              <a:ext uri="{FF2B5EF4-FFF2-40B4-BE49-F238E27FC236}">
                <a16:creationId xmlns:a16="http://schemas.microsoft.com/office/drawing/2014/main" id="{DE45D0DB-851E-43BA-8B54-73AF69177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918E55-2F42-4FC2-A642-6141ED49867F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2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OPTIMIZATION!!!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AD1B1D-04C6-492D-91D4-D6FD305E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D71B217B-D886-42C7-86DF-AE9F643AB341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 will attempt to optimize the program by default – aka the compiler recognizes code that doesn’t access the outside of the MCU and can omit it.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wanting to observe the program operation step-by-step, optimization must be turned off.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0F0870-4D29-4671-9DA4-297AAB4C0DF7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2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OPTIMIZATION!!!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71B217B-D886-42C7-86DF-AE9F643AB341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turn OFF optimization: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pull-down menu to select: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→ Properties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that appears, click on “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then set the “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level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to “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991957-04FF-4FB1-9C45-DCD02619C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97812"/>
            <a:ext cx="5783580" cy="239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While() Loops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C_While_Loops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2C21E9-D1A9-4A8E-8147-DBB202408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" y="2373357"/>
            <a:ext cx="5859780" cy="24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9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While() Loops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3:TURN OFF OPTIMIZATION!!!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Save and debug your program. Set a breakpoint before the   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 count = 0;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line. Run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Click on the “Variables” tab next to the Register Viewer tab. This will allow you to see the values of any variables you declared.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0146CC-1E00-4E3C-B1D4-B5D7A250D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05150"/>
            <a:ext cx="3942463" cy="14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6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While() Loops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Now step your program and observe the behavior of the while(1) loop and the value of count incrementing each time through the loop.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FC042-7E6F-41F9-9E6D-5388071F3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63894"/>
            <a:ext cx="5410200" cy="6554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7458EA-E3E2-46EE-BBDA-7A592944B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2954609-0077-4BF0-B808-9546BB2E5960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13.1.1  While() Loop in C, Using Variables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5682EA63-B02C-411B-85D6-B5B8AE72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903156-64CB-43BC-A6BF-C6E38DC2F2A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507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13.1.2  For() Loop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4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13.1.2 For() Loops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69A1E6A-7969-4AB0-AA79-76B57B90960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us to easily manage the number of times the loop will execute by using a loop variable.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Programmer specifies starting value, end value, and how to increment/decrement each time through the loop.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loop variable can be used to perform operations on other variables or as an index for addresses.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74EA7C-AC41-4FC4-89B7-F0D512E15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A9F5E90-F997-4828-AF52-8E93DA012132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6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Examining the C Template Provided by CCS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3357310-DB82-4E2F-A758-E24B89DFBDDE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8CB3923-AC8E-44C4-82F2-5C8FA29D66EC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97146D2-4E78-439C-8EDB-F66AD28412C8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AC0E957-BB05-482A-92D5-D9160A6E458E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9BEDAE3-0141-44FE-8646-C793BB7B7DEE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AD1B1D-04C6-492D-91D4-D6FD305E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51B70C-9701-4951-82C4-0FFA1425A42A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project: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a) Use the pull-down menu: File – New Project.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b) In the Project Wizard screen, select: CCS Project.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c) In the New CCS Project screen, select “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Project 	(with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give it the name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C_constructs_skeleton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	Use the default settings for everything else. Click “Finish.”</a:t>
            </a:r>
          </a:p>
        </p:txBody>
      </p:sp>
    </p:spTree>
    <p:extLst>
      <p:ext uri="{BB962C8B-B14F-4D97-AF65-F5344CB8AC3E}">
        <p14:creationId xmlns:p14="http://schemas.microsoft.com/office/powerpoint/2010/main" val="89176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For() Loops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C_For_Loops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C21E9-D1A9-4A8E-8147-DBB202408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788" y="2373357"/>
            <a:ext cx="4987843" cy="24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8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For() Loops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3:TURN OFF OPTIMIZATION!!!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Save and debug your program. Set a breakpoint before the   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0;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line. Run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Click on the “Variables” tab and observe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count.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146CC-1E00-4E3C-B1D4-B5D7A250D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414" y="2800350"/>
            <a:ext cx="4311986" cy="177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For() Loops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Now step your program and observe the behavior of the for() loop and the value of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count each time through the loop.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FC042-7E6F-41F9-9E6D-5388071F3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471" y="1733550"/>
            <a:ext cx="6396729" cy="6204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7458EA-E3E2-46EE-BBDA-7A592944B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AED9127-3707-43A3-A2C7-4837D61093A7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87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13.1.2  For() Loop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53" y="2367516"/>
            <a:ext cx="2822693" cy="40846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5682EA63-B02C-411B-85D6-B5B8AE72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903156-64CB-43BC-A6BF-C6E38DC2F2A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801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13.1.3  If/Else Statements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53" y="2367516"/>
            <a:ext cx="2822693" cy="40846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9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If/Else Statements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DBFF76C-551A-47F0-B73E-9DEE25A774A6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C_If_Else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726E15-E054-4FCD-9F63-67F7895C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F99D3D-B6A6-4269-9199-85082CE8C48E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02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If/Else Statements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D56987-102E-47DB-BBDB-9ADEC8BF3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939119"/>
            <a:ext cx="5791200" cy="38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77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If/Else Statements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3:TURN OFF OPTIMIZATION!!!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Save and debug your program. Set a breakpoint before the   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for() loop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Run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Step your program and observe “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and “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it_is_TWO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 the Variable Viewer.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146CC-1E00-4E3C-B1D4-B5D7A250D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01" y="3333750"/>
            <a:ext cx="6238385" cy="9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38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13.1.3  If/Else Statements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53" y="2367516"/>
            <a:ext cx="2822693" cy="40846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5682EA63-B02C-411B-85D6-B5B8AE72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903156-64CB-43BC-A6BF-C6E38DC2F2A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6381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13.1.4  Switch/Case Statements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53" y="2367516"/>
            <a:ext cx="2822693" cy="40846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Examining the C Template Provided by CCS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see a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created with the following template code:</a:t>
            </a:r>
          </a:p>
        </p:txBody>
      </p:sp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80D733-FA8A-400A-8A63-1A4A48C2D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1315116"/>
            <a:ext cx="6554471" cy="33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15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Switch/Case Statements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ADBFF76C-551A-47F0-B73E-9DEE25A774A6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C_Switch_Case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726E15-E054-4FCD-9F63-67F7895C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7AB9347-6A9C-4330-9002-8643DCFBA10F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50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Switch/Case Statements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D56987-102E-47DB-BBDB-9ADEC8BF3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939119"/>
            <a:ext cx="4781735" cy="38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7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Switch/Case Statements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3:TURN OFF OPTIMIZATION!!!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Save and debug your program. Set a breakpoint before the   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for() loop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Run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Step your program and observe “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it_is_ONE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and “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it_is_TWO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in the Variable Viewer.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0146CC-1E00-4E3C-B1D4-B5D7A250D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474" y="3257550"/>
            <a:ext cx="6106526" cy="10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36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13.1.4  Switch/Case Statements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53" y="2367516"/>
            <a:ext cx="2822693" cy="40846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5682EA63-B02C-411B-85D6-B5B8AE72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903156-64CB-43BC-A6BF-C6E38DC2F2A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2597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13.1.5  Arithmetic Operations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59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Arithmetic operators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A04770E-0786-4183-9DF5-A6A5785EFF67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3848100" cy="2819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C_Arithmetic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96E1CC3-9DA3-4532-B99A-60707537E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92996"/>
            <a:ext cx="2889559" cy="39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355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Arithmetic operators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D3B31BC-5181-4442-A08A-0B050C19A776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3924300" cy="2438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3:TURN OFF OPTIMIZATION!!!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Save and debug your program. Set a breakpoint before the   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while() loop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Run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Step your program and observe the variables in the Variable Viewer.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C2D733-7AA0-41BA-A9F9-67DA9BB72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92997"/>
            <a:ext cx="2628900" cy="3421818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4C3B9BE8-9F22-4F8C-B786-2A1946F1E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1420"/>
            <a:ext cx="3276600" cy="63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77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13.1.5  Arithmetic Operations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53" y="2367516"/>
            <a:ext cx="2822693" cy="40846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5682EA63-B02C-411B-85D6-B5B8AE72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903156-64CB-43BC-A6BF-C6E38DC2F2A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433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13.1.6  Bitwise Logic Operations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43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13.1.6 Bitwise Logic operators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BBEFAA-DC90-46BB-9621-84AE421C8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36376"/>
            <a:ext cx="6629400" cy="383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41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Examining the C Template Provided by CCS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AD1B1D-04C6-492D-91D4-D6FD305E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1EC02968-4BE1-40A8-9B2C-D426B2F7815B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Behind the scenes configurations: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vector - starting address of program memory.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pointer - ending address +1 of data memory.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to specify whether statements will go into program memory or data memory.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9D53D6-8EBD-44CB-861D-A77A1445976E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52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13.1.6 Bitwise Logic operators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C1CA577-736F-43EB-9D02-9163B610DF22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D3C58CF-5CEF-4DB7-969D-35083C973D55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2C768A01-8B88-4E07-A2EB-B45C7CAD6A24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types of instructions allow us to set, clear, or toggle bits within a variable or register.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operations are critical to setting up the sub-systems on an MCU.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bit set.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bit clear.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A67AF0C6-AF97-4DF2-9E1D-DA2FADB515B8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8EAC20F-7F16-4338-A95B-389E646EA12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12B1789A-076B-4BF1-B51E-7CE38A55A77C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F741BC1-855C-47E8-8C9A-112F27E40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20A437F-E4B0-4523-BD56-775B8C1939F1}"/>
              </a:ext>
            </a:extLst>
          </p:cNvPr>
          <p:cNvSpPr/>
          <p:nvPr/>
        </p:nvSpPr>
        <p:spPr>
          <a:xfrm>
            <a:off x="4081941" y="3776957"/>
            <a:ext cx="27895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9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24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Bitwise Logic operations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4C9CA08-24D7-4A0A-B5F4-315B78AFC42A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C_Bitwise_Logic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E916998-E556-473D-A768-A4FA0F560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76CBF5-FAF5-4879-A278-8FFCD23307FF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6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Bitwise Logic operations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4E57F03-4A2E-4891-9138-B26B2A704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92997"/>
            <a:ext cx="5428337" cy="396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91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Bitwise Logic operations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7193494-2953-4537-9DE9-EA83520EBBA7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3:TURN OFF OPTIMIZATION!!!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Save and debug your program. Set a breakpoint before the   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while() loop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Run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Step your program and observe the variables in the Variable Viewer.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E0DC18-8AB6-44C7-8B75-201CFDB35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2863959"/>
            <a:ext cx="6160770" cy="187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123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13.1.6  Bitwise Logic Operations in 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  <p:pic>
        <p:nvPicPr>
          <p:cNvPr id="13" name="Picture 2" descr="Subscribe to Dr. LaMeres' YouTube Channel">
            <a:extLst>
              <a:ext uri="{FF2B5EF4-FFF2-40B4-BE49-F238E27FC236}">
                <a16:creationId xmlns:a16="http://schemas.microsoft.com/office/drawing/2014/main" id="{5682EA63-B02C-411B-85D6-B5B8AE72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1903156-64CB-43BC-A6BF-C6E38DC2F2A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83206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	Digital I/O in C - Outputs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061DE-AE6F-4173-8683-43D2302059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5EB6F3E-6873-4282-80F9-D1776DE22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680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    Digital I/O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Digital I/O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6E011A-9287-44A0-A157-DF1CD2130CE0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steps that had to be done in assembly to configure the I/O system still need to be done in C.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port as an output: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 direction as an output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PxDIR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1).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 the I/O low power mode (clear LOCKLPM5 bit in PM5CTL0)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logic levels to the port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PxOUT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2A3986-449E-4A03-A51C-3703104A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FA924AF-4275-4010-91AE-81A2A8ABAB0F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21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    Digital I/O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Using a Digital Output to Drive LED1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7A1F401-1326-4499-96F7-C22FAABCDAC7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C_Dig_IO_Outputs_n_LEDs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F3AA9B-1D2C-493D-A4E8-5A1C8C9B4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5778"/>
            <a:ext cx="5763397" cy="24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26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    Digital I/O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Using a Digital Output to Drive LED1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3465AF-B064-473E-973E-6E948FA9EE81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Save and debug your program. Set a breakpoint before the    statement to set P1DIR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(P1DIR |= BIT0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Run to the breakpoint.</a:t>
            </a: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Run your program to the breakpoint. Step your program to observe its operation.</a:t>
            </a:r>
          </a:p>
        </p:txBody>
      </p:sp>
      <p:pic>
        <p:nvPicPr>
          <p:cNvPr id="6" name="Picture 5" descr="A picture containing circuit&#10;&#10;Description automatically generated">
            <a:extLst>
              <a:ext uri="{FF2B5EF4-FFF2-40B4-BE49-F238E27FC236}">
                <a16:creationId xmlns:a16="http://schemas.microsoft.com/office/drawing/2014/main" id="{369497CA-78B2-4824-840F-24CA7B81E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4" y="2571750"/>
            <a:ext cx="6470006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9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    Digital I/O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Using a Digital Output to Drive LED1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7A1F401-1326-4499-96F7-C22FAABCDAC7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C_Dig_IO_Blinky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3AA9B-1D2C-493D-A4E8-5A1C8C9B43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0729" y="2343150"/>
            <a:ext cx="436784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5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	C Basics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AD1B1D-04C6-492D-91D4-D6FD305E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D71B217B-D886-42C7-86DF-AE9F643AB341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file: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main.asm →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file: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msp430.h → #include&lt;msp430.h&gt;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 main (void)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indication of main program in C; followed by curly brackets.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0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last statement in a C program.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4F7491-07D6-468C-9CAD-B26B9E13C86B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20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    Digital I/O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Using a Digital Output to Drive LED1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3465AF-B064-473E-973E-6E948FA9EE81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Save, debug, and run your program. You should see LED1 blink on and off continually.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9497CA-78B2-4824-840F-24CA7B81E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94" y="2266950"/>
            <a:ext cx="6470006" cy="14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87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	Digital I/O in C - Outputs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061DE-AE6F-4173-8683-43D2302059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5EB6F3E-6873-4282-80F9-D1776DE22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734524F8-5FBB-4A92-BD17-427C4F5B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5D340C-FD6F-490C-B529-E0D8406D93A4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205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	Digital I/O in C – Inputs and Polling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061DE-AE6F-4173-8683-43D2302059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5EB6F3E-6873-4282-80F9-D1776DE22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93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    Digital I/O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Digital I/O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6E011A-9287-44A0-A157-DF1CD2130CE0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port as an input: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port direction to an input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PxDIR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0).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a pull-up/down resistor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PxREN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1).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the polarity of the resistor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PxOUT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Reads the input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PxIN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2A3986-449E-4A03-A51C-3703104A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83DCC95-D867-46B4-9CC5-31FE9589533C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60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    Digital I/O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Polling the Input S1 with Delay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FE3A4C5-35F5-4060-8730-B69196DA0005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4457700" cy="375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C_Dig_IO_Inputs_n_Polling_S1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0CE7B85-6FE1-455A-B258-68C40DE95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92997"/>
            <a:ext cx="2044014" cy="37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19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    Digital I/O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Digital I/O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17DAB1F-D9B5-4019-AA0A-8256936AF293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997DA89-575C-4162-BACB-945CD5B98490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86E011A-9287-44A0-A157-DF1CD2130CE0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case of S1, we only care about bit 1.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clear out all other bits in the variable using a bitwise AND with 0b00000010.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this is done, SW1 can be used to check if the button was pressed.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011D6E8-C2C1-46A8-9E55-43C5997AFEF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A5AB975-CC0C-4EE8-8B7E-8EEE92878C7F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E59EFD-D926-475C-8CBD-88989C9A9E58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2A3986-449E-4A03-A51C-3703104A1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FA924AF-4275-4010-91AE-81A2A8ABAB0F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7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     Digital I/O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6"/>
            <a:ext cx="343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Polling the Input S1 with Delay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D55314-8001-4CC4-8DC5-3A164617D7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10600"/>
            <a:ext cx="3438524" cy="434715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EF3649FB-406A-4DE0-9BA1-173733FB1B6C}"/>
              </a:ext>
            </a:extLst>
          </p:cNvPr>
          <p:cNvSpPr txBox="1">
            <a:spLocks/>
          </p:cNvSpPr>
          <p:nvPr/>
        </p:nvSpPr>
        <p:spPr>
          <a:xfrm>
            <a:off x="190500" y="1200771"/>
            <a:ext cx="3086100" cy="1142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Save, debug, and run your program. You should see LED1 turn on when you press S1.</a:t>
            </a:r>
          </a:p>
        </p:txBody>
      </p:sp>
      <p:pic>
        <p:nvPicPr>
          <p:cNvPr id="10" name="Picture 9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4CE012B-0864-44D7-A270-85ACE7DE6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0" y="2008857"/>
            <a:ext cx="2782330" cy="284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52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13.2	Digital I/O in C – Inputs and Polling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0061DE-AE6F-4173-8683-43D2302059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5EB6F3E-6873-4282-80F9-D1776DE220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734524F8-5FBB-4A92-BD17-427C4F5B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5D340C-FD6F-490C-B529-E0D8406D93A4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933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	Interrupts in 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336DDB-405B-4119-9835-10EDDCF58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13E5389-B51B-46F4-88E7-6DB81363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2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Interrupts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231C8A2-EB02-478B-9B14-39D653B0BEDD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C0B79E-283D-4325-AA3D-6EFD69D02484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use a maskable port interrupt: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 the peripheral for the desired functionality.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the peripheral’s interrupt flag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PxIFG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 the local interrupt enable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PxIE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for the peripheral.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Assert the global interrupt enable (GIE) in the status register.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7C321FC-5BCD-4B1B-9729-6C1B1F88797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EBC623C-A083-4A73-BAB1-8EADB7D6FAFA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68F82F9-4E31-49E7-A98D-2D51F6779B02}"/>
              </a:ext>
            </a:extLst>
          </p:cNvPr>
          <p:cNvSpPr txBox="1">
            <a:spLocks/>
          </p:cNvSpPr>
          <p:nvPr/>
        </p:nvSpPr>
        <p:spPr>
          <a:xfrm>
            <a:off x="972820" y="3931246"/>
            <a:ext cx="3200400" cy="360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</a:p>
          <a:p>
            <a:pPr algn="r"/>
            <a:r>
              <a:rPr lang="en-US" sz="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 Connection of Canada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41B0B3-48E1-4478-8BBF-3C2986C2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82579E6-1120-48A6-869C-F7EB4C60E243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	C Basics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AD1B1D-04C6-492D-91D4-D6FD305E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D71B217B-D886-42C7-86DF-AE9F643AB341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comment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begins with /* and ends with */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between will be commented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span multiple lines.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comment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begins with //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after the starting syntax to the end of the line will be treated as a comment.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491AAC-11A6-4359-ACED-347DF8B477D6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68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Interrupts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to use a maskable port interrupt (cont.):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ISR with an address label to mark starting location and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instruction to denote its end. Remember that the ISR must clear the peripherals local interrupt flag (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PxIFG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so that when the ISR completes, the peripheral doesn’t inadvertently trigger another IRQ.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Initialize the vector address for the peripheral using the ISR address label and directives.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41B0B3-48E1-4478-8BBF-3C2986C2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364EE3-1FF2-46F8-9BAE-6EEC80F98A0A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397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Interrupts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enable_interrupt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sets the GIE bit in the status register.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#pragma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specifies the initializing interrupt vector.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#pragma vector = &lt;VECTOR_LABEL&gt;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__interrupt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denotes that the routine is an ISR and not a subroutine.</a:t>
            </a: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441B0B3-48E1-4478-8BBF-3C2986C2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E1B9C10-BCB5-4E90-B794-3190D6C63467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25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Interrupts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991F80-D1BA-47FF-A1D2-4611D0CE2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" y="865480"/>
            <a:ext cx="4851622" cy="39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Interrupts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91F80-D1BA-47FF-A1D2-4611D0CE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/>
          <a:stretch/>
        </p:blipFill>
        <p:spPr>
          <a:xfrm>
            <a:off x="990600" y="1123950"/>
            <a:ext cx="4851622" cy="345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874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Using a Port Interrupt on S1 to Toggle LED1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C56D4E-03D6-4A67-81CF-A2983987D986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4457700" cy="375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C_IRQs_Port4_S1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AA7A5B-B393-4F17-9305-BFE67CA53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0013" y="892997"/>
            <a:ext cx="1700387" cy="37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347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94DD5B-19B7-46D4-A017-B9F3C23FA3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477"/>
            <a:ext cx="4718685" cy="4349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FE95D-D473-49EE-A5A2-20EF8C1B6CD5}"/>
              </a:ext>
            </a:extLst>
          </p:cNvPr>
          <p:cNvSpPr txBox="1"/>
          <p:nvPr/>
        </p:nvSpPr>
        <p:spPr>
          <a:xfrm>
            <a:off x="3200400" y="49288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Using a Port Interrupt on S1 to Toggle LED1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27D08C0-A0C7-4708-8967-5C2B15E42836}"/>
              </a:ext>
            </a:extLst>
          </p:cNvPr>
          <p:cNvSpPr txBox="1">
            <a:spLocks/>
          </p:cNvSpPr>
          <p:nvPr/>
        </p:nvSpPr>
        <p:spPr>
          <a:xfrm>
            <a:off x="3220995" y="1200150"/>
            <a:ext cx="3637005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284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Using a Port Interrupt on S1 to Toggle LED1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C56D4E-03D6-4A67-81CF-A2983987D986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4457700" cy="375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Save, debug, and run your program.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148F25-4346-4AD8-A5E9-C2B0AC841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50F9AE-8CA5-4B18-BE3D-4E19D8992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09750"/>
            <a:ext cx="6701385" cy="5962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A3B95FA-3776-4838-AAD5-BDE0D3E639A8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10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	Interrupts in 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336DDB-405B-4119-9835-10EDDCF581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13E5389-B51B-46F4-88E7-6DB813632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  <p:pic>
        <p:nvPicPr>
          <p:cNvPr id="19" name="Picture 2" descr="Subscribe to Dr. LaMeres' YouTube Channel">
            <a:extLst>
              <a:ext uri="{FF2B5EF4-FFF2-40B4-BE49-F238E27FC236}">
                <a16:creationId xmlns:a16="http://schemas.microsoft.com/office/drawing/2014/main" id="{5C79E9A7-FC68-46B1-9DB0-6F991D93B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EB78D1-C6DB-47E8-B5F9-54EF9910E1F8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4320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Overflows using ACLK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9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Timers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07F4D02-E72B-47C2-AF31-0F14A2B02F9F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the timer system: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the timer.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timer IRQs.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an ISR that will accomplish the desired task.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E27959-D683-4073-B964-06814B3BE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B1A134B-9972-4D01-B849-A10EE9E2CBEA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6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857750"/>
            <a:ext cx="2438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     C Constructs on the MSP430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	C Basics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AD1B1D-04C6-492D-91D4-D6FD305E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D71B217B-D886-42C7-86DF-AE9F643AB341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that do not need to be explicitly coded: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vector definition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pointer initialization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of program memory or data memory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F31F27-56E8-4995-B077-F820EA004EA9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342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ACLK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57CF86E-82AF-4616-A28D-E7CF7A19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1" y="1254887"/>
            <a:ext cx="6272319" cy="31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1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ACLK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991F80-D1BA-47FF-A1D2-4611D0CE2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" y="865480"/>
            <a:ext cx="4851622" cy="3945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575D9C-2F8B-40A2-BD5B-563193E0A2E1}"/>
              </a:ext>
            </a:extLst>
          </p:cNvPr>
          <p:cNvSpPr/>
          <p:nvPr/>
        </p:nvSpPr>
        <p:spPr>
          <a:xfrm>
            <a:off x="990600" y="2038350"/>
            <a:ext cx="4864211" cy="38100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26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ACLK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0C06A88-5F2C-400F-B1C0-0D81BB22276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C_Timers_ACLK_Overflow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A45397-41CB-41A8-BBA6-E64CB93D5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C826AF-E2ED-4E31-8E61-EDE1E3C6ACF9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606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ACLK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6AE195-1FE1-4D51-8B43-32F4C3541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433"/>
            <a:ext cx="5029200" cy="3954316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9F4D1708-1062-4626-8960-EF2BB7EB93AE}"/>
              </a:ext>
            </a:extLst>
          </p:cNvPr>
          <p:cNvSpPr txBox="1">
            <a:spLocks/>
          </p:cNvSpPr>
          <p:nvPr/>
        </p:nvSpPr>
        <p:spPr>
          <a:xfrm>
            <a:off x="3810000" y="1276155"/>
            <a:ext cx="3105150" cy="53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run it.</a:t>
            </a:r>
          </a:p>
        </p:txBody>
      </p:sp>
    </p:spTree>
    <p:extLst>
      <p:ext uri="{BB962C8B-B14F-4D97-AF65-F5344CB8AC3E}">
        <p14:creationId xmlns:p14="http://schemas.microsoft.com/office/powerpoint/2010/main" val="14298181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Overflows using ACLK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  <p:pic>
        <p:nvPicPr>
          <p:cNvPr id="17" name="Picture 2" descr="Subscribe to Dr. LaMeres' YouTube Channel">
            <a:extLst>
              <a:ext uri="{FF2B5EF4-FFF2-40B4-BE49-F238E27FC236}">
                <a16:creationId xmlns:a16="http://schemas.microsoft.com/office/drawing/2014/main" id="{0ADCA25D-F958-4302-AB65-E6839E7A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B801DD-DD32-4D74-86AC-66F6A28753F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1323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Overflows using ACLK &amp;</a:t>
            </a:r>
            <a:b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12-bit Length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291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ACLK and 12-bit Counter Configuration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CF86E-82AF-4616-A28D-E7CF7A19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81" y="1407287"/>
            <a:ext cx="6272318" cy="31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67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ACLK (12-bit) in 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991F80-D1BA-47FF-A1D2-4611D0CE2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" y="865480"/>
            <a:ext cx="4851622" cy="3945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575D9C-2F8B-40A2-BD5B-563193E0A2E1}"/>
              </a:ext>
            </a:extLst>
          </p:cNvPr>
          <p:cNvSpPr/>
          <p:nvPr/>
        </p:nvSpPr>
        <p:spPr>
          <a:xfrm>
            <a:off x="990600" y="2038350"/>
            <a:ext cx="4864211" cy="38100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378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ACLK and 12-bit Counter Configuration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0C06A88-5F2C-400F-B1C0-0D81BB222762}"/>
              </a:ext>
            </a:extLst>
          </p:cNvPr>
          <p:cNvSpPr txBox="1">
            <a:spLocks/>
          </p:cNvSpPr>
          <p:nvPr/>
        </p:nvSpPr>
        <p:spPr>
          <a:xfrm>
            <a:off x="190500" y="1213949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C_Timers_ACLK_Overflow_12bit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A45397-41CB-41A8-BBA6-E64CB93D5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B8F8FA-9CD9-481A-8D0B-58DB101434B8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362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AE195-1FE1-4D51-8B43-32F4C3541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2886"/>
            <a:ext cx="5053629" cy="436486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9F4D1708-1062-4626-8960-EF2BB7EB93AE}"/>
              </a:ext>
            </a:extLst>
          </p:cNvPr>
          <p:cNvSpPr txBox="1">
            <a:spLocks/>
          </p:cNvSpPr>
          <p:nvPr/>
        </p:nvSpPr>
        <p:spPr>
          <a:xfrm>
            <a:off x="3810000" y="3105150"/>
            <a:ext cx="3105150" cy="53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run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4262D-E754-4092-A1F5-E8A67CB92236}"/>
              </a:ext>
            </a:extLst>
          </p:cNvPr>
          <p:cNvSpPr txBox="1"/>
          <p:nvPr/>
        </p:nvSpPr>
        <p:spPr>
          <a:xfrm>
            <a:off x="3810000" y="492887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ACLK and 12-bit Counter Configuration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2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	C Basics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  <p:pic>
        <p:nvPicPr>
          <p:cNvPr id="10" name="Picture 2" descr="Subscribe to Dr. LaMeres' YouTube Channel">
            <a:extLst>
              <a:ext uri="{FF2B5EF4-FFF2-40B4-BE49-F238E27FC236}">
                <a16:creationId xmlns:a16="http://schemas.microsoft.com/office/drawing/2014/main" id="{936EC00D-EB6A-475B-AFA9-3B6FDC1FA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BB1411-D221-4C13-BCD0-D28125394B79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4767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Overflows using ACLK &amp;</a:t>
            </a:r>
            <a:b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12-bit Length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  <p:pic>
        <p:nvPicPr>
          <p:cNvPr id="17" name="Picture 2" descr="Subscribe to Dr. LaMeres' YouTube Channel">
            <a:extLst>
              <a:ext uri="{FF2B5EF4-FFF2-40B4-BE49-F238E27FC236}">
                <a16:creationId xmlns:a16="http://schemas.microsoft.com/office/drawing/2014/main" id="{0ADCA25D-F958-4302-AB65-E6839E7A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B801DD-DD32-4D74-86AC-66F6A28753F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74715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Overflows using SMCLK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509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SMCLK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CF86E-82AF-4616-A28D-E7CF7A19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12" y="1276350"/>
            <a:ext cx="6239056" cy="31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165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SMCLK in 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991F80-D1BA-47FF-A1D2-4611D0CE2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9" y="865480"/>
            <a:ext cx="4851622" cy="3945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575D9C-2F8B-40A2-BD5B-563193E0A2E1}"/>
              </a:ext>
            </a:extLst>
          </p:cNvPr>
          <p:cNvSpPr/>
          <p:nvPr/>
        </p:nvSpPr>
        <p:spPr>
          <a:xfrm>
            <a:off x="914400" y="2038350"/>
            <a:ext cx="4864211" cy="38100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19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SMCLK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0C06A88-5F2C-400F-B1C0-0D81BB222762}"/>
              </a:ext>
            </a:extLst>
          </p:cNvPr>
          <p:cNvSpPr txBox="1">
            <a:spLocks/>
          </p:cNvSpPr>
          <p:nvPr/>
        </p:nvSpPr>
        <p:spPr>
          <a:xfrm>
            <a:off x="190500" y="1213949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C_Timers_SMCLK_Overflow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A45397-41CB-41A8-BBA6-E64CB93D5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3523604-3CC1-4F0E-B5E3-2D1C26E31440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6878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AE195-1FE1-4D51-8B43-32F4C3541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7284"/>
            <a:ext cx="5053629" cy="419606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9F4D1708-1062-4626-8960-EF2BB7EB93AE}"/>
              </a:ext>
            </a:extLst>
          </p:cNvPr>
          <p:cNvSpPr txBox="1">
            <a:spLocks/>
          </p:cNvSpPr>
          <p:nvPr/>
        </p:nvSpPr>
        <p:spPr>
          <a:xfrm>
            <a:off x="3810000" y="3105150"/>
            <a:ext cx="3105150" cy="53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run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4262D-E754-4092-A1F5-E8A67CB92236}"/>
              </a:ext>
            </a:extLst>
          </p:cNvPr>
          <p:cNvSpPr txBox="1"/>
          <p:nvPr/>
        </p:nvSpPr>
        <p:spPr>
          <a:xfrm>
            <a:off x="3810000" y="49288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SMCLK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462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Overflows using SMCLK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  <p:pic>
        <p:nvPicPr>
          <p:cNvPr id="17" name="Picture 2" descr="Subscribe to Dr. LaMeres' YouTube Channel">
            <a:extLst>
              <a:ext uri="{FF2B5EF4-FFF2-40B4-BE49-F238E27FC236}">
                <a16:creationId xmlns:a16="http://schemas.microsoft.com/office/drawing/2014/main" id="{0ADCA25D-F958-4302-AB65-E6839E7A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B801DD-DD32-4D74-86AC-66F6A28753F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74141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Overflows using SMCLK &amp; a Divide-by-4 Pre-Scalar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50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SMCLK and a Divide-by-4 Clock Configuration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CF86E-82AF-4616-A28D-E7CF7A195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12" y="1284691"/>
            <a:ext cx="6239056" cy="312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244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SMCLK and a Divide-by-4 Clock Configuration in C</a:t>
            </a:r>
            <a:endParaRPr lang="en-US" sz="20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991F80-D1BA-47FF-A1D2-4611D0CE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3"/>
          <a:stretch/>
        </p:blipFill>
        <p:spPr>
          <a:xfrm>
            <a:off x="926989" y="1217040"/>
            <a:ext cx="4851622" cy="3183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575D9C-2F8B-40A2-BD5B-563193E0A2E1}"/>
              </a:ext>
            </a:extLst>
          </p:cNvPr>
          <p:cNvSpPr/>
          <p:nvPr/>
        </p:nvSpPr>
        <p:spPr>
          <a:xfrm>
            <a:off x="914400" y="2389910"/>
            <a:ext cx="4864211" cy="38100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8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13.1.1  While() Loop in C, Using Variables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04EAEA-A01D-478A-83AE-C12FB038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53" y="2367516"/>
            <a:ext cx="2822693" cy="408467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8DD7C7AF-E8EF-487C-98EB-25D54CB7EA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34928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746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SMCLK and a Divide-by-4 Clock Configuration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0C06A88-5F2C-400F-B1C0-0D81BB222762}"/>
              </a:ext>
            </a:extLst>
          </p:cNvPr>
          <p:cNvSpPr txBox="1">
            <a:spLocks/>
          </p:cNvSpPr>
          <p:nvPr/>
        </p:nvSpPr>
        <p:spPr>
          <a:xfrm>
            <a:off x="190500" y="1213949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C_Timers_SMCLK_Overflow_Div4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A45397-41CB-41A8-BBA6-E64CB93D5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8BC5804-9822-4C65-9DDA-8259E430EE7B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779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AE195-1FE1-4D51-8B43-32F4C3541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" y="585483"/>
            <a:ext cx="5002246" cy="4196067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9F4D1708-1062-4626-8960-EF2BB7EB93AE}"/>
              </a:ext>
            </a:extLst>
          </p:cNvPr>
          <p:cNvSpPr txBox="1">
            <a:spLocks/>
          </p:cNvSpPr>
          <p:nvPr/>
        </p:nvSpPr>
        <p:spPr>
          <a:xfrm>
            <a:off x="3810000" y="3105150"/>
            <a:ext cx="3105150" cy="53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run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4262D-E754-4092-A1F5-E8A67CB92236}"/>
              </a:ext>
            </a:extLst>
          </p:cNvPr>
          <p:cNvSpPr txBox="1"/>
          <p:nvPr/>
        </p:nvSpPr>
        <p:spPr>
          <a:xfrm>
            <a:off x="3810000" y="492887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on TB0 Overflow Using SMCLK and a Divide-by-4 Clock Configuration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608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Overflows using SMCLK &amp; a Divide-by-4 Pre-Scalar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  <p:pic>
        <p:nvPicPr>
          <p:cNvPr id="17" name="Picture 2" descr="Subscribe to Dr. LaMeres' YouTube Channel">
            <a:extLst>
              <a:ext uri="{FF2B5EF4-FFF2-40B4-BE49-F238E27FC236}">
                <a16:creationId xmlns:a16="http://schemas.microsoft.com/office/drawing/2014/main" id="{0ADCA25D-F958-4302-AB65-E6839E7A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B801DD-DD32-4D74-86AC-66F6A28753F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727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Compares using CCR0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096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Compares using CCR0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342900" y="4445783"/>
            <a:ext cx="2819400" cy="292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2478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Using a CCR0 Compare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CF86E-82AF-4616-A28D-E7CF7A195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90922"/>
            <a:ext cx="6292684" cy="37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822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57750"/>
            <a:ext cx="15240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13.3     Interrupts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Using a CCR0 Compare in C</a:t>
            </a:r>
            <a:endParaRPr lang="en-US" sz="20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38C9A39-A1F4-4D06-9B35-D3C8C9CD41F2}"/>
              </a:ext>
            </a:extLst>
          </p:cNvPr>
          <p:cNvSpPr txBox="1">
            <a:spLocks/>
          </p:cNvSpPr>
          <p:nvPr/>
        </p:nvSpPr>
        <p:spPr>
          <a:xfrm>
            <a:off x="190500" y="895155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4991F80-D1BA-47FF-A1D2-4611D0CE2E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3"/>
          <a:stretch/>
        </p:blipFill>
        <p:spPr>
          <a:xfrm>
            <a:off x="926989" y="1217040"/>
            <a:ext cx="4851622" cy="3183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575D9C-2F8B-40A2-BD5B-563193E0A2E1}"/>
              </a:ext>
            </a:extLst>
          </p:cNvPr>
          <p:cNvSpPr/>
          <p:nvPr/>
        </p:nvSpPr>
        <p:spPr>
          <a:xfrm>
            <a:off x="914400" y="2220012"/>
            <a:ext cx="4864211" cy="199338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172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92887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Using a CCR0 Compare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0C06A88-5F2C-400F-B1C0-0D81BB222762}"/>
              </a:ext>
            </a:extLst>
          </p:cNvPr>
          <p:cNvSpPr txBox="1">
            <a:spLocks/>
          </p:cNvSpPr>
          <p:nvPr/>
        </p:nvSpPr>
        <p:spPr>
          <a:xfrm>
            <a:off x="190500" y="1213949"/>
            <a:ext cx="6667500" cy="2881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Create a new C/C++ Empty Project (with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titled:</a:t>
            </a: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C_Timers_Compare_CCR0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Type in the following code into the </a:t>
            </a:r>
            <a:r>
              <a:rPr lang="en-US" sz="16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main.c</a:t>
            </a: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after the statement to stop the watchdog timer.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5A45397-41CB-41A8-BBA6-E64CB93D5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958"/>
            <a:ext cx="6858000" cy="10807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52F045D-F275-4042-800F-715345362238}"/>
              </a:ext>
            </a:extLst>
          </p:cNvPr>
          <p:cNvSpPr/>
          <p:nvPr/>
        </p:nvSpPr>
        <p:spPr>
          <a:xfrm>
            <a:off x="4938885" y="3776957"/>
            <a:ext cx="19191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6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https://neodem.wp.horizon.ac.uk/</a:t>
            </a:r>
            <a:endParaRPr lang="en-US" sz="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957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857750"/>
            <a:ext cx="685800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4857750"/>
            <a:ext cx="1295400" cy="285751"/>
          </a:xfrm>
        </p:spPr>
        <p:txBody>
          <a:bodyPr>
            <a:noAutofit/>
          </a:bodyPr>
          <a:lstStyle/>
          <a:p>
            <a:r>
              <a:rPr lang="en-US" sz="10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     Timers in 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47303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461605"/>
          </a:xfrm>
        </p:spPr>
        <p:txBody>
          <a:bodyPr anchor="ctr">
            <a:noAutofit/>
          </a:bodyPr>
          <a:lstStyle/>
          <a:p>
            <a:pPr algn="l"/>
            <a:r>
              <a:rPr lang="en-US" sz="1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Ch. 13: Switching to the C Language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AE195-1FE1-4D51-8B43-32F4C35418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91" y="646152"/>
            <a:ext cx="5002246" cy="4074729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9F4D1708-1062-4626-8960-EF2BB7EB93AE}"/>
              </a:ext>
            </a:extLst>
          </p:cNvPr>
          <p:cNvSpPr txBox="1">
            <a:spLocks/>
          </p:cNvSpPr>
          <p:nvPr/>
        </p:nvSpPr>
        <p:spPr>
          <a:xfrm>
            <a:off x="4724400" y="3467100"/>
            <a:ext cx="233650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Debug your program and run 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4262D-E754-4092-A1F5-E8A67CB92236}"/>
              </a:ext>
            </a:extLst>
          </p:cNvPr>
          <p:cNvSpPr txBox="1"/>
          <p:nvPr/>
        </p:nvSpPr>
        <p:spPr>
          <a:xfrm>
            <a:off x="3810000" y="49288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Ex: Toggling LED1 Using a CCR0 Compare in C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159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705350"/>
            <a:ext cx="6858000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739640"/>
            <a:ext cx="2590800" cy="331469"/>
          </a:xfrm>
        </p:spPr>
        <p:txBody>
          <a:bodyPr>
            <a:normAutofit lnSpcReduction="10000"/>
          </a:bodyPr>
          <a:lstStyle/>
          <a:p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Brock J. </a:t>
            </a:r>
            <a:r>
              <a:rPr lang="en-US" sz="14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LaMeres</a:t>
            </a:r>
            <a:r>
              <a:rPr lang="en-US" sz="1600" b="1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81915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13: Switching to the C Language</a:t>
            </a:r>
            <a:endParaRPr lang="en-US" sz="2200" b="1" cap="small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6858000" cy="8191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1"/>
            <a:ext cx="6858000" cy="807719"/>
          </a:xfrm>
        </p:spPr>
        <p:txBody>
          <a:bodyPr anchor="ctr">
            <a:normAutofit/>
          </a:bodyPr>
          <a:lstStyle/>
          <a:p>
            <a:r>
              <a:rPr lang="en-US" sz="22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Systems Design</a:t>
            </a:r>
            <a:endParaRPr lang="en-US" sz="2400" cap="sm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4798" y="1200150"/>
            <a:ext cx="6400801" cy="3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/>
            <a:r>
              <a:rPr lang="en-US" sz="1600" b="1" cap="small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13.4	Timers in C – Example: Timer Compares using CCR0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0922DD-B52C-4B16-B342-54C4F049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7" r="43030" b="39259"/>
          <a:stretch/>
        </p:blipFill>
        <p:spPr>
          <a:xfrm>
            <a:off x="4152269" y="2886188"/>
            <a:ext cx="1219200" cy="161249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4A12DC92-F7BC-4223-826C-E7DF8FAC3A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8" y="1739944"/>
            <a:ext cx="1937664" cy="2710855"/>
          </a:xfrm>
          <a:prstGeom prst="rect">
            <a:avLst/>
          </a:prstGeom>
        </p:spPr>
      </p:pic>
      <p:pic>
        <p:nvPicPr>
          <p:cNvPr id="17" name="Picture 2" descr="Subscribe to Dr. LaMeres' YouTube Channel">
            <a:extLst>
              <a:ext uri="{FF2B5EF4-FFF2-40B4-BE49-F238E27FC236}">
                <a16:creationId xmlns:a16="http://schemas.microsoft.com/office/drawing/2014/main" id="{0ADCA25D-F958-4302-AB65-E6839E7A3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52323"/>
            <a:ext cx="2209800" cy="6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B801DD-DD32-4D74-86AC-66F6A28753FD}"/>
              </a:ext>
            </a:extLst>
          </p:cNvPr>
          <p:cNvSpPr txBox="1"/>
          <p:nvPr/>
        </p:nvSpPr>
        <p:spPr>
          <a:xfrm>
            <a:off x="2906652" y="2372181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www.youtube.com/c/DigitalLogicProgramming_LaMeres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36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6113</TotalTime>
  <Words>5047</Words>
  <Application>Microsoft Office PowerPoint</Application>
  <PresentationFormat>Custom</PresentationFormat>
  <Paragraphs>696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6" baseType="lpstr">
      <vt:lpstr>Arial</vt:lpstr>
      <vt:lpstr>Calibri</vt:lpstr>
      <vt:lpstr>Office Theme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  <vt:lpstr>Embedded Systems Design</vt:lpstr>
      <vt:lpstr>Ch. 13: Switching to the C Language</vt:lpstr>
      <vt:lpstr>Ch. 13: Switching to the C Language</vt:lpstr>
      <vt:lpstr>Ch. 13: Switching to the C Language</vt:lpstr>
      <vt:lpstr>Ch. 13: Switching to the C Language</vt:lpstr>
      <vt:lpstr>Embedded Systems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Brock J. LaMeres</dc:creator>
  <cp:lastModifiedBy>LaMeres, Brock</cp:lastModifiedBy>
  <cp:revision>126</cp:revision>
  <dcterms:created xsi:type="dcterms:W3CDTF">2015-09-08T19:48:25Z</dcterms:created>
  <dcterms:modified xsi:type="dcterms:W3CDTF">2020-04-24T00:39:00Z</dcterms:modified>
</cp:coreProperties>
</file>