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59" r:id="rId2"/>
    <p:sldId id="366" r:id="rId3"/>
    <p:sldId id="258" r:id="rId4"/>
    <p:sldId id="368" r:id="rId5"/>
    <p:sldId id="369" r:id="rId6"/>
    <p:sldId id="370" r:id="rId7"/>
    <p:sldId id="278" r:id="rId8"/>
    <p:sldId id="371" r:id="rId9"/>
    <p:sldId id="364" r:id="rId10"/>
    <p:sldId id="365" r:id="rId11"/>
    <p:sldId id="372" r:id="rId12"/>
    <p:sldId id="373" r:id="rId13"/>
    <p:sldId id="374" r:id="rId14"/>
    <p:sldId id="277" r:id="rId15"/>
    <p:sldId id="279" r:id="rId16"/>
    <p:sldId id="281" r:id="rId17"/>
    <p:sldId id="377" r:id="rId18"/>
    <p:sldId id="378" r:id="rId19"/>
    <p:sldId id="380" r:id="rId20"/>
    <p:sldId id="285" r:id="rId21"/>
    <p:sldId id="383" r:id="rId22"/>
    <p:sldId id="286" r:id="rId23"/>
    <p:sldId id="381" r:id="rId24"/>
    <p:sldId id="382" r:id="rId25"/>
    <p:sldId id="384" r:id="rId26"/>
    <p:sldId id="288" r:id="rId27"/>
    <p:sldId id="289" r:id="rId28"/>
    <p:sldId id="290" r:id="rId29"/>
    <p:sldId id="291" r:id="rId30"/>
    <p:sldId id="293" r:id="rId31"/>
    <p:sldId id="375" r:id="rId32"/>
    <p:sldId id="385" r:id="rId33"/>
    <p:sldId id="260" r:id="rId34"/>
    <p:sldId id="387" r:id="rId35"/>
    <p:sldId id="294" r:id="rId36"/>
    <p:sldId id="388" r:id="rId37"/>
    <p:sldId id="295" r:id="rId38"/>
    <p:sldId id="296" r:id="rId39"/>
    <p:sldId id="389" r:id="rId40"/>
    <p:sldId id="391" r:id="rId41"/>
    <p:sldId id="392" r:id="rId42"/>
    <p:sldId id="393" r:id="rId43"/>
    <p:sldId id="394" r:id="rId44"/>
    <p:sldId id="390" r:id="rId45"/>
    <p:sldId id="395" r:id="rId46"/>
    <p:sldId id="396" r:id="rId47"/>
    <p:sldId id="298" r:id="rId48"/>
    <p:sldId id="398" r:id="rId49"/>
    <p:sldId id="309" r:id="rId50"/>
    <p:sldId id="310" r:id="rId51"/>
    <p:sldId id="311" r:id="rId52"/>
    <p:sldId id="386" r:id="rId53"/>
    <p:sldId id="405" r:id="rId54"/>
    <p:sldId id="406" r:id="rId55"/>
    <p:sldId id="299" r:id="rId56"/>
    <p:sldId id="302" r:id="rId57"/>
    <p:sldId id="303" r:id="rId58"/>
    <p:sldId id="304" r:id="rId59"/>
    <p:sldId id="300" r:id="rId60"/>
    <p:sldId id="301" r:id="rId61"/>
    <p:sldId id="305" r:id="rId62"/>
    <p:sldId id="306" r:id="rId63"/>
    <p:sldId id="403" r:id="rId64"/>
    <p:sldId id="407" r:id="rId65"/>
    <p:sldId id="409" r:id="rId66"/>
    <p:sldId id="312" r:id="rId67"/>
    <p:sldId id="410" r:id="rId68"/>
    <p:sldId id="411" r:id="rId69"/>
    <p:sldId id="419" r:id="rId70"/>
    <p:sldId id="417" r:id="rId71"/>
    <p:sldId id="413" r:id="rId72"/>
    <p:sldId id="418" r:id="rId73"/>
    <p:sldId id="416" r:id="rId74"/>
    <p:sldId id="420" r:id="rId75"/>
    <p:sldId id="412" r:id="rId76"/>
    <p:sldId id="415" r:id="rId77"/>
    <p:sldId id="422" r:id="rId78"/>
    <p:sldId id="414" r:id="rId79"/>
    <p:sldId id="313" r:id="rId80"/>
    <p:sldId id="314" r:id="rId81"/>
    <p:sldId id="315" r:id="rId82"/>
    <p:sldId id="317" r:id="rId83"/>
    <p:sldId id="316" r:id="rId84"/>
    <p:sldId id="408" r:id="rId85"/>
    <p:sldId id="424" r:id="rId86"/>
    <p:sldId id="318" r:id="rId87"/>
    <p:sldId id="427" r:id="rId88"/>
    <p:sldId id="431" r:id="rId89"/>
    <p:sldId id="429" r:id="rId90"/>
    <p:sldId id="433" r:id="rId91"/>
    <p:sldId id="434" r:id="rId92"/>
    <p:sldId id="435" r:id="rId93"/>
    <p:sldId id="436" r:id="rId94"/>
    <p:sldId id="319" r:id="rId95"/>
    <p:sldId id="320" r:id="rId96"/>
    <p:sldId id="321" r:id="rId97"/>
    <p:sldId id="322" r:id="rId98"/>
    <p:sldId id="323" r:id="rId99"/>
    <p:sldId id="425" r:id="rId100"/>
    <p:sldId id="437" r:id="rId101"/>
    <p:sldId id="438" r:id="rId102"/>
    <p:sldId id="324" r:id="rId103"/>
    <p:sldId id="325" r:id="rId104"/>
    <p:sldId id="326" r:id="rId105"/>
    <p:sldId id="327" r:id="rId106"/>
    <p:sldId id="328" r:id="rId107"/>
    <p:sldId id="440" r:id="rId108"/>
    <p:sldId id="329" r:id="rId109"/>
    <p:sldId id="330" r:id="rId110"/>
    <p:sldId id="331" r:id="rId111"/>
    <p:sldId id="332" r:id="rId112"/>
    <p:sldId id="333" r:id="rId113"/>
    <p:sldId id="334" r:id="rId114"/>
    <p:sldId id="335" r:id="rId115"/>
    <p:sldId id="336" r:id="rId116"/>
    <p:sldId id="441" r:id="rId117"/>
    <p:sldId id="439" r:id="rId118"/>
    <p:sldId id="337" r:id="rId119"/>
    <p:sldId id="338" r:id="rId120"/>
    <p:sldId id="339" r:id="rId121"/>
    <p:sldId id="340" r:id="rId122"/>
    <p:sldId id="342" r:id="rId123"/>
    <p:sldId id="442" r:id="rId124"/>
    <p:sldId id="444" r:id="rId125"/>
    <p:sldId id="343" r:id="rId126"/>
    <p:sldId id="346" r:id="rId127"/>
    <p:sldId id="446" r:id="rId128"/>
    <p:sldId id="344" r:id="rId129"/>
    <p:sldId id="345" r:id="rId130"/>
    <p:sldId id="347" r:id="rId131"/>
    <p:sldId id="448" r:id="rId132"/>
    <p:sldId id="348" r:id="rId133"/>
    <p:sldId id="349" r:id="rId134"/>
    <p:sldId id="350" r:id="rId135"/>
    <p:sldId id="353" r:id="rId136"/>
    <p:sldId id="351" r:id="rId137"/>
    <p:sldId id="445" r:id="rId138"/>
    <p:sldId id="450" r:id="rId139"/>
    <p:sldId id="261" r:id="rId140"/>
    <p:sldId id="456" r:id="rId141"/>
    <p:sldId id="455" r:id="rId142"/>
    <p:sldId id="454" r:id="rId143"/>
    <p:sldId id="356" r:id="rId144"/>
    <p:sldId id="457" r:id="rId145"/>
    <p:sldId id="459" r:id="rId146"/>
    <p:sldId id="357" r:id="rId147"/>
    <p:sldId id="461" r:id="rId148"/>
    <p:sldId id="462" r:id="rId149"/>
    <p:sldId id="453" r:id="rId150"/>
    <p:sldId id="452" r:id="rId151"/>
    <p:sldId id="359" r:id="rId152"/>
    <p:sldId id="360" r:id="rId153"/>
    <p:sldId id="361" r:id="rId154"/>
    <p:sldId id="363" r:id="rId155"/>
    <p:sldId id="463" r:id="rId156"/>
    <p:sldId id="451" r:id="rId157"/>
  </p:sldIdLst>
  <p:sldSz cx="6858000" cy="51435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9" autoAdjust="0"/>
    <p:restoredTop sz="94660"/>
  </p:normalViewPr>
  <p:slideViewPr>
    <p:cSldViewPr snapToGrid="0">
      <p:cViewPr>
        <p:scale>
          <a:sx n="66" d="100"/>
          <a:sy n="66" d="100"/>
        </p:scale>
        <p:origin x="994" y="172"/>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0684C47-BFA9-446E-84EB-3B0076746E56}" type="datetimeFigureOut">
              <a:rPr lang="en-US" smtClean="0"/>
              <a:t>5/1/2020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44E4B54-FD9F-4768-A8F3-1AEA11E01A5B}" type="slidenum">
              <a:rPr lang="en-US" smtClean="0"/>
              <a:t>‹#›</a:t>
            </a:fld>
            <a:endParaRPr lang="en-US"/>
          </a:p>
        </p:txBody>
      </p:sp>
    </p:spTree>
    <p:extLst>
      <p:ext uri="{BB962C8B-B14F-4D97-AF65-F5344CB8AC3E}">
        <p14:creationId xmlns:p14="http://schemas.microsoft.com/office/powerpoint/2010/main" val="114078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CD004B-BB0D-44AE-9922-D3E053668E39}"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06836-E348-478D-91AF-472287C377E3}" type="slidenum">
              <a:rPr lang="en-US" smtClean="0"/>
              <a:t>‹#›</a:t>
            </a:fld>
            <a:endParaRPr lang="en-US"/>
          </a:p>
        </p:txBody>
      </p:sp>
    </p:spTree>
    <p:extLst>
      <p:ext uri="{BB962C8B-B14F-4D97-AF65-F5344CB8AC3E}">
        <p14:creationId xmlns:p14="http://schemas.microsoft.com/office/powerpoint/2010/main" val="73919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lvl1pPr>
              <a:defRPr sz="22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1CD004B-BB0D-44AE-9922-D3E053668E39}"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06836-E348-478D-91AF-472287C377E3}" type="slidenum">
              <a:rPr lang="en-US" smtClean="0"/>
              <a:t>‹#›</a:t>
            </a:fld>
            <a:endParaRPr lang="en-US"/>
          </a:p>
        </p:txBody>
      </p:sp>
    </p:spTree>
    <p:extLst>
      <p:ext uri="{BB962C8B-B14F-4D97-AF65-F5344CB8AC3E}">
        <p14:creationId xmlns:p14="http://schemas.microsoft.com/office/powerpoint/2010/main" val="204621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1CD004B-BB0D-44AE-9922-D3E053668E39}" type="datetimeFigureOut">
              <a:rPr lang="en-US" smtClean="0"/>
              <a:t>5/1/2020</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4B06836-E348-478D-91AF-472287C377E3}" type="slidenum">
              <a:rPr lang="en-US" smtClean="0"/>
              <a:t>‹#›</a:t>
            </a:fld>
            <a:endParaRPr lang="en-US"/>
          </a:p>
        </p:txBody>
      </p:sp>
    </p:spTree>
    <p:extLst>
      <p:ext uri="{BB962C8B-B14F-4D97-AF65-F5344CB8AC3E}">
        <p14:creationId xmlns:p14="http://schemas.microsoft.com/office/powerpoint/2010/main" val="157489339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hyperlink" Target="https://neodem.wp.horizon.ac.uk/"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tif"/></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https://neodem.wp.horizon.ac.uk/"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www.youtube.com/c/DigitalLogicProgramming_LaMeres"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400801"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	Serial Communications Overview</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87" y="1664873"/>
            <a:ext cx="1937664" cy="2710855"/>
          </a:xfrm>
          <a:prstGeom prst="rect">
            <a:avLst/>
          </a:prstGeom>
        </p:spPr>
      </p:pic>
    </p:spTree>
    <p:extLst>
      <p:ext uri="{BB962C8B-B14F-4D97-AF65-F5344CB8AC3E}">
        <p14:creationId xmlns:p14="http://schemas.microsoft.com/office/powerpoint/2010/main" val="2382582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6" name="Subtitle 2"/>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47BF6511-64E6-47BB-A25A-B173123BCBA2}"/>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82365571-5626-4F63-97C3-080E4CB93A5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Serial-to-Parallel Concept (Tx)</a:t>
            </a:r>
            <a:endParaRPr lang="en-US" sz="1600" dirty="0">
              <a:solidFill>
                <a:schemeClr val="accent2"/>
              </a:solidFill>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23E4AE9D-712C-43D5-A238-239429AD770C}"/>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8DC7FE22-B1DF-4D13-A648-A9C250C2BB00}"/>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24" name="Picture 23" descr="A picture containing screenshot&#10;&#10;Description automatically generated">
            <a:extLst>
              <a:ext uri="{FF2B5EF4-FFF2-40B4-BE49-F238E27FC236}">
                <a16:creationId xmlns:a16="http://schemas.microsoft.com/office/drawing/2014/main" id="{5A14BE6D-4577-4E9C-8870-91731105A55E}"/>
              </a:ext>
            </a:extLst>
          </p:cNvPr>
          <p:cNvPicPr>
            <a:picLocks noChangeAspect="1"/>
          </p:cNvPicPr>
          <p:nvPr/>
        </p:nvPicPr>
        <p:blipFill rotWithShape="1">
          <a:blip r:embed="rId2">
            <a:extLst>
              <a:ext uri="{28A0092B-C50C-407E-A947-70E740481C1C}">
                <a14:useLocalDpi xmlns:a14="http://schemas.microsoft.com/office/drawing/2010/main" val="0"/>
              </a:ext>
            </a:extLst>
          </a:blip>
          <a:srcRect l="27668" t="34743" r="2841" b="25752"/>
          <a:stretch/>
        </p:blipFill>
        <p:spPr>
          <a:xfrm>
            <a:off x="610854" y="1181877"/>
            <a:ext cx="5098779" cy="1992809"/>
          </a:xfrm>
          <a:prstGeom prst="rect">
            <a:avLst/>
          </a:prstGeom>
        </p:spPr>
      </p:pic>
      <p:sp>
        <p:nvSpPr>
          <p:cNvPr id="19" name="Subtitle 2">
            <a:extLst>
              <a:ext uri="{FF2B5EF4-FFF2-40B4-BE49-F238E27FC236}">
                <a16:creationId xmlns:a16="http://schemas.microsoft.com/office/drawing/2014/main" id="{256988AF-9D16-40FA-9C55-524ED8776FA1}"/>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102F6FD-D17B-42EB-8108-66F1852A6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21" name="Rectangle 20">
            <a:extLst>
              <a:ext uri="{FF2B5EF4-FFF2-40B4-BE49-F238E27FC236}">
                <a16:creationId xmlns:a16="http://schemas.microsoft.com/office/drawing/2014/main" id="{00AC4AB0-855D-4198-A3C2-8BE95C6C5338}"/>
              </a:ext>
            </a:extLst>
          </p:cNvPr>
          <p:cNvSpPr/>
          <p:nvPr/>
        </p:nvSpPr>
        <p:spPr>
          <a:xfrm>
            <a:off x="4938885" y="3776957"/>
            <a:ext cx="1919115" cy="184666"/>
          </a:xfrm>
          <a:prstGeom prst="rect">
            <a:avLst/>
          </a:prstGeom>
        </p:spPr>
        <p:txBody>
          <a:bodyPr wrap="none">
            <a:spAutoFit/>
          </a:bodyPr>
          <a:lstStyle/>
          <a:p>
            <a:pPr lvl="0"/>
            <a:r>
              <a:rPr lang="en-US" sz="600" dirty="0">
                <a:solidFill>
                  <a:srgbClr val="C00000"/>
                </a:solidFill>
                <a:latin typeface="Arial" panose="020B0604020202020204" pitchFamily="34" charset="0"/>
                <a:cs typeface="Arial" panose="020B0604020202020204" pitchFamily="34" charset="0"/>
              </a:rPr>
              <a:t>Image Courtesy of </a:t>
            </a:r>
            <a:r>
              <a:rPr lang="en-US" sz="600" dirty="0">
                <a:solidFill>
                  <a:srgbClr val="C00000"/>
                </a:solidFill>
                <a:hlinkClick r:id="rId4">
                  <a:extLst>
                    <a:ext uri="{A12FA001-AC4F-418D-AE19-62706E023703}">
                      <ahyp:hlinkClr xmlns:ahyp="http://schemas.microsoft.com/office/drawing/2018/hyperlinkcolor" val="tx"/>
                    </a:ext>
                  </a:extLst>
                </a:hlinkClick>
              </a:rPr>
              <a:t>https://neodem.wp.horizon.ac.uk/</a:t>
            </a:r>
            <a:endParaRPr lang="en-US" sz="6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BA6CA0F-78CB-4A5E-BE92-A9091C41F0EE}"/>
              </a:ext>
            </a:extLst>
          </p:cNvPr>
          <p:cNvSpPr/>
          <p:nvPr/>
        </p:nvSpPr>
        <p:spPr>
          <a:xfrm>
            <a:off x="2054065" y="2450775"/>
            <a:ext cx="2749870" cy="481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Parallel Register</a:t>
            </a:r>
          </a:p>
        </p:txBody>
      </p:sp>
      <p:sp>
        <p:nvSpPr>
          <p:cNvPr id="22" name="Rectangle 21">
            <a:extLst>
              <a:ext uri="{FF2B5EF4-FFF2-40B4-BE49-F238E27FC236}">
                <a16:creationId xmlns:a16="http://schemas.microsoft.com/office/drawing/2014/main" id="{83ED17C7-1B23-4502-87ED-D727399B7D34}"/>
              </a:ext>
            </a:extLst>
          </p:cNvPr>
          <p:cNvSpPr/>
          <p:nvPr/>
        </p:nvSpPr>
        <p:spPr>
          <a:xfrm>
            <a:off x="6146177" y="2932924"/>
            <a:ext cx="658304"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ectangle 22">
            <a:extLst>
              <a:ext uri="{FF2B5EF4-FFF2-40B4-BE49-F238E27FC236}">
                <a16:creationId xmlns:a16="http://schemas.microsoft.com/office/drawing/2014/main" id="{A6B1FF88-7E54-4BFA-934F-9C55ECB499C8}"/>
              </a:ext>
            </a:extLst>
          </p:cNvPr>
          <p:cNvSpPr/>
          <p:nvPr/>
        </p:nvSpPr>
        <p:spPr>
          <a:xfrm>
            <a:off x="76200" y="1444912"/>
            <a:ext cx="47544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Rx</a:t>
            </a:r>
          </a:p>
        </p:txBody>
      </p:sp>
      <p:sp>
        <p:nvSpPr>
          <p:cNvPr id="25" name="Rectangle 24">
            <a:extLst>
              <a:ext uri="{FF2B5EF4-FFF2-40B4-BE49-F238E27FC236}">
                <a16:creationId xmlns:a16="http://schemas.microsoft.com/office/drawing/2014/main" id="{C220EE49-C5D7-45F9-9AE0-A37CADE171F2}"/>
              </a:ext>
            </a:extLst>
          </p:cNvPr>
          <p:cNvSpPr/>
          <p:nvPr/>
        </p:nvSpPr>
        <p:spPr>
          <a:xfrm>
            <a:off x="1066800" y="971550"/>
            <a:ext cx="2057400" cy="341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5A33D7B4-5C9C-4C05-913D-9BB241E829BA}"/>
              </a:ext>
            </a:extLst>
          </p:cNvPr>
          <p:cNvSpPr/>
          <p:nvPr/>
        </p:nvSpPr>
        <p:spPr>
          <a:xfrm>
            <a:off x="588821" y="2301086"/>
            <a:ext cx="782779" cy="910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089856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Sending ASCII Characters to a Terminal</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42871515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Sending ASCII Characters to a Terminal</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40329674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Terminal</a:t>
            </a:r>
            <a:r>
              <a:rPr lang="en-US" sz="1600" dirty="0">
                <a:solidFill>
                  <a:schemeClr val="accent2"/>
                </a:solidFill>
                <a:latin typeface="Arial" panose="020B0604020202020204" pitchFamily="34" charset="0"/>
                <a:cs typeface="Arial" panose="020B0604020202020204" pitchFamily="34" charset="0"/>
              </a:rPr>
              <a:t> – a way to communicate with a device using standard I/O on a computer.</a:t>
            </a:r>
          </a:p>
          <a:p>
            <a:pPr marL="285750" indent="-28575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A terminal uses the UART interface to send and receive bytes through a serial port on a computer.</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CCS design environment contains a built-in terminal feature that can be used to view data coming from the MSP430FR2355 board and also send information to the MCU board.</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20" name="Rectangle 19">
            <a:extLst>
              <a:ext uri="{FF2B5EF4-FFF2-40B4-BE49-F238E27FC236}">
                <a16:creationId xmlns:a16="http://schemas.microsoft.com/office/drawing/2014/main" id="{ED883A16-CCE7-4D95-9509-BA4EA02A59DF}"/>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5790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board contains a debug chip that handles downloading programs onto the MCU in addition to debugging programs.</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When setting up a terminal connection to the MSP430FR2355 board, the com port number of the Application UART1 is used as the connection ID</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F10AE6A0-242A-4093-AB04-CE95F47EEDB9}"/>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6237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cell phone&#10;&#10;Description automatically generated">
            <a:extLst>
              <a:ext uri="{FF2B5EF4-FFF2-40B4-BE49-F238E27FC236}">
                <a16:creationId xmlns:a16="http://schemas.microsoft.com/office/drawing/2014/main" id="{AFD7841C-189A-4235-9521-44B92884B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87186"/>
            <a:ext cx="5806440" cy="3940084"/>
          </a:xfrm>
          <a:prstGeom prst="rect">
            <a:avLst/>
          </a:prstGeom>
        </p:spPr>
      </p:pic>
    </p:spTree>
    <p:extLst>
      <p:ext uri="{BB962C8B-B14F-4D97-AF65-F5344CB8AC3E}">
        <p14:creationId xmlns:p14="http://schemas.microsoft.com/office/powerpoint/2010/main" val="14467844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ASCII</a:t>
            </a:r>
            <a:r>
              <a:rPr lang="en-US" sz="1600" dirty="0">
                <a:solidFill>
                  <a:schemeClr val="accent2"/>
                </a:solidFill>
                <a:latin typeface="Arial" panose="020B0604020202020204" pitchFamily="34" charset="0"/>
                <a:cs typeface="Arial" panose="020B0604020202020204" pitchFamily="34" charset="0"/>
              </a:rPr>
              <a:t> – a coding scheme that uses terminal windows interface with the standard I/O of the computer</a:t>
            </a:r>
          </a:p>
          <a:p>
            <a:pPr marL="285750" indent="-28575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ASCII – </a:t>
            </a:r>
            <a:r>
              <a:rPr lang="en-US" sz="1600" i="1" dirty="0">
                <a:solidFill>
                  <a:schemeClr val="accent2"/>
                </a:solidFill>
                <a:latin typeface="Arial" panose="020B0604020202020204" pitchFamily="34" charset="0"/>
                <a:cs typeface="Arial" panose="020B0604020202020204" pitchFamily="34" charset="0"/>
              </a:rPr>
              <a:t>American Standard Code for Information Interchange</a:t>
            </a:r>
          </a:p>
          <a:p>
            <a:pPr marL="285750" indent="-285750" algn="l">
              <a:buFont typeface="Arial" panose="020B0604020202020204" pitchFamily="34" charset="0"/>
              <a:buChar char="•"/>
            </a:pPr>
            <a:endParaRPr lang="en-US" sz="1600" b="1" i="1"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This coding approach allows each button press on a computer’s keyboard to result in an 8-bit code being generated and understood by the computer’s CPU.</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D888483E-B23F-4562-9DE7-33E9FF404315}"/>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3285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When writing a program, the data type “char” can be used to declare variable and store characters in ASCII.</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In C, when a statement such as </a:t>
            </a:r>
            <a:r>
              <a:rPr lang="en-US" sz="1600" i="1" dirty="0">
                <a:solidFill>
                  <a:schemeClr val="accent2"/>
                </a:solidFill>
                <a:latin typeface="Arial" panose="020B0604020202020204" pitchFamily="34" charset="0"/>
                <a:cs typeface="Arial" panose="020B0604020202020204" pitchFamily="34" charset="0"/>
              </a:rPr>
              <a:t>char Var1 = ‘A’; </a:t>
            </a:r>
            <a:r>
              <a:rPr lang="en-US" sz="1600" dirty="0">
                <a:solidFill>
                  <a:schemeClr val="accent2"/>
                </a:solidFill>
                <a:latin typeface="Arial" panose="020B0604020202020204" pitchFamily="34" charset="0"/>
                <a:cs typeface="Arial" panose="020B0604020202020204" pitchFamily="34" charset="0"/>
              </a:rPr>
              <a:t>is used, it will assign the ASCII code for the symbol “A” into the 8-bit variable labeled “Var1.”</a:t>
            </a:r>
          </a:p>
          <a:p>
            <a:pPr marL="285750" indent="-285750" algn="l">
              <a:buFont typeface="Arial" panose="020B0604020202020204" pitchFamily="34" charset="0"/>
              <a:buChar char="•"/>
            </a:pPr>
            <a:endParaRPr lang="en-US" sz="1600" i="1"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Using the char datatype allows us to create programs that can send and receive ASCII characters using a terminal.</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0CA07AA7-07E2-40A8-AD15-C99E22A77C9C}"/>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91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20" name="Picture 19" descr="A screenshot of a cell phone&#10;&#10;Description automatically generated">
            <a:extLst>
              <a:ext uri="{FF2B5EF4-FFF2-40B4-BE49-F238E27FC236}">
                <a16:creationId xmlns:a16="http://schemas.microsoft.com/office/drawing/2014/main" id="{FF2C96F2-2FDE-4AC8-963B-B0D38C0EF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499" y="912848"/>
            <a:ext cx="2663391" cy="385329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C9CBDE4-B36F-4DAA-A4FA-11BE2C834003}"/>
              </a:ext>
            </a:extLst>
          </p:cNvPr>
          <p:cNvPicPr>
            <a:picLocks noChangeAspect="1"/>
          </p:cNvPicPr>
          <p:nvPr/>
        </p:nvPicPr>
        <p:blipFill rotWithShape="1">
          <a:blip r:embed="rId3">
            <a:extLst>
              <a:ext uri="{28A0092B-C50C-407E-A947-70E740481C1C}">
                <a14:useLocalDpi xmlns:a14="http://schemas.microsoft.com/office/drawing/2010/main" val="0"/>
              </a:ext>
            </a:extLst>
          </a:blip>
          <a:srcRect l="52512" t="3303" r="4097" b="82851"/>
          <a:stretch/>
        </p:blipFill>
        <p:spPr>
          <a:xfrm>
            <a:off x="2986726" y="1124139"/>
            <a:ext cx="3680774" cy="1699303"/>
          </a:xfrm>
          <a:prstGeom prst="rect">
            <a:avLst/>
          </a:prstGeom>
          <a:ln w="57150">
            <a:solidFill>
              <a:schemeClr val="accent2">
                <a:lumMod val="75000"/>
              </a:schemeClr>
            </a:solidFill>
          </a:ln>
        </p:spPr>
      </p:pic>
      <p:cxnSp>
        <p:nvCxnSpPr>
          <p:cNvPr id="5" name="Straight Connector 4">
            <a:extLst>
              <a:ext uri="{FF2B5EF4-FFF2-40B4-BE49-F238E27FC236}">
                <a16:creationId xmlns:a16="http://schemas.microsoft.com/office/drawing/2014/main" id="{6802AA9D-F820-40AD-B56A-08A34B6694CE}"/>
              </a:ext>
            </a:extLst>
          </p:cNvPr>
          <p:cNvCxnSpPr/>
          <p:nvPr/>
        </p:nvCxnSpPr>
        <p:spPr>
          <a:xfrm>
            <a:off x="2455572" y="1315116"/>
            <a:ext cx="497983" cy="359138"/>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6444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990338"/>
            <a:ext cx="5802630" cy="3650947"/>
          </a:xfrm>
          <a:prstGeom prst="rect">
            <a:avLst/>
          </a:prstGeom>
        </p:spPr>
      </p:pic>
    </p:spTree>
    <p:extLst>
      <p:ext uri="{BB962C8B-B14F-4D97-AF65-F5344CB8AC3E}">
        <p14:creationId xmlns:p14="http://schemas.microsoft.com/office/powerpoint/2010/main" val="35688507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1: In CCS, create a new C/C++ Empty Project (with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titled:</a:t>
            </a:r>
          </a:p>
          <a:p>
            <a:pPr algn="l"/>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C_UART_Tx3_Sending_Char</a:t>
            </a:r>
          </a:p>
          <a:p>
            <a:pPr algn="l"/>
            <a:endParaRPr lang="en-US" sz="1600" b="1"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2: Type in the following code in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after the statement to stop the watchdog timer.</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BE179BAA-5F32-4ECC-A754-799D76E47CC9}"/>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301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 Communications on MCU’s</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Learning….</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Step 1 </a:t>
            </a:r>
            <a:r>
              <a:rPr lang="en-US" sz="1600" dirty="0">
                <a:solidFill>
                  <a:schemeClr val="accent2"/>
                </a:solidFill>
                <a:latin typeface="Arial" panose="020B0604020202020204" pitchFamily="34" charset="0"/>
                <a:cs typeface="Arial" panose="020B0604020202020204" pitchFamily="34" charset="0"/>
              </a:rPr>
              <a:t>– you need to know the </a:t>
            </a:r>
            <a:r>
              <a:rPr lang="en-US" sz="1600" i="1" dirty="0">
                <a:solidFill>
                  <a:schemeClr val="accent2"/>
                </a:solidFill>
                <a:latin typeface="Arial" panose="020B0604020202020204" pitchFamily="34" charset="0"/>
                <a:cs typeface="Arial" panose="020B0604020202020204" pitchFamily="34" charset="0"/>
              </a:rPr>
              <a:t>standard</a:t>
            </a:r>
            <a:r>
              <a:rPr lang="en-US" sz="1600" dirty="0">
                <a:solidFill>
                  <a:schemeClr val="accent2"/>
                </a:solidFill>
                <a:latin typeface="Arial" panose="020B0604020202020204" pitchFamily="34" charset="0"/>
                <a:cs typeface="Arial" panose="020B0604020202020204" pitchFamily="34" charset="0"/>
              </a:rPr>
              <a:t>.</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Step 2 – </a:t>
            </a:r>
            <a:r>
              <a:rPr lang="en-US" sz="1600" dirty="0">
                <a:solidFill>
                  <a:schemeClr val="accent2"/>
                </a:solidFill>
                <a:latin typeface="Arial" panose="020B0604020202020204" pitchFamily="34" charset="0"/>
                <a:cs typeface="Arial" panose="020B0604020202020204" pitchFamily="34" charset="0"/>
              </a:rPr>
              <a:t>decide whether to bit bang or use peripheral.</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i="1" dirty="0">
                <a:solidFill>
                  <a:schemeClr val="accent2"/>
                </a:solidFill>
                <a:latin typeface="Arial" panose="020B0604020202020204" pitchFamily="34" charset="0"/>
                <a:cs typeface="Arial" panose="020B0604020202020204" pitchFamily="34" charset="0"/>
              </a:rPr>
              <a:t>We will use the peripherals.  After you see the serial busses in action, bit banging will make more sense.</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411A3C5B-29B0-4500-9987-99E2C31F04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12" t="42425" r="12565" b="25252"/>
          <a:stretch/>
        </p:blipFill>
        <p:spPr>
          <a:xfrm>
            <a:off x="1212457" y="3257550"/>
            <a:ext cx="4433086" cy="1219200"/>
          </a:xfrm>
          <a:prstGeom prst="rect">
            <a:avLst/>
          </a:prstGeom>
        </p:spPr>
      </p:pic>
    </p:spTree>
    <p:extLst>
      <p:ext uri="{BB962C8B-B14F-4D97-AF65-F5344CB8AC3E}">
        <p14:creationId xmlns:p14="http://schemas.microsoft.com/office/powerpoint/2010/main" val="42111009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53884" y="916509"/>
            <a:ext cx="4623963" cy="3909351"/>
          </a:xfrm>
          <a:prstGeom prst="rect">
            <a:avLst/>
          </a:prstGeom>
        </p:spPr>
      </p:pic>
    </p:spTree>
    <p:extLst>
      <p:ext uri="{BB962C8B-B14F-4D97-AF65-F5344CB8AC3E}">
        <p14:creationId xmlns:p14="http://schemas.microsoft.com/office/powerpoint/2010/main" val="10407931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3: Debug your program and run it.</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Note: We will first look at the Tx signal with an oscilloscope to view the ASCII code for ‘A’. We will then look at the character using a terminal window.</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A72F0CFF-75D1-41DE-A2EA-9B2C14CC4490}"/>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1880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4: Observe the UART with an oscilloscope. Remove the jumper on the pins labeled “TXD&gt;&gt;” on the J101 header of the MSP430FR2355 board. Probe the pin nearest the MSP430 MCU (MSP1). This pin is being driven by UCA1TXD.</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5: Configure the oscilloscope waveform to center the UART frame. </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C72843C3-C487-4265-9A15-F4B163E79F47}"/>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8093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20" name="TextBox 19">
            <a:extLst>
              <a:ext uri="{FF2B5EF4-FFF2-40B4-BE49-F238E27FC236}">
                <a16:creationId xmlns:a16="http://schemas.microsoft.com/office/drawing/2014/main" id="{A4985AFF-D806-4067-A5CC-1A0DB1988B98}"/>
              </a:ext>
            </a:extLst>
          </p:cNvPr>
          <p:cNvSpPr txBox="1"/>
          <p:nvPr/>
        </p:nvSpPr>
        <p:spPr>
          <a:xfrm>
            <a:off x="0" y="492886"/>
            <a:ext cx="4267200" cy="707264"/>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3D5C4E8-C52D-4A50-A4DB-EF27E6966F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00" y="1478209"/>
            <a:ext cx="5410200" cy="3323469"/>
          </a:xfrm>
          <a:prstGeom prst="rect">
            <a:avLst/>
          </a:prstGeom>
        </p:spPr>
      </p:pic>
      <p:pic>
        <p:nvPicPr>
          <p:cNvPr id="21" name="Picture 20">
            <a:extLst>
              <a:ext uri="{FF2B5EF4-FFF2-40B4-BE49-F238E27FC236}">
                <a16:creationId xmlns:a16="http://schemas.microsoft.com/office/drawing/2014/main" id="{51776108-880E-4AB1-A236-AFCFCDE4C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0" y="514741"/>
            <a:ext cx="2971799" cy="1516416"/>
          </a:xfrm>
          <a:prstGeom prst="rect">
            <a:avLst/>
          </a:prstGeom>
        </p:spPr>
      </p:pic>
    </p:spTree>
    <p:extLst>
      <p:ext uri="{BB962C8B-B14F-4D97-AF65-F5344CB8AC3E}">
        <p14:creationId xmlns:p14="http://schemas.microsoft.com/office/powerpoint/2010/main" val="31831716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6: Now let’s launch a terminal within CCS and observe the ASCII character arrive. In CCS, use the pull down menu View → Terminal. A terminal tab will appear within CCS (usually in the lower right corner along with the “Problems” and “Advice” tabs).</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7: Configure the terminal window. Click on the “Open a Terminal” button on the terminal tab. This will bring up a configuration window. You will need to determine the Application UART1’s com port on your computer. On Windows, this can be found using “Device Manager → Ports (COM &amp; LPT)”. Configure the terminal to use this com port number with a baud rate of 115200, a data size of 8, no parity, and 1 stop bit. Leave the encoding at its default value.</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7789"/>
            <a:ext cx="6858000" cy="849960"/>
          </a:xfrm>
          <a:prstGeom prst="rect">
            <a:avLst/>
          </a:prstGeom>
        </p:spPr>
      </p:pic>
      <p:sp>
        <p:nvSpPr>
          <p:cNvPr id="19" name="Rectangle 18">
            <a:extLst>
              <a:ext uri="{FF2B5EF4-FFF2-40B4-BE49-F238E27FC236}">
                <a16:creationId xmlns:a16="http://schemas.microsoft.com/office/drawing/2014/main" id="{C197EA75-7E37-4F8C-AE4A-FEC7E4E0A468}"/>
              </a:ext>
            </a:extLst>
          </p:cNvPr>
          <p:cNvSpPr/>
          <p:nvPr/>
        </p:nvSpPr>
        <p:spPr>
          <a:xfrm>
            <a:off x="4928965" y="4022401"/>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653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social media post&#10;&#10;Description automatically generated">
            <a:extLst>
              <a:ext uri="{FF2B5EF4-FFF2-40B4-BE49-F238E27FC236}">
                <a16:creationId xmlns:a16="http://schemas.microsoft.com/office/drawing/2014/main" id="{E8A3F0FA-3184-49EC-BC95-F071BF5BE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661" y="590550"/>
            <a:ext cx="5414089" cy="4237852"/>
          </a:xfrm>
          <a:prstGeom prst="rect">
            <a:avLst/>
          </a:prstGeom>
        </p:spPr>
      </p:pic>
      <p:sp>
        <p:nvSpPr>
          <p:cNvPr id="19" name="TextBox 18">
            <a:extLst>
              <a:ext uri="{FF2B5EF4-FFF2-40B4-BE49-F238E27FC236}">
                <a16:creationId xmlns:a16="http://schemas.microsoft.com/office/drawing/2014/main" id="{3A15DCC8-907F-46BB-A7F4-485A3231F245}"/>
              </a:ext>
            </a:extLst>
          </p:cNvPr>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Character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20" name="Subtitle 2">
            <a:extLst>
              <a:ext uri="{FF2B5EF4-FFF2-40B4-BE49-F238E27FC236}">
                <a16:creationId xmlns:a16="http://schemas.microsoft.com/office/drawing/2014/main" id="{A8586F93-C410-41C5-8412-300825C68015}"/>
              </a:ext>
            </a:extLst>
          </p:cNvPr>
          <p:cNvSpPr txBox="1">
            <a:spLocks/>
          </p:cNvSpPr>
          <p:nvPr/>
        </p:nvSpPr>
        <p:spPr>
          <a:xfrm>
            <a:off x="190500" y="895155"/>
            <a:ext cx="50673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8: Plug your jumper back into the MSP430FR2355 board and observe the character ‘A’ arrive.</a:t>
            </a:r>
          </a:p>
        </p:txBody>
      </p:sp>
    </p:spTree>
    <p:extLst>
      <p:ext uri="{BB962C8B-B14F-4D97-AF65-F5344CB8AC3E}">
        <p14:creationId xmlns:p14="http://schemas.microsoft.com/office/powerpoint/2010/main" val="33108243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Sending ASCII Characters to a Terminal</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33354589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Sending a String to a Terminal</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6054944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String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990338"/>
            <a:ext cx="5802629" cy="3650947"/>
          </a:xfrm>
          <a:prstGeom prst="rect">
            <a:avLst/>
          </a:prstGeom>
        </p:spPr>
      </p:pic>
    </p:spTree>
    <p:extLst>
      <p:ext uri="{BB962C8B-B14F-4D97-AF65-F5344CB8AC3E}">
        <p14:creationId xmlns:p14="http://schemas.microsoft.com/office/powerpoint/2010/main" val="6627699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String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1: In CCS, create a new C/C++ Empty Project (with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titled:</a:t>
            </a:r>
          </a:p>
          <a:p>
            <a:pPr algn="l"/>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C_UART_Tx4_Sending_String</a:t>
            </a:r>
          </a:p>
          <a:p>
            <a:pPr algn="l"/>
            <a:endParaRPr lang="en-US" sz="1600" b="1"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2: Type in the following code in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after the statement to stop the watchdog timer.</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653DDE40-7683-4217-80AF-08D4F3D80802}"/>
              </a:ext>
            </a:extLst>
          </p:cNvPr>
          <p:cNvSpPr/>
          <p:nvPr/>
        </p:nvSpPr>
        <p:spPr>
          <a:xfrm>
            <a:off x="4928965" y="3801012"/>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7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400801"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	 Serial Communications Overview</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87" y="1664873"/>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52323"/>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372181"/>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38599251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String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12446" y="916509"/>
            <a:ext cx="3706839" cy="3909351"/>
          </a:xfrm>
          <a:prstGeom prst="rect">
            <a:avLst/>
          </a:prstGeom>
        </p:spPr>
      </p:pic>
    </p:spTree>
    <p:extLst>
      <p:ext uri="{BB962C8B-B14F-4D97-AF65-F5344CB8AC3E}">
        <p14:creationId xmlns:p14="http://schemas.microsoft.com/office/powerpoint/2010/main" val="41929139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String Over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3: Debug your program and run it.</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Note: We will first look at the Tx string using the terminal window within CCS.</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4: Launch a terminal within CCS and observe the string arrive continually. Configure the terminal to use the com port of the Application UART1 with a baud rate of 115200, a data size of 8, no parity, and 1 stop bit. Leave the encoding at its default value. You should see “Hello World” arrive continually on the terminal.</a:t>
            </a:r>
          </a:p>
          <a:p>
            <a:pPr algn="l"/>
            <a:endParaRPr lang="en-US" sz="1600"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F36E57C6-A60C-4DD8-A37A-E0BC68E471C2}"/>
              </a:ext>
            </a:extLst>
          </p:cNvPr>
          <p:cNvSpPr/>
          <p:nvPr/>
        </p:nvSpPr>
        <p:spPr>
          <a:xfrm>
            <a:off x="4928965" y="3801012"/>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2182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a:extLst>
              <a:ext uri="{FF2B5EF4-FFF2-40B4-BE49-F238E27FC236}">
                <a16:creationId xmlns:a16="http://schemas.microsoft.com/office/drawing/2014/main" id="{33D5C4E8-C52D-4A50-A4DB-EF27E6966F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962" y="562499"/>
            <a:ext cx="6705037" cy="4239179"/>
          </a:xfrm>
          <a:prstGeom prst="rect">
            <a:avLst/>
          </a:prstGeom>
        </p:spPr>
      </p:pic>
      <p:sp>
        <p:nvSpPr>
          <p:cNvPr id="9" name="TextBox 8">
            <a:extLst>
              <a:ext uri="{FF2B5EF4-FFF2-40B4-BE49-F238E27FC236}">
                <a16:creationId xmlns:a16="http://schemas.microsoft.com/office/drawing/2014/main" id="{CD565F6F-CCCD-4620-8694-50F6D5DFBB6B}"/>
              </a:ext>
            </a:extLst>
          </p:cNvPr>
          <p:cNvSpPr txBox="1"/>
          <p:nvPr/>
        </p:nvSpPr>
        <p:spPr>
          <a:xfrm>
            <a:off x="0" y="492886"/>
            <a:ext cx="49530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String Over UART</a:t>
            </a:r>
            <a:endParaRPr lang="en-US" sz="2200" b="1" cap="small"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0568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Sending a String to a Terminal</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5133597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Using Tx IRQs to Control UART Transmission</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11705116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One of the drawbacks of the prior examples was that delay loops were needed to space out when data was put into the Tx buffer.</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t>
            </a:r>
            <a:r>
              <a:rPr lang="en-US" sz="1600" dirty="0" err="1">
                <a:solidFill>
                  <a:schemeClr val="accent2"/>
                </a:solidFill>
                <a:latin typeface="Arial" panose="020B0604020202020204" pitchFamily="34" charset="0"/>
                <a:cs typeface="Arial" panose="020B0604020202020204" pitchFamily="34" charset="0"/>
              </a:rPr>
              <a:t>eUSCI</a:t>
            </a:r>
            <a:r>
              <a:rPr lang="en-US" sz="1600" dirty="0">
                <a:solidFill>
                  <a:schemeClr val="accent2"/>
                </a:solidFill>
                <a:latin typeface="Arial" panose="020B0604020202020204" pitchFamily="34" charset="0"/>
                <a:cs typeface="Arial" panose="020B0604020202020204" pitchFamily="34" charset="0"/>
              </a:rPr>
              <a:t> UART contains a variety of flags that aid in monitoring the status of the link.</a:t>
            </a:r>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These flags can also trigger IRQs.</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38DCD7A4-777B-4E94-BFA8-21C088DA9F93}"/>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2FAB9AB6-DFBC-4169-A88E-527C38C538C7}"/>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852B15C4-5338-4C0A-9E03-42C4F3FE28F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019BD29E-609C-48FF-9A92-A7828E46755D}"/>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3F614F5E-BC59-49EC-80FC-1FC6BE26E34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240825F7-E785-4756-8385-A934412E6C1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7789"/>
            <a:ext cx="6858000" cy="849960"/>
          </a:xfrm>
          <a:prstGeom prst="rect">
            <a:avLst/>
          </a:prstGeom>
        </p:spPr>
      </p:pic>
      <p:sp>
        <p:nvSpPr>
          <p:cNvPr id="19" name="Rectangle 18">
            <a:extLst>
              <a:ext uri="{FF2B5EF4-FFF2-40B4-BE49-F238E27FC236}">
                <a16:creationId xmlns:a16="http://schemas.microsoft.com/office/drawing/2014/main" id="{DDECEAA4-9140-409F-B8B7-D12A4C0399EE}"/>
              </a:ext>
            </a:extLst>
          </p:cNvPr>
          <p:cNvSpPr/>
          <p:nvPr/>
        </p:nvSpPr>
        <p:spPr>
          <a:xfrm>
            <a:off x="4928965" y="4022399"/>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2365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a:extLst>
              <a:ext uri="{FF2B5EF4-FFF2-40B4-BE49-F238E27FC236}">
                <a16:creationId xmlns:a16="http://schemas.microsoft.com/office/drawing/2014/main" id="{93D4A29D-8EAD-448F-A1A9-034A7A7EE2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895350"/>
            <a:ext cx="6400800" cy="3886200"/>
          </a:xfrm>
          <a:prstGeom prst="rect">
            <a:avLst/>
          </a:prstGeom>
        </p:spPr>
      </p:pic>
    </p:spTree>
    <p:extLst>
      <p:ext uri="{BB962C8B-B14F-4D97-AF65-F5344CB8AC3E}">
        <p14:creationId xmlns:p14="http://schemas.microsoft.com/office/powerpoint/2010/main" val="25462159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Transmit Interrupt (UCTXIFG):</a:t>
            </a:r>
          </a:p>
          <a:p>
            <a:pPr marL="742950" lvl="1"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Flag is cleared when the Tx buffer data is written to.</a:t>
            </a:r>
          </a:p>
          <a:p>
            <a:pPr marL="742950" lvl="1"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Flag is set when the Tx buffer data has been moved to the shift register and the buffer is empty.</a:t>
            </a:r>
          </a:p>
          <a:p>
            <a:pPr marL="742950" lvl="1"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Only indicates that the Tx buffer is empty, not that the last character has been fully shifted out.</a:t>
            </a: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38DCD7A4-777B-4E94-BFA8-21C088DA9F93}"/>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2FAB9AB6-DFBC-4169-A88E-527C38C538C7}"/>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852B15C4-5338-4C0A-9E03-42C4F3FE28F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019BD29E-609C-48FF-9A92-A7828E46755D}"/>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3F614F5E-BC59-49EC-80FC-1FC6BE26E34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240825F7-E785-4756-8385-A934412E6C1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7789"/>
            <a:ext cx="6858000" cy="849960"/>
          </a:xfrm>
          <a:prstGeom prst="rect">
            <a:avLst/>
          </a:prstGeom>
        </p:spPr>
      </p:pic>
      <p:sp>
        <p:nvSpPr>
          <p:cNvPr id="19" name="Rectangle 18">
            <a:extLst>
              <a:ext uri="{FF2B5EF4-FFF2-40B4-BE49-F238E27FC236}">
                <a16:creationId xmlns:a16="http://schemas.microsoft.com/office/drawing/2014/main" id="{DDECEAA4-9140-409F-B8B7-D12A4C0399EE}"/>
              </a:ext>
            </a:extLst>
          </p:cNvPr>
          <p:cNvSpPr/>
          <p:nvPr/>
        </p:nvSpPr>
        <p:spPr>
          <a:xfrm>
            <a:off x="4928965" y="4022399"/>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170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Transmit Complete Interrupt (UCTXCPTIFG):</a:t>
            </a:r>
          </a:p>
          <a:p>
            <a:pPr marL="742950" lvl="1"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Flag is set when the entire byte in in Tx shift register has been shifted out and it is ready for a new character.</a:t>
            </a:r>
          </a:p>
          <a:p>
            <a:pPr marL="742950" lvl="1"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two Tx IRQs are enabled with the UCTXIE and UCTXCPTIE bits with in the </a:t>
            </a:r>
            <a:r>
              <a:rPr lang="en-US" sz="1600" dirty="0" err="1">
                <a:solidFill>
                  <a:schemeClr val="accent2"/>
                </a:solidFill>
                <a:latin typeface="Arial" panose="020B0604020202020204" pitchFamily="34" charset="0"/>
                <a:cs typeface="Arial" panose="020B0604020202020204" pitchFamily="34" charset="0"/>
              </a:rPr>
              <a:t>UCAxIE</a:t>
            </a: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peripheral only contains one interrupt vector address for all the interrupts within the system.</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2F1EE670-07C6-45EA-84BD-1FCCDFE488FC}"/>
              </a:ext>
            </a:extLst>
          </p:cNvPr>
          <p:cNvSpPr/>
          <p:nvPr/>
        </p:nvSpPr>
        <p:spPr>
          <a:xfrm>
            <a:off x="4928965" y="3801012"/>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293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cell phone&#10;&#10;Description automatically generated">
            <a:extLst>
              <a:ext uri="{FF2B5EF4-FFF2-40B4-BE49-F238E27FC236}">
                <a16:creationId xmlns:a16="http://schemas.microsoft.com/office/drawing/2014/main" id="{93D4A29D-8EAD-448F-A1A9-034A7A7EE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 y="1047750"/>
            <a:ext cx="6685280" cy="3581400"/>
          </a:xfrm>
          <a:prstGeom prst="rect">
            <a:avLst/>
          </a:prstGeom>
        </p:spPr>
      </p:pic>
    </p:spTree>
    <p:extLst>
      <p:ext uri="{BB962C8B-B14F-4D97-AF65-F5344CB8AC3E}">
        <p14:creationId xmlns:p14="http://schemas.microsoft.com/office/powerpoint/2010/main" val="735068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400801"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14.1.1 The UART Standard</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35179952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a:extLst>
              <a:ext uri="{FF2B5EF4-FFF2-40B4-BE49-F238E27FC236}">
                <a16:creationId xmlns:a16="http://schemas.microsoft.com/office/drawing/2014/main" id="{93D4A29D-8EAD-448F-A1A9-034A7A7EE2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520" y="1047750"/>
            <a:ext cx="6685280" cy="3581400"/>
          </a:xfrm>
          <a:prstGeom prst="rect">
            <a:avLst/>
          </a:prstGeom>
        </p:spPr>
      </p:pic>
    </p:spTree>
    <p:extLst>
      <p:ext uri="{BB962C8B-B14F-4D97-AF65-F5344CB8AC3E}">
        <p14:creationId xmlns:p14="http://schemas.microsoft.com/office/powerpoint/2010/main" val="8070222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9" name="Picture 8" descr="A close up of text on a white background&#10;&#10;Description automatically generated">
            <a:extLst>
              <a:ext uri="{FF2B5EF4-FFF2-40B4-BE49-F238E27FC236}">
                <a16:creationId xmlns:a16="http://schemas.microsoft.com/office/drawing/2014/main" id="{85309075-D468-442F-AB1C-83C8871F8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89" y="865480"/>
            <a:ext cx="4851622" cy="3945510"/>
          </a:xfrm>
          <a:prstGeom prst="rect">
            <a:avLst/>
          </a:prstGeom>
        </p:spPr>
      </p:pic>
      <p:sp>
        <p:nvSpPr>
          <p:cNvPr id="10" name="Rectangle 9">
            <a:extLst>
              <a:ext uri="{FF2B5EF4-FFF2-40B4-BE49-F238E27FC236}">
                <a16:creationId xmlns:a16="http://schemas.microsoft.com/office/drawing/2014/main" id="{B589CFE2-E360-4BAB-99C3-049BE4E67B42}"/>
              </a:ext>
            </a:extLst>
          </p:cNvPr>
          <p:cNvSpPr/>
          <p:nvPr/>
        </p:nvSpPr>
        <p:spPr>
          <a:xfrm>
            <a:off x="1003189" y="4011712"/>
            <a:ext cx="4940411" cy="84603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A2FA8719-E01F-46E1-BADB-2DCF45A9FF09}"/>
              </a:ext>
            </a:extLst>
          </p:cNvPr>
          <p:cNvSpPr/>
          <p:nvPr/>
        </p:nvSpPr>
        <p:spPr>
          <a:xfrm>
            <a:off x="3429000" y="2483318"/>
            <a:ext cx="3251268" cy="593447"/>
          </a:xfrm>
          <a:prstGeom prst="wedgeRectCallout">
            <a:avLst>
              <a:gd name="adj1" fmla="val -45413"/>
              <a:gd name="adj2" fmla="val 20386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Each of the 4x </a:t>
            </a:r>
            <a:r>
              <a:rPr lang="en-US" dirty="0" err="1"/>
              <a:t>eUSCI</a:t>
            </a:r>
            <a:r>
              <a:rPr lang="en-US" dirty="0"/>
              <a:t> systems have a dedicate interrupt vector.</a:t>
            </a:r>
          </a:p>
        </p:txBody>
      </p:sp>
    </p:spTree>
    <p:extLst>
      <p:ext uri="{BB962C8B-B14F-4D97-AF65-F5344CB8AC3E}">
        <p14:creationId xmlns:p14="http://schemas.microsoft.com/office/powerpoint/2010/main" val="786782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Controlling UART Transmission With Interrupts</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201" y="895350"/>
            <a:ext cx="4870736" cy="3909645"/>
          </a:xfrm>
          <a:prstGeom prst="rect">
            <a:avLst/>
          </a:prstGeom>
        </p:spPr>
      </p:pic>
    </p:spTree>
    <p:extLst>
      <p:ext uri="{BB962C8B-B14F-4D97-AF65-F5344CB8AC3E}">
        <p14:creationId xmlns:p14="http://schemas.microsoft.com/office/powerpoint/2010/main" val="1446738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Controlling UART Transmission With Interrupts</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1: In CCS, create a new C/C++ Empty Project (with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titled:</a:t>
            </a:r>
          </a:p>
          <a:p>
            <a:pPr algn="l"/>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C_UART_Tx5_Sending_String_using_UCTXCPTIFG</a:t>
            </a:r>
          </a:p>
          <a:p>
            <a:pPr algn="l"/>
            <a:endParaRPr lang="en-US" sz="1600" b="1"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2: Type in the following code in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after the statement to stop the watchdog timer.</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8061891E-5107-4654-BDB0-73E9563C816C}"/>
              </a:ext>
            </a:extLst>
          </p:cNvPr>
          <p:cNvSpPr/>
          <p:nvPr/>
        </p:nvSpPr>
        <p:spPr>
          <a:xfrm>
            <a:off x="4928965" y="3820261"/>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0543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6"/>
            <a:ext cx="2438400" cy="1323439"/>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Controlling UART Transmission With Interrupts</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85717" y="492885"/>
            <a:ext cx="4331437" cy="4314014"/>
          </a:xfrm>
          <a:prstGeom prst="rect">
            <a:avLst/>
          </a:prstGeom>
        </p:spPr>
      </p:pic>
    </p:spTree>
    <p:extLst>
      <p:ext uri="{BB962C8B-B14F-4D97-AF65-F5344CB8AC3E}">
        <p14:creationId xmlns:p14="http://schemas.microsoft.com/office/powerpoint/2010/main" val="4807417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8580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Controlling UART Transmission With Interrupts</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cell phone&#10;&#10;Description automatically generated">
            <a:extLst>
              <a:ext uri="{FF2B5EF4-FFF2-40B4-BE49-F238E27FC236}">
                <a16:creationId xmlns:a16="http://schemas.microsoft.com/office/drawing/2014/main" id="{AA0EB0D5-EBF5-42AB-84B9-529449E56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01929"/>
            <a:ext cx="5943600" cy="3887241"/>
          </a:xfrm>
          <a:prstGeom prst="rect">
            <a:avLst/>
          </a:prstGeom>
        </p:spPr>
      </p:pic>
    </p:spTree>
    <p:extLst>
      <p:ext uri="{BB962C8B-B14F-4D97-AF65-F5344CB8AC3E}">
        <p14:creationId xmlns:p14="http://schemas.microsoft.com/office/powerpoint/2010/main" val="14612930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Controlling UART Transmission With Interrupts</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3: Save and debug your program. Run and then terminate your program. Your program will be running but CCS will not be sharing the USB connection between the debugger and Application UART1.</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4: Launch a terminal within CCS and configure it to communicate with the MSP430FR2355 board.</a:t>
            </a:r>
          </a:p>
        </p:txBody>
      </p:sp>
      <p:pic>
        <p:nvPicPr>
          <p:cNvPr id="5" name="Picture 4" descr="A screenshot of a cell phone&#10;&#10;Description automatically generated">
            <a:extLst>
              <a:ext uri="{FF2B5EF4-FFF2-40B4-BE49-F238E27FC236}">
                <a16:creationId xmlns:a16="http://schemas.microsoft.com/office/drawing/2014/main" id="{0F051577-43F4-400F-832D-6E1EE16D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77338"/>
            <a:ext cx="6248400" cy="2166112"/>
          </a:xfrm>
          <a:prstGeom prst="rect">
            <a:avLst/>
          </a:prstGeom>
        </p:spPr>
      </p:pic>
    </p:spTree>
    <p:extLst>
      <p:ext uri="{BB962C8B-B14F-4D97-AF65-F5344CB8AC3E}">
        <p14:creationId xmlns:p14="http://schemas.microsoft.com/office/powerpoint/2010/main" val="17791873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Using Tx IRQs to Control UART Transmission</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19361208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14.1.3 UART Receive on the MSP430FR2355 – Overview</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35199988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10" name="Picture 9" descr="A picture containing screenshot&#10;&#10;Description automatically generated">
            <a:extLst>
              <a:ext uri="{FF2B5EF4-FFF2-40B4-BE49-F238E27FC236}">
                <a16:creationId xmlns:a16="http://schemas.microsoft.com/office/drawing/2014/main" id="{8EE85DFB-3D88-4866-AB7D-F310C5CFC4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1503585"/>
            <a:ext cx="4790116" cy="3293205"/>
          </a:xfrm>
          <a:prstGeom prst="rect">
            <a:avLst/>
          </a:prstGeom>
        </p:spPr>
      </p:pic>
    </p:spTree>
    <p:extLst>
      <p:ext uri="{BB962C8B-B14F-4D97-AF65-F5344CB8AC3E}">
        <p14:creationId xmlns:p14="http://schemas.microsoft.com/office/powerpoint/2010/main" val="123075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Universal asynchronous receiver/transmitter</a:t>
            </a:r>
            <a:r>
              <a:rPr lang="en-US" sz="1600" dirty="0">
                <a:solidFill>
                  <a:schemeClr val="accent2"/>
                </a:solidFill>
                <a:latin typeface="Arial" panose="020B0604020202020204" pitchFamily="34" charset="0"/>
                <a:cs typeface="Arial" panose="020B0604020202020204" pitchFamily="34" charset="0"/>
              </a:rPr>
              <a:t> – an approach to serial communication between two devices in which neither device shares a common clock.</a:t>
            </a: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Each device only uses lines for data.</a:t>
            </a: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Has a predefined protocol for how data is framed, how data packets start and stop, and how the receiver oversamples the incoming data to recover the information sent.</a:t>
            </a:r>
          </a:p>
        </p:txBody>
      </p:sp>
      <p:pic>
        <p:nvPicPr>
          <p:cNvPr id="22" name="Picture 21" descr="A screenshot of a cell phone&#10;&#10;Description automatically generated">
            <a:extLst>
              <a:ext uri="{FF2B5EF4-FFF2-40B4-BE49-F238E27FC236}">
                <a16:creationId xmlns:a16="http://schemas.microsoft.com/office/drawing/2014/main" id="{080311A7-66D2-4CDB-9736-AE75660C47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028950"/>
            <a:ext cx="3442970" cy="1690744"/>
          </a:xfrm>
          <a:prstGeom prst="rect">
            <a:avLst/>
          </a:prstGeom>
        </p:spPr>
      </p:pic>
    </p:spTree>
    <p:extLst>
      <p:ext uri="{BB962C8B-B14F-4D97-AF65-F5344CB8AC3E}">
        <p14:creationId xmlns:p14="http://schemas.microsoft.com/office/powerpoint/2010/main" val="34270649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same clock generator is used for both the Tx and Rx circuits and is configured using the </a:t>
            </a:r>
            <a:r>
              <a:rPr lang="en-US" sz="1600" dirty="0" err="1">
                <a:solidFill>
                  <a:schemeClr val="accent2"/>
                </a:solidFill>
                <a:latin typeface="Arial" panose="020B0604020202020204" pitchFamily="34" charset="0"/>
                <a:cs typeface="Arial" panose="020B0604020202020204" pitchFamily="34" charset="0"/>
              </a:rPr>
              <a:t>UCAxBRW</a:t>
            </a:r>
            <a:r>
              <a:rPr lang="en-US" sz="1600" dirty="0">
                <a:solidFill>
                  <a:schemeClr val="accent2"/>
                </a:solidFill>
                <a:latin typeface="Arial" panose="020B0604020202020204" pitchFamily="34" charset="0"/>
                <a:cs typeface="Arial" panose="020B0604020202020204" pitchFamily="34" charset="0"/>
              </a:rPr>
              <a:t> and </a:t>
            </a:r>
            <a:r>
              <a:rPr lang="en-US" sz="1600" dirty="0" err="1">
                <a:solidFill>
                  <a:schemeClr val="accent2"/>
                </a:solidFill>
                <a:latin typeface="Arial" panose="020B0604020202020204" pitchFamily="34" charset="0"/>
                <a:cs typeface="Arial" panose="020B0604020202020204" pitchFamily="34" charset="0"/>
              </a:rPr>
              <a:t>UCAxMCTLW</a:t>
            </a:r>
            <a:r>
              <a:rPr lang="en-US" sz="1600" dirty="0">
                <a:solidFill>
                  <a:schemeClr val="accent2"/>
                </a:solidFill>
                <a:latin typeface="Arial" panose="020B0604020202020204" pitchFamily="34" charset="0"/>
                <a:cs typeface="Arial" panose="020B0604020202020204" pitchFamily="34" charset="0"/>
              </a:rPr>
              <a:t> registers.</a:t>
            </a:r>
          </a:p>
        </p:txBody>
      </p:sp>
      <p:pic>
        <p:nvPicPr>
          <p:cNvPr id="10" name="Picture 9" descr="A picture containing screenshot&#10;&#10;Description automatically generated">
            <a:extLst>
              <a:ext uri="{FF2B5EF4-FFF2-40B4-BE49-F238E27FC236}">
                <a16:creationId xmlns:a16="http://schemas.microsoft.com/office/drawing/2014/main" id="{8EE85DFB-3D88-4866-AB7D-F310C5CFC4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1497760"/>
            <a:ext cx="4790116" cy="3293205"/>
          </a:xfrm>
          <a:prstGeom prst="rect">
            <a:avLst/>
          </a:prstGeom>
        </p:spPr>
      </p:pic>
      <p:sp>
        <p:nvSpPr>
          <p:cNvPr id="9" name="Rectangle 8">
            <a:extLst>
              <a:ext uri="{FF2B5EF4-FFF2-40B4-BE49-F238E27FC236}">
                <a16:creationId xmlns:a16="http://schemas.microsoft.com/office/drawing/2014/main" id="{FAC28153-0866-43E6-877E-3CBD73179D6F}"/>
              </a:ext>
            </a:extLst>
          </p:cNvPr>
          <p:cNvSpPr/>
          <p:nvPr/>
        </p:nvSpPr>
        <p:spPr>
          <a:xfrm>
            <a:off x="944703" y="1553830"/>
            <a:ext cx="4759814" cy="127405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0B341E66-B4CB-4040-86D3-BDA016B146F1}"/>
              </a:ext>
            </a:extLst>
          </p:cNvPr>
          <p:cNvSpPr/>
          <p:nvPr/>
        </p:nvSpPr>
        <p:spPr>
          <a:xfrm>
            <a:off x="2632539" y="3115949"/>
            <a:ext cx="3937161" cy="1534664"/>
          </a:xfrm>
          <a:prstGeom prst="wedgeRectCallout">
            <a:avLst>
              <a:gd name="adj1" fmla="val 6210"/>
              <a:gd name="adj2" fmla="val -750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rial" panose="020B0604020202020204" pitchFamily="34" charset="0"/>
                <a:cs typeface="Arial" panose="020B0604020202020204" pitchFamily="34" charset="0"/>
              </a:rPr>
              <a:t>The Rx baud rate generator is configured with the desired baud rate, and the system automatically handles creating the oversampling clock for the Rx shift register</a:t>
            </a:r>
            <a:r>
              <a:rPr lang="en-US"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87519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Rx system is very similar to the Tx system in that it contains a shift register that receives the serial data.</a:t>
            </a:r>
          </a:p>
        </p:txBody>
      </p:sp>
      <p:pic>
        <p:nvPicPr>
          <p:cNvPr id="10" name="Picture 9" descr="A picture containing screenshot&#10;&#10;Description automatically generated">
            <a:extLst>
              <a:ext uri="{FF2B5EF4-FFF2-40B4-BE49-F238E27FC236}">
                <a16:creationId xmlns:a16="http://schemas.microsoft.com/office/drawing/2014/main" id="{8EE85DFB-3D88-4866-AB7D-F310C5CFC4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1503585"/>
            <a:ext cx="4790116" cy="3293205"/>
          </a:xfrm>
          <a:prstGeom prst="rect">
            <a:avLst/>
          </a:prstGeom>
        </p:spPr>
      </p:pic>
      <p:sp>
        <p:nvSpPr>
          <p:cNvPr id="12" name="Rectangle 11">
            <a:extLst>
              <a:ext uri="{FF2B5EF4-FFF2-40B4-BE49-F238E27FC236}">
                <a16:creationId xmlns:a16="http://schemas.microsoft.com/office/drawing/2014/main" id="{113024FB-CC31-41A9-BECD-EF55658E9FB4}"/>
              </a:ext>
            </a:extLst>
          </p:cNvPr>
          <p:cNvSpPr/>
          <p:nvPr/>
        </p:nvSpPr>
        <p:spPr>
          <a:xfrm>
            <a:off x="914401" y="2727169"/>
            <a:ext cx="4940411" cy="64504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9800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Once the frame has been received, it is put into the Rx receiver buffer (</a:t>
            </a:r>
            <a:r>
              <a:rPr lang="en-US" sz="1600" dirty="0" err="1">
                <a:solidFill>
                  <a:schemeClr val="accent2"/>
                </a:solidFill>
                <a:latin typeface="Arial" panose="020B0604020202020204" pitchFamily="34" charset="0"/>
                <a:cs typeface="Arial" panose="020B0604020202020204" pitchFamily="34" charset="0"/>
              </a:rPr>
              <a:t>UCAxRXBUF</a:t>
            </a:r>
            <a:r>
              <a:rPr lang="en-US" sz="1600" dirty="0">
                <a:solidFill>
                  <a:schemeClr val="accent2"/>
                </a:solidFill>
                <a:latin typeface="Arial" panose="020B0604020202020204" pitchFamily="34" charset="0"/>
                <a:cs typeface="Arial" panose="020B0604020202020204" pitchFamily="34" charset="0"/>
              </a:rPr>
              <a:t>).</a:t>
            </a:r>
          </a:p>
        </p:txBody>
      </p:sp>
      <p:pic>
        <p:nvPicPr>
          <p:cNvPr id="10" name="Picture 9" descr="A picture containing screenshot&#10;&#10;Description automatically generated">
            <a:extLst>
              <a:ext uri="{FF2B5EF4-FFF2-40B4-BE49-F238E27FC236}">
                <a16:creationId xmlns:a16="http://schemas.microsoft.com/office/drawing/2014/main" id="{8EE85DFB-3D88-4866-AB7D-F310C5CFC4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642" y="1503585"/>
            <a:ext cx="4790116" cy="3293205"/>
          </a:xfrm>
          <a:prstGeom prst="rect">
            <a:avLst/>
          </a:prstGeom>
        </p:spPr>
      </p:pic>
      <p:sp>
        <p:nvSpPr>
          <p:cNvPr id="9" name="Rectangle 8">
            <a:extLst>
              <a:ext uri="{FF2B5EF4-FFF2-40B4-BE49-F238E27FC236}">
                <a16:creationId xmlns:a16="http://schemas.microsoft.com/office/drawing/2014/main" id="{9BF29659-67B2-4B63-9666-BA13362C56B2}"/>
              </a:ext>
            </a:extLst>
          </p:cNvPr>
          <p:cNvSpPr/>
          <p:nvPr/>
        </p:nvSpPr>
        <p:spPr>
          <a:xfrm>
            <a:off x="2265615" y="2727168"/>
            <a:ext cx="3589197" cy="127405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77D26AF2-F6D0-45C8-A048-96D606A15F50}"/>
              </a:ext>
            </a:extLst>
          </p:cNvPr>
          <p:cNvSpPr/>
          <p:nvPr/>
        </p:nvSpPr>
        <p:spPr>
          <a:xfrm>
            <a:off x="92432" y="3642886"/>
            <a:ext cx="1936818" cy="1112378"/>
          </a:xfrm>
          <a:prstGeom prst="wedgeRectCallout">
            <a:avLst>
              <a:gd name="adj1" fmla="val 59908"/>
              <a:gd name="adj2" fmla="val -4357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Notice the framing options have to be the same as how the Tx is setup.</a:t>
            </a:r>
          </a:p>
        </p:txBody>
      </p:sp>
    </p:spTree>
    <p:extLst>
      <p:ext uri="{BB962C8B-B14F-4D97-AF65-F5344CB8AC3E}">
        <p14:creationId xmlns:p14="http://schemas.microsoft.com/office/powerpoint/2010/main" val="38378636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descr="A screenshot of a cell phone&#10;&#10;Description automatically generated">
            <a:extLst>
              <a:ext uri="{FF2B5EF4-FFF2-40B4-BE49-F238E27FC236}">
                <a16:creationId xmlns:a16="http://schemas.microsoft.com/office/drawing/2014/main" id="{84D7A436-6496-4087-AE09-0F9D14C2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31" y="1266824"/>
            <a:ext cx="6580938" cy="2609851"/>
          </a:xfrm>
          <a:prstGeom prst="rect">
            <a:avLst/>
          </a:prstGeom>
        </p:spPr>
      </p:pic>
    </p:spTree>
    <p:extLst>
      <p:ext uri="{BB962C8B-B14F-4D97-AF65-F5344CB8AC3E}">
        <p14:creationId xmlns:p14="http://schemas.microsoft.com/office/powerpoint/2010/main" val="2678353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Rx system has a state machine that monitors the incoming data and creates status flags that can be used to generate interrupts.</a:t>
            </a:r>
          </a:p>
        </p:txBody>
      </p:sp>
      <p:pic>
        <p:nvPicPr>
          <p:cNvPr id="10" name="Picture 9" descr="A picture containing screenshot&#10;&#10;Description automatically generated">
            <a:extLst>
              <a:ext uri="{FF2B5EF4-FFF2-40B4-BE49-F238E27FC236}">
                <a16:creationId xmlns:a16="http://schemas.microsoft.com/office/drawing/2014/main" id="{8EE85DFB-3D88-4866-AB7D-F310C5CFC4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1497760"/>
            <a:ext cx="4790116" cy="3293205"/>
          </a:xfrm>
          <a:prstGeom prst="rect">
            <a:avLst/>
          </a:prstGeom>
        </p:spPr>
      </p:pic>
      <p:sp>
        <p:nvSpPr>
          <p:cNvPr id="9" name="Rectangle 8">
            <a:extLst>
              <a:ext uri="{FF2B5EF4-FFF2-40B4-BE49-F238E27FC236}">
                <a16:creationId xmlns:a16="http://schemas.microsoft.com/office/drawing/2014/main" id="{FAC28153-0866-43E6-877E-3CBD73179D6F}"/>
              </a:ext>
            </a:extLst>
          </p:cNvPr>
          <p:cNvSpPr/>
          <p:nvPr/>
        </p:nvSpPr>
        <p:spPr>
          <a:xfrm>
            <a:off x="1919634" y="3843741"/>
            <a:ext cx="3475932" cy="90066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0B341E66-B4CB-4040-86D3-BDA016B146F1}"/>
              </a:ext>
            </a:extLst>
          </p:cNvPr>
          <p:cNvSpPr/>
          <p:nvPr/>
        </p:nvSpPr>
        <p:spPr>
          <a:xfrm>
            <a:off x="4263163" y="2015357"/>
            <a:ext cx="2404337" cy="1534664"/>
          </a:xfrm>
          <a:prstGeom prst="wedgeRectCallout">
            <a:avLst>
              <a:gd name="adj1" fmla="val -43452"/>
              <a:gd name="adj2" fmla="val 6777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rial" panose="020B0604020202020204" pitchFamily="34" charset="0"/>
                <a:cs typeface="Arial" panose="020B0604020202020204" pitchFamily="34" charset="0"/>
              </a:rPr>
              <a:t>You never know when data will come in, so you always use flags/IRQs for Rx.</a:t>
            </a:r>
            <a:endParaRPr lang="en-US"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4678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3041933" cy="401127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Receive interrupt (UCRXIFG):</a:t>
            </a:r>
            <a:br>
              <a:rPr lang="en-US" sz="1600" b="1" dirty="0">
                <a:solidFill>
                  <a:schemeClr val="accent2"/>
                </a:solidFill>
                <a:latin typeface="Arial" panose="020B0604020202020204" pitchFamily="34" charset="0"/>
                <a:cs typeface="Arial" panose="020B0604020202020204" pitchFamily="34" charset="0"/>
              </a:rPr>
            </a:br>
            <a:endParaRPr lang="en-US" sz="1600" b="1" dirty="0">
              <a:solidFill>
                <a:schemeClr val="accent2"/>
              </a:solidFill>
              <a:latin typeface="Arial" panose="020B0604020202020204" pitchFamily="34" charset="0"/>
              <a:cs typeface="Arial" panose="020B0604020202020204" pitchFamily="34" charset="0"/>
            </a:endParaRPr>
          </a:p>
          <a:p>
            <a:pPr marL="514350" lvl="1" indent="-285750" algn="l">
              <a:buFont typeface="Courier New" panose="02070309020205020404" pitchFamily="49" charset="0"/>
              <a:buChar char="o"/>
            </a:pPr>
            <a:r>
              <a:rPr lang="en-US" sz="1600" dirty="0">
                <a:solidFill>
                  <a:schemeClr val="accent2"/>
                </a:solidFill>
                <a:latin typeface="Arial" panose="020B0604020202020204" pitchFamily="34" charset="0"/>
                <a:cs typeface="Arial" panose="020B0604020202020204" pitchFamily="34" charset="0"/>
              </a:rPr>
              <a:t>Triggers when a new character has been received and the data is available in the Rx buffer.</a:t>
            </a:r>
          </a:p>
          <a:p>
            <a:pPr marL="514350" lvl="1" indent="-285750" algn="l">
              <a:buFont typeface="Courier New" panose="02070309020205020404" pitchFamily="49" charset="0"/>
              <a:buChar char="o"/>
            </a:pPr>
            <a:endParaRPr lang="en-US" sz="1600" b="1" dirty="0">
              <a:solidFill>
                <a:schemeClr val="accent2"/>
              </a:solidFill>
              <a:latin typeface="Arial" panose="020B0604020202020204" pitchFamily="34" charset="0"/>
              <a:cs typeface="Arial" panose="020B0604020202020204" pitchFamily="34" charset="0"/>
            </a:endParaRPr>
          </a:p>
          <a:p>
            <a:pPr marL="514350" lvl="1" indent="-285750" algn="l">
              <a:buFont typeface="Courier New" panose="02070309020205020404" pitchFamily="49" charset="0"/>
              <a:buChar char="o"/>
            </a:pPr>
            <a:r>
              <a:rPr lang="en-US" sz="1600" dirty="0">
                <a:solidFill>
                  <a:schemeClr val="accent2"/>
                </a:solidFill>
                <a:latin typeface="Arial" panose="020B0604020202020204" pitchFamily="34" charset="0"/>
                <a:cs typeface="Arial" panose="020B0604020202020204" pitchFamily="34" charset="0"/>
              </a:rPr>
              <a:t>Cleared when the Rx buffer is read.</a:t>
            </a:r>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a:p>
            <a:pPr marL="514350" lvl="1" indent="-285750" algn="l">
              <a:buFont typeface="Courier New" panose="02070309020205020404" pitchFamily="49" charset="0"/>
              <a:buChar char="o"/>
            </a:pPr>
            <a:r>
              <a:rPr lang="en-US" sz="1600" dirty="0">
                <a:solidFill>
                  <a:schemeClr val="accent2"/>
                </a:solidFill>
                <a:latin typeface="Arial" panose="020B0604020202020204" pitchFamily="34" charset="0"/>
                <a:cs typeface="Arial" panose="020B0604020202020204" pitchFamily="34" charset="0"/>
              </a:rPr>
              <a:t>UCRXIFG has its own flag and local IRQ enable.</a:t>
            </a:r>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p:txBody>
      </p:sp>
      <p:pic>
        <p:nvPicPr>
          <p:cNvPr id="22" name="Picture 21" descr="A screenshot of a cell phone&#10;&#10;Description automatically generated">
            <a:extLst>
              <a:ext uri="{FF2B5EF4-FFF2-40B4-BE49-F238E27FC236}">
                <a16:creationId xmlns:a16="http://schemas.microsoft.com/office/drawing/2014/main" id="{10E6F7C4-0A48-47EC-ABC6-5A03F2E222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125" y="3034409"/>
            <a:ext cx="3368575" cy="1804593"/>
          </a:xfrm>
          <a:prstGeom prst="rect">
            <a:avLst/>
          </a:prstGeom>
        </p:spPr>
      </p:pic>
      <p:pic>
        <p:nvPicPr>
          <p:cNvPr id="24" name="Picture 23">
            <a:extLst>
              <a:ext uri="{FF2B5EF4-FFF2-40B4-BE49-F238E27FC236}">
                <a16:creationId xmlns:a16="http://schemas.microsoft.com/office/drawing/2014/main" id="{CEEC095A-EA27-4D68-B4D2-60DF450EC2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75125" y="941801"/>
            <a:ext cx="3368575" cy="2045205"/>
          </a:xfrm>
          <a:prstGeom prst="rect">
            <a:avLst/>
          </a:prstGeom>
        </p:spPr>
      </p:pic>
      <p:sp>
        <p:nvSpPr>
          <p:cNvPr id="23" name="Rectangle 22">
            <a:extLst>
              <a:ext uri="{FF2B5EF4-FFF2-40B4-BE49-F238E27FC236}">
                <a16:creationId xmlns:a16="http://schemas.microsoft.com/office/drawing/2014/main" id="{74808F5E-658E-46E7-BDF2-23B28A375C4D}"/>
              </a:ext>
            </a:extLst>
          </p:cNvPr>
          <p:cNvSpPr/>
          <p:nvPr/>
        </p:nvSpPr>
        <p:spPr>
          <a:xfrm>
            <a:off x="3458846" y="2567723"/>
            <a:ext cx="3208654" cy="40244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59E06BF-5474-4282-825E-500AE7DB4DCE}"/>
              </a:ext>
            </a:extLst>
          </p:cNvPr>
          <p:cNvSpPr/>
          <p:nvPr/>
        </p:nvSpPr>
        <p:spPr>
          <a:xfrm>
            <a:off x="3535046" y="4435631"/>
            <a:ext cx="3208654" cy="40244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4398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3041933"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Start bit interrupt (UCSTTIFG)</a:t>
            </a:r>
            <a:br>
              <a:rPr lang="en-US" sz="1600" b="1" dirty="0">
                <a:solidFill>
                  <a:schemeClr val="accent2"/>
                </a:solidFill>
                <a:latin typeface="Arial" panose="020B0604020202020204" pitchFamily="34" charset="0"/>
                <a:cs typeface="Arial" panose="020B0604020202020204" pitchFamily="34" charset="0"/>
              </a:rPr>
            </a:br>
            <a:endParaRPr lang="en-US" sz="1600" b="1" dirty="0">
              <a:solidFill>
                <a:schemeClr val="accent2"/>
              </a:solidFill>
              <a:latin typeface="Arial" panose="020B0604020202020204" pitchFamily="34" charset="0"/>
              <a:cs typeface="Arial" panose="020B0604020202020204" pitchFamily="34" charset="0"/>
            </a:endParaRPr>
          </a:p>
          <a:p>
            <a:pPr marL="515938" lvl="1" indent="-285750" algn="l">
              <a:buFont typeface="Courier New" panose="02070309020205020404" pitchFamily="49" charset="0"/>
              <a:buChar char="o"/>
            </a:pPr>
            <a:r>
              <a:rPr lang="en-US" sz="1400" dirty="0">
                <a:solidFill>
                  <a:schemeClr val="accent2"/>
                </a:solidFill>
                <a:latin typeface="Arial" panose="020B0604020202020204" pitchFamily="34" charset="0"/>
                <a:cs typeface="Arial" panose="020B0604020202020204" pitchFamily="34" charset="0"/>
              </a:rPr>
              <a:t>Triggers when the system sees a HIGH-to-LOW transition on the Rx pin indicating a new frame is being received.</a:t>
            </a:r>
            <a:br>
              <a:rPr lang="en-US" sz="1400" dirty="0">
                <a:solidFill>
                  <a:schemeClr val="accent2"/>
                </a:solidFill>
                <a:latin typeface="Arial" panose="020B0604020202020204" pitchFamily="34" charset="0"/>
                <a:cs typeface="Arial" panose="020B0604020202020204" pitchFamily="34" charset="0"/>
              </a:rPr>
            </a:br>
            <a:endParaRPr lang="en-US" sz="1400" dirty="0">
              <a:solidFill>
                <a:schemeClr val="accent2"/>
              </a:solidFill>
              <a:latin typeface="Arial" panose="020B0604020202020204" pitchFamily="34" charset="0"/>
              <a:cs typeface="Arial" panose="020B0604020202020204" pitchFamily="34" charset="0"/>
            </a:endParaRPr>
          </a:p>
          <a:p>
            <a:pPr marL="515938" lvl="1" indent="-285750" algn="l">
              <a:buFont typeface="Courier New" panose="02070309020205020404" pitchFamily="49" charset="0"/>
              <a:buChar char="o"/>
            </a:pPr>
            <a:r>
              <a:rPr lang="en-US" sz="1400" dirty="0">
                <a:solidFill>
                  <a:schemeClr val="accent2"/>
                </a:solidFill>
                <a:latin typeface="Arial" panose="020B0604020202020204" pitchFamily="34" charset="0"/>
                <a:cs typeface="Arial" panose="020B0604020202020204" pitchFamily="34" charset="0"/>
              </a:rPr>
              <a:t>UCSTTIFG has its own flag and local IRQ enable.</a:t>
            </a:r>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p:txBody>
      </p:sp>
      <p:pic>
        <p:nvPicPr>
          <p:cNvPr id="22" name="Picture 21" descr="A screenshot of a cell phone&#10;&#10;Description automatically generated">
            <a:extLst>
              <a:ext uri="{FF2B5EF4-FFF2-40B4-BE49-F238E27FC236}">
                <a16:creationId xmlns:a16="http://schemas.microsoft.com/office/drawing/2014/main" id="{10E6F7C4-0A48-47EC-ABC6-5A03F2E222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125" y="3034409"/>
            <a:ext cx="3368575" cy="1804593"/>
          </a:xfrm>
          <a:prstGeom prst="rect">
            <a:avLst/>
          </a:prstGeom>
        </p:spPr>
      </p:pic>
      <p:pic>
        <p:nvPicPr>
          <p:cNvPr id="24" name="Picture 23">
            <a:extLst>
              <a:ext uri="{FF2B5EF4-FFF2-40B4-BE49-F238E27FC236}">
                <a16:creationId xmlns:a16="http://schemas.microsoft.com/office/drawing/2014/main" id="{CEEC095A-EA27-4D68-B4D2-60DF450EC2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75125" y="941801"/>
            <a:ext cx="3368575" cy="2045205"/>
          </a:xfrm>
          <a:prstGeom prst="rect">
            <a:avLst/>
          </a:prstGeom>
        </p:spPr>
      </p:pic>
      <p:sp>
        <p:nvSpPr>
          <p:cNvPr id="23" name="Rectangle 22">
            <a:extLst>
              <a:ext uri="{FF2B5EF4-FFF2-40B4-BE49-F238E27FC236}">
                <a16:creationId xmlns:a16="http://schemas.microsoft.com/office/drawing/2014/main" id="{74808F5E-658E-46E7-BDF2-23B28A375C4D}"/>
              </a:ext>
            </a:extLst>
          </p:cNvPr>
          <p:cNvSpPr/>
          <p:nvPr/>
        </p:nvSpPr>
        <p:spPr>
          <a:xfrm>
            <a:off x="3458846" y="2109091"/>
            <a:ext cx="3208654" cy="40244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59E06BF-5474-4282-825E-500AE7DB4DCE}"/>
              </a:ext>
            </a:extLst>
          </p:cNvPr>
          <p:cNvSpPr/>
          <p:nvPr/>
        </p:nvSpPr>
        <p:spPr>
          <a:xfrm>
            <a:off x="3483599" y="4068643"/>
            <a:ext cx="3208654" cy="40244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6317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587067" cy="401127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p:txBody>
      </p:sp>
      <p:pic>
        <p:nvPicPr>
          <p:cNvPr id="12" name="Picture 11" descr="A close up of text on a white background&#10;&#10;Description automatically generated">
            <a:extLst>
              <a:ext uri="{FF2B5EF4-FFF2-40B4-BE49-F238E27FC236}">
                <a16:creationId xmlns:a16="http://schemas.microsoft.com/office/drawing/2014/main" id="{A1A29F36-AD43-476A-8192-45961B5E2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89" y="865480"/>
            <a:ext cx="4851622" cy="3945510"/>
          </a:xfrm>
          <a:prstGeom prst="rect">
            <a:avLst/>
          </a:prstGeom>
        </p:spPr>
      </p:pic>
      <p:sp>
        <p:nvSpPr>
          <p:cNvPr id="13" name="Rectangle 12">
            <a:extLst>
              <a:ext uri="{FF2B5EF4-FFF2-40B4-BE49-F238E27FC236}">
                <a16:creationId xmlns:a16="http://schemas.microsoft.com/office/drawing/2014/main" id="{3BF2823B-095D-453F-A34C-2CD9D055DBEE}"/>
              </a:ext>
            </a:extLst>
          </p:cNvPr>
          <p:cNvSpPr/>
          <p:nvPr/>
        </p:nvSpPr>
        <p:spPr>
          <a:xfrm>
            <a:off x="1003189" y="4011712"/>
            <a:ext cx="4940411" cy="84603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14">
            <a:extLst>
              <a:ext uri="{FF2B5EF4-FFF2-40B4-BE49-F238E27FC236}">
                <a16:creationId xmlns:a16="http://schemas.microsoft.com/office/drawing/2014/main" id="{FAD07EF0-D2E5-4ACA-885E-D589B3820E84}"/>
              </a:ext>
            </a:extLst>
          </p:cNvPr>
          <p:cNvSpPr/>
          <p:nvPr/>
        </p:nvSpPr>
        <p:spPr>
          <a:xfrm>
            <a:off x="3429000" y="2483318"/>
            <a:ext cx="2899833" cy="593447"/>
          </a:xfrm>
          <a:prstGeom prst="wedgeRectCallout">
            <a:avLst>
              <a:gd name="adj1" fmla="val -45413"/>
              <a:gd name="adj2" fmla="val 20386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Rx IRQs share the same </a:t>
            </a:r>
            <a:r>
              <a:rPr lang="en-US" dirty="0" err="1"/>
              <a:t>eUSCI</a:t>
            </a:r>
            <a:r>
              <a:rPr lang="en-US" dirty="0"/>
              <a:t> vector as the Tx IRQs.</a:t>
            </a:r>
          </a:p>
        </p:txBody>
      </p:sp>
    </p:spTree>
    <p:extLst>
      <p:ext uri="{BB962C8B-B14F-4D97-AF65-F5344CB8AC3E}">
        <p14:creationId xmlns:p14="http://schemas.microsoft.com/office/powerpoint/2010/main" val="11153806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14.1.3 UART Receive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9B61933F-E1B0-4EB7-B2DE-843091E51BF2}"/>
              </a:ext>
            </a:extLst>
          </p:cNvPr>
          <p:cNvSpPr txBox="1">
            <a:spLocks/>
          </p:cNvSpPr>
          <p:nvPr/>
        </p:nvSpPr>
        <p:spPr>
          <a:xfrm>
            <a:off x="190500" y="895155"/>
            <a:ext cx="6587067" cy="401127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145E8E79-5201-4DC7-8842-9303A6F9D2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0732" y="892998"/>
            <a:ext cx="6451921" cy="3830828"/>
          </a:xfrm>
          <a:prstGeom prst="rect">
            <a:avLst/>
          </a:prstGeom>
        </p:spPr>
      </p:pic>
    </p:spTree>
    <p:extLst>
      <p:ext uri="{BB962C8B-B14F-4D97-AF65-F5344CB8AC3E}">
        <p14:creationId xmlns:p14="http://schemas.microsoft.com/office/powerpoint/2010/main" val="22992750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14.1.3 UART Receive on the MSP430FR2355 – Overview</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5" name="Picture 2" descr="Subscribe to Dr. LaMeres' YouTube Channel">
            <a:extLst>
              <a:ext uri="{FF2B5EF4-FFF2-40B4-BE49-F238E27FC236}">
                <a16:creationId xmlns:a16="http://schemas.microsoft.com/office/drawing/2014/main" id="{C4CAFB67-5690-4D6E-ABB0-9232229F4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A7A8C37-F45E-434C-A8B2-27A6767A60FE}"/>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399020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Baud rate (BR)</a:t>
            </a:r>
            <a:r>
              <a:rPr lang="en-US" sz="1600" dirty="0">
                <a:solidFill>
                  <a:schemeClr val="accent2"/>
                </a:solidFill>
                <a:latin typeface="Arial" panose="020B0604020202020204" pitchFamily="34" charset="0"/>
                <a:cs typeface="Arial" panose="020B0604020202020204" pitchFamily="34" charset="0"/>
              </a:rPr>
              <a:t> – the common data rate between Tx and Rx; the fastest rate at which the data line changes states.</a:t>
            </a:r>
          </a:p>
          <a:p>
            <a:pPr marL="228600" indent="-228600" algn="l">
              <a:buFont typeface="Arial" panose="020B0604020202020204" pitchFamily="34" charset="0"/>
              <a:buChar char="•"/>
            </a:pPr>
            <a:endParaRPr lang="en-US" sz="8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baud rate and bit period (T</a:t>
            </a:r>
            <a:r>
              <a:rPr lang="en-US" sz="1600" baseline="-25000" dirty="0">
                <a:solidFill>
                  <a:schemeClr val="accent2"/>
                </a:solidFill>
                <a:latin typeface="Arial" panose="020B0604020202020204" pitchFamily="34" charset="0"/>
                <a:cs typeface="Arial" panose="020B0604020202020204" pitchFamily="34" charset="0"/>
              </a:rPr>
              <a:t>B</a:t>
            </a:r>
            <a:r>
              <a:rPr lang="en-US" sz="1600" dirty="0">
                <a:solidFill>
                  <a:schemeClr val="accent2"/>
                </a:solidFill>
                <a:latin typeface="Arial" panose="020B0604020202020204" pitchFamily="34" charset="0"/>
                <a:cs typeface="Arial" panose="020B0604020202020204" pitchFamily="34" charset="0"/>
              </a:rPr>
              <a:t>) are related by BR = 1/T</a:t>
            </a:r>
            <a:r>
              <a:rPr lang="en-US" sz="1600" baseline="-25000" dirty="0">
                <a:solidFill>
                  <a:schemeClr val="accent2"/>
                </a:solidFill>
                <a:latin typeface="Arial" panose="020B0604020202020204" pitchFamily="34" charset="0"/>
                <a:cs typeface="Arial" panose="020B0604020202020204" pitchFamily="34" charset="0"/>
              </a:rPr>
              <a:t>B</a:t>
            </a:r>
            <a:r>
              <a:rPr lang="en-US" sz="1600" dirty="0">
                <a:solidFill>
                  <a:schemeClr val="accent2"/>
                </a:solidFill>
                <a:latin typeface="Arial" panose="020B0604020202020204" pitchFamily="34" charset="0"/>
                <a:cs typeface="Arial" panose="020B0604020202020204" pitchFamily="34" charset="0"/>
              </a:rPr>
              <a:t>.</a:t>
            </a:r>
          </a:p>
          <a:p>
            <a:pPr marL="228600" indent="-228600" algn="l">
              <a:buFont typeface="Arial" panose="020B0604020202020204" pitchFamily="34" charset="0"/>
              <a:buChar char="•"/>
            </a:pPr>
            <a:endParaRPr lang="en-US" sz="8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Baud rate must be set manually in both the Tx and Rx prior to data transmission (typical range is 9600 to 115200 baud).</a:t>
            </a:r>
          </a:p>
        </p:txBody>
      </p:sp>
      <p:pic>
        <p:nvPicPr>
          <p:cNvPr id="22" name="Picture 21" descr="A screenshot of a cell phone&#10;&#10;Description automatically generated">
            <a:extLst>
              <a:ext uri="{FF2B5EF4-FFF2-40B4-BE49-F238E27FC236}">
                <a16:creationId xmlns:a16="http://schemas.microsoft.com/office/drawing/2014/main" id="{CF6956E5-4045-46F3-AE4B-2357B0AA0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452" y="2571750"/>
            <a:ext cx="4572496" cy="2245423"/>
          </a:xfrm>
          <a:prstGeom prst="rect">
            <a:avLst/>
          </a:prstGeom>
        </p:spPr>
      </p:pic>
    </p:spTree>
    <p:extLst>
      <p:ext uri="{BB962C8B-B14F-4D97-AF65-F5344CB8AC3E}">
        <p14:creationId xmlns:p14="http://schemas.microsoft.com/office/powerpoint/2010/main" val="34907133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14.1.3 UART Receive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Toggling LED1 Based on Terminal Keystrokes</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22559788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Receiving Characters on the eUSCI_A1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9424" y="895350"/>
            <a:ext cx="4808290" cy="3909645"/>
          </a:xfrm>
          <a:prstGeom prst="rect">
            <a:avLst/>
          </a:prstGeom>
        </p:spPr>
      </p:pic>
    </p:spTree>
    <p:extLst>
      <p:ext uri="{BB962C8B-B14F-4D97-AF65-F5344CB8AC3E}">
        <p14:creationId xmlns:p14="http://schemas.microsoft.com/office/powerpoint/2010/main" val="35212756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Receiving Characters on the eUSCI_A1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1: In CCS, create a new C/C++ Empty Project (with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titled:</a:t>
            </a:r>
          </a:p>
          <a:p>
            <a:pPr algn="l"/>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C_UART_Rx1_Toggling_LED1</a:t>
            </a:r>
          </a:p>
          <a:p>
            <a:pPr algn="l"/>
            <a:endParaRPr lang="en-US" sz="1600" b="1"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2: Type in the following code in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after the statement to stop the watchdog timer.</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3C7650C3-D174-4235-9027-51471C56A267}"/>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9932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6"/>
            <a:ext cx="2438400" cy="1323439"/>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Receiving Characters on the eUSCI_A1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85717" y="528757"/>
            <a:ext cx="4331437" cy="4242270"/>
          </a:xfrm>
          <a:prstGeom prst="rect">
            <a:avLst/>
          </a:prstGeom>
        </p:spPr>
      </p:pic>
    </p:spTree>
    <p:extLst>
      <p:ext uri="{BB962C8B-B14F-4D97-AF65-F5344CB8AC3E}">
        <p14:creationId xmlns:p14="http://schemas.microsoft.com/office/powerpoint/2010/main" val="7606971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Receiving Characters on the eUSCI_A1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3: Save and debug your program. Run and then terminate your program. Your program will be running but CCS will not be sharing the USB connection between the debugger and Application UART1.</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4: Launch a terminal within CCS and configure it to communicate with the MSP430FR2355 board.</a:t>
            </a:r>
          </a:p>
        </p:txBody>
      </p:sp>
      <p:pic>
        <p:nvPicPr>
          <p:cNvPr id="5" name="Picture 4">
            <a:extLst>
              <a:ext uri="{FF2B5EF4-FFF2-40B4-BE49-F238E27FC236}">
                <a16:creationId xmlns:a16="http://schemas.microsoft.com/office/drawing/2014/main" id="{0F051577-43F4-400F-832D-6E1EE16D80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0" y="2630384"/>
            <a:ext cx="6248400" cy="2060019"/>
          </a:xfrm>
          <a:prstGeom prst="rect">
            <a:avLst/>
          </a:prstGeom>
        </p:spPr>
      </p:pic>
    </p:spTree>
    <p:extLst>
      <p:ext uri="{BB962C8B-B14F-4D97-AF65-F5344CB8AC3E}">
        <p14:creationId xmlns:p14="http://schemas.microsoft.com/office/powerpoint/2010/main" val="41579553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Receiving Characters on the eUSCI_A1 UART</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20" name="Picture 19" descr="A screenshot of a cell phone&#10;&#10;Description automatically generated">
            <a:extLst>
              <a:ext uri="{FF2B5EF4-FFF2-40B4-BE49-F238E27FC236}">
                <a16:creationId xmlns:a16="http://schemas.microsoft.com/office/drawing/2014/main" id="{FF2C96F2-2FDE-4AC8-963B-B0D38C0EF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499" y="912848"/>
            <a:ext cx="2663391" cy="385329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C9CBDE4-B36F-4DAA-A4FA-11BE2C834003}"/>
              </a:ext>
            </a:extLst>
          </p:cNvPr>
          <p:cNvPicPr>
            <a:picLocks noChangeAspect="1"/>
          </p:cNvPicPr>
          <p:nvPr/>
        </p:nvPicPr>
        <p:blipFill rotWithShape="1">
          <a:blip r:embed="rId3">
            <a:extLst>
              <a:ext uri="{28A0092B-C50C-407E-A947-70E740481C1C}">
                <a14:useLocalDpi xmlns:a14="http://schemas.microsoft.com/office/drawing/2010/main" val="0"/>
              </a:ext>
            </a:extLst>
          </a:blip>
          <a:srcRect l="52512" t="3303" r="4097" b="82851"/>
          <a:stretch/>
        </p:blipFill>
        <p:spPr>
          <a:xfrm>
            <a:off x="2986726" y="1124139"/>
            <a:ext cx="3680774" cy="1699303"/>
          </a:xfrm>
          <a:prstGeom prst="rect">
            <a:avLst/>
          </a:prstGeom>
          <a:ln w="57150">
            <a:solidFill>
              <a:schemeClr val="accent2">
                <a:lumMod val="75000"/>
              </a:schemeClr>
            </a:solidFill>
          </a:ln>
        </p:spPr>
      </p:pic>
      <p:cxnSp>
        <p:nvCxnSpPr>
          <p:cNvPr id="5" name="Straight Connector 4">
            <a:extLst>
              <a:ext uri="{FF2B5EF4-FFF2-40B4-BE49-F238E27FC236}">
                <a16:creationId xmlns:a16="http://schemas.microsoft.com/office/drawing/2014/main" id="{6802AA9D-F820-40AD-B56A-08A34B6694CE}"/>
              </a:ext>
            </a:extLst>
          </p:cNvPr>
          <p:cNvCxnSpPr/>
          <p:nvPr/>
        </p:nvCxnSpPr>
        <p:spPr>
          <a:xfrm>
            <a:off x="2455572" y="1315116"/>
            <a:ext cx="497983" cy="359138"/>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Speech Bubble: Rectangle 12">
            <a:extLst>
              <a:ext uri="{FF2B5EF4-FFF2-40B4-BE49-F238E27FC236}">
                <a16:creationId xmlns:a16="http://schemas.microsoft.com/office/drawing/2014/main" id="{BFCBAC36-7737-4EA5-9026-362BBB0A503D}"/>
              </a:ext>
            </a:extLst>
          </p:cNvPr>
          <p:cNvSpPr/>
          <p:nvPr/>
        </p:nvSpPr>
        <p:spPr>
          <a:xfrm>
            <a:off x="3524250" y="3310789"/>
            <a:ext cx="2899833" cy="593447"/>
          </a:xfrm>
          <a:prstGeom prst="wedgeRectCallout">
            <a:avLst>
              <a:gd name="adj1" fmla="val -41098"/>
              <a:gd name="adj2" fmla="val -11241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see these ASCII codes in the debugger?</a:t>
            </a:r>
          </a:p>
        </p:txBody>
      </p:sp>
    </p:spTree>
    <p:extLst>
      <p:ext uri="{BB962C8B-B14F-4D97-AF65-F5344CB8AC3E}">
        <p14:creationId xmlns:p14="http://schemas.microsoft.com/office/powerpoint/2010/main" val="18310813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14.1.3 UART Receive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Toggling LED1 Based on Terminal Keystrokes</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27917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Link</a:t>
            </a:r>
            <a:r>
              <a:rPr lang="en-US" sz="1600" dirty="0">
                <a:solidFill>
                  <a:schemeClr val="accent2"/>
                </a:solidFill>
                <a:latin typeface="Arial" panose="020B0604020202020204" pitchFamily="34" charset="0"/>
                <a:cs typeface="Arial" panose="020B0604020202020204" pitchFamily="34" charset="0"/>
              </a:rPr>
              <a:t> – when two devices are connected together to transfer information.</a:t>
            </a:r>
          </a:p>
        </p:txBody>
      </p:sp>
      <p:pic>
        <p:nvPicPr>
          <p:cNvPr id="22" name="Picture 21" descr="A screenshot of a cell phone&#10;&#10;Description automatically generated">
            <a:extLst>
              <a:ext uri="{FF2B5EF4-FFF2-40B4-BE49-F238E27FC236}">
                <a16:creationId xmlns:a16="http://schemas.microsoft.com/office/drawing/2014/main" id="{EE96D171-90DB-46FA-B153-6BBA4ABD14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04950"/>
            <a:ext cx="5078307" cy="3264625"/>
          </a:xfrm>
          <a:prstGeom prst="rect">
            <a:avLst/>
          </a:prstGeom>
        </p:spPr>
      </p:pic>
    </p:spTree>
    <p:extLst>
      <p:ext uri="{BB962C8B-B14F-4D97-AF65-F5344CB8AC3E}">
        <p14:creationId xmlns:p14="http://schemas.microsoft.com/office/powerpoint/2010/main" val="4086982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Framing</a:t>
            </a:r>
            <a:r>
              <a:rPr lang="en-US" sz="1600" dirty="0">
                <a:solidFill>
                  <a:schemeClr val="accent2"/>
                </a:solidFill>
                <a:latin typeface="Arial" panose="020B0604020202020204" pitchFamily="34" charset="0"/>
                <a:cs typeface="Arial" panose="020B0604020202020204" pitchFamily="34" charset="0"/>
              </a:rPr>
              <a:t> – the term used to describe how the bits are arranged in the UART serial bit sequence. </a:t>
            </a:r>
            <a:endParaRPr lang="en-US" sz="1600" b="1" dirty="0">
              <a:solidFill>
                <a:schemeClr val="accent2"/>
              </a:solidFill>
              <a:latin typeface="Arial" panose="020B0604020202020204" pitchFamily="34" charset="0"/>
              <a:cs typeface="Arial" panose="020B0604020202020204" pitchFamily="34" charset="0"/>
            </a:endParaRPr>
          </a:p>
        </p:txBody>
      </p:sp>
      <p:pic>
        <p:nvPicPr>
          <p:cNvPr id="22" name="Picture 21" descr="A screenshot of a cell phone&#10;&#10;Description automatically generated">
            <a:extLst>
              <a:ext uri="{FF2B5EF4-FFF2-40B4-BE49-F238E27FC236}">
                <a16:creationId xmlns:a16="http://schemas.microsoft.com/office/drawing/2014/main" id="{76096994-2D3E-415A-BE7E-C304021D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1553830"/>
            <a:ext cx="6011659" cy="1932320"/>
          </a:xfrm>
          <a:prstGeom prst="rect">
            <a:avLst/>
          </a:prstGeom>
        </p:spPr>
      </p:pic>
    </p:spTree>
    <p:extLst>
      <p:ext uri="{BB962C8B-B14F-4D97-AF65-F5344CB8AC3E}">
        <p14:creationId xmlns:p14="http://schemas.microsoft.com/office/powerpoint/2010/main" val="1784522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Framing</a:t>
            </a:r>
            <a:r>
              <a:rPr lang="en-US" sz="1600" dirty="0">
                <a:solidFill>
                  <a:schemeClr val="accent2"/>
                </a:solidFill>
                <a:latin typeface="Arial" panose="020B0604020202020204" pitchFamily="34" charset="0"/>
                <a:cs typeface="Arial" panose="020B0604020202020204" pitchFamily="34" charset="0"/>
              </a:rPr>
              <a:t> – the term used to describe how the bits are arranged in the UART serial bit sequence. </a:t>
            </a: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Having the Tx drive a HIGH while not transmitting tells the Rx that it is still powered on.</a:t>
            </a:r>
            <a:endParaRPr lang="en-US" sz="1600" b="1" dirty="0">
              <a:solidFill>
                <a:schemeClr val="accent2"/>
              </a:solidFill>
              <a:latin typeface="Arial" panose="020B0604020202020204" pitchFamily="34" charset="0"/>
              <a:cs typeface="Arial" panose="020B0604020202020204" pitchFamily="34" charset="0"/>
            </a:endParaRPr>
          </a:p>
        </p:txBody>
      </p:sp>
      <p:pic>
        <p:nvPicPr>
          <p:cNvPr id="22" name="Picture 21" descr="A screenshot of a cell phone&#10;&#10;Description automatically generated">
            <a:extLst>
              <a:ext uri="{FF2B5EF4-FFF2-40B4-BE49-F238E27FC236}">
                <a16:creationId xmlns:a16="http://schemas.microsoft.com/office/drawing/2014/main" id="{76096994-2D3E-415A-BE7E-C304021D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1553830"/>
            <a:ext cx="6011659" cy="1932320"/>
          </a:xfrm>
          <a:prstGeom prst="rect">
            <a:avLst/>
          </a:prstGeom>
        </p:spPr>
      </p:pic>
    </p:spTree>
    <p:extLst>
      <p:ext uri="{BB962C8B-B14F-4D97-AF65-F5344CB8AC3E}">
        <p14:creationId xmlns:p14="http://schemas.microsoft.com/office/powerpoint/2010/main" val="51543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Framing</a:t>
            </a:r>
            <a:r>
              <a:rPr lang="en-US" sz="1600" dirty="0">
                <a:solidFill>
                  <a:schemeClr val="accent2"/>
                </a:solidFill>
                <a:latin typeface="Arial" panose="020B0604020202020204" pitchFamily="34" charset="0"/>
                <a:cs typeface="Arial" panose="020B0604020202020204" pitchFamily="34" charset="0"/>
              </a:rPr>
              <a:t> – the term used to describe how the bits are arranged in the UART serial bit sequence. </a:t>
            </a: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Start bit</a:t>
            </a:r>
            <a:r>
              <a:rPr lang="en-US" sz="1600" dirty="0">
                <a:solidFill>
                  <a:schemeClr val="accent2"/>
                </a:solidFill>
                <a:latin typeface="Arial" panose="020B0604020202020204" pitchFamily="34" charset="0"/>
                <a:cs typeface="Arial" panose="020B0604020202020204" pitchFamily="34" charset="0"/>
              </a:rPr>
              <a:t> – initial symbol</a:t>
            </a:r>
            <a:br>
              <a:rPr lang="en-US" sz="1600" dirty="0">
                <a:solidFill>
                  <a:schemeClr val="accent2"/>
                </a:solidFill>
                <a:latin typeface="Arial" panose="020B0604020202020204" pitchFamily="34" charset="0"/>
                <a:cs typeface="Arial" panose="020B0604020202020204" pitchFamily="34" charset="0"/>
              </a:rPr>
            </a:br>
            <a:endParaRPr lang="en-US" sz="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To start a data transmission, the Tx drives the line LOW and holds it there for one T</a:t>
            </a:r>
            <a:r>
              <a:rPr lang="en-US" sz="1600" baseline="-25000" dirty="0">
                <a:solidFill>
                  <a:schemeClr val="accent2"/>
                </a:solidFill>
                <a:latin typeface="Arial" panose="020B0604020202020204" pitchFamily="34" charset="0"/>
                <a:cs typeface="Arial" panose="020B0604020202020204" pitchFamily="34" charset="0"/>
              </a:rPr>
              <a:t>B</a:t>
            </a:r>
            <a:r>
              <a:rPr lang="en-US" sz="1600" dirty="0">
                <a:solidFill>
                  <a:schemeClr val="accent2"/>
                </a:solidFill>
                <a:latin typeface="Arial" panose="020B0604020202020204" pitchFamily="34" charset="0"/>
                <a:cs typeface="Arial" panose="020B0604020202020204" pitchFamily="34" charset="0"/>
              </a:rPr>
              <a:t>.</a:t>
            </a:r>
            <a:endParaRPr lang="en-US" sz="16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22" name="Picture 21" descr="A screenshot of a cell phone&#10;&#10;Description automatically generated">
            <a:extLst>
              <a:ext uri="{FF2B5EF4-FFF2-40B4-BE49-F238E27FC236}">
                <a16:creationId xmlns:a16="http://schemas.microsoft.com/office/drawing/2014/main" id="{76096994-2D3E-415A-BE7E-C304021D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1553830"/>
            <a:ext cx="6011659" cy="1932320"/>
          </a:xfrm>
          <a:prstGeom prst="rect">
            <a:avLst/>
          </a:prstGeom>
        </p:spPr>
      </p:pic>
    </p:spTree>
    <p:extLst>
      <p:ext uri="{BB962C8B-B14F-4D97-AF65-F5344CB8AC3E}">
        <p14:creationId xmlns:p14="http://schemas.microsoft.com/office/powerpoint/2010/main" val="393253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963CED-50C2-4382-8C35-61B03835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098260"/>
            <a:ext cx="4863493" cy="3559802"/>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Parallel Communication</a:t>
            </a:r>
            <a:r>
              <a:rPr lang="en-US" sz="1600" dirty="0">
                <a:solidFill>
                  <a:schemeClr val="accent2"/>
                </a:solidFill>
                <a:latin typeface="Arial" panose="020B0604020202020204" pitchFamily="34" charset="0"/>
                <a:cs typeface="Arial" panose="020B0604020202020204" pitchFamily="34" charset="0"/>
              </a:rPr>
              <a:t> – How we send information as a full word using the MCU ports.</a:t>
            </a:r>
            <a:r>
              <a:rPr lang="en-US" sz="1600" b="1" dirty="0">
                <a:solidFill>
                  <a:schemeClr val="accent2"/>
                </a:solidFill>
                <a:latin typeface="Arial" panose="020B0604020202020204" pitchFamily="34" charset="0"/>
                <a:cs typeface="Arial" panose="020B0604020202020204" pitchFamily="34" charset="0"/>
              </a:rPr>
              <a:t> </a:t>
            </a:r>
            <a:r>
              <a:rPr lang="en-US" sz="1600" dirty="0">
                <a:solidFill>
                  <a:schemeClr val="accent2"/>
                </a:solidFill>
                <a:latin typeface="Arial" panose="020B0604020202020204" pitchFamily="34" charset="0"/>
                <a:cs typeface="Arial" panose="020B0604020202020204" pitchFamily="34" charset="0"/>
              </a:rPr>
              <a:t>a full word.</a:t>
            </a:r>
          </a:p>
        </p:txBody>
      </p:sp>
      <p:sp>
        <p:nvSpPr>
          <p:cNvPr id="23" name="Rectangle 22">
            <a:extLst>
              <a:ext uri="{FF2B5EF4-FFF2-40B4-BE49-F238E27FC236}">
                <a16:creationId xmlns:a16="http://schemas.microsoft.com/office/drawing/2014/main" id="{F88A9DB5-42BB-4AA8-B44E-0C4E5360F61C}"/>
              </a:ext>
            </a:extLst>
          </p:cNvPr>
          <p:cNvSpPr/>
          <p:nvPr/>
        </p:nvSpPr>
        <p:spPr>
          <a:xfrm>
            <a:off x="3962400" y="1276350"/>
            <a:ext cx="685800" cy="12192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186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data word is transmitted bit-by-bit, typically starting with the LSB.</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D7023741-D7D5-4FCD-8489-0B8CCAC2C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47950"/>
            <a:ext cx="6667500" cy="2143125"/>
          </a:xfrm>
          <a:prstGeom prst="rect">
            <a:avLst/>
          </a:prstGeom>
        </p:spPr>
      </p:pic>
    </p:spTree>
    <p:extLst>
      <p:ext uri="{BB962C8B-B14F-4D97-AF65-F5344CB8AC3E}">
        <p14:creationId xmlns:p14="http://schemas.microsoft.com/office/powerpoint/2010/main" val="2050215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Stop bit</a:t>
            </a:r>
            <a:r>
              <a:rPr lang="en-US" sz="1600" dirty="0">
                <a:solidFill>
                  <a:schemeClr val="accent2"/>
                </a:solidFill>
                <a:latin typeface="Arial" panose="020B0604020202020204" pitchFamily="34" charset="0"/>
                <a:cs typeface="Arial" panose="020B0604020202020204" pitchFamily="34" charset="0"/>
              </a:rPr>
              <a:t> – last symbol</a:t>
            </a:r>
            <a:endParaRPr lang="en-US" sz="16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After the bits have been transmitted, the Tx drives the line HIGH for one T</a:t>
            </a:r>
            <a:r>
              <a:rPr lang="en-US" sz="1600" baseline="-25000" dirty="0">
                <a:solidFill>
                  <a:schemeClr val="accent2"/>
                </a:solidFill>
                <a:latin typeface="Arial" panose="020B0604020202020204" pitchFamily="34" charset="0"/>
                <a:cs typeface="Arial" panose="020B0604020202020204" pitchFamily="34" charset="0"/>
              </a:rPr>
              <a:t>B</a:t>
            </a:r>
            <a:r>
              <a:rPr lang="en-US" sz="1600" dirty="0">
                <a:solidFill>
                  <a:schemeClr val="accent2"/>
                </a:solidFill>
                <a:latin typeface="Arial" panose="020B0604020202020204" pitchFamily="34" charset="0"/>
                <a:cs typeface="Arial" panose="020B0604020202020204" pitchFamily="34" charset="0"/>
              </a:rPr>
              <a:t> to represent the end of the sequence.</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D7023741-D7D5-4FCD-8489-0B8CCAC2C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47950"/>
            <a:ext cx="6667500" cy="2143125"/>
          </a:xfrm>
          <a:prstGeom prst="rect">
            <a:avLst/>
          </a:prstGeom>
        </p:spPr>
      </p:pic>
    </p:spTree>
    <p:extLst>
      <p:ext uri="{BB962C8B-B14F-4D97-AF65-F5344CB8AC3E}">
        <p14:creationId xmlns:p14="http://schemas.microsoft.com/office/powerpoint/2010/main" val="239676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114319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most common options that are configurable on the MSP430 are swapping the order in which the bits are sent, changing the data size between 7-bits and 8-bits, adding on </a:t>
            </a:r>
            <a:r>
              <a:rPr lang="en-US" sz="1600" b="1" dirty="0">
                <a:solidFill>
                  <a:schemeClr val="accent2"/>
                </a:solidFill>
                <a:latin typeface="Arial" panose="020B0604020202020204" pitchFamily="34" charset="0"/>
                <a:cs typeface="Arial" panose="020B0604020202020204" pitchFamily="34" charset="0"/>
              </a:rPr>
              <a:t>address bit (AD)</a:t>
            </a:r>
            <a:r>
              <a:rPr lang="en-US" sz="1600" dirty="0">
                <a:solidFill>
                  <a:schemeClr val="accent2"/>
                </a:solidFill>
                <a:latin typeface="Arial" panose="020B0604020202020204" pitchFamily="34" charset="0"/>
                <a:cs typeface="Arial" panose="020B0604020202020204" pitchFamily="34" charset="0"/>
              </a:rPr>
              <a:t>,</a:t>
            </a:r>
            <a:r>
              <a:rPr lang="en-US" sz="1600" b="1" dirty="0">
                <a:solidFill>
                  <a:schemeClr val="accent2"/>
                </a:solidFill>
                <a:latin typeface="Arial" panose="020B0604020202020204" pitchFamily="34" charset="0"/>
                <a:cs typeface="Arial" panose="020B0604020202020204" pitchFamily="34" charset="0"/>
              </a:rPr>
              <a:t> </a:t>
            </a:r>
            <a:r>
              <a:rPr lang="en-US" sz="1600" dirty="0">
                <a:solidFill>
                  <a:schemeClr val="accent2"/>
                </a:solidFill>
                <a:latin typeface="Arial" panose="020B0604020202020204" pitchFamily="34" charset="0"/>
                <a:cs typeface="Arial" panose="020B0604020202020204" pitchFamily="34" charset="0"/>
              </a:rPr>
              <a:t>adding a </a:t>
            </a:r>
            <a:r>
              <a:rPr lang="en-US" sz="1600" b="1" dirty="0">
                <a:solidFill>
                  <a:schemeClr val="accent2"/>
                </a:solidFill>
                <a:latin typeface="Arial" panose="020B0604020202020204" pitchFamily="34" charset="0"/>
                <a:cs typeface="Arial" panose="020B0604020202020204" pitchFamily="34" charset="0"/>
              </a:rPr>
              <a:t>parity bit (PA)</a:t>
            </a:r>
            <a:r>
              <a:rPr lang="en-US" sz="1600" dirty="0">
                <a:solidFill>
                  <a:schemeClr val="accent2"/>
                </a:solidFill>
                <a:latin typeface="Arial" panose="020B0604020202020204" pitchFamily="34" charset="0"/>
                <a:cs typeface="Arial" panose="020B0604020202020204" pitchFamily="34" charset="0"/>
              </a:rPr>
              <a:t>, and adding a second stop bit.</a:t>
            </a: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7023741-D7D5-4FCD-8489-0B8CCAC2CD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 y="2380441"/>
            <a:ext cx="6667500" cy="2143125"/>
          </a:xfrm>
          <a:prstGeom prst="rect">
            <a:avLst/>
          </a:prstGeom>
        </p:spPr>
      </p:pic>
    </p:spTree>
    <p:extLst>
      <p:ext uri="{BB962C8B-B14F-4D97-AF65-F5344CB8AC3E}">
        <p14:creationId xmlns:p14="http://schemas.microsoft.com/office/powerpoint/2010/main" val="186847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114319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When using a </a:t>
            </a:r>
            <a:r>
              <a:rPr lang="en-US" sz="1600" b="1" dirty="0">
                <a:solidFill>
                  <a:schemeClr val="accent2"/>
                </a:solidFill>
                <a:latin typeface="Arial" panose="020B0604020202020204" pitchFamily="34" charset="0"/>
                <a:cs typeface="Arial" panose="020B0604020202020204" pitchFamily="34" charset="0"/>
              </a:rPr>
              <a:t>transmit address</a:t>
            </a:r>
            <a:r>
              <a:rPr lang="en-US" sz="1600" dirty="0">
                <a:solidFill>
                  <a:schemeClr val="accent2"/>
                </a:solidFill>
                <a:latin typeface="Arial" panose="020B0604020202020204" pitchFamily="34" charset="0"/>
                <a:cs typeface="Arial" panose="020B0604020202020204" pitchFamily="34" charset="0"/>
              </a:rPr>
              <a:t>, two frames are sent, one for data and one for address.</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AD bit signifies whether the next frame is the address or data.</a:t>
            </a:r>
          </a:p>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7023741-D7D5-4FCD-8489-0B8CCAC2CD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 y="2380441"/>
            <a:ext cx="6667500" cy="2143125"/>
          </a:xfrm>
          <a:prstGeom prst="rect">
            <a:avLst/>
          </a:prstGeom>
        </p:spPr>
      </p:pic>
    </p:spTree>
    <p:extLst>
      <p:ext uri="{BB962C8B-B14F-4D97-AF65-F5344CB8AC3E}">
        <p14:creationId xmlns:p14="http://schemas.microsoft.com/office/powerpoint/2010/main" val="408478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114319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addition of a </a:t>
            </a:r>
            <a:r>
              <a:rPr lang="en-US" sz="1600" b="1" dirty="0">
                <a:solidFill>
                  <a:schemeClr val="accent2"/>
                </a:solidFill>
                <a:latin typeface="Arial" panose="020B0604020202020204" pitchFamily="34" charset="0"/>
                <a:cs typeface="Arial" panose="020B0604020202020204" pitchFamily="34" charset="0"/>
              </a:rPr>
              <a:t>second stop bit</a:t>
            </a:r>
            <a:r>
              <a:rPr lang="en-US" sz="1600" dirty="0">
                <a:solidFill>
                  <a:schemeClr val="accent2"/>
                </a:solidFill>
                <a:latin typeface="Arial" panose="020B0604020202020204" pitchFamily="34" charset="0"/>
                <a:cs typeface="Arial" panose="020B0604020202020204" pitchFamily="34" charset="0"/>
              </a:rPr>
              <a:t> can be used to provide extra time between packets when running at higher baud rates in order to make the link more reliable.</a:t>
            </a:r>
          </a:p>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7023741-D7D5-4FCD-8489-0B8CCAC2CD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 y="2380441"/>
            <a:ext cx="6667500" cy="2143125"/>
          </a:xfrm>
          <a:prstGeom prst="rect">
            <a:avLst/>
          </a:prstGeom>
        </p:spPr>
      </p:pic>
    </p:spTree>
    <p:extLst>
      <p:ext uri="{BB962C8B-B14F-4D97-AF65-F5344CB8AC3E}">
        <p14:creationId xmlns:p14="http://schemas.microsoft.com/office/powerpoint/2010/main" val="278137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114319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Parity bit</a:t>
            </a:r>
            <a:r>
              <a:rPr lang="en-US" sz="1600" dirty="0">
                <a:solidFill>
                  <a:schemeClr val="accent2"/>
                </a:solidFill>
                <a:latin typeface="Arial" panose="020B0604020202020204" pitchFamily="34" charset="0"/>
                <a:cs typeface="Arial" panose="020B0604020202020204" pitchFamily="34" charset="0"/>
              </a:rPr>
              <a:t> – used to detect transmission errors.</a:t>
            </a:r>
          </a:p>
          <a:p>
            <a:pPr marL="228600" indent="-228600" algn="l">
              <a:buFont typeface="Arial" panose="020B0604020202020204" pitchFamily="34" charset="0"/>
              <a:buChar char="•"/>
            </a:pPr>
            <a:endParaRPr lang="en-US" sz="7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Even parity</a:t>
            </a:r>
            <a:r>
              <a:rPr lang="en-US" sz="1600" dirty="0">
                <a:solidFill>
                  <a:schemeClr val="accent2"/>
                </a:solidFill>
                <a:latin typeface="Arial" panose="020B0604020202020204" pitchFamily="34" charset="0"/>
                <a:cs typeface="Arial" panose="020B0604020202020204" pitchFamily="34" charset="0"/>
              </a:rPr>
              <a:t> – the transmitter counts the number of 1’s in the data word and if the count is odd, it asserts the parity bit.</a:t>
            </a:r>
          </a:p>
          <a:p>
            <a:pPr marL="228600" indent="-228600" algn="l">
              <a:buFont typeface="Arial" panose="020B0604020202020204" pitchFamily="34" charset="0"/>
              <a:buChar char="•"/>
            </a:pPr>
            <a:endParaRPr lang="en-US" sz="7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Odd parity</a:t>
            </a:r>
            <a:r>
              <a:rPr lang="en-US" sz="1600" dirty="0">
                <a:solidFill>
                  <a:schemeClr val="accent2"/>
                </a:solidFill>
                <a:latin typeface="Arial" panose="020B0604020202020204" pitchFamily="34" charset="0"/>
                <a:cs typeface="Arial" panose="020B0604020202020204" pitchFamily="34" charset="0"/>
              </a:rPr>
              <a:t> – the transmitter counts the number of 1’s in the data word and if the count is even, it asserts the parity bit.</a:t>
            </a:r>
          </a:p>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7023741-D7D5-4FCD-8489-0B8CCAC2CD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 y="2638425"/>
            <a:ext cx="6667500" cy="2143125"/>
          </a:xfrm>
          <a:prstGeom prst="rect">
            <a:avLst/>
          </a:prstGeom>
        </p:spPr>
      </p:pic>
    </p:spTree>
    <p:extLst>
      <p:ext uri="{BB962C8B-B14F-4D97-AF65-F5344CB8AC3E}">
        <p14:creationId xmlns:p14="http://schemas.microsoft.com/office/powerpoint/2010/main" val="1573521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How does the receiver determine what logic is sent if it doesn’t have a clock?</a:t>
            </a:r>
            <a:br>
              <a:rPr lang="en-US" sz="1600" b="1" dirty="0">
                <a:solidFill>
                  <a:schemeClr val="accent2"/>
                </a:solidFill>
                <a:latin typeface="Arial" panose="020B0604020202020204" pitchFamily="34" charset="0"/>
                <a:cs typeface="Arial" panose="020B0604020202020204" pitchFamily="34" charset="0"/>
              </a:rPr>
            </a:br>
            <a:endParaRPr lang="en-US" sz="16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Oversampling</a:t>
            </a:r>
            <a:r>
              <a:rPr lang="en-US" sz="1600" dirty="0">
                <a:solidFill>
                  <a:schemeClr val="accent2"/>
                </a:solidFill>
                <a:latin typeface="Arial" panose="020B0604020202020204" pitchFamily="34" charset="0"/>
                <a:cs typeface="Arial" panose="020B0604020202020204" pitchFamily="34" charset="0"/>
              </a:rPr>
              <a:t> – using a receiver clock that is faster than the transmitter clock</a:t>
            </a:r>
            <a:endParaRPr lang="en-US" sz="1600" b="1" dirty="0">
              <a:solidFill>
                <a:schemeClr val="accent2"/>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C580D5E-E004-4F5D-8214-4BA8790D1F6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A385AD66-AB50-4575-8E1A-953C7F017316}"/>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C3A9924-7665-4916-98BA-EDC5C50CFD7B}"/>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18E0B3AB-85BE-4BF1-B4F9-EDCD03E1761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CD475311-6362-4F48-9046-D48B5B71A01C}"/>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008AA11D-FE4E-451A-ADDD-8246ED3DA727}"/>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BBFED72-F43A-4CAB-8869-2950B27CF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350F6FD2-3F7E-4406-8907-2BF6B498CD02}"/>
              </a:ext>
            </a:extLst>
          </p:cNvPr>
          <p:cNvSpPr/>
          <p:nvPr/>
        </p:nvSpPr>
        <p:spPr>
          <a:xfrm>
            <a:off x="4966202" y="3790950"/>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66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descr="A picture containing clock&#10;&#10;Description automatically generated">
            <a:extLst>
              <a:ext uri="{FF2B5EF4-FFF2-40B4-BE49-F238E27FC236}">
                <a16:creationId xmlns:a16="http://schemas.microsoft.com/office/drawing/2014/main" id="{402C90F5-149A-4557-96B9-2699D68DC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74527"/>
            <a:ext cx="5955030" cy="3937503"/>
          </a:xfrm>
          <a:prstGeom prst="rect">
            <a:avLst/>
          </a:prstGeom>
        </p:spPr>
      </p:pic>
    </p:spTree>
    <p:extLst>
      <p:ext uri="{BB962C8B-B14F-4D97-AF65-F5344CB8AC3E}">
        <p14:creationId xmlns:p14="http://schemas.microsoft.com/office/powerpoint/2010/main" val="934561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02C90F5-149A-4557-96B9-2699D68DCE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6588" y="874527"/>
            <a:ext cx="5036253" cy="3937503"/>
          </a:xfrm>
          <a:prstGeom prst="rect">
            <a:avLst/>
          </a:prstGeom>
        </p:spPr>
      </p:pic>
    </p:spTree>
    <p:extLst>
      <p:ext uri="{BB962C8B-B14F-4D97-AF65-F5344CB8AC3E}">
        <p14:creationId xmlns:p14="http://schemas.microsoft.com/office/powerpoint/2010/main" val="3414768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Communication standard</a:t>
            </a:r>
            <a:r>
              <a:rPr lang="en-US" sz="1600" dirty="0">
                <a:solidFill>
                  <a:schemeClr val="accent2"/>
                </a:solidFill>
                <a:latin typeface="Arial" panose="020B0604020202020204" pitchFamily="34" charset="0"/>
                <a:cs typeface="Arial" panose="020B0604020202020204" pitchFamily="34" charset="0"/>
              </a:rPr>
              <a:t> – when logic levels are assigned to the UART logic values.</a:t>
            </a:r>
          </a:p>
          <a:p>
            <a:pPr marL="228600" indent="-228600" algn="l">
              <a:buFont typeface="Arial" panose="020B0604020202020204" pitchFamily="34" charset="0"/>
              <a:buChar char="•"/>
            </a:pPr>
            <a:endParaRPr lang="en-US" sz="8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As standard allows separate devices to communicate because both the logic levels and packet structure are known.</a:t>
            </a:r>
          </a:p>
          <a:p>
            <a:pPr marL="228600" indent="-228600" algn="l">
              <a:buFont typeface="Arial" panose="020B0604020202020204" pitchFamily="34" charset="0"/>
              <a:buChar char="•"/>
            </a:pPr>
            <a:endParaRPr lang="en-US" sz="8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term transistor-to-transistor logic (TTL) is used to describe a UART that transmits a HIGH as the power supply (</a:t>
            </a:r>
            <a:r>
              <a:rPr lang="en-US" sz="1600" dirty="0" err="1">
                <a:solidFill>
                  <a:schemeClr val="accent2"/>
                </a:solidFill>
                <a:latin typeface="Arial" panose="020B0604020202020204" pitchFamily="34" charset="0"/>
                <a:cs typeface="Arial" panose="020B0604020202020204" pitchFamily="34" charset="0"/>
              </a:rPr>
              <a:t>Vcc</a:t>
            </a:r>
            <a:r>
              <a:rPr lang="en-US" sz="1600" dirty="0">
                <a:solidFill>
                  <a:schemeClr val="accent2"/>
                </a:solidFill>
                <a:latin typeface="Arial" panose="020B0604020202020204" pitchFamily="34" charset="0"/>
                <a:cs typeface="Arial" panose="020B0604020202020204" pitchFamily="34" charset="0"/>
              </a:rPr>
              <a:t>) of the device and a LOW as the GND of the device.</a:t>
            </a:r>
          </a:p>
          <a:p>
            <a:pPr marL="228600" indent="-228600" algn="l">
              <a:buFont typeface="Arial" panose="020B0604020202020204" pitchFamily="34" charset="0"/>
              <a:buChar char="•"/>
            </a:pPr>
            <a:endParaRPr lang="en-US" sz="8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MSP430FR2355 Specifications: </a:t>
            </a:r>
            <a:r>
              <a:rPr lang="en-US" sz="1600" dirty="0">
                <a:solidFill>
                  <a:schemeClr val="accent2"/>
                </a:solidFill>
                <a:latin typeface="Arial" panose="020B0604020202020204" pitchFamily="34" charset="0"/>
                <a:cs typeface="Arial" panose="020B0604020202020204" pitchFamily="34" charset="0"/>
              </a:rPr>
              <a:t>Uses +3.4v TTL</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C580D5E-E004-4F5D-8214-4BA8790D1F6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A385AD66-AB50-4575-8E1A-953C7F017316}"/>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C3A9924-7665-4916-98BA-EDC5C50CFD7B}"/>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18E0B3AB-85BE-4BF1-B4F9-EDCD03E1761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CD475311-6362-4F48-9046-D48B5B71A01C}"/>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008AA11D-FE4E-451A-ADDD-8246ED3DA727}"/>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BBFED72-F43A-4CAB-8869-2950B27CF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350F6FD2-3F7E-4406-8907-2BF6B498CD02}"/>
              </a:ext>
            </a:extLst>
          </p:cNvPr>
          <p:cNvSpPr/>
          <p:nvPr/>
        </p:nvSpPr>
        <p:spPr>
          <a:xfrm>
            <a:off x="4953000" y="3776300"/>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23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 Communication</a:t>
            </a:r>
            <a:r>
              <a:rPr lang="en-US" sz="1600" dirty="0">
                <a:solidFill>
                  <a:schemeClr val="accent2"/>
                </a:solidFill>
                <a:latin typeface="Arial" panose="020B0604020202020204" pitchFamily="34" charset="0"/>
                <a:cs typeface="Arial" panose="020B0604020202020204" pitchFamily="34" charset="0"/>
              </a:rPr>
              <a:t> – uses a single wire to send information between a transmitter (Tx) and a receiver (Rx) as a sequence of bits.</a:t>
            </a:r>
          </a:p>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Serial communication allows information to be transmitted using less pins compared to parallel communication, but at a slower overall information transmission rate due to only sending one bit at a time as opposed to a full word.</a:t>
            </a:r>
          </a:p>
        </p:txBody>
      </p:sp>
      <p:pic>
        <p:nvPicPr>
          <p:cNvPr id="24" name="Picture 23">
            <a:extLst>
              <a:ext uri="{FF2B5EF4-FFF2-40B4-BE49-F238E27FC236}">
                <a16:creationId xmlns:a16="http://schemas.microsoft.com/office/drawing/2014/main" id="{B24BFB9F-66D3-4125-BA0B-CC05E59C979D}"/>
              </a:ext>
            </a:extLst>
          </p:cNvPr>
          <p:cNvPicPr>
            <a:picLocks noChangeAspect="1"/>
          </p:cNvPicPr>
          <p:nvPr/>
        </p:nvPicPr>
        <p:blipFill rotWithShape="1">
          <a:blip r:embed="rId2">
            <a:extLst>
              <a:ext uri="{28A0092B-C50C-407E-A947-70E740481C1C}">
                <a14:useLocalDpi xmlns:a14="http://schemas.microsoft.com/office/drawing/2010/main" val="0"/>
              </a:ext>
            </a:extLst>
          </a:blip>
          <a:srcRect l="19612" t="42425" r="12565" b="25252"/>
          <a:stretch/>
        </p:blipFill>
        <p:spPr>
          <a:xfrm>
            <a:off x="609600" y="2876550"/>
            <a:ext cx="5599067" cy="1539871"/>
          </a:xfrm>
          <a:prstGeom prst="rect">
            <a:avLst/>
          </a:prstGeom>
        </p:spPr>
      </p:pic>
    </p:spTree>
    <p:extLst>
      <p:ext uri="{BB962C8B-B14F-4D97-AF65-F5344CB8AC3E}">
        <p14:creationId xmlns:p14="http://schemas.microsoft.com/office/powerpoint/2010/main" val="891760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14.1.1 The UART Standard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02C90F5-149A-4557-96B9-2699D68DCE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0732" y="892998"/>
            <a:ext cx="6451921" cy="3830828"/>
          </a:xfrm>
          <a:prstGeom prst="rect">
            <a:avLst/>
          </a:prstGeom>
        </p:spPr>
      </p:pic>
    </p:spTree>
    <p:extLst>
      <p:ext uri="{BB962C8B-B14F-4D97-AF65-F5344CB8AC3E}">
        <p14:creationId xmlns:p14="http://schemas.microsoft.com/office/powerpoint/2010/main" val="415129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400801"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14.1.1 The UART Standard </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52323"/>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372181"/>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2366952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400801"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Configuration</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90687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91459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MSP430FR2355 contains two </a:t>
            </a:r>
            <a:r>
              <a:rPr lang="en-US" sz="1600" dirty="0" err="1">
                <a:solidFill>
                  <a:schemeClr val="accent2"/>
                </a:solidFill>
                <a:latin typeface="Arial" panose="020B0604020202020204" pitchFamily="34" charset="0"/>
                <a:cs typeface="Arial" panose="020B0604020202020204" pitchFamily="34" charset="0"/>
              </a:rPr>
              <a:t>eUSCIs</a:t>
            </a:r>
            <a:r>
              <a:rPr lang="en-US" sz="1600" dirty="0">
                <a:solidFill>
                  <a:schemeClr val="accent2"/>
                </a:solidFill>
                <a:latin typeface="Arial" panose="020B0604020202020204" pitchFamily="34" charset="0"/>
                <a:cs typeface="Arial" panose="020B0604020202020204" pitchFamily="34" charset="0"/>
              </a:rPr>
              <a:t> that support UARTs, eUSCI_A0 and eUSCI_A1.</a:t>
            </a:r>
          </a:p>
        </p:txBody>
      </p:sp>
      <p:pic>
        <p:nvPicPr>
          <p:cNvPr id="5" name="Picture 4" descr="A picture containing screenshot&#10;&#10;Description automatically generated">
            <a:extLst>
              <a:ext uri="{FF2B5EF4-FFF2-40B4-BE49-F238E27FC236}">
                <a16:creationId xmlns:a16="http://schemas.microsoft.com/office/drawing/2014/main" id="{3DB0D3CD-C08E-4FD7-9A6E-38FC14070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2" y="1428750"/>
            <a:ext cx="4800598" cy="3428998"/>
          </a:xfrm>
          <a:prstGeom prst="rect">
            <a:avLst/>
          </a:prstGeom>
        </p:spPr>
      </p:pic>
    </p:spTree>
    <p:extLst>
      <p:ext uri="{BB962C8B-B14F-4D97-AF65-F5344CB8AC3E}">
        <p14:creationId xmlns:p14="http://schemas.microsoft.com/office/powerpoint/2010/main" val="2700974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basic concept of operation of the UART system is to first configure its baud rate and frame characteristics.</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pic>
        <p:nvPicPr>
          <p:cNvPr id="19" name="Picture 18" descr="A picture containing screenshot&#10;&#10;Description automatically generated">
            <a:extLst>
              <a:ext uri="{FF2B5EF4-FFF2-40B4-BE49-F238E27FC236}">
                <a16:creationId xmlns:a16="http://schemas.microsoft.com/office/drawing/2014/main" id="{046D5F2E-AC12-4DB4-8213-E509792950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61" y="1973791"/>
            <a:ext cx="3840478" cy="2743198"/>
          </a:xfrm>
          <a:prstGeom prst="rect">
            <a:avLst/>
          </a:prstGeom>
        </p:spPr>
      </p:pic>
      <p:sp>
        <p:nvSpPr>
          <p:cNvPr id="20" name="Rectangle 19">
            <a:extLst>
              <a:ext uri="{FF2B5EF4-FFF2-40B4-BE49-F238E27FC236}">
                <a16:creationId xmlns:a16="http://schemas.microsoft.com/office/drawing/2014/main" id="{714EACF7-C357-4B92-97BD-563ABD37B25C}"/>
              </a:ext>
            </a:extLst>
          </p:cNvPr>
          <p:cNvSpPr/>
          <p:nvPr/>
        </p:nvSpPr>
        <p:spPr>
          <a:xfrm>
            <a:off x="1524000" y="2038350"/>
            <a:ext cx="3710939" cy="92547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E3F0CB-A034-4240-BC2D-02BCBDFC910D}"/>
              </a:ext>
            </a:extLst>
          </p:cNvPr>
          <p:cNvSpPr/>
          <p:nvPr/>
        </p:nvSpPr>
        <p:spPr>
          <a:xfrm>
            <a:off x="1371601" y="2929134"/>
            <a:ext cx="838200" cy="92547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734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We then store the data to be transmitted into a Tx buffer register, and a shift register will automatically send the data out over the Tx pin in a serial pattern.</a:t>
            </a:r>
          </a:p>
        </p:txBody>
      </p:sp>
      <p:pic>
        <p:nvPicPr>
          <p:cNvPr id="19" name="Picture 18" descr="A picture containing screenshot&#10;&#10;Description automatically generated">
            <a:extLst>
              <a:ext uri="{FF2B5EF4-FFF2-40B4-BE49-F238E27FC236}">
                <a16:creationId xmlns:a16="http://schemas.microsoft.com/office/drawing/2014/main" id="{046D5F2E-AC12-4DB4-8213-E509792950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61" y="1973791"/>
            <a:ext cx="3840478" cy="2743198"/>
          </a:xfrm>
          <a:prstGeom prst="rect">
            <a:avLst/>
          </a:prstGeom>
        </p:spPr>
      </p:pic>
      <p:sp>
        <p:nvSpPr>
          <p:cNvPr id="20" name="Rectangle 19">
            <a:extLst>
              <a:ext uri="{FF2B5EF4-FFF2-40B4-BE49-F238E27FC236}">
                <a16:creationId xmlns:a16="http://schemas.microsoft.com/office/drawing/2014/main" id="{714EACF7-C357-4B92-97BD-563ABD37B25C}"/>
              </a:ext>
            </a:extLst>
          </p:cNvPr>
          <p:cNvSpPr/>
          <p:nvPr/>
        </p:nvSpPr>
        <p:spPr>
          <a:xfrm>
            <a:off x="2057400" y="2876550"/>
            <a:ext cx="3177539" cy="9906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643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UART can also produce a variety of interrupts such as </a:t>
            </a:r>
            <a:r>
              <a:rPr lang="en-US" sz="1600" b="1" dirty="0">
                <a:solidFill>
                  <a:schemeClr val="accent2"/>
                </a:solidFill>
                <a:latin typeface="Arial" panose="020B0604020202020204" pitchFamily="34" charset="0"/>
                <a:cs typeface="Arial" panose="020B0604020202020204" pitchFamily="34" charset="0"/>
              </a:rPr>
              <a:t>data received</a:t>
            </a:r>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transmit complete</a:t>
            </a:r>
            <a:r>
              <a:rPr lang="en-US" sz="1600" dirty="0">
                <a:solidFill>
                  <a:schemeClr val="accent2"/>
                </a:solidFill>
                <a:latin typeface="Arial" panose="020B0604020202020204" pitchFamily="34" charset="0"/>
                <a:cs typeface="Arial" panose="020B0604020202020204" pitchFamily="34" charset="0"/>
              </a:rPr>
              <a:t>, and many others used for detecting transmission errors.</a:t>
            </a:r>
          </a:p>
        </p:txBody>
      </p:sp>
      <p:pic>
        <p:nvPicPr>
          <p:cNvPr id="19" name="Picture 18" descr="A picture containing screenshot&#10;&#10;Description automatically generated">
            <a:extLst>
              <a:ext uri="{FF2B5EF4-FFF2-40B4-BE49-F238E27FC236}">
                <a16:creationId xmlns:a16="http://schemas.microsoft.com/office/drawing/2014/main" id="{046D5F2E-AC12-4DB4-8213-E509792950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61" y="1973791"/>
            <a:ext cx="3840478" cy="2743198"/>
          </a:xfrm>
          <a:prstGeom prst="rect">
            <a:avLst/>
          </a:prstGeom>
        </p:spPr>
      </p:pic>
      <p:sp>
        <p:nvSpPr>
          <p:cNvPr id="20" name="Rectangle 19">
            <a:extLst>
              <a:ext uri="{FF2B5EF4-FFF2-40B4-BE49-F238E27FC236}">
                <a16:creationId xmlns:a16="http://schemas.microsoft.com/office/drawing/2014/main" id="{714EACF7-C357-4B92-97BD-563ABD37B25C}"/>
              </a:ext>
            </a:extLst>
          </p:cNvPr>
          <p:cNvSpPr/>
          <p:nvPr/>
        </p:nvSpPr>
        <p:spPr>
          <a:xfrm>
            <a:off x="1981201" y="3796239"/>
            <a:ext cx="2209800" cy="92547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72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b="1" dirty="0">
                <a:solidFill>
                  <a:schemeClr val="accent2"/>
                </a:solidFill>
                <a:latin typeface="Arial" panose="020B0604020202020204" pitchFamily="34" charset="0"/>
                <a:cs typeface="Arial" panose="020B0604020202020204" pitchFamily="34" charset="0"/>
              </a:rPr>
              <a:t>Steps to Configure the UART Peripheral:</a:t>
            </a:r>
          </a:p>
          <a:p>
            <a:pPr algn="l"/>
            <a:endParaRPr lang="en-US" sz="1600" b="1" dirty="0">
              <a:solidFill>
                <a:schemeClr val="accent2"/>
              </a:solidFill>
              <a:latin typeface="Arial" panose="020B0604020202020204" pitchFamily="34" charset="0"/>
              <a:cs typeface="Arial" panose="020B0604020202020204" pitchFamily="34" charset="0"/>
            </a:endParaRPr>
          </a:p>
          <a:p>
            <a:pPr marL="228600" algn="l"/>
            <a:r>
              <a:rPr lang="en-US" sz="1600" u="sng" dirty="0">
                <a:solidFill>
                  <a:schemeClr val="accent2"/>
                </a:solidFill>
                <a:latin typeface="Arial" panose="020B0604020202020204" pitchFamily="34" charset="0"/>
                <a:cs typeface="Arial" panose="020B0604020202020204" pitchFamily="34" charset="0"/>
              </a:rPr>
              <a:t>Step 1:</a:t>
            </a:r>
            <a:r>
              <a:rPr lang="en-US" sz="1600" dirty="0">
                <a:solidFill>
                  <a:schemeClr val="accent2"/>
                </a:solidFill>
                <a:latin typeface="Arial" panose="020B0604020202020204" pitchFamily="34" charset="0"/>
                <a:cs typeface="Arial" panose="020B0604020202020204" pitchFamily="34" charset="0"/>
              </a:rPr>
              <a:t> Set the UCSWRST bit in the UCAxCTLW0 configuration register to put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peripheral into reset. Note that the default value for UCSWRST = 1 on system power-on or system reset, so the system is initially in software reset.</a:t>
            </a:r>
          </a:p>
          <a:p>
            <a:pPr marL="228600" algn="l"/>
            <a:endParaRPr lang="en-US" sz="600" dirty="0">
              <a:solidFill>
                <a:schemeClr val="accent2"/>
              </a:solidFill>
              <a:latin typeface="Arial" panose="020B0604020202020204" pitchFamily="34" charset="0"/>
              <a:cs typeface="Arial" panose="020B0604020202020204" pitchFamily="34" charset="0"/>
            </a:endParaRPr>
          </a:p>
          <a:p>
            <a:pPr marL="228600" algn="l"/>
            <a:r>
              <a:rPr lang="en-US" sz="1600" u="sng" dirty="0">
                <a:solidFill>
                  <a:schemeClr val="accent2"/>
                </a:solidFill>
                <a:latin typeface="Arial" panose="020B0604020202020204" pitchFamily="34" charset="0"/>
                <a:cs typeface="Arial" panose="020B0604020202020204" pitchFamily="34" charset="0"/>
              </a:rPr>
              <a:t>Step 2:</a:t>
            </a:r>
            <a:r>
              <a:rPr lang="en-US" sz="1600" dirty="0">
                <a:solidFill>
                  <a:schemeClr val="accent2"/>
                </a:solidFill>
                <a:latin typeface="Arial" panose="020B0604020202020204" pitchFamily="34" charset="0"/>
                <a:cs typeface="Arial" panose="020B0604020202020204" pitchFamily="34" charset="0"/>
              </a:rPr>
              <a:t> Initialize all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configuration registers.</a:t>
            </a:r>
          </a:p>
          <a:p>
            <a:pPr marL="228600" algn="l"/>
            <a:endParaRPr lang="en-US" sz="600" dirty="0">
              <a:solidFill>
                <a:schemeClr val="accent2"/>
              </a:solidFill>
              <a:latin typeface="Arial" panose="020B0604020202020204" pitchFamily="34" charset="0"/>
              <a:cs typeface="Arial" panose="020B0604020202020204" pitchFamily="34" charset="0"/>
            </a:endParaRPr>
          </a:p>
          <a:p>
            <a:pPr marL="228600" algn="l"/>
            <a:r>
              <a:rPr lang="en-US" sz="1600" u="sng" dirty="0">
                <a:solidFill>
                  <a:schemeClr val="accent2"/>
                </a:solidFill>
                <a:latin typeface="Arial" panose="020B0604020202020204" pitchFamily="34" charset="0"/>
                <a:cs typeface="Arial" panose="020B0604020202020204" pitchFamily="34" charset="0"/>
              </a:rPr>
              <a:t>Step 3:</a:t>
            </a:r>
            <a:r>
              <a:rPr lang="en-US" sz="1600" dirty="0">
                <a:solidFill>
                  <a:schemeClr val="accent2"/>
                </a:solidFill>
                <a:latin typeface="Arial" panose="020B0604020202020204" pitchFamily="34" charset="0"/>
                <a:cs typeface="Arial" panose="020B0604020202020204" pitchFamily="34" charset="0"/>
              </a:rPr>
              <a:t> Configure ports.</a:t>
            </a:r>
          </a:p>
          <a:p>
            <a:pPr marL="228600" algn="l"/>
            <a:endParaRPr lang="en-US" sz="600" dirty="0">
              <a:solidFill>
                <a:schemeClr val="accent2"/>
              </a:solidFill>
              <a:latin typeface="Arial" panose="020B0604020202020204" pitchFamily="34" charset="0"/>
              <a:cs typeface="Arial" panose="020B0604020202020204" pitchFamily="34" charset="0"/>
            </a:endParaRPr>
          </a:p>
          <a:p>
            <a:pPr marL="228600" algn="l"/>
            <a:r>
              <a:rPr lang="en-US" sz="1600" u="sng" dirty="0">
                <a:solidFill>
                  <a:schemeClr val="accent2"/>
                </a:solidFill>
                <a:latin typeface="Arial" panose="020B0604020202020204" pitchFamily="34" charset="0"/>
                <a:cs typeface="Arial" panose="020B0604020202020204" pitchFamily="34" charset="0"/>
              </a:rPr>
              <a:t>Step 4:</a:t>
            </a:r>
            <a:r>
              <a:rPr lang="en-US" sz="1600" dirty="0">
                <a:solidFill>
                  <a:schemeClr val="accent2"/>
                </a:solidFill>
                <a:latin typeface="Arial" panose="020B0604020202020204" pitchFamily="34" charset="0"/>
                <a:cs typeface="Arial" panose="020B0604020202020204" pitchFamily="34" charset="0"/>
              </a:rPr>
              <a:t> Clear UCSWRST to take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peripheral out of reset.</a:t>
            </a:r>
          </a:p>
          <a:p>
            <a:pPr marL="228600" algn="l"/>
            <a:endParaRPr lang="en-US" sz="600" dirty="0">
              <a:solidFill>
                <a:schemeClr val="accent2"/>
              </a:solidFill>
              <a:latin typeface="Arial" panose="020B0604020202020204" pitchFamily="34" charset="0"/>
              <a:cs typeface="Arial" panose="020B0604020202020204" pitchFamily="34" charset="0"/>
            </a:endParaRPr>
          </a:p>
          <a:p>
            <a:pPr marL="228600" algn="l"/>
            <a:r>
              <a:rPr lang="en-US" sz="1600" u="sng" dirty="0">
                <a:solidFill>
                  <a:schemeClr val="accent2"/>
                </a:solidFill>
                <a:latin typeface="Arial" panose="020B0604020202020204" pitchFamily="34" charset="0"/>
                <a:cs typeface="Arial" panose="020B0604020202020204" pitchFamily="34" charset="0"/>
              </a:rPr>
              <a:t>Step 5:</a:t>
            </a:r>
            <a:r>
              <a:rPr lang="en-US" sz="1600" dirty="0">
                <a:solidFill>
                  <a:schemeClr val="accent2"/>
                </a:solidFill>
                <a:latin typeface="Arial" panose="020B0604020202020204" pitchFamily="34" charset="0"/>
                <a:cs typeface="Arial" panose="020B0604020202020204" pitchFamily="34" charset="0"/>
              </a:rPr>
              <a:t> Enable interrupts (optional) using the UCRXIE or UCTXIE bits int eh </a:t>
            </a:r>
            <a:r>
              <a:rPr lang="en-US" sz="1600" dirty="0" err="1">
                <a:solidFill>
                  <a:schemeClr val="accent2"/>
                </a:solidFill>
                <a:latin typeface="Arial" panose="020B0604020202020204" pitchFamily="34" charset="0"/>
                <a:cs typeface="Arial" panose="020B0604020202020204" pitchFamily="34" charset="0"/>
              </a:rPr>
              <a:t>UCAxIE</a:t>
            </a:r>
            <a:r>
              <a:rPr lang="en-US" sz="1600" dirty="0">
                <a:solidFill>
                  <a:schemeClr val="accent2"/>
                </a:solidFill>
                <a:latin typeface="Arial" panose="020B0604020202020204" pitchFamily="34" charset="0"/>
                <a:cs typeface="Arial" panose="020B0604020202020204" pitchFamily="34" charset="0"/>
              </a:rPr>
              <a:t> configuration register.</a:t>
            </a:r>
          </a:p>
          <a:p>
            <a:pPr marL="228600" algn="l"/>
            <a:endParaRPr lang="en-US" sz="1600" dirty="0">
              <a:solidFill>
                <a:schemeClr val="accent2"/>
              </a:solidFill>
              <a:latin typeface="Arial" panose="020B0604020202020204" pitchFamily="34" charset="0"/>
              <a:cs typeface="Arial" panose="020B0604020202020204" pitchFamily="34" charset="0"/>
            </a:endParaRPr>
          </a:p>
          <a:p>
            <a:pPr marL="228600" algn="l"/>
            <a:endParaRPr lang="en-US" sz="1600" dirty="0">
              <a:solidFill>
                <a:schemeClr val="accent2"/>
              </a:solidFill>
              <a:latin typeface="Arial" panose="020B0604020202020204" pitchFamily="34" charset="0"/>
              <a:cs typeface="Arial" panose="020B0604020202020204" pitchFamily="34" charset="0"/>
            </a:endParaRPr>
          </a:p>
          <a:p>
            <a:pPr algn="l"/>
            <a:endParaRPr lang="en-US" sz="16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641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Control Word 0 (UCAxCTLW0)</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Control Word 1 (UCAxCTLW1)</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Baud Rate Control Word (</a:t>
            </a:r>
            <a:r>
              <a:rPr lang="en-US" sz="1600" dirty="0" err="1">
                <a:solidFill>
                  <a:schemeClr val="accent2">
                    <a:lumMod val="75000"/>
                  </a:schemeClr>
                </a:solidFill>
              </a:rPr>
              <a:t>UCAxBRW</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Modulation Control Word (</a:t>
            </a:r>
            <a:r>
              <a:rPr lang="en-US" sz="1600" dirty="0" err="1">
                <a:solidFill>
                  <a:schemeClr val="accent2">
                    <a:lumMod val="75000"/>
                  </a:schemeClr>
                </a:solidFill>
              </a:rPr>
              <a:t>UCAxMCTLW</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Status (</a:t>
            </a:r>
            <a:r>
              <a:rPr lang="en-US" sz="1600" dirty="0" err="1">
                <a:solidFill>
                  <a:schemeClr val="accent2">
                    <a:lumMod val="75000"/>
                  </a:schemeClr>
                </a:solidFill>
              </a:rPr>
              <a:t>UCAxSTATW</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Receive Buffer (</a:t>
            </a:r>
            <a:r>
              <a:rPr lang="en-US" sz="1600" dirty="0" err="1">
                <a:solidFill>
                  <a:schemeClr val="accent2">
                    <a:lumMod val="75000"/>
                  </a:schemeClr>
                </a:solidFill>
              </a:rPr>
              <a:t>UCAxRXBUF</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Transmit Buffer (</a:t>
            </a:r>
            <a:r>
              <a:rPr lang="en-US" sz="1600" dirty="0" err="1">
                <a:solidFill>
                  <a:schemeClr val="accent2">
                    <a:lumMod val="75000"/>
                  </a:schemeClr>
                </a:solidFill>
              </a:rPr>
              <a:t>UCAxTXBUF</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Auto Baud Rate Control (</a:t>
            </a:r>
            <a:r>
              <a:rPr lang="en-US" sz="1600" dirty="0" err="1">
                <a:solidFill>
                  <a:schemeClr val="accent2">
                    <a:lumMod val="75000"/>
                  </a:schemeClr>
                </a:solidFill>
              </a:rPr>
              <a:t>UCAxABCTL</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IrDA Control (</a:t>
            </a:r>
            <a:r>
              <a:rPr lang="en-US" sz="1600" dirty="0" err="1">
                <a:solidFill>
                  <a:schemeClr val="accent2">
                    <a:lumMod val="75000"/>
                  </a:schemeClr>
                </a:solidFill>
              </a:rPr>
              <a:t>UCAxIRCTL</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Interrupt Enable (</a:t>
            </a:r>
            <a:r>
              <a:rPr lang="en-US" sz="1600" dirty="0" err="1">
                <a:solidFill>
                  <a:schemeClr val="accent2">
                    <a:lumMod val="75000"/>
                  </a:schemeClr>
                </a:solidFill>
              </a:rPr>
              <a:t>UCAxIE</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Interrupt Flag (</a:t>
            </a:r>
            <a:r>
              <a:rPr lang="en-US" sz="1600" dirty="0" err="1">
                <a:solidFill>
                  <a:schemeClr val="accent2">
                    <a:lumMod val="75000"/>
                  </a:schemeClr>
                </a:solidFill>
              </a:rPr>
              <a:t>UCAxIFG</a:t>
            </a:r>
            <a:r>
              <a:rPr lang="en-US" sz="1600" dirty="0">
                <a:solidFill>
                  <a:schemeClr val="accent2">
                    <a:lumMod val="75000"/>
                  </a:schemeClr>
                </a:solidFill>
              </a:rPr>
              <a:t>)</a:t>
            </a:r>
          </a:p>
          <a:p>
            <a:pPr marL="342900" lvl="0" indent="-342900" algn="l">
              <a:buFont typeface="Arial" panose="020B0604020202020204" pitchFamily="34" charset="0"/>
              <a:buChar char="•"/>
            </a:pPr>
            <a:r>
              <a:rPr lang="en-US" sz="1600" dirty="0" err="1">
                <a:solidFill>
                  <a:schemeClr val="accent2">
                    <a:lumMod val="75000"/>
                  </a:schemeClr>
                </a:solidFill>
              </a:rPr>
              <a:t>eUSCI_Ax</a:t>
            </a:r>
            <a:r>
              <a:rPr lang="en-US" sz="1600" dirty="0">
                <a:solidFill>
                  <a:schemeClr val="accent2">
                    <a:lumMod val="75000"/>
                  </a:schemeClr>
                </a:solidFill>
              </a:rPr>
              <a:t> Interrupt Vector (</a:t>
            </a:r>
            <a:r>
              <a:rPr lang="en-US" sz="1600" dirty="0" err="1">
                <a:solidFill>
                  <a:schemeClr val="accent2">
                    <a:lumMod val="75000"/>
                  </a:schemeClr>
                </a:solidFill>
              </a:rPr>
              <a:t>UCAxIV</a:t>
            </a:r>
            <a:r>
              <a:rPr lang="en-US" sz="1600" dirty="0">
                <a:solidFill>
                  <a:schemeClr val="accent2">
                    <a:lumMod val="75000"/>
                  </a:schemeClr>
                </a:solidFill>
              </a:rPr>
              <a:t>)</a:t>
            </a:r>
          </a:p>
        </p:txBody>
      </p:sp>
    </p:spTree>
    <p:extLst>
      <p:ext uri="{BB962C8B-B14F-4D97-AF65-F5344CB8AC3E}">
        <p14:creationId xmlns:p14="http://schemas.microsoft.com/office/powerpoint/2010/main" val="2852155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spTree>
    <p:extLst>
      <p:ext uri="{BB962C8B-B14F-4D97-AF65-F5344CB8AC3E}">
        <p14:creationId xmlns:p14="http://schemas.microsoft.com/office/powerpoint/2010/main" val="50146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 Communications on MCU’s</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endParaRPr lang="en-US" sz="16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56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spTree>
    <p:extLst>
      <p:ext uri="{BB962C8B-B14F-4D97-AF65-F5344CB8AC3E}">
        <p14:creationId xmlns:p14="http://schemas.microsoft.com/office/powerpoint/2010/main" val="3150927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First, let’s consider what the </a:t>
            </a:r>
            <a:br>
              <a:rPr lang="en-US" sz="1600" dirty="0">
                <a:solidFill>
                  <a:schemeClr val="accent2">
                    <a:lumMod val="75000"/>
                  </a:schemeClr>
                </a:solidFill>
              </a:rPr>
            </a:br>
            <a:r>
              <a:rPr lang="en-US" sz="1600" dirty="0">
                <a:solidFill>
                  <a:schemeClr val="accent2">
                    <a:lumMod val="75000"/>
                  </a:schemeClr>
                </a:solidFill>
              </a:rPr>
              <a:t>default settings out of reset are:</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spTree>
    <p:extLst>
      <p:ext uri="{BB962C8B-B14F-4D97-AF65-F5344CB8AC3E}">
        <p14:creationId xmlns:p14="http://schemas.microsoft.com/office/powerpoint/2010/main" val="3933304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First, let’s consider what the </a:t>
            </a:r>
            <a:br>
              <a:rPr lang="en-US" sz="1600" dirty="0">
                <a:solidFill>
                  <a:schemeClr val="accent2">
                    <a:lumMod val="75000"/>
                  </a:schemeClr>
                </a:solidFill>
              </a:rPr>
            </a:br>
            <a:r>
              <a:rPr lang="en-US" sz="1600" dirty="0">
                <a:solidFill>
                  <a:schemeClr val="accent2">
                    <a:lumMod val="75000"/>
                  </a:schemeClr>
                </a:solidFill>
              </a:rPr>
              <a:t>default settings out of reset are:</a:t>
            </a:r>
            <a:br>
              <a:rPr lang="en-US" sz="1600" dirty="0">
                <a:solidFill>
                  <a:schemeClr val="accent2">
                    <a:lumMod val="75000"/>
                  </a:schemeClr>
                </a:solidFill>
              </a:rPr>
            </a:br>
            <a:br>
              <a:rPr lang="en-US" sz="1600" dirty="0">
                <a:solidFill>
                  <a:schemeClr val="accent2">
                    <a:lumMod val="75000"/>
                  </a:schemeClr>
                </a:solidFill>
              </a:rPr>
            </a:br>
            <a:r>
              <a:rPr lang="en-US" sz="1600" dirty="0">
                <a:solidFill>
                  <a:schemeClr val="accent2">
                    <a:lumMod val="75000"/>
                  </a:schemeClr>
                </a:solidFill>
              </a:rPr>
              <a:t>   - We’re by default in UART mode.</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cxnSp>
        <p:nvCxnSpPr>
          <p:cNvPr id="17" name="Straight Arrow Connector 16">
            <a:extLst>
              <a:ext uri="{FF2B5EF4-FFF2-40B4-BE49-F238E27FC236}">
                <a16:creationId xmlns:a16="http://schemas.microsoft.com/office/drawing/2014/main" id="{90D57A24-2096-49B0-B17F-4A32F5AED126}"/>
              </a:ext>
            </a:extLst>
          </p:cNvPr>
          <p:cNvCxnSpPr>
            <a:cxnSpLocks/>
          </p:cNvCxnSpPr>
          <p:nvPr/>
        </p:nvCxnSpPr>
        <p:spPr>
          <a:xfrm>
            <a:off x="3346476" y="3034594"/>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AA8A141-4681-4D4E-AD6A-EEC110054006}"/>
              </a:ext>
            </a:extLst>
          </p:cNvPr>
          <p:cNvCxnSpPr>
            <a:cxnSpLocks/>
          </p:cNvCxnSpPr>
          <p:nvPr/>
        </p:nvCxnSpPr>
        <p:spPr>
          <a:xfrm>
            <a:off x="3346476" y="3249083"/>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992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First, let’s consider what the </a:t>
            </a:r>
            <a:br>
              <a:rPr lang="en-US" sz="1600" dirty="0">
                <a:solidFill>
                  <a:schemeClr val="accent2">
                    <a:lumMod val="75000"/>
                  </a:schemeClr>
                </a:solidFill>
              </a:rPr>
            </a:br>
            <a:r>
              <a:rPr lang="en-US" sz="1600" dirty="0">
                <a:solidFill>
                  <a:schemeClr val="accent2">
                    <a:lumMod val="75000"/>
                  </a:schemeClr>
                </a:solidFill>
              </a:rPr>
              <a:t>default settings out of reset are:</a:t>
            </a:r>
            <a:br>
              <a:rPr lang="en-US" sz="1600" dirty="0">
                <a:solidFill>
                  <a:schemeClr val="accent2">
                    <a:lumMod val="75000"/>
                  </a:schemeClr>
                </a:solidFill>
              </a:rPr>
            </a:br>
            <a:br>
              <a:rPr lang="en-US" sz="1600" dirty="0">
                <a:solidFill>
                  <a:schemeClr val="accent2">
                    <a:lumMod val="75000"/>
                  </a:schemeClr>
                </a:solidFill>
              </a:rPr>
            </a:br>
            <a:r>
              <a:rPr lang="en-US" sz="1600" dirty="0">
                <a:solidFill>
                  <a:schemeClr val="accent2">
                    <a:lumMod val="75000"/>
                  </a:schemeClr>
                </a:solidFill>
              </a:rPr>
              <a:t>   - We also have standard framing</a:t>
            </a:r>
            <a:br>
              <a:rPr lang="en-US" sz="1600" dirty="0">
                <a:solidFill>
                  <a:schemeClr val="accent2">
                    <a:lumMod val="75000"/>
                  </a:schemeClr>
                </a:solidFill>
              </a:rPr>
            </a:br>
            <a:r>
              <a:rPr lang="en-US" sz="1600" dirty="0">
                <a:solidFill>
                  <a:schemeClr val="accent2">
                    <a:lumMod val="75000"/>
                  </a:schemeClr>
                </a:solidFill>
              </a:rPr>
              <a:t>      options.</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cxnSp>
        <p:nvCxnSpPr>
          <p:cNvPr id="17" name="Straight Arrow Connector 16">
            <a:extLst>
              <a:ext uri="{FF2B5EF4-FFF2-40B4-BE49-F238E27FC236}">
                <a16:creationId xmlns:a16="http://schemas.microsoft.com/office/drawing/2014/main" id="{90D57A24-2096-49B0-B17F-4A32F5AED126}"/>
              </a:ext>
            </a:extLst>
          </p:cNvPr>
          <p:cNvCxnSpPr>
            <a:cxnSpLocks/>
          </p:cNvCxnSpPr>
          <p:nvPr/>
        </p:nvCxnSpPr>
        <p:spPr>
          <a:xfrm>
            <a:off x="3346476" y="23318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0D6FCC-98CE-433A-B224-C3E8E4E579DF}"/>
              </a:ext>
            </a:extLst>
          </p:cNvPr>
          <p:cNvCxnSpPr>
            <a:cxnSpLocks/>
          </p:cNvCxnSpPr>
          <p:nvPr/>
        </p:nvCxnSpPr>
        <p:spPr>
          <a:xfrm>
            <a:off x="3346476" y="24588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E87A05-7E77-4639-82EE-BFFB67476092}"/>
              </a:ext>
            </a:extLst>
          </p:cNvPr>
          <p:cNvCxnSpPr>
            <a:cxnSpLocks/>
          </p:cNvCxnSpPr>
          <p:nvPr/>
        </p:nvCxnSpPr>
        <p:spPr>
          <a:xfrm>
            <a:off x="3346476" y="2571750"/>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11E64A-DB49-4870-AAE6-663EE31F5F2B}"/>
              </a:ext>
            </a:extLst>
          </p:cNvPr>
          <p:cNvCxnSpPr>
            <a:cxnSpLocks/>
          </p:cNvCxnSpPr>
          <p:nvPr/>
        </p:nvCxnSpPr>
        <p:spPr>
          <a:xfrm>
            <a:off x="3346476" y="2691695"/>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F4B1C9-90BD-4BBF-B971-19329BADD0FC}"/>
              </a:ext>
            </a:extLst>
          </p:cNvPr>
          <p:cNvCxnSpPr>
            <a:cxnSpLocks/>
          </p:cNvCxnSpPr>
          <p:nvPr/>
        </p:nvCxnSpPr>
        <p:spPr>
          <a:xfrm>
            <a:off x="3346476" y="28271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11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First, let’s consider what the </a:t>
            </a:r>
            <a:br>
              <a:rPr lang="en-US" sz="1600" dirty="0">
                <a:solidFill>
                  <a:schemeClr val="accent2">
                    <a:lumMod val="75000"/>
                  </a:schemeClr>
                </a:solidFill>
              </a:rPr>
            </a:br>
            <a:r>
              <a:rPr lang="en-US" sz="1600" dirty="0">
                <a:solidFill>
                  <a:schemeClr val="accent2">
                    <a:lumMod val="75000"/>
                  </a:schemeClr>
                </a:solidFill>
              </a:rPr>
              <a:t>default settings out of reset are:</a:t>
            </a:r>
            <a:br>
              <a:rPr lang="en-US" sz="1600" dirty="0">
                <a:solidFill>
                  <a:schemeClr val="accent2">
                    <a:lumMod val="75000"/>
                  </a:schemeClr>
                </a:solidFill>
              </a:rPr>
            </a:br>
            <a:br>
              <a:rPr lang="en-US" sz="400" dirty="0">
                <a:solidFill>
                  <a:schemeClr val="accent2">
                    <a:lumMod val="75000"/>
                  </a:schemeClr>
                </a:solidFill>
              </a:rPr>
            </a:br>
            <a:r>
              <a:rPr lang="en-US" sz="1600" dirty="0">
                <a:solidFill>
                  <a:schemeClr val="accent2">
                    <a:lumMod val="75000"/>
                  </a:schemeClr>
                </a:solidFill>
              </a:rPr>
              <a:t>   - The UCSWRST bit is where we </a:t>
            </a:r>
            <a:br>
              <a:rPr lang="en-US" sz="1600" dirty="0">
                <a:solidFill>
                  <a:schemeClr val="accent2">
                    <a:lumMod val="75000"/>
                  </a:schemeClr>
                </a:solidFill>
              </a:rPr>
            </a:br>
            <a:r>
              <a:rPr lang="en-US" sz="1600" dirty="0">
                <a:solidFill>
                  <a:schemeClr val="accent2">
                    <a:lumMod val="75000"/>
                  </a:schemeClr>
                </a:solidFill>
              </a:rPr>
              <a:t>     enable/disable the UART.</a:t>
            </a:r>
            <a:br>
              <a:rPr lang="en-US" sz="1600" dirty="0">
                <a:solidFill>
                  <a:schemeClr val="accent2">
                    <a:lumMod val="75000"/>
                  </a:schemeClr>
                </a:solidFill>
              </a:rPr>
            </a:br>
            <a:r>
              <a:rPr lang="en-US" sz="1600" dirty="0">
                <a:solidFill>
                  <a:schemeClr val="accent2">
                    <a:lumMod val="75000"/>
                  </a:schemeClr>
                </a:solidFill>
              </a:rPr>
              <a:t>   - We need to put into Reset to </a:t>
            </a:r>
            <a:br>
              <a:rPr lang="en-US" sz="1600" dirty="0">
                <a:solidFill>
                  <a:schemeClr val="accent2">
                    <a:lumMod val="75000"/>
                  </a:schemeClr>
                </a:solidFill>
              </a:rPr>
            </a:br>
            <a:r>
              <a:rPr lang="en-US" sz="1600" dirty="0">
                <a:solidFill>
                  <a:schemeClr val="accent2">
                    <a:lumMod val="75000"/>
                  </a:schemeClr>
                </a:solidFill>
              </a:rPr>
              <a:t>     configure the UART.</a:t>
            </a:r>
            <a:br>
              <a:rPr lang="en-US" sz="1600" dirty="0">
                <a:solidFill>
                  <a:schemeClr val="accent2">
                    <a:lumMod val="75000"/>
                  </a:schemeClr>
                </a:solidFill>
              </a:rPr>
            </a:br>
            <a:r>
              <a:rPr lang="en-US" sz="1600" dirty="0">
                <a:solidFill>
                  <a:schemeClr val="accent2">
                    <a:lumMod val="75000"/>
                  </a:schemeClr>
                </a:solidFill>
              </a:rPr>
              <a:t>   - Note we “enable” a reset with </a:t>
            </a:r>
            <a:br>
              <a:rPr lang="en-US" sz="1600" dirty="0">
                <a:solidFill>
                  <a:schemeClr val="accent2">
                    <a:lumMod val="75000"/>
                  </a:schemeClr>
                </a:solidFill>
              </a:rPr>
            </a:br>
            <a:r>
              <a:rPr lang="en-US" sz="1600" dirty="0">
                <a:solidFill>
                  <a:schemeClr val="accent2">
                    <a:lumMod val="75000"/>
                  </a:schemeClr>
                </a:solidFill>
              </a:rPr>
              <a:t>      UCSWRST=1</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sp>
        <p:nvSpPr>
          <p:cNvPr id="13" name="Rectangle 12">
            <a:extLst>
              <a:ext uri="{FF2B5EF4-FFF2-40B4-BE49-F238E27FC236}">
                <a16:creationId xmlns:a16="http://schemas.microsoft.com/office/drawing/2014/main" id="{C9E217F9-4813-4732-A0BB-7BD5828B58C9}"/>
              </a:ext>
            </a:extLst>
          </p:cNvPr>
          <p:cNvSpPr/>
          <p:nvPr/>
        </p:nvSpPr>
        <p:spPr>
          <a:xfrm>
            <a:off x="3581400" y="4379767"/>
            <a:ext cx="2987039" cy="24938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358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First, let’s consider what the </a:t>
            </a:r>
            <a:br>
              <a:rPr lang="en-US" sz="1600" dirty="0">
                <a:solidFill>
                  <a:schemeClr val="accent2">
                    <a:lumMod val="75000"/>
                  </a:schemeClr>
                </a:solidFill>
              </a:rPr>
            </a:br>
            <a:r>
              <a:rPr lang="en-US" sz="1600" dirty="0">
                <a:solidFill>
                  <a:schemeClr val="accent2">
                    <a:lumMod val="75000"/>
                  </a:schemeClr>
                </a:solidFill>
              </a:rPr>
              <a:t>default settings out of reset are:</a:t>
            </a:r>
            <a:br>
              <a:rPr lang="en-US" sz="1600" dirty="0">
                <a:solidFill>
                  <a:schemeClr val="accent2">
                    <a:lumMod val="75000"/>
                  </a:schemeClr>
                </a:solidFill>
              </a:rPr>
            </a:br>
            <a:br>
              <a:rPr lang="en-US" sz="400" dirty="0">
                <a:solidFill>
                  <a:schemeClr val="accent2">
                    <a:lumMod val="75000"/>
                  </a:schemeClr>
                </a:solidFill>
              </a:rPr>
            </a:br>
            <a:r>
              <a:rPr lang="en-US" sz="1600" dirty="0">
                <a:solidFill>
                  <a:schemeClr val="accent2">
                    <a:lumMod val="75000"/>
                  </a:schemeClr>
                </a:solidFill>
              </a:rPr>
              <a:t>   - We can choose our clock source</a:t>
            </a:r>
            <a:br>
              <a:rPr lang="en-US" sz="1600" dirty="0">
                <a:solidFill>
                  <a:schemeClr val="accent2">
                    <a:lumMod val="75000"/>
                  </a:schemeClr>
                </a:solidFill>
              </a:rPr>
            </a:br>
            <a:r>
              <a:rPr lang="en-US" sz="1600" dirty="0">
                <a:solidFill>
                  <a:schemeClr val="accent2">
                    <a:lumMod val="75000"/>
                  </a:schemeClr>
                </a:solidFill>
              </a:rPr>
              <a:t>     using the </a:t>
            </a:r>
            <a:r>
              <a:rPr lang="en-US" sz="1600" dirty="0" err="1">
                <a:solidFill>
                  <a:schemeClr val="accent2">
                    <a:lumMod val="75000"/>
                  </a:schemeClr>
                </a:solidFill>
              </a:rPr>
              <a:t>UCSSELx</a:t>
            </a:r>
            <a:r>
              <a:rPr lang="en-US" sz="1600" dirty="0">
                <a:solidFill>
                  <a:schemeClr val="accent2">
                    <a:lumMod val="75000"/>
                  </a:schemeClr>
                </a:solidFill>
              </a:rPr>
              <a:t> bits.</a:t>
            </a:r>
            <a:br>
              <a:rPr lang="en-US" sz="1600" dirty="0">
                <a:solidFill>
                  <a:schemeClr val="accent2">
                    <a:lumMod val="75000"/>
                  </a:schemeClr>
                </a:solidFill>
              </a:rPr>
            </a:br>
            <a:r>
              <a:rPr lang="en-US" sz="1600" dirty="0">
                <a:solidFill>
                  <a:schemeClr val="accent2">
                    <a:lumMod val="75000"/>
                  </a:schemeClr>
                </a:solidFill>
              </a:rPr>
              <a:t>   - We usually use ACLK or SMCLK.</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sp>
        <p:nvSpPr>
          <p:cNvPr id="12" name="Rectangle 11">
            <a:extLst>
              <a:ext uri="{FF2B5EF4-FFF2-40B4-BE49-F238E27FC236}">
                <a16:creationId xmlns:a16="http://schemas.microsoft.com/office/drawing/2014/main" id="{318DA35A-A37F-4DFF-8500-F259E7B6AB24}"/>
              </a:ext>
            </a:extLst>
          </p:cNvPr>
          <p:cNvSpPr/>
          <p:nvPr/>
        </p:nvSpPr>
        <p:spPr>
          <a:xfrm>
            <a:off x="3566161" y="3333750"/>
            <a:ext cx="2987039"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525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1450" lvl="0" indent="-115888" algn="l">
              <a:buFont typeface="Arial" panose="020B0604020202020204" pitchFamily="34" charset="0"/>
              <a:buChar char="•"/>
            </a:pPr>
            <a:r>
              <a:rPr lang="en-US" sz="1600" dirty="0">
                <a:solidFill>
                  <a:schemeClr val="accent2">
                    <a:lumMod val="75000"/>
                  </a:schemeClr>
                </a:solidFill>
              </a:rPr>
              <a:t>We can start by just looking at </a:t>
            </a:r>
            <a:br>
              <a:rPr lang="en-US" sz="1600" dirty="0">
                <a:solidFill>
                  <a:schemeClr val="accent2">
                    <a:lumMod val="75000"/>
                  </a:schemeClr>
                </a:solidFill>
              </a:rPr>
            </a:br>
            <a:r>
              <a:rPr lang="en-US" sz="1600" dirty="0">
                <a:solidFill>
                  <a:schemeClr val="accent2">
                    <a:lumMod val="75000"/>
                  </a:schemeClr>
                </a:solidFill>
              </a:rPr>
              <a:t>the bare minimum to get the </a:t>
            </a:r>
            <a:br>
              <a:rPr lang="en-US" sz="1600" dirty="0">
                <a:solidFill>
                  <a:schemeClr val="accent2">
                    <a:lumMod val="75000"/>
                  </a:schemeClr>
                </a:solidFill>
              </a:rPr>
            </a:br>
            <a:r>
              <a:rPr lang="en-US" sz="1600" dirty="0">
                <a:solidFill>
                  <a:schemeClr val="accent2">
                    <a:lumMod val="75000"/>
                  </a:schemeClr>
                </a:solidFill>
              </a:rPr>
              <a:t>UART setup.</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The UCAxCTLW0 register has a </a:t>
            </a:r>
            <a:br>
              <a:rPr lang="en-US" sz="1600" dirty="0">
                <a:solidFill>
                  <a:schemeClr val="accent2">
                    <a:lumMod val="75000"/>
                  </a:schemeClr>
                </a:solidFill>
              </a:rPr>
            </a:br>
            <a:r>
              <a:rPr lang="en-US" sz="1600" dirty="0">
                <a:solidFill>
                  <a:schemeClr val="accent2">
                    <a:lumMod val="75000"/>
                  </a:schemeClr>
                </a:solidFill>
              </a:rPr>
              <a:t>LOT of our settings.</a:t>
            </a:r>
            <a:br>
              <a:rPr lang="en-US" sz="1600" dirty="0">
                <a:solidFill>
                  <a:schemeClr val="accent2">
                    <a:lumMod val="75000"/>
                  </a:schemeClr>
                </a:solidFill>
              </a:rPr>
            </a:br>
            <a:endParaRPr lang="en-US" sz="1600" dirty="0">
              <a:solidFill>
                <a:schemeClr val="accent2">
                  <a:lumMod val="75000"/>
                </a:schemeClr>
              </a:solidFill>
            </a:endParaRPr>
          </a:p>
          <a:p>
            <a:pPr marL="171450" lvl="0" indent="-115888" algn="l">
              <a:buFont typeface="Arial" panose="020B0604020202020204" pitchFamily="34" charset="0"/>
              <a:buChar char="•"/>
            </a:pPr>
            <a:r>
              <a:rPr lang="en-US" sz="1600" dirty="0">
                <a:solidFill>
                  <a:schemeClr val="accent2">
                    <a:lumMod val="75000"/>
                  </a:schemeClr>
                </a:solidFill>
              </a:rPr>
              <a:t>First, let’s consider what the </a:t>
            </a:r>
            <a:br>
              <a:rPr lang="en-US" sz="1600" dirty="0">
                <a:solidFill>
                  <a:schemeClr val="accent2">
                    <a:lumMod val="75000"/>
                  </a:schemeClr>
                </a:solidFill>
              </a:rPr>
            </a:br>
            <a:r>
              <a:rPr lang="en-US" sz="1600" dirty="0">
                <a:solidFill>
                  <a:schemeClr val="accent2">
                    <a:lumMod val="75000"/>
                  </a:schemeClr>
                </a:solidFill>
              </a:rPr>
              <a:t>default settings out of reset are:</a:t>
            </a:r>
            <a:br>
              <a:rPr lang="en-US" sz="1600" dirty="0">
                <a:solidFill>
                  <a:schemeClr val="accent2">
                    <a:lumMod val="75000"/>
                  </a:schemeClr>
                </a:solidFill>
              </a:rPr>
            </a:br>
            <a:br>
              <a:rPr lang="en-US" sz="1600" dirty="0">
                <a:solidFill>
                  <a:schemeClr val="accent2">
                    <a:lumMod val="75000"/>
                  </a:schemeClr>
                </a:solidFill>
              </a:rPr>
            </a:br>
            <a:r>
              <a:rPr lang="en-US" sz="1600" dirty="0">
                <a:solidFill>
                  <a:schemeClr val="accent2">
                    <a:lumMod val="75000"/>
                  </a:schemeClr>
                </a:solidFill>
              </a:rPr>
              <a:t>   - There are also options</a:t>
            </a:r>
            <a:br>
              <a:rPr lang="en-US" sz="1600" dirty="0">
                <a:solidFill>
                  <a:schemeClr val="accent2">
                    <a:lumMod val="75000"/>
                  </a:schemeClr>
                </a:solidFill>
              </a:rPr>
            </a:br>
            <a:r>
              <a:rPr lang="en-US" sz="1600" dirty="0">
                <a:solidFill>
                  <a:schemeClr val="accent2">
                    <a:lumMod val="75000"/>
                  </a:schemeClr>
                </a:solidFill>
              </a:rPr>
              <a:t>      for error handling.</a:t>
            </a:r>
            <a:br>
              <a:rPr lang="en-US" sz="1600" dirty="0">
                <a:solidFill>
                  <a:schemeClr val="accent2">
                    <a:lumMod val="75000"/>
                  </a:schemeClr>
                </a:solidFill>
              </a:rPr>
            </a:br>
            <a:r>
              <a:rPr lang="en-US" sz="1600" dirty="0">
                <a:solidFill>
                  <a:schemeClr val="accent2">
                    <a:lumMod val="75000"/>
                  </a:schemeClr>
                </a:solidFill>
              </a:rPr>
              <a:t>   - We won’t be using these.</a:t>
            </a:r>
          </a:p>
        </p:txBody>
      </p:sp>
      <p:pic>
        <p:nvPicPr>
          <p:cNvPr id="9" name="Picture 8">
            <a:extLst>
              <a:ext uri="{FF2B5EF4-FFF2-40B4-BE49-F238E27FC236}">
                <a16:creationId xmlns:a16="http://schemas.microsoft.com/office/drawing/2014/main" id="{802AA50F-644D-4B33-B5B0-5F5E5A73EAF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cxnSp>
        <p:nvCxnSpPr>
          <p:cNvPr id="17" name="Straight Arrow Connector 16">
            <a:extLst>
              <a:ext uri="{FF2B5EF4-FFF2-40B4-BE49-F238E27FC236}">
                <a16:creationId xmlns:a16="http://schemas.microsoft.com/office/drawing/2014/main" id="{90D57A24-2096-49B0-B17F-4A32F5AED126}"/>
              </a:ext>
            </a:extLst>
          </p:cNvPr>
          <p:cNvCxnSpPr>
            <a:cxnSpLocks/>
          </p:cNvCxnSpPr>
          <p:nvPr/>
        </p:nvCxnSpPr>
        <p:spPr>
          <a:xfrm>
            <a:off x="3346476" y="372038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0D6FCC-98CE-433A-B224-C3E8E4E579DF}"/>
              </a:ext>
            </a:extLst>
          </p:cNvPr>
          <p:cNvCxnSpPr>
            <a:cxnSpLocks/>
          </p:cNvCxnSpPr>
          <p:nvPr/>
        </p:nvCxnSpPr>
        <p:spPr>
          <a:xfrm>
            <a:off x="3346476" y="384738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E87A05-7E77-4639-82EE-BFFB67476092}"/>
              </a:ext>
            </a:extLst>
          </p:cNvPr>
          <p:cNvCxnSpPr>
            <a:cxnSpLocks/>
          </p:cNvCxnSpPr>
          <p:nvPr/>
        </p:nvCxnSpPr>
        <p:spPr>
          <a:xfrm>
            <a:off x="3346476" y="3960270"/>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11E64A-DB49-4870-AAE6-663EE31F5F2B}"/>
              </a:ext>
            </a:extLst>
          </p:cNvPr>
          <p:cNvCxnSpPr>
            <a:cxnSpLocks/>
          </p:cNvCxnSpPr>
          <p:nvPr/>
        </p:nvCxnSpPr>
        <p:spPr>
          <a:xfrm>
            <a:off x="3346476" y="4122548"/>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F4B1C9-90BD-4BBF-B971-19329BADD0FC}"/>
              </a:ext>
            </a:extLst>
          </p:cNvPr>
          <p:cNvCxnSpPr>
            <a:cxnSpLocks/>
          </p:cNvCxnSpPr>
          <p:nvPr/>
        </p:nvCxnSpPr>
        <p:spPr>
          <a:xfrm>
            <a:off x="3346476" y="429188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242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peripheral has a baud rate generation circuit that can produce standard baud rates from nonstandard clock sources such as SMCLK (1MHz) and ACLK (32.768kHz).</a:t>
            </a:r>
          </a:p>
          <a:p>
            <a:pPr marL="285750" indent="-285750" algn="l">
              <a:buFont typeface="Arial" panose="020B0604020202020204" pitchFamily="34" charset="0"/>
              <a:buChar char="•"/>
            </a:pPr>
            <a:endParaRPr lang="en-US" sz="3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baud rate is set using two configuration registers,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Baud Rate Control Word (</a:t>
            </a:r>
            <a:r>
              <a:rPr lang="en-US" sz="1600" dirty="0" err="1">
                <a:solidFill>
                  <a:schemeClr val="accent2"/>
                </a:solidFill>
                <a:latin typeface="Arial" panose="020B0604020202020204" pitchFamily="34" charset="0"/>
                <a:cs typeface="Arial" panose="020B0604020202020204" pitchFamily="34" charset="0"/>
              </a:rPr>
              <a:t>UCAxBRW</a:t>
            </a:r>
            <a:r>
              <a:rPr lang="en-US" sz="1600" dirty="0">
                <a:solidFill>
                  <a:schemeClr val="accent2"/>
                </a:solidFill>
                <a:latin typeface="Arial" panose="020B0604020202020204" pitchFamily="34" charset="0"/>
                <a:cs typeface="Arial" panose="020B0604020202020204" pitchFamily="34" charset="0"/>
              </a:rPr>
              <a:t>) and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Modulation Control Word (</a:t>
            </a:r>
            <a:r>
              <a:rPr lang="en-US" sz="1600" dirty="0" err="1">
                <a:solidFill>
                  <a:schemeClr val="accent2"/>
                </a:solidFill>
                <a:latin typeface="Arial" panose="020B0604020202020204" pitchFamily="34" charset="0"/>
                <a:cs typeface="Arial" panose="020B0604020202020204" pitchFamily="34" charset="0"/>
              </a:rPr>
              <a:t>UCAxMCTLW</a:t>
            </a:r>
            <a:r>
              <a:rPr lang="en-US" sz="1600" dirty="0">
                <a:solidFill>
                  <a:schemeClr val="accent2"/>
                </a:solidFill>
                <a:latin typeface="Arial" panose="020B0604020202020204" pitchFamily="34" charset="0"/>
                <a:cs typeface="Arial" panose="020B0604020202020204" pitchFamily="34" charset="0"/>
              </a:rPr>
              <a:t>) </a:t>
            </a:r>
            <a:r>
              <a:rPr lang="en-US" sz="1600" dirty="0" err="1">
                <a:solidFill>
                  <a:schemeClr val="accent2"/>
                </a:solidFill>
                <a:latin typeface="Arial" panose="020B0604020202020204" pitchFamily="34" charset="0"/>
                <a:cs typeface="Arial" panose="020B0604020202020204" pitchFamily="34" charset="0"/>
              </a:rPr>
              <a:t>regsiters</a:t>
            </a:r>
            <a:r>
              <a:rPr lang="en-US" sz="1600" dirty="0">
                <a:solidFill>
                  <a:schemeClr val="accent2"/>
                </a:solidFill>
                <a:latin typeface="Arial" panose="020B0604020202020204" pitchFamily="34" charset="0"/>
                <a:cs typeface="Arial" panose="020B0604020202020204" pitchFamily="34" charset="0"/>
              </a:rPr>
              <a:t>.</a:t>
            </a:r>
          </a:p>
          <a:p>
            <a:pPr algn="l"/>
            <a:endParaRPr lang="en-US" sz="1600" dirty="0">
              <a:solidFill>
                <a:schemeClr val="accent2"/>
              </a:solidFill>
              <a:latin typeface="Arial" panose="020B0604020202020204" pitchFamily="34" charset="0"/>
              <a:cs typeface="Arial" panose="020B0604020202020204" pitchFamily="34" charset="0"/>
            </a:endParaRPr>
          </a:p>
        </p:txBody>
      </p:sp>
      <p:pic>
        <p:nvPicPr>
          <p:cNvPr id="19" name="Picture 18" descr="A picture containing screenshot&#10;&#10;Description automatically generated">
            <a:extLst>
              <a:ext uri="{FF2B5EF4-FFF2-40B4-BE49-F238E27FC236}">
                <a16:creationId xmlns:a16="http://schemas.microsoft.com/office/drawing/2014/main" id="{5584476C-C6AD-4762-BAE1-DBCA83267C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896" y="2624666"/>
            <a:ext cx="2974354" cy="2124538"/>
          </a:xfrm>
          <a:prstGeom prst="rect">
            <a:avLst/>
          </a:prstGeom>
        </p:spPr>
      </p:pic>
      <p:sp>
        <p:nvSpPr>
          <p:cNvPr id="20" name="Rectangle 19">
            <a:extLst>
              <a:ext uri="{FF2B5EF4-FFF2-40B4-BE49-F238E27FC236}">
                <a16:creationId xmlns:a16="http://schemas.microsoft.com/office/drawing/2014/main" id="{CDE22843-2D8A-4B65-94F1-90AF6AAB2A9B}"/>
              </a:ext>
            </a:extLst>
          </p:cNvPr>
          <p:cNvSpPr/>
          <p:nvPr/>
        </p:nvSpPr>
        <p:spPr>
          <a:xfrm>
            <a:off x="2895600" y="2761457"/>
            <a:ext cx="1921650" cy="715522"/>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867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peripheral has a baud rate generation circuit that can produce standard baud rates from nonstandard clock sources such as SMCLK (1MHz) and ACLK (32.768kHz).</a:t>
            </a:r>
          </a:p>
          <a:p>
            <a:pPr marL="285750" indent="-285750" algn="l">
              <a:buFont typeface="Arial" panose="020B0604020202020204" pitchFamily="34" charset="0"/>
              <a:buChar char="•"/>
            </a:pPr>
            <a:endParaRPr lang="en-US" sz="3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baud rate is set using two configuration registers,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Baud Rate Control Word (</a:t>
            </a:r>
            <a:r>
              <a:rPr lang="en-US" sz="1600" dirty="0" err="1">
                <a:solidFill>
                  <a:schemeClr val="accent2"/>
                </a:solidFill>
                <a:latin typeface="Arial" panose="020B0604020202020204" pitchFamily="34" charset="0"/>
                <a:cs typeface="Arial" panose="020B0604020202020204" pitchFamily="34" charset="0"/>
              </a:rPr>
              <a:t>UCAxBRW</a:t>
            </a:r>
            <a:r>
              <a:rPr lang="en-US" sz="1600" dirty="0">
                <a:solidFill>
                  <a:schemeClr val="accent2"/>
                </a:solidFill>
                <a:latin typeface="Arial" panose="020B0604020202020204" pitchFamily="34" charset="0"/>
                <a:cs typeface="Arial" panose="020B0604020202020204" pitchFamily="34" charset="0"/>
              </a:rPr>
              <a:t>) and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Modulation Control Word (</a:t>
            </a:r>
            <a:r>
              <a:rPr lang="en-US" sz="1600" dirty="0" err="1">
                <a:solidFill>
                  <a:schemeClr val="accent2"/>
                </a:solidFill>
                <a:latin typeface="Arial" panose="020B0604020202020204" pitchFamily="34" charset="0"/>
                <a:cs typeface="Arial" panose="020B0604020202020204" pitchFamily="34" charset="0"/>
              </a:rPr>
              <a:t>UCAxMCTLW</a:t>
            </a:r>
            <a:r>
              <a:rPr lang="en-US" sz="1600" dirty="0">
                <a:solidFill>
                  <a:schemeClr val="accent2"/>
                </a:solidFill>
                <a:latin typeface="Arial" panose="020B0604020202020204" pitchFamily="34" charset="0"/>
                <a:cs typeface="Arial" panose="020B0604020202020204" pitchFamily="34" charset="0"/>
              </a:rPr>
              <a:t>) </a:t>
            </a:r>
            <a:r>
              <a:rPr lang="en-US" sz="1600" dirty="0" err="1">
                <a:solidFill>
                  <a:schemeClr val="accent2"/>
                </a:solidFill>
                <a:latin typeface="Arial" panose="020B0604020202020204" pitchFamily="34" charset="0"/>
                <a:cs typeface="Arial" panose="020B0604020202020204" pitchFamily="34" charset="0"/>
              </a:rPr>
              <a:t>regsiters</a:t>
            </a:r>
            <a:r>
              <a:rPr lang="en-US" sz="1600" dirty="0">
                <a:solidFill>
                  <a:schemeClr val="accent2"/>
                </a:solidFill>
                <a:latin typeface="Arial" panose="020B0604020202020204" pitchFamily="34" charset="0"/>
                <a:cs typeface="Arial" panose="020B0604020202020204" pitchFamily="34" charset="0"/>
              </a:rPr>
              <a:t>.</a:t>
            </a:r>
          </a:p>
          <a:p>
            <a:pPr algn="l"/>
            <a:endParaRPr lang="en-US" sz="1600" dirty="0">
              <a:solidFill>
                <a:schemeClr val="accent2"/>
              </a:solidFill>
              <a:latin typeface="Arial" panose="020B0604020202020204" pitchFamily="34" charset="0"/>
              <a:cs typeface="Arial" panose="020B0604020202020204" pitchFamily="34" charset="0"/>
            </a:endParaRPr>
          </a:p>
        </p:txBody>
      </p:sp>
      <p:pic>
        <p:nvPicPr>
          <p:cNvPr id="19" name="Picture 18" descr="A picture containing screenshot&#10;&#10;Description automatically generated">
            <a:extLst>
              <a:ext uri="{FF2B5EF4-FFF2-40B4-BE49-F238E27FC236}">
                <a16:creationId xmlns:a16="http://schemas.microsoft.com/office/drawing/2014/main" id="{5584476C-C6AD-4762-BAE1-DBCA83267C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896" y="2624666"/>
            <a:ext cx="2974354" cy="2124538"/>
          </a:xfrm>
          <a:prstGeom prst="rect">
            <a:avLst/>
          </a:prstGeom>
        </p:spPr>
      </p:pic>
      <p:sp>
        <p:nvSpPr>
          <p:cNvPr id="20" name="Rectangle 19">
            <a:extLst>
              <a:ext uri="{FF2B5EF4-FFF2-40B4-BE49-F238E27FC236}">
                <a16:creationId xmlns:a16="http://schemas.microsoft.com/office/drawing/2014/main" id="{CDE22843-2D8A-4B65-94F1-90AF6AAB2A9B}"/>
              </a:ext>
            </a:extLst>
          </p:cNvPr>
          <p:cNvSpPr/>
          <p:nvPr/>
        </p:nvSpPr>
        <p:spPr>
          <a:xfrm>
            <a:off x="2895600" y="2761457"/>
            <a:ext cx="1921650" cy="715522"/>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3">
            <a:extLst>
              <a:ext uri="{FF2B5EF4-FFF2-40B4-BE49-F238E27FC236}">
                <a16:creationId xmlns:a16="http://schemas.microsoft.com/office/drawing/2014/main" id="{096AC25C-7D52-4035-8E66-1244B770EB0E}"/>
              </a:ext>
            </a:extLst>
          </p:cNvPr>
          <p:cNvSpPr/>
          <p:nvPr/>
        </p:nvSpPr>
        <p:spPr>
          <a:xfrm>
            <a:off x="5138670" y="2990221"/>
            <a:ext cx="1528830" cy="1758983"/>
          </a:xfrm>
          <a:prstGeom prst="wedgeRectCallout">
            <a:avLst>
              <a:gd name="adj1" fmla="val -69458"/>
              <a:gd name="adj2" fmla="val -4908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This is complicated enough that I will put into a separate video.</a:t>
            </a:r>
          </a:p>
        </p:txBody>
      </p:sp>
    </p:spTree>
    <p:extLst>
      <p:ext uri="{BB962C8B-B14F-4D97-AF65-F5344CB8AC3E}">
        <p14:creationId xmlns:p14="http://schemas.microsoft.com/office/powerpoint/2010/main" val="1149030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6"/>
            <a:ext cx="2895600" cy="1015663"/>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1460900"/>
            <a:ext cx="1943100" cy="33968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To configure the Tx and Rx ports, use the PxSEL1 and PxSEL0 configuration registers. </a:t>
            </a:r>
          </a:p>
        </p:txBody>
      </p:sp>
      <p:pic>
        <p:nvPicPr>
          <p:cNvPr id="5" name="Picture 4" descr="A close up of text on a white background&#10;&#10;Description automatically generated">
            <a:extLst>
              <a:ext uri="{FF2B5EF4-FFF2-40B4-BE49-F238E27FC236}">
                <a16:creationId xmlns:a16="http://schemas.microsoft.com/office/drawing/2014/main" id="{C5D3701B-C588-4FB4-988E-53D898E96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545454"/>
            <a:ext cx="4024809" cy="4312295"/>
          </a:xfrm>
          <a:prstGeom prst="rect">
            <a:avLst/>
          </a:prstGeom>
        </p:spPr>
      </p:pic>
    </p:spTree>
    <p:extLst>
      <p:ext uri="{BB962C8B-B14F-4D97-AF65-F5344CB8AC3E}">
        <p14:creationId xmlns:p14="http://schemas.microsoft.com/office/powerpoint/2010/main" val="826247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70DDB6-780F-4690-8BF2-9EDAC8AC6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2267322"/>
            <a:ext cx="3425254" cy="2507093"/>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 Communications on MCU’s</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Method 1 – “Bit Banging”</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a:t>
            </a:r>
            <a:r>
              <a:rPr lang="en-US" sz="1600" dirty="0">
                <a:solidFill>
                  <a:schemeClr val="accent2"/>
                </a:solidFill>
                <a:latin typeface="Arial" panose="020B0604020202020204" pitchFamily="34" charset="0"/>
                <a:cs typeface="Arial" panose="020B0604020202020204" pitchFamily="34" charset="0"/>
              </a:rPr>
              <a:t> - use BIC and BIS instructions to</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send the desired pattern out of a</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port pin.</a:t>
            </a: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 Timer IRQs are used to set</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the data and clock periods.</a:t>
            </a:r>
          </a:p>
        </p:txBody>
      </p:sp>
      <p:sp>
        <p:nvSpPr>
          <p:cNvPr id="9" name="Rectangle 8">
            <a:extLst>
              <a:ext uri="{FF2B5EF4-FFF2-40B4-BE49-F238E27FC236}">
                <a16:creationId xmlns:a16="http://schemas.microsoft.com/office/drawing/2014/main" id="{5FBA79CA-7554-42FE-B996-1EEAE868E4A2}"/>
              </a:ext>
            </a:extLst>
          </p:cNvPr>
          <p:cNvSpPr/>
          <p:nvPr/>
        </p:nvSpPr>
        <p:spPr>
          <a:xfrm>
            <a:off x="5486400" y="2361243"/>
            <a:ext cx="609600" cy="92547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D3B6BDA-BAA4-4D5A-961C-9AF80E713479}"/>
              </a:ext>
            </a:extLst>
          </p:cNvPr>
          <p:cNvCxnSpPr>
            <a:cxnSpLocks/>
          </p:cNvCxnSpPr>
          <p:nvPr/>
        </p:nvCxnSpPr>
        <p:spPr>
          <a:xfrm flipH="1" flipV="1">
            <a:off x="5410200" y="1504950"/>
            <a:ext cx="262877" cy="64938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371F151-8FD1-4C5D-B804-6E15FAF76A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12" t="42425" r="12565" b="25252"/>
          <a:stretch/>
        </p:blipFill>
        <p:spPr>
          <a:xfrm>
            <a:off x="3840423" y="651238"/>
            <a:ext cx="2827078" cy="777511"/>
          </a:xfrm>
          <a:prstGeom prst="rect">
            <a:avLst/>
          </a:prstGeom>
        </p:spPr>
      </p:pic>
    </p:spTree>
    <p:extLst>
      <p:ext uri="{BB962C8B-B14F-4D97-AF65-F5344CB8AC3E}">
        <p14:creationId xmlns:p14="http://schemas.microsoft.com/office/powerpoint/2010/main" val="1136154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Once taken out of software reset,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module is enabled and will wait in an idle state until information is ready to be transmitted. </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A Tx is initiated by writing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a byte to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Transmit Buffer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a:t>
            </a:r>
            <a:r>
              <a:rPr lang="en-US" sz="1600" dirty="0" err="1">
                <a:solidFill>
                  <a:schemeClr val="accent2"/>
                </a:solidFill>
                <a:latin typeface="Arial" panose="020B0604020202020204" pitchFamily="34" charset="0"/>
                <a:cs typeface="Arial" panose="020B0604020202020204" pitchFamily="34" charset="0"/>
              </a:rPr>
              <a:t>UCAxTXBUF</a:t>
            </a:r>
            <a:r>
              <a:rPr lang="en-US" sz="1600" dirty="0">
                <a:solidFill>
                  <a:schemeClr val="accent2"/>
                </a:solidFill>
                <a:latin typeface="Arial" panose="020B0604020202020204" pitchFamily="34" charset="0"/>
                <a:cs typeface="Arial" panose="020B0604020202020204" pitchFamily="34" charset="0"/>
              </a:rPr>
              <a:t>).</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data in </a:t>
            </a:r>
            <a:r>
              <a:rPr lang="en-US" sz="1600" dirty="0" err="1">
                <a:solidFill>
                  <a:schemeClr val="accent2"/>
                </a:solidFill>
                <a:latin typeface="Arial" panose="020B0604020202020204" pitchFamily="34" charset="0"/>
                <a:cs typeface="Arial" panose="020B0604020202020204" pitchFamily="34" charset="0"/>
              </a:rPr>
              <a:t>UCAxTXBUF</a:t>
            </a:r>
            <a:r>
              <a:rPr lang="en-US" sz="1600" dirty="0">
                <a:solidFill>
                  <a:schemeClr val="accent2"/>
                </a:solidFill>
                <a:latin typeface="Arial" panose="020B0604020202020204" pitchFamily="34" charset="0"/>
                <a:cs typeface="Arial" panose="020B0604020202020204" pitchFamily="34" charset="0"/>
              </a:rPr>
              <a:t>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is moved into the Tx shift </a:t>
            </a: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register and the baud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rate generator beings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producing clocks.</a:t>
            </a:r>
          </a:p>
        </p:txBody>
      </p:sp>
      <p:pic>
        <p:nvPicPr>
          <p:cNvPr id="19" name="Picture 18" descr="A picture containing screenshot&#10;&#10;Description automatically generated">
            <a:extLst>
              <a:ext uri="{FF2B5EF4-FFF2-40B4-BE49-F238E27FC236}">
                <a16:creationId xmlns:a16="http://schemas.microsoft.com/office/drawing/2014/main" id="{48242C29-D87D-45EC-9BCC-6C7CF4CF3B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393" y="2054180"/>
            <a:ext cx="3635007" cy="2596433"/>
          </a:xfrm>
          <a:prstGeom prst="rect">
            <a:avLst/>
          </a:prstGeom>
        </p:spPr>
      </p:pic>
    </p:spTree>
    <p:extLst>
      <p:ext uri="{BB962C8B-B14F-4D97-AF65-F5344CB8AC3E}">
        <p14:creationId xmlns:p14="http://schemas.microsoft.com/office/powerpoint/2010/main" val="2129598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UCTXIFG (in </a:t>
            </a:r>
            <a:r>
              <a:rPr lang="en-US" sz="1600" dirty="0" err="1">
                <a:solidFill>
                  <a:schemeClr val="accent2"/>
                </a:solidFill>
                <a:latin typeface="Arial" panose="020B0604020202020204" pitchFamily="34" charset="0"/>
                <a:cs typeface="Arial" panose="020B0604020202020204" pitchFamily="34" charset="0"/>
              </a:rPr>
              <a:t>UCAxIFG</a:t>
            </a:r>
            <a:r>
              <a:rPr lang="en-US" sz="1600" dirty="0">
                <a:solidFill>
                  <a:schemeClr val="accent2"/>
                </a:solidFill>
                <a:latin typeface="Arial" panose="020B0604020202020204" pitchFamily="34" charset="0"/>
                <a:cs typeface="Arial" panose="020B0604020202020204" pitchFamily="34" charset="0"/>
              </a:rPr>
              <a:t>) flag provides the status of the transmission.</a:t>
            </a:r>
          </a:p>
          <a:p>
            <a:pPr marL="228600" indent="-228600" algn="l">
              <a:buFont typeface="Arial" panose="020B0604020202020204" pitchFamily="34" charset="0"/>
              <a:buChar char="•"/>
            </a:pPr>
            <a:endParaRPr lang="en-US" sz="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When UCTXIFG = 0, data is being shifted out and new data should not be written to the Tx buffer.</a:t>
            </a:r>
          </a:p>
          <a:p>
            <a:pPr marL="228600" indent="-228600" algn="l">
              <a:buFont typeface="Arial" panose="020B0604020202020204" pitchFamily="34" charset="0"/>
              <a:buChar char="•"/>
            </a:pPr>
            <a:endParaRPr lang="en-US" sz="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When UCTXIFG = 1, new data can be written to the Tx buffer</a:t>
            </a:r>
          </a:p>
        </p:txBody>
      </p:sp>
      <p:pic>
        <p:nvPicPr>
          <p:cNvPr id="5" name="Picture 4" descr="A screenshot of a cell phone&#10;&#10;Description automatically generated">
            <a:extLst>
              <a:ext uri="{FF2B5EF4-FFF2-40B4-BE49-F238E27FC236}">
                <a16:creationId xmlns:a16="http://schemas.microsoft.com/office/drawing/2014/main" id="{3EA923F0-2A6A-496E-9442-0D7239290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646759"/>
            <a:ext cx="5410200" cy="2145563"/>
          </a:xfrm>
          <a:prstGeom prst="rect">
            <a:avLst/>
          </a:prstGeom>
        </p:spPr>
      </p:pic>
    </p:spTree>
    <p:extLst>
      <p:ext uri="{BB962C8B-B14F-4D97-AF65-F5344CB8AC3E}">
        <p14:creationId xmlns:p14="http://schemas.microsoft.com/office/powerpoint/2010/main" val="894654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400801"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Configuration</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52323"/>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372181"/>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3878786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r>
              <a:rPr lang="en-US" sz="1400" b="1" cap="small" dirty="0">
                <a:solidFill>
                  <a:schemeClr val="accent2"/>
                </a:solidFill>
                <a:latin typeface="Arial" panose="020B0604020202020204" pitchFamily="34" charset="0"/>
                <a:cs typeface="Arial" panose="020B0604020202020204" pitchFamily="34" charset="0"/>
              </a:rPr>
              <a:t>Setting Baud Rate</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82103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peripheral has a baud rate generation circuit that can produce standard baud rates from nonstandard clock sources such as SMCLK (1MHz) and ACLK (32.768kHz).</a:t>
            </a:r>
          </a:p>
          <a:p>
            <a:pPr marL="285750" indent="-285750" algn="l">
              <a:buFont typeface="Arial" panose="020B0604020202020204" pitchFamily="34" charset="0"/>
              <a:buChar char="•"/>
            </a:pPr>
            <a:endParaRPr lang="en-US" sz="300" dirty="0">
              <a:solidFill>
                <a:schemeClr val="accent2"/>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baud rate is set using two configuration registers, the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Baud Rate Control Word (</a:t>
            </a:r>
            <a:r>
              <a:rPr lang="en-US" sz="1600" dirty="0" err="1">
                <a:solidFill>
                  <a:schemeClr val="accent2"/>
                </a:solidFill>
                <a:latin typeface="Arial" panose="020B0604020202020204" pitchFamily="34" charset="0"/>
                <a:cs typeface="Arial" panose="020B0604020202020204" pitchFamily="34" charset="0"/>
              </a:rPr>
              <a:t>UCAxBRW</a:t>
            </a:r>
            <a:r>
              <a:rPr lang="en-US" sz="1600" dirty="0">
                <a:solidFill>
                  <a:schemeClr val="accent2"/>
                </a:solidFill>
                <a:latin typeface="Arial" panose="020B0604020202020204" pitchFamily="34" charset="0"/>
                <a:cs typeface="Arial" panose="020B0604020202020204" pitchFamily="34" charset="0"/>
              </a:rPr>
              <a:t>) and </a:t>
            </a:r>
            <a:r>
              <a:rPr lang="en-US" sz="1600" dirty="0" err="1">
                <a:solidFill>
                  <a:schemeClr val="accent2"/>
                </a:solidFill>
                <a:latin typeface="Arial" panose="020B0604020202020204" pitchFamily="34" charset="0"/>
                <a:cs typeface="Arial" panose="020B0604020202020204" pitchFamily="34" charset="0"/>
              </a:rPr>
              <a:t>eUSCI_Ax</a:t>
            </a:r>
            <a:r>
              <a:rPr lang="en-US" sz="1600" dirty="0">
                <a:solidFill>
                  <a:schemeClr val="accent2"/>
                </a:solidFill>
                <a:latin typeface="Arial" panose="020B0604020202020204" pitchFamily="34" charset="0"/>
                <a:cs typeface="Arial" panose="020B0604020202020204" pitchFamily="34" charset="0"/>
              </a:rPr>
              <a:t> Modulation Control Word (</a:t>
            </a:r>
            <a:r>
              <a:rPr lang="en-US" sz="1600" dirty="0" err="1">
                <a:solidFill>
                  <a:schemeClr val="accent2"/>
                </a:solidFill>
                <a:latin typeface="Arial" panose="020B0604020202020204" pitchFamily="34" charset="0"/>
                <a:cs typeface="Arial" panose="020B0604020202020204" pitchFamily="34" charset="0"/>
              </a:rPr>
              <a:t>UCAxMCTLW</a:t>
            </a:r>
            <a:r>
              <a:rPr lang="en-US" sz="1600" dirty="0">
                <a:solidFill>
                  <a:schemeClr val="accent2"/>
                </a:solidFill>
                <a:latin typeface="Arial" panose="020B0604020202020204" pitchFamily="34" charset="0"/>
                <a:cs typeface="Arial" panose="020B0604020202020204" pitchFamily="34" charset="0"/>
              </a:rPr>
              <a:t>) </a:t>
            </a:r>
            <a:r>
              <a:rPr lang="en-US" sz="1600" dirty="0" err="1">
                <a:solidFill>
                  <a:schemeClr val="accent2"/>
                </a:solidFill>
                <a:latin typeface="Arial" panose="020B0604020202020204" pitchFamily="34" charset="0"/>
                <a:cs typeface="Arial" panose="020B0604020202020204" pitchFamily="34" charset="0"/>
              </a:rPr>
              <a:t>regsiters</a:t>
            </a:r>
            <a:r>
              <a:rPr lang="en-US" sz="1600" dirty="0">
                <a:solidFill>
                  <a:schemeClr val="accent2"/>
                </a:solidFill>
                <a:latin typeface="Arial" panose="020B0604020202020204" pitchFamily="34" charset="0"/>
                <a:cs typeface="Arial" panose="020B0604020202020204" pitchFamily="34" charset="0"/>
              </a:rPr>
              <a:t>.</a:t>
            </a:r>
          </a:p>
          <a:p>
            <a:pPr algn="l"/>
            <a:endParaRPr lang="en-US" sz="1600" dirty="0">
              <a:solidFill>
                <a:schemeClr val="accent2"/>
              </a:solidFill>
              <a:latin typeface="Arial" panose="020B0604020202020204" pitchFamily="34" charset="0"/>
              <a:cs typeface="Arial" panose="020B0604020202020204" pitchFamily="34" charset="0"/>
            </a:endParaRPr>
          </a:p>
        </p:txBody>
      </p:sp>
      <p:pic>
        <p:nvPicPr>
          <p:cNvPr id="19" name="Picture 18" descr="A picture containing screenshot&#10;&#10;Description automatically generated">
            <a:extLst>
              <a:ext uri="{FF2B5EF4-FFF2-40B4-BE49-F238E27FC236}">
                <a16:creationId xmlns:a16="http://schemas.microsoft.com/office/drawing/2014/main" id="{5584476C-C6AD-4762-BAE1-DBCA83267C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896" y="2624666"/>
            <a:ext cx="2974354" cy="2124538"/>
          </a:xfrm>
          <a:prstGeom prst="rect">
            <a:avLst/>
          </a:prstGeom>
        </p:spPr>
      </p:pic>
      <p:sp>
        <p:nvSpPr>
          <p:cNvPr id="20" name="Rectangle 19">
            <a:extLst>
              <a:ext uri="{FF2B5EF4-FFF2-40B4-BE49-F238E27FC236}">
                <a16:creationId xmlns:a16="http://schemas.microsoft.com/office/drawing/2014/main" id="{CDE22843-2D8A-4B65-94F1-90AF6AAB2A9B}"/>
              </a:ext>
            </a:extLst>
          </p:cNvPr>
          <p:cNvSpPr/>
          <p:nvPr/>
        </p:nvSpPr>
        <p:spPr>
          <a:xfrm>
            <a:off x="2895600" y="2761457"/>
            <a:ext cx="1921650" cy="715522"/>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523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cell phone&#10;&#10;Description automatically generated">
            <a:extLst>
              <a:ext uri="{FF2B5EF4-FFF2-40B4-BE49-F238E27FC236}">
                <a16:creationId xmlns:a16="http://schemas.microsoft.com/office/drawing/2014/main" id="{76CE11FC-9608-49B1-A687-F3D46D59A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81150"/>
            <a:ext cx="6598301" cy="2356536"/>
          </a:xfrm>
          <a:prstGeom prst="rect">
            <a:avLst/>
          </a:prstGeom>
        </p:spPr>
      </p:pic>
    </p:spTree>
    <p:extLst>
      <p:ext uri="{BB962C8B-B14F-4D97-AF65-F5344CB8AC3E}">
        <p14:creationId xmlns:p14="http://schemas.microsoft.com/office/powerpoint/2010/main" val="1818801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1" y="492887"/>
            <a:ext cx="6871487"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Calculating Error of </a:t>
            </a:r>
            <a:r>
              <a:rPr lang="en-US" sz="2000" b="1" cap="small" dirty="0" err="1">
                <a:solidFill>
                  <a:schemeClr val="accent2"/>
                </a:solidFill>
                <a:latin typeface="Arial" panose="020B0604020202020204" pitchFamily="34" charset="0"/>
                <a:cs typeface="Arial" panose="020B0604020202020204" pitchFamily="34" charset="0"/>
              </a:rPr>
              <a:t>eUSCI</a:t>
            </a:r>
            <a:r>
              <a:rPr lang="en-US" sz="2000" b="1" cap="small" dirty="0">
                <a:solidFill>
                  <a:schemeClr val="accent2"/>
                </a:solidFill>
                <a:latin typeface="Arial" panose="020B0604020202020204" pitchFamily="34" charset="0"/>
                <a:cs typeface="Arial" panose="020B0604020202020204" pitchFamily="34" charset="0"/>
              </a:rPr>
              <a:t> </a:t>
            </a:r>
            <a:r>
              <a:rPr lang="en-US" sz="2000" b="1" cap="small" dirty="0" err="1">
                <a:solidFill>
                  <a:schemeClr val="accent2"/>
                </a:solidFill>
                <a:latin typeface="Arial" panose="020B0604020202020204" pitchFamily="34" charset="0"/>
                <a:cs typeface="Arial" panose="020B0604020202020204" pitchFamily="34" charset="0"/>
              </a:rPr>
              <a:t>Prescaler</a:t>
            </a:r>
            <a:r>
              <a:rPr lang="en-US" sz="2000" b="1" cap="small" dirty="0">
                <a:solidFill>
                  <a:schemeClr val="accent2"/>
                </a:solidFill>
                <a:latin typeface="Arial" panose="020B0604020202020204" pitchFamily="34" charset="0"/>
                <a:cs typeface="Arial" panose="020B0604020202020204" pitchFamily="34" charset="0"/>
              </a:rPr>
              <a:t> </a:t>
            </a:r>
            <a:r>
              <a:rPr lang="en-US" sz="2000" b="1" cap="small" dirty="0" err="1">
                <a:solidFill>
                  <a:schemeClr val="accent2"/>
                </a:solidFill>
                <a:latin typeface="Arial" panose="020B0604020202020204" pitchFamily="34" charset="0"/>
                <a:cs typeface="Arial" panose="020B0604020202020204" pitchFamily="34" charset="0"/>
              </a:rPr>
              <a:t>Devision</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cell phone&#10;&#10;Description automatically generated">
            <a:extLst>
              <a:ext uri="{FF2B5EF4-FFF2-40B4-BE49-F238E27FC236}">
                <a16:creationId xmlns:a16="http://schemas.microsoft.com/office/drawing/2014/main" id="{B4A8618D-7F1C-4498-BF36-141AED6CB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05" y="1276350"/>
            <a:ext cx="6034015" cy="2998470"/>
          </a:xfrm>
          <a:prstGeom prst="rect">
            <a:avLst/>
          </a:prstGeom>
        </p:spPr>
      </p:pic>
    </p:spTree>
    <p:extLst>
      <p:ext uri="{BB962C8B-B14F-4D97-AF65-F5344CB8AC3E}">
        <p14:creationId xmlns:p14="http://schemas.microsoft.com/office/powerpoint/2010/main" val="2433009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1" y="492887"/>
            <a:ext cx="6871487"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Calculating Error of </a:t>
            </a:r>
            <a:r>
              <a:rPr lang="en-US" sz="2000" b="1" cap="small" dirty="0" err="1">
                <a:solidFill>
                  <a:schemeClr val="accent2"/>
                </a:solidFill>
                <a:latin typeface="Arial" panose="020B0604020202020204" pitchFamily="34" charset="0"/>
                <a:cs typeface="Arial" panose="020B0604020202020204" pitchFamily="34" charset="0"/>
              </a:rPr>
              <a:t>eUSCI</a:t>
            </a:r>
            <a:r>
              <a:rPr lang="en-US" sz="2000" b="1" cap="small" dirty="0">
                <a:solidFill>
                  <a:schemeClr val="accent2"/>
                </a:solidFill>
                <a:latin typeface="Arial" panose="020B0604020202020204" pitchFamily="34" charset="0"/>
                <a:cs typeface="Arial" panose="020B0604020202020204" pitchFamily="34" charset="0"/>
              </a:rPr>
              <a:t> </a:t>
            </a:r>
            <a:r>
              <a:rPr lang="en-US" sz="2000" b="1" cap="small" dirty="0" err="1">
                <a:solidFill>
                  <a:schemeClr val="accent2"/>
                </a:solidFill>
                <a:latin typeface="Arial" panose="020B0604020202020204" pitchFamily="34" charset="0"/>
                <a:cs typeface="Arial" panose="020B0604020202020204" pitchFamily="34" charset="0"/>
              </a:rPr>
              <a:t>Prescaler</a:t>
            </a:r>
            <a:r>
              <a:rPr lang="en-US" sz="2000" b="1" cap="small" dirty="0">
                <a:solidFill>
                  <a:schemeClr val="accent2"/>
                </a:solidFill>
                <a:latin typeface="Arial" panose="020B0604020202020204" pitchFamily="34" charset="0"/>
                <a:cs typeface="Arial" panose="020B0604020202020204" pitchFamily="34" charset="0"/>
              </a:rPr>
              <a:t> </a:t>
            </a:r>
            <a:r>
              <a:rPr lang="en-US" sz="2000" b="1" cap="small" dirty="0" err="1">
                <a:solidFill>
                  <a:schemeClr val="accent2"/>
                </a:solidFill>
                <a:latin typeface="Arial" panose="020B0604020202020204" pitchFamily="34" charset="0"/>
                <a:cs typeface="Arial" panose="020B0604020202020204" pitchFamily="34" charset="0"/>
              </a:rPr>
              <a:t>Devision</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a:extLst>
              <a:ext uri="{FF2B5EF4-FFF2-40B4-BE49-F238E27FC236}">
                <a16:creationId xmlns:a16="http://schemas.microsoft.com/office/drawing/2014/main" id="{B4A8618D-7F1C-4498-BF36-141AED6CB1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1258" y="1276350"/>
            <a:ext cx="5080309" cy="2998470"/>
          </a:xfrm>
          <a:prstGeom prst="rect">
            <a:avLst/>
          </a:prstGeom>
        </p:spPr>
      </p:pic>
    </p:spTree>
    <p:extLst>
      <p:ext uri="{BB962C8B-B14F-4D97-AF65-F5344CB8AC3E}">
        <p14:creationId xmlns:p14="http://schemas.microsoft.com/office/powerpoint/2010/main" val="84232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Modulation circuits dynamically add and subtract BRCLK periods to the baud rate clock that drives the shift register.</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By adding small amounts of time from the BRCLK clock period to the baud rate clock, the timing error can be reduced.</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In low frequency mode, the baud rate generator uses the second modulation stage to create the desired baud rate.</a:t>
            </a:r>
          </a:p>
        </p:txBody>
      </p:sp>
      <p:sp>
        <p:nvSpPr>
          <p:cNvPr id="9" name="Subtitle 2">
            <a:extLst>
              <a:ext uri="{FF2B5EF4-FFF2-40B4-BE49-F238E27FC236}">
                <a16:creationId xmlns:a16="http://schemas.microsoft.com/office/drawing/2014/main" id="{867FF46C-7C68-4BA4-89D3-19EBFC72BF3B}"/>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6C3D05D7-29DB-41FE-B67E-4A321EF7744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DD1274FA-492E-4A1B-AC82-C4128C1E5A24}"/>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D1E3FEA8-47B1-4697-8C90-1624FE3F8962}"/>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D7A95ABB-A9A1-48BA-B639-C21BD52F6F6D}"/>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34C9A3B3-F260-4212-8BF9-36F336A3EFE4}"/>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036FB3D-E8D4-46E4-91D3-DBF34FC2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F7774B91-13FB-41EF-9105-37969B102899}"/>
              </a:ext>
            </a:extLst>
          </p:cNvPr>
          <p:cNvSpPr/>
          <p:nvPr/>
        </p:nvSpPr>
        <p:spPr>
          <a:xfrm>
            <a:off x="4938885" y="3777818"/>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089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a:extLst>
              <a:ext uri="{FF2B5EF4-FFF2-40B4-BE49-F238E27FC236}">
                <a16:creationId xmlns:a16="http://schemas.microsoft.com/office/drawing/2014/main" id="{76CE11FC-9608-49B1-A687-F3D46D59A1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570" y="958061"/>
            <a:ext cx="6629400" cy="3817825"/>
          </a:xfrm>
          <a:prstGeom prst="rect">
            <a:avLst/>
          </a:prstGeom>
        </p:spPr>
      </p:pic>
    </p:spTree>
    <p:extLst>
      <p:ext uri="{BB962C8B-B14F-4D97-AF65-F5344CB8AC3E}">
        <p14:creationId xmlns:p14="http://schemas.microsoft.com/office/powerpoint/2010/main" val="278044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390EA5-A026-4A98-A199-39AEDC6EF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2267322"/>
            <a:ext cx="3425254" cy="2507093"/>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 Communications on MCU’s</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Method 1 – “Bit Banging”</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Method 2 – “Built in Serial Peripherals”</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a:t>
            </a:r>
            <a:r>
              <a:rPr lang="en-US" sz="1600" dirty="0">
                <a:solidFill>
                  <a:schemeClr val="accent2"/>
                </a:solidFill>
                <a:latin typeface="Arial" panose="020B0604020202020204" pitchFamily="34" charset="0"/>
                <a:cs typeface="Arial" panose="020B0604020202020204" pitchFamily="34" charset="0"/>
              </a:rPr>
              <a:t> - enhanced Universal Serial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Communication Interfaces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a:t>
            </a:r>
            <a:r>
              <a:rPr lang="en-US" sz="1600" dirty="0" err="1">
                <a:solidFill>
                  <a:schemeClr val="accent2"/>
                </a:solidFill>
                <a:latin typeface="Arial" panose="020B0604020202020204" pitchFamily="34" charset="0"/>
                <a:cs typeface="Arial" panose="020B0604020202020204" pitchFamily="34" charset="0"/>
              </a:rPr>
              <a:t>eUSCI</a:t>
            </a:r>
            <a:r>
              <a:rPr lang="en-US" sz="1600" dirty="0">
                <a:solidFill>
                  <a:schemeClr val="accent2"/>
                </a:solidFill>
                <a:latin typeface="Arial" panose="020B0604020202020204" pitchFamily="34" charset="0"/>
                <a:cs typeface="Arial" panose="020B0604020202020204" pitchFamily="34" charset="0"/>
              </a:rPr>
              <a:t>).</a:t>
            </a:r>
            <a:br>
              <a:rPr lang="en-US" sz="1600" dirty="0">
                <a:solidFill>
                  <a:schemeClr val="accent2"/>
                </a:solidFill>
                <a:latin typeface="Arial" panose="020B0604020202020204" pitchFamily="34" charset="0"/>
                <a:cs typeface="Arial" panose="020B0604020202020204" pitchFamily="34" charset="0"/>
              </a:rPr>
            </a:b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 The MSP430FR2355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contains four </a:t>
            </a:r>
            <a:r>
              <a:rPr lang="en-US" sz="1600" dirty="0" err="1">
                <a:solidFill>
                  <a:schemeClr val="accent2"/>
                </a:solidFill>
                <a:latin typeface="Arial" panose="020B0604020202020204" pitchFamily="34" charset="0"/>
                <a:cs typeface="Arial" panose="020B0604020202020204" pitchFamily="34" charset="0"/>
              </a:rPr>
              <a:t>eUSCI</a:t>
            </a:r>
            <a:r>
              <a:rPr lang="en-US" sz="1600" dirty="0">
                <a:solidFill>
                  <a:schemeClr val="accent2"/>
                </a:solidFill>
                <a:latin typeface="Arial" panose="020B0604020202020204" pitchFamily="34" charset="0"/>
                <a:cs typeface="Arial" panose="020B0604020202020204" pitchFamily="34" charset="0"/>
              </a:rPr>
              <a:t>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peripherals</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(eUSCI_A0, eUSCI_A1, </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eUSCI_B0, eUSCI_B1)</a:t>
            </a:r>
            <a:br>
              <a:rPr lang="en-US" sz="1200" dirty="0">
                <a:solidFill>
                  <a:schemeClr val="accent2"/>
                </a:solidFill>
                <a:latin typeface="Arial" panose="020B0604020202020204" pitchFamily="34" charset="0"/>
                <a:cs typeface="Arial" panose="020B0604020202020204" pitchFamily="34" charset="0"/>
              </a:rPr>
            </a:br>
            <a:r>
              <a:rPr lang="en-US" sz="1200" dirty="0">
                <a:solidFill>
                  <a:schemeClr val="accent2"/>
                </a:solidFill>
                <a:latin typeface="Arial" panose="020B0604020202020204" pitchFamily="34" charset="0"/>
                <a:cs typeface="Arial" panose="020B0604020202020204" pitchFamily="34" charset="0"/>
              </a:rPr>
              <a:t>     </a:t>
            </a:r>
          </a:p>
        </p:txBody>
      </p:sp>
      <p:pic>
        <p:nvPicPr>
          <p:cNvPr id="24" name="Picture 23">
            <a:extLst>
              <a:ext uri="{FF2B5EF4-FFF2-40B4-BE49-F238E27FC236}">
                <a16:creationId xmlns:a16="http://schemas.microsoft.com/office/drawing/2014/main" id="{B24BFB9F-66D3-4125-BA0B-CC05E59C9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12" t="42425" r="12565" b="25252"/>
          <a:stretch/>
        </p:blipFill>
        <p:spPr>
          <a:xfrm>
            <a:off x="3840423" y="651238"/>
            <a:ext cx="2827078" cy="777511"/>
          </a:xfrm>
          <a:prstGeom prst="rect">
            <a:avLst/>
          </a:prstGeom>
        </p:spPr>
      </p:pic>
      <p:sp>
        <p:nvSpPr>
          <p:cNvPr id="9" name="Rectangle 8">
            <a:extLst>
              <a:ext uri="{FF2B5EF4-FFF2-40B4-BE49-F238E27FC236}">
                <a16:creationId xmlns:a16="http://schemas.microsoft.com/office/drawing/2014/main" id="{5FBA79CA-7554-42FE-B996-1EEAE868E4A2}"/>
              </a:ext>
            </a:extLst>
          </p:cNvPr>
          <p:cNvSpPr/>
          <p:nvPr/>
        </p:nvSpPr>
        <p:spPr>
          <a:xfrm>
            <a:off x="6096000" y="2343150"/>
            <a:ext cx="594313" cy="92547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D3B6BDA-BAA4-4D5A-961C-9AF80E713479}"/>
              </a:ext>
            </a:extLst>
          </p:cNvPr>
          <p:cNvCxnSpPr>
            <a:cxnSpLocks/>
          </p:cNvCxnSpPr>
          <p:nvPr/>
        </p:nvCxnSpPr>
        <p:spPr>
          <a:xfrm flipH="1" flipV="1">
            <a:off x="6172200" y="1504950"/>
            <a:ext cx="228600" cy="75070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153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Low frequency baud rate generation</a:t>
            </a:r>
            <a:r>
              <a:rPr lang="en-US" sz="1600" dirty="0">
                <a:solidFill>
                  <a:schemeClr val="accent2"/>
                </a:solidFill>
                <a:latin typeface="Arial" panose="020B0604020202020204" pitchFamily="34" charset="0"/>
                <a:cs typeface="Arial" panose="020B0604020202020204" pitchFamily="34" charset="0"/>
              </a:rPr>
              <a:t> – used for baud rates that are less than or equal to 1/3 of BRCLK while the oversampling baud rate generation is used for higher ratios.</a:t>
            </a:r>
          </a:p>
          <a:p>
            <a:pPr marL="228600" indent="-228600" algn="l">
              <a:buFont typeface="Arial" panose="020B0604020202020204" pitchFamily="34" charset="0"/>
              <a:buChar char="•"/>
            </a:pPr>
            <a:endParaRPr lang="en-US" sz="1600" b="1"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UCSO16 bit in the </a:t>
            </a:r>
            <a:r>
              <a:rPr lang="en-US" sz="1600" dirty="0" err="1">
                <a:solidFill>
                  <a:schemeClr val="accent2"/>
                </a:solidFill>
                <a:latin typeface="Arial" panose="020B0604020202020204" pitchFamily="34" charset="0"/>
                <a:cs typeface="Arial" panose="020B0604020202020204" pitchFamily="34" charset="0"/>
              </a:rPr>
              <a:t>UCAxMCTLW</a:t>
            </a:r>
            <a:r>
              <a:rPr lang="en-US" sz="1600" dirty="0">
                <a:solidFill>
                  <a:schemeClr val="accent2"/>
                </a:solidFill>
                <a:latin typeface="Arial" panose="020B0604020202020204" pitchFamily="34" charset="0"/>
                <a:cs typeface="Arial" panose="020B0604020202020204" pitchFamily="34" charset="0"/>
              </a:rPr>
              <a:t> register controls the modulation mode with UCSO16 = 0 being for low frequency (default) and UCSO16 = 1 being for oversampling mode.</a:t>
            </a:r>
          </a:p>
        </p:txBody>
      </p:sp>
      <p:sp>
        <p:nvSpPr>
          <p:cNvPr id="9" name="Subtitle 2">
            <a:extLst>
              <a:ext uri="{FF2B5EF4-FFF2-40B4-BE49-F238E27FC236}">
                <a16:creationId xmlns:a16="http://schemas.microsoft.com/office/drawing/2014/main" id="{867FF46C-7C68-4BA4-89D3-19EBFC72BF3B}"/>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6C3D05D7-29DB-41FE-B67E-4A321EF7744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DD1274FA-492E-4A1B-AC82-C4128C1E5A24}"/>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D1E3FEA8-47B1-4697-8C90-1624FE3F8962}"/>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D7A95ABB-A9A1-48BA-B639-C21BD52F6F6D}"/>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34C9A3B3-F260-4212-8BF9-36F336A3EFE4}"/>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036FB3D-E8D4-46E4-91D3-DBF34FC2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F7774B91-13FB-41EF-9105-37969B102899}"/>
              </a:ext>
            </a:extLst>
          </p:cNvPr>
          <p:cNvSpPr/>
          <p:nvPr/>
        </p:nvSpPr>
        <p:spPr>
          <a:xfrm>
            <a:off x="4869336" y="3776957"/>
            <a:ext cx="1919115" cy="184666"/>
          </a:xfrm>
          <a:prstGeom prst="rect">
            <a:avLst/>
          </a:prstGeom>
        </p:spPr>
        <p:txBody>
          <a:bodyPr wrap="none">
            <a:spAutoFit/>
          </a:bodyPr>
          <a:lstStyle/>
          <a:p>
            <a:pPr lvl="0"/>
            <a:r>
              <a:rPr lang="en-US" sz="600" dirty="0">
                <a:solidFill>
                  <a:srgbClr val="C00000"/>
                </a:solidFill>
                <a:latin typeface="Arial" panose="020B0604020202020204" pitchFamily="34" charset="0"/>
                <a:cs typeface="Arial" panose="020B0604020202020204" pitchFamily="34" charset="0"/>
              </a:rPr>
              <a:t>Image Courtesy of </a:t>
            </a:r>
            <a:r>
              <a:rPr lang="en-US" sz="600" dirty="0">
                <a:solidFill>
                  <a:srgbClr val="C0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512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7E26F58C-2507-4391-8CE1-0882398F6B6D}"/>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In oversampling baud rate mode, both the first and second modulation stages are used to reduce this timing error.</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The first modulation stage is configured using the </a:t>
            </a:r>
            <a:r>
              <a:rPr lang="en-US" sz="1600" dirty="0" err="1">
                <a:solidFill>
                  <a:schemeClr val="accent2"/>
                </a:solidFill>
                <a:latin typeface="Arial" panose="020B0604020202020204" pitchFamily="34" charset="0"/>
                <a:cs typeface="Arial" panose="020B0604020202020204" pitchFamily="34" charset="0"/>
              </a:rPr>
              <a:t>UCBRFx</a:t>
            </a:r>
            <a:r>
              <a:rPr lang="en-US" sz="1600" dirty="0">
                <a:solidFill>
                  <a:schemeClr val="accent2"/>
                </a:solidFill>
                <a:latin typeface="Arial" panose="020B0604020202020204" pitchFamily="34" charset="0"/>
                <a:cs typeface="Arial" panose="020B0604020202020204" pitchFamily="34" charset="0"/>
              </a:rPr>
              <a:t> bits within the </a:t>
            </a:r>
            <a:r>
              <a:rPr lang="en-US" sz="1600" dirty="0" err="1">
                <a:solidFill>
                  <a:schemeClr val="accent2"/>
                </a:solidFill>
                <a:latin typeface="Arial" panose="020B0604020202020204" pitchFamily="34" charset="0"/>
                <a:cs typeface="Arial" panose="020B0604020202020204" pitchFamily="34" charset="0"/>
              </a:rPr>
              <a:t>UCAxMCTLW</a:t>
            </a:r>
            <a:r>
              <a:rPr lang="en-US" sz="1600" dirty="0">
                <a:solidFill>
                  <a:schemeClr val="accent2"/>
                </a:solidFill>
                <a:latin typeface="Arial" panose="020B0604020202020204" pitchFamily="34" charset="0"/>
                <a:cs typeface="Arial" panose="020B0604020202020204" pitchFamily="34" charset="0"/>
              </a:rPr>
              <a:t> register.</a:t>
            </a: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endParaRPr lang="en-US" sz="1600" dirty="0">
              <a:solidFill>
                <a:schemeClr val="accent2"/>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867FF46C-7C68-4BA4-89D3-19EBFC72BF3B}"/>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6C3D05D7-29DB-41FE-B67E-4A321EF7744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DD1274FA-492E-4A1B-AC82-C4128C1E5A24}"/>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D1E3FEA8-47B1-4697-8C90-1624FE3F8962}"/>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D7A95ABB-A9A1-48BA-B639-C21BD52F6F6D}"/>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34C9A3B3-F260-4212-8BF9-36F336A3EFE4}"/>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036FB3D-E8D4-46E4-91D3-DBF34FC2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F7774B91-13FB-41EF-9105-37969B102899}"/>
              </a:ext>
            </a:extLst>
          </p:cNvPr>
          <p:cNvSpPr/>
          <p:nvPr/>
        </p:nvSpPr>
        <p:spPr>
          <a:xfrm>
            <a:off x="4949772"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226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14.1.2 UART Transmit on the MSP430FR2355</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5" name="Picture 4" descr="A screenshot of a cell phone&#10;&#10;Description automatically generated">
            <a:extLst>
              <a:ext uri="{FF2B5EF4-FFF2-40B4-BE49-F238E27FC236}">
                <a16:creationId xmlns:a16="http://schemas.microsoft.com/office/drawing/2014/main" id="{59AD1AAE-F3CB-4059-9C4C-81804F12D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92" y="971550"/>
            <a:ext cx="6634808" cy="3672840"/>
          </a:xfrm>
          <a:prstGeom prst="rect">
            <a:avLst/>
          </a:prstGeom>
        </p:spPr>
      </p:pic>
    </p:spTree>
    <p:extLst>
      <p:ext uri="{BB962C8B-B14F-4D97-AF65-F5344CB8AC3E}">
        <p14:creationId xmlns:p14="http://schemas.microsoft.com/office/powerpoint/2010/main" val="3072971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r>
              <a:rPr lang="en-US" sz="1400" b="1" cap="small" dirty="0">
                <a:solidFill>
                  <a:schemeClr val="accent2"/>
                </a:solidFill>
                <a:latin typeface="Arial" panose="020B0604020202020204" pitchFamily="34" charset="0"/>
                <a:cs typeface="Arial" panose="020B0604020202020204" pitchFamily="34" charset="0"/>
              </a:rPr>
              <a:t>Setting Baud Rate</a:t>
            </a: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833293"/>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52323"/>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372181"/>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2579304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Introduction to the AD2 + Installing Waveforms</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The Analog Discovery 2</a:t>
            </a:r>
            <a:endParaRPr lang="en-US" sz="2400" cap="small"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789417" y="2936214"/>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67" y="1406975"/>
            <a:ext cx="1937664" cy="2710855"/>
          </a:xfrm>
          <a:prstGeom prst="rect">
            <a:avLst/>
          </a:prstGeom>
        </p:spPr>
      </p:pic>
      <p:pic>
        <p:nvPicPr>
          <p:cNvPr id="5" name="Picture 4" descr="A green sign with white text&#10;&#10;Description automatically generated">
            <a:extLst>
              <a:ext uri="{FF2B5EF4-FFF2-40B4-BE49-F238E27FC236}">
                <a16:creationId xmlns:a16="http://schemas.microsoft.com/office/drawing/2014/main" id="{E4A1E597-8839-4CB2-8F0E-D5898969F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31" y="1406975"/>
            <a:ext cx="1937664" cy="2709922"/>
          </a:xfrm>
          <a:prstGeom prst="rect">
            <a:avLst/>
          </a:prstGeom>
        </p:spPr>
      </p:pic>
    </p:spTree>
    <p:extLst>
      <p:ext uri="{BB962C8B-B14F-4D97-AF65-F5344CB8AC3E}">
        <p14:creationId xmlns:p14="http://schemas.microsoft.com/office/powerpoint/2010/main" val="3535693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Transmitting a Byte over UART at 115,200 Baud</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888983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descr="A picture containing screenshot&#10;&#10;Description automatically generated">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99605"/>
            <a:ext cx="5802630" cy="3832415"/>
          </a:xfrm>
          <a:prstGeom prst="rect">
            <a:avLst/>
          </a:prstGeom>
        </p:spPr>
      </p:pic>
    </p:spTree>
    <p:extLst>
      <p:ext uri="{BB962C8B-B14F-4D97-AF65-F5344CB8AC3E}">
        <p14:creationId xmlns:p14="http://schemas.microsoft.com/office/powerpoint/2010/main" val="1555530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descr="A picture containing screenshot&#10;&#10;Description automatically generated">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99605"/>
            <a:ext cx="5802630" cy="3832415"/>
          </a:xfrm>
          <a:prstGeom prst="rect">
            <a:avLst/>
          </a:prstGeom>
        </p:spPr>
      </p:pic>
      <p:sp>
        <p:nvSpPr>
          <p:cNvPr id="9" name="Rectangle 8">
            <a:extLst>
              <a:ext uri="{FF2B5EF4-FFF2-40B4-BE49-F238E27FC236}">
                <a16:creationId xmlns:a16="http://schemas.microsoft.com/office/drawing/2014/main" id="{97C83AC4-66AE-4467-9737-5ADDA558B42D}"/>
              </a:ext>
            </a:extLst>
          </p:cNvPr>
          <p:cNvSpPr/>
          <p:nvPr/>
        </p:nvSpPr>
        <p:spPr>
          <a:xfrm>
            <a:off x="683587" y="1644859"/>
            <a:ext cx="1921650" cy="144361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4518881" y="1474778"/>
            <a:ext cx="2065117" cy="858650"/>
          </a:xfrm>
          <a:prstGeom prst="wedgeRectCallout">
            <a:avLst>
              <a:gd name="adj1" fmla="val -140944"/>
              <a:gd name="adj2" fmla="val 11970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get to 115200, we need to use SMCLK</a:t>
            </a:r>
          </a:p>
        </p:txBody>
      </p:sp>
    </p:spTree>
    <p:extLst>
      <p:ext uri="{BB962C8B-B14F-4D97-AF65-F5344CB8AC3E}">
        <p14:creationId xmlns:p14="http://schemas.microsoft.com/office/powerpoint/2010/main" val="234977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2" name="Picture 11" descr="A screenshot of a cell phone&#10;&#10;Description automatically generated">
            <a:extLst>
              <a:ext uri="{FF2B5EF4-FFF2-40B4-BE49-F238E27FC236}">
                <a16:creationId xmlns:a16="http://schemas.microsoft.com/office/drawing/2014/main" id="{470181B1-B6CE-4FF5-BE18-3F17CB57B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92" y="971550"/>
            <a:ext cx="6634808" cy="3672840"/>
          </a:xfrm>
          <a:prstGeom prst="rect">
            <a:avLst/>
          </a:prstGeom>
        </p:spPr>
      </p:pic>
      <p:sp>
        <p:nvSpPr>
          <p:cNvPr id="9" name="Rectangle 8">
            <a:extLst>
              <a:ext uri="{FF2B5EF4-FFF2-40B4-BE49-F238E27FC236}">
                <a16:creationId xmlns:a16="http://schemas.microsoft.com/office/drawing/2014/main" id="{97C83AC4-66AE-4467-9737-5ADDA558B42D}"/>
              </a:ext>
            </a:extLst>
          </p:cNvPr>
          <p:cNvSpPr/>
          <p:nvPr/>
        </p:nvSpPr>
        <p:spPr>
          <a:xfrm>
            <a:off x="1362114" y="3365447"/>
            <a:ext cx="5267285" cy="41356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711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2" name="Picture 11" descr="A screenshot of a cell phone&#10;&#10;Description automatically generated">
            <a:extLst>
              <a:ext uri="{FF2B5EF4-FFF2-40B4-BE49-F238E27FC236}">
                <a16:creationId xmlns:a16="http://schemas.microsoft.com/office/drawing/2014/main" id="{470181B1-B6CE-4FF5-BE18-3F17CB57B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92" y="971550"/>
            <a:ext cx="6634808" cy="3672840"/>
          </a:xfrm>
          <a:prstGeom prst="rect">
            <a:avLst/>
          </a:prstGeom>
        </p:spPr>
      </p:pic>
      <p:sp>
        <p:nvSpPr>
          <p:cNvPr id="9" name="Rectangle 8">
            <a:extLst>
              <a:ext uri="{FF2B5EF4-FFF2-40B4-BE49-F238E27FC236}">
                <a16:creationId xmlns:a16="http://schemas.microsoft.com/office/drawing/2014/main" id="{97C83AC4-66AE-4467-9737-5ADDA558B42D}"/>
              </a:ext>
            </a:extLst>
          </p:cNvPr>
          <p:cNvSpPr/>
          <p:nvPr/>
        </p:nvSpPr>
        <p:spPr>
          <a:xfrm>
            <a:off x="3333023" y="3344507"/>
            <a:ext cx="1608925" cy="41356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64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AAEC92-0871-459B-AED9-80DBD78AC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2267322"/>
            <a:ext cx="3425254" cy="2507093"/>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6"/>
            <a:ext cx="6667500" cy="352332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MSP430FR2355 serial communication standards:</a:t>
            </a:r>
            <a:br>
              <a:rPr lang="en-US" sz="1600" b="1" dirty="0">
                <a:solidFill>
                  <a:schemeClr val="accent2"/>
                </a:solidFill>
                <a:latin typeface="Arial" panose="020B0604020202020204" pitchFamily="34" charset="0"/>
                <a:cs typeface="Arial" panose="020B0604020202020204" pitchFamily="34" charset="0"/>
              </a:rPr>
            </a:br>
            <a:endParaRPr lang="en-US" sz="800" b="1" dirty="0">
              <a:solidFill>
                <a:schemeClr val="accent2"/>
              </a:solidFill>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Universal Asynchronous Receiver/Transmitter (UART)</a:t>
            </a:r>
          </a:p>
          <a:p>
            <a:pPr marL="685800" lvl="1" indent="-228600" algn="l">
              <a:buFont typeface="Arial" panose="020B0604020202020204" pitchFamily="34" charset="0"/>
              <a:buChar char="•"/>
            </a:pPr>
            <a:endParaRPr lang="en-US" sz="1000" dirty="0">
              <a:solidFill>
                <a:schemeClr val="accent2"/>
              </a:solidFill>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Serial Peripheral Interface (SPI)</a:t>
            </a:r>
          </a:p>
          <a:p>
            <a:pPr marL="685800" lvl="1" indent="-228600" algn="l">
              <a:buFont typeface="Arial" panose="020B0604020202020204" pitchFamily="34" charset="0"/>
              <a:buChar char="•"/>
            </a:pPr>
            <a:endParaRPr lang="en-US" sz="1050" dirty="0">
              <a:solidFill>
                <a:schemeClr val="accent2"/>
              </a:solidFill>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Inter-integrated circuits (I2C) protocol</a:t>
            </a:r>
          </a:p>
        </p:txBody>
      </p:sp>
      <p:sp>
        <p:nvSpPr>
          <p:cNvPr id="22" name="Rectangle 21">
            <a:extLst>
              <a:ext uri="{FF2B5EF4-FFF2-40B4-BE49-F238E27FC236}">
                <a16:creationId xmlns:a16="http://schemas.microsoft.com/office/drawing/2014/main" id="{6E2C15EC-BE39-4EF0-8D6A-37E20F373D07}"/>
              </a:ext>
            </a:extLst>
          </p:cNvPr>
          <p:cNvSpPr/>
          <p:nvPr/>
        </p:nvSpPr>
        <p:spPr>
          <a:xfrm>
            <a:off x="6096000" y="2343150"/>
            <a:ext cx="594313" cy="92547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6013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5" name="Picture 14" descr="A screenshot of a cell phone&#10;&#10;Description automatically generated">
            <a:extLst>
              <a:ext uri="{FF2B5EF4-FFF2-40B4-BE49-F238E27FC236}">
                <a16:creationId xmlns:a16="http://schemas.microsoft.com/office/drawing/2014/main" id="{5E3C9C9A-4D5A-4157-BF78-C1032AA92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075" y="952605"/>
            <a:ext cx="5435602" cy="1941287"/>
          </a:xfrm>
          <a:prstGeom prst="rect">
            <a:avLst/>
          </a:prstGeom>
        </p:spPr>
      </p:pic>
      <p:sp>
        <p:nvSpPr>
          <p:cNvPr id="10" name="Speech Bubble: Rectangle 9">
            <a:extLst>
              <a:ext uri="{FF2B5EF4-FFF2-40B4-BE49-F238E27FC236}">
                <a16:creationId xmlns:a16="http://schemas.microsoft.com/office/drawing/2014/main" id="{8625D8FE-6982-4B6A-BC0A-A4F67284F4C3}"/>
              </a:ext>
            </a:extLst>
          </p:cNvPr>
          <p:cNvSpPr/>
          <p:nvPr/>
        </p:nvSpPr>
        <p:spPr>
          <a:xfrm>
            <a:off x="3573184" y="3373462"/>
            <a:ext cx="3190584" cy="1180026"/>
          </a:xfrm>
          <a:prstGeom prst="wedgeRectCallout">
            <a:avLst>
              <a:gd name="adj1" fmla="val -48334"/>
              <a:gd name="adj2" fmla="val -10254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Notice: </a:t>
            </a:r>
          </a:p>
          <a:p>
            <a:r>
              <a:rPr lang="en-US" dirty="0"/>
              <a:t>- The entire UCA1BRW register holds the prescalar value.</a:t>
            </a:r>
          </a:p>
          <a:p>
            <a:endParaRPr lang="en-US" sz="400" dirty="0"/>
          </a:p>
          <a:p>
            <a:r>
              <a:rPr lang="en-US" dirty="0"/>
              <a:t>That’s why UCA1BRW = 8;</a:t>
            </a:r>
          </a:p>
        </p:txBody>
      </p:sp>
    </p:spTree>
    <p:extLst>
      <p:ext uri="{BB962C8B-B14F-4D97-AF65-F5344CB8AC3E}">
        <p14:creationId xmlns:p14="http://schemas.microsoft.com/office/powerpoint/2010/main" val="19299017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creenshot&#10;&#10;Description automatically generated">
            <a:extLst>
              <a:ext uri="{FF2B5EF4-FFF2-40B4-BE49-F238E27FC236}">
                <a16:creationId xmlns:a16="http://schemas.microsoft.com/office/drawing/2014/main" id="{04C63BD3-6E82-4942-B192-CEF762EE6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99605"/>
            <a:ext cx="5802630" cy="3832415"/>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8" name="Rectangle 17">
            <a:extLst>
              <a:ext uri="{FF2B5EF4-FFF2-40B4-BE49-F238E27FC236}">
                <a16:creationId xmlns:a16="http://schemas.microsoft.com/office/drawing/2014/main" id="{90792476-C440-4FA3-BFF8-C8D4616D7159}"/>
              </a:ext>
            </a:extLst>
          </p:cNvPr>
          <p:cNvSpPr/>
          <p:nvPr/>
        </p:nvSpPr>
        <p:spPr>
          <a:xfrm>
            <a:off x="2711322" y="2299960"/>
            <a:ext cx="1410458" cy="39702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3573184" y="3373462"/>
            <a:ext cx="3190584" cy="1180026"/>
          </a:xfrm>
          <a:prstGeom prst="wedgeRectCallout">
            <a:avLst>
              <a:gd name="adj1" fmla="val -48334"/>
              <a:gd name="adj2" fmla="val -10254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Notice: </a:t>
            </a:r>
          </a:p>
          <a:p>
            <a:r>
              <a:rPr lang="en-US" dirty="0"/>
              <a:t>- The entire UCA1BRW register holds the prescalar value.</a:t>
            </a:r>
          </a:p>
          <a:p>
            <a:endParaRPr lang="en-US" sz="400" dirty="0"/>
          </a:p>
          <a:p>
            <a:r>
              <a:rPr lang="en-US" dirty="0"/>
              <a:t>That’s why UCA1BRW = 8;</a:t>
            </a:r>
          </a:p>
        </p:txBody>
      </p:sp>
    </p:spTree>
    <p:extLst>
      <p:ext uri="{BB962C8B-B14F-4D97-AF65-F5344CB8AC3E}">
        <p14:creationId xmlns:p14="http://schemas.microsoft.com/office/powerpoint/2010/main" val="1257312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2" name="Picture 11" descr="A screenshot of a cell phone&#10;&#10;Description automatically generated">
            <a:extLst>
              <a:ext uri="{FF2B5EF4-FFF2-40B4-BE49-F238E27FC236}">
                <a16:creationId xmlns:a16="http://schemas.microsoft.com/office/drawing/2014/main" id="{470181B1-B6CE-4FF5-BE18-3F17CB57B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92" y="971550"/>
            <a:ext cx="6634808" cy="3672840"/>
          </a:xfrm>
          <a:prstGeom prst="rect">
            <a:avLst/>
          </a:prstGeom>
        </p:spPr>
      </p:pic>
      <p:sp>
        <p:nvSpPr>
          <p:cNvPr id="9" name="Rectangle 8">
            <a:extLst>
              <a:ext uri="{FF2B5EF4-FFF2-40B4-BE49-F238E27FC236}">
                <a16:creationId xmlns:a16="http://schemas.microsoft.com/office/drawing/2014/main" id="{97C83AC4-66AE-4467-9737-5ADDA558B42D}"/>
              </a:ext>
            </a:extLst>
          </p:cNvPr>
          <p:cNvSpPr/>
          <p:nvPr/>
        </p:nvSpPr>
        <p:spPr>
          <a:xfrm>
            <a:off x="4907047" y="3365447"/>
            <a:ext cx="1722352" cy="41356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864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4" name="Picture 13">
            <a:extLst>
              <a:ext uri="{FF2B5EF4-FFF2-40B4-BE49-F238E27FC236}">
                <a16:creationId xmlns:a16="http://schemas.microsoft.com/office/drawing/2014/main" id="{8AD5D024-226B-402B-B355-B7833EDE1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6209" y="1449015"/>
            <a:ext cx="4807074" cy="2768361"/>
          </a:xfrm>
          <a:prstGeom prst="rect">
            <a:avLst/>
          </a:prstGeom>
        </p:spPr>
      </p:pic>
      <p:sp>
        <p:nvSpPr>
          <p:cNvPr id="12" name="Speech Bubble: Rectangle 11">
            <a:extLst>
              <a:ext uri="{FF2B5EF4-FFF2-40B4-BE49-F238E27FC236}">
                <a16:creationId xmlns:a16="http://schemas.microsoft.com/office/drawing/2014/main" id="{F063577A-CF10-4F8E-AF3D-16896A63D22F}"/>
              </a:ext>
            </a:extLst>
          </p:cNvPr>
          <p:cNvSpPr/>
          <p:nvPr/>
        </p:nvSpPr>
        <p:spPr>
          <a:xfrm>
            <a:off x="4322418" y="2571750"/>
            <a:ext cx="2445907" cy="2058498"/>
          </a:xfrm>
          <a:prstGeom prst="wedgeRectCallout">
            <a:avLst>
              <a:gd name="adj1" fmla="val -56137"/>
              <a:gd name="adj2" fmla="val -4059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Notice:</a:t>
            </a:r>
          </a:p>
          <a:p>
            <a:r>
              <a:rPr lang="en-US" dirty="0"/>
              <a:t> - UCOS16 = 0 (low </a:t>
            </a:r>
            <a:r>
              <a:rPr lang="en-US" dirty="0" err="1"/>
              <a:t>freq</a:t>
            </a:r>
            <a:r>
              <a:rPr lang="en-US" dirty="0"/>
              <a:t>)</a:t>
            </a:r>
          </a:p>
          <a:p>
            <a:r>
              <a:rPr lang="en-US" dirty="0"/>
              <a:t> - </a:t>
            </a:r>
            <a:r>
              <a:rPr lang="en-US" dirty="0" err="1"/>
              <a:t>UCBRFx</a:t>
            </a:r>
            <a:r>
              <a:rPr lang="en-US" dirty="0"/>
              <a:t> = not used</a:t>
            </a:r>
          </a:p>
          <a:p>
            <a:r>
              <a:rPr lang="en-US" dirty="0"/>
              <a:t> - </a:t>
            </a:r>
            <a:r>
              <a:rPr lang="en-US" dirty="0" err="1"/>
              <a:t>UCBRSx</a:t>
            </a:r>
            <a:r>
              <a:rPr lang="en-US" dirty="0"/>
              <a:t> = xD6</a:t>
            </a:r>
          </a:p>
          <a:p>
            <a:endParaRPr lang="en-US" dirty="0"/>
          </a:p>
          <a:p>
            <a:r>
              <a:rPr lang="en-US" dirty="0"/>
              <a:t>That’s why</a:t>
            </a:r>
          </a:p>
          <a:p>
            <a:r>
              <a:rPr lang="en-US" dirty="0"/>
              <a:t> UCA1MCTLW = xD600</a:t>
            </a:r>
          </a:p>
        </p:txBody>
      </p:sp>
    </p:spTree>
    <p:extLst>
      <p:ext uri="{BB962C8B-B14F-4D97-AF65-F5344CB8AC3E}">
        <p14:creationId xmlns:p14="http://schemas.microsoft.com/office/powerpoint/2010/main" val="274034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creenshot&#10;&#10;Description automatically generated">
            <a:extLst>
              <a:ext uri="{FF2B5EF4-FFF2-40B4-BE49-F238E27FC236}">
                <a16:creationId xmlns:a16="http://schemas.microsoft.com/office/drawing/2014/main" id="{04C63BD3-6E82-4942-B192-CEF762EE6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99605"/>
            <a:ext cx="5802630" cy="3832415"/>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8" name="Rectangle 17">
            <a:extLst>
              <a:ext uri="{FF2B5EF4-FFF2-40B4-BE49-F238E27FC236}">
                <a16:creationId xmlns:a16="http://schemas.microsoft.com/office/drawing/2014/main" id="{90792476-C440-4FA3-BFF8-C8D4616D7159}"/>
              </a:ext>
            </a:extLst>
          </p:cNvPr>
          <p:cNvSpPr/>
          <p:nvPr/>
        </p:nvSpPr>
        <p:spPr>
          <a:xfrm>
            <a:off x="2723771" y="2617302"/>
            <a:ext cx="1410458" cy="39702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E985E26C-3F22-48A1-AF66-FA714500A9E8}"/>
              </a:ext>
            </a:extLst>
          </p:cNvPr>
          <p:cNvSpPr/>
          <p:nvPr/>
        </p:nvSpPr>
        <p:spPr>
          <a:xfrm>
            <a:off x="4322418" y="2571750"/>
            <a:ext cx="2445907" cy="2058498"/>
          </a:xfrm>
          <a:prstGeom prst="wedgeRectCallout">
            <a:avLst>
              <a:gd name="adj1" fmla="val -56137"/>
              <a:gd name="adj2" fmla="val -4059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Notice:</a:t>
            </a:r>
          </a:p>
          <a:p>
            <a:r>
              <a:rPr lang="en-US" dirty="0"/>
              <a:t> - UCOS16 = 0 (low </a:t>
            </a:r>
            <a:r>
              <a:rPr lang="en-US" dirty="0" err="1"/>
              <a:t>freq</a:t>
            </a:r>
            <a:r>
              <a:rPr lang="en-US" dirty="0"/>
              <a:t>)</a:t>
            </a:r>
          </a:p>
          <a:p>
            <a:r>
              <a:rPr lang="en-US" dirty="0"/>
              <a:t> - </a:t>
            </a:r>
            <a:r>
              <a:rPr lang="en-US" dirty="0" err="1"/>
              <a:t>UCBRFx</a:t>
            </a:r>
            <a:r>
              <a:rPr lang="en-US" dirty="0"/>
              <a:t> = not used</a:t>
            </a:r>
          </a:p>
          <a:p>
            <a:r>
              <a:rPr lang="en-US" dirty="0"/>
              <a:t> - </a:t>
            </a:r>
            <a:r>
              <a:rPr lang="en-US" dirty="0" err="1"/>
              <a:t>UCBRSx</a:t>
            </a:r>
            <a:r>
              <a:rPr lang="en-US" dirty="0"/>
              <a:t> = xD6</a:t>
            </a:r>
          </a:p>
          <a:p>
            <a:endParaRPr lang="en-US" dirty="0"/>
          </a:p>
          <a:p>
            <a:r>
              <a:rPr lang="en-US" dirty="0"/>
              <a:t>That’s why</a:t>
            </a:r>
          </a:p>
          <a:p>
            <a:r>
              <a:rPr lang="en-US" dirty="0"/>
              <a:t> UCA1MCTLW = xD600</a:t>
            </a:r>
          </a:p>
        </p:txBody>
      </p:sp>
    </p:spTree>
    <p:extLst>
      <p:ext uri="{BB962C8B-B14F-4D97-AF65-F5344CB8AC3E}">
        <p14:creationId xmlns:p14="http://schemas.microsoft.com/office/powerpoint/2010/main" val="482559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descr="A picture containing screenshot&#10;&#10;Description automatically generated">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99605"/>
            <a:ext cx="5802630" cy="3832415"/>
          </a:xfrm>
          <a:prstGeom prst="rect">
            <a:avLst/>
          </a:prstGeom>
        </p:spPr>
      </p:pic>
      <p:sp>
        <p:nvSpPr>
          <p:cNvPr id="10" name="Speech Bubble: Rectangle 9">
            <a:extLst>
              <a:ext uri="{FF2B5EF4-FFF2-40B4-BE49-F238E27FC236}">
                <a16:creationId xmlns:a16="http://schemas.microsoft.com/office/drawing/2014/main" id="{8625D8FE-6982-4B6A-BC0A-A4F67284F4C3}"/>
              </a:ext>
            </a:extLst>
          </p:cNvPr>
          <p:cNvSpPr/>
          <p:nvPr/>
        </p:nvSpPr>
        <p:spPr>
          <a:xfrm>
            <a:off x="4319124" y="2243579"/>
            <a:ext cx="2458747" cy="572234"/>
          </a:xfrm>
          <a:prstGeom prst="wedgeRectCallout">
            <a:avLst>
              <a:gd name="adj1" fmla="val -53736"/>
              <a:gd name="adj2" fmla="val 15604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will use many of the default framing options.</a:t>
            </a:r>
          </a:p>
        </p:txBody>
      </p:sp>
      <p:sp>
        <p:nvSpPr>
          <p:cNvPr id="14" name="Rectangle 13">
            <a:extLst>
              <a:ext uri="{FF2B5EF4-FFF2-40B4-BE49-F238E27FC236}">
                <a16:creationId xmlns:a16="http://schemas.microsoft.com/office/drawing/2014/main" id="{E8D33D60-E6F2-472E-8E44-43EFB693783D}"/>
              </a:ext>
            </a:extLst>
          </p:cNvPr>
          <p:cNvSpPr/>
          <p:nvPr/>
        </p:nvSpPr>
        <p:spPr>
          <a:xfrm>
            <a:off x="967965" y="3214540"/>
            <a:ext cx="3222249" cy="122324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0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402288" y="1022808"/>
            <a:ext cx="2364828" cy="1900772"/>
          </a:xfrm>
          <a:prstGeom prst="wedgeRectCallout">
            <a:avLst>
              <a:gd name="adj1" fmla="val 71493"/>
              <a:gd name="adj2" fmla="val 382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settings out of reset give us:</a:t>
            </a:r>
          </a:p>
          <a:p>
            <a:endParaRPr lang="en-US" sz="700" dirty="0"/>
          </a:p>
          <a:p>
            <a:pPr marL="285750" indent="-285750">
              <a:buFontTx/>
              <a:buChar char="-"/>
            </a:pPr>
            <a:r>
              <a:rPr lang="en-US" dirty="0"/>
              <a:t>No parity</a:t>
            </a:r>
          </a:p>
          <a:p>
            <a:pPr marL="285750" indent="-285750">
              <a:buFontTx/>
              <a:buChar char="-"/>
            </a:pPr>
            <a:r>
              <a:rPr lang="en-US" dirty="0"/>
              <a:t>LSB First</a:t>
            </a:r>
          </a:p>
          <a:p>
            <a:pPr marL="285750" indent="-285750">
              <a:buFontTx/>
              <a:buChar char="-"/>
            </a:pPr>
            <a:r>
              <a:rPr lang="en-US" dirty="0"/>
              <a:t>8-Bit Length</a:t>
            </a:r>
          </a:p>
          <a:p>
            <a:pPr marL="285750" indent="-285750">
              <a:buFontTx/>
              <a:buChar char="-"/>
            </a:pPr>
            <a:r>
              <a:rPr lang="en-US" dirty="0"/>
              <a:t>1 Stop Bit</a:t>
            </a:r>
          </a:p>
        </p:txBody>
      </p:sp>
      <p:pic>
        <p:nvPicPr>
          <p:cNvPr id="12" name="Picture 11">
            <a:extLst>
              <a:ext uri="{FF2B5EF4-FFF2-40B4-BE49-F238E27FC236}">
                <a16:creationId xmlns:a16="http://schemas.microsoft.com/office/drawing/2014/main" id="{9796AF70-321B-4632-94FA-1BC5D7DD25C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cxnSp>
        <p:nvCxnSpPr>
          <p:cNvPr id="13" name="Straight Arrow Connector 12">
            <a:extLst>
              <a:ext uri="{FF2B5EF4-FFF2-40B4-BE49-F238E27FC236}">
                <a16:creationId xmlns:a16="http://schemas.microsoft.com/office/drawing/2014/main" id="{47471ECD-978E-4E57-92BF-FF0E6DD50501}"/>
              </a:ext>
            </a:extLst>
          </p:cNvPr>
          <p:cNvCxnSpPr>
            <a:cxnSpLocks/>
          </p:cNvCxnSpPr>
          <p:nvPr/>
        </p:nvCxnSpPr>
        <p:spPr>
          <a:xfrm>
            <a:off x="3346476" y="23318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3C5A3C3-1207-4B44-91D0-0AD065D4655C}"/>
              </a:ext>
            </a:extLst>
          </p:cNvPr>
          <p:cNvCxnSpPr>
            <a:cxnSpLocks/>
          </p:cNvCxnSpPr>
          <p:nvPr/>
        </p:nvCxnSpPr>
        <p:spPr>
          <a:xfrm>
            <a:off x="3346476" y="24588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C6F8FB-9611-4704-9450-8B3A8D3257DC}"/>
              </a:ext>
            </a:extLst>
          </p:cNvPr>
          <p:cNvCxnSpPr>
            <a:cxnSpLocks/>
          </p:cNvCxnSpPr>
          <p:nvPr/>
        </p:nvCxnSpPr>
        <p:spPr>
          <a:xfrm>
            <a:off x="3346476" y="2571750"/>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2471A3-9413-4194-A453-D6419D356B20}"/>
              </a:ext>
            </a:extLst>
          </p:cNvPr>
          <p:cNvCxnSpPr>
            <a:cxnSpLocks/>
          </p:cNvCxnSpPr>
          <p:nvPr/>
        </p:nvCxnSpPr>
        <p:spPr>
          <a:xfrm>
            <a:off x="3346476" y="2691695"/>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A34E557-F3FA-45D2-B28A-3A3EF0672094}"/>
              </a:ext>
            </a:extLst>
          </p:cNvPr>
          <p:cNvCxnSpPr>
            <a:cxnSpLocks/>
          </p:cNvCxnSpPr>
          <p:nvPr/>
        </p:nvCxnSpPr>
        <p:spPr>
          <a:xfrm>
            <a:off x="3346476" y="28271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952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20" name="Picture 19">
            <a:extLst>
              <a:ext uri="{FF2B5EF4-FFF2-40B4-BE49-F238E27FC236}">
                <a16:creationId xmlns:a16="http://schemas.microsoft.com/office/drawing/2014/main" id="{441A1BC7-CBA1-41F9-B0E0-295855889F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13127" y="3004288"/>
            <a:ext cx="2866376" cy="1701911"/>
          </a:xfrm>
          <a:prstGeom prst="rect">
            <a:avLst/>
          </a:prstGeom>
        </p:spPr>
      </p:pic>
      <p:pic>
        <p:nvPicPr>
          <p:cNvPr id="19" name="Picture 18" descr="A close up of text on a white background&#10;&#10;Description automatically generated">
            <a:extLst>
              <a:ext uri="{FF2B5EF4-FFF2-40B4-BE49-F238E27FC236}">
                <a16:creationId xmlns:a16="http://schemas.microsoft.com/office/drawing/2014/main" id="{C7ABBD54-0BAF-4164-B1FA-3BE1BA820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870087"/>
            <a:ext cx="3601498" cy="3858748"/>
          </a:xfrm>
          <a:prstGeom prst="rect">
            <a:avLst/>
          </a:prstGeom>
        </p:spPr>
      </p:pic>
      <p:sp>
        <p:nvSpPr>
          <p:cNvPr id="21" name="Rectangle 20">
            <a:extLst>
              <a:ext uri="{FF2B5EF4-FFF2-40B4-BE49-F238E27FC236}">
                <a16:creationId xmlns:a16="http://schemas.microsoft.com/office/drawing/2014/main" id="{C7C08D20-3E9B-4827-9702-5060A7FA8991}"/>
              </a:ext>
            </a:extLst>
          </p:cNvPr>
          <p:cNvSpPr/>
          <p:nvPr/>
        </p:nvSpPr>
        <p:spPr>
          <a:xfrm>
            <a:off x="823658" y="1745219"/>
            <a:ext cx="3006440" cy="28575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3965656" y="1021912"/>
            <a:ext cx="2364828" cy="555603"/>
          </a:xfrm>
          <a:prstGeom prst="wedgeRectCallout">
            <a:avLst>
              <a:gd name="adj1" fmla="val -9632"/>
              <a:gd name="adj2" fmla="val 4639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pin is brought out to a pin on J101</a:t>
            </a:r>
          </a:p>
        </p:txBody>
      </p:sp>
    </p:spTree>
    <p:extLst>
      <p:ext uri="{BB962C8B-B14F-4D97-AF65-F5344CB8AC3E}">
        <p14:creationId xmlns:p14="http://schemas.microsoft.com/office/powerpoint/2010/main" val="4009262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descr="A picture containing screenshot&#10;&#10;Description automatically generated">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99605"/>
            <a:ext cx="5802630" cy="3832415"/>
          </a:xfrm>
          <a:prstGeom prst="rect">
            <a:avLst/>
          </a:prstGeom>
        </p:spPr>
      </p:pic>
      <p:sp>
        <p:nvSpPr>
          <p:cNvPr id="9" name="Rectangle 8">
            <a:extLst>
              <a:ext uri="{FF2B5EF4-FFF2-40B4-BE49-F238E27FC236}">
                <a16:creationId xmlns:a16="http://schemas.microsoft.com/office/drawing/2014/main" id="{49AC98AE-5B10-4582-933D-F87E93BFC05D}"/>
              </a:ext>
            </a:extLst>
          </p:cNvPr>
          <p:cNvSpPr/>
          <p:nvPr/>
        </p:nvSpPr>
        <p:spPr>
          <a:xfrm>
            <a:off x="967965" y="3214540"/>
            <a:ext cx="3222249" cy="53261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E59D49F9-C475-4A83-98AF-04C7180F13C9}"/>
              </a:ext>
            </a:extLst>
          </p:cNvPr>
          <p:cNvSpPr/>
          <p:nvPr/>
        </p:nvSpPr>
        <p:spPr>
          <a:xfrm>
            <a:off x="3694564" y="857477"/>
            <a:ext cx="3086770" cy="1460273"/>
          </a:xfrm>
          <a:prstGeom prst="wedgeRectCallout">
            <a:avLst>
              <a:gd name="adj1" fmla="val -51778"/>
              <a:gd name="adj2" fmla="val 1114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After the UART and Pin is setup, we can just write to the Tx Buffer and it will automatically shift out following the UART standard.</a:t>
            </a:r>
          </a:p>
        </p:txBody>
      </p:sp>
    </p:spTree>
    <p:extLst>
      <p:ext uri="{BB962C8B-B14F-4D97-AF65-F5344CB8AC3E}">
        <p14:creationId xmlns:p14="http://schemas.microsoft.com/office/powerpoint/2010/main" val="2060294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1: In CCS, create a new C/C++ Empty Project (with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titled:</a:t>
            </a:r>
          </a:p>
          <a:p>
            <a:pPr algn="l"/>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C_UART_Tx1_Sending_Byte_at_115200</a:t>
            </a:r>
          </a:p>
          <a:p>
            <a:pPr algn="l"/>
            <a:endParaRPr lang="en-US" sz="1600" b="1"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2: Type in the following code in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after the statement to stop the watchdog timer.</a:t>
            </a:r>
          </a:p>
        </p:txBody>
      </p:sp>
      <p:sp>
        <p:nvSpPr>
          <p:cNvPr id="10" name="Subtitle 2">
            <a:extLst>
              <a:ext uri="{FF2B5EF4-FFF2-40B4-BE49-F238E27FC236}">
                <a16:creationId xmlns:a16="http://schemas.microsoft.com/office/drawing/2014/main" id="{38DCD7A4-777B-4E94-BFA8-21C088DA9F93}"/>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2FAB9AB6-DFBC-4169-A88E-527C38C538C7}"/>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852B15C4-5338-4C0A-9E03-42C4F3FE28F9}"/>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019BD29E-609C-48FF-9A92-A7828E46755D}"/>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3F614F5E-BC59-49EC-80FC-1FC6BE26E34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240825F7-E785-4756-8385-A934412E6C1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3C7650C3-D174-4235-9027-51471C56A267}"/>
              </a:ext>
            </a:extLst>
          </p:cNvPr>
          <p:cNvSpPr/>
          <p:nvPr/>
        </p:nvSpPr>
        <p:spPr>
          <a:xfrm>
            <a:off x="4954008"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82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Serial Communications on MCU’s</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Method 1 – “Bit Banging”</a:t>
            </a:r>
            <a:br>
              <a:rPr lang="en-US" sz="1600" b="1" dirty="0">
                <a:solidFill>
                  <a:schemeClr val="accent2"/>
                </a:solidFill>
                <a:latin typeface="Arial" panose="020B0604020202020204" pitchFamily="34" charset="0"/>
                <a:cs typeface="Arial" panose="020B0604020202020204" pitchFamily="34" charset="0"/>
              </a:rPr>
            </a:br>
            <a:br>
              <a:rPr lang="en-US" sz="1600" b="1" dirty="0">
                <a:solidFill>
                  <a:schemeClr val="accent2"/>
                </a:solidFill>
                <a:latin typeface="Arial" panose="020B0604020202020204" pitchFamily="34" charset="0"/>
                <a:cs typeface="Arial" panose="020B0604020202020204" pitchFamily="34" charset="0"/>
              </a:rPr>
            </a:br>
            <a:r>
              <a:rPr lang="en-US" sz="1600" b="1" dirty="0">
                <a:solidFill>
                  <a:schemeClr val="accent2"/>
                </a:solidFill>
                <a:latin typeface="Arial" panose="020B0604020202020204" pitchFamily="34" charset="0"/>
                <a:cs typeface="Arial" panose="020B0604020202020204" pitchFamily="34" charset="0"/>
              </a:rPr>
              <a:t>- Method 2 – “Built in Serial Peripherals”</a:t>
            </a:r>
            <a:br>
              <a:rPr lang="en-US" sz="1600" dirty="0">
                <a:solidFill>
                  <a:schemeClr val="accent2"/>
                </a:solidFill>
                <a:latin typeface="Arial" panose="020B0604020202020204" pitchFamily="34" charset="0"/>
                <a:cs typeface="Arial" panose="020B0604020202020204" pitchFamily="34" charset="0"/>
              </a:rPr>
            </a:br>
            <a:r>
              <a:rPr lang="en-US" sz="1600" dirty="0">
                <a:solidFill>
                  <a:schemeClr val="accent2"/>
                </a:solidFill>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E6448835-0446-4A31-8B4F-E9D9ECDBB5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90800" y="2038350"/>
            <a:ext cx="3948007" cy="2344129"/>
          </a:xfrm>
          <a:prstGeom prst="rect">
            <a:avLst/>
          </a:prstGeom>
        </p:spPr>
      </p:pic>
      <p:pic>
        <p:nvPicPr>
          <p:cNvPr id="9" name="Picture 8">
            <a:extLst>
              <a:ext uri="{FF2B5EF4-FFF2-40B4-BE49-F238E27FC236}">
                <a16:creationId xmlns:a16="http://schemas.microsoft.com/office/drawing/2014/main" id="{65F23436-730D-41E9-9CCC-80AFAC2C7259}"/>
              </a:ext>
            </a:extLst>
          </p:cNvPr>
          <p:cNvPicPr>
            <a:picLocks noChangeAspect="1"/>
          </p:cNvPicPr>
          <p:nvPr/>
        </p:nvPicPr>
        <p:blipFill rotWithShape="1">
          <a:blip r:embed="rId3">
            <a:extLst>
              <a:ext uri="{28A0092B-C50C-407E-A947-70E740481C1C}">
                <a14:useLocalDpi xmlns:a14="http://schemas.microsoft.com/office/drawing/2010/main" val="0"/>
              </a:ext>
            </a:extLst>
          </a:blip>
          <a:srcRect l="79095" t="3627" r="3149" b="58209"/>
          <a:stretch/>
        </p:blipFill>
        <p:spPr>
          <a:xfrm>
            <a:off x="533400" y="1971897"/>
            <a:ext cx="1600200" cy="2517409"/>
          </a:xfrm>
          <a:prstGeom prst="rect">
            <a:avLst/>
          </a:prstGeom>
        </p:spPr>
      </p:pic>
    </p:spTree>
    <p:extLst>
      <p:ext uri="{BB962C8B-B14F-4D97-AF65-F5344CB8AC3E}">
        <p14:creationId xmlns:p14="http://schemas.microsoft.com/office/powerpoint/2010/main" val="2236439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4401" y="899605"/>
            <a:ext cx="4902930" cy="3943159"/>
          </a:xfrm>
          <a:prstGeom prst="rect">
            <a:avLst/>
          </a:prstGeom>
        </p:spPr>
      </p:pic>
    </p:spTree>
    <p:extLst>
      <p:ext uri="{BB962C8B-B14F-4D97-AF65-F5344CB8AC3E}">
        <p14:creationId xmlns:p14="http://schemas.microsoft.com/office/powerpoint/2010/main" val="1425190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3: Debug your program and run it.</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Note: We will first look at the Tx signal with an oscilloscope. If you don’t have an oscilloscope, we will look at the signal in a different way in a later example.</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88DDD65A-F627-4ECF-B24C-9E53070EA0B2}"/>
              </a:ext>
            </a:extLst>
          </p:cNvPr>
          <p:cNvSpPr/>
          <p:nvPr/>
        </p:nvSpPr>
        <p:spPr>
          <a:xfrm>
            <a:off x="4954008"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774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4: Observe the UART with an oscilloscope. Remove the jumper on the pins labeled “TXD&gt;&gt;” on the J101 header of the MSP430FR2355 board. Probe the pin nearest the MSP430 MCU (MSP1). This pin is being driven by UCA1TXD.</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5: Configure the oscilloscope waveform to center the UART frame. Measure the bit period of one of the short pulses.</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E695EB69-6EC2-4D19-A42D-8DBF4CF64B4C}"/>
              </a:ext>
            </a:extLst>
          </p:cNvPr>
          <p:cNvSpPr/>
          <p:nvPr/>
        </p:nvSpPr>
        <p:spPr>
          <a:xfrm>
            <a:off x="4954008"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160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20" name="TextBox 19">
            <a:extLst>
              <a:ext uri="{FF2B5EF4-FFF2-40B4-BE49-F238E27FC236}">
                <a16:creationId xmlns:a16="http://schemas.microsoft.com/office/drawing/2014/main" id="{A4985AFF-D806-4067-A5CC-1A0DB1988B98}"/>
              </a:ext>
            </a:extLst>
          </p:cNvPr>
          <p:cNvSpPr txBox="1"/>
          <p:nvPr/>
        </p:nvSpPr>
        <p:spPr>
          <a:xfrm>
            <a:off x="0" y="492886"/>
            <a:ext cx="4267200" cy="707264"/>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115200 Baud</a:t>
            </a:r>
            <a:endParaRPr lang="en-US" sz="2200" b="1" cap="small" dirty="0">
              <a:solidFill>
                <a:schemeClr val="accent2"/>
              </a:solidFill>
              <a:latin typeface="Arial" panose="020B0604020202020204" pitchFamily="34" charset="0"/>
              <a:cs typeface="Arial" panose="020B0604020202020204" pitchFamily="34" charset="0"/>
            </a:endParaRPr>
          </a:p>
        </p:txBody>
      </p:sp>
      <p:pic>
        <p:nvPicPr>
          <p:cNvPr id="5" name="Picture 4" descr="A screenshot of a map&#10;&#10;Description automatically generated">
            <a:extLst>
              <a:ext uri="{FF2B5EF4-FFF2-40B4-BE49-F238E27FC236}">
                <a16:creationId xmlns:a16="http://schemas.microsoft.com/office/drawing/2014/main" id="{33D5C4E8-C52D-4A50-A4DB-EF27E6966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63843"/>
            <a:ext cx="5410200" cy="3352202"/>
          </a:xfrm>
          <a:prstGeom prst="rect">
            <a:avLst/>
          </a:prstGeom>
        </p:spPr>
      </p:pic>
      <p:pic>
        <p:nvPicPr>
          <p:cNvPr id="21" name="Picture 20" descr="A circuit board&#10;&#10;Description automatically generated">
            <a:extLst>
              <a:ext uri="{FF2B5EF4-FFF2-40B4-BE49-F238E27FC236}">
                <a16:creationId xmlns:a16="http://schemas.microsoft.com/office/drawing/2014/main" id="{51776108-880E-4AB1-A236-AFCFCDE4C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514741"/>
            <a:ext cx="2971800" cy="1516416"/>
          </a:xfrm>
          <a:prstGeom prst="rect">
            <a:avLst/>
          </a:prstGeom>
        </p:spPr>
      </p:pic>
    </p:spTree>
    <p:extLst>
      <p:ext uri="{BB962C8B-B14F-4D97-AF65-F5344CB8AC3E}">
        <p14:creationId xmlns:p14="http://schemas.microsoft.com/office/powerpoint/2010/main" val="40482471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Transmitting a Byte over UART at 115,200 Baud</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1026649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Transmitting a Byte over UART at 9600 Baud</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spTree>
    <p:extLst>
      <p:ext uri="{BB962C8B-B14F-4D97-AF65-F5344CB8AC3E}">
        <p14:creationId xmlns:p14="http://schemas.microsoft.com/office/powerpoint/2010/main" val="4084428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899605"/>
            <a:ext cx="5802630" cy="3832414"/>
          </a:xfrm>
          <a:prstGeom prst="rect">
            <a:avLst/>
          </a:prstGeom>
        </p:spPr>
      </p:pic>
    </p:spTree>
    <p:extLst>
      <p:ext uri="{BB962C8B-B14F-4D97-AF65-F5344CB8AC3E}">
        <p14:creationId xmlns:p14="http://schemas.microsoft.com/office/powerpoint/2010/main" val="444743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2" name="Picture 11" descr="A screenshot of a cell phone&#10;&#10;Description automatically generated">
            <a:extLst>
              <a:ext uri="{FF2B5EF4-FFF2-40B4-BE49-F238E27FC236}">
                <a16:creationId xmlns:a16="http://schemas.microsoft.com/office/drawing/2014/main" id="{470181B1-B6CE-4FF5-BE18-3F17CB57B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92" y="971550"/>
            <a:ext cx="6634808" cy="3672840"/>
          </a:xfrm>
          <a:prstGeom prst="rect">
            <a:avLst/>
          </a:prstGeom>
        </p:spPr>
      </p:pic>
      <p:sp>
        <p:nvSpPr>
          <p:cNvPr id="9" name="Rectangle 8">
            <a:extLst>
              <a:ext uri="{FF2B5EF4-FFF2-40B4-BE49-F238E27FC236}">
                <a16:creationId xmlns:a16="http://schemas.microsoft.com/office/drawing/2014/main" id="{97C83AC4-66AE-4467-9737-5ADDA558B42D}"/>
              </a:ext>
            </a:extLst>
          </p:cNvPr>
          <p:cNvSpPr/>
          <p:nvPr/>
        </p:nvSpPr>
        <p:spPr>
          <a:xfrm>
            <a:off x="1333099" y="2197100"/>
            <a:ext cx="5169301" cy="30065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5C95A-8F0C-4EB8-AE15-EAFB601C1993}"/>
              </a:ext>
            </a:extLst>
          </p:cNvPr>
          <p:cNvSpPr/>
          <p:nvPr/>
        </p:nvSpPr>
        <p:spPr>
          <a:xfrm>
            <a:off x="393032" y="1194467"/>
            <a:ext cx="940068" cy="130328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170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4" name="Picture 13">
            <a:extLst>
              <a:ext uri="{FF2B5EF4-FFF2-40B4-BE49-F238E27FC236}">
                <a16:creationId xmlns:a16="http://schemas.microsoft.com/office/drawing/2014/main" id="{8AD5D024-226B-402B-B355-B7833EDE1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3645" y="2530809"/>
            <a:ext cx="3680898" cy="2119804"/>
          </a:xfrm>
          <a:prstGeom prst="rect">
            <a:avLst/>
          </a:prstGeom>
        </p:spPr>
      </p:pic>
      <p:sp>
        <p:nvSpPr>
          <p:cNvPr id="12" name="Speech Bubble: Rectangle 11">
            <a:extLst>
              <a:ext uri="{FF2B5EF4-FFF2-40B4-BE49-F238E27FC236}">
                <a16:creationId xmlns:a16="http://schemas.microsoft.com/office/drawing/2014/main" id="{F063577A-CF10-4F8E-AF3D-16896A63D22F}"/>
              </a:ext>
            </a:extLst>
          </p:cNvPr>
          <p:cNvSpPr/>
          <p:nvPr/>
        </p:nvSpPr>
        <p:spPr>
          <a:xfrm>
            <a:off x="4322418" y="2571750"/>
            <a:ext cx="2445907" cy="2058498"/>
          </a:xfrm>
          <a:prstGeom prst="wedgeRectCallout">
            <a:avLst>
              <a:gd name="adj1" fmla="val -66565"/>
              <a:gd name="adj2" fmla="val -3218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Notice:</a:t>
            </a:r>
          </a:p>
          <a:p>
            <a:r>
              <a:rPr lang="en-US" dirty="0"/>
              <a:t> - UCOS16 = 0 (low </a:t>
            </a:r>
            <a:r>
              <a:rPr lang="en-US" dirty="0" err="1"/>
              <a:t>freq</a:t>
            </a:r>
            <a:r>
              <a:rPr lang="en-US" dirty="0"/>
              <a:t>)</a:t>
            </a:r>
          </a:p>
          <a:p>
            <a:r>
              <a:rPr lang="en-US" dirty="0"/>
              <a:t> - </a:t>
            </a:r>
            <a:r>
              <a:rPr lang="en-US" dirty="0" err="1"/>
              <a:t>UCBRFx</a:t>
            </a:r>
            <a:r>
              <a:rPr lang="en-US" dirty="0"/>
              <a:t> = not used</a:t>
            </a:r>
          </a:p>
          <a:p>
            <a:r>
              <a:rPr lang="en-US" dirty="0"/>
              <a:t> - </a:t>
            </a:r>
            <a:r>
              <a:rPr lang="en-US" dirty="0" err="1"/>
              <a:t>UCBRSx</a:t>
            </a:r>
            <a:r>
              <a:rPr lang="en-US" dirty="0"/>
              <a:t> = x92</a:t>
            </a:r>
          </a:p>
          <a:p>
            <a:endParaRPr lang="en-US" dirty="0"/>
          </a:p>
          <a:p>
            <a:r>
              <a:rPr lang="en-US" dirty="0"/>
              <a:t>That’s why</a:t>
            </a:r>
          </a:p>
          <a:p>
            <a:r>
              <a:rPr lang="en-US" dirty="0"/>
              <a:t> UCA1MCTLW = x9200</a:t>
            </a:r>
          </a:p>
        </p:txBody>
      </p:sp>
      <p:pic>
        <p:nvPicPr>
          <p:cNvPr id="9" name="Picture 8" descr="A screenshot of a cell phone&#10;&#10;Description automatically generated">
            <a:extLst>
              <a:ext uri="{FF2B5EF4-FFF2-40B4-BE49-F238E27FC236}">
                <a16:creationId xmlns:a16="http://schemas.microsoft.com/office/drawing/2014/main" id="{ABA65BE7-2749-43EA-820E-B649E04EC4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45" y="856353"/>
            <a:ext cx="4205475" cy="1501956"/>
          </a:xfrm>
          <a:prstGeom prst="rect">
            <a:avLst/>
          </a:prstGeom>
        </p:spPr>
      </p:pic>
      <p:sp>
        <p:nvSpPr>
          <p:cNvPr id="10" name="Speech Bubble: Rectangle 9">
            <a:extLst>
              <a:ext uri="{FF2B5EF4-FFF2-40B4-BE49-F238E27FC236}">
                <a16:creationId xmlns:a16="http://schemas.microsoft.com/office/drawing/2014/main" id="{FAC2FF7A-7D13-4FFE-A0B7-0410FFA06D86}"/>
              </a:ext>
            </a:extLst>
          </p:cNvPr>
          <p:cNvSpPr/>
          <p:nvPr/>
        </p:nvSpPr>
        <p:spPr>
          <a:xfrm>
            <a:off x="4710564" y="1090452"/>
            <a:ext cx="1597392" cy="402980"/>
          </a:xfrm>
          <a:prstGeom prst="wedgeRectCallout">
            <a:avLst>
              <a:gd name="adj1" fmla="val -68256"/>
              <a:gd name="adj2" fmla="val 15303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UCA1BRW = 3;</a:t>
            </a:r>
          </a:p>
        </p:txBody>
      </p:sp>
    </p:spTree>
    <p:extLst>
      <p:ext uri="{BB962C8B-B14F-4D97-AF65-F5344CB8AC3E}">
        <p14:creationId xmlns:p14="http://schemas.microsoft.com/office/powerpoint/2010/main" val="33977211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522006C-B8B1-418B-8E85-9EB489864A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899605"/>
            <a:ext cx="5802630" cy="3832414"/>
          </a:xfrm>
          <a:prstGeom prst="rect">
            <a:avLst/>
          </a:prstGeom>
        </p:spPr>
      </p:pic>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4533901" y="1640172"/>
            <a:ext cx="1597392" cy="402980"/>
          </a:xfrm>
          <a:prstGeom prst="wedgeRectCallout">
            <a:avLst>
              <a:gd name="adj1" fmla="val -68256"/>
              <a:gd name="adj2" fmla="val 15303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UCA1BRW = 8;</a:t>
            </a:r>
          </a:p>
        </p:txBody>
      </p:sp>
      <p:sp>
        <p:nvSpPr>
          <p:cNvPr id="12" name="Rectangle 11">
            <a:extLst>
              <a:ext uri="{FF2B5EF4-FFF2-40B4-BE49-F238E27FC236}">
                <a16:creationId xmlns:a16="http://schemas.microsoft.com/office/drawing/2014/main" id="{441D8D23-6E6C-4920-AB50-E266E53493E2}"/>
              </a:ext>
            </a:extLst>
          </p:cNvPr>
          <p:cNvSpPr/>
          <p:nvPr/>
        </p:nvSpPr>
        <p:spPr>
          <a:xfrm>
            <a:off x="2664460" y="2617302"/>
            <a:ext cx="1469769" cy="3722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73B9FB0F-7EC8-4C32-A683-B559C29F9239}"/>
              </a:ext>
            </a:extLst>
          </p:cNvPr>
          <p:cNvSpPr/>
          <p:nvPr/>
        </p:nvSpPr>
        <p:spPr>
          <a:xfrm>
            <a:off x="4303423" y="3148783"/>
            <a:ext cx="2445907" cy="340341"/>
          </a:xfrm>
          <a:prstGeom prst="wedgeRectCallout">
            <a:avLst>
              <a:gd name="adj1" fmla="val -56531"/>
              <a:gd name="adj2" fmla="val -14665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UCA1MCTLW = x9200</a:t>
            </a:r>
          </a:p>
        </p:txBody>
      </p:sp>
      <p:sp>
        <p:nvSpPr>
          <p:cNvPr id="14" name="Rectangle 13">
            <a:extLst>
              <a:ext uri="{FF2B5EF4-FFF2-40B4-BE49-F238E27FC236}">
                <a16:creationId xmlns:a16="http://schemas.microsoft.com/office/drawing/2014/main" id="{4561E54A-5437-4740-95B9-D3310928B0B5}"/>
              </a:ext>
            </a:extLst>
          </p:cNvPr>
          <p:cNvSpPr/>
          <p:nvPr/>
        </p:nvSpPr>
        <p:spPr>
          <a:xfrm>
            <a:off x="2664460" y="2269273"/>
            <a:ext cx="1469769" cy="3722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727833-8D7C-40FF-878F-CB45F2B5DC56}"/>
              </a:ext>
            </a:extLst>
          </p:cNvPr>
          <p:cNvSpPr/>
          <p:nvPr/>
        </p:nvSpPr>
        <p:spPr>
          <a:xfrm>
            <a:off x="664144" y="1640172"/>
            <a:ext cx="2000316" cy="145916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18">
            <a:extLst>
              <a:ext uri="{FF2B5EF4-FFF2-40B4-BE49-F238E27FC236}">
                <a16:creationId xmlns:a16="http://schemas.microsoft.com/office/drawing/2014/main" id="{4628F996-EEAB-4A1E-8681-8D16FE582583}"/>
              </a:ext>
            </a:extLst>
          </p:cNvPr>
          <p:cNvSpPr/>
          <p:nvPr/>
        </p:nvSpPr>
        <p:spPr>
          <a:xfrm>
            <a:off x="225520" y="3337609"/>
            <a:ext cx="2729436" cy="400110"/>
          </a:xfrm>
          <a:prstGeom prst="wedgeRectCallout">
            <a:avLst>
              <a:gd name="adj1" fmla="val -2223"/>
              <a:gd name="adj2" fmla="val -1057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UCSSEL = UCSSEL__ACLK </a:t>
            </a:r>
          </a:p>
        </p:txBody>
      </p:sp>
    </p:spTree>
    <p:extLst>
      <p:ext uri="{BB962C8B-B14F-4D97-AF65-F5344CB8AC3E}">
        <p14:creationId xmlns:p14="http://schemas.microsoft.com/office/powerpoint/2010/main" val="2006416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6" name="Subtitle 2"/>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47BF6511-64E6-47BB-A25A-B173123BCBA2}"/>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82365571-5626-4F63-97C3-080E4CB93A5F}"/>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457D9AB9-75F9-43ED-9A54-C8BB3539F6FC}"/>
              </a:ext>
            </a:extLst>
          </p:cNvPr>
          <p:cNvSpPr txBox="1">
            <a:spLocks/>
          </p:cNvSpPr>
          <p:nvPr/>
        </p:nvSpPr>
        <p:spPr>
          <a:xfrm>
            <a:off x="190500" y="484467"/>
            <a:ext cx="6667500" cy="32924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8600" indent="-228600" algn="l">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Parallel-to-Serial Concept (Tx)</a:t>
            </a:r>
            <a:endParaRPr lang="en-US" sz="1600" dirty="0">
              <a:solidFill>
                <a:schemeClr val="accent2"/>
              </a:solidFill>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23E4AE9D-712C-43D5-A238-239429AD770C}"/>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8DC7FE22-B1DF-4D13-A648-A9C250C2BB00}"/>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sp>
        <p:nvSpPr>
          <p:cNvPr id="19" name="Subtitle 2">
            <a:extLst>
              <a:ext uri="{FF2B5EF4-FFF2-40B4-BE49-F238E27FC236}">
                <a16:creationId xmlns:a16="http://schemas.microsoft.com/office/drawing/2014/main" id="{256988AF-9D16-40FA-9C55-524ED8776FA1}"/>
              </a:ext>
            </a:extLst>
          </p:cNvPr>
          <p:cNvSpPr txBox="1">
            <a:spLocks/>
          </p:cNvSpPr>
          <p:nvPr/>
        </p:nvSpPr>
        <p:spPr>
          <a:xfrm>
            <a:off x="972820" y="3931246"/>
            <a:ext cx="3200400" cy="360759"/>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600" dirty="0">
                <a:solidFill>
                  <a:schemeClr val="bg1"/>
                </a:solidFill>
                <a:latin typeface="Arial" panose="020B0604020202020204" pitchFamily="34" charset="0"/>
                <a:cs typeface="Arial" panose="020B0604020202020204" pitchFamily="34" charset="0"/>
              </a:rPr>
              <a:t>Image Courtesy of </a:t>
            </a:r>
          </a:p>
          <a:p>
            <a:pPr algn="r"/>
            <a:r>
              <a:rPr lang="en-US" sz="600" i="1" dirty="0">
                <a:solidFill>
                  <a:schemeClr val="bg1"/>
                </a:solidFill>
                <a:latin typeface="Arial" panose="020B0604020202020204" pitchFamily="34" charset="0"/>
                <a:cs typeface="Arial" panose="020B0604020202020204" pitchFamily="34" charset="0"/>
              </a:rPr>
              <a:t>Recording Connection of Canada</a:t>
            </a:r>
            <a:endParaRPr lang="en-US" sz="600" dirty="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102F6FD-D17B-42EB-8108-66F1852A6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21" name="Rectangle 20">
            <a:extLst>
              <a:ext uri="{FF2B5EF4-FFF2-40B4-BE49-F238E27FC236}">
                <a16:creationId xmlns:a16="http://schemas.microsoft.com/office/drawing/2014/main" id="{00AC4AB0-855D-4198-A3C2-8BE95C6C5338}"/>
              </a:ext>
            </a:extLst>
          </p:cNvPr>
          <p:cNvSpPr/>
          <p:nvPr/>
        </p:nvSpPr>
        <p:spPr>
          <a:xfrm>
            <a:off x="4938885" y="3776957"/>
            <a:ext cx="1919115" cy="184666"/>
          </a:xfrm>
          <a:prstGeom prst="rect">
            <a:avLst/>
          </a:prstGeom>
        </p:spPr>
        <p:txBody>
          <a:bodyPr wrap="none">
            <a:spAutoFit/>
          </a:bodyPr>
          <a:lstStyle/>
          <a:p>
            <a:pPr lvl="0"/>
            <a:r>
              <a:rPr lang="en-US" sz="600" dirty="0">
                <a:solidFill>
                  <a:srgbClr val="C00000"/>
                </a:solidFill>
                <a:latin typeface="Arial" panose="020B0604020202020204" pitchFamily="34" charset="0"/>
                <a:cs typeface="Arial" panose="020B0604020202020204" pitchFamily="34" charset="0"/>
              </a:rPr>
              <a:t>Image Courtesy of </a:t>
            </a:r>
            <a:r>
              <a:rPr lang="en-US" sz="600" dirty="0">
                <a:solidFill>
                  <a:srgbClr val="C0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C00000"/>
              </a:solidFill>
              <a:latin typeface="Arial" panose="020B0604020202020204" pitchFamily="34" charset="0"/>
              <a:cs typeface="Arial" panose="020B0604020202020204" pitchFamily="34" charset="0"/>
            </a:endParaRPr>
          </a:p>
        </p:txBody>
      </p:sp>
      <p:pic>
        <p:nvPicPr>
          <p:cNvPr id="15" name="Picture 14" descr="A picture containing screenshot&#10;&#10;Description automatically generated">
            <a:extLst>
              <a:ext uri="{FF2B5EF4-FFF2-40B4-BE49-F238E27FC236}">
                <a16:creationId xmlns:a16="http://schemas.microsoft.com/office/drawing/2014/main" id="{CDD875B5-6B80-415A-8565-4DDB47030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61" t="37778" r="19048" b="24445"/>
          <a:stretch/>
        </p:blipFill>
        <p:spPr>
          <a:xfrm>
            <a:off x="381000" y="1001397"/>
            <a:ext cx="5562600" cy="2364105"/>
          </a:xfrm>
          <a:prstGeom prst="rect">
            <a:avLst/>
          </a:prstGeom>
        </p:spPr>
      </p:pic>
      <p:sp>
        <p:nvSpPr>
          <p:cNvPr id="4" name="Rectangle 3">
            <a:extLst>
              <a:ext uri="{FF2B5EF4-FFF2-40B4-BE49-F238E27FC236}">
                <a16:creationId xmlns:a16="http://schemas.microsoft.com/office/drawing/2014/main" id="{7BA6CA0F-78CB-4A5E-BE92-A9091C41F0EE}"/>
              </a:ext>
            </a:extLst>
          </p:cNvPr>
          <p:cNvSpPr/>
          <p:nvPr/>
        </p:nvSpPr>
        <p:spPr>
          <a:xfrm>
            <a:off x="1295400" y="1229997"/>
            <a:ext cx="2971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Parallel Register</a:t>
            </a:r>
          </a:p>
        </p:txBody>
      </p:sp>
      <p:sp>
        <p:nvSpPr>
          <p:cNvPr id="22" name="Rectangle 21">
            <a:extLst>
              <a:ext uri="{FF2B5EF4-FFF2-40B4-BE49-F238E27FC236}">
                <a16:creationId xmlns:a16="http://schemas.microsoft.com/office/drawing/2014/main" id="{83ED17C7-1B23-4502-87ED-D727399B7D34}"/>
              </a:ext>
            </a:extLst>
          </p:cNvPr>
          <p:cNvSpPr/>
          <p:nvPr/>
        </p:nvSpPr>
        <p:spPr>
          <a:xfrm>
            <a:off x="5308907" y="2932737"/>
            <a:ext cx="658304"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ectangle 22">
            <a:extLst>
              <a:ext uri="{FF2B5EF4-FFF2-40B4-BE49-F238E27FC236}">
                <a16:creationId xmlns:a16="http://schemas.microsoft.com/office/drawing/2014/main" id="{A6B1FF88-7E54-4BFA-934F-9C55ECB499C8}"/>
              </a:ext>
            </a:extLst>
          </p:cNvPr>
          <p:cNvSpPr/>
          <p:nvPr/>
        </p:nvSpPr>
        <p:spPr>
          <a:xfrm>
            <a:off x="6007994" y="1962150"/>
            <a:ext cx="55164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Tx</a:t>
            </a:r>
          </a:p>
        </p:txBody>
      </p:sp>
    </p:spTree>
    <p:extLst>
      <p:ext uri="{BB962C8B-B14F-4D97-AF65-F5344CB8AC3E}">
        <p14:creationId xmlns:p14="http://schemas.microsoft.com/office/powerpoint/2010/main" val="24697831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2" name="Picture 11">
            <a:extLst>
              <a:ext uri="{FF2B5EF4-FFF2-40B4-BE49-F238E27FC236}">
                <a16:creationId xmlns:a16="http://schemas.microsoft.com/office/drawing/2014/main" id="{6704E7DB-4B19-410D-BFAD-DDD64EBB8F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899605"/>
            <a:ext cx="5802630" cy="3832414"/>
          </a:xfrm>
          <a:prstGeom prst="rect">
            <a:avLst/>
          </a:prstGeom>
        </p:spPr>
      </p:pic>
      <p:sp>
        <p:nvSpPr>
          <p:cNvPr id="10" name="Speech Bubble: Rectangle 9">
            <a:extLst>
              <a:ext uri="{FF2B5EF4-FFF2-40B4-BE49-F238E27FC236}">
                <a16:creationId xmlns:a16="http://schemas.microsoft.com/office/drawing/2014/main" id="{8625D8FE-6982-4B6A-BC0A-A4F67284F4C3}"/>
              </a:ext>
            </a:extLst>
          </p:cNvPr>
          <p:cNvSpPr/>
          <p:nvPr/>
        </p:nvSpPr>
        <p:spPr>
          <a:xfrm>
            <a:off x="4319124" y="2243579"/>
            <a:ext cx="2458747" cy="572234"/>
          </a:xfrm>
          <a:prstGeom prst="wedgeRectCallout">
            <a:avLst>
              <a:gd name="adj1" fmla="val -53736"/>
              <a:gd name="adj2" fmla="val 15604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will use many of the default framing options.</a:t>
            </a:r>
          </a:p>
        </p:txBody>
      </p:sp>
      <p:sp>
        <p:nvSpPr>
          <p:cNvPr id="14" name="Rectangle 13">
            <a:extLst>
              <a:ext uri="{FF2B5EF4-FFF2-40B4-BE49-F238E27FC236}">
                <a16:creationId xmlns:a16="http://schemas.microsoft.com/office/drawing/2014/main" id="{E8D33D60-E6F2-472E-8E44-43EFB693783D}"/>
              </a:ext>
            </a:extLst>
          </p:cNvPr>
          <p:cNvSpPr/>
          <p:nvPr/>
        </p:nvSpPr>
        <p:spPr>
          <a:xfrm>
            <a:off x="967965" y="3214540"/>
            <a:ext cx="3222249" cy="122324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8929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402288" y="1022808"/>
            <a:ext cx="2364828" cy="1900772"/>
          </a:xfrm>
          <a:prstGeom prst="wedgeRectCallout">
            <a:avLst>
              <a:gd name="adj1" fmla="val 71493"/>
              <a:gd name="adj2" fmla="val 382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settings out of reset give us:</a:t>
            </a:r>
          </a:p>
          <a:p>
            <a:endParaRPr lang="en-US" sz="700" dirty="0"/>
          </a:p>
          <a:p>
            <a:pPr marL="285750" indent="-285750">
              <a:buFontTx/>
              <a:buChar char="-"/>
            </a:pPr>
            <a:r>
              <a:rPr lang="en-US" dirty="0"/>
              <a:t>No parity</a:t>
            </a:r>
          </a:p>
          <a:p>
            <a:pPr marL="285750" indent="-285750">
              <a:buFontTx/>
              <a:buChar char="-"/>
            </a:pPr>
            <a:r>
              <a:rPr lang="en-US" dirty="0"/>
              <a:t>LSB First</a:t>
            </a:r>
          </a:p>
          <a:p>
            <a:pPr marL="285750" indent="-285750">
              <a:buFontTx/>
              <a:buChar char="-"/>
            </a:pPr>
            <a:r>
              <a:rPr lang="en-US" dirty="0"/>
              <a:t>8-Bit Length</a:t>
            </a:r>
          </a:p>
          <a:p>
            <a:pPr marL="285750" indent="-285750">
              <a:buFontTx/>
              <a:buChar char="-"/>
            </a:pPr>
            <a:r>
              <a:rPr lang="en-US" dirty="0"/>
              <a:t>1 Stop Bit</a:t>
            </a:r>
          </a:p>
        </p:txBody>
      </p:sp>
      <p:pic>
        <p:nvPicPr>
          <p:cNvPr id="12" name="Picture 11">
            <a:extLst>
              <a:ext uri="{FF2B5EF4-FFF2-40B4-BE49-F238E27FC236}">
                <a16:creationId xmlns:a16="http://schemas.microsoft.com/office/drawing/2014/main" id="{9796AF70-321B-4632-94FA-1BC5D7DD25C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431540" y="929036"/>
            <a:ext cx="3197860" cy="3760470"/>
          </a:xfrm>
          <a:prstGeom prst="rect">
            <a:avLst/>
          </a:prstGeom>
          <a:noFill/>
          <a:ln>
            <a:noFill/>
          </a:ln>
        </p:spPr>
      </p:pic>
      <p:cxnSp>
        <p:nvCxnSpPr>
          <p:cNvPr id="13" name="Straight Arrow Connector 12">
            <a:extLst>
              <a:ext uri="{FF2B5EF4-FFF2-40B4-BE49-F238E27FC236}">
                <a16:creationId xmlns:a16="http://schemas.microsoft.com/office/drawing/2014/main" id="{47471ECD-978E-4E57-92BF-FF0E6DD50501}"/>
              </a:ext>
            </a:extLst>
          </p:cNvPr>
          <p:cNvCxnSpPr>
            <a:cxnSpLocks/>
          </p:cNvCxnSpPr>
          <p:nvPr/>
        </p:nvCxnSpPr>
        <p:spPr>
          <a:xfrm>
            <a:off x="3346476" y="23318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3C5A3C3-1207-4B44-91D0-0AD065D4655C}"/>
              </a:ext>
            </a:extLst>
          </p:cNvPr>
          <p:cNvCxnSpPr>
            <a:cxnSpLocks/>
          </p:cNvCxnSpPr>
          <p:nvPr/>
        </p:nvCxnSpPr>
        <p:spPr>
          <a:xfrm>
            <a:off x="3346476" y="24588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C6F8FB-9611-4704-9450-8B3A8D3257DC}"/>
              </a:ext>
            </a:extLst>
          </p:cNvPr>
          <p:cNvCxnSpPr>
            <a:cxnSpLocks/>
          </p:cNvCxnSpPr>
          <p:nvPr/>
        </p:nvCxnSpPr>
        <p:spPr>
          <a:xfrm>
            <a:off x="3346476" y="2571750"/>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2471A3-9413-4194-A453-D6419D356B20}"/>
              </a:ext>
            </a:extLst>
          </p:cNvPr>
          <p:cNvCxnSpPr>
            <a:cxnSpLocks/>
          </p:cNvCxnSpPr>
          <p:nvPr/>
        </p:nvCxnSpPr>
        <p:spPr>
          <a:xfrm>
            <a:off x="3346476" y="2691695"/>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A34E557-F3FA-45D2-B28A-3A3EF0672094}"/>
              </a:ext>
            </a:extLst>
          </p:cNvPr>
          <p:cNvCxnSpPr>
            <a:cxnSpLocks/>
          </p:cNvCxnSpPr>
          <p:nvPr/>
        </p:nvCxnSpPr>
        <p:spPr>
          <a:xfrm>
            <a:off x="3346476" y="2827161"/>
            <a:ext cx="225755"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800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20" name="Picture 19">
            <a:extLst>
              <a:ext uri="{FF2B5EF4-FFF2-40B4-BE49-F238E27FC236}">
                <a16:creationId xmlns:a16="http://schemas.microsoft.com/office/drawing/2014/main" id="{441A1BC7-CBA1-41F9-B0E0-295855889F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13127" y="3004288"/>
            <a:ext cx="2866376" cy="1701911"/>
          </a:xfrm>
          <a:prstGeom prst="rect">
            <a:avLst/>
          </a:prstGeom>
        </p:spPr>
      </p:pic>
      <p:pic>
        <p:nvPicPr>
          <p:cNvPr id="19" name="Picture 18" descr="A close up of text on a white background&#10;&#10;Description automatically generated">
            <a:extLst>
              <a:ext uri="{FF2B5EF4-FFF2-40B4-BE49-F238E27FC236}">
                <a16:creationId xmlns:a16="http://schemas.microsoft.com/office/drawing/2014/main" id="{C7ABBD54-0BAF-4164-B1FA-3BE1BA820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870087"/>
            <a:ext cx="3601498" cy="3858748"/>
          </a:xfrm>
          <a:prstGeom prst="rect">
            <a:avLst/>
          </a:prstGeom>
        </p:spPr>
      </p:pic>
      <p:sp>
        <p:nvSpPr>
          <p:cNvPr id="21" name="Rectangle 20">
            <a:extLst>
              <a:ext uri="{FF2B5EF4-FFF2-40B4-BE49-F238E27FC236}">
                <a16:creationId xmlns:a16="http://schemas.microsoft.com/office/drawing/2014/main" id="{C7C08D20-3E9B-4827-9702-5060A7FA8991}"/>
              </a:ext>
            </a:extLst>
          </p:cNvPr>
          <p:cNvSpPr/>
          <p:nvPr/>
        </p:nvSpPr>
        <p:spPr>
          <a:xfrm>
            <a:off x="823658" y="1745219"/>
            <a:ext cx="3006440" cy="28575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8625D8FE-6982-4B6A-BC0A-A4F67284F4C3}"/>
              </a:ext>
            </a:extLst>
          </p:cNvPr>
          <p:cNvSpPr/>
          <p:nvPr/>
        </p:nvSpPr>
        <p:spPr>
          <a:xfrm>
            <a:off x="3965656" y="1021912"/>
            <a:ext cx="2364828" cy="555603"/>
          </a:xfrm>
          <a:prstGeom prst="wedgeRectCallout">
            <a:avLst>
              <a:gd name="adj1" fmla="val -9632"/>
              <a:gd name="adj2" fmla="val 4639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A1 Tx is brought out to a pin on J101</a:t>
            </a:r>
          </a:p>
        </p:txBody>
      </p:sp>
    </p:spTree>
    <p:extLst>
      <p:ext uri="{BB962C8B-B14F-4D97-AF65-F5344CB8AC3E}">
        <p14:creationId xmlns:p14="http://schemas.microsoft.com/office/powerpoint/2010/main" val="10510141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12" name="Picture 11">
            <a:extLst>
              <a:ext uri="{FF2B5EF4-FFF2-40B4-BE49-F238E27FC236}">
                <a16:creationId xmlns:a16="http://schemas.microsoft.com/office/drawing/2014/main" id="{98F50DE9-3FD2-4D27-B945-0144129FB5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899605"/>
            <a:ext cx="5802630" cy="3832414"/>
          </a:xfrm>
          <a:prstGeom prst="rect">
            <a:avLst/>
          </a:prstGeom>
        </p:spPr>
      </p:pic>
      <p:sp>
        <p:nvSpPr>
          <p:cNvPr id="9" name="Rectangle 8">
            <a:extLst>
              <a:ext uri="{FF2B5EF4-FFF2-40B4-BE49-F238E27FC236}">
                <a16:creationId xmlns:a16="http://schemas.microsoft.com/office/drawing/2014/main" id="{49AC98AE-5B10-4582-933D-F87E93BFC05D}"/>
              </a:ext>
            </a:extLst>
          </p:cNvPr>
          <p:cNvSpPr/>
          <p:nvPr/>
        </p:nvSpPr>
        <p:spPr>
          <a:xfrm>
            <a:off x="967965" y="3214540"/>
            <a:ext cx="3222249" cy="53261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E59D49F9-C475-4A83-98AF-04C7180F13C9}"/>
              </a:ext>
            </a:extLst>
          </p:cNvPr>
          <p:cNvSpPr/>
          <p:nvPr/>
        </p:nvSpPr>
        <p:spPr>
          <a:xfrm>
            <a:off x="3694564" y="857477"/>
            <a:ext cx="3086770" cy="1460273"/>
          </a:xfrm>
          <a:prstGeom prst="wedgeRectCallout">
            <a:avLst>
              <a:gd name="adj1" fmla="val -51778"/>
              <a:gd name="adj2" fmla="val 1114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After the UART and Pin is setup, we can just write to the Tx Buffer and it will automatically shift out following the UART standard.</a:t>
            </a:r>
          </a:p>
        </p:txBody>
      </p:sp>
    </p:spTree>
    <p:extLst>
      <p:ext uri="{BB962C8B-B14F-4D97-AF65-F5344CB8AC3E}">
        <p14:creationId xmlns:p14="http://schemas.microsoft.com/office/powerpoint/2010/main" val="609517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1: In CCS, create a new C/C++ Empty Project (with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titled:</a:t>
            </a:r>
          </a:p>
          <a:p>
            <a:pPr algn="l"/>
            <a:r>
              <a:rPr lang="en-US" sz="1600" dirty="0">
                <a:solidFill>
                  <a:schemeClr val="accent2"/>
                </a:solidFill>
                <a:latin typeface="Arial" panose="020B0604020202020204" pitchFamily="34" charset="0"/>
                <a:cs typeface="Arial" panose="020B0604020202020204" pitchFamily="34" charset="0"/>
              </a:rPr>
              <a:t>	</a:t>
            </a:r>
            <a:r>
              <a:rPr lang="en-US" sz="1600" b="1" dirty="0">
                <a:solidFill>
                  <a:schemeClr val="accent2"/>
                </a:solidFill>
                <a:latin typeface="Arial" panose="020B0604020202020204" pitchFamily="34" charset="0"/>
                <a:cs typeface="Arial" panose="020B0604020202020204" pitchFamily="34" charset="0"/>
              </a:rPr>
              <a:t>C_UART_Tx2_Sending_Byte_at_9600</a:t>
            </a:r>
          </a:p>
          <a:p>
            <a:pPr algn="l"/>
            <a:endParaRPr lang="en-US" sz="1600" b="1"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2: Type in the following code in </a:t>
            </a:r>
            <a:r>
              <a:rPr lang="en-US" sz="1600" dirty="0" err="1">
                <a:solidFill>
                  <a:schemeClr val="accent2"/>
                </a:solidFill>
                <a:latin typeface="Arial" panose="020B0604020202020204" pitchFamily="34" charset="0"/>
                <a:cs typeface="Arial" panose="020B0604020202020204" pitchFamily="34" charset="0"/>
              </a:rPr>
              <a:t>main.c</a:t>
            </a:r>
            <a:r>
              <a:rPr lang="en-US" sz="1600" dirty="0">
                <a:solidFill>
                  <a:schemeClr val="accent2"/>
                </a:solidFill>
                <a:latin typeface="Arial" panose="020B0604020202020204" pitchFamily="34" charset="0"/>
                <a:cs typeface="Arial" panose="020B0604020202020204" pitchFamily="34" charset="0"/>
              </a:rPr>
              <a:t> after the statement to stop the watchdog timer.</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8" name="Rectangle 17">
            <a:extLst>
              <a:ext uri="{FF2B5EF4-FFF2-40B4-BE49-F238E27FC236}">
                <a16:creationId xmlns:a16="http://schemas.microsoft.com/office/drawing/2014/main" id="{3C7650C3-D174-4235-9027-51471C56A267}"/>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5780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pic>
        <p:nvPicPr>
          <p:cNvPr id="6" name="Picture 5">
            <a:extLst>
              <a:ext uri="{FF2B5EF4-FFF2-40B4-BE49-F238E27FC236}">
                <a16:creationId xmlns:a16="http://schemas.microsoft.com/office/drawing/2014/main" id="{8CD3D523-64AE-414E-AA6D-89D232AC0B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4401" y="916509"/>
            <a:ext cx="4902930" cy="3909351"/>
          </a:xfrm>
          <a:prstGeom prst="rect">
            <a:avLst/>
          </a:prstGeom>
        </p:spPr>
      </p:pic>
    </p:spTree>
    <p:extLst>
      <p:ext uri="{BB962C8B-B14F-4D97-AF65-F5344CB8AC3E}">
        <p14:creationId xmlns:p14="http://schemas.microsoft.com/office/powerpoint/2010/main" val="42314860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3: Debug your program and run it.</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Note: We will first look at the Tx signal with an oscilloscope. If you don’t have an oscilloscope, we will look at the signal in a different way in a later example.</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8DCC03B0-8A6E-4DAB-9CD1-7577AB8BD88E}"/>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1669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8" name="TextBox 7"/>
          <p:cNvSpPr txBox="1"/>
          <p:nvPr/>
        </p:nvSpPr>
        <p:spPr>
          <a:xfrm>
            <a:off x="0" y="492887"/>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9" name="Subtitle 2">
            <a:extLst>
              <a:ext uri="{FF2B5EF4-FFF2-40B4-BE49-F238E27FC236}">
                <a16:creationId xmlns:a16="http://schemas.microsoft.com/office/drawing/2014/main" id="{1D404CF6-38AD-49F6-8409-07E09B11C28E}"/>
              </a:ext>
            </a:extLst>
          </p:cNvPr>
          <p:cNvSpPr txBox="1">
            <a:spLocks/>
          </p:cNvSpPr>
          <p:nvPr/>
        </p:nvSpPr>
        <p:spPr>
          <a:xfrm>
            <a:off x="190500" y="895155"/>
            <a:ext cx="6667500" cy="28818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accent2"/>
                </a:solidFill>
                <a:latin typeface="Arial" panose="020B0604020202020204" pitchFamily="34" charset="0"/>
                <a:cs typeface="Arial" panose="020B0604020202020204" pitchFamily="34" charset="0"/>
              </a:rPr>
              <a:t>Step 4: Observe the UART with an oscilloscope. Remove the jumper on the pins labeled “TXD&gt;&gt;” on the J101 header of the MSP430FR2355 board. Probe the pin nearest the MSP430 MCU (MSP1). This pin is being driven by UCA1TXD.</a:t>
            </a:r>
          </a:p>
          <a:p>
            <a:pPr algn="l"/>
            <a:endParaRPr lang="en-US" sz="1600" dirty="0">
              <a:solidFill>
                <a:schemeClr val="accent2"/>
              </a:solidFill>
              <a:latin typeface="Arial" panose="020B0604020202020204" pitchFamily="34" charset="0"/>
              <a:cs typeface="Arial" panose="020B0604020202020204" pitchFamily="34" charset="0"/>
            </a:endParaRPr>
          </a:p>
          <a:p>
            <a:pPr algn="l"/>
            <a:r>
              <a:rPr lang="en-US" sz="1600" dirty="0">
                <a:solidFill>
                  <a:schemeClr val="accent2"/>
                </a:solidFill>
                <a:latin typeface="Arial" panose="020B0604020202020204" pitchFamily="34" charset="0"/>
                <a:cs typeface="Arial" panose="020B0604020202020204" pitchFamily="34" charset="0"/>
              </a:rPr>
              <a:t>Step 5: Configure the oscilloscope waveform to center the UART frame. Measure the bit period of one of the short pulses.</a:t>
            </a:r>
          </a:p>
        </p:txBody>
      </p:sp>
      <p:pic>
        <p:nvPicPr>
          <p:cNvPr id="17" name="Picture 16">
            <a:extLst>
              <a:ext uri="{FF2B5EF4-FFF2-40B4-BE49-F238E27FC236}">
                <a16:creationId xmlns:a16="http://schemas.microsoft.com/office/drawing/2014/main" id="{0F9282CC-7964-4D7D-A1CD-A045D05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6958"/>
            <a:ext cx="6858000" cy="1080791"/>
          </a:xfrm>
          <a:prstGeom prst="rect">
            <a:avLst/>
          </a:prstGeom>
        </p:spPr>
      </p:pic>
      <p:sp>
        <p:nvSpPr>
          <p:cNvPr id="19" name="Rectangle 18">
            <a:extLst>
              <a:ext uri="{FF2B5EF4-FFF2-40B4-BE49-F238E27FC236}">
                <a16:creationId xmlns:a16="http://schemas.microsoft.com/office/drawing/2014/main" id="{2B025A8F-9A1A-4756-8849-FEC09D57C9F5}"/>
              </a:ext>
            </a:extLst>
          </p:cNvPr>
          <p:cNvSpPr/>
          <p:nvPr/>
        </p:nvSpPr>
        <p:spPr>
          <a:xfrm>
            <a:off x="4928965" y="3776957"/>
            <a:ext cx="1919115" cy="184666"/>
          </a:xfrm>
          <a:prstGeom prst="rect">
            <a:avLst/>
          </a:prstGeom>
        </p:spPr>
        <p:txBody>
          <a:bodyPr wrap="none">
            <a:spAutoFit/>
          </a:bodyPr>
          <a:lstStyle/>
          <a:p>
            <a:pPr lvl="0"/>
            <a:r>
              <a:rPr lang="en-US" sz="600" dirty="0">
                <a:solidFill>
                  <a:srgbClr val="FF0000"/>
                </a:solidFill>
                <a:latin typeface="Arial" panose="020B0604020202020204" pitchFamily="34" charset="0"/>
                <a:cs typeface="Arial" panose="020B0604020202020204" pitchFamily="34" charset="0"/>
              </a:rPr>
              <a:t>Image Courtesy of </a:t>
            </a:r>
            <a:r>
              <a:rPr lang="en-US" sz="600" dirty="0">
                <a:solidFill>
                  <a:srgbClr val="FF0000"/>
                </a:solidFill>
                <a:hlinkClick r:id="rId3">
                  <a:extLst>
                    <a:ext uri="{A12FA001-AC4F-418D-AE19-62706E023703}">
                      <ahyp:hlinkClr xmlns:ahyp="http://schemas.microsoft.com/office/drawing/2018/hyperlinkcolor" val="tx"/>
                    </a:ext>
                  </a:extLst>
                </a:hlinkClick>
              </a:rPr>
              <a:t>https://neodem.wp.horizon.ac.uk/</a:t>
            </a:r>
            <a:endParaRPr lang="en-US" sz="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4398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7750"/>
            <a:ext cx="6858000" cy="285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2209800" y="4857750"/>
            <a:ext cx="4648200" cy="285751"/>
          </a:xfrm>
        </p:spPr>
        <p:txBody>
          <a:bodyPr>
            <a:noAutofit/>
          </a:bodyPr>
          <a:lstStyle/>
          <a:p>
            <a:r>
              <a:rPr lang="en-US" sz="1000" b="1" cap="small" dirty="0">
                <a:solidFill>
                  <a:schemeClr val="bg1"/>
                </a:solidFill>
                <a:latin typeface="Arial" panose="020B0604020202020204" pitchFamily="34" charset="0"/>
                <a:cs typeface="Arial" panose="020B0604020202020204" pitchFamily="34" charset="0"/>
              </a:rPr>
              <a:t>14.1     Universal Asynchronous Receiver/Transmitter (UART) Operation</a:t>
            </a:r>
          </a:p>
        </p:txBody>
      </p:sp>
      <p:sp>
        <p:nvSpPr>
          <p:cNvPr id="7" name="Rectangle 6"/>
          <p:cNvSpPr/>
          <p:nvPr/>
        </p:nvSpPr>
        <p:spPr>
          <a:xfrm>
            <a:off x="0" y="1"/>
            <a:ext cx="6858000" cy="473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461605"/>
          </a:xfrm>
        </p:spPr>
        <p:txBody>
          <a:bodyPr anchor="ctr">
            <a:noAutofit/>
          </a:bodyPr>
          <a:lstStyle/>
          <a:p>
            <a:pPr algn="l"/>
            <a:r>
              <a:rPr lang="en-US" sz="1600" cap="small" dirty="0">
                <a:solidFill>
                  <a:schemeClr val="bg1"/>
                </a:solidFill>
                <a:latin typeface="Arial" panose="020B0604020202020204" pitchFamily="34" charset="0"/>
                <a:cs typeface="Arial" panose="020B0604020202020204" pitchFamily="34" charset="0"/>
              </a:rPr>
              <a:t>Ch. 14: Serial Communication in C</a:t>
            </a:r>
          </a:p>
        </p:txBody>
      </p:sp>
      <p:sp>
        <p:nvSpPr>
          <p:cNvPr id="20" name="TextBox 19">
            <a:extLst>
              <a:ext uri="{FF2B5EF4-FFF2-40B4-BE49-F238E27FC236}">
                <a16:creationId xmlns:a16="http://schemas.microsoft.com/office/drawing/2014/main" id="{A4985AFF-D806-4067-A5CC-1A0DB1988B98}"/>
              </a:ext>
            </a:extLst>
          </p:cNvPr>
          <p:cNvSpPr txBox="1"/>
          <p:nvPr/>
        </p:nvSpPr>
        <p:spPr>
          <a:xfrm>
            <a:off x="0" y="492886"/>
            <a:ext cx="4267200" cy="707264"/>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Ex: Transmitting a Byte Over UART at 9600 Baud</a:t>
            </a:r>
            <a:endParaRPr lang="en-US" sz="2200" b="1" cap="small" dirty="0">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3D5C4E8-C52D-4A50-A4DB-EF27E6966F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00" y="1466468"/>
            <a:ext cx="5410200" cy="3346952"/>
          </a:xfrm>
          <a:prstGeom prst="rect">
            <a:avLst/>
          </a:prstGeom>
        </p:spPr>
      </p:pic>
      <p:pic>
        <p:nvPicPr>
          <p:cNvPr id="21" name="Picture 20">
            <a:extLst>
              <a:ext uri="{FF2B5EF4-FFF2-40B4-BE49-F238E27FC236}">
                <a16:creationId xmlns:a16="http://schemas.microsoft.com/office/drawing/2014/main" id="{51776108-880E-4AB1-A236-AFCFCDE4C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0" y="514741"/>
            <a:ext cx="2971799" cy="1516416"/>
          </a:xfrm>
          <a:prstGeom prst="rect">
            <a:avLst/>
          </a:prstGeom>
        </p:spPr>
      </p:pic>
    </p:spTree>
    <p:extLst>
      <p:ext uri="{BB962C8B-B14F-4D97-AF65-F5344CB8AC3E}">
        <p14:creationId xmlns:p14="http://schemas.microsoft.com/office/powerpoint/2010/main" val="386301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6858000" cy="438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ubtitle 2"/>
          <p:cNvSpPr>
            <a:spLocks noGrp="1"/>
          </p:cNvSpPr>
          <p:nvPr>
            <p:ph type="subTitle" idx="1"/>
          </p:nvPr>
        </p:nvSpPr>
        <p:spPr>
          <a:xfrm>
            <a:off x="4191000" y="4739640"/>
            <a:ext cx="2590800" cy="331469"/>
          </a:xfrm>
        </p:spPr>
        <p:txBody>
          <a:bodyPr>
            <a:normAutofit lnSpcReduction="10000"/>
          </a:bodyPr>
          <a:lstStyle/>
          <a:p>
            <a:r>
              <a:rPr lang="en-US" sz="1600" b="1" cap="small" dirty="0">
                <a:solidFill>
                  <a:schemeClr val="bg1"/>
                </a:solidFill>
                <a:latin typeface="Arial" panose="020B0604020202020204" pitchFamily="34" charset="0"/>
                <a:cs typeface="Arial" panose="020B0604020202020204" pitchFamily="34" charset="0"/>
              </a:rPr>
              <a:t>Brock J. </a:t>
            </a:r>
            <a:r>
              <a:rPr lang="en-US" sz="1400" b="1" cap="small" dirty="0">
                <a:solidFill>
                  <a:schemeClr val="bg1"/>
                </a:solidFill>
                <a:latin typeface="Arial" panose="020B0604020202020204" pitchFamily="34" charset="0"/>
                <a:cs typeface="Arial" panose="020B0604020202020204" pitchFamily="34" charset="0"/>
              </a:rPr>
              <a:t>LaMeres</a:t>
            </a:r>
            <a:r>
              <a:rPr lang="en-US" sz="1600" b="1" cap="small" dirty="0">
                <a:solidFill>
                  <a:schemeClr val="bg1"/>
                </a:solidFill>
                <a:latin typeface="Arial" panose="020B0604020202020204" pitchFamily="34" charset="0"/>
                <a:cs typeface="Arial" panose="020B0604020202020204" pitchFamily="34" charset="0"/>
              </a:rPr>
              <a:t>, Ph.D.</a:t>
            </a:r>
          </a:p>
        </p:txBody>
      </p:sp>
      <p:sp>
        <p:nvSpPr>
          <p:cNvPr id="8" name="TextBox 7"/>
          <p:cNvSpPr txBox="1"/>
          <p:nvPr/>
        </p:nvSpPr>
        <p:spPr>
          <a:xfrm>
            <a:off x="76200" y="819150"/>
            <a:ext cx="6629400" cy="400110"/>
          </a:xfrm>
          <a:prstGeom prst="rect">
            <a:avLst/>
          </a:prstGeom>
          <a:noFill/>
        </p:spPr>
        <p:txBody>
          <a:bodyPr wrap="square" rtlCol="0">
            <a:spAutoFit/>
          </a:bodyPr>
          <a:lstStyle/>
          <a:p>
            <a:r>
              <a:rPr lang="en-US" sz="2000" b="1" cap="small" dirty="0">
                <a:solidFill>
                  <a:schemeClr val="accent2"/>
                </a:solidFill>
                <a:latin typeface="Arial" panose="020B0604020202020204" pitchFamily="34" charset="0"/>
                <a:cs typeface="Arial" panose="020B0604020202020204" pitchFamily="34" charset="0"/>
              </a:rPr>
              <a:t>Chapter 14: Serial Communications in C</a:t>
            </a:r>
            <a:endParaRPr lang="en-US" sz="2200" b="1" cap="small" dirty="0">
              <a:solidFill>
                <a:schemeClr val="accent2"/>
              </a:solidFill>
              <a:latin typeface="Arial" panose="020B0604020202020204" pitchFamily="34" charset="0"/>
              <a:cs typeface="Arial" panose="020B0604020202020204" pitchFamily="34" charset="0"/>
            </a:endParaRPr>
          </a:p>
        </p:txBody>
      </p:sp>
      <p:sp>
        <p:nvSpPr>
          <p:cNvPr id="7" name="Rectangle 6"/>
          <p:cNvSpPr/>
          <p:nvPr/>
        </p:nvSpPr>
        <p:spPr>
          <a:xfrm>
            <a:off x="0" y="1"/>
            <a:ext cx="6858000" cy="8191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0" y="11431"/>
            <a:ext cx="6858000" cy="807719"/>
          </a:xfrm>
        </p:spPr>
        <p:txBody>
          <a:bodyPr anchor="ctr">
            <a:normAutofit/>
          </a:bodyPr>
          <a:lstStyle/>
          <a:p>
            <a:r>
              <a:rPr lang="en-US" sz="2200" cap="small" dirty="0">
                <a:solidFill>
                  <a:schemeClr val="bg1"/>
                </a:solidFill>
                <a:latin typeface="Arial" panose="020B0604020202020204" pitchFamily="34" charset="0"/>
                <a:cs typeface="Arial" panose="020B0604020202020204" pitchFamily="34" charset="0"/>
              </a:rPr>
              <a:t>Embedded Systems Design</a:t>
            </a:r>
            <a:endParaRPr lang="en-US" sz="2400" cap="small" dirty="0">
              <a:solidFill>
                <a:schemeClr val="bg1"/>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04798" y="1200150"/>
            <a:ext cx="6553202" cy="33146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r>
              <a:rPr lang="en-US" sz="1600" b="1" cap="small" dirty="0">
                <a:solidFill>
                  <a:schemeClr val="accent2"/>
                </a:solidFill>
                <a:latin typeface="Arial" panose="020B0604020202020204" pitchFamily="34" charset="0"/>
                <a:cs typeface="Arial" panose="020B0604020202020204" pitchFamily="34" charset="0"/>
              </a:rPr>
              <a:t>14.1.2 UART Transmit on the MSP430FR2355 – </a:t>
            </a:r>
            <a:br>
              <a:rPr lang="en-US" sz="1600" b="1" cap="small" dirty="0">
                <a:solidFill>
                  <a:schemeClr val="accent2"/>
                </a:solidFill>
                <a:latin typeface="Arial" panose="020B0604020202020204" pitchFamily="34" charset="0"/>
                <a:cs typeface="Arial" panose="020B0604020202020204" pitchFamily="34" charset="0"/>
              </a:rPr>
            </a:br>
            <a:r>
              <a:rPr lang="en-US" sz="1600" b="1" cap="small" dirty="0">
                <a:solidFill>
                  <a:schemeClr val="accent2"/>
                </a:solidFill>
                <a:latin typeface="Arial" panose="020B0604020202020204" pitchFamily="34" charset="0"/>
                <a:cs typeface="Arial" panose="020B0604020202020204" pitchFamily="34" charset="0"/>
              </a:rPr>
              <a:t>   Example: Transmitting a Byte over UART at 9600 Baud</a:t>
            </a:r>
            <a:endParaRPr lang="en-US" sz="1400" b="1" cap="small" dirty="0">
              <a:solidFill>
                <a:schemeClr val="accent2"/>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BACBCE-DE74-4599-AF9E-C4E35380F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7" r="43030" b="39259"/>
          <a:stretch/>
        </p:blipFill>
        <p:spPr>
          <a:xfrm>
            <a:off x="4145951" y="2989918"/>
            <a:ext cx="1219200" cy="16124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F1997D10-9FE3-40F5-BA6B-B961C760B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4711"/>
            <a:ext cx="1937664" cy="2710855"/>
          </a:xfrm>
          <a:prstGeom prst="rect">
            <a:avLst/>
          </a:prstGeom>
        </p:spPr>
      </p:pic>
      <p:pic>
        <p:nvPicPr>
          <p:cNvPr id="13" name="Picture 2" descr="Subscribe to Dr. LaMeres' YouTube Channel">
            <a:extLst>
              <a:ext uri="{FF2B5EF4-FFF2-40B4-BE49-F238E27FC236}">
                <a16:creationId xmlns:a16="http://schemas.microsoft.com/office/drawing/2014/main" id="{C9B38A39-ECB2-464F-982A-4F5EFE79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51278"/>
            <a:ext cx="2209800" cy="622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FA0E63-F7B6-48CE-972E-86888F17AA77}"/>
              </a:ext>
            </a:extLst>
          </p:cNvPr>
          <p:cNvSpPr txBox="1"/>
          <p:nvPr/>
        </p:nvSpPr>
        <p:spPr>
          <a:xfrm>
            <a:off x="2906652" y="2571136"/>
            <a:ext cx="3810000" cy="276999"/>
          </a:xfrm>
          <a:prstGeom prst="rect">
            <a:avLst/>
          </a:prstGeom>
          <a:noFill/>
        </p:spPr>
        <p:txBody>
          <a:bodyPr wrap="square" rtlCol="0">
            <a:spAutoFit/>
          </a:bodyPr>
          <a:lstStyle/>
          <a:p>
            <a:r>
              <a:rPr lang="en-US" sz="1200" dirty="0">
                <a:hlinkClick r:id="rId5"/>
              </a:rPr>
              <a:t>www.youtube.com/c/DigitalLogicProgramming_LaMeres</a:t>
            </a:r>
            <a:r>
              <a:rPr lang="en-US" sz="1200" dirty="0"/>
              <a:t> </a:t>
            </a:r>
          </a:p>
        </p:txBody>
      </p:sp>
    </p:spTree>
    <p:extLst>
      <p:ext uri="{BB962C8B-B14F-4D97-AF65-F5344CB8AC3E}">
        <p14:creationId xmlns:p14="http://schemas.microsoft.com/office/powerpoint/2010/main" val="380951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16763</TotalTime>
  <Words>8026</Words>
  <Application>Microsoft Office PowerPoint</Application>
  <PresentationFormat>Custom</PresentationFormat>
  <Paragraphs>946</Paragraphs>
  <Slides>156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156</vt:i4>
      </vt:variant>
    </vt:vector>
  </HeadingPairs>
  <TitlesOfParts>
    <vt:vector size="160" baseType="lpstr">
      <vt:lpstr>Arial</vt:lpstr>
      <vt:lpstr>Calibri</vt:lpstr>
      <vt:lpstr>Courier New</vt:lpstr>
      <vt:lpstr>Office Theme</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The Analog Discovery 2</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Ch. 14: Serial Communication in C</vt:lpstr>
      <vt:lpstr>Embedded Systems Design</vt:lpstr>
      <vt:lpstr>Embedded Systems Design</vt:lpstr>
      <vt:lpstr>Ch. 14: Serial Communication in C</vt:lpstr>
      <vt:lpstr>Ch. 14: Serial Communication in C</vt:lpstr>
      <vt:lpstr>Ch. 14: Serial Communication in C</vt:lpstr>
      <vt:lpstr>Ch. 14: Serial Communication in C</vt:lpstr>
      <vt:lpstr>Ch. 14: Serial Communication in C</vt:lpstr>
      <vt:lpstr>Embedded Systems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J. LaMeres</dc:creator>
  <cp:lastModifiedBy>LaMeres, Brock</cp:lastModifiedBy>
  <cp:revision>170</cp:revision>
  <dcterms:created xsi:type="dcterms:W3CDTF">2015-09-08T19:48:25Z</dcterms:created>
  <dcterms:modified xsi:type="dcterms:W3CDTF">2020-05-01T21:37:00Z</dcterms:modified>
</cp:coreProperties>
</file>