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351" r:id="rId2"/>
    <p:sldId id="263" r:id="rId3"/>
    <p:sldId id="340" r:id="rId4"/>
    <p:sldId id="276" r:id="rId5"/>
    <p:sldId id="277" r:id="rId6"/>
    <p:sldId id="341" r:id="rId7"/>
    <p:sldId id="279" r:id="rId8"/>
    <p:sldId id="342" r:id="rId9"/>
    <p:sldId id="343" r:id="rId10"/>
    <p:sldId id="344" r:id="rId11"/>
    <p:sldId id="346" r:id="rId12"/>
    <p:sldId id="345" r:id="rId13"/>
    <p:sldId id="286" r:id="rId14"/>
    <p:sldId id="349" r:id="rId15"/>
    <p:sldId id="352" r:id="rId16"/>
    <p:sldId id="353" r:id="rId17"/>
    <p:sldId id="355" r:id="rId18"/>
    <p:sldId id="356" r:id="rId19"/>
    <p:sldId id="357" r:id="rId20"/>
    <p:sldId id="289" r:id="rId21"/>
    <p:sldId id="350" r:id="rId22"/>
    <p:sldId id="359" r:id="rId23"/>
    <p:sldId id="361" r:id="rId24"/>
    <p:sldId id="264" r:id="rId25"/>
    <p:sldId id="290" r:id="rId26"/>
    <p:sldId id="362" r:id="rId27"/>
    <p:sldId id="363" r:id="rId28"/>
    <p:sldId id="364" r:id="rId29"/>
    <p:sldId id="365" r:id="rId30"/>
    <p:sldId id="366" r:id="rId31"/>
    <p:sldId id="367" r:id="rId32"/>
    <p:sldId id="372" r:id="rId33"/>
    <p:sldId id="298" r:id="rId34"/>
    <p:sldId id="369" r:id="rId35"/>
    <p:sldId id="299" r:id="rId36"/>
    <p:sldId id="300" r:id="rId37"/>
    <p:sldId id="301" r:id="rId38"/>
    <p:sldId id="302" r:id="rId39"/>
    <p:sldId id="303" r:id="rId40"/>
    <p:sldId id="304" r:id="rId41"/>
    <p:sldId id="305" r:id="rId42"/>
    <p:sldId id="360" r:id="rId43"/>
    <p:sldId id="373" r:id="rId44"/>
    <p:sldId id="375" r:id="rId45"/>
    <p:sldId id="306" r:id="rId46"/>
    <p:sldId id="308" r:id="rId47"/>
    <p:sldId id="307" r:id="rId48"/>
    <p:sldId id="309" r:id="rId49"/>
    <p:sldId id="376" r:id="rId50"/>
    <p:sldId id="310" r:id="rId51"/>
    <p:sldId id="377" r:id="rId52"/>
    <p:sldId id="311" r:id="rId53"/>
    <p:sldId id="312" r:id="rId54"/>
    <p:sldId id="318" r:id="rId55"/>
    <p:sldId id="313" r:id="rId56"/>
    <p:sldId id="314" r:id="rId57"/>
    <p:sldId id="315" r:id="rId58"/>
    <p:sldId id="316" r:id="rId59"/>
    <p:sldId id="317" r:id="rId60"/>
    <p:sldId id="374" r:id="rId61"/>
    <p:sldId id="379" r:id="rId62"/>
    <p:sldId id="319" r:id="rId63"/>
    <p:sldId id="382" r:id="rId64"/>
    <p:sldId id="381" r:id="rId65"/>
    <p:sldId id="320" r:id="rId66"/>
    <p:sldId id="321" r:id="rId67"/>
    <p:sldId id="323" r:id="rId68"/>
    <p:sldId id="325" r:id="rId69"/>
    <p:sldId id="380" r:id="rId70"/>
    <p:sldId id="384" r:id="rId71"/>
    <p:sldId id="266" r:id="rId72"/>
    <p:sldId id="388" r:id="rId73"/>
    <p:sldId id="327" r:id="rId74"/>
    <p:sldId id="389" r:id="rId75"/>
    <p:sldId id="394" r:id="rId76"/>
    <p:sldId id="390" r:id="rId77"/>
    <p:sldId id="391" r:id="rId78"/>
    <p:sldId id="396" r:id="rId79"/>
    <p:sldId id="398" r:id="rId80"/>
    <p:sldId id="328" r:id="rId81"/>
    <p:sldId id="329" r:id="rId82"/>
    <p:sldId id="386" r:id="rId83"/>
    <p:sldId id="330" r:id="rId84"/>
    <p:sldId id="331" r:id="rId85"/>
    <p:sldId id="332" r:id="rId86"/>
    <p:sldId id="333" r:id="rId87"/>
    <p:sldId id="334" r:id="rId88"/>
    <p:sldId id="335" r:id="rId89"/>
    <p:sldId id="336" r:id="rId90"/>
    <p:sldId id="337" r:id="rId91"/>
    <p:sldId id="385" r:id="rId92"/>
    <p:sldId id="400" r:id="rId93"/>
    <p:sldId id="409" r:id="rId94"/>
    <p:sldId id="410" r:id="rId95"/>
    <p:sldId id="411" r:id="rId96"/>
    <p:sldId id="413" r:id="rId97"/>
    <p:sldId id="412" r:id="rId98"/>
    <p:sldId id="414" r:id="rId99"/>
    <p:sldId id="267" r:id="rId100"/>
    <p:sldId id="417" r:id="rId101"/>
    <p:sldId id="415" r:id="rId102"/>
    <p:sldId id="416" r:id="rId103"/>
    <p:sldId id="401" r:id="rId104"/>
  </p:sldIdLst>
  <p:sldSz cx="6858000" cy="51435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78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60"/>
  </p:normalViewPr>
  <p:slideViewPr>
    <p:cSldViewPr snapToGrid="0">
      <p:cViewPr>
        <p:scale>
          <a:sx n="75" d="100"/>
          <a:sy n="75" d="100"/>
        </p:scale>
        <p:origin x="766" y="2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0684C47-BFA9-446E-84EB-3B0076746E56}" type="datetimeFigureOut">
              <a:rPr lang="en-US" smtClean="0"/>
              <a:t>5/3/2020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44E4B54-FD9F-4768-A8F3-1AEA11E01A5B}" type="slidenum">
              <a:rPr lang="en-US" smtClean="0"/>
              <a:t>‹#›</a:t>
            </a:fld>
            <a:endParaRPr lang="en-US"/>
          </a:p>
        </p:txBody>
      </p:sp>
    </p:spTree>
    <p:extLst>
      <p:ext uri="{BB962C8B-B14F-4D97-AF65-F5344CB8AC3E}">
        <p14:creationId xmlns:p14="http://schemas.microsoft.com/office/powerpoint/2010/main" val="114078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CD004B-BB0D-44AE-9922-D3E053668E39}"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73919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lvl1pPr>
              <a:defRPr sz="22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CD004B-BB0D-44AE-9922-D3E053668E39}"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B06836-E348-478D-91AF-472287C377E3}" type="slidenum">
              <a:rPr lang="en-US" smtClean="0"/>
              <a:t>‹#›</a:t>
            </a:fld>
            <a:endParaRPr lang="en-US"/>
          </a:p>
        </p:txBody>
      </p:sp>
    </p:spTree>
    <p:extLst>
      <p:ext uri="{BB962C8B-B14F-4D97-AF65-F5344CB8AC3E}">
        <p14:creationId xmlns:p14="http://schemas.microsoft.com/office/powerpoint/2010/main" val="20462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1CD004B-BB0D-44AE-9922-D3E053668E39}" type="datetimeFigureOut">
              <a:rPr lang="en-US" smtClean="0"/>
              <a:t>5/3/2020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4B06836-E348-478D-91AF-472287C377E3}" type="slidenum">
              <a:rPr lang="en-US" smtClean="0"/>
              <a:t>‹#›</a:t>
            </a:fld>
            <a:endParaRPr lang="en-US"/>
          </a:p>
        </p:txBody>
      </p:sp>
    </p:spTree>
    <p:extLst>
      <p:ext uri="{BB962C8B-B14F-4D97-AF65-F5344CB8AC3E}">
        <p14:creationId xmlns:p14="http://schemas.microsoft.com/office/powerpoint/2010/main" val="157489339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4.jpeg"/></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hyperlink" Target="https://neodem.wp.horizon.ac.uk/"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neodem.wp.horizon.ac.uk/" TargetMode="Externa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youtube.com/c/DigitalLogicProgramming_LaMeres" TargetMode="External"/><Relationship Id="rId4" Type="http://schemas.openxmlformats.org/officeDocument/2006/relationships/image" Target="../media/image14.jpeg"/></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Overview</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2871020"/>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710711"/>
            <a:ext cx="1937664" cy="2710855"/>
          </a:xfrm>
          <a:prstGeom prst="rect">
            <a:avLst/>
          </a:prstGeom>
        </p:spPr>
      </p:pic>
    </p:spTree>
    <p:extLst>
      <p:ext uri="{BB962C8B-B14F-4D97-AF65-F5344CB8AC3E}">
        <p14:creationId xmlns:p14="http://schemas.microsoft.com/office/powerpoint/2010/main" val="127596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2476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SPI can be used on the following serial communication peripherals: eUSCI_A0,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eUSCI_A1…</a:t>
            </a:r>
            <a:endParaRPr lang="en-US" sz="1600" b="1" dirty="0">
              <a:solidFill>
                <a:schemeClr val="accent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4F46EAB6-3ED3-4B1F-AD9F-D3860D5514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473102" y="971550"/>
            <a:ext cx="4232498" cy="3674679"/>
          </a:xfrm>
          <a:prstGeom prst="rect">
            <a:avLst/>
          </a:prstGeom>
        </p:spPr>
      </p:pic>
    </p:spTree>
    <p:extLst>
      <p:ext uri="{BB962C8B-B14F-4D97-AF65-F5344CB8AC3E}">
        <p14:creationId xmlns:p14="http://schemas.microsoft.com/office/powerpoint/2010/main" val="16221884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14.2.3.2 Receiving Data as the SPI Slave</a:t>
            </a:r>
          </a:p>
        </p:txBody>
      </p:sp>
      <p:sp>
        <p:nvSpPr>
          <p:cNvPr id="17" name="Subtitle 2">
            <a:extLst>
              <a:ext uri="{FF2B5EF4-FFF2-40B4-BE49-F238E27FC236}">
                <a16:creationId xmlns:a16="http://schemas.microsoft.com/office/drawing/2014/main" id="{6D55F6FA-16EB-4FD4-9661-33D3C12EB1E9}"/>
              </a:ext>
            </a:extLst>
          </p:cNvPr>
          <p:cNvSpPr txBox="1">
            <a:spLocks/>
          </p:cNvSpPr>
          <p:nvPr/>
        </p:nvSpPr>
        <p:spPr>
          <a:xfrm>
            <a:off x="190500" y="1226623"/>
            <a:ext cx="6667500" cy="27906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Configure the SPI peripheral to match the master.</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24" name="Picture 23" descr="A screenshot of a cell phone&#10;&#10;Description automatically generated">
            <a:extLst>
              <a:ext uri="{FF2B5EF4-FFF2-40B4-BE49-F238E27FC236}">
                <a16:creationId xmlns:a16="http://schemas.microsoft.com/office/drawing/2014/main" id="{246390F7-6476-4216-9345-47742A8378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771" y="1762489"/>
            <a:ext cx="4470761" cy="2956096"/>
          </a:xfrm>
          <a:prstGeom prst="rect">
            <a:avLst/>
          </a:prstGeom>
        </p:spPr>
      </p:pic>
      <p:sp>
        <p:nvSpPr>
          <p:cNvPr id="26" name="Rectangle 25">
            <a:extLst>
              <a:ext uri="{FF2B5EF4-FFF2-40B4-BE49-F238E27FC236}">
                <a16:creationId xmlns:a16="http://schemas.microsoft.com/office/drawing/2014/main" id="{3F381C93-CBD7-4CFB-ABB8-B34BD51719C5}"/>
              </a:ext>
            </a:extLst>
          </p:cNvPr>
          <p:cNvSpPr/>
          <p:nvPr/>
        </p:nvSpPr>
        <p:spPr>
          <a:xfrm>
            <a:off x="2968940" y="3441772"/>
            <a:ext cx="1957182" cy="95020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72CDFAB-C270-4598-A99E-FE7E35534F4A}"/>
              </a:ext>
            </a:extLst>
          </p:cNvPr>
          <p:cNvCxnSpPr>
            <a:cxnSpLocks/>
          </p:cNvCxnSpPr>
          <p:nvPr/>
        </p:nvCxnSpPr>
        <p:spPr>
          <a:xfrm>
            <a:off x="3005576" y="3454722"/>
            <a:ext cx="1920545" cy="87625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AE3D8C-0948-46DA-B863-EAC6515C3D36}"/>
              </a:ext>
            </a:extLst>
          </p:cNvPr>
          <p:cNvCxnSpPr>
            <a:cxnSpLocks/>
          </p:cNvCxnSpPr>
          <p:nvPr/>
        </p:nvCxnSpPr>
        <p:spPr>
          <a:xfrm flipV="1">
            <a:off x="2968939" y="3488488"/>
            <a:ext cx="1957182" cy="84248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25C36F1-5A40-4272-922D-82139C01C5F6}"/>
              </a:ext>
            </a:extLst>
          </p:cNvPr>
          <p:cNvSpPr/>
          <p:nvPr/>
        </p:nvSpPr>
        <p:spPr>
          <a:xfrm>
            <a:off x="2400690" y="2253526"/>
            <a:ext cx="644114" cy="921306"/>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4E3E93E-9E18-4F07-9BD0-4ACDE80DAF84}"/>
              </a:ext>
            </a:extLst>
          </p:cNvPr>
          <p:cNvSpPr/>
          <p:nvPr/>
        </p:nvSpPr>
        <p:spPr>
          <a:xfrm>
            <a:off x="4926121" y="3718112"/>
            <a:ext cx="925316" cy="6569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4408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14.2.3.2 Receiving Data as the SPI Slave</a:t>
            </a:r>
          </a:p>
        </p:txBody>
      </p:sp>
      <p:sp>
        <p:nvSpPr>
          <p:cNvPr id="17" name="Subtitle 2">
            <a:extLst>
              <a:ext uri="{FF2B5EF4-FFF2-40B4-BE49-F238E27FC236}">
                <a16:creationId xmlns:a16="http://schemas.microsoft.com/office/drawing/2014/main" id="{6D55F6FA-16EB-4FD4-9661-33D3C12EB1E9}"/>
              </a:ext>
            </a:extLst>
          </p:cNvPr>
          <p:cNvSpPr txBox="1">
            <a:spLocks/>
          </p:cNvSpPr>
          <p:nvPr/>
        </p:nvSpPr>
        <p:spPr>
          <a:xfrm>
            <a:off x="190500" y="1226623"/>
            <a:ext cx="6667500" cy="27906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Configure the SPI peripheral to match the master.</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Wait for the RXIFG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IRQ to fire.</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pic>
        <p:nvPicPr>
          <p:cNvPr id="24" name="Picture 23" descr="A screenshot of a cell phone&#10;&#10;Description automatically generated">
            <a:extLst>
              <a:ext uri="{FF2B5EF4-FFF2-40B4-BE49-F238E27FC236}">
                <a16:creationId xmlns:a16="http://schemas.microsoft.com/office/drawing/2014/main" id="{246390F7-6476-4216-9345-47742A8378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771" y="1762489"/>
            <a:ext cx="4470761" cy="2956096"/>
          </a:xfrm>
          <a:prstGeom prst="rect">
            <a:avLst/>
          </a:prstGeom>
        </p:spPr>
      </p:pic>
      <p:sp>
        <p:nvSpPr>
          <p:cNvPr id="26" name="Rectangle 25">
            <a:extLst>
              <a:ext uri="{FF2B5EF4-FFF2-40B4-BE49-F238E27FC236}">
                <a16:creationId xmlns:a16="http://schemas.microsoft.com/office/drawing/2014/main" id="{3F381C93-CBD7-4CFB-ABB8-B34BD51719C5}"/>
              </a:ext>
            </a:extLst>
          </p:cNvPr>
          <p:cNvSpPr/>
          <p:nvPr/>
        </p:nvSpPr>
        <p:spPr>
          <a:xfrm>
            <a:off x="2968940" y="3441772"/>
            <a:ext cx="1957182" cy="95020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72CDFAB-C270-4598-A99E-FE7E35534F4A}"/>
              </a:ext>
            </a:extLst>
          </p:cNvPr>
          <p:cNvCxnSpPr>
            <a:cxnSpLocks/>
          </p:cNvCxnSpPr>
          <p:nvPr/>
        </p:nvCxnSpPr>
        <p:spPr>
          <a:xfrm>
            <a:off x="3005576" y="3454722"/>
            <a:ext cx="1920545" cy="87625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AE3D8C-0948-46DA-B863-EAC6515C3D36}"/>
              </a:ext>
            </a:extLst>
          </p:cNvPr>
          <p:cNvCxnSpPr>
            <a:cxnSpLocks/>
          </p:cNvCxnSpPr>
          <p:nvPr/>
        </p:nvCxnSpPr>
        <p:spPr>
          <a:xfrm flipV="1">
            <a:off x="2968939" y="3488488"/>
            <a:ext cx="1957182" cy="84248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AAE9051-7B43-452C-856F-5D3A8DBF8661}"/>
              </a:ext>
            </a:extLst>
          </p:cNvPr>
          <p:cNvSpPr/>
          <p:nvPr/>
        </p:nvSpPr>
        <p:spPr>
          <a:xfrm>
            <a:off x="3077147" y="1843257"/>
            <a:ext cx="2360019" cy="42662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0551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14.2.3.2 Receiving Data as the SPI Slave</a:t>
            </a:r>
          </a:p>
        </p:txBody>
      </p:sp>
      <p:sp>
        <p:nvSpPr>
          <p:cNvPr id="17" name="Subtitle 2">
            <a:extLst>
              <a:ext uri="{FF2B5EF4-FFF2-40B4-BE49-F238E27FC236}">
                <a16:creationId xmlns:a16="http://schemas.microsoft.com/office/drawing/2014/main" id="{6D55F6FA-16EB-4FD4-9661-33D3C12EB1E9}"/>
              </a:ext>
            </a:extLst>
          </p:cNvPr>
          <p:cNvSpPr txBox="1">
            <a:spLocks/>
          </p:cNvSpPr>
          <p:nvPr/>
        </p:nvSpPr>
        <p:spPr>
          <a:xfrm>
            <a:off x="190500" y="1226623"/>
            <a:ext cx="6667500" cy="27906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Configure the SPI peripheral to match the master.</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Wait for the RXIFG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IRQ to fire.</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Read RX Buffer.</a:t>
            </a:r>
          </a:p>
        </p:txBody>
      </p:sp>
      <p:pic>
        <p:nvPicPr>
          <p:cNvPr id="24" name="Picture 23" descr="A screenshot of a cell phone&#10;&#10;Description automatically generated">
            <a:extLst>
              <a:ext uri="{FF2B5EF4-FFF2-40B4-BE49-F238E27FC236}">
                <a16:creationId xmlns:a16="http://schemas.microsoft.com/office/drawing/2014/main" id="{246390F7-6476-4216-9345-47742A8378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771" y="1762489"/>
            <a:ext cx="4470761" cy="2956096"/>
          </a:xfrm>
          <a:prstGeom prst="rect">
            <a:avLst/>
          </a:prstGeom>
        </p:spPr>
      </p:pic>
      <p:sp>
        <p:nvSpPr>
          <p:cNvPr id="25" name="Rectangle 24">
            <a:extLst>
              <a:ext uri="{FF2B5EF4-FFF2-40B4-BE49-F238E27FC236}">
                <a16:creationId xmlns:a16="http://schemas.microsoft.com/office/drawing/2014/main" id="{AB451514-5A45-40FB-B624-D4A2DF0D9E21}"/>
              </a:ext>
            </a:extLst>
          </p:cNvPr>
          <p:cNvSpPr/>
          <p:nvPr/>
        </p:nvSpPr>
        <p:spPr>
          <a:xfrm>
            <a:off x="3077147" y="2316721"/>
            <a:ext cx="2360019" cy="372266"/>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F381C93-CBD7-4CFB-ABB8-B34BD51719C5}"/>
              </a:ext>
            </a:extLst>
          </p:cNvPr>
          <p:cNvSpPr/>
          <p:nvPr/>
        </p:nvSpPr>
        <p:spPr>
          <a:xfrm>
            <a:off x="2968940" y="3441772"/>
            <a:ext cx="1957182" cy="95020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D72CDFAB-C270-4598-A99E-FE7E35534F4A}"/>
              </a:ext>
            </a:extLst>
          </p:cNvPr>
          <p:cNvCxnSpPr>
            <a:cxnSpLocks/>
          </p:cNvCxnSpPr>
          <p:nvPr/>
        </p:nvCxnSpPr>
        <p:spPr>
          <a:xfrm>
            <a:off x="3005576" y="3454722"/>
            <a:ext cx="1920545" cy="87625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AE3D8C-0948-46DA-B863-EAC6515C3D36}"/>
              </a:ext>
            </a:extLst>
          </p:cNvPr>
          <p:cNvCxnSpPr>
            <a:cxnSpLocks/>
          </p:cNvCxnSpPr>
          <p:nvPr/>
        </p:nvCxnSpPr>
        <p:spPr>
          <a:xfrm flipV="1">
            <a:off x="2968939" y="3488488"/>
            <a:ext cx="1957182" cy="84248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AAE9051-7B43-452C-856F-5D3A8DBF8661}"/>
              </a:ext>
            </a:extLst>
          </p:cNvPr>
          <p:cNvSpPr/>
          <p:nvPr/>
        </p:nvSpPr>
        <p:spPr>
          <a:xfrm>
            <a:off x="3077147" y="1843257"/>
            <a:ext cx="2360019" cy="42662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9636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14.2.3   Serial Peripheral Interface (SPI) – Slave Operation</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FF4C1F7A-9182-4E3D-ACB1-27CE4EF04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13190"/>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7C99011-C3B8-465B-9B27-818286897728}"/>
              </a:ext>
            </a:extLst>
          </p:cNvPr>
          <p:cNvSpPr txBox="1"/>
          <p:nvPr/>
        </p:nvSpPr>
        <p:spPr>
          <a:xfrm>
            <a:off x="2906652" y="2533048"/>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79495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2476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SPI can be used on the following serial communication peripherals: eUSCI_A0,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eUSCI_A1 </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and </a:t>
            </a:r>
            <a:br>
              <a:rPr lang="en-US" sz="1600" dirty="0">
                <a:solidFill>
                  <a:schemeClr val="accent2"/>
                </a:solidFill>
                <a:latin typeface="Arial" panose="020B0604020202020204" pitchFamily="34" charset="0"/>
                <a:cs typeface="Arial" panose="020B0604020202020204" pitchFamily="34" charset="0"/>
              </a:rPr>
            </a:b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eUSCI_B0,  eUSCI_B1.</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C800D8F1-61A7-4993-B5DD-E62D698AD0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514600" y="975935"/>
            <a:ext cx="4232498" cy="3674678"/>
          </a:xfrm>
          <a:prstGeom prst="rect">
            <a:avLst/>
          </a:prstGeom>
        </p:spPr>
      </p:pic>
    </p:spTree>
    <p:extLst>
      <p:ext uri="{BB962C8B-B14F-4D97-AF65-F5344CB8AC3E}">
        <p14:creationId xmlns:p14="http://schemas.microsoft.com/office/powerpoint/2010/main" val="133475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295039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PxSEL1: PxSEL0 registers are used to select which serial peripheral drives the pins on the MSP430FR2355 MCU.</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10" name="Picture 9" descr="A close up of text on a white background&#10;&#10;Description automatically generated">
            <a:extLst>
              <a:ext uri="{FF2B5EF4-FFF2-40B4-BE49-F238E27FC236}">
                <a16:creationId xmlns:a16="http://schemas.microsoft.com/office/drawing/2014/main" id="{2D9066D9-7CE1-443A-BD23-D593A5A087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4681" y="892997"/>
            <a:ext cx="3627119" cy="3886199"/>
          </a:xfrm>
          <a:prstGeom prst="rect">
            <a:avLst/>
          </a:prstGeom>
        </p:spPr>
      </p:pic>
      <p:sp>
        <p:nvSpPr>
          <p:cNvPr id="12" name="Rectangle 11">
            <a:extLst>
              <a:ext uri="{FF2B5EF4-FFF2-40B4-BE49-F238E27FC236}">
                <a16:creationId xmlns:a16="http://schemas.microsoft.com/office/drawing/2014/main" id="{18F8A146-FBE8-4D29-9CBB-36F3344F94DD}"/>
              </a:ext>
            </a:extLst>
          </p:cNvPr>
          <p:cNvSpPr/>
          <p:nvPr/>
        </p:nvSpPr>
        <p:spPr>
          <a:xfrm>
            <a:off x="4625340" y="971550"/>
            <a:ext cx="480060" cy="280540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813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 – Transmit Block Diagram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9" name="Picture 8">
            <a:extLst>
              <a:ext uri="{FF2B5EF4-FFF2-40B4-BE49-F238E27FC236}">
                <a16:creationId xmlns:a16="http://schemas.microsoft.com/office/drawing/2014/main" id="{2EB4E1B1-FDF1-4686-8E52-1663C19D3C7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19200" y="989377"/>
            <a:ext cx="4495800" cy="3742594"/>
          </a:xfrm>
          <a:prstGeom prst="rect">
            <a:avLst/>
          </a:prstGeom>
        </p:spPr>
      </p:pic>
    </p:spTree>
    <p:extLst>
      <p:ext uri="{BB962C8B-B14F-4D97-AF65-F5344CB8AC3E}">
        <p14:creationId xmlns:p14="http://schemas.microsoft.com/office/powerpoint/2010/main" val="402975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8580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 – Receive Block Diagram</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10" name="Picture 9" descr="A screenshot of a cell phone&#10;&#10;Description automatically generated">
            <a:extLst>
              <a:ext uri="{FF2B5EF4-FFF2-40B4-BE49-F238E27FC236}">
                <a16:creationId xmlns:a16="http://schemas.microsoft.com/office/drawing/2014/main" id="{081F1858-B8FC-4FF9-8AD0-E5345CCB5B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971550"/>
            <a:ext cx="5486400" cy="3627642"/>
          </a:xfrm>
          <a:prstGeom prst="rect">
            <a:avLst/>
          </a:prstGeom>
        </p:spPr>
      </p:pic>
    </p:spTree>
    <p:extLst>
      <p:ext uri="{BB962C8B-B14F-4D97-AF65-F5344CB8AC3E}">
        <p14:creationId xmlns:p14="http://schemas.microsoft.com/office/powerpoint/2010/main" val="227816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 – Basic Use Model </a:t>
            </a:r>
            <a:r>
              <a:rPr lang="en-US" sz="1400" b="1" cap="small" dirty="0">
                <a:solidFill>
                  <a:schemeClr val="accent2"/>
                </a:solidFill>
                <a:latin typeface="Arial" panose="020B0604020202020204" pitchFamily="34" charset="0"/>
                <a:cs typeface="Arial" panose="020B0604020202020204" pitchFamily="34" charset="0"/>
              </a:rPr>
              <a:t>(Master Tx)</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Configure system to have the desired bit rate and frame characteristics.</a:t>
            </a:r>
          </a:p>
          <a:p>
            <a:pPr marL="228600" indent="-228600" algn="l">
              <a:buFont typeface="Arial" panose="020B0604020202020204" pitchFamily="34" charset="0"/>
              <a:buChar char="•"/>
            </a:pP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Store the data to be transmitted into a Tx buffer, and a shift register automatically sends the data out over the SIMO pin in a serial pattern.</a:t>
            </a:r>
          </a:p>
          <a:p>
            <a:pPr marL="228600" indent="-228600" algn="l">
              <a:buFont typeface="Arial" panose="020B0604020202020204" pitchFamily="34" charset="0"/>
              <a:buChar char="•"/>
            </a:pP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sends out eight transitions on SCLK corresponding to each bit that was sent on SIMO.</a:t>
            </a:r>
            <a:br>
              <a:rPr lang="en-US" sz="1600" dirty="0">
                <a:solidFill>
                  <a:schemeClr val="accent2"/>
                </a:solidFill>
                <a:latin typeface="Arial" panose="020B0604020202020204" pitchFamily="34" charset="0"/>
                <a:cs typeface="Arial" panose="020B0604020202020204" pitchFamily="34" charset="0"/>
              </a:rPr>
            </a:b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Transmit interrupt (</a:t>
            </a:r>
            <a:r>
              <a:rPr lang="en-US" sz="1600" b="1" dirty="0" err="1">
                <a:solidFill>
                  <a:schemeClr val="accent2"/>
                </a:solidFill>
                <a:latin typeface="Arial" panose="020B0604020202020204" pitchFamily="34" charset="0"/>
                <a:cs typeface="Arial" panose="020B0604020202020204" pitchFamily="34" charset="0"/>
              </a:rPr>
              <a:t>UCTXIFG</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Indicates Tx buffer is empty.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070AA4AF-2792-46CB-9245-8693BBBC75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952" y="3571216"/>
            <a:ext cx="4495800" cy="1123950"/>
          </a:xfrm>
          <a:prstGeom prst="rect">
            <a:avLst/>
          </a:prstGeom>
        </p:spPr>
      </p:pic>
      <p:sp>
        <p:nvSpPr>
          <p:cNvPr id="10" name="Rectangle 9">
            <a:extLst>
              <a:ext uri="{FF2B5EF4-FFF2-40B4-BE49-F238E27FC236}">
                <a16:creationId xmlns:a16="http://schemas.microsoft.com/office/drawing/2014/main" id="{87402EA7-8F85-47DD-ABFB-32652D0F9B4C}"/>
              </a:ext>
            </a:extLst>
          </p:cNvPr>
          <p:cNvSpPr/>
          <p:nvPr/>
        </p:nvSpPr>
        <p:spPr>
          <a:xfrm>
            <a:off x="1543812" y="3762375"/>
            <a:ext cx="1407795" cy="76961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334EF2D-6EAA-48E9-89C7-2BE0EA36FEB1}"/>
              </a:ext>
            </a:extLst>
          </p:cNvPr>
          <p:cNvCxnSpPr>
            <a:cxnSpLocks/>
          </p:cNvCxnSpPr>
          <p:nvPr/>
        </p:nvCxnSpPr>
        <p:spPr>
          <a:xfrm>
            <a:off x="2968752" y="4171950"/>
            <a:ext cx="10058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824724-F638-45EC-A034-544D571BDE7C}"/>
              </a:ext>
            </a:extLst>
          </p:cNvPr>
          <p:cNvCxnSpPr>
            <a:cxnSpLocks/>
          </p:cNvCxnSpPr>
          <p:nvPr/>
        </p:nvCxnSpPr>
        <p:spPr>
          <a:xfrm>
            <a:off x="2968752" y="3996690"/>
            <a:ext cx="10058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14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 – Basic Use Model </a:t>
            </a:r>
            <a:r>
              <a:rPr lang="en-US" sz="1400" b="1" cap="small" dirty="0">
                <a:solidFill>
                  <a:schemeClr val="accent2"/>
                </a:solidFill>
                <a:latin typeface="Arial" panose="020B0604020202020204" pitchFamily="34" charset="0"/>
                <a:cs typeface="Arial" panose="020B0604020202020204" pitchFamily="34" charset="0"/>
              </a:rPr>
              <a:t>(Master Rx)</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Configure system to have the desired bit rate and frame characteristics.</a:t>
            </a:r>
          </a:p>
          <a:p>
            <a:pPr marL="228600" indent="-228600" algn="l">
              <a:buFont typeface="Arial" panose="020B0604020202020204" pitchFamily="34" charset="0"/>
              <a:buChar char="•"/>
            </a:pP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master sends out eight transitions on SCLK corresponding to each bit to be received on </a:t>
            </a:r>
            <a:r>
              <a:rPr lang="en-US" sz="1600" dirty="0" err="1">
                <a:solidFill>
                  <a:schemeClr val="accent2"/>
                </a:solidFill>
                <a:latin typeface="Arial" panose="020B0604020202020204" pitchFamily="34" charset="0"/>
                <a:cs typeface="Arial" panose="020B0604020202020204" pitchFamily="34" charset="0"/>
              </a:rPr>
              <a:t>SOMI</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Receive interrupt (</a:t>
            </a:r>
            <a:r>
              <a:rPr lang="en-US" sz="1600" b="1" dirty="0" err="1">
                <a:solidFill>
                  <a:schemeClr val="accent2"/>
                </a:solidFill>
                <a:latin typeface="Arial" panose="020B0604020202020204" pitchFamily="34" charset="0"/>
                <a:cs typeface="Arial" panose="020B0604020202020204" pitchFamily="34" charset="0"/>
              </a:rPr>
              <a:t>UCRXIFG</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used to indicate when the Rx buffer is full.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BEF0E8C6-32F9-4ADB-AEC2-82C14BFB3FD3}"/>
              </a:ext>
            </a:extLst>
          </p:cNvPr>
          <p:cNvSpPr txBox="1">
            <a:spLocks/>
          </p:cNvSpPr>
          <p:nvPr/>
        </p:nvSpPr>
        <p:spPr>
          <a:xfrm>
            <a:off x="4173220" y="4857750"/>
            <a:ext cx="2684780" cy="28575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sz="1000" b="1" cap="small">
                <a:solidFill>
                  <a:schemeClr val="bg1"/>
                </a:solidFill>
                <a:latin typeface="Arial" panose="020B0604020202020204" pitchFamily="34" charset="0"/>
                <a:cs typeface="Arial" panose="020B0604020202020204" pitchFamily="34" charset="0"/>
              </a:rPr>
              <a:t>14.2     Serial Peripheral Interface (SPI)</a:t>
            </a:r>
            <a:endParaRPr lang="it-IT" sz="1000" b="1" cap="small" dirty="0">
              <a:solidFill>
                <a:schemeClr val="bg1"/>
              </a:solidFill>
              <a:latin typeface="Arial" panose="020B0604020202020204" pitchFamily="34" charset="0"/>
              <a:cs typeface="Arial" panose="020B0604020202020204" pitchFamily="34" charset="0"/>
            </a:endParaRPr>
          </a:p>
        </p:txBody>
      </p:sp>
      <p:pic>
        <p:nvPicPr>
          <p:cNvPr id="16" name="Picture 15" descr="A screenshot of a cell phone&#10;&#10;Description automatically generated">
            <a:extLst>
              <a:ext uri="{FF2B5EF4-FFF2-40B4-BE49-F238E27FC236}">
                <a16:creationId xmlns:a16="http://schemas.microsoft.com/office/drawing/2014/main" id="{EE6D2678-B9F3-4441-9817-104F9AE6EC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888" y="3571216"/>
            <a:ext cx="4495800" cy="1123950"/>
          </a:xfrm>
          <a:prstGeom prst="rect">
            <a:avLst/>
          </a:prstGeom>
        </p:spPr>
      </p:pic>
      <p:sp>
        <p:nvSpPr>
          <p:cNvPr id="17" name="Rectangle 16">
            <a:extLst>
              <a:ext uri="{FF2B5EF4-FFF2-40B4-BE49-F238E27FC236}">
                <a16:creationId xmlns:a16="http://schemas.microsoft.com/office/drawing/2014/main" id="{CF6E3939-CC37-4098-BBF0-B79F0DD840F1}"/>
              </a:ext>
            </a:extLst>
          </p:cNvPr>
          <p:cNvSpPr/>
          <p:nvPr/>
        </p:nvSpPr>
        <p:spPr>
          <a:xfrm>
            <a:off x="1539748" y="3762375"/>
            <a:ext cx="1407795" cy="76961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6F35967B-E20C-4F79-A974-5EE64D603383}"/>
              </a:ext>
            </a:extLst>
          </p:cNvPr>
          <p:cNvCxnSpPr>
            <a:cxnSpLocks/>
          </p:cNvCxnSpPr>
          <p:nvPr/>
        </p:nvCxnSpPr>
        <p:spPr>
          <a:xfrm flipH="1">
            <a:off x="2964688" y="4318635"/>
            <a:ext cx="99250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542CD-BE82-4846-8B66-2B87E9C81ACE}"/>
              </a:ext>
            </a:extLst>
          </p:cNvPr>
          <p:cNvCxnSpPr>
            <a:cxnSpLocks/>
          </p:cNvCxnSpPr>
          <p:nvPr/>
        </p:nvCxnSpPr>
        <p:spPr>
          <a:xfrm>
            <a:off x="2964688" y="3996690"/>
            <a:ext cx="100584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20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 – Basic Use Model </a:t>
            </a:r>
            <a:r>
              <a:rPr lang="en-US" sz="1400" b="1" cap="small" dirty="0">
                <a:solidFill>
                  <a:schemeClr val="accent2"/>
                </a:solidFill>
                <a:latin typeface="Arial" panose="020B0604020202020204" pitchFamily="34" charset="0"/>
                <a:cs typeface="Arial" panose="020B0604020202020204" pitchFamily="34" charset="0"/>
              </a:rPr>
              <a:t>(Slave Tx)</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Configure system to have the desired bit rate and frame characteristics.</a:t>
            </a:r>
          </a:p>
          <a:p>
            <a:pPr marL="228600" indent="-228600" algn="l">
              <a:buFont typeface="Arial" panose="020B0604020202020204" pitchFamily="34" charset="0"/>
              <a:buChar char="•"/>
            </a:pP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Store the data to be transmitted into a Tx buffer.</a:t>
            </a:r>
          </a:p>
          <a:p>
            <a:pPr marL="228600" indent="-228600" algn="l">
              <a:buFont typeface="Arial" panose="020B0604020202020204" pitchFamily="34" charset="0"/>
              <a:buChar char="•"/>
            </a:pP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Wait for master to clock the data out using </a:t>
            </a:r>
            <a:r>
              <a:rPr lang="en-US" sz="1600" dirty="0" err="1">
                <a:solidFill>
                  <a:schemeClr val="accent2"/>
                </a:solidFill>
                <a:latin typeface="Arial" panose="020B0604020202020204" pitchFamily="34" charset="0"/>
                <a:cs typeface="Arial" panose="020B0604020202020204" pitchFamily="34" charset="0"/>
              </a:rPr>
              <a:t>SCLK</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Transmit interrupt (</a:t>
            </a:r>
            <a:r>
              <a:rPr lang="en-US" sz="1600" b="1" dirty="0" err="1">
                <a:solidFill>
                  <a:schemeClr val="accent2"/>
                </a:solidFill>
                <a:latin typeface="Arial" panose="020B0604020202020204" pitchFamily="34" charset="0"/>
                <a:cs typeface="Arial" panose="020B0604020202020204" pitchFamily="34" charset="0"/>
              </a:rPr>
              <a:t>UCTXIFG</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Indicates Tx buffer is empty.</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070AA4AF-2792-46CB-9245-8693BBBC75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952" y="3571216"/>
            <a:ext cx="4495800" cy="1123950"/>
          </a:xfrm>
          <a:prstGeom prst="rect">
            <a:avLst/>
          </a:prstGeom>
        </p:spPr>
      </p:pic>
      <p:sp>
        <p:nvSpPr>
          <p:cNvPr id="10" name="Rectangle 9">
            <a:extLst>
              <a:ext uri="{FF2B5EF4-FFF2-40B4-BE49-F238E27FC236}">
                <a16:creationId xmlns:a16="http://schemas.microsoft.com/office/drawing/2014/main" id="{87402EA7-8F85-47DD-ABFB-32652D0F9B4C}"/>
              </a:ext>
            </a:extLst>
          </p:cNvPr>
          <p:cNvSpPr/>
          <p:nvPr/>
        </p:nvSpPr>
        <p:spPr>
          <a:xfrm>
            <a:off x="3881819" y="3787140"/>
            <a:ext cx="1407795" cy="76961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334EF2D-6EAA-48E9-89C7-2BE0EA36FEB1}"/>
              </a:ext>
            </a:extLst>
          </p:cNvPr>
          <p:cNvCxnSpPr>
            <a:cxnSpLocks/>
          </p:cNvCxnSpPr>
          <p:nvPr/>
        </p:nvCxnSpPr>
        <p:spPr>
          <a:xfrm flipH="1">
            <a:off x="2861056" y="4322318"/>
            <a:ext cx="102076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812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 – Basic Use Model </a:t>
            </a:r>
            <a:r>
              <a:rPr lang="en-US" sz="1400" b="1" cap="small" dirty="0">
                <a:solidFill>
                  <a:schemeClr val="accent2"/>
                </a:solidFill>
                <a:latin typeface="Arial" panose="020B0604020202020204" pitchFamily="34" charset="0"/>
                <a:cs typeface="Arial" panose="020B0604020202020204" pitchFamily="34" charset="0"/>
              </a:rPr>
              <a:t>(Slave Rx)</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Configure system to have the desired bit rate and frame characteristics.</a:t>
            </a:r>
          </a:p>
          <a:p>
            <a:pPr marL="228600" indent="-228600" algn="l">
              <a:buFont typeface="Arial" panose="020B0604020202020204" pitchFamily="34" charset="0"/>
              <a:buChar char="•"/>
            </a:pP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Wait for master to send data &amp; clock.</a:t>
            </a:r>
            <a:br>
              <a:rPr lang="en-US" sz="1600" dirty="0">
                <a:solidFill>
                  <a:schemeClr val="accent2"/>
                </a:solidFill>
                <a:latin typeface="Arial" panose="020B0604020202020204" pitchFamily="34" charset="0"/>
                <a:cs typeface="Arial" panose="020B0604020202020204" pitchFamily="34" charset="0"/>
              </a:rPr>
            </a:b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Receive interrupt (</a:t>
            </a:r>
            <a:r>
              <a:rPr lang="en-US" sz="1600" b="1" dirty="0" err="1">
                <a:solidFill>
                  <a:schemeClr val="accent2"/>
                </a:solidFill>
                <a:latin typeface="Arial" panose="020B0604020202020204" pitchFamily="34" charset="0"/>
                <a:cs typeface="Arial" panose="020B0604020202020204" pitchFamily="34" charset="0"/>
              </a:rPr>
              <a:t>UCRXIFG</a:t>
            </a:r>
            <a:r>
              <a:rPr lang="en-US" sz="1600" b="1" dirty="0">
                <a:solidFill>
                  <a:schemeClr val="accent2"/>
                </a:solidFill>
                <a:latin typeface="Arial" panose="020B0604020202020204" pitchFamily="34" charset="0"/>
                <a:cs typeface="Arial" panose="020B0604020202020204" pitchFamily="34" charset="0"/>
              </a:rPr>
              <a:t>)</a:t>
            </a:r>
            <a:r>
              <a:rPr lang="en-US" sz="1600" dirty="0">
                <a:solidFill>
                  <a:schemeClr val="accent2"/>
                </a:solidFill>
                <a:latin typeface="Arial" panose="020B0604020202020204" pitchFamily="34" charset="0"/>
                <a:cs typeface="Arial" panose="020B0604020202020204" pitchFamily="34" charset="0"/>
              </a:rPr>
              <a:t> – used to indicate when the Rx buffer is full.</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070AA4AF-2792-46CB-9245-8693BBBC75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952" y="3571216"/>
            <a:ext cx="4495800" cy="1123950"/>
          </a:xfrm>
          <a:prstGeom prst="rect">
            <a:avLst/>
          </a:prstGeom>
        </p:spPr>
      </p:pic>
      <p:sp>
        <p:nvSpPr>
          <p:cNvPr id="10" name="Rectangle 9">
            <a:extLst>
              <a:ext uri="{FF2B5EF4-FFF2-40B4-BE49-F238E27FC236}">
                <a16:creationId xmlns:a16="http://schemas.microsoft.com/office/drawing/2014/main" id="{87402EA7-8F85-47DD-ABFB-32652D0F9B4C}"/>
              </a:ext>
            </a:extLst>
          </p:cNvPr>
          <p:cNvSpPr/>
          <p:nvPr/>
        </p:nvSpPr>
        <p:spPr>
          <a:xfrm>
            <a:off x="3881819" y="3787140"/>
            <a:ext cx="1407795" cy="76961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334EF2D-6EAA-48E9-89C7-2BE0EA36FEB1}"/>
              </a:ext>
            </a:extLst>
          </p:cNvPr>
          <p:cNvCxnSpPr>
            <a:cxnSpLocks/>
          </p:cNvCxnSpPr>
          <p:nvPr/>
        </p:nvCxnSpPr>
        <p:spPr>
          <a:xfrm flipV="1">
            <a:off x="2898457" y="4141470"/>
            <a:ext cx="902018" cy="80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873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 – Configuration Registers</a:t>
            </a:r>
            <a:endParaRPr lang="en-US" sz="14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l">
              <a:buFont typeface="Arial" panose="020B0604020202020204" pitchFamily="34" charset="0"/>
              <a:buChar char="•"/>
            </a:pPr>
            <a:r>
              <a:rPr lang="en-US" sz="1600" i="1" dirty="0" err="1">
                <a:solidFill>
                  <a:srgbClr val="C00000"/>
                </a:solidFill>
              </a:rPr>
              <a:t>eUSCI_Ax</a:t>
            </a:r>
            <a:r>
              <a:rPr lang="en-US" sz="1600" i="1" dirty="0">
                <a:solidFill>
                  <a:srgbClr val="C00000"/>
                </a:solidFill>
              </a:rPr>
              <a:t> Control Word 0</a:t>
            </a:r>
            <a:r>
              <a:rPr lang="en-US" sz="1600" dirty="0">
                <a:solidFill>
                  <a:srgbClr val="C00000"/>
                </a:solidFill>
              </a:rPr>
              <a:t> (UCAxCTLW0) – has different bit fields when in SPI mode.</a:t>
            </a:r>
          </a:p>
          <a:p>
            <a:pPr marL="342900" lvl="0" indent="-342900" algn="l">
              <a:buFont typeface="Arial" panose="020B0604020202020204" pitchFamily="34" charset="0"/>
              <a:buChar char="•"/>
            </a:pPr>
            <a:r>
              <a:rPr lang="en-US" sz="1600" i="1" dirty="0" err="1">
                <a:solidFill>
                  <a:srgbClr val="C00000"/>
                </a:solidFill>
              </a:rPr>
              <a:t>eUSCI_Ax</a:t>
            </a:r>
            <a:r>
              <a:rPr lang="en-US" sz="1600" i="1" dirty="0">
                <a:solidFill>
                  <a:srgbClr val="C00000"/>
                </a:solidFill>
              </a:rPr>
              <a:t> Bit Rate Control Word</a:t>
            </a:r>
            <a:r>
              <a:rPr lang="en-US" sz="1600" dirty="0">
                <a:solidFill>
                  <a:srgbClr val="C00000"/>
                </a:solidFill>
              </a:rPr>
              <a:t> (</a:t>
            </a:r>
            <a:r>
              <a:rPr lang="en-US" sz="1600" dirty="0" err="1">
                <a:solidFill>
                  <a:srgbClr val="C00000"/>
                </a:solidFill>
              </a:rPr>
              <a:t>UCAxBRW</a:t>
            </a:r>
            <a:r>
              <a:rPr lang="en-US" sz="1600" dirty="0">
                <a:solidFill>
                  <a:srgbClr val="C00000"/>
                </a:solidFill>
              </a:rPr>
              <a:t>) – same function as in UART mode.</a:t>
            </a:r>
          </a:p>
          <a:p>
            <a:pPr marL="342900" lvl="0" indent="-342900" algn="l">
              <a:buFont typeface="Arial" panose="020B0604020202020204" pitchFamily="34" charset="0"/>
              <a:buChar char="•"/>
            </a:pPr>
            <a:r>
              <a:rPr lang="en-US" sz="1600" i="1" dirty="0" err="1">
                <a:solidFill>
                  <a:srgbClr val="C00000"/>
                </a:solidFill>
              </a:rPr>
              <a:t>eUSCI_Ax</a:t>
            </a:r>
            <a:r>
              <a:rPr lang="en-US" sz="1600" i="1" dirty="0">
                <a:solidFill>
                  <a:srgbClr val="C00000"/>
                </a:solidFill>
              </a:rPr>
              <a:t> Status</a:t>
            </a:r>
            <a:r>
              <a:rPr lang="en-US" sz="1600" dirty="0">
                <a:solidFill>
                  <a:srgbClr val="C00000"/>
                </a:solidFill>
              </a:rPr>
              <a:t> (</a:t>
            </a:r>
            <a:r>
              <a:rPr lang="en-US" sz="1600" dirty="0" err="1">
                <a:solidFill>
                  <a:srgbClr val="C00000"/>
                </a:solidFill>
              </a:rPr>
              <a:t>UCAxSTATW</a:t>
            </a:r>
            <a:r>
              <a:rPr lang="en-US" sz="1600" dirty="0">
                <a:solidFill>
                  <a:srgbClr val="C00000"/>
                </a:solidFill>
              </a:rPr>
              <a:t>) – has different bit fields when in SPI mode.</a:t>
            </a:r>
          </a:p>
          <a:p>
            <a:pPr marL="342900" lvl="0" indent="-342900" algn="l">
              <a:buFont typeface="Arial" panose="020B0604020202020204" pitchFamily="34" charset="0"/>
              <a:buChar char="•"/>
            </a:pPr>
            <a:r>
              <a:rPr lang="en-US" sz="1600" i="1" dirty="0" err="1">
                <a:solidFill>
                  <a:srgbClr val="C00000"/>
                </a:solidFill>
              </a:rPr>
              <a:t>eUSCI_Ax</a:t>
            </a:r>
            <a:r>
              <a:rPr lang="en-US" sz="1600" i="1" dirty="0">
                <a:solidFill>
                  <a:srgbClr val="C00000"/>
                </a:solidFill>
              </a:rPr>
              <a:t> Receive Buffer</a:t>
            </a:r>
            <a:r>
              <a:rPr lang="en-US" sz="1600" dirty="0">
                <a:solidFill>
                  <a:srgbClr val="C00000"/>
                </a:solidFill>
              </a:rPr>
              <a:t> (</a:t>
            </a:r>
            <a:r>
              <a:rPr lang="en-US" sz="1600" dirty="0" err="1">
                <a:solidFill>
                  <a:srgbClr val="C00000"/>
                </a:solidFill>
              </a:rPr>
              <a:t>UCAxRXBUF</a:t>
            </a:r>
            <a:r>
              <a:rPr lang="en-US" sz="1600" dirty="0">
                <a:solidFill>
                  <a:srgbClr val="C00000"/>
                </a:solidFill>
              </a:rPr>
              <a:t>) – same function as in UART mode.</a:t>
            </a:r>
          </a:p>
          <a:p>
            <a:pPr marL="342900" lvl="0" indent="-342900" algn="l">
              <a:buFont typeface="Arial" panose="020B0604020202020204" pitchFamily="34" charset="0"/>
              <a:buChar char="•"/>
            </a:pPr>
            <a:r>
              <a:rPr lang="en-US" sz="1600" i="1" dirty="0" err="1">
                <a:solidFill>
                  <a:srgbClr val="C00000"/>
                </a:solidFill>
              </a:rPr>
              <a:t>eUSCI_Ax</a:t>
            </a:r>
            <a:r>
              <a:rPr lang="en-US" sz="1600" i="1" dirty="0">
                <a:solidFill>
                  <a:srgbClr val="C00000"/>
                </a:solidFill>
              </a:rPr>
              <a:t> Transmit Buffer</a:t>
            </a:r>
            <a:r>
              <a:rPr lang="en-US" sz="1600" dirty="0">
                <a:solidFill>
                  <a:srgbClr val="C00000"/>
                </a:solidFill>
              </a:rPr>
              <a:t> (</a:t>
            </a:r>
            <a:r>
              <a:rPr lang="en-US" sz="1600" dirty="0" err="1">
                <a:solidFill>
                  <a:srgbClr val="C00000"/>
                </a:solidFill>
              </a:rPr>
              <a:t>UCAxTXBUF</a:t>
            </a:r>
            <a:r>
              <a:rPr lang="en-US" sz="1600" dirty="0">
                <a:solidFill>
                  <a:srgbClr val="C00000"/>
                </a:solidFill>
              </a:rPr>
              <a:t>) – same function as in UART mode.</a:t>
            </a:r>
          </a:p>
          <a:p>
            <a:pPr marL="342900" lvl="0" indent="-342900" algn="l">
              <a:buFont typeface="Arial" panose="020B0604020202020204" pitchFamily="34" charset="0"/>
              <a:buChar char="•"/>
            </a:pPr>
            <a:r>
              <a:rPr lang="en-US" sz="1600" i="1" dirty="0" err="1">
                <a:solidFill>
                  <a:srgbClr val="C00000"/>
                </a:solidFill>
              </a:rPr>
              <a:t>eUSCI_Ax</a:t>
            </a:r>
            <a:r>
              <a:rPr lang="en-US" sz="1600" i="1" dirty="0">
                <a:solidFill>
                  <a:srgbClr val="C00000"/>
                </a:solidFill>
              </a:rPr>
              <a:t> Interrupt Enable</a:t>
            </a:r>
            <a:r>
              <a:rPr lang="en-US" sz="1600" dirty="0">
                <a:solidFill>
                  <a:srgbClr val="C00000"/>
                </a:solidFill>
              </a:rPr>
              <a:t> (</a:t>
            </a:r>
            <a:r>
              <a:rPr lang="en-US" sz="1600" dirty="0" err="1">
                <a:solidFill>
                  <a:srgbClr val="C00000"/>
                </a:solidFill>
              </a:rPr>
              <a:t>UCAxIE</a:t>
            </a:r>
            <a:r>
              <a:rPr lang="en-US" sz="1600" dirty="0">
                <a:solidFill>
                  <a:srgbClr val="C00000"/>
                </a:solidFill>
              </a:rPr>
              <a:t>) – only has </a:t>
            </a:r>
            <a:r>
              <a:rPr lang="en-US" sz="1600" dirty="0" err="1">
                <a:solidFill>
                  <a:srgbClr val="C00000"/>
                </a:solidFill>
              </a:rPr>
              <a:t>TXIE</a:t>
            </a:r>
            <a:r>
              <a:rPr lang="en-US" sz="1600" dirty="0">
                <a:solidFill>
                  <a:srgbClr val="C00000"/>
                </a:solidFill>
              </a:rPr>
              <a:t> and </a:t>
            </a:r>
            <a:r>
              <a:rPr lang="en-US" sz="1600" dirty="0" err="1">
                <a:solidFill>
                  <a:srgbClr val="C00000"/>
                </a:solidFill>
              </a:rPr>
              <a:t>RXIE</a:t>
            </a:r>
            <a:r>
              <a:rPr lang="en-US" sz="1600" dirty="0">
                <a:solidFill>
                  <a:srgbClr val="C00000"/>
                </a:solidFill>
              </a:rPr>
              <a:t> fields.</a:t>
            </a:r>
          </a:p>
          <a:p>
            <a:pPr marL="342900" lvl="0" indent="-342900" algn="l">
              <a:buFont typeface="Arial" panose="020B0604020202020204" pitchFamily="34" charset="0"/>
              <a:buChar char="•"/>
            </a:pPr>
            <a:r>
              <a:rPr lang="en-US" sz="1600" i="1" dirty="0" err="1">
                <a:solidFill>
                  <a:srgbClr val="C00000"/>
                </a:solidFill>
              </a:rPr>
              <a:t>eUSCI_Ax</a:t>
            </a:r>
            <a:r>
              <a:rPr lang="en-US" sz="1600" i="1" dirty="0">
                <a:solidFill>
                  <a:srgbClr val="C00000"/>
                </a:solidFill>
              </a:rPr>
              <a:t> Interrupt Flag</a:t>
            </a:r>
            <a:r>
              <a:rPr lang="en-US" sz="1600" dirty="0">
                <a:solidFill>
                  <a:srgbClr val="C00000"/>
                </a:solidFill>
              </a:rPr>
              <a:t> (</a:t>
            </a:r>
            <a:r>
              <a:rPr lang="en-US" sz="1600" dirty="0" err="1">
                <a:solidFill>
                  <a:srgbClr val="C00000"/>
                </a:solidFill>
              </a:rPr>
              <a:t>UCAxIFG</a:t>
            </a:r>
            <a:r>
              <a:rPr lang="en-US" sz="1600" dirty="0">
                <a:solidFill>
                  <a:srgbClr val="C00000"/>
                </a:solidFill>
              </a:rPr>
              <a:t>) – only has </a:t>
            </a:r>
            <a:r>
              <a:rPr lang="en-US" sz="1600" dirty="0" err="1">
                <a:solidFill>
                  <a:srgbClr val="C00000"/>
                </a:solidFill>
              </a:rPr>
              <a:t>TXIFG</a:t>
            </a:r>
            <a:r>
              <a:rPr lang="en-US" sz="1600" dirty="0">
                <a:solidFill>
                  <a:srgbClr val="C00000"/>
                </a:solidFill>
              </a:rPr>
              <a:t> and </a:t>
            </a:r>
            <a:r>
              <a:rPr lang="en-US" sz="1600" dirty="0" err="1">
                <a:solidFill>
                  <a:srgbClr val="C00000"/>
                </a:solidFill>
              </a:rPr>
              <a:t>RXIFG</a:t>
            </a:r>
            <a:r>
              <a:rPr lang="en-US" sz="1600" dirty="0">
                <a:solidFill>
                  <a:srgbClr val="C00000"/>
                </a:solidFill>
              </a:rPr>
              <a:t> fields.</a:t>
            </a:r>
          </a:p>
          <a:p>
            <a:pPr marL="342900" lvl="0" indent="-342900" algn="l">
              <a:buFont typeface="Arial" panose="020B0604020202020204" pitchFamily="34" charset="0"/>
              <a:buChar char="•"/>
            </a:pPr>
            <a:r>
              <a:rPr lang="en-US" sz="1600" i="1" dirty="0" err="1">
                <a:solidFill>
                  <a:srgbClr val="C00000"/>
                </a:solidFill>
              </a:rPr>
              <a:t>eUSCI_Ax</a:t>
            </a:r>
            <a:r>
              <a:rPr lang="en-US" sz="1600" i="1" dirty="0">
                <a:solidFill>
                  <a:srgbClr val="C00000"/>
                </a:solidFill>
              </a:rPr>
              <a:t> Interrupt Vector</a:t>
            </a:r>
            <a:r>
              <a:rPr lang="en-US" sz="1600" dirty="0">
                <a:solidFill>
                  <a:srgbClr val="C00000"/>
                </a:solidFill>
              </a:rPr>
              <a:t> (</a:t>
            </a:r>
            <a:r>
              <a:rPr lang="en-US" sz="1600" dirty="0" err="1">
                <a:solidFill>
                  <a:srgbClr val="C00000"/>
                </a:solidFill>
              </a:rPr>
              <a:t>UCAxIV</a:t>
            </a:r>
            <a:r>
              <a:rPr lang="en-US" sz="1600" dirty="0">
                <a:solidFill>
                  <a:srgbClr val="C00000"/>
                </a:solidFill>
              </a:rPr>
              <a:t>) – only has codes for </a:t>
            </a:r>
            <a:r>
              <a:rPr lang="en-US" sz="1600" dirty="0" err="1">
                <a:solidFill>
                  <a:srgbClr val="C00000"/>
                </a:solidFill>
              </a:rPr>
              <a:t>TXIFG</a:t>
            </a:r>
            <a:r>
              <a:rPr lang="en-US" sz="1600" dirty="0">
                <a:solidFill>
                  <a:srgbClr val="C00000"/>
                </a:solidFill>
              </a:rPr>
              <a:t> and </a:t>
            </a:r>
            <a:r>
              <a:rPr lang="en-US" sz="1600" dirty="0" err="1">
                <a:solidFill>
                  <a:srgbClr val="C00000"/>
                </a:solidFill>
              </a:rPr>
              <a:t>RXIFG</a:t>
            </a:r>
            <a:r>
              <a:rPr lang="en-US" sz="1600" dirty="0">
                <a:solidFill>
                  <a:srgbClr val="C00000"/>
                </a:solidFill>
              </a:rPr>
              <a:t> </a:t>
            </a:r>
            <a:r>
              <a:rPr lang="en-US" sz="1600" dirty="0" err="1">
                <a:solidFill>
                  <a:srgbClr val="C00000"/>
                </a:solidFill>
              </a:rPr>
              <a:t>IRQs</a:t>
            </a:r>
            <a:r>
              <a:rPr lang="en-US" sz="1600" dirty="0">
                <a:solidFill>
                  <a:srgbClr val="C00000"/>
                </a:solidFill>
              </a:rPr>
              <a:t>.</a:t>
            </a:r>
          </a:p>
          <a:p>
            <a:pPr marL="228600" indent="-228600" algn="l">
              <a:buFont typeface="Arial" panose="020B0604020202020204" pitchFamily="34" charset="0"/>
              <a:buChar char="•"/>
            </a:pPr>
            <a:endParaRPr lang="en-US" sz="1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522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SPI protocol</a:t>
            </a:r>
            <a:r>
              <a:rPr lang="en-US" sz="1600" dirty="0">
                <a:solidFill>
                  <a:schemeClr val="accent2"/>
                </a:solidFill>
                <a:latin typeface="Arial" panose="020B0604020202020204" pitchFamily="34" charset="0"/>
                <a:cs typeface="Arial" panose="020B0604020202020204" pitchFamily="34" charset="0"/>
              </a:rPr>
              <a:t> - transmits serial data between devices using a shared clock and dedicated lines for data out and data in.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protocol uses more pins than UART but can achieve higher data rates due to the synchronous nature of the link.</a:t>
            </a:r>
          </a:p>
        </p:txBody>
      </p:sp>
      <p:pic>
        <p:nvPicPr>
          <p:cNvPr id="23" name="Picture 22" descr="A screenshot of a cell phone&#10;&#10;Description automatically generated">
            <a:extLst>
              <a:ext uri="{FF2B5EF4-FFF2-40B4-BE49-F238E27FC236}">
                <a16:creationId xmlns:a16="http://schemas.microsoft.com/office/drawing/2014/main" id="{5C15910E-D526-42A3-B60E-E60F5D912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2724150"/>
            <a:ext cx="6644640" cy="1661160"/>
          </a:xfrm>
          <a:prstGeom prst="rect">
            <a:avLst/>
          </a:prstGeom>
        </p:spPr>
      </p:pic>
    </p:spTree>
    <p:extLst>
      <p:ext uri="{BB962C8B-B14F-4D97-AF65-F5344CB8AC3E}">
        <p14:creationId xmlns:p14="http://schemas.microsoft.com/office/powerpoint/2010/main" val="237645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75953"/>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Set the UCSWRST bit in the UCAxCTLW0 configuration register to put the </a:t>
            </a:r>
            <a:r>
              <a:rPr lang="en-US" sz="1600" dirty="0" err="1">
                <a:solidFill>
                  <a:schemeClr val="accent2"/>
                </a:solidFill>
                <a:latin typeface="Arial" panose="020B0604020202020204" pitchFamily="34" charset="0"/>
                <a:cs typeface="Arial" panose="020B0604020202020204" pitchFamily="34" charset="0"/>
              </a:rPr>
              <a:t>eUSCI_Ax</a:t>
            </a:r>
            <a:r>
              <a:rPr lang="en-US" sz="1600" dirty="0">
                <a:solidFill>
                  <a:schemeClr val="accent2"/>
                </a:solidFill>
                <a:latin typeface="Arial" panose="020B0604020202020204" pitchFamily="34" charset="0"/>
                <a:cs typeface="Arial" panose="020B0604020202020204" pitchFamily="34" charset="0"/>
              </a:rPr>
              <a:t> peripheral into software reset.</a:t>
            </a:r>
          </a:p>
          <a:p>
            <a:pPr algn="l"/>
            <a:endParaRPr lang="en-US" sz="9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Initialize all </a:t>
            </a:r>
            <a:r>
              <a:rPr lang="en-US" sz="1600" dirty="0" err="1">
                <a:solidFill>
                  <a:schemeClr val="accent2"/>
                </a:solidFill>
                <a:latin typeface="Arial" panose="020B0604020202020204" pitchFamily="34" charset="0"/>
                <a:cs typeface="Arial" panose="020B0604020202020204" pitchFamily="34" charset="0"/>
              </a:rPr>
              <a:t>eUSCI_Ax</a:t>
            </a:r>
            <a:r>
              <a:rPr lang="en-US" sz="1600" dirty="0">
                <a:solidFill>
                  <a:schemeClr val="accent2"/>
                </a:solidFill>
                <a:latin typeface="Arial" panose="020B0604020202020204" pitchFamily="34" charset="0"/>
                <a:cs typeface="Arial" panose="020B0604020202020204" pitchFamily="34" charset="0"/>
              </a:rPr>
              <a:t> configuration registers.</a:t>
            </a:r>
          </a:p>
          <a:p>
            <a:pPr algn="l"/>
            <a:endParaRPr lang="en-US" sz="9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3: Configure ports.</a:t>
            </a:r>
          </a:p>
          <a:p>
            <a:pPr algn="l"/>
            <a:endParaRPr lang="en-US" sz="9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Clear UCSWRST to take the </a:t>
            </a:r>
            <a:r>
              <a:rPr lang="en-US" sz="1600" dirty="0" err="1">
                <a:solidFill>
                  <a:schemeClr val="accent2"/>
                </a:solidFill>
                <a:latin typeface="Arial" panose="020B0604020202020204" pitchFamily="34" charset="0"/>
                <a:cs typeface="Arial" panose="020B0604020202020204" pitchFamily="34" charset="0"/>
              </a:rPr>
              <a:t>eUSCI_Ax</a:t>
            </a:r>
            <a:r>
              <a:rPr lang="en-US" sz="1600" dirty="0">
                <a:solidFill>
                  <a:schemeClr val="accent2"/>
                </a:solidFill>
                <a:latin typeface="Arial" panose="020B0604020202020204" pitchFamily="34" charset="0"/>
                <a:cs typeface="Arial" panose="020B0604020202020204" pitchFamily="34" charset="0"/>
              </a:rPr>
              <a:t> peripheral out of reset.</a:t>
            </a:r>
          </a:p>
          <a:p>
            <a:pPr algn="l"/>
            <a:endParaRPr lang="en-US" sz="9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Enable interrupts (optional) in the </a:t>
            </a:r>
            <a:r>
              <a:rPr lang="en-US" sz="1600" dirty="0" err="1">
                <a:solidFill>
                  <a:schemeClr val="accent2"/>
                </a:solidFill>
                <a:latin typeface="Arial" panose="020B0604020202020204" pitchFamily="34" charset="0"/>
                <a:cs typeface="Arial" panose="020B0604020202020204" pitchFamily="34" charset="0"/>
              </a:rPr>
              <a:t>UCAxIE</a:t>
            </a:r>
            <a:r>
              <a:rPr lang="en-US" sz="1600" dirty="0">
                <a:solidFill>
                  <a:schemeClr val="accent2"/>
                </a:solidFill>
                <a:latin typeface="Arial" panose="020B0604020202020204" pitchFamily="34" charset="0"/>
                <a:cs typeface="Arial" panose="020B0604020202020204" pitchFamily="34" charset="0"/>
              </a:rPr>
              <a:t> configuration register.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2B0DCAD2-953F-4624-BE73-7B80665A0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76958"/>
            <a:ext cx="6858000" cy="1080791"/>
          </a:xfrm>
          <a:prstGeom prst="rect">
            <a:avLst/>
          </a:prstGeom>
        </p:spPr>
      </p:pic>
      <p:sp>
        <p:nvSpPr>
          <p:cNvPr id="21" name="Rectangle 20">
            <a:extLst>
              <a:ext uri="{FF2B5EF4-FFF2-40B4-BE49-F238E27FC236}">
                <a16:creationId xmlns:a16="http://schemas.microsoft.com/office/drawing/2014/main" id="{E0AE1E55-1926-413A-9758-6F490718D13D}"/>
              </a:ext>
            </a:extLst>
          </p:cNvPr>
          <p:cNvSpPr/>
          <p:nvPr/>
        </p:nvSpPr>
        <p:spPr>
          <a:xfrm>
            <a:off x="4960781" y="3776957"/>
            <a:ext cx="1919115" cy="184666"/>
          </a:xfrm>
          <a:prstGeom prst="rect">
            <a:avLst/>
          </a:prstGeom>
        </p:spPr>
        <p:txBody>
          <a:bodyPr wrap="none">
            <a:spAutoFit/>
          </a:bodyPr>
          <a:lstStyle/>
          <a:p>
            <a:pPr lvl="0"/>
            <a:r>
              <a:rPr lang="en-US" sz="600" dirty="0">
                <a:solidFill>
                  <a:srgbClr val="C00000"/>
                </a:solidFill>
                <a:latin typeface="Arial" panose="020B0604020202020204" pitchFamily="34" charset="0"/>
                <a:cs typeface="Arial" panose="020B0604020202020204" pitchFamily="34" charset="0"/>
              </a:rPr>
              <a:t>Image Courtesy of </a:t>
            </a:r>
            <a:r>
              <a:rPr lang="en-US" sz="600" dirty="0">
                <a:solidFill>
                  <a:srgbClr val="C0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89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Overview</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2871020"/>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710711"/>
            <a:ext cx="1937664" cy="2710855"/>
          </a:xfrm>
          <a:prstGeom prst="rect">
            <a:avLst/>
          </a:prstGeom>
        </p:spPr>
      </p:pic>
      <p:pic>
        <p:nvPicPr>
          <p:cNvPr id="13" name="Picture 2" descr="Subscribe to Dr. LaMeres' YouTube Channel">
            <a:extLst>
              <a:ext uri="{FF2B5EF4-FFF2-40B4-BE49-F238E27FC236}">
                <a16:creationId xmlns:a16="http://schemas.microsoft.com/office/drawing/2014/main" id="{37038590-980F-418B-8B1D-66C0B24C5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652323"/>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59180CA-4768-4166-AF9C-CB4EB42E923A}"/>
              </a:ext>
            </a:extLst>
          </p:cNvPr>
          <p:cNvSpPr txBox="1"/>
          <p:nvPr/>
        </p:nvSpPr>
        <p:spPr>
          <a:xfrm>
            <a:off x="2906652" y="2372181"/>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11922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Example: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Transmitting a Byte as a SPI Master</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spTree>
    <p:extLst>
      <p:ext uri="{BB962C8B-B14F-4D97-AF65-F5344CB8AC3E}">
        <p14:creationId xmlns:p14="http://schemas.microsoft.com/office/powerpoint/2010/main" val="108119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23" y="912848"/>
            <a:ext cx="5491977" cy="3913494"/>
          </a:xfrm>
          <a:prstGeom prst="rect">
            <a:avLst/>
          </a:prstGeom>
        </p:spPr>
      </p:pic>
    </p:spTree>
    <p:extLst>
      <p:ext uri="{BB962C8B-B14F-4D97-AF65-F5344CB8AC3E}">
        <p14:creationId xmlns:p14="http://schemas.microsoft.com/office/powerpoint/2010/main" val="2201584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14" name="Subtitle 2">
            <a:extLst>
              <a:ext uri="{FF2B5EF4-FFF2-40B4-BE49-F238E27FC236}">
                <a16:creationId xmlns:a16="http://schemas.microsoft.com/office/drawing/2014/main" id="{4839B98C-B5EA-44E2-A511-B603A57957A9}"/>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Set the UCSWRST bit in the UCAxCTLW0 configuration register to put the </a:t>
            </a:r>
            <a:r>
              <a:rPr lang="en-US" sz="1600" dirty="0" err="1">
                <a:solidFill>
                  <a:schemeClr val="accent2"/>
                </a:solidFill>
                <a:latin typeface="Arial" panose="020B0604020202020204" pitchFamily="34" charset="0"/>
                <a:cs typeface="Arial" panose="020B0604020202020204" pitchFamily="34" charset="0"/>
              </a:rPr>
              <a:t>eUSCI_Ax</a:t>
            </a:r>
            <a:r>
              <a:rPr lang="en-US" sz="1600" dirty="0">
                <a:solidFill>
                  <a:schemeClr val="accent2"/>
                </a:solidFill>
                <a:latin typeface="Arial" panose="020B0604020202020204" pitchFamily="34" charset="0"/>
                <a:cs typeface="Arial" panose="020B0604020202020204" pitchFamily="34" charset="0"/>
              </a:rPr>
              <a:t> peripheral into software reset.</a:t>
            </a:r>
          </a:p>
          <a:p>
            <a:pPr algn="l"/>
            <a:endParaRPr lang="en-US" sz="9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Initialize all </a:t>
            </a:r>
            <a:r>
              <a:rPr lang="en-US" sz="1600" dirty="0" err="1">
                <a:solidFill>
                  <a:schemeClr val="accent2"/>
                </a:solidFill>
                <a:latin typeface="Arial" panose="020B0604020202020204" pitchFamily="34" charset="0"/>
                <a:cs typeface="Arial" panose="020B0604020202020204" pitchFamily="34" charset="0"/>
              </a:rPr>
              <a:t>eUSCI_Ax</a:t>
            </a:r>
            <a:r>
              <a:rPr lang="en-US" sz="1600" dirty="0">
                <a:solidFill>
                  <a:schemeClr val="accent2"/>
                </a:solidFill>
                <a:latin typeface="Arial" panose="020B0604020202020204" pitchFamily="34" charset="0"/>
                <a:cs typeface="Arial" panose="020B0604020202020204" pitchFamily="34" charset="0"/>
              </a:rPr>
              <a:t> configuration registers.</a:t>
            </a:r>
          </a:p>
          <a:p>
            <a:pPr algn="l"/>
            <a:endParaRPr lang="en-US" sz="9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3: Configure ports.</a:t>
            </a:r>
          </a:p>
          <a:p>
            <a:pPr algn="l"/>
            <a:endParaRPr lang="en-US" sz="9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Clear UCSWRST to take the </a:t>
            </a:r>
            <a:r>
              <a:rPr lang="en-US" sz="1600" dirty="0" err="1">
                <a:solidFill>
                  <a:schemeClr val="accent2"/>
                </a:solidFill>
                <a:latin typeface="Arial" panose="020B0604020202020204" pitchFamily="34" charset="0"/>
                <a:cs typeface="Arial" panose="020B0604020202020204" pitchFamily="34" charset="0"/>
              </a:rPr>
              <a:t>eUSCI_Ax</a:t>
            </a:r>
            <a:r>
              <a:rPr lang="en-US" sz="1600" dirty="0">
                <a:solidFill>
                  <a:schemeClr val="accent2"/>
                </a:solidFill>
                <a:latin typeface="Arial" panose="020B0604020202020204" pitchFamily="34" charset="0"/>
                <a:cs typeface="Arial" panose="020B0604020202020204" pitchFamily="34" charset="0"/>
              </a:rPr>
              <a:t> peripheral out of reset.</a:t>
            </a:r>
          </a:p>
          <a:p>
            <a:pPr algn="l"/>
            <a:endParaRPr lang="en-US" sz="9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Enable interrupts (optional) in the </a:t>
            </a:r>
            <a:r>
              <a:rPr lang="en-US" sz="1600" dirty="0" err="1">
                <a:solidFill>
                  <a:schemeClr val="accent2"/>
                </a:solidFill>
                <a:latin typeface="Arial" panose="020B0604020202020204" pitchFamily="34" charset="0"/>
                <a:cs typeface="Arial" panose="020B0604020202020204" pitchFamily="34" charset="0"/>
              </a:rPr>
              <a:t>UCAxIE</a:t>
            </a:r>
            <a:r>
              <a:rPr lang="en-US" sz="1600" dirty="0">
                <a:solidFill>
                  <a:schemeClr val="accent2"/>
                </a:solidFill>
                <a:latin typeface="Arial" panose="020B0604020202020204" pitchFamily="34" charset="0"/>
                <a:cs typeface="Arial" panose="020B0604020202020204" pitchFamily="34" charset="0"/>
              </a:rPr>
              <a:t> configuration register.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B72005A-7F92-430B-93F7-DDA4A8EB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1" name="Rectangle 20">
            <a:extLst>
              <a:ext uri="{FF2B5EF4-FFF2-40B4-BE49-F238E27FC236}">
                <a16:creationId xmlns:a16="http://schemas.microsoft.com/office/drawing/2014/main" id="{F04B9329-8735-4BB6-B55E-0A69E48AE96F}"/>
              </a:ext>
            </a:extLst>
          </p:cNvPr>
          <p:cNvSpPr/>
          <p:nvPr/>
        </p:nvSpPr>
        <p:spPr>
          <a:xfrm>
            <a:off x="491590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981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98E83BFB-F2C0-4853-AF86-E6BF44D9F0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543" y="584587"/>
            <a:ext cx="3988088" cy="4201736"/>
          </a:xfrm>
          <a:prstGeom prst="rect">
            <a:avLst/>
          </a:prstGeom>
        </p:spPr>
      </p:pic>
      <p:sp>
        <p:nvSpPr>
          <p:cNvPr id="14" name="Subtitle 2">
            <a:extLst>
              <a:ext uri="{FF2B5EF4-FFF2-40B4-BE49-F238E27FC236}">
                <a16:creationId xmlns:a16="http://schemas.microsoft.com/office/drawing/2014/main" id="{02C5B8C4-393D-4942-90C1-15DE00D1DBF2}"/>
              </a:ext>
            </a:extLst>
          </p:cNvPr>
          <p:cNvSpPr txBox="1">
            <a:spLocks/>
          </p:cNvSpPr>
          <p:nvPr/>
        </p:nvSpPr>
        <p:spPr>
          <a:xfrm>
            <a:off x="0" y="567122"/>
            <a:ext cx="2787356" cy="597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Tree>
    <p:extLst>
      <p:ext uri="{BB962C8B-B14F-4D97-AF65-F5344CB8AC3E}">
        <p14:creationId xmlns:p14="http://schemas.microsoft.com/office/powerpoint/2010/main" val="2345333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F7F98022-BCD8-4603-8F74-5809E9C066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543" y="584587"/>
            <a:ext cx="3988088" cy="4201736"/>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ubtitle 2">
            <a:extLst>
              <a:ext uri="{FF2B5EF4-FFF2-40B4-BE49-F238E27FC236}">
                <a16:creationId xmlns:a16="http://schemas.microsoft.com/office/drawing/2014/main" id="{F0E309E1-58B8-4575-B33B-4BE879C23762}"/>
              </a:ext>
            </a:extLst>
          </p:cNvPr>
          <p:cNvSpPr txBox="1">
            <a:spLocks/>
          </p:cNvSpPr>
          <p:nvPr/>
        </p:nvSpPr>
        <p:spPr>
          <a:xfrm>
            <a:off x="0" y="567122"/>
            <a:ext cx="2787356" cy="597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5" name="Rectangle 4">
            <a:extLst>
              <a:ext uri="{FF2B5EF4-FFF2-40B4-BE49-F238E27FC236}">
                <a16:creationId xmlns:a16="http://schemas.microsoft.com/office/drawing/2014/main" id="{078904D7-6287-461F-B73A-6B03CE639C28}"/>
              </a:ext>
            </a:extLst>
          </p:cNvPr>
          <p:cNvSpPr/>
          <p:nvPr/>
        </p:nvSpPr>
        <p:spPr>
          <a:xfrm>
            <a:off x="228600" y="1486691"/>
            <a:ext cx="2527300" cy="1323439"/>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a:t>
            </a:r>
            <a:r>
              <a:rPr lang="en-US" sz="1600" b="1" dirty="0">
                <a:solidFill>
                  <a:schemeClr val="accent2"/>
                </a:solidFill>
                <a:latin typeface="Arial" panose="020B0604020202020204" pitchFamily="34" charset="0"/>
                <a:cs typeface="Arial" panose="020B0604020202020204" pitchFamily="34" charset="0"/>
              </a:rPr>
              <a:t>UCSYNC</a:t>
            </a:r>
            <a:r>
              <a:rPr lang="en-US" sz="1600" dirty="0">
                <a:solidFill>
                  <a:schemeClr val="accent2"/>
                </a:solidFill>
                <a:latin typeface="Arial" panose="020B0604020202020204" pitchFamily="34" charset="0"/>
                <a:cs typeface="Arial" panose="020B0604020202020204" pitchFamily="34" charset="0"/>
              </a:rPr>
              <a:t> bit sets the peripheral to either UART (UCSYNC = 0) or SPI (UCSYNC = 1) mode.</a:t>
            </a:r>
          </a:p>
        </p:txBody>
      </p:sp>
      <p:sp>
        <p:nvSpPr>
          <p:cNvPr id="12" name="Rectangle 11">
            <a:extLst>
              <a:ext uri="{FF2B5EF4-FFF2-40B4-BE49-F238E27FC236}">
                <a16:creationId xmlns:a16="http://schemas.microsoft.com/office/drawing/2014/main" id="{7225EB76-706F-406E-AD5B-C3B058E28725}"/>
              </a:ext>
            </a:extLst>
          </p:cNvPr>
          <p:cNvSpPr/>
          <p:nvPr/>
        </p:nvSpPr>
        <p:spPr>
          <a:xfrm>
            <a:off x="2765425" y="3273549"/>
            <a:ext cx="3897842" cy="367118"/>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398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9C78D931-03AD-4216-BA7A-98C9BF848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543" y="584587"/>
            <a:ext cx="3988088" cy="4201736"/>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ubtitle 2">
            <a:extLst>
              <a:ext uri="{FF2B5EF4-FFF2-40B4-BE49-F238E27FC236}">
                <a16:creationId xmlns:a16="http://schemas.microsoft.com/office/drawing/2014/main" id="{F0E309E1-58B8-4575-B33B-4BE879C23762}"/>
              </a:ext>
            </a:extLst>
          </p:cNvPr>
          <p:cNvSpPr txBox="1">
            <a:spLocks/>
          </p:cNvSpPr>
          <p:nvPr/>
        </p:nvSpPr>
        <p:spPr>
          <a:xfrm>
            <a:off x="0" y="567122"/>
            <a:ext cx="2787356" cy="597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5" name="Rectangle 4">
            <a:extLst>
              <a:ext uri="{FF2B5EF4-FFF2-40B4-BE49-F238E27FC236}">
                <a16:creationId xmlns:a16="http://schemas.microsoft.com/office/drawing/2014/main" id="{078904D7-6287-461F-B73A-6B03CE639C28}"/>
              </a:ext>
            </a:extLst>
          </p:cNvPr>
          <p:cNvSpPr/>
          <p:nvPr/>
        </p:nvSpPr>
        <p:spPr>
          <a:xfrm>
            <a:off x="228599" y="1194587"/>
            <a:ext cx="2637367" cy="3539430"/>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clock source is set using </a:t>
            </a:r>
            <a:r>
              <a:rPr lang="en-US" sz="1600" b="1" dirty="0">
                <a:solidFill>
                  <a:schemeClr val="accent2"/>
                </a:solidFill>
                <a:latin typeface="Arial" panose="020B0604020202020204" pitchFamily="34" charset="0"/>
                <a:cs typeface="Arial" panose="020B0604020202020204" pitchFamily="34" charset="0"/>
              </a:rPr>
              <a:t>UCSSEL</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default clock source is the external </a:t>
            </a:r>
            <a:r>
              <a:rPr lang="en-US" sz="1600" dirty="0" err="1">
                <a:solidFill>
                  <a:schemeClr val="accent2"/>
                </a:solidFill>
                <a:latin typeface="Arial" panose="020B0604020202020204" pitchFamily="34" charset="0"/>
                <a:cs typeface="Arial" panose="020B0604020202020204" pitchFamily="34" charset="0"/>
              </a:rPr>
              <a:t>UCAxCLK</a:t>
            </a:r>
            <a:r>
              <a:rPr lang="en-US" sz="1600" dirty="0">
                <a:solidFill>
                  <a:schemeClr val="accent2"/>
                </a:solidFill>
                <a:latin typeface="Arial" panose="020B0604020202020204" pitchFamily="34" charset="0"/>
                <a:cs typeface="Arial" panose="020B0604020202020204" pitchFamily="34" charset="0"/>
              </a:rPr>
              <a:t> pin on the MCU.</a:t>
            </a:r>
          </a:p>
          <a:p>
            <a:pPr marL="228600" indent="-228600">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We are given the choice of selecting either ACLK (</a:t>
            </a:r>
            <a:r>
              <a:rPr lang="en-US" sz="1600" dirty="0" err="1">
                <a:solidFill>
                  <a:schemeClr val="accent2"/>
                </a:solidFill>
                <a:latin typeface="Arial" panose="020B0604020202020204" pitchFamily="34" charset="0"/>
                <a:cs typeface="Arial" panose="020B0604020202020204" pitchFamily="34" charset="0"/>
              </a:rPr>
              <a:t>UCSSELx</a:t>
            </a:r>
            <a:r>
              <a:rPr lang="en-US" sz="1600" dirty="0">
                <a:solidFill>
                  <a:schemeClr val="accent2"/>
                </a:solidFill>
                <a:latin typeface="Arial" panose="020B0604020202020204" pitchFamily="34" charset="0"/>
                <a:cs typeface="Arial" panose="020B0604020202020204" pitchFamily="34" charset="0"/>
              </a:rPr>
              <a:t> = 01) or SMCLK (</a:t>
            </a:r>
            <a:r>
              <a:rPr lang="en-US" sz="1600" dirty="0" err="1">
                <a:solidFill>
                  <a:schemeClr val="accent2"/>
                </a:solidFill>
                <a:latin typeface="Arial" panose="020B0604020202020204" pitchFamily="34" charset="0"/>
                <a:cs typeface="Arial" panose="020B0604020202020204" pitchFamily="34" charset="0"/>
              </a:rPr>
              <a:t>UCSSELx</a:t>
            </a:r>
            <a:r>
              <a:rPr lang="en-US" sz="1600" dirty="0">
                <a:solidFill>
                  <a:schemeClr val="accent2"/>
                </a:solidFill>
                <a:latin typeface="Arial" panose="020B0604020202020204" pitchFamily="34" charset="0"/>
                <a:cs typeface="Arial" panose="020B0604020202020204" pitchFamily="34" charset="0"/>
              </a:rPr>
              <a:t> = 10 or 11) as internal clock sources.</a:t>
            </a:r>
          </a:p>
        </p:txBody>
      </p:sp>
      <p:sp>
        <p:nvSpPr>
          <p:cNvPr id="12" name="Rectangle 11">
            <a:extLst>
              <a:ext uri="{FF2B5EF4-FFF2-40B4-BE49-F238E27FC236}">
                <a16:creationId xmlns:a16="http://schemas.microsoft.com/office/drawing/2014/main" id="{7225EB76-706F-406E-AD5B-C3B058E28725}"/>
              </a:ext>
            </a:extLst>
          </p:cNvPr>
          <p:cNvSpPr/>
          <p:nvPr/>
        </p:nvSpPr>
        <p:spPr>
          <a:xfrm>
            <a:off x="3002491" y="3506383"/>
            <a:ext cx="3681942" cy="42638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382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ubtitle 2">
            <a:extLst>
              <a:ext uri="{FF2B5EF4-FFF2-40B4-BE49-F238E27FC236}">
                <a16:creationId xmlns:a16="http://schemas.microsoft.com/office/drawing/2014/main" id="{F0E309E1-58B8-4575-B33B-4BE879C23762}"/>
              </a:ext>
            </a:extLst>
          </p:cNvPr>
          <p:cNvSpPr txBox="1">
            <a:spLocks/>
          </p:cNvSpPr>
          <p:nvPr/>
        </p:nvSpPr>
        <p:spPr>
          <a:xfrm>
            <a:off x="0" y="567122"/>
            <a:ext cx="2787356" cy="597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5" name="Rectangle 4">
            <a:extLst>
              <a:ext uri="{FF2B5EF4-FFF2-40B4-BE49-F238E27FC236}">
                <a16:creationId xmlns:a16="http://schemas.microsoft.com/office/drawing/2014/main" id="{078904D7-6287-461F-B73A-6B03CE639C28}"/>
              </a:ext>
            </a:extLst>
          </p:cNvPr>
          <p:cNvSpPr/>
          <p:nvPr/>
        </p:nvSpPr>
        <p:spPr>
          <a:xfrm>
            <a:off x="228600" y="1194587"/>
            <a:ext cx="6540500" cy="2554545"/>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only setting that alters the rate of the clock is in the </a:t>
            </a:r>
            <a:r>
              <a:rPr lang="en-US" sz="1600" b="1" dirty="0" err="1">
                <a:solidFill>
                  <a:schemeClr val="accent2"/>
                </a:solidFill>
                <a:latin typeface="Arial" panose="020B0604020202020204" pitchFamily="34" charset="0"/>
                <a:cs typeface="Arial" panose="020B0604020202020204" pitchFamily="34" charset="0"/>
              </a:rPr>
              <a:t>UCAxBRW</a:t>
            </a:r>
            <a:r>
              <a:rPr lang="en-US" sz="1600" dirty="0">
                <a:solidFill>
                  <a:schemeClr val="accent2"/>
                </a:solidFill>
                <a:latin typeface="Arial" panose="020B0604020202020204" pitchFamily="34" charset="0"/>
                <a:cs typeface="Arial" panose="020B0604020202020204" pitchFamily="34" charset="0"/>
              </a:rPr>
              <a:t> register.</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We simply put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the integer</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value of the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divider we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want to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generate</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SCLK.</a:t>
            </a:r>
          </a:p>
        </p:txBody>
      </p:sp>
      <p:pic>
        <p:nvPicPr>
          <p:cNvPr id="13" name="Picture 12" descr="A screenshot of a cell phone&#10;&#10;Description automatically generated">
            <a:extLst>
              <a:ext uri="{FF2B5EF4-FFF2-40B4-BE49-F238E27FC236}">
                <a16:creationId xmlns:a16="http://schemas.microsoft.com/office/drawing/2014/main" id="{BD2B57E3-C97D-4B7D-A0A3-FAE28AD93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134" y="1576455"/>
            <a:ext cx="4521200" cy="3221734"/>
          </a:xfrm>
          <a:prstGeom prst="rect">
            <a:avLst/>
          </a:prstGeom>
        </p:spPr>
      </p:pic>
      <p:sp>
        <p:nvSpPr>
          <p:cNvPr id="12" name="Rectangle 11">
            <a:extLst>
              <a:ext uri="{FF2B5EF4-FFF2-40B4-BE49-F238E27FC236}">
                <a16:creationId xmlns:a16="http://schemas.microsoft.com/office/drawing/2014/main" id="{7225EB76-706F-406E-AD5B-C3B058E28725}"/>
              </a:ext>
            </a:extLst>
          </p:cNvPr>
          <p:cNvSpPr/>
          <p:nvPr/>
        </p:nvSpPr>
        <p:spPr>
          <a:xfrm>
            <a:off x="3578226" y="2391833"/>
            <a:ext cx="1014942" cy="7874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20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ell phone&#10;&#10;Description automatically generated">
            <a:extLst>
              <a:ext uri="{FF2B5EF4-FFF2-40B4-BE49-F238E27FC236}">
                <a16:creationId xmlns:a16="http://schemas.microsoft.com/office/drawing/2014/main" id="{3AC095FB-1A63-49F3-907D-2C37E7D1FF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543" y="584587"/>
            <a:ext cx="3988088" cy="4201736"/>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ubtitle 2">
            <a:extLst>
              <a:ext uri="{FF2B5EF4-FFF2-40B4-BE49-F238E27FC236}">
                <a16:creationId xmlns:a16="http://schemas.microsoft.com/office/drawing/2014/main" id="{F0E309E1-58B8-4575-B33B-4BE879C23762}"/>
              </a:ext>
            </a:extLst>
          </p:cNvPr>
          <p:cNvSpPr txBox="1">
            <a:spLocks/>
          </p:cNvSpPr>
          <p:nvPr/>
        </p:nvSpPr>
        <p:spPr>
          <a:xfrm>
            <a:off x="0" y="567122"/>
            <a:ext cx="2787356" cy="597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5" name="Rectangle 4">
            <a:extLst>
              <a:ext uri="{FF2B5EF4-FFF2-40B4-BE49-F238E27FC236}">
                <a16:creationId xmlns:a16="http://schemas.microsoft.com/office/drawing/2014/main" id="{078904D7-6287-461F-B73A-6B03CE639C28}"/>
              </a:ext>
            </a:extLst>
          </p:cNvPr>
          <p:cNvSpPr/>
          <p:nvPr/>
        </p:nvSpPr>
        <p:spPr>
          <a:xfrm>
            <a:off x="228600" y="1194587"/>
            <a:ext cx="2527300" cy="2800767"/>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clock has a few</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settings that can be</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adjusted.</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clock edge behavior is set using </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UCCKPH</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clock polarity is set using </a:t>
            </a:r>
            <a:r>
              <a:rPr lang="en-US" sz="1600" b="1" dirty="0">
                <a:solidFill>
                  <a:schemeClr val="accent2"/>
                </a:solidFill>
                <a:latin typeface="Arial" panose="020B0604020202020204" pitchFamily="34" charset="0"/>
                <a:cs typeface="Arial" panose="020B0604020202020204" pitchFamily="34" charset="0"/>
              </a:rPr>
              <a:t>UCCKPL</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225EB76-706F-406E-AD5B-C3B058E28725}"/>
              </a:ext>
            </a:extLst>
          </p:cNvPr>
          <p:cNvSpPr/>
          <p:nvPr/>
        </p:nvSpPr>
        <p:spPr>
          <a:xfrm>
            <a:off x="2981324" y="1885016"/>
            <a:ext cx="3681942" cy="79468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11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Master</a:t>
            </a:r>
            <a:r>
              <a:rPr lang="en-US" sz="1600" dirty="0">
                <a:solidFill>
                  <a:schemeClr val="accent2"/>
                </a:solidFill>
                <a:latin typeface="Arial" panose="020B0604020202020204" pitchFamily="34" charset="0"/>
                <a:cs typeface="Arial" panose="020B0604020202020204" pitchFamily="34" charset="0"/>
              </a:rPr>
              <a:t> – the device that generates the clock that all devices transfer information.</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Serial clock (SCLK)</a:t>
            </a:r>
            <a:r>
              <a:rPr lang="en-US" sz="1600" dirty="0">
                <a:solidFill>
                  <a:schemeClr val="accent2"/>
                </a:solidFill>
                <a:latin typeface="Arial" panose="020B0604020202020204" pitchFamily="34" charset="0"/>
                <a:cs typeface="Arial" panose="020B0604020202020204" pitchFamily="34" charset="0"/>
              </a:rPr>
              <a:t> – master clock.</a:t>
            </a:r>
          </a:p>
        </p:txBody>
      </p:sp>
      <p:pic>
        <p:nvPicPr>
          <p:cNvPr id="9" name="Picture 8" descr="A screenshot of a cell phone&#10;&#10;Description automatically generated">
            <a:extLst>
              <a:ext uri="{FF2B5EF4-FFF2-40B4-BE49-F238E27FC236}">
                <a16:creationId xmlns:a16="http://schemas.microsoft.com/office/drawing/2014/main" id="{5AA47DD4-3CAA-44A9-B0B7-C1ABD7C5E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2724150"/>
            <a:ext cx="6644640" cy="1661160"/>
          </a:xfrm>
          <a:prstGeom prst="rect">
            <a:avLst/>
          </a:prstGeom>
        </p:spPr>
      </p:pic>
    </p:spTree>
    <p:extLst>
      <p:ext uri="{BB962C8B-B14F-4D97-AF65-F5344CB8AC3E}">
        <p14:creationId xmlns:p14="http://schemas.microsoft.com/office/powerpoint/2010/main" val="1981245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866F7A95-8038-4B9A-A37F-1791A27078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543" y="584587"/>
            <a:ext cx="3988088" cy="4201736"/>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ubtitle 2">
            <a:extLst>
              <a:ext uri="{FF2B5EF4-FFF2-40B4-BE49-F238E27FC236}">
                <a16:creationId xmlns:a16="http://schemas.microsoft.com/office/drawing/2014/main" id="{F0E309E1-58B8-4575-B33B-4BE879C23762}"/>
              </a:ext>
            </a:extLst>
          </p:cNvPr>
          <p:cNvSpPr txBox="1">
            <a:spLocks/>
          </p:cNvSpPr>
          <p:nvPr/>
        </p:nvSpPr>
        <p:spPr>
          <a:xfrm>
            <a:off x="0" y="567122"/>
            <a:ext cx="2787356" cy="597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5" name="Rectangle 4">
            <a:extLst>
              <a:ext uri="{FF2B5EF4-FFF2-40B4-BE49-F238E27FC236}">
                <a16:creationId xmlns:a16="http://schemas.microsoft.com/office/drawing/2014/main" id="{078904D7-6287-461F-B73A-6B03CE639C28}"/>
              </a:ext>
            </a:extLst>
          </p:cNvPr>
          <p:cNvSpPr/>
          <p:nvPr/>
        </p:nvSpPr>
        <p:spPr>
          <a:xfrm>
            <a:off x="228600" y="1194587"/>
            <a:ext cx="2527300" cy="3293209"/>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SPI can be set as</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master or slave using</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UCMST</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mode can is set</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using </a:t>
            </a:r>
            <a:r>
              <a:rPr lang="en-US" sz="1600" b="1" dirty="0" err="1">
                <a:solidFill>
                  <a:schemeClr val="accent2"/>
                </a:solidFill>
                <a:latin typeface="Arial" panose="020B0604020202020204" pitchFamily="34" charset="0"/>
                <a:cs typeface="Arial" panose="020B0604020202020204" pitchFamily="34" charset="0"/>
              </a:rPr>
              <a:t>UCMODEex</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(i.e., 3-pin vs. 4-pin).</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behavior of STE</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is configured with</a:t>
            </a:r>
            <a:br>
              <a:rPr lang="en-US" sz="1600" dirty="0">
                <a:solidFill>
                  <a:schemeClr val="accent2"/>
                </a:solidFill>
                <a:latin typeface="Arial" panose="020B0604020202020204" pitchFamily="34" charset="0"/>
                <a:cs typeface="Arial" panose="020B0604020202020204" pitchFamily="34" charset="0"/>
              </a:rPr>
            </a:br>
            <a:r>
              <a:rPr lang="en-US" sz="1600" b="1" dirty="0">
                <a:solidFill>
                  <a:schemeClr val="accent2"/>
                </a:solidFill>
                <a:latin typeface="Arial" panose="020B0604020202020204" pitchFamily="34" charset="0"/>
                <a:cs typeface="Arial" panose="020B0604020202020204" pitchFamily="34" charset="0"/>
              </a:rPr>
              <a:t>UCSTEM</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225EB76-706F-406E-AD5B-C3B058E28725}"/>
              </a:ext>
            </a:extLst>
          </p:cNvPr>
          <p:cNvSpPr/>
          <p:nvPr/>
        </p:nvSpPr>
        <p:spPr>
          <a:xfrm>
            <a:off x="2972857" y="2824816"/>
            <a:ext cx="3681942" cy="587251"/>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86765C-58AC-49E8-9EB3-2406C121C01C}"/>
              </a:ext>
            </a:extLst>
          </p:cNvPr>
          <p:cNvSpPr/>
          <p:nvPr/>
        </p:nvSpPr>
        <p:spPr>
          <a:xfrm>
            <a:off x="2972857" y="3975100"/>
            <a:ext cx="3681942" cy="41928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83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ell phone&#10;&#10;Description automatically generated">
            <a:extLst>
              <a:ext uri="{FF2B5EF4-FFF2-40B4-BE49-F238E27FC236}">
                <a16:creationId xmlns:a16="http://schemas.microsoft.com/office/drawing/2014/main" id="{8E9C5E58-455E-4EDD-BCCE-5D3C04365C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543" y="584587"/>
            <a:ext cx="3988088" cy="4201736"/>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ubtitle 2">
            <a:extLst>
              <a:ext uri="{FF2B5EF4-FFF2-40B4-BE49-F238E27FC236}">
                <a16:creationId xmlns:a16="http://schemas.microsoft.com/office/drawing/2014/main" id="{F0E309E1-58B8-4575-B33B-4BE879C23762}"/>
              </a:ext>
            </a:extLst>
          </p:cNvPr>
          <p:cNvSpPr txBox="1">
            <a:spLocks/>
          </p:cNvSpPr>
          <p:nvPr/>
        </p:nvSpPr>
        <p:spPr>
          <a:xfrm>
            <a:off x="0" y="567122"/>
            <a:ext cx="2787356" cy="597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5" name="Rectangle 4">
            <a:extLst>
              <a:ext uri="{FF2B5EF4-FFF2-40B4-BE49-F238E27FC236}">
                <a16:creationId xmlns:a16="http://schemas.microsoft.com/office/drawing/2014/main" id="{078904D7-6287-461F-B73A-6B03CE639C28}"/>
              </a:ext>
            </a:extLst>
          </p:cNvPr>
          <p:cNvSpPr/>
          <p:nvPr/>
        </p:nvSpPr>
        <p:spPr>
          <a:xfrm>
            <a:off x="228600" y="1194587"/>
            <a:ext cx="2527300" cy="2554545"/>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data frame has a few settings also.</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LSB vs. MSB first is set using </a:t>
            </a:r>
            <a:r>
              <a:rPr lang="en-US" sz="1600" b="1" dirty="0">
                <a:solidFill>
                  <a:schemeClr val="accent2"/>
                </a:solidFill>
                <a:latin typeface="Arial" panose="020B0604020202020204" pitchFamily="34" charset="0"/>
                <a:cs typeface="Arial" panose="020B0604020202020204" pitchFamily="34" charset="0"/>
              </a:rPr>
              <a:t>UCMSB.</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7-bit vs. 8-bit is set using </a:t>
            </a:r>
            <a:r>
              <a:rPr lang="en-US" sz="1600" b="1" dirty="0">
                <a:solidFill>
                  <a:schemeClr val="accent2"/>
                </a:solidFill>
                <a:latin typeface="Arial" panose="020B0604020202020204" pitchFamily="34" charset="0"/>
                <a:cs typeface="Arial" panose="020B0604020202020204" pitchFamily="34" charset="0"/>
              </a:rPr>
              <a:t>UC7BIT</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DE86765C-58AC-49E8-9EB3-2406C121C01C}"/>
              </a:ext>
            </a:extLst>
          </p:cNvPr>
          <p:cNvSpPr/>
          <p:nvPr/>
        </p:nvSpPr>
        <p:spPr>
          <a:xfrm>
            <a:off x="2947458" y="2506133"/>
            <a:ext cx="3681942" cy="444500"/>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516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ubtitle 2">
            <a:extLst>
              <a:ext uri="{FF2B5EF4-FFF2-40B4-BE49-F238E27FC236}">
                <a16:creationId xmlns:a16="http://schemas.microsoft.com/office/drawing/2014/main" id="{F0E309E1-58B8-4575-B33B-4BE879C23762}"/>
              </a:ext>
            </a:extLst>
          </p:cNvPr>
          <p:cNvSpPr txBox="1">
            <a:spLocks/>
          </p:cNvSpPr>
          <p:nvPr/>
        </p:nvSpPr>
        <p:spPr>
          <a:xfrm>
            <a:off x="0" y="567122"/>
            <a:ext cx="2787356" cy="59704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14" name="Subtitle 2">
            <a:extLst>
              <a:ext uri="{FF2B5EF4-FFF2-40B4-BE49-F238E27FC236}">
                <a16:creationId xmlns:a16="http://schemas.microsoft.com/office/drawing/2014/main" id="{6C007308-B2F1-4F9F-977C-0D65D0B7BCE0}"/>
              </a:ext>
            </a:extLst>
          </p:cNvPr>
          <p:cNvSpPr txBox="1">
            <a:spLocks/>
          </p:cNvSpPr>
          <p:nvPr/>
        </p:nvSpPr>
        <p:spPr>
          <a:xfrm>
            <a:off x="76200" y="1130849"/>
            <a:ext cx="295039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PxSEL1: PxSEL0 registers are used to select which serial peripheral drives the pins on the MSP430FR2355 MCU.</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15" name="Picture 14" descr="A close up of text on a white background&#10;&#10;Description automatically generated">
            <a:extLst>
              <a:ext uri="{FF2B5EF4-FFF2-40B4-BE49-F238E27FC236}">
                <a16:creationId xmlns:a16="http://schemas.microsoft.com/office/drawing/2014/main" id="{CAE5FB2E-8FCD-476D-AAE2-0CB4374E8D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762" y="770232"/>
            <a:ext cx="3627119" cy="3886199"/>
          </a:xfrm>
          <a:prstGeom prst="rect">
            <a:avLst/>
          </a:prstGeom>
        </p:spPr>
      </p:pic>
      <p:sp>
        <p:nvSpPr>
          <p:cNvPr id="16" name="Rectangle 15">
            <a:extLst>
              <a:ext uri="{FF2B5EF4-FFF2-40B4-BE49-F238E27FC236}">
                <a16:creationId xmlns:a16="http://schemas.microsoft.com/office/drawing/2014/main" id="{65F643F5-B5CF-480F-A114-2DED7CEDC986}"/>
              </a:ext>
            </a:extLst>
          </p:cNvPr>
          <p:cNvSpPr/>
          <p:nvPr/>
        </p:nvSpPr>
        <p:spPr>
          <a:xfrm>
            <a:off x="3047760" y="821270"/>
            <a:ext cx="3712877" cy="84666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219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035" y="1236132"/>
            <a:ext cx="5038297" cy="3590209"/>
          </a:xfrm>
          <a:prstGeom prst="rect">
            <a:avLst/>
          </a:prstGeom>
        </p:spPr>
      </p:pic>
      <p:sp>
        <p:nvSpPr>
          <p:cNvPr id="9" name="Rectangle 8">
            <a:extLst>
              <a:ext uri="{FF2B5EF4-FFF2-40B4-BE49-F238E27FC236}">
                <a16:creationId xmlns:a16="http://schemas.microsoft.com/office/drawing/2014/main" id="{B8E742D2-AD5F-460F-83D1-832B7A79A6E3}"/>
              </a:ext>
            </a:extLst>
          </p:cNvPr>
          <p:cNvSpPr/>
          <p:nvPr/>
        </p:nvSpPr>
        <p:spPr>
          <a:xfrm>
            <a:off x="228600" y="849511"/>
            <a:ext cx="6430433" cy="338554"/>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Once setup, we write data to the Tx Buffer and it is shifted out.</a:t>
            </a:r>
          </a:p>
        </p:txBody>
      </p:sp>
      <p:sp>
        <p:nvSpPr>
          <p:cNvPr id="10" name="Rectangle 9">
            <a:extLst>
              <a:ext uri="{FF2B5EF4-FFF2-40B4-BE49-F238E27FC236}">
                <a16:creationId xmlns:a16="http://schemas.microsoft.com/office/drawing/2014/main" id="{6BC09671-961C-4B7E-9D2B-4F25A670AD9F}"/>
              </a:ext>
            </a:extLst>
          </p:cNvPr>
          <p:cNvSpPr/>
          <p:nvPr/>
        </p:nvSpPr>
        <p:spPr>
          <a:xfrm>
            <a:off x="2422099" y="3462867"/>
            <a:ext cx="4063365" cy="974921"/>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A4CCAA37-EA74-43ED-A4BD-8C36049A24D7}"/>
              </a:ext>
            </a:extLst>
          </p:cNvPr>
          <p:cNvSpPr/>
          <p:nvPr/>
        </p:nvSpPr>
        <p:spPr>
          <a:xfrm>
            <a:off x="211668" y="2180167"/>
            <a:ext cx="1557865" cy="1524531"/>
          </a:xfrm>
          <a:prstGeom prst="wedgeRectCallout">
            <a:avLst>
              <a:gd name="adj1" fmla="val 86176"/>
              <a:gd name="adj2" fmla="val 3868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We’ll just use delay to space out the writes to the Tx Buffer.</a:t>
            </a:r>
          </a:p>
        </p:txBody>
      </p:sp>
    </p:spTree>
    <p:extLst>
      <p:ext uri="{BB962C8B-B14F-4D97-AF65-F5344CB8AC3E}">
        <p14:creationId xmlns:p14="http://schemas.microsoft.com/office/powerpoint/2010/main" val="1134215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9" name="Rectangle 8">
            <a:extLst>
              <a:ext uri="{FF2B5EF4-FFF2-40B4-BE49-F238E27FC236}">
                <a16:creationId xmlns:a16="http://schemas.microsoft.com/office/drawing/2014/main" id="{B8E742D2-AD5F-460F-83D1-832B7A79A6E3}"/>
              </a:ext>
            </a:extLst>
          </p:cNvPr>
          <p:cNvSpPr/>
          <p:nvPr/>
        </p:nvSpPr>
        <p:spPr>
          <a:xfrm>
            <a:off x="228600" y="849511"/>
            <a:ext cx="6430433" cy="584775"/>
          </a:xfrm>
          <a:prstGeom prst="rect">
            <a:avLst/>
          </a:prstGeom>
        </p:spPr>
        <p:txBody>
          <a:bodyPr wrap="square">
            <a:spAutoFit/>
          </a:bodyPr>
          <a:lstStyle/>
          <a:p>
            <a:pPr marL="228600" indent="-228600">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We’ll use the A0 peripheral.  SIMO and SCLK can be observed on the J1 pin header.</a:t>
            </a:r>
          </a:p>
        </p:txBody>
      </p:sp>
      <p:pic>
        <p:nvPicPr>
          <p:cNvPr id="13" name="Picture 12" descr="A screenshot of a cell phone&#10;&#10;Description automatically generated">
            <a:extLst>
              <a:ext uri="{FF2B5EF4-FFF2-40B4-BE49-F238E27FC236}">
                <a16:creationId xmlns:a16="http://schemas.microsoft.com/office/drawing/2014/main" id="{F642C403-5541-47BF-BC55-BFAA35F59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22" y="1563448"/>
            <a:ext cx="4506545" cy="3148804"/>
          </a:xfrm>
          <a:prstGeom prst="rect">
            <a:avLst/>
          </a:prstGeom>
        </p:spPr>
      </p:pic>
    </p:spTree>
    <p:extLst>
      <p:ext uri="{BB962C8B-B14F-4D97-AF65-F5344CB8AC3E}">
        <p14:creationId xmlns:p14="http://schemas.microsoft.com/office/powerpoint/2010/main" val="881089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20" name="Picture 19">
            <a:extLst>
              <a:ext uri="{FF2B5EF4-FFF2-40B4-BE49-F238E27FC236}">
                <a16:creationId xmlns:a16="http://schemas.microsoft.com/office/drawing/2014/main" id="{CB72005A-7F92-430B-93F7-DDA4A8EB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8204"/>
            <a:ext cx="6858000" cy="956477"/>
          </a:xfrm>
          <a:prstGeom prst="rect">
            <a:avLst/>
          </a:prstGeom>
        </p:spPr>
      </p:pic>
      <p:sp>
        <p:nvSpPr>
          <p:cNvPr id="22" name="Subtitle 2">
            <a:extLst>
              <a:ext uri="{FF2B5EF4-FFF2-40B4-BE49-F238E27FC236}">
                <a16:creationId xmlns:a16="http://schemas.microsoft.com/office/drawing/2014/main" id="{C15B5F04-D23C-433B-B411-4C512EE0EFB7}"/>
              </a:ext>
            </a:extLst>
          </p:cNvPr>
          <p:cNvSpPr txBox="1">
            <a:spLocks/>
          </p:cNvSpPr>
          <p:nvPr/>
        </p:nvSpPr>
        <p:spPr>
          <a:xfrm>
            <a:off x="190500" y="892997"/>
            <a:ext cx="6667500" cy="288395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In CCS, create a new C/C++ Empty Project (with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C_SPI_Tx1_Hex_on_A0</a:t>
            </a:r>
          </a:p>
          <a:p>
            <a:pPr algn="l"/>
            <a:endParaRPr lang="en-US" sz="1600" b="1"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after the statement to stop the watchdog timer.</a:t>
            </a:r>
          </a:p>
        </p:txBody>
      </p:sp>
      <p:sp>
        <p:nvSpPr>
          <p:cNvPr id="23" name="Rectangle 22">
            <a:extLst>
              <a:ext uri="{FF2B5EF4-FFF2-40B4-BE49-F238E27FC236}">
                <a16:creationId xmlns:a16="http://schemas.microsoft.com/office/drawing/2014/main" id="{F1424787-71B8-44E9-8327-C507CDC82285}"/>
              </a:ext>
            </a:extLst>
          </p:cNvPr>
          <p:cNvSpPr/>
          <p:nvPr/>
        </p:nvSpPr>
        <p:spPr>
          <a:xfrm>
            <a:off x="4960781" y="3929354"/>
            <a:ext cx="1919115" cy="184666"/>
          </a:xfrm>
          <a:prstGeom prst="rect">
            <a:avLst/>
          </a:prstGeom>
        </p:spPr>
        <p:txBody>
          <a:bodyPr wrap="none">
            <a:spAutoFit/>
          </a:bodyPr>
          <a:lstStyle/>
          <a:p>
            <a:pPr lvl="0"/>
            <a:r>
              <a:rPr lang="en-US" sz="600" dirty="0">
                <a:solidFill>
                  <a:srgbClr val="C00000"/>
                </a:solidFill>
                <a:latin typeface="Arial" panose="020B0604020202020204" pitchFamily="34" charset="0"/>
                <a:cs typeface="Arial" panose="020B0604020202020204" pitchFamily="34" charset="0"/>
              </a:rPr>
              <a:t>Image Courtesy of </a:t>
            </a:r>
            <a:r>
              <a:rPr lang="en-US" sz="600" dirty="0">
                <a:solidFill>
                  <a:srgbClr val="C0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157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88606" y="492886"/>
            <a:ext cx="4048004" cy="4331397"/>
          </a:xfrm>
          <a:prstGeom prst="rect">
            <a:avLst/>
          </a:prstGeom>
        </p:spPr>
      </p:pic>
      <p:sp>
        <p:nvSpPr>
          <p:cNvPr id="10" name="TextBox 9">
            <a:extLst>
              <a:ext uri="{FF2B5EF4-FFF2-40B4-BE49-F238E27FC236}">
                <a16:creationId xmlns:a16="http://schemas.microsoft.com/office/drawing/2014/main" id="{F41A07FA-ADED-4F8F-B682-75E33507C804}"/>
              </a:ext>
            </a:extLst>
          </p:cNvPr>
          <p:cNvSpPr txBox="1"/>
          <p:nvPr/>
        </p:nvSpPr>
        <p:spPr>
          <a:xfrm>
            <a:off x="0" y="473036"/>
            <a:ext cx="2819400" cy="1015663"/>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892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20" name="Picture 19">
            <a:extLst>
              <a:ext uri="{FF2B5EF4-FFF2-40B4-BE49-F238E27FC236}">
                <a16:creationId xmlns:a16="http://schemas.microsoft.com/office/drawing/2014/main" id="{CB72005A-7F92-430B-93F7-DDA4A8EB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5505"/>
            <a:ext cx="6858000" cy="956477"/>
          </a:xfrm>
          <a:prstGeom prst="rect">
            <a:avLst/>
          </a:prstGeom>
        </p:spPr>
      </p:pic>
      <p:sp>
        <p:nvSpPr>
          <p:cNvPr id="22" name="Subtitle 2">
            <a:extLst>
              <a:ext uri="{FF2B5EF4-FFF2-40B4-BE49-F238E27FC236}">
                <a16:creationId xmlns:a16="http://schemas.microsoft.com/office/drawing/2014/main" id="{C15B5F04-D23C-433B-B411-4C512EE0EFB7}"/>
              </a:ext>
            </a:extLst>
          </p:cNvPr>
          <p:cNvSpPr txBox="1">
            <a:spLocks/>
          </p:cNvSpPr>
          <p:nvPr/>
        </p:nvSpPr>
        <p:spPr>
          <a:xfrm>
            <a:off x="190500" y="971550"/>
            <a:ext cx="6667500" cy="28054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Note: We will first look at the SPI output signals with an oscilloscope to verify its proper operation.</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C96FC3D-024D-4FA0-90C0-885DDD561299}"/>
              </a:ext>
            </a:extLst>
          </p:cNvPr>
          <p:cNvSpPr/>
          <p:nvPr/>
        </p:nvSpPr>
        <p:spPr>
          <a:xfrm>
            <a:off x="4960781" y="3929354"/>
            <a:ext cx="1919115" cy="184666"/>
          </a:xfrm>
          <a:prstGeom prst="rect">
            <a:avLst/>
          </a:prstGeom>
        </p:spPr>
        <p:txBody>
          <a:bodyPr wrap="none">
            <a:spAutoFit/>
          </a:bodyPr>
          <a:lstStyle/>
          <a:p>
            <a:pPr lvl="0"/>
            <a:r>
              <a:rPr lang="en-US" sz="600" dirty="0">
                <a:solidFill>
                  <a:srgbClr val="C00000"/>
                </a:solidFill>
                <a:latin typeface="Arial" panose="020B0604020202020204" pitchFamily="34" charset="0"/>
                <a:cs typeface="Arial" panose="020B0604020202020204" pitchFamily="34" charset="0"/>
              </a:rPr>
              <a:t>Image Courtesy of </a:t>
            </a:r>
            <a:r>
              <a:rPr lang="en-US" sz="600" dirty="0">
                <a:solidFill>
                  <a:srgbClr val="C0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470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2" name="Subtitle 2">
            <a:extLst>
              <a:ext uri="{FF2B5EF4-FFF2-40B4-BE49-F238E27FC236}">
                <a16:creationId xmlns:a16="http://schemas.microsoft.com/office/drawing/2014/main" id="{C15B5F04-D23C-433B-B411-4C512EE0EFB7}"/>
              </a:ext>
            </a:extLst>
          </p:cNvPr>
          <p:cNvSpPr txBox="1">
            <a:spLocks/>
          </p:cNvSpPr>
          <p:nvPr/>
        </p:nvSpPr>
        <p:spPr>
          <a:xfrm>
            <a:off x="190500" y="912848"/>
            <a:ext cx="6667500" cy="286410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4: Observe the SPI outputs on the board with an oscilloscope. Probe SCLK on the P1.5 pin of the J1 header. Probe SIMO on the P1.7 pin of the J1 header.</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Configure the oscilloscope waveform to center the SPI frame. Measure the bit period of one of the clock pulses. You should see the following waveforms on your oscilloscope.</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9AF20107-5EFF-4D6A-A8F1-1AAE85170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848" y="2724150"/>
            <a:ext cx="3020432" cy="2110430"/>
          </a:xfrm>
          <a:prstGeom prst="rect">
            <a:avLst/>
          </a:prstGeom>
        </p:spPr>
      </p:pic>
    </p:spTree>
    <p:extLst>
      <p:ext uri="{BB962C8B-B14F-4D97-AF65-F5344CB8AC3E}">
        <p14:creationId xmlns:p14="http://schemas.microsoft.com/office/powerpoint/2010/main" val="3912789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a cell phone&#10;&#10;Description automatically generated">
            <a:extLst>
              <a:ext uri="{FF2B5EF4-FFF2-40B4-BE49-F238E27FC236}">
                <a16:creationId xmlns:a16="http://schemas.microsoft.com/office/drawing/2014/main" id="{482E51B1-C473-4E6F-A218-DB7482A41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2848"/>
            <a:ext cx="5495362" cy="3859079"/>
          </a:xfrm>
          <a:prstGeom prst="rect">
            <a:avLst/>
          </a:prstGeom>
        </p:spPr>
      </p:pic>
    </p:spTree>
    <p:extLst>
      <p:ext uri="{BB962C8B-B14F-4D97-AF65-F5344CB8AC3E}">
        <p14:creationId xmlns:p14="http://schemas.microsoft.com/office/powerpoint/2010/main" val="16205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Slave in, master out (SIMO or MOSI)</a:t>
            </a:r>
            <a:r>
              <a:rPr lang="en-US" sz="1600" dirty="0">
                <a:solidFill>
                  <a:schemeClr val="accent2"/>
                </a:solidFill>
                <a:latin typeface="Arial" panose="020B0604020202020204" pitchFamily="34" charset="0"/>
                <a:cs typeface="Arial" panose="020B0604020202020204" pitchFamily="34" charset="0"/>
              </a:rPr>
              <a:t> – data line from the master to the slave.</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Slave out, master in (SOMI or MISO)</a:t>
            </a:r>
            <a:r>
              <a:rPr lang="en-US" sz="1600" dirty="0">
                <a:solidFill>
                  <a:schemeClr val="accent2"/>
                </a:solidFill>
                <a:latin typeface="Arial" panose="020B0604020202020204" pitchFamily="34" charset="0"/>
                <a:cs typeface="Arial" panose="020B0604020202020204" pitchFamily="34" charset="0"/>
              </a:rPr>
              <a:t> – data line from the slave to the master.</a:t>
            </a:r>
            <a:endParaRPr lang="en-US" sz="1600" b="1" dirty="0">
              <a:solidFill>
                <a:schemeClr val="accent2"/>
              </a:solidFill>
              <a:latin typeface="Arial" panose="020B0604020202020204" pitchFamily="34" charset="0"/>
              <a:cs typeface="Arial" panose="020B0604020202020204" pitchFamily="34" charset="0"/>
            </a:endParaRPr>
          </a:p>
        </p:txBody>
      </p:sp>
      <p:pic>
        <p:nvPicPr>
          <p:cNvPr id="9" name="Picture 8" descr="A screenshot of a cell phone&#10;&#10;Description automatically generated">
            <a:extLst>
              <a:ext uri="{FF2B5EF4-FFF2-40B4-BE49-F238E27FC236}">
                <a16:creationId xmlns:a16="http://schemas.microsoft.com/office/drawing/2014/main" id="{2EB4E1B1-FDF1-4686-8E52-1663C19D3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 y="2724150"/>
            <a:ext cx="6644640" cy="1661160"/>
          </a:xfrm>
          <a:prstGeom prst="rect">
            <a:avLst/>
          </a:prstGeom>
        </p:spPr>
      </p:pic>
    </p:spTree>
    <p:extLst>
      <p:ext uri="{BB962C8B-B14F-4D97-AF65-F5344CB8AC3E}">
        <p14:creationId xmlns:p14="http://schemas.microsoft.com/office/powerpoint/2010/main" val="270042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3" name="Subtitle 2">
            <a:extLst>
              <a:ext uri="{FF2B5EF4-FFF2-40B4-BE49-F238E27FC236}">
                <a16:creationId xmlns:a16="http://schemas.microsoft.com/office/drawing/2014/main" id="{960D3A67-F2B8-441F-80A9-21DFBFAE427E}"/>
              </a:ext>
            </a:extLst>
          </p:cNvPr>
          <p:cNvSpPr txBox="1">
            <a:spLocks/>
          </p:cNvSpPr>
          <p:nvPr/>
        </p:nvSpPr>
        <p:spPr>
          <a:xfrm>
            <a:off x="190500" y="892997"/>
            <a:ext cx="6667500" cy="288395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Now observe the SPI outputs on the board with a </a:t>
            </a:r>
            <a:r>
              <a:rPr lang="en-US" sz="1600" i="1" dirty="0">
                <a:solidFill>
                  <a:schemeClr val="accent2"/>
                </a:solidFill>
                <a:latin typeface="Arial" panose="020B0604020202020204" pitchFamily="34" charset="0"/>
                <a:cs typeface="Arial" panose="020B0604020202020204" pitchFamily="34" charset="0"/>
              </a:rPr>
              <a:t>logic analyzer</a:t>
            </a:r>
            <a:r>
              <a:rPr lang="en-US" sz="1600" dirty="0">
                <a:solidFill>
                  <a:schemeClr val="accent2"/>
                </a:solidFill>
                <a:latin typeface="Arial" panose="020B0604020202020204" pitchFamily="34" charset="0"/>
                <a:cs typeface="Arial" panose="020B0604020202020204" pitchFamily="34" charset="0"/>
              </a:rPr>
              <a:t>. A logic analyzer is only able to display the digital values of the signal, but provides more channels. Logic analyzers are also able to display the data packet values of common protocols such as SPI. Probe SCLK on the P1.5 pin of the J1 header. Probe SIMO on the P1.7 pin of the J1 header.</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Configure the logic analyzer waveform to center the SPI frame. Setup the trigger of the logic analyzer to watch for multiple transitions on SCLK. Setup the SPI protocol feature of the logic analyzer. You should see the following waveforms on your logic analyzer.</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0865C412-C889-47E0-AB60-C3C2A44FF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16" name="Rectangle 15">
            <a:extLst>
              <a:ext uri="{FF2B5EF4-FFF2-40B4-BE49-F238E27FC236}">
                <a16:creationId xmlns:a16="http://schemas.microsoft.com/office/drawing/2014/main" id="{1C0E9644-6196-4FC9-922C-B9DAF89C9FDB}"/>
              </a:ext>
            </a:extLst>
          </p:cNvPr>
          <p:cNvSpPr/>
          <p:nvPr/>
        </p:nvSpPr>
        <p:spPr>
          <a:xfrm>
            <a:off x="4960781" y="3929354"/>
            <a:ext cx="1919115" cy="184666"/>
          </a:xfrm>
          <a:prstGeom prst="rect">
            <a:avLst/>
          </a:prstGeom>
        </p:spPr>
        <p:txBody>
          <a:bodyPr wrap="none">
            <a:spAutoFit/>
          </a:bodyPr>
          <a:lstStyle/>
          <a:p>
            <a:pPr lvl="0"/>
            <a:r>
              <a:rPr lang="en-US" sz="600" dirty="0">
                <a:solidFill>
                  <a:srgbClr val="C00000"/>
                </a:solidFill>
                <a:latin typeface="Arial" panose="020B0604020202020204" pitchFamily="34" charset="0"/>
                <a:cs typeface="Arial" panose="020B0604020202020204" pitchFamily="34" charset="0"/>
              </a:rPr>
              <a:t>Image Courtesy of </a:t>
            </a:r>
            <a:r>
              <a:rPr lang="en-US" sz="600" dirty="0">
                <a:solidFill>
                  <a:srgbClr val="C0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450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Byte From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482E51B1-C473-4E6F-A218-DB7482A411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67098" y="810024"/>
            <a:ext cx="4733702" cy="3961903"/>
          </a:xfrm>
          <a:prstGeom prst="rect">
            <a:avLst/>
          </a:prstGeom>
        </p:spPr>
      </p:pic>
    </p:spTree>
    <p:extLst>
      <p:ext uri="{BB962C8B-B14F-4D97-AF65-F5344CB8AC3E}">
        <p14:creationId xmlns:p14="http://schemas.microsoft.com/office/powerpoint/2010/main" val="2175375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Example: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Transmitting a Byte as a SPI Master</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pic>
        <p:nvPicPr>
          <p:cNvPr id="13" name="Picture 2" descr="Subscribe to Dr. LaMeres' YouTube Channel">
            <a:extLst>
              <a:ext uri="{FF2B5EF4-FFF2-40B4-BE49-F238E27FC236}">
                <a16:creationId xmlns:a16="http://schemas.microsoft.com/office/drawing/2014/main" id="{37038590-980F-418B-8B1D-66C0B24C5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13190"/>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59180CA-4768-4166-AF9C-CB4EB42E923A}"/>
              </a:ext>
            </a:extLst>
          </p:cNvPr>
          <p:cNvSpPr txBox="1"/>
          <p:nvPr/>
        </p:nvSpPr>
        <p:spPr>
          <a:xfrm>
            <a:off x="2906652" y="2533048"/>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495921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Example: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Transmitting a Packet as a SPI Master Using TXIFG IRQ</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spTree>
    <p:extLst>
      <p:ext uri="{BB962C8B-B14F-4D97-AF65-F5344CB8AC3E}">
        <p14:creationId xmlns:p14="http://schemas.microsoft.com/office/powerpoint/2010/main" val="3863867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858000" cy="338554"/>
          </a:xfrm>
          <a:prstGeom prst="rect">
            <a:avLst/>
          </a:prstGeom>
          <a:noFill/>
        </p:spPr>
        <p:txBody>
          <a:bodyPr wrap="square" rtlCol="0">
            <a:spAutoFit/>
          </a:bodyPr>
          <a:lstStyle/>
          <a:p>
            <a:r>
              <a:rPr lang="en-US" sz="16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15548" y="896209"/>
            <a:ext cx="4604942" cy="3696298"/>
          </a:xfrm>
          <a:prstGeom prst="rect">
            <a:avLst/>
          </a:prstGeom>
        </p:spPr>
      </p:pic>
    </p:spTree>
    <p:extLst>
      <p:ext uri="{BB962C8B-B14F-4D97-AF65-F5344CB8AC3E}">
        <p14:creationId xmlns:p14="http://schemas.microsoft.com/office/powerpoint/2010/main" val="1805806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C1F7A9E3-C5FA-4B09-AC8B-2599B7CE16B7}"/>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1F9C9AB-A950-4860-958D-1DF5545C2A28}"/>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4" name="Subtitle 2">
            <a:extLst>
              <a:ext uri="{FF2B5EF4-FFF2-40B4-BE49-F238E27FC236}">
                <a16:creationId xmlns:a16="http://schemas.microsoft.com/office/drawing/2014/main" id="{4839B98C-B5EA-44E2-A511-B603A57957A9}"/>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Transmit interrupt (TXIFG)</a:t>
            </a:r>
            <a:r>
              <a:rPr lang="en-US" sz="1600" dirty="0">
                <a:solidFill>
                  <a:schemeClr val="accent2"/>
                </a:solidFill>
                <a:latin typeface="Arial" panose="020B0604020202020204" pitchFamily="34" charset="0"/>
                <a:cs typeface="Arial" panose="020B0604020202020204" pitchFamily="34" charset="0"/>
              </a:rPr>
              <a:t> – tracks whether the Tx buffer has finished sending the last byte and is ready to send more data.</a:t>
            </a: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time the Tx buffer is written to, it will clear the TXIFG flag.</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Each time the Tx buffer is empty and is ready for more information, the TXIFG flag will be set.</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TXIFG flag can be used to trigger an interrupt if TXIE and global interrupts are enabled.</a:t>
            </a:r>
          </a:p>
        </p:txBody>
      </p:sp>
      <p:sp>
        <p:nvSpPr>
          <p:cNvPr id="17" name="Subtitle 2">
            <a:extLst>
              <a:ext uri="{FF2B5EF4-FFF2-40B4-BE49-F238E27FC236}">
                <a16:creationId xmlns:a16="http://schemas.microsoft.com/office/drawing/2014/main" id="{16A95D55-E4BF-47C9-B066-28D8E0C89DD4}"/>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7F9333BC-0248-4D9E-8D47-806785B87B1C}"/>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4A872F6-4020-4278-A17E-54C51E8A2B22}"/>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B72005A-7F92-430B-93F7-DDA4A8EB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9550"/>
            <a:ext cx="6858000" cy="838199"/>
          </a:xfrm>
          <a:prstGeom prst="rect">
            <a:avLst/>
          </a:prstGeom>
        </p:spPr>
      </p:pic>
      <p:sp>
        <p:nvSpPr>
          <p:cNvPr id="22" name="Rectangle 21">
            <a:extLst>
              <a:ext uri="{FF2B5EF4-FFF2-40B4-BE49-F238E27FC236}">
                <a16:creationId xmlns:a16="http://schemas.microsoft.com/office/drawing/2014/main" id="{8ED4B72D-D3B5-4648-903D-1B91EE81E579}"/>
              </a:ext>
            </a:extLst>
          </p:cNvPr>
          <p:cNvSpPr/>
          <p:nvPr/>
        </p:nvSpPr>
        <p:spPr>
          <a:xfrm>
            <a:off x="4923048" y="4019550"/>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370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pic>
        <p:nvPicPr>
          <p:cNvPr id="5" name="Picture 4">
            <a:extLst>
              <a:ext uri="{FF2B5EF4-FFF2-40B4-BE49-F238E27FC236}">
                <a16:creationId xmlns:a16="http://schemas.microsoft.com/office/drawing/2014/main" id="{8E79B8C1-7228-4C19-8045-4EB0CD0CE7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2942" y="1581150"/>
            <a:ext cx="6158155" cy="2804160"/>
          </a:xfrm>
          <a:prstGeom prst="rect">
            <a:avLst/>
          </a:prstGeom>
        </p:spPr>
      </p:pic>
    </p:spTree>
    <p:extLst>
      <p:ext uri="{BB962C8B-B14F-4D97-AF65-F5344CB8AC3E}">
        <p14:creationId xmlns:p14="http://schemas.microsoft.com/office/powerpoint/2010/main" val="602573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pic>
        <p:nvPicPr>
          <p:cNvPr id="5" name="Picture 4" descr="A screenshot of a cell phone&#10;&#10;Description automatically generated">
            <a:extLst>
              <a:ext uri="{FF2B5EF4-FFF2-40B4-BE49-F238E27FC236}">
                <a16:creationId xmlns:a16="http://schemas.microsoft.com/office/drawing/2014/main" id="{8E79B8C1-7228-4C19-8045-4EB0CD0CE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1581150"/>
            <a:ext cx="6543040" cy="2804160"/>
          </a:xfrm>
          <a:prstGeom prst="rect">
            <a:avLst/>
          </a:prstGeom>
        </p:spPr>
      </p:pic>
    </p:spTree>
    <p:extLst>
      <p:ext uri="{BB962C8B-B14F-4D97-AF65-F5344CB8AC3E}">
        <p14:creationId xmlns:p14="http://schemas.microsoft.com/office/powerpoint/2010/main" val="566651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pic>
        <p:nvPicPr>
          <p:cNvPr id="5" name="Picture 4">
            <a:extLst>
              <a:ext uri="{FF2B5EF4-FFF2-40B4-BE49-F238E27FC236}">
                <a16:creationId xmlns:a16="http://schemas.microsoft.com/office/drawing/2014/main" id="{8E79B8C1-7228-4C19-8045-4EB0CD0CE7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2942" y="1608642"/>
            <a:ext cx="6158155" cy="2749176"/>
          </a:xfrm>
          <a:prstGeom prst="rect">
            <a:avLst/>
          </a:prstGeom>
        </p:spPr>
      </p:pic>
    </p:spTree>
    <p:extLst>
      <p:ext uri="{BB962C8B-B14F-4D97-AF65-F5344CB8AC3E}">
        <p14:creationId xmlns:p14="http://schemas.microsoft.com/office/powerpoint/2010/main" val="791946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14.2.2.1 Transmitting Data as the SPI Master</a:t>
            </a:r>
          </a:p>
        </p:txBody>
      </p:sp>
      <p:pic>
        <p:nvPicPr>
          <p:cNvPr id="9" name="Picture 8" descr="A close up of text on a white background&#10;&#10;Description automatically generated">
            <a:extLst>
              <a:ext uri="{FF2B5EF4-FFF2-40B4-BE49-F238E27FC236}">
                <a16:creationId xmlns:a16="http://schemas.microsoft.com/office/drawing/2014/main" id="{EC799493-66A5-47BB-9B4D-E8908EEBA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789" y="1226405"/>
            <a:ext cx="4222538" cy="3433917"/>
          </a:xfrm>
          <a:prstGeom prst="rect">
            <a:avLst/>
          </a:prstGeom>
        </p:spPr>
      </p:pic>
      <p:sp>
        <p:nvSpPr>
          <p:cNvPr id="10" name="Rectangle 9">
            <a:extLst>
              <a:ext uri="{FF2B5EF4-FFF2-40B4-BE49-F238E27FC236}">
                <a16:creationId xmlns:a16="http://schemas.microsoft.com/office/drawing/2014/main" id="{C198180E-EF59-40EE-828A-811FF906BA34}"/>
              </a:ext>
            </a:extLst>
          </p:cNvPr>
          <p:cNvSpPr/>
          <p:nvPr/>
        </p:nvSpPr>
        <p:spPr>
          <a:xfrm>
            <a:off x="1110300" y="3973322"/>
            <a:ext cx="4253948" cy="72781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12">
            <a:extLst>
              <a:ext uri="{FF2B5EF4-FFF2-40B4-BE49-F238E27FC236}">
                <a16:creationId xmlns:a16="http://schemas.microsoft.com/office/drawing/2014/main" id="{69BDEC8E-5887-4675-9D75-08872CEAC770}"/>
              </a:ext>
            </a:extLst>
          </p:cNvPr>
          <p:cNvSpPr/>
          <p:nvPr/>
        </p:nvSpPr>
        <p:spPr>
          <a:xfrm>
            <a:off x="4310244" y="2483318"/>
            <a:ext cx="2370024" cy="593447"/>
          </a:xfrm>
          <a:prstGeom prst="wedgeRectCallout">
            <a:avLst>
              <a:gd name="adj1" fmla="val -45413"/>
              <a:gd name="adj2" fmla="val 20386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Ax SPI Vectors share with the UART.</a:t>
            </a:r>
          </a:p>
        </p:txBody>
      </p:sp>
    </p:spTree>
    <p:extLst>
      <p:ext uri="{BB962C8B-B14F-4D97-AF65-F5344CB8AC3E}">
        <p14:creationId xmlns:p14="http://schemas.microsoft.com/office/powerpoint/2010/main" val="350246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default SPI data frame is 8-bits long with the LSB being sent first.</a:t>
            </a:r>
          </a:p>
        </p:txBody>
      </p:sp>
      <p:pic>
        <p:nvPicPr>
          <p:cNvPr id="22" name="Picture 21">
            <a:extLst>
              <a:ext uri="{FF2B5EF4-FFF2-40B4-BE49-F238E27FC236}">
                <a16:creationId xmlns:a16="http://schemas.microsoft.com/office/drawing/2014/main" id="{C6F4CF4B-E7CA-4667-907F-CF5EEC1A42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32385" y="1581150"/>
            <a:ext cx="5393229" cy="3112251"/>
          </a:xfrm>
          <a:prstGeom prst="rect">
            <a:avLst/>
          </a:prstGeom>
        </p:spPr>
      </p:pic>
    </p:spTree>
    <p:extLst>
      <p:ext uri="{BB962C8B-B14F-4D97-AF65-F5344CB8AC3E}">
        <p14:creationId xmlns:p14="http://schemas.microsoft.com/office/powerpoint/2010/main" val="1390013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858000" cy="338554"/>
          </a:xfrm>
          <a:prstGeom prst="rect">
            <a:avLst/>
          </a:prstGeom>
          <a:noFill/>
        </p:spPr>
        <p:txBody>
          <a:bodyPr wrap="square" rtlCol="0">
            <a:spAutoFit/>
          </a:bodyPr>
          <a:lstStyle/>
          <a:p>
            <a:r>
              <a:rPr lang="en-US" sz="16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9" name="Speech Bubble: Rectangle 8">
            <a:extLst>
              <a:ext uri="{FF2B5EF4-FFF2-40B4-BE49-F238E27FC236}">
                <a16:creationId xmlns:a16="http://schemas.microsoft.com/office/drawing/2014/main" id="{AB6A1572-043D-41A7-A678-CC1CDA097E64}"/>
              </a:ext>
            </a:extLst>
          </p:cNvPr>
          <p:cNvSpPr/>
          <p:nvPr/>
        </p:nvSpPr>
        <p:spPr>
          <a:xfrm>
            <a:off x="456019" y="944344"/>
            <a:ext cx="2370024" cy="1206258"/>
          </a:xfrm>
          <a:prstGeom prst="wedgeRectCallout">
            <a:avLst>
              <a:gd name="adj1" fmla="val -5076"/>
              <a:gd name="adj2" fmla="val 8215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We’ll watch the packet with an oscilloscope and a logic analyzer.</a:t>
            </a:r>
          </a:p>
        </p:txBody>
      </p:sp>
      <p:pic>
        <p:nvPicPr>
          <p:cNvPr id="10" name="Picture 9" descr="A close up of text on a white background&#10;&#10;Description automatically generated">
            <a:extLst>
              <a:ext uri="{FF2B5EF4-FFF2-40B4-BE49-F238E27FC236}">
                <a16:creationId xmlns:a16="http://schemas.microsoft.com/office/drawing/2014/main" id="{6BD56171-2A4A-4C2E-910D-BF6BDD891A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0762" y="770232"/>
            <a:ext cx="3627119" cy="3886199"/>
          </a:xfrm>
          <a:prstGeom prst="rect">
            <a:avLst/>
          </a:prstGeom>
        </p:spPr>
      </p:pic>
      <p:sp>
        <p:nvSpPr>
          <p:cNvPr id="12" name="Rectangle 11">
            <a:extLst>
              <a:ext uri="{FF2B5EF4-FFF2-40B4-BE49-F238E27FC236}">
                <a16:creationId xmlns:a16="http://schemas.microsoft.com/office/drawing/2014/main" id="{4DA7D209-0DD5-4A3F-B963-232E3C48808D}"/>
              </a:ext>
            </a:extLst>
          </p:cNvPr>
          <p:cNvSpPr/>
          <p:nvPr/>
        </p:nvSpPr>
        <p:spPr>
          <a:xfrm>
            <a:off x="3047760" y="821270"/>
            <a:ext cx="3712877" cy="846665"/>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screenshot of a cell phone&#10;&#10;Description automatically generated">
            <a:extLst>
              <a:ext uri="{FF2B5EF4-FFF2-40B4-BE49-F238E27FC236}">
                <a16:creationId xmlns:a16="http://schemas.microsoft.com/office/drawing/2014/main" id="{91C4818D-E942-4B5D-A27B-C73BA77CE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24" y="2540183"/>
            <a:ext cx="2759319" cy="1927986"/>
          </a:xfrm>
          <a:prstGeom prst="rect">
            <a:avLst/>
          </a:prstGeom>
        </p:spPr>
      </p:pic>
    </p:spTree>
    <p:extLst>
      <p:ext uri="{BB962C8B-B14F-4D97-AF65-F5344CB8AC3E}">
        <p14:creationId xmlns:p14="http://schemas.microsoft.com/office/powerpoint/2010/main" val="3497281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858000" cy="338554"/>
          </a:xfrm>
          <a:prstGeom prst="rect">
            <a:avLst/>
          </a:prstGeom>
          <a:noFill/>
        </p:spPr>
        <p:txBody>
          <a:bodyPr wrap="square" rtlCol="0">
            <a:spAutoFit/>
          </a:bodyPr>
          <a:lstStyle/>
          <a:p>
            <a:r>
              <a:rPr lang="en-US" sz="16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26529" y="996446"/>
            <a:ext cx="4604942" cy="3696298"/>
          </a:xfrm>
          <a:prstGeom prst="rect">
            <a:avLst/>
          </a:prstGeom>
        </p:spPr>
      </p:pic>
      <p:sp>
        <p:nvSpPr>
          <p:cNvPr id="9" name="Speech Bubble: Rectangle 8">
            <a:extLst>
              <a:ext uri="{FF2B5EF4-FFF2-40B4-BE49-F238E27FC236}">
                <a16:creationId xmlns:a16="http://schemas.microsoft.com/office/drawing/2014/main" id="{AB6A1572-043D-41A7-A678-CC1CDA097E64}"/>
              </a:ext>
            </a:extLst>
          </p:cNvPr>
          <p:cNvSpPr/>
          <p:nvPr/>
        </p:nvSpPr>
        <p:spPr>
          <a:xfrm>
            <a:off x="159574" y="1695450"/>
            <a:ext cx="2370024" cy="1206258"/>
          </a:xfrm>
          <a:prstGeom prst="wedgeRectCallout">
            <a:avLst>
              <a:gd name="adj1" fmla="val 52594"/>
              <a:gd name="adj2" fmla="val 586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We’ll start the packet transmission by a button press on SW1.</a:t>
            </a:r>
          </a:p>
        </p:txBody>
      </p:sp>
    </p:spTree>
    <p:extLst>
      <p:ext uri="{BB962C8B-B14F-4D97-AF65-F5344CB8AC3E}">
        <p14:creationId xmlns:p14="http://schemas.microsoft.com/office/powerpoint/2010/main" val="3699019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C1F7A9E3-C5FA-4B09-AC8B-2599B7CE16B7}"/>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1F9C9AB-A950-4860-958D-1DF5545C2A28}"/>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16A95D55-E4BF-47C9-B066-28D8E0C89DD4}"/>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7F9333BC-0248-4D9E-8D47-806785B87B1C}"/>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4A872F6-4020-4278-A17E-54C51E8A2B22}"/>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B72005A-7F92-430B-93F7-DDA4A8EB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1" name="Rectangle 20">
            <a:extLst>
              <a:ext uri="{FF2B5EF4-FFF2-40B4-BE49-F238E27FC236}">
                <a16:creationId xmlns:a16="http://schemas.microsoft.com/office/drawing/2014/main" id="{F04B9329-8735-4BB6-B55E-0A69E48AE96F}"/>
              </a:ext>
            </a:extLst>
          </p:cNvPr>
          <p:cNvSpPr/>
          <p:nvPr/>
        </p:nvSpPr>
        <p:spPr>
          <a:xfrm>
            <a:off x="492896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C15B5F04-D23C-433B-B411-4C512EE0EFB7}"/>
              </a:ext>
            </a:extLst>
          </p:cNvPr>
          <p:cNvSpPr txBox="1">
            <a:spLocks/>
          </p:cNvSpPr>
          <p:nvPr/>
        </p:nvSpPr>
        <p:spPr>
          <a:xfrm>
            <a:off x="190500" y="1200773"/>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In CCS, create a new C/C++ Empty Project (with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C_SPI_Tx2_Packet_on_A0_w_TXIFG</a:t>
            </a:r>
          </a:p>
          <a:p>
            <a:pPr algn="l"/>
            <a:endParaRPr lang="en-US" sz="1600" b="1"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after the statement to stop the watchdog timer.</a:t>
            </a:r>
          </a:p>
        </p:txBody>
      </p:sp>
    </p:spTree>
    <p:extLst>
      <p:ext uri="{BB962C8B-B14F-4D97-AF65-F5344CB8AC3E}">
        <p14:creationId xmlns:p14="http://schemas.microsoft.com/office/powerpoint/2010/main" val="22986046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743201" y="492886"/>
            <a:ext cx="3868890" cy="4331397"/>
          </a:xfrm>
          <a:prstGeom prst="rect">
            <a:avLst/>
          </a:prstGeom>
        </p:spPr>
      </p:pic>
      <p:sp>
        <p:nvSpPr>
          <p:cNvPr id="10" name="TextBox 9">
            <a:extLst>
              <a:ext uri="{FF2B5EF4-FFF2-40B4-BE49-F238E27FC236}">
                <a16:creationId xmlns:a16="http://schemas.microsoft.com/office/drawing/2014/main" id="{F41A07FA-ADED-4F8F-B682-75E33507C804}"/>
              </a:ext>
            </a:extLst>
          </p:cNvPr>
          <p:cNvSpPr txBox="1"/>
          <p:nvPr/>
        </p:nvSpPr>
        <p:spPr>
          <a:xfrm>
            <a:off x="0" y="473036"/>
            <a:ext cx="2819400" cy="1323439"/>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037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F70BB4F2-A2ED-4937-91C9-03DE039F3E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1599" y="1200773"/>
            <a:ext cx="5673001" cy="3634132"/>
          </a:xfrm>
          <a:prstGeom prst="rect">
            <a:avLst/>
          </a:prstGeom>
        </p:spPr>
      </p:pic>
    </p:spTree>
    <p:extLst>
      <p:ext uri="{BB962C8B-B14F-4D97-AF65-F5344CB8AC3E}">
        <p14:creationId xmlns:p14="http://schemas.microsoft.com/office/powerpoint/2010/main" val="17487359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6" name="Subtitle 2"/>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C1F7A9E3-C5FA-4B09-AC8B-2599B7CE16B7}"/>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3" name="Subtitle 2">
            <a:extLst>
              <a:ext uri="{FF2B5EF4-FFF2-40B4-BE49-F238E27FC236}">
                <a16:creationId xmlns:a16="http://schemas.microsoft.com/office/drawing/2014/main" id="{81F9C9AB-A950-4860-958D-1DF5545C2A28}"/>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7" name="Subtitle 2">
            <a:extLst>
              <a:ext uri="{FF2B5EF4-FFF2-40B4-BE49-F238E27FC236}">
                <a16:creationId xmlns:a16="http://schemas.microsoft.com/office/drawing/2014/main" id="{16A95D55-E4BF-47C9-B066-28D8E0C89DD4}"/>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8" name="Subtitle 2">
            <a:extLst>
              <a:ext uri="{FF2B5EF4-FFF2-40B4-BE49-F238E27FC236}">
                <a16:creationId xmlns:a16="http://schemas.microsoft.com/office/drawing/2014/main" id="{7F9333BC-0248-4D9E-8D47-806785B87B1C}"/>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19" name="Subtitle 2">
            <a:extLst>
              <a:ext uri="{FF2B5EF4-FFF2-40B4-BE49-F238E27FC236}">
                <a16:creationId xmlns:a16="http://schemas.microsoft.com/office/drawing/2014/main" id="{B4A872F6-4020-4278-A17E-54C51E8A2B22}"/>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CB72005A-7F92-430B-93F7-DDA4A8EB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1" name="Rectangle 20">
            <a:extLst>
              <a:ext uri="{FF2B5EF4-FFF2-40B4-BE49-F238E27FC236}">
                <a16:creationId xmlns:a16="http://schemas.microsoft.com/office/drawing/2014/main" id="{F04B9329-8735-4BB6-B55E-0A69E48AE96F}"/>
              </a:ext>
            </a:extLst>
          </p:cNvPr>
          <p:cNvSpPr/>
          <p:nvPr/>
        </p:nvSpPr>
        <p:spPr>
          <a:xfrm>
            <a:off x="4928965"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C15B5F04-D23C-433B-B411-4C512EE0EFB7}"/>
              </a:ext>
            </a:extLst>
          </p:cNvPr>
          <p:cNvSpPr txBox="1">
            <a:spLocks/>
          </p:cNvSpPr>
          <p:nvPr/>
        </p:nvSpPr>
        <p:spPr>
          <a:xfrm>
            <a:off x="190500" y="1200772"/>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Note: We will first look at the SPI output signals with an oscilloscope to verify its proper operation.</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518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2" name="Subtitle 2">
            <a:extLst>
              <a:ext uri="{FF2B5EF4-FFF2-40B4-BE49-F238E27FC236}">
                <a16:creationId xmlns:a16="http://schemas.microsoft.com/office/drawing/2014/main" id="{C15B5F04-D23C-433B-B411-4C512EE0EFB7}"/>
              </a:ext>
            </a:extLst>
          </p:cNvPr>
          <p:cNvSpPr txBox="1">
            <a:spLocks/>
          </p:cNvSpPr>
          <p:nvPr/>
        </p:nvSpPr>
        <p:spPr>
          <a:xfrm>
            <a:off x="190500" y="1123950"/>
            <a:ext cx="6667500" cy="26530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4: Observe the SPI outputs on the board with an oscilloscope. Probe SCLK on the P1.5 pin of the J1 header. Probe SIMO on the P1.7 pin of the J1 header.</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Configure the oscilloscope waveform to center the SPI frame. You should see the following waveforms on your oscilloscope.</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pic>
        <p:nvPicPr>
          <p:cNvPr id="5" name="Picture 4" descr="A screenshot of a cell phone&#10;&#10;Description automatically generated">
            <a:extLst>
              <a:ext uri="{FF2B5EF4-FFF2-40B4-BE49-F238E27FC236}">
                <a16:creationId xmlns:a16="http://schemas.microsoft.com/office/drawing/2014/main" id="{9AF20107-5EFF-4D6A-A8F1-1AAE85170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409" y="2724150"/>
            <a:ext cx="3053591" cy="2133599"/>
          </a:xfrm>
          <a:prstGeom prst="rect">
            <a:avLst/>
          </a:prstGeom>
        </p:spPr>
      </p:pic>
    </p:spTree>
    <p:extLst>
      <p:ext uri="{BB962C8B-B14F-4D97-AF65-F5344CB8AC3E}">
        <p14:creationId xmlns:p14="http://schemas.microsoft.com/office/powerpoint/2010/main" val="7149267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482E51B1-C473-4E6F-A218-DB7482A411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37626" y="895350"/>
            <a:ext cx="4745310" cy="3915815"/>
          </a:xfrm>
          <a:prstGeom prst="rect">
            <a:avLst/>
          </a:prstGeom>
        </p:spPr>
      </p:pic>
      <p:sp>
        <p:nvSpPr>
          <p:cNvPr id="9" name="TextBox 8">
            <a:extLst>
              <a:ext uri="{FF2B5EF4-FFF2-40B4-BE49-F238E27FC236}">
                <a16:creationId xmlns:a16="http://schemas.microsoft.com/office/drawing/2014/main" id="{491FB0AA-FA77-44F2-AA08-B881DC427EF6}"/>
              </a:ext>
            </a:extLst>
          </p:cNvPr>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7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23" name="Subtitle 2">
            <a:extLst>
              <a:ext uri="{FF2B5EF4-FFF2-40B4-BE49-F238E27FC236}">
                <a16:creationId xmlns:a16="http://schemas.microsoft.com/office/drawing/2014/main" id="{960D3A67-F2B8-441F-80A9-21DFBFAE427E}"/>
              </a:ext>
            </a:extLst>
          </p:cNvPr>
          <p:cNvSpPr txBox="1">
            <a:spLocks/>
          </p:cNvSpPr>
          <p:nvPr/>
        </p:nvSpPr>
        <p:spPr>
          <a:xfrm>
            <a:off x="190500" y="1123950"/>
            <a:ext cx="6667500" cy="265300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6: Now observe the SPI outputs on the board with a </a:t>
            </a:r>
            <a:r>
              <a:rPr lang="en-US" sz="1600" i="1" dirty="0">
                <a:solidFill>
                  <a:schemeClr val="accent2"/>
                </a:solidFill>
                <a:latin typeface="Arial" panose="020B0604020202020204" pitchFamily="34" charset="0"/>
                <a:cs typeface="Arial" panose="020B0604020202020204" pitchFamily="34" charset="0"/>
              </a:rPr>
              <a:t>logic analyzer</a:t>
            </a:r>
            <a:r>
              <a:rPr lang="en-US" sz="1600" dirty="0">
                <a:solidFill>
                  <a:schemeClr val="accent2"/>
                </a:solidFill>
                <a:latin typeface="Arial" panose="020B0604020202020204" pitchFamily="34" charset="0"/>
                <a:cs typeface="Arial" panose="020B0604020202020204" pitchFamily="34" charset="0"/>
              </a:rPr>
              <a:t>. The SPI tool of the logic analyzer will allow us to see the data in its original format. This allows us to more quickly determine if the SPI output is correct. Connect the logic analyzer to the SPI outputs pins. Probe SCLK on the P1.5 pin of the J1 header. Probe SIMO on the P1.7 pin of the J1 header.</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7: Configure the logic analyzer waveform to center the SPI frame. Setup the trigger of the logic analyzer to watch for multiple transitions on SCLK. Setup the SPI protocol feature of the logic analyzer. You should see the following waveforms on your logic analyzer.</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
        <p:nvSpPr>
          <p:cNvPr id="24" name="Subtitle 2">
            <a:extLst>
              <a:ext uri="{FF2B5EF4-FFF2-40B4-BE49-F238E27FC236}">
                <a16:creationId xmlns:a16="http://schemas.microsoft.com/office/drawing/2014/main" id="{165CD933-FD58-49E9-BE81-2C39FC8A09EA}"/>
              </a:ext>
            </a:extLst>
          </p:cNvPr>
          <p:cNvSpPr txBox="1">
            <a:spLocks/>
          </p:cNvSpPr>
          <p:nvPr/>
        </p:nvSpPr>
        <p:spPr>
          <a:xfrm>
            <a:off x="972820" y="3931246"/>
            <a:ext cx="3200400" cy="360759"/>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5" name="Subtitle 2">
            <a:extLst>
              <a:ext uri="{FF2B5EF4-FFF2-40B4-BE49-F238E27FC236}">
                <a16:creationId xmlns:a16="http://schemas.microsoft.com/office/drawing/2014/main" id="{051CAEE5-E77E-4790-8471-BF5CF2F89924}"/>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CAA75450-407B-4F89-A29C-0B1F3B769BFC}"/>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7" name="Subtitle 2">
            <a:extLst>
              <a:ext uri="{FF2B5EF4-FFF2-40B4-BE49-F238E27FC236}">
                <a16:creationId xmlns:a16="http://schemas.microsoft.com/office/drawing/2014/main" id="{7252A343-3AC8-4117-B022-33F06C7B6403}"/>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8" name="Subtitle 2">
            <a:extLst>
              <a:ext uri="{FF2B5EF4-FFF2-40B4-BE49-F238E27FC236}">
                <a16:creationId xmlns:a16="http://schemas.microsoft.com/office/drawing/2014/main" id="{BE49EEED-CA90-4FFB-B35D-1E9990B44CC8}"/>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sp>
        <p:nvSpPr>
          <p:cNvPr id="29" name="Subtitle 2">
            <a:extLst>
              <a:ext uri="{FF2B5EF4-FFF2-40B4-BE49-F238E27FC236}">
                <a16:creationId xmlns:a16="http://schemas.microsoft.com/office/drawing/2014/main" id="{99548832-A2F6-42B8-81AE-D429B84101F3}"/>
              </a:ext>
            </a:extLst>
          </p:cNvPr>
          <p:cNvSpPr txBox="1">
            <a:spLocks/>
          </p:cNvSpPr>
          <p:nvPr/>
        </p:nvSpPr>
        <p:spPr>
          <a:xfrm>
            <a:off x="972820" y="3972741"/>
            <a:ext cx="3200400" cy="319264"/>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sz="600" dirty="0">
                <a:solidFill>
                  <a:schemeClr val="bg1"/>
                </a:solidFill>
                <a:latin typeface="Arial" panose="020B0604020202020204" pitchFamily="34" charset="0"/>
                <a:cs typeface="Arial" panose="020B0604020202020204" pitchFamily="34" charset="0"/>
              </a:rPr>
              <a:t>Image Courtesy of </a:t>
            </a:r>
          </a:p>
          <a:p>
            <a:pPr algn="r"/>
            <a:r>
              <a:rPr lang="en-US" sz="600" i="1" dirty="0">
                <a:solidFill>
                  <a:schemeClr val="bg1"/>
                </a:solidFill>
                <a:latin typeface="Arial" panose="020B0604020202020204" pitchFamily="34" charset="0"/>
                <a:cs typeface="Arial" panose="020B0604020202020204" pitchFamily="34" charset="0"/>
              </a:rPr>
              <a:t>Recording Connection of Canada</a:t>
            </a:r>
            <a:endParaRPr lang="en-US" sz="600" dirty="0">
              <a:solidFill>
                <a:schemeClr val="bg1"/>
              </a:solidFill>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0865C412-C889-47E0-AB60-C3C2A44FF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41118"/>
            <a:ext cx="6858000" cy="916631"/>
          </a:xfrm>
          <a:prstGeom prst="rect">
            <a:avLst/>
          </a:prstGeom>
        </p:spPr>
      </p:pic>
      <p:sp>
        <p:nvSpPr>
          <p:cNvPr id="31" name="Rectangle 30">
            <a:extLst>
              <a:ext uri="{FF2B5EF4-FFF2-40B4-BE49-F238E27FC236}">
                <a16:creationId xmlns:a16="http://schemas.microsoft.com/office/drawing/2014/main" id="{78981E11-3F51-48B8-AA10-B23F2AAE31D8}"/>
              </a:ext>
            </a:extLst>
          </p:cNvPr>
          <p:cNvSpPr/>
          <p:nvPr/>
        </p:nvSpPr>
        <p:spPr>
          <a:xfrm>
            <a:off x="4928973"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81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482E51B1-C473-4E6F-A218-DB7482A411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200" y="806851"/>
            <a:ext cx="6761886" cy="4019860"/>
          </a:xfrm>
          <a:prstGeom prst="rect">
            <a:avLst/>
          </a:prstGeom>
        </p:spPr>
      </p:pic>
      <p:sp>
        <p:nvSpPr>
          <p:cNvPr id="9" name="TextBox 8">
            <a:extLst>
              <a:ext uri="{FF2B5EF4-FFF2-40B4-BE49-F238E27FC236}">
                <a16:creationId xmlns:a16="http://schemas.microsoft.com/office/drawing/2014/main" id="{98E2253D-F7E3-4029-BA61-CEA6E35E0081}"/>
              </a:ext>
            </a:extLst>
          </p:cNvPr>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Using TXIFG Interrupt</a:t>
            </a:r>
            <a:endParaRPr lang="en-US" sz="2200" b="1" cap="small"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259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transmitting, the data is shifted out on the rising edge of SCLK.</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receiving, the data is shifted in on the falling edge of SCLK.</a:t>
            </a: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not transmitting, SCLK is held in an idle state.</a:t>
            </a:r>
          </a:p>
        </p:txBody>
      </p:sp>
      <p:pic>
        <p:nvPicPr>
          <p:cNvPr id="22" name="Picture 21">
            <a:extLst>
              <a:ext uri="{FF2B5EF4-FFF2-40B4-BE49-F238E27FC236}">
                <a16:creationId xmlns:a16="http://schemas.microsoft.com/office/drawing/2014/main" id="{C6F4CF4B-E7CA-4667-907F-CF5EEC1A428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4400" y="1852624"/>
            <a:ext cx="4906414" cy="2831326"/>
          </a:xfrm>
          <a:prstGeom prst="rect">
            <a:avLst/>
          </a:prstGeom>
        </p:spPr>
      </p:pic>
    </p:spTree>
    <p:extLst>
      <p:ext uri="{BB962C8B-B14F-4D97-AF65-F5344CB8AC3E}">
        <p14:creationId xmlns:p14="http://schemas.microsoft.com/office/powerpoint/2010/main" val="20725089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Example: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Transmitting a Packet as a SPI Master Using TXIFG IRQ</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pic>
        <p:nvPicPr>
          <p:cNvPr id="13" name="Picture 2" descr="Subscribe to Dr. LaMeres' YouTube Channel">
            <a:extLst>
              <a:ext uri="{FF2B5EF4-FFF2-40B4-BE49-F238E27FC236}">
                <a16:creationId xmlns:a16="http://schemas.microsoft.com/office/drawing/2014/main" id="{37038590-980F-418B-8B1D-66C0B24C5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13190"/>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59180CA-4768-4166-AF9C-CB4EB42E923A}"/>
              </a:ext>
            </a:extLst>
          </p:cNvPr>
          <p:cNvSpPr txBox="1"/>
          <p:nvPr/>
        </p:nvSpPr>
        <p:spPr>
          <a:xfrm>
            <a:off x="2906652" y="2533048"/>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11606492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Example: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Transmitting a Packet as a SPI Master with STE </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spTree>
    <p:extLst>
      <p:ext uri="{BB962C8B-B14F-4D97-AF65-F5344CB8AC3E}">
        <p14:creationId xmlns:p14="http://schemas.microsoft.com/office/powerpoint/2010/main" val="1387294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646331"/>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 Transmitting a Packet From a SPI Master With an Active LOW STE</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58527" y="1090085"/>
            <a:ext cx="3930426" cy="3696298"/>
          </a:xfrm>
          <a:prstGeom prst="rect">
            <a:avLst/>
          </a:prstGeom>
        </p:spPr>
      </p:pic>
      <p:sp>
        <p:nvSpPr>
          <p:cNvPr id="9" name="Rectangle 8">
            <a:extLst>
              <a:ext uri="{FF2B5EF4-FFF2-40B4-BE49-F238E27FC236}">
                <a16:creationId xmlns:a16="http://schemas.microsoft.com/office/drawing/2014/main" id="{D40918E8-1726-47AA-9A5B-8AA01088DABB}"/>
              </a:ext>
            </a:extLst>
          </p:cNvPr>
          <p:cNvSpPr/>
          <p:nvPr/>
        </p:nvSpPr>
        <p:spPr>
          <a:xfrm>
            <a:off x="3069205" y="3941370"/>
            <a:ext cx="3429570" cy="84501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F3989619-B76D-404B-8999-81C34744C92D}"/>
              </a:ext>
            </a:extLst>
          </p:cNvPr>
          <p:cNvSpPr/>
          <p:nvPr/>
        </p:nvSpPr>
        <p:spPr>
          <a:xfrm>
            <a:off x="49100" y="1799167"/>
            <a:ext cx="2560328" cy="904779"/>
          </a:xfrm>
          <a:prstGeom prst="wedgeRectCallout">
            <a:avLst>
              <a:gd name="adj1" fmla="val 179350"/>
              <a:gd name="adj2" fmla="val 21220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STE is automatically generated by the </a:t>
            </a:r>
            <a:r>
              <a:rPr lang="en-US" dirty="0" err="1"/>
              <a:t>eUSCI</a:t>
            </a:r>
            <a:r>
              <a:rPr lang="en-US" dirty="0"/>
              <a:t> SPI system.</a:t>
            </a:r>
          </a:p>
        </p:txBody>
      </p:sp>
    </p:spTree>
    <p:extLst>
      <p:ext uri="{BB962C8B-B14F-4D97-AF65-F5344CB8AC3E}">
        <p14:creationId xmlns:p14="http://schemas.microsoft.com/office/powerpoint/2010/main" val="3191206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646331"/>
          </a:xfrm>
          <a:prstGeom prst="rect">
            <a:avLst/>
          </a:prstGeom>
          <a:noFill/>
        </p:spPr>
        <p:txBody>
          <a:bodyPr wrap="square" rtlCol="0">
            <a:spAutoFit/>
          </a:bodyPr>
          <a:lstStyle/>
          <a:p>
            <a:r>
              <a:rPr lang="en-US" b="1" cap="small" dirty="0">
                <a:solidFill>
                  <a:schemeClr val="accent2"/>
                </a:solidFill>
                <a:latin typeface="Arial" panose="020B0604020202020204" pitchFamily="34" charset="0"/>
                <a:cs typeface="Arial" panose="020B0604020202020204" pitchFamily="34" charset="0"/>
              </a:rPr>
              <a:t>Ex: Transmitting a Packet From a SPI Master With an Active LOW STE</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58527" y="1090085"/>
            <a:ext cx="3930426" cy="3696298"/>
          </a:xfrm>
          <a:prstGeom prst="rect">
            <a:avLst/>
          </a:prstGeom>
        </p:spPr>
      </p:pic>
      <p:sp>
        <p:nvSpPr>
          <p:cNvPr id="9" name="Rectangle 8">
            <a:extLst>
              <a:ext uri="{FF2B5EF4-FFF2-40B4-BE49-F238E27FC236}">
                <a16:creationId xmlns:a16="http://schemas.microsoft.com/office/drawing/2014/main" id="{D40918E8-1726-47AA-9A5B-8AA01088DABB}"/>
              </a:ext>
            </a:extLst>
          </p:cNvPr>
          <p:cNvSpPr/>
          <p:nvPr/>
        </p:nvSpPr>
        <p:spPr>
          <a:xfrm>
            <a:off x="3069205" y="3941370"/>
            <a:ext cx="3429570" cy="84501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9">
            <a:extLst>
              <a:ext uri="{FF2B5EF4-FFF2-40B4-BE49-F238E27FC236}">
                <a16:creationId xmlns:a16="http://schemas.microsoft.com/office/drawing/2014/main" id="{F3989619-B76D-404B-8999-81C34744C92D}"/>
              </a:ext>
            </a:extLst>
          </p:cNvPr>
          <p:cNvSpPr/>
          <p:nvPr/>
        </p:nvSpPr>
        <p:spPr>
          <a:xfrm>
            <a:off x="57752" y="3263899"/>
            <a:ext cx="2560328" cy="596261"/>
          </a:xfrm>
          <a:prstGeom prst="wedgeRectCallout">
            <a:avLst>
              <a:gd name="adj1" fmla="val 67412"/>
              <a:gd name="adj2" fmla="val 142631"/>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UCMODE and UCSTEM bits control STE.</a:t>
            </a:r>
          </a:p>
        </p:txBody>
      </p:sp>
    </p:spTree>
    <p:extLst>
      <p:ext uri="{BB962C8B-B14F-4D97-AF65-F5344CB8AC3E}">
        <p14:creationId xmlns:p14="http://schemas.microsoft.com/office/powerpoint/2010/main" val="35616579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F8627C97-8714-4181-A50A-86703D5FB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543" y="584587"/>
            <a:ext cx="3988088" cy="4201736"/>
          </a:xfrm>
          <a:prstGeom prst="rect">
            <a:avLst/>
          </a:prstGeom>
        </p:spPr>
      </p:pic>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With an Active LOW STE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0" name="Speech Bubble: Rectangle 9">
            <a:extLst>
              <a:ext uri="{FF2B5EF4-FFF2-40B4-BE49-F238E27FC236}">
                <a16:creationId xmlns:a16="http://schemas.microsoft.com/office/drawing/2014/main" id="{F3989619-B76D-404B-8999-81C34744C92D}"/>
              </a:ext>
            </a:extLst>
          </p:cNvPr>
          <p:cNvSpPr/>
          <p:nvPr/>
        </p:nvSpPr>
        <p:spPr>
          <a:xfrm>
            <a:off x="82556" y="1811867"/>
            <a:ext cx="2474377" cy="930693"/>
          </a:xfrm>
          <a:prstGeom prst="wedgeRectCallout">
            <a:avLst>
              <a:gd name="adj1" fmla="val 68483"/>
              <a:gd name="adj2" fmla="val 10943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UCMODE enables STE and controls whether it is active HIGH or LOW.</a:t>
            </a:r>
          </a:p>
        </p:txBody>
      </p:sp>
      <p:sp>
        <p:nvSpPr>
          <p:cNvPr id="13" name="Rectangle 12">
            <a:extLst>
              <a:ext uri="{FF2B5EF4-FFF2-40B4-BE49-F238E27FC236}">
                <a16:creationId xmlns:a16="http://schemas.microsoft.com/office/drawing/2014/main" id="{57AA58EA-6D7C-4B04-B9B5-B44260ADEF7A}"/>
              </a:ext>
            </a:extLst>
          </p:cNvPr>
          <p:cNvSpPr/>
          <p:nvPr/>
        </p:nvSpPr>
        <p:spPr>
          <a:xfrm>
            <a:off x="3036358" y="2960792"/>
            <a:ext cx="3631142" cy="47074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8C6E80-1900-467B-B986-B4D43DABB53A}"/>
              </a:ext>
            </a:extLst>
          </p:cNvPr>
          <p:cNvSpPr/>
          <p:nvPr/>
        </p:nvSpPr>
        <p:spPr>
          <a:xfrm>
            <a:off x="2985558" y="3951392"/>
            <a:ext cx="3681942" cy="47074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14">
            <a:extLst>
              <a:ext uri="{FF2B5EF4-FFF2-40B4-BE49-F238E27FC236}">
                <a16:creationId xmlns:a16="http://schemas.microsoft.com/office/drawing/2014/main" id="{C0E66E54-C532-488A-909E-A2FE98EA393A}"/>
              </a:ext>
            </a:extLst>
          </p:cNvPr>
          <p:cNvSpPr/>
          <p:nvPr/>
        </p:nvSpPr>
        <p:spPr>
          <a:xfrm>
            <a:off x="82556" y="3199320"/>
            <a:ext cx="2288112" cy="657247"/>
          </a:xfrm>
          <a:prstGeom prst="wedgeRectCallout">
            <a:avLst>
              <a:gd name="adj1" fmla="val 74773"/>
              <a:gd name="adj2" fmla="val 12167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UCSTEM controls how STE is used.</a:t>
            </a:r>
          </a:p>
        </p:txBody>
      </p:sp>
    </p:spTree>
    <p:extLst>
      <p:ext uri="{BB962C8B-B14F-4D97-AF65-F5344CB8AC3E}">
        <p14:creationId xmlns:p14="http://schemas.microsoft.com/office/powerpoint/2010/main" val="31366076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With an Active LOW STE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20" name="Picture 19">
            <a:extLst>
              <a:ext uri="{FF2B5EF4-FFF2-40B4-BE49-F238E27FC236}">
                <a16:creationId xmlns:a16="http://schemas.microsoft.com/office/drawing/2014/main" id="{CB72005A-7F92-430B-93F7-DDA4A8EB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2" name="Subtitle 2">
            <a:extLst>
              <a:ext uri="{FF2B5EF4-FFF2-40B4-BE49-F238E27FC236}">
                <a16:creationId xmlns:a16="http://schemas.microsoft.com/office/drawing/2014/main" id="{C15B5F04-D23C-433B-B411-4C512EE0EFB7}"/>
              </a:ext>
            </a:extLst>
          </p:cNvPr>
          <p:cNvSpPr txBox="1">
            <a:spLocks/>
          </p:cNvSpPr>
          <p:nvPr/>
        </p:nvSpPr>
        <p:spPr>
          <a:xfrm>
            <a:off x="190500" y="1200773"/>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In CCS, create a new C/C++ Empty Project (with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C_SPI_Tx3_Packet_on_A0_w_TXIFG_w_STEn</a:t>
            </a:r>
          </a:p>
          <a:p>
            <a:pPr algn="l"/>
            <a:endParaRPr lang="en-US" sz="1600" b="1"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after the statement to stop the watchdog timer. Note that this is the same code as in the last example except for the highlighted additions to enable STE.</a:t>
            </a:r>
          </a:p>
        </p:txBody>
      </p:sp>
      <p:sp>
        <p:nvSpPr>
          <p:cNvPr id="23" name="Rectangle 22">
            <a:extLst>
              <a:ext uri="{FF2B5EF4-FFF2-40B4-BE49-F238E27FC236}">
                <a16:creationId xmlns:a16="http://schemas.microsoft.com/office/drawing/2014/main" id="{C92EF026-52C3-498B-8C1B-7882A031B31C}"/>
              </a:ext>
            </a:extLst>
          </p:cNvPr>
          <p:cNvSpPr/>
          <p:nvPr/>
        </p:nvSpPr>
        <p:spPr>
          <a:xfrm>
            <a:off x="4923048" y="393772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559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F70BB4F2-A2ED-4937-91C9-03DE039F3E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996708" y="492886"/>
            <a:ext cx="3361876" cy="4331397"/>
          </a:xfrm>
          <a:prstGeom prst="rect">
            <a:avLst/>
          </a:prstGeom>
        </p:spPr>
      </p:pic>
      <p:sp>
        <p:nvSpPr>
          <p:cNvPr id="10" name="TextBox 9">
            <a:extLst>
              <a:ext uri="{FF2B5EF4-FFF2-40B4-BE49-F238E27FC236}">
                <a16:creationId xmlns:a16="http://schemas.microsoft.com/office/drawing/2014/main" id="{F41A07FA-ADED-4F8F-B682-75E33507C804}"/>
              </a:ext>
            </a:extLst>
          </p:cNvPr>
          <p:cNvSpPr txBox="1"/>
          <p:nvPr/>
        </p:nvSpPr>
        <p:spPr>
          <a:xfrm>
            <a:off x="0" y="473036"/>
            <a:ext cx="2819400" cy="1323439"/>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With an Active LOW STE</a:t>
            </a:r>
            <a:endParaRPr lang="en-US" sz="2200" b="1" cap="small" dirty="0">
              <a:solidFill>
                <a:schemeClr val="accent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3A334D7-D11E-433D-AF8E-A9B88FB4BB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8444" y="2833126"/>
            <a:ext cx="2749610" cy="1861537"/>
          </a:xfrm>
          <a:prstGeom prst="rect">
            <a:avLst/>
          </a:prstGeom>
        </p:spPr>
      </p:pic>
    </p:spTree>
    <p:extLst>
      <p:ext uri="{BB962C8B-B14F-4D97-AF65-F5344CB8AC3E}">
        <p14:creationId xmlns:p14="http://schemas.microsoft.com/office/powerpoint/2010/main" val="12770707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With an Active LOW STE</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20" name="Picture 19">
            <a:extLst>
              <a:ext uri="{FF2B5EF4-FFF2-40B4-BE49-F238E27FC236}">
                <a16:creationId xmlns:a16="http://schemas.microsoft.com/office/drawing/2014/main" id="{CB72005A-7F92-430B-93F7-DDA4A8EB5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21" name="Rectangle 20">
            <a:extLst>
              <a:ext uri="{FF2B5EF4-FFF2-40B4-BE49-F238E27FC236}">
                <a16:creationId xmlns:a16="http://schemas.microsoft.com/office/drawing/2014/main" id="{F04B9329-8735-4BB6-B55E-0A69E48AE96F}"/>
              </a:ext>
            </a:extLst>
          </p:cNvPr>
          <p:cNvSpPr/>
          <p:nvPr/>
        </p:nvSpPr>
        <p:spPr>
          <a:xfrm>
            <a:off x="4928607" y="3941118"/>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
        <p:nvSpPr>
          <p:cNvPr id="22" name="Subtitle 2">
            <a:extLst>
              <a:ext uri="{FF2B5EF4-FFF2-40B4-BE49-F238E27FC236}">
                <a16:creationId xmlns:a16="http://schemas.microsoft.com/office/drawing/2014/main" id="{C15B5F04-D23C-433B-B411-4C512EE0EFB7}"/>
              </a:ext>
            </a:extLst>
          </p:cNvPr>
          <p:cNvSpPr txBox="1">
            <a:spLocks/>
          </p:cNvSpPr>
          <p:nvPr/>
        </p:nvSpPr>
        <p:spPr>
          <a:xfrm>
            <a:off x="190500" y="1200772"/>
            <a:ext cx="6667500" cy="257618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run it.</a:t>
            </a:r>
          </a:p>
          <a:p>
            <a:pPr algn="l"/>
            <a:endParaRPr lang="en-US" sz="10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Observe the SPI outputs on the board with a logic analyzer. Probe SCLK on the P1.5 pin of the J1 header. Probe SIMO on the P1.7 pin of the J1 header. Probe STE on the P1.4 pin of the J1 header.</a:t>
            </a:r>
          </a:p>
          <a:p>
            <a:pPr algn="l"/>
            <a:endParaRPr lang="en-US" sz="10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Configure the oscilloscope waveform to center the SPI data. Step up the trigger of the logic analyzer to watch for multiple transitions on SCLK. Set up the SPI protocol feature of the logic analyzer. You should see the following waveforms on your oscilloscope.</a:t>
            </a: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a:p>
            <a:pPr algn="l"/>
            <a:endParaRPr lang="en-US" sz="16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64448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9" name="TextBox 8">
            <a:extLst>
              <a:ext uri="{FF2B5EF4-FFF2-40B4-BE49-F238E27FC236}">
                <a16:creationId xmlns:a16="http://schemas.microsoft.com/office/drawing/2014/main" id="{491FB0AA-FA77-44F2-AA08-B881DC427EF6}"/>
              </a:ext>
            </a:extLst>
          </p:cNvPr>
          <p:cNvSpPr txBox="1"/>
          <p:nvPr/>
        </p:nvSpPr>
        <p:spPr>
          <a:xfrm>
            <a:off x="0" y="492887"/>
            <a:ext cx="6629400" cy="707886"/>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Transmitting a Packet From a SPI Master With an Active LOW STE</a:t>
            </a:r>
            <a:endParaRPr lang="en-US" sz="2200" b="1" cap="small" dirty="0">
              <a:solidFill>
                <a:schemeClr val="accent2"/>
              </a:solidFill>
              <a:latin typeface="Arial" panose="020B0604020202020204" pitchFamily="34" charset="0"/>
              <a:cs typeface="Arial" panose="020B060402020202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393504E9-DC2B-47B6-A5CC-C09FFF6CA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 y="1145945"/>
            <a:ext cx="6629400" cy="3608935"/>
          </a:xfrm>
          <a:prstGeom prst="rect">
            <a:avLst/>
          </a:prstGeom>
        </p:spPr>
      </p:pic>
    </p:spTree>
    <p:extLst>
      <p:ext uri="{BB962C8B-B14F-4D97-AF65-F5344CB8AC3E}">
        <p14:creationId xmlns:p14="http://schemas.microsoft.com/office/powerpoint/2010/main" val="18696914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Example: </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Transmitting a Packet as a SPI Master with STE </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pic>
        <p:nvPicPr>
          <p:cNvPr id="13" name="Picture 2" descr="Subscribe to Dr. LaMeres' YouTube Channel">
            <a:extLst>
              <a:ext uri="{FF2B5EF4-FFF2-40B4-BE49-F238E27FC236}">
                <a16:creationId xmlns:a16="http://schemas.microsoft.com/office/drawing/2014/main" id="{37038590-980F-418B-8B1D-66C0B24C5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13190"/>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59180CA-4768-4166-AF9C-CB4EB42E923A}"/>
              </a:ext>
            </a:extLst>
          </p:cNvPr>
          <p:cNvSpPr txBox="1"/>
          <p:nvPr/>
        </p:nvSpPr>
        <p:spPr>
          <a:xfrm>
            <a:off x="2906652" y="2533048"/>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318512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multiple slaves are used in the system, a </a:t>
            </a:r>
            <a:r>
              <a:rPr lang="en-US" sz="1600" b="1" dirty="0">
                <a:solidFill>
                  <a:schemeClr val="accent2"/>
                </a:solidFill>
                <a:latin typeface="Arial" panose="020B0604020202020204" pitchFamily="34" charset="0"/>
                <a:cs typeface="Arial" panose="020B0604020202020204" pitchFamily="34" charset="0"/>
              </a:rPr>
              <a:t>slave transmit enable (STE)</a:t>
            </a:r>
            <a:r>
              <a:rPr lang="en-US" sz="1600" dirty="0">
                <a:solidFill>
                  <a:schemeClr val="accent2"/>
                </a:solidFill>
                <a:latin typeface="Arial" panose="020B0604020202020204" pitchFamily="34" charset="0"/>
                <a:cs typeface="Arial" panose="020B0604020202020204" pitchFamily="34" charset="0"/>
              </a:rPr>
              <a:t> or </a:t>
            </a:r>
            <a:r>
              <a:rPr lang="en-US" sz="1600" b="1" dirty="0">
                <a:solidFill>
                  <a:schemeClr val="accent2"/>
                </a:solidFill>
                <a:latin typeface="Arial" panose="020B0604020202020204" pitchFamily="34" charset="0"/>
                <a:cs typeface="Arial" panose="020B0604020202020204" pitchFamily="34" charset="0"/>
              </a:rPr>
              <a:t>slave select (SS)</a:t>
            </a:r>
            <a:r>
              <a:rPr lang="en-US" sz="1600" dirty="0">
                <a:solidFill>
                  <a:schemeClr val="accent2"/>
                </a:solidFill>
                <a:latin typeface="Arial" panose="020B0604020202020204" pitchFamily="34" charset="0"/>
                <a:cs typeface="Arial" panose="020B0604020202020204" pitchFamily="34" charset="0"/>
              </a:rPr>
              <a:t> line can be generated by the master in order to dictate which slave is being communicated with.</a:t>
            </a:r>
            <a:br>
              <a:rPr lang="en-US" sz="1600" dirty="0">
                <a:solidFill>
                  <a:schemeClr val="accent2"/>
                </a:solidFill>
                <a:latin typeface="Arial" panose="020B0604020202020204" pitchFamily="34" charset="0"/>
                <a:cs typeface="Arial" panose="020B0604020202020204" pitchFamily="34" charset="0"/>
              </a:rPr>
            </a:b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is called </a:t>
            </a:r>
            <a:r>
              <a:rPr lang="en-US" sz="1600" b="1" dirty="0">
                <a:solidFill>
                  <a:schemeClr val="accent2"/>
                </a:solidFill>
                <a:latin typeface="Arial" panose="020B0604020202020204" pitchFamily="34" charset="0"/>
                <a:cs typeface="Arial" panose="020B0604020202020204" pitchFamily="34" charset="0"/>
              </a:rPr>
              <a:t>4-wire mode</a:t>
            </a:r>
            <a:r>
              <a:rPr lang="en-US" sz="1600" dirty="0">
                <a:solidFill>
                  <a:schemeClr val="accent2"/>
                </a:solidFill>
                <a:latin typeface="Arial" panose="020B0604020202020204" pitchFamily="34" charset="0"/>
                <a:cs typeface="Arial" panose="020B0604020202020204" pitchFamily="34" charset="0"/>
              </a:rPr>
              <a:t>.</a:t>
            </a:r>
            <a:br>
              <a:rPr lang="en-US" sz="1600" dirty="0">
                <a:solidFill>
                  <a:schemeClr val="accent2"/>
                </a:solidFill>
                <a:latin typeface="Arial" panose="020B0604020202020204" pitchFamily="34" charset="0"/>
                <a:cs typeface="Arial" panose="020B0604020202020204" pitchFamily="34" charset="0"/>
              </a:rPr>
            </a:br>
            <a:endParaRPr lang="en-US" sz="8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 4-pin master mode, the STE pin can be configured to be either an active HIGH or LOW output enable for the slaves.</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07162C2A-C69E-43DD-B033-1F2AA24886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0885" y="2915204"/>
            <a:ext cx="6536229" cy="1752079"/>
          </a:xfrm>
          <a:prstGeom prst="rect">
            <a:avLst/>
          </a:prstGeom>
        </p:spPr>
      </p:pic>
    </p:spTree>
    <p:extLst>
      <p:ext uri="{BB962C8B-B14F-4D97-AF65-F5344CB8AC3E}">
        <p14:creationId xmlns:p14="http://schemas.microsoft.com/office/powerpoint/2010/main" val="35020879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Example:</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Receiving Data as a Master</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spTree>
    <p:extLst>
      <p:ext uri="{BB962C8B-B14F-4D97-AF65-F5344CB8AC3E}">
        <p14:creationId xmlns:p14="http://schemas.microsoft.com/office/powerpoint/2010/main" val="16296066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4" name="Picture 23" descr="A screenshot of a cell phone&#10;&#10;Description automatically generated">
            <a:extLst>
              <a:ext uri="{FF2B5EF4-FFF2-40B4-BE49-F238E27FC236}">
                <a16:creationId xmlns:a16="http://schemas.microsoft.com/office/drawing/2014/main" id="{F9726024-2AA9-470C-8AFC-82A77D9E8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96" y="1646584"/>
            <a:ext cx="4627344" cy="3059629"/>
          </a:xfrm>
          <a:prstGeom prst="rect">
            <a:avLst/>
          </a:prstGeom>
        </p:spPr>
      </p:pic>
    </p:spTree>
    <p:extLst>
      <p:ext uri="{BB962C8B-B14F-4D97-AF65-F5344CB8AC3E}">
        <p14:creationId xmlns:p14="http://schemas.microsoft.com/office/powerpoint/2010/main" val="31534616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As Master, you still need to setup the clock.</a:t>
            </a:r>
          </a:p>
        </p:txBody>
      </p:sp>
      <p:pic>
        <p:nvPicPr>
          <p:cNvPr id="24" name="Picture 23" descr="A screenshot of a cell phone&#10;&#10;Description automatically generated">
            <a:extLst>
              <a:ext uri="{FF2B5EF4-FFF2-40B4-BE49-F238E27FC236}">
                <a16:creationId xmlns:a16="http://schemas.microsoft.com/office/drawing/2014/main" id="{F9726024-2AA9-470C-8AFC-82A77D9E8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96" y="1646584"/>
            <a:ext cx="4627344" cy="3059629"/>
          </a:xfrm>
          <a:prstGeom prst="rect">
            <a:avLst/>
          </a:prstGeom>
        </p:spPr>
      </p:pic>
      <p:sp>
        <p:nvSpPr>
          <p:cNvPr id="10" name="Rectangle 9">
            <a:extLst>
              <a:ext uri="{FF2B5EF4-FFF2-40B4-BE49-F238E27FC236}">
                <a16:creationId xmlns:a16="http://schemas.microsoft.com/office/drawing/2014/main" id="{20F0F598-01A9-412C-A445-15FC8ACD143B}"/>
              </a:ext>
            </a:extLst>
          </p:cNvPr>
          <p:cNvSpPr/>
          <p:nvPr/>
        </p:nvSpPr>
        <p:spPr>
          <a:xfrm>
            <a:off x="1179095" y="3219651"/>
            <a:ext cx="4627344" cy="143096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6253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Since the master generates SCLK, it must send the necessary clock pulses to the slave in order for the slave to shift out its data block into the master Rx shift register.</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This is accomplished by writing a dummy byte of any value to the Tx register on the master in order to force the system to generate 8 SCLK pulses.</a:t>
            </a:r>
          </a:p>
        </p:txBody>
      </p:sp>
      <p:pic>
        <p:nvPicPr>
          <p:cNvPr id="21" name="Picture 20">
            <a:extLst>
              <a:ext uri="{FF2B5EF4-FFF2-40B4-BE49-F238E27FC236}">
                <a16:creationId xmlns:a16="http://schemas.microsoft.com/office/drawing/2014/main" id="{146765EB-4D53-422F-A1C4-57150F69D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9550"/>
            <a:ext cx="6858000" cy="856776"/>
          </a:xfrm>
          <a:prstGeom prst="rect">
            <a:avLst/>
          </a:prstGeom>
        </p:spPr>
      </p:pic>
      <p:sp>
        <p:nvSpPr>
          <p:cNvPr id="22" name="Rectangle 21">
            <a:extLst>
              <a:ext uri="{FF2B5EF4-FFF2-40B4-BE49-F238E27FC236}">
                <a16:creationId xmlns:a16="http://schemas.microsoft.com/office/drawing/2014/main" id="{DF28AA15-2222-4845-97B2-49875016FF4B}"/>
              </a:ext>
            </a:extLst>
          </p:cNvPr>
          <p:cNvSpPr/>
          <p:nvPr/>
        </p:nvSpPr>
        <p:spPr>
          <a:xfrm>
            <a:off x="4928607" y="4030015"/>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31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data is received through an Rx shift register.</a:t>
            </a:r>
          </a:p>
        </p:txBody>
      </p:sp>
      <p:pic>
        <p:nvPicPr>
          <p:cNvPr id="24" name="Picture 23" descr="A screenshot of a cell phone&#10;&#10;Description automatically generated">
            <a:extLst>
              <a:ext uri="{FF2B5EF4-FFF2-40B4-BE49-F238E27FC236}">
                <a16:creationId xmlns:a16="http://schemas.microsoft.com/office/drawing/2014/main" id="{F9726024-2AA9-470C-8AFC-82A77D9E8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96" y="1646584"/>
            <a:ext cx="4627344" cy="3059629"/>
          </a:xfrm>
          <a:prstGeom prst="rect">
            <a:avLst/>
          </a:prstGeom>
        </p:spPr>
      </p:pic>
      <p:sp>
        <p:nvSpPr>
          <p:cNvPr id="10" name="Rectangle 9">
            <a:extLst>
              <a:ext uri="{FF2B5EF4-FFF2-40B4-BE49-F238E27FC236}">
                <a16:creationId xmlns:a16="http://schemas.microsoft.com/office/drawing/2014/main" id="{8CD5B813-923A-4B20-8776-48C682E28DDF}"/>
              </a:ext>
            </a:extLst>
          </p:cNvPr>
          <p:cNvSpPr/>
          <p:nvPr/>
        </p:nvSpPr>
        <p:spPr>
          <a:xfrm>
            <a:off x="2013688" y="2536256"/>
            <a:ext cx="3665216" cy="741145"/>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747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You still need to setup the framing options.</a:t>
            </a:r>
          </a:p>
        </p:txBody>
      </p:sp>
      <p:pic>
        <p:nvPicPr>
          <p:cNvPr id="24" name="Picture 23" descr="A screenshot of a cell phone&#10;&#10;Description automatically generated">
            <a:extLst>
              <a:ext uri="{FF2B5EF4-FFF2-40B4-BE49-F238E27FC236}">
                <a16:creationId xmlns:a16="http://schemas.microsoft.com/office/drawing/2014/main" id="{F9726024-2AA9-470C-8AFC-82A77D9E8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96" y="1646584"/>
            <a:ext cx="4627344" cy="3059629"/>
          </a:xfrm>
          <a:prstGeom prst="rect">
            <a:avLst/>
          </a:prstGeom>
        </p:spPr>
      </p:pic>
      <p:sp>
        <p:nvSpPr>
          <p:cNvPr id="10" name="Rectangle 9">
            <a:extLst>
              <a:ext uri="{FF2B5EF4-FFF2-40B4-BE49-F238E27FC236}">
                <a16:creationId xmlns:a16="http://schemas.microsoft.com/office/drawing/2014/main" id="{8CD5B813-923A-4B20-8776-48C682E28DDF}"/>
              </a:ext>
            </a:extLst>
          </p:cNvPr>
          <p:cNvSpPr/>
          <p:nvPr/>
        </p:nvSpPr>
        <p:spPr>
          <a:xfrm>
            <a:off x="2013688" y="2536256"/>
            <a:ext cx="3665216" cy="741145"/>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063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When all bits have been shifted in, the data is moved to an Rx buffer.</a:t>
            </a:r>
          </a:p>
        </p:txBody>
      </p:sp>
      <p:pic>
        <p:nvPicPr>
          <p:cNvPr id="24" name="Picture 23" descr="A screenshot of a cell phone&#10;&#10;Description automatically generated">
            <a:extLst>
              <a:ext uri="{FF2B5EF4-FFF2-40B4-BE49-F238E27FC236}">
                <a16:creationId xmlns:a16="http://schemas.microsoft.com/office/drawing/2014/main" id="{F9726024-2AA9-470C-8AFC-82A77D9E8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96" y="1646584"/>
            <a:ext cx="4627344" cy="3059629"/>
          </a:xfrm>
          <a:prstGeom prst="rect">
            <a:avLst/>
          </a:prstGeom>
        </p:spPr>
      </p:pic>
      <p:sp>
        <p:nvSpPr>
          <p:cNvPr id="10" name="Rectangle 9">
            <a:extLst>
              <a:ext uri="{FF2B5EF4-FFF2-40B4-BE49-F238E27FC236}">
                <a16:creationId xmlns:a16="http://schemas.microsoft.com/office/drawing/2014/main" id="{9218E10A-3DA2-4816-8278-94494D32C21B}"/>
              </a:ext>
            </a:extLst>
          </p:cNvPr>
          <p:cNvSpPr/>
          <p:nvPr/>
        </p:nvSpPr>
        <p:spPr>
          <a:xfrm>
            <a:off x="2013688" y="2183104"/>
            <a:ext cx="2423558" cy="425342"/>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2686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6667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RXIFG flag is set when new data has arrived in the buffer.</a:t>
            </a:r>
          </a:p>
        </p:txBody>
      </p:sp>
      <p:pic>
        <p:nvPicPr>
          <p:cNvPr id="24" name="Picture 23" descr="A screenshot of a cell phone&#10;&#10;Description automatically generated">
            <a:extLst>
              <a:ext uri="{FF2B5EF4-FFF2-40B4-BE49-F238E27FC236}">
                <a16:creationId xmlns:a16="http://schemas.microsoft.com/office/drawing/2014/main" id="{F9726024-2AA9-470C-8AFC-82A77D9E8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096" y="1646584"/>
            <a:ext cx="4627344" cy="3059629"/>
          </a:xfrm>
          <a:prstGeom prst="rect">
            <a:avLst/>
          </a:prstGeom>
        </p:spPr>
      </p:pic>
      <p:sp>
        <p:nvSpPr>
          <p:cNvPr id="10" name="Rectangle 9">
            <a:extLst>
              <a:ext uri="{FF2B5EF4-FFF2-40B4-BE49-F238E27FC236}">
                <a16:creationId xmlns:a16="http://schemas.microsoft.com/office/drawing/2014/main" id="{55A21506-D24D-4967-8F1B-FB01BD92D2E6}"/>
              </a:ext>
            </a:extLst>
          </p:cNvPr>
          <p:cNvSpPr/>
          <p:nvPr/>
        </p:nvSpPr>
        <p:spPr>
          <a:xfrm>
            <a:off x="1980000" y="1757762"/>
            <a:ext cx="2423558" cy="425342"/>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608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226734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Interrupts can be generated by the RXIFG by enabling the RXIFG bit in the </a:t>
            </a:r>
            <a:r>
              <a:rPr lang="en-US" sz="1600" dirty="0" err="1">
                <a:solidFill>
                  <a:schemeClr val="accent2"/>
                </a:solidFill>
                <a:latin typeface="Arial" panose="020B0604020202020204" pitchFamily="34" charset="0"/>
                <a:cs typeface="Arial" panose="020B0604020202020204" pitchFamily="34" charset="0"/>
              </a:rPr>
              <a:t>UCAxIE</a:t>
            </a:r>
            <a:r>
              <a:rPr lang="en-US" sz="1600" dirty="0">
                <a:solidFill>
                  <a:schemeClr val="accent2"/>
                </a:solidFill>
                <a:latin typeface="Arial" panose="020B0604020202020204" pitchFamily="34" charset="0"/>
                <a:cs typeface="Arial" panose="020B0604020202020204" pitchFamily="34" charset="0"/>
              </a:rPr>
              <a:t> register.</a:t>
            </a:r>
          </a:p>
        </p:txBody>
      </p:sp>
      <p:pic>
        <p:nvPicPr>
          <p:cNvPr id="10" name="Picture 9" descr="A close up of text on a white background&#10;&#10;Description automatically generated">
            <a:extLst>
              <a:ext uri="{FF2B5EF4-FFF2-40B4-BE49-F238E27FC236}">
                <a16:creationId xmlns:a16="http://schemas.microsoft.com/office/drawing/2014/main" id="{B6F2670F-EDB2-40AD-BD4B-B5AD91CF0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329" y="1226405"/>
            <a:ext cx="4222538" cy="3433917"/>
          </a:xfrm>
          <a:prstGeom prst="rect">
            <a:avLst/>
          </a:prstGeom>
        </p:spPr>
      </p:pic>
      <p:sp>
        <p:nvSpPr>
          <p:cNvPr id="13" name="Rectangle 12">
            <a:extLst>
              <a:ext uri="{FF2B5EF4-FFF2-40B4-BE49-F238E27FC236}">
                <a16:creationId xmlns:a16="http://schemas.microsoft.com/office/drawing/2014/main" id="{1D65E819-B992-4D8D-A5FE-8FA399DF65BE}"/>
              </a:ext>
            </a:extLst>
          </p:cNvPr>
          <p:cNvSpPr/>
          <p:nvPr/>
        </p:nvSpPr>
        <p:spPr>
          <a:xfrm>
            <a:off x="2457840" y="3973322"/>
            <a:ext cx="4253948" cy="72781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Rectangle 13">
            <a:extLst>
              <a:ext uri="{FF2B5EF4-FFF2-40B4-BE49-F238E27FC236}">
                <a16:creationId xmlns:a16="http://schemas.microsoft.com/office/drawing/2014/main" id="{672ABDA3-6111-4D6A-8CAE-5A8EE80B280C}"/>
              </a:ext>
            </a:extLst>
          </p:cNvPr>
          <p:cNvSpPr/>
          <p:nvPr/>
        </p:nvSpPr>
        <p:spPr>
          <a:xfrm>
            <a:off x="102682" y="3116584"/>
            <a:ext cx="2267341" cy="800293"/>
          </a:xfrm>
          <a:prstGeom prst="wedgeRectCallout">
            <a:avLst>
              <a:gd name="adj1" fmla="val 51660"/>
              <a:gd name="adj2" fmla="val 9387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Rx and Tx IRQs share the same vector.</a:t>
            </a:r>
          </a:p>
        </p:txBody>
      </p:sp>
    </p:spTree>
    <p:extLst>
      <p:ext uri="{BB962C8B-B14F-4D97-AF65-F5344CB8AC3E}">
        <p14:creationId xmlns:p14="http://schemas.microsoft.com/office/powerpoint/2010/main" val="22934361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14.2.2 SPI Master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14.2.2.2 Receiving Data as the SPI Master</a:t>
            </a:r>
          </a:p>
        </p:txBody>
      </p:sp>
      <p:sp>
        <p:nvSpPr>
          <p:cNvPr id="17" name="Subtitle 2">
            <a:extLst>
              <a:ext uri="{FF2B5EF4-FFF2-40B4-BE49-F238E27FC236}">
                <a16:creationId xmlns:a16="http://schemas.microsoft.com/office/drawing/2014/main" id="{8C87AFEF-DA78-47BA-967C-4B99650644B4}"/>
              </a:ext>
            </a:extLst>
          </p:cNvPr>
          <p:cNvSpPr txBox="1">
            <a:spLocks/>
          </p:cNvSpPr>
          <p:nvPr/>
        </p:nvSpPr>
        <p:spPr>
          <a:xfrm>
            <a:off x="190500" y="1226623"/>
            <a:ext cx="3238500" cy="267464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Port Function Select Registers still need to be configured to use the SOMI pins.</a:t>
            </a:r>
          </a:p>
        </p:txBody>
      </p:sp>
      <p:pic>
        <p:nvPicPr>
          <p:cNvPr id="15" name="Picture 14" descr="A close up of text on a white background&#10;&#10;Description automatically generated">
            <a:extLst>
              <a:ext uri="{FF2B5EF4-FFF2-40B4-BE49-F238E27FC236}">
                <a16:creationId xmlns:a16="http://schemas.microsoft.com/office/drawing/2014/main" id="{92F62D2D-F984-41FC-AEA6-35D131FDBF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7368" y="1303019"/>
            <a:ext cx="3244432" cy="3476177"/>
          </a:xfrm>
          <a:prstGeom prst="rect">
            <a:avLst/>
          </a:prstGeom>
        </p:spPr>
      </p:pic>
      <p:sp>
        <p:nvSpPr>
          <p:cNvPr id="16" name="Rectangle 15">
            <a:extLst>
              <a:ext uri="{FF2B5EF4-FFF2-40B4-BE49-F238E27FC236}">
                <a16:creationId xmlns:a16="http://schemas.microsoft.com/office/drawing/2014/main" id="{622146E3-0934-4396-BECB-DE6D2A70D75C}"/>
              </a:ext>
            </a:extLst>
          </p:cNvPr>
          <p:cNvSpPr/>
          <p:nvPr/>
        </p:nvSpPr>
        <p:spPr>
          <a:xfrm>
            <a:off x="4861159" y="1352349"/>
            <a:ext cx="480060" cy="2555364"/>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3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Bus configuration</a:t>
            </a:r>
            <a:r>
              <a:rPr lang="en-US" sz="1600" dirty="0">
                <a:solidFill>
                  <a:schemeClr val="accent2"/>
                </a:solidFill>
                <a:latin typeface="Arial" panose="020B0604020202020204" pitchFamily="34" charset="0"/>
                <a:cs typeface="Arial" panose="020B0604020202020204" pitchFamily="34" charset="0"/>
              </a:rPr>
              <a:t> – the SIMO and SOMI lines are shared between the master and slaves.</a:t>
            </a:r>
            <a:endParaRPr lang="en-US" sz="1600" b="1" dirty="0">
              <a:solidFill>
                <a:schemeClr val="accent2"/>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96C0C35-E7CE-4DD9-BF82-10BF00AFA02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4239" y="1657350"/>
            <a:ext cx="5840021" cy="2709109"/>
          </a:xfrm>
          <a:prstGeom prst="rect">
            <a:avLst/>
          </a:prstGeom>
        </p:spPr>
      </p:pic>
    </p:spTree>
    <p:extLst>
      <p:ext uri="{BB962C8B-B14F-4D97-AF65-F5344CB8AC3E}">
        <p14:creationId xmlns:p14="http://schemas.microsoft.com/office/powerpoint/2010/main" val="606516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21" name="Picture 20">
            <a:extLst>
              <a:ext uri="{FF2B5EF4-FFF2-40B4-BE49-F238E27FC236}">
                <a16:creationId xmlns:a16="http://schemas.microsoft.com/office/drawing/2014/main" id="{146765EB-4D53-422F-A1C4-57150F69D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9550"/>
            <a:ext cx="6858000" cy="85677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51980CA4-6578-46DB-ACD5-E53302AA3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6" y="1504950"/>
            <a:ext cx="6692464" cy="1704261"/>
          </a:xfrm>
          <a:prstGeom prst="rect">
            <a:avLst/>
          </a:prstGeom>
        </p:spPr>
      </p:pic>
      <p:sp>
        <p:nvSpPr>
          <p:cNvPr id="17" name="Rectangle 16">
            <a:extLst>
              <a:ext uri="{FF2B5EF4-FFF2-40B4-BE49-F238E27FC236}">
                <a16:creationId xmlns:a16="http://schemas.microsoft.com/office/drawing/2014/main" id="{3ECD72BA-4969-4A0E-A199-9B47CAF0BB0B}"/>
              </a:ext>
            </a:extLst>
          </p:cNvPr>
          <p:cNvSpPr/>
          <p:nvPr/>
        </p:nvSpPr>
        <p:spPr>
          <a:xfrm>
            <a:off x="4928607" y="4030015"/>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4">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9423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9" name="Picture 8">
            <a:extLst>
              <a:ext uri="{FF2B5EF4-FFF2-40B4-BE49-F238E27FC236}">
                <a16:creationId xmlns:a16="http://schemas.microsoft.com/office/drawing/2014/main" id="{51980CA4-6578-46DB-ACD5-E53302AA35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95400" y="884702"/>
            <a:ext cx="4373610" cy="3973048"/>
          </a:xfrm>
          <a:prstGeom prst="rect">
            <a:avLst/>
          </a:prstGeom>
        </p:spPr>
      </p:pic>
    </p:spTree>
    <p:extLst>
      <p:ext uri="{BB962C8B-B14F-4D97-AF65-F5344CB8AC3E}">
        <p14:creationId xmlns:p14="http://schemas.microsoft.com/office/powerpoint/2010/main" val="19045637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screenshot of text&#10;&#10;Description automatically generated">
            <a:extLst>
              <a:ext uri="{FF2B5EF4-FFF2-40B4-BE49-F238E27FC236}">
                <a16:creationId xmlns:a16="http://schemas.microsoft.com/office/drawing/2014/main" id="{0FE6EF96-C839-4054-9391-893D69143A6E}"/>
              </a:ext>
            </a:extLst>
          </p:cNvPr>
          <p:cNvPicPr>
            <a:picLocks noChangeAspect="1"/>
          </p:cNvPicPr>
          <p:nvPr/>
        </p:nvPicPr>
        <p:blipFill rotWithShape="1">
          <a:blip r:embed="rId2">
            <a:extLst>
              <a:ext uri="{28A0092B-C50C-407E-A947-70E740481C1C}">
                <a14:useLocalDpi xmlns:a14="http://schemas.microsoft.com/office/drawing/2010/main" val="0"/>
              </a:ext>
            </a:extLst>
          </a:blip>
          <a:srcRect l="37214" t="11535" r="1973" b="55062"/>
          <a:stretch/>
        </p:blipFill>
        <p:spPr>
          <a:xfrm>
            <a:off x="707457" y="988845"/>
            <a:ext cx="5921943" cy="3627914"/>
          </a:xfrm>
          <a:prstGeom prst="rect">
            <a:avLst/>
          </a:prstGeom>
        </p:spPr>
      </p:pic>
      <p:sp>
        <p:nvSpPr>
          <p:cNvPr id="6" name="Rectangle 5">
            <a:extLst>
              <a:ext uri="{FF2B5EF4-FFF2-40B4-BE49-F238E27FC236}">
                <a16:creationId xmlns:a16="http://schemas.microsoft.com/office/drawing/2014/main" id="{B5A2B46F-9902-420B-94AA-AC41ACF8EAD0}"/>
              </a:ext>
            </a:extLst>
          </p:cNvPr>
          <p:cNvSpPr/>
          <p:nvPr/>
        </p:nvSpPr>
        <p:spPr>
          <a:xfrm>
            <a:off x="625643" y="2926047"/>
            <a:ext cx="2439636" cy="1724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051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17" name="Picture 16">
            <a:extLst>
              <a:ext uri="{FF2B5EF4-FFF2-40B4-BE49-F238E27FC236}">
                <a16:creationId xmlns:a16="http://schemas.microsoft.com/office/drawing/2014/main" id="{57840A6A-5787-444A-B1D9-69C140F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19" name="Subtitle 2">
            <a:extLst>
              <a:ext uri="{FF2B5EF4-FFF2-40B4-BE49-F238E27FC236}">
                <a16:creationId xmlns:a16="http://schemas.microsoft.com/office/drawing/2014/main" id="{8AE4123A-BA2C-480E-8EE0-0FC67185D329}"/>
              </a:ext>
            </a:extLst>
          </p:cNvPr>
          <p:cNvSpPr txBox="1">
            <a:spLocks/>
          </p:cNvSpPr>
          <p:nvPr/>
        </p:nvSpPr>
        <p:spPr>
          <a:xfrm>
            <a:off x="190500" y="902869"/>
            <a:ext cx="6667500" cy="28740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1: In CCS, create a new C/C++ Empty Project (with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titled:</a:t>
            </a:r>
          </a:p>
          <a:p>
            <a:pPr algn="l"/>
            <a:r>
              <a:rPr lang="en-US" sz="1600" dirty="0">
                <a:solidFill>
                  <a:schemeClr val="accent2"/>
                </a:solidFill>
                <a:latin typeface="Arial" panose="020B0604020202020204" pitchFamily="34" charset="0"/>
                <a:cs typeface="Arial" panose="020B0604020202020204" pitchFamily="34" charset="0"/>
              </a:rPr>
              <a:t>	</a:t>
            </a:r>
            <a:r>
              <a:rPr lang="en-US" sz="1600" b="1" dirty="0">
                <a:solidFill>
                  <a:schemeClr val="accent2"/>
                </a:solidFill>
                <a:latin typeface="Arial" panose="020B0604020202020204" pitchFamily="34" charset="0"/>
                <a:cs typeface="Arial" panose="020B0604020202020204" pitchFamily="34" charset="0"/>
              </a:rPr>
              <a:t>C_SPI_Rx1_Hex_on_A0</a:t>
            </a:r>
          </a:p>
          <a:p>
            <a:pPr algn="l"/>
            <a:endParaRPr lang="en-US" sz="1600" b="1"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2: Type in the following code in </a:t>
            </a:r>
            <a:r>
              <a:rPr lang="en-US" sz="1600" dirty="0" err="1">
                <a:solidFill>
                  <a:schemeClr val="accent2"/>
                </a:solidFill>
                <a:latin typeface="Arial" panose="020B0604020202020204" pitchFamily="34" charset="0"/>
                <a:cs typeface="Arial" panose="020B0604020202020204" pitchFamily="34" charset="0"/>
              </a:rPr>
              <a:t>main.c</a:t>
            </a:r>
            <a:r>
              <a:rPr lang="en-US" sz="1600" dirty="0">
                <a:solidFill>
                  <a:schemeClr val="accent2"/>
                </a:solidFill>
                <a:latin typeface="Arial" panose="020B0604020202020204" pitchFamily="34" charset="0"/>
                <a:cs typeface="Arial" panose="020B0604020202020204" pitchFamily="34" charset="0"/>
              </a:rPr>
              <a:t> after the statement to stop the watchdog timer. </a:t>
            </a:r>
          </a:p>
        </p:txBody>
      </p:sp>
      <p:sp>
        <p:nvSpPr>
          <p:cNvPr id="20" name="Rectangle 19">
            <a:extLst>
              <a:ext uri="{FF2B5EF4-FFF2-40B4-BE49-F238E27FC236}">
                <a16:creationId xmlns:a16="http://schemas.microsoft.com/office/drawing/2014/main" id="{27D80E0C-3D62-42D5-8ECC-2FD3DF21D131}"/>
              </a:ext>
            </a:extLst>
          </p:cNvPr>
          <p:cNvSpPr/>
          <p:nvPr/>
        </p:nvSpPr>
        <p:spPr>
          <a:xfrm>
            <a:off x="4923048" y="393772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3348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descr="A close up of text on a white background&#10;&#10;Description automatically generated">
            <a:extLst>
              <a:ext uri="{FF2B5EF4-FFF2-40B4-BE49-F238E27FC236}">
                <a16:creationId xmlns:a16="http://schemas.microsoft.com/office/drawing/2014/main" id="{C13D8387-5962-4976-BC58-BBFD9FADA7BB}"/>
              </a:ext>
            </a:extLst>
          </p:cNvPr>
          <p:cNvPicPr>
            <a:picLocks noChangeAspect="1"/>
          </p:cNvPicPr>
          <p:nvPr/>
        </p:nvPicPr>
        <p:blipFill rotWithShape="1">
          <a:blip r:embed="rId2">
            <a:extLst>
              <a:ext uri="{28A0092B-C50C-407E-A947-70E740481C1C}">
                <a14:useLocalDpi xmlns:a14="http://schemas.microsoft.com/office/drawing/2010/main" val="0"/>
              </a:ext>
            </a:extLst>
          </a:blip>
          <a:srcRect b="52963"/>
          <a:stretch/>
        </p:blipFill>
        <p:spPr>
          <a:xfrm>
            <a:off x="609601" y="1117253"/>
            <a:ext cx="5500178" cy="3435697"/>
          </a:xfrm>
          <a:prstGeom prst="rect">
            <a:avLst/>
          </a:prstGeom>
        </p:spPr>
      </p:pic>
    </p:spTree>
    <p:extLst>
      <p:ext uri="{BB962C8B-B14F-4D97-AF65-F5344CB8AC3E}">
        <p14:creationId xmlns:p14="http://schemas.microsoft.com/office/powerpoint/2010/main" val="2757566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C13D8387-5962-4976-BC58-BBFD9FADA7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771"/>
          <a:stretch/>
        </p:blipFill>
        <p:spPr>
          <a:xfrm>
            <a:off x="914400" y="1018730"/>
            <a:ext cx="5177921" cy="3660201"/>
          </a:xfrm>
          <a:prstGeom prst="rect">
            <a:avLst/>
          </a:prstGeom>
        </p:spPr>
      </p:pic>
    </p:spTree>
    <p:extLst>
      <p:ext uri="{BB962C8B-B14F-4D97-AF65-F5344CB8AC3E}">
        <p14:creationId xmlns:p14="http://schemas.microsoft.com/office/powerpoint/2010/main" val="16800181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C13D8387-5962-4976-BC58-BBFD9FADA7BB}"/>
              </a:ext>
            </a:extLst>
          </p:cNvPr>
          <p:cNvPicPr>
            <a:picLocks noChangeAspect="1"/>
          </p:cNvPicPr>
          <p:nvPr/>
        </p:nvPicPr>
        <p:blipFill rotWithShape="1">
          <a:blip r:embed="rId2">
            <a:extLst>
              <a:ext uri="{28A0092B-C50C-407E-A947-70E740481C1C}">
                <a14:useLocalDpi xmlns:a14="http://schemas.microsoft.com/office/drawing/2010/main" val="0"/>
              </a:ext>
            </a:extLst>
          </a:blip>
          <a:srcRect b="61734"/>
          <a:stretch/>
        </p:blipFill>
        <p:spPr>
          <a:xfrm>
            <a:off x="609600" y="1581150"/>
            <a:ext cx="5637973" cy="2438400"/>
          </a:xfrm>
          <a:prstGeom prst="rect">
            <a:avLst/>
          </a:prstGeom>
        </p:spPr>
      </p:pic>
    </p:spTree>
    <p:extLst>
      <p:ext uri="{BB962C8B-B14F-4D97-AF65-F5344CB8AC3E}">
        <p14:creationId xmlns:p14="http://schemas.microsoft.com/office/powerpoint/2010/main" val="20627313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5" name="Picture 4">
            <a:extLst>
              <a:ext uri="{FF2B5EF4-FFF2-40B4-BE49-F238E27FC236}">
                <a16:creationId xmlns:a16="http://schemas.microsoft.com/office/drawing/2014/main" id="{C13D8387-5962-4976-BC58-BBFD9FADA7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500"/>
          <a:stretch/>
        </p:blipFill>
        <p:spPr>
          <a:xfrm>
            <a:off x="1066801" y="1123950"/>
            <a:ext cx="4800599" cy="3391110"/>
          </a:xfrm>
          <a:prstGeom prst="rect">
            <a:avLst/>
          </a:prstGeom>
        </p:spPr>
      </p:pic>
    </p:spTree>
    <p:extLst>
      <p:ext uri="{BB962C8B-B14F-4D97-AF65-F5344CB8AC3E}">
        <p14:creationId xmlns:p14="http://schemas.microsoft.com/office/powerpoint/2010/main" val="20335173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17" name="Picture 16">
            <a:extLst>
              <a:ext uri="{FF2B5EF4-FFF2-40B4-BE49-F238E27FC236}">
                <a16:creationId xmlns:a16="http://schemas.microsoft.com/office/drawing/2014/main" id="{57840A6A-5787-444A-B1D9-69C140F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1272"/>
            <a:ext cx="6858000" cy="956477"/>
          </a:xfrm>
          <a:prstGeom prst="rect">
            <a:avLst/>
          </a:prstGeom>
        </p:spPr>
      </p:pic>
      <p:sp>
        <p:nvSpPr>
          <p:cNvPr id="19" name="Subtitle 2">
            <a:extLst>
              <a:ext uri="{FF2B5EF4-FFF2-40B4-BE49-F238E27FC236}">
                <a16:creationId xmlns:a16="http://schemas.microsoft.com/office/drawing/2014/main" id="{8AE4123A-BA2C-480E-8EE0-0FC67185D329}"/>
              </a:ext>
            </a:extLst>
          </p:cNvPr>
          <p:cNvSpPr txBox="1">
            <a:spLocks/>
          </p:cNvSpPr>
          <p:nvPr/>
        </p:nvSpPr>
        <p:spPr>
          <a:xfrm>
            <a:off x="190500" y="902869"/>
            <a:ext cx="6667500" cy="28740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Step 3: Debug your program and fix any errors. We will connect SIMO to SOMI next.</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4: Connect the eUSCI_A0 SIMO pin to the SOMI pin on the board.</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5: Run and test your program. You should be able to press S1 and see LED1 toggle. You should be able to press S2 and see LED2 toggle.</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Note: If it doesn’t work, check your eUSCI_A0 settings in the Register Viewer in CCS.</a:t>
            </a:r>
          </a:p>
        </p:txBody>
      </p:sp>
      <p:sp>
        <p:nvSpPr>
          <p:cNvPr id="20" name="Rectangle 19">
            <a:extLst>
              <a:ext uri="{FF2B5EF4-FFF2-40B4-BE49-F238E27FC236}">
                <a16:creationId xmlns:a16="http://schemas.microsoft.com/office/drawing/2014/main" id="{D526D627-1D05-41CD-9BFA-A2CA0C4B100D}"/>
              </a:ext>
            </a:extLst>
          </p:cNvPr>
          <p:cNvSpPr/>
          <p:nvPr/>
        </p:nvSpPr>
        <p:spPr>
          <a:xfrm>
            <a:off x="4923048" y="3937729"/>
            <a:ext cx="1919115" cy="184666"/>
          </a:xfrm>
          <a:prstGeom prst="rect">
            <a:avLst/>
          </a:prstGeom>
        </p:spPr>
        <p:txBody>
          <a:bodyPr wrap="none">
            <a:spAutoFit/>
          </a:bodyPr>
          <a:lstStyle/>
          <a:p>
            <a:pPr lvl="0"/>
            <a:r>
              <a:rPr lang="en-US" sz="600" dirty="0">
                <a:solidFill>
                  <a:srgbClr val="FF0000"/>
                </a:solidFill>
                <a:latin typeface="Arial" panose="020B0604020202020204" pitchFamily="34" charset="0"/>
                <a:cs typeface="Arial" panose="020B0604020202020204" pitchFamily="34" charset="0"/>
              </a:rPr>
              <a:t>Image Courtesy of </a:t>
            </a:r>
            <a:r>
              <a:rPr lang="en-US" sz="600" dirty="0">
                <a:solidFill>
                  <a:srgbClr val="FF0000"/>
                </a:solidFill>
                <a:hlinkClick r:id="rId3">
                  <a:extLst>
                    <a:ext uri="{A12FA001-AC4F-418D-AE19-62706E023703}">
                      <ahyp:hlinkClr xmlns:ahyp="http://schemas.microsoft.com/office/drawing/2018/hyperlinkcolor" val="tx"/>
                    </a:ext>
                  </a:extLst>
                </a:hlinkClick>
              </a:rPr>
              <a:t>https://neodem.wp.horizon.ac.uk/</a:t>
            </a:r>
            <a:endParaRPr lang="en-US" sz="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0475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9" name="Subtitle 2">
            <a:extLst>
              <a:ext uri="{FF2B5EF4-FFF2-40B4-BE49-F238E27FC236}">
                <a16:creationId xmlns:a16="http://schemas.microsoft.com/office/drawing/2014/main" id="{8AE4123A-BA2C-480E-8EE0-0FC67185D329}"/>
              </a:ext>
            </a:extLst>
          </p:cNvPr>
          <p:cNvSpPr txBox="1">
            <a:spLocks/>
          </p:cNvSpPr>
          <p:nvPr/>
        </p:nvSpPr>
        <p:spPr>
          <a:xfrm>
            <a:off x="190500" y="902869"/>
            <a:ext cx="6667500" cy="287408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a:solidFill>
                  <a:schemeClr val="accent2"/>
                </a:solidFill>
                <a:latin typeface="Arial" panose="020B0604020202020204" pitchFamily="34" charset="0"/>
                <a:cs typeface="Arial" panose="020B0604020202020204" pitchFamily="34" charset="0"/>
              </a:rPr>
              <a:t>Note: One of the drawbacks of only using the LEDs to test your SPI program is that you can’t tell for sure if the SPI bus is working. Let’s verify that the Rx buffer is actually getting the data we are sending by looking at the Rx Buffer in the Register Viewer of CCS.</a:t>
            </a:r>
          </a:p>
          <a:p>
            <a:pPr algn="l"/>
            <a:endParaRPr lang="en-US" sz="1600" dirty="0">
              <a:solidFill>
                <a:schemeClr val="accent2"/>
              </a:solidFill>
              <a:latin typeface="Arial" panose="020B0604020202020204" pitchFamily="34" charset="0"/>
              <a:cs typeface="Arial" panose="020B0604020202020204" pitchFamily="34" charset="0"/>
            </a:endParaRPr>
          </a:p>
          <a:p>
            <a:pPr algn="l"/>
            <a:r>
              <a:rPr lang="en-US" sz="1600" dirty="0">
                <a:solidFill>
                  <a:schemeClr val="accent2"/>
                </a:solidFill>
                <a:latin typeface="Arial" panose="020B0604020202020204" pitchFamily="34" charset="0"/>
                <a:cs typeface="Arial" panose="020B0604020202020204" pitchFamily="34" charset="0"/>
              </a:rPr>
              <a:t>Step 6: View the Rx </a:t>
            </a:r>
          </a:p>
          <a:p>
            <a:pPr algn="l"/>
            <a:r>
              <a:rPr lang="en-US" sz="1600" dirty="0">
                <a:solidFill>
                  <a:schemeClr val="accent2"/>
                </a:solidFill>
                <a:latin typeface="Arial" panose="020B0604020202020204" pitchFamily="34" charset="0"/>
                <a:cs typeface="Arial" panose="020B0604020202020204" pitchFamily="34" charset="0"/>
              </a:rPr>
              <a:t>Buffer in the debugger.</a:t>
            </a:r>
          </a:p>
        </p:txBody>
      </p:sp>
      <p:pic>
        <p:nvPicPr>
          <p:cNvPr id="21" name="Picture 20" descr="A circuit board&#10;&#10;Description automatically generated">
            <a:extLst>
              <a:ext uri="{FF2B5EF4-FFF2-40B4-BE49-F238E27FC236}">
                <a16:creationId xmlns:a16="http://schemas.microsoft.com/office/drawing/2014/main" id="{366EEB1D-AE4E-40D5-9889-30CAA230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134943"/>
            <a:ext cx="4133850" cy="2552203"/>
          </a:xfrm>
          <a:prstGeom prst="rect">
            <a:avLst/>
          </a:prstGeom>
        </p:spPr>
      </p:pic>
    </p:spTree>
    <p:extLst>
      <p:ext uri="{BB962C8B-B14F-4D97-AF65-F5344CB8AC3E}">
        <p14:creationId xmlns:p14="http://schemas.microsoft.com/office/powerpoint/2010/main" val="553303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14.2.1 The SPI Protocol</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4" name="Subtitle 2">
            <a:extLst>
              <a:ext uri="{FF2B5EF4-FFF2-40B4-BE49-F238E27FC236}">
                <a16:creationId xmlns:a16="http://schemas.microsoft.com/office/drawing/2014/main" id="{88B84D9C-5BF8-4D2A-88B3-31F54624B8E0}"/>
              </a:ext>
            </a:extLst>
          </p:cNvPr>
          <p:cNvSpPr txBox="1">
            <a:spLocks/>
          </p:cNvSpPr>
          <p:nvPr/>
        </p:nvSpPr>
        <p:spPr>
          <a:xfrm>
            <a:off x="190500" y="895155"/>
            <a:ext cx="6667500" cy="288180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b="1" dirty="0">
                <a:solidFill>
                  <a:schemeClr val="accent2"/>
                </a:solidFill>
                <a:latin typeface="Arial" panose="020B0604020202020204" pitchFamily="34" charset="0"/>
                <a:cs typeface="Arial" panose="020B0604020202020204" pitchFamily="34" charset="0"/>
              </a:rPr>
              <a:t>Daisy-chained</a:t>
            </a:r>
            <a:r>
              <a:rPr lang="en-US" sz="1600" dirty="0">
                <a:solidFill>
                  <a:schemeClr val="accent2"/>
                </a:solidFill>
                <a:latin typeface="Arial" panose="020B0604020202020204" pitchFamily="34" charset="0"/>
                <a:cs typeface="Arial" panose="020B0604020202020204" pitchFamily="34" charset="0"/>
              </a:rPr>
              <a:t> – devices are wired to form a single, continuous data loop among all the SPI devices.</a:t>
            </a: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b="1"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7E783D4-057B-405B-8287-0676FC93B8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9601" y="1673175"/>
            <a:ext cx="5867400" cy="2809188"/>
          </a:xfrm>
          <a:prstGeom prst="rect">
            <a:avLst/>
          </a:prstGeom>
        </p:spPr>
      </p:pic>
    </p:spTree>
    <p:extLst>
      <p:ext uri="{BB962C8B-B14F-4D97-AF65-F5344CB8AC3E}">
        <p14:creationId xmlns:p14="http://schemas.microsoft.com/office/powerpoint/2010/main" val="24829822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Ex: Receiving a Byte as a SPI Master</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pic>
        <p:nvPicPr>
          <p:cNvPr id="9" name="Picture 8" descr="A screenshot of a cell phone&#10;&#10;Description automatically generated">
            <a:extLst>
              <a:ext uri="{FF2B5EF4-FFF2-40B4-BE49-F238E27FC236}">
                <a16:creationId xmlns:a16="http://schemas.microsoft.com/office/drawing/2014/main" id="{84F24B55-E29E-4594-9F9C-83961DD52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91" y="895350"/>
            <a:ext cx="6153859" cy="3809999"/>
          </a:xfrm>
          <a:prstGeom prst="rect">
            <a:avLst/>
          </a:prstGeom>
        </p:spPr>
      </p:pic>
    </p:spTree>
    <p:extLst>
      <p:ext uri="{BB962C8B-B14F-4D97-AF65-F5344CB8AC3E}">
        <p14:creationId xmlns:p14="http://schemas.microsoft.com/office/powerpoint/2010/main" val="35741232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	Serial Peripheral Interface (SPI) – Example:</a:t>
            </a:r>
            <a:br>
              <a:rPr lang="en-US" sz="1600" b="1" cap="small" dirty="0">
                <a:solidFill>
                  <a:schemeClr val="accent2"/>
                </a:solidFill>
                <a:latin typeface="Arial" panose="020B0604020202020204" pitchFamily="34" charset="0"/>
                <a:cs typeface="Arial" panose="020B0604020202020204" pitchFamily="34" charset="0"/>
              </a:rPr>
            </a:br>
            <a:r>
              <a:rPr lang="en-US" sz="1600" b="1" cap="small" dirty="0">
                <a:solidFill>
                  <a:schemeClr val="accent2"/>
                </a:solidFill>
                <a:latin typeface="Arial" panose="020B0604020202020204" pitchFamily="34" charset="0"/>
                <a:cs typeface="Arial" panose="020B0604020202020204" pitchFamily="34" charset="0"/>
              </a:rPr>
              <a:t>Receiving Data as a Master</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pic>
        <p:nvPicPr>
          <p:cNvPr id="16" name="Picture 2" descr="Subscribe to Dr. LaMeres' YouTube Channel">
            <a:extLst>
              <a:ext uri="{FF2B5EF4-FFF2-40B4-BE49-F238E27FC236}">
                <a16:creationId xmlns:a16="http://schemas.microsoft.com/office/drawing/2014/main" id="{FF4C1F7A-9182-4E3D-ACB1-27CE4EF047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13190"/>
            <a:ext cx="2209800" cy="6221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7C99011-C3B8-465B-9B27-818286897728}"/>
              </a:ext>
            </a:extLst>
          </p:cNvPr>
          <p:cNvSpPr txBox="1"/>
          <p:nvPr/>
        </p:nvSpPr>
        <p:spPr>
          <a:xfrm>
            <a:off x="2906652" y="2533048"/>
            <a:ext cx="3810000" cy="276999"/>
          </a:xfrm>
          <a:prstGeom prst="rect">
            <a:avLst/>
          </a:prstGeom>
          <a:noFill/>
        </p:spPr>
        <p:txBody>
          <a:bodyPr wrap="square" rtlCol="0">
            <a:spAutoFit/>
          </a:bodyPr>
          <a:lstStyle/>
          <a:p>
            <a:r>
              <a:rPr lang="en-US" sz="1200" dirty="0">
                <a:hlinkClick r:id="rId5"/>
              </a:rPr>
              <a:t>www.youtube.com/c/DigitalLogicProgramming_LaMeres</a:t>
            </a:r>
            <a:r>
              <a:rPr lang="en-US" sz="1200" dirty="0"/>
              <a:t> </a:t>
            </a:r>
          </a:p>
        </p:txBody>
      </p:sp>
    </p:spTree>
    <p:extLst>
      <p:ext uri="{BB962C8B-B14F-4D97-AF65-F5344CB8AC3E}">
        <p14:creationId xmlns:p14="http://schemas.microsoft.com/office/powerpoint/2010/main" val="41692618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705350"/>
            <a:ext cx="6858000" cy="438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91000" y="4739640"/>
            <a:ext cx="2590800" cy="331469"/>
          </a:xfrm>
        </p:spPr>
        <p:txBody>
          <a:bodyPr>
            <a:normAutofit lnSpcReduction="10000"/>
          </a:bodyPr>
          <a:lstStyle/>
          <a:p>
            <a:r>
              <a:rPr lang="en-US" sz="1600" b="1" cap="small" dirty="0">
                <a:solidFill>
                  <a:schemeClr val="bg1"/>
                </a:solidFill>
                <a:latin typeface="Arial" panose="020B0604020202020204" pitchFamily="34" charset="0"/>
                <a:cs typeface="Arial" panose="020B0604020202020204" pitchFamily="34" charset="0"/>
              </a:rPr>
              <a:t>Brock J. </a:t>
            </a:r>
            <a:r>
              <a:rPr lang="en-US" sz="1400" b="1" cap="small" dirty="0">
                <a:solidFill>
                  <a:schemeClr val="bg1"/>
                </a:solidFill>
                <a:latin typeface="Arial" panose="020B0604020202020204" pitchFamily="34" charset="0"/>
                <a:cs typeface="Arial" panose="020B0604020202020204" pitchFamily="34" charset="0"/>
              </a:rPr>
              <a:t>LaMeres</a:t>
            </a:r>
            <a:r>
              <a:rPr lang="en-US" sz="1600" b="1" cap="small" dirty="0">
                <a:solidFill>
                  <a:schemeClr val="bg1"/>
                </a:solidFill>
                <a:latin typeface="Arial" panose="020B0604020202020204" pitchFamily="34" charset="0"/>
                <a:cs typeface="Arial" panose="020B0604020202020204" pitchFamily="34" charset="0"/>
              </a:rPr>
              <a:t>, Ph.D.</a:t>
            </a:r>
          </a:p>
        </p:txBody>
      </p:sp>
      <p:sp>
        <p:nvSpPr>
          <p:cNvPr id="8" name="TextBox 7"/>
          <p:cNvSpPr txBox="1"/>
          <p:nvPr/>
        </p:nvSpPr>
        <p:spPr>
          <a:xfrm>
            <a:off x="76200" y="819150"/>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Chapter 14: Serial Communications in C</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8191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807719"/>
          </a:xfrm>
        </p:spPr>
        <p:txBody>
          <a:bodyPr anchor="ctr">
            <a:normAutofit/>
          </a:bodyPr>
          <a:lstStyle/>
          <a:p>
            <a:r>
              <a:rPr lang="en-US" sz="2200" cap="small" dirty="0">
                <a:solidFill>
                  <a:schemeClr val="bg1"/>
                </a:solidFill>
                <a:latin typeface="Arial" panose="020B0604020202020204" pitchFamily="34" charset="0"/>
                <a:cs typeface="Arial" panose="020B0604020202020204" pitchFamily="34" charset="0"/>
              </a:rPr>
              <a:t>Embedded Systems Design</a:t>
            </a:r>
            <a:endParaRPr lang="en-US" sz="2400" cap="small" dirty="0">
              <a:solidFill>
                <a:schemeClr val="bg1"/>
              </a:solidFill>
              <a:latin typeface="Arial" panose="020B0604020202020204" pitchFamily="34" charset="0"/>
              <a:cs typeface="Arial" panose="020B0604020202020204" pitchFamily="34" charset="0"/>
            </a:endParaRPr>
          </a:p>
        </p:txBody>
      </p:sp>
      <p:sp>
        <p:nvSpPr>
          <p:cNvPr id="12" name="Subtitle 2"/>
          <p:cNvSpPr txBox="1">
            <a:spLocks/>
          </p:cNvSpPr>
          <p:nvPr/>
        </p:nvSpPr>
        <p:spPr>
          <a:xfrm>
            <a:off x="304798" y="1200150"/>
            <a:ext cx="6400801"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cap="small" dirty="0">
                <a:solidFill>
                  <a:schemeClr val="accent2"/>
                </a:solidFill>
                <a:latin typeface="Arial" panose="020B0604020202020204" pitchFamily="34" charset="0"/>
                <a:cs typeface="Arial" panose="020B0604020202020204" pitchFamily="34" charset="0"/>
              </a:rPr>
              <a:t>14.2.3   Serial Peripheral Interface (SPI) – Slave Operation</a:t>
            </a:r>
          </a:p>
        </p:txBody>
      </p:sp>
      <p:sp>
        <p:nvSpPr>
          <p:cNvPr id="15" name="Subtitle 2"/>
          <p:cNvSpPr txBox="1">
            <a:spLocks/>
          </p:cNvSpPr>
          <p:nvPr/>
        </p:nvSpPr>
        <p:spPr>
          <a:xfrm>
            <a:off x="-342900" y="4445783"/>
            <a:ext cx="2819400" cy="292422"/>
          </a:xfrm>
          <a:prstGeom prst="rect">
            <a:avLst/>
          </a:prstGeom>
        </p:spPr>
        <p:txBody>
          <a:bodyPr vert="horz" lIns="91440" tIns="45720" rIns="91440" bIns="45720" rtlCol="0" anchor="ctr">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000" dirty="0">
              <a:solidFill>
                <a:schemeClr val="accent2"/>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0400D38C-3A6E-48C5-B586-285F1C5A684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77" r="43030" b="39259"/>
          <a:stretch/>
        </p:blipFill>
        <p:spPr>
          <a:xfrm>
            <a:off x="4126372" y="3031887"/>
            <a:ext cx="1219200" cy="1612490"/>
          </a:xfrm>
          <a:prstGeom prst="rect">
            <a:avLst/>
          </a:prstGeom>
        </p:spPr>
      </p:pic>
      <p:pic>
        <p:nvPicPr>
          <p:cNvPr id="18" name="Picture 17" descr="A close up of a sign&#10;&#10;Description automatically generated">
            <a:extLst>
              <a:ext uri="{FF2B5EF4-FFF2-40B4-BE49-F238E27FC236}">
                <a16:creationId xmlns:a16="http://schemas.microsoft.com/office/drawing/2014/main" id="{9ED8D431-861C-4DDC-A50C-44261BB65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6" y="1871578"/>
            <a:ext cx="1937664" cy="2710855"/>
          </a:xfrm>
          <a:prstGeom prst="rect">
            <a:avLst/>
          </a:prstGeom>
        </p:spPr>
      </p:pic>
    </p:spTree>
    <p:extLst>
      <p:ext uri="{BB962C8B-B14F-4D97-AF65-F5344CB8AC3E}">
        <p14:creationId xmlns:p14="http://schemas.microsoft.com/office/powerpoint/2010/main" val="8006329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14.2.3.1 Transmitting Data as the SPI Slave</a:t>
            </a:r>
          </a:p>
        </p:txBody>
      </p:sp>
      <p:sp>
        <p:nvSpPr>
          <p:cNvPr id="17" name="Subtitle 2">
            <a:extLst>
              <a:ext uri="{FF2B5EF4-FFF2-40B4-BE49-F238E27FC236}">
                <a16:creationId xmlns:a16="http://schemas.microsoft.com/office/drawing/2014/main" id="{6EE3819D-CE6D-4EF6-A646-91A3214BAEF7}"/>
              </a:ext>
            </a:extLst>
          </p:cNvPr>
          <p:cNvSpPr txBox="1">
            <a:spLocks/>
          </p:cNvSpPr>
          <p:nvPr/>
        </p:nvSpPr>
        <p:spPr>
          <a:xfrm>
            <a:off x="190500" y="1138767"/>
            <a:ext cx="2814443" cy="27625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put into slave mode (default), configure UCMST=0.</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DBA9C640-EB83-4791-96BC-FB6F81BF15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0894" y="1576882"/>
            <a:ext cx="3540380" cy="2947241"/>
          </a:xfrm>
          <a:prstGeom prst="rect">
            <a:avLst/>
          </a:prstGeom>
        </p:spPr>
      </p:pic>
    </p:spTree>
    <p:extLst>
      <p:ext uri="{BB962C8B-B14F-4D97-AF65-F5344CB8AC3E}">
        <p14:creationId xmlns:p14="http://schemas.microsoft.com/office/powerpoint/2010/main" val="3498333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14.2.3.1 Transmitting Data as the SPI Slave</a:t>
            </a:r>
          </a:p>
        </p:txBody>
      </p:sp>
      <p:sp>
        <p:nvSpPr>
          <p:cNvPr id="17" name="Subtitle 2">
            <a:extLst>
              <a:ext uri="{FF2B5EF4-FFF2-40B4-BE49-F238E27FC236}">
                <a16:creationId xmlns:a16="http://schemas.microsoft.com/office/drawing/2014/main" id="{6EE3819D-CE6D-4EF6-A646-91A3214BAEF7}"/>
              </a:ext>
            </a:extLst>
          </p:cNvPr>
          <p:cNvSpPr txBox="1">
            <a:spLocks/>
          </p:cNvSpPr>
          <p:nvPr/>
        </p:nvSpPr>
        <p:spPr>
          <a:xfrm>
            <a:off x="190500" y="1138767"/>
            <a:ext cx="2814443" cy="27625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put into slave mode (default), configure UCMST=0.</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Remember the slave doesn’t provide a clock, so there is no UCSSEL and BRW setup needed.</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DBA9C640-EB83-4791-96BC-FB6F81BF15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0894" y="1576882"/>
            <a:ext cx="3540380" cy="2947241"/>
          </a:xfrm>
          <a:prstGeom prst="rect">
            <a:avLst/>
          </a:prstGeom>
        </p:spPr>
      </p:pic>
      <p:sp>
        <p:nvSpPr>
          <p:cNvPr id="27" name="Rectangle 26">
            <a:extLst>
              <a:ext uri="{FF2B5EF4-FFF2-40B4-BE49-F238E27FC236}">
                <a16:creationId xmlns:a16="http://schemas.microsoft.com/office/drawing/2014/main" id="{5D24B044-DCEB-45A6-BAE8-553528A7EC9F}"/>
              </a:ext>
            </a:extLst>
          </p:cNvPr>
          <p:cNvSpPr/>
          <p:nvPr/>
        </p:nvSpPr>
        <p:spPr>
          <a:xfrm>
            <a:off x="3118586" y="1621540"/>
            <a:ext cx="1957182" cy="95020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063F6B1-962B-4B26-9547-3E7F0E29EB66}"/>
              </a:ext>
            </a:extLst>
          </p:cNvPr>
          <p:cNvCxnSpPr>
            <a:cxnSpLocks/>
          </p:cNvCxnSpPr>
          <p:nvPr/>
        </p:nvCxnSpPr>
        <p:spPr>
          <a:xfrm>
            <a:off x="3155222" y="1634490"/>
            <a:ext cx="1920545" cy="87625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D96DFA-4E74-4897-B462-FCAAE9A7B11E}"/>
              </a:ext>
            </a:extLst>
          </p:cNvPr>
          <p:cNvCxnSpPr>
            <a:cxnSpLocks/>
          </p:cNvCxnSpPr>
          <p:nvPr/>
        </p:nvCxnSpPr>
        <p:spPr>
          <a:xfrm flipV="1">
            <a:off x="3118585" y="1668256"/>
            <a:ext cx="1957182" cy="84248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0830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14.2.3.1 Transmitting Data as the SPI Slave</a:t>
            </a:r>
          </a:p>
        </p:txBody>
      </p:sp>
      <p:sp>
        <p:nvSpPr>
          <p:cNvPr id="17" name="Subtitle 2">
            <a:extLst>
              <a:ext uri="{FF2B5EF4-FFF2-40B4-BE49-F238E27FC236}">
                <a16:creationId xmlns:a16="http://schemas.microsoft.com/office/drawing/2014/main" id="{6EE3819D-CE6D-4EF6-A646-91A3214BAEF7}"/>
              </a:ext>
            </a:extLst>
          </p:cNvPr>
          <p:cNvSpPr txBox="1">
            <a:spLocks/>
          </p:cNvSpPr>
          <p:nvPr/>
        </p:nvSpPr>
        <p:spPr>
          <a:xfrm>
            <a:off x="190500" y="1138767"/>
            <a:ext cx="2814443" cy="27625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put into slave mode (default), configure UCMST=0.</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Remember the slave doesn’t provide a clock, so there is no UCSSEL and BRW setup needed.</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SCLK comes into the peripheral from the external master.</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DBA9C640-EB83-4791-96BC-FB6F81BF15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0894" y="1576882"/>
            <a:ext cx="3540380" cy="2947241"/>
          </a:xfrm>
          <a:prstGeom prst="rect">
            <a:avLst/>
          </a:prstGeom>
        </p:spPr>
      </p:pic>
      <p:sp>
        <p:nvSpPr>
          <p:cNvPr id="27" name="Rectangle 26">
            <a:extLst>
              <a:ext uri="{FF2B5EF4-FFF2-40B4-BE49-F238E27FC236}">
                <a16:creationId xmlns:a16="http://schemas.microsoft.com/office/drawing/2014/main" id="{5D24B044-DCEB-45A6-BAE8-553528A7EC9F}"/>
              </a:ext>
            </a:extLst>
          </p:cNvPr>
          <p:cNvSpPr/>
          <p:nvPr/>
        </p:nvSpPr>
        <p:spPr>
          <a:xfrm>
            <a:off x="3118586" y="1621540"/>
            <a:ext cx="1957182" cy="95020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063F6B1-962B-4B26-9547-3E7F0E29EB66}"/>
              </a:ext>
            </a:extLst>
          </p:cNvPr>
          <p:cNvCxnSpPr>
            <a:cxnSpLocks/>
          </p:cNvCxnSpPr>
          <p:nvPr/>
        </p:nvCxnSpPr>
        <p:spPr>
          <a:xfrm>
            <a:off x="3155222" y="1634490"/>
            <a:ext cx="1920545" cy="87625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D96DFA-4E74-4897-B462-FCAAE9A7B11E}"/>
              </a:ext>
            </a:extLst>
          </p:cNvPr>
          <p:cNvCxnSpPr>
            <a:cxnSpLocks/>
          </p:cNvCxnSpPr>
          <p:nvPr/>
        </p:nvCxnSpPr>
        <p:spPr>
          <a:xfrm flipV="1">
            <a:off x="3118585" y="1668256"/>
            <a:ext cx="1957182" cy="84248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6DCFCA9-1C51-4F96-824D-B9CACD84B051}"/>
              </a:ext>
            </a:extLst>
          </p:cNvPr>
          <p:cNvSpPr/>
          <p:nvPr/>
        </p:nvSpPr>
        <p:spPr>
          <a:xfrm>
            <a:off x="5929640" y="1967951"/>
            <a:ext cx="644114" cy="46354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248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14.2.3.1 Transmitting Data as the SPI Slave</a:t>
            </a:r>
          </a:p>
        </p:txBody>
      </p:sp>
      <p:sp>
        <p:nvSpPr>
          <p:cNvPr id="17" name="Subtitle 2">
            <a:extLst>
              <a:ext uri="{FF2B5EF4-FFF2-40B4-BE49-F238E27FC236}">
                <a16:creationId xmlns:a16="http://schemas.microsoft.com/office/drawing/2014/main" id="{6EE3819D-CE6D-4EF6-A646-91A3214BAEF7}"/>
              </a:ext>
            </a:extLst>
          </p:cNvPr>
          <p:cNvSpPr txBox="1">
            <a:spLocks/>
          </p:cNvSpPr>
          <p:nvPr/>
        </p:nvSpPr>
        <p:spPr>
          <a:xfrm>
            <a:off x="190500" y="1138767"/>
            <a:ext cx="2814443" cy="276250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To put into slave mode (default), configure UCMST=0.</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Remember the slave doesn’t provide a clock, so there is no UCSSEL and BRW setup needed.</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SCLK comes into the peripheral from the external master.</a:t>
            </a:r>
            <a:br>
              <a:rPr lang="en-US" sz="1600" dirty="0">
                <a:solidFill>
                  <a:schemeClr val="accent2"/>
                </a:solidFill>
                <a:latin typeface="Arial" panose="020B0604020202020204" pitchFamily="34" charset="0"/>
                <a:cs typeface="Arial" panose="020B0604020202020204" pitchFamily="34" charset="0"/>
              </a:rPr>
            </a:br>
            <a:endParaRPr lang="en-US" sz="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clock phase and polarity DO need to be configured.</a:t>
            </a:r>
          </a:p>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DBA9C640-EB83-4791-96BC-FB6F81BF15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0894" y="1576882"/>
            <a:ext cx="3540380" cy="2947241"/>
          </a:xfrm>
          <a:prstGeom prst="rect">
            <a:avLst/>
          </a:prstGeom>
        </p:spPr>
      </p:pic>
      <p:sp>
        <p:nvSpPr>
          <p:cNvPr id="27" name="Rectangle 26">
            <a:extLst>
              <a:ext uri="{FF2B5EF4-FFF2-40B4-BE49-F238E27FC236}">
                <a16:creationId xmlns:a16="http://schemas.microsoft.com/office/drawing/2014/main" id="{5D24B044-DCEB-45A6-BAE8-553528A7EC9F}"/>
              </a:ext>
            </a:extLst>
          </p:cNvPr>
          <p:cNvSpPr/>
          <p:nvPr/>
        </p:nvSpPr>
        <p:spPr>
          <a:xfrm>
            <a:off x="3118586" y="1621540"/>
            <a:ext cx="1957182" cy="95020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3063F6B1-962B-4B26-9547-3E7F0E29EB66}"/>
              </a:ext>
            </a:extLst>
          </p:cNvPr>
          <p:cNvCxnSpPr>
            <a:cxnSpLocks/>
          </p:cNvCxnSpPr>
          <p:nvPr/>
        </p:nvCxnSpPr>
        <p:spPr>
          <a:xfrm>
            <a:off x="3155222" y="1634490"/>
            <a:ext cx="1920545" cy="876251"/>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D96DFA-4E74-4897-B462-FCAAE9A7B11E}"/>
              </a:ext>
            </a:extLst>
          </p:cNvPr>
          <p:cNvCxnSpPr>
            <a:cxnSpLocks/>
          </p:cNvCxnSpPr>
          <p:nvPr/>
        </p:nvCxnSpPr>
        <p:spPr>
          <a:xfrm flipV="1">
            <a:off x="3118585" y="1668256"/>
            <a:ext cx="1957182" cy="842485"/>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6DCFCA9-1C51-4F96-824D-B9CACD84B051}"/>
              </a:ext>
            </a:extLst>
          </p:cNvPr>
          <p:cNvSpPr/>
          <p:nvPr/>
        </p:nvSpPr>
        <p:spPr>
          <a:xfrm>
            <a:off x="5929640" y="1967951"/>
            <a:ext cx="644114" cy="46354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BCAA10-1B59-4FB6-B474-88D3B027D92C}"/>
              </a:ext>
            </a:extLst>
          </p:cNvPr>
          <p:cNvSpPr/>
          <p:nvPr/>
        </p:nvSpPr>
        <p:spPr>
          <a:xfrm>
            <a:off x="5110168" y="1967570"/>
            <a:ext cx="811952" cy="656967"/>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0020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14.2.3.1 Transmitting Data as the SPI Slave</a:t>
            </a:r>
          </a:p>
        </p:txBody>
      </p:sp>
      <p:sp>
        <p:nvSpPr>
          <p:cNvPr id="17" name="Subtitle 2">
            <a:extLst>
              <a:ext uri="{FF2B5EF4-FFF2-40B4-BE49-F238E27FC236}">
                <a16:creationId xmlns:a16="http://schemas.microsoft.com/office/drawing/2014/main" id="{6EE3819D-CE6D-4EF6-A646-91A3214BAEF7}"/>
              </a:ext>
            </a:extLst>
          </p:cNvPr>
          <p:cNvSpPr txBox="1">
            <a:spLocks/>
          </p:cNvSpPr>
          <p:nvPr/>
        </p:nvSpPr>
        <p:spPr>
          <a:xfrm>
            <a:off x="190500" y="1179646"/>
            <a:ext cx="2814443" cy="2721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data framing and STE behavior needs to be configured to match the master.</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- 3-pin vs. 4-pin mode</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 STE polarity</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 LSB vs. MSB </a:t>
            </a:r>
            <a:br>
              <a:rPr lang="en-US" sz="1600" dirty="0">
                <a:solidFill>
                  <a:schemeClr val="accent2"/>
                </a:solidFill>
                <a:latin typeface="Arial" panose="020B0604020202020204" pitchFamily="34" charset="0"/>
                <a:cs typeface="Arial" panose="020B0604020202020204" pitchFamily="34" charset="0"/>
              </a:rPr>
            </a:br>
            <a:r>
              <a:rPr lang="en-US" sz="1600" dirty="0">
                <a:solidFill>
                  <a:schemeClr val="accent2"/>
                </a:solidFill>
                <a:latin typeface="Arial" panose="020B0604020202020204" pitchFamily="34" charset="0"/>
                <a:cs typeface="Arial" panose="020B0604020202020204" pitchFamily="34" charset="0"/>
              </a:rPr>
              <a:t> - 8-bit vs. 7-bit</a:t>
            </a:r>
          </a:p>
        </p:txBody>
      </p:sp>
      <p:pic>
        <p:nvPicPr>
          <p:cNvPr id="28" name="Picture 27">
            <a:extLst>
              <a:ext uri="{FF2B5EF4-FFF2-40B4-BE49-F238E27FC236}">
                <a16:creationId xmlns:a16="http://schemas.microsoft.com/office/drawing/2014/main" id="{DBA9C640-EB83-4791-96BC-FB6F81BF15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0894" y="1576882"/>
            <a:ext cx="3540380" cy="2947241"/>
          </a:xfrm>
          <a:prstGeom prst="rect">
            <a:avLst/>
          </a:prstGeom>
        </p:spPr>
      </p:pic>
      <p:sp>
        <p:nvSpPr>
          <p:cNvPr id="16" name="Rectangle 15">
            <a:extLst>
              <a:ext uri="{FF2B5EF4-FFF2-40B4-BE49-F238E27FC236}">
                <a16:creationId xmlns:a16="http://schemas.microsoft.com/office/drawing/2014/main" id="{26DCFCA9-1C51-4F96-824D-B9CACD84B051}"/>
              </a:ext>
            </a:extLst>
          </p:cNvPr>
          <p:cNvSpPr/>
          <p:nvPr/>
        </p:nvSpPr>
        <p:spPr>
          <a:xfrm>
            <a:off x="3675050" y="3684187"/>
            <a:ext cx="2906223" cy="463549"/>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8BCAA10-1B59-4FB6-B474-88D3B027D92C}"/>
              </a:ext>
            </a:extLst>
          </p:cNvPr>
          <p:cNvSpPr/>
          <p:nvPr/>
        </p:nvSpPr>
        <p:spPr>
          <a:xfrm>
            <a:off x="3201096" y="2571750"/>
            <a:ext cx="2376045" cy="489222"/>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956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14.2.3.1 Transmitting Data as the SPI Slave</a:t>
            </a:r>
          </a:p>
        </p:txBody>
      </p:sp>
      <p:sp>
        <p:nvSpPr>
          <p:cNvPr id="17" name="Subtitle 2">
            <a:extLst>
              <a:ext uri="{FF2B5EF4-FFF2-40B4-BE49-F238E27FC236}">
                <a16:creationId xmlns:a16="http://schemas.microsoft.com/office/drawing/2014/main" id="{6EE3819D-CE6D-4EF6-A646-91A3214BAEF7}"/>
              </a:ext>
            </a:extLst>
          </p:cNvPr>
          <p:cNvSpPr txBox="1">
            <a:spLocks/>
          </p:cNvSpPr>
          <p:nvPr/>
        </p:nvSpPr>
        <p:spPr>
          <a:xfrm>
            <a:off x="190500" y="1179646"/>
            <a:ext cx="2814443" cy="2721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Transmitting as a SPI slave consists of placing data into the Tx buffer and then waiting for the master to send eight SCLK pulses to shift the data out.</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The slave never knows when SCLK will arrive.</a:t>
            </a:r>
            <a:br>
              <a:rPr lang="en-US" sz="1600" dirty="0">
                <a:solidFill>
                  <a:schemeClr val="accent2"/>
                </a:solidFill>
                <a:latin typeface="Arial" panose="020B0604020202020204" pitchFamily="34" charset="0"/>
                <a:cs typeface="Arial" panose="020B0604020202020204" pitchFamily="34" charset="0"/>
              </a:rPr>
            </a:br>
            <a:endParaRPr lang="en-US" sz="1600" dirty="0">
              <a:solidFill>
                <a:schemeClr val="accent2"/>
              </a:solidFill>
              <a:latin typeface="Arial" panose="020B0604020202020204" pitchFamily="34" charset="0"/>
              <a:cs typeface="Arial" panose="020B0604020202020204" pitchFamily="34" charset="0"/>
            </a:endParaRPr>
          </a:p>
          <a:p>
            <a:pPr marL="228600" indent="-228600" algn="l">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It must use the TXIFG to indicate data has been taken by the master.</a:t>
            </a:r>
          </a:p>
        </p:txBody>
      </p:sp>
      <p:pic>
        <p:nvPicPr>
          <p:cNvPr id="28" name="Picture 27">
            <a:extLst>
              <a:ext uri="{FF2B5EF4-FFF2-40B4-BE49-F238E27FC236}">
                <a16:creationId xmlns:a16="http://schemas.microsoft.com/office/drawing/2014/main" id="{DBA9C640-EB83-4791-96BC-FB6F81BF150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0894" y="1576882"/>
            <a:ext cx="3540380" cy="2947241"/>
          </a:xfrm>
          <a:prstGeom prst="rect">
            <a:avLst/>
          </a:prstGeom>
        </p:spPr>
      </p:pic>
      <p:sp>
        <p:nvSpPr>
          <p:cNvPr id="15" name="Rectangle 14">
            <a:extLst>
              <a:ext uri="{FF2B5EF4-FFF2-40B4-BE49-F238E27FC236}">
                <a16:creationId xmlns:a16="http://schemas.microsoft.com/office/drawing/2014/main" id="{E8BCAA10-1B59-4FB6-B474-88D3B027D92C}"/>
              </a:ext>
            </a:extLst>
          </p:cNvPr>
          <p:cNvSpPr/>
          <p:nvPr/>
        </p:nvSpPr>
        <p:spPr>
          <a:xfrm>
            <a:off x="3640150" y="2571750"/>
            <a:ext cx="1936991" cy="443676"/>
          </a:xfrm>
          <a:prstGeom prst="rect">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216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57750"/>
            <a:ext cx="6858000" cy="28575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Subtitle 2"/>
          <p:cNvSpPr>
            <a:spLocks noGrp="1"/>
          </p:cNvSpPr>
          <p:nvPr>
            <p:ph type="subTitle" idx="1"/>
          </p:nvPr>
        </p:nvSpPr>
        <p:spPr>
          <a:xfrm>
            <a:off x="4173220" y="4857750"/>
            <a:ext cx="2684780" cy="285751"/>
          </a:xfrm>
        </p:spPr>
        <p:txBody>
          <a:bodyPr>
            <a:noAutofit/>
          </a:bodyPr>
          <a:lstStyle/>
          <a:p>
            <a:r>
              <a:rPr lang="it-IT" sz="1000" b="1" cap="small" dirty="0">
                <a:solidFill>
                  <a:schemeClr val="bg1"/>
                </a:solidFill>
                <a:latin typeface="Arial" panose="020B0604020202020204" pitchFamily="34" charset="0"/>
                <a:cs typeface="Arial" panose="020B0604020202020204" pitchFamily="34" charset="0"/>
              </a:rPr>
              <a:t>14.2     Serial Peripheral Interface (SPI)</a:t>
            </a:r>
          </a:p>
        </p:txBody>
      </p:sp>
      <p:sp>
        <p:nvSpPr>
          <p:cNvPr id="8" name="TextBox 7"/>
          <p:cNvSpPr txBox="1"/>
          <p:nvPr/>
        </p:nvSpPr>
        <p:spPr>
          <a:xfrm>
            <a:off x="0" y="492887"/>
            <a:ext cx="6629400" cy="400110"/>
          </a:xfrm>
          <a:prstGeom prst="rect">
            <a:avLst/>
          </a:prstGeom>
          <a:noFill/>
        </p:spPr>
        <p:txBody>
          <a:bodyPr wrap="square" rtlCol="0">
            <a:spAutoFit/>
          </a:bodyPr>
          <a:lstStyle/>
          <a:p>
            <a:r>
              <a:rPr lang="en-US" sz="2000" b="1" cap="small" dirty="0">
                <a:solidFill>
                  <a:schemeClr val="accent2"/>
                </a:solidFill>
                <a:latin typeface="Arial" panose="020B0604020202020204" pitchFamily="34" charset="0"/>
                <a:cs typeface="Arial" panose="020B0604020202020204" pitchFamily="34" charset="0"/>
              </a:rPr>
              <a:t>14.2.3 SPI Slave Operation on the MSP430FR2355</a:t>
            </a:r>
            <a:endParaRPr lang="en-US" sz="2200" b="1" cap="small" dirty="0">
              <a:solidFill>
                <a:schemeClr val="accent2"/>
              </a:solidFill>
              <a:latin typeface="Arial" panose="020B0604020202020204" pitchFamily="34" charset="0"/>
              <a:cs typeface="Arial" panose="020B0604020202020204" pitchFamily="34" charset="0"/>
            </a:endParaRPr>
          </a:p>
        </p:txBody>
      </p:sp>
      <p:sp>
        <p:nvSpPr>
          <p:cNvPr id="7" name="Rectangle 6"/>
          <p:cNvSpPr/>
          <p:nvPr/>
        </p:nvSpPr>
        <p:spPr>
          <a:xfrm>
            <a:off x="0" y="1"/>
            <a:ext cx="6858000" cy="4730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ctrTitle"/>
          </p:nvPr>
        </p:nvSpPr>
        <p:spPr>
          <a:xfrm>
            <a:off x="0" y="11431"/>
            <a:ext cx="6858000" cy="461605"/>
          </a:xfrm>
        </p:spPr>
        <p:txBody>
          <a:bodyPr anchor="ctr">
            <a:noAutofit/>
          </a:bodyPr>
          <a:lstStyle/>
          <a:p>
            <a:pPr algn="l"/>
            <a:r>
              <a:rPr lang="en-US" sz="1600" cap="small" dirty="0">
                <a:solidFill>
                  <a:schemeClr val="bg1"/>
                </a:solidFill>
                <a:latin typeface="Arial" panose="020B0604020202020204" pitchFamily="34" charset="0"/>
                <a:cs typeface="Arial" panose="020B0604020202020204" pitchFamily="34" charset="0"/>
              </a:rPr>
              <a:t>Ch. 14: Serial Communication in C</a:t>
            </a:r>
          </a:p>
        </p:txBody>
      </p:sp>
      <p:sp>
        <p:nvSpPr>
          <p:cNvPr id="12" name="Subtitle 2"/>
          <p:cNvSpPr txBox="1">
            <a:spLocks/>
          </p:cNvSpPr>
          <p:nvPr/>
        </p:nvSpPr>
        <p:spPr>
          <a:xfrm>
            <a:off x="190500" y="895155"/>
            <a:ext cx="6248400" cy="3314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r>
              <a:rPr lang="en-US" sz="1600" b="1" i="1" cap="small" dirty="0">
                <a:solidFill>
                  <a:schemeClr val="accent2"/>
                </a:solidFill>
                <a:latin typeface="Arial" panose="020B0604020202020204" pitchFamily="34" charset="0"/>
                <a:cs typeface="Arial" panose="020B0604020202020204" pitchFamily="34" charset="0"/>
              </a:rPr>
              <a:t>14.2.3.2 Receiving Data as the SPI Slave</a:t>
            </a:r>
          </a:p>
        </p:txBody>
      </p:sp>
      <p:sp>
        <p:nvSpPr>
          <p:cNvPr id="17" name="Subtitle 2">
            <a:extLst>
              <a:ext uri="{FF2B5EF4-FFF2-40B4-BE49-F238E27FC236}">
                <a16:creationId xmlns:a16="http://schemas.microsoft.com/office/drawing/2014/main" id="{6D55F6FA-16EB-4FD4-9661-33D3C12EB1E9}"/>
              </a:ext>
            </a:extLst>
          </p:cNvPr>
          <p:cNvSpPr txBox="1">
            <a:spLocks/>
          </p:cNvSpPr>
          <p:nvPr/>
        </p:nvSpPr>
        <p:spPr>
          <a:xfrm>
            <a:off x="190500" y="1226623"/>
            <a:ext cx="6667500" cy="279069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28600" indent="-228600" algn="l">
              <a:buFont typeface="Arial" panose="020B0604020202020204" pitchFamily="34" charset="0"/>
              <a:buChar char="•"/>
            </a:pPr>
            <a:endParaRPr lang="en-US" sz="1600" dirty="0">
              <a:solidFill>
                <a:schemeClr val="accent2"/>
              </a:solidFill>
              <a:latin typeface="Arial" panose="020B0604020202020204" pitchFamily="34" charset="0"/>
              <a:cs typeface="Arial" panose="020B0604020202020204" pitchFamily="34" charset="0"/>
            </a:endParaRPr>
          </a:p>
        </p:txBody>
      </p:sp>
      <p:pic>
        <p:nvPicPr>
          <p:cNvPr id="24" name="Picture 23" descr="A screenshot of a cell phone&#10;&#10;Description automatically generated">
            <a:extLst>
              <a:ext uri="{FF2B5EF4-FFF2-40B4-BE49-F238E27FC236}">
                <a16:creationId xmlns:a16="http://schemas.microsoft.com/office/drawing/2014/main" id="{246390F7-6476-4216-9345-47742A8378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771" y="1762489"/>
            <a:ext cx="4470761" cy="2956096"/>
          </a:xfrm>
          <a:prstGeom prst="rect">
            <a:avLst/>
          </a:prstGeom>
        </p:spPr>
      </p:pic>
    </p:spTree>
    <p:extLst>
      <p:ext uri="{BB962C8B-B14F-4D97-AF65-F5344CB8AC3E}">
        <p14:creationId xmlns:p14="http://schemas.microsoft.com/office/powerpoint/2010/main" val="1327754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16364</TotalTime>
  <Words>5124</Words>
  <Application>Microsoft Office PowerPoint</Application>
  <PresentationFormat>Custom</PresentationFormat>
  <Paragraphs>600</Paragraphs>
  <Slides>103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103</vt:i4>
      </vt:variant>
    </vt:vector>
  </HeadingPairs>
  <TitlesOfParts>
    <vt:vector size="106" baseType="lpstr">
      <vt:lpstr>Arial</vt:lpstr>
      <vt:lpstr>Calibri</vt:lpstr>
      <vt:lpstr>Office Theme</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lpstr>Embedded Systems Design</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Ch. 14: Serial Communication in C</vt:lpstr>
      <vt:lpstr>Embedded Systems 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Brock J. LaMeres</dc:creator>
  <cp:lastModifiedBy>LaMeres, Brock</cp:lastModifiedBy>
  <cp:revision>178</cp:revision>
  <dcterms:created xsi:type="dcterms:W3CDTF">2015-09-08T19:48:25Z</dcterms:created>
  <dcterms:modified xsi:type="dcterms:W3CDTF">2020-05-04T19:23:45Z</dcterms:modified>
</cp:coreProperties>
</file>